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7" r:id="rId2"/>
    <p:sldMasterId id="2147483669" r:id="rId3"/>
  </p:sldMasterIdLst>
  <p:notesMasterIdLst>
    <p:notesMasterId r:id="rId21"/>
  </p:notesMasterIdLst>
  <p:sldIdLst>
    <p:sldId id="285" r:id="rId4"/>
    <p:sldId id="304" r:id="rId5"/>
    <p:sldId id="296" r:id="rId6"/>
    <p:sldId id="305" r:id="rId7"/>
    <p:sldId id="287" r:id="rId8"/>
    <p:sldId id="266" r:id="rId9"/>
    <p:sldId id="274" r:id="rId10"/>
    <p:sldId id="311" r:id="rId11"/>
    <p:sldId id="312" r:id="rId12"/>
    <p:sldId id="307" r:id="rId13"/>
    <p:sldId id="313" r:id="rId14"/>
    <p:sldId id="315" r:id="rId15"/>
    <p:sldId id="316" r:id="rId16"/>
    <p:sldId id="317" r:id="rId17"/>
    <p:sldId id="318" r:id="rId18"/>
    <p:sldId id="290" r:id="rId19"/>
    <p:sldId id="258" r:id="rId20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18" autoAdjust="0"/>
    <p:restoredTop sz="89554"/>
  </p:normalViewPr>
  <p:slideViewPr>
    <p:cSldViewPr snapToGrid="0" snapToObjects="1">
      <p:cViewPr>
        <p:scale>
          <a:sx n="66" d="100"/>
          <a:sy n="66" d="100"/>
        </p:scale>
        <p:origin x="1976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Users\adri\Dropbox\TESIS%20DOCTORADO\Entrega%202018-1\sustentacion\calculo%20residentes%20por%20tipo%20viv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FFC-DD4E-9B55-5361FFCEF4FA}"/>
              </c:ext>
            </c:extLst>
          </c:dPt>
          <c:dPt>
            <c:idx val="1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FFC-DD4E-9B55-5361FFCEF4FA}"/>
              </c:ext>
            </c:extLst>
          </c:dPt>
          <c:dPt>
            <c:idx val="2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FFC-DD4E-9B55-5361FFCEF4FA}"/>
              </c:ext>
            </c:extLst>
          </c:dPt>
          <c:dPt>
            <c:idx val="3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FFC-DD4E-9B55-5361FFCEF4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Hoja1!$B$14:$B$17</c:f>
              <c:strCache>
                <c:ptCount val="4"/>
                <c:pt idx="0">
                  <c:v>viv gratuitas</c:v>
                </c:pt>
                <c:pt idx="1">
                  <c:v>VIP</c:v>
                </c:pt>
                <c:pt idx="2">
                  <c:v>VIS</c:v>
                </c:pt>
                <c:pt idx="3">
                  <c:v>Tope VIS</c:v>
                </c:pt>
              </c:strCache>
            </c:strRef>
          </c:cat>
          <c:val>
            <c:numRef>
              <c:f>Hoja1!$C$14:$C$17</c:f>
              <c:numCache>
                <c:formatCode>General</c:formatCode>
                <c:ptCount val="4"/>
                <c:pt idx="0">
                  <c:v>507.0</c:v>
                </c:pt>
                <c:pt idx="1">
                  <c:v>16323.0</c:v>
                </c:pt>
                <c:pt idx="2">
                  <c:v>18315.0</c:v>
                </c:pt>
                <c:pt idx="3">
                  <c:v>14355.0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FFC-DD4E-9B55-5361FFCEF4F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_trad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447657-984F-452C-AC46-F0A97BD08DAC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0A9A736-A6A6-49F9-911C-84544899C94E}">
      <dgm:prSet phldrT="[Texto]" custT="1"/>
      <dgm:spPr/>
      <dgm:t>
        <a:bodyPr/>
        <a:lstStyle/>
        <a:p>
          <a:r>
            <a:rPr lang="es-CO" sz="1800" dirty="0">
              <a:latin typeface="Helvetica" panose="020B0604020202020204" pitchFamily="34" charset="0"/>
              <a:cs typeface="Helvetica" panose="020B0604020202020204" pitchFamily="34" charset="0"/>
            </a:rPr>
            <a:t>Gobierno</a:t>
          </a:r>
          <a:endParaRPr lang="es-CO" sz="20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136F922-488B-454C-833E-87EE1ECB2BA7}" type="parTrans" cxnId="{FE17748A-34E0-4BA2-B649-5CBCB028078E}">
      <dgm:prSet/>
      <dgm:spPr/>
      <dgm:t>
        <a:bodyPr/>
        <a:lstStyle/>
        <a:p>
          <a:endParaRPr lang="es-CO" sz="3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AFBB8C1-33D6-4798-9A7C-2AE948F6D0EB}" type="sibTrans" cxnId="{FE17748A-34E0-4BA2-B649-5CBCB028078E}">
      <dgm:prSet/>
      <dgm:spPr/>
      <dgm:t>
        <a:bodyPr/>
        <a:lstStyle/>
        <a:p>
          <a:endParaRPr lang="es-CO" sz="3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EFA3316-F34A-4187-A4BA-716CFF858B79}">
      <dgm:prSet phldrT="[Texto]" custT="1"/>
      <dgm:spPr/>
      <dgm:t>
        <a:bodyPr/>
        <a:lstStyle/>
        <a:p>
          <a:r>
            <a:rPr lang="es-CO" sz="1400" dirty="0">
              <a:latin typeface="Helvetica" panose="020B0604020202020204" pitchFamily="34" charset="0"/>
              <a:cs typeface="Helvetica" panose="020B0604020202020204" pitchFamily="34" charset="0"/>
            </a:rPr>
            <a:t>Proyecto bandera</a:t>
          </a:r>
        </a:p>
      </dgm:t>
    </dgm:pt>
    <dgm:pt modelId="{FF21A80F-800E-4A47-9E17-417333BB3A16}" type="parTrans" cxnId="{A67D64EF-93D0-4EB3-85A7-2350C28BC0CF}">
      <dgm:prSet/>
      <dgm:spPr/>
      <dgm:t>
        <a:bodyPr/>
        <a:lstStyle/>
        <a:p>
          <a:endParaRPr lang="es-CO" sz="3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415E5CD-57CC-4DE7-9552-9B5564CFFEC8}" type="sibTrans" cxnId="{A67D64EF-93D0-4EB3-85A7-2350C28BC0CF}">
      <dgm:prSet/>
      <dgm:spPr/>
      <dgm:t>
        <a:bodyPr/>
        <a:lstStyle/>
        <a:p>
          <a:endParaRPr lang="es-CO" sz="3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CF3E6E2-0941-451B-815E-B4A8EA7F8FDF}">
      <dgm:prSet phldrT="[Texto]" custT="1"/>
      <dgm:spPr/>
      <dgm:t>
        <a:bodyPr/>
        <a:lstStyle/>
        <a:p>
          <a:r>
            <a:rPr lang="es-CO" sz="1800" dirty="0">
              <a:latin typeface="Helvetica" panose="020B0604020202020204" pitchFamily="34" charset="0"/>
              <a:cs typeface="Helvetica" panose="020B0604020202020204" pitchFamily="34" charset="0"/>
            </a:rPr>
            <a:t>Urbanismo</a:t>
          </a:r>
        </a:p>
        <a:p>
          <a:r>
            <a:rPr lang="es-CO" sz="1800" dirty="0">
              <a:latin typeface="Helvetica" panose="020B0604020202020204" pitchFamily="34" charset="0"/>
              <a:cs typeface="Helvetica" panose="020B0604020202020204" pitchFamily="34" charset="0"/>
            </a:rPr>
            <a:t>c. sociales</a:t>
          </a:r>
        </a:p>
      </dgm:t>
    </dgm:pt>
    <dgm:pt modelId="{080BDA8A-26E4-4D04-82BF-2BE69A90F2EF}" type="parTrans" cxnId="{9164AF6D-75BB-4589-A759-BA97DEFDE4CF}">
      <dgm:prSet/>
      <dgm:spPr/>
      <dgm:t>
        <a:bodyPr/>
        <a:lstStyle/>
        <a:p>
          <a:endParaRPr lang="es-CO" sz="3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C91B6FD-C868-4FFE-A5C1-5B08DB94A7CD}" type="sibTrans" cxnId="{9164AF6D-75BB-4589-A759-BA97DEFDE4CF}">
      <dgm:prSet/>
      <dgm:spPr/>
      <dgm:t>
        <a:bodyPr/>
        <a:lstStyle/>
        <a:p>
          <a:endParaRPr lang="es-CO" sz="3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E9F8287-60F6-4266-BB68-D23C13299FB2}">
      <dgm:prSet phldrT="[Texto]" custT="1"/>
      <dgm:spPr/>
      <dgm:t>
        <a:bodyPr/>
        <a:lstStyle/>
        <a:p>
          <a:r>
            <a:rPr lang="es-CO" sz="1400" dirty="0">
              <a:latin typeface="Helvetica" panose="020B0604020202020204" pitchFamily="34" charset="0"/>
              <a:cs typeface="Helvetica" panose="020B0604020202020204" pitchFamily="34" charset="0"/>
            </a:rPr>
            <a:t>Vivienda masiva y periférica</a:t>
          </a:r>
        </a:p>
      </dgm:t>
    </dgm:pt>
    <dgm:pt modelId="{0265BE03-CF31-4413-9BA1-4C28DA900D01}" type="parTrans" cxnId="{70D6A185-F80D-401A-B6D3-809AC214D0B0}">
      <dgm:prSet/>
      <dgm:spPr/>
      <dgm:t>
        <a:bodyPr/>
        <a:lstStyle/>
        <a:p>
          <a:endParaRPr lang="es-CO" sz="3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1CD750F-0AD7-4083-BFD1-8A2198CFEED1}" type="sibTrans" cxnId="{70D6A185-F80D-401A-B6D3-809AC214D0B0}">
      <dgm:prSet/>
      <dgm:spPr/>
      <dgm:t>
        <a:bodyPr/>
        <a:lstStyle/>
        <a:p>
          <a:endParaRPr lang="es-CO" sz="3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4D54037-0A8C-405D-9248-3ADD4604648A}">
      <dgm:prSet phldrT="[Texto]" custT="1"/>
      <dgm:spPr/>
      <dgm:t>
        <a:bodyPr/>
        <a:lstStyle/>
        <a:p>
          <a:r>
            <a:rPr lang="es-CO" sz="1800" dirty="0">
              <a:latin typeface="Helvetica" panose="020B0604020202020204" pitchFamily="34" charset="0"/>
              <a:cs typeface="Helvetica" panose="020B0604020202020204" pitchFamily="34" charset="0"/>
            </a:rPr>
            <a:t>Habitantes</a:t>
          </a:r>
          <a:endParaRPr lang="es-CO" sz="20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A475AA8-87FE-41EB-836F-A8EFD187DE95}" type="parTrans" cxnId="{2D523F65-86E3-4261-82AD-D0DDE6DA66A3}">
      <dgm:prSet/>
      <dgm:spPr/>
      <dgm:t>
        <a:bodyPr/>
        <a:lstStyle/>
        <a:p>
          <a:endParaRPr lang="es-CO" sz="3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47491FC-8381-4497-A475-A56396CE5F00}" type="sibTrans" cxnId="{2D523F65-86E3-4261-82AD-D0DDE6DA66A3}">
      <dgm:prSet/>
      <dgm:spPr/>
      <dgm:t>
        <a:bodyPr/>
        <a:lstStyle/>
        <a:p>
          <a:endParaRPr lang="es-CO" sz="3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526779A-73D4-4C84-ACB5-CCEFD44685A6}">
      <dgm:prSet phldrT="[Texto]" custT="1"/>
      <dgm:spPr/>
      <dgm:t>
        <a:bodyPr/>
        <a:lstStyle/>
        <a:p>
          <a:r>
            <a:rPr lang="es-CO" sz="1400" b="1" dirty="0" smtClean="0">
              <a:latin typeface="Helvetica" panose="020B0604020202020204" pitchFamily="34" charset="0"/>
              <a:cs typeface="Helvetica" panose="020B0604020202020204" pitchFamily="34" charset="0"/>
            </a:rPr>
            <a:t>Ciudadela planeada</a:t>
          </a:r>
          <a:endParaRPr lang="es-CO" sz="1400" b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41C1D36-AD45-4E2C-8D62-943459E270FA}" type="parTrans" cxnId="{E3C766D4-B312-4A8F-892D-DFEC9AA1591B}">
      <dgm:prSet/>
      <dgm:spPr/>
      <dgm:t>
        <a:bodyPr/>
        <a:lstStyle/>
        <a:p>
          <a:endParaRPr lang="es-CO" sz="3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6536A09-729D-426F-A5E4-FEB263FBCF5B}" type="sibTrans" cxnId="{E3C766D4-B312-4A8F-892D-DFEC9AA1591B}">
      <dgm:prSet/>
      <dgm:spPr/>
      <dgm:t>
        <a:bodyPr/>
        <a:lstStyle/>
        <a:p>
          <a:endParaRPr lang="es-CO" sz="3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AAE08B2-CB18-4617-9642-73AF6763C066}">
      <dgm:prSet phldrT="[Texto]" custT="1"/>
      <dgm:spPr/>
      <dgm:t>
        <a:bodyPr/>
        <a:lstStyle/>
        <a:p>
          <a:r>
            <a:rPr lang="es-CO" sz="1800" dirty="0">
              <a:latin typeface="Helvetica" panose="020B0604020202020204" pitchFamily="34" charset="0"/>
              <a:cs typeface="Helvetica" panose="020B0604020202020204" pitchFamily="34" charset="0"/>
            </a:rPr>
            <a:t>Constructoras</a:t>
          </a:r>
          <a:endParaRPr lang="es-CO" sz="20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283E24F-54A4-474D-BB26-5798084AF098}" type="parTrans" cxnId="{31CBEC97-066A-4A2A-81FD-F3C9DA5F4E34}">
      <dgm:prSet/>
      <dgm:spPr/>
      <dgm:t>
        <a:bodyPr/>
        <a:lstStyle/>
        <a:p>
          <a:endParaRPr lang="es-CO" sz="3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C139766-1701-4120-800A-8B9220844991}" type="sibTrans" cxnId="{31CBEC97-066A-4A2A-81FD-F3C9DA5F4E34}">
      <dgm:prSet/>
      <dgm:spPr/>
      <dgm:t>
        <a:bodyPr/>
        <a:lstStyle/>
        <a:p>
          <a:endParaRPr lang="es-CO" sz="3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A3CFBD3-0E4D-466C-AF90-9C3882A550DC}">
      <dgm:prSet phldrT="[Texto]" custT="1"/>
      <dgm:spPr/>
      <dgm:t>
        <a:bodyPr/>
        <a:lstStyle/>
        <a:p>
          <a:r>
            <a:rPr lang="es-CO" sz="1400" dirty="0">
              <a:latin typeface="Helvetica" panose="020B0604020202020204" pitchFamily="34" charset="0"/>
              <a:cs typeface="Helvetica" panose="020B0604020202020204" pitchFamily="34" charset="0"/>
            </a:rPr>
            <a:t>Experimento de planificación</a:t>
          </a:r>
        </a:p>
      </dgm:t>
    </dgm:pt>
    <dgm:pt modelId="{C76631DE-7D33-423E-9F92-685B82B5F90B}" type="parTrans" cxnId="{8A8C54A2-AF55-4CA5-9D94-65ADAAD8056B}">
      <dgm:prSet/>
      <dgm:spPr/>
      <dgm:t>
        <a:bodyPr/>
        <a:lstStyle/>
        <a:p>
          <a:endParaRPr lang="es-CO" sz="3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AA80172-F85A-4566-A553-1732EA1C00E1}" type="sibTrans" cxnId="{8A8C54A2-AF55-4CA5-9D94-65ADAAD8056B}">
      <dgm:prSet/>
      <dgm:spPr/>
      <dgm:t>
        <a:bodyPr/>
        <a:lstStyle/>
        <a:p>
          <a:endParaRPr lang="es-CO" sz="3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123D8CE-44F5-48EE-A6DB-B59832F6A6E2}">
      <dgm:prSet phldrT="[Texto]" custT="1"/>
      <dgm:spPr/>
      <dgm:t>
        <a:bodyPr/>
        <a:lstStyle/>
        <a:p>
          <a:r>
            <a:rPr lang="es-CO" sz="1400" dirty="0">
              <a:latin typeface="Helvetica" panose="020B0604020202020204" pitchFamily="34" charset="0"/>
              <a:cs typeface="Helvetica" panose="020B0604020202020204" pitchFamily="34" charset="0"/>
            </a:rPr>
            <a:t>Ciudadela “modelo”</a:t>
          </a:r>
        </a:p>
      </dgm:t>
    </dgm:pt>
    <dgm:pt modelId="{07BE01C7-3979-4DFA-871C-24632BB28C67}" type="parTrans" cxnId="{F3BE8739-BDE4-4EF9-BADB-7225BD4E5C43}">
      <dgm:prSet/>
      <dgm:spPr/>
      <dgm:t>
        <a:bodyPr/>
        <a:lstStyle/>
        <a:p>
          <a:endParaRPr lang="es-CO" sz="3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D430375-6F26-4C01-B6C0-7BC626C6F2CA}" type="sibTrans" cxnId="{F3BE8739-BDE4-4EF9-BADB-7225BD4E5C43}">
      <dgm:prSet/>
      <dgm:spPr/>
      <dgm:t>
        <a:bodyPr/>
        <a:lstStyle/>
        <a:p>
          <a:endParaRPr lang="es-CO" sz="3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5C94963-6323-4A43-BA5D-3BF6D90215CB}">
      <dgm:prSet custT="1"/>
      <dgm:spPr/>
      <dgm:t>
        <a:bodyPr/>
        <a:lstStyle/>
        <a:p>
          <a:r>
            <a:rPr lang="es-CO" sz="1400">
              <a:latin typeface="Helvetica" panose="020B0604020202020204" pitchFamily="34" charset="0"/>
              <a:cs typeface="Helvetica" panose="020B0604020202020204" pitchFamily="34" charset="0"/>
            </a:rPr>
            <a:t>“Cajas de fósforos”</a:t>
          </a:r>
          <a:endParaRPr lang="es-CO" sz="14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F2EDDCA-42DC-41FD-B225-8C777B1E1A8B}" type="parTrans" cxnId="{094B4D73-60E1-43C8-86EF-09CB2B3C782E}">
      <dgm:prSet/>
      <dgm:spPr/>
      <dgm:t>
        <a:bodyPr/>
        <a:lstStyle/>
        <a:p>
          <a:endParaRPr lang="es-CO" sz="3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634BDCA-B353-4407-BC29-227FB91742C3}" type="sibTrans" cxnId="{094B4D73-60E1-43C8-86EF-09CB2B3C782E}">
      <dgm:prSet/>
      <dgm:spPr/>
      <dgm:t>
        <a:bodyPr/>
        <a:lstStyle/>
        <a:p>
          <a:endParaRPr lang="es-CO" sz="3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FB8B937-5959-4577-97B7-3128E83D19E0}">
      <dgm:prSet custT="1"/>
      <dgm:spPr/>
      <dgm:t>
        <a:bodyPr/>
        <a:lstStyle/>
        <a:p>
          <a:r>
            <a:rPr lang="es-CO" sz="1400" dirty="0">
              <a:latin typeface="Helvetica" panose="020B0604020202020204" pitchFamily="34" charset="0"/>
              <a:cs typeface="Helvetica" panose="020B0604020202020204" pitchFamily="34" charset="0"/>
            </a:rPr>
            <a:t>Impactos negativos en Soacha</a:t>
          </a:r>
        </a:p>
      </dgm:t>
    </dgm:pt>
    <dgm:pt modelId="{9EA3743F-6F06-43F9-99BB-FE2D69359A81}" type="parTrans" cxnId="{D7D88BFC-FDBD-4E6D-B252-05174A6B325E}">
      <dgm:prSet/>
      <dgm:spPr/>
      <dgm:t>
        <a:bodyPr/>
        <a:lstStyle/>
        <a:p>
          <a:endParaRPr lang="es-CO" sz="3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165F88A-1CD0-45D9-A818-20A9E0DCEC73}" type="sibTrans" cxnId="{D7D88BFC-FDBD-4E6D-B252-05174A6B325E}">
      <dgm:prSet/>
      <dgm:spPr/>
      <dgm:t>
        <a:bodyPr/>
        <a:lstStyle/>
        <a:p>
          <a:endParaRPr lang="es-CO" sz="3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2682A16-614C-4F59-BE38-56BF2453C88B}">
      <dgm:prSet custT="1"/>
      <dgm:spPr/>
      <dgm:t>
        <a:bodyPr/>
        <a:lstStyle/>
        <a:p>
          <a:r>
            <a:rPr lang="es-CO" sz="1400" dirty="0">
              <a:latin typeface="Helvetica" panose="020B0604020202020204" pitchFamily="34" charset="0"/>
              <a:cs typeface="Helvetica" panose="020B0604020202020204" pitchFamily="34" charset="0"/>
            </a:rPr>
            <a:t>Solución a problemas a través de política pública</a:t>
          </a:r>
        </a:p>
      </dgm:t>
    </dgm:pt>
    <dgm:pt modelId="{30835EF8-DEA8-4159-A9D9-AB2E28128E50}" type="parTrans" cxnId="{C2A6AB28-1847-4293-BB9E-37DBBC6CF0C4}">
      <dgm:prSet/>
      <dgm:spPr/>
      <dgm:t>
        <a:bodyPr/>
        <a:lstStyle/>
        <a:p>
          <a:endParaRPr lang="es-CO" sz="3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99B2C39-9A57-4880-AE06-445F8FE8338E}" type="sibTrans" cxnId="{C2A6AB28-1847-4293-BB9E-37DBBC6CF0C4}">
      <dgm:prSet/>
      <dgm:spPr/>
      <dgm:t>
        <a:bodyPr/>
        <a:lstStyle/>
        <a:p>
          <a:endParaRPr lang="es-CO" sz="3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0D46DEE-8A36-CE4E-A291-A5BA8B64FE54}">
      <dgm:prSet custT="1"/>
      <dgm:spPr/>
      <dgm:t>
        <a:bodyPr/>
        <a:lstStyle/>
        <a:p>
          <a:r>
            <a:rPr lang="es-CO" sz="1400" dirty="0">
              <a:latin typeface="Helvetica" panose="020B0604020202020204" pitchFamily="34" charset="0"/>
              <a:cs typeface="Helvetica" panose="020B0604020202020204" pitchFamily="34" charset="0"/>
            </a:rPr>
            <a:t>“No lugar”</a:t>
          </a:r>
        </a:p>
      </dgm:t>
    </dgm:pt>
    <dgm:pt modelId="{EDD73682-490D-F049-84DB-119FBE9383B6}" type="parTrans" cxnId="{8734F57E-C562-0345-A3AA-17BBF88EE006}">
      <dgm:prSet/>
      <dgm:spPr/>
      <dgm:t>
        <a:bodyPr/>
        <a:lstStyle/>
        <a:p>
          <a:endParaRPr lang="es-ES_tradnl"/>
        </a:p>
      </dgm:t>
    </dgm:pt>
    <dgm:pt modelId="{E5A7D5BC-B849-FB41-AB4B-C0398B6D5E44}" type="sibTrans" cxnId="{8734F57E-C562-0345-A3AA-17BBF88EE006}">
      <dgm:prSet/>
      <dgm:spPr/>
      <dgm:t>
        <a:bodyPr/>
        <a:lstStyle/>
        <a:p>
          <a:endParaRPr lang="es-ES_tradnl"/>
        </a:p>
      </dgm:t>
    </dgm:pt>
    <dgm:pt modelId="{0CD880C9-9894-6540-8B95-E1DED01F9F6B}">
      <dgm:prSet phldrT="[Texto]" custT="1"/>
      <dgm:spPr/>
      <dgm:t>
        <a:bodyPr/>
        <a:lstStyle/>
        <a:p>
          <a:r>
            <a:rPr lang="es-CO" sz="1400" dirty="0">
              <a:latin typeface="Helvetica" panose="020B0604020202020204" pitchFamily="34" charset="0"/>
              <a:cs typeface="Helvetica" panose="020B0604020202020204" pitchFamily="34" charset="0"/>
            </a:rPr>
            <a:t>“Mejor práctica”</a:t>
          </a:r>
        </a:p>
      </dgm:t>
    </dgm:pt>
    <dgm:pt modelId="{82723DCA-C2EC-8C4E-B526-9EE6843EBE5B}" type="parTrans" cxnId="{28D12337-B4A0-3D47-A953-42557C40FD13}">
      <dgm:prSet/>
      <dgm:spPr/>
      <dgm:t>
        <a:bodyPr/>
        <a:lstStyle/>
        <a:p>
          <a:endParaRPr lang="es-ES_tradnl"/>
        </a:p>
      </dgm:t>
    </dgm:pt>
    <dgm:pt modelId="{626901F8-1AC5-0F40-9D66-4E7B352E8DF4}" type="sibTrans" cxnId="{28D12337-B4A0-3D47-A953-42557C40FD13}">
      <dgm:prSet/>
      <dgm:spPr/>
      <dgm:t>
        <a:bodyPr/>
        <a:lstStyle/>
        <a:p>
          <a:endParaRPr lang="es-ES_tradnl"/>
        </a:p>
      </dgm:t>
    </dgm:pt>
    <dgm:pt modelId="{06A2BE2E-6EA3-E840-88B6-5D5D19912E2A}">
      <dgm:prSet phldrT="[Texto]" custT="1"/>
      <dgm:spPr/>
      <dgm:t>
        <a:bodyPr/>
        <a:lstStyle/>
        <a:p>
          <a:r>
            <a:rPr lang="es-CO" sz="1400" b="1" dirty="0" smtClean="0">
              <a:latin typeface="Helvetica" panose="020B0604020202020204" pitchFamily="34" charset="0"/>
              <a:cs typeface="Helvetica" panose="020B0604020202020204" pitchFamily="34" charset="0"/>
            </a:rPr>
            <a:t>Mi casa propia</a:t>
          </a:r>
          <a:endParaRPr lang="es-CO" sz="1400" b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2CA10A5-299D-FA45-A9EE-CE798EB995B1}" type="parTrans" cxnId="{2F98C41B-4F86-574A-814A-910636FFAE93}">
      <dgm:prSet/>
      <dgm:spPr/>
      <dgm:t>
        <a:bodyPr/>
        <a:lstStyle/>
        <a:p>
          <a:endParaRPr lang="es-ES_tradnl"/>
        </a:p>
      </dgm:t>
    </dgm:pt>
    <dgm:pt modelId="{14DB9522-3A8E-1644-BC97-9F4200DEA561}" type="sibTrans" cxnId="{2F98C41B-4F86-574A-814A-910636FFAE93}">
      <dgm:prSet/>
      <dgm:spPr/>
      <dgm:t>
        <a:bodyPr/>
        <a:lstStyle/>
        <a:p>
          <a:endParaRPr lang="es-ES_tradnl"/>
        </a:p>
      </dgm:t>
    </dgm:pt>
    <dgm:pt modelId="{87658C09-0BBE-F945-914B-6996B4DE3D83}">
      <dgm:prSet phldrT="[Texto]" custT="1"/>
      <dgm:spPr/>
      <dgm:t>
        <a:bodyPr/>
        <a:lstStyle/>
        <a:p>
          <a:endParaRPr lang="es-CO" sz="1400" b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A0290FE-FC9E-DA4F-B9D0-59BA535D86CF}" type="parTrans" cxnId="{4B1B5AF7-7508-784A-AEDC-B80244FFA66B}">
      <dgm:prSet/>
      <dgm:spPr/>
      <dgm:t>
        <a:bodyPr/>
        <a:lstStyle/>
        <a:p>
          <a:endParaRPr lang="es-ES_tradnl"/>
        </a:p>
      </dgm:t>
    </dgm:pt>
    <dgm:pt modelId="{2468AA72-38BD-A04C-8E34-D8230CB0F954}" type="sibTrans" cxnId="{4B1B5AF7-7508-784A-AEDC-B80244FFA66B}">
      <dgm:prSet/>
      <dgm:spPr/>
      <dgm:t>
        <a:bodyPr/>
        <a:lstStyle/>
        <a:p>
          <a:endParaRPr lang="es-ES_tradnl"/>
        </a:p>
      </dgm:t>
    </dgm:pt>
    <dgm:pt modelId="{DDC9EABA-C5D8-C340-8B3E-365DB39ADF51}">
      <dgm:prSet phldrT="[Texto]" custT="1"/>
      <dgm:spPr/>
      <dgm:t>
        <a:bodyPr/>
        <a:lstStyle/>
        <a:p>
          <a:r>
            <a:rPr lang="es-CO" sz="1400" b="1" dirty="0" smtClean="0">
              <a:latin typeface="Helvetica" panose="020B0604020202020204" pitchFamily="34" charset="0"/>
              <a:cs typeface="Helvetica" panose="020B0604020202020204" pitchFamily="34" charset="0"/>
            </a:rPr>
            <a:t>Bonita, tranquila</a:t>
          </a:r>
          <a:endParaRPr lang="es-CO" sz="1400" b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8E6E96A-5A46-814D-9627-C58A02004913}" type="parTrans" cxnId="{3B81C417-3592-E543-BBF5-CE542E421573}">
      <dgm:prSet/>
      <dgm:spPr/>
      <dgm:t>
        <a:bodyPr/>
        <a:lstStyle/>
        <a:p>
          <a:endParaRPr lang="es-ES_tradnl"/>
        </a:p>
      </dgm:t>
    </dgm:pt>
    <dgm:pt modelId="{BB251728-89A6-2941-8778-23F0A79F8DBA}" type="sibTrans" cxnId="{3B81C417-3592-E543-BBF5-CE542E421573}">
      <dgm:prSet/>
      <dgm:spPr/>
      <dgm:t>
        <a:bodyPr/>
        <a:lstStyle/>
        <a:p>
          <a:endParaRPr lang="es-ES_tradnl"/>
        </a:p>
      </dgm:t>
    </dgm:pt>
    <dgm:pt modelId="{29349570-1570-B64B-B9B6-5636A7D10DAC}">
      <dgm:prSet phldrT="[Texto]" custT="1"/>
      <dgm:spPr/>
      <dgm:t>
        <a:bodyPr/>
        <a:lstStyle/>
        <a:p>
          <a:r>
            <a:rPr lang="es-CO" sz="1400" b="1" dirty="0" smtClean="0">
              <a:latin typeface="Helvetica" panose="020B0604020202020204" pitchFamily="34" charset="0"/>
              <a:cs typeface="Helvetica" panose="020B0604020202020204" pitchFamily="34" charset="0"/>
            </a:rPr>
            <a:t>Aún faltan cosas</a:t>
          </a:r>
          <a:endParaRPr lang="es-CO" sz="1400" b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4CEC38D-C453-7A49-8CA6-604F5DF7E8FE}" type="parTrans" cxnId="{1D1273BB-6E53-0D4C-B2B0-198B4D7CD702}">
      <dgm:prSet/>
      <dgm:spPr/>
      <dgm:t>
        <a:bodyPr/>
        <a:lstStyle/>
        <a:p>
          <a:endParaRPr lang="es-ES_tradnl"/>
        </a:p>
      </dgm:t>
    </dgm:pt>
    <dgm:pt modelId="{A7CFE791-91E1-8743-B7FA-15D287D47780}" type="sibTrans" cxnId="{1D1273BB-6E53-0D4C-B2B0-198B4D7CD702}">
      <dgm:prSet/>
      <dgm:spPr/>
      <dgm:t>
        <a:bodyPr/>
        <a:lstStyle/>
        <a:p>
          <a:endParaRPr lang="es-ES_tradnl"/>
        </a:p>
      </dgm:t>
    </dgm:pt>
    <dgm:pt modelId="{3481036A-31A0-42EF-8104-85469736EC5E}" type="pres">
      <dgm:prSet presAssocID="{0F447657-984F-452C-AC46-F0A97BD08DA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9E2DEDFB-309F-43AF-8307-299C861EDA30}" type="pres">
      <dgm:prSet presAssocID="{0F447657-984F-452C-AC46-F0A97BD08DAC}" presName="children" presStyleCnt="0"/>
      <dgm:spPr/>
    </dgm:pt>
    <dgm:pt modelId="{D2AD020D-78E6-4DC8-9637-E4273CFCB9BC}" type="pres">
      <dgm:prSet presAssocID="{0F447657-984F-452C-AC46-F0A97BD08DAC}" presName="child1group" presStyleCnt="0"/>
      <dgm:spPr/>
    </dgm:pt>
    <dgm:pt modelId="{B8098022-1522-410D-8471-D0EA372E7C79}" type="pres">
      <dgm:prSet presAssocID="{0F447657-984F-452C-AC46-F0A97BD08DAC}" presName="child1" presStyleLbl="bgAcc1" presStyleIdx="0" presStyleCnt="4" custScaleX="144068" custScaleY="123398" custLinFactNeighborX="-7006" custLinFactNeighborY="6080"/>
      <dgm:spPr/>
      <dgm:t>
        <a:bodyPr/>
        <a:lstStyle/>
        <a:p>
          <a:endParaRPr lang="es-ES_tradnl"/>
        </a:p>
      </dgm:t>
    </dgm:pt>
    <dgm:pt modelId="{1B5A107C-3966-46B2-B0D0-0206DE216C9B}" type="pres">
      <dgm:prSet presAssocID="{0F447657-984F-452C-AC46-F0A97BD08DAC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2AF4430-C63E-42B5-BB10-12BB4B05CA85}" type="pres">
      <dgm:prSet presAssocID="{0F447657-984F-452C-AC46-F0A97BD08DAC}" presName="child2group" presStyleCnt="0"/>
      <dgm:spPr/>
    </dgm:pt>
    <dgm:pt modelId="{230B996E-397E-4F1A-A0B3-DDE6DE077E62}" type="pres">
      <dgm:prSet presAssocID="{0F447657-984F-452C-AC46-F0A97BD08DAC}" presName="child2" presStyleLbl="bgAcc1" presStyleIdx="1" presStyleCnt="4" custScaleX="130444" custScaleY="129891" custLinFactNeighborX="37907"/>
      <dgm:spPr/>
      <dgm:t>
        <a:bodyPr/>
        <a:lstStyle/>
        <a:p>
          <a:endParaRPr lang="es-ES_tradnl"/>
        </a:p>
      </dgm:t>
    </dgm:pt>
    <dgm:pt modelId="{7306E294-CDA2-48FE-A8DA-4661354FECE6}" type="pres">
      <dgm:prSet presAssocID="{0F447657-984F-452C-AC46-F0A97BD08DAC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61A5C32-3402-4860-B53A-5C504F2A1252}" type="pres">
      <dgm:prSet presAssocID="{0F447657-984F-452C-AC46-F0A97BD08DAC}" presName="child3group" presStyleCnt="0"/>
      <dgm:spPr/>
    </dgm:pt>
    <dgm:pt modelId="{0CF9B4A1-5046-4C2B-92FD-DF0F860B6645}" type="pres">
      <dgm:prSet presAssocID="{0F447657-984F-452C-AC46-F0A97BD08DAC}" presName="child3" presStyleLbl="bgAcc1" presStyleIdx="2" presStyleCnt="4" custScaleX="169459" custLinFactNeighborX="33658" custLinFactNeighborY="-7756"/>
      <dgm:spPr/>
      <dgm:t>
        <a:bodyPr/>
        <a:lstStyle/>
        <a:p>
          <a:endParaRPr lang="es-ES_tradnl"/>
        </a:p>
      </dgm:t>
    </dgm:pt>
    <dgm:pt modelId="{F537F670-EDD4-421D-92CD-A8CCFC247266}" type="pres">
      <dgm:prSet presAssocID="{0F447657-984F-452C-AC46-F0A97BD08DAC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95D3A39-02D3-4704-BDB8-E41CBFAE808D}" type="pres">
      <dgm:prSet presAssocID="{0F447657-984F-452C-AC46-F0A97BD08DAC}" presName="child4group" presStyleCnt="0"/>
      <dgm:spPr/>
    </dgm:pt>
    <dgm:pt modelId="{F04F20F8-4454-4601-A8B5-584E3890BA15}" type="pres">
      <dgm:prSet presAssocID="{0F447657-984F-452C-AC46-F0A97BD08DAC}" presName="child4" presStyleLbl="bgAcc1" presStyleIdx="3" presStyleCnt="4" custScaleX="119455" custLinFactNeighborX="-14013" custLinFactNeighborY="-11635"/>
      <dgm:spPr/>
      <dgm:t>
        <a:bodyPr/>
        <a:lstStyle/>
        <a:p>
          <a:endParaRPr lang="es-ES_tradnl"/>
        </a:p>
      </dgm:t>
    </dgm:pt>
    <dgm:pt modelId="{EECF65A2-C75B-4124-B1B5-96B9B2D7F04A}" type="pres">
      <dgm:prSet presAssocID="{0F447657-984F-452C-AC46-F0A97BD08DAC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8B2D3DD-E5B1-4A15-81FB-7EA6DF58BD85}" type="pres">
      <dgm:prSet presAssocID="{0F447657-984F-452C-AC46-F0A97BD08DAC}" presName="childPlaceholder" presStyleCnt="0"/>
      <dgm:spPr/>
    </dgm:pt>
    <dgm:pt modelId="{6B14F8C1-4764-46E9-8F44-31BB9A76B6FD}" type="pres">
      <dgm:prSet presAssocID="{0F447657-984F-452C-AC46-F0A97BD08DAC}" presName="circle" presStyleCnt="0"/>
      <dgm:spPr/>
    </dgm:pt>
    <dgm:pt modelId="{F9AF22B3-560D-4B34-AF14-F5B860A97E15}" type="pres">
      <dgm:prSet presAssocID="{0F447657-984F-452C-AC46-F0A97BD08DAC}" presName="quadrant1" presStyleLbl="node1" presStyleIdx="0" presStyleCnt="4" custScaleX="124980" custLinFactNeighborX="-12894" custLinFactNeighborY="1432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0165D7E-F9BC-4D8B-BB80-ABF30757F876}" type="pres">
      <dgm:prSet presAssocID="{0F447657-984F-452C-AC46-F0A97BD08DAC}" presName="quadrant2" presStyleLbl="node1" presStyleIdx="1" presStyleCnt="4" custScaleX="123140" custLinFactNeighborX="7876" custLinFactNeighborY="1432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551E588-3282-494A-9AD8-7C5ABE93971E}" type="pres">
      <dgm:prSet presAssocID="{0F447657-984F-452C-AC46-F0A97BD08DAC}" presName="quadrant3" presStyleLbl="node1" presStyleIdx="2" presStyleCnt="4" custScaleX="121705" custLinFactNeighborX="7880" custLinFactNeighborY="-1432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B770D7A-CE16-42A5-B58F-7B50A0D3A4B6}" type="pres">
      <dgm:prSet presAssocID="{0F447657-984F-452C-AC46-F0A97BD08DAC}" presName="quadrant4" presStyleLbl="node1" presStyleIdx="3" presStyleCnt="4" custScaleX="124746" custLinFactNeighborX="-12174" custLinFactNeighborY="-1432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E9AC8BC-D996-4675-8E78-B2F30B92EDA6}" type="pres">
      <dgm:prSet presAssocID="{0F447657-984F-452C-AC46-F0A97BD08DAC}" presName="quadrantPlaceholder" presStyleCnt="0"/>
      <dgm:spPr/>
    </dgm:pt>
    <dgm:pt modelId="{B21DCEF6-FD7C-45ED-86B4-C7DB4B80FFD5}" type="pres">
      <dgm:prSet presAssocID="{0F447657-984F-452C-AC46-F0A97BD08DAC}" presName="center1" presStyleLbl="fgShp" presStyleIdx="0" presStyleCnt="2"/>
      <dgm:spPr/>
    </dgm:pt>
    <dgm:pt modelId="{3063CDE2-05CE-4601-A3FB-EFC2C24186E6}" type="pres">
      <dgm:prSet presAssocID="{0F447657-984F-452C-AC46-F0A97BD08DAC}" presName="center2" presStyleLbl="fgShp" presStyleIdx="1" presStyleCnt="2"/>
      <dgm:spPr/>
    </dgm:pt>
  </dgm:ptLst>
  <dgm:cxnLst>
    <dgm:cxn modelId="{76EF7EC8-9904-443F-8ED6-8474B1F1C1DD}" type="presOf" srcId="{D5C94963-6323-4A43-BA5D-3BF6D90215CB}" destId="{230B996E-397E-4F1A-A0B3-DDE6DE077E62}" srcOrd="0" destOrd="1" presId="urn:microsoft.com/office/officeart/2005/8/layout/cycle4"/>
    <dgm:cxn modelId="{7519EC0D-40A7-C740-A5B6-55D24B31E40A}" type="presOf" srcId="{0CD880C9-9894-6540-8B95-E1DED01F9F6B}" destId="{1B5A107C-3966-46B2-B0D0-0206DE216C9B}" srcOrd="1" destOrd="1" presId="urn:microsoft.com/office/officeart/2005/8/layout/cycle4"/>
    <dgm:cxn modelId="{2D523F65-86E3-4261-82AD-D0DDE6DA66A3}" srcId="{0F447657-984F-452C-AC46-F0A97BD08DAC}" destId="{F4D54037-0A8C-405D-9248-3ADD4604648A}" srcOrd="2" destOrd="0" parTransId="{EA475AA8-87FE-41EB-836F-A8EFD187DE95}" sibTransId="{647491FC-8381-4497-A475-A56396CE5F00}"/>
    <dgm:cxn modelId="{E3C766D4-B312-4A8F-892D-DFEC9AA1591B}" srcId="{F4D54037-0A8C-405D-9248-3ADD4604648A}" destId="{F526779A-73D4-4C84-ACB5-CCEFD44685A6}" srcOrd="0" destOrd="0" parTransId="{C41C1D36-AD45-4E2C-8D62-943459E270FA}" sibTransId="{36536A09-729D-426F-A5E4-FEB263FBCF5B}"/>
    <dgm:cxn modelId="{95D9D18D-E4CD-4A29-B060-90CE3971935F}" type="presOf" srcId="{F4D54037-0A8C-405D-9248-3ADD4604648A}" destId="{1551E588-3282-494A-9AD8-7C5ABE93971E}" srcOrd="0" destOrd="0" presId="urn:microsoft.com/office/officeart/2005/8/layout/cycle4"/>
    <dgm:cxn modelId="{700BAEFF-43DA-184F-9E5D-2F469F4A43E7}" type="presOf" srcId="{29349570-1570-B64B-B9B6-5636A7D10DAC}" destId="{F537F670-EDD4-421D-92CD-A8CCFC247266}" srcOrd="1" destOrd="3" presId="urn:microsoft.com/office/officeart/2005/8/layout/cycle4"/>
    <dgm:cxn modelId="{3B709421-CAEC-4967-AEB5-8A1D9E242AAF}" type="presOf" srcId="{A0A9A736-A6A6-49F9-911C-84544899C94E}" destId="{F9AF22B3-560D-4B34-AF14-F5B860A97E15}" srcOrd="0" destOrd="0" presId="urn:microsoft.com/office/officeart/2005/8/layout/cycle4"/>
    <dgm:cxn modelId="{3B81C417-3592-E543-BBF5-CE542E421573}" srcId="{F4D54037-0A8C-405D-9248-3ADD4604648A}" destId="{DDC9EABA-C5D8-C340-8B3E-365DB39ADF51}" srcOrd="1" destOrd="0" parTransId="{F8E6E96A-5A46-814D-9627-C58A02004913}" sibTransId="{BB251728-89A6-2941-8778-23F0A79F8DBA}"/>
    <dgm:cxn modelId="{15743AFA-5DBA-4E97-BDAB-6143323163FD}" type="presOf" srcId="{D123D8CE-44F5-48EE-A6DB-B59832F6A6E2}" destId="{EECF65A2-C75B-4124-B1B5-96B9B2D7F04A}" srcOrd="1" destOrd="1" presId="urn:microsoft.com/office/officeart/2005/8/layout/cycle4"/>
    <dgm:cxn modelId="{8734F57E-C562-0345-A3AA-17BBF88EE006}" srcId="{1CF3E6E2-0941-451B-815E-B4A8EA7F8FDF}" destId="{00D46DEE-8A36-CE4E-A291-A5BA8B64FE54}" srcOrd="3" destOrd="0" parTransId="{EDD73682-490D-F049-84DB-119FBE9383B6}" sibTransId="{E5A7D5BC-B849-FB41-AB4B-C0398B6D5E44}"/>
    <dgm:cxn modelId="{6C826DC2-CDA0-E74B-8434-774EB153603C}" type="presOf" srcId="{0CD880C9-9894-6540-8B95-E1DED01F9F6B}" destId="{B8098022-1522-410D-8471-D0EA372E7C79}" srcOrd="0" destOrd="1" presId="urn:microsoft.com/office/officeart/2005/8/layout/cycle4"/>
    <dgm:cxn modelId="{252D1EF9-1F18-47BE-A8B1-1ABEF75DBFEB}" type="presOf" srcId="{8A3CFBD3-0E4D-466C-AF90-9C3882A550DC}" destId="{F04F20F8-4454-4601-A8B5-584E3890BA15}" srcOrd="0" destOrd="0" presId="urn:microsoft.com/office/officeart/2005/8/layout/cycle4"/>
    <dgm:cxn modelId="{28D12337-B4A0-3D47-A953-42557C40FD13}" srcId="{A0A9A736-A6A6-49F9-911C-84544899C94E}" destId="{0CD880C9-9894-6540-8B95-E1DED01F9F6B}" srcOrd="1" destOrd="0" parTransId="{82723DCA-C2EC-8C4E-B526-9EE6843EBE5B}" sibTransId="{626901F8-1AC5-0F40-9D66-4E7B352E8DF4}"/>
    <dgm:cxn modelId="{8A8C54A2-AF55-4CA5-9D94-65ADAAD8056B}" srcId="{6AAE08B2-CB18-4617-9642-73AF6763C066}" destId="{8A3CFBD3-0E4D-466C-AF90-9C3882A550DC}" srcOrd="0" destOrd="0" parTransId="{C76631DE-7D33-423E-9F92-685B82B5F90B}" sibTransId="{BAA80172-F85A-4566-A553-1732EA1C00E1}"/>
    <dgm:cxn modelId="{11ACF2B8-90F9-4359-B8E6-8EB97AB65DEE}" type="presOf" srcId="{12682A16-614C-4F59-BE38-56BF2453C88B}" destId="{B8098022-1522-410D-8471-D0EA372E7C79}" srcOrd="0" destOrd="2" presId="urn:microsoft.com/office/officeart/2005/8/layout/cycle4"/>
    <dgm:cxn modelId="{DAE3310A-AD10-463E-B29C-4955A780C2D6}" type="presOf" srcId="{8A3CFBD3-0E4D-466C-AF90-9C3882A550DC}" destId="{EECF65A2-C75B-4124-B1B5-96B9B2D7F04A}" srcOrd="1" destOrd="0" presId="urn:microsoft.com/office/officeart/2005/8/layout/cycle4"/>
    <dgm:cxn modelId="{D7D88BFC-FDBD-4E6D-B252-05174A6B325E}" srcId="{1CF3E6E2-0941-451B-815E-B4A8EA7F8FDF}" destId="{7FB8B937-5959-4577-97B7-3128E83D19E0}" srcOrd="2" destOrd="0" parTransId="{9EA3743F-6F06-43F9-99BB-FE2D69359A81}" sibTransId="{1165F88A-1CD0-45D9-A818-20A9E0DCEC73}"/>
    <dgm:cxn modelId="{73097B2C-7605-4BDB-833B-25D909621BF5}" type="presOf" srcId="{F526779A-73D4-4C84-ACB5-CCEFD44685A6}" destId="{0CF9B4A1-5046-4C2B-92FD-DF0F860B6645}" srcOrd="0" destOrd="0" presId="urn:microsoft.com/office/officeart/2005/8/layout/cycle4"/>
    <dgm:cxn modelId="{B17628A3-D162-6F43-B7AB-529475FD32DC}" type="presOf" srcId="{DDC9EABA-C5D8-C340-8B3E-365DB39ADF51}" destId="{0CF9B4A1-5046-4C2B-92FD-DF0F860B6645}" srcOrd="0" destOrd="1" presId="urn:microsoft.com/office/officeart/2005/8/layout/cycle4"/>
    <dgm:cxn modelId="{2F98C41B-4F86-574A-814A-910636FFAE93}" srcId="{F4D54037-0A8C-405D-9248-3ADD4604648A}" destId="{06A2BE2E-6EA3-E840-88B6-5D5D19912E2A}" srcOrd="2" destOrd="0" parTransId="{72CA10A5-299D-FA45-A9EE-CE798EB995B1}" sibTransId="{14DB9522-3A8E-1644-BC97-9F4200DEA561}"/>
    <dgm:cxn modelId="{FE17748A-34E0-4BA2-B649-5CBCB028078E}" srcId="{0F447657-984F-452C-AC46-F0A97BD08DAC}" destId="{A0A9A736-A6A6-49F9-911C-84544899C94E}" srcOrd="0" destOrd="0" parTransId="{4136F922-488B-454C-833E-87EE1ECB2BA7}" sibTransId="{FAFBB8C1-33D6-4798-9A7C-2AE948F6D0EB}"/>
    <dgm:cxn modelId="{094B4D73-60E1-43C8-86EF-09CB2B3C782E}" srcId="{1CF3E6E2-0941-451B-815E-B4A8EA7F8FDF}" destId="{D5C94963-6323-4A43-BA5D-3BF6D90215CB}" srcOrd="1" destOrd="0" parTransId="{1F2EDDCA-42DC-41FD-B225-8C777B1E1A8B}" sibTransId="{9634BDCA-B353-4407-BC29-227FB91742C3}"/>
    <dgm:cxn modelId="{FEDE1E91-12B8-9246-B58E-1C2C13C6813B}" type="presOf" srcId="{29349570-1570-B64B-B9B6-5636A7D10DAC}" destId="{0CF9B4A1-5046-4C2B-92FD-DF0F860B6645}" srcOrd="0" destOrd="3" presId="urn:microsoft.com/office/officeart/2005/8/layout/cycle4"/>
    <dgm:cxn modelId="{C2C33DD6-2AF1-44E7-8E51-4E0D91D4070C}" type="presOf" srcId="{F526779A-73D4-4C84-ACB5-CCEFD44685A6}" destId="{F537F670-EDD4-421D-92CD-A8CCFC247266}" srcOrd="1" destOrd="0" presId="urn:microsoft.com/office/officeart/2005/8/layout/cycle4"/>
    <dgm:cxn modelId="{70D6A185-F80D-401A-B6D3-809AC214D0B0}" srcId="{1CF3E6E2-0941-451B-815E-B4A8EA7F8FDF}" destId="{0E9F8287-60F6-4266-BB68-D23C13299FB2}" srcOrd="0" destOrd="0" parTransId="{0265BE03-CF31-4413-9BA1-4C28DA900D01}" sibTransId="{61CD750F-0AD7-4083-BFD1-8A2198CFEED1}"/>
    <dgm:cxn modelId="{A67D64EF-93D0-4EB3-85A7-2350C28BC0CF}" srcId="{A0A9A736-A6A6-49F9-911C-84544899C94E}" destId="{2EFA3316-F34A-4187-A4BA-716CFF858B79}" srcOrd="0" destOrd="0" parTransId="{FF21A80F-800E-4A47-9E17-417333BB3A16}" sibTransId="{4415E5CD-57CC-4DE7-9552-9B5564CFFEC8}"/>
    <dgm:cxn modelId="{1D1273BB-6E53-0D4C-B2B0-198B4D7CD702}" srcId="{F4D54037-0A8C-405D-9248-3ADD4604648A}" destId="{29349570-1570-B64B-B9B6-5636A7D10DAC}" srcOrd="3" destOrd="0" parTransId="{64CEC38D-C453-7A49-8CA6-604F5DF7E8FE}" sibTransId="{A7CFE791-91E1-8743-B7FA-15D287D47780}"/>
    <dgm:cxn modelId="{6437F038-81EE-47D7-AA62-102EF300D770}" type="presOf" srcId="{D5C94963-6323-4A43-BA5D-3BF6D90215CB}" destId="{7306E294-CDA2-48FE-A8DA-4661354FECE6}" srcOrd="1" destOrd="1" presId="urn:microsoft.com/office/officeart/2005/8/layout/cycle4"/>
    <dgm:cxn modelId="{8A49B6CF-FB04-4B6B-BC20-41BB4C23DC3C}" type="presOf" srcId="{7FB8B937-5959-4577-97B7-3128E83D19E0}" destId="{7306E294-CDA2-48FE-A8DA-4661354FECE6}" srcOrd="1" destOrd="2" presId="urn:microsoft.com/office/officeart/2005/8/layout/cycle4"/>
    <dgm:cxn modelId="{4B1B5AF7-7508-784A-AEDC-B80244FFA66B}" srcId="{F4D54037-0A8C-405D-9248-3ADD4604648A}" destId="{87658C09-0BBE-F945-914B-6996B4DE3D83}" srcOrd="4" destOrd="0" parTransId="{FA0290FE-FC9E-DA4F-B9D0-59BA535D86CF}" sibTransId="{2468AA72-38BD-A04C-8E34-D8230CB0F954}"/>
    <dgm:cxn modelId="{DF4AC832-F818-44CB-AB41-B2DE5E2B5A55}" type="presOf" srcId="{1CF3E6E2-0941-451B-815E-B4A8EA7F8FDF}" destId="{C0165D7E-F9BC-4D8B-BB80-ABF30757F876}" srcOrd="0" destOrd="0" presId="urn:microsoft.com/office/officeart/2005/8/layout/cycle4"/>
    <dgm:cxn modelId="{6CD6F7F3-1643-2F43-A634-ED9A44B3517E}" type="presOf" srcId="{DDC9EABA-C5D8-C340-8B3E-365DB39ADF51}" destId="{F537F670-EDD4-421D-92CD-A8CCFC247266}" srcOrd="1" destOrd="1" presId="urn:microsoft.com/office/officeart/2005/8/layout/cycle4"/>
    <dgm:cxn modelId="{F80EF977-69AF-4D9A-B397-00EC6A5F7153}" type="presOf" srcId="{0E9F8287-60F6-4266-BB68-D23C13299FB2}" destId="{230B996E-397E-4F1A-A0B3-DDE6DE077E62}" srcOrd="0" destOrd="0" presId="urn:microsoft.com/office/officeart/2005/8/layout/cycle4"/>
    <dgm:cxn modelId="{987962C7-4BC1-4BED-8597-622D1FA70E6B}" type="presOf" srcId="{0F447657-984F-452C-AC46-F0A97BD08DAC}" destId="{3481036A-31A0-42EF-8104-85469736EC5E}" srcOrd="0" destOrd="0" presId="urn:microsoft.com/office/officeart/2005/8/layout/cycle4"/>
    <dgm:cxn modelId="{654344C6-E0CD-42D7-8552-D42CB2BBA85F}" type="presOf" srcId="{2EFA3316-F34A-4187-A4BA-716CFF858B79}" destId="{1B5A107C-3966-46B2-B0D0-0206DE216C9B}" srcOrd="1" destOrd="0" presId="urn:microsoft.com/office/officeart/2005/8/layout/cycle4"/>
    <dgm:cxn modelId="{4684F5AD-2F0D-471F-BD6B-6CD76EA270F8}" type="presOf" srcId="{0E9F8287-60F6-4266-BB68-D23C13299FB2}" destId="{7306E294-CDA2-48FE-A8DA-4661354FECE6}" srcOrd="1" destOrd="0" presId="urn:microsoft.com/office/officeart/2005/8/layout/cycle4"/>
    <dgm:cxn modelId="{F3BE8739-BDE4-4EF9-BADB-7225BD4E5C43}" srcId="{6AAE08B2-CB18-4617-9642-73AF6763C066}" destId="{D123D8CE-44F5-48EE-A6DB-B59832F6A6E2}" srcOrd="1" destOrd="0" parTransId="{07BE01C7-3979-4DFA-871C-24632BB28C67}" sibTransId="{5D430375-6F26-4C01-B6C0-7BC626C6F2CA}"/>
    <dgm:cxn modelId="{4362FD25-BFE1-7044-B198-DEF6620B542E}" type="presOf" srcId="{06A2BE2E-6EA3-E840-88B6-5D5D19912E2A}" destId="{0CF9B4A1-5046-4C2B-92FD-DF0F860B6645}" srcOrd="0" destOrd="2" presId="urn:microsoft.com/office/officeart/2005/8/layout/cycle4"/>
    <dgm:cxn modelId="{BF096EBA-F758-C64B-A24E-53BA97A88528}" type="presOf" srcId="{87658C09-0BBE-F945-914B-6996B4DE3D83}" destId="{F537F670-EDD4-421D-92CD-A8CCFC247266}" srcOrd="1" destOrd="4" presId="urn:microsoft.com/office/officeart/2005/8/layout/cycle4"/>
    <dgm:cxn modelId="{A3FA64DD-AD16-B945-9167-DEB4D0CE25D7}" type="presOf" srcId="{00D46DEE-8A36-CE4E-A291-A5BA8B64FE54}" destId="{230B996E-397E-4F1A-A0B3-DDE6DE077E62}" srcOrd="0" destOrd="3" presId="urn:microsoft.com/office/officeart/2005/8/layout/cycle4"/>
    <dgm:cxn modelId="{31CBEC97-066A-4A2A-81FD-F3C9DA5F4E34}" srcId="{0F447657-984F-452C-AC46-F0A97BD08DAC}" destId="{6AAE08B2-CB18-4617-9642-73AF6763C066}" srcOrd="3" destOrd="0" parTransId="{2283E24F-54A4-474D-BB26-5798084AF098}" sibTransId="{FC139766-1701-4120-800A-8B9220844991}"/>
    <dgm:cxn modelId="{2D143FCC-9322-C243-BF1D-6C9EA28C0331}" type="presOf" srcId="{00D46DEE-8A36-CE4E-A291-A5BA8B64FE54}" destId="{7306E294-CDA2-48FE-A8DA-4661354FECE6}" srcOrd="1" destOrd="3" presId="urn:microsoft.com/office/officeart/2005/8/layout/cycle4"/>
    <dgm:cxn modelId="{EC86FBEA-EEF8-49E0-A65B-83C35A9E7BE8}" type="presOf" srcId="{6AAE08B2-CB18-4617-9642-73AF6763C066}" destId="{6B770D7A-CE16-42A5-B58F-7B50A0D3A4B6}" srcOrd="0" destOrd="0" presId="urn:microsoft.com/office/officeart/2005/8/layout/cycle4"/>
    <dgm:cxn modelId="{AD5911C4-617C-4B58-B233-26714775A2F7}" type="presOf" srcId="{12682A16-614C-4F59-BE38-56BF2453C88B}" destId="{1B5A107C-3966-46B2-B0D0-0206DE216C9B}" srcOrd="1" destOrd="2" presId="urn:microsoft.com/office/officeart/2005/8/layout/cycle4"/>
    <dgm:cxn modelId="{BAF13DFE-F7EA-4DA9-871D-47EF889FDDEF}" type="presOf" srcId="{7FB8B937-5959-4577-97B7-3128E83D19E0}" destId="{230B996E-397E-4F1A-A0B3-DDE6DE077E62}" srcOrd="0" destOrd="2" presId="urn:microsoft.com/office/officeart/2005/8/layout/cycle4"/>
    <dgm:cxn modelId="{9164AF6D-75BB-4589-A759-BA97DEFDE4CF}" srcId="{0F447657-984F-452C-AC46-F0A97BD08DAC}" destId="{1CF3E6E2-0941-451B-815E-B4A8EA7F8FDF}" srcOrd="1" destOrd="0" parTransId="{080BDA8A-26E4-4D04-82BF-2BE69A90F2EF}" sibTransId="{6C91B6FD-C868-4FFE-A5C1-5B08DB94A7CD}"/>
    <dgm:cxn modelId="{7109E516-7061-425A-B199-A1AF843B8756}" type="presOf" srcId="{D123D8CE-44F5-48EE-A6DB-B59832F6A6E2}" destId="{F04F20F8-4454-4601-A8B5-584E3890BA15}" srcOrd="0" destOrd="1" presId="urn:microsoft.com/office/officeart/2005/8/layout/cycle4"/>
    <dgm:cxn modelId="{C2A6AB28-1847-4293-BB9E-37DBBC6CF0C4}" srcId="{A0A9A736-A6A6-49F9-911C-84544899C94E}" destId="{12682A16-614C-4F59-BE38-56BF2453C88B}" srcOrd="2" destOrd="0" parTransId="{30835EF8-DEA8-4159-A9D9-AB2E28128E50}" sibTransId="{B99B2C39-9A57-4880-AE06-445F8FE8338E}"/>
    <dgm:cxn modelId="{2E278EFB-282E-0942-90C0-38A0B6DC9DAD}" type="presOf" srcId="{06A2BE2E-6EA3-E840-88B6-5D5D19912E2A}" destId="{F537F670-EDD4-421D-92CD-A8CCFC247266}" srcOrd="1" destOrd="2" presId="urn:microsoft.com/office/officeart/2005/8/layout/cycle4"/>
    <dgm:cxn modelId="{34A21E08-F01C-2E4F-A37D-344F67910541}" type="presOf" srcId="{87658C09-0BBE-F945-914B-6996B4DE3D83}" destId="{0CF9B4A1-5046-4C2B-92FD-DF0F860B6645}" srcOrd="0" destOrd="4" presId="urn:microsoft.com/office/officeart/2005/8/layout/cycle4"/>
    <dgm:cxn modelId="{85EAA697-1B20-405F-9CF5-7C4DFAFFB028}" type="presOf" srcId="{2EFA3316-F34A-4187-A4BA-716CFF858B79}" destId="{B8098022-1522-410D-8471-D0EA372E7C79}" srcOrd="0" destOrd="0" presId="urn:microsoft.com/office/officeart/2005/8/layout/cycle4"/>
    <dgm:cxn modelId="{42EFAC5E-6664-4483-A049-EB1AD656EDAC}" type="presParOf" srcId="{3481036A-31A0-42EF-8104-85469736EC5E}" destId="{9E2DEDFB-309F-43AF-8307-299C861EDA30}" srcOrd="0" destOrd="0" presId="urn:microsoft.com/office/officeart/2005/8/layout/cycle4"/>
    <dgm:cxn modelId="{6E37B20E-A57A-483D-A216-885FFAB1BFE6}" type="presParOf" srcId="{9E2DEDFB-309F-43AF-8307-299C861EDA30}" destId="{D2AD020D-78E6-4DC8-9637-E4273CFCB9BC}" srcOrd="0" destOrd="0" presId="urn:microsoft.com/office/officeart/2005/8/layout/cycle4"/>
    <dgm:cxn modelId="{CBB50D63-F8C2-4EB7-9BE0-5C30063DA1FA}" type="presParOf" srcId="{D2AD020D-78E6-4DC8-9637-E4273CFCB9BC}" destId="{B8098022-1522-410D-8471-D0EA372E7C79}" srcOrd="0" destOrd="0" presId="urn:microsoft.com/office/officeart/2005/8/layout/cycle4"/>
    <dgm:cxn modelId="{8F06C26A-4F4D-4A7C-99E5-9F48B3BB9EED}" type="presParOf" srcId="{D2AD020D-78E6-4DC8-9637-E4273CFCB9BC}" destId="{1B5A107C-3966-46B2-B0D0-0206DE216C9B}" srcOrd="1" destOrd="0" presId="urn:microsoft.com/office/officeart/2005/8/layout/cycle4"/>
    <dgm:cxn modelId="{8C5A6FC3-5B1C-4603-9469-9041F948B7F4}" type="presParOf" srcId="{9E2DEDFB-309F-43AF-8307-299C861EDA30}" destId="{A2AF4430-C63E-42B5-BB10-12BB4B05CA85}" srcOrd="1" destOrd="0" presId="urn:microsoft.com/office/officeart/2005/8/layout/cycle4"/>
    <dgm:cxn modelId="{96D0556B-CF65-416C-95DD-6ED7131FD87C}" type="presParOf" srcId="{A2AF4430-C63E-42B5-BB10-12BB4B05CA85}" destId="{230B996E-397E-4F1A-A0B3-DDE6DE077E62}" srcOrd="0" destOrd="0" presId="urn:microsoft.com/office/officeart/2005/8/layout/cycle4"/>
    <dgm:cxn modelId="{12F59369-69CE-4F28-BCB6-27782215C401}" type="presParOf" srcId="{A2AF4430-C63E-42B5-BB10-12BB4B05CA85}" destId="{7306E294-CDA2-48FE-A8DA-4661354FECE6}" srcOrd="1" destOrd="0" presId="urn:microsoft.com/office/officeart/2005/8/layout/cycle4"/>
    <dgm:cxn modelId="{AAE25B58-FBCE-4463-876D-165A8C4E36F2}" type="presParOf" srcId="{9E2DEDFB-309F-43AF-8307-299C861EDA30}" destId="{D61A5C32-3402-4860-B53A-5C504F2A1252}" srcOrd="2" destOrd="0" presId="urn:microsoft.com/office/officeart/2005/8/layout/cycle4"/>
    <dgm:cxn modelId="{4ACA8E21-DF0F-4412-A7D4-5FA3F6E479C8}" type="presParOf" srcId="{D61A5C32-3402-4860-B53A-5C504F2A1252}" destId="{0CF9B4A1-5046-4C2B-92FD-DF0F860B6645}" srcOrd="0" destOrd="0" presId="urn:microsoft.com/office/officeart/2005/8/layout/cycle4"/>
    <dgm:cxn modelId="{ADE0C38D-FFA8-47C4-B276-855CB11B0519}" type="presParOf" srcId="{D61A5C32-3402-4860-B53A-5C504F2A1252}" destId="{F537F670-EDD4-421D-92CD-A8CCFC247266}" srcOrd="1" destOrd="0" presId="urn:microsoft.com/office/officeart/2005/8/layout/cycle4"/>
    <dgm:cxn modelId="{5A699802-DEC2-48F6-B529-C403545F8625}" type="presParOf" srcId="{9E2DEDFB-309F-43AF-8307-299C861EDA30}" destId="{395D3A39-02D3-4704-BDB8-E41CBFAE808D}" srcOrd="3" destOrd="0" presId="urn:microsoft.com/office/officeart/2005/8/layout/cycle4"/>
    <dgm:cxn modelId="{DC5B48FC-BF8A-47CF-A1AF-710BA1160E40}" type="presParOf" srcId="{395D3A39-02D3-4704-BDB8-E41CBFAE808D}" destId="{F04F20F8-4454-4601-A8B5-584E3890BA15}" srcOrd="0" destOrd="0" presId="urn:microsoft.com/office/officeart/2005/8/layout/cycle4"/>
    <dgm:cxn modelId="{28F13D6D-915C-4E53-801A-58EDFE81152B}" type="presParOf" srcId="{395D3A39-02D3-4704-BDB8-E41CBFAE808D}" destId="{EECF65A2-C75B-4124-B1B5-96B9B2D7F04A}" srcOrd="1" destOrd="0" presId="urn:microsoft.com/office/officeart/2005/8/layout/cycle4"/>
    <dgm:cxn modelId="{6B118EA9-D1BD-452E-82D8-897478DED043}" type="presParOf" srcId="{9E2DEDFB-309F-43AF-8307-299C861EDA30}" destId="{B8B2D3DD-E5B1-4A15-81FB-7EA6DF58BD85}" srcOrd="4" destOrd="0" presId="urn:microsoft.com/office/officeart/2005/8/layout/cycle4"/>
    <dgm:cxn modelId="{29213B12-0637-42C7-98F9-76297213DD9D}" type="presParOf" srcId="{3481036A-31A0-42EF-8104-85469736EC5E}" destId="{6B14F8C1-4764-46E9-8F44-31BB9A76B6FD}" srcOrd="1" destOrd="0" presId="urn:microsoft.com/office/officeart/2005/8/layout/cycle4"/>
    <dgm:cxn modelId="{DC96803A-E44D-41C9-921D-115769CB1F3D}" type="presParOf" srcId="{6B14F8C1-4764-46E9-8F44-31BB9A76B6FD}" destId="{F9AF22B3-560D-4B34-AF14-F5B860A97E15}" srcOrd="0" destOrd="0" presId="urn:microsoft.com/office/officeart/2005/8/layout/cycle4"/>
    <dgm:cxn modelId="{748CD915-4CCD-4E98-8F08-04C45537B4D0}" type="presParOf" srcId="{6B14F8C1-4764-46E9-8F44-31BB9A76B6FD}" destId="{C0165D7E-F9BC-4D8B-BB80-ABF30757F876}" srcOrd="1" destOrd="0" presId="urn:microsoft.com/office/officeart/2005/8/layout/cycle4"/>
    <dgm:cxn modelId="{D61E328A-1E7E-4377-94ED-465707386F40}" type="presParOf" srcId="{6B14F8C1-4764-46E9-8F44-31BB9A76B6FD}" destId="{1551E588-3282-494A-9AD8-7C5ABE93971E}" srcOrd="2" destOrd="0" presId="urn:microsoft.com/office/officeart/2005/8/layout/cycle4"/>
    <dgm:cxn modelId="{0F05DE73-7372-4991-9658-C9D4839FD164}" type="presParOf" srcId="{6B14F8C1-4764-46E9-8F44-31BB9A76B6FD}" destId="{6B770D7A-CE16-42A5-B58F-7B50A0D3A4B6}" srcOrd="3" destOrd="0" presId="urn:microsoft.com/office/officeart/2005/8/layout/cycle4"/>
    <dgm:cxn modelId="{30E223BE-561A-4861-A650-C127AE7E0CEA}" type="presParOf" srcId="{6B14F8C1-4764-46E9-8F44-31BB9A76B6FD}" destId="{FE9AC8BC-D996-4675-8E78-B2F30B92EDA6}" srcOrd="4" destOrd="0" presId="urn:microsoft.com/office/officeart/2005/8/layout/cycle4"/>
    <dgm:cxn modelId="{AF6B89BA-BCE0-444F-BD0F-AB874591E7A9}" type="presParOf" srcId="{3481036A-31A0-42EF-8104-85469736EC5E}" destId="{B21DCEF6-FD7C-45ED-86B4-C7DB4B80FFD5}" srcOrd="2" destOrd="0" presId="urn:microsoft.com/office/officeart/2005/8/layout/cycle4"/>
    <dgm:cxn modelId="{2C91AC76-CA79-4A5C-B1A6-AD245650E1A7}" type="presParOf" srcId="{3481036A-31A0-42EF-8104-85469736EC5E}" destId="{3063CDE2-05CE-4601-A3FB-EFC2C24186E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FE4B01-00A2-488D-AE7C-9578DFE313B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1401977-047F-483A-90F4-39D11C568AEC}">
      <dgm:prSet custT="1"/>
      <dgm:spPr/>
      <dgm:t>
        <a:bodyPr/>
        <a:lstStyle/>
        <a:p>
          <a:pPr rtl="0"/>
          <a:r>
            <a:rPr lang="es-ES_tradnl" sz="1800" dirty="0">
              <a:latin typeface="Helvetica" panose="020B0604020202020204" pitchFamily="34" charset="0"/>
              <a:cs typeface="Helvetica" panose="020B0604020202020204" pitchFamily="34" charset="0"/>
            </a:rPr>
            <a:t>Política VIS mercantilizada</a:t>
          </a:r>
          <a:endParaRPr lang="es-CO" sz="18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FDE6BC9-3696-44C9-9C43-BDAA9151C502}" type="parTrans" cxnId="{9410F6E7-199D-4CC6-BC73-E11913154354}">
      <dgm:prSet/>
      <dgm:spPr/>
      <dgm:t>
        <a:bodyPr/>
        <a:lstStyle/>
        <a:p>
          <a:endParaRPr lang="es-CO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C65486A-5FD2-4A7E-A479-8D5A30A405E1}" type="sibTrans" cxnId="{9410F6E7-199D-4CC6-BC73-E11913154354}">
      <dgm:prSet/>
      <dgm:spPr/>
      <dgm:t>
        <a:bodyPr/>
        <a:lstStyle/>
        <a:p>
          <a:endParaRPr lang="es-CO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FCDA4C6-614B-4DEE-B927-F66ABCD22C1B}">
      <dgm:prSet custT="1"/>
      <dgm:spPr/>
      <dgm:t>
        <a:bodyPr/>
        <a:lstStyle/>
        <a:p>
          <a:pPr rtl="0"/>
          <a:r>
            <a:rPr lang="es-ES_tradnl" sz="2000" dirty="0">
              <a:latin typeface="Helvetica" panose="020B0604020202020204" pitchFamily="34" charset="0"/>
              <a:cs typeface="Helvetica" panose="020B0604020202020204" pitchFamily="34" charset="0"/>
            </a:rPr>
            <a:t>Conjuntos cerrados en P.H para todos</a:t>
          </a:r>
          <a:endParaRPr lang="es-CO" sz="20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52564BC-23B0-49D9-BFEB-86BA24C8244B}" type="parTrans" cxnId="{7BFAA06E-1655-4DBC-A104-CAF948E9DC5C}">
      <dgm:prSet/>
      <dgm:spPr/>
      <dgm:t>
        <a:bodyPr/>
        <a:lstStyle/>
        <a:p>
          <a:endParaRPr lang="es-CO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E86F15F-1342-4BFE-84F6-047DC872A71D}" type="sibTrans" cxnId="{7BFAA06E-1655-4DBC-A104-CAF948E9DC5C}">
      <dgm:prSet/>
      <dgm:spPr/>
      <dgm:t>
        <a:bodyPr/>
        <a:lstStyle/>
        <a:p>
          <a:endParaRPr lang="es-CO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9F9B026-8D59-4CF0-A0B3-5DFAC410AC01}">
      <dgm:prSet/>
      <dgm:spPr/>
      <dgm:t>
        <a:bodyPr/>
        <a:lstStyle/>
        <a:p>
          <a:pPr rtl="0"/>
          <a:r>
            <a:rPr lang="es-ES_tradnl" dirty="0">
              <a:latin typeface="Helvetica" panose="020B0604020202020204" pitchFamily="34" charset="0"/>
              <a:cs typeface="Helvetica" panose="020B0604020202020204" pitchFamily="34" charset="0"/>
            </a:rPr>
            <a:t>Clase media-consumo</a:t>
          </a:r>
          <a:endParaRPr lang="es-CO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440857F-D6B5-43DC-911F-3AC2098E7122}" type="parTrans" cxnId="{27EC3B3A-5AE5-4FEE-9377-93974D628BBD}">
      <dgm:prSet/>
      <dgm:spPr/>
      <dgm:t>
        <a:bodyPr/>
        <a:lstStyle/>
        <a:p>
          <a:endParaRPr lang="es-CO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DD6F84B-9D8C-4F5F-AD94-48464D3C2CE8}" type="sibTrans" cxnId="{27EC3B3A-5AE5-4FEE-9377-93974D628BBD}">
      <dgm:prSet/>
      <dgm:spPr/>
      <dgm:t>
        <a:bodyPr/>
        <a:lstStyle/>
        <a:p>
          <a:endParaRPr lang="es-CO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ECC17DE-831C-4BE4-BE95-EA15A43EFFC1}" type="pres">
      <dgm:prSet presAssocID="{76FE4B01-00A2-488D-AE7C-9578DFE313B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03F2202C-03D9-4D91-89A9-6D47AA4557C8}" type="pres">
      <dgm:prSet presAssocID="{D1401977-047F-483A-90F4-39D11C568AEC}" presName="node" presStyleLbl="node1" presStyleIdx="0" presStyleCnt="3" custRadScaleRad="100079" custRadScaleInc="-119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E838C37-7870-4DE1-95BD-B56C369E7A0D}" type="pres">
      <dgm:prSet presAssocID="{0C65486A-5FD2-4A7E-A479-8D5A30A405E1}" presName="sibTrans" presStyleLbl="sibTrans2D1" presStyleIdx="0" presStyleCnt="3"/>
      <dgm:spPr/>
      <dgm:t>
        <a:bodyPr/>
        <a:lstStyle/>
        <a:p>
          <a:endParaRPr lang="es-ES_tradnl"/>
        </a:p>
      </dgm:t>
    </dgm:pt>
    <dgm:pt modelId="{3D36F8A1-9B5F-4B79-90A8-DCB54CE71B93}" type="pres">
      <dgm:prSet presAssocID="{0C65486A-5FD2-4A7E-A479-8D5A30A405E1}" presName="connectorText" presStyleLbl="sibTrans2D1" presStyleIdx="0" presStyleCnt="3"/>
      <dgm:spPr/>
      <dgm:t>
        <a:bodyPr/>
        <a:lstStyle/>
        <a:p>
          <a:endParaRPr lang="es-ES_tradnl"/>
        </a:p>
      </dgm:t>
    </dgm:pt>
    <dgm:pt modelId="{76D3F7DD-3C6A-4264-8E35-19F79DBBC0B9}" type="pres">
      <dgm:prSet presAssocID="{3FCDA4C6-614B-4DEE-B927-F66ABCD22C1B}" presName="node" presStyleLbl="node1" presStyleIdx="1" presStyleCnt="3" custRadScaleRad="141095" custRadScaleInc="-2145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4A1B387-FA24-40A6-A2F9-185C9E12BD0C}" type="pres">
      <dgm:prSet presAssocID="{EE86F15F-1342-4BFE-84F6-047DC872A71D}" presName="sibTrans" presStyleLbl="sibTrans2D1" presStyleIdx="1" presStyleCnt="3"/>
      <dgm:spPr/>
      <dgm:t>
        <a:bodyPr/>
        <a:lstStyle/>
        <a:p>
          <a:endParaRPr lang="es-ES_tradnl"/>
        </a:p>
      </dgm:t>
    </dgm:pt>
    <dgm:pt modelId="{915ADEBD-215C-4547-B2C7-1C8C9627CFE9}" type="pres">
      <dgm:prSet presAssocID="{EE86F15F-1342-4BFE-84F6-047DC872A71D}" presName="connectorText" presStyleLbl="sibTrans2D1" presStyleIdx="1" presStyleCnt="3"/>
      <dgm:spPr/>
      <dgm:t>
        <a:bodyPr/>
        <a:lstStyle/>
        <a:p>
          <a:endParaRPr lang="es-ES_tradnl"/>
        </a:p>
      </dgm:t>
    </dgm:pt>
    <dgm:pt modelId="{ECE58EB1-3B00-489F-AFD7-5027AAD0C91B}" type="pres">
      <dgm:prSet presAssocID="{A9F9B026-8D59-4CF0-A0B3-5DFAC410AC01}" presName="node" presStyleLbl="node1" presStyleIdx="2" presStyleCnt="3" custRadScaleRad="138786" custRadScaleInc="22548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3D0FEF1-0061-4B3B-9DD8-922E4F2FA227}" type="pres">
      <dgm:prSet presAssocID="{FDD6F84B-9D8C-4F5F-AD94-48464D3C2CE8}" presName="sibTrans" presStyleLbl="sibTrans2D1" presStyleIdx="2" presStyleCnt="3"/>
      <dgm:spPr/>
      <dgm:t>
        <a:bodyPr/>
        <a:lstStyle/>
        <a:p>
          <a:endParaRPr lang="es-ES_tradnl"/>
        </a:p>
      </dgm:t>
    </dgm:pt>
    <dgm:pt modelId="{1659379F-892A-4DD0-96EA-EDBEBFEC5C41}" type="pres">
      <dgm:prSet presAssocID="{FDD6F84B-9D8C-4F5F-AD94-48464D3C2CE8}" presName="connectorText" presStyleLbl="sibTrans2D1" presStyleIdx="2" presStyleCnt="3"/>
      <dgm:spPr/>
      <dgm:t>
        <a:bodyPr/>
        <a:lstStyle/>
        <a:p>
          <a:endParaRPr lang="es-ES_tradnl"/>
        </a:p>
      </dgm:t>
    </dgm:pt>
  </dgm:ptLst>
  <dgm:cxnLst>
    <dgm:cxn modelId="{B147EE67-3A18-437D-9D82-6A03914AF5B9}" type="presOf" srcId="{3FCDA4C6-614B-4DEE-B927-F66ABCD22C1B}" destId="{76D3F7DD-3C6A-4264-8E35-19F79DBBC0B9}" srcOrd="0" destOrd="0" presId="urn:microsoft.com/office/officeart/2005/8/layout/cycle2"/>
    <dgm:cxn modelId="{73C2367D-175E-4DB8-806D-377683FB599E}" type="presOf" srcId="{A9F9B026-8D59-4CF0-A0B3-5DFAC410AC01}" destId="{ECE58EB1-3B00-489F-AFD7-5027AAD0C91B}" srcOrd="0" destOrd="0" presId="urn:microsoft.com/office/officeart/2005/8/layout/cycle2"/>
    <dgm:cxn modelId="{D4453C56-25E5-49A3-932B-4E314447EDEC}" type="presOf" srcId="{76FE4B01-00A2-488D-AE7C-9578DFE313B3}" destId="{2ECC17DE-831C-4BE4-BE95-EA15A43EFFC1}" srcOrd="0" destOrd="0" presId="urn:microsoft.com/office/officeart/2005/8/layout/cycle2"/>
    <dgm:cxn modelId="{EBF8EFAE-16AC-45F6-B171-ECFFE8C66F08}" type="presOf" srcId="{0C65486A-5FD2-4A7E-A479-8D5A30A405E1}" destId="{3D36F8A1-9B5F-4B79-90A8-DCB54CE71B93}" srcOrd="1" destOrd="0" presId="urn:microsoft.com/office/officeart/2005/8/layout/cycle2"/>
    <dgm:cxn modelId="{9B40B8F6-5F86-4A41-9A62-A54F01AA34F0}" type="presOf" srcId="{FDD6F84B-9D8C-4F5F-AD94-48464D3C2CE8}" destId="{E3D0FEF1-0061-4B3B-9DD8-922E4F2FA227}" srcOrd="0" destOrd="0" presId="urn:microsoft.com/office/officeart/2005/8/layout/cycle2"/>
    <dgm:cxn modelId="{27EC3B3A-5AE5-4FEE-9377-93974D628BBD}" srcId="{76FE4B01-00A2-488D-AE7C-9578DFE313B3}" destId="{A9F9B026-8D59-4CF0-A0B3-5DFAC410AC01}" srcOrd="2" destOrd="0" parTransId="{A440857F-D6B5-43DC-911F-3AC2098E7122}" sibTransId="{FDD6F84B-9D8C-4F5F-AD94-48464D3C2CE8}"/>
    <dgm:cxn modelId="{838CFD6C-EE84-4CE0-A164-7F21413B8342}" type="presOf" srcId="{0C65486A-5FD2-4A7E-A479-8D5A30A405E1}" destId="{EE838C37-7870-4DE1-95BD-B56C369E7A0D}" srcOrd="0" destOrd="0" presId="urn:microsoft.com/office/officeart/2005/8/layout/cycle2"/>
    <dgm:cxn modelId="{7BFAA06E-1655-4DBC-A104-CAF948E9DC5C}" srcId="{76FE4B01-00A2-488D-AE7C-9578DFE313B3}" destId="{3FCDA4C6-614B-4DEE-B927-F66ABCD22C1B}" srcOrd="1" destOrd="0" parTransId="{652564BC-23B0-49D9-BFEB-86BA24C8244B}" sibTransId="{EE86F15F-1342-4BFE-84F6-047DC872A71D}"/>
    <dgm:cxn modelId="{FA1BC1C7-265F-4DEA-9B07-2BDB01BBE472}" type="presOf" srcId="{EE86F15F-1342-4BFE-84F6-047DC872A71D}" destId="{915ADEBD-215C-4547-B2C7-1C8C9627CFE9}" srcOrd="1" destOrd="0" presId="urn:microsoft.com/office/officeart/2005/8/layout/cycle2"/>
    <dgm:cxn modelId="{1263C300-3ADC-4994-B73F-8795B4BB4200}" type="presOf" srcId="{FDD6F84B-9D8C-4F5F-AD94-48464D3C2CE8}" destId="{1659379F-892A-4DD0-96EA-EDBEBFEC5C41}" srcOrd="1" destOrd="0" presId="urn:microsoft.com/office/officeart/2005/8/layout/cycle2"/>
    <dgm:cxn modelId="{4963E9D9-A55B-411B-A280-DB7750D466AB}" type="presOf" srcId="{D1401977-047F-483A-90F4-39D11C568AEC}" destId="{03F2202C-03D9-4D91-89A9-6D47AA4557C8}" srcOrd="0" destOrd="0" presId="urn:microsoft.com/office/officeart/2005/8/layout/cycle2"/>
    <dgm:cxn modelId="{9410F6E7-199D-4CC6-BC73-E11913154354}" srcId="{76FE4B01-00A2-488D-AE7C-9578DFE313B3}" destId="{D1401977-047F-483A-90F4-39D11C568AEC}" srcOrd="0" destOrd="0" parTransId="{5FDE6BC9-3696-44C9-9C43-BDAA9151C502}" sibTransId="{0C65486A-5FD2-4A7E-A479-8D5A30A405E1}"/>
    <dgm:cxn modelId="{62AC624A-FC10-4219-A05D-896D5905EF86}" type="presOf" srcId="{EE86F15F-1342-4BFE-84F6-047DC872A71D}" destId="{94A1B387-FA24-40A6-A2F9-185C9E12BD0C}" srcOrd="0" destOrd="0" presId="urn:microsoft.com/office/officeart/2005/8/layout/cycle2"/>
    <dgm:cxn modelId="{D32CCC34-67F9-4CD7-8F62-7FBEDCAD36C4}" type="presParOf" srcId="{2ECC17DE-831C-4BE4-BE95-EA15A43EFFC1}" destId="{03F2202C-03D9-4D91-89A9-6D47AA4557C8}" srcOrd="0" destOrd="0" presId="urn:microsoft.com/office/officeart/2005/8/layout/cycle2"/>
    <dgm:cxn modelId="{C9CDFCD3-2236-4D66-8176-3E7EDCD27565}" type="presParOf" srcId="{2ECC17DE-831C-4BE4-BE95-EA15A43EFFC1}" destId="{EE838C37-7870-4DE1-95BD-B56C369E7A0D}" srcOrd="1" destOrd="0" presId="urn:microsoft.com/office/officeart/2005/8/layout/cycle2"/>
    <dgm:cxn modelId="{D25E9609-4D0F-41A4-B4AE-17F40F7A8B76}" type="presParOf" srcId="{EE838C37-7870-4DE1-95BD-B56C369E7A0D}" destId="{3D36F8A1-9B5F-4B79-90A8-DCB54CE71B93}" srcOrd="0" destOrd="0" presId="urn:microsoft.com/office/officeart/2005/8/layout/cycle2"/>
    <dgm:cxn modelId="{97682B2D-90AC-4336-941F-1E1644DAB58C}" type="presParOf" srcId="{2ECC17DE-831C-4BE4-BE95-EA15A43EFFC1}" destId="{76D3F7DD-3C6A-4264-8E35-19F79DBBC0B9}" srcOrd="2" destOrd="0" presId="urn:microsoft.com/office/officeart/2005/8/layout/cycle2"/>
    <dgm:cxn modelId="{37AB7914-B180-45ED-83FC-65C1E4586E76}" type="presParOf" srcId="{2ECC17DE-831C-4BE4-BE95-EA15A43EFFC1}" destId="{94A1B387-FA24-40A6-A2F9-185C9E12BD0C}" srcOrd="3" destOrd="0" presId="urn:microsoft.com/office/officeart/2005/8/layout/cycle2"/>
    <dgm:cxn modelId="{F6C1EB06-0118-446B-9A9B-F0753AEE5406}" type="presParOf" srcId="{94A1B387-FA24-40A6-A2F9-185C9E12BD0C}" destId="{915ADEBD-215C-4547-B2C7-1C8C9627CFE9}" srcOrd="0" destOrd="0" presId="urn:microsoft.com/office/officeart/2005/8/layout/cycle2"/>
    <dgm:cxn modelId="{3FA5FC93-539F-4403-9E61-CBEE61245DDB}" type="presParOf" srcId="{2ECC17DE-831C-4BE4-BE95-EA15A43EFFC1}" destId="{ECE58EB1-3B00-489F-AFD7-5027AAD0C91B}" srcOrd="4" destOrd="0" presId="urn:microsoft.com/office/officeart/2005/8/layout/cycle2"/>
    <dgm:cxn modelId="{2FBC0496-6428-46A7-A7B0-6EA7BC311F24}" type="presParOf" srcId="{2ECC17DE-831C-4BE4-BE95-EA15A43EFFC1}" destId="{E3D0FEF1-0061-4B3B-9DD8-922E4F2FA227}" srcOrd="5" destOrd="0" presId="urn:microsoft.com/office/officeart/2005/8/layout/cycle2"/>
    <dgm:cxn modelId="{C6EAD8B0-58BD-4E56-9248-0D0DB95C9258}" type="presParOf" srcId="{E3D0FEF1-0061-4B3B-9DD8-922E4F2FA227}" destId="{1659379F-892A-4DD0-96EA-EDBEBFEC5C4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9B4A1-5046-4C2B-92FD-DF0F860B6645}">
      <dsp:nvSpPr>
        <dsp:cNvPr id="0" name=""/>
        <dsp:cNvSpPr/>
      </dsp:nvSpPr>
      <dsp:spPr>
        <a:xfrm>
          <a:off x="6342746" y="3040080"/>
          <a:ext cx="3682707" cy="1407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Ciudadela planeada</a:t>
          </a:r>
          <a:endParaRPr lang="es-CO" sz="1400" b="1" kern="12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Bonita, tranquila</a:t>
          </a:r>
          <a:endParaRPr lang="es-CO" sz="1400" b="1" kern="12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Mi casa propia</a:t>
          </a:r>
          <a:endParaRPr lang="es-CO" sz="1400" b="1" kern="12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Aún faltan cosas</a:t>
          </a:r>
          <a:endParaRPr lang="es-CO" sz="1400" b="1" kern="12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400" b="1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478482" y="3422942"/>
        <a:ext cx="2516047" cy="993964"/>
      </dsp:txXfrm>
    </dsp:sp>
    <dsp:sp modelId="{F04F20F8-4454-4601-A8B5-584E3890BA15}">
      <dsp:nvSpPr>
        <dsp:cNvPr id="0" name=""/>
        <dsp:cNvSpPr/>
      </dsp:nvSpPr>
      <dsp:spPr>
        <a:xfrm>
          <a:off x="2304329" y="2985473"/>
          <a:ext cx="2596013" cy="1407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Helvetica" panose="020B0604020202020204" pitchFamily="34" charset="0"/>
              <a:cs typeface="Helvetica" panose="020B0604020202020204" pitchFamily="34" charset="0"/>
            </a:rPr>
            <a:t>Experimento de planificación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Helvetica" panose="020B0604020202020204" pitchFamily="34" charset="0"/>
              <a:cs typeface="Helvetica" panose="020B0604020202020204" pitchFamily="34" charset="0"/>
            </a:rPr>
            <a:t>Ciudadela “modelo”</a:t>
          </a:r>
        </a:p>
      </dsp:txBody>
      <dsp:txXfrm>
        <a:off x="2335253" y="3368335"/>
        <a:ext cx="1755361" cy="993964"/>
      </dsp:txXfrm>
    </dsp:sp>
    <dsp:sp modelId="{230B996E-397E-4F1A-A0B3-DDE6DE077E62}">
      <dsp:nvSpPr>
        <dsp:cNvPr id="0" name=""/>
        <dsp:cNvSpPr/>
      </dsp:nvSpPr>
      <dsp:spPr>
        <a:xfrm>
          <a:off x="6859025" y="-52598"/>
          <a:ext cx="2834827" cy="18285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Helvetica" panose="020B0604020202020204" pitchFamily="34" charset="0"/>
              <a:cs typeface="Helvetica" panose="020B0604020202020204" pitchFamily="34" charset="0"/>
            </a:rPr>
            <a:t>Vivienda masiva y periférica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>
              <a:latin typeface="Helvetica" panose="020B0604020202020204" pitchFamily="34" charset="0"/>
              <a:cs typeface="Helvetica" panose="020B0604020202020204" pitchFamily="34" charset="0"/>
            </a:rPr>
            <a:t>“Cajas de fósforos”</a:t>
          </a:r>
          <a:endParaRPr lang="es-CO" sz="1400" kern="12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Helvetica" panose="020B0604020202020204" pitchFamily="34" charset="0"/>
              <a:cs typeface="Helvetica" panose="020B0604020202020204" pitchFamily="34" charset="0"/>
            </a:rPr>
            <a:t>Impactos negativos en Soacha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Helvetica" panose="020B0604020202020204" pitchFamily="34" charset="0"/>
              <a:cs typeface="Helvetica" panose="020B0604020202020204" pitchFamily="34" charset="0"/>
            </a:rPr>
            <a:t>“No lugar”</a:t>
          </a:r>
        </a:p>
      </dsp:txBody>
      <dsp:txXfrm>
        <a:off x="7749641" y="-12431"/>
        <a:ext cx="1904045" cy="1291071"/>
      </dsp:txXfrm>
    </dsp:sp>
    <dsp:sp modelId="{B8098022-1522-410D-8471-D0EA372E7C79}">
      <dsp:nvSpPr>
        <dsp:cNvPr id="0" name=""/>
        <dsp:cNvSpPr/>
      </dsp:nvSpPr>
      <dsp:spPr>
        <a:xfrm>
          <a:off x="2189159" y="78694"/>
          <a:ext cx="3130906" cy="17371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Helvetica" panose="020B0604020202020204" pitchFamily="34" charset="0"/>
              <a:cs typeface="Helvetica" panose="020B0604020202020204" pitchFamily="34" charset="0"/>
            </a:rPr>
            <a:t>Proyecto bandera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Helvetica" panose="020B0604020202020204" pitchFamily="34" charset="0"/>
              <a:cs typeface="Helvetica" panose="020B0604020202020204" pitchFamily="34" charset="0"/>
            </a:rPr>
            <a:t>“Mejor práctica”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Helvetica" panose="020B0604020202020204" pitchFamily="34" charset="0"/>
              <a:cs typeface="Helvetica" panose="020B0604020202020204" pitchFamily="34" charset="0"/>
            </a:rPr>
            <a:t>Solución a problemas a través de política pública</a:t>
          </a:r>
        </a:p>
      </dsp:txBody>
      <dsp:txXfrm>
        <a:off x="2227318" y="116853"/>
        <a:ext cx="2115316" cy="1226533"/>
      </dsp:txXfrm>
    </dsp:sp>
    <dsp:sp modelId="{F9AF22B3-560D-4B34-AF14-F5B860A97E15}">
      <dsp:nvSpPr>
        <dsp:cNvPr id="0" name=""/>
        <dsp:cNvSpPr/>
      </dsp:nvSpPr>
      <dsp:spPr>
        <a:xfrm>
          <a:off x="3385319" y="330631"/>
          <a:ext cx="2380696" cy="190486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>
              <a:latin typeface="Helvetica" panose="020B0604020202020204" pitchFamily="34" charset="0"/>
              <a:cs typeface="Helvetica" panose="020B0604020202020204" pitchFamily="34" charset="0"/>
            </a:rPr>
            <a:t>Gobierno</a:t>
          </a:r>
          <a:endParaRPr lang="es-CO" sz="20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082609" y="888552"/>
        <a:ext cx="1683406" cy="1346940"/>
      </dsp:txXfrm>
    </dsp:sp>
    <dsp:sp modelId="{C0165D7E-F9BC-4D8B-BB80-ABF30757F876}">
      <dsp:nvSpPr>
        <dsp:cNvPr id="0" name=""/>
        <dsp:cNvSpPr/>
      </dsp:nvSpPr>
      <dsp:spPr>
        <a:xfrm rot="5400000">
          <a:off x="6011723" y="110239"/>
          <a:ext cx="1904861" cy="234564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>
              <a:latin typeface="Helvetica" panose="020B0604020202020204" pitchFamily="34" charset="0"/>
              <a:cs typeface="Helvetica" panose="020B0604020202020204" pitchFamily="34" charset="0"/>
            </a:rPr>
            <a:t>Urbanismo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>
              <a:latin typeface="Helvetica" panose="020B0604020202020204" pitchFamily="34" charset="0"/>
              <a:cs typeface="Helvetica" panose="020B0604020202020204" pitchFamily="34" charset="0"/>
            </a:rPr>
            <a:t>c. sociales</a:t>
          </a:r>
        </a:p>
      </dsp:txBody>
      <dsp:txXfrm rot="-5400000">
        <a:off x="5791331" y="888553"/>
        <a:ext cx="1658623" cy="1346940"/>
      </dsp:txXfrm>
    </dsp:sp>
    <dsp:sp modelId="{1551E588-3282-494A-9AD8-7C5ABE93971E}">
      <dsp:nvSpPr>
        <dsp:cNvPr id="0" name=""/>
        <dsp:cNvSpPr/>
      </dsp:nvSpPr>
      <dsp:spPr>
        <a:xfrm rot="10800000">
          <a:off x="5805074" y="2268923"/>
          <a:ext cx="2318312" cy="190486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>
              <a:latin typeface="Helvetica" panose="020B0604020202020204" pitchFamily="34" charset="0"/>
              <a:cs typeface="Helvetica" panose="020B0604020202020204" pitchFamily="34" charset="0"/>
            </a:rPr>
            <a:t>Habitantes</a:t>
          </a:r>
          <a:endParaRPr lang="es-CO" sz="20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 rot="10800000">
        <a:off x="5805074" y="2268923"/>
        <a:ext cx="1639294" cy="1346940"/>
      </dsp:txXfrm>
    </dsp:sp>
    <dsp:sp modelId="{6B770D7A-CE16-42A5-B58F-7B50A0D3A4B6}">
      <dsp:nvSpPr>
        <dsp:cNvPr id="0" name=""/>
        <dsp:cNvSpPr/>
      </dsp:nvSpPr>
      <dsp:spPr>
        <a:xfrm rot="16200000">
          <a:off x="3636951" y="2033234"/>
          <a:ext cx="1904861" cy="237623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>
              <a:latin typeface="Helvetica" panose="020B0604020202020204" pitchFamily="34" charset="0"/>
              <a:cs typeface="Helvetica" panose="020B0604020202020204" pitchFamily="34" charset="0"/>
            </a:rPr>
            <a:t>Constructoras</a:t>
          </a:r>
          <a:endParaRPr lang="es-CO" sz="20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 rot="5400000">
        <a:off x="4097247" y="2268923"/>
        <a:ext cx="1680255" cy="1346940"/>
      </dsp:txXfrm>
    </dsp:sp>
    <dsp:sp modelId="{B21DCEF6-FD7C-45ED-86B4-C7DB4B80FFD5}">
      <dsp:nvSpPr>
        <dsp:cNvPr id="0" name=""/>
        <dsp:cNvSpPr/>
      </dsp:nvSpPr>
      <dsp:spPr>
        <a:xfrm>
          <a:off x="5488862" y="1856278"/>
          <a:ext cx="657683" cy="57189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63CDE2-05CE-4601-A3FB-EFC2C24186E6}">
      <dsp:nvSpPr>
        <dsp:cNvPr id="0" name=""/>
        <dsp:cNvSpPr/>
      </dsp:nvSpPr>
      <dsp:spPr>
        <a:xfrm rot="10800000">
          <a:off x="5488862" y="2076239"/>
          <a:ext cx="657683" cy="57189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2202C-03D9-4D91-89A9-6D47AA4557C8}">
      <dsp:nvSpPr>
        <dsp:cNvPr id="0" name=""/>
        <dsp:cNvSpPr/>
      </dsp:nvSpPr>
      <dsp:spPr>
        <a:xfrm>
          <a:off x="1412625" y="0"/>
          <a:ext cx="1875178" cy="18751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>
              <a:latin typeface="Helvetica" panose="020B0604020202020204" pitchFamily="34" charset="0"/>
              <a:cs typeface="Helvetica" panose="020B0604020202020204" pitchFamily="34" charset="0"/>
            </a:rPr>
            <a:t>Política VIS mercantilizada</a:t>
          </a:r>
          <a:endParaRPr lang="es-CO" sz="18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687238" y="274613"/>
        <a:ext cx="1325952" cy="1325952"/>
      </dsp:txXfrm>
    </dsp:sp>
    <dsp:sp modelId="{EE838C37-7870-4DE1-95BD-B56C369E7A0D}">
      <dsp:nvSpPr>
        <dsp:cNvPr id="0" name=""/>
        <dsp:cNvSpPr/>
      </dsp:nvSpPr>
      <dsp:spPr>
        <a:xfrm rot="3464232">
          <a:off x="2845529" y="1761573"/>
          <a:ext cx="449188" cy="632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900" kern="120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876940" y="1831172"/>
        <a:ext cx="314432" cy="379724"/>
      </dsp:txXfrm>
    </dsp:sp>
    <dsp:sp modelId="{76D3F7DD-3C6A-4264-8E35-19F79DBBC0B9}">
      <dsp:nvSpPr>
        <dsp:cNvPr id="0" name=""/>
        <dsp:cNvSpPr/>
      </dsp:nvSpPr>
      <dsp:spPr>
        <a:xfrm>
          <a:off x="2866014" y="2302341"/>
          <a:ext cx="1875178" cy="18751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>
              <a:latin typeface="Helvetica" panose="020B0604020202020204" pitchFamily="34" charset="0"/>
              <a:cs typeface="Helvetica" panose="020B0604020202020204" pitchFamily="34" charset="0"/>
            </a:rPr>
            <a:t>Conjuntos cerrados en P.H para todos</a:t>
          </a:r>
          <a:endParaRPr lang="es-CO" sz="20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3140627" y="2576954"/>
        <a:ext cx="1325952" cy="1325952"/>
      </dsp:txXfrm>
    </dsp:sp>
    <dsp:sp modelId="{94A1B387-FA24-40A6-A2F9-185C9E12BD0C}">
      <dsp:nvSpPr>
        <dsp:cNvPr id="0" name=""/>
        <dsp:cNvSpPr/>
      </dsp:nvSpPr>
      <dsp:spPr>
        <a:xfrm rot="10842894">
          <a:off x="2122830" y="2905799"/>
          <a:ext cx="525260" cy="632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900" kern="120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 rot="10800000">
        <a:off x="2280402" y="3033356"/>
        <a:ext cx="367682" cy="379724"/>
      </dsp:txXfrm>
    </dsp:sp>
    <dsp:sp modelId="{ECE58EB1-3B00-489F-AFD7-5027AAD0C91B}">
      <dsp:nvSpPr>
        <dsp:cNvPr id="0" name=""/>
        <dsp:cNvSpPr/>
      </dsp:nvSpPr>
      <dsp:spPr>
        <a:xfrm>
          <a:off x="0" y="2266579"/>
          <a:ext cx="1875178" cy="18751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>
              <a:latin typeface="Helvetica" panose="020B0604020202020204" pitchFamily="34" charset="0"/>
              <a:cs typeface="Helvetica" panose="020B0604020202020204" pitchFamily="34" charset="0"/>
            </a:rPr>
            <a:t>Clase media-consumo</a:t>
          </a:r>
          <a:endParaRPr lang="es-CO" sz="24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74613" y="2541192"/>
        <a:ext cx="1325952" cy="1325952"/>
      </dsp:txXfrm>
    </dsp:sp>
    <dsp:sp modelId="{E3D0FEF1-0061-4B3B-9DD8-922E4F2FA227}">
      <dsp:nvSpPr>
        <dsp:cNvPr id="0" name=""/>
        <dsp:cNvSpPr/>
      </dsp:nvSpPr>
      <dsp:spPr>
        <a:xfrm rot="18115971">
          <a:off x="1426764" y="1764570"/>
          <a:ext cx="421651" cy="632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900" kern="120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56558" y="1944820"/>
        <a:ext cx="295156" cy="379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56EAD-E7B1-E340-9CA8-A3E264EE414E}" type="datetimeFigureOut">
              <a:rPr lang="es-ES_tradnl" smtClean="0"/>
              <a:t>27/9/18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79C2A-C623-994F-9B46-D325B888003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79C2A-C623-994F-9B46-D325B888003D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7042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79C2A-C623-994F-9B46-D325B888003D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24361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79C2A-C623-994F-9B46-D325B888003D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9350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79C2A-C623-994F-9B46-D325B888003D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90138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79C2A-C623-994F-9B46-D325B888003D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35077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79C2A-C623-994F-9B46-D325B888003D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08647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79C2A-C623-994F-9B46-D325B888003D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2361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79C2A-C623-994F-9B46-D325B888003D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8257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79C2A-C623-994F-9B46-D325B888003D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73903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26" y="3672074"/>
            <a:ext cx="11994074" cy="318592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748287"/>
            <a:ext cx="10051473" cy="2387600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80985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5BA7-0895-FF42-A531-0E5F881C776E}" type="datetimeFigureOut">
              <a:rPr lang="es-ES_tradnl" smtClean="0"/>
              <a:t>27/9/18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57CA-61FB-DD40-B96B-CA40DA6E5DB3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1745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6FAA-5343-AB44-9C1A-05FF8BDA345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27/9/18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683F-AF26-304C-8FA1-5BB51118F91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6FAA-5343-AB44-9C1A-05FF8BDA345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27/9/18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683F-AF26-304C-8FA1-5BB51118F91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6FAA-5343-AB44-9C1A-05FF8BDA345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27/9/18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683F-AF26-304C-8FA1-5BB51118F91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6FAA-5343-AB44-9C1A-05FF8BDA345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27/9/18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683F-AF26-304C-8FA1-5BB51118F91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6FAA-5343-AB44-9C1A-05FF8BDA345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27/9/18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683F-AF26-304C-8FA1-5BB51118F91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6FAA-5343-AB44-9C1A-05FF8BDA345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27/9/18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683F-AF26-304C-8FA1-5BB51118F91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6FAA-5343-AB44-9C1A-05FF8BDA345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27/9/18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683F-AF26-304C-8FA1-5BB51118F91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6FAA-5343-AB44-9C1A-05FF8BDA345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27/9/18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683F-AF26-304C-8FA1-5BB51118F91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FAE5-741F-41A3-9C7B-91ECF4A6BC1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27/09/18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BC89-4813-466A-B072-3FE059C0AE6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FAE5-741F-41A3-9C7B-91ECF4A6BC1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27/09/18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BC89-4813-466A-B072-3FE059C0AE6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2796"/>
            <a:ext cx="12192000" cy="8952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8" name="Rectángulo 7"/>
          <p:cNvSpPr/>
          <p:nvPr userDrawn="1"/>
        </p:nvSpPr>
        <p:spPr>
          <a:xfrm>
            <a:off x="1" y="1"/>
            <a:ext cx="20147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4389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FAE5-741F-41A3-9C7B-91ECF4A6BC1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27/09/18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BC89-4813-466A-B072-3FE059C0AE6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FAE5-741F-41A3-9C7B-91ECF4A6BC1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27/09/18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BC89-4813-466A-B072-3FE059C0AE6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FAE5-741F-41A3-9C7B-91ECF4A6BC1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27/09/18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BC89-4813-466A-B072-3FE059C0AE6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FAE5-741F-41A3-9C7B-91ECF4A6BC1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27/09/18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BC89-4813-466A-B072-3FE059C0AE6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FAE5-741F-41A3-9C7B-91ECF4A6BC1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27/09/18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BC89-4813-466A-B072-3FE059C0AE6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FAE5-741F-41A3-9C7B-91ECF4A6BC1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27/09/18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BC89-4813-466A-B072-3FE059C0AE6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FAE5-741F-41A3-9C7B-91ECF4A6BC1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27/09/18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BC89-4813-466A-B072-3FE059C0AE6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FAE5-741F-41A3-9C7B-91ECF4A6BC1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27/09/18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BC89-4813-466A-B072-3FE059C0AE6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FAE5-741F-41A3-9C7B-91ECF4A6BC1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27/09/18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BC89-4813-466A-B072-3FE059C0AE6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5BA7-0895-FF42-A531-0E5F881C776E}" type="datetimeFigureOut">
              <a:rPr lang="es-ES_tradnl" smtClean="0"/>
              <a:t>27/9/18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57CA-61FB-DD40-B96B-CA40DA6E5DB3}" type="slidenum">
              <a:rPr lang="es-ES_tradnl" smtClean="0"/>
              <a:t>‹Nr.›</a:t>
            </a:fld>
            <a:endParaRPr lang="es-ES_tradnl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2796"/>
            <a:ext cx="12192000" cy="895204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1" y="1"/>
            <a:ext cx="20147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7711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4345" y="2734253"/>
            <a:ext cx="7121236" cy="1325563"/>
          </a:xfrm>
        </p:spPr>
        <p:txBody>
          <a:bodyPr>
            <a:normAutofit/>
          </a:bodyPr>
          <a:lstStyle>
            <a:lvl1pPr algn="r">
              <a:defRPr sz="8000"/>
            </a:lvl1pPr>
          </a:lstStyle>
          <a:p>
            <a:r>
              <a:rPr lang="es-ES_tradnl"/>
              <a:t>Clic para editar título</a:t>
            </a: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1" r="68496"/>
          <a:stretch/>
        </p:blipFill>
        <p:spPr>
          <a:xfrm>
            <a:off x="187037" y="9598"/>
            <a:ext cx="1101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2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5BA7-0895-FF42-A531-0E5F881C776E}" type="datetimeFigureOut">
              <a:rPr lang="es-ES_tradnl" smtClean="0"/>
              <a:t>27/9/18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57CA-61FB-DD40-B96B-CA40DA6E5DB3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47051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5BA7-0895-FF42-A531-0E5F881C776E}" type="datetimeFigureOut">
              <a:rPr lang="es-ES_tradnl" smtClean="0"/>
              <a:t>27/9/18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57CA-61FB-DD40-B96B-CA40DA6E5DB3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335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6FAA-5343-AB44-9C1A-05FF8BDA345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27/9/18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683F-AF26-304C-8FA1-5BB51118F91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6FAA-5343-AB44-9C1A-05FF8BDA345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27/9/18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683F-AF26-304C-8FA1-5BB51118F91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6FAA-5343-AB44-9C1A-05FF8BDA345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27/9/18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683F-AF26-304C-8FA1-5BB51118F91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85BA7-0895-FF42-A531-0E5F881C776E}" type="datetimeFigureOut">
              <a:rPr lang="es-ES_tradnl" smtClean="0"/>
              <a:t>27/9/18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057CA-61FB-DD40-B96B-CA40DA6E5DB3}" type="slidenum">
              <a:rPr lang="es-ES_tradnl" smtClean="0"/>
              <a:t>‹Nr.›</a:t>
            </a:fld>
            <a:endParaRPr lang="es-ES_tradnl"/>
          </a:p>
        </p:txBody>
      </p:sp>
      <p:sp>
        <p:nvSpPr>
          <p:cNvPr id="7" name="Rectángulo 6"/>
          <p:cNvSpPr/>
          <p:nvPr userDrawn="1"/>
        </p:nvSpPr>
        <p:spPr>
          <a:xfrm>
            <a:off x="1" y="1"/>
            <a:ext cx="20147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1899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accent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accent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B536FAA-5343-AB44-9C1A-05FF8BDA345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27/9/18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2DD683F-AF26-304C-8FA1-5BB51118F91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2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DFAE5-741F-41A3-9C7B-91ECF4A6BC1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27/09/18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7BC89-4813-466A-B072-3FE059C0AE6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3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432976"/>
            <a:ext cx="10051473" cy="23876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Habitando viviendas “mercantilizadas”: </a:t>
            </a:r>
            <a:r>
              <a:rPr lang="es-ES_tradnl" dirty="0"/>
              <a:t/>
            </a:r>
            <a:br>
              <a:rPr lang="es-ES_tradnl" dirty="0"/>
            </a:br>
            <a:r>
              <a:rPr lang="es-ES_tradnl" sz="3600" dirty="0" smtClean="0"/>
              <a:t>Experiencias de residentes </a:t>
            </a:r>
            <a:r>
              <a:rPr lang="es-ES_tradnl" sz="3600" dirty="0" smtClean="0"/>
              <a:t>en Ciudad Verde (Soacha, Colombia)</a:t>
            </a:r>
            <a:endParaRPr lang="es-ES_tradnl" sz="3600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30455" y="3655839"/>
            <a:ext cx="9144000" cy="2251361"/>
          </a:xfrm>
        </p:spPr>
        <p:txBody>
          <a:bodyPr>
            <a:normAutofit/>
          </a:bodyPr>
          <a:lstStyle/>
          <a:p>
            <a:pPr algn="l"/>
            <a:r>
              <a:rPr lang="es-ES_tradnl" dirty="0"/>
              <a:t>Adriana Hurtado Tarazona</a:t>
            </a:r>
          </a:p>
          <a:p>
            <a:pPr algn="l"/>
            <a:r>
              <a:rPr lang="es-ES_tradnl" dirty="0" smtClean="0"/>
              <a:t>Doctorado en Antropología</a:t>
            </a:r>
          </a:p>
          <a:p>
            <a:pPr algn="l"/>
            <a:r>
              <a:rPr lang="es-ES_tradnl" dirty="0" smtClean="0"/>
              <a:t>Universidad de los Andes</a:t>
            </a:r>
          </a:p>
          <a:p>
            <a:pPr algn="l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5495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203" y="385591"/>
            <a:ext cx="4346154" cy="579487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8287" t="357" r="-1426" b="5882"/>
          <a:stretch/>
        </p:blipFill>
        <p:spPr>
          <a:xfrm>
            <a:off x="6272271" y="385592"/>
            <a:ext cx="4318611" cy="579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05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“Es como llegar a una maquetica”</a:t>
            </a:r>
            <a:endParaRPr lang="es-ES_tradn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643" y="1514340"/>
            <a:ext cx="905271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60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Efectos 2: “Cada </a:t>
            </a:r>
            <a:r>
              <a:rPr lang="es-ES_tradnl" dirty="0"/>
              <a:t>lora en su estaca”</a:t>
            </a:r>
          </a:p>
        </p:txBody>
      </p:sp>
      <p:sp>
        <p:nvSpPr>
          <p:cNvPr id="6" name="Proceso 5"/>
          <p:cNvSpPr/>
          <p:nvPr/>
        </p:nvSpPr>
        <p:spPr>
          <a:xfrm>
            <a:off x="1514901" y="2006221"/>
            <a:ext cx="1815153" cy="682388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Régimen P.H</a:t>
            </a:r>
          </a:p>
        </p:txBody>
      </p:sp>
      <p:sp>
        <p:nvSpPr>
          <p:cNvPr id="7" name="Proceso 6"/>
          <p:cNvSpPr/>
          <p:nvPr/>
        </p:nvSpPr>
        <p:spPr>
          <a:xfrm>
            <a:off x="1514899" y="2765946"/>
            <a:ext cx="1815153" cy="682388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Diseño conjuntos</a:t>
            </a:r>
          </a:p>
        </p:txBody>
      </p:sp>
      <p:sp>
        <p:nvSpPr>
          <p:cNvPr id="8" name="Proceso 7"/>
          <p:cNvSpPr/>
          <p:nvPr/>
        </p:nvSpPr>
        <p:spPr>
          <a:xfrm>
            <a:off x="1514900" y="3525672"/>
            <a:ext cx="1815153" cy="682388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Ideas clase media</a:t>
            </a:r>
          </a:p>
        </p:txBody>
      </p:sp>
      <p:sp>
        <p:nvSpPr>
          <p:cNvPr id="9" name="Proceso 8"/>
          <p:cNvSpPr/>
          <p:nvPr/>
        </p:nvSpPr>
        <p:spPr>
          <a:xfrm>
            <a:off x="4756243" y="2763671"/>
            <a:ext cx="1815153" cy="90530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Coexistencia no intrusiva –ideal de vecindad</a:t>
            </a:r>
          </a:p>
        </p:txBody>
      </p:sp>
      <p:cxnSp>
        <p:nvCxnSpPr>
          <p:cNvPr id="11" name="Conector recto de flecha 10"/>
          <p:cNvCxnSpPr>
            <a:stCxn id="6" idx="3"/>
            <a:endCxn id="9" idx="1"/>
          </p:cNvCxnSpPr>
          <p:nvPr/>
        </p:nvCxnSpPr>
        <p:spPr>
          <a:xfrm>
            <a:off x="3330054" y="2347415"/>
            <a:ext cx="1426189" cy="8689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>
            <a:stCxn id="7" idx="3"/>
            <a:endCxn id="9" idx="1"/>
          </p:cNvCxnSpPr>
          <p:nvPr/>
        </p:nvCxnSpPr>
        <p:spPr>
          <a:xfrm>
            <a:off x="3330052" y="3107140"/>
            <a:ext cx="1426191" cy="1091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>
            <a:stCxn id="8" idx="3"/>
            <a:endCxn id="9" idx="1"/>
          </p:cNvCxnSpPr>
          <p:nvPr/>
        </p:nvCxnSpPr>
        <p:spPr>
          <a:xfrm flipV="1">
            <a:off x="3330053" y="3216322"/>
            <a:ext cx="1426190" cy="6505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oceso 22"/>
          <p:cNvSpPr/>
          <p:nvPr/>
        </p:nvSpPr>
        <p:spPr>
          <a:xfrm>
            <a:off x="7710982" y="2763671"/>
            <a:ext cx="1815153" cy="90530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Necesidad gestión colectiva</a:t>
            </a:r>
          </a:p>
        </p:txBody>
      </p:sp>
      <p:sp>
        <p:nvSpPr>
          <p:cNvPr id="24" name="Proceso 23"/>
          <p:cNvSpPr/>
          <p:nvPr/>
        </p:nvSpPr>
        <p:spPr>
          <a:xfrm>
            <a:off x="6246126" y="4429689"/>
            <a:ext cx="1815153" cy="90530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Ambigüedades de la vecindad (</a:t>
            </a:r>
            <a:r>
              <a:rPr lang="es-CO" dirty="0" err="1"/>
              <a:t>Giglia</a:t>
            </a:r>
            <a:r>
              <a:rPr lang="es-CO" dirty="0"/>
              <a:t>, Girola)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3603009" y="1959727"/>
            <a:ext cx="1542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i="1" dirty="0"/>
              <a:t>Desincentivan socialización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6096000" y="5449376"/>
            <a:ext cx="259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i="1" dirty="0"/>
              <a:t>“me dio como pena”</a:t>
            </a:r>
          </a:p>
        </p:txBody>
      </p:sp>
      <p:cxnSp>
        <p:nvCxnSpPr>
          <p:cNvPr id="34" name="Conector recto de flecha 33"/>
          <p:cNvCxnSpPr>
            <a:stCxn id="9" idx="3"/>
            <a:endCxn id="23" idx="1"/>
          </p:cNvCxnSpPr>
          <p:nvPr/>
        </p:nvCxnSpPr>
        <p:spPr>
          <a:xfrm>
            <a:off x="6571396" y="3216322"/>
            <a:ext cx="113958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>
            <a:endCxn id="24" idx="0"/>
          </p:cNvCxnSpPr>
          <p:nvPr/>
        </p:nvCxnSpPr>
        <p:spPr>
          <a:xfrm>
            <a:off x="7153702" y="3216322"/>
            <a:ext cx="1" cy="12133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Distinto de 36"/>
          <p:cNvSpPr/>
          <p:nvPr/>
        </p:nvSpPr>
        <p:spPr>
          <a:xfrm>
            <a:off x="6946710" y="2781868"/>
            <a:ext cx="445828" cy="325272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cxnSp>
        <p:nvCxnSpPr>
          <p:cNvPr id="39" name="Conector curvado 38"/>
          <p:cNvCxnSpPr>
            <a:stCxn id="6" idx="0"/>
            <a:endCxn id="23" idx="0"/>
          </p:cNvCxnSpPr>
          <p:nvPr/>
        </p:nvCxnSpPr>
        <p:spPr>
          <a:xfrm rot="16200000" flipH="1">
            <a:off x="5141793" y="-713094"/>
            <a:ext cx="757450" cy="6196081"/>
          </a:xfrm>
          <a:prstGeom prst="curvedConnector3">
            <a:avLst>
              <a:gd name="adj1" fmla="val -81333"/>
            </a:avLst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adroTexto 40"/>
          <p:cNvSpPr txBox="1"/>
          <p:nvPr/>
        </p:nvSpPr>
        <p:spPr>
          <a:xfrm>
            <a:off x="838200" y="4726470"/>
            <a:ext cx="398628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No es fácil aprovechar proximidad</a:t>
            </a:r>
          </a:p>
        </p:txBody>
      </p:sp>
    </p:spTree>
    <p:extLst>
      <p:ext uri="{BB962C8B-B14F-4D97-AF65-F5344CB8AC3E}">
        <p14:creationId xmlns:p14="http://schemas.microsoft.com/office/powerpoint/2010/main" val="115296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</a:t>
            </a:r>
            <a:r>
              <a:rPr lang="es-ES_tradnl" dirty="0"/>
              <a:t>Cómo se </a:t>
            </a:r>
            <a:r>
              <a:rPr lang="es-ES_tradnl" dirty="0" smtClean="0"/>
              <a:t>conectan entonces?</a:t>
            </a:r>
            <a:endParaRPr lang="es-ES_tradnl" dirty="0"/>
          </a:p>
        </p:txBody>
      </p:sp>
      <p:sp>
        <p:nvSpPr>
          <p:cNvPr id="7" name="Rectángulo 6"/>
          <p:cNvSpPr/>
          <p:nvPr/>
        </p:nvSpPr>
        <p:spPr>
          <a:xfrm>
            <a:off x="545049" y="4724202"/>
            <a:ext cx="1488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000000"/>
                </a:solidFill>
              </a:rPr>
              <a:t>Coexistencia no intrusiva</a:t>
            </a:r>
            <a:endParaRPr lang="es-CO" sz="1100" b="1" i="0" dirty="0">
              <a:effectLst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917687" y="4731941"/>
            <a:ext cx="235662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rgbClr val="000000"/>
                </a:solidFill>
              </a:rPr>
              <a:t>Familiaridad pública</a:t>
            </a:r>
          </a:p>
          <a:p>
            <a:pPr algn="ctr"/>
            <a:r>
              <a:rPr lang="es-CO" sz="1100" b="0" i="0" dirty="0" err="1">
                <a:solidFill>
                  <a:srgbClr val="000000"/>
                </a:solidFill>
                <a:effectLst/>
              </a:rPr>
              <a:t>Blokland</a:t>
            </a:r>
            <a:r>
              <a:rPr lang="es-CO" sz="1100" b="0" i="0" dirty="0">
                <a:solidFill>
                  <a:srgbClr val="000000"/>
                </a:solidFill>
                <a:effectLst/>
              </a:rPr>
              <a:t> y </a:t>
            </a:r>
            <a:r>
              <a:rPr lang="es-CO" sz="1100" b="0" i="0" dirty="0" err="1">
                <a:solidFill>
                  <a:srgbClr val="000000"/>
                </a:solidFill>
                <a:effectLst/>
              </a:rPr>
              <a:t>Nast</a:t>
            </a:r>
            <a:endParaRPr lang="es-CO" sz="1100" b="0" i="0" dirty="0">
              <a:effectLst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533564" y="5349120"/>
            <a:ext cx="2743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rgbClr val="000000"/>
                </a:solidFill>
              </a:rPr>
              <a:t>Homofilia</a:t>
            </a:r>
          </a:p>
          <a:p>
            <a:pPr algn="ctr"/>
            <a:r>
              <a:rPr lang="es-CO" sz="1100" dirty="0"/>
              <a:t>(Graves, McPherson, </a:t>
            </a:r>
            <a:r>
              <a:rPr lang="es-CO" sz="1100" dirty="0" err="1"/>
              <a:t>Muyeba</a:t>
            </a:r>
            <a:r>
              <a:rPr lang="es-CO" sz="1100" dirty="0"/>
              <a:t> &amp; </a:t>
            </a:r>
            <a:r>
              <a:rPr lang="es-CO" sz="1100" dirty="0" err="1"/>
              <a:t>Seekings</a:t>
            </a:r>
            <a:r>
              <a:rPr lang="es-CO" sz="1100" dirty="0"/>
              <a:t>, Small)</a:t>
            </a:r>
            <a:endParaRPr lang="es-CO" sz="1100" b="0" i="0" dirty="0">
              <a:effectLst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0537804" y="4706722"/>
            <a:ext cx="1361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000000"/>
                </a:solidFill>
              </a:rPr>
              <a:t>Comunidad cohesiva</a:t>
            </a:r>
            <a:endParaRPr lang="es-CO" sz="1100" b="1" i="0" dirty="0">
              <a:effectLst/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838200" y="4421876"/>
            <a:ext cx="1038026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9999558" y="2333519"/>
            <a:ext cx="21924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+ vínculos fuertes, celebraciones, ¿acción colectiva?</a:t>
            </a:r>
          </a:p>
          <a:p>
            <a:endParaRPr lang="es-CO" dirty="0"/>
          </a:p>
          <a:p>
            <a:r>
              <a:rPr lang="es-CO" dirty="0"/>
              <a:t>- “</a:t>
            </a:r>
            <a:r>
              <a:rPr lang="es-CO" dirty="0" err="1"/>
              <a:t>compinchería</a:t>
            </a:r>
            <a:r>
              <a:rPr lang="es-CO" dirty="0"/>
              <a:t>”, “chisme”, conflictos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952956" y="2379926"/>
            <a:ext cx="15967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“como vecinos hicimos buena amistad”</a:t>
            </a:r>
          </a:p>
          <a:p>
            <a:r>
              <a:rPr lang="es-CO" dirty="0"/>
              <a:t>Región, religión, clase</a:t>
            </a:r>
          </a:p>
          <a:p>
            <a:r>
              <a:rPr lang="es-CO" dirty="0"/>
              <a:t>Celebraciones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083818" y="1962584"/>
            <a:ext cx="20243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Vínculos débiles: Transacciones, ayuda emergencias, interacciones cotidianas</a:t>
            </a:r>
          </a:p>
          <a:p>
            <a:r>
              <a:rPr lang="es-CO" dirty="0"/>
              <a:t>“vivir tranquilos”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02758" y="2189985"/>
            <a:ext cx="24565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+ “nadie se mete con nadie”, no molestan</a:t>
            </a:r>
          </a:p>
          <a:p>
            <a:endParaRPr lang="es-CO" dirty="0"/>
          </a:p>
          <a:p>
            <a:r>
              <a:rPr lang="es-CO" dirty="0"/>
              <a:t>- “no son sociables”, indiferencia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2589316" y="2477933"/>
            <a:ext cx="2044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Evitarse problemas, conflictos mediados</a:t>
            </a:r>
          </a:p>
        </p:txBody>
      </p:sp>
      <p:sp>
        <p:nvSpPr>
          <p:cNvPr id="35" name="Forma libre 34"/>
          <p:cNvSpPr/>
          <p:nvPr/>
        </p:nvSpPr>
        <p:spPr>
          <a:xfrm>
            <a:off x="7055892" y="5076967"/>
            <a:ext cx="3220871" cy="240717"/>
          </a:xfrm>
          <a:custGeom>
            <a:avLst/>
            <a:gdLst>
              <a:gd name="connsiteX0" fmla="*/ 0 w 2347414"/>
              <a:gd name="connsiteY0" fmla="*/ 0 h 477949"/>
              <a:gd name="connsiteX1" fmla="*/ 1228298 w 2347414"/>
              <a:gd name="connsiteY1" fmla="*/ 477672 h 477949"/>
              <a:gd name="connsiteX2" fmla="*/ 2347414 w 2347414"/>
              <a:gd name="connsiteY2" fmla="*/ 54591 h 47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7414" h="477949">
                <a:moveTo>
                  <a:pt x="0" y="0"/>
                </a:moveTo>
                <a:cubicBezTo>
                  <a:pt x="418531" y="234287"/>
                  <a:pt x="837062" y="468574"/>
                  <a:pt x="1228298" y="477672"/>
                </a:cubicBezTo>
                <a:cubicBezTo>
                  <a:pt x="1619534" y="486770"/>
                  <a:pt x="1983474" y="270680"/>
                  <a:pt x="2347414" y="54591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7" name="Conector recto de flecha 36"/>
          <p:cNvCxnSpPr/>
          <p:nvPr/>
        </p:nvCxnSpPr>
        <p:spPr>
          <a:xfrm flipV="1">
            <a:off x="10236685" y="5045531"/>
            <a:ext cx="177421" cy="110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icon brick wall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96" y="3538064"/>
            <a:ext cx="843389" cy="84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Image result for icon brick wall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02"/>
          <a:stretch/>
        </p:blipFill>
        <p:spPr bwMode="auto">
          <a:xfrm>
            <a:off x="5552536" y="4039737"/>
            <a:ext cx="843389" cy="43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Image result for icon brick wall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39" b="-1"/>
          <a:stretch/>
        </p:blipFill>
        <p:spPr bwMode="auto">
          <a:xfrm>
            <a:off x="8329656" y="4230806"/>
            <a:ext cx="843389" cy="26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Image result for icon brick wall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13"/>
          <a:stretch/>
        </p:blipFill>
        <p:spPr bwMode="auto">
          <a:xfrm>
            <a:off x="3105708" y="3876466"/>
            <a:ext cx="843389" cy="55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Image result for icon brick wall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35" b="-1"/>
          <a:stretch/>
        </p:blipFill>
        <p:spPr bwMode="auto">
          <a:xfrm>
            <a:off x="10796764" y="4308207"/>
            <a:ext cx="843389" cy="16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CuadroTexto 44"/>
          <p:cNvSpPr txBox="1"/>
          <p:nvPr/>
        </p:nvSpPr>
        <p:spPr>
          <a:xfrm>
            <a:off x="10528855" y="4406443"/>
            <a:ext cx="1640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/>
              <a:t>+ vínculos</a:t>
            </a:r>
          </a:p>
        </p:txBody>
      </p:sp>
      <p:sp>
        <p:nvSpPr>
          <p:cNvPr id="47" name="CuadroTexto 46"/>
          <p:cNvSpPr txBox="1"/>
          <p:nvPr/>
        </p:nvSpPr>
        <p:spPr>
          <a:xfrm>
            <a:off x="688127" y="4421876"/>
            <a:ext cx="1640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/>
              <a:t>- vínculos</a:t>
            </a:r>
          </a:p>
        </p:txBody>
      </p:sp>
      <p:sp>
        <p:nvSpPr>
          <p:cNvPr id="48" name="Forma libre 47"/>
          <p:cNvSpPr/>
          <p:nvPr/>
        </p:nvSpPr>
        <p:spPr>
          <a:xfrm>
            <a:off x="1955314" y="5020174"/>
            <a:ext cx="3220871" cy="350360"/>
          </a:xfrm>
          <a:custGeom>
            <a:avLst/>
            <a:gdLst>
              <a:gd name="connsiteX0" fmla="*/ 0 w 2347414"/>
              <a:gd name="connsiteY0" fmla="*/ 0 h 477949"/>
              <a:gd name="connsiteX1" fmla="*/ 1228298 w 2347414"/>
              <a:gd name="connsiteY1" fmla="*/ 477672 h 477949"/>
              <a:gd name="connsiteX2" fmla="*/ 2347414 w 2347414"/>
              <a:gd name="connsiteY2" fmla="*/ 54591 h 47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7414" h="477949">
                <a:moveTo>
                  <a:pt x="0" y="0"/>
                </a:moveTo>
                <a:cubicBezTo>
                  <a:pt x="418531" y="234287"/>
                  <a:pt x="837062" y="468574"/>
                  <a:pt x="1228298" y="477672"/>
                </a:cubicBezTo>
                <a:cubicBezTo>
                  <a:pt x="1619534" y="486770"/>
                  <a:pt x="1983474" y="270680"/>
                  <a:pt x="2347414" y="54591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" name="CuadroTexto 45"/>
          <p:cNvSpPr txBox="1"/>
          <p:nvPr/>
        </p:nvSpPr>
        <p:spPr>
          <a:xfrm>
            <a:off x="1869741" y="4579045"/>
            <a:ext cx="1516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/>
              <a:t>Régimen  P.H</a:t>
            </a:r>
          </a:p>
        </p:txBody>
      </p:sp>
      <p:sp>
        <p:nvSpPr>
          <p:cNvPr id="49" name="Estrella de 5 puntas 48"/>
          <p:cNvSpPr/>
          <p:nvPr/>
        </p:nvSpPr>
        <p:spPr>
          <a:xfrm>
            <a:off x="5812732" y="4466620"/>
            <a:ext cx="322996" cy="2240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51" name="Conector recto de flecha 50"/>
          <p:cNvCxnSpPr/>
          <p:nvPr/>
        </p:nvCxnSpPr>
        <p:spPr>
          <a:xfrm flipH="1" flipV="1">
            <a:off x="1869741" y="4979128"/>
            <a:ext cx="108501" cy="53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uadroTexto 52"/>
          <p:cNvSpPr txBox="1"/>
          <p:nvPr/>
        </p:nvSpPr>
        <p:spPr>
          <a:xfrm>
            <a:off x="10039363" y="5400187"/>
            <a:ext cx="2169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i="1" dirty="0"/>
              <a:t>Imaginario vivienda popular</a:t>
            </a:r>
          </a:p>
        </p:txBody>
      </p:sp>
      <p:sp>
        <p:nvSpPr>
          <p:cNvPr id="55" name="CuadroTexto 54"/>
          <p:cNvSpPr txBox="1"/>
          <p:nvPr/>
        </p:nvSpPr>
        <p:spPr>
          <a:xfrm>
            <a:off x="118472" y="5400187"/>
            <a:ext cx="2169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i="1" dirty="0"/>
              <a:t>Imaginario vivienda moderna</a:t>
            </a:r>
          </a:p>
        </p:txBody>
      </p:sp>
    </p:spTree>
    <p:extLst>
      <p:ext uri="{BB962C8B-B14F-4D97-AF65-F5344CB8AC3E}">
        <p14:creationId xmlns:p14="http://schemas.microsoft.com/office/powerpoint/2010/main" val="206871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Efectos 3: “Nadie lo obligó a comprar aquí”</a:t>
            </a:r>
            <a:endParaRPr lang="es-ES_tradn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4" t="11205" r="44819" b="21518"/>
          <a:stretch/>
        </p:blipFill>
        <p:spPr>
          <a:xfrm>
            <a:off x="4319323" y="1475429"/>
            <a:ext cx="355335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2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Conclusiones (1)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s-ES_tradnl" dirty="0" smtClean="0"/>
              <a:t>Habitar viviendas mercantilizadas: más allá de aceptación/resistencia</a:t>
            </a:r>
          </a:p>
          <a:p>
            <a:r>
              <a:rPr lang="es-ES_tradnl" dirty="0" smtClean="0"/>
              <a:t>Vivienda como hogar-vivienda como mercancía permean experiencia de habitar (noción de valorización)</a:t>
            </a:r>
          </a:p>
          <a:p>
            <a:r>
              <a:rPr lang="es-ES_tradnl" dirty="0" smtClean="0"/>
              <a:t>Ruptura no con un “antes” de estado de bienestar sino con la ”otra cara”: urbanización informal</a:t>
            </a:r>
          </a:p>
          <a:p>
            <a:r>
              <a:rPr lang="es-ES_tradnl" dirty="0"/>
              <a:t>Cumplir el “sueño de la vivienda propia” en propiedad horizontal es una de las pocas alternativas para movilidad social y ejercer la plena ciudadanía- el sueño se trabaja. </a:t>
            </a:r>
          </a:p>
          <a:p>
            <a:r>
              <a:rPr lang="es-ES_tradnl" dirty="0" smtClean="0"/>
              <a:t>Aspiraciones vs. posibilidades de materialización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5217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Conclusiones (2)</a:t>
            </a:r>
            <a:endParaRPr lang="es-ES_tradnl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38200" y="1691700"/>
            <a:ext cx="10515600" cy="4351338"/>
          </a:xfrm>
        </p:spPr>
        <p:txBody>
          <a:bodyPr>
            <a:normAutofit/>
          </a:bodyPr>
          <a:lstStyle/>
          <a:p>
            <a:r>
              <a:rPr lang="es-ES_tradnl" dirty="0" smtClean="0"/>
              <a:t>Difícil </a:t>
            </a:r>
            <a:r>
              <a:rPr lang="es-ES_tradnl" dirty="0"/>
              <a:t>cohesión social en contextos socialmente heterogéneos, pero puede haber expectativas de acción compartida </a:t>
            </a:r>
            <a:endParaRPr lang="es-ES_tradnl" dirty="0" smtClean="0"/>
          </a:p>
          <a:p>
            <a:r>
              <a:rPr lang="es-ES_tradnl" dirty="0" smtClean="0"/>
              <a:t>¿Es necesaria cohesión social para integración</a:t>
            </a:r>
            <a:r>
              <a:rPr lang="es-ES_tradnl" dirty="0" smtClean="0"/>
              <a:t>?</a:t>
            </a:r>
          </a:p>
          <a:p>
            <a:r>
              <a:rPr lang="es-ES_tradnl" dirty="0"/>
              <a:t>En la práctica no es tan sencillo aprovechar ventajas de la proximidad. Los habitantes han encontrado formas de tener vida significativa con su propio esfuerzo.</a:t>
            </a:r>
          </a:p>
          <a:p>
            <a:r>
              <a:rPr lang="es-ES_tradnl" dirty="0"/>
              <a:t>Trascender ideas de habitar, comunidad, </a:t>
            </a:r>
            <a:r>
              <a:rPr lang="es-ES_tradnl" dirty="0" err="1"/>
              <a:t>socialidad</a:t>
            </a:r>
            <a:r>
              <a:rPr lang="es-ES_tradnl" dirty="0"/>
              <a:t> y ciudadanía asociadas </a:t>
            </a:r>
            <a:r>
              <a:rPr lang="es-ES_tradnl" i="1" dirty="0"/>
              <a:t>a priori </a:t>
            </a:r>
            <a:r>
              <a:rPr lang="es-ES_tradnl" dirty="0"/>
              <a:t>a determinadas clases sociales y determinados espacios.</a:t>
            </a:r>
          </a:p>
          <a:p>
            <a:endParaRPr lang="es-ES_tradnl" dirty="0"/>
          </a:p>
          <a:p>
            <a:pPr marL="0" indent="0">
              <a:buNone/>
            </a:pPr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7278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6" b="-226"/>
          <a:stretch/>
        </p:blipFill>
        <p:spPr>
          <a:xfrm>
            <a:off x="0" y="-748145"/>
            <a:ext cx="12192000" cy="768927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216236" y="5112325"/>
            <a:ext cx="5361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80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¡Gracias!</a:t>
            </a:r>
            <a:endParaRPr lang="es-ES_tradnl" sz="8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97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909" y="913293"/>
            <a:ext cx="7121236" cy="1325563"/>
          </a:xfrm>
        </p:spPr>
        <p:txBody>
          <a:bodyPr>
            <a:normAutofit/>
          </a:bodyPr>
          <a:lstStyle/>
          <a:p>
            <a:r>
              <a:rPr lang="es-ES_tradnl" dirty="0"/>
              <a:t>Contenido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1" r="68496"/>
          <a:stretch/>
        </p:blipFill>
        <p:spPr>
          <a:xfrm>
            <a:off x="187037" y="9598"/>
            <a:ext cx="1101436" cy="6858000"/>
          </a:xfrm>
          <a:prstGeom prst="rect">
            <a:avLst/>
          </a:prstGeom>
        </p:spPr>
      </p:pic>
      <p:sp>
        <p:nvSpPr>
          <p:cNvPr id="27" name="Marcador de contenido 2"/>
          <p:cNvSpPr txBox="1">
            <a:spLocks/>
          </p:cNvSpPr>
          <p:nvPr/>
        </p:nvSpPr>
        <p:spPr>
          <a:xfrm>
            <a:off x="1656945" y="3080464"/>
            <a:ext cx="9238034" cy="2853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 smtClean="0"/>
              <a:t>Contexto de CV y la investigación</a:t>
            </a:r>
          </a:p>
          <a:p>
            <a:r>
              <a:rPr lang="es-ES_tradnl" dirty="0" smtClean="0"/>
              <a:t>La sorpresa ¿satisfacción residencial?</a:t>
            </a:r>
          </a:p>
          <a:p>
            <a:r>
              <a:rPr lang="es-ES_tradnl" dirty="0" smtClean="0"/>
              <a:t>Vivienda como hogar/vivienda como mercancía</a:t>
            </a:r>
          </a:p>
          <a:p>
            <a:r>
              <a:rPr lang="es-ES_tradnl" dirty="0" smtClean="0"/>
              <a:t>Tres efectos de las tensiones</a:t>
            </a:r>
          </a:p>
          <a:p>
            <a:r>
              <a:rPr lang="es-ES_tradnl" dirty="0" smtClean="0"/>
              <a:t>Conclusiones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62412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626928" y="0"/>
            <a:ext cx="5272843" cy="6769865"/>
          </a:xfrm>
          <a:prstGeom prst="roundRect">
            <a:avLst/>
          </a:prstGeom>
          <a:blipFill dpi="0" rotWithShape="1">
            <a:blip r:embed="rId3">
              <a:alphaModFix amt="8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r="-7148" b="-5686"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/>
          <p:cNvSpPr txBox="1"/>
          <p:nvPr/>
        </p:nvSpPr>
        <p:spPr>
          <a:xfrm>
            <a:off x="10278154" y="4022755"/>
            <a:ext cx="1913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>
                <a:latin typeface="Helvetica" charset="0"/>
                <a:ea typeface="Helvetica" charset="0"/>
                <a:cs typeface="Helvetica" charset="0"/>
              </a:rPr>
              <a:t>1-2 </a:t>
            </a:r>
            <a:r>
              <a:rPr lang="es-CO" sz="1400" dirty="0">
                <a:latin typeface="Helvetica" charset="0"/>
                <a:ea typeface="Helvetica" charset="0"/>
                <a:cs typeface="Helvetica" charset="0"/>
              </a:rPr>
              <a:t>salarios mínimos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903477" y="6462088"/>
            <a:ext cx="1913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>
                <a:latin typeface="Helvetica" charset="0"/>
                <a:ea typeface="Helvetica" charset="0"/>
                <a:cs typeface="Helvetica" charset="0"/>
              </a:rPr>
              <a:t>2-4 </a:t>
            </a:r>
            <a:r>
              <a:rPr lang="es-CO" sz="1400" dirty="0">
                <a:latin typeface="Helvetica" charset="0"/>
                <a:ea typeface="Helvetica" charset="0"/>
                <a:cs typeface="Helvetica" charset="0"/>
              </a:rPr>
              <a:t>salarios mínimos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078071" y="4136781"/>
            <a:ext cx="13945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4+ salarios mínimos (en construcción)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8546571" y="2189903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accent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hectáreas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568372" y="2600949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accent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unidades de vivienda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6244267" y="146867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El macroproyecto de vivienda social más grande del país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6244267" y="3147801"/>
            <a:ext cx="6228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>
                <a:solidFill>
                  <a:schemeClr val="accent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Combina residentes con trayectorias distintas</a:t>
            </a:r>
            <a:endParaRPr lang="es-ES_tradnl" dirty="0">
              <a:solidFill>
                <a:schemeClr val="accent1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1535173" y="275774"/>
            <a:ext cx="10515600" cy="1325563"/>
          </a:xfrm>
        </p:spPr>
        <p:txBody>
          <a:bodyPr/>
          <a:lstStyle/>
          <a:p>
            <a:pPr algn="r"/>
            <a:r>
              <a:rPr lang="es-ES_tradnl" dirty="0"/>
              <a:t>Contexto: Ciudad Verde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7330271" y="1941111"/>
            <a:ext cx="1068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>
                <a:solidFill>
                  <a:schemeClr val="accent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328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767826" y="2413609"/>
            <a:ext cx="1784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>
                <a:solidFill>
                  <a:schemeClr val="accent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49.500</a:t>
            </a:r>
          </a:p>
        </p:txBody>
      </p:sp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5094241"/>
              </p:ext>
            </p:extLst>
          </p:nvPr>
        </p:nvGraphicFramePr>
        <p:xfrm>
          <a:off x="6859453" y="3592029"/>
          <a:ext cx="4572000" cy="3062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0730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1926" r="17407" b="12222"/>
          <a:stretch/>
        </p:blipFill>
        <p:spPr bwMode="auto">
          <a:xfrm>
            <a:off x="1524000" y="0"/>
            <a:ext cx="9144000" cy="683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48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23BEBC57-B3DA-8F42-9510-7755A6184843}"/>
              </a:ext>
            </a:extLst>
          </p:cNvPr>
          <p:cNvSpPr/>
          <p:nvPr/>
        </p:nvSpPr>
        <p:spPr>
          <a:xfrm>
            <a:off x="1751308" y="1131377"/>
            <a:ext cx="8818536" cy="4881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 dirty="0" err="1"/>
              <a:t>Habitar</a:t>
            </a:r>
            <a:endParaRPr lang="en-US" sz="4000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273628" y="8664"/>
            <a:ext cx="10080171" cy="1325563"/>
          </a:xfrm>
        </p:spPr>
        <p:txBody>
          <a:bodyPr/>
          <a:lstStyle/>
          <a:p>
            <a:r>
              <a:rPr lang="es-ES_tradnl" dirty="0"/>
              <a:t>Habitar como labor material y simbólica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2010A90-9957-EA40-ADA0-2B1F8E79ED8B}"/>
              </a:ext>
            </a:extLst>
          </p:cNvPr>
          <p:cNvGrpSpPr/>
          <p:nvPr/>
        </p:nvGrpSpPr>
        <p:grpSpPr>
          <a:xfrm>
            <a:off x="2087547" y="2016423"/>
            <a:ext cx="2676747" cy="3832158"/>
            <a:chOff x="2149540" y="2031921"/>
            <a:chExt cx="2676747" cy="3832158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A8AA4381-55DB-FA4C-AF02-9D3257D50658}"/>
                </a:ext>
              </a:extLst>
            </p:cNvPr>
            <p:cNvSpPr/>
            <p:nvPr/>
          </p:nvSpPr>
          <p:spPr>
            <a:xfrm>
              <a:off x="2149540" y="2031921"/>
              <a:ext cx="2676747" cy="3832158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Personas-</a:t>
              </a:r>
              <a:r>
                <a:rPr lang="en-US" dirty="0" err="1">
                  <a:solidFill>
                    <a:sysClr val="windowText" lastClr="000000"/>
                  </a:solidFill>
                </a:rPr>
                <a:t>entorno</a:t>
              </a:r>
              <a:r>
                <a:rPr lang="en-US" dirty="0">
                  <a:solidFill>
                    <a:sysClr val="windowText" lastClr="000000"/>
                  </a:solidFill>
                </a:rPr>
                <a:t> material</a:t>
              </a: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2839377" y="5344038"/>
              <a:ext cx="1555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i="1" dirty="0">
                  <a:solidFill>
                    <a:sysClr val="windowText" lastClr="000000"/>
                  </a:solidFill>
                  <a:latin typeface="Baskerville Old Face" panose="02020602080505020303" pitchFamily="18" charset="0"/>
                </a:rPr>
                <a:t>Acomodar(se)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DDDE5ED4-6F34-CB4C-8E24-ED2D14765791}"/>
                </a:ext>
              </a:extLst>
            </p:cNvPr>
            <p:cNvSpPr/>
            <p:nvPr/>
          </p:nvSpPr>
          <p:spPr>
            <a:xfrm>
              <a:off x="2596039" y="2266439"/>
              <a:ext cx="1783747" cy="1770435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2000" r="-32000"/>
              </a:stretch>
            </a:blipFill>
            <a:ln>
              <a:noFill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C5E0921-3A2E-364E-9F68-EC5955B01471}"/>
              </a:ext>
            </a:extLst>
          </p:cNvPr>
          <p:cNvGrpSpPr/>
          <p:nvPr/>
        </p:nvGrpSpPr>
        <p:grpSpPr>
          <a:xfrm>
            <a:off x="4866605" y="2042587"/>
            <a:ext cx="2676747" cy="3832158"/>
            <a:chOff x="4861744" y="2047419"/>
            <a:chExt cx="2676747" cy="383215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36A41CC1-9E8E-3C4A-86AC-EFAA1FBCA17C}"/>
                </a:ext>
              </a:extLst>
            </p:cNvPr>
            <p:cNvSpPr/>
            <p:nvPr/>
          </p:nvSpPr>
          <p:spPr>
            <a:xfrm>
              <a:off x="4861744" y="2047419"/>
              <a:ext cx="2676747" cy="3832158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Personas-</a:t>
              </a:r>
            </a:p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personas</a:t>
              </a: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4892940" y="5344038"/>
              <a:ext cx="1291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i="1" dirty="0">
                  <a:solidFill>
                    <a:sysClr val="windowText" lastClr="000000"/>
                  </a:solidFill>
                  <a:latin typeface="Baskerville Old Face" panose="02020602080505020303" pitchFamily="18" charset="0"/>
                </a:rPr>
                <a:t>Distinguirse</a:t>
              </a:r>
            </a:p>
          </p:txBody>
        </p:sp>
        <p:sp>
          <p:nvSpPr>
            <p:cNvPr id="2" name="Rectángulo 1"/>
            <p:cNvSpPr/>
            <p:nvPr/>
          </p:nvSpPr>
          <p:spPr>
            <a:xfrm>
              <a:off x="6284625" y="5344038"/>
              <a:ext cx="12025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b="1" i="1" dirty="0">
                  <a:solidFill>
                    <a:sysClr val="windowText" lastClr="000000"/>
                  </a:solidFill>
                  <a:latin typeface="Baskerville Old Face" panose="02020602080505020303" pitchFamily="18" charset="0"/>
                </a:rPr>
                <a:t>Conectarse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E2FF5104-A067-B344-988C-5F720786B474}"/>
                </a:ext>
              </a:extLst>
            </p:cNvPr>
            <p:cNvSpPr/>
            <p:nvPr/>
          </p:nvSpPr>
          <p:spPr>
            <a:xfrm>
              <a:off x="5311754" y="2334416"/>
              <a:ext cx="1776726" cy="1707725"/>
            </a:xfrm>
            <a:prstGeom prst="ellipse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9000" r="-39000"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5317509-3A65-9740-9D9D-3CAB56B6822E}"/>
              </a:ext>
            </a:extLst>
          </p:cNvPr>
          <p:cNvGrpSpPr/>
          <p:nvPr/>
        </p:nvGrpSpPr>
        <p:grpSpPr>
          <a:xfrm>
            <a:off x="7629355" y="2016423"/>
            <a:ext cx="2676747" cy="3832158"/>
            <a:chOff x="7691348" y="2031921"/>
            <a:chExt cx="2676747" cy="3832158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xmlns="" id="{8EC06C33-2CB8-C44B-BC45-5639983CEC19}"/>
                </a:ext>
              </a:extLst>
            </p:cNvPr>
            <p:cNvSpPr/>
            <p:nvPr/>
          </p:nvSpPr>
          <p:spPr>
            <a:xfrm>
              <a:off x="7691348" y="2031921"/>
              <a:ext cx="2676747" cy="3832158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Personas-</a:t>
              </a:r>
            </a:p>
            <a:p>
              <a:pPr algn="ctr"/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</a:rPr>
                <a:t>instituciones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8272468" y="5342888"/>
              <a:ext cx="1555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i="1" dirty="0">
                  <a:solidFill>
                    <a:schemeClr val="bg1">
                      <a:lumMod val="50000"/>
                    </a:schemeClr>
                  </a:solidFill>
                  <a:latin typeface="Baskerville Old Face" panose="02020602080505020303" pitchFamily="18" charset="0"/>
                </a:rPr>
                <a:t>Organizarse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81B93740-1D40-E14A-B9FA-7E366324CFC0}"/>
                </a:ext>
              </a:extLst>
            </p:cNvPr>
            <p:cNvSpPr/>
            <p:nvPr/>
          </p:nvSpPr>
          <p:spPr>
            <a:xfrm>
              <a:off x="8158209" y="2266439"/>
              <a:ext cx="1783732" cy="1707725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7000" r="-17000"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402355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6230"/>
          </a:xfrm>
        </p:spPr>
        <p:txBody>
          <a:bodyPr/>
          <a:lstStyle/>
          <a:p>
            <a:r>
              <a:rPr lang="es-ES_tradnl" dirty="0" smtClean="0"/>
              <a:t>La sorpresa: </a:t>
            </a:r>
            <a:r>
              <a:rPr lang="es-ES_tradnl" smtClean="0"/>
              <a:t>¿satisfacción residencial?</a:t>
            </a:r>
            <a:endParaRPr lang="es-ES_tradnl" dirty="0"/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492419"/>
              </p:ext>
            </p:extLst>
          </p:nvPr>
        </p:nvGraphicFramePr>
        <p:xfrm>
          <a:off x="556592" y="1255594"/>
          <a:ext cx="11635408" cy="4504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Abrir llave 1"/>
          <p:cNvSpPr/>
          <p:nvPr/>
        </p:nvSpPr>
        <p:spPr>
          <a:xfrm>
            <a:off x="2017917" y="2010057"/>
            <a:ext cx="530087" cy="30612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6592" y="3356017"/>
            <a:ext cx="189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latin typeface="Helvetica" charset="0"/>
                <a:ea typeface="Helvetica" charset="0"/>
                <a:cs typeface="Helvetica" charset="0"/>
              </a:rPr>
              <a:t>Utópica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1110276" y="2010057"/>
            <a:ext cx="1274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>
                <a:latin typeface="Helvetica" charset="0"/>
                <a:ea typeface="Helvetica" charset="0"/>
                <a:cs typeface="Helvetica" charset="0"/>
              </a:rPr>
              <a:t>Distópica</a:t>
            </a:r>
            <a:endParaRPr lang="es-ES_tradnl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Cerrar llave 4"/>
          <p:cNvSpPr/>
          <p:nvPr/>
        </p:nvSpPr>
        <p:spPr>
          <a:xfrm>
            <a:off x="10659703" y="1443831"/>
            <a:ext cx="450573" cy="15017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CuadroTexto 6"/>
          <p:cNvSpPr txBox="1"/>
          <p:nvPr/>
        </p:nvSpPr>
        <p:spPr>
          <a:xfrm>
            <a:off x="10914434" y="4630366"/>
            <a:ext cx="9533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600" b="1" dirty="0" smtClean="0">
                <a:solidFill>
                  <a:srgbClr val="FF0000"/>
                </a:solidFill>
              </a:rPr>
              <a:t>?</a:t>
            </a:r>
            <a:endParaRPr lang="es-ES_tradnl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8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071"/>
          </a:xfrm>
        </p:spPr>
        <p:txBody>
          <a:bodyPr/>
          <a:lstStyle/>
          <a:p>
            <a:r>
              <a:rPr lang="es-ES_tradnl" smtClean="0"/>
              <a:t>Explicando la paradoja</a:t>
            </a:r>
            <a:endParaRPr lang="es-ES_tradnl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44271"/>
              </p:ext>
            </p:extLst>
          </p:nvPr>
        </p:nvGraphicFramePr>
        <p:xfrm>
          <a:off x="336645" y="1542196"/>
          <a:ext cx="4741193" cy="4315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 descr="C:\Users\a.hurtado10\Dropbox\ciudad verde\publicidad cv\publicidad casa y carro.pn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3" t="22786" r="21515" b="31321"/>
          <a:stretch/>
        </p:blipFill>
        <p:spPr bwMode="auto">
          <a:xfrm>
            <a:off x="5349923" y="2292825"/>
            <a:ext cx="6842078" cy="35649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o="http://schemas.microsoft.com/office/mac/office/2008/main" xmlns:mv="urn:schemas-microsoft-com:mac:vml" xmlns:arto="http://schemas.microsoft.com/office/word/2006/arto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="" xmlns:w16se="http://schemas.microsoft.com/office/word/2015/wordml/symex" xmlns:cx="http://schemas.microsoft.com/office/drawing/2014/chartex" xmlns:lc="http://schemas.openxmlformats.org/drawingml/2006/lockedCanvas"/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1747162" y="3754994"/>
            <a:ext cx="196865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s-CO" sz="1600" b="1" dirty="0">
                <a:solidFill>
                  <a:srgbClr val="4A66AC">
                    <a:lumMod val="50000"/>
                  </a:srgbClr>
                </a:solidFill>
                <a:latin typeface="Helvetica" charset="0"/>
                <a:cs typeface="Helvetica" charset="0"/>
              </a:rPr>
              <a:t>Consentimiento social</a:t>
            </a:r>
          </a:p>
        </p:txBody>
      </p:sp>
    </p:spTree>
    <p:extLst>
      <p:ext uri="{BB962C8B-B14F-4D97-AF65-F5344CB8AC3E}">
        <p14:creationId xmlns:p14="http://schemas.microsoft.com/office/powerpoint/2010/main" val="201135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Vivienda como hogar/vivienda como mercancía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136910"/>
            <a:ext cx="10515600" cy="3816418"/>
          </a:xfrm>
        </p:spPr>
        <p:txBody>
          <a:bodyPr>
            <a:normAutofit/>
          </a:bodyPr>
          <a:lstStyle/>
          <a:p>
            <a:r>
              <a:rPr lang="es-ES_tradnl" dirty="0"/>
              <a:t>Una casa (no) es para siempre</a:t>
            </a:r>
          </a:p>
          <a:p>
            <a:r>
              <a:rPr lang="es-ES_tradnl" dirty="0"/>
              <a:t>Valor de uso/valor de cambio </a:t>
            </a:r>
            <a:r>
              <a:rPr lang="es-ES_tradnl" dirty="0" smtClean="0"/>
              <a:t>coexisten</a:t>
            </a:r>
          </a:p>
          <a:p>
            <a:r>
              <a:rPr lang="es-ES_tradnl" dirty="0" smtClean="0"/>
              <a:t>Valores de proyecto liberal- valores neoliberal (</a:t>
            </a:r>
            <a:r>
              <a:rPr lang="es-ES_tradnl" dirty="0"/>
              <a:t>Forrest </a:t>
            </a:r>
            <a:r>
              <a:rPr lang="es-ES_tradnl" dirty="0" smtClean="0"/>
              <a:t>y </a:t>
            </a:r>
            <a:r>
              <a:rPr lang="es-ES_tradnl" dirty="0" err="1" smtClean="0"/>
              <a:t>Hirayama</a:t>
            </a:r>
            <a:r>
              <a:rPr lang="es-ES_tradnl" dirty="0" smtClean="0"/>
              <a:t> 2018). En CV coexisten en tensión.</a:t>
            </a:r>
          </a:p>
          <a:p>
            <a:r>
              <a:rPr lang="es-ES_tradnl" dirty="0" smtClean="0"/>
              <a:t>Expectativa de “valorización” permea experiencia cotidiana y dimensiones de habitar: valorizar/desvalorizar localizaciones</a:t>
            </a:r>
            <a:r>
              <a:rPr lang="es-ES_tradnl" dirty="0"/>
              <a:t>, posesiones, usos y funciones del </a:t>
            </a:r>
            <a:r>
              <a:rPr lang="es-ES_tradnl" dirty="0" smtClean="0"/>
              <a:t>espacio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2222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Efectos 1: “Lo queremos dejar neutro”</a:t>
            </a:r>
            <a:endParaRPr lang="es-ES_tradn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454" y="2964210"/>
            <a:ext cx="6914545" cy="38894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38" y="2944755"/>
            <a:ext cx="6391076" cy="391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4254</TotalTime>
  <Words>591</Words>
  <Application>Microsoft Macintosh PowerPoint</Application>
  <PresentationFormat>Panorámica</PresentationFormat>
  <Paragraphs>134</Paragraphs>
  <Slides>17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Baskerville Old Face</vt:lpstr>
      <vt:lpstr>Calibri</vt:lpstr>
      <vt:lpstr>Calibri Light</vt:lpstr>
      <vt:lpstr>Helvetica</vt:lpstr>
      <vt:lpstr>Arial</vt:lpstr>
      <vt:lpstr>Tema de Office</vt:lpstr>
      <vt:lpstr>1_Tema de Office</vt:lpstr>
      <vt:lpstr>2_Tema de Office</vt:lpstr>
      <vt:lpstr>Habitando viviendas “mercantilizadas”:  Experiencias de residentes en Ciudad Verde (Soacha, Colombia)</vt:lpstr>
      <vt:lpstr>Contenido</vt:lpstr>
      <vt:lpstr>Contexto: Ciudad Verde</vt:lpstr>
      <vt:lpstr>Presentación de PowerPoint</vt:lpstr>
      <vt:lpstr>Habitar como labor material y simbólica</vt:lpstr>
      <vt:lpstr>La sorpresa: ¿satisfacción residencial?</vt:lpstr>
      <vt:lpstr>Explicando la paradoja</vt:lpstr>
      <vt:lpstr>Vivienda como hogar/vivienda como mercancía</vt:lpstr>
      <vt:lpstr>Efectos 1: “Lo queremos dejar neutro”</vt:lpstr>
      <vt:lpstr>Presentación de PowerPoint</vt:lpstr>
      <vt:lpstr>“Es como llegar a una maquetica”</vt:lpstr>
      <vt:lpstr>Efectos 2: “Cada lora en su estaca”</vt:lpstr>
      <vt:lpstr>¿Cómo se conectan entonces?</vt:lpstr>
      <vt:lpstr>Efectos 3: “Nadie lo obligó a comprar aquí”</vt:lpstr>
      <vt:lpstr>Conclusiones (1)</vt:lpstr>
      <vt:lpstr>Conclusiones (2)</vt:lpstr>
      <vt:lpstr>Presentación de PowerPoint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Adriana Hurtado Tarazona</dc:creator>
  <cp:lastModifiedBy>Adriana Hurtado Tarazona</cp:lastModifiedBy>
  <cp:revision>208</cp:revision>
  <dcterms:created xsi:type="dcterms:W3CDTF">2018-04-21T22:26:17Z</dcterms:created>
  <dcterms:modified xsi:type="dcterms:W3CDTF">2018-09-28T13:27:27Z</dcterms:modified>
</cp:coreProperties>
</file>