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9" r:id="rId4"/>
    <p:sldId id="259" r:id="rId5"/>
    <p:sldId id="261" r:id="rId6"/>
    <p:sldId id="260" r:id="rId7"/>
    <p:sldId id="272" r:id="rId8"/>
    <p:sldId id="273" r:id="rId9"/>
    <p:sldId id="270" r:id="rId10"/>
    <p:sldId id="271" r:id="rId11"/>
    <p:sldId id="262" r:id="rId12"/>
    <p:sldId id="266" r:id="rId13"/>
    <p:sldId id="268" r:id="rId14"/>
    <p:sldId id="267" r:id="rId15"/>
    <p:sldId id="263"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31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14B2B-061F-4167-9603-087BF7DA5818}"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s-CO"/>
        </a:p>
      </dgm:t>
    </dgm:pt>
    <dgm:pt modelId="{6248080C-333F-4159-8361-7FC8595A7794}">
      <dgm:prSet phldrT="[Texto]"/>
      <dgm:spPr/>
      <dgm:t>
        <a:bodyPr/>
        <a:lstStyle/>
        <a:p>
          <a:r>
            <a:rPr lang="es-CO" dirty="0"/>
            <a:t>Evaluar la capacidad de carga de la ciudad a partir de una metodología cuantitativa. </a:t>
          </a:r>
        </a:p>
      </dgm:t>
    </dgm:pt>
    <dgm:pt modelId="{639BAAAF-E306-4EF7-A904-BC8851369ADF}" type="parTrans" cxnId="{2AC48047-2D52-457C-8153-80113E96BCF2}">
      <dgm:prSet/>
      <dgm:spPr/>
      <dgm:t>
        <a:bodyPr/>
        <a:lstStyle/>
        <a:p>
          <a:endParaRPr lang="es-CO"/>
        </a:p>
      </dgm:t>
    </dgm:pt>
    <dgm:pt modelId="{EB862FD6-6AFC-41AA-8581-46A6F5635D98}" type="sibTrans" cxnId="{2AC48047-2D52-457C-8153-80113E96BCF2}">
      <dgm:prSet/>
      <dgm:spPr/>
      <dgm:t>
        <a:bodyPr/>
        <a:lstStyle/>
        <a:p>
          <a:endParaRPr lang="es-CO"/>
        </a:p>
      </dgm:t>
    </dgm:pt>
    <dgm:pt modelId="{AC8124B4-95CA-4829-BBC8-1C102521CBB6}">
      <dgm:prSet phldrT="[Texto]"/>
      <dgm:spPr/>
      <dgm:t>
        <a:bodyPr/>
        <a:lstStyle/>
        <a:p>
          <a:pPr algn="just"/>
          <a:r>
            <a:rPr lang="es-CO" dirty="0"/>
            <a:t>Se pretende establecer cuál es la carga que tienen las actividades sobre zonas de la ciudad y hasta qué punto se pueden seguir dando mayores volúmenes de población o actividades bajo las condiciones observadas.</a:t>
          </a:r>
        </a:p>
        <a:p>
          <a:pPr algn="ctr"/>
          <a:endParaRPr lang="es-CO" dirty="0"/>
        </a:p>
      </dgm:t>
    </dgm:pt>
    <dgm:pt modelId="{A7B420CC-3FFB-4E4A-BC5B-FAE817413444}" type="parTrans" cxnId="{ED359314-88D2-44D6-9960-D4AAD96ED77A}">
      <dgm:prSet/>
      <dgm:spPr/>
      <dgm:t>
        <a:bodyPr/>
        <a:lstStyle/>
        <a:p>
          <a:endParaRPr lang="es-CO"/>
        </a:p>
      </dgm:t>
    </dgm:pt>
    <dgm:pt modelId="{30DF463B-EE80-4722-955B-96A441730060}" type="sibTrans" cxnId="{ED359314-88D2-44D6-9960-D4AAD96ED77A}">
      <dgm:prSet/>
      <dgm:spPr/>
      <dgm:t>
        <a:bodyPr/>
        <a:lstStyle/>
        <a:p>
          <a:endParaRPr lang="es-CO"/>
        </a:p>
      </dgm:t>
    </dgm:pt>
    <dgm:pt modelId="{830D14CC-E06A-4175-AB47-76DCB792A51E}" type="pres">
      <dgm:prSet presAssocID="{F4314B2B-061F-4167-9603-087BF7DA5818}" presName="diagram" presStyleCnt="0">
        <dgm:presLayoutVars>
          <dgm:dir/>
          <dgm:resizeHandles val="exact"/>
        </dgm:presLayoutVars>
      </dgm:prSet>
      <dgm:spPr/>
    </dgm:pt>
    <dgm:pt modelId="{0298AC59-AF25-40E5-8F9B-0168982D431B}" type="pres">
      <dgm:prSet presAssocID="{6248080C-333F-4159-8361-7FC8595A7794}" presName="node" presStyleLbl="node1" presStyleIdx="0" presStyleCnt="2">
        <dgm:presLayoutVars>
          <dgm:bulletEnabled val="1"/>
        </dgm:presLayoutVars>
      </dgm:prSet>
      <dgm:spPr/>
    </dgm:pt>
    <dgm:pt modelId="{ED9CE978-8AC9-4806-A063-B0FA0CAA58C4}" type="pres">
      <dgm:prSet presAssocID="{EB862FD6-6AFC-41AA-8581-46A6F5635D98}" presName="sibTrans" presStyleLbl="sibTrans2D1" presStyleIdx="0" presStyleCnt="1"/>
      <dgm:spPr/>
    </dgm:pt>
    <dgm:pt modelId="{A54D94D8-D0D4-4082-9BF7-0FD26586B15E}" type="pres">
      <dgm:prSet presAssocID="{EB862FD6-6AFC-41AA-8581-46A6F5635D98}" presName="connectorText" presStyleLbl="sibTrans2D1" presStyleIdx="0" presStyleCnt="1"/>
      <dgm:spPr/>
    </dgm:pt>
    <dgm:pt modelId="{CD7F27AC-73BE-478C-A859-448EB9EB0B95}" type="pres">
      <dgm:prSet presAssocID="{AC8124B4-95CA-4829-BBC8-1C102521CBB6}" presName="node" presStyleLbl="node1" presStyleIdx="1" presStyleCnt="2">
        <dgm:presLayoutVars>
          <dgm:bulletEnabled val="1"/>
        </dgm:presLayoutVars>
      </dgm:prSet>
      <dgm:spPr/>
    </dgm:pt>
  </dgm:ptLst>
  <dgm:cxnLst>
    <dgm:cxn modelId="{ED359314-88D2-44D6-9960-D4AAD96ED77A}" srcId="{F4314B2B-061F-4167-9603-087BF7DA5818}" destId="{AC8124B4-95CA-4829-BBC8-1C102521CBB6}" srcOrd="1" destOrd="0" parTransId="{A7B420CC-3FFB-4E4A-BC5B-FAE817413444}" sibTransId="{30DF463B-EE80-4722-955B-96A441730060}"/>
    <dgm:cxn modelId="{5BAFBA1D-7406-47F3-9265-DA7D740522F8}" type="presOf" srcId="{AC8124B4-95CA-4829-BBC8-1C102521CBB6}" destId="{CD7F27AC-73BE-478C-A859-448EB9EB0B95}" srcOrd="0" destOrd="0" presId="urn:microsoft.com/office/officeart/2005/8/layout/process5"/>
    <dgm:cxn modelId="{A7CAA630-E841-4645-ADC0-387C00584CAF}" type="presOf" srcId="{F4314B2B-061F-4167-9603-087BF7DA5818}" destId="{830D14CC-E06A-4175-AB47-76DCB792A51E}" srcOrd="0" destOrd="0" presId="urn:microsoft.com/office/officeart/2005/8/layout/process5"/>
    <dgm:cxn modelId="{2AC48047-2D52-457C-8153-80113E96BCF2}" srcId="{F4314B2B-061F-4167-9603-087BF7DA5818}" destId="{6248080C-333F-4159-8361-7FC8595A7794}" srcOrd="0" destOrd="0" parTransId="{639BAAAF-E306-4EF7-A904-BC8851369ADF}" sibTransId="{EB862FD6-6AFC-41AA-8581-46A6F5635D98}"/>
    <dgm:cxn modelId="{21CB3ACB-3EFE-4FBE-97D5-98B89AFD588E}" type="presOf" srcId="{EB862FD6-6AFC-41AA-8581-46A6F5635D98}" destId="{ED9CE978-8AC9-4806-A063-B0FA0CAA58C4}" srcOrd="0" destOrd="0" presId="urn:microsoft.com/office/officeart/2005/8/layout/process5"/>
    <dgm:cxn modelId="{D48AE4D9-CE70-4442-A255-0697C50D7793}" type="presOf" srcId="{6248080C-333F-4159-8361-7FC8595A7794}" destId="{0298AC59-AF25-40E5-8F9B-0168982D431B}" srcOrd="0" destOrd="0" presId="urn:microsoft.com/office/officeart/2005/8/layout/process5"/>
    <dgm:cxn modelId="{A9126AEE-20E3-497C-8FD4-093EC1288032}" type="presOf" srcId="{EB862FD6-6AFC-41AA-8581-46A6F5635D98}" destId="{A54D94D8-D0D4-4082-9BF7-0FD26586B15E}" srcOrd="1" destOrd="0" presId="urn:microsoft.com/office/officeart/2005/8/layout/process5"/>
    <dgm:cxn modelId="{C28B343B-1E43-43B9-AA66-2FB9BBA9B40C}" type="presParOf" srcId="{830D14CC-E06A-4175-AB47-76DCB792A51E}" destId="{0298AC59-AF25-40E5-8F9B-0168982D431B}" srcOrd="0" destOrd="0" presId="urn:microsoft.com/office/officeart/2005/8/layout/process5"/>
    <dgm:cxn modelId="{92D6C63D-777F-426A-A17D-1E75F3561F80}" type="presParOf" srcId="{830D14CC-E06A-4175-AB47-76DCB792A51E}" destId="{ED9CE978-8AC9-4806-A063-B0FA0CAA58C4}" srcOrd="1" destOrd="0" presId="urn:microsoft.com/office/officeart/2005/8/layout/process5"/>
    <dgm:cxn modelId="{B12FDEDF-3D0E-42D5-B634-887159215D98}" type="presParOf" srcId="{ED9CE978-8AC9-4806-A063-B0FA0CAA58C4}" destId="{A54D94D8-D0D4-4082-9BF7-0FD26586B15E}" srcOrd="0" destOrd="0" presId="urn:microsoft.com/office/officeart/2005/8/layout/process5"/>
    <dgm:cxn modelId="{E97061EA-DC05-47A8-B2DA-F42B71BAD15A}" type="presParOf" srcId="{830D14CC-E06A-4175-AB47-76DCB792A51E}" destId="{CD7F27AC-73BE-478C-A859-448EB9EB0B95}"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F7785-6A51-46ED-B803-9986BAA342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B7570619-01D3-4315-A688-51C9BBE23D2C}">
      <dgm:prSet phldrT="[Texto]"/>
      <dgm:spPr/>
      <dgm:t>
        <a:bodyPr/>
        <a:lstStyle/>
        <a:p>
          <a:pPr algn="just"/>
          <a:r>
            <a:rPr lang="es-CO" dirty="0">
              <a:solidFill>
                <a:schemeClr val="tx2"/>
              </a:solidFill>
            </a:rPr>
            <a:t>La sostenibilidad abarca procesos asociados con la capacidad de adaptación del territorio bien por cuestiones naturales, por el espacio físico que se construye o por los cambios sociales que se presenten.</a:t>
          </a:r>
        </a:p>
      </dgm:t>
    </dgm:pt>
    <dgm:pt modelId="{6C71C6E0-CF62-4793-8338-6333033488AA}" type="parTrans" cxnId="{60A18932-6F1A-4958-B7FB-F08AE045B8AC}">
      <dgm:prSet/>
      <dgm:spPr/>
      <dgm:t>
        <a:bodyPr/>
        <a:lstStyle/>
        <a:p>
          <a:endParaRPr lang="es-CO">
            <a:solidFill>
              <a:schemeClr val="tx2"/>
            </a:solidFill>
          </a:endParaRPr>
        </a:p>
      </dgm:t>
    </dgm:pt>
    <dgm:pt modelId="{862822DA-BC1A-4EE7-B3E6-E940CE0DD3D6}" type="sibTrans" cxnId="{60A18932-6F1A-4958-B7FB-F08AE045B8AC}">
      <dgm:prSet/>
      <dgm:spPr/>
      <dgm:t>
        <a:bodyPr/>
        <a:lstStyle/>
        <a:p>
          <a:endParaRPr lang="es-CO">
            <a:solidFill>
              <a:schemeClr val="tx2"/>
            </a:solidFill>
          </a:endParaRPr>
        </a:p>
      </dgm:t>
    </dgm:pt>
    <dgm:pt modelId="{35DAD733-F79A-47C2-BF38-CA0E7DE2496A}">
      <dgm:prSet phldrT="[Texto]"/>
      <dgm:spPr/>
      <dgm:t>
        <a:bodyPr/>
        <a:lstStyle/>
        <a:p>
          <a:pPr algn="just"/>
          <a:r>
            <a:rPr lang="es-CO" dirty="0">
              <a:solidFill>
                <a:schemeClr val="tx2"/>
              </a:solidFill>
            </a:rPr>
            <a:t>La capacidad de carga desde un punto de vista físico, se define como el estudio de la cantidad de actividades humanas que puede soportar una determinada área de suelo sin incurrir en externalidades negativas derivadas de un sobre uso (</a:t>
          </a:r>
          <a:r>
            <a:rPr lang="es-CO" dirty="0" err="1">
              <a:solidFill>
                <a:schemeClr val="tx2"/>
              </a:solidFill>
            </a:rPr>
            <a:t>Wei</a:t>
          </a:r>
          <a:r>
            <a:rPr lang="es-CO" dirty="0">
              <a:solidFill>
                <a:schemeClr val="tx2"/>
              </a:solidFill>
            </a:rPr>
            <a:t> et al., 2015).</a:t>
          </a:r>
        </a:p>
      </dgm:t>
    </dgm:pt>
    <dgm:pt modelId="{E68D4E95-5493-4CCC-9053-B6EC9F89228E}" type="parTrans" cxnId="{16A72824-EECE-4E4B-8C5E-C7CFC5B2A366}">
      <dgm:prSet/>
      <dgm:spPr/>
      <dgm:t>
        <a:bodyPr/>
        <a:lstStyle/>
        <a:p>
          <a:endParaRPr lang="es-CO">
            <a:solidFill>
              <a:schemeClr val="tx2"/>
            </a:solidFill>
          </a:endParaRPr>
        </a:p>
      </dgm:t>
    </dgm:pt>
    <dgm:pt modelId="{372A3989-89EB-46DF-BB61-B0F5529BCABF}" type="sibTrans" cxnId="{16A72824-EECE-4E4B-8C5E-C7CFC5B2A366}">
      <dgm:prSet/>
      <dgm:spPr/>
      <dgm:t>
        <a:bodyPr/>
        <a:lstStyle/>
        <a:p>
          <a:endParaRPr lang="es-CO">
            <a:solidFill>
              <a:schemeClr val="tx2"/>
            </a:solidFill>
          </a:endParaRPr>
        </a:p>
      </dgm:t>
    </dgm:pt>
    <dgm:pt modelId="{E6A1FB2E-E1AE-4568-B197-A2D43CD03B50}">
      <dgm:prSet phldrT="[Texto]"/>
      <dgm:spPr/>
      <dgm:t>
        <a:bodyPr/>
        <a:lstStyle/>
        <a:p>
          <a:endParaRPr lang="es-CO" dirty="0">
            <a:solidFill>
              <a:schemeClr val="tx2"/>
            </a:solidFill>
          </a:endParaRPr>
        </a:p>
      </dgm:t>
    </dgm:pt>
    <dgm:pt modelId="{85F3BDD6-D7D5-4D05-8F5C-08A5A4AE94B6}" type="sibTrans" cxnId="{1E84FC0A-0C39-4BFE-8D90-79A9316C38E4}">
      <dgm:prSet/>
      <dgm:spPr/>
      <dgm:t>
        <a:bodyPr/>
        <a:lstStyle/>
        <a:p>
          <a:endParaRPr lang="es-CO">
            <a:solidFill>
              <a:schemeClr val="tx2"/>
            </a:solidFill>
          </a:endParaRPr>
        </a:p>
      </dgm:t>
    </dgm:pt>
    <dgm:pt modelId="{2204310B-F31F-4A4F-8764-8AAC45C4888C}" type="parTrans" cxnId="{1E84FC0A-0C39-4BFE-8D90-79A9316C38E4}">
      <dgm:prSet/>
      <dgm:spPr/>
      <dgm:t>
        <a:bodyPr/>
        <a:lstStyle/>
        <a:p>
          <a:endParaRPr lang="es-CO">
            <a:solidFill>
              <a:schemeClr val="tx2"/>
            </a:solidFill>
          </a:endParaRPr>
        </a:p>
      </dgm:t>
    </dgm:pt>
    <dgm:pt modelId="{98DC3123-816A-4944-AEAA-F63C366EB4B7}" type="pres">
      <dgm:prSet presAssocID="{331F7785-6A51-46ED-B803-9986BAA34240}" presName="vert0" presStyleCnt="0">
        <dgm:presLayoutVars>
          <dgm:dir/>
          <dgm:animOne val="branch"/>
          <dgm:animLvl val="lvl"/>
        </dgm:presLayoutVars>
      </dgm:prSet>
      <dgm:spPr/>
    </dgm:pt>
    <dgm:pt modelId="{CB4EB754-15AF-47E6-B427-AB6AA1D9B9A1}" type="pres">
      <dgm:prSet presAssocID="{E6A1FB2E-E1AE-4568-B197-A2D43CD03B50}" presName="thickLine" presStyleLbl="alignNode1" presStyleIdx="0" presStyleCnt="1"/>
      <dgm:spPr/>
    </dgm:pt>
    <dgm:pt modelId="{4FC5F25C-0B7E-4CC1-9209-B71E34236C59}" type="pres">
      <dgm:prSet presAssocID="{E6A1FB2E-E1AE-4568-B197-A2D43CD03B50}" presName="horz1" presStyleCnt="0"/>
      <dgm:spPr/>
    </dgm:pt>
    <dgm:pt modelId="{A08BF68B-393E-4B3D-B1C3-70FDEFEDBA23}" type="pres">
      <dgm:prSet presAssocID="{E6A1FB2E-E1AE-4568-B197-A2D43CD03B50}" presName="tx1" presStyleLbl="revTx" presStyleIdx="0" presStyleCnt="3"/>
      <dgm:spPr/>
    </dgm:pt>
    <dgm:pt modelId="{D254985C-09EF-4A7C-B280-EC6581A768A9}" type="pres">
      <dgm:prSet presAssocID="{E6A1FB2E-E1AE-4568-B197-A2D43CD03B50}" presName="vert1" presStyleCnt="0"/>
      <dgm:spPr/>
    </dgm:pt>
    <dgm:pt modelId="{C23CE064-57ED-4B52-AC33-4E2291EB7B01}" type="pres">
      <dgm:prSet presAssocID="{B7570619-01D3-4315-A688-51C9BBE23D2C}" presName="vertSpace2a" presStyleCnt="0"/>
      <dgm:spPr/>
    </dgm:pt>
    <dgm:pt modelId="{6CC9ABD8-5340-4B44-9206-CBBC8063AF2E}" type="pres">
      <dgm:prSet presAssocID="{B7570619-01D3-4315-A688-51C9BBE23D2C}" presName="horz2" presStyleCnt="0"/>
      <dgm:spPr/>
    </dgm:pt>
    <dgm:pt modelId="{63D4CFC2-1F30-49FB-B938-0C6DA669E3CD}" type="pres">
      <dgm:prSet presAssocID="{B7570619-01D3-4315-A688-51C9BBE23D2C}" presName="horzSpace2" presStyleCnt="0"/>
      <dgm:spPr/>
    </dgm:pt>
    <dgm:pt modelId="{C0F87438-12F6-44D3-9CDC-BED6104C8680}" type="pres">
      <dgm:prSet presAssocID="{B7570619-01D3-4315-A688-51C9BBE23D2C}" presName="tx2" presStyleLbl="revTx" presStyleIdx="1" presStyleCnt="3" custScaleX="127389" custLinFactNeighborX="-194" custLinFactNeighborY="1053"/>
      <dgm:spPr/>
    </dgm:pt>
    <dgm:pt modelId="{7720DCB5-20C7-4293-8673-1E86E473DD6C}" type="pres">
      <dgm:prSet presAssocID="{B7570619-01D3-4315-A688-51C9BBE23D2C}" presName="vert2" presStyleCnt="0"/>
      <dgm:spPr/>
    </dgm:pt>
    <dgm:pt modelId="{1430E2D6-AB88-430F-AFDF-2A4A99C8E0D4}" type="pres">
      <dgm:prSet presAssocID="{B7570619-01D3-4315-A688-51C9BBE23D2C}" presName="thinLine2b" presStyleLbl="callout" presStyleIdx="0" presStyleCnt="2"/>
      <dgm:spPr/>
    </dgm:pt>
    <dgm:pt modelId="{BF28407D-280E-4192-B892-B5E607EBABBA}" type="pres">
      <dgm:prSet presAssocID="{B7570619-01D3-4315-A688-51C9BBE23D2C}" presName="vertSpace2b" presStyleCnt="0"/>
      <dgm:spPr/>
    </dgm:pt>
    <dgm:pt modelId="{967F53A0-BAE9-45B0-99D6-79BF5F3AE963}" type="pres">
      <dgm:prSet presAssocID="{35DAD733-F79A-47C2-BF38-CA0E7DE2496A}" presName="horz2" presStyleCnt="0"/>
      <dgm:spPr/>
    </dgm:pt>
    <dgm:pt modelId="{61994D3B-79EC-4F85-9864-110AB6186021}" type="pres">
      <dgm:prSet presAssocID="{35DAD733-F79A-47C2-BF38-CA0E7DE2496A}" presName="horzSpace2" presStyleCnt="0"/>
      <dgm:spPr/>
    </dgm:pt>
    <dgm:pt modelId="{A605CC1E-7ACC-4273-AED3-DEC412E619C9}" type="pres">
      <dgm:prSet presAssocID="{35DAD733-F79A-47C2-BF38-CA0E7DE2496A}" presName="tx2" presStyleLbl="revTx" presStyleIdx="2" presStyleCnt="3" custScaleX="127389"/>
      <dgm:spPr/>
    </dgm:pt>
    <dgm:pt modelId="{D446BEAF-49CC-4E30-9DD2-7EACDB23AA61}" type="pres">
      <dgm:prSet presAssocID="{35DAD733-F79A-47C2-BF38-CA0E7DE2496A}" presName="vert2" presStyleCnt="0"/>
      <dgm:spPr/>
    </dgm:pt>
    <dgm:pt modelId="{0F5DB32F-5A76-425E-90A6-F2629982F2BE}" type="pres">
      <dgm:prSet presAssocID="{35DAD733-F79A-47C2-BF38-CA0E7DE2496A}" presName="thinLine2b" presStyleLbl="callout" presStyleIdx="1" presStyleCnt="2"/>
      <dgm:spPr/>
    </dgm:pt>
    <dgm:pt modelId="{6C04ED21-FEC2-4CED-ACFA-82ECDEF53FA6}" type="pres">
      <dgm:prSet presAssocID="{35DAD733-F79A-47C2-BF38-CA0E7DE2496A}" presName="vertSpace2b" presStyleCnt="0"/>
      <dgm:spPr/>
    </dgm:pt>
  </dgm:ptLst>
  <dgm:cxnLst>
    <dgm:cxn modelId="{1E84FC0A-0C39-4BFE-8D90-79A9316C38E4}" srcId="{331F7785-6A51-46ED-B803-9986BAA34240}" destId="{E6A1FB2E-E1AE-4568-B197-A2D43CD03B50}" srcOrd="0" destOrd="0" parTransId="{2204310B-F31F-4A4F-8764-8AAC45C4888C}" sibTransId="{85F3BDD6-D7D5-4D05-8F5C-08A5A4AE94B6}"/>
    <dgm:cxn modelId="{16A72824-EECE-4E4B-8C5E-C7CFC5B2A366}" srcId="{E6A1FB2E-E1AE-4568-B197-A2D43CD03B50}" destId="{35DAD733-F79A-47C2-BF38-CA0E7DE2496A}" srcOrd="1" destOrd="0" parTransId="{E68D4E95-5493-4CCC-9053-B6EC9F89228E}" sibTransId="{372A3989-89EB-46DF-BB61-B0F5529BCABF}"/>
    <dgm:cxn modelId="{60A18932-6F1A-4958-B7FB-F08AE045B8AC}" srcId="{E6A1FB2E-E1AE-4568-B197-A2D43CD03B50}" destId="{B7570619-01D3-4315-A688-51C9BBE23D2C}" srcOrd="0" destOrd="0" parTransId="{6C71C6E0-CF62-4793-8338-6333033488AA}" sibTransId="{862822DA-BC1A-4EE7-B3E6-E940CE0DD3D6}"/>
    <dgm:cxn modelId="{3977B94C-215D-4790-BD47-BDED7C88BB35}" type="presOf" srcId="{331F7785-6A51-46ED-B803-9986BAA34240}" destId="{98DC3123-816A-4944-AEAA-F63C366EB4B7}" srcOrd="0" destOrd="0" presId="urn:microsoft.com/office/officeart/2008/layout/LinedList"/>
    <dgm:cxn modelId="{46697F7E-D4FE-45D1-A22C-D191B65ADE6C}" type="presOf" srcId="{35DAD733-F79A-47C2-BF38-CA0E7DE2496A}" destId="{A605CC1E-7ACC-4273-AED3-DEC412E619C9}" srcOrd="0" destOrd="0" presId="urn:microsoft.com/office/officeart/2008/layout/LinedList"/>
    <dgm:cxn modelId="{B4B564D1-4C90-492C-8655-D87F18019C2B}" type="presOf" srcId="{E6A1FB2E-E1AE-4568-B197-A2D43CD03B50}" destId="{A08BF68B-393E-4B3D-B1C3-70FDEFEDBA23}" srcOrd="0" destOrd="0" presId="urn:microsoft.com/office/officeart/2008/layout/LinedList"/>
    <dgm:cxn modelId="{9E9809F8-0872-4905-9A9F-EB90BAC43D07}" type="presOf" srcId="{B7570619-01D3-4315-A688-51C9BBE23D2C}" destId="{C0F87438-12F6-44D3-9CDC-BED6104C8680}" srcOrd="0" destOrd="0" presId="urn:microsoft.com/office/officeart/2008/layout/LinedList"/>
    <dgm:cxn modelId="{13E58919-2FBC-4703-9733-E79DFDC55C66}" type="presParOf" srcId="{98DC3123-816A-4944-AEAA-F63C366EB4B7}" destId="{CB4EB754-15AF-47E6-B427-AB6AA1D9B9A1}" srcOrd="0" destOrd="0" presId="urn:microsoft.com/office/officeart/2008/layout/LinedList"/>
    <dgm:cxn modelId="{7584C2B7-B7CD-4BB7-B6BF-86A81091B485}" type="presParOf" srcId="{98DC3123-816A-4944-AEAA-F63C366EB4B7}" destId="{4FC5F25C-0B7E-4CC1-9209-B71E34236C59}" srcOrd="1" destOrd="0" presId="urn:microsoft.com/office/officeart/2008/layout/LinedList"/>
    <dgm:cxn modelId="{630FFE8B-C5B5-404A-919F-CABE07338A8A}" type="presParOf" srcId="{4FC5F25C-0B7E-4CC1-9209-B71E34236C59}" destId="{A08BF68B-393E-4B3D-B1C3-70FDEFEDBA23}" srcOrd="0" destOrd="0" presId="urn:microsoft.com/office/officeart/2008/layout/LinedList"/>
    <dgm:cxn modelId="{2F9E6EB3-672D-418F-96F0-A24F31EC6E63}" type="presParOf" srcId="{4FC5F25C-0B7E-4CC1-9209-B71E34236C59}" destId="{D254985C-09EF-4A7C-B280-EC6581A768A9}" srcOrd="1" destOrd="0" presId="urn:microsoft.com/office/officeart/2008/layout/LinedList"/>
    <dgm:cxn modelId="{FD09C36D-7F5B-4AC7-8602-4C512CEF93F7}" type="presParOf" srcId="{D254985C-09EF-4A7C-B280-EC6581A768A9}" destId="{C23CE064-57ED-4B52-AC33-4E2291EB7B01}" srcOrd="0" destOrd="0" presId="urn:microsoft.com/office/officeart/2008/layout/LinedList"/>
    <dgm:cxn modelId="{538F7B7E-B783-4EFA-9921-75E3E63E2B2B}" type="presParOf" srcId="{D254985C-09EF-4A7C-B280-EC6581A768A9}" destId="{6CC9ABD8-5340-4B44-9206-CBBC8063AF2E}" srcOrd="1" destOrd="0" presId="urn:microsoft.com/office/officeart/2008/layout/LinedList"/>
    <dgm:cxn modelId="{583D4410-9811-4ECA-9763-7580B714E8AE}" type="presParOf" srcId="{6CC9ABD8-5340-4B44-9206-CBBC8063AF2E}" destId="{63D4CFC2-1F30-49FB-B938-0C6DA669E3CD}" srcOrd="0" destOrd="0" presId="urn:microsoft.com/office/officeart/2008/layout/LinedList"/>
    <dgm:cxn modelId="{8D6272C9-C3C2-4863-9628-2B96A13F89FF}" type="presParOf" srcId="{6CC9ABD8-5340-4B44-9206-CBBC8063AF2E}" destId="{C0F87438-12F6-44D3-9CDC-BED6104C8680}" srcOrd="1" destOrd="0" presId="urn:microsoft.com/office/officeart/2008/layout/LinedList"/>
    <dgm:cxn modelId="{87657B92-6B8C-48DC-8A56-93E2BFD23EC2}" type="presParOf" srcId="{6CC9ABD8-5340-4B44-9206-CBBC8063AF2E}" destId="{7720DCB5-20C7-4293-8673-1E86E473DD6C}" srcOrd="2" destOrd="0" presId="urn:microsoft.com/office/officeart/2008/layout/LinedList"/>
    <dgm:cxn modelId="{501FD979-D092-4D59-B29A-ABA5E10C1DE2}" type="presParOf" srcId="{D254985C-09EF-4A7C-B280-EC6581A768A9}" destId="{1430E2D6-AB88-430F-AFDF-2A4A99C8E0D4}" srcOrd="2" destOrd="0" presId="urn:microsoft.com/office/officeart/2008/layout/LinedList"/>
    <dgm:cxn modelId="{0277879A-D28B-4708-A4E7-84CAB6871FF0}" type="presParOf" srcId="{D254985C-09EF-4A7C-B280-EC6581A768A9}" destId="{BF28407D-280E-4192-B892-B5E607EBABBA}" srcOrd="3" destOrd="0" presId="urn:microsoft.com/office/officeart/2008/layout/LinedList"/>
    <dgm:cxn modelId="{32D5681F-76D9-49EB-9F6C-C8C722EC5B2E}" type="presParOf" srcId="{D254985C-09EF-4A7C-B280-EC6581A768A9}" destId="{967F53A0-BAE9-45B0-99D6-79BF5F3AE963}" srcOrd="4" destOrd="0" presId="urn:microsoft.com/office/officeart/2008/layout/LinedList"/>
    <dgm:cxn modelId="{BB337933-845F-42EB-95AC-0BFB2A58951C}" type="presParOf" srcId="{967F53A0-BAE9-45B0-99D6-79BF5F3AE963}" destId="{61994D3B-79EC-4F85-9864-110AB6186021}" srcOrd="0" destOrd="0" presId="urn:microsoft.com/office/officeart/2008/layout/LinedList"/>
    <dgm:cxn modelId="{25CDF0C7-A659-425C-908A-B43E1B46DABF}" type="presParOf" srcId="{967F53A0-BAE9-45B0-99D6-79BF5F3AE963}" destId="{A605CC1E-7ACC-4273-AED3-DEC412E619C9}" srcOrd="1" destOrd="0" presId="urn:microsoft.com/office/officeart/2008/layout/LinedList"/>
    <dgm:cxn modelId="{B7C5FE79-555E-4780-A6DD-34AF0EBC5E80}" type="presParOf" srcId="{967F53A0-BAE9-45B0-99D6-79BF5F3AE963}" destId="{D446BEAF-49CC-4E30-9DD2-7EACDB23AA61}" srcOrd="2" destOrd="0" presId="urn:microsoft.com/office/officeart/2008/layout/LinedList"/>
    <dgm:cxn modelId="{3761CDEC-0FC8-4305-B516-EA86C22DF7CE}" type="presParOf" srcId="{D254985C-09EF-4A7C-B280-EC6581A768A9}" destId="{0F5DB32F-5A76-425E-90A6-F2629982F2BE}" srcOrd="5" destOrd="0" presId="urn:microsoft.com/office/officeart/2008/layout/LinedList"/>
    <dgm:cxn modelId="{1A76011A-AD9E-4AA7-B40F-635EEBEEE4A8}" type="presParOf" srcId="{D254985C-09EF-4A7C-B280-EC6581A768A9}" destId="{6C04ED21-FEC2-4CED-ACFA-82ECDEF53FA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3FE94-E9AB-425E-95A7-D0A29931916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CO"/>
        </a:p>
      </dgm:t>
    </dgm:pt>
    <dgm:pt modelId="{DFBDA66E-37A9-4D2B-BCDB-36DC69FA70A0}">
      <dgm:prSet phldrT="[Texto]" custT="1"/>
      <dgm:spPr/>
      <dgm:t>
        <a:bodyPr/>
        <a:lstStyle/>
        <a:p>
          <a:r>
            <a:rPr lang="es-CO" sz="3000" b="1" dirty="0">
              <a:solidFill>
                <a:schemeClr val="tx1">
                  <a:lumMod val="75000"/>
                  <a:lumOff val="25000"/>
                </a:schemeClr>
              </a:solidFill>
            </a:rPr>
            <a:t>1</a:t>
          </a:r>
        </a:p>
      </dgm:t>
    </dgm:pt>
    <dgm:pt modelId="{3EA8CE0E-5632-4244-A8A9-B9405AC6A069}" type="parTrans" cxnId="{22885500-7182-4463-911E-4F3D836DC0EE}">
      <dgm:prSet/>
      <dgm:spPr/>
      <dgm:t>
        <a:bodyPr/>
        <a:lstStyle/>
        <a:p>
          <a:endParaRPr lang="es-CO"/>
        </a:p>
      </dgm:t>
    </dgm:pt>
    <dgm:pt modelId="{A1931310-F480-4B64-82A1-422BA8DE1EFB}" type="sibTrans" cxnId="{22885500-7182-4463-911E-4F3D836DC0EE}">
      <dgm:prSet/>
      <dgm:spPr/>
      <dgm:t>
        <a:bodyPr/>
        <a:lstStyle/>
        <a:p>
          <a:endParaRPr lang="es-CO"/>
        </a:p>
      </dgm:t>
    </dgm:pt>
    <dgm:pt modelId="{38BC31AD-7EB7-4D49-AE6B-7B572332BEBB}" type="pres">
      <dgm:prSet presAssocID="{E5F3FE94-E9AB-425E-95A7-D0A299319167}" presName="Name0" presStyleCnt="0">
        <dgm:presLayoutVars>
          <dgm:chMax val="7"/>
          <dgm:chPref val="7"/>
          <dgm:dir/>
          <dgm:animLvl val="lvl"/>
        </dgm:presLayoutVars>
      </dgm:prSet>
      <dgm:spPr/>
    </dgm:pt>
    <dgm:pt modelId="{66A67FF4-364E-419A-90AE-A3A78BE9D82A}" type="pres">
      <dgm:prSet presAssocID="{DFBDA66E-37A9-4D2B-BCDB-36DC69FA70A0}" presName="Accent1" presStyleCnt="0"/>
      <dgm:spPr/>
    </dgm:pt>
    <dgm:pt modelId="{B82A3086-EB2B-42CA-B7DE-BFC6BB52C929}" type="pres">
      <dgm:prSet presAssocID="{DFBDA66E-37A9-4D2B-BCDB-36DC69FA70A0}" presName="Accent" presStyleLbl="node1" presStyleIdx="0" presStyleCnt="1"/>
      <dgm:spPr>
        <a:ln>
          <a:noFill/>
        </a:ln>
      </dgm:spPr>
    </dgm:pt>
    <dgm:pt modelId="{3375248F-2B3E-4A2D-B4BA-4D426E07FD98}" type="pres">
      <dgm:prSet presAssocID="{DFBDA66E-37A9-4D2B-BCDB-36DC69FA70A0}" presName="Parent1" presStyleLbl="revTx" presStyleIdx="0" presStyleCnt="1">
        <dgm:presLayoutVars>
          <dgm:chMax val="1"/>
          <dgm:chPref val="1"/>
          <dgm:bulletEnabled val="1"/>
        </dgm:presLayoutVars>
      </dgm:prSet>
      <dgm:spPr/>
    </dgm:pt>
  </dgm:ptLst>
  <dgm:cxnLst>
    <dgm:cxn modelId="{22885500-7182-4463-911E-4F3D836DC0EE}" srcId="{E5F3FE94-E9AB-425E-95A7-D0A299319167}" destId="{DFBDA66E-37A9-4D2B-BCDB-36DC69FA70A0}" srcOrd="0" destOrd="0" parTransId="{3EA8CE0E-5632-4244-A8A9-B9405AC6A069}" sibTransId="{A1931310-F480-4B64-82A1-422BA8DE1EFB}"/>
    <dgm:cxn modelId="{77E31B68-7306-444C-B305-082377E9C55B}" type="presOf" srcId="{E5F3FE94-E9AB-425E-95A7-D0A299319167}" destId="{38BC31AD-7EB7-4D49-AE6B-7B572332BEBB}" srcOrd="0" destOrd="0" presId="urn:microsoft.com/office/officeart/2009/layout/CircleArrowProcess"/>
    <dgm:cxn modelId="{548F8DF0-5D79-472C-8871-61626218DA2C}" type="presOf" srcId="{DFBDA66E-37A9-4D2B-BCDB-36DC69FA70A0}" destId="{3375248F-2B3E-4A2D-B4BA-4D426E07FD98}" srcOrd="0" destOrd="0" presId="urn:microsoft.com/office/officeart/2009/layout/CircleArrowProcess"/>
    <dgm:cxn modelId="{2AF040AF-CAC9-487A-B061-35D76AD5DBC4}" type="presParOf" srcId="{38BC31AD-7EB7-4D49-AE6B-7B572332BEBB}" destId="{66A67FF4-364E-419A-90AE-A3A78BE9D82A}" srcOrd="0" destOrd="0" presId="urn:microsoft.com/office/officeart/2009/layout/CircleArrowProcess"/>
    <dgm:cxn modelId="{68D57A91-C30C-448B-AD75-C7DEB45EF89B}" type="presParOf" srcId="{66A67FF4-364E-419A-90AE-A3A78BE9D82A}" destId="{B82A3086-EB2B-42CA-B7DE-BFC6BB52C929}" srcOrd="0" destOrd="0" presId="urn:microsoft.com/office/officeart/2009/layout/CircleArrowProcess"/>
    <dgm:cxn modelId="{AEE2C3C8-CF08-4907-B3EE-A9E3B1838769}" type="presParOf" srcId="{38BC31AD-7EB7-4D49-AE6B-7B572332BEBB}" destId="{3375248F-2B3E-4A2D-B4BA-4D426E07FD98}" srcOrd="1"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F3FE94-E9AB-425E-95A7-D0A29931916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CO"/>
        </a:p>
      </dgm:t>
    </dgm:pt>
    <dgm:pt modelId="{DFBDA66E-37A9-4D2B-BCDB-36DC69FA70A0}">
      <dgm:prSet phldrT="[Texto]" custT="1"/>
      <dgm:spPr/>
      <dgm:t>
        <a:bodyPr/>
        <a:lstStyle/>
        <a:p>
          <a:r>
            <a:rPr lang="es-CO" sz="3000" b="1" dirty="0">
              <a:solidFill>
                <a:schemeClr val="tx1">
                  <a:lumMod val="75000"/>
                  <a:lumOff val="25000"/>
                </a:schemeClr>
              </a:solidFill>
            </a:rPr>
            <a:t>2</a:t>
          </a:r>
        </a:p>
      </dgm:t>
    </dgm:pt>
    <dgm:pt modelId="{3EA8CE0E-5632-4244-A8A9-B9405AC6A069}" type="parTrans" cxnId="{22885500-7182-4463-911E-4F3D836DC0EE}">
      <dgm:prSet/>
      <dgm:spPr/>
      <dgm:t>
        <a:bodyPr/>
        <a:lstStyle/>
        <a:p>
          <a:endParaRPr lang="es-CO"/>
        </a:p>
      </dgm:t>
    </dgm:pt>
    <dgm:pt modelId="{A1931310-F480-4B64-82A1-422BA8DE1EFB}" type="sibTrans" cxnId="{22885500-7182-4463-911E-4F3D836DC0EE}">
      <dgm:prSet/>
      <dgm:spPr/>
      <dgm:t>
        <a:bodyPr/>
        <a:lstStyle/>
        <a:p>
          <a:endParaRPr lang="es-CO"/>
        </a:p>
      </dgm:t>
    </dgm:pt>
    <dgm:pt modelId="{38BC31AD-7EB7-4D49-AE6B-7B572332BEBB}" type="pres">
      <dgm:prSet presAssocID="{E5F3FE94-E9AB-425E-95A7-D0A299319167}" presName="Name0" presStyleCnt="0">
        <dgm:presLayoutVars>
          <dgm:chMax val="7"/>
          <dgm:chPref val="7"/>
          <dgm:dir/>
          <dgm:animLvl val="lvl"/>
        </dgm:presLayoutVars>
      </dgm:prSet>
      <dgm:spPr/>
    </dgm:pt>
    <dgm:pt modelId="{66A67FF4-364E-419A-90AE-A3A78BE9D82A}" type="pres">
      <dgm:prSet presAssocID="{DFBDA66E-37A9-4D2B-BCDB-36DC69FA70A0}" presName="Accent1" presStyleCnt="0"/>
      <dgm:spPr/>
    </dgm:pt>
    <dgm:pt modelId="{B82A3086-EB2B-42CA-B7DE-BFC6BB52C929}" type="pres">
      <dgm:prSet presAssocID="{DFBDA66E-37A9-4D2B-BCDB-36DC69FA70A0}" presName="Accent" presStyleLbl="node1" presStyleIdx="0" presStyleCnt="1"/>
      <dgm:spPr>
        <a:ln>
          <a:noFill/>
        </a:ln>
      </dgm:spPr>
    </dgm:pt>
    <dgm:pt modelId="{3375248F-2B3E-4A2D-B4BA-4D426E07FD98}" type="pres">
      <dgm:prSet presAssocID="{DFBDA66E-37A9-4D2B-BCDB-36DC69FA70A0}" presName="Parent1" presStyleLbl="revTx" presStyleIdx="0" presStyleCnt="1">
        <dgm:presLayoutVars>
          <dgm:chMax val="1"/>
          <dgm:chPref val="1"/>
          <dgm:bulletEnabled val="1"/>
        </dgm:presLayoutVars>
      </dgm:prSet>
      <dgm:spPr/>
    </dgm:pt>
  </dgm:ptLst>
  <dgm:cxnLst>
    <dgm:cxn modelId="{22885500-7182-4463-911E-4F3D836DC0EE}" srcId="{E5F3FE94-E9AB-425E-95A7-D0A299319167}" destId="{DFBDA66E-37A9-4D2B-BCDB-36DC69FA70A0}" srcOrd="0" destOrd="0" parTransId="{3EA8CE0E-5632-4244-A8A9-B9405AC6A069}" sibTransId="{A1931310-F480-4B64-82A1-422BA8DE1EFB}"/>
    <dgm:cxn modelId="{612411CD-9255-4653-AD6D-43204AFAB720}" type="presOf" srcId="{DFBDA66E-37A9-4D2B-BCDB-36DC69FA70A0}" destId="{3375248F-2B3E-4A2D-B4BA-4D426E07FD98}" srcOrd="0" destOrd="0" presId="urn:microsoft.com/office/officeart/2009/layout/CircleArrowProcess"/>
    <dgm:cxn modelId="{CE288EE6-B69D-47C6-B6E6-EEDB765F1365}" type="presOf" srcId="{E5F3FE94-E9AB-425E-95A7-D0A299319167}" destId="{38BC31AD-7EB7-4D49-AE6B-7B572332BEBB}" srcOrd="0" destOrd="0" presId="urn:microsoft.com/office/officeart/2009/layout/CircleArrowProcess"/>
    <dgm:cxn modelId="{5EDB1F5A-5201-41D1-AF14-43A51F1948C0}" type="presParOf" srcId="{38BC31AD-7EB7-4D49-AE6B-7B572332BEBB}" destId="{66A67FF4-364E-419A-90AE-A3A78BE9D82A}" srcOrd="0" destOrd="0" presId="urn:microsoft.com/office/officeart/2009/layout/CircleArrowProcess"/>
    <dgm:cxn modelId="{16AE4BE7-9810-4E72-BAAF-A2B102A3501A}" type="presParOf" srcId="{66A67FF4-364E-419A-90AE-A3A78BE9D82A}" destId="{B82A3086-EB2B-42CA-B7DE-BFC6BB52C929}" srcOrd="0" destOrd="0" presId="urn:microsoft.com/office/officeart/2009/layout/CircleArrowProcess"/>
    <dgm:cxn modelId="{B46A7663-C019-4759-8CD8-DCBCDF4D4447}" type="presParOf" srcId="{38BC31AD-7EB7-4D49-AE6B-7B572332BEBB}" destId="{3375248F-2B3E-4A2D-B4BA-4D426E07FD98}" srcOrd="1"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2FD69-0B24-41BB-967E-CE697459AE8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CO"/>
        </a:p>
      </dgm:t>
    </dgm:pt>
    <dgm:pt modelId="{D122EA67-0FD7-4683-A2DA-4E6EE83707C9}">
      <dgm:prSet phldrT="[Texto]"/>
      <dgm:spPr/>
      <dgm:t>
        <a:bodyPr/>
        <a:lstStyle/>
        <a:p>
          <a:r>
            <a:rPr lang="es-CO" dirty="0"/>
            <a:t>Selección del sistema de indicadores</a:t>
          </a:r>
        </a:p>
      </dgm:t>
    </dgm:pt>
    <dgm:pt modelId="{2B5E7FFD-733D-4037-B120-708085ACB0C3}" type="parTrans" cxnId="{BE1E0216-9F3D-43B1-8BE4-F5A3364D11AD}">
      <dgm:prSet/>
      <dgm:spPr/>
      <dgm:t>
        <a:bodyPr/>
        <a:lstStyle/>
        <a:p>
          <a:endParaRPr lang="es-CO"/>
        </a:p>
      </dgm:t>
    </dgm:pt>
    <dgm:pt modelId="{48346689-57E8-4505-A3A2-6DF25E653A20}" type="sibTrans" cxnId="{BE1E0216-9F3D-43B1-8BE4-F5A3364D11AD}">
      <dgm:prSet/>
      <dgm:spPr/>
      <dgm:t>
        <a:bodyPr/>
        <a:lstStyle/>
        <a:p>
          <a:endParaRPr lang="es-CO"/>
        </a:p>
      </dgm:t>
    </dgm:pt>
    <dgm:pt modelId="{27B34BAC-96A1-4253-97AB-0B4F4605E01F}">
      <dgm:prSet phldrT="[Texto]"/>
      <dgm:spPr/>
      <dgm:t>
        <a:bodyPr/>
        <a:lstStyle/>
        <a:p>
          <a:r>
            <a:rPr lang="es-CO" dirty="0"/>
            <a:t>Calculo, agregación y determinación de pesos para cada dimensión en el sistema</a:t>
          </a:r>
        </a:p>
      </dgm:t>
    </dgm:pt>
    <dgm:pt modelId="{F718DF85-DEE3-4B7F-97CD-4C887C1526C4}" type="parTrans" cxnId="{78F60AFF-6E00-4B39-8C91-E625F819DA8A}">
      <dgm:prSet/>
      <dgm:spPr/>
      <dgm:t>
        <a:bodyPr/>
        <a:lstStyle/>
        <a:p>
          <a:endParaRPr lang="es-CO"/>
        </a:p>
      </dgm:t>
    </dgm:pt>
    <dgm:pt modelId="{7107E36F-5CF1-466D-89A4-B170ACB5E047}" type="sibTrans" cxnId="{78F60AFF-6E00-4B39-8C91-E625F819DA8A}">
      <dgm:prSet/>
      <dgm:spPr/>
      <dgm:t>
        <a:bodyPr/>
        <a:lstStyle/>
        <a:p>
          <a:endParaRPr lang="es-CO"/>
        </a:p>
      </dgm:t>
    </dgm:pt>
    <dgm:pt modelId="{DC9B0446-99A4-4E0E-B0F0-93F3A4E6CB3B}">
      <dgm:prSet phldrT="[Texto]"/>
      <dgm:spPr/>
      <dgm:t>
        <a:bodyPr/>
        <a:lstStyle/>
        <a:p>
          <a:r>
            <a:rPr lang="es-CO" dirty="0"/>
            <a:t>Categorizar la capacidad de carga de cada zona</a:t>
          </a:r>
        </a:p>
      </dgm:t>
    </dgm:pt>
    <dgm:pt modelId="{64D278F1-8127-4B45-8ADB-76D30C40336B}" type="parTrans" cxnId="{81631129-3F41-4AAD-B6D9-C677C7C39498}">
      <dgm:prSet/>
      <dgm:spPr/>
      <dgm:t>
        <a:bodyPr/>
        <a:lstStyle/>
        <a:p>
          <a:endParaRPr lang="es-CO"/>
        </a:p>
      </dgm:t>
    </dgm:pt>
    <dgm:pt modelId="{1BAEF849-7497-4A6F-889F-11E390B291DA}" type="sibTrans" cxnId="{81631129-3F41-4AAD-B6D9-C677C7C39498}">
      <dgm:prSet/>
      <dgm:spPr/>
      <dgm:t>
        <a:bodyPr/>
        <a:lstStyle/>
        <a:p>
          <a:endParaRPr lang="es-CO"/>
        </a:p>
      </dgm:t>
    </dgm:pt>
    <dgm:pt modelId="{95E39E16-13D2-415F-8296-42ED69D923BA}" type="pres">
      <dgm:prSet presAssocID="{A472FD69-0B24-41BB-967E-CE697459AE88}" presName="outerComposite" presStyleCnt="0">
        <dgm:presLayoutVars>
          <dgm:chMax val="5"/>
          <dgm:dir/>
          <dgm:resizeHandles val="exact"/>
        </dgm:presLayoutVars>
      </dgm:prSet>
      <dgm:spPr/>
    </dgm:pt>
    <dgm:pt modelId="{26522C3D-1B9B-405A-A5F7-35997B76A868}" type="pres">
      <dgm:prSet presAssocID="{A472FD69-0B24-41BB-967E-CE697459AE88}" presName="dummyMaxCanvas" presStyleCnt="0">
        <dgm:presLayoutVars/>
      </dgm:prSet>
      <dgm:spPr/>
    </dgm:pt>
    <dgm:pt modelId="{A6F7FBD6-3B20-4467-B36E-C9EEE2962936}" type="pres">
      <dgm:prSet presAssocID="{A472FD69-0B24-41BB-967E-CE697459AE88}" presName="ThreeNodes_1" presStyleLbl="node1" presStyleIdx="0" presStyleCnt="3">
        <dgm:presLayoutVars>
          <dgm:bulletEnabled val="1"/>
        </dgm:presLayoutVars>
      </dgm:prSet>
      <dgm:spPr/>
    </dgm:pt>
    <dgm:pt modelId="{EA64C83E-99E2-4D41-B5A3-AA8C98CB36B4}" type="pres">
      <dgm:prSet presAssocID="{A472FD69-0B24-41BB-967E-CE697459AE88}" presName="ThreeNodes_2" presStyleLbl="node1" presStyleIdx="1" presStyleCnt="3">
        <dgm:presLayoutVars>
          <dgm:bulletEnabled val="1"/>
        </dgm:presLayoutVars>
      </dgm:prSet>
      <dgm:spPr/>
    </dgm:pt>
    <dgm:pt modelId="{296F5376-3E7A-462C-9D85-7FDBDAB1C2A9}" type="pres">
      <dgm:prSet presAssocID="{A472FD69-0B24-41BB-967E-CE697459AE88}" presName="ThreeNodes_3" presStyleLbl="node1" presStyleIdx="2" presStyleCnt="3">
        <dgm:presLayoutVars>
          <dgm:bulletEnabled val="1"/>
        </dgm:presLayoutVars>
      </dgm:prSet>
      <dgm:spPr/>
    </dgm:pt>
    <dgm:pt modelId="{7EAF78D9-827D-4F85-BD80-0177F02317DA}" type="pres">
      <dgm:prSet presAssocID="{A472FD69-0B24-41BB-967E-CE697459AE88}" presName="ThreeConn_1-2" presStyleLbl="fgAccFollowNode1" presStyleIdx="0" presStyleCnt="2">
        <dgm:presLayoutVars>
          <dgm:bulletEnabled val="1"/>
        </dgm:presLayoutVars>
      </dgm:prSet>
      <dgm:spPr/>
    </dgm:pt>
    <dgm:pt modelId="{FCFCE4AD-3EDD-449D-ABE4-C5D963F6F926}" type="pres">
      <dgm:prSet presAssocID="{A472FD69-0B24-41BB-967E-CE697459AE88}" presName="ThreeConn_2-3" presStyleLbl="fgAccFollowNode1" presStyleIdx="1" presStyleCnt="2">
        <dgm:presLayoutVars>
          <dgm:bulletEnabled val="1"/>
        </dgm:presLayoutVars>
      </dgm:prSet>
      <dgm:spPr/>
    </dgm:pt>
    <dgm:pt modelId="{86698574-D1A4-4659-83E5-44FA111159B9}" type="pres">
      <dgm:prSet presAssocID="{A472FD69-0B24-41BB-967E-CE697459AE88}" presName="ThreeNodes_1_text" presStyleLbl="node1" presStyleIdx="2" presStyleCnt="3">
        <dgm:presLayoutVars>
          <dgm:bulletEnabled val="1"/>
        </dgm:presLayoutVars>
      </dgm:prSet>
      <dgm:spPr/>
    </dgm:pt>
    <dgm:pt modelId="{2FD6D7F5-0655-4A1B-A755-A6F6386E4656}" type="pres">
      <dgm:prSet presAssocID="{A472FD69-0B24-41BB-967E-CE697459AE88}" presName="ThreeNodes_2_text" presStyleLbl="node1" presStyleIdx="2" presStyleCnt="3">
        <dgm:presLayoutVars>
          <dgm:bulletEnabled val="1"/>
        </dgm:presLayoutVars>
      </dgm:prSet>
      <dgm:spPr/>
    </dgm:pt>
    <dgm:pt modelId="{3FA16B73-29D3-4C15-A58A-BA275911D81C}" type="pres">
      <dgm:prSet presAssocID="{A472FD69-0B24-41BB-967E-CE697459AE88}" presName="ThreeNodes_3_text" presStyleLbl="node1" presStyleIdx="2" presStyleCnt="3">
        <dgm:presLayoutVars>
          <dgm:bulletEnabled val="1"/>
        </dgm:presLayoutVars>
      </dgm:prSet>
      <dgm:spPr/>
    </dgm:pt>
  </dgm:ptLst>
  <dgm:cxnLst>
    <dgm:cxn modelId="{BE1E0216-9F3D-43B1-8BE4-F5A3364D11AD}" srcId="{A472FD69-0B24-41BB-967E-CE697459AE88}" destId="{D122EA67-0FD7-4683-A2DA-4E6EE83707C9}" srcOrd="0" destOrd="0" parTransId="{2B5E7FFD-733D-4037-B120-708085ACB0C3}" sibTransId="{48346689-57E8-4505-A3A2-6DF25E653A20}"/>
    <dgm:cxn modelId="{81631129-3F41-4AAD-B6D9-C677C7C39498}" srcId="{A472FD69-0B24-41BB-967E-CE697459AE88}" destId="{DC9B0446-99A4-4E0E-B0F0-93F3A4E6CB3B}" srcOrd="2" destOrd="0" parTransId="{64D278F1-8127-4B45-8ADB-76D30C40336B}" sibTransId="{1BAEF849-7497-4A6F-889F-11E390B291DA}"/>
    <dgm:cxn modelId="{F5AB843C-AD31-4C80-8A20-6EC3118383C6}" type="presOf" srcId="{7107E36F-5CF1-466D-89A4-B170ACB5E047}" destId="{FCFCE4AD-3EDD-449D-ABE4-C5D963F6F926}" srcOrd="0" destOrd="0" presId="urn:microsoft.com/office/officeart/2005/8/layout/vProcess5"/>
    <dgm:cxn modelId="{F10C5B43-3433-454B-8A81-CE832CAF4D87}" type="presOf" srcId="{DC9B0446-99A4-4E0E-B0F0-93F3A4E6CB3B}" destId="{296F5376-3E7A-462C-9D85-7FDBDAB1C2A9}" srcOrd="0" destOrd="0" presId="urn:microsoft.com/office/officeart/2005/8/layout/vProcess5"/>
    <dgm:cxn modelId="{3BBD124A-79D3-4C9B-ACD0-29283BB42165}" type="presOf" srcId="{A472FD69-0B24-41BB-967E-CE697459AE88}" destId="{95E39E16-13D2-415F-8296-42ED69D923BA}" srcOrd="0" destOrd="0" presId="urn:microsoft.com/office/officeart/2005/8/layout/vProcess5"/>
    <dgm:cxn modelId="{44D86578-EB05-4838-B008-BCD3051E7D90}" type="presOf" srcId="{DC9B0446-99A4-4E0E-B0F0-93F3A4E6CB3B}" destId="{3FA16B73-29D3-4C15-A58A-BA275911D81C}" srcOrd="1" destOrd="0" presId="urn:microsoft.com/office/officeart/2005/8/layout/vProcess5"/>
    <dgm:cxn modelId="{C0CA7983-EEA5-413D-996E-D06BFF204DBE}" type="presOf" srcId="{D122EA67-0FD7-4683-A2DA-4E6EE83707C9}" destId="{A6F7FBD6-3B20-4467-B36E-C9EEE2962936}" srcOrd="0" destOrd="0" presId="urn:microsoft.com/office/officeart/2005/8/layout/vProcess5"/>
    <dgm:cxn modelId="{E53D3085-EA65-4D6D-BDD7-39E45821CC66}" type="presOf" srcId="{27B34BAC-96A1-4253-97AB-0B4F4605E01F}" destId="{EA64C83E-99E2-4D41-B5A3-AA8C98CB36B4}" srcOrd="0" destOrd="0" presId="urn:microsoft.com/office/officeart/2005/8/layout/vProcess5"/>
    <dgm:cxn modelId="{4A29449F-A5F0-437D-86D2-9A6A93653FD0}" type="presOf" srcId="{48346689-57E8-4505-A3A2-6DF25E653A20}" destId="{7EAF78D9-827D-4F85-BD80-0177F02317DA}" srcOrd="0" destOrd="0" presId="urn:microsoft.com/office/officeart/2005/8/layout/vProcess5"/>
    <dgm:cxn modelId="{831FBEB0-83FC-4E0F-BE47-9599DF56F8A5}" type="presOf" srcId="{D122EA67-0FD7-4683-A2DA-4E6EE83707C9}" destId="{86698574-D1A4-4659-83E5-44FA111159B9}" srcOrd="1" destOrd="0" presId="urn:microsoft.com/office/officeart/2005/8/layout/vProcess5"/>
    <dgm:cxn modelId="{CA9543CA-BFFF-4D83-8345-78244071D324}" type="presOf" srcId="{27B34BAC-96A1-4253-97AB-0B4F4605E01F}" destId="{2FD6D7F5-0655-4A1B-A755-A6F6386E4656}" srcOrd="1" destOrd="0" presId="urn:microsoft.com/office/officeart/2005/8/layout/vProcess5"/>
    <dgm:cxn modelId="{78F60AFF-6E00-4B39-8C91-E625F819DA8A}" srcId="{A472FD69-0B24-41BB-967E-CE697459AE88}" destId="{27B34BAC-96A1-4253-97AB-0B4F4605E01F}" srcOrd="1" destOrd="0" parTransId="{F718DF85-DEE3-4B7F-97CD-4C887C1526C4}" sibTransId="{7107E36F-5CF1-466D-89A4-B170ACB5E047}"/>
    <dgm:cxn modelId="{83CC1845-D013-46AB-82AD-D9FC6765AE72}" type="presParOf" srcId="{95E39E16-13D2-415F-8296-42ED69D923BA}" destId="{26522C3D-1B9B-405A-A5F7-35997B76A868}" srcOrd="0" destOrd="0" presId="urn:microsoft.com/office/officeart/2005/8/layout/vProcess5"/>
    <dgm:cxn modelId="{42BFB6B2-A571-443B-9A70-1CABC90F0C2D}" type="presParOf" srcId="{95E39E16-13D2-415F-8296-42ED69D923BA}" destId="{A6F7FBD6-3B20-4467-B36E-C9EEE2962936}" srcOrd="1" destOrd="0" presId="urn:microsoft.com/office/officeart/2005/8/layout/vProcess5"/>
    <dgm:cxn modelId="{9140EBFE-35D8-4277-B5F3-FCE5AE305B86}" type="presParOf" srcId="{95E39E16-13D2-415F-8296-42ED69D923BA}" destId="{EA64C83E-99E2-4D41-B5A3-AA8C98CB36B4}" srcOrd="2" destOrd="0" presId="urn:microsoft.com/office/officeart/2005/8/layout/vProcess5"/>
    <dgm:cxn modelId="{10E33286-556F-49F6-AAEF-3D589FF7FB20}" type="presParOf" srcId="{95E39E16-13D2-415F-8296-42ED69D923BA}" destId="{296F5376-3E7A-462C-9D85-7FDBDAB1C2A9}" srcOrd="3" destOrd="0" presId="urn:microsoft.com/office/officeart/2005/8/layout/vProcess5"/>
    <dgm:cxn modelId="{3EAAF042-3A19-4849-ABAE-4A3396228ADE}" type="presParOf" srcId="{95E39E16-13D2-415F-8296-42ED69D923BA}" destId="{7EAF78D9-827D-4F85-BD80-0177F02317DA}" srcOrd="4" destOrd="0" presId="urn:microsoft.com/office/officeart/2005/8/layout/vProcess5"/>
    <dgm:cxn modelId="{0B7520FB-5B3B-40BC-AF74-2AA8927043B5}" type="presParOf" srcId="{95E39E16-13D2-415F-8296-42ED69D923BA}" destId="{FCFCE4AD-3EDD-449D-ABE4-C5D963F6F926}" srcOrd="5" destOrd="0" presId="urn:microsoft.com/office/officeart/2005/8/layout/vProcess5"/>
    <dgm:cxn modelId="{EAB248DD-D16E-4EE8-8B52-2C117B10D7F0}" type="presParOf" srcId="{95E39E16-13D2-415F-8296-42ED69D923BA}" destId="{86698574-D1A4-4659-83E5-44FA111159B9}" srcOrd="6" destOrd="0" presId="urn:microsoft.com/office/officeart/2005/8/layout/vProcess5"/>
    <dgm:cxn modelId="{F1588A31-4977-475E-BDD4-0CD031BFF81A}" type="presParOf" srcId="{95E39E16-13D2-415F-8296-42ED69D923BA}" destId="{2FD6D7F5-0655-4A1B-A755-A6F6386E4656}" srcOrd="7" destOrd="0" presId="urn:microsoft.com/office/officeart/2005/8/layout/vProcess5"/>
    <dgm:cxn modelId="{F8119B1A-E711-40B5-AEBB-AB7663EE0148}" type="presParOf" srcId="{95E39E16-13D2-415F-8296-42ED69D923BA}" destId="{3FA16B73-29D3-4C15-A58A-BA275911D81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8AC59-AF25-40E5-8F9B-0168982D431B}">
      <dsp:nvSpPr>
        <dsp:cNvPr id="0" name=""/>
        <dsp:cNvSpPr/>
      </dsp:nvSpPr>
      <dsp:spPr>
        <a:xfrm>
          <a:off x="2085" y="729570"/>
          <a:ext cx="4446694" cy="2668016"/>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Evaluar la capacidad de carga de la ciudad a partir de una metodología cuantitativa. </a:t>
          </a:r>
        </a:p>
      </dsp:txBody>
      <dsp:txXfrm>
        <a:off x="80229" y="807714"/>
        <a:ext cx="4290406" cy="2511728"/>
      </dsp:txXfrm>
    </dsp:sp>
    <dsp:sp modelId="{ED9CE978-8AC9-4806-A063-B0FA0CAA58C4}">
      <dsp:nvSpPr>
        <dsp:cNvPr id="0" name=""/>
        <dsp:cNvSpPr/>
      </dsp:nvSpPr>
      <dsp:spPr>
        <a:xfrm>
          <a:off x="4840089" y="1512188"/>
          <a:ext cx="942699" cy="110278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4840089" y="1732744"/>
        <a:ext cx="659889" cy="661668"/>
      </dsp:txXfrm>
    </dsp:sp>
    <dsp:sp modelId="{CD7F27AC-73BE-478C-A859-448EB9EB0B95}">
      <dsp:nvSpPr>
        <dsp:cNvPr id="0" name=""/>
        <dsp:cNvSpPr/>
      </dsp:nvSpPr>
      <dsp:spPr>
        <a:xfrm>
          <a:off x="6227457" y="729570"/>
          <a:ext cx="4446694" cy="2668016"/>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CO" sz="2000" kern="1200" dirty="0"/>
            <a:t>Se pretende establecer cuál es la carga que tienen las actividades sobre zonas de la ciudad y hasta qué punto se pueden seguir dando mayores volúmenes de población o actividades bajo las condiciones observadas.</a:t>
          </a:r>
        </a:p>
        <a:p>
          <a:pPr marL="0" lvl="0" indent="0" algn="ctr" defTabSz="889000">
            <a:lnSpc>
              <a:spcPct val="90000"/>
            </a:lnSpc>
            <a:spcBef>
              <a:spcPct val="0"/>
            </a:spcBef>
            <a:spcAft>
              <a:spcPct val="35000"/>
            </a:spcAft>
            <a:buNone/>
          </a:pPr>
          <a:endParaRPr lang="es-CO" sz="2000" kern="1200" dirty="0"/>
        </a:p>
      </dsp:txBody>
      <dsp:txXfrm>
        <a:off x="6305601" y="807714"/>
        <a:ext cx="4290406" cy="2511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B754-15AF-47E6-B427-AB6AA1D9B9A1}">
      <dsp:nvSpPr>
        <dsp:cNvPr id="0" name=""/>
        <dsp:cNvSpPr/>
      </dsp:nvSpPr>
      <dsp:spPr>
        <a:xfrm>
          <a:off x="0" y="0"/>
          <a:ext cx="10565027"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BF68B-393E-4B3D-B1C3-70FDEFEDBA23}">
      <dsp:nvSpPr>
        <dsp:cNvPr id="0" name=""/>
        <dsp:cNvSpPr/>
      </dsp:nvSpPr>
      <dsp:spPr>
        <a:xfrm>
          <a:off x="0" y="0"/>
          <a:ext cx="1737451" cy="346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s-CO" sz="6500" kern="1200" dirty="0">
            <a:solidFill>
              <a:schemeClr val="tx2"/>
            </a:solidFill>
          </a:endParaRPr>
        </a:p>
      </dsp:txBody>
      <dsp:txXfrm>
        <a:off x="0" y="0"/>
        <a:ext cx="1737451" cy="3466184"/>
      </dsp:txXfrm>
    </dsp:sp>
    <dsp:sp modelId="{C0F87438-12F6-44D3-9CDC-BED6104C8680}">
      <dsp:nvSpPr>
        <dsp:cNvPr id="0" name=""/>
        <dsp:cNvSpPr/>
      </dsp:nvSpPr>
      <dsp:spPr>
        <a:xfrm>
          <a:off x="1854530" y="97527"/>
          <a:ext cx="8687290" cy="1611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s-CO" sz="2300" kern="1200" dirty="0">
              <a:solidFill>
                <a:schemeClr val="tx2"/>
              </a:solidFill>
            </a:rPr>
            <a:t>La sostenibilidad abarca procesos asociados con la capacidad de adaptación del territorio bien por cuestiones naturales, por el espacio físico que se construye o por los cambios sociales que se presenten.</a:t>
          </a:r>
        </a:p>
      </dsp:txBody>
      <dsp:txXfrm>
        <a:off x="1854530" y="97527"/>
        <a:ext cx="8687290" cy="1611233"/>
      </dsp:txXfrm>
    </dsp:sp>
    <dsp:sp modelId="{1430E2D6-AB88-430F-AFDF-2A4A99C8E0D4}">
      <dsp:nvSpPr>
        <dsp:cNvPr id="0" name=""/>
        <dsp:cNvSpPr/>
      </dsp:nvSpPr>
      <dsp:spPr>
        <a:xfrm>
          <a:off x="1737451" y="1691795"/>
          <a:ext cx="694980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5CC1E-7ACC-4273-AED3-DEC412E619C9}">
      <dsp:nvSpPr>
        <dsp:cNvPr id="0" name=""/>
        <dsp:cNvSpPr/>
      </dsp:nvSpPr>
      <dsp:spPr>
        <a:xfrm>
          <a:off x="1867760" y="1772357"/>
          <a:ext cx="8687290" cy="1611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s-CO" sz="2300" kern="1200" dirty="0">
              <a:solidFill>
                <a:schemeClr val="tx2"/>
              </a:solidFill>
            </a:rPr>
            <a:t>La capacidad de carga desde un punto de vista físico, se define como el estudio de la cantidad de actividades humanas que puede soportar una determinada área de suelo sin incurrir en externalidades negativas derivadas de un sobre uso (</a:t>
          </a:r>
          <a:r>
            <a:rPr lang="es-CO" sz="2300" kern="1200" dirty="0" err="1">
              <a:solidFill>
                <a:schemeClr val="tx2"/>
              </a:solidFill>
            </a:rPr>
            <a:t>Wei</a:t>
          </a:r>
          <a:r>
            <a:rPr lang="es-CO" sz="2300" kern="1200" dirty="0">
              <a:solidFill>
                <a:schemeClr val="tx2"/>
              </a:solidFill>
            </a:rPr>
            <a:t> et al., 2015).</a:t>
          </a:r>
        </a:p>
      </dsp:txBody>
      <dsp:txXfrm>
        <a:off x="1867760" y="1772357"/>
        <a:ext cx="8687290" cy="1611233"/>
      </dsp:txXfrm>
    </dsp:sp>
    <dsp:sp modelId="{0F5DB32F-5A76-425E-90A6-F2629982F2BE}">
      <dsp:nvSpPr>
        <dsp:cNvPr id="0" name=""/>
        <dsp:cNvSpPr/>
      </dsp:nvSpPr>
      <dsp:spPr>
        <a:xfrm>
          <a:off x="1737451" y="3383591"/>
          <a:ext cx="694980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3086-EB2B-42CA-B7DE-BFC6BB52C929}">
      <dsp:nvSpPr>
        <dsp:cNvPr id="0" name=""/>
        <dsp:cNvSpPr/>
      </dsp:nvSpPr>
      <dsp:spPr>
        <a:xfrm>
          <a:off x="339129" y="361656"/>
          <a:ext cx="1129949" cy="1130200"/>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75248F-2B3E-4A2D-B4BA-4D426E07FD98}">
      <dsp:nvSpPr>
        <dsp:cNvPr id="0" name=""/>
        <dsp:cNvSpPr/>
      </dsp:nvSpPr>
      <dsp:spPr>
        <a:xfrm>
          <a:off x="588662" y="770788"/>
          <a:ext cx="630522" cy="31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CO" sz="3000" b="1" kern="1200" dirty="0">
              <a:solidFill>
                <a:schemeClr val="tx1">
                  <a:lumMod val="75000"/>
                  <a:lumOff val="25000"/>
                </a:schemeClr>
              </a:solidFill>
            </a:rPr>
            <a:t>1</a:t>
          </a:r>
        </a:p>
      </dsp:txBody>
      <dsp:txXfrm>
        <a:off x="588662" y="770788"/>
        <a:ext cx="630522" cy="315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3086-EB2B-42CA-B7DE-BFC6BB52C929}">
      <dsp:nvSpPr>
        <dsp:cNvPr id="0" name=""/>
        <dsp:cNvSpPr/>
      </dsp:nvSpPr>
      <dsp:spPr>
        <a:xfrm>
          <a:off x="339129" y="361656"/>
          <a:ext cx="1129949" cy="1130200"/>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75248F-2B3E-4A2D-B4BA-4D426E07FD98}">
      <dsp:nvSpPr>
        <dsp:cNvPr id="0" name=""/>
        <dsp:cNvSpPr/>
      </dsp:nvSpPr>
      <dsp:spPr>
        <a:xfrm>
          <a:off x="588662" y="770788"/>
          <a:ext cx="630522" cy="31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CO" sz="3000" b="1" kern="1200" dirty="0">
              <a:solidFill>
                <a:schemeClr val="tx1">
                  <a:lumMod val="75000"/>
                  <a:lumOff val="25000"/>
                </a:schemeClr>
              </a:solidFill>
            </a:rPr>
            <a:t>2</a:t>
          </a:r>
        </a:p>
      </dsp:txBody>
      <dsp:txXfrm>
        <a:off x="588662" y="770788"/>
        <a:ext cx="630522" cy="315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7FBD6-3B20-4467-B36E-C9EEE2962936}">
      <dsp:nvSpPr>
        <dsp:cNvPr id="0" name=""/>
        <dsp:cNvSpPr/>
      </dsp:nvSpPr>
      <dsp:spPr>
        <a:xfrm>
          <a:off x="0" y="0"/>
          <a:ext cx="8161020" cy="1338237"/>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dirty="0"/>
            <a:t>Selección del sistema de indicadores</a:t>
          </a:r>
        </a:p>
      </dsp:txBody>
      <dsp:txXfrm>
        <a:off x="39196" y="39196"/>
        <a:ext cx="6716957" cy="1259845"/>
      </dsp:txXfrm>
    </dsp:sp>
    <dsp:sp modelId="{EA64C83E-99E2-4D41-B5A3-AA8C98CB36B4}">
      <dsp:nvSpPr>
        <dsp:cNvPr id="0" name=""/>
        <dsp:cNvSpPr/>
      </dsp:nvSpPr>
      <dsp:spPr>
        <a:xfrm>
          <a:off x="720089" y="1561276"/>
          <a:ext cx="8161020" cy="1338237"/>
        </a:xfrm>
        <a:prstGeom prst="roundRect">
          <a:avLst>
            <a:gd name="adj" fmla="val 10000"/>
          </a:avLst>
        </a:prstGeom>
        <a:solidFill>
          <a:schemeClr val="accent5">
            <a:hueOff val="-3587127"/>
            <a:satOff val="10011"/>
            <a:lumOff val="-627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dirty="0"/>
            <a:t>Calculo, agregación y determinación de pesos para cada dimensión en el sistema</a:t>
          </a:r>
        </a:p>
      </dsp:txBody>
      <dsp:txXfrm>
        <a:off x="759285" y="1600472"/>
        <a:ext cx="6492683" cy="1259844"/>
      </dsp:txXfrm>
    </dsp:sp>
    <dsp:sp modelId="{296F5376-3E7A-462C-9D85-7FDBDAB1C2A9}">
      <dsp:nvSpPr>
        <dsp:cNvPr id="0" name=""/>
        <dsp:cNvSpPr/>
      </dsp:nvSpPr>
      <dsp:spPr>
        <a:xfrm>
          <a:off x="1440179" y="3122553"/>
          <a:ext cx="8161020" cy="1338237"/>
        </a:xfrm>
        <a:prstGeom prst="roundRect">
          <a:avLst>
            <a:gd name="adj" fmla="val 10000"/>
          </a:avLst>
        </a:prstGeom>
        <a:solidFill>
          <a:schemeClr val="accent5">
            <a:hueOff val="-7174254"/>
            <a:satOff val="20022"/>
            <a:lumOff val="-1254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dirty="0"/>
            <a:t>Categorizar la capacidad de carga de cada zona</a:t>
          </a:r>
        </a:p>
      </dsp:txBody>
      <dsp:txXfrm>
        <a:off x="1479375" y="3161749"/>
        <a:ext cx="6492683" cy="1259844"/>
      </dsp:txXfrm>
    </dsp:sp>
    <dsp:sp modelId="{7EAF78D9-827D-4F85-BD80-0177F02317DA}">
      <dsp:nvSpPr>
        <dsp:cNvPr id="0" name=""/>
        <dsp:cNvSpPr/>
      </dsp:nvSpPr>
      <dsp:spPr>
        <a:xfrm>
          <a:off x="7291165" y="1014829"/>
          <a:ext cx="869854" cy="869854"/>
        </a:xfrm>
        <a:prstGeom prst="downArrow">
          <a:avLst>
            <a:gd name="adj1" fmla="val 55000"/>
            <a:gd name="adj2" fmla="val 45000"/>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7486882" y="1014829"/>
        <a:ext cx="478420" cy="654565"/>
      </dsp:txXfrm>
    </dsp:sp>
    <dsp:sp modelId="{FCFCE4AD-3EDD-449D-ABE4-C5D963F6F926}">
      <dsp:nvSpPr>
        <dsp:cNvPr id="0" name=""/>
        <dsp:cNvSpPr/>
      </dsp:nvSpPr>
      <dsp:spPr>
        <a:xfrm>
          <a:off x="8011255" y="2567184"/>
          <a:ext cx="869854" cy="869854"/>
        </a:xfrm>
        <a:prstGeom prst="downArrow">
          <a:avLst>
            <a:gd name="adj1" fmla="val 55000"/>
            <a:gd name="adj2" fmla="val 45000"/>
          </a:avLst>
        </a:prstGeom>
        <a:solidFill>
          <a:schemeClr val="accent5">
            <a:tint val="40000"/>
            <a:alpha val="90000"/>
            <a:hueOff val="-6907294"/>
            <a:satOff val="9225"/>
            <a:lumOff val="-2049"/>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8206972" y="2567184"/>
        <a:ext cx="478420" cy="6545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678AB-A419-4B9A-9F15-0EE8C686C30F}" type="datetimeFigureOut">
              <a:rPr lang="es-CO" smtClean="0"/>
              <a:t>27/09/2018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905E9-501D-4B60-A2BF-031A02B1604C}" type="slidenum">
              <a:rPr lang="es-CO" smtClean="0"/>
              <a:t>‹Nº›</a:t>
            </a:fld>
            <a:endParaRPr lang="es-CO"/>
          </a:p>
        </p:txBody>
      </p:sp>
    </p:spTree>
    <p:extLst>
      <p:ext uri="{BB962C8B-B14F-4D97-AF65-F5344CB8AC3E}">
        <p14:creationId xmlns:p14="http://schemas.microsoft.com/office/powerpoint/2010/main" val="42320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825905E9-501D-4B60-A2BF-031A02B1604C}" type="slidenum">
              <a:rPr lang="es-CO" smtClean="0"/>
              <a:t>1</a:t>
            </a:fld>
            <a:endParaRPr lang="es-CO"/>
          </a:p>
        </p:txBody>
      </p:sp>
    </p:spTree>
    <p:extLst>
      <p:ext uri="{BB962C8B-B14F-4D97-AF65-F5344CB8AC3E}">
        <p14:creationId xmlns:p14="http://schemas.microsoft.com/office/powerpoint/2010/main" val="352922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9/27/2018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9/27/2018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9/27/2018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sz="4000" dirty="0"/>
              <a:t>Capacidad de carga del suelo urbano para Bogotá</a:t>
            </a:r>
            <a:endParaRPr lang="es-CO" sz="4000" dirty="0"/>
          </a:p>
        </p:txBody>
      </p:sp>
      <p:sp>
        <p:nvSpPr>
          <p:cNvPr id="3" name="Subtítulo 2"/>
          <p:cNvSpPr>
            <a:spLocks noGrp="1"/>
          </p:cNvSpPr>
          <p:nvPr>
            <p:ph type="subTitle" idx="1"/>
          </p:nvPr>
        </p:nvSpPr>
        <p:spPr/>
        <p:txBody>
          <a:bodyPr>
            <a:normAutofit/>
          </a:bodyPr>
          <a:lstStyle/>
          <a:p>
            <a:r>
              <a:rPr lang="es-CO" dirty="0"/>
              <a:t>Rosa María Armenta Vergara </a:t>
            </a:r>
          </a:p>
          <a:p>
            <a:r>
              <a:rPr lang="es-CO" dirty="0"/>
              <a:t>Hernán Darío Enríquez Sierra </a:t>
            </a:r>
          </a:p>
        </p:txBody>
      </p:sp>
      <p:sp>
        <p:nvSpPr>
          <p:cNvPr id="5" name="Marcador de pie de página 4"/>
          <p:cNvSpPr>
            <a:spLocks noGrp="1"/>
          </p:cNvSpPr>
          <p:nvPr>
            <p:ph type="ftr" sz="quarter" idx="11"/>
          </p:nvPr>
        </p:nvSpPr>
        <p:spPr/>
        <p:txBody>
          <a:bodyPr/>
          <a:lstStyle/>
          <a:p>
            <a:r>
              <a:rPr lang="es-CO" sz="1400" dirty="0"/>
              <a:t>miércoles, 27 de septiembre de 2018</a:t>
            </a:r>
            <a:endParaRPr lang="en-US" sz="1400" dirty="0"/>
          </a:p>
        </p:txBody>
      </p:sp>
      <p:sp>
        <p:nvSpPr>
          <p:cNvPr id="4" name="CuadroTexto 3">
            <a:extLst>
              <a:ext uri="{FF2B5EF4-FFF2-40B4-BE49-F238E27FC236}">
                <a16:creationId xmlns:a16="http://schemas.microsoft.com/office/drawing/2014/main" id="{6001E973-3B7C-4BC9-878B-2BA5BF48B09F}"/>
              </a:ext>
            </a:extLst>
          </p:cNvPr>
          <p:cNvSpPr txBox="1"/>
          <p:nvPr/>
        </p:nvSpPr>
        <p:spPr>
          <a:xfrm>
            <a:off x="3440023" y="6053276"/>
            <a:ext cx="5311438" cy="400110"/>
          </a:xfrm>
          <a:prstGeom prst="rect">
            <a:avLst/>
          </a:prstGeom>
          <a:noFill/>
        </p:spPr>
        <p:txBody>
          <a:bodyPr wrap="square" rtlCol="0">
            <a:spAutoFit/>
          </a:bodyPr>
          <a:lstStyle/>
          <a:p>
            <a:pPr algn="ctr"/>
            <a:r>
              <a:rPr lang="es-CO" sz="2000" dirty="0">
                <a:solidFill>
                  <a:schemeClr val="tx2"/>
                </a:solidFill>
              </a:rPr>
              <a:t>Universidad Sergio Arboleda </a:t>
            </a:r>
          </a:p>
        </p:txBody>
      </p:sp>
    </p:spTree>
    <p:extLst>
      <p:ext uri="{BB962C8B-B14F-4D97-AF65-F5344CB8AC3E}">
        <p14:creationId xmlns:p14="http://schemas.microsoft.com/office/powerpoint/2010/main" val="201893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02043" y="265671"/>
            <a:ext cx="10750378" cy="1031789"/>
          </a:xfrm>
        </p:spPr>
        <p:txBody>
          <a:bodyPr>
            <a:normAutofit fontScale="90000"/>
          </a:bodyPr>
          <a:lstStyle/>
          <a:p>
            <a:pPr algn="ctr"/>
            <a:r>
              <a:rPr lang="es-CO" b="1" dirty="0"/>
              <a:t>Dimensiones e indicadores de la capacidad de carga para Bogotá</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4154592"/>
              </p:ext>
            </p:extLst>
          </p:nvPr>
        </p:nvGraphicFramePr>
        <p:xfrm>
          <a:off x="871150" y="1470454"/>
          <a:ext cx="10793628" cy="5289423"/>
        </p:xfrm>
        <a:graphic>
          <a:graphicData uri="http://schemas.openxmlformats.org/drawingml/2006/table">
            <a:tbl>
              <a:tblPr firstRow="1" firstCol="1" bandRow="1">
                <a:tableStyleId>{5C22544A-7EE6-4342-B048-85BDC9FD1C3A}</a:tableStyleId>
              </a:tblPr>
              <a:tblGrid>
                <a:gridCol w="2118139">
                  <a:extLst>
                    <a:ext uri="{9D8B030D-6E8A-4147-A177-3AD203B41FA5}">
                      <a16:colId xmlns:a16="http://schemas.microsoft.com/office/drawing/2014/main" val="20000"/>
                    </a:ext>
                  </a:extLst>
                </a:gridCol>
                <a:gridCol w="4046025">
                  <a:extLst>
                    <a:ext uri="{9D8B030D-6E8A-4147-A177-3AD203B41FA5}">
                      <a16:colId xmlns:a16="http://schemas.microsoft.com/office/drawing/2014/main" val="20001"/>
                    </a:ext>
                  </a:extLst>
                </a:gridCol>
                <a:gridCol w="4629464">
                  <a:extLst>
                    <a:ext uri="{9D8B030D-6E8A-4147-A177-3AD203B41FA5}">
                      <a16:colId xmlns:a16="http://schemas.microsoft.com/office/drawing/2014/main" val="20002"/>
                    </a:ext>
                  </a:extLst>
                </a:gridCol>
              </a:tblGrid>
              <a:tr h="125627">
                <a:tc rowSpan="13">
                  <a:txBody>
                    <a:bodyPr/>
                    <a:lstStyle/>
                    <a:p>
                      <a:pPr algn="ctr">
                        <a:lnSpc>
                          <a:spcPct val="150000"/>
                        </a:lnSpc>
                        <a:spcBef>
                          <a:spcPts val="100"/>
                        </a:spcBef>
                        <a:spcAft>
                          <a:spcPts val="100"/>
                        </a:spcAft>
                      </a:pPr>
                      <a:r>
                        <a:rPr lang="es-ES" sz="1700" dirty="0">
                          <a:effectLst/>
                        </a:rPr>
                        <a:t>Capacidad de carga</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solidFill>
                      <a:schemeClr val="tx2"/>
                    </a:solidFill>
                  </a:tcPr>
                </a:tc>
                <a:tc>
                  <a:txBody>
                    <a:bodyPr/>
                    <a:lstStyle/>
                    <a:p>
                      <a:pPr algn="ctr">
                        <a:lnSpc>
                          <a:spcPct val="150000"/>
                        </a:lnSpc>
                        <a:spcBef>
                          <a:spcPts val="100"/>
                        </a:spcBef>
                        <a:spcAft>
                          <a:spcPts val="100"/>
                        </a:spcAft>
                      </a:pPr>
                      <a:r>
                        <a:rPr lang="es-CO" sz="1700" dirty="0">
                          <a:effectLst/>
                        </a:rPr>
                        <a:t>Dimensión</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solidFill>
                      <a:schemeClr val="tx2"/>
                    </a:solidFill>
                  </a:tcPr>
                </a:tc>
                <a:tc>
                  <a:txBody>
                    <a:bodyPr/>
                    <a:lstStyle/>
                    <a:p>
                      <a:pPr algn="ctr">
                        <a:lnSpc>
                          <a:spcPct val="150000"/>
                        </a:lnSpc>
                        <a:spcBef>
                          <a:spcPts val="100"/>
                        </a:spcBef>
                        <a:spcAft>
                          <a:spcPts val="100"/>
                        </a:spcAft>
                      </a:pPr>
                      <a:r>
                        <a:rPr lang="es-ES" sz="1700" dirty="0">
                          <a:effectLst/>
                        </a:rPr>
                        <a:t>Indicador</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solidFill>
                      <a:schemeClr val="tx2"/>
                    </a:solidFill>
                  </a:tcPr>
                </a:tc>
                <a:extLst>
                  <a:ext uri="{0D108BD9-81ED-4DB2-BD59-A6C34878D82A}">
                    <a16:rowId xmlns:a16="http://schemas.microsoft.com/office/drawing/2014/main" val="10000"/>
                  </a:ext>
                </a:extLst>
              </a:tr>
              <a:tr h="111919">
                <a:tc vMerge="1">
                  <a:txBody>
                    <a:bodyPr/>
                    <a:lstStyle/>
                    <a:p>
                      <a:endParaRPr lang="es-CO"/>
                    </a:p>
                  </a:txBody>
                  <a:tcPr/>
                </a:tc>
                <a:tc rowSpan="5">
                  <a:txBody>
                    <a:bodyPr/>
                    <a:lstStyle/>
                    <a:p>
                      <a:pPr algn="l">
                        <a:lnSpc>
                          <a:spcPct val="150000"/>
                        </a:lnSpc>
                        <a:spcBef>
                          <a:spcPts val="100"/>
                        </a:spcBef>
                        <a:spcAft>
                          <a:spcPts val="100"/>
                        </a:spcAft>
                      </a:pPr>
                      <a:r>
                        <a:rPr lang="es-CO" sz="1700">
                          <a:effectLst/>
                        </a:rPr>
                        <a:t>Ambiente Construido</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tc>
                <a:tc>
                  <a:txBody>
                    <a:bodyPr/>
                    <a:lstStyle/>
                    <a:p>
                      <a:pPr algn="just">
                        <a:lnSpc>
                          <a:spcPct val="150000"/>
                        </a:lnSpc>
                        <a:spcBef>
                          <a:spcPts val="100"/>
                        </a:spcBef>
                        <a:spcAft>
                          <a:spcPts val="100"/>
                        </a:spcAft>
                      </a:pPr>
                      <a:r>
                        <a:rPr lang="es-CO" sz="1700" dirty="0">
                          <a:effectLst/>
                        </a:rPr>
                        <a:t>Mezcla de usos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1"/>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Altura pisos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2"/>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Calificación predial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3"/>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Vetustez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4"/>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Predios por hectárea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5"/>
                  </a:ext>
                </a:extLst>
              </a:tr>
              <a:tr h="223837">
                <a:tc vMerge="1">
                  <a:txBody>
                    <a:bodyPr/>
                    <a:lstStyle/>
                    <a:p>
                      <a:endParaRPr lang="es-CO"/>
                    </a:p>
                  </a:txBody>
                  <a:tcPr/>
                </a:tc>
                <a:tc rowSpan="2">
                  <a:txBody>
                    <a:bodyPr/>
                    <a:lstStyle/>
                    <a:p>
                      <a:pPr algn="l">
                        <a:lnSpc>
                          <a:spcPct val="150000"/>
                        </a:lnSpc>
                        <a:spcBef>
                          <a:spcPts val="100"/>
                        </a:spcBef>
                        <a:spcAft>
                          <a:spcPts val="100"/>
                        </a:spcAft>
                      </a:pPr>
                      <a:r>
                        <a:rPr lang="es-CO" sz="1700">
                          <a:effectLst/>
                        </a:rPr>
                        <a:t>Accesibilidad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tc>
                <a:tc>
                  <a:txBody>
                    <a:bodyPr/>
                    <a:lstStyle/>
                    <a:p>
                      <a:pPr algn="just">
                        <a:lnSpc>
                          <a:spcPct val="150000"/>
                        </a:lnSpc>
                        <a:spcBef>
                          <a:spcPts val="100"/>
                        </a:spcBef>
                        <a:spcAft>
                          <a:spcPts val="100"/>
                        </a:spcAft>
                      </a:pPr>
                      <a:r>
                        <a:rPr lang="es-CO" sz="1700" dirty="0">
                          <a:effectLst/>
                        </a:rPr>
                        <a:t>Cobertura Estaciones de Transmilenio a 500 metros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6"/>
                  </a:ext>
                </a:extLst>
              </a:tr>
              <a:tr h="223837">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Cobertura paraderos Sistema Integrado de Transporte Público a 200 metros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7"/>
                  </a:ext>
                </a:extLst>
              </a:tr>
              <a:tr h="111919">
                <a:tc vMerge="1">
                  <a:txBody>
                    <a:bodyPr/>
                    <a:lstStyle/>
                    <a:p>
                      <a:endParaRPr lang="es-CO"/>
                    </a:p>
                  </a:txBody>
                  <a:tcPr/>
                </a:tc>
                <a:tc rowSpan="3">
                  <a:txBody>
                    <a:bodyPr/>
                    <a:lstStyle/>
                    <a:p>
                      <a:pPr algn="l">
                        <a:lnSpc>
                          <a:spcPct val="150000"/>
                        </a:lnSpc>
                        <a:spcBef>
                          <a:spcPts val="100"/>
                        </a:spcBef>
                        <a:spcAft>
                          <a:spcPts val="100"/>
                        </a:spcAft>
                      </a:pPr>
                      <a:r>
                        <a:rPr lang="es-CO" sz="1700">
                          <a:effectLst/>
                        </a:rPr>
                        <a:t>Factores Económicos</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tc>
                <a:tc>
                  <a:txBody>
                    <a:bodyPr/>
                    <a:lstStyle/>
                    <a:p>
                      <a:pPr algn="just">
                        <a:lnSpc>
                          <a:spcPct val="150000"/>
                        </a:lnSpc>
                        <a:spcBef>
                          <a:spcPts val="100"/>
                        </a:spcBef>
                        <a:spcAft>
                          <a:spcPts val="100"/>
                        </a:spcAft>
                      </a:pPr>
                      <a:r>
                        <a:rPr lang="es-CO" sz="1700">
                          <a:effectLst/>
                        </a:rPr>
                        <a:t>Valores de referencia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8"/>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Número de establecimientos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9"/>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a:effectLst/>
                        </a:rPr>
                        <a:t>Número de ocupados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0"/>
                  </a:ext>
                </a:extLst>
              </a:tr>
              <a:tr h="111919">
                <a:tc vMerge="1">
                  <a:txBody>
                    <a:bodyPr/>
                    <a:lstStyle/>
                    <a:p>
                      <a:endParaRPr lang="es-CO"/>
                    </a:p>
                  </a:txBody>
                  <a:tcPr/>
                </a:tc>
                <a:tc rowSpan="2">
                  <a:txBody>
                    <a:bodyPr/>
                    <a:lstStyle/>
                    <a:p>
                      <a:pPr algn="l">
                        <a:lnSpc>
                          <a:spcPct val="150000"/>
                        </a:lnSpc>
                        <a:spcBef>
                          <a:spcPts val="100"/>
                        </a:spcBef>
                        <a:spcAft>
                          <a:spcPts val="100"/>
                        </a:spcAft>
                      </a:pPr>
                      <a:r>
                        <a:rPr lang="es-CO" sz="1700" dirty="0">
                          <a:effectLst/>
                        </a:rPr>
                        <a:t>Percepción social</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tc>
                <a:tc>
                  <a:txBody>
                    <a:bodyPr/>
                    <a:lstStyle/>
                    <a:p>
                      <a:pPr algn="just">
                        <a:lnSpc>
                          <a:spcPct val="150000"/>
                        </a:lnSpc>
                        <a:spcBef>
                          <a:spcPts val="100"/>
                        </a:spcBef>
                        <a:spcAft>
                          <a:spcPts val="100"/>
                        </a:spcAft>
                      </a:pPr>
                      <a:r>
                        <a:rPr lang="es-CO" sz="1700">
                          <a:effectLst/>
                        </a:rPr>
                        <a:t>Hurtos a personas por hectárea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1"/>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Porcentaje de vías en buen estado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4530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33384" y="339811"/>
            <a:ext cx="9601200" cy="871151"/>
          </a:xfrm>
        </p:spPr>
        <p:txBody>
          <a:bodyPr/>
          <a:lstStyle/>
          <a:p>
            <a:r>
              <a:rPr lang="es-CO" b="1" dirty="0"/>
              <a:t>Resultados</a:t>
            </a:r>
          </a:p>
        </p:txBody>
      </p:sp>
      <p:pic>
        <p:nvPicPr>
          <p:cNvPr id="9" name="Imagen 8" descr="C:\Users\rosa.armenta\Downloads\mapas\Ambiente.jpg"/>
          <p:cNvPicPr/>
          <p:nvPr/>
        </p:nvPicPr>
        <p:blipFill rotWithShape="1">
          <a:blip r:embed="rId2" cstate="print">
            <a:extLst>
              <a:ext uri="{28A0092B-C50C-407E-A947-70E740481C1C}">
                <a14:useLocalDpi xmlns:a14="http://schemas.microsoft.com/office/drawing/2010/main" val="0"/>
              </a:ext>
            </a:extLst>
          </a:blip>
          <a:srcRect l="6072" t="4470" r="5774" b="4723"/>
          <a:stretch/>
        </p:blipFill>
        <p:spPr bwMode="auto">
          <a:xfrm>
            <a:off x="1532238" y="2063579"/>
            <a:ext cx="3892378" cy="4579722"/>
          </a:xfrm>
          <a:prstGeom prst="rect">
            <a:avLst/>
          </a:prstGeom>
          <a:noFill/>
          <a:ln>
            <a:noFill/>
          </a:ln>
          <a:extLst>
            <a:ext uri="{53640926-AAD7-44D8-BBD7-CCE9431645EC}">
              <a14:shadowObscured xmlns:a14="http://schemas.microsoft.com/office/drawing/2010/main"/>
            </a:ext>
          </a:extLst>
        </p:spPr>
      </p:pic>
      <p:sp>
        <p:nvSpPr>
          <p:cNvPr id="10" name="Rectángulo redondeado 9"/>
          <p:cNvSpPr/>
          <p:nvPr/>
        </p:nvSpPr>
        <p:spPr>
          <a:xfrm>
            <a:off x="1421027" y="1445741"/>
            <a:ext cx="4003589"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Dimensión 1: Medio ambiente</a:t>
            </a:r>
          </a:p>
        </p:txBody>
      </p:sp>
      <p:sp>
        <p:nvSpPr>
          <p:cNvPr id="11" name="Rectángulo redondeado 10"/>
          <p:cNvSpPr/>
          <p:nvPr/>
        </p:nvSpPr>
        <p:spPr>
          <a:xfrm>
            <a:off x="7030995" y="1445741"/>
            <a:ext cx="4003589"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Dimensión 2: Infraestructura</a:t>
            </a:r>
          </a:p>
        </p:txBody>
      </p:sp>
      <p:pic>
        <p:nvPicPr>
          <p:cNvPr id="12" name="Imagen 11" descr="C:\Users\rosa.armenta\Downloads\mapas\fisico.jpg"/>
          <p:cNvPicPr/>
          <p:nvPr/>
        </p:nvPicPr>
        <p:blipFill rotWithShape="1">
          <a:blip r:embed="rId3" cstate="print">
            <a:extLst>
              <a:ext uri="{28A0092B-C50C-407E-A947-70E740481C1C}">
                <a14:useLocalDpi xmlns:a14="http://schemas.microsoft.com/office/drawing/2010/main" val="0"/>
              </a:ext>
            </a:extLst>
          </a:blip>
          <a:srcRect l="6006" t="4830" r="6942" b="4967"/>
          <a:stretch/>
        </p:blipFill>
        <p:spPr bwMode="auto">
          <a:xfrm>
            <a:off x="7037749" y="2063579"/>
            <a:ext cx="3996835" cy="46337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892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7460" y="342901"/>
            <a:ext cx="9601200" cy="793922"/>
          </a:xfrm>
        </p:spPr>
        <p:txBody>
          <a:bodyPr/>
          <a:lstStyle/>
          <a:p>
            <a:r>
              <a:rPr lang="es-CO" b="1" dirty="0"/>
              <a:t>Resultados</a:t>
            </a:r>
          </a:p>
        </p:txBody>
      </p:sp>
      <p:sp>
        <p:nvSpPr>
          <p:cNvPr id="6" name="Rectángulo redondeado 5"/>
          <p:cNvSpPr/>
          <p:nvPr/>
        </p:nvSpPr>
        <p:spPr>
          <a:xfrm>
            <a:off x="1421027" y="1445741"/>
            <a:ext cx="4361935"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Dimensión 3: Ambiente construido</a:t>
            </a:r>
          </a:p>
        </p:txBody>
      </p:sp>
      <p:sp>
        <p:nvSpPr>
          <p:cNvPr id="9" name="Rectángulo redondeado 8"/>
          <p:cNvSpPr/>
          <p:nvPr/>
        </p:nvSpPr>
        <p:spPr>
          <a:xfrm>
            <a:off x="7030995" y="1445741"/>
            <a:ext cx="4287794"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Dimensión 4: Accesibilidad</a:t>
            </a:r>
          </a:p>
        </p:txBody>
      </p:sp>
      <p:pic>
        <p:nvPicPr>
          <p:cNvPr id="10" name="Imagen 9" descr="C:\Users\rosa.armenta\Downloads\mapas\construido.jpg"/>
          <p:cNvPicPr/>
          <p:nvPr/>
        </p:nvPicPr>
        <p:blipFill rotWithShape="1">
          <a:blip r:embed="rId2" cstate="print">
            <a:extLst>
              <a:ext uri="{28A0092B-C50C-407E-A947-70E740481C1C}">
                <a14:useLocalDpi xmlns:a14="http://schemas.microsoft.com/office/drawing/2010/main" val="0"/>
              </a:ext>
            </a:extLst>
          </a:blip>
          <a:srcRect l="5965" t="4373" r="6149" b="4877"/>
          <a:stretch/>
        </p:blipFill>
        <p:spPr bwMode="auto">
          <a:xfrm>
            <a:off x="1581664" y="1828800"/>
            <a:ext cx="4040659" cy="4769708"/>
          </a:xfrm>
          <a:prstGeom prst="rect">
            <a:avLst/>
          </a:prstGeom>
          <a:noFill/>
          <a:ln>
            <a:noFill/>
          </a:ln>
          <a:extLst>
            <a:ext uri="{53640926-AAD7-44D8-BBD7-CCE9431645EC}">
              <a14:shadowObscured xmlns:a14="http://schemas.microsoft.com/office/drawing/2010/main"/>
            </a:ext>
          </a:extLst>
        </p:spPr>
      </p:pic>
      <p:pic>
        <p:nvPicPr>
          <p:cNvPr id="11" name="Imagen 10" descr="C:\Users\rosa.armenta\Downloads\mapas\accesibilidad.jpg"/>
          <p:cNvPicPr/>
          <p:nvPr/>
        </p:nvPicPr>
        <p:blipFill rotWithShape="1">
          <a:blip r:embed="rId3" cstate="print">
            <a:extLst>
              <a:ext uri="{28A0092B-C50C-407E-A947-70E740481C1C}">
                <a14:useLocalDpi xmlns:a14="http://schemas.microsoft.com/office/drawing/2010/main" val="0"/>
              </a:ext>
            </a:extLst>
          </a:blip>
          <a:srcRect l="6499" t="4768" r="6980" b="4196"/>
          <a:stretch/>
        </p:blipFill>
        <p:spPr bwMode="auto">
          <a:xfrm>
            <a:off x="7290486" y="1828800"/>
            <a:ext cx="4028303" cy="4769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75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488092"/>
            <a:ext cx="9601200" cy="908222"/>
          </a:xfrm>
        </p:spPr>
        <p:txBody>
          <a:bodyPr/>
          <a:lstStyle/>
          <a:p>
            <a:r>
              <a:rPr lang="es-CO" b="1" dirty="0"/>
              <a:t>Resultados</a:t>
            </a:r>
          </a:p>
        </p:txBody>
      </p:sp>
      <p:sp>
        <p:nvSpPr>
          <p:cNvPr id="5" name="Rectángulo redondeado 4"/>
          <p:cNvSpPr/>
          <p:nvPr/>
        </p:nvSpPr>
        <p:spPr>
          <a:xfrm>
            <a:off x="1371600" y="1578576"/>
            <a:ext cx="4361935"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Dimensión 5: Aspectos económicos</a:t>
            </a:r>
          </a:p>
        </p:txBody>
      </p:sp>
      <p:sp>
        <p:nvSpPr>
          <p:cNvPr id="6" name="Rectángulo redondeado 5"/>
          <p:cNvSpPr/>
          <p:nvPr/>
        </p:nvSpPr>
        <p:spPr>
          <a:xfrm>
            <a:off x="7092779" y="1578575"/>
            <a:ext cx="4386648"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Dimensión 6: Percepción social</a:t>
            </a:r>
          </a:p>
        </p:txBody>
      </p:sp>
      <p:pic>
        <p:nvPicPr>
          <p:cNvPr id="9" name="Imagen 8" descr="C:\Users\rosa.armenta\Downloads\mapas\economico.jpg"/>
          <p:cNvPicPr/>
          <p:nvPr/>
        </p:nvPicPr>
        <p:blipFill rotWithShape="1">
          <a:blip r:embed="rId2" cstate="print">
            <a:extLst>
              <a:ext uri="{28A0092B-C50C-407E-A947-70E740481C1C}">
                <a14:useLocalDpi xmlns:a14="http://schemas.microsoft.com/office/drawing/2010/main" val="0"/>
              </a:ext>
            </a:extLst>
          </a:blip>
          <a:srcRect l="5965" t="4548" r="5917" b="4797"/>
          <a:stretch/>
        </p:blipFill>
        <p:spPr bwMode="auto">
          <a:xfrm>
            <a:off x="1668161" y="1961634"/>
            <a:ext cx="4065373" cy="4785155"/>
          </a:xfrm>
          <a:prstGeom prst="rect">
            <a:avLst/>
          </a:prstGeom>
          <a:noFill/>
          <a:ln>
            <a:noFill/>
          </a:ln>
          <a:extLst>
            <a:ext uri="{53640926-AAD7-44D8-BBD7-CCE9431645EC}">
              <a14:shadowObscured xmlns:a14="http://schemas.microsoft.com/office/drawing/2010/main"/>
            </a:ext>
          </a:extLst>
        </p:spPr>
      </p:pic>
      <p:pic>
        <p:nvPicPr>
          <p:cNvPr id="10" name="Imagen 9" descr="C:\Users\rosa.armenta\Downloads\mapas\Percepcion.jpg"/>
          <p:cNvPicPr/>
          <p:nvPr/>
        </p:nvPicPr>
        <p:blipFill rotWithShape="1">
          <a:blip r:embed="rId3" cstate="print">
            <a:extLst>
              <a:ext uri="{28A0092B-C50C-407E-A947-70E740481C1C}">
                <a14:useLocalDpi xmlns:a14="http://schemas.microsoft.com/office/drawing/2010/main" val="0"/>
              </a:ext>
            </a:extLst>
          </a:blip>
          <a:srcRect l="5995" t="4633" r="5926" b="4726"/>
          <a:stretch/>
        </p:blipFill>
        <p:spPr bwMode="auto">
          <a:xfrm>
            <a:off x="7290487" y="1961633"/>
            <a:ext cx="3991232" cy="47851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008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82811" y="327455"/>
            <a:ext cx="9601200" cy="821724"/>
          </a:xfrm>
        </p:spPr>
        <p:txBody>
          <a:bodyPr/>
          <a:lstStyle/>
          <a:p>
            <a:r>
              <a:rPr lang="es-CO" b="1" dirty="0"/>
              <a:t>Resultados</a:t>
            </a:r>
          </a:p>
        </p:txBody>
      </p:sp>
      <p:pic>
        <p:nvPicPr>
          <p:cNvPr id="5" name="Imagen 4" descr="C:\Users\rosa.armenta\Downloads\mapas\Global.jpg"/>
          <p:cNvPicPr/>
          <p:nvPr/>
        </p:nvPicPr>
        <p:blipFill rotWithShape="1">
          <a:blip r:embed="rId2">
            <a:extLst>
              <a:ext uri="{28A0092B-C50C-407E-A947-70E740481C1C}">
                <a14:useLocalDpi xmlns:a14="http://schemas.microsoft.com/office/drawing/2010/main" val="0"/>
              </a:ext>
            </a:extLst>
          </a:blip>
          <a:srcRect l="6110" t="4460" r="7402" b="4520"/>
          <a:stretch/>
        </p:blipFill>
        <p:spPr bwMode="auto">
          <a:xfrm>
            <a:off x="3941805" y="1736124"/>
            <a:ext cx="4188941" cy="5010665"/>
          </a:xfrm>
          <a:prstGeom prst="rect">
            <a:avLst/>
          </a:prstGeom>
          <a:noFill/>
          <a:ln>
            <a:noFill/>
          </a:ln>
          <a:extLst>
            <a:ext uri="{53640926-AAD7-44D8-BBD7-CCE9431645EC}">
              <a14:shadowObscured xmlns:a14="http://schemas.microsoft.com/office/drawing/2010/main"/>
            </a:ext>
          </a:extLst>
        </p:spPr>
      </p:pic>
      <p:sp>
        <p:nvSpPr>
          <p:cNvPr id="6" name="Rectángulo redondeado 5"/>
          <p:cNvSpPr/>
          <p:nvPr/>
        </p:nvSpPr>
        <p:spPr>
          <a:xfrm>
            <a:off x="3793524" y="1353065"/>
            <a:ext cx="4979773" cy="3830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Mapa 7. Índice Global de capacidad de carga </a:t>
            </a:r>
          </a:p>
        </p:txBody>
      </p:sp>
    </p:spTree>
    <p:extLst>
      <p:ext uri="{BB962C8B-B14F-4D97-AF65-F5344CB8AC3E}">
        <p14:creationId xmlns:p14="http://schemas.microsoft.com/office/powerpoint/2010/main" val="45852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970005"/>
          </a:xfrm>
        </p:spPr>
        <p:txBody>
          <a:bodyPr/>
          <a:lstStyle/>
          <a:p>
            <a:r>
              <a:rPr lang="es-CO" b="1" dirty="0"/>
              <a:t>Conclusiones</a:t>
            </a:r>
          </a:p>
        </p:txBody>
      </p:sp>
      <p:sp>
        <p:nvSpPr>
          <p:cNvPr id="3" name="Marcador de contenido 2"/>
          <p:cNvSpPr>
            <a:spLocks noGrp="1"/>
          </p:cNvSpPr>
          <p:nvPr>
            <p:ph idx="1"/>
          </p:nvPr>
        </p:nvSpPr>
        <p:spPr>
          <a:xfrm>
            <a:off x="1371600" y="1742303"/>
            <a:ext cx="9601200" cy="4510216"/>
          </a:xfrm>
        </p:spPr>
        <p:txBody>
          <a:bodyPr>
            <a:normAutofit/>
          </a:bodyPr>
          <a:lstStyle/>
          <a:p>
            <a:pPr algn="just"/>
            <a:r>
              <a:rPr lang="es-CO" dirty="0"/>
              <a:t>El soporte físico no es homogéneo pero esto no implica que se concentre en una zona de la ciudad, cosa que si ocurre con el soporte de lo construido visto como la condición de las edificaciones y procesos constructivos. </a:t>
            </a:r>
          </a:p>
          <a:p>
            <a:pPr algn="just"/>
            <a:endParaRPr lang="es-CO" dirty="0"/>
          </a:p>
          <a:p>
            <a:pPr algn="just"/>
            <a:r>
              <a:rPr lang="es-CO" dirty="0"/>
              <a:t>Es importante poder definir las trayectorias para balancear entre lo público y lo privado a través de procesos de mejoramiento integral en las áreas donde las dos dimensiones son bajas.</a:t>
            </a:r>
          </a:p>
          <a:p>
            <a:pPr algn="just"/>
            <a:endParaRPr lang="es-CO" dirty="0"/>
          </a:p>
          <a:p>
            <a:pPr algn="just"/>
            <a:r>
              <a:rPr lang="es-CO" dirty="0"/>
              <a:t>El cruce de dimensión económica, física y de lo construido puede dar cuenta de áreas que requieren de procesos de renovación donde la capacidad económica supera las demás actividades, lo que produce problemas de saturación del territorio medido desde lo físico.</a:t>
            </a:r>
          </a:p>
          <a:p>
            <a:pPr algn="just"/>
            <a:endParaRPr lang="es-CO" dirty="0"/>
          </a:p>
        </p:txBody>
      </p:sp>
    </p:spTree>
    <p:extLst>
      <p:ext uri="{BB962C8B-B14F-4D97-AF65-F5344CB8AC3E}">
        <p14:creationId xmlns:p14="http://schemas.microsoft.com/office/powerpoint/2010/main" val="183688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1290846" y="2967335"/>
            <a:ext cx="9610323"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Muchas gracias por su atención!</a:t>
            </a:r>
          </a:p>
        </p:txBody>
      </p:sp>
    </p:spTree>
    <p:extLst>
      <p:ext uri="{BB962C8B-B14F-4D97-AF65-F5344CB8AC3E}">
        <p14:creationId xmlns:p14="http://schemas.microsoft.com/office/powerpoint/2010/main" val="1834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pPr algn="ctr"/>
            <a:r>
              <a:rPr lang="es-CO" b="1" dirty="0"/>
              <a:t>Objetivo:</a:t>
            </a:r>
          </a:p>
        </p:txBody>
      </p:sp>
      <p:graphicFrame>
        <p:nvGraphicFramePr>
          <p:cNvPr id="4" name="Diagrama 3"/>
          <p:cNvGraphicFramePr/>
          <p:nvPr>
            <p:extLst>
              <p:ext uri="{D42A27DB-BD31-4B8C-83A1-F6EECF244321}">
                <p14:modId xmlns:p14="http://schemas.microsoft.com/office/powerpoint/2010/main" val="1290573184"/>
              </p:ext>
            </p:extLst>
          </p:nvPr>
        </p:nvGraphicFramePr>
        <p:xfrm>
          <a:off x="1062682" y="2038865"/>
          <a:ext cx="10676238" cy="4127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43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797011"/>
          </a:xfrm>
        </p:spPr>
        <p:txBody>
          <a:bodyPr/>
          <a:lstStyle/>
          <a:p>
            <a:pPr algn="ctr"/>
            <a:r>
              <a:rPr lang="es-CO" b="1" dirty="0"/>
              <a:t>Aproximación metodológica</a:t>
            </a:r>
          </a:p>
        </p:txBody>
      </p:sp>
      <p:sp>
        <p:nvSpPr>
          <p:cNvPr id="3" name="Marcador de contenido 2"/>
          <p:cNvSpPr>
            <a:spLocks noGrp="1"/>
          </p:cNvSpPr>
          <p:nvPr>
            <p:ph idx="1"/>
          </p:nvPr>
        </p:nvSpPr>
        <p:spPr>
          <a:xfrm>
            <a:off x="1371600" y="1989437"/>
            <a:ext cx="9601200" cy="654909"/>
          </a:xfrm>
        </p:spPr>
        <p:txBody>
          <a:bodyPr>
            <a:normAutofit lnSpcReduction="10000"/>
          </a:bodyPr>
          <a:lstStyle/>
          <a:p>
            <a:pPr marL="0" indent="0" algn="ctr">
              <a:buNone/>
            </a:pPr>
            <a:r>
              <a:rPr lang="es-CO" b="1" dirty="0"/>
              <a:t>Capacidad de carga  asociada al concepto de sostenibilidad para el desarrollo de actividades humanas en el suelo urbano. </a:t>
            </a:r>
          </a:p>
        </p:txBody>
      </p:sp>
      <p:graphicFrame>
        <p:nvGraphicFramePr>
          <p:cNvPr id="4" name="Diagrama 3"/>
          <p:cNvGraphicFramePr/>
          <p:nvPr>
            <p:extLst>
              <p:ext uri="{D42A27DB-BD31-4B8C-83A1-F6EECF244321}">
                <p14:modId xmlns:p14="http://schemas.microsoft.com/office/powerpoint/2010/main" val="2112248945"/>
              </p:ext>
            </p:extLst>
          </p:nvPr>
        </p:nvGraphicFramePr>
        <p:xfrm>
          <a:off x="889687" y="3113903"/>
          <a:ext cx="10565027" cy="346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425120441"/>
              </p:ext>
            </p:extLst>
          </p:nvPr>
        </p:nvGraphicFramePr>
        <p:xfrm>
          <a:off x="963826" y="2965622"/>
          <a:ext cx="1808208" cy="18535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p:cNvGraphicFramePr/>
          <p:nvPr>
            <p:extLst>
              <p:ext uri="{D42A27DB-BD31-4B8C-83A1-F6EECF244321}">
                <p14:modId xmlns:p14="http://schemas.microsoft.com/office/powerpoint/2010/main" val="2542767585"/>
              </p:ext>
            </p:extLst>
          </p:nvPr>
        </p:nvGraphicFramePr>
        <p:xfrm>
          <a:off x="967946" y="4835611"/>
          <a:ext cx="1808208" cy="18535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8288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b="1" dirty="0"/>
              <a:t>Marco relacional de los componentes de la capacidad de carga</a:t>
            </a:r>
          </a:p>
        </p:txBody>
      </p:sp>
      <p:pic>
        <p:nvPicPr>
          <p:cNvPr id="4" name="Marcador de contenido 3">
            <a:extLst>
              <a:ext uri="{FF2B5EF4-FFF2-40B4-BE49-F238E27FC236}">
                <a16:creationId xmlns:a16="http://schemas.microsoft.com/office/drawing/2014/main" id="{937C3E79-BFF7-42B6-85E7-717B782D9D51}"/>
              </a:ext>
            </a:extLst>
          </p:cNvPr>
          <p:cNvPicPr>
            <a:picLocks noGrp="1" noChangeAspect="1"/>
          </p:cNvPicPr>
          <p:nvPr>
            <p:ph idx="1"/>
          </p:nvPr>
        </p:nvPicPr>
        <p:blipFill>
          <a:blip r:embed="rId2"/>
          <a:stretch>
            <a:fillRect/>
          </a:stretch>
        </p:blipFill>
        <p:spPr>
          <a:xfrm>
            <a:off x="2817341" y="2024795"/>
            <a:ext cx="7302843" cy="4512504"/>
          </a:xfrm>
          <a:prstGeom prst="rect">
            <a:avLst/>
          </a:prstGeom>
        </p:spPr>
      </p:pic>
    </p:spTree>
    <p:extLst>
      <p:ext uri="{BB962C8B-B14F-4D97-AF65-F5344CB8AC3E}">
        <p14:creationId xmlns:p14="http://schemas.microsoft.com/office/powerpoint/2010/main" val="180330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10718" y="389110"/>
            <a:ext cx="9601200" cy="1485900"/>
          </a:xfrm>
        </p:spPr>
        <p:txBody>
          <a:bodyPr/>
          <a:lstStyle/>
          <a:p>
            <a:pPr algn="ctr"/>
            <a:r>
              <a:rPr lang="es-CO" b="1" dirty="0"/>
              <a:t>Vínculos clave entre el cambio social y la dinámica urbana </a:t>
            </a:r>
          </a:p>
        </p:txBody>
      </p:sp>
      <p:grpSp>
        <p:nvGrpSpPr>
          <p:cNvPr id="33" name="Lienzo 54"/>
          <p:cNvGrpSpPr/>
          <p:nvPr/>
        </p:nvGrpSpPr>
        <p:grpSpPr>
          <a:xfrm>
            <a:off x="2334418" y="1825967"/>
            <a:ext cx="7675563" cy="4735471"/>
            <a:chOff x="0" y="0"/>
            <a:chExt cx="5597525" cy="3181350"/>
          </a:xfrm>
        </p:grpSpPr>
        <p:sp>
          <p:nvSpPr>
            <p:cNvPr id="34" name="Rectángulo 33"/>
            <p:cNvSpPr/>
            <p:nvPr/>
          </p:nvSpPr>
          <p:spPr>
            <a:xfrm>
              <a:off x="0" y="0"/>
              <a:ext cx="5597525" cy="3181350"/>
            </a:xfrm>
            <a:prstGeom prst="rect">
              <a:avLst/>
            </a:prstGeom>
            <a:ln>
              <a:noFill/>
            </a:ln>
          </p:spPr>
        </p:sp>
        <p:grpSp>
          <p:nvGrpSpPr>
            <p:cNvPr id="35" name="Grupo 34"/>
            <p:cNvGrpSpPr/>
            <p:nvPr/>
          </p:nvGrpSpPr>
          <p:grpSpPr>
            <a:xfrm>
              <a:off x="247650" y="161118"/>
              <a:ext cx="5090520" cy="2990682"/>
              <a:chOff x="247650" y="284943"/>
              <a:chExt cx="5090520" cy="2990682"/>
            </a:xfrm>
          </p:grpSpPr>
          <p:grpSp>
            <p:nvGrpSpPr>
              <p:cNvPr id="36" name="Grupo 35"/>
              <p:cNvGrpSpPr/>
              <p:nvPr/>
            </p:nvGrpSpPr>
            <p:grpSpPr>
              <a:xfrm>
                <a:off x="247650" y="284943"/>
                <a:ext cx="5090520" cy="2435979"/>
                <a:chOff x="247650" y="294468"/>
                <a:chExt cx="5090520" cy="2435979"/>
              </a:xfrm>
            </p:grpSpPr>
            <p:grpSp>
              <p:nvGrpSpPr>
                <p:cNvPr id="41" name="Grupo 40"/>
                <p:cNvGrpSpPr/>
                <p:nvPr/>
              </p:nvGrpSpPr>
              <p:grpSpPr>
                <a:xfrm>
                  <a:off x="282979" y="294468"/>
                  <a:ext cx="5055191" cy="2435979"/>
                  <a:chOff x="387754" y="275418"/>
                  <a:chExt cx="5055191" cy="2435979"/>
                </a:xfrm>
              </p:grpSpPr>
              <p:sp>
                <p:nvSpPr>
                  <p:cNvPr id="45" name="Rectángulo 44"/>
                  <p:cNvSpPr/>
                  <p:nvPr/>
                </p:nvSpPr>
                <p:spPr>
                  <a:xfrm>
                    <a:off x="1367585" y="275418"/>
                    <a:ext cx="2989736" cy="432251"/>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es-CO" sz="1400" dirty="0">
                        <a:effectLst/>
                        <a:latin typeface="Times New Roman" panose="02020603050405020304" pitchFamily="18" charset="0"/>
                        <a:ea typeface="Calibri" panose="020F0502020204030204" pitchFamily="34" charset="0"/>
                      </a:rPr>
                      <a:t>Fuerzas que impulsan el cambio social (Ingreso, demografía, cultura, ocio, educación, tecnología, etc.)</a:t>
                    </a:r>
                    <a:endParaRPr lang="es-CO" sz="1400" dirty="0">
                      <a:effectLst/>
                      <a:latin typeface="Times New Roman" panose="02020603050405020304" pitchFamily="18" charset="0"/>
                      <a:ea typeface="Times New Roman" panose="02020603050405020304" pitchFamily="18" charset="0"/>
                    </a:endParaRPr>
                  </a:p>
                </p:txBody>
              </p:sp>
              <p:sp>
                <p:nvSpPr>
                  <p:cNvPr id="46" name="Rectángulo 45"/>
                  <p:cNvSpPr/>
                  <p:nvPr/>
                </p:nvSpPr>
                <p:spPr>
                  <a:xfrm>
                    <a:off x="1351679" y="2120117"/>
                    <a:ext cx="3021541" cy="59128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es-CO" sz="1400" dirty="0">
                        <a:effectLst/>
                        <a:latin typeface="Times New Roman" panose="02020603050405020304" pitchFamily="18" charset="0"/>
                        <a:ea typeface="Calibri" panose="020F0502020204030204" pitchFamily="34" charset="0"/>
                      </a:rPr>
                      <a:t>Movilidad y comunicaciones (Uso de vehículo, diseño urbano, tecnologías limpias, nuevos estilos de vida, etc.)</a:t>
                    </a:r>
                    <a:endParaRPr lang="es-CO" sz="1400" dirty="0">
                      <a:effectLst/>
                      <a:latin typeface="Times New Roman" panose="02020603050405020304" pitchFamily="18" charset="0"/>
                      <a:ea typeface="Times New Roman" panose="02020603050405020304" pitchFamily="18" charset="0"/>
                    </a:endParaRPr>
                  </a:p>
                </p:txBody>
              </p:sp>
              <p:sp>
                <p:nvSpPr>
                  <p:cNvPr id="47" name="Rectángulo 46"/>
                  <p:cNvSpPr/>
                  <p:nvPr/>
                </p:nvSpPr>
                <p:spPr>
                  <a:xfrm>
                    <a:off x="3741870" y="1169202"/>
                    <a:ext cx="1701075" cy="61189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es-CO" sz="1400" dirty="0">
                        <a:effectLst/>
                        <a:latin typeface="Times New Roman" panose="02020603050405020304" pitchFamily="18" charset="0"/>
                        <a:ea typeface="Calibri" panose="020F0502020204030204" pitchFamily="34" charset="0"/>
                      </a:rPr>
                      <a:t>Infraestructura física y de información (Incluida la administración pública)</a:t>
                    </a:r>
                    <a:endParaRPr lang="es-CO" sz="1400" dirty="0">
                      <a:effectLst/>
                      <a:latin typeface="Times New Roman" panose="02020603050405020304" pitchFamily="18" charset="0"/>
                      <a:ea typeface="Times New Roman" panose="02020603050405020304" pitchFamily="18" charset="0"/>
                    </a:endParaRPr>
                  </a:p>
                </p:txBody>
              </p:sp>
              <p:sp>
                <p:nvSpPr>
                  <p:cNvPr id="48" name="Rectángulo 47"/>
                  <p:cNvSpPr/>
                  <p:nvPr/>
                </p:nvSpPr>
                <p:spPr>
                  <a:xfrm>
                    <a:off x="387754" y="1181100"/>
                    <a:ext cx="1606032" cy="58409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es-CO" sz="1400" dirty="0">
                        <a:effectLst/>
                        <a:latin typeface="Times New Roman" panose="02020603050405020304" pitchFamily="18" charset="0"/>
                        <a:ea typeface="Times New Roman" panose="02020603050405020304" pitchFamily="18" charset="0"/>
                      </a:rPr>
                      <a:t>Desarrollo económico y organización espacial (Estructura urbana)</a:t>
                    </a:r>
                  </a:p>
                </p:txBody>
              </p:sp>
              <p:sp>
                <p:nvSpPr>
                  <p:cNvPr id="49" name="Rectángulo 48"/>
                  <p:cNvSpPr/>
                  <p:nvPr/>
                </p:nvSpPr>
                <p:spPr>
                  <a:xfrm>
                    <a:off x="2223186" y="1256663"/>
                    <a:ext cx="1271905" cy="436964"/>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CO" sz="1400">
                        <a:effectLst/>
                        <a:latin typeface="Times New Roman" panose="02020603050405020304" pitchFamily="18" charset="0"/>
                        <a:ea typeface="Calibri" panose="020F0502020204030204" pitchFamily="34" charset="0"/>
                      </a:rPr>
                      <a:t>Sostenibilidad ambiental y social </a:t>
                    </a:r>
                    <a:endParaRPr lang="es-CO" sz="1400">
                      <a:effectLst/>
                      <a:latin typeface="Times New Roman" panose="02020603050405020304" pitchFamily="18" charset="0"/>
                      <a:ea typeface="Times New Roman" panose="02020603050405020304" pitchFamily="18" charset="0"/>
                    </a:endParaRPr>
                  </a:p>
                </p:txBody>
              </p:sp>
              <p:cxnSp>
                <p:nvCxnSpPr>
                  <p:cNvPr id="50" name="Conector recto de flecha 49"/>
                  <p:cNvCxnSpPr>
                    <a:stCxn id="45" idx="2"/>
                    <a:endCxn id="49" idx="0"/>
                  </p:cNvCxnSpPr>
                  <p:nvPr/>
                </p:nvCxnSpPr>
                <p:spPr>
                  <a:xfrm flipH="1">
                    <a:off x="2859139" y="707669"/>
                    <a:ext cx="3314" cy="5489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r 50"/>
                  <p:cNvCxnSpPr>
                    <a:stCxn id="45" idx="1"/>
                    <a:endCxn id="48" idx="0"/>
                  </p:cNvCxnSpPr>
                  <p:nvPr/>
                </p:nvCxnSpPr>
                <p:spPr>
                  <a:xfrm rot="10800000" flipV="1">
                    <a:off x="1190771" y="491544"/>
                    <a:ext cx="176815" cy="68955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47" idx="2"/>
                    <a:endCxn id="46" idx="3"/>
                  </p:cNvCxnSpPr>
                  <p:nvPr/>
                </p:nvCxnSpPr>
                <p:spPr>
                  <a:xfrm rot="5400000">
                    <a:off x="4165482" y="1988830"/>
                    <a:ext cx="634665" cy="2191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angular 52"/>
                  <p:cNvCxnSpPr/>
                  <p:nvPr/>
                </p:nvCxnSpPr>
                <p:spPr>
                  <a:xfrm rot="16200000" flipH="1">
                    <a:off x="947422" y="1998873"/>
                    <a:ext cx="637871" cy="170508"/>
                  </a:xfrm>
                  <a:prstGeom prst="bentConnector3">
                    <a:avLst>
                      <a:gd name="adj1" fmla="val 10076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49" idx="2"/>
                    <a:endCxn id="46" idx="0"/>
                  </p:cNvCxnSpPr>
                  <p:nvPr/>
                </p:nvCxnSpPr>
                <p:spPr>
                  <a:xfrm>
                    <a:off x="2859139" y="1693627"/>
                    <a:ext cx="3311" cy="426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a:stCxn id="48" idx="3"/>
                    <a:endCxn id="49" idx="1"/>
                  </p:cNvCxnSpPr>
                  <p:nvPr/>
                </p:nvCxnSpPr>
                <p:spPr>
                  <a:xfrm>
                    <a:off x="1993786" y="1473145"/>
                    <a:ext cx="229400" cy="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a:stCxn id="47" idx="1"/>
                    <a:endCxn id="49" idx="3"/>
                  </p:cNvCxnSpPr>
                  <p:nvPr/>
                </p:nvCxnSpPr>
                <p:spPr>
                  <a:xfrm flipH="1" flipV="1">
                    <a:off x="3495091" y="1475145"/>
                    <a:ext cx="246779"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p:cNvCxnSpPr>
                    <a:stCxn id="45" idx="3"/>
                    <a:endCxn id="47" idx="0"/>
                  </p:cNvCxnSpPr>
                  <p:nvPr/>
                </p:nvCxnSpPr>
                <p:spPr>
                  <a:xfrm>
                    <a:off x="4357321" y="491544"/>
                    <a:ext cx="235087" cy="6776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endCxn id="47" idx="3"/>
                  </p:cNvCxnSpPr>
                  <p:nvPr/>
                </p:nvCxnSpPr>
                <p:spPr>
                  <a:xfrm flipV="1">
                    <a:off x="4373073" y="1475147"/>
                    <a:ext cx="1069688" cy="1010878"/>
                  </a:xfrm>
                  <a:prstGeom prst="bentConnector3">
                    <a:avLst>
                      <a:gd name="adj1" fmla="val 12137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2" name="Conector angular 41"/>
                <p:cNvCxnSpPr/>
                <p:nvPr/>
              </p:nvCxnSpPr>
              <p:spPr>
                <a:xfrm rot="16200000" flipV="1">
                  <a:off x="201325" y="1573838"/>
                  <a:ext cx="1127180" cy="963892"/>
                </a:xfrm>
                <a:prstGeom prst="bentConnector4">
                  <a:avLst>
                    <a:gd name="adj1" fmla="val 9157"/>
                    <a:gd name="adj2" fmla="val 12371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Conector angular 42"/>
                <p:cNvCxnSpPr/>
                <p:nvPr/>
              </p:nvCxnSpPr>
              <p:spPr>
                <a:xfrm flipV="1">
                  <a:off x="247650" y="409575"/>
                  <a:ext cx="1015116" cy="962025"/>
                </a:xfrm>
                <a:prstGeom prst="bentConnector3">
                  <a:avLst>
                    <a:gd name="adj1" fmla="val -1662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p:nvPr/>
              </p:nvCxnSpPr>
              <p:spPr>
                <a:xfrm rot="10800000">
                  <a:off x="4252254" y="409576"/>
                  <a:ext cx="1085549" cy="962024"/>
                </a:xfrm>
                <a:prstGeom prst="bentConnector3">
                  <a:avLst>
                    <a:gd name="adj1" fmla="val -21088"/>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7" name="Conector recto de flecha 36"/>
              <p:cNvCxnSpPr/>
              <p:nvPr/>
            </p:nvCxnSpPr>
            <p:spPr>
              <a:xfrm>
                <a:off x="361950" y="2914080"/>
                <a:ext cx="5524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a:off x="352425" y="3150530"/>
                <a:ext cx="55245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Cuadro de texto 17"/>
              <p:cNvSpPr txBox="1"/>
              <p:nvPr/>
            </p:nvSpPr>
            <p:spPr>
              <a:xfrm>
                <a:off x="1085995" y="2799795"/>
                <a:ext cx="1371600" cy="2196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800"/>
                  </a:spcAft>
                </a:pPr>
                <a:r>
                  <a:rPr lang="es-CO" sz="1400">
                    <a:effectLst/>
                    <a:latin typeface="Times New Roman" panose="02020603050405020304" pitchFamily="18" charset="0"/>
                    <a:ea typeface="Calibri" panose="020F0502020204030204" pitchFamily="34" charset="0"/>
                    <a:cs typeface="Times New Roman" panose="02020603050405020304" pitchFamily="18" charset="0"/>
                  </a:rPr>
                  <a:t>Vínculos directos </a:t>
                </a:r>
              </a:p>
            </p:txBody>
          </p:sp>
          <p:sp>
            <p:nvSpPr>
              <p:cNvPr id="40" name="Cuadro de texto 17"/>
              <p:cNvSpPr txBox="1"/>
              <p:nvPr/>
            </p:nvSpPr>
            <p:spPr>
              <a:xfrm>
                <a:off x="1085995" y="3056550"/>
                <a:ext cx="1371600" cy="2190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6000"/>
                  </a:lnSpc>
                  <a:spcAft>
                    <a:spcPts val="800"/>
                  </a:spcAft>
                </a:pPr>
                <a:r>
                  <a:rPr lang="es-CO" sz="1400">
                    <a:effectLst/>
                    <a:latin typeface="Times New Roman" panose="02020603050405020304" pitchFamily="18" charset="0"/>
                    <a:ea typeface="Calibri" panose="020F0502020204030204" pitchFamily="34" charset="0"/>
                  </a:rPr>
                  <a:t>Vínculos indirectos </a:t>
                </a:r>
                <a:endParaRPr lang="es-CO" sz="140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353732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982362"/>
          </a:xfrm>
        </p:spPr>
        <p:txBody>
          <a:bodyPr/>
          <a:lstStyle/>
          <a:p>
            <a:pPr algn="ctr"/>
            <a:r>
              <a:rPr lang="es-CO" b="1" dirty="0"/>
              <a:t>Metodología </a:t>
            </a:r>
          </a:p>
        </p:txBody>
      </p:sp>
      <p:sp>
        <p:nvSpPr>
          <p:cNvPr id="3" name="Marcador de contenido 2"/>
          <p:cNvSpPr>
            <a:spLocks noGrp="1"/>
          </p:cNvSpPr>
          <p:nvPr>
            <p:ph idx="1"/>
          </p:nvPr>
        </p:nvSpPr>
        <p:spPr>
          <a:xfrm>
            <a:off x="1371600" y="1668162"/>
            <a:ext cx="9601200" cy="4723846"/>
          </a:xfrm>
        </p:spPr>
        <p:txBody>
          <a:bodyPr>
            <a:normAutofit/>
          </a:bodyPr>
          <a:lstStyle/>
          <a:p>
            <a:pPr algn="just"/>
            <a:r>
              <a:rPr lang="es-419" dirty="0"/>
              <a:t>Metodología de agregación multidimensional por medio de componentes principales.</a:t>
            </a:r>
          </a:p>
          <a:p>
            <a:pPr algn="just"/>
            <a:endParaRPr lang="es-419" dirty="0"/>
          </a:p>
          <a:p>
            <a:pPr algn="just"/>
            <a:endParaRPr lang="es-419" dirty="0"/>
          </a:p>
          <a:p>
            <a:pPr lvl="1" algn="just"/>
            <a:r>
              <a:rPr lang="es-419" dirty="0"/>
              <a:t>Se definen dimensiones de análisis</a:t>
            </a:r>
          </a:p>
          <a:p>
            <a:pPr lvl="1" algn="just"/>
            <a:r>
              <a:rPr lang="es-419" dirty="0"/>
              <a:t>Se construyen indicadores para las dimensiones y se normalizan</a:t>
            </a:r>
          </a:p>
          <a:p>
            <a:pPr lvl="1" algn="just"/>
            <a:r>
              <a:rPr lang="es-419" dirty="0"/>
              <a:t>Componente por dimensión – se definen umbrales</a:t>
            </a:r>
          </a:p>
          <a:p>
            <a:pPr lvl="1" algn="just"/>
            <a:r>
              <a:rPr lang="es-419" dirty="0"/>
              <a:t>Componente de las dimensiones – se definen umbrales</a:t>
            </a:r>
          </a:p>
          <a:p>
            <a:pPr lvl="1" algn="just"/>
            <a:endParaRPr lang="es-419" dirty="0"/>
          </a:p>
          <a:p>
            <a:pPr lvl="1" algn="just"/>
            <a:endParaRPr lang="es-419" dirty="0"/>
          </a:p>
          <a:p>
            <a:pPr algn="just"/>
            <a:r>
              <a:rPr lang="es-419" dirty="0"/>
              <a:t>Ganancia metodológica: se calculan las métricas para sectores catastrales. Menor escala que revisión de indicadores básicos como densidad de población (UPZ).</a:t>
            </a:r>
            <a:endParaRPr lang="es-CO" dirty="0"/>
          </a:p>
          <a:p>
            <a:pPr algn="just"/>
            <a:endParaRPr lang="es-CO" dirty="0"/>
          </a:p>
        </p:txBody>
      </p:sp>
    </p:spTree>
    <p:extLst>
      <p:ext uri="{BB962C8B-B14F-4D97-AF65-F5344CB8AC3E}">
        <p14:creationId xmlns:p14="http://schemas.microsoft.com/office/powerpoint/2010/main" val="130769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478824"/>
            <a:ext cx="10243038" cy="1485900"/>
          </a:xfrm>
        </p:spPr>
        <p:txBody>
          <a:bodyPr/>
          <a:lstStyle/>
          <a:p>
            <a:pPr algn="just"/>
            <a:r>
              <a:rPr lang="es-CO" dirty="0"/>
              <a:t>Metodología: Evaluación de la capacidad de carga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58534248"/>
              </p:ext>
            </p:extLst>
          </p:nvPr>
        </p:nvGraphicFramePr>
        <p:xfrm>
          <a:off x="1371600" y="1964724"/>
          <a:ext cx="9601200" cy="4460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1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982362"/>
          </a:xfrm>
        </p:spPr>
        <p:txBody>
          <a:bodyPr/>
          <a:lstStyle/>
          <a:p>
            <a:pPr algn="ctr"/>
            <a:r>
              <a:rPr lang="es-CO" b="1" dirty="0"/>
              <a:t>Metodología </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958363" y="1521069"/>
                <a:ext cx="10840914" cy="5152293"/>
              </a:xfrm>
            </p:spPr>
            <p:txBody>
              <a:bodyPr>
                <a:normAutofit/>
              </a:bodyPr>
              <a:lstStyle/>
              <a:p>
                <a:pPr algn="just"/>
                <a:r>
                  <a:rPr lang="es-CO" dirty="0"/>
                  <a:t>En este caso, para la dimensión de análisis </a:t>
                </a:r>
                <a14:m>
                  <m:oMath xmlns:m="http://schemas.openxmlformats.org/officeDocument/2006/math">
                    <m:r>
                      <a:rPr lang="es-CO" i="1"/>
                      <m:t>𝑝</m:t>
                    </m:r>
                  </m:oMath>
                </a14:m>
                <a:r>
                  <a:rPr lang="es-CO" dirty="0"/>
                  <a:t> se tiene un sistema de indicadores </a:t>
                </a:r>
                <a14:m>
                  <m:oMath xmlns:m="http://schemas.openxmlformats.org/officeDocument/2006/math">
                    <m:sSub>
                      <m:sSubPr>
                        <m:ctrlPr>
                          <a:rPr lang="es-CO" i="1"/>
                        </m:ctrlPr>
                      </m:sSubPr>
                      <m:e>
                        <m:r>
                          <a:rPr lang="es-CO" i="1"/>
                          <m:t>𝑋</m:t>
                        </m:r>
                      </m:e>
                      <m:sub>
                        <m:r>
                          <a:rPr lang="es-CO" i="1"/>
                          <m:t>𝑝</m:t>
                        </m:r>
                      </m:sub>
                    </m:sSub>
                    <m:r>
                      <a:rPr lang="es-CO" i="1"/>
                      <m:t>=</m:t>
                    </m:r>
                    <m:d>
                      <m:dPr>
                        <m:begChr m:val="["/>
                        <m:endChr m:val="]"/>
                        <m:ctrlPr>
                          <a:rPr lang="es-CO" i="1"/>
                        </m:ctrlPr>
                      </m:dPr>
                      <m:e>
                        <m:m>
                          <m:mPr>
                            <m:mcs>
                              <m:mc>
                                <m:mcPr>
                                  <m:count m:val="3"/>
                                  <m:mcJc m:val="center"/>
                                </m:mcPr>
                              </m:mc>
                            </m:mcs>
                            <m:ctrlPr>
                              <a:rPr lang="es-CO" i="1"/>
                            </m:ctrlPr>
                          </m:mPr>
                          <m:mr>
                            <m:e>
                              <m:sSub>
                                <m:sSubPr>
                                  <m:ctrlPr>
                                    <a:rPr lang="es-CO" i="1"/>
                                  </m:ctrlPr>
                                </m:sSubPr>
                                <m:e>
                                  <m:r>
                                    <a:rPr lang="es-CO" i="1"/>
                                    <m:t>𝑥</m:t>
                                  </m:r>
                                </m:e>
                                <m:sub>
                                  <m:r>
                                    <a:rPr lang="es-CO" i="1"/>
                                    <m:t>𝑖</m:t>
                                  </m:r>
                                  <m:r>
                                    <a:rPr lang="es-CO" i="1"/>
                                    <m:t>1</m:t>
                                  </m:r>
                                </m:sub>
                              </m:sSub>
                            </m:e>
                            <m:e>
                              <m:sSub>
                                <m:sSubPr>
                                  <m:ctrlPr>
                                    <a:rPr lang="es-CO" i="1"/>
                                  </m:ctrlPr>
                                </m:sSubPr>
                                <m:e>
                                  <m:r>
                                    <a:rPr lang="es-CO" i="1"/>
                                    <m:t>𝑥</m:t>
                                  </m:r>
                                </m:e>
                                <m:sub>
                                  <m:r>
                                    <a:rPr lang="es-CO" i="1"/>
                                    <m:t>𝑖</m:t>
                                  </m:r>
                                  <m:r>
                                    <a:rPr lang="es-CO" i="1"/>
                                    <m:t>2</m:t>
                                  </m:r>
                                </m:sub>
                              </m:sSub>
                            </m:e>
                            <m:e>
                              <m:m>
                                <m:mPr>
                                  <m:mcs>
                                    <m:mc>
                                      <m:mcPr>
                                        <m:count m:val="2"/>
                                        <m:mcJc m:val="center"/>
                                      </m:mcPr>
                                    </m:mc>
                                  </m:mcs>
                                  <m:ctrlPr>
                                    <a:rPr lang="es-CO" i="1"/>
                                  </m:ctrlPr>
                                </m:mPr>
                                <m:mr>
                                  <m:e>
                                    <m:r>
                                      <a:rPr lang="es-CO" i="1"/>
                                      <m:t>…</m:t>
                                    </m:r>
                                  </m:e>
                                  <m:e>
                                    <m:m>
                                      <m:mPr>
                                        <m:mcs>
                                          <m:mc>
                                            <m:mcPr>
                                              <m:count m:val="2"/>
                                              <m:mcJc m:val="center"/>
                                            </m:mcPr>
                                          </m:mc>
                                        </m:mcs>
                                        <m:ctrlPr>
                                          <a:rPr lang="es-CO" i="1"/>
                                        </m:ctrlPr>
                                      </m:mPr>
                                      <m:mr>
                                        <m:e>
                                          <m:sSub>
                                            <m:sSubPr>
                                              <m:ctrlPr>
                                                <a:rPr lang="es-CO" i="1"/>
                                              </m:ctrlPr>
                                            </m:sSubPr>
                                            <m:e>
                                              <m:r>
                                                <a:rPr lang="es-CO" i="1"/>
                                                <m:t>𝑥</m:t>
                                              </m:r>
                                            </m:e>
                                            <m:sub>
                                              <m:r>
                                                <a:rPr lang="es-CO" i="1"/>
                                                <m:t>𝑖𝑗</m:t>
                                              </m:r>
                                            </m:sub>
                                          </m:sSub>
                                        </m:e>
                                        <m:e>
                                          <m:m>
                                            <m:mPr>
                                              <m:mcs>
                                                <m:mc>
                                                  <m:mcPr>
                                                    <m:count m:val="2"/>
                                                    <m:mcJc m:val="center"/>
                                                  </m:mcPr>
                                                </m:mc>
                                              </m:mcs>
                                              <m:ctrlPr>
                                                <a:rPr lang="es-CO" i="1"/>
                                              </m:ctrlPr>
                                            </m:mPr>
                                            <m:mr>
                                              <m:e>
                                                <m:r>
                                                  <a:rPr lang="es-CO" i="1"/>
                                                  <m:t>…</m:t>
                                                </m:r>
                                              </m:e>
                                              <m:e>
                                                <m:sSub>
                                                  <m:sSubPr>
                                                    <m:ctrlPr>
                                                      <a:rPr lang="es-CO" i="1"/>
                                                    </m:ctrlPr>
                                                  </m:sSubPr>
                                                  <m:e>
                                                    <m:r>
                                                      <a:rPr lang="es-CO" i="1"/>
                                                      <m:t>𝑥</m:t>
                                                    </m:r>
                                                  </m:e>
                                                  <m:sub>
                                                    <m:r>
                                                      <a:rPr lang="es-CO" i="1"/>
                                                      <m:t>𝑖𝑚</m:t>
                                                    </m:r>
                                                  </m:sub>
                                                </m:sSub>
                                              </m:e>
                                            </m:mr>
                                          </m:m>
                                        </m:e>
                                      </m:mr>
                                    </m:m>
                                  </m:e>
                                </m:mr>
                              </m:m>
                            </m:e>
                          </m:mr>
                        </m:m>
                      </m:e>
                    </m:d>
                  </m:oMath>
                </a14:m>
                <a:r>
                  <a:rPr lang="es-CO" dirty="0"/>
                  <a:t>. El proceso consiste en encontrar una combinación lineal de todas las variables, el cual toma el nombre de componente principal:</a:t>
                </a:r>
              </a:p>
              <a:p>
                <a:pPr algn="just"/>
                <a:endParaRPr lang="es-CO" dirty="0"/>
              </a:p>
              <a:p>
                <a:pPr marL="530352" lvl="1" indent="0" algn="just">
                  <a:buNone/>
                </a:pPr>
                <a14:m>
                  <m:oMathPara xmlns:m="http://schemas.openxmlformats.org/officeDocument/2006/math">
                    <m:oMathParaPr>
                      <m:jc m:val="centerGroup"/>
                    </m:oMathParaPr>
                    <m:oMath xmlns:m="http://schemas.openxmlformats.org/officeDocument/2006/math">
                      <m:sSub>
                        <m:sSubPr>
                          <m:ctrlPr>
                            <a:rPr lang="es-CO"/>
                          </m:ctrlPr>
                        </m:sSubPr>
                        <m:e>
                          <m:r>
                            <a:rPr lang="es-CO"/>
                            <m:t>𝑧</m:t>
                          </m:r>
                        </m:e>
                        <m:sub>
                          <m:r>
                            <a:rPr lang="es-CO"/>
                            <m:t>𝑖𝑝</m:t>
                          </m:r>
                        </m:sub>
                      </m:sSub>
                      <m:r>
                        <a:rPr lang="es-CO"/>
                        <m:t>=</m:t>
                      </m:r>
                      <m:sSub>
                        <m:sSubPr>
                          <m:ctrlPr>
                            <a:rPr lang="es-CO"/>
                          </m:ctrlPr>
                        </m:sSubPr>
                        <m:e>
                          <m:r>
                            <a:rPr lang="es-CO"/>
                            <m:t>𝜃</m:t>
                          </m:r>
                        </m:e>
                        <m:sub>
                          <m:r>
                            <a:rPr lang="es-CO"/>
                            <m:t>1</m:t>
                          </m:r>
                        </m:sub>
                      </m:sSub>
                      <m:sSub>
                        <m:sSubPr>
                          <m:ctrlPr>
                            <a:rPr lang="es-CO"/>
                          </m:ctrlPr>
                        </m:sSubPr>
                        <m:e>
                          <m:r>
                            <a:rPr lang="es-CO"/>
                            <m:t>𝑥</m:t>
                          </m:r>
                        </m:e>
                        <m:sub>
                          <m:r>
                            <a:rPr lang="es-CO"/>
                            <m:t>𝑖</m:t>
                          </m:r>
                          <m:r>
                            <a:rPr lang="es-CO"/>
                            <m:t>1</m:t>
                          </m:r>
                        </m:sub>
                      </m:sSub>
                      <m:r>
                        <a:rPr lang="es-CO"/>
                        <m:t>+</m:t>
                      </m:r>
                      <m:sSub>
                        <m:sSubPr>
                          <m:ctrlPr>
                            <a:rPr lang="es-CO"/>
                          </m:ctrlPr>
                        </m:sSubPr>
                        <m:e>
                          <m:r>
                            <a:rPr lang="es-CO"/>
                            <m:t>𝜃</m:t>
                          </m:r>
                        </m:e>
                        <m:sub>
                          <m:r>
                            <a:rPr lang="es-CO"/>
                            <m:t>2</m:t>
                          </m:r>
                        </m:sub>
                      </m:sSub>
                      <m:sSub>
                        <m:sSubPr>
                          <m:ctrlPr>
                            <a:rPr lang="es-CO"/>
                          </m:ctrlPr>
                        </m:sSubPr>
                        <m:e>
                          <m:r>
                            <a:rPr lang="es-CO"/>
                            <m:t>𝑥</m:t>
                          </m:r>
                        </m:e>
                        <m:sub>
                          <m:r>
                            <a:rPr lang="es-CO"/>
                            <m:t>𝑖</m:t>
                          </m:r>
                          <m:r>
                            <a:rPr lang="es-CO"/>
                            <m:t>2</m:t>
                          </m:r>
                        </m:sub>
                      </m:sSub>
                      <m:r>
                        <a:rPr lang="es-CO"/>
                        <m:t>+…+</m:t>
                      </m:r>
                      <m:sSub>
                        <m:sSubPr>
                          <m:ctrlPr>
                            <a:rPr lang="es-CO"/>
                          </m:ctrlPr>
                        </m:sSubPr>
                        <m:e>
                          <m:r>
                            <a:rPr lang="es-CO"/>
                            <m:t>𝜃</m:t>
                          </m:r>
                        </m:e>
                        <m:sub>
                          <m:r>
                            <a:rPr lang="es-CO"/>
                            <m:t>𝑗</m:t>
                          </m:r>
                        </m:sub>
                      </m:sSub>
                      <m:sSub>
                        <m:sSubPr>
                          <m:ctrlPr>
                            <a:rPr lang="es-CO"/>
                          </m:ctrlPr>
                        </m:sSubPr>
                        <m:e>
                          <m:r>
                            <a:rPr lang="es-CO"/>
                            <m:t>𝑥</m:t>
                          </m:r>
                        </m:e>
                        <m:sub>
                          <m:r>
                            <a:rPr lang="es-CO"/>
                            <m:t>𝑖𝑗</m:t>
                          </m:r>
                        </m:sub>
                      </m:sSub>
                      <m:r>
                        <a:rPr lang="es-CO"/>
                        <m:t>+…+</m:t>
                      </m:r>
                      <m:sSub>
                        <m:sSubPr>
                          <m:ctrlPr>
                            <a:rPr lang="es-CO"/>
                          </m:ctrlPr>
                        </m:sSubPr>
                        <m:e>
                          <m:r>
                            <a:rPr lang="es-CO"/>
                            <m:t>𝜃</m:t>
                          </m:r>
                        </m:e>
                        <m:sub>
                          <m:r>
                            <a:rPr lang="es-CO"/>
                            <m:t>𝑚</m:t>
                          </m:r>
                        </m:sub>
                      </m:sSub>
                      <m:sSub>
                        <m:sSubPr>
                          <m:ctrlPr>
                            <a:rPr lang="es-CO"/>
                          </m:ctrlPr>
                        </m:sSubPr>
                        <m:e>
                          <m:r>
                            <a:rPr lang="es-CO"/>
                            <m:t>𝑥</m:t>
                          </m:r>
                        </m:e>
                        <m:sub>
                          <m:r>
                            <a:rPr lang="es-CO"/>
                            <m:t>𝑖𝑚</m:t>
                          </m:r>
                        </m:sub>
                      </m:sSub>
                    </m:oMath>
                  </m:oMathPara>
                </a14:m>
                <a:endParaRPr lang="es-419" dirty="0"/>
              </a:p>
              <a:p>
                <a:pPr algn="just"/>
                <a:endParaRPr lang="es-CO" dirty="0"/>
              </a:p>
              <a:p>
                <a:pPr algn="just"/>
                <a:r>
                  <a:rPr lang="es-CO" dirty="0"/>
                  <a:t>Los primeros componentes que se obtienen son los que capturan la mayor porción de la explicación del sistema de indicadores. </a:t>
                </a:r>
              </a:p>
              <a:p>
                <a:pPr algn="just"/>
                <a:r>
                  <a:rPr lang="es-CO" dirty="0"/>
                  <a:t>Esto debido a que para encontrar cada uno de los pesos del componente </a:t>
                </a:r>
                <a14:m>
                  <m:oMath xmlns:m="http://schemas.openxmlformats.org/officeDocument/2006/math">
                    <m:sSub>
                      <m:sSubPr>
                        <m:ctrlPr>
                          <a:rPr lang="es-CO" i="1"/>
                        </m:ctrlPr>
                      </m:sSubPr>
                      <m:e>
                        <m:r>
                          <a:rPr lang="es-CO" i="1"/>
                          <m:t>𝜃</m:t>
                        </m:r>
                      </m:e>
                      <m:sub>
                        <m:r>
                          <a:rPr lang="es-CO" i="1"/>
                          <m:t>𝑗</m:t>
                        </m:r>
                      </m:sub>
                    </m:sSub>
                  </m:oMath>
                </a14:m>
                <a:r>
                  <a:rPr lang="es-CO" dirty="0"/>
                  <a:t> se realiza un proceso de maximización de la matriz de varianzas y covarianzas del grupo de medidas de cada dimensión sujeto a que la suma de los cuadrados de los pesos sea igual a la unidad. En términos formales los pesos se obtienen de resolver el siguiente problema:</a:t>
                </a:r>
              </a:p>
              <a:p>
                <a:pPr marL="0" indent="0" algn="just">
                  <a:buNone/>
                </a:pPr>
                <a14:m>
                  <m:oMathPara xmlns:m="http://schemas.openxmlformats.org/officeDocument/2006/math">
                    <m:oMathParaPr>
                      <m:jc m:val="center"/>
                    </m:oMathParaPr>
                    <m:oMath xmlns:m="http://schemas.openxmlformats.org/officeDocument/2006/math">
                      <m:func>
                        <m:funcPr>
                          <m:ctrlPr>
                            <a:rPr lang="es-CO" i="1"/>
                          </m:ctrlPr>
                        </m:funcPr>
                        <m:fName>
                          <m:limLow>
                            <m:limLowPr>
                              <m:ctrlPr>
                                <a:rPr lang="es-CO" i="1"/>
                              </m:ctrlPr>
                            </m:limLowPr>
                            <m:e>
                              <m:r>
                                <m:rPr>
                                  <m:sty m:val="p"/>
                                </m:rPr>
                                <a:rPr lang="es-CO"/>
                                <m:t>max</m:t>
                              </m:r>
                            </m:e>
                            <m:lim>
                              <m:r>
                                <a:rPr lang="es-CO" i="1"/>
                                <m:t>𝜃</m:t>
                              </m:r>
                            </m:lim>
                          </m:limLow>
                        </m:fName>
                        <m:e>
                          <m:sSub>
                            <m:sSubPr>
                              <m:ctrlPr>
                                <a:rPr lang="es-CO" i="1"/>
                              </m:ctrlPr>
                            </m:sSubPr>
                            <m:e>
                              <m:r>
                                <a:rPr lang="es-CO" i="1"/>
                                <m:t>𝑆</m:t>
                              </m:r>
                            </m:e>
                            <m:sub>
                              <m:r>
                                <a:rPr lang="es-CO" i="1"/>
                                <m:t>𝑝</m:t>
                              </m:r>
                            </m:sub>
                          </m:sSub>
                          <m:r>
                            <a:rPr lang="es-CO" i="1"/>
                            <m:t>  </m:t>
                          </m:r>
                          <m:r>
                            <a:rPr lang="es-CO" i="1"/>
                            <m:t>𝑠</m:t>
                          </m:r>
                          <m:r>
                            <a:rPr lang="es-CO" i="1"/>
                            <m:t>.</m:t>
                          </m:r>
                          <m:r>
                            <a:rPr lang="es-CO" i="1"/>
                            <m:t>𝑎</m:t>
                          </m:r>
                          <m:r>
                            <a:rPr lang="es-CO" i="1"/>
                            <m:t> </m:t>
                          </m:r>
                          <m:sSup>
                            <m:sSupPr>
                              <m:ctrlPr>
                                <a:rPr lang="es-CO" i="1"/>
                              </m:ctrlPr>
                            </m:sSupPr>
                            <m:e>
                              <m:r>
                                <a:rPr lang="es-CO" i="1"/>
                                <m:t>𝜃</m:t>
                              </m:r>
                            </m:e>
                            <m:sup>
                              <m:r>
                                <a:rPr lang="es-CO" i="1"/>
                                <m:t>′</m:t>
                              </m:r>
                            </m:sup>
                          </m:sSup>
                          <m:r>
                            <a:rPr lang="es-CO" i="1"/>
                            <m:t>𝜃</m:t>
                          </m:r>
                          <m:r>
                            <a:rPr lang="es-CO" i="1"/>
                            <m:t>=1</m:t>
                          </m:r>
                        </m:e>
                      </m:func>
                    </m:oMath>
                  </m:oMathPara>
                </a14:m>
                <a:endParaRPr lang="es-CO" dirty="0"/>
              </a:p>
              <a:p>
                <a:pPr marL="0" indent="0" algn="just">
                  <a:buNone/>
                </a:pPr>
                <a:r>
                  <a:rPr lang="es-CO" dirty="0"/>
                  <a:t>Donde </a:t>
                </a:r>
                <a14:m>
                  <m:oMath xmlns:m="http://schemas.openxmlformats.org/officeDocument/2006/math">
                    <m:sSub>
                      <m:sSubPr>
                        <m:ctrlPr>
                          <a:rPr lang="es-CO" i="1"/>
                        </m:ctrlPr>
                      </m:sSubPr>
                      <m:e>
                        <m:r>
                          <a:rPr lang="es-CO" i="1"/>
                          <m:t>𝑆</m:t>
                        </m:r>
                      </m:e>
                      <m:sub>
                        <m:r>
                          <a:rPr lang="es-CO" i="1"/>
                          <m:t>𝑝</m:t>
                        </m:r>
                      </m:sub>
                    </m:sSub>
                    <m:r>
                      <a:rPr lang="es-CO" i="1"/>
                      <m:t> </m:t>
                    </m:r>
                  </m:oMath>
                </a14:m>
                <a:r>
                  <a:rPr lang="es-CO" dirty="0"/>
                  <a:t> es la matriz de varianzas y covarianzas de la dimensión de análisis </a:t>
                </a:r>
                <a14:m>
                  <m:oMath xmlns:m="http://schemas.openxmlformats.org/officeDocument/2006/math">
                    <m:r>
                      <a:rPr lang="es-CO" i="1"/>
                      <m:t>𝑝</m:t>
                    </m:r>
                  </m:oMath>
                </a14:m>
                <a:r>
                  <a:rPr lang="es-CO" dirty="0"/>
                  <a:t>.</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958363" y="1521069"/>
                <a:ext cx="10840914" cy="5152293"/>
              </a:xfrm>
              <a:blipFill>
                <a:blip r:embed="rId2"/>
                <a:stretch>
                  <a:fillRect l="-562" t="-947" r="-562" b="-1538"/>
                </a:stretch>
              </a:blipFill>
            </p:spPr>
            <p:txBody>
              <a:bodyPr/>
              <a:lstStyle/>
              <a:p>
                <a:r>
                  <a:rPr lang="es-CO">
                    <a:noFill/>
                  </a:rPr>
                  <a:t> </a:t>
                </a:r>
              </a:p>
            </p:txBody>
          </p:sp>
        </mc:Fallback>
      </mc:AlternateContent>
    </p:spTree>
    <p:extLst>
      <p:ext uri="{BB962C8B-B14F-4D97-AF65-F5344CB8AC3E}">
        <p14:creationId xmlns:p14="http://schemas.microsoft.com/office/powerpoint/2010/main" val="345014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19881" y="401595"/>
            <a:ext cx="9601200" cy="1044146"/>
          </a:xfrm>
        </p:spPr>
        <p:txBody>
          <a:bodyPr>
            <a:normAutofit fontScale="90000"/>
          </a:bodyPr>
          <a:lstStyle/>
          <a:p>
            <a:pPr algn="ctr"/>
            <a:r>
              <a:rPr lang="es-CO" b="1" dirty="0"/>
              <a:t>Dimensiones e indicadores de la capacidad de carga para Bogotá</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5641504"/>
              </p:ext>
            </p:extLst>
          </p:nvPr>
        </p:nvGraphicFramePr>
        <p:xfrm>
          <a:off x="976182" y="1925732"/>
          <a:ext cx="10849233" cy="4797933"/>
        </p:xfrm>
        <a:graphic>
          <a:graphicData uri="http://schemas.openxmlformats.org/drawingml/2006/table">
            <a:tbl>
              <a:tblPr firstRow="1" firstCol="1" bandRow="1">
                <a:tableStyleId>{5C22544A-7EE6-4342-B048-85BDC9FD1C3A}</a:tableStyleId>
              </a:tblPr>
              <a:tblGrid>
                <a:gridCol w="2129051">
                  <a:extLst>
                    <a:ext uri="{9D8B030D-6E8A-4147-A177-3AD203B41FA5}">
                      <a16:colId xmlns:a16="http://schemas.microsoft.com/office/drawing/2014/main" val="20000"/>
                    </a:ext>
                  </a:extLst>
                </a:gridCol>
                <a:gridCol w="4066868">
                  <a:extLst>
                    <a:ext uri="{9D8B030D-6E8A-4147-A177-3AD203B41FA5}">
                      <a16:colId xmlns:a16="http://schemas.microsoft.com/office/drawing/2014/main" val="20001"/>
                    </a:ext>
                  </a:extLst>
                </a:gridCol>
                <a:gridCol w="4653314">
                  <a:extLst>
                    <a:ext uri="{9D8B030D-6E8A-4147-A177-3AD203B41FA5}">
                      <a16:colId xmlns:a16="http://schemas.microsoft.com/office/drawing/2014/main" val="20002"/>
                    </a:ext>
                  </a:extLst>
                </a:gridCol>
              </a:tblGrid>
              <a:tr h="0">
                <a:tc rowSpan="14">
                  <a:txBody>
                    <a:bodyPr/>
                    <a:lstStyle/>
                    <a:p>
                      <a:pPr algn="ctr">
                        <a:lnSpc>
                          <a:spcPct val="150000"/>
                        </a:lnSpc>
                        <a:spcBef>
                          <a:spcPts val="100"/>
                        </a:spcBef>
                        <a:spcAft>
                          <a:spcPts val="100"/>
                        </a:spcAft>
                      </a:pPr>
                      <a:r>
                        <a:rPr lang="es-ES" sz="1800" dirty="0">
                          <a:effectLst/>
                        </a:rPr>
                        <a:t>Capacidad de carga</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solidFill>
                      <a:schemeClr val="tx2"/>
                    </a:solidFill>
                  </a:tcPr>
                </a:tc>
                <a:tc>
                  <a:txBody>
                    <a:bodyPr/>
                    <a:lstStyle/>
                    <a:p>
                      <a:pPr algn="ctr">
                        <a:lnSpc>
                          <a:spcPct val="150000"/>
                        </a:lnSpc>
                        <a:spcBef>
                          <a:spcPts val="100"/>
                        </a:spcBef>
                        <a:spcAft>
                          <a:spcPts val="100"/>
                        </a:spcAft>
                      </a:pPr>
                      <a:r>
                        <a:rPr lang="es-CO" sz="1600" dirty="0">
                          <a:effectLst/>
                        </a:rPr>
                        <a:t>Dimensión</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solidFill>
                      <a:schemeClr val="tx2"/>
                    </a:solidFill>
                  </a:tcPr>
                </a:tc>
                <a:tc>
                  <a:txBody>
                    <a:bodyPr/>
                    <a:lstStyle/>
                    <a:p>
                      <a:pPr algn="ctr">
                        <a:lnSpc>
                          <a:spcPct val="150000"/>
                        </a:lnSpc>
                        <a:spcBef>
                          <a:spcPts val="100"/>
                        </a:spcBef>
                        <a:spcAft>
                          <a:spcPts val="100"/>
                        </a:spcAft>
                      </a:pPr>
                      <a:r>
                        <a:rPr lang="es-ES" sz="1600" dirty="0">
                          <a:effectLst/>
                        </a:rPr>
                        <a:t>Indicador</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solidFill>
                      <a:schemeClr val="tx2"/>
                    </a:solidFill>
                  </a:tcPr>
                </a:tc>
                <a:extLst>
                  <a:ext uri="{0D108BD9-81ED-4DB2-BD59-A6C34878D82A}">
                    <a16:rowId xmlns:a16="http://schemas.microsoft.com/office/drawing/2014/main" val="10000"/>
                  </a:ext>
                </a:extLst>
              </a:tr>
              <a:tr h="111919">
                <a:tc vMerge="1">
                  <a:txBody>
                    <a:bodyPr/>
                    <a:lstStyle/>
                    <a:p>
                      <a:endParaRPr lang="es-CO"/>
                    </a:p>
                  </a:txBody>
                  <a:tcPr/>
                </a:tc>
                <a:tc rowSpan="5">
                  <a:txBody>
                    <a:bodyPr/>
                    <a:lstStyle/>
                    <a:p>
                      <a:pPr algn="l">
                        <a:lnSpc>
                          <a:spcPct val="150000"/>
                        </a:lnSpc>
                        <a:spcBef>
                          <a:spcPts val="100"/>
                        </a:spcBef>
                        <a:spcAft>
                          <a:spcPts val="100"/>
                        </a:spcAft>
                      </a:pPr>
                      <a:r>
                        <a:rPr lang="es-CO" sz="1700" dirty="0">
                          <a:effectLst/>
                        </a:rPr>
                        <a:t>Medio Ambiente</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tc>
                <a:tc>
                  <a:txBody>
                    <a:bodyPr/>
                    <a:lstStyle/>
                    <a:p>
                      <a:pPr algn="just">
                        <a:lnSpc>
                          <a:spcPct val="150000"/>
                        </a:lnSpc>
                        <a:spcBef>
                          <a:spcPts val="100"/>
                        </a:spcBef>
                        <a:spcAft>
                          <a:spcPts val="100"/>
                        </a:spcAft>
                      </a:pPr>
                      <a:r>
                        <a:rPr lang="es-ES" sz="1600">
                          <a:effectLst/>
                        </a:rPr>
                        <a:t>Cobertura parque Zonal a 750 metros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1"/>
                  </a:ext>
                </a:extLst>
              </a:tr>
              <a:tr h="223837">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ES" sz="1600">
                          <a:effectLst/>
                        </a:rPr>
                        <a:t>Cobertura parque vecinal a 500 metros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2"/>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ES" sz="1700">
                          <a:effectLst/>
                        </a:rPr>
                        <a:t>Porcentaje de ocupación del suelo (-)</a:t>
                      </a:r>
                      <a:endParaRPr lang="es-CO"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3"/>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ES" sz="1700" dirty="0">
                          <a:effectLst/>
                        </a:rPr>
                        <a:t>PM10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4"/>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ES" sz="1700" dirty="0">
                          <a:effectLst/>
                        </a:rPr>
                        <a:t>Área de los cuerpos de agua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5"/>
                  </a:ext>
                </a:extLst>
              </a:tr>
              <a:tr h="111919">
                <a:tc vMerge="1">
                  <a:txBody>
                    <a:bodyPr/>
                    <a:lstStyle/>
                    <a:p>
                      <a:endParaRPr lang="es-CO"/>
                    </a:p>
                  </a:txBody>
                  <a:tcPr/>
                </a:tc>
                <a:tc rowSpan="8">
                  <a:txBody>
                    <a:bodyPr/>
                    <a:lstStyle/>
                    <a:p>
                      <a:pPr algn="l">
                        <a:lnSpc>
                          <a:spcPct val="150000"/>
                        </a:lnSpc>
                        <a:spcBef>
                          <a:spcPts val="100"/>
                        </a:spcBef>
                        <a:spcAft>
                          <a:spcPts val="100"/>
                        </a:spcAft>
                      </a:pPr>
                      <a:r>
                        <a:rPr lang="es-CO" sz="1700" dirty="0">
                          <a:effectLst/>
                        </a:rPr>
                        <a:t>Infraestructura</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nchor="ctr"/>
                </a:tc>
                <a:tc>
                  <a:txBody>
                    <a:bodyPr/>
                    <a:lstStyle/>
                    <a:p>
                      <a:pPr algn="just">
                        <a:lnSpc>
                          <a:spcPct val="150000"/>
                        </a:lnSpc>
                        <a:spcBef>
                          <a:spcPts val="100"/>
                        </a:spcBef>
                        <a:spcAft>
                          <a:spcPts val="100"/>
                        </a:spcAft>
                      </a:pPr>
                      <a:r>
                        <a:rPr lang="es-CO" sz="1700" dirty="0">
                          <a:effectLst/>
                        </a:rPr>
                        <a:t>Remanente acueducto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6"/>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Densidades vía local e intermedia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7"/>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Áreas de parque zonal y vecinal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8"/>
                  </a:ext>
                </a:extLst>
              </a:tr>
              <a:tr h="223837">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Disponibilidad de energía eléctrica y gas(+)</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09"/>
                  </a:ext>
                </a:extLst>
              </a:tr>
              <a:tr h="223837">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Número de equipamientos de educación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0"/>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Numero de equipamientos de salud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1"/>
                  </a:ext>
                </a:extLst>
              </a:tr>
              <a:tr h="223837">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Numero de equipamientos de seguridad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2"/>
                  </a:ext>
                </a:extLst>
              </a:tr>
              <a:tr h="111919">
                <a:tc vMerge="1">
                  <a:txBody>
                    <a:bodyPr/>
                    <a:lstStyle/>
                    <a:p>
                      <a:endParaRPr lang="es-CO"/>
                    </a:p>
                  </a:txBody>
                  <a:tcPr/>
                </a:tc>
                <a:tc vMerge="1">
                  <a:txBody>
                    <a:bodyPr/>
                    <a:lstStyle/>
                    <a:p>
                      <a:endParaRPr lang="es-CO"/>
                    </a:p>
                  </a:txBody>
                  <a:tcPr/>
                </a:tc>
                <a:tc>
                  <a:txBody>
                    <a:bodyPr/>
                    <a:lstStyle/>
                    <a:p>
                      <a:pPr algn="just">
                        <a:lnSpc>
                          <a:spcPct val="150000"/>
                        </a:lnSpc>
                        <a:spcBef>
                          <a:spcPts val="100"/>
                        </a:spcBef>
                        <a:spcAft>
                          <a:spcPts val="100"/>
                        </a:spcAft>
                      </a:pPr>
                      <a:r>
                        <a:rPr lang="es-CO" sz="1700" dirty="0">
                          <a:effectLst/>
                        </a:rPr>
                        <a:t>Capacidad de alcantarillado (+)</a:t>
                      </a:r>
                      <a:endParaRPr lang="es-CO"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980" marR="279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81523193"/>
      </p:ext>
    </p:extLst>
  </p:cSld>
  <p:clrMapOvr>
    <a:masterClrMapping/>
  </p:clrMapOvr>
</p:sld>
</file>

<file path=ppt/theme/theme1.xml><?xml version="1.0" encoding="utf-8"?>
<a:theme xmlns:a="http://schemas.openxmlformats.org/drawingml/2006/main" name="Crop">
  <a:themeElements>
    <a:clrScheme name="CCSU">
      <a:dk1>
        <a:sysClr val="windowText" lastClr="000000"/>
      </a:dk1>
      <a:lt1>
        <a:sysClr val="window" lastClr="FFFFFF"/>
      </a:lt1>
      <a:dk2>
        <a:srgbClr val="44546A"/>
      </a:dk2>
      <a:lt2>
        <a:srgbClr val="E7E6E6"/>
      </a:lt2>
      <a:accent1>
        <a:srgbClr val="243A52"/>
      </a:accent1>
      <a:accent2>
        <a:srgbClr val="ED7D31"/>
      </a:accent2>
      <a:accent3>
        <a:srgbClr val="A5A5A5"/>
      </a:accent3>
      <a:accent4>
        <a:srgbClr val="FFC000"/>
      </a:accent4>
      <a:accent5>
        <a:srgbClr val="8496B0"/>
      </a:accent5>
      <a:accent6>
        <a:srgbClr val="70AD47"/>
      </a:accent6>
      <a:hlink>
        <a:srgbClr val="023160"/>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Recorte</Template>
  <TotalTime>150</TotalTime>
  <Words>867</Words>
  <Application>Microsoft Office PowerPoint</Application>
  <PresentationFormat>Panorámica</PresentationFormat>
  <Paragraphs>105</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Candara</vt:lpstr>
      <vt:lpstr>Franklin Gothic Book</vt:lpstr>
      <vt:lpstr>Times New Roman</vt:lpstr>
      <vt:lpstr>Crop</vt:lpstr>
      <vt:lpstr>Capacidad de carga del suelo urbano para Bogotá</vt:lpstr>
      <vt:lpstr>Objetivo:</vt:lpstr>
      <vt:lpstr>Aproximación metodológica</vt:lpstr>
      <vt:lpstr>Marco relacional de los componentes de la capacidad de carga</vt:lpstr>
      <vt:lpstr>Vínculos clave entre el cambio social y la dinámica urbana </vt:lpstr>
      <vt:lpstr>Metodología </vt:lpstr>
      <vt:lpstr>Metodología: Evaluación de la capacidad de carga </vt:lpstr>
      <vt:lpstr>Metodología </vt:lpstr>
      <vt:lpstr>Dimensiones e indicadores de la capacidad de carga para Bogotá</vt:lpstr>
      <vt:lpstr>Dimensiones e indicadores de la capacidad de carga para Bogotá</vt:lpstr>
      <vt:lpstr>Resultados</vt:lpstr>
      <vt:lpstr>Resultados</vt:lpstr>
      <vt:lpstr>Resultados</vt:lpstr>
      <vt:lpstr>Resultados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María Armenta Vergara</dc:creator>
  <cp:lastModifiedBy>Rosa María Armenta</cp:lastModifiedBy>
  <cp:revision>50</cp:revision>
  <dcterms:created xsi:type="dcterms:W3CDTF">2018-09-19T20:36:14Z</dcterms:created>
  <dcterms:modified xsi:type="dcterms:W3CDTF">2018-09-27T20:33:43Z</dcterms:modified>
</cp:coreProperties>
</file>