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60" r:id="rId5"/>
    <p:sldId id="262" r:id="rId6"/>
    <p:sldId id="264" r:id="rId7"/>
    <p:sldId id="265" r:id="rId8"/>
    <p:sldId id="256" r:id="rId9"/>
    <p:sldId id="259" r:id="rId10"/>
    <p:sldId id="263" r:id="rId11"/>
    <p:sldId id="266"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varScale="1">
        <p:scale>
          <a:sx n="74" d="100"/>
          <a:sy n="74"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9F694D6-13C2-4740-B370-6258988D436D}" type="datetimeFigureOut">
              <a:rPr lang="es-CO" smtClean="0"/>
              <a:t>27/09/2018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333688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9F694D6-13C2-4740-B370-6258988D436D}" type="datetimeFigureOut">
              <a:rPr lang="es-CO" smtClean="0"/>
              <a:t>27/09/2018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79338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9F694D6-13C2-4740-B370-6258988D436D}" type="datetimeFigureOut">
              <a:rPr lang="es-CO" smtClean="0"/>
              <a:t>27/09/2018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6426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9F694D6-13C2-4740-B370-6258988D436D}" type="datetimeFigureOut">
              <a:rPr lang="es-CO" smtClean="0"/>
              <a:t>27/09/2018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52011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9F694D6-13C2-4740-B370-6258988D436D}" type="datetimeFigureOut">
              <a:rPr lang="es-CO" smtClean="0"/>
              <a:t>27/09/2018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101624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9F694D6-13C2-4740-B370-6258988D436D}" type="datetimeFigureOut">
              <a:rPr lang="es-CO" smtClean="0"/>
              <a:t>27/09/2018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389982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9F694D6-13C2-4740-B370-6258988D436D}" type="datetimeFigureOut">
              <a:rPr lang="es-CO" smtClean="0"/>
              <a:t>27/09/2018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167150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9F694D6-13C2-4740-B370-6258988D436D}" type="datetimeFigureOut">
              <a:rPr lang="es-CO" smtClean="0"/>
              <a:t>27/09/2018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1552467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9F694D6-13C2-4740-B370-6258988D436D}" type="datetimeFigureOut">
              <a:rPr lang="es-CO" smtClean="0"/>
              <a:t>27/09/2018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414506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9F694D6-13C2-4740-B370-6258988D436D}" type="datetimeFigureOut">
              <a:rPr lang="es-CO" smtClean="0"/>
              <a:t>27/09/2018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106252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9F694D6-13C2-4740-B370-6258988D436D}" type="datetimeFigureOut">
              <a:rPr lang="es-CO" smtClean="0"/>
              <a:t>27/09/2018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5D6F23A-F6E4-4045-858A-294383D402AF}" type="slidenum">
              <a:rPr lang="es-CO" smtClean="0"/>
              <a:t>‹Nº›</a:t>
            </a:fld>
            <a:endParaRPr lang="es-CO"/>
          </a:p>
        </p:txBody>
      </p:sp>
    </p:spTree>
    <p:extLst>
      <p:ext uri="{BB962C8B-B14F-4D97-AF65-F5344CB8AC3E}">
        <p14:creationId xmlns:p14="http://schemas.microsoft.com/office/powerpoint/2010/main" val="53043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694D6-13C2-4740-B370-6258988D436D}" type="datetimeFigureOut">
              <a:rPr lang="es-CO" smtClean="0"/>
              <a:t>27/09/2018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6F23A-F6E4-4045-858A-294383D402AF}" type="slidenum">
              <a:rPr lang="es-CO" smtClean="0"/>
              <a:t>‹Nº›</a:t>
            </a:fld>
            <a:endParaRPr lang="es-CO"/>
          </a:p>
        </p:txBody>
      </p:sp>
    </p:spTree>
    <p:extLst>
      <p:ext uri="{BB962C8B-B14F-4D97-AF65-F5344CB8AC3E}">
        <p14:creationId xmlns:p14="http://schemas.microsoft.com/office/powerpoint/2010/main" val="26998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30308" y="2605376"/>
            <a:ext cx="10534920" cy="2246769"/>
          </a:xfrm>
          <a:prstGeom prst="rect">
            <a:avLst/>
          </a:prstGeom>
          <a:noFill/>
        </p:spPr>
        <p:txBody>
          <a:bodyPr wrap="square" rtlCol="0">
            <a:spAutoFit/>
          </a:bodyPr>
          <a:lstStyle/>
          <a:p>
            <a:pPr algn="just">
              <a:lnSpc>
                <a:spcPct val="150000"/>
              </a:lnSpc>
            </a:pPr>
            <a:r>
              <a:rPr lang="es-CO" sz="2000" b="1" dirty="0">
                <a:latin typeface="Consolas" panose="020B0609020204030204" pitchFamily="49" charset="0"/>
                <a:cs typeface="Consolas" panose="020B0609020204030204" pitchFamily="49" charset="0"/>
              </a:rPr>
              <a:t>Anotaciones para una aproximación crítica a los procesos de producción espacial del centro tradicional de Medellín: una mirada del entorno urbano de la Iglesia de la Veracruz, la Iglesia de la Candelaria y la Catedral Metropolitana desde finales de los años 90’ a la actualidad.</a:t>
            </a:r>
            <a:endParaRPr lang="es-CO" sz="2000" dirty="0">
              <a:latin typeface="Consolas" panose="020B0609020204030204" pitchFamily="49" charset="0"/>
              <a:cs typeface="Consolas" panose="020B0609020204030204" pitchFamily="49" charset="0"/>
            </a:endParaRPr>
          </a:p>
          <a:p>
            <a:pPr algn="just"/>
            <a:endParaRPr lang="es-CO" sz="2000" dirty="0">
              <a:latin typeface="Consolas" panose="020B0609020204030204" pitchFamily="49" charset="0"/>
              <a:cs typeface="Consolas" panose="020B0609020204030204" pitchFamily="49" charset="0"/>
            </a:endParaRPr>
          </a:p>
        </p:txBody>
      </p:sp>
      <p:sp>
        <p:nvSpPr>
          <p:cNvPr id="5" name="CuadroTexto 4"/>
          <p:cNvSpPr txBox="1"/>
          <p:nvPr/>
        </p:nvSpPr>
        <p:spPr>
          <a:xfrm>
            <a:off x="7547020" y="5074880"/>
            <a:ext cx="4159876" cy="400110"/>
          </a:xfrm>
          <a:prstGeom prst="rect">
            <a:avLst/>
          </a:prstGeom>
          <a:noFill/>
          <a:ln>
            <a:noFill/>
          </a:ln>
        </p:spPr>
        <p:txBody>
          <a:bodyPr wrap="square" rtlCol="0">
            <a:spAutoFit/>
          </a:bodyPr>
          <a:lstStyle/>
          <a:p>
            <a:pPr algn="just"/>
            <a:r>
              <a:rPr lang="es-ES" sz="2000" dirty="0" smtClean="0">
                <a:latin typeface="Consolas" panose="020B0609020204030204" pitchFamily="49" charset="0"/>
                <a:cs typeface="Consolas" panose="020B0609020204030204" pitchFamily="49" charset="0"/>
              </a:rPr>
              <a:t>Ponente: </a:t>
            </a:r>
            <a:r>
              <a:rPr lang="es-ES" sz="2000" dirty="0" smtClean="0">
                <a:solidFill>
                  <a:schemeClr val="bg1">
                    <a:lumMod val="50000"/>
                  </a:schemeClr>
                </a:solidFill>
                <a:latin typeface="Consolas" panose="020B0609020204030204" pitchFamily="49" charset="0"/>
                <a:cs typeface="Consolas" panose="020B0609020204030204" pitchFamily="49" charset="0"/>
              </a:rPr>
              <a:t>Miguel Arango Marín</a:t>
            </a:r>
            <a:endParaRPr lang="es-CO" sz="2000" dirty="0">
              <a:solidFill>
                <a:schemeClr val="bg1">
                  <a:lumMod val="50000"/>
                </a:schemeClr>
              </a:solidFill>
              <a:latin typeface="Consolas" panose="020B0609020204030204" pitchFamily="49" charset="0"/>
              <a:cs typeface="Consolas" panose="020B0609020204030204" pitchFamily="49" charset="0"/>
            </a:endParaRPr>
          </a:p>
        </p:txBody>
      </p:sp>
      <p:cxnSp>
        <p:nvCxnSpPr>
          <p:cNvPr id="8" name="Conector recto 7"/>
          <p:cNvCxnSpPr/>
          <p:nvPr/>
        </p:nvCxnSpPr>
        <p:spPr>
          <a:xfrm>
            <a:off x="708338" y="5898523"/>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6014075"/>
            <a:ext cx="1911079" cy="735766"/>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t="22865" b="19670"/>
          <a:stretch/>
        </p:blipFill>
        <p:spPr>
          <a:xfrm>
            <a:off x="9810217" y="6002719"/>
            <a:ext cx="1755011" cy="756386"/>
          </a:xfrm>
          <a:prstGeom prst="rect">
            <a:avLst/>
          </a:prstGeom>
        </p:spPr>
      </p:pic>
      <p:sp>
        <p:nvSpPr>
          <p:cNvPr id="13" name="CuadroTexto 12"/>
          <p:cNvSpPr txBox="1"/>
          <p:nvPr/>
        </p:nvSpPr>
        <p:spPr>
          <a:xfrm>
            <a:off x="708338" y="6234718"/>
            <a:ext cx="7069068" cy="292388"/>
          </a:xfrm>
          <a:prstGeom prst="rect">
            <a:avLst/>
          </a:prstGeom>
          <a:noFill/>
        </p:spPr>
        <p:txBody>
          <a:bodyPr wrap="square" rtlCol="0">
            <a:spAutoFit/>
          </a:bodyPr>
          <a:lstStyle/>
          <a:p>
            <a:pPr algn="just"/>
            <a:r>
              <a:rPr lang="es-ES" sz="1300" b="1" dirty="0" smtClean="0">
                <a:solidFill>
                  <a:schemeClr val="bg1">
                    <a:lumMod val="65000"/>
                  </a:schemeClr>
                </a:solidFill>
                <a:latin typeface="Consolas" panose="020B0609020204030204" pitchFamily="49" charset="0"/>
                <a:cs typeface="Consolas" panose="020B0609020204030204" pitchFamily="49" charset="0"/>
              </a:rPr>
              <a:t>Docente U.P.B./Estudiante Doc. Ciencias Humanas y Sociales, UNAL, Medellín.</a:t>
            </a:r>
            <a:endParaRPr lang="es-CO" sz="1300" b="1" dirty="0">
              <a:solidFill>
                <a:schemeClr val="bg1">
                  <a:lumMod val="65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69665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708338" y="6221837"/>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708338" y="6324870"/>
            <a:ext cx="7069068" cy="369332"/>
          </a:xfrm>
          <a:prstGeom prst="rect">
            <a:avLst/>
          </a:prstGeom>
          <a:noFill/>
        </p:spPr>
        <p:txBody>
          <a:bodyPr wrap="square" rtlCol="0">
            <a:spAutoFit/>
          </a:bodyPr>
          <a:lstStyle/>
          <a:p>
            <a:pPr algn="just"/>
            <a:r>
              <a:rPr lang="es-ES" b="1" dirty="0" smtClean="0">
                <a:latin typeface="Consolas" panose="020B0609020204030204" pitchFamily="49" charset="0"/>
                <a:cs typeface="Consolas" panose="020B0609020204030204" pitchFamily="49" charset="0"/>
              </a:rPr>
              <a:t>Estrategias metodológicas y fuentes</a:t>
            </a:r>
            <a:endParaRPr lang="es-CO" b="1" dirty="0">
              <a:latin typeface="Consolas" panose="020B0609020204030204" pitchFamily="49" charset="0"/>
              <a:cs typeface="Consolas" panose="020B0609020204030204" pitchFamily="49" charset="0"/>
            </a:endParaRPr>
          </a:p>
        </p:txBody>
      </p:sp>
      <p:sp>
        <p:nvSpPr>
          <p:cNvPr id="10" name="CuadroTexto 9"/>
          <p:cNvSpPr txBox="1"/>
          <p:nvPr/>
        </p:nvSpPr>
        <p:spPr>
          <a:xfrm>
            <a:off x="7777406" y="3152598"/>
            <a:ext cx="3000401" cy="276999"/>
          </a:xfrm>
          <a:prstGeom prst="rect">
            <a:avLst/>
          </a:prstGeom>
          <a:noFill/>
          <a:ln>
            <a:solidFill>
              <a:schemeClr val="tx1"/>
            </a:solidFill>
          </a:ln>
        </p:spPr>
        <p:txBody>
          <a:bodyPr wrap="square" rtlCol="0">
            <a:spAutoFit/>
          </a:bodyPr>
          <a:lstStyle/>
          <a:p>
            <a:pPr marL="171450" lvl="0" indent="-171450">
              <a:buFont typeface="Arial" panose="020B0604020202020204" pitchFamily="34" charset="0"/>
              <a:buChar char="•"/>
            </a:pPr>
            <a:r>
              <a:rPr lang="es-CO" sz="1200" dirty="0" smtClean="0">
                <a:latin typeface="Consolas" panose="020B0609020204030204" pitchFamily="49" charset="0"/>
                <a:cs typeface="Consolas" panose="020B0609020204030204" pitchFamily="49" charset="0"/>
              </a:rPr>
              <a:t>PD y POT Medellín 1998-2019</a:t>
            </a:r>
            <a:r>
              <a:rPr lang="es-CO" sz="1200" dirty="0" smtClean="0">
                <a:latin typeface="Consolas" panose="020B0609020204030204" pitchFamily="49" charset="0"/>
                <a:cs typeface="Consolas" panose="020B0609020204030204" pitchFamily="49" charset="0"/>
              </a:rPr>
              <a:t>.</a:t>
            </a:r>
            <a:endParaRPr lang="es-CO" sz="1200" dirty="0">
              <a:latin typeface="Consolas" panose="020B0609020204030204" pitchFamily="49" charset="0"/>
              <a:cs typeface="Consolas" panose="020B0609020204030204" pitchFamily="49" charset="0"/>
            </a:endParaRPr>
          </a:p>
        </p:txBody>
      </p:sp>
      <p:sp>
        <p:nvSpPr>
          <p:cNvPr id="12" name="CuadroTexto 11"/>
          <p:cNvSpPr txBox="1"/>
          <p:nvPr/>
        </p:nvSpPr>
        <p:spPr>
          <a:xfrm>
            <a:off x="7777406" y="4106816"/>
            <a:ext cx="3399416" cy="646331"/>
          </a:xfrm>
          <a:prstGeom prst="rect">
            <a:avLst/>
          </a:prstGeom>
          <a:noFill/>
          <a:ln>
            <a:solidFill>
              <a:schemeClr val="tx1"/>
            </a:solidFill>
          </a:ln>
        </p:spPr>
        <p:txBody>
          <a:bodyPr wrap="square" rtlCol="0">
            <a:spAutoFit/>
          </a:bodyPr>
          <a:lstStyle/>
          <a:p>
            <a:pPr marL="171450" lvl="0" indent="-171450" algn="ctr">
              <a:buFont typeface="Arial" panose="020B0604020202020204" pitchFamily="34" charset="0"/>
              <a:buChar char="•"/>
            </a:pPr>
            <a:r>
              <a:rPr lang="es-CO" sz="1200" dirty="0" smtClean="0">
                <a:latin typeface="Consolas" panose="020B0609020204030204" pitchFamily="49" charset="0"/>
                <a:cs typeface="Consolas" panose="020B0609020204030204" pitchFamily="49" charset="0"/>
              </a:rPr>
              <a:t>Campañas </a:t>
            </a:r>
            <a:r>
              <a:rPr lang="es-CO" sz="1200" dirty="0" smtClean="0">
                <a:latin typeface="Consolas" panose="020B0609020204030204" pitchFamily="49" charset="0"/>
                <a:cs typeface="Consolas" panose="020B0609020204030204" pitchFamily="49" charset="0"/>
              </a:rPr>
              <a:t>publicitarias, guías turísticas, iniciativas culturales, </a:t>
            </a:r>
            <a:r>
              <a:rPr lang="es-CO" sz="1200" dirty="0" err="1" smtClean="0">
                <a:latin typeface="Consolas" panose="020B0609020204030204" pitchFamily="49" charset="0"/>
                <a:cs typeface="Consolas" panose="020B0609020204030204" pitchFamily="49" charset="0"/>
              </a:rPr>
              <a:t>etc</a:t>
            </a:r>
            <a:r>
              <a:rPr lang="es-CO" sz="1200" dirty="0" smtClean="0">
                <a:latin typeface="Consolas" panose="020B0609020204030204" pitchFamily="49" charset="0"/>
                <a:cs typeface="Consolas" panose="020B0609020204030204" pitchFamily="49" charset="0"/>
              </a:rPr>
              <a:t> </a:t>
            </a:r>
            <a:r>
              <a:rPr lang="es-CO" sz="1200" dirty="0">
                <a:latin typeface="Consolas" panose="020B0609020204030204" pitchFamily="49" charset="0"/>
                <a:cs typeface="Consolas" panose="020B0609020204030204" pitchFamily="49" charset="0"/>
              </a:rPr>
              <a:t>público/privadas </a:t>
            </a:r>
            <a:r>
              <a:rPr lang="es-CO" sz="1200" dirty="0" smtClean="0">
                <a:latin typeface="Consolas" panose="020B0609020204030204" pitchFamily="49" charset="0"/>
                <a:cs typeface="Consolas" panose="020B0609020204030204" pitchFamily="49" charset="0"/>
              </a:rPr>
              <a:t>1998-2019.</a:t>
            </a:r>
            <a:endParaRPr lang="es-CO" sz="1200" dirty="0">
              <a:latin typeface="Consolas" panose="020B0609020204030204" pitchFamily="49" charset="0"/>
              <a:cs typeface="Consolas" panose="020B0609020204030204" pitchFamily="49" charset="0"/>
            </a:endParaRPr>
          </a:p>
        </p:txBody>
      </p:sp>
      <p:sp>
        <p:nvSpPr>
          <p:cNvPr id="13" name="CuadroTexto 12"/>
          <p:cNvSpPr txBox="1"/>
          <p:nvPr/>
        </p:nvSpPr>
        <p:spPr>
          <a:xfrm>
            <a:off x="7777406" y="3629707"/>
            <a:ext cx="2907344" cy="276999"/>
          </a:xfrm>
          <a:prstGeom prst="rect">
            <a:avLst/>
          </a:prstGeom>
          <a:noFill/>
          <a:ln>
            <a:solidFill>
              <a:schemeClr val="tx1"/>
            </a:solidFill>
          </a:ln>
        </p:spPr>
        <p:txBody>
          <a:bodyPr wrap="square" rtlCol="0">
            <a:spAutoFit/>
          </a:bodyPr>
          <a:lstStyle/>
          <a:p>
            <a:pPr marL="171450" lvl="0" indent="-171450" algn="ctr">
              <a:buFont typeface="Arial" panose="020B0604020202020204" pitchFamily="34" charset="0"/>
              <a:buChar char="•"/>
            </a:pPr>
            <a:r>
              <a:rPr lang="es-CO" sz="1200" dirty="0" smtClean="0">
                <a:latin typeface="Consolas" panose="020B0609020204030204" pitchFamily="49" charset="0"/>
                <a:cs typeface="Consolas" panose="020B0609020204030204" pitchFamily="49" charset="0"/>
              </a:rPr>
              <a:t>Entrevistas </a:t>
            </a:r>
            <a:r>
              <a:rPr lang="es-CO" sz="1200" dirty="0">
                <a:latin typeface="Consolas" panose="020B0609020204030204" pitchFamily="49" charset="0"/>
                <a:cs typeface="Consolas" panose="020B0609020204030204" pitchFamily="49" charset="0"/>
              </a:rPr>
              <a:t>institucionales</a:t>
            </a:r>
            <a:r>
              <a:rPr lang="es-CO" sz="1200" dirty="0" smtClean="0">
                <a:latin typeface="Consolas" panose="020B0609020204030204" pitchFamily="49" charset="0"/>
                <a:cs typeface="Consolas" panose="020B0609020204030204" pitchFamily="49" charset="0"/>
              </a:rPr>
              <a:t>.</a:t>
            </a:r>
            <a:endParaRPr lang="es-CO" sz="1200" dirty="0">
              <a:latin typeface="Consolas" panose="020B0609020204030204" pitchFamily="49" charset="0"/>
              <a:cs typeface="Consolas" panose="020B0609020204030204" pitchFamily="49" charset="0"/>
            </a:endParaRPr>
          </a:p>
        </p:txBody>
      </p:sp>
      <p:sp>
        <p:nvSpPr>
          <p:cNvPr id="14" name="CuadroTexto 13"/>
          <p:cNvSpPr txBox="1"/>
          <p:nvPr/>
        </p:nvSpPr>
        <p:spPr>
          <a:xfrm>
            <a:off x="7777406" y="5430366"/>
            <a:ext cx="2363820" cy="276999"/>
          </a:xfrm>
          <a:prstGeom prst="rect">
            <a:avLst/>
          </a:prstGeom>
          <a:noFill/>
          <a:ln>
            <a:solidFill>
              <a:schemeClr val="tx1"/>
            </a:solidFill>
          </a:ln>
        </p:spPr>
        <p:txBody>
          <a:bodyPr wrap="square" rtlCol="0">
            <a:spAutoFit/>
          </a:bodyPr>
          <a:lstStyle/>
          <a:p>
            <a:pPr marL="171450" lvl="0" indent="-171450" algn="ctr">
              <a:buFont typeface="Arial" panose="020B0604020202020204" pitchFamily="34" charset="0"/>
              <a:buChar char="•"/>
            </a:pPr>
            <a:r>
              <a:rPr lang="es-CO" sz="1200" dirty="0">
                <a:latin typeface="Consolas" panose="020B0609020204030204" pitchFamily="49" charset="0"/>
                <a:cs typeface="Consolas" panose="020B0609020204030204" pitchFamily="49" charset="0"/>
              </a:rPr>
              <a:t>Etnografía urbana</a:t>
            </a:r>
            <a:r>
              <a:rPr lang="es-CO" sz="1200" dirty="0" smtClean="0">
                <a:latin typeface="Consolas" panose="020B0609020204030204" pitchFamily="49" charset="0"/>
                <a:cs typeface="Consolas" panose="020B0609020204030204" pitchFamily="49" charset="0"/>
              </a:rPr>
              <a:t>.</a:t>
            </a:r>
            <a:endParaRPr lang="es-CO" sz="1200" dirty="0">
              <a:latin typeface="Consolas" panose="020B0609020204030204" pitchFamily="49" charset="0"/>
              <a:cs typeface="Consolas" panose="020B0609020204030204" pitchFamily="49" charset="0"/>
            </a:endParaRPr>
          </a:p>
        </p:txBody>
      </p:sp>
      <p:sp>
        <p:nvSpPr>
          <p:cNvPr id="15" name="CuadroTexto 14"/>
          <p:cNvSpPr txBox="1"/>
          <p:nvPr/>
        </p:nvSpPr>
        <p:spPr>
          <a:xfrm>
            <a:off x="708338" y="1860123"/>
            <a:ext cx="2877072" cy="276999"/>
          </a:xfrm>
          <a:prstGeom prst="rect">
            <a:avLst/>
          </a:prstGeom>
          <a:noFill/>
        </p:spPr>
        <p:txBody>
          <a:bodyPr wrap="square" rtlCol="0">
            <a:spAutoFit/>
          </a:bodyPr>
          <a:lstStyle/>
          <a:p>
            <a:r>
              <a:rPr lang="es-ES" sz="1200" b="1" u="sng" dirty="0" smtClean="0">
                <a:latin typeface="Consolas" panose="020B0609020204030204" pitchFamily="49" charset="0"/>
                <a:cs typeface="Consolas" panose="020B0609020204030204" pitchFamily="49" charset="0"/>
              </a:rPr>
              <a:t>Objetivos específicos</a:t>
            </a:r>
            <a:endParaRPr lang="es-CO" sz="1200" b="1" u="sng" dirty="0">
              <a:latin typeface="Consolas" panose="020B0609020204030204" pitchFamily="49" charset="0"/>
              <a:cs typeface="Consolas" panose="020B0609020204030204" pitchFamily="49" charset="0"/>
            </a:endParaRPr>
          </a:p>
        </p:txBody>
      </p:sp>
      <p:sp>
        <p:nvSpPr>
          <p:cNvPr id="16" name="CuadroTexto 15"/>
          <p:cNvSpPr txBox="1"/>
          <p:nvPr/>
        </p:nvSpPr>
        <p:spPr>
          <a:xfrm>
            <a:off x="7777406" y="4953257"/>
            <a:ext cx="3369819" cy="276999"/>
          </a:xfrm>
          <a:prstGeom prst="rect">
            <a:avLst/>
          </a:prstGeom>
          <a:noFill/>
          <a:ln>
            <a:solidFill>
              <a:schemeClr val="tx1"/>
            </a:solidFill>
          </a:ln>
        </p:spPr>
        <p:txBody>
          <a:bodyPr wrap="square" rtlCol="0">
            <a:spAutoFit/>
          </a:bodyPr>
          <a:lstStyle/>
          <a:p>
            <a:pPr marL="171450" lvl="0" indent="-171450" algn="ctr">
              <a:buFont typeface="Arial" panose="020B0604020202020204" pitchFamily="34" charset="0"/>
              <a:buChar char="•"/>
            </a:pPr>
            <a:r>
              <a:rPr lang="es-CO" sz="1200" dirty="0" smtClean="0">
                <a:latin typeface="Consolas" panose="020B0609020204030204" pitchFamily="49" charset="0"/>
                <a:cs typeface="Consolas" panose="020B0609020204030204" pitchFamily="49" charset="0"/>
              </a:rPr>
              <a:t>Publicaciones </a:t>
            </a:r>
            <a:r>
              <a:rPr lang="es-CO" sz="1200" dirty="0">
                <a:latin typeface="Consolas" panose="020B0609020204030204" pitchFamily="49" charset="0"/>
                <a:cs typeface="Consolas" panose="020B0609020204030204" pitchFamily="49" charset="0"/>
              </a:rPr>
              <a:t>periódicas </a:t>
            </a:r>
            <a:r>
              <a:rPr lang="es-CO" sz="1200" dirty="0" smtClean="0">
                <a:latin typeface="Consolas" panose="020B0609020204030204" pitchFamily="49" charset="0"/>
                <a:cs typeface="Consolas" panose="020B0609020204030204" pitchFamily="49" charset="0"/>
              </a:rPr>
              <a:t>1998-2019.</a:t>
            </a:r>
            <a:endParaRPr lang="es-CO" sz="900" dirty="0">
              <a:latin typeface="Consolas" panose="020B0609020204030204" pitchFamily="49" charset="0"/>
              <a:cs typeface="Consolas" panose="020B0609020204030204" pitchFamily="49" charset="0"/>
            </a:endParaRPr>
          </a:p>
        </p:txBody>
      </p:sp>
      <p:sp>
        <p:nvSpPr>
          <p:cNvPr id="18" name="Rectángulo 17"/>
          <p:cNvSpPr/>
          <p:nvPr/>
        </p:nvSpPr>
        <p:spPr>
          <a:xfrm>
            <a:off x="708339" y="218170"/>
            <a:ext cx="10856890" cy="769441"/>
          </a:xfrm>
          <a:prstGeom prst="rect">
            <a:avLst/>
          </a:prstGeom>
        </p:spPr>
        <p:txBody>
          <a:bodyPr wrap="square">
            <a:spAutoFit/>
          </a:bodyPr>
          <a:lstStyle/>
          <a:p>
            <a:pPr algn="just"/>
            <a:r>
              <a:rPr lang="es-CO" sz="1100" dirty="0">
                <a:solidFill>
                  <a:schemeClr val="bg1">
                    <a:lumMod val="65000"/>
                  </a:schemeClr>
                </a:solidFill>
                <a:latin typeface="Consolas" panose="020B0609020204030204" pitchFamily="49" charset="0"/>
                <a:cs typeface="Consolas" panose="020B0609020204030204" pitchFamily="49" charset="0"/>
              </a:rPr>
              <a:t>¿Cómo interpretar y hacer visible la relación entre la impronta sacro religiosa del entorno urbano de las tres iglesias (Veracruz, Candelaria y Metropolitana), las múltiples prácticas profanas que por años se han estado manifestando en sus calles circundantes como evidencias de la “parte maldita” de las sociedades contemporáneas, la narrativa que se ha construido sobre esta zona y de la ciudad y los subsecuentes procesos de transformación urbana de estos lugares?</a:t>
            </a:r>
            <a:endParaRPr lang="es-CO" sz="1100" dirty="0">
              <a:solidFill>
                <a:schemeClr val="bg1">
                  <a:lumMod val="65000"/>
                </a:schemeClr>
              </a:solidFill>
              <a:latin typeface="Consolas" panose="020B0609020204030204" pitchFamily="49" charset="0"/>
              <a:cs typeface="Consolas" panose="020B0609020204030204" pitchFamily="49" charset="0"/>
            </a:endParaRPr>
          </a:p>
        </p:txBody>
      </p:sp>
      <p:sp>
        <p:nvSpPr>
          <p:cNvPr id="19" name="Rectángulo 18"/>
          <p:cNvSpPr/>
          <p:nvPr/>
        </p:nvSpPr>
        <p:spPr>
          <a:xfrm>
            <a:off x="450761" y="2444573"/>
            <a:ext cx="6400800" cy="355481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CO" sz="1000" dirty="0" smtClean="0">
                <a:latin typeface="Consolas" panose="020B0609020204030204" pitchFamily="49" charset="0"/>
                <a:ea typeface="Calibri" panose="020F0502020204030204" pitchFamily="34" charset="0"/>
                <a:cs typeface="Consolas" panose="020B0609020204030204" pitchFamily="49" charset="0"/>
              </a:rPr>
              <a:t>Reconstruir </a:t>
            </a:r>
            <a:r>
              <a:rPr lang="es-CO" sz="1000" dirty="0">
                <a:latin typeface="Consolas" panose="020B0609020204030204" pitchFamily="49" charset="0"/>
                <a:ea typeface="Calibri" panose="020F0502020204030204" pitchFamily="34" charset="0"/>
                <a:cs typeface="Consolas" panose="020B0609020204030204" pitchFamily="49" charset="0"/>
              </a:rPr>
              <a:t>una historiografía de las tres iglesias en función de su </a:t>
            </a:r>
            <a:r>
              <a:rPr lang="es-CO" sz="1000" dirty="0">
                <a:solidFill>
                  <a:srgbClr val="222222"/>
                </a:solidFill>
                <a:latin typeface="Consolas" panose="020B0609020204030204" pitchFamily="49" charset="0"/>
                <a:ea typeface="Times New Roman" panose="02020603050405020304" pitchFamily="18" charset="0"/>
                <a:cs typeface="Consolas" panose="020B0609020204030204" pitchFamily="49" charset="0"/>
              </a:rPr>
              <a:t>estrecha relación con el crecimiento, expansión y consolidación del centro de la Medellín contemporánea. </a:t>
            </a:r>
            <a:endParaRPr lang="es-CO" sz="1000" dirty="0" smtClean="0">
              <a:solidFill>
                <a:srgbClr val="222222"/>
              </a:solidFill>
              <a:latin typeface="Consolas" panose="020B0609020204030204" pitchFamily="49" charset="0"/>
              <a:ea typeface="Times New Roman" panose="02020603050405020304" pitchFamily="18"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endParaRPr lang="es-CO" sz="1000" dirty="0">
              <a:latin typeface="Consolas" panose="020B0609020204030204" pitchFamily="49" charset="0"/>
              <a:ea typeface="Calibri" panose="020F0502020204030204" pitchFamily="34"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r>
              <a:rPr lang="es-CO" sz="1000" dirty="0">
                <a:latin typeface="Consolas" panose="020B0609020204030204" pitchFamily="49" charset="0"/>
                <a:ea typeface="Calibri" panose="020F0502020204030204" pitchFamily="34" charset="0"/>
                <a:cs typeface="Consolas" panose="020B0609020204030204" pitchFamily="49" charset="0"/>
              </a:rPr>
              <a:t>Reconocer los planes de transformación socio espacial realizados en el entorno urbano de las tres iglesias desde las administraciones municipales desde finales de los años 90’ a la actualidad</a:t>
            </a:r>
            <a:r>
              <a:rPr lang="es-CO" sz="1000" dirty="0" smtClean="0">
                <a:latin typeface="Consolas" panose="020B0609020204030204" pitchFamily="49" charset="0"/>
                <a:ea typeface="Calibri" panose="020F0502020204030204" pitchFamily="34" charset="0"/>
                <a:cs typeface="Consolas" panose="020B0609020204030204" pitchFamily="49" charset="0"/>
              </a:rPr>
              <a:t>.</a:t>
            </a:r>
          </a:p>
          <a:p>
            <a:pPr marL="342900" lvl="0" indent="-342900" algn="just">
              <a:lnSpc>
                <a:spcPct val="150000"/>
              </a:lnSpc>
              <a:spcAft>
                <a:spcPts val="0"/>
              </a:spcAft>
              <a:buFont typeface="Symbol" panose="05050102010706020507" pitchFamily="18" charset="2"/>
              <a:buChar char=""/>
            </a:pPr>
            <a:endParaRPr lang="es-CO" sz="1000" dirty="0">
              <a:latin typeface="Consolas" panose="020B0609020204030204" pitchFamily="49" charset="0"/>
              <a:ea typeface="Calibri" panose="020F0502020204030204" pitchFamily="34"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r>
              <a:rPr lang="es-CO" sz="1000" dirty="0">
                <a:latin typeface="Consolas" panose="020B0609020204030204" pitchFamily="49" charset="0"/>
                <a:ea typeface="Calibri" panose="020F0502020204030204" pitchFamily="34" charset="0"/>
                <a:cs typeface="Consolas" panose="020B0609020204030204" pitchFamily="49" charset="0"/>
              </a:rPr>
              <a:t>Identificar la narrativa (dicha, escrita y representada) que se ha construido sobre el centro tradicional de la ciudad desde las instituciones públicas y privadas de los ámbitos políticos, económicos, turísticos y culturales en el periodo estudiado. </a:t>
            </a:r>
            <a:endParaRPr lang="es-CO" sz="1000" dirty="0" smtClean="0">
              <a:latin typeface="Consolas" panose="020B0609020204030204" pitchFamily="49" charset="0"/>
              <a:ea typeface="Calibri" panose="020F0502020204030204" pitchFamily="34"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endParaRPr lang="es-CO" sz="1000" dirty="0">
              <a:latin typeface="Consolas" panose="020B0609020204030204" pitchFamily="49" charset="0"/>
              <a:ea typeface="Calibri" panose="020F0502020204030204" pitchFamily="34"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r>
              <a:rPr lang="es-CO" sz="1000" dirty="0">
                <a:latin typeface="Consolas" panose="020B0609020204030204" pitchFamily="49" charset="0"/>
                <a:ea typeface="Calibri" panose="020F0502020204030204" pitchFamily="34" charset="0"/>
                <a:cs typeface="Consolas" panose="020B0609020204030204" pitchFamily="49" charset="0"/>
              </a:rPr>
              <a:t>Dilucidar las prácticas urbanas sacro-profanas que se han desplegado en el entorno urbano de las tres iglesias desde su propia visibilidad en relación con la producción de imágenes de la ciudad planificada y la ciudad narrada. </a:t>
            </a:r>
            <a:endParaRPr lang="es-CO" sz="100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21" name="CuadroTexto 20"/>
          <p:cNvSpPr txBox="1"/>
          <p:nvPr/>
        </p:nvSpPr>
        <p:spPr>
          <a:xfrm>
            <a:off x="7777406" y="2490823"/>
            <a:ext cx="3000401" cy="461665"/>
          </a:xfrm>
          <a:prstGeom prst="rect">
            <a:avLst/>
          </a:prstGeom>
          <a:noFill/>
          <a:ln>
            <a:solidFill>
              <a:schemeClr val="tx1"/>
            </a:solidFill>
          </a:ln>
        </p:spPr>
        <p:txBody>
          <a:bodyPr wrap="square" rtlCol="0">
            <a:spAutoFit/>
          </a:bodyPr>
          <a:lstStyle/>
          <a:p>
            <a:pPr marL="171450" lvl="0" indent="-171450">
              <a:buFont typeface="Arial" panose="020B0604020202020204" pitchFamily="34" charset="0"/>
              <a:buChar char="•"/>
            </a:pPr>
            <a:r>
              <a:rPr lang="es-CO" sz="1200" dirty="0" smtClean="0">
                <a:latin typeface="Consolas" panose="020B0609020204030204" pitchFamily="49" charset="0"/>
                <a:cs typeface="Consolas" panose="020B0609020204030204" pitchFamily="49" charset="0"/>
              </a:rPr>
              <a:t>Archiv</a:t>
            </a:r>
            <a:r>
              <a:rPr lang="es-CO" sz="1200" dirty="0" smtClean="0">
                <a:latin typeface="Consolas" panose="020B0609020204030204" pitchFamily="49" charset="0"/>
                <a:cs typeface="Consolas" panose="020B0609020204030204" pitchFamily="49" charset="0"/>
              </a:rPr>
              <a:t>o histórico de Medellín y Archivo histórico de Antioquia</a:t>
            </a:r>
            <a:endParaRPr lang="es-CO" sz="1200" dirty="0">
              <a:latin typeface="Consolas" panose="020B0609020204030204" pitchFamily="49" charset="0"/>
              <a:cs typeface="Consolas" panose="020B0609020204030204" pitchFamily="49" charset="0"/>
            </a:endParaRPr>
          </a:p>
        </p:txBody>
      </p:sp>
      <p:sp>
        <p:nvSpPr>
          <p:cNvPr id="22" name="Rectángulo 21"/>
          <p:cNvSpPr/>
          <p:nvPr/>
        </p:nvSpPr>
        <p:spPr>
          <a:xfrm>
            <a:off x="708338" y="1172049"/>
            <a:ext cx="10805374" cy="430887"/>
          </a:xfrm>
          <a:prstGeom prst="rect">
            <a:avLst/>
          </a:prstGeom>
        </p:spPr>
        <p:txBody>
          <a:bodyPr wrap="square">
            <a:spAutoFit/>
          </a:bodyPr>
          <a:lstStyle/>
          <a:p>
            <a:pPr lvl="0" algn="just">
              <a:spcAft>
                <a:spcPts val="0"/>
              </a:spcAft>
            </a:pPr>
            <a:r>
              <a:rPr lang="es-CO" sz="1100" dirty="0">
                <a:solidFill>
                  <a:schemeClr val="bg1">
                    <a:lumMod val="65000"/>
                  </a:schemeClr>
                </a:solidFill>
                <a:latin typeface="Consolas" panose="020B0609020204030204" pitchFamily="49" charset="0"/>
                <a:ea typeface="Calibri" panose="020F0502020204030204" pitchFamily="34" charset="0"/>
                <a:cs typeface="Consolas" panose="020B0609020204030204" pitchFamily="49" charset="0"/>
              </a:rPr>
              <a:t>Comprender los procesos de producción socio espacial sacro-profanos en el entorno urbano de la iglesia de la Veracruz, la iglesia de la Candelaria y la Catedral Metropolitana de Medellín desde finales de los años 90’ a la actualidad. </a:t>
            </a:r>
            <a:endParaRPr lang="es-CO" sz="1100" dirty="0">
              <a:solidFill>
                <a:schemeClr val="bg1">
                  <a:lumMod val="65000"/>
                </a:schemeClr>
              </a:solidFill>
              <a:latin typeface="Consolas" panose="020B0609020204030204" pitchFamily="49" charset="0"/>
              <a:ea typeface="Calibri" panose="020F0502020204030204" pitchFamily="34" charset="0"/>
              <a:cs typeface="Consolas" panose="020B0609020204030204" pitchFamily="49" charset="0"/>
            </a:endParaRPr>
          </a:p>
        </p:txBody>
      </p:sp>
      <p:sp>
        <p:nvSpPr>
          <p:cNvPr id="23" name="CuadroTexto 22"/>
          <p:cNvSpPr txBox="1"/>
          <p:nvPr/>
        </p:nvSpPr>
        <p:spPr>
          <a:xfrm>
            <a:off x="7906288" y="1860123"/>
            <a:ext cx="2877072" cy="276999"/>
          </a:xfrm>
          <a:prstGeom prst="rect">
            <a:avLst/>
          </a:prstGeom>
          <a:noFill/>
        </p:spPr>
        <p:txBody>
          <a:bodyPr wrap="square" rtlCol="0">
            <a:spAutoFit/>
          </a:bodyPr>
          <a:lstStyle/>
          <a:p>
            <a:r>
              <a:rPr lang="es-ES" sz="1200" b="1" u="sng" dirty="0" smtClean="0">
                <a:latin typeface="Consolas" panose="020B0609020204030204" pitchFamily="49" charset="0"/>
                <a:cs typeface="Consolas" panose="020B0609020204030204" pitchFamily="49" charset="0"/>
              </a:rPr>
              <a:t>Fuentes para el proyecto</a:t>
            </a:r>
            <a:endParaRPr lang="es-CO" sz="1200" b="1" u="sng" dirty="0">
              <a:latin typeface="Consolas" panose="020B0609020204030204" pitchFamily="49" charset="0"/>
              <a:cs typeface="Consolas" panose="020B0609020204030204" pitchFamily="49" charset="0"/>
            </a:endParaRPr>
          </a:p>
        </p:txBody>
      </p:sp>
      <p:sp>
        <p:nvSpPr>
          <p:cNvPr id="24" name="Cerrar llave 23"/>
          <p:cNvSpPr/>
          <p:nvPr/>
        </p:nvSpPr>
        <p:spPr>
          <a:xfrm>
            <a:off x="7057622" y="2547605"/>
            <a:ext cx="231820" cy="334024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5" name="CuadroTexto 24"/>
          <p:cNvSpPr txBox="1"/>
          <p:nvPr/>
        </p:nvSpPr>
        <p:spPr>
          <a:xfrm rot="16200000">
            <a:off x="-247478" y="1154120"/>
            <a:ext cx="1057925" cy="338554"/>
          </a:xfrm>
          <a:prstGeom prst="rect">
            <a:avLst/>
          </a:prstGeom>
          <a:noFill/>
        </p:spPr>
        <p:txBody>
          <a:bodyPr wrap="square" rtlCol="0">
            <a:spAutoFit/>
          </a:bodyPr>
          <a:lstStyle/>
          <a:p>
            <a:pPr algn="ctr"/>
            <a:r>
              <a:rPr lang="es-ES" sz="1600" b="1" u="sng" dirty="0" smtClean="0">
                <a:latin typeface="Consolas" panose="020B0609020204030204" pitchFamily="49" charset="0"/>
                <a:cs typeface="Consolas" panose="020B0609020204030204" pitchFamily="49" charset="0"/>
              </a:rPr>
              <a:t>O.G.</a:t>
            </a:r>
            <a:endParaRPr lang="es-CO" sz="1600" b="1" u="sng" dirty="0">
              <a:latin typeface="Consolas" panose="020B0609020204030204" pitchFamily="49" charset="0"/>
              <a:cs typeface="Consolas" panose="020B0609020204030204" pitchFamily="49" charset="0"/>
            </a:endParaRPr>
          </a:p>
        </p:txBody>
      </p:sp>
      <p:sp>
        <p:nvSpPr>
          <p:cNvPr id="26" name="CuadroTexto 25"/>
          <p:cNvSpPr txBox="1"/>
          <p:nvPr/>
        </p:nvSpPr>
        <p:spPr>
          <a:xfrm rot="16200000">
            <a:off x="-247479" y="278577"/>
            <a:ext cx="1057925" cy="338554"/>
          </a:xfrm>
          <a:prstGeom prst="rect">
            <a:avLst/>
          </a:prstGeom>
          <a:noFill/>
        </p:spPr>
        <p:txBody>
          <a:bodyPr wrap="square" rtlCol="0">
            <a:spAutoFit/>
          </a:bodyPr>
          <a:lstStyle/>
          <a:p>
            <a:pPr algn="ctr"/>
            <a:r>
              <a:rPr lang="es-ES" sz="1600" b="1" u="sng" dirty="0" smtClean="0">
                <a:latin typeface="Consolas" panose="020B0609020204030204" pitchFamily="49" charset="0"/>
                <a:cs typeface="Consolas" panose="020B0609020204030204" pitchFamily="49" charset="0"/>
              </a:rPr>
              <a:t>¿?</a:t>
            </a:r>
            <a:endParaRPr lang="es-CO" sz="1600" b="1" u="sng"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275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p:bldP spid="16" grpId="0" animBg="1"/>
      <p:bldP spid="18" grpId="0"/>
      <p:bldP spid="19" grpId="0"/>
      <p:bldP spid="21" grpId="0" animBg="1"/>
      <p:bldP spid="22" grpId="0"/>
      <p:bldP spid="23" grpId="0"/>
      <p:bldP spid="24"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46240" y="2978864"/>
            <a:ext cx="2691688" cy="1015663"/>
          </a:xfrm>
          <a:prstGeom prst="rect">
            <a:avLst/>
          </a:prstGeom>
          <a:noFill/>
        </p:spPr>
        <p:txBody>
          <a:bodyPr wrap="square" rtlCol="0">
            <a:spAutoFit/>
          </a:bodyPr>
          <a:lstStyle/>
          <a:p>
            <a:pPr algn="ctr">
              <a:lnSpc>
                <a:spcPct val="150000"/>
              </a:lnSpc>
            </a:pPr>
            <a:r>
              <a:rPr lang="es-CO" sz="4000" b="1" dirty="0" smtClean="0">
                <a:latin typeface="Consolas" panose="020B0609020204030204" pitchFamily="49" charset="0"/>
                <a:cs typeface="Consolas" panose="020B0609020204030204" pitchFamily="49" charset="0"/>
              </a:rPr>
              <a:t>Gracias</a:t>
            </a:r>
            <a:endParaRPr lang="es-CO" sz="4000" dirty="0">
              <a:latin typeface="Consolas" panose="020B0609020204030204" pitchFamily="49" charset="0"/>
              <a:cs typeface="Consolas" panose="020B0609020204030204" pitchFamily="49" charset="0"/>
            </a:endParaRPr>
          </a:p>
        </p:txBody>
      </p:sp>
      <p:cxnSp>
        <p:nvCxnSpPr>
          <p:cNvPr id="5" name="Conector recto 4"/>
          <p:cNvCxnSpPr/>
          <p:nvPr/>
        </p:nvCxnSpPr>
        <p:spPr>
          <a:xfrm>
            <a:off x="708338" y="5898523"/>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6014075"/>
            <a:ext cx="1911079" cy="735766"/>
          </a:xfrm>
          <a:prstGeom prst="rect">
            <a:avLst/>
          </a:prstGeom>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t="22865" b="19670"/>
          <a:stretch/>
        </p:blipFill>
        <p:spPr>
          <a:xfrm>
            <a:off x="9810217" y="6002719"/>
            <a:ext cx="1755011" cy="756386"/>
          </a:xfrm>
          <a:prstGeom prst="rect">
            <a:avLst/>
          </a:prstGeom>
        </p:spPr>
      </p:pic>
      <p:sp>
        <p:nvSpPr>
          <p:cNvPr id="8" name="CuadroTexto 7"/>
          <p:cNvSpPr txBox="1"/>
          <p:nvPr/>
        </p:nvSpPr>
        <p:spPr>
          <a:xfrm>
            <a:off x="708338" y="6111607"/>
            <a:ext cx="7069068" cy="538609"/>
          </a:xfrm>
          <a:prstGeom prst="rect">
            <a:avLst/>
          </a:prstGeom>
          <a:noFill/>
        </p:spPr>
        <p:txBody>
          <a:bodyPr wrap="square" rtlCol="0">
            <a:spAutoFit/>
          </a:bodyPr>
          <a:lstStyle/>
          <a:p>
            <a:pPr algn="just"/>
            <a:r>
              <a:rPr lang="es-ES" sz="1600" b="1" dirty="0" smtClean="0">
                <a:solidFill>
                  <a:schemeClr val="bg1">
                    <a:lumMod val="65000"/>
                  </a:schemeClr>
                </a:solidFill>
                <a:latin typeface="Consolas" panose="020B0609020204030204" pitchFamily="49" charset="0"/>
                <a:cs typeface="Consolas" panose="020B0609020204030204" pitchFamily="49" charset="0"/>
              </a:rPr>
              <a:t>Miguel Arango Marín </a:t>
            </a:r>
          </a:p>
          <a:p>
            <a:pPr algn="just"/>
            <a:r>
              <a:rPr lang="es-ES" sz="1300" b="1" dirty="0" smtClean="0">
                <a:solidFill>
                  <a:schemeClr val="bg1">
                    <a:lumMod val="65000"/>
                  </a:schemeClr>
                </a:solidFill>
                <a:latin typeface="Consolas" panose="020B0609020204030204" pitchFamily="49" charset="0"/>
                <a:cs typeface="Consolas" panose="020B0609020204030204" pitchFamily="49" charset="0"/>
              </a:rPr>
              <a:t>Docente U.P.B./Estudiante Doc. Ciencias Humanas y Sociales, UNAL, Medellín.</a:t>
            </a:r>
            <a:endParaRPr lang="es-CO" sz="1300" b="1" dirty="0">
              <a:solidFill>
                <a:schemeClr val="bg1">
                  <a:lumMod val="65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01558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11368" y="406881"/>
            <a:ext cx="10534920" cy="2956322"/>
          </a:xfrm>
          <a:prstGeom prst="rect">
            <a:avLst/>
          </a:prstGeom>
          <a:noFill/>
        </p:spPr>
        <p:txBody>
          <a:bodyPr wrap="square" rtlCol="0">
            <a:spAutoFit/>
          </a:bodyPr>
          <a:lstStyle/>
          <a:p>
            <a:pPr algn="just">
              <a:lnSpc>
                <a:spcPct val="150000"/>
              </a:lnSpc>
            </a:pPr>
            <a:r>
              <a:rPr lang="es-ES" dirty="0" smtClean="0">
                <a:latin typeface="Consolas" panose="020B0609020204030204" pitchFamily="49" charset="0"/>
                <a:cs typeface="Consolas" panose="020B0609020204030204" pitchFamily="49" charset="0"/>
              </a:rPr>
              <a:t>La </a:t>
            </a:r>
            <a:r>
              <a:rPr lang="es-ES" dirty="0">
                <a:latin typeface="Consolas" panose="020B0609020204030204" pitchFamily="49" charset="0"/>
                <a:cs typeface="Consolas" panose="020B0609020204030204" pitchFamily="49" charset="0"/>
              </a:rPr>
              <a:t>producción espacial, que será entendida en este texto en un sentido amplio, no se reduce a la materialización concreta de arquitecturas e intervenciones físicas de la ciudad, sino que además, y sobre todo, tiene que ver con las prácticas urbanas y los procesos de conformación simbólica de los lugares. En este sentido, el espacio se constituye, siguiendo a la propuesta lefebvriana, en una tensionante y conflictiva mezcla de lo geográfica, lo histórico, lo político, lo económico, lo simbólico y lo cotidiano (Lefebvre, 2013). </a:t>
            </a:r>
            <a:endParaRPr lang="es-CO" dirty="0">
              <a:latin typeface="Consolas" panose="020B0609020204030204" pitchFamily="49" charset="0"/>
              <a:cs typeface="Consolas" panose="020B0609020204030204" pitchFamily="49" charset="0"/>
            </a:endParaRPr>
          </a:p>
        </p:txBody>
      </p:sp>
      <p:sp>
        <p:nvSpPr>
          <p:cNvPr id="5" name="CuadroTexto 4"/>
          <p:cNvSpPr txBox="1"/>
          <p:nvPr/>
        </p:nvSpPr>
        <p:spPr>
          <a:xfrm>
            <a:off x="811368" y="5009883"/>
            <a:ext cx="10534920" cy="1427891"/>
          </a:xfrm>
          <a:prstGeom prst="rect">
            <a:avLst/>
          </a:prstGeom>
          <a:noFill/>
        </p:spPr>
        <p:txBody>
          <a:bodyPr wrap="square" rtlCol="0">
            <a:spAutoFit/>
          </a:bodyPr>
          <a:lstStyle/>
          <a:p>
            <a:pPr algn="just">
              <a:lnSpc>
                <a:spcPct val="150000"/>
              </a:lnSpc>
            </a:pPr>
            <a:r>
              <a:rPr lang="es-CO" sz="2000" dirty="0">
                <a:latin typeface="Consolas" panose="020B0609020204030204" pitchFamily="49" charset="0"/>
                <a:cs typeface="Consolas" panose="020B0609020204030204" pitchFamily="49" charset="0"/>
              </a:rPr>
              <a:t>L</a:t>
            </a:r>
            <a:r>
              <a:rPr lang="es-CO" sz="2000" dirty="0" smtClean="0">
                <a:latin typeface="Consolas" panose="020B0609020204030204" pitchFamily="49" charset="0"/>
                <a:cs typeface="Consolas" panose="020B0609020204030204" pitchFamily="49" charset="0"/>
              </a:rPr>
              <a:t>a </a:t>
            </a:r>
            <a:r>
              <a:rPr lang="es-CO" sz="2000" dirty="0">
                <a:latin typeface="Consolas" panose="020B0609020204030204" pitchFamily="49" charset="0"/>
                <a:cs typeface="Consolas" panose="020B0609020204030204" pitchFamily="49" charset="0"/>
              </a:rPr>
              <a:t>propuesta aquí consignada se enmarca en los estudios de las ciencias sociales y humanas, con lo cual su aproximación al problema de la producción socio espacial </a:t>
            </a:r>
            <a:endParaRPr lang="es-CO" sz="2000" dirty="0">
              <a:latin typeface="Consolas" panose="020B0609020204030204" pitchFamily="49" charset="0"/>
              <a:cs typeface="Consolas" panose="020B0609020204030204" pitchFamily="49" charset="0"/>
            </a:endParaRPr>
          </a:p>
        </p:txBody>
      </p:sp>
      <p:cxnSp>
        <p:nvCxnSpPr>
          <p:cNvPr id="9" name="Conector recto de flecha 8"/>
          <p:cNvCxnSpPr/>
          <p:nvPr/>
        </p:nvCxnSpPr>
        <p:spPr>
          <a:xfrm>
            <a:off x="6078828" y="3607902"/>
            <a:ext cx="0" cy="11572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77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0319" b="30319"/>
          <a:stretch/>
        </p:blipFill>
        <p:spPr>
          <a:xfrm>
            <a:off x="0" y="1673"/>
            <a:ext cx="12194977" cy="6856327"/>
          </a:xfrm>
          <a:prstGeom prst="rect">
            <a:avLst/>
          </a:prstGeom>
        </p:spPr>
      </p:pic>
      <p:sp>
        <p:nvSpPr>
          <p:cNvPr id="5" name="Rectángulo redondeado 4"/>
          <p:cNvSpPr/>
          <p:nvPr/>
        </p:nvSpPr>
        <p:spPr>
          <a:xfrm rot="1368372">
            <a:off x="3978404" y="5361542"/>
            <a:ext cx="1569115" cy="55379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redondeado 5"/>
          <p:cNvSpPr/>
          <p:nvPr/>
        </p:nvSpPr>
        <p:spPr>
          <a:xfrm rot="1453703">
            <a:off x="2215167" y="4043967"/>
            <a:ext cx="746974" cy="55379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redondeado 6"/>
          <p:cNvSpPr/>
          <p:nvPr/>
        </p:nvSpPr>
        <p:spPr>
          <a:xfrm rot="7383068">
            <a:off x="6548018" y="1833312"/>
            <a:ext cx="2519292" cy="80769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redondeado 10"/>
          <p:cNvSpPr/>
          <p:nvPr/>
        </p:nvSpPr>
        <p:spPr>
          <a:xfrm>
            <a:off x="7933386" y="154546"/>
            <a:ext cx="3966693" cy="4893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12"/>
          <p:cNvCxnSpPr/>
          <p:nvPr/>
        </p:nvCxnSpPr>
        <p:spPr>
          <a:xfrm>
            <a:off x="2844628" y="4628413"/>
            <a:ext cx="1252121" cy="56350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7" idx="3"/>
            <a:endCxn id="5" idx="3"/>
          </p:cNvCxnSpPr>
          <p:nvPr/>
        </p:nvCxnSpPr>
        <p:spPr>
          <a:xfrm flipH="1">
            <a:off x="5486183" y="3292973"/>
            <a:ext cx="1634486" cy="26495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a:stCxn id="6" idx="0"/>
            <a:endCxn id="7" idx="2"/>
          </p:cNvCxnSpPr>
          <p:nvPr/>
        </p:nvCxnSpPr>
        <p:spPr>
          <a:xfrm flipV="1">
            <a:off x="2702285" y="2016906"/>
            <a:ext cx="4766882" cy="205145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8035101" y="197003"/>
            <a:ext cx="4159876" cy="369332"/>
          </a:xfrm>
          <a:prstGeom prst="rect">
            <a:avLst/>
          </a:prstGeom>
          <a:noFill/>
          <a:ln>
            <a:noFill/>
          </a:ln>
        </p:spPr>
        <p:txBody>
          <a:bodyPr wrap="square" rtlCol="0">
            <a:spAutoFit/>
          </a:bodyPr>
          <a:lstStyle/>
          <a:p>
            <a:pPr algn="just"/>
            <a:r>
              <a:rPr lang="es-ES" dirty="0" smtClean="0">
                <a:latin typeface="Consolas" panose="020B0609020204030204" pitchFamily="49" charset="0"/>
                <a:cs typeface="Consolas" panose="020B0609020204030204" pitchFamily="49" charset="0"/>
              </a:rPr>
              <a:t>Centro histórico de Medellín</a:t>
            </a:r>
            <a:endParaRPr lang="es-CO" dirty="0">
              <a:solidFill>
                <a:schemeClr val="bg1">
                  <a:lumMod val="50000"/>
                </a:schemeClr>
              </a:solidFill>
              <a:latin typeface="Consolas" panose="020B0609020204030204" pitchFamily="49" charset="0"/>
              <a:cs typeface="Consolas" panose="020B0609020204030204" pitchFamily="49" charset="0"/>
            </a:endParaRPr>
          </a:p>
        </p:txBody>
      </p:sp>
      <p:sp>
        <p:nvSpPr>
          <p:cNvPr id="35" name="CuadroTexto 34"/>
          <p:cNvSpPr txBox="1"/>
          <p:nvPr/>
        </p:nvSpPr>
        <p:spPr>
          <a:xfrm>
            <a:off x="411875" y="3293308"/>
            <a:ext cx="2092226" cy="313005"/>
          </a:xfrm>
          <a:prstGeom prst="rect">
            <a:avLst/>
          </a:prstGeom>
          <a:solidFill>
            <a:schemeClr val="bg1"/>
          </a:solidFill>
          <a:ln>
            <a:noFill/>
          </a:ln>
        </p:spPr>
        <p:txBody>
          <a:bodyPr wrap="square" rtlCol="0">
            <a:spAutoFit/>
          </a:bodyPr>
          <a:lstStyle/>
          <a:p>
            <a:pPr algn="ctr"/>
            <a:r>
              <a:rPr lang="es-ES" sz="1400" dirty="0" smtClean="0">
                <a:latin typeface="Consolas" panose="020B0609020204030204" pitchFamily="49" charset="0"/>
                <a:cs typeface="Consolas" panose="020B0609020204030204" pitchFamily="49" charset="0"/>
              </a:rPr>
              <a:t>Iglesia la Veracruz</a:t>
            </a:r>
            <a:endParaRPr lang="es-CO" sz="1400" dirty="0">
              <a:solidFill>
                <a:schemeClr val="bg1">
                  <a:lumMod val="50000"/>
                </a:schemeClr>
              </a:solidFill>
              <a:latin typeface="Consolas" panose="020B0609020204030204" pitchFamily="49" charset="0"/>
              <a:cs typeface="Consolas" panose="020B0609020204030204" pitchFamily="49" charset="0"/>
            </a:endParaRPr>
          </a:p>
        </p:txBody>
      </p:sp>
      <p:sp>
        <p:nvSpPr>
          <p:cNvPr id="37" name="CuadroTexto 36"/>
          <p:cNvSpPr txBox="1"/>
          <p:nvPr/>
        </p:nvSpPr>
        <p:spPr>
          <a:xfrm>
            <a:off x="5882701" y="5935511"/>
            <a:ext cx="2475936" cy="313005"/>
          </a:xfrm>
          <a:prstGeom prst="rect">
            <a:avLst/>
          </a:prstGeom>
          <a:solidFill>
            <a:schemeClr val="bg1"/>
          </a:solidFill>
          <a:ln>
            <a:noFill/>
          </a:ln>
        </p:spPr>
        <p:txBody>
          <a:bodyPr wrap="square" rtlCol="0">
            <a:spAutoFit/>
          </a:bodyPr>
          <a:lstStyle/>
          <a:p>
            <a:pPr algn="ctr"/>
            <a:r>
              <a:rPr lang="es-ES" sz="1400" dirty="0" smtClean="0">
                <a:latin typeface="Consolas" panose="020B0609020204030204" pitchFamily="49" charset="0"/>
                <a:cs typeface="Consolas" panose="020B0609020204030204" pitchFamily="49" charset="0"/>
              </a:rPr>
              <a:t>Iglesia la Candelaria</a:t>
            </a:r>
            <a:endParaRPr lang="es-CO" sz="1400" dirty="0">
              <a:solidFill>
                <a:schemeClr val="bg1">
                  <a:lumMod val="50000"/>
                </a:schemeClr>
              </a:solidFill>
              <a:latin typeface="Consolas" panose="020B0609020204030204" pitchFamily="49" charset="0"/>
              <a:cs typeface="Consolas" panose="020B0609020204030204" pitchFamily="49" charset="0"/>
            </a:endParaRPr>
          </a:p>
        </p:txBody>
      </p:sp>
      <p:sp>
        <p:nvSpPr>
          <p:cNvPr id="39" name="CuadroTexto 38"/>
          <p:cNvSpPr txBox="1"/>
          <p:nvPr/>
        </p:nvSpPr>
        <p:spPr>
          <a:xfrm>
            <a:off x="8147551" y="3039883"/>
            <a:ext cx="2591827" cy="313005"/>
          </a:xfrm>
          <a:prstGeom prst="rect">
            <a:avLst/>
          </a:prstGeom>
          <a:solidFill>
            <a:schemeClr val="bg1"/>
          </a:solidFill>
          <a:ln>
            <a:noFill/>
          </a:ln>
        </p:spPr>
        <p:txBody>
          <a:bodyPr wrap="square" rtlCol="0">
            <a:spAutoFit/>
          </a:bodyPr>
          <a:lstStyle/>
          <a:p>
            <a:pPr algn="ctr"/>
            <a:r>
              <a:rPr lang="es-ES" sz="1400" dirty="0" smtClean="0">
                <a:latin typeface="Consolas" panose="020B0609020204030204" pitchFamily="49" charset="0"/>
                <a:cs typeface="Consolas" panose="020B0609020204030204" pitchFamily="49" charset="0"/>
              </a:rPr>
              <a:t>Catedral Metropolitana</a:t>
            </a:r>
            <a:endParaRPr lang="es-CO" sz="1400" dirty="0">
              <a:solidFill>
                <a:schemeClr val="bg1">
                  <a:lumMod val="50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0133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5" grpId="0" animBg="1"/>
      <p:bldP spid="37"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12253" r="12380"/>
          <a:stretch/>
        </p:blipFill>
        <p:spPr>
          <a:xfrm>
            <a:off x="6851559" y="625624"/>
            <a:ext cx="5061398" cy="447828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39" y="625624"/>
            <a:ext cx="3320338" cy="447828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9856" y="625625"/>
            <a:ext cx="2985524" cy="4478282"/>
          </a:xfrm>
          <a:prstGeom prst="rect">
            <a:avLst/>
          </a:prstGeom>
        </p:spPr>
      </p:pic>
      <p:cxnSp>
        <p:nvCxnSpPr>
          <p:cNvPr id="10" name="Conector recto 9"/>
          <p:cNvCxnSpPr/>
          <p:nvPr/>
        </p:nvCxnSpPr>
        <p:spPr>
          <a:xfrm>
            <a:off x="708338" y="6130342"/>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708338" y="6324870"/>
            <a:ext cx="7069068" cy="292388"/>
          </a:xfrm>
          <a:prstGeom prst="rect">
            <a:avLst/>
          </a:prstGeom>
          <a:noFill/>
        </p:spPr>
        <p:txBody>
          <a:bodyPr wrap="square" rtlCol="0">
            <a:spAutoFit/>
          </a:bodyPr>
          <a:lstStyle/>
          <a:p>
            <a:pPr algn="just"/>
            <a:r>
              <a:rPr lang="es-ES" sz="1300" b="1" dirty="0">
                <a:solidFill>
                  <a:schemeClr val="bg1">
                    <a:lumMod val="65000"/>
                  </a:schemeClr>
                </a:solidFill>
                <a:latin typeface="Consolas" panose="020B0609020204030204" pitchFamily="49" charset="0"/>
                <a:cs typeface="Consolas" panose="020B0609020204030204" pitchFamily="49" charset="0"/>
              </a:rPr>
              <a:t>Fuente imágenes: https://www.centrodemedellin.co</a:t>
            </a:r>
            <a:endParaRPr lang="es-CO" sz="1300" b="1" dirty="0">
              <a:solidFill>
                <a:schemeClr val="bg1">
                  <a:lumMod val="65000"/>
                </a:schemeClr>
              </a:solidFill>
              <a:latin typeface="Consolas" panose="020B0609020204030204" pitchFamily="49" charset="0"/>
              <a:cs typeface="Consolas" panose="020B0609020204030204" pitchFamily="49" charset="0"/>
            </a:endParaRPr>
          </a:p>
        </p:txBody>
      </p:sp>
      <p:sp>
        <p:nvSpPr>
          <p:cNvPr id="12" name="CuadroTexto 11"/>
          <p:cNvSpPr txBox="1"/>
          <p:nvPr/>
        </p:nvSpPr>
        <p:spPr>
          <a:xfrm>
            <a:off x="412784" y="5289370"/>
            <a:ext cx="3040922" cy="523220"/>
          </a:xfrm>
          <a:prstGeom prst="rect">
            <a:avLst/>
          </a:prstGeom>
          <a:noFill/>
          <a:ln>
            <a:noFill/>
          </a:ln>
        </p:spPr>
        <p:txBody>
          <a:bodyPr wrap="square" rtlCol="0">
            <a:spAutoFit/>
          </a:bodyPr>
          <a:lstStyle/>
          <a:p>
            <a:pPr algn="ctr"/>
            <a:r>
              <a:rPr lang="es-ES" sz="1400" dirty="0" smtClean="0">
                <a:latin typeface="Consolas" panose="020B0609020204030204" pitchFamily="49" charset="0"/>
                <a:cs typeface="Consolas" panose="020B0609020204030204" pitchFamily="49" charset="0"/>
              </a:rPr>
              <a:t>Iglesia la Veracruz –Finales siglo XVIII</a:t>
            </a:r>
            <a:endParaRPr lang="es-CO" sz="1400" dirty="0">
              <a:solidFill>
                <a:schemeClr val="bg1">
                  <a:lumMod val="50000"/>
                </a:schemeClr>
              </a:solidFill>
              <a:latin typeface="Consolas" panose="020B0609020204030204" pitchFamily="49" charset="0"/>
              <a:cs typeface="Consolas" panose="020B0609020204030204" pitchFamily="49" charset="0"/>
            </a:endParaRPr>
          </a:p>
        </p:txBody>
      </p:sp>
      <p:sp>
        <p:nvSpPr>
          <p:cNvPr id="13" name="CuadroTexto 12"/>
          <p:cNvSpPr txBox="1"/>
          <p:nvPr/>
        </p:nvSpPr>
        <p:spPr>
          <a:xfrm>
            <a:off x="3714458" y="5197151"/>
            <a:ext cx="3040922" cy="738664"/>
          </a:xfrm>
          <a:prstGeom prst="rect">
            <a:avLst/>
          </a:prstGeom>
          <a:noFill/>
          <a:ln>
            <a:noFill/>
          </a:ln>
        </p:spPr>
        <p:txBody>
          <a:bodyPr wrap="square" rtlCol="0">
            <a:spAutoFit/>
          </a:bodyPr>
          <a:lstStyle/>
          <a:p>
            <a:pPr algn="ctr"/>
            <a:r>
              <a:rPr lang="es-ES" sz="1400" dirty="0" smtClean="0">
                <a:latin typeface="Consolas" panose="020B0609020204030204" pitchFamily="49" charset="0"/>
                <a:cs typeface="Consolas" panose="020B0609020204030204" pitchFamily="49" charset="0"/>
              </a:rPr>
              <a:t>Basílica Menor de Nuestra Señora de la Candelaria –(Actual) finales siglo XVIII</a:t>
            </a:r>
            <a:endParaRPr lang="es-CO" sz="1400" dirty="0">
              <a:solidFill>
                <a:schemeClr val="bg1">
                  <a:lumMod val="50000"/>
                </a:schemeClr>
              </a:solidFill>
              <a:latin typeface="Consolas" panose="020B0609020204030204" pitchFamily="49" charset="0"/>
              <a:cs typeface="Consolas" panose="020B0609020204030204" pitchFamily="49" charset="0"/>
            </a:endParaRPr>
          </a:p>
        </p:txBody>
      </p:sp>
      <p:sp>
        <p:nvSpPr>
          <p:cNvPr id="14" name="CuadroTexto 13"/>
          <p:cNvSpPr txBox="1"/>
          <p:nvPr/>
        </p:nvSpPr>
        <p:spPr>
          <a:xfrm>
            <a:off x="6762573" y="5289370"/>
            <a:ext cx="4994670" cy="523220"/>
          </a:xfrm>
          <a:prstGeom prst="rect">
            <a:avLst/>
          </a:prstGeom>
          <a:noFill/>
          <a:ln>
            <a:noFill/>
          </a:ln>
        </p:spPr>
        <p:txBody>
          <a:bodyPr wrap="square" rtlCol="0">
            <a:spAutoFit/>
          </a:bodyPr>
          <a:lstStyle/>
          <a:p>
            <a:pPr algn="ctr"/>
            <a:r>
              <a:rPr lang="es-CO" sz="1400" dirty="0">
                <a:latin typeface="Consolas" panose="020B0609020204030204" pitchFamily="49" charset="0"/>
                <a:cs typeface="Consolas" panose="020B0609020204030204" pitchFamily="49" charset="0"/>
              </a:rPr>
              <a:t>Catedral Basílica Metropolitana de la Inmaculada Concepción de </a:t>
            </a:r>
            <a:r>
              <a:rPr lang="es-CO" sz="1400" dirty="0" smtClean="0">
                <a:latin typeface="Consolas" panose="020B0609020204030204" pitchFamily="49" charset="0"/>
                <a:cs typeface="Consolas" panose="020B0609020204030204" pitchFamily="49" charset="0"/>
              </a:rPr>
              <a:t>María </a:t>
            </a:r>
            <a:r>
              <a:rPr lang="es-ES" sz="1400" dirty="0" smtClean="0">
                <a:latin typeface="Consolas" panose="020B0609020204030204" pitchFamily="49" charset="0"/>
                <a:cs typeface="Consolas" panose="020B0609020204030204" pitchFamily="49" charset="0"/>
              </a:rPr>
              <a:t>– Finales siglo XIX</a:t>
            </a:r>
            <a:endParaRPr lang="es-CO" sz="1400" dirty="0">
              <a:solidFill>
                <a:schemeClr val="bg1">
                  <a:lumMod val="50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7968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708338" y="6221837"/>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708338" y="6324870"/>
            <a:ext cx="7069068" cy="369332"/>
          </a:xfrm>
          <a:prstGeom prst="rect">
            <a:avLst/>
          </a:prstGeom>
          <a:noFill/>
        </p:spPr>
        <p:txBody>
          <a:bodyPr wrap="square" rtlCol="0">
            <a:spAutoFit/>
          </a:bodyPr>
          <a:lstStyle/>
          <a:p>
            <a:pPr algn="just"/>
            <a:r>
              <a:rPr lang="es-ES" b="1" dirty="0" smtClean="0">
                <a:latin typeface="Consolas" panose="020B0609020204030204" pitchFamily="49" charset="0"/>
                <a:cs typeface="Consolas" panose="020B0609020204030204" pitchFamily="49" charset="0"/>
              </a:rPr>
              <a:t>Cuestionamientos de la investigación</a:t>
            </a:r>
            <a:endParaRPr lang="es-CO" b="1" dirty="0">
              <a:latin typeface="Consolas" panose="020B0609020204030204" pitchFamily="49" charset="0"/>
              <a:cs typeface="Consolas" panose="020B0609020204030204" pitchFamily="49" charset="0"/>
            </a:endParaRPr>
          </a:p>
        </p:txBody>
      </p:sp>
      <p:sp>
        <p:nvSpPr>
          <p:cNvPr id="6" name="CuadroTexto 5"/>
          <p:cNvSpPr txBox="1"/>
          <p:nvPr/>
        </p:nvSpPr>
        <p:spPr>
          <a:xfrm>
            <a:off x="399245" y="329608"/>
            <a:ext cx="11256135" cy="5386090"/>
          </a:xfrm>
          <a:prstGeom prst="rect">
            <a:avLst/>
          </a:prstGeom>
          <a:noFill/>
        </p:spPr>
        <p:txBody>
          <a:bodyPr wrap="square" rtlCol="0">
            <a:spAutoFit/>
          </a:bodyPr>
          <a:lstStyle/>
          <a:p>
            <a:pPr algn="just"/>
            <a:r>
              <a:rPr lang="es-CO" dirty="0">
                <a:latin typeface="Consolas" panose="020B0609020204030204" pitchFamily="49" charset="0"/>
                <a:cs typeface="Consolas" panose="020B0609020204030204" pitchFamily="49" charset="0"/>
              </a:rPr>
              <a:t>¿Cómo interpretar y hacer visible la relación entre la impronta sacro religiosa del entorno urbano de las tres iglesias (Veracruz, Candelaria y Metropolitana), las múltiples prácticas profanas que por años se han estado manifestando en sus calles circundantes como evidencias de la “parte maldita” de las sociedades contemporáneas, la narrativa que se ha construido sobre esta zona y de la ciudad y los subsecuentes procesos de transformación urbana de estos lugares</a:t>
            </a:r>
            <a:r>
              <a:rPr lang="es-CO" dirty="0" smtClean="0">
                <a:latin typeface="Consolas" panose="020B0609020204030204" pitchFamily="49" charset="0"/>
                <a:cs typeface="Consolas" panose="020B0609020204030204" pitchFamily="49" charset="0"/>
              </a:rPr>
              <a:t>?</a:t>
            </a:r>
          </a:p>
          <a:p>
            <a:pPr algn="just"/>
            <a:endParaRPr lang="es-CO" dirty="0">
              <a:latin typeface="Consolas" panose="020B0609020204030204" pitchFamily="49" charset="0"/>
              <a:cs typeface="Consolas" panose="020B0609020204030204" pitchFamily="49" charset="0"/>
            </a:endParaRPr>
          </a:p>
          <a:p>
            <a:pPr algn="just"/>
            <a:r>
              <a:rPr lang="es-CO" sz="2000" dirty="0">
                <a:latin typeface="Consolas" panose="020B0609020204030204" pitchFamily="49" charset="0"/>
                <a:cs typeface="Consolas" panose="020B0609020204030204" pitchFamily="49" charset="0"/>
              </a:rPr>
              <a:t> </a:t>
            </a:r>
          </a:p>
          <a:p>
            <a:pPr algn="just"/>
            <a:r>
              <a:rPr lang="es-CO" sz="1400" dirty="0">
                <a:latin typeface="Consolas" panose="020B0609020204030204" pitchFamily="49" charset="0"/>
                <a:cs typeface="Consolas" panose="020B0609020204030204" pitchFamily="49" charset="0"/>
              </a:rPr>
              <a:t>Preguntas </a:t>
            </a:r>
            <a:r>
              <a:rPr lang="es-CO" sz="1400" dirty="0" smtClean="0">
                <a:latin typeface="Consolas" panose="020B0609020204030204" pitchFamily="49" charset="0"/>
                <a:cs typeface="Consolas" panose="020B0609020204030204" pitchFamily="49" charset="0"/>
              </a:rPr>
              <a:t>subsidiaras:</a:t>
            </a:r>
          </a:p>
          <a:p>
            <a:pPr algn="just"/>
            <a:endParaRPr lang="es-CO" sz="1400" dirty="0" smtClean="0">
              <a:latin typeface="Consolas" panose="020B0609020204030204" pitchFamily="49" charset="0"/>
              <a:cs typeface="Consolas" panose="020B0609020204030204" pitchFamily="49" charset="0"/>
            </a:endParaRPr>
          </a:p>
          <a:p>
            <a:pPr algn="just"/>
            <a:r>
              <a:rPr lang="es-CO" sz="1400" dirty="0">
                <a:latin typeface="Consolas" panose="020B0609020204030204" pitchFamily="49" charset="0"/>
                <a:cs typeface="Consolas" panose="020B0609020204030204" pitchFamily="49" charset="0"/>
              </a:rPr>
              <a:t> </a:t>
            </a:r>
          </a:p>
          <a:p>
            <a:pPr marL="285750" lvl="0" indent="-285750" algn="just">
              <a:buFont typeface="Arial" panose="020B0604020202020204" pitchFamily="34" charset="0"/>
              <a:buChar char="•"/>
            </a:pPr>
            <a:r>
              <a:rPr lang="es-CO" sz="1200" dirty="0">
                <a:latin typeface="Consolas" panose="020B0609020204030204" pitchFamily="49" charset="0"/>
                <a:cs typeface="Consolas" panose="020B0609020204030204" pitchFamily="49" charset="0"/>
              </a:rPr>
              <a:t>¿Cómo ha si la influencia de los tres templos en la configuración urbana del centro histórico de la ciudad de Medellín</a:t>
            </a:r>
            <a:r>
              <a:rPr lang="es-CO" sz="1200" dirty="0" smtClean="0">
                <a:latin typeface="Consolas" panose="020B0609020204030204" pitchFamily="49" charset="0"/>
                <a:cs typeface="Consolas" panose="020B0609020204030204" pitchFamily="49" charset="0"/>
              </a:rPr>
              <a:t>?</a:t>
            </a:r>
          </a:p>
          <a:p>
            <a:pPr lvl="0" algn="just"/>
            <a:endParaRPr lang="es-CO" sz="1200" dirty="0">
              <a:latin typeface="Consolas" panose="020B0609020204030204" pitchFamily="49" charset="0"/>
              <a:cs typeface="Consolas" panose="020B0609020204030204" pitchFamily="49" charset="0"/>
            </a:endParaRPr>
          </a:p>
          <a:p>
            <a:pPr marL="285750" lvl="0" indent="-285750" algn="just">
              <a:buFont typeface="Arial" panose="020B0604020202020204" pitchFamily="34" charset="0"/>
              <a:buChar char="•"/>
            </a:pPr>
            <a:r>
              <a:rPr lang="es-CO" sz="1200" dirty="0">
                <a:latin typeface="Consolas" panose="020B0609020204030204" pitchFamily="49" charset="0"/>
                <a:cs typeface="Consolas" panose="020B0609020204030204" pitchFamily="49" charset="0"/>
              </a:rPr>
              <a:t>¿Cuáles han sido las formas de producción oficial del espacio del entorno urbano de las tres iglesias que nacen desde el año de 1998 con la articulación entre los PD y POT administraciones del municipio</a:t>
            </a:r>
            <a:r>
              <a:rPr lang="es-CO" sz="1200" dirty="0" smtClean="0">
                <a:latin typeface="Consolas" panose="020B0609020204030204" pitchFamily="49" charset="0"/>
                <a:cs typeface="Consolas" panose="020B0609020204030204" pitchFamily="49" charset="0"/>
              </a:rPr>
              <a:t>?</a:t>
            </a:r>
          </a:p>
          <a:p>
            <a:pPr marL="285750" lvl="0" indent="-285750" algn="just">
              <a:buFont typeface="Arial" panose="020B0604020202020204" pitchFamily="34" charset="0"/>
              <a:buChar char="•"/>
            </a:pPr>
            <a:endParaRPr lang="es-CO" sz="1200" dirty="0">
              <a:latin typeface="Consolas" panose="020B0609020204030204" pitchFamily="49" charset="0"/>
              <a:cs typeface="Consolas" panose="020B0609020204030204" pitchFamily="49" charset="0"/>
            </a:endParaRPr>
          </a:p>
          <a:p>
            <a:pPr marL="285750" lvl="0" indent="-285750" algn="just">
              <a:buFont typeface="Arial" panose="020B0604020202020204" pitchFamily="34" charset="0"/>
              <a:buChar char="•"/>
            </a:pPr>
            <a:r>
              <a:rPr lang="es-CO" sz="1200" dirty="0">
                <a:latin typeface="Consolas" panose="020B0609020204030204" pitchFamily="49" charset="0"/>
                <a:cs typeface="Consolas" panose="020B0609020204030204" pitchFamily="49" charset="0"/>
              </a:rPr>
              <a:t>¿De qué manera se ha constituido una narrativa particular del entorno urbano de </a:t>
            </a:r>
            <a:r>
              <a:rPr lang="es-CO" sz="1200" dirty="0" smtClean="0">
                <a:latin typeface="Consolas" panose="020B0609020204030204" pitchFamily="49" charset="0"/>
                <a:cs typeface="Consolas" panose="020B0609020204030204" pitchFamily="49" charset="0"/>
              </a:rPr>
              <a:t>las </a:t>
            </a:r>
            <a:r>
              <a:rPr lang="es-CO" sz="1200" dirty="0">
                <a:latin typeface="Consolas" panose="020B0609020204030204" pitchFamily="49" charset="0"/>
                <a:cs typeface="Consolas" panose="020B0609020204030204" pitchFamily="49" charset="0"/>
              </a:rPr>
              <a:t>tres iglesias a partir de la publicidad oficial, el turismo globalizado, la crónica periodística y el accionar de entidades culturales públicas y privadas</a:t>
            </a:r>
            <a:r>
              <a:rPr lang="es-CO" sz="1200" dirty="0" smtClean="0">
                <a:latin typeface="Consolas" panose="020B0609020204030204" pitchFamily="49" charset="0"/>
                <a:cs typeface="Consolas" panose="020B0609020204030204" pitchFamily="49" charset="0"/>
              </a:rPr>
              <a:t>?</a:t>
            </a:r>
          </a:p>
          <a:p>
            <a:pPr marL="285750" lvl="0" indent="-285750" algn="just">
              <a:buFont typeface="Arial" panose="020B0604020202020204" pitchFamily="34" charset="0"/>
              <a:buChar char="•"/>
            </a:pPr>
            <a:endParaRPr lang="es-CO" sz="1200" dirty="0">
              <a:latin typeface="Consolas" panose="020B0609020204030204" pitchFamily="49" charset="0"/>
              <a:cs typeface="Consolas" panose="020B0609020204030204" pitchFamily="49" charset="0"/>
            </a:endParaRPr>
          </a:p>
          <a:p>
            <a:pPr marL="285750" lvl="0" indent="-285750" algn="just">
              <a:buFont typeface="Arial" panose="020B0604020202020204" pitchFamily="34" charset="0"/>
              <a:buChar char="•"/>
            </a:pPr>
            <a:r>
              <a:rPr lang="es-CO" sz="1200" dirty="0">
                <a:latin typeface="Consolas" panose="020B0609020204030204" pitchFamily="49" charset="0"/>
                <a:cs typeface="Consolas" panose="020B0609020204030204" pitchFamily="49" charset="0"/>
              </a:rPr>
              <a:t>¿Cómo explicar que los entornos que rodean estas tres iglesias, símbolos de la religiosidad de la ciudad, sean precisamente en donde se despliegan, entre otras tantas prácticas urbanas, la pornografía, la drogadicción, la prostitución diversa y el delito</a:t>
            </a:r>
            <a:r>
              <a:rPr lang="es-CO" sz="1200" dirty="0" smtClean="0">
                <a:latin typeface="Consolas" panose="020B0609020204030204" pitchFamily="49" charset="0"/>
                <a:cs typeface="Consolas" panose="020B0609020204030204" pitchFamily="49" charset="0"/>
              </a:rPr>
              <a:t>?</a:t>
            </a:r>
          </a:p>
          <a:p>
            <a:pPr marL="285750" lvl="0" indent="-285750" algn="just">
              <a:buFont typeface="Arial" panose="020B0604020202020204" pitchFamily="34" charset="0"/>
              <a:buChar char="•"/>
            </a:pPr>
            <a:endParaRPr lang="es-CO" sz="1200" dirty="0">
              <a:latin typeface="Consolas" panose="020B0609020204030204" pitchFamily="49" charset="0"/>
              <a:cs typeface="Consolas" panose="020B0609020204030204" pitchFamily="49" charset="0"/>
            </a:endParaRPr>
          </a:p>
          <a:p>
            <a:pPr marL="285750" lvl="0" indent="-285750" algn="just">
              <a:buFont typeface="Arial" panose="020B0604020202020204" pitchFamily="34" charset="0"/>
              <a:buChar char="•"/>
            </a:pPr>
            <a:r>
              <a:rPr lang="es-CO" sz="1200" dirty="0">
                <a:latin typeface="Consolas" panose="020B0609020204030204" pitchFamily="49" charset="0"/>
                <a:cs typeface="Consolas" panose="020B0609020204030204" pitchFamily="49" charset="0"/>
              </a:rPr>
              <a:t>¿Es posible hacer evidentes los distintos estados de visibilidad representados a partir de la creación y el montaje de las imágenes que se constituyen alrededor del espacio urbano del centro histórico de la ciudad que se investigar?</a:t>
            </a:r>
          </a:p>
        </p:txBody>
      </p:sp>
    </p:spTree>
    <p:extLst>
      <p:ext uri="{BB962C8B-B14F-4D97-AF65-F5344CB8AC3E}">
        <p14:creationId xmlns:p14="http://schemas.microsoft.com/office/powerpoint/2010/main" val="3027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708338" y="6221837"/>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708338" y="6324870"/>
            <a:ext cx="7069068" cy="369332"/>
          </a:xfrm>
          <a:prstGeom prst="rect">
            <a:avLst/>
          </a:prstGeom>
          <a:noFill/>
        </p:spPr>
        <p:txBody>
          <a:bodyPr wrap="square" rtlCol="0">
            <a:spAutoFit/>
          </a:bodyPr>
          <a:lstStyle/>
          <a:p>
            <a:pPr algn="just"/>
            <a:r>
              <a:rPr lang="es-ES" b="1" dirty="0" smtClean="0">
                <a:latin typeface="Consolas" panose="020B0609020204030204" pitchFamily="49" charset="0"/>
                <a:cs typeface="Consolas" panose="020B0609020204030204" pitchFamily="49" charset="0"/>
              </a:rPr>
              <a:t>Estado del arte</a:t>
            </a:r>
            <a:endParaRPr lang="es-CO" b="1" dirty="0">
              <a:latin typeface="Consolas" panose="020B0609020204030204" pitchFamily="49" charset="0"/>
              <a:cs typeface="Consolas" panose="020B0609020204030204" pitchFamily="49" charset="0"/>
            </a:endParaRPr>
          </a:p>
        </p:txBody>
      </p:sp>
      <p:sp>
        <p:nvSpPr>
          <p:cNvPr id="4" name="Rectángulo 3"/>
          <p:cNvSpPr/>
          <p:nvPr/>
        </p:nvSpPr>
        <p:spPr>
          <a:xfrm>
            <a:off x="409977" y="254865"/>
            <a:ext cx="11453611" cy="1323439"/>
          </a:xfrm>
          <a:prstGeom prst="rect">
            <a:avLst/>
          </a:prstGeom>
        </p:spPr>
        <p:txBody>
          <a:bodyPr wrap="square">
            <a:spAutoFit/>
          </a:bodyPr>
          <a:lstStyle/>
          <a:p>
            <a:pPr algn="just">
              <a:spcAft>
                <a:spcPts val="0"/>
              </a:spcAft>
            </a:pPr>
            <a:r>
              <a:rPr lang="es-CO" sz="1600" dirty="0" smtClean="0">
                <a:solidFill>
                  <a:srgbClr val="222222"/>
                </a:solidFill>
                <a:latin typeface="Consolas" panose="020B0609020204030204" pitchFamily="49" charset="0"/>
                <a:ea typeface="Times New Roman" panose="02020603050405020304" pitchFamily="18" charset="0"/>
                <a:cs typeface="Consolas" panose="020B0609020204030204" pitchFamily="49" charset="0"/>
              </a:rPr>
              <a:t>Exploración </a:t>
            </a:r>
            <a:r>
              <a:rPr lang="es-CO" sz="1600" dirty="0">
                <a:solidFill>
                  <a:srgbClr val="222222"/>
                </a:solidFill>
                <a:latin typeface="Consolas" panose="020B0609020204030204" pitchFamily="49" charset="0"/>
                <a:ea typeface="Times New Roman" panose="02020603050405020304" pitchFamily="18" charset="0"/>
                <a:cs typeface="Consolas" panose="020B0609020204030204" pitchFamily="49" charset="0"/>
              </a:rPr>
              <a:t>de proyectos de investigación que se han ocupado de problemas y preguntas similares. Para ello, se repartirá la revisión entre: (i) investigaciones que se ocupan de la historia urbana del centro histórico, (ii) aquellas que han explorado la dimensión religiosa en la constitución cultural y urbana local y,(iii) en mayor medida, proyectos de indagación sobre la producción socio espacial contemporánea del centro de Medellín.</a:t>
            </a:r>
            <a:endParaRPr lang="es-CO" sz="1600" dirty="0">
              <a:effectLst/>
              <a:latin typeface="Consolas" panose="020B0609020204030204" pitchFamily="49" charset="0"/>
              <a:ea typeface="Calibri" panose="020F0502020204030204" pitchFamily="34" charset="0"/>
              <a:cs typeface="Consolas" panose="020B0609020204030204" pitchFamily="49" charset="0"/>
            </a:endParaRPr>
          </a:p>
        </p:txBody>
      </p:sp>
      <p:cxnSp>
        <p:nvCxnSpPr>
          <p:cNvPr id="6" name="Conector recto 5"/>
          <p:cNvCxnSpPr/>
          <p:nvPr/>
        </p:nvCxnSpPr>
        <p:spPr>
          <a:xfrm flipH="1">
            <a:off x="1086295" y="3269520"/>
            <a:ext cx="465124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5737538" y="1517994"/>
            <a:ext cx="0" cy="3157037"/>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1575871" y="1971552"/>
            <a:ext cx="3408253" cy="954107"/>
          </a:xfrm>
          <a:prstGeom prst="rect">
            <a:avLst/>
          </a:prstGeom>
        </p:spPr>
        <p:txBody>
          <a:bodyPr wrap="square">
            <a:spAutoFit/>
          </a:bodyPr>
          <a:lstStyle/>
          <a:p>
            <a:pPr algn="just">
              <a:spcAft>
                <a:spcPts val="0"/>
              </a:spcAft>
            </a:pPr>
            <a:r>
              <a:rPr lang="es-CO" sz="1400" dirty="0">
                <a:latin typeface="Consolas" panose="020B0609020204030204" pitchFamily="49" charset="0"/>
                <a:cs typeface="Consolas" panose="020B0609020204030204" pitchFamily="49" charset="0"/>
              </a:rPr>
              <a:t>Verónica Perfetti (1995) </a:t>
            </a:r>
            <a:endParaRPr lang="es-CO" sz="1400" dirty="0" smtClean="0">
              <a:latin typeface="Consolas" panose="020B0609020204030204" pitchFamily="49" charset="0"/>
              <a:cs typeface="Consolas" panose="020B0609020204030204" pitchFamily="49" charset="0"/>
            </a:endParaRPr>
          </a:p>
          <a:p>
            <a:pPr algn="just">
              <a:spcAft>
                <a:spcPts val="0"/>
              </a:spcAft>
            </a:pPr>
            <a:r>
              <a:rPr lang="es-CO" sz="1400" dirty="0">
                <a:latin typeface="Consolas" panose="020B0609020204030204" pitchFamily="49" charset="0"/>
                <a:cs typeface="Consolas" panose="020B0609020204030204" pitchFamily="49" charset="0"/>
              </a:rPr>
              <a:t>Claudia Avendaño (1998) </a:t>
            </a:r>
            <a:endParaRPr lang="es-CO" sz="1400" dirty="0" smtClean="0">
              <a:latin typeface="Consolas" panose="020B0609020204030204" pitchFamily="49" charset="0"/>
              <a:cs typeface="Consolas" panose="020B0609020204030204" pitchFamily="49" charset="0"/>
            </a:endParaRPr>
          </a:p>
          <a:p>
            <a:pPr algn="just">
              <a:spcAft>
                <a:spcPts val="0"/>
              </a:spcAft>
            </a:pPr>
            <a:r>
              <a:rPr lang="es-CO" sz="1400" dirty="0">
                <a:latin typeface="Consolas" panose="020B0609020204030204" pitchFamily="49" charset="0"/>
                <a:cs typeface="Consolas" panose="020B0609020204030204" pitchFamily="49" charset="0"/>
              </a:rPr>
              <a:t>Fernando Botero Herrera (1996) </a:t>
            </a:r>
            <a:endParaRPr lang="es-CO" sz="1400" dirty="0" smtClean="0">
              <a:latin typeface="Consolas" panose="020B0609020204030204" pitchFamily="49" charset="0"/>
              <a:cs typeface="Consolas" panose="020B0609020204030204" pitchFamily="49" charset="0"/>
            </a:endParaRPr>
          </a:p>
          <a:p>
            <a:pPr algn="just">
              <a:spcAft>
                <a:spcPts val="0"/>
              </a:spcAft>
            </a:pPr>
            <a:r>
              <a:rPr lang="es-CO" sz="1400" dirty="0">
                <a:latin typeface="Consolas" panose="020B0609020204030204" pitchFamily="49" charset="0"/>
                <a:cs typeface="Consolas" panose="020B0609020204030204" pitchFamily="49" charset="0"/>
              </a:rPr>
              <a:t>Luis Fernando González (2007)</a:t>
            </a:r>
            <a:endParaRPr lang="es-CO" sz="140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9" name="Rectángulo 8"/>
          <p:cNvSpPr/>
          <p:nvPr/>
        </p:nvSpPr>
        <p:spPr>
          <a:xfrm>
            <a:off x="1575871" y="3711281"/>
            <a:ext cx="3563156" cy="523220"/>
          </a:xfrm>
          <a:prstGeom prst="rect">
            <a:avLst/>
          </a:prstGeom>
        </p:spPr>
        <p:txBody>
          <a:bodyPr wrap="square">
            <a:spAutoFit/>
          </a:bodyPr>
          <a:lstStyle/>
          <a:p>
            <a:pPr algn="just">
              <a:spcAft>
                <a:spcPts val="0"/>
              </a:spcAft>
            </a:pPr>
            <a:r>
              <a:rPr lang="es-CO" sz="1400" dirty="0">
                <a:latin typeface="Consolas" panose="020B0609020204030204" pitchFamily="49" charset="0"/>
                <a:cs typeface="Consolas" panose="020B0609020204030204" pitchFamily="49" charset="0"/>
              </a:rPr>
              <a:t>Patricia Londoño (2004</a:t>
            </a:r>
            <a:r>
              <a:rPr lang="es-CO" sz="1400" dirty="0" smtClean="0">
                <a:latin typeface="Consolas" panose="020B0609020204030204" pitchFamily="49" charset="0"/>
                <a:cs typeface="Consolas" panose="020B0609020204030204" pitchFamily="49" charset="0"/>
              </a:rPr>
              <a:t>)</a:t>
            </a:r>
          </a:p>
          <a:p>
            <a:pPr algn="just">
              <a:spcAft>
                <a:spcPts val="0"/>
              </a:spcAft>
            </a:pPr>
            <a:r>
              <a:rPr lang="es-CO" sz="1400" dirty="0">
                <a:latin typeface="Consolas" panose="020B0609020204030204" pitchFamily="49" charset="0"/>
                <a:cs typeface="Consolas" panose="020B0609020204030204" pitchFamily="49" charset="0"/>
              </a:rPr>
              <a:t>Fabián Beethoven Zuleta (2013)</a:t>
            </a:r>
            <a:endParaRPr lang="es-CO" sz="140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11" name="Rectángulo 10"/>
          <p:cNvSpPr/>
          <p:nvPr/>
        </p:nvSpPr>
        <p:spPr>
          <a:xfrm>
            <a:off x="6095999" y="2080849"/>
            <a:ext cx="5256728" cy="2031325"/>
          </a:xfrm>
          <a:prstGeom prst="rect">
            <a:avLst/>
          </a:prstGeom>
        </p:spPr>
        <p:txBody>
          <a:bodyPr wrap="square">
            <a:spAutoFit/>
          </a:bodyPr>
          <a:lstStyle/>
          <a:p>
            <a:pPr algn="just">
              <a:spcAft>
                <a:spcPts val="0"/>
              </a:spcAft>
            </a:pPr>
            <a:r>
              <a:rPr lang="es-CO" sz="1400" dirty="0">
                <a:latin typeface="Consolas" panose="020B0609020204030204" pitchFamily="49" charset="0"/>
                <a:cs typeface="Consolas" panose="020B0609020204030204" pitchFamily="49" charset="0"/>
              </a:rPr>
              <a:t>Juan Carlos Ceballos (2009</a:t>
            </a:r>
            <a:r>
              <a:rPr lang="es-CO" sz="1400" dirty="0" smtClean="0">
                <a:latin typeface="Consolas" panose="020B0609020204030204" pitchFamily="49" charset="0"/>
                <a:cs typeface="Consolas" panose="020B0609020204030204" pitchFamily="49" charset="0"/>
              </a:rPr>
              <a:t>)</a:t>
            </a:r>
          </a:p>
          <a:p>
            <a:pPr algn="just">
              <a:spcAft>
                <a:spcPts val="0"/>
              </a:spcAft>
            </a:pPr>
            <a:r>
              <a:rPr lang="es-CO" sz="1400" dirty="0">
                <a:latin typeface="Consolas" panose="020B0609020204030204" pitchFamily="49" charset="0"/>
                <a:cs typeface="Consolas" panose="020B0609020204030204" pitchFamily="49" charset="0"/>
              </a:rPr>
              <a:t>Carolina Franco (2008) </a:t>
            </a:r>
            <a:endParaRPr lang="es-CO" sz="1400" dirty="0" smtClean="0">
              <a:latin typeface="Consolas" panose="020B0609020204030204" pitchFamily="49" charset="0"/>
              <a:cs typeface="Consolas" panose="020B0609020204030204" pitchFamily="49" charset="0"/>
            </a:endParaRPr>
          </a:p>
          <a:p>
            <a:pPr algn="just">
              <a:spcAft>
                <a:spcPts val="0"/>
              </a:spcAft>
            </a:pPr>
            <a:r>
              <a:rPr lang="es-CO" sz="1400" dirty="0">
                <a:latin typeface="Consolas" panose="020B0609020204030204" pitchFamily="49" charset="0"/>
                <a:cs typeface="Consolas" panose="020B0609020204030204" pitchFamily="49" charset="0"/>
              </a:rPr>
              <a:t>Natalia Morales Ramírez (2009) </a:t>
            </a:r>
            <a:endParaRPr lang="es-CO" sz="1400" dirty="0" smtClean="0">
              <a:latin typeface="Consolas" panose="020B0609020204030204" pitchFamily="49" charset="0"/>
              <a:cs typeface="Consolas" panose="020B0609020204030204" pitchFamily="49" charset="0"/>
            </a:endParaRPr>
          </a:p>
          <a:p>
            <a:pPr algn="just">
              <a:spcAft>
                <a:spcPts val="0"/>
              </a:spcAft>
            </a:pPr>
            <a:r>
              <a:rPr lang="es-CO" sz="1400" dirty="0">
                <a:latin typeface="Consolas" panose="020B0609020204030204" pitchFamily="49" charset="0"/>
                <a:cs typeface="Consolas" panose="020B0609020204030204" pitchFamily="49" charset="0"/>
              </a:rPr>
              <a:t>Daniel Tobón Castro (2017) </a:t>
            </a:r>
            <a:endParaRPr lang="es-CO" sz="1400" dirty="0" smtClean="0">
              <a:latin typeface="Consolas" panose="020B0609020204030204" pitchFamily="49" charset="0"/>
              <a:cs typeface="Consolas" panose="020B0609020204030204" pitchFamily="49" charset="0"/>
            </a:endParaRPr>
          </a:p>
          <a:p>
            <a:pPr algn="just">
              <a:spcAft>
                <a:spcPts val="0"/>
              </a:spcAft>
            </a:pPr>
            <a:r>
              <a:rPr lang="es-CO" sz="1400" dirty="0">
                <a:latin typeface="Consolas" panose="020B0609020204030204" pitchFamily="49" charset="0"/>
                <a:cs typeface="Consolas" panose="020B0609020204030204" pitchFamily="49" charset="0"/>
              </a:rPr>
              <a:t>Jenny Paola Sierra (2016) </a:t>
            </a:r>
            <a:endParaRPr lang="es-CO" sz="1400" dirty="0" smtClean="0">
              <a:latin typeface="Consolas" panose="020B0609020204030204" pitchFamily="49" charset="0"/>
              <a:cs typeface="Consolas" panose="020B0609020204030204" pitchFamily="49" charset="0"/>
            </a:endParaRPr>
          </a:p>
          <a:p>
            <a:pPr algn="just">
              <a:spcAft>
                <a:spcPts val="0"/>
              </a:spcAft>
            </a:pPr>
            <a:r>
              <a:rPr lang="es-CO" sz="1400" dirty="0">
                <a:latin typeface="Consolas" panose="020B0609020204030204" pitchFamily="49" charset="0"/>
                <a:cs typeface="Consolas" panose="020B0609020204030204" pitchFamily="49" charset="0"/>
              </a:rPr>
              <a:t>Eulalia Hernández (2010) </a:t>
            </a:r>
            <a:endParaRPr lang="es-CO" sz="1400" dirty="0" smtClean="0">
              <a:latin typeface="Consolas" panose="020B0609020204030204" pitchFamily="49" charset="0"/>
              <a:cs typeface="Consolas" panose="020B0609020204030204" pitchFamily="49" charset="0"/>
            </a:endParaRPr>
          </a:p>
          <a:p>
            <a:pPr algn="just">
              <a:spcAft>
                <a:spcPts val="0"/>
              </a:spcAft>
            </a:pPr>
            <a:r>
              <a:rPr lang="es-CO" sz="1400" dirty="0">
                <a:latin typeface="Consolas" panose="020B0609020204030204" pitchFamily="49" charset="0"/>
                <a:cs typeface="Consolas" panose="020B0609020204030204" pitchFamily="49" charset="0"/>
              </a:rPr>
              <a:t>Gloria Naranjo y Marta Inés Villa (1997</a:t>
            </a:r>
            <a:r>
              <a:rPr lang="es-CO" sz="1400" dirty="0" smtClean="0">
                <a:latin typeface="Consolas" panose="020B0609020204030204" pitchFamily="49" charset="0"/>
                <a:cs typeface="Consolas" panose="020B0609020204030204" pitchFamily="49" charset="0"/>
              </a:rPr>
              <a:t>)</a:t>
            </a:r>
          </a:p>
          <a:p>
            <a:pPr algn="just">
              <a:spcAft>
                <a:spcPts val="0"/>
              </a:spcAft>
            </a:pPr>
            <a:r>
              <a:rPr lang="es-CO" sz="1400" dirty="0">
                <a:latin typeface="Consolas" panose="020B0609020204030204" pitchFamily="49" charset="0"/>
                <a:cs typeface="Consolas" panose="020B0609020204030204" pitchFamily="49" charset="0"/>
              </a:rPr>
              <a:t>Alberto Castrillón Aldana y Viviana Villa (2008</a:t>
            </a:r>
            <a:r>
              <a:rPr lang="es-CO" sz="1400" dirty="0" smtClean="0">
                <a:latin typeface="Consolas" panose="020B0609020204030204" pitchFamily="49" charset="0"/>
                <a:cs typeface="Consolas" panose="020B0609020204030204" pitchFamily="49" charset="0"/>
              </a:rPr>
              <a:t>)</a:t>
            </a:r>
          </a:p>
          <a:p>
            <a:pPr algn="just">
              <a:spcAft>
                <a:spcPts val="0"/>
              </a:spcAft>
            </a:pPr>
            <a:r>
              <a:rPr lang="es-CO" sz="1400" dirty="0">
                <a:latin typeface="Consolas" panose="020B0609020204030204" pitchFamily="49" charset="0"/>
                <a:cs typeface="Consolas" panose="020B0609020204030204" pitchFamily="49" charset="0"/>
              </a:rPr>
              <a:t>Luis Fernando González (2014 a; 2014 b; 2018)</a:t>
            </a:r>
            <a:endParaRPr lang="es-CO" sz="140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13" name="Rectángulo 12"/>
          <p:cNvSpPr/>
          <p:nvPr/>
        </p:nvSpPr>
        <p:spPr>
          <a:xfrm>
            <a:off x="409977" y="5006484"/>
            <a:ext cx="11453611" cy="954107"/>
          </a:xfrm>
          <a:prstGeom prst="rect">
            <a:avLst/>
          </a:prstGeom>
        </p:spPr>
        <p:txBody>
          <a:bodyPr wrap="square">
            <a:spAutoFit/>
          </a:bodyPr>
          <a:lstStyle/>
          <a:p>
            <a:r>
              <a:rPr lang="es-CO" sz="1400" dirty="0">
                <a:latin typeface="Consolas" panose="020B0609020204030204" pitchFamily="49" charset="0"/>
                <a:cs typeface="Consolas" panose="020B0609020204030204" pitchFamily="49" charset="0"/>
              </a:rPr>
              <a:t>De todo ello, sin embargo, se estima que aún existen vacíos para aproximarse a una comprensión más profunda de estos complejos fenómenos urbanos. Específicamente aquellos que se han buscado explicitar en esta propuesta, a saber: la relación entre la ciudad planificada, la ciudad narrada, la ciudad practicada y sus niveles de visibilidad desde una matriz de análisis que oscile entre lo sacro y lo profano.</a:t>
            </a:r>
          </a:p>
        </p:txBody>
      </p:sp>
      <p:sp>
        <p:nvSpPr>
          <p:cNvPr id="16" name="Cerrar llave 15"/>
          <p:cNvSpPr/>
          <p:nvPr/>
        </p:nvSpPr>
        <p:spPr>
          <a:xfrm rot="5400000">
            <a:off x="5724905" y="-317871"/>
            <a:ext cx="179633" cy="102127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4638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708338" y="6221837"/>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708338" y="6324870"/>
            <a:ext cx="7069068" cy="369332"/>
          </a:xfrm>
          <a:prstGeom prst="rect">
            <a:avLst/>
          </a:prstGeom>
          <a:noFill/>
        </p:spPr>
        <p:txBody>
          <a:bodyPr wrap="square" rtlCol="0">
            <a:spAutoFit/>
          </a:bodyPr>
          <a:lstStyle/>
          <a:p>
            <a:pPr algn="just"/>
            <a:r>
              <a:rPr lang="es-ES" b="1" dirty="0" smtClean="0">
                <a:latin typeface="Consolas" panose="020B0609020204030204" pitchFamily="49" charset="0"/>
                <a:cs typeface="Consolas" panose="020B0609020204030204" pitchFamily="49" charset="0"/>
              </a:rPr>
              <a:t>Objetivos de investigación</a:t>
            </a:r>
            <a:endParaRPr lang="es-CO" b="1" dirty="0">
              <a:latin typeface="Consolas" panose="020B0609020204030204" pitchFamily="49" charset="0"/>
              <a:cs typeface="Consolas" panose="020B0609020204030204" pitchFamily="49" charset="0"/>
            </a:endParaRPr>
          </a:p>
        </p:txBody>
      </p:sp>
      <p:sp>
        <p:nvSpPr>
          <p:cNvPr id="4" name="Rectángulo 3"/>
          <p:cNvSpPr/>
          <p:nvPr/>
        </p:nvSpPr>
        <p:spPr>
          <a:xfrm>
            <a:off x="708338" y="297866"/>
            <a:ext cx="10856889" cy="5493812"/>
          </a:xfrm>
          <a:prstGeom prst="rect">
            <a:avLst/>
          </a:prstGeom>
        </p:spPr>
        <p:txBody>
          <a:bodyPr wrap="square">
            <a:spAutoFit/>
          </a:bodyPr>
          <a:lstStyle/>
          <a:p>
            <a:pPr lvl="0" algn="just">
              <a:lnSpc>
                <a:spcPct val="150000"/>
              </a:lnSpc>
              <a:spcAft>
                <a:spcPts val="0"/>
              </a:spcAft>
            </a:pPr>
            <a:r>
              <a:rPr lang="es-CO" dirty="0" smtClean="0">
                <a:latin typeface="Consolas" panose="020B0609020204030204" pitchFamily="49" charset="0"/>
                <a:ea typeface="Calibri" panose="020F0502020204030204" pitchFamily="34" charset="0"/>
                <a:cs typeface="Consolas" panose="020B0609020204030204" pitchFamily="49" charset="0"/>
              </a:rPr>
              <a:t>Comprender </a:t>
            </a:r>
            <a:r>
              <a:rPr lang="es-CO" dirty="0">
                <a:latin typeface="Consolas" panose="020B0609020204030204" pitchFamily="49" charset="0"/>
                <a:ea typeface="Calibri" panose="020F0502020204030204" pitchFamily="34" charset="0"/>
                <a:cs typeface="Consolas" panose="020B0609020204030204" pitchFamily="49" charset="0"/>
              </a:rPr>
              <a:t>los procesos de producción socio espacial sacro-profanos en el entorno urbano de la iglesia de la Veracruz, la iglesia de la Candelaria y la Catedral Metropolitana de Medellín desde finales de los años 90’ a la actualidad. </a:t>
            </a:r>
          </a:p>
          <a:p>
            <a:pPr algn="just">
              <a:lnSpc>
                <a:spcPct val="150000"/>
              </a:lnSpc>
              <a:spcAft>
                <a:spcPts val="0"/>
              </a:spcAft>
            </a:pPr>
            <a:r>
              <a:rPr lang="es-CO" sz="1200" dirty="0">
                <a:latin typeface="Consolas" panose="020B0609020204030204" pitchFamily="49" charset="0"/>
                <a:ea typeface="Calibri" panose="020F0502020204030204" pitchFamily="34" charset="0"/>
                <a:cs typeface="Consolas" panose="020B0609020204030204" pitchFamily="49" charset="0"/>
              </a:rPr>
              <a:t> </a:t>
            </a:r>
          </a:p>
          <a:p>
            <a:pPr algn="just">
              <a:lnSpc>
                <a:spcPct val="150000"/>
              </a:lnSpc>
              <a:spcAft>
                <a:spcPts val="0"/>
              </a:spcAft>
            </a:pPr>
            <a:r>
              <a:rPr lang="es-CO" sz="1200" dirty="0">
                <a:latin typeface="Consolas" panose="020B0609020204030204" pitchFamily="49" charset="0"/>
                <a:ea typeface="Calibri" panose="020F0502020204030204" pitchFamily="34" charset="0"/>
                <a:cs typeface="Consolas" panose="020B0609020204030204" pitchFamily="49" charset="0"/>
              </a:rPr>
              <a:t>En consecuencia, los objetivos específicos que se han establecido son los siguientes: </a:t>
            </a:r>
          </a:p>
          <a:p>
            <a:pPr algn="just">
              <a:lnSpc>
                <a:spcPct val="150000"/>
              </a:lnSpc>
              <a:spcAft>
                <a:spcPts val="0"/>
              </a:spcAft>
            </a:pPr>
            <a:r>
              <a:rPr lang="es-CO" sz="1200" dirty="0">
                <a:latin typeface="Consolas" panose="020B0609020204030204" pitchFamily="49" charset="0"/>
                <a:ea typeface="Calibri" panose="020F0502020204030204" pitchFamily="34" charset="0"/>
                <a:cs typeface="Consolas" panose="020B0609020204030204" pitchFamily="49" charset="0"/>
              </a:rPr>
              <a:t>	</a:t>
            </a:r>
          </a:p>
          <a:p>
            <a:pPr marL="342900" lvl="0" indent="-342900" algn="just">
              <a:lnSpc>
                <a:spcPct val="150000"/>
              </a:lnSpc>
              <a:spcAft>
                <a:spcPts val="0"/>
              </a:spcAft>
              <a:buFont typeface="Symbol" panose="05050102010706020507" pitchFamily="18" charset="2"/>
              <a:buChar char=""/>
            </a:pPr>
            <a:r>
              <a:rPr lang="es-CO" sz="1200" dirty="0">
                <a:latin typeface="Consolas" panose="020B0609020204030204" pitchFamily="49" charset="0"/>
                <a:ea typeface="Calibri" panose="020F0502020204030204" pitchFamily="34" charset="0"/>
                <a:cs typeface="Consolas" panose="020B0609020204030204" pitchFamily="49" charset="0"/>
              </a:rPr>
              <a:t>Reconstruir una historiografía de las tres iglesias en función de su </a:t>
            </a:r>
            <a:r>
              <a:rPr lang="es-CO" sz="1200" dirty="0">
                <a:solidFill>
                  <a:srgbClr val="222222"/>
                </a:solidFill>
                <a:latin typeface="Consolas" panose="020B0609020204030204" pitchFamily="49" charset="0"/>
                <a:ea typeface="Times New Roman" panose="02020603050405020304" pitchFamily="18" charset="0"/>
                <a:cs typeface="Consolas" panose="020B0609020204030204" pitchFamily="49" charset="0"/>
              </a:rPr>
              <a:t>estrecha relación con el crecimiento, expansión y consolidación del centro de la Medellín contemporánea. </a:t>
            </a:r>
            <a:endParaRPr lang="es-CO" sz="1200" dirty="0" smtClean="0">
              <a:solidFill>
                <a:srgbClr val="222222"/>
              </a:solidFill>
              <a:latin typeface="Consolas" panose="020B0609020204030204" pitchFamily="49" charset="0"/>
              <a:ea typeface="Times New Roman" panose="02020603050405020304" pitchFamily="18"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endParaRPr lang="es-CO" sz="1200" dirty="0">
              <a:latin typeface="Consolas" panose="020B0609020204030204" pitchFamily="49" charset="0"/>
              <a:ea typeface="Calibri" panose="020F0502020204030204" pitchFamily="34"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r>
              <a:rPr lang="es-CO" sz="1200" dirty="0">
                <a:latin typeface="Consolas" panose="020B0609020204030204" pitchFamily="49" charset="0"/>
                <a:ea typeface="Calibri" panose="020F0502020204030204" pitchFamily="34" charset="0"/>
                <a:cs typeface="Consolas" panose="020B0609020204030204" pitchFamily="49" charset="0"/>
              </a:rPr>
              <a:t>Reconocer los planes de transformación socio espacial realizados en el entorno urbano de las tres iglesias desde las administraciones municipales desde finales de los años 90’ a la actualidad</a:t>
            </a:r>
            <a:r>
              <a:rPr lang="es-CO" sz="1200" dirty="0" smtClean="0">
                <a:latin typeface="Consolas" panose="020B0609020204030204" pitchFamily="49" charset="0"/>
                <a:ea typeface="Calibri" panose="020F0502020204030204" pitchFamily="34" charset="0"/>
                <a:cs typeface="Consolas" panose="020B0609020204030204" pitchFamily="49" charset="0"/>
              </a:rPr>
              <a:t>.</a:t>
            </a:r>
          </a:p>
          <a:p>
            <a:pPr marL="342900" lvl="0" indent="-342900" algn="just">
              <a:lnSpc>
                <a:spcPct val="150000"/>
              </a:lnSpc>
              <a:spcAft>
                <a:spcPts val="0"/>
              </a:spcAft>
              <a:buFont typeface="Symbol" panose="05050102010706020507" pitchFamily="18" charset="2"/>
              <a:buChar char=""/>
            </a:pPr>
            <a:endParaRPr lang="es-CO" sz="1200" dirty="0">
              <a:latin typeface="Consolas" panose="020B0609020204030204" pitchFamily="49" charset="0"/>
              <a:ea typeface="Calibri" panose="020F0502020204030204" pitchFamily="34"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r>
              <a:rPr lang="es-CO" sz="1200" dirty="0">
                <a:latin typeface="Consolas" panose="020B0609020204030204" pitchFamily="49" charset="0"/>
                <a:ea typeface="Calibri" panose="020F0502020204030204" pitchFamily="34" charset="0"/>
                <a:cs typeface="Consolas" panose="020B0609020204030204" pitchFamily="49" charset="0"/>
              </a:rPr>
              <a:t>Identificar la narrativa (dicha, escrita y representada) que se ha construido sobre el centro tradicional de la ciudad desde las instituciones públicas y privadas de los ámbitos políticos, económicos, turísticos y culturales en el periodo estudiado. </a:t>
            </a:r>
            <a:endParaRPr lang="es-CO" sz="1200" dirty="0" smtClean="0">
              <a:latin typeface="Consolas" panose="020B0609020204030204" pitchFamily="49" charset="0"/>
              <a:ea typeface="Calibri" panose="020F0502020204030204" pitchFamily="34"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endParaRPr lang="es-CO" sz="1200" dirty="0">
              <a:latin typeface="Consolas" panose="020B0609020204030204" pitchFamily="49" charset="0"/>
              <a:ea typeface="Calibri" panose="020F0502020204030204" pitchFamily="34" charset="0"/>
              <a:cs typeface="Consolas" panose="020B0609020204030204" pitchFamily="49" charset="0"/>
            </a:endParaRPr>
          </a:p>
          <a:p>
            <a:pPr marL="342900" lvl="0" indent="-342900" algn="just">
              <a:lnSpc>
                <a:spcPct val="150000"/>
              </a:lnSpc>
              <a:spcAft>
                <a:spcPts val="0"/>
              </a:spcAft>
              <a:buFont typeface="Symbol" panose="05050102010706020507" pitchFamily="18" charset="2"/>
              <a:buChar char=""/>
            </a:pPr>
            <a:r>
              <a:rPr lang="es-CO" sz="1200" dirty="0">
                <a:latin typeface="Consolas" panose="020B0609020204030204" pitchFamily="49" charset="0"/>
                <a:ea typeface="Calibri" panose="020F0502020204030204" pitchFamily="34" charset="0"/>
                <a:cs typeface="Consolas" panose="020B0609020204030204" pitchFamily="49" charset="0"/>
              </a:rPr>
              <a:t>Dilucidar las prácticas urbanas sacro-profanas que se han desplegado en el entorno urbano de las tres iglesias desde su propia visibilidad en relación con la producción de imágenes de la ciudad planificada y la ciudad narrada. </a:t>
            </a:r>
            <a:endParaRPr lang="es-CO" sz="120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210707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p:cNvGrpSpPr/>
          <p:nvPr/>
        </p:nvGrpSpPr>
        <p:grpSpPr>
          <a:xfrm>
            <a:off x="2910626" y="469097"/>
            <a:ext cx="5352590" cy="5352590"/>
            <a:chOff x="3582508" y="1797803"/>
            <a:chExt cx="3843580" cy="3843580"/>
          </a:xfrm>
        </p:grpSpPr>
        <p:sp>
          <p:nvSpPr>
            <p:cNvPr id="15" name="Elipse 14"/>
            <p:cNvSpPr/>
            <p:nvPr/>
          </p:nvSpPr>
          <p:spPr>
            <a:xfrm>
              <a:off x="3582508" y="1797803"/>
              <a:ext cx="3843580" cy="3843580"/>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Elipse 13"/>
            <p:cNvSpPr/>
            <p:nvPr/>
          </p:nvSpPr>
          <p:spPr>
            <a:xfrm>
              <a:off x="4202441" y="2417736"/>
              <a:ext cx="2603715" cy="2603715"/>
            </a:xfrm>
            <a:prstGeom prst="ellipse">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Elipse 12"/>
            <p:cNvSpPr/>
            <p:nvPr/>
          </p:nvSpPr>
          <p:spPr>
            <a:xfrm>
              <a:off x="4647158" y="2862453"/>
              <a:ext cx="1714280" cy="1714280"/>
            </a:xfrm>
            <a:prstGeom prst="ellipse">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4737816" y="3321424"/>
              <a:ext cx="1532964" cy="596721"/>
            </a:xfrm>
            <a:prstGeom prst="rect">
              <a:avLst/>
            </a:prstGeom>
            <a:noFill/>
          </p:spPr>
          <p:txBody>
            <a:bodyPr wrap="square" rtlCol="0">
              <a:spAutoFit/>
            </a:bodyPr>
            <a:lstStyle/>
            <a:p>
              <a:pPr algn="ctr"/>
              <a:r>
                <a:rPr lang="es-CO" sz="2400" dirty="0" smtClean="0">
                  <a:latin typeface="Consolas" panose="020B0609020204030204" pitchFamily="49" charset="0"/>
                  <a:cs typeface="Consolas" panose="020B0609020204030204" pitchFamily="49" charset="0"/>
                </a:rPr>
                <a:t>Producción del espacio</a:t>
              </a:r>
              <a:endParaRPr lang="es-CO" sz="2400" dirty="0">
                <a:latin typeface="Consolas" panose="020B0609020204030204" pitchFamily="49" charset="0"/>
                <a:cs typeface="Consolas" panose="020B0609020204030204" pitchFamily="49" charset="0"/>
              </a:endParaRPr>
            </a:p>
          </p:txBody>
        </p:sp>
        <p:sp>
          <p:nvSpPr>
            <p:cNvPr id="9" name="Rectángulo 8"/>
            <p:cNvSpPr/>
            <p:nvPr/>
          </p:nvSpPr>
          <p:spPr>
            <a:xfrm rot="16447189">
              <a:off x="4525505" y="2643460"/>
              <a:ext cx="1957587" cy="2050308"/>
            </a:xfrm>
            <a:prstGeom prst="rect">
              <a:avLst/>
            </a:prstGeom>
            <a:noFill/>
          </p:spPr>
          <p:txBody>
            <a:bodyPr wrap="none" lIns="91440" tIns="45720" rIns="91440" bIns="45720">
              <a:prstTxWarp prst="textCircle">
                <a:avLst/>
              </a:prstTxWarp>
              <a:spAutoFit/>
            </a:bodyPr>
            <a:lstStyle/>
            <a:p>
              <a:pPr algn="ctr"/>
              <a:r>
                <a:rPr lang="es-ES" sz="2400" b="0" cap="none" spc="0" dirty="0" smtClean="0">
                  <a:ln w="0"/>
                  <a:solidFill>
                    <a:schemeClr val="tx1"/>
                  </a:solidFill>
                  <a:latin typeface="Consolas" panose="020B0609020204030204" pitchFamily="49" charset="0"/>
                  <a:cs typeface="Consolas" panose="020B0609020204030204" pitchFamily="49" charset="0"/>
                </a:rPr>
                <a:t>Imagen y visibilidad</a:t>
              </a:r>
              <a:endParaRPr lang="es-ES" sz="2400" b="0" cap="none" spc="0" dirty="0">
                <a:ln w="0"/>
                <a:solidFill>
                  <a:schemeClr val="tx1"/>
                </a:solidFill>
                <a:latin typeface="Consolas" panose="020B0609020204030204" pitchFamily="49" charset="0"/>
                <a:cs typeface="Consolas" panose="020B0609020204030204" pitchFamily="49" charset="0"/>
              </a:endParaRPr>
            </a:p>
          </p:txBody>
        </p:sp>
        <p:sp>
          <p:nvSpPr>
            <p:cNvPr id="19" name="Rectángulo 18"/>
            <p:cNvSpPr/>
            <p:nvPr/>
          </p:nvSpPr>
          <p:spPr>
            <a:xfrm rot="16200000">
              <a:off x="4525504" y="1740152"/>
              <a:ext cx="1957587" cy="2743067"/>
            </a:xfrm>
            <a:prstGeom prst="rect">
              <a:avLst/>
            </a:prstGeom>
            <a:noFill/>
          </p:spPr>
          <p:txBody>
            <a:bodyPr wrap="none" lIns="91440" tIns="45720" rIns="91440" bIns="45720">
              <a:prstTxWarp prst="textCircle">
                <a:avLst/>
              </a:prstTxWarp>
              <a:spAutoFit/>
            </a:bodyPr>
            <a:lstStyle/>
            <a:p>
              <a:pPr algn="ctr"/>
              <a:r>
                <a:rPr lang="es-ES" sz="2400" dirty="0" smtClean="0">
                  <a:ln w="0"/>
                  <a:latin typeface="Consolas" panose="020B0609020204030204" pitchFamily="49" charset="0"/>
                  <a:cs typeface="Consolas" panose="020B0609020204030204" pitchFamily="49" charset="0"/>
                </a:rPr>
                <a:t>Sagrado y profano</a:t>
              </a:r>
              <a:endParaRPr lang="es-ES" sz="2400" b="0" cap="none" spc="0" dirty="0">
                <a:ln w="0"/>
                <a:solidFill>
                  <a:schemeClr val="tx1"/>
                </a:solidFill>
                <a:latin typeface="Consolas" panose="020B0609020204030204" pitchFamily="49" charset="0"/>
                <a:cs typeface="Consolas" panose="020B0609020204030204" pitchFamily="49" charset="0"/>
              </a:endParaRPr>
            </a:p>
          </p:txBody>
        </p:sp>
        <p:sp>
          <p:nvSpPr>
            <p:cNvPr id="20" name="Rectángulo 19"/>
            <p:cNvSpPr/>
            <p:nvPr/>
          </p:nvSpPr>
          <p:spPr>
            <a:xfrm rot="1847034">
              <a:off x="5112536" y="2585974"/>
              <a:ext cx="1957587" cy="2743067"/>
            </a:xfrm>
            <a:prstGeom prst="rect">
              <a:avLst/>
            </a:prstGeom>
            <a:noFill/>
          </p:spPr>
          <p:txBody>
            <a:bodyPr wrap="none" lIns="91440" tIns="45720" rIns="91440" bIns="45720">
              <a:prstTxWarp prst="textCircle">
                <a:avLst/>
              </a:prstTxWarp>
              <a:spAutoFit/>
            </a:bodyPr>
            <a:lstStyle/>
            <a:p>
              <a:pPr algn="ctr"/>
              <a:r>
                <a:rPr lang="es-ES" sz="2400" b="0" cap="none" spc="0" dirty="0" smtClean="0">
                  <a:ln w="0"/>
                  <a:solidFill>
                    <a:schemeClr val="tx1"/>
                  </a:solidFill>
                  <a:latin typeface="Consolas" panose="020B0609020204030204" pitchFamily="49" charset="0"/>
                  <a:cs typeface="Consolas" panose="020B0609020204030204" pitchFamily="49" charset="0"/>
                </a:rPr>
                <a:t>Espacio público</a:t>
              </a:r>
              <a:endParaRPr lang="es-ES" sz="2400" b="0" cap="none" spc="0" dirty="0">
                <a:ln w="0"/>
                <a:solidFill>
                  <a:schemeClr val="tx1"/>
                </a:solidFill>
                <a:latin typeface="Consolas" panose="020B0609020204030204" pitchFamily="49" charset="0"/>
                <a:cs typeface="Consolas" panose="020B0609020204030204" pitchFamily="49" charset="0"/>
              </a:endParaRPr>
            </a:p>
          </p:txBody>
        </p:sp>
        <p:sp>
          <p:nvSpPr>
            <p:cNvPr id="21" name="Rectángulo 20"/>
            <p:cNvSpPr/>
            <p:nvPr/>
          </p:nvSpPr>
          <p:spPr>
            <a:xfrm rot="8642759">
              <a:off x="3993847" y="2664668"/>
              <a:ext cx="1957587" cy="2743067"/>
            </a:xfrm>
            <a:prstGeom prst="rect">
              <a:avLst/>
            </a:prstGeom>
            <a:noFill/>
          </p:spPr>
          <p:txBody>
            <a:bodyPr wrap="none" lIns="91440" tIns="45720" rIns="91440" bIns="45720">
              <a:prstTxWarp prst="textCircle">
                <a:avLst/>
              </a:prstTxWarp>
              <a:spAutoFit/>
            </a:bodyPr>
            <a:lstStyle/>
            <a:p>
              <a:pPr algn="ctr"/>
              <a:r>
                <a:rPr lang="es-ES" sz="2400" b="0" cap="none" spc="0" dirty="0" smtClean="0">
                  <a:ln w="0"/>
                  <a:solidFill>
                    <a:schemeClr val="tx1"/>
                  </a:solidFill>
                  <a:latin typeface="Consolas" panose="020B0609020204030204" pitchFamily="49" charset="0"/>
                  <a:cs typeface="Consolas" panose="020B0609020204030204" pitchFamily="49" charset="0"/>
                </a:rPr>
                <a:t>Prácticas urbanas</a:t>
              </a:r>
              <a:endParaRPr lang="es-ES" sz="2400" b="0" cap="none" spc="0" dirty="0">
                <a:ln w="0"/>
                <a:solidFill>
                  <a:schemeClr val="tx1"/>
                </a:solidFill>
                <a:latin typeface="Consolas" panose="020B0609020204030204" pitchFamily="49" charset="0"/>
                <a:cs typeface="Consolas" panose="020B0609020204030204" pitchFamily="49" charset="0"/>
              </a:endParaRPr>
            </a:p>
          </p:txBody>
        </p:sp>
        <p:cxnSp>
          <p:nvCxnSpPr>
            <p:cNvPr id="23" name="Conector recto 22"/>
            <p:cNvCxnSpPr/>
            <p:nvPr/>
          </p:nvCxnSpPr>
          <p:spPr>
            <a:xfrm>
              <a:off x="3866565" y="2660650"/>
              <a:ext cx="505465" cy="4098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6690053" y="2798195"/>
              <a:ext cx="549152" cy="398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a:stCxn id="14" idx="4"/>
              <a:endCxn id="15" idx="4"/>
            </p:cNvCxnSpPr>
            <p:nvPr/>
          </p:nvCxnSpPr>
          <p:spPr>
            <a:xfrm flipH="1">
              <a:off x="5504298" y="5021451"/>
              <a:ext cx="1" cy="619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 name="Conector recto 15"/>
          <p:cNvCxnSpPr/>
          <p:nvPr/>
        </p:nvCxnSpPr>
        <p:spPr>
          <a:xfrm>
            <a:off x="708338" y="6221837"/>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708338" y="6324870"/>
            <a:ext cx="7069068" cy="369332"/>
          </a:xfrm>
          <a:prstGeom prst="rect">
            <a:avLst/>
          </a:prstGeom>
          <a:noFill/>
        </p:spPr>
        <p:txBody>
          <a:bodyPr wrap="square" rtlCol="0">
            <a:spAutoFit/>
          </a:bodyPr>
          <a:lstStyle/>
          <a:p>
            <a:pPr algn="just"/>
            <a:r>
              <a:rPr lang="es-ES" b="1" dirty="0" smtClean="0">
                <a:latin typeface="Consolas" panose="020B0609020204030204" pitchFamily="49" charset="0"/>
                <a:cs typeface="Consolas" panose="020B0609020204030204" pitchFamily="49" charset="0"/>
              </a:rPr>
              <a:t>Categorías conceptuales</a:t>
            </a:r>
            <a:endParaRPr lang="es-CO"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22417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708338" y="6221837"/>
            <a:ext cx="1085689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708338" y="6324870"/>
            <a:ext cx="7069068" cy="369332"/>
          </a:xfrm>
          <a:prstGeom prst="rect">
            <a:avLst/>
          </a:prstGeom>
          <a:noFill/>
        </p:spPr>
        <p:txBody>
          <a:bodyPr wrap="square" rtlCol="0">
            <a:spAutoFit/>
          </a:bodyPr>
          <a:lstStyle/>
          <a:p>
            <a:pPr algn="just"/>
            <a:r>
              <a:rPr lang="es-ES" b="1" dirty="0" smtClean="0">
                <a:latin typeface="Consolas" panose="020B0609020204030204" pitchFamily="49" charset="0"/>
                <a:cs typeface="Consolas" panose="020B0609020204030204" pitchFamily="49" charset="0"/>
              </a:rPr>
              <a:t>Hipótesis del trabajo</a:t>
            </a:r>
            <a:endParaRPr lang="es-CO" b="1" dirty="0">
              <a:latin typeface="Consolas" panose="020B0609020204030204" pitchFamily="49" charset="0"/>
              <a:cs typeface="Consolas" panose="020B0609020204030204" pitchFamily="49" charset="0"/>
            </a:endParaRPr>
          </a:p>
        </p:txBody>
      </p:sp>
      <p:sp>
        <p:nvSpPr>
          <p:cNvPr id="6" name="Rectángulo 5"/>
          <p:cNvSpPr/>
          <p:nvPr/>
        </p:nvSpPr>
        <p:spPr>
          <a:xfrm>
            <a:off x="470079" y="266883"/>
            <a:ext cx="11333408" cy="576177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CO" sz="1300" dirty="0">
                <a:latin typeface="Consolas" panose="020B0609020204030204" pitchFamily="49" charset="0"/>
                <a:ea typeface="Calibri" panose="020F0502020204030204" pitchFamily="34" charset="0"/>
                <a:cs typeface="Consolas" panose="020B0609020204030204" pitchFamily="49" charset="0"/>
              </a:rPr>
              <a:t>La ciudad planeada hace uso de la producción del espacio público del centro histórico en búsqueda no de la inclusión, sino del control. Con ello, trae consigo unas formas de ver el espacio y encuadrar la vida urbana, haciendo visibles unos fragmentos de la ciudad, mientras que otros tantos son opacados, negados e invisibilizados.</a:t>
            </a:r>
          </a:p>
          <a:p>
            <a:pPr algn="just">
              <a:lnSpc>
                <a:spcPct val="150000"/>
              </a:lnSpc>
              <a:spcAft>
                <a:spcPts val="0"/>
              </a:spcAft>
            </a:pPr>
            <a:r>
              <a:rPr lang="es-CO" sz="1300" dirty="0">
                <a:latin typeface="Consolas" panose="020B0609020204030204" pitchFamily="49" charset="0"/>
                <a:ea typeface="Calibri" panose="020F0502020204030204" pitchFamily="34" charset="0"/>
                <a:cs typeface="Consolas" panose="020B0609020204030204" pitchFamily="49" charset="0"/>
              </a:rPr>
              <a:t> </a:t>
            </a:r>
          </a:p>
          <a:p>
            <a:pPr marL="342900" lvl="0" indent="-342900" algn="just">
              <a:lnSpc>
                <a:spcPct val="150000"/>
              </a:lnSpc>
              <a:spcAft>
                <a:spcPts val="0"/>
              </a:spcAft>
              <a:buFont typeface="Symbol" panose="05050102010706020507" pitchFamily="18" charset="2"/>
              <a:buChar char=""/>
            </a:pPr>
            <a:r>
              <a:rPr lang="es-CO" sz="1300" dirty="0">
                <a:latin typeface="Consolas" panose="020B0609020204030204" pitchFamily="49" charset="0"/>
                <a:ea typeface="Calibri" panose="020F0502020204030204" pitchFamily="34" charset="0"/>
                <a:cs typeface="Consolas" panose="020B0609020204030204" pitchFamily="49" charset="0"/>
              </a:rPr>
              <a:t>La ciudad narrada que se constituye a partir de la voz de periodistas, profesionales de la comunicación, funcionarios del municipio, publicistas, comerciantes, corporaciones ciudadanas, gestores educativos y culturales, empresas turísticas y demás representantes de la industria cultural contemporánea, constituyen una narrativa que, en términos generales, contribuyen en la legitimación del accionar de la ciudad planificada.</a:t>
            </a:r>
          </a:p>
          <a:p>
            <a:pPr algn="just">
              <a:lnSpc>
                <a:spcPct val="150000"/>
              </a:lnSpc>
              <a:spcAft>
                <a:spcPts val="0"/>
              </a:spcAft>
            </a:pPr>
            <a:r>
              <a:rPr lang="es-CO" sz="1300" dirty="0">
                <a:latin typeface="Consolas" panose="020B0609020204030204" pitchFamily="49" charset="0"/>
                <a:ea typeface="Calibri" panose="020F0502020204030204" pitchFamily="34" charset="0"/>
                <a:cs typeface="Consolas" panose="020B0609020204030204" pitchFamily="49" charset="0"/>
              </a:rPr>
              <a:t> </a:t>
            </a:r>
          </a:p>
          <a:p>
            <a:pPr marL="342900" lvl="0" indent="-342900" algn="just">
              <a:lnSpc>
                <a:spcPct val="150000"/>
              </a:lnSpc>
              <a:spcAft>
                <a:spcPts val="0"/>
              </a:spcAft>
              <a:buFont typeface="Symbol" panose="05050102010706020507" pitchFamily="18" charset="2"/>
              <a:buChar char=""/>
            </a:pPr>
            <a:r>
              <a:rPr lang="es-CO" sz="1300" dirty="0">
                <a:latin typeface="Consolas" panose="020B0609020204030204" pitchFamily="49" charset="0"/>
                <a:ea typeface="Calibri" panose="020F0502020204030204" pitchFamily="34" charset="0"/>
                <a:cs typeface="Consolas" panose="020B0609020204030204" pitchFamily="49" charset="0"/>
              </a:rPr>
              <a:t>La ciudad practicada, representada en las prácticas urbanas de los entornos que rodean los tres templos dan cuenta de una imbricación entre lo sacro y lo profano, en donde la trivialidad de lo cotidiano y las formas otras hacer uso del espacio público pueden ser fuente de algunas claves para la resistencia a los juegos de poder inherentes a la producción del espacio.</a:t>
            </a:r>
          </a:p>
          <a:p>
            <a:pPr algn="just">
              <a:lnSpc>
                <a:spcPct val="150000"/>
              </a:lnSpc>
              <a:spcAft>
                <a:spcPts val="0"/>
              </a:spcAft>
            </a:pPr>
            <a:r>
              <a:rPr lang="es-CO" sz="1300" dirty="0">
                <a:latin typeface="Consolas" panose="020B0609020204030204" pitchFamily="49" charset="0"/>
                <a:ea typeface="Calibri" panose="020F0502020204030204" pitchFamily="34" charset="0"/>
                <a:cs typeface="Consolas" panose="020B0609020204030204" pitchFamily="49" charset="0"/>
              </a:rPr>
              <a:t> </a:t>
            </a:r>
          </a:p>
          <a:p>
            <a:pPr marL="342900" lvl="0" indent="-342900" algn="just">
              <a:lnSpc>
                <a:spcPct val="150000"/>
              </a:lnSpc>
              <a:spcAft>
                <a:spcPts val="0"/>
              </a:spcAft>
              <a:buFont typeface="Symbol" panose="05050102010706020507" pitchFamily="18" charset="2"/>
              <a:buChar char=""/>
            </a:pPr>
            <a:r>
              <a:rPr lang="es-CO" sz="1300" dirty="0">
                <a:latin typeface="Consolas" panose="020B0609020204030204" pitchFamily="49" charset="0"/>
                <a:ea typeface="Calibri" panose="020F0502020204030204" pitchFamily="34" charset="0"/>
                <a:cs typeface="Consolas" panose="020B0609020204030204" pitchFamily="49" charset="0"/>
              </a:rPr>
              <a:t>El horizonte de comprensión que ofrecerá el análisis de la producción de la imagen y los distintos estados de visibilidad de las tres dimensiones de la ciudad, darán cuenta de aspectos de la vida urbana que de otro modo quedarían ocultos para los estudios de la ciudad. Asimismo, este esfuerzo por constituir una visibilidad propia de las prácticas urbanas puede ofrecer una herramienta para constituir a partir de lo otro abyecto aquello que Didi-Huberman llama “parcelas de humanidad”.</a:t>
            </a:r>
            <a:endParaRPr lang="es-CO" sz="1300" dirty="0">
              <a:effectLst/>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25496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1033</Words>
  <Application>Microsoft Office PowerPoint</Application>
  <PresentationFormat>Panorámica</PresentationFormat>
  <Paragraphs>96</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Calibri Light</vt:lpstr>
      <vt:lpstr>Consolas</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Arango</dc:creator>
  <cp:lastModifiedBy>Miguel Arango Marín</cp:lastModifiedBy>
  <cp:revision>38</cp:revision>
  <dcterms:created xsi:type="dcterms:W3CDTF">2018-09-24T05:27:18Z</dcterms:created>
  <dcterms:modified xsi:type="dcterms:W3CDTF">2018-09-27T16:16:14Z</dcterms:modified>
</cp:coreProperties>
</file>