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1"/>
  </p:notesMasterIdLst>
  <p:sldIdLst>
    <p:sldId id="256" r:id="rId2"/>
    <p:sldId id="278" r:id="rId3"/>
    <p:sldId id="279" r:id="rId4"/>
    <p:sldId id="280" r:id="rId5"/>
    <p:sldId id="28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799290675738318E-2"/>
          <c:y val="9.45316914890513E-2"/>
          <c:w val="0.94720130042781303"/>
          <c:h val="0.784190251951521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Hoja1!$C$111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11111111111111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944444444444445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833333333333334"/>
                  <c:y val="-9.25925925925934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Hoja1!$B$112:$B$114</c:f>
              <c:strCache>
                <c:ptCount val="3"/>
                <c:pt idx="0">
                  <c:v>La Valvanera</c:v>
                </c:pt>
                <c:pt idx="1">
                  <c:v>Restrepo</c:v>
                </c:pt>
                <c:pt idx="2">
                  <c:v>Fundadores</c:v>
                </c:pt>
              </c:strCache>
            </c:strRef>
          </c:cat>
          <c:val>
            <c:numRef>
              <c:f>Hoja1!$C$112:$C$114</c:f>
              <c:numCache>
                <c:formatCode>General</c:formatCode>
                <c:ptCount val="3"/>
                <c:pt idx="0">
                  <c:v>51.3</c:v>
                </c:pt>
                <c:pt idx="1">
                  <c:v>67.5</c:v>
                </c:pt>
                <c:pt idx="2">
                  <c:v>61.3</c:v>
                </c:pt>
              </c:numCache>
            </c:numRef>
          </c:val>
        </c:ser>
        <c:ser>
          <c:idx val="1"/>
          <c:order val="1"/>
          <c:tx>
            <c:strRef>
              <c:f>Hoja1!$D$111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833333333333335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944444444444445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500000000000011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Hoja1!$B$112:$B$114</c:f>
              <c:strCache>
                <c:ptCount val="3"/>
                <c:pt idx="0">
                  <c:v>La Valvanera</c:v>
                </c:pt>
                <c:pt idx="1">
                  <c:v>Restrepo</c:v>
                </c:pt>
                <c:pt idx="2">
                  <c:v>Fundadores</c:v>
                </c:pt>
              </c:strCache>
            </c:strRef>
          </c:cat>
          <c:val>
            <c:numRef>
              <c:f>Hoja1!$D$112:$D$114</c:f>
              <c:numCache>
                <c:formatCode>General</c:formatCode>
                <c:ptCount val="3"/>
                <c:pt idx="0">
                  <c:v>48.7</c:v>
                </c:pt>
                <c:pt idx="1">
                  <c:v>32.5</c:v>
                </c:pt>
                <c:pt idx="2">
                  <c:v>38.700000000000003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8883120"/>
        <c:axId val="-98884208"/>
      </c:barChart>
      <c:catAx>
        <c:axId val="-9888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8884208"/>
        <c:crosses val="autoZero"/>
        <c:auto val="1"/>
        <c:lblAlgn val="ctr"/>
        <c:lblOffset val="100"/>
        <c:noMultiLvlLbl val="0"/>
      </c:catAx>
      <c:valAx>
        <c:axId val="-98884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88831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1969832054087327E-2"/>
                  <c:y val="-2.09521377284649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543415478795372E-2"/>
                  <c:y val="2.09521377284649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543415478795372E-2"/>
                  <c:y val="2.09521377284649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06604143822988E-2"/>
                  <c:y val="-2.09521377284656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9675498355255045E-2"/>
                  <c:y val="2.09521377284649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393966410817457"/>
                  <c:y val="-2.09521377284645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4607174698463432"/>
                  <c:y val="-6.28564131853947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0804157903872172"/>
                  <c:y val="-2.09521377284651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Motivos!$A$18:$A$25</c:f>
              <c:strCache>
                <c:ptCount val="8"/>
                <c:pt idx="0">
                  <c:v>De paso a otro barrio</c:v>
                </c:pt>
                <c:pt idx="1">
                  <c:v>Hacer ejercicio</c:v>
                </c:pt>
                <c:pt idx="2">
                  <c:v>Sacar la mascota</c:v>
                </c:pt>
                <c:pt idx="3">
                  <c:v>Visitar a un conocido</c:v>
                </c:pt>
                <c:pt idx="4">
                  <c:v>Paseo</c:v>
                </c:pt>
                <c:pt idx="5">
                  <c:v>Tramite, diligencia</c:v>
                </c:pt>
                <c:pt idx="6">
                  <c:v>Otro motivo</c:v>
                </c:pt>
                <c:pt idx="7">
                  <c:v>Trabajo</c:v>
                </c:pt>
              </c:strCache>
            </c:strRef>
          </c:cat>
          <c:val>
            <c:numRef>
              <c:f>Motivos!$C$18:$C$25</c:f>
              <c:numCache>
                <c:formatCode>0.0%</c:formatCode>
                <c:ptCount val="8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0.05</c:v>
                </c:pt>
                <c:pt idx="4">
                  <c:v>0.15</c:v>
                </c:pt>
                <c:pt idx="5">
                  <c:v>0.2</c:v>
                </c:pt>
                <c:pt idx="6">
                  <c:v>0.22500000000000001</c:v>
                </c:pt>
                <c:pt idx="7">
                  <c:v>0.3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982221904"/>
        <c:axId val="-1982221360"/>
      </c:barChart>
      <c:catAx>
        <c:axId val="-198222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82221360"/>
        <c:crosses val="autoZero"/>
        <c:auto val="1"/>
        <c:lblAlgn val="ctr"/>
        <c:lblOffset val="100"/>
        <c:noMultiLvlLbl val="0"/>
      </c:catAx>
      <c:valAx>
        <c:axId val="-19822213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-198222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Frecuencia de visita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638430237303758"/>
          <c:y val="7.6283705591037615E-2"/>
          <c:w val="0.6361569762696242"/>
          <c:h val="0.90248885293409742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5607765879921313E-2"/>
                  <c:y val="-2.06299409317683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193397095931859E-2"/>
                  <c:y val="-2.06299409317683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411648819881931E-2"/>
                  <c:y val="4.12598818635366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972425407874131E-2"/>
                  <c:y val="4.12598818635366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2233708493582704"/>
                  <c:y val="2.0629940931767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2428465571568276"/>
                  <c:y val="-2.06299409317683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'Freq y siempre'!$A$2:$A$7</c:f>
              <c:strCache>
                <c:ptCount val="6"/>
                <c:pt idx="0">
                  <c:v>Otra frecuencia</c:v>
                </c:pt>
                <c:pt idx="1">
                  <c:v>1 vez/semana</c:v>
                </c:pt>
                <c:pt idx="2">
                  <c:v>2o3 veces /semana</c:v>
                </c:pt>
                <c:pt idx="3">
                  <c:v>1a2 veces en el mes</c:v>
                </c:pt>
                <c:pt idx="4">
                  <c:v>Hoy es 1ra vez</c:v>
                </c:pt>
                <c:pt idx="5">
                  <c:v>Todos los días o casi, incl.fin semana</c:v>
                </c:pt>
              </c:strCache>
            </c:strRef>
          </c:cat>
          <c:val>
            <c:numRef>
              <c:f>'Freq y siempre'!$C$2:$C$7</c:f>
              <c:numCache>
                <c:formatCode>0.00%</c:formatCode>
                <c:ptCount val="6"/>
                <c:pt idx="0">
                  <c:v>2.5000000000000001E-2</c:v>
                </c:pt>
                <c:pt idx="1">
                  <c:v>0.125</c:v>
                </c:pt>
                <c:pt idx="2" formatCode="0%">
                  <c:v>0.15</c:v>
                </c:pt>
                <c:pt idx="3" formatCode="0%">
                  <c:v>0.15</c:v>
                </c:pt>
                <c:pt idx="4" formatCode="0%">
                  <c:v>0.2</c:v>
                </c:pt>
                <c:pt idx="5">
                  <c:v>0.35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982214288"/>
        <c:axId val="-1982211568"/>
      </c:barChart>
      <c:catAx>
        <c:axId val="-198221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82211568"/>
        <c:crosses val="autoZero"/>
        <c:auto val="1"/>
        <c:lblAlgn val="ctr"/>
        <c:lblOffset val="100"/>
        <c:noMultiLvlLbl val="0"/>
      </c:catAx>
      <c:valAx>
        <c:axId val="-198221156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-198221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7086395450568681E-2"/>
                  <c:y val="-8.4715296004666082E-2"/>
                </c:manualLayout>
              </c:layout>
              <c:tx>
                <c:rich>
                  <a:bodyPr/>
                  <a:lstStyle/>
                  <a:p>
                    <a:fld id="{AB724931-2423-4BF4-AE3E-7F56E69C296E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13B290E5-CB7F-43B4-8DFE-B0D39F5A152C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5398293963254596E-2"/>
                  <c:y val="-0.1388021289005541"/>
                </c:manualLayout>
              </c:layout>
              <c:tx>
                <c:rich>
                  <a:bodyPr/>
                  <a:lstStyle/>
                  <a:p>
                    <a:fld id="{2D171C87-C7CB-404D-83BB-DC2A886C438C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8ED4C40D-8F6E-4302-BBDA-696E39B92EF4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0367891513560806E-2"/>
                  <c:y val="6.7968066491688539E-3"/>
                </c:manualLayout>
              </c:layout>
              <c:tx>
                <c:rich>
                  <a:bodyPr/>
                  <a:lstStyle/>
                  <a:p>
                    <a:fld id="{8AAF1F2D-20F5-4957-954F-D0B195A564BA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D88E156B-E1E5-4034-B9AC-5880B7D39CCC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Hoja1!$B$81:$B$83</c:f>
              <c:strCache>
                <c:ptCount val="3"/>
                <c:pt idx="0">
                  <c:v>Zona Norte (canchas)</c:v>
                </c:pt>
                <c:pt idx="1">
                  <c:v>Zona Central</c:v>
                </c:pt>
                <c:pt idx="2">
                  <c:v>Zona sur</c:v>
                </c:pt>
              </c:strCache>
            </c:strRef>
          </c:cat>
          <c:val>
            <c:numRef>
              <c:f>Hoja1!$C$81:$C$83</c:f>
              <c:numCache>
                <c:formatCode>General</c:formatCode>
                <c:ptCount val="3"/>
                <c:pt idx="0">
                  <c:v>42.5</c:v>
                </c:pt>
                <c:pt idx="1">
                  <c:v>32.5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Siempre ha sido así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 y siempre'!$A$10:$A$12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'Freq y siempre'!$C$10:$C$12</c:f>
              <c:numCache>
                <c:formatCode>0.0%</c:formatCode>
                <c:ptCount val="3"/>
                <c:pt idx="0" formatCode="0%">
                  <c:v>0.7</c:v>
                </c:pt>
                <c:pt idx="1">
                  <c:v>0.22500000000000001</c:v>
                </c:pt>
                <c:pt idx="2">
                  <c:v>7.4999999999999997E-2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464117572974441E-2"/>
                  <c:y val="-1.85185185185198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891372477679093E-2"/>
                  <c:y val="-1.85185185185198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891372477679093E-2"/>
                  <c:y val="1.85185185185185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464117572974441E-2"/>
                  <c:y val="-1.85185185185185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2464117572974441E-2"/>
                  <c:y val="6.790045017610662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955479544938521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05367530878452E-2"/>
                  <c:y val="-3.70370370370370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193185701566019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2771261167503448"/>
                  <c:y val="-1.85185185185188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3793064969704671"/>
                  <c:y val="1.85185185185185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20789422091140933"/>
                  <c:y val="-3.70370370370370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Motivos!$A$4:$A$14</c:f>
              <c:strCache>
                <c:ptCount val="11"/>
                <c:pt idx="0">
                  <c:v>Comercio</c:v>
                </c:pt>
                <c:pt idx="1">
                  <c:v>De paso a otro barrio</c:v>
                </c:pt>
                <c:pt idx="2">
                  <c:v>Sin información</c:v>
                </c:pt>
                <c:pt idx="3">
                  <c:v>Trabajo</c:v>
                </c:pt>
                <c:pt idx="4">
                  <c:v>Restaurante/Bar</c:v>
                </c:pt>
                <c:pt idx="5">
                  <c:v>Otro</c:v>
                </c:pt>
                <c:pt idx="6">
                  <c:v>Volver a casa</c:v>
                </c:pt>
                <c:pt idx="7">
                  <c:v>Paseo</c:v>
                </c:pt>
                <c:pt idx="8">
                  <c:v>Sacar a la mascota</c:v>
                </c:pt>
                <c:pt idx="9">
                  <c:v>Visitar a un conocido</c:v>
                </c:pt>
                <c:pt idx="10">
                  <c:v>Hacer ejercicio</c:v>
                </c:pt>
              </c:strCache>
            </c:strRef>
          </c:cat>
          <c:val>
            <c:numRef>
              <c:f>Motivos!$C$4:$C$14</c:f>
              <c:numCache>
                <c:formatCode>0.0%</c:formatCode>
                <c:ptCount val="11"/>
                <c:pt idx="0">
                  <c:v>1.3333333333333334E-2</c:v>
                </c:pt>
                <c:pt idx="1">
                  <c:v>1.3333333333333334E-2</c:v>
                </c:pt>
                <c:pt idx="2">
                  <c:v>1.3333333333333334E-2</c:v>
                </c:pt>
                <c:pt idx="3">
                  <c:v>1.3333333333333334E-2</c:v>
                </c:pt>
                <c:pt idx="4">
                  <c:v>1.3333333333333334E-2</c:v>
                </c:pt>
                <c:pt idx="5">
                  <c:v>0.04</c:v>
                </c:pt>
                <c:pt idx="6">
                  <c:v>6.6666666666666666E-2</c:v>
                </c:pt>
                <c:pt idx="7">
                  <c:v>0.12</c:v>
                </c:pt>
                <c:pt idx="8">
                  <c:v>0.2</c:v>
                </c:pt>
                <c:pt idx="9">
                  <c:v>0.21333333333333335</c:v>
                </c:pt>
                <c:pt idx="10">
                  <c:v>0.29333333333333333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98877680"/>
        <c:axId val="-98875504"/>
      </c:barChart>
      <c:catAx>
        <c:axId val="-9887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8875504"/>
        <c:crosses val="autoZero"/>
        <c:auto val="1"/>
        <c:lblAlgn val="ctr"/>
        <c:lblOffset val="100"/>
        <c:noMultiLvlLbl val="0"/>
      </c:catAx>
      <c:valAx>
        <c:axId val="-9887550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-9887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Frecuencia de visita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40239878901233E-2"/>
                  <c:y val="2.15308137308271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977098940385865E-2"/>
                  <c:y val="-2.15308137308271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252998486265517E-3"/>
                  <c:y val="-4.30616274616551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63249621566381E-2"/>
                  <c:y val="2.15308137308264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8465648410578718E-2"/>
                  <c:y val="-2.15308137308271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320992314567526"/>
                  <c:y val="-3.947270251448873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369111225401813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6218702208606112"/>
                  <c:y val="-6.459244119248177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'Freq y siempre'!$A$36:$A$43</c:f>
              <c:strCache>
                <c:ptCount val="8"/>
                <c:pt idx="0">
                  <c:v>Otra frecuencia</c:v>
                </c:pt>
                <c:pt idx="1">
                  <c:v>Hoy es 1ra vez</c:v>
                </c:pt>
                <c:pt idx="2">
                  <c:v>1a2 veces en el mes</c:v>
                </c:pt>
                <c:pt idx="3">
                  <c:v>Todos los días o casi, solo entre semana</c:v>
                </c:pt>
                <c:pt idx="4">
                  <c:v>2o3 veces /semana</c:v>
                </c:pt>
                <c:pt idx="5">
                  <c:v>1 vez/semana</c:v>
                </c:pt>
                <c:pt idx="6">
                  <c:v>Varias veces/día, incl.fin semana</c:v>
                </c:pt>
                <c:pt idx="7">
                  <c:v>Todos los días o casi, incl.fin semana</c:v>
                </c:pt>
              </c:strCache>
            </c:strRef>
          </c:cat>
          <c:val>
            <c:numRef>
              <c:f>'Freq y siempre'!$C$36:$C$43</c:f>
              <c:numCache>
                <c:formatCode>0.0%</c:formatCode>
                <c:ptCount val="8"/>
                <c:pt idx="0" formatCode="0.00%">
                  <c:v>2.6666666666666668E-2</c:v>
                </c:pt>
                <c:pt idx="1">
                  <c:v>2.6666666666666668E-2</c:v>
                </c:pt>
                <c:pt idx="2">
                  <c:v>5.3333333333333337E-2</c:v>
                </c:pt>
                <c:pt idx="3" formatCode="0.00%">
                  <c:v>0.08</c:v>
                </c:pt>
                <c:pt idx="4" formatCode="0%">
                  <c:v>0.14666666666666667</c:v>
                </c:pt>
                <c:pt idx="5" formatCode="0.00%">
                  <c:v>0.18666666666666668</c:v>
                </c:pt>
                <c:pt idx="6" formatCode="0.00%">
                  <c:v>0.22666666666666666</c:v>
                </c:pt>
                <c:pt idx="7" formatCode="0.00%">
                  <c:v>0.25333333333333335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982219728"/>
        <c:axId val="-1982222992"/>
      </c:barChart>
      <c:catAx>
        <c:axId val="-198221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82222992"/>
        <c:crosses val="autoZero"/>
        <c:auto val="1"/>
        <c:lblAlgn val="ctr"/>
        <c:lblOffset val="100"/>
        <c:noMultiLvlLbl val="0"/>
      </c:catAx>
      <c:valAx>
        <c:axId val="-198222299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-198221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5512467191601048E-2"/>
                  <c:y val="-3.5793963254593178E-3"/>
                </c:manualLayout>
              </c:layout>
              <c:tx>
                <c:rich>
                  <a:bodyPr/>
                  <a:lstStyle/>
                  <a:p>
                    <a:fld id="{45AA0413-19B7-4673-A7A4-63CE55BD2924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3FFAA295-992D-4DDA-9926-D275C21BA523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1631561679790025E-2"/>
                  <c:y val="-1.7540099154272383E-2"/>
                </c:manualLayout>
              </c:layout>
              <c:tx>
                <c:rich>
                  <a:bodyPr/>
                  <a:lstStyle/>
                  <a:p>
                    <a:fld id="{A46FDDFA-3C98-4868-8CD9-B20046599343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</a:t>
                    </a:r>
                    <a:fld id="{25C9F3C4-D144-44DA-AF75-EBA6A447A022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015748031496063E-2"/>
                  <c:y val="8.1656459609215519E-5"/>
                </c:manualLayout>
              </c:layout>
              <c:tx>
                <c:rich>
                  <a:bodyPr/>
                  <a:lstStyle/>
                  <a:p>
                    <a:fld id="{33D52C49-ED32-47AF-A294-6C634598F317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:</a:t>
                    </a:r>
                    <a:r>
                      <a:rPr lang="en-US" baseline="0"/>
                      <a:t> </a:t>
                    </a:r>
                    <a:fld id="{842CEAE0-F089-4C5B-97ED-E6118DE308D3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8904965004374452E-2"/>
                  <c:y val="-3.5285797608632256E-2"/>
                </c:manualLayout>
              </c:layout>
              <c:tx>
                <c:rich>
                  <a:bodyPr/>
                  <a:lstStyle/>
                  <a:p>
                    <a:fld id="{5BDD4675-8BC0-443F-994C-EE38FBAB5DA1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:</a:t>
                    </a:r>
                    <a:r>
                      <a:rPr lang="en-US" baseline="0"/>
                      <a:t> </a:t>
                    </a:r>
                    <a:fld id="{F340FD51-14E1-4174-B379-BA5FB36BA895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1093503937007873E-2"/>
                  <c:y val="9.0988626421697281E-3"/>
                </c:manualLayout>
              </c:layout>
              <c:tx>
                <c:rich>
                  <a:bodyPr/>
                  <a:lstStyle/>
                  <a:p>
                    <a:fld id="{5614F712-0408-4E09-9D25-37D8710D362D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87186EA7-38E5-42B0-B773-B96B755C0BA0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3.2121609798775153E-2"/>
                  <c:y val="9.3452901720618257E-3"/>
                </c:manualLayout>
              </c:layout>
              <c:tx>
                <c:rich>
                  <a:bodyPr/>
                  <a:lstStyle/>
                  <a:p>
                    <a:fld id="{73C65703-AD61-4EF4-BA5C-E889CC545D92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66E61F95-4F7F-438B-AFCC-C88D99BB034E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5.1816491688538935E-3"/>
                  <c:y val="8.7102653834937298E-3"/>
                </c:manualLayout>
              </c:layout>
              <c:tx>
                <c:rich>
                  <a:bodyPr/>
                  <a:lstStyle/>
                  <a:p>
                    <a:fld id="{B97CD458-A575-4C1D-A54E-5C3B34432D95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FB8AA9C9-3001-44D8-B100-367891038708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9.3680008748906387E-3"/>
                  <c:y val="2.1263852435112279E-2"/>
                </c:manualLayout>
              </c:layout>
              <c:tx>
                <c:rich>
                  <a:bodyPr/>
                  <a:lstStyle/>
                  <a:p>
                    <a:fld id="{366E2E35-7E0B-408C-897E-81E691B0DE78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98D2D32F-9847-4CB9-B02A-3CA6A4D2CFD8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1058743864694753"/>
                  <c:y val="6.0886017052355614E-2"/>
                </c:manualLayout>
              </c:layout>
              <c:tx>
                <c:rich>
                  <a:bodyPr/>
                  <a:lstStyle/>
                  <a:p>
                    <a:fld id="{7B51DE50-D1C5-45CF-BA8B-A42E996ECEB5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01ACBF10-C72A-475E-9B0A-E8E647793802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54895138791646"/>
                      <c:h val="0.1156017997750281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Hoja1!$B$98:$B$106</c:f>
              <c:strCache>
                <c:ptCount val="9"/>
                <c:pt idx="0">
                  <c:v>Pingpong</c:v>
                </c:pt>
                <c:pt idx="1">
                  <c:v>Voleyball</c:v>
                </c:pt>
                <c:pt idx="2">
                  <c:v>Ejercicio </c:v>
                </c:pt>
                <c:pt idx="3">
                  <c:v>Basquetbol</c:v>
                </c:pt>
                <c:pt idx="4">
                  <c:v>Pasaje</c:v>
                </c:pt>
                <c:pt idx="5">
                  <c:v>Infantil</c:v>
                </c:pt>
                <c:pt idx="6">
                  <c:v>Futbol</c:v>
                </c:pt>
                <c:pt idx="7">
                  <c:v>Ejercicio </c:v>
                </c:pt>
                <c:pt idx="8">
                  <c:v>Pista de trote</c:v>
                </c:pt>
              </c:strCache>
            </c:strRef>
          </c:cat>
          <c:val>
            <c:numRef>
              <c:f>Hoja1!$C$98:$C$106</c:f>
              <c:numCache>
                <c:formatCode>0.0</c:formatCode>
                <c:ptCount val="9"/>
                <c:pt idx="0">
                  <c:v>12</c:v>
                </c:pt>
                <c:pt idx="1">
                  <c:v>8</c:v>
                </c:pt>
                <c:pt idx="2">
                  <c:v>10.67</c:v>
                </c:pt>
                <c:pt idx="3">
                  <c:v>13.33</c:v>
                </c:pt>
                <c:pt idx="4">
                  <c:v>14.67</c:v>
                </c:pt>
                <c:pt idx="5">
                  <c:v>5.33</c:v>
                </c:pt>
                <c:pt idx="6">
                  <c:v>10.67</c:v>
                </c:pt>
                <c:pt idx="7">
                  <c:v>13.33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Siempre ha sido así</a:t>
            </a:r>
          </a:p>
        </c:rich>
      </c:tx>
      <c:layout>
        <c:manualLayout>
          <c:xMode val="edge"/>
          <c:yMode val="edge"/>
          <c:x val="0.30299300087489062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 y siempre'!$A$46:$A$48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'Freq y siempre'!$C$46:$C$48</c:f>
              <c:numCache>
                <c:formatCode>0.00%</c:formatCode>
                <c:ptCount val="3"/>
                <c:pt idx="0">
                  <c:v>0.49333333333333335</c:v>
                </c:pt>
                <c:pt idx="1">
                  <c:v>0.45333333333333331</c:v>
                </c:pt>
                <c:pt idx="2">
                  <c:v>5.3333333333333337E-2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118598443247191E-2"/>
                  <c:y val="-2.04163783723998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35579532974156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4373930653738516E-2"/>
                  <c:y val="-4.0832756744799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444498938577630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9452585706178754"/>
                  <c:y val="-4.0832756744799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2341583583334015"/>
                  <c:y val="2.04163783723998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Motivos!$A$29:$A$36</c:f>
              <c:strCache>
                <c:ptCount val="8"/>
                <c:pt idx="0">
                  <c:v>Comercio</c:v>
                </c:pt>
                <c:pt idx="1">
                  <c:v>Restaurante</c:v>
                </c:pt>
                <c:pt idx="2">
                  <c:v>De paso a otro barrio</c:v>
                </c:pt>
                <c:pt idx="3">
                  <c:v>Otro motivo</c:v>
                </c:pt>
                <c:pt idx="4">
                  <c:v>Hacer ejercicio</c:v>
                </c:pt>
                <c:pt idx="5">
                  <c:v>Trabajo</c:v>
                </c:pt>
                <c:pt idx="6">
                  <c:v>Visitar a un conocido</c:v>
                </c:pt>
                <c:pt idx="7">
                  <c:v>Paseo</c:v>
                </c:pt>
              </c:strCache>
            </c:strRef>
          </c:cat>
          <c:val>
            <c:numRef>
              <c:f>Motivos!$C$29:$C$36</c:f>
              <c:numCache>
                <c:formatCode>0.0%</c:formatCode>
                <c:ptCount val="8"/>
                <c:pt idx="0">
                  <c:v>2.564102564102564E-2</c:v>
                </c:pt>
                <c:pt idx="1">
                  <c:v>2.564102564102564E-2</c:v>
                </c:pt>
                <c:pt idx="2">
                  <c:v>5.128205128205128E-2</c:v>
                </c:pt>
                <c:pt idx="3">
                  <c:v>0.10256410256410256</c:v>
                </c:pt>
                <c:pt idx="4">
                  <c:v>0.12820512820512819</c:v>
                </c:pt>
                <c:pt idx="5">
                  <c:v>0.17948717948717949</c:v>
                </c:pt>
                <c:pt idx="6">
                  <c:v>0.23076923076923078</c:v>
                </c:pt>
                <c:pt idx="7">
                  <c:v>0.25641025641025639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982217552"/>
        <c:axId val="-1982220816"/>
      </c:barChart>
      <c:catAx>
        <c:axId val="-198221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82220816"/>
        <c:crosses val="autoZero"/>
        <c:auto val="1"/>
        <c:lblAlgn val="ctr"/>
        <c:lblOffset val="100"/>
        <c:noMultiLvlLbl val="0"/>
      </c:catAx>
      <c:valAx>
        <c:axId val="-19822208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-198221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Frecuencia de visita</a:t>
            </a:r>
          </a:p>
        </c:rich>
      </c:tx>
      <c:layout>
        <c:manualLayout>
          <c:xMode val="edge"/>
          <c:yMode val="edge"/>
          <c:x val="0.31991297516545586"/>
          <c:y val="1.0476070592547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6916188921974844E-2"/>
                  <c:y val="-2.14839015374184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810041453242996E-2"/>
                  <c:y val="-7.87733956402125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1731566408519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011168195353345"/>
                  <c:y val="-2.14839015374192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517094284693127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590502072662149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'Freq y siempre'!$A$18:$A$24</c:f>
              <c:strCache>
                <c:ptCount val="7"/>
                <c:pt idx="0">
                  <c:v>1 vez/semana</c:v>
                </c:pt>
                <c:pt idx="1">
                  <c:v>No infoma</c:v>
                </c:pt>
                <c:pt idx="2">
                  <c:v>Varias veces al día incl. Fin de semana</c:v>
                </c:pt>
                <c:pt idx="3">
                  <c:v>Hoy es 1ra vez</c:v>
                </c:pt>
                <c:pt idx="4">
                  <c:v>Todos los días o casi, incl.fin semana</c:v>
                </c:pt>
                <c:pt idx="5">
                  <c:v>2o3 veces /semana</c:v>
                </c:pt>
                <c:pt idx="6">
                  <c:v>1a2 veces en el mes</c:v>
                </c:pt>
              </c:strCache>
            </c:strRef>
          </c:cat>
          <c:val>
            <c:numRef>
              <c:f>'Freq y siempre'!$C$18:$C$24</c:f>
              <c:numCache>
                <c:formatCode>0.0%</c:formatCode>
                <c:ptCount val="7"/>
                <c:pt idx="0">
                  <c:v>5.128205128205128E-2</c:v>
                </c:pt>
                <c:pt idx="1">
                  <c:v>7.6923076923076927E-2</c:v>
                </c:pt>
                <c:pt idx="2">
                  <c:v>0.10256410256410256</c:v>
                </c:pt>
                <c:pt idx="3">
                  <c:v>0.12820512820512819</c:v>
                </c:pt>
                <c:pt idx="4">
                  <c:v>0.17948717948717949</c:v>
                </c:pt>
                <c:pt idx="5">
                  <c:v>0.23076923076923078</c:v>
                </c:pt>
                <c:pt idx="6">
                  <c:v>0.23076923076923078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1982220272"/>
        <c:axId val="-1982224080"/>
      </c:barChart>
      <c:catAx>
        <c:axId val="-198222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82224080"/>
        <c:crosses val="autoZero"/>
        <c:auto val="1"/>
        <c:lblAlgn val="ctr"/>
        <c:lblOffset val="100"/>
        <c:noMultiLvlLbl val="0"/>
      </c:catAx>
      <c:valAx>
        <c:axId val="-198222408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-198222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3688867016622922E-2"/>
                  <c:y val="-5.1151574803149608E-2"/>
                </c:manualLayout>
              </c:layout>
              <c:tx>
                <c:rich>
                  <a:bodyPr/>
                  <a:lstStyle/>
                  <a:p>
                    <a:fld id="{3B8ECAA0-12DC-48A1-8EE6-BA02367E241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EA78B689-7F13-4318-AC0A-6DE8D0F1845B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6.506627296587926E-2"/>
                  <c:y val="-9.7787255759696698E-3"/>
                </c:manualLayout>
              </c:layout>
              <c:tx>
                <c:rich>
                  <a:bodyPr/>
                  <a:lstStyle/>
                  <a:p>
                    <a:fld id="{9810A0DB-E72B-4C2E-9955-98192B7FDAF9}" type="CATEGORYNAME">
                      <a:rPr lang="en-US"/>
                      <a:pPr/>
                      <a:t>[NOMBRE DE CATEGORÍA]</a:t>
                    </a:fld>
                    <a:r>
                      <a:rPr lang="en-US"/>
                      <a:t>:</a:t>
                    </a:r>
                    <a:r>
                      <a:rPr lang="en-US" baseline="0"/>
                      <a:t> </a:t>
                    </a:r>
                    <a:fld id="{FE2BF6AE-1C03-4885-BD10-1EAE00E181F7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3768153980752406E-2"/>
                  <c:y val="-2.0632837561971421E-4"/>
                </c:manualLayout>
              </c:layout>
              <c:tx>
                <c:rich>
                  <a:bodyPr/>
                  <a:lstStyle/>
                  <a:p>
                    <a:fld id="{290701E8-9E81-47A3-8207-89B039194695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66343A6D-DBF6-4A9C-AEC5-6CD063C2C2BD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3466972878390198E-2"/>
                  <c:y val="-2.0422134733158355E-2"/>
                </c:manualLayout>
              </c:layout>
              <c:tx>
                <c:rich>
                  <a:bodyPr/>
                  <a:lstStyle/>
                  <a:p>
                    <a:fld id="{221E8159-22C0-450E-8267-6CD8D39B246E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0FB551C3-3F7F-427C-9681-02BF8690FDA3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126202974628169E-2"/>
                  <c:y val="-8.4035068533100027E-2"/>
                </c:manualLayout>
              </c:layout>
              <c:tx>
                <c:rich>
                  <a:bodyPr/>
                  <a:lstStyle/>
                  <a:p>
                    <a:fld id="{B5F39E82-C3D7-49BB-BAEB-3A2A1B3755B2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4FCE0E9B-EC3D-462A-9F98-3166C1820214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7.2145997375328078E-2"/>
                  <c:y val="6.2204724409448818E-2"/>
                </c:manualLayout>
              </c:layout>
              <c:tx>
                <c:rich>
                  <a:bodyPr/>
                  <a:lstStyle/>
                  <a:p>
                    <a:fld id="{BE03DCE8-AAE7-40DA-A87D-7267C2ED5D74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: </a:t>
                    </a:r>
                    <a:fld id="{EA4760C4-8F06-4B82-AE66-06CC91B73A79}" type="VALUE">
                      <a:rPr lang="en-US" baseline="0"/>
                      <a:pPr/>
                      <a:t>[VALOR]</a:t>
                    </a:fld>
                    <a:r>
                      <a:rPr lang="en-US" baseline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Hoja1!$B$67:$B$72</c:f>
              <c:strCache>
                <c:ptCount val="6"/>
                <c:pt idx="0">
                  <c:v>Zona infantil</c:v>
                </c:pt>
                <c:pt idx="1">
                  <c:v>Cancha fútbol</c:v>
                </c:pt>
                <c:pt idx="2">
                  <c:v>CAI (Policia)</c:v>
                </c:pt>
                <c:pt idx="3">
                  <c:v>Cancha basquetbol</c:v>
                </c:pt>
                <c:pt idx="4">
                  <c:v>Pasaje Carrera</c:v>
                </c:pt>
                <c:pt idx="5">
                  <c:v>Pasaje Calle</c:v>
                </c:pt>
              </c:strCache>
            </c:strRef>
          </c:cat>
          <c:val>
            <c:numRef>
              <c:f>Hoja1!$C$67:$C$72</c:f>
              <c:numCache>
                <c:formatCode>0.0</c:formatCode>
                <c:ptCount val="6"/>
                <c:pt idx="0">
                  <c:v>41.03</c:v>
                </c:pt>
                <c:pt idx="1">
                  <c:v>2.56</c:v>
                </c:pt>
                <c:pt idx="2">
                  <c:v>5.13</c:v>
                </c:pt>
                <c:pt idx="3">
                  <c:v>7.69</c:v>
                </c:pt>
                <c:pt idx="4">
                  <c:v>17.95</c:v>
                </c:pt>
                <c:pt idx="5">
                  <c:v>25.64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Siempre ha sido así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'Freq y siempre'!$A$26:$A$28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'Freq y siempre'!$C$26:$C$28</c:f>
              <c:numCache>
                <c:formatCode>0%</c:formatCode>
                <c:ptCount val="3"/>
                <c:pt idx="0">
                  <c:v>0.51282051282051277</c:v>
                </c:pt>
                <c:pt idx="1">
                  <c:v>0.41025641025641024</c:v>
                </c:pt>
                <c:pt idx="2">
                  <c:v>7.6923076923076927E-2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B7872-0816-419E-B20C-E173634EA66B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88178-2151-4874-987D-C5F8A59E98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775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04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636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022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29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23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597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667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1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727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51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90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981-B48C-4B8E-9A97-10D242BADDE6}" type="datetimeFigureOut">
              <a:rPr lang="es-CO" smtClean="0"/>
              <a:t>27/09/2018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B6E0-CA15-41A2-AFAA-DB886FB26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32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267083"/>
            <a:ext cx="9144000" cy="124288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Configuración socio-espacial de las antiguas periferias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88017" y="3051913"/>
            <a:ext cx="8615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rgbClr val="002060"/>
                </a:solidFill>
              </a:rPr>
              <a:t>Consideraciones a partir del uso y percepciones del espacio público en la zona del Restrepo, Bogotá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4060" y="5071625"/>
            <a:ext cx="11226019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CO" sz="2400" i="1" dirty="0"/>
              <a:t>Andrés Felipe Rodríguez Pérez, </a:t>
            </a:r>
            <a:r>
              <a:rPr lang="es-CO" sz="2400" i="1" dirty="0" err="1" smtClean="0"/>
              <a:t>Karol</a:t>
            </a:r>
            <a:r>
              <a:rPr lang="es-CO" sz="2400" i="1" dirty="0" smtClean="0"/>
              <a:t> </a:t>
            </a:r>
            <a:r>
              <a:rPr lang="es-CO" sz="2400" i="1" dirty="0"/>
              <a:t>Yesenia Chaparro Cabrera, </a:t>
            </a:r>
            <a:endParaRPr lang="es-CO" sz="2400" i="1" dirty="0" smtClean="0"/>
          </a:p>
          <a:p>
            <a:pPr algn="ctr"/>
            <a:r>
              <a:rPr lang="es-CO" sz="2400" i="1" dirty="0" smtClean="0"/>
              <a:t>José </a:t>
            </a:r>
            <a:r>
              <a:rPr lang="es-CO" sz="2400" i="1" dirty="0"/>
              <a:t>Andrés Correa Ramírez, </a:t>
            </a:r>
            <a:r>
              <a:rPr lang="es-CO" sz="2400" i="1" dirty="0" smtClean="0"/>
              <a:t>Lida </a:t>
            </a:r>
            <a:r>
              <a:rPr lang="es-CO" sz="2400" i="1" dirty="0"/>
              <a:t>Rubiela Fonseca Gómez, </a:t>
            </a:r>
            <a:r>
              <a:rPr lang="es-CO" sz="2400" i="1" dirty="0" smtClean="0"/>
              <a:t>Hernando </a:t>
            </a:r>
            <a:r>
              <a:rPr lang="es-CO" sz="2400" i="1" dirty="0"/>
              <a:t>Sáenz </a:t>
            </a:r>
            <a:r>
              <a:rPr lang="es-CO" sz="2400" i="1" dirty="0" smtClean="0"/>
              <a:t>Acosta</a:t>
            </a:r>
          </a:p>
          <a:p>
            <a:pPr algn="just"/>
            <a:endParaRPr lang="es-CO" sz="2400" i="1" dirty="0" smtClean="0"/>
          </a:p>
          <a:p>
            <a:pPr algn="ctr"/>
            <a:r>
              <a:rPr lang="es-CO" sz="2400" dirty="0" smtClean="0"/>
              <a:t>Universidad Santo Tomás, Bogotá</a:t>
            </a:r>
            <a:endParaRPr lang="es-CO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738284" y="1785027"/>
            <a:ext cx="8731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CONFIGURACION SOCIO-ESPACIAL DE LAS ANTIGUAS PERIFERIAS: </a:t>
            </a:r>
            <a:endParaRPr lang="es-CO" sz="4000" dirty="0"/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7114" y="2203490"/>
            <a:ext cx="107758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/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731520" y="2167229"/>
            <a:ext cx="107758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/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647114" y="770847"/>
            <a:ext cx="36153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PARQUE CIUDAD JARDIN </a:t>
            </a:r>
            <a:endParaRPr lang="es-CO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016808"/>
              </p:ext>
            </p:extLst>
          </p:nvPr>
        </p:nvGraphicFramePr>
        <p:xfrm>
          <a:off x="5627077" y="1955409"/>
          <a:ext cx="6581335" cy="365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2435605158"/>
              </p:ext>
            </p:extLst>
          </p:nvPr>
        </p:nvGraphicFramePr>
        <p:xfrm>
          <a:off x="647114" y="2167229"/>
          <a:ext cx="4641850" cy="3839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6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38832" y="1779842"/>
            <a:ext cx="424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/>
              <a:t>Percepciones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7114" y="2203490"/>
            <a:ext cx="107758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/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731520" y="2167229"/>
            <a:ext cx="107758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/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647114" y="443715"/>
            <a:ext cx="36153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PARQUE CIUDAD JARDIN </a:t>
            </a:r>
            <a:endParaRPr lang="es-CO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633850"/>
              </p:ext>
            </p:extLst>
          </p:nvPr>
        </p:nvGraphicFramePr>
        <p:xfrm>
          <a:off x="603161" y="4011827"/>
          <a:ext cx="5023916" cy="271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 b="25130"/>
          <a:stretch/>
        </p:blipFill>
        <p:spPr>
          <a:xfrm>
            <a:off x="6167864" y="2979776"/>
            <a:ext cx="5535861" cy="3141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469556" y="1210614"/>
            <a:ext cx="541754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Los encuestados perciben que quienes</a:t>
            </a:r>
            <a:r>
              <a:rPr lang="es-CO" b="1" dirty="0"/>
              <a:t> </a:t>
            </a:r>
            <a:r>
              <a:rPr lang="es-CO" dirty="0"/>
              <a:t>frecuentan el parque son niños, adolescentes, familias, y adultos mayores. </a:t>
            </a:r>
            <a:endParaRPr lang="es-CO" dirty="0" smtClean="0"/>
          </a:p>
          <a:p>
            <a:r>
              <a:rPr lang="es-CO" dirty="0" smtClean="0"/>
              <a:t>Predominan </a:t>
            </a:r>
            <a:r>
              <a:rPr lang="es-CO" dirty="0"/>
              <a:t>los deportistas que practican fútbol y </a:t>
            </a:r>
            <a:r>
              <a:rPr lang="es-CO" dirty="0" err="1"/>
              <a:t>skate</a:t>
            </a:r>
            <a:r>
              <a:rPr lang="es-CO" dirty="0"/>
              <a:t>. Los adultos mayores juegan ping </a:t>
            </a:r>
            <a:r>
              <a:rPr lang="es-CO" dirty="0" err="1"/>
              <a:t>pong</a:t>
            </a:r>
            <a:r>
              <a:rPr lang="es-CO" dirty="0"/>
              <a:t> y ajedrez. </a:t>
            </a:r>
            <a:endParaRPr lang="es-CO" dirty="0" smtClean="0"/>
          </a:p>
          <a:p>
            <a:endParaRPr lang="es-CO" dirty="0"/>
          </a:p>
          <a:p>
            <a:r>
              <a:rPr lang="es-CO" dirty="0" smtClean="0"/>
              <a:t>Mencionan </a:t>
            </a:r>
            <a:r>
              <a:rPr lang="es-CO" dirty="0"/>
              <a:t>algunos marihuaneros aunque poco. Así mismo algunos grupos culturales y deportivos, el día domingo es el día que más lleno se encuentra el parque.</a:t>
            </a:r>
          </a:p>
        </p:txBody>
      </p:sp>
    </p:spTree>
    <p:extLst>
      <p:ext uri="{BB962C8B-B14F-4D97-AF65-F5344CB8AC3E}">
        <p14:creationId xmlns:p14="http://schemas.microsoft.com/office/powerpoint/2010/main" val="32963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114" y="443715"/>
            <a:ext cx="36153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PARQUE LA VALVANERA</a:t>
            </a:r>
            <a:endParaRPr lang="es-CO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958440"/>
              </p:ext>
            </p:extLst>
          </p:nvPr>
        </p:nvGraphicFramePr>
        <p:xfrm>
          <a:off x="295421" y="1322363"/>
          <a:ext cx="5722862" cy="532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Espace réservé du contenu 3" descr="DSC03908_r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b="8581"/>
          <a:stretch>
            <a:fillRect/>
          </a:stretch>
        </p:blipFill>
        <p:spPr>
          <a:xfrm>
            <a:off x="7515648" y="2584576"/>
            <a:ext cx="3969539" cy="219851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188" y="4940008"/>
            <a:ext cx="5444891" cy="1817339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4698610" y="1157115"/>
            <a:ext cx="7201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/>
              <a:t>Actividades </a:t>
            </a:r>
          </a:p>
          <a:p>
            <a:pPr algn="ctr"/>
            <a:r>
              <a:rPr lang="es-CO" sz="4400" dirty="0" smtClean="0"/>
              <a:t>Desarrolladas </a:t>
            </a:r>
          </a:p>
        </p:txBody>
      </p:sp>
    </p:spTree>
    <p:extLst>
      <p:ext uri="{BB962C8B-B14F-4D97-AF65-F5344CB8AC3E}">
        <p14:creationId xmlns:p14="http://schemas.microsoft.com/office/powerpoint/2010/main" val="19961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114" y="443715"/>
            <a:ext cx="36153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PARQUE LA VALVANERA</a:t>
            </a:r>
            <a:endParaRPr lang="es-CO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919031"/>
              </p:ext>
            </p:extLst>
          </p:nvPr>
        </p:nvGraphicFramePr>
        <p:xfrm>
          <a:off x="970670" y="1744394"/>
          <a:ext cx="4667485" cy="423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76146862"/>
              </p:ext>
            </p:extLst>
          </p:nvPr>
        </p:nvGraphicFramePr>
        <p:xfrm>
          <a:off x="6162918" y="1783714"/>
          <a:ext cx="5288183" cy="405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4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114" y="443715"/>
            <a:ext cx="36153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PARQUE LA VALVANERA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22100" y="1143358"/>
            <a:ext cx="471971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Los encuestados perciben que quienes frecuentan el parque son niños, jóvenes, adultos mayores, se menciona a operarios y trabajadores del sector calzado, vendedores e indigentes(ñeros), algunos extranjeros. También resaltan la práctica de deporte, específicamente fútbol. Mencionan mucho a la policía. Así mismo los fines de semana hay muchos eventos deportivos.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54426" y="1343744"/>
            <a:ext cx="424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/>
              <a:t>Percepciones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011240"/>
              </p:ext>
            </p:extLst>
          </p:nvPr>
        </p:nvGraphicFramePr>
        <p:xfrm>
          <a:off x="969817" y="3728681"/>
          <a:ext cx="4572000" cy="299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8" b="22744"/>
          <a:stretch/>
        </p:blipFill>
        <p:spPr>
          <a:xfrm>
            <a:off x="6177794" y="2610621"/>
            <a:ext cx="5402793" cy="29742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80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114" y="443715"/>
            <a:ext cx="36153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PARQUE CENTRAL DEL RESTREPO</a:t>
            </a:r>
            <a:endParaRPr lang="es-CO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449264"/>
              </p:ext>
            </p:extLst>
          </p:nvPr>
        </p:nvGraphicFramePr>
        <p:xfrm>
          <a:off x="647114" y="1308294"/>
          <a:ext cx="5354440" cy="554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Espace réservé du contenu 3" descr="DSC03701_r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1" b="8581"/>
          <a:stretch>
            <a:fillRect/>
          </a:stretch>
        </p:blipFill>
        <p:spPr>
          <a:xfrm>
            <a:off x="8454684" y="3219144"/>
            <a:ext cx="3192829" cy="17683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059" y="4652028"/>
            <a:ext cx="5922857" cy="191758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627078" y="1301103"/>
            <a:ext cx="7201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/>
              <a:t>Actividades </a:t>
            </a:r>
          </a:p>
          <a:p>
            <a:pPr algn="ctr"/>
            <a:r>
              <a:rPr lang="es-CO" sz="4400" dirty="0" smtClean="0"/>
              <a:t>Desarrolladas </a:t>
            </a:r>
          </a:p>
        </p:txBody>
      </p:sp>
    </p:spTree>
    <p:extLst>
      <p:ext uri="{BB962C8B-B14F-4D97-AF65-F5344CB8AC3E}">
        <p14:creationId xmlns:p14="http://schemas.microsoft.com/office/powerpoint/2010/main" val="32162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114" y="443715"/>
            <a:ext cx="36153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PARQUE CENTRA DEL RESTREPO</a:t>
            </a:r>
            <a:endParaRPr lang="es-CO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682329"/>
              </p:ext>
            </p:extLst>
          </p:nvPr>
        </p:nvGraphicFramePr>
        <p:xfrm>
          <a:off x="347004" y="1181686"/>
          <a:ext cx="5739949" cy="517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218217843"/>
              </p:ext>
            </p:extLst>
          </p:nvPr>
        </p:nvGraphicFramePr>
        <p:xfrm>
          <a:off x="7181459" y="1947788"/>
          <a:ext cx="4382184" cy="3749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0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7114" y="443715"/>
            <a:ext cx="36153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PARQUE CENTRA DEL RESTREPO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7274" y="1254932"/>
            <a:ext cx="4579512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Los encuestados perciben que quienes frecuentan el parque son niños, adolescentes, y adultos mayores. Predominan las personas que hacen trámites, comerciantes, vendedores ambulantes e indigentes. Consideran que el parque es utilizado como un sendero peatonal (muchos transeúntes). Mencionan que es un parque que mantiene muy sucio, y que constantemente duermen personas de la calle que fueron desalojadas del Bronx. En las tardes es cuando se observan deportistas.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176201"/>
              </p:ext>
            </p:extLst>
          </p:nvPr>
        </p:nvGraphicFramePr>
        <p:xfrm>
          <a:off x="719633" y="4600135"/>
          <a:ext cx="4274399" cy="213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99" b="27257"/>
          <a:stretch/>
        </p:blipFill>
        <p:spPr>
          <a:xfrm>
            <a:off x="5440035" y="3249636"/>
            <a:ext cx="6583152" cy="3077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uadroTexto 11"/>
          <p:cNvSpPr txBox="1"/>
          <p:nvPr/>
        </p:nvSpPr>
        <p:spPr>
          <a:xfrm>
            <a:off x="6609882" y="1663251"/>
            <a:ext cx="424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/>
              <a:t>Percepciones </a:t>
            </a:r>
          </a:p>
        </p:txBody>
      </p:sp>
    </p:spTree>
    <p:extLst>
      <p:ext uri="{BB962C8B-B14F-4D97-AF65-F5344CB8AC3E}">
        <p14:creationId xmlns:p14="http://schemas.microsoft.com/office/powerpoint/2010/main" val="32788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79224" y="1269356"/>
            <a:ext cx="4644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/>
              <a:t>C</a:t>
            </a:r>
            <a:r>
              <a:rPr lang="es-CO" sz="5400" dirty="0" smtClean="0"/>
              <a:t>ONCLUSIONES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42535" y="2192686"/>
            <a:ext cx="107477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Desde los años noventa se observa una política sostenida para mejorar el espacio público en Bogotá.  Se considera pertinente analizar estos cambios y su relación con los cambios socio-espaciales que tienen lugar en las zonas de antiguas periferias.</a:t>
            </a:r>
          </a:p>
          <a:p>
            <a:endParaRPr lang="es-CO" dirty="0"/>
          </a:p>
          <a:p>
            <a:r>
              <a:rPr lang="es-CO" dirty="0" smtClean="0"/>
              <a:t>La </a:t>
            </a:r>
            <a:r>
              <a:rPr lang="es-CO" dirty="0"/>
              <a:t>recomposición socio-espacial no solo implica en este caso una nueva modalidad del tipo de vivienda o una mayor o menor diversidad de grupos sociales conviviendo en una zona sino que también implica una reconfiguración de los usos y percepciones que se tiene del espacio público</a:t>
            </a:r>
            <a:endParaRPr lang="es-CO" dirty="0" smtClean="0"/>
          </a:p>
          <a:p>
            <a:endParaRPr lang="es-CO" dirty="0"/>
          </a:p>
          <a:p>
            <a:r>
              <a:rPr lang="es-CO" dirty="0"/>
              <a:t>Mientras La </a:t>
            </a:r>
            <a:r>
              <a:rPr lang="es-CO" dirty="0" err="1"/>
              <a:t>Valvanera</a:t>
            </a:r>
            <a:r>
              <a:rPr lang="es-CO" dirty="0"/>
              <a:t> y Fundadores se localizan en zonas donde el uso más predominante es el residencial ocurre lo contrario en el caso del Parque del Restrepo localizado en una zona mucho más comercial. </a:t>
            </a:r>
            <a:endParaRPr lang="es-CO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45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79224" y="1269356"/>
            <a:ext cx="4644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/>
              <a:t>C</a:t>
            </a:r>
            <a:r>
              <a:rPr lang="es-CO" sz="5400" dirty="0" smtClean="0"/>
              <a:t>ONCLUSIONES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42535" y="2192686"/>
            <a:ext cx="107477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r>
              <a:rPr lang="es-CO" dirty="0" smtClean="0"/>
              <a:t>Esta localización sumada a la dotación del parque establece diferencias en usos y percepciones.</a:t>
            </a:r>
          </a:p>
          <a:p>
            <a:endParaRPr lang="es-CO" dirty="0"/>
          </a:p>
          <a:p>
            <a:r>
              <a:rPr lang="es-CO" dirty="0"/>
              <a:t>L</a:t>
            </a:r>
            <a:r>
              <a:rPr lang="es-CO" dirty="0" smtClean="0"/>
              <a:t>as </a:t>
            </a:r>
            <a:r>
              <a:rPr lang="es-CO" dirty="0"/>
              <a:t>percepciones de estos parques han sido en general positivas, lo que refleja en cierta medida, los avances que Bogotá ha logrado </a:t>
            </a:r>
            <a:r>
              <a:rPr lang="es-CO" dirty="0" smtClean="0"/>
              <a:t>alcanzar.</a:t>
            </a:r>
            <a:endParaRPr lang="es-CO" dirty="0"/>
          </a:p>
          <a:p>
            <a:endParaRPr lang="es-CO" dirty="0" smtClean="0"/>
          </a:p>
          <a:p>
            <a:r>
              <a:rPr lang="es-CO" dirty="0"/>
              <a:t>Los resultados sin embargo no permiten inferir hasta donde esta valoración positiva puede haber sido determinante para el diseño de las estrategias residenciales de los hogares que viven y usan los parques de ese sector</a:t>
            </a:r>
            <a:r>
              <a:rPr lang="es-CO" dirty="0" smtClean="0"/>
              <a:t>.</a:t>
            </a:r>
          </a:p>
          <a:p>
            <a:endParaRPr lang="es-CO" dirty="0"/>
          </a:p>
          <a:p>
            <a:r>
              <a:rPr lang="es-CO" dirty="0" smtClean="0"/>
              <a:t>Se </a:t>
            </a:r>
            <a:r>
              <a:rPr lang="es-CO" dirty="0"/>
              <a:t>espera que dicha información pueda ser aportada por medio de otra metodología tal como las entrevistas de personas residentes en la zona de estudio.</a:t>
            </a:r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53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r>
              <a:rPr lang="es-CO" sz="5400" dirty="0" smtClean="0"/>
              <a:t>PARA CONTEXTUALIZAR</a:t>
            </a: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2708" y="2785403"/>
            <a:ext cx="104944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Existen numerosos estudios en el campo urbano que analizan los procesos socio-espaciales que tienen lugar en los centros y/o en las periferias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¿Qué sucede en los espacios intermedios? ¿cuáles son los cambios que tienen lugar allí?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Parte del desinterés en este tipo de zonas se explica por la idea de que allí tuvieron lugar procesos de cambio hace mucho tiempo y que después no tuvo lugar mayores modificaciones.</a:t>
            </a:r>
            <a:endParaRPr lang="es-CO" sz="20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33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06437" y="2785403"/>
            <a:ext cx="10550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Estas zonas intermedias fueron en el pasado periféricas pero en la actualidad gozan de mejores condiciones de localización en el espacio metropolitano</a:t>
            </a: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Desde 2016 se viene adelantando un proyecto que quiere analizar las transformaciones en tres ciudades latinoamericanas: Santiago, Buenos Aires y Bogotá.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La presente investigación está articulada al caso de Bogotá en donde se está analizando una zona localizada al suroccidente del centro histórico de la ciudad: La zona del Restrepo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Bajo dicha denominación de zona se agrupan los barrios El Restrepo, Ciudad Berna, Ciudad Jardín Sur, Centenario, Olaya, San José y El Sosiego.</a:t>
            </a:r>
            <a:endParaRPr lang="es-CO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740812" y="1690192"/>
            <a:ext cx="512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/>
              <a:t>ADEMÁS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1416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81858" y="1437077"/>
            <a:ext cx="4584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/>
              <a:t>BOGOTÁ</a:t>
            </a:r>
            <a:endParaRPr lang="es-CO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2" y="1280160"/>
            <a:ext cx="5118623" cy="5256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Elipse 5"/>
          <p:cNvSpPr/>
          <p:nvPr/>
        </p:nvSpPr>
        <p:spPr>
          <a:xfrm>
            <a:off x="2862694" y="4244535"/>
            <a:ext cx="534572" cy="42203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2595407" y="4666565"/>
            <a:ext cx="534573" cy="411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6181858" y="2700997"/>
            <a:ext cx="5466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cuanto a la división social del espacio, la ciudad se ha caracterizado por tener un población de altos ingresos que salió del centro de la ciudad y se fue localizando cada vez más hacia el norte.</a:t>
            </a:r>
          </a:p>
          <a:p>
            <a:endParaRPr lang="es-CO" dirty="0"/>
          </a:p>
          <a:p>
            <a:r>
              <a:rPr lang="es-CO" dirty="0" smtClean="0"/>
              <a:t>Un grupo de esta población, sin embargo, intenta relocalizarse en zonas más cercanas al centro tradicional</a:t>
            </a:r>
          </a:p>
          <a:p>
            <a:endParaRPr lang="es-CO" dirty="0"/>
          </a:p>
          <a:p>
            <a:r>
              <a:rPr lang="es-CO" dirty="0" smtClean="0"/>
              <a:t>Los demás ejes de expansión de la ciudad conservan una mayor homogeneidad en la composición social</a:t>
            </a:r>
          </a:p>
          <a:p>
            <a:endParaRPr lang="es-CO" dirty="0"/>
          </a:p>
          <a:p>
            <a:r>
              <a:rPr lang="es-CO" dirty="0" smtClean="0"/>
              <a:t>La zona del Restrepo se empieza a urbanizar en la primera mitad del siglo XX y confluyen diferentes formas de producción de espacio construido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12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89674" y="1243899"/>
            <a:ext cx="5884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/>
              <a:t>ZONA DE ESTUDIO</a:t>
            </a:r>
          </a:p>
        </p:txBody>
      </p:sp>
      <p:pic>
        <p:nvPicPr>
          <p:cNvPr id="8" name="Imagen 7" descr="C:\Users\user\Desktop\zona de estudio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8" y="1117125"/>
            <a:ext cx="4931289" cy="5452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5804079" y="238556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</a:rPr>
              <a:t>Dureau &amp; Le Roux (2014) a partir de información censal y de investigaciones realizadas en 1993 y 2009 en la zona del Restrepo concluyeron que tenía lugar un proceso de diversificación social y del tipo de vivienda en este periodo de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</a:rPr>
              <a:t>tiempo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Existe también una evolución en los usos y percepciones del espacio público? Si tiene lugar el surgimiento de nuevos proyectos de vivienda tipo apartamento ¿cuáles son los impactos sobre el espacio público existente y en especial sobre los parques públicos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99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33378" y="1243899"/>
            <a:ext cx="1024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 smtClean="0"/>
              <a:t>REFERENTES CONCEPTUALES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7114" y="2203490"/>
            <a:ext cx="1077585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C00000"/>
                </a:solidFill>
              </a:rPr>
              <a:t>Espacio Público</a:t>
            </a:r>
            <a:r>
              <a:rPr lang="es-CO" sz="2400" dirty="0"/>
              <a:t>: ordenador de prácticas individuales y colectivas que al ser analizadas permiten comprender los procesos de apropiación, los modos de vida, las interacciones sociales y las prácticas sociales que dan identidad y cohesión a los grupos culturales (Burbano, 2014).</a:t>
            </a:r>
          </a:p>
          <a:p>
            <a:endParaRPr lang="es-CO" sz="2400" dirty="0"/>
          </a:p>
          <a:p>
            <a:r>
              <a:rPr lang="es-CO" sz="2400" dirty="0">
                <a:solidFill>
                  <a:srgbClr val="C00000"/>
                </a:solidFill>
              </a:rPr>
              <a:t>Usos y percepciones del espacio público</a:t>
            </a:r>
            <a:r>
              <a:rPr lang="es-CO" sz="2400" dirty="0"/>
              <a:t>: depende de su disponibilidad para el uso directo por parte de su familia y allegados, en ese sentido, no estaría asociado a la imposición normativa de la definición que hace la </a:t>
            </a:r>
            <a:r>
              <a:rPr lang="es-CO" sz="2400" dirty="0" smtClean="0"/>
              <a:t>ley.</a:t>
            </a:r>
          </a:p>
          <a:p>
            <a:endParaRPr lang="es-CO" sz="2400" dirty="0"/>
          </a:p>
          <a:p>
            <a:r>
              <a:rPr lang="es-CO" sz="2400" dirty="0">
                <a:solidFill>
                  <a:srgbClr val="C00000"/>
                </a:solidFill>
              </a:rPr>
              <a:t>Configuración </a:t>
            </a:r>
            <a:r>
              <a:rPr lang="es-CO" sz="2400" dirty="0" err="1">
                <a:solidFill>
                  <a:srgbClr val="C00000"/>
                </a:solidFill>
              </a:rPr>
              <a:t>socioespacial</a:t>
            </a:r>
            <a:r>
              <a:rPr lang="es-CO" sz="2400" dirty="0" smtClean="0">
                <a:solidFill>
                  <a:srgbClr val="C00000"/>
                </a:solidFill>
              </a:rPr>
              <a:t>: </a:t>
            </a:r>
            <a:r>
              <a:rPr lang="es-CO" sz="2400" dirty="0" smtClean="0"/>
              <a:t>En la literatura generalmente se aborda el tema del conjunto cerrado. ¿Es posible analizar la oferta y calidad de espacio público?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61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33378" y="1243899"/>
            <a:ext cx="1024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/>
              <a:t>Sobre la encuesta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7114" y="2203490"/>
            <a:ext cx="107758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r>
              <a:rPr lang="es-CO" sz="2400" dirty="0" smtClean="0"/>
              <a:t>Se aplicaron formularios en tres parques de la zona y en dos zonas comerciales. El total de encuestas es de 260. De ellas 154 corresponden a los tres parques:</a:t>
            </a:r>
          </a:p>
          <a:p>
            <a:pPr algn="just"/>
            <a:endParaRPr lang="es-CO" sz="2400" dirty="0"/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870744"/>
              </p:ext>
            </p:extLst>
          </p:nvPr>
        </p:nvGraphicFramePr>
        <p:xfrm>
          <a:off x="1533378" y="3730152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893"/>
                <a:gridCol w="2377440"/>
                <a:gridCol w="2655666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Parques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Encuestas Aplicadas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Día y hora de aplicación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La </a:t>
                      </a:r>
                      <a:r>
                        <a:rPr lang="es-CO" dirty="0" err="1" smtClean="0"/>
                        <a:t>Valvanera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Sábado 14-18h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Parque Central del Restrepo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Sábado</a:t>
                      </a:r>
                      <a:r>
                        <a:rPr lang="es-CO" baseline="0" dirty="0" smtClean="0"/>
                        <a:t> 10-13h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Fundadores Ciudad Jardín</a:t>
                      </a:r>
                      <a:r>
                        <a:rPr lang="es-CO" baseline="0" dirty="0" smtClean="0"/>
                        <a:t> Sur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Viernes</a:t>
                      </a:r>
                      <a:r>
                        <a:rPr lang="es-CO" baseline="0" dirty="0" smtClean="0"/>
                        <a:t> 17-21h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5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33378" y="1243899"/>
            <a:ext cx="1024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/>
              <a:t>Perfil usuarios y transeúntes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7114" y="2203490"/>
            <a:ext cx="107758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/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533030343"/>
              </p:ext>
            </p:extLst>
          </p:nvPr>
        </p:nvGraphicFramePr>
        <p:xfrm>
          <a:off x="250874" y="2363375"/>
          <a:ext cx="5291797" cy="335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339931" y="6105378"/>
            <a:ext cx="484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Distribución según género de los encuestados</a:t>
            </a:r>
            <a:endParaRPr lang="es-CO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945018"/>
              </p:ext>
            </p:extLst>
          </p:nvPr>
        </p:nvGraphicFramePr>
        <p:xfrm>
          <a:off x="5810835" y="2448814"/>
          <a:ext cx="5963822" cy="324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555"/>
                <a:gridCol w="831345"/>
                <a:gridCol w="753744"/>
                <a:gridCol w="831345"/>
                <a:gridCol w="753744"/>
                <a:gridCol w="831345"/>
                <a:gridCol w="753744"/>
              </a:tblGrid>
              <a:tr h="37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La </a:t>
                      </a:r>
                      <a:r>
                        <a:rPr lang="es-CO" sz="1400" dirty="0" err="1">
                          <a:effectLst/>
                        </a:rPr>
                        <a:t>Valvanera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Restrepo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Fundadores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4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Grupo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Hombres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Mujeres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Hombres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Mujeres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Hombres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Mujeres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748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Adolescentes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5 -19 años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45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21,1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7,4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15,4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30,5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27,6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89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Adultos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20-49 años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25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63,2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55,5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69,3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60,9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55,1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689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Mayores de 50 años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15,8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37,1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15,4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8,7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17,2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74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Total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100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100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8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9931" y="1280160"/>
            <a:ext cx="10560148" cy="1069146"/>
          </a:xfrm>
        </p:spPr>
        <p:txBody>
          <a:bodyPr>
            <a:noAutofit/>
          </a:bodyPr>
          <a:lstStyle/>
          <a:p>
            <a:r>
              <a:rPr lang="es-CO" sz="5400" dirty="0" smtClean="0"/>
              <a:t/>
            </a:r>
            <a:br>
              <a:rPr lang="es-CO" sz="5400" dirty="0" smtClean="0"/>
            </a:br>
            <a:endParaRPr lang="es-CO" sz="5400" dirty="0">
              <a:solidFill>
                <a:schemeClr val="bg1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 flipV="1">
            <a:off x="5889674" y="974439"/>
            <a:ext cx="6010405" cy="25758"/>
          </a:xfrm>
          <a:prstGeom prst="line">
            <a:avLst/>
          </a:prstGeom>
          <a:ln w="190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4994032" y="196948"/>
            <a:ext cx="719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</a:rPr>
              <a:t>XIII SEMINARIO INTERNACIONAL DE INVESTIGACIÓN URBANA Y REGIONAL</a:t>
            </a:r>
          </a:p>
          <a:p>
            <a:pPr algn="ctr"/>
            <a:r>
              <a:rPr lang="es-CO" dirty="0" smtClean="0">
                <a:solidFill>
                  <a:srgbClr val="C00000"/>
                </a:solidFill>
              </a:rPr>
              <a:t>BARRANQUILLA 26, 27 Y 28 DE SEPTIEMBRE DE 2018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346917" y="1425976"/>
            <a:ext cx="817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/>
              <a:t>Actividades desarrolladas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7114" y="2203490"/>
            <a:ext cx="107758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/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731520" y="2167229"/>
            <a:ext cx="107758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/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sz="2400" dirty="0" smtClean="0">
              <a:solidFill>
                <a:srgbClr val="C00000"/>
              </a:solidFill>
            </a:endParaRPr>
          </a:p>
          <a:p>
            <a:pPr algn="just"/>
            <a:endParaRPr lang="es-CO" sz="2400" dirty="0">
              <a:solidFill>
                <a:srgbClr val="C00000"/>
              </a:solidFill>
            </a:endParaRPr>
          </a:p>
          <a:p>
            <a:pPr algn="just"/>
            <a:endParaRPr lang="es-CO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191630"/>
              </p:ext>
            </p:extLst>
          </p:nvPr>
        </p:nvGraphicFramePr>
        <p:xfrm>
          <a:off x="998806" y="2203489"/>
          <a:ext cx="5646695" cy="4538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Espace réservé du contenu 3" descr="20160902_142422_r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b="776"/>
          <a:stretch>
            <a:fillRect/>
          </a:stretch>
        </p:blipFill>
        <p:spPr>
          <a:xfrm>
            <a:off x="7535420" y="3013448"/>
            <a:ext cx="2115192" cy="1171490"/>
          </a:xfrm>
          <a:prstGeom prst="rect">
            <a:avLst/>
          </a:prstGeom>
        </p:spPr>
      </p:pic>
      <p:pic>
        <p:nvPicPr>
          <p:cNvPr id="13" name="Image 6" descr="Bogota_11_Parque_Ciudad_Jardin_Sur_02_09-16_re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54" y="3787932"/>
            <a:ext cx="2154511" cy="128241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233" y="4959422"/>
            <a:ext cx="5509846" cy="172095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31520" y="852363"/>
            <a:ext cx="361539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PARQUE CIUDAD JARDIN </a:t>
            </a:r>
            <a:endParaRPr lang="es-C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1628</Words>
  <Application>Microsoft Office PowerPoint</Application>
  <PresentationFormat>Panorámica</PresentationFormat>
  <Paragraphs>310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Tema de Office</vt:lpstr>
      <vt:lpstr>Configuración socio-espacial de las antiguas periferias </vt:lpstr>
      <vt:lpstr> PARA CONTEXTUALIZAR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usos y percepciones frente al espacio público  Barrio Restrepo</dc:title>
  <dc:creator>Karol Chaparro</dc:creator>
  <cp:lastModifiedBy>user</cp:lastModifiedBy>
  <cp:revision>43</cp:revision>
  <dcterms:created xsi:type="dcterms:W3CDTF">2018-06-21T14:04:34Z</dcterms:created>
  <dcterms:modified xsi:type="dcterms:W3CDTF">2018-09-27T13:25:03Z</dcterms:modified>
</cp:coreProperties>
</file>