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12192000" cy="6858000"/>
  <p:embeddedFontLst>
    <p:embeddedFont>
      <p:font typeface="VLBTIE+CenturyGothic-Bold"/>
      <p:regular r:id="rId29"/>
    </p:embeddedFont>
    <p:embeddedFont>
      <p:font typeface="RJHWII+CenturyGothic"/>
      <p:regular r:id="rId30"/>
    </p:embeddedFont>
    <p:embeddedFont>
      <p:font typeface="SIUVUR+Wingdings3"/>
      <p:regular r:id="rId31"/>
    </p:embeddedFont>
    <p:embeddedFont>
      <p:font typeface="EMCFKM+CenturyGothic-Italic"/>
      <p:regular r:id="rId32"/>
    </p:embeddedFont>
    <p:embeddedFont>
      <p:font typeface="HHMEHH+TimesNewRomanPSMT"/>
      <p:regular r:id="rId33"/>
    </p:embeddedFont>
    <p:embeddedFont>
      <p:font typeface="TOHCIE+ArialMT"/>
      <p:regular r:id="rId3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font" Target="fonts/font1.fntdata" /><Relationship Id="rId3" Type="http://schemas.openxmlformats.org/officeDocument/2006/relationships/viewProps" Target="viewProps.xml" /><Relationship Id="rId30" Type="http://schemas.openxmlformats.org/officeDocument/2006/relationships/font" Target="fonts/font2.fntdata" /><Relationship Id="rId31" Type="http://schemas.openxmlformats.org/officeDocument/2006/relationships/font" Target="fonts/font3.fntdata" /><Relationship Id="rId32" Type="http://schemas.openxmlformats.org/officeDocument/2006/relationships/font" Target="fonts/font4.fntdata" /><Relationship Id="rId33" Type="http://schemas.openxmlformats.org/officeDocument/2006/relationships/font" Target="fonts/font5.fntdata" /><Relationship Id="rId34" Type="http://schemas.openxmlformats.org/officeDocument/2006/relationships/font" Target="fonts/font6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79973" y="404805"/>
            <a:ext cx="8656092" cy="2294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007"/>
              </a:lnSpc>
              <a:spcBef>
                <a:spcPts val="0"/>
              </a:spcBef>
              <a:spcAft>
                <a:spcPts val="0"/>
              </a:spcAft>
            </a:pPr>
            <a:r>
              <a:rPr dirty="0" sz="49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Configuraciones</a:t>
            </a:r>
            <a:r>
              <a:rPr dirty="0" sz="49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49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Territoriales</a:t>
            </a:r>
          </a:p>
          <a:p>
            <a:pPr marL="0" marR="0">
              <a:lnSpc>
                <a:spcPts val="5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49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en</a:t>
            </a:r>
            <a:r>
              <a:rPr dirty="0" sz="49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49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Belén</a:t>
            </a:r>
            <a:r>
              <a:rPr dirty="0" sz="49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49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de</a:t>
            </a:r>
            <a:r>
              <a:rPr dirty="0" sz="49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49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Bajirá.</a:t>
            </a:r>
            <a:r>
              <a:rPr dirty="0" sz="49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49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(Chocó)</a:t>
            </a:r>
          </a:p>
          <a:p>
            <a:pPr marL="0" marR="0">
              <a:lnSpc>
                <a:spcPts val="5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49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(2001-2017)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49062" y="4168822"/>
            <a:ext cx="3250705" cy="380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595959"/>
                </a:solidFill>
                <a:latin typeface="VLBTIE+CenturyGothic-Bold"/>
                <a:cs typeface="VLBTIE+CenturyGothic-Bold"/>
              </a:rPr>
              <a:t>Kharen</a:t>
            </a:r>
            <a:r>
              <a:rPr dirty="0" sz="2200" b="1">
                <a:solidFill>
                  <a:srgbClr val="595959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2200" b="1">
                <a:solidFill>
                  <a:srgbClr val="595959"/>
                </a:solidFill>
                <a:latin typeface="VLBTIE+CenturyGothic-Bold"/>
                <a:cs typeface="VLBTIE+CenturyGothic-Bold"/>
              </a:rPr>
              <a:t>Pinilla</a:t>
            </a:r>
            <a:r>
              <a:rPr dirty="0" sz="2200" b="1">
                <a:solidFill>
                  <a:srgbClr val="595959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2200" b="1">
                <a:solidFill>
                  <a:srgbClr val="595959"/>
                </a:solidFill>
                <a:latin typeface="VLBTIE+CenturyGothic-Bold"/>
                <a:cs typeface="VLBTIE+CenturyGothic-Bold"/>
              </a:rPr>
              <a:t>Guerrero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49062" y="4631102"/>
            <a:ext cx="6797132" cy="842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595959"/>
                </a:solidFill>
                <a:latin typeface="VLBTIE+CenturyGothic-Bold"/>
                <a:cs typeface="VLBTIE+CenturyGothic-Bold"/>
              </a:rPr>
              <a:t>Investigadora</a:t>
            </a:r>
            <a:r>
              <a:rPr dirty="0" sz="2200" b="1">
                <a:solidFill>
                  <a:srgbClr val="595959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2200" b="1">
                <a:solidFill>
                  <a:srgbClr val="595959"/>
                </a:solidFill>
                <a:latin typeface="VLBTIE+CenturyGothic-Bold"/>
                <a:cs typeface="VLBTIE+CenturyGothic-Bold"/>
              </a:rPr>
              <a:t>–</a:t>
            </a:r>
            <a:r>
              <a:rPr dirty="0" sz="2200" b="1">
                <a:solidFill>
                  <a:srgbClr val="595959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2200" b="1">
                <a:solidFill>
                  <a:srgbClr val="595959"/>
                </a:solidFill>
                <a:latin typeface="VLBTIE+CenturyGothic-Bold"/>
                <a:cs typeface="VLBTIE+CenturyGothic-Bold"/>
              </a:rPr>
              <a:t>Departamento</a:t>
            </a:r>
            <a:r>
              <a:rPr dirty="0" sz="2200" b="1">
                <a:solidFill>
                  <a:srgbClr val="595959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2200" b="1">
                <a:solidFill>
                  <a:srgbClr val="595959"/>
                </a:solidFill>
                <a:latin typeface="VLBTIE+CenturyGothic-Bold"/>
                <a:cs typeface="VLBTIE+CenturyGothic-Bold"/>
              </a:rPr>
              <a:t>de</a:t>
            </a:r>
            <a:r>
              <a:rPr dirty="0" sz="2200" b="1">
                <a:solidFill>
                  <a:srgbClr val="595959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2200" b="1">
                <a:solidFill>
                  <a:srgbClr val="595959"/>
                </a:solidFill>
                <a:latin typeface="VLBTIE+CenturyGothic-Bold"/>
                <a:cs typeface="VLBTIE+CenturyGothic-Bold"/>
              </a:rPr>
              <a:t>Geografía.</a:t>
            </a:r>
          </a:p>
          <a:p>
            <a:pPr marL="0" marR="0">
              <a:lnSpc>
                <a:spcPts val="2697"/>
              </a:lnSpc>
              <a:spcBef>
                <a:spcPts val="942"/>
              </a:spcBef>
              <a:spcAft>
                <a:spcPts val="0"/>
              </a:spcAft>
            </a:pPr>
            <a:r>
              <a:rPr dirty="0" sz="2200" b="1">
                <a:solidFill>
                  <a:srgbClr val="595959"/>
                </a:solidFill>
                <a:latin typeface="VLBTIE+CenturyGothic-Bold"/>
                <a:cs typeface="VLBTIE+CenturyGothic-Bold"/>
              </a:rPr>
              <a:t>Universidad</a:t>
            </a:r>
            <a:r>
              <a:rPr dirty="0" sz="2200" b="1">
                <a:solidFill>
                  <a:srgbClr val="595959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2200" b="1">
                <a:solidFill>
                  <a:srgbClr val="595959"/>
                </a:solidFill>
                <a:latin typeface="VLBTIE+CenturyGothic-Bold"/>
                <a:cs typeface="VLBTIE+CenturyGothic-Bold"/>
              </a:rPr>
              <a:t>Nacional</a:t>
            </a:r>
            <a:r>
              <a:rPr dirty="0" sz="2200" b="1">
                <a:solidFill>
                  <a:srgbClr val="595959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2200" b="1">
                <a:solidFill>
                  <a:srgbClr val="595959"/>
                </a:solidFill>
                <a:latin typeface="VLBTIE+CenturyGothic-Bold"/>
                <a:cs typeface="VLBTIE+CenturyGothic-Bold"/>
              </a:rPr>
              <a:t>de</a:t>
            </a:r>
            <a:r>
              <a:rPr dirty="0" sz="2200" b="1">
                <a:solidFill>
                  <a:srgbClr val="595959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2200" b="1">
                <a:solidFill>
                  <a:srgbClr val="595959"/>
                </a:solidFill>
                <a:latin typeface="VLBTIE+CenturyGothic-Bold"/>
                <a:cs typeface="VLBTIE+CenturyGothic-Bold"/>
              </a:rPr>
              <a:t>Colombia.</a:t>
            </a:r>
            <a:r>
              <a:rPr dirty="0" sz="2200" b="1">
                <a:solidFill>
                  <a:srgbClr val="595959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2200" b="1">
                <a:solidFill>
                  <a:srgbClr val="595959"/>
                </a:solidFill>
                <a:latin typeface="VLBTIE+CenturyGothic-Bold"/>
                <a:cs typeface="VLBTIE+CenturyGothic-Bold"/>
              </a:rPr>
              <a:t>Sede</a:t>
            </a:r>
            <a:r>
              <a:rPr dirty="0" sz="2200" b="1">
                <a:solidFill>
                  <a:srgbClr val="595959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2200" b="1">
                <a:solidFill>
                  <a:srgbClr val="595959"/>
                </a:solidFill>
                <a:latin typeface="VLBTIE+CenturyGothic-Bold"/>
                <a:cs typeface="VLBTIE+CenturyGothic-Bold"/>
              </a:rPr>
              <a:t>Bogotá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28036" y="222277"/>
            <a:ext cx="7049977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-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Coberturas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tierra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(Cortes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tiempo: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2001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–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2011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-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2017)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04030" y="413052"/>
            <a:ext cx="1017984" cy="6455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5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TIPO</a:t>
            </a:r>
            <a:r>
              <a:rPr dirty="0" sz="1200" spc="1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DE</a:t>
            </a:r>
          </a:p>
          <a:p>
            <a:pPr marL="0" marR="0">
              <a:lnSpc>
                <a:spcPts val="1471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COBERTURA</a:t>
            </a:r>
          </a:p>
          <a:p>
            <a:pPr marL="136525" marR="0">
              <a:lnSpc>
                <a:spcPts val="1471"/>
              </a:lnSpc>
              <a:spcBef>
                <a:spcPts val="184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Pastos</a:t>
            </a: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65398" y="413052"/>
            <a:ext cx="890659" cy="4309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AÑO</a:t>
            </a: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2017</a:t>
            </a:r>
          </a:p>
          <a:p>
            <a:pPr marL="307380" marR="0">
              <a:lnSpc>
                <a:spcPts val="1471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(Km2)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22370" y="413052"/>
            <a:ext cx="890659" cy="4309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AÑO</a:t>
            </a: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2011</a:t>
            </a:r>
          </a:p>
          <a:p>
            <a:pPr marL="286749" marR="0">
              <a:lnSpc>
                <a:spcPts val="1471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(Km2)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92736" y="413052"/>
            <a:ext cx="890659" cy="4309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AÑO</a:t>
            </a: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2001</a:t>
            </a:r>
          </a:p>
          <a:p>
            <a:pPr marL="293985" marR="0">
              <a:lnSpc>
                <a:spcPts val="1471"/>
              </a:lnSpc>
              <a:spcBef>
                <a:spcPts val="101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(Km2)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77872" y="619090"/>
            <a:ext cx="828005" cy="435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8268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(Has)</a:t>
            </a:r>
          </a:p>
          <a:p>
            <a:pPr marL="0" marR="0">
              <a:lnSpc>
                <a:spcPts val="1471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145.551,5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80155" y="619090"/>
            <a:ext cx="566067" cy="435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7637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%</a:t>
            </a:r>
          </a:p>
          <a:p>
            <a:pPr marL="0" marR="0">
              <a:lnSpc>
                <a:spcPts val="1471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57,1%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34843" y="619090"/>
            <a:ext cx="828005" cy="435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8268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(Has)</a:t>
            </a:r>
          </a:p>
          <a:p>
            <a:pPr marL="0" marR="0">
              <a:lnSpc>
                <a:spcPts val="1471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144.819,7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437126" y="619090"/>
            <a:ext cx="566067" cy="435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7637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%</a:t>
            </a:r>
          </a:p>
          <a:p>
            <a:pPr marL="0" marR="0">
              <a:lnSpc>
                <a:spcPts val="1471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56,8%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091815" y="619090"/>
            <a:ext cx="828005" cy="435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7637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(Has)</a:t>
            </a:r>
          </a:p>
          <a:p>
            <a:pPr marL="0" marR="0">
              <a:lnSpc>
                <a:spcPts val="1471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141.596,9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807492" y="619090"/>
            <a:ext cx="566067" cy="435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7637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%</a:t>
            </a:r>
          </a:p>
          <a:p>
            <a:pPr marL="0" marR="0">
              <a:lnSpc>
                <a:spcPts val="1471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55,5%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334685" y="829402"/>
            <a:ext cx="616892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1455,5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649587" y="829402"/>
            <a:ext cx="701352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1448,20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006558" y="829402"/>
            <a:ext cx="701352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1415,97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313555" y="1043988"/>
            <a:ext cx="1002878" cy="435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vegetación</a:t>
            </a:r>
          </a:p>
          <a:p>
            <a:pPr marL="57943" marR="0">
              <a:lnSpc>
                <a:spcPts val="1471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herbácea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313555" y="1756731"/>
            <a:ext cx="1002878" cy="6455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975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Bosques</a:t>
            </a: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y</a:t>
            </a:r>
          </a:p>
          <a:p>
            <a:pPr marL="0" marR="0">
              <a:lnSpc>
                <a:spcPts val="1471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vegetación</a:t>
            </a:r>
          </a:p>
          <a:p>
            <a:pPr marL="127793" marR="0">
              <a:lnSpc>
                <a:spcPts val="1471"/>
              </a:lnSpc>
              <a:spcBef>
                <a:spcPts val="184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arbórea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419941" y="1752456"/>
            <a:ext cx="743545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83.589,4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376754" y="1752456"/>
            <a:ext cx="532432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835,8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080155" y="1752456"/>
            <a:ext cx="566067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32,8%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776912" y="1752456"/>
            <a:ext cx="743545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85.833,8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691656" y="1752456"/>
            <a:ext cx="616892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858,34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437126" y="1752456"/>
            <a:ext cx="566067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33,7%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133884" y="1752456"/>
            <a:ext cx="743545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95.382,2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048627" y="1752456"/>
            <a:ext cx="616892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953,82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807492" y="1752456"/>
            <a:ext cx="566067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37,4%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307205" y="2679786"/>
            <a:ext cx="1014395" cy="855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6056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Suelos</a:t>
            </a:r>
          </a:p>
          <a:p>
            <a:pPr marL="74612" marR="0">
              <a:lnSpc>
                <a:spcPts val="1471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desnudos</a:t>
            </a:r>
          </a:p>
          <a:p>
            <a:pPr marL="0" marR="0">
              <a:lnSpc>
                <a:spcPts val="1471"/>
              </a:lnSpc>
              <a:spcBef>
                <a:spcPts val="184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Cuerpos</a:t>
            </a: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de</a:t>
            </a:r>
          </a:p>
          <a:p>
            <a:pPr marL="234156" marR="0">
              <a:lnSpc>
                <a:spcPts val="1471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agua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419941" y="2675511"/>
            <a:ext cx="743545" cy="10662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10.408,3</a:t>
            </a:r>
          </a:p>
          <a:p>
            <a:pPr marL="42068" marR="0">
              <a:lnSpc>
                <a:spcPts val="1471"/>
              </a:lnSpc>
              <a:spcBef>
                <a:spcPts val="18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6.819,0</a:t>
            </a:r>
          </a:p>
          <a:p>
            <a:pPr marL="105568" marR="0">
              <a:lnSpc>
                <a:spcPts val="1471"/>
              </a:lnSpc>
              <a:spcBef>
                <a:spcPts val="18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5.220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418822" y="2675511"/>
            <a:ext cx="447972" cy="10662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431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104</a:t>
            </a:r>
          </a:p>
          <a:p>
            <a:pPr marL="0" marR="0">
              <a:lnSpc>
                <a:spcPts val="1471"/>
              </a:lnSpc>
              <a:spcBef>
                <a:spcPts val="18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68,1</a:t>
            </a:r>
          </a:p>
          <a:p>
            <a:pPr marL="0" marR="0">
              <a:lnSpc>
                <a:spcPts val="1471"/>
              </a:lnSpc>
              <a:spcBef>
                <a:spcPts val="18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52,2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122224" y="2675511"/>
            <a:ext cx="481607" cy="10662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4,1%</a:t>
            </a:r>
          </a:p>
          <a:p>
            <a:pPr marL="0" marR="0">
              <a:lnSpc>
                <a:spcPts val="1471"/>
              </a:lnSpc>
              <a:spcBef>
                <a:spcPts val="18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2,7%</a:t>
            </a:r>
          </a:p>
          <a:p>
            <a:pPr marL="0" marR="0">
              <a:lnSpc>
                <a:spcPts val="1471"/>
              </a:lnSpc>
              <a:spcBef>
                <a:spcPts val="18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2,0%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776912" y="2675511"/>
            <a:ext cx="743545" cy="10662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11.124,7</a:t>
            </a:r>
          </a:p>
          <a:p>
            <a:pPr marL="42068" marR="0">
              <a:lnSpc>
                <a:spcPts val="1471"/>
              </a:lnSpc>
              <a:spcBef>
                <a:spcPts val="18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6.705,1</a:t>
            </a:r>
          </a:p>
          <a:p>
            <a:pPr marL="42068" marR="0">
              <a:lnSpc>
                <a:spcPts val="1471"/>
              </a:lnSpc>
              <a:spcBef>
                <a:spcPts val="18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4.688,4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691656" y="2675511"/>
            <a:ext cx="616892" cy="10662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111,25</a:t>
            </a:r>
          </a:p>
          <a:p>
            <a:pPr marL="42068" marR="0">
              <a:lnSpc>
                <a:spcPts val="1471"/>
              </a:lnSpc>
              <a:spcBef>
                <a:spcPts val="18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67,05</a:t>
            </a:r>
          </a:p>
          <a:p>
            <a:pPr marL="42068" marR="0">
              <a:lnSpc>
                <a:spcPts val="1471"/>
              </a:lnSpc>
              <a:spcBef>
                <a:spcPts val="18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46,88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479195" y="2675511"/>
            <a:ext cx="481607" cy="10662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4,4%</a:t>
            </a:r>
          </a:p>
          <a:p>
            <a:pPr marL="0" marR="0">
              <a:lnSpc>
                <a:spcPts val="1471"/>
              </a:lnSpc>
              <a:spcBef>
                <a:spcPts val="18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2,6%</a:t>
            </a:r>
          </a:p>
          <a:p>
            <a:pPr marL="0" marR="0">
              <a:lnSpc>
                <a:spcPts val="1471"/>
              </a:lnSpc>
              <a:spcBef>
                <a:spcPts val="18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1,8%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239452" y="2675511"/>
            <a:ext cx="532432" cy="6455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5.261</a:t>
            </a:r>
          </a:p>
          <a:p>
            <a:pPr marL="0" marR="0">
              <a:lnSpc>
                <a:spcPts val="1471"/>
              </a:lnSpc>
              <a:spcBef>
                <a:spcPts val="18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6.838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9090696" y="2675511"/>
            <a:ext cx="532432" cy="10662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52,61</a:t>
            </a:r>
          </a:p>
          <a:p>
            <a:pPr marL="0" marR="0">
              <a:lnSpc>
                <a:spcPts val="1471"/>
              </a:lnSpc>
              <a:spcBef>
                <a:spcPts val="18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68,38</a:t>
            </a:r>
          </a:p>
          <a:p>
            <a:pPr marL="0" marR="0">
              <a:lnSpc>
                <a:spcPts val="1471"/>
              </a:lnSpc>
              <a:spcBef>
                <a:spcPts val="18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43,82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849561" y="2675511"/>
            <a:ext cx="481607" cy="10662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2,1%</a:t>
            </a:r>
          </a:p>
          <a:p>
            <a:pPr marL="0" marR="0">
              <a:lnSpc>
                <a:spcPts val="1471"/>
              </a:lnSpc>
              <a:spcBef>
                <a:spcPts val="18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2,7%</a:t>
            </a:r>
          </a:p>
          <a:p>
            <a:pPr marL="0" marR="0">
              <a:lnSpc>
                <a:spcPts val="1471"/>
              </a:lnSpc>
              <a:spcBef>
                <a:spcPts val="184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1,7%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447699" y="3521034"/>
            <a:ext cx="731415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Cultivos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197384" y="3516759"/>
            <a:ext cx="616892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4381,5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346099" y="3731346"/>
            <a:ext cx="935608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transitorios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298474" y="4069925"/>
            <a:ext cx="1032492" cy="6455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9225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Cultivos</a:t>
            </a:r>
          </a:p>
          <a:p>
            <a:pPr marL="30956" marR="0">
              <a:lnSpc>
                <a:spcPts val="1471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permanent</a:t>
            </a:r>
          </a:p>
          <a:p>
            <a:pPr marL="0" marR="0">
              <a:lnSpc>
                <a:spcPts val="1471"/>
              </a:lnSpc>
              <a:spcBef>
                <a:spcPts val="184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es</a:t>
            </a: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(Plátano)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462010" y="4065651"/>
            <a:ext cx="659085" cy="96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2.174,1</a:t>
            </a:r>
          </a:p>
          <a:p>
            <a:pPr marL="63500" marR="0">
              <a:lnSpc>
                <a:spcPts val="1471"/>
              </a:lnSpc>
              <a:spcBef>
                <a:spcPts val="4323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835,2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376754" y="4065651"/>
            <a:ext cx="532432" cy="96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21,74</a:t>
            </a:r>
          </a:p>
          <a:p>
            <a:pPr marL="42068" marR="0">
              <a:lnSpc>
                <a:spcPts val="1471"/>
              </a:lnSpc>
              <a:spcBef>
                <a:spcPts val="4323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8,35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122224" y="4065651"/>
            <a:ext cx="481607" cy="96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0,9%</a:t>
            </a:r>
          </a:p>
          <a:p>
            <a:pPr marL="0" marR="0">
              <a:lnSpc>
                <a:spcPts val="1471"/>
              </a:lnSpc>
              <a:spcBef>
                <a:spcPts val="4323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0,3%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945981" y="4065651"/>
            <a:ext cx="405779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949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6775794" y="4065651"/>
            <a:ext cx="447972" cy="96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9,49</a:t>
            </a:r>
          </a:p>
          <a:p>
            <a:pPr marL="0" marR="0">
              <a:lnSpc>
                <a:spcPts val="1471"/>
              </a:lnSpc>
              <a:spcBef>
                <a:spcPts val="4323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5,61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7479195" y="4065651"/>
            <a:ext cx="481607" cy="96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0,4%</a:t>
            </a:r>
          </a:p>
          <a:p>
            <a:pPr marL="0" marR="0">
              <a:lnSpc>
                <a:spcPts val="1471"/>
              </a:lnSpc>
              <a:spcBef>
                <a:spcPts val="4323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0,2%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8175952" y="4065651"/>
            <a:ext cx="659085" cy="96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1.113,4</a:t>
            </a:r>
          </a:p>
          <a:p>
            <a:pPr marL="63500" marR="0">
              <a:lnSpc>
                <a:spcPts val="1471"/>
              </a:lnSpc>
              <a:spcBef>
                <a:spcPts val="4323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181,1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9090696" y="4065651"/>
            <a:ext cx="532432" cy="96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11,13</a:t>
            </a:r>
          </a:p>
          <a:p>
            <a:pPr marL="42068" marR="0">
              <a:lnSpc>
                <a:spcPts val="1471"/>
              </a:lnSpc>
              <a:spcBef>
                <a:spcPts val="4323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1,81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9849561" y="4065651"/>
            <a:ext cx="481607" cy="960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0,4%</a:t>
            </a:r>
          </a:p>
          <a:p>
            <a:pPr marL="0" marR="0">
              <a:lnSpc>
                <a:spcPts val="1471"/>
              </a:lnSpc>
              <a:spcBef>
                <a:spcPts val="4323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0,1%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447699" y="4805901"/>
            <a:ext cx="731415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Cultivos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882481" y="4801626"/>
            <a:ext cx="532432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561,3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2329430" y="5016213"/>
            <a:ext cx="969317" cy="435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permanent</a:t>
            </a:r>
          </a:p>
          <a:p>
            <a:pPr marL="15081" marR="0">
              <a:lnSpc>
                <a:spcPts val="1471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es</a:t>
            </a: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(Palma)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472305" y="5541876"/>
            <a:ext cx="682823" cy="6455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418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Tejido</a:t>
            </a:r>
          </a:p>
          <a:p>
            <a:pPr marL="0" marR="0">
              <a:lnSpc>
                <a:spcPts val="1471"/>
              </a:lnSpc>
              <a:spcBef>
                <a:spcPts val="134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urbano</a:t>
            </a:r>
          </a:p>
          <a:p>
            <a:pPr marL="47625" marR="0">
              <a:lnSpc>
                <a:spcPts val="1471"/>
              </a:lnSpc>
              <a:spcBef>
                <a:spcPts val="184"/>
              </a:spcBef>
              <a:spcAft>
                <a:spcPts val="0"/>
              </a:spcAft>
            </a:pPr>
            <a:r>
              <a:rPr dirty="0" sz="12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TOTAL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3525510" y="5537601"/>
            <a:ext cx="532432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401,9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4418822" y="5537601"/>
            <a:ext cx="447972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4,02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5122224" y="5537601"/>
            <a:ext cx="481607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0,2%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5882481" y="5537601"/>
            <a:ext cx="532432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317,6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6775794" y="5537601"/>
            <a:ext cx="447972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3,18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7479195" y="5537601"/>
            <a:ext cx="481607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0,1%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8239452" y="5537601"/>
            <a:ext cx="532432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245,4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9132765" y="5537601"/>
            <a:ext cx="447972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2,45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9849561" y="5537601"/>
            <a:ext cx="481607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0,1%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3441372" y="5958225"/>
            <a:ext cx="701352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255.000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4376754" y="5958225"/>
            <a:ext cx="532432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2.550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5038087" y="5958225"/>
            <a:ext cx="650527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100,0%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5798343" y="5958225"/>
            <a:ext cx="701352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255.000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6733725" y="5958225"/>
            <a:ext cx="532432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2.550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7395057" y="5958225"/>
            <a:ext cx="650527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100,0%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8155315" y="5958225"/>
            <a:ext cx="701352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255.000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9090696" y="5958225"/>
            <a:ext cx="532432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2.550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9765424" y="5958225"/>
            <a:ext cx="650527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RJHWII+CenturyGothic"/>
                <a:cs typeface="RJHWII+CenturyGothic"/>
              </a:rPr>
              <a:t>100,0%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67840" y="616143"/>
            <a:ext cx="9484220" cy="5363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2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Dinámica</a:t>
            </a:r>
            <a:r>
              <a:rPr dirty="0" sz="32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32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de</a:t>
            </a:r>
            <a:r>
              <a:rPr dirty="0" sz="32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32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migración</a:t>
            </a:r>
            <a:r>
              <a:rPr dirty="0" sz="32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32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poblacional</a:t>
            </a:r>
            <a:r>
              <a:rPr dirty="0" sz="32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32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en</a:t>
            </a:r>
            <a:r>
              <a:rPr dirty="0" sz="32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32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la</a:t>
            </a:r>
            <a:r>
              <a:rPr dirty="0" sz="32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32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zona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17247" y="5633649"/>
            <a:ext cx="9369597" cy="592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RJHWII+CenturyGothic"/>
                <a:cs typeface="RJHWII+CenturyGothic"/>
              </a:rPr>
              <a:t>Llegada</a:t>
            </a:r>
            <a:r>
              <a:rPr dirty="0" sz="1800">
                <a:solidFill>
                  <a:srgbClr val="00000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RJHWII+CenturyGothic"/>
                <a:cs typeface="RJHWII+CenturyGothic"/>
              </a:rPr>
              <a:t>de</a:t>
            </a:r>
            <a:r>
              <a:rPr dirty="0" sz="1800">
                <a:solidFill>
                  <a:srgbClr val="00000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RJHWII+CenturyGothic"/>
                <a:cs typeface="RJHWII+CenturyGothic"/>
              </a:rPr>
              <a:t>las</a:t>
            </a:r>
            <a:r>
              <a:rPr dirty="0" sz="1800">
                <a:solidFill>
                  <a:srgbClr val="00000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RJHWII+CenturyGothic"/>
                <a:cs typeface="RJHWII+CenturyGothic"/>
              </a:rPr>
              <a:t>autodefensas</a:t>
            </a:r>
            <a:r>
              <a:rPr dirty="0" sz="1800">
                <a:solidFill>
                  <a:srgbClr val="00000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RJHWII+CenturyGothic"/>
                <a:cs typeface="RJHWII+CenturyGothic"/>
              </a:rPr>
              <a:t>en</a:t>
            </a:r>
            <a:r>
              <a:rPr dirty="0" sz="1800">
                <a:solidFill>
                  <a:srgbClr val="00000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RJHWII+CenturyGothic"/>
                <a:cs typeface="RJHWII+CenturyGothic"/>
              </a:rPr>
              <a:t>el</a:t>
            </a:r>
            <a:r>
              <a:rPr dirty="0" sz="1800">
                <a:solidFill>
                  <a:srgbClr val="00000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RJHWII+CenturyGothic"/>
                <a:cs typeface="RJHWII+CenturyGothic"/>
              </a:rPr>
              <a:t>marco</a:t>
            </a:r>
            <a:r>
              <a:rPr dirty="0" sz="1800">
                <a:solidFill>
                  <a:srgbClr val="00000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RJHWII+CenturyGothic"/>
                <a:cs typeface="RJHWII+CenturyGothic"/>
              </a:rPr>
              <a:t>del</a:t>
            </a:r>
            <a:r>
              <a:rPr dirty="0" sz="1800">
                <a:solidFill>
                  <a:srgbClr val="00000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RJHWII+CenturyGothic"/>
                <a:cs typeface="RJHWII+CenturyGothic"/>
              </a:rPr>
              <a:t>auge</a:t>
            </a:r>
            <a:r>
              <a:rPr dirty="0" sz="1800">
                <a:solidFill>
                  <a:srgbClr val="00000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RJHWII+CenturyGothic"/>
                <a:cs typeface="RJHWII+CenturyGothic"/>
              </a:rPr>
              <a:t>de</a:t>
            </a:r>
            <a:r>
              <a:rPr dirty="0" sz="1800">
                <a:solidFill>
                  <a:srgbClr val="00000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RJHWII+CenturyGothic"/>
                <a:cs typeface="RJHWII+CenturyGothic"/>
              </a:rPr>
              <a:t>la</a:t>
            </a:r>
            <a:r>
              <a:rPr dirty="0" sz="1800">
                <a:solidFill>
                  <a:srgbClr val="00000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RJHWII+CenturyGothic"/>
                <a:cs typeface="RJHWII+CenturyGothic"/>
              </a:rPr>
              <a:t>palma</a:t>
            </a:r>
            <a:r>
              <a:rPr dirty="0" sz="1800">
                <a:solidFill>
                  <a:srgbClr val="00000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RJHWII+CenturyGothic"/>
                <a:cs typeface="RJHWII+CenturyGothic"/>
              </a:rPr>
              <a:t>africana,</a:t>
            </a:r>
            <a:r>
              <a:rPr dirty="0" sz="1800">
                <a:solidFill>
                  <a:srgbClr val="00000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RJHWII+CenturyGothic"/>
                <a:cs typeface="RJHWII+CenturyGothic"/>
              </a:rPr>
              <a:t>desde</a:t>
            </a:r>
            <a:r>
              <a:rPr dirty="0" sz="1800">
                <a:solidFill>
                  <a:srgbClr val="00000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000000"/>
                </a:solidFill>
                <a:latin typeface="RJHWII+CenturyGothic"/>
                <a:cs typeface="RJHWII+CenturyGothic"/>
              </a:rPr>
              <a:t>el</a:t>
            </a:r>
          </a:p>
          <a:p>
            <a:pPr marL="433308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RJHWII+CenturyGothic"/>
                <a:cs typeface="RJHWII+CenturyGothic"/>
              </a:rPr>
              <a:t>2000.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95093" y="233671"/>
            <a:ext cx="3152635" cy="5986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178dbb"/>
                </a:solidFill>
                <a:latin typeface="RJHWII+CenturyGothic"/>
                <a:cs typeface="RJHWII+CenturyGothic"/>
              </a:rPr>
              <a:t>Catastro</a:t>
            </a:r>
            <a:r>
              <a:rPr dirty="0" sz="3600">
                <a:solidFill>
                  <a:srgbClr val="178dbb"/>
                </a:solidFill>
                <a:latin typeface="RJHWII+CenturyGothic"/>
                <a:cs typeface="RJHWII+CenturyGothic"/>
              </a:rPr>
              <a:t> </a:t>
            </a:r>
            <a:r>
              <a:rPr dirty="0" sz="3600">
                <a:solidFill>
                  <a:srgbClr val="178dbb"/>
                </a:solidFill>
                <a:latin typeface="RJHWII+CenturyGothic"/>
                <a:cs typeface="RJHWII+CenturyGothic"/>
              </a:rPr>
              <a:t>rural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95093" y="1021704"/>
            <a:ext cx="6886246" cy="3569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Tabla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4.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Cantidad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de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predios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seg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ú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n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el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rango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de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tama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ñ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o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rural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32859" y="2697033"/>
            <a:ext cx="280429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21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62157" y="3103200"/>
            <a:ext cx="280429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18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97508" y="3373978"/>
            <a:ext cx="280429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16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399960" y="4457090"/>
            <a:ext cx="216414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23205" y="4863257"/>
            <a:ext cx="216414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58556" y="4863257"/>
            <a:ext cx="216414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5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878718" y="5596913"/>
            <a:ext cx="908631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RJHWII+CenturyGothic"/>
                <a:cs typeface="RJHWII+CenturyGothic"/>
              </a:rPr>
              <a:t>Microfundio</a:t>
            </a:r>
            <a:r>
              <a:rPr dirty="0" sz="9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900">
                <a:solidFill>
                  <a:srgbClr val="404040"/>
                </a:solidFill>
                <a:latin typeface="RJHWII+CenturyGothic"/>
                <a:cs typeface="RJHWII+CenturyGothic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114069" y="5596913"/>
            <a:ext cx="908631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RJHWII+CenturyGothic"/>
                <a:cs typeface="RJHWII+CenturyGothic"/>
              </a:rPr>
              <a:t>Microfundio</a:t>
            </a:r>
            <a:r>
              <a:rPr dirty="0" sz="9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900">
                <a:solidFill>
                  <a:srgbClr val="404040"/>
                </a:solidFill>
                <a:latin typeface="RJHWII+CenturyGothic"/>
                <a:cs typeface="RJHWII+CenturyGothic"/>
              </a:rPr>
              <a:t>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41494" y="5596913"/>
            <a:ext cx="724011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RJHWII+CenturyGothic"/>
                <a:cs typeface="RJHWII+CenturyGothic"/>
              </a:rPr>
              <a:t>Minifundio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711770" y="5596913"/>
            <a:ext cx="660610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RJHWII+CenturyGothic"/>
                <a:cs typeface="RJHWII+CenturyGothic"/>
              </a:rPr>
              <a:t>Pequeño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948709" y="5596913"/>
            <a:ext cx="655532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RJHWII+CenturyGothic"/>
                <a:cs typeface="RJHWII+CenturyGothic"/>
              </a:rPr>
              <a:t>Mediano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218985" y="5596913"/>
            <a:ext cx="586829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RJHWII+CenturyGothic"/>
                <a:cs typeface="RJHWII+CenturyGothic"/>
              </a:rPr>
              <a:t>Grande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377985" y="6422883"/>
            <a:ext cx="5672366" cy="2699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Fuente.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Elaboraci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ó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n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a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partir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de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datos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de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la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subdirecci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ó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n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de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catastro.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79062" y="492817"/>
            <a:ext cx="6508291" cy="3569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Tabla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5.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 spc="-142">
                <a:solidFill>
                  <a:srgbClr val="000000"/>
                </a:solidFill>
                <a:latin typeface="HHMEHH+TimesNewRomanPSMT"/>
                <a:cs typeface="HHMEHH+TimesNewRomanPSMT"/>
              </a:rPr>
              <a:t>N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ú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mero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de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predios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rurales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por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rangos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de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aval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ú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54877" y="1687792"/>
            <a:ext cx="280429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37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55562" y="3560007"/>
            <a:ext cx="280429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17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54192" y="4121672"/>
            <a:ext cx="280429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11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87997" y="4589726"/>
            <a:ext cx="216414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88682" y="4964169"/>
            <a:ext cx="216414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81130" y="5226098"/>
            <a:ext cx="1034216" cy="2249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RJHWII+CenturyGothic"/>
                <a:cs typeface="RJHWII+CenturyGothic"/>
              </a:rPr>
              <a:t>&lt;</a:t>
            </a:r>
            <a:r>
              <a:rPr dirty="0" sz="12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200">
                <a:solidFill>
                  <a:srgbClr val="404040"/>
                </a:solidFill>
                <a:latin typeface="RJHWII+CenturyGothic"/>
                <a:cs typeface="RJHWII+CenturyGothic"/>
              </a:rPr>
              <a:t>10'000.000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304039" y="5226098"/>
            <a:ext cx="992585" cy="407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RJHWII+CenturyGothic"/>
                <a:cs typeface="RJHWII+CenturyGothic"/>
              </a:rPr>
              <a:t>10'000.000</a:t>
            </a:r>
            <a:r>
              <a:rPr dirty="0" sz="12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200">
                <a:solidFill>
                  <a:srgbClr val="404040"/>
                </a:solidFill>
                <a:latin typeface="RJHWII+CenturyGothic"/>
                <a:cs typeface="RJHWII+CenturyGothic"/>
              </a:rPr>
              <a:t>-</a:t>
            </a:r>
          </a:p>
          <a:p>
            <a:pPr marL="4762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RJHWII+CenturyGothic"/>
                <a:cs typeface="RJHWII+CenturyGothic"/>
              </a:rPr>
              <a:t>100'000.000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58687" y="5226098"/>
            <a:ext cx="1077015" cy="407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RJHWII+CenturyGothic"/>
                <a:cs typeface="RJHWII+CenturyGothic"/>
              </a:rPr>
              <a:t>100'000.000</a:t>
            </a:r>
            <a:r>
              <a:rPr dirty="0" sz="12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200">
                <a:solidFill>
                  <a:srgbClr val="404040"/>
                </a:solidFill>
                <a:latin typeface="RJHWII+CenturyGothic"/>
                <a:cs typeface="RJHWII+CenturyGothic"/>
              </a:rPr>
              <a:t>-</a:t>
            </a:r>
          </a:p>
          <a:p>
            <a:pPr marL="46831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RJHWII+CenturyGothic"/>
                <a:cs typeface="RJHWII+CenturyGothic"/>
              </a:rPr>
              <a:t>500'000.000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959359" y="5226098"/>
            <a:ext cx="1280442" cy="407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306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RJHWII+CenturyGothic"/>
                <a:cs typeface="RJHWII+CenturyGothic"/>
              </a:rPr>
              <a:t>1.000'000.000</a:t>
            </a:r>
            <a:r>
              <a:rPr dirty="0" sz="12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200">
                <a:solidFill>
                  <a:srgbClr val="404040"/>
                </a:solidFill>
                <a:latin typeface="RJHWII+CenturyGothic"/>
                <a:cs typeface="RJHWII+CenturyGothic"/>
              </a:rPr>
              <a:t>-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RJHWII+CenturyGothic"/>
                <a:cs typeface="RJHWII+CenturyGothic"/>
              </a:rPr>
              <a:t>100'000.000.000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310832" y="5226098"/>
            <a:ext cx="1372366" cy="4078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RJHWII+CenturyGothic"/>
                <a:cs typeface="RJHWII+CenturyGothic"/>
              </a:rPr>
              <a:t>100'000.000.000</a:t>
            </a:r>
            <a:r>
              <a:rPr dirty="0" sz="12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200">
                <a:solidFill>
                  <a:srgbClr val="404040"/>
                </a:solidFill>
                <a:latin typeface="RJHWII+CenturyGothic"/>
                <a:cs typeface="RJHWII+CenturyGothic"/>
              </a:rPr>
              <a:t>-</a:t>
            </a:r>
          </a:p>
          <a:p>
            <a:pPr marL="46831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404040"/>
                </a:solidFill>
                <a:latin typeface="RJHWII+CenturyGothic"/>
                <a:cs typeface="RJHWII+CenturyGothic"/>
              </a:rPr>
              <a:t>250'000.000.000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56719" y="6090688"/>
            <a:ext cx="5672365" cy="2699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Fuente.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Elaboraci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ó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n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a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partir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de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datos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de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la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subdirecci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ó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n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de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catastro.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45945" y="34829"/>
            <a:ext cx="3742854" cy="5986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Catastro</a:t>
            </a:r>
            <a:r>
              <a:rPr dirty="0" sz="36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36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urbano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29116" y="490155"/>
            <a:ext cx="8178774" cy="6922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Gr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á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fico</a:t>
            </a:r>
            <a:r>
              <a:rPr dirty="0" sz="2200" spc="126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8.</a:t>
            </a:r>
            <a:r>
              <a:rPr dirty="0" sz="2200" spc="117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Crecimiento</a:t>
            </a:r>
            <a:r>
              <a:rPr dirty="0" sz="2200" spc="135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urbano</a:t>
            </a:r>
            <a:r>
              <a:rPr dirty="0" sz="2200" spc="124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en</a:t>
            </a:r>
            <a:r>
              <a:rPr dirty="0" sz="2200" spc="12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Riosucio,</a:t>
            </a:r>
            <a:r>
              <a:rPr dirty="0" sz="2200" spc="116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Mutat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á</a:t>
            </a:r>
            <a:r>
              <a:rPr dirty="0" sz="22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y</a:t>
            </a:r>
            <a:r>
              <a:rPr dirty="0" sz="2200" spc="117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el</a:t>
            </a:r>
            <a:r>
              <a:rPr dirty="0" sz="2200" spc="121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corregimiento</a:t>
            </a:r>
          </a:p>
          <a:p>
            <a:pPr marL="0" marR="0">
              <a:lnSpc>
                <a:spcPts val="2436"/>
              </a:lnSpc>
              <a:spcBef>
                <a:spcPts val="179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de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Bel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é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n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de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Bajir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á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24616" y="938607"/>
            <a:ext cx="190500" cy="206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HHMEHH+TimesNewRomanPSMT"/>
                <a:cs typeface="HHMEHH+TimesNewRomanPSMT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8130" y="1680293"/>
            <a:ext cx="789099" cy="194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TOHCIE+ArialMT"/>
                <a:cs typeface="TOHCIE+ArialMT"/>
              </a:rPr>
              <a:t>Hectáreas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5042" y="1968171"/>
            <a:ext cx="279089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RJHWII+CenturyGothic"/>
                <a:cs typeface="RJHWII+CenturyGothic"/>
              </a:rPr>
              <a:t>90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5042" y="2263878"/>
            <a:ext cx="279244" cy="25438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RJHWII+CenturyGothic"/>
                <a:cs typeface="RJHWII+CenturyGothic"/>
              </a:rPr>
              <a:t>80</a:t>
            </a:r>
          </a:p>
          <a:p>
            <a:pPr marL="0" marR="0">
              <a:lnSpc>
                <a:spcPts val="1103"/>
              </a:lnSpc>
              <a:spcBef>
                <a:spcPts val="1224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RJHWII+CenturyGothic"/>
                <a:cs typeface="RJHWII+CenturyGothic"/>
              </a:rPr>
              <a:t>70</a:t>
            </a:r>
          </a:p>
          <a:p>
            <a:pPr marL="0" marR="0">
              <a:lnSpc>
                <a:spcPts val="1103"/>
              </a:lnSpc>
              <a:spcBef>
                <a:spcPts val="1274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RJHWII+CenturyGothic"/>
                <a:cs typeface="RJHWII+CenturyGothic"/>
              </a:rPr>
              <a:t>60</a:t>
            </a:r>
          </a:p>
          <a:p>
            <a:pPr marL="0" marR="0">
              <a:lnSpc>
                <a:spcPts val="1103"/>
              </a:lnSpc>
              <a:spcBef>
                <a:spcPts val="1224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RJHWII+CenturyGothic"/>
                <a:cs typeface="RJHWII+CenturyGothic"/>
              </a:rPr>
              <a:t>50</a:t>
            </a:r>
          </a:p>
          <a:p>
            <a:pPr marL="0" marR="0">
              <a:lnSpc>
                <a:spcPts val="1103"/>
              </a:lnSpc>
              <a:spcBef>
                <a:spcPts val="1224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RJHWII+CenturyGothic"/>
                <a:cs typeface="RJHWII+CenturyGothic"/>
              </a:rPr>
              <a:t>40</a:t>
            </a:r>
          </a:p>
          <a:p>
            <a:pPr marL="0" marR="0">
              <a:lnSpc>
                <a:spcPts val="1103"/>
              </a:lnSpc>
              <a:spcBef>
                <a:spcPts val="1224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RJHWII+CenturyGothic"/>
                <a:cs typeface="RJHWII+CenturyGothic"/>
              </a:rPr>
              <a:t>30</a:t>
            </a:r>
          </a:p>
          <a:p>
            <a:pPr marL="0" marR="0">
              <a:lnSpc>
                <a:spcPts val="1103"/>
              </a:lnSpc>
              <a:spcBef>
                <a:spcPts val="1274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RJHWII+CenturyGothic"/>
                <a:cs typeface="RJHWII+CenturyGothic"/>
              </a:rPr>
              <a:t>20</a:t>
            </a:r>
          </a:p>
          <a:p>
            <a:pPr marL="0" marR="0">
              <a:lnSpc>
                <a:spcPts val="1103"/>
              </a:lnSpc>
              <a:spcBef>
                <a:spcPts val="1224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RJHWII+CenturyGothic"/>
                <a:cs typeface="RJHWII+CenturyGothic"/>
              </a:rPr>
              <a:t>10</a:t>
            </a:r>
          </a:p>
          <a:p>
            <a:pPr marL="63500" marR="0">
              <a:lnSpc>
                <a:spcPts val="1103"/>
              </a:lnSpc>
              <a:spcBef>
                <a:spcPts val="1224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RJHWII+CenturyGothic"/>
                <a:cs typeface="RJHWII+CenturyGothic"/>
              </a:rPr>
              <a:t>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13991" y="4018426"/>
            <a:ext cx="1079537" cy="3568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Concentración</a:t>
            </a:r>
          </a:p>
          <a:p>
            <a:pPr marL="0" marR="0">
              <a:lnSpc>
                <a:spcPts val="1226"/>
              </a:lnSpc>
              <a:spcBef>
                <a:spcPts val="57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urbana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41212" y="4181494"/>
            <a:ext cx="436909" cy="193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2001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396259" y="4181494"/>
            <a:ext cx="436909" cy="193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2011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161506" y="4181494"/>
            <a:ext cx="436909" cy="193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2013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916553" y="4181494"/>
            <a:ext cx="436909" cy="193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2015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671600" y="4181494"/>
            <a:ext cx="436909" cy="193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2017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113991" y="4543399"/>
            <a:ext cx="662942" cy="193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Riosucio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583086" y="4540084"/>
            <a:ext cx="677431" cy="9176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34,12</a:t>
            </a: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 </a:t>
            </a: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Ha</a:t>
            </a:r>
          </a:p>
          <a:p>
            <a:pPr marL="69850" marR="0">
              <a:lnSpc>
                <a:spcPts val="1226"/>
              </a:lnSpc>
              <a:spcBef>
                <a:spcPts val="167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31,4</a:t>
            </a: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 </a:t>
            </a: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Ha</a:t>
            </a:r>
          </a:p>
          <a:p>
            <a:pPr marL="69850" marR="0">
              <a:lnSpc>
                <a:spcPts val="1226"/>
              </a:lnSpc>
              <a:spcBef>
                <a:spcPts val="16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28,5</a:t>
            </a: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 </a:t>
            </a: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Ha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358533" y="4540084"/>
            <a:ext cx="677431" cy="9176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850" marR="0">
              <a:lnSpc>
                <a:spcPts val="122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53,8</a:t>
            </a: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 </a:t>
            </a: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Ha</a:t>
            </a:r>
          </a:p>
          <a:p>
            <a:pPr marL="0" marR="0">
              <a:lnSpc>
                <a:spcPts val="1226"/>
              </a:lnSpc>
              <a:spcBef>
                <a:spcPts val="167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43,14</a:t>
            </a: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 </a:t>
            </a: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Ha</a:t>
            </a:r>
          </a:p>
          <a:p>
            <a:pPr marL="0" marR="0">
              <a:lnSpc>
                <a:spcPts val="1226"/>
              </a:lnSpc>
              <a:spcBef>
                <a:spcPts val="16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45,84</a:t>
            </a: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 </a:t>
            </a: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Ha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113580" y="4540084"/>
            <a:ext cx="677431" cy="9176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61,18</a:t>
            </a: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 </a:t>
            </a: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Ha</a:t>
            </a:r>
          </a:p>
          <a:p>
            <a:pPr marL="0" marR="0">
              <a:lnSpc>
                <a:spcPts val="1226"/>
              </a:lnSpc>
              <a:spcBef>
                <a:spcPts val="167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47,03</a:t>
            </a: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 </a:t>
            </a: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Ha</a:t>
            </a:r>
          </a:p>
          <a:p>
            <a:pPr marL="0" marR="0">
              <a:lnSpc>
                <a:spcPts val="1226"/>
              </a:lnSpc>
              <a:spcBef>
                <a:spcPts val="16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52,45</a:t>
            </a: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 </a:t>
            </a: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Ha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868627" y="4540084"/>
            <a:ext cx="677431" cy="9176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66,03</a:t>
            </a: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 </a:t>
            </a: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Ha</a:t>
            </a:r>
          </a:p>
          <a:p>
            <a:pPr marL="0" marR="0">
              <a:lnSpc>
                <a:spcPts val="1226"/>
              </a:lnSpc>
              <a:spcBef>
                <a:spcPts val="167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49,98</a:t>
            </a: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 </a:t>
            </a: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Ha</a:t>
            </a:r>
          </a:p>
          <a:p>
            <a:pPr marL="0" marR="0">
              <a:lnSpc>
                <a:spcPts val="1226"/>
              </a:lnSpc>
              <a:spcBef>
                <a:spcPts val="16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54,78</a:t>
            </a: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 </a:t>
            </a: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Ha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623674" y="4540084"/>
            <a:ext cx="677431" cy="9176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73,82</a:t>
            </a: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 </a:t>
            </a: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Ha</a:t>
            </a:r>
          </a:p>
          <a:p>
            <a:pPr marL="0" marR="0">
              <a:lnSpc>
                <a:spcPts val="1226"/>
              </a:lnSpc>
              <a:spcBef>
                <a:spcPts val="167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50,56</a:t>
            </a: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 </a:t>
            </a: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Ha</a:t>
            </a:r>
          </a:p>
          <a:p>
            <a:pPr marL="0" marR="0">
              <a:lnSpc>
                <a:spcPts val="1226"/>
              </a:lnSpc>
              <a:spcBef>
                <a:spcPts val="1623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84,41</a:t>
            </a: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 </a:t>
            </a:r>
            <a:r>
              <a:rPr dirty="0" sz="1000">
                <a:solidFill>
                  <a:srgbClr val="000000"/>
                </a:solidFill>
                <a:latin typeface="RJHWII+CenturyGothic"/>
                <a:cs typeface="RJHWII+CenturyGothic"/>
              </a:rPr>
              <a:t>Ha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433316" y="4774310"/>
            <a:ext cx="405779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RJHWII+CenturyGothic"/>
                <a:cs typeface="RJHWII+CenturyGothic"/>
              </a:rPr>
              <a:t>2001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572150" y="4774310"/>
            <a:ext cx="405779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RJHWII+CenturyGothic"/>
                <a:cs typeface="RJHWII+CenturyGothic"/>
              </a:rPr>
              <a:t>2011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367842" y="4774310"/>
            <a:ext cx="748853" cy="494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3142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RJHWII+CenturyGothic"/>
                <a:cs typeface="RJHWII+CenturyGothic"/>
              </a:rPr>
              <a:t>2013</a:t>
            </a:r>
          </a:p>
          <a:p>
            <a:pPr marL="0" marR="0">
              <a:lnSpc>
                <a:spcPts val="1103"/>
              </a:lnSpc>
              <a:spcBef>
                <a:spcPts val="1384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RJHWII+CenturyGothic"/>
                <a:cs typeface="RJHWII+CenturyGothic"/>
              </a:rPr>
              <a:t>Mutatá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849818" y="4774310"/>
            <a:ext cx="405779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RJHWII+CenturyGothic"/>
                <a:cs typeface="RJHWII+CenturyGothic"/>
              </a:rPr>
              <a:t>2015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988653" y="4774310"/>
            <a:ext cx="405779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RJHWII+CenturyGothic"/>
                <a:cs typeface="RJHWII+CenturyGothic"/>
              </a:rPr>
              <a:t>2017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113991" y="4905304"/>
            <a:ext cx="586730" cy="193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Mutatá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412903" y="5090299"/>
            <a:ext cx="605023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RJHWII+CenturyGothic"/>
                <a:cs typeface="RJHWII+CenturyGothic"/>
              </a:rPr>
              <a:t>Riosucio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76743" y="5090299"/>
            <a:ext cx="976515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595959"/>
                </a:solidFill>
                <a:latin typeface="RJHWII+CenturyGothic"/>
                <a:cs typeface="RJHWII+CenturyGothic"/>
              </a:rPr>
              <a:t>Belén</a:t>
            </a:r>
            <a:r>
              <a:rPr dirty="0" sz="900">
                <a:solidFill>
                  <a:srgbClr val="595959"/>
                </a:solidFill>
                <a:latin typeface="RJHWII+CenturyGothic"/>
                <a:cs typeface="RJHWII+CenturyGothic"/>
              </a:rPr>
              <a:t> </a:t>
            </a:r>
            <a:r>
              <a:rPr dirty="0" sz="900">
                <a:solidFill>
                  <a:srgbClr val="595959"/>
                </a:solidFill>
                <a:latin typeface="RJHWII+CenturyGothic"/>
                <a:cs typeface="RJHWII+CenturyGothic"/>
              </a:rPr>
              <a:t>de</a:t>
            </a:r>
            <a:r>
              <a:rPr dirty="0" sz="900">
                <a:solidFill>
                  <a:srgbClr val="595959"/>
                </a:solidFill>
                <a:latin typeface="RJHWII+CenturyGothic"/>
                <a:cs typeface="RJHWII+CenturyGothic"/>
              </a:rPr>
              <a:t> </a:t>
            </a:r>
            <a:r>
              <a:rPr dirty="0" sz="900">
                <a:solidFill>
                  <a:srgbClr val="595959"/>
                </a:solidFill>
                <a:latin typeface="RJHWII+CenturyGothic"/>
                <a:cs typeface="RJHWII+CenturyGothic"/>
              </a:rPr>
              <a:t>Bajirá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113991" y="5267209"/>
            <a:ext cx="1076218" cy="193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Belén</a:t>
            </a:r>
            <a:r>
              <a:rPr dirty="0" sz="10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de</a:t>
            </a:r>
            <a:r>
              <a:rPr dirty="0" sz="10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10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Bajirá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28168" y="5713876"/>
            <a:ext cx="7097825" cy="2699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Fuente.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Elaboraci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ó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n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propia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a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partir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de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 spc="51">
                <a:solidFill>
                  <a:srgbClr val="000000"/>
                </a:solidFill>
                <a:latin typeface="HHMEHH+TimesNewRomanPSMT"/>
                <a:cs typeface="HHMEHH+TimesNewRomanPSMT"/>
              </a:rPr>
              <a:t>c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á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lculos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cartogr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á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ficos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de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 spc="15">
                <a:solidFill>
                  <a:srgbClr val="000000"/>
                </a:solidFill>
                <a:latin typeface="HHMEHH+TimesNewRomanPSMT"/>
                <a:cs typeface="HHMEHH+TimesNewRomanPSMT"/>
              </a:rPr>
              <a:t>im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á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genes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de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sat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é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lite.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5809" y="102397"/>
            <a:ext cx="6977097" cy="5986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Calidad</a:t>
            </a:r>
            <a:r>
              <a:rPr dirty="0" sz="36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36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de</a:t>
            </a:r>
            <a:r>
              <a:rPr dirty="0" sz="36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36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vida</a:t>
            </a:r>
            <a:r>
              <a:rPr dirty="0" sz="36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36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rural</a:t>
            </a:r>
            <a:r>
              <a:rPr dirty="0" sz="36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36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y</a:t>
            </a:r>
            <a:r>
              <a:rPr dirty="0" sz="36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36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urbana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86503" y="1028149"/>
            <a:ext cx="5317603" cy="3475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Grafico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10,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Régimen</a:t>
            </a:r>
            <a:r>
              <a:rPr dirty="0" sz="2200" spc="18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de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cubrimiento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en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salud.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3816" y="1552586"/>
            <a:ext cx="1106361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353535"/>
                </a:solidFill>
                <a:latin typeface="SIUVUR+Wingdings3"/>
                <a:cs typeface="SIUVUR+Wingdings3"/>
              </a:rPr>
              <a:t></a:t>
            </a:r>
            <a:r>
              <a:rPr dirty="0" sz="1850" spc="588">
                <a:solidFill>
                  <a:srgbClr val="35353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Salud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48910" y="1608904"/>
            <a:ext cx="332730" cy="193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7%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85091" y="2160521"/>
            <a:ext cx="332730" cy="193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6%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00255" y="2158253"/>
            <a:ext cx="332730" cy="193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0%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48795" y="2586873"/>
            <a:ext cx="1328836" cy="5310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RJHWII+CenturyGothic"/>
                <a:cs typeface="RJHWII+CenturyGothic"/>
              </a:rPr>
              <a:t>Regimen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RJHWII+CenturyGothic"/>
                <a:cs typeface="RJHWII+CenturyGothic"/>
              </a:rPr>
              <a:t>contributivo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48795" y="3369927"/>
            <a:ext cx="2137823" cy="18533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RJHWII+CenturyGothic"/>
                <a:cs typeface="RJHWII+CenturyGothic"/>
              </a:rPr>
              <a:t>Regimen</a:t>
            </a:r>
            <a:r>
              <a:rPr dirty="0" sz="16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600">
                <a:solidFill>
                  <a:srgbClr val="404040"/>
                </a:solidFill>
                <a:latin typeface="RJHWII+CenturyGothic"/>
                <a:cs typeface="RJHWII+CenturyGothic"/>
              </a:rPr>
              <a:t>especial</a:t>
            </a:r>
          </a:p>
          <a:p>
            <a:pPr marL="0" marR="0">
              <a:lnSpc>
                <a:spcPts val="1961"/>
              </a:lnSpc>
              <a:spcBef>
                <a:spcPts val="4154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RJHWII+CenturyGothic"/>
                <a:cs typeface="RJHWII+CenturyGothic"/>
              </a:rPr>
              <a:t>Regimen</a:t>
            </a:r>
            <a:r>
              <a:rPr dirty="0" sz="16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600">
                <a:solidFill>
                  <a:srgbClr val="404040"/>
                </a:solidFill>
                <a:latin typeface="RJHWII+CenturyGothic"/>
                <a:cs typeface="RJHWII+CenturyGothic"/>
              </a:rPr>
              <a:t>subsidiado</a:t>
            </a:r>
          </a:p>
          <a:p>
            <a:pPr marL="0" marR="0">
              <a:lnSpc>
                <a:spcPts val="1961"/>
              </a:lnSpc>
              <a:spcBef>
                <a:spcPts val="4204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RJHWII+CenturyGothic"/>
                <a:cs typeface="RJHWII+CenturyGothic"/>
              </a:rPr>
              <a:t>No</a:t>
            </a:r>
            <a:r>
              <a:rPr dirty="0" sz="16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600">
                <a:solidFill>
                  <a:srgbClr val="404040"/>
                </a:solidFill>
                <a:latin typeface="RJHWII+CenturyGothic"/>
                <a:cs typeface="RJHWII+CenturyGothic"/>
              </a:rPr>
              <a:t>afiliado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42643" y="4674238"/>
            <a:ext cx="403857" cy="193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87%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86502" y="6122627"/>
            <a:ext cx="4004182" cy="1830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HHMEHH+TimesNewRomanPSMT"/>
                <a:cs typeface="HHMEHH+TimesNewRomanPSMT"/>
              </a:rPr>
              <a:t>Fuente.</a:t>
            </a:r>
            <a:r>
              <a:rPr dirty="0" sz="10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000">
                <a:solidFill>
                  <a:srgbClr val="000000"/>
                </a:solidFill>
                <a:latin typeface="HHMEHH+TimesNewRomanPSMT"/>
                <a:cs typeface="HHMEHH+TimesNewRomanPSMT"/>
              </a:rPr>
              <a:t>Elaboraci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ó</a:t>
            </a:r>
            <a:r>
              <a:rPr dirty="0" sz="1000">
                <a:solidFill>
                  <a:srgbClr val="000000"/>
                </a:solidFill>
                <a:latin typeface="HHMEHH+TimesNewRomanPSMT"/>
                <a:cs typeface="HHMEHH+TimesNewRomanPSMT"/>
              </a:rPr>
              <a:t>n</a:t>
            </a:r>
            <a:r>
              <a:rPr dirty="0" sz="10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000">
                <a:solidFill>
                  <a:srgbClr val="000000"/>
                </a:solidFill>
                <a:latin typeface="HHMEHH+TimesNewRomanPSMT"/>
                <a:cs typeface="HHMEHH+TimesNewRomanPSMT"/>
              </a:rPr>
              <a:t>a</a:t>
            </a:r>
            <a:r>
              <a:rPr dirty="0" sz="10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000">
                <a:solidFill>
                  <a:srgbClr val="000000"/>
                </a:solidFill>
                <a:latin typeface="HHMEHH+TimesNewRomanPSMT"/>
                <a:cs typeface="HHMEHH+TimesNewRomanPSMT"/>
              </a:rPr>
              <a:t>partir</a:t>
            </a:r>
            <a:r>
              <a:rPr dirty="0" sz="10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000">
                <a:solidFill>
                  <a:srgbClr val="000000"/>
                </a:solidFill>
                <a:latin typeface="HHMEHH+TimesNewRomanPSMT"/>
                <a:cs typeface="HHMEHH+TimesNewRomanPSMT"/>
              </a:rPr>
              <a:t>de</a:t>
            </a:r>
            <a:r>
              <a:rPr dirty="0" sz="10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000">
                <a:solidFill>
                  <a:srgbClr val="000000"/>
                </a:solidFill>
                <a:latin typeface="HHMEHH+TimesNewRomanPSMT"/>
                <a:cs typeface="HHMEHH+TimesNewRomanPSMT"/>
              </a:rPr>
              <a:t>los</a:t>
            </a:r>
            <a:r>
              <a:rPr dirty="0" sz="10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000">
                <a:solidFill>
                  <a:srgbClr val="000000"/>
                </a:solidFill>
                <a:latin typeface="HHMEHH+TimesNewRomanPSMT"/>
                <a:cs typeface="HHMEHH+TimesNewRomanPSMT"/>
              </a:rPr>
              <a:t>micro</a:t>
            </a:r>
            <a:r>
              <a:rPr dirty="0" sz="10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000">
                <a:solidFill>
                  <a:srgbClr val="000000"/>
                </a:solidFill>
                <a:latin typeface="HHMEHH+TimesNewRomanPSMT"/>
                <a:cs typeface="HHMEHH+TimesNewRomanPSMT"/>
              </a:rPr>
              <a:t>datos</a:t>
            </a:r>
            <a:r>
              <a:rPr dirty="0" sz="10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000">
                <a:solidFill>
                  <a:srgbClr val="000000"/>
                </a:solidFill>
                <a:latin typeface="HHMEHH+TimesNewRomanPSMT"/>
                <a:cs typeface="HHMEHH+TimesNewRomanPSMT"/>
              </a:rPr>
              <a:t>anonimizados</a:t>
            </a:r>
            <a:r>
              <a:rPr dirty="0" sz="10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000">
                <a:solidFill>
                  <a:srgbClr val="000000"/>
                </a:solidFill>
                <a:latin typeface="HHMEHH+TimesNewRomanPSMT"/>
                <a:cs typeface="HHMEHH+TimesNewRomanPSMT"/>
              </a:rPr>
              <a:t>DANE,</a:t>
            </a:r>
            <a:r>
              <a:rPr dirty="0" sz="10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000">
                <a:solidFill>
                  <a:srgbClr val="000000"/>
                </a:solidFill>
                <a:latin typeface="HHMEHH+TimesNewRomanPSMT"/>
                <a:cs typeface="HHMEHH+TimesNewRomanPSMT"/>
              </a:rPr>
              <a:t>2014.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04010" y="1737567"/>
            <a:ext cx="7976669" cy="592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Según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Uribe,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1992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el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diferendo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limítrofe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se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puede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definir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siguiente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manera: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04010" y="2413207"/>
            <a:ext cx="8861883" cy="1689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353535"/>
                </a:solidFill>
                <a:latin typeface="SIUVUR+Wingdings3"/>
                <a:cs typeface="SIUVUR+Wingdings3"/>
              </a:rPr>
              <a:t></a:t>
            </a:r>
            <a:r>
              <a:rPr dirty="0" sz="1850" spc="588">
                <a:solidFill>
                  <a:srgbClr val="35353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“Un</a:t>
            </a:r>
            <a:r>
              <a:rPr dirty="0" sz="1800" spc="568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laxo</a:t>
            </a:r>
            <a:r>
              <a:rPr dirty="0" sz="1800" spc="563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complejo</a:t>
            </a:r>
            <a:r>
              <a:rPr dirty="0" sz="1800" spc="568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y</a:t>
            </a:r>
            <a:r>
              <a:rPr dirty="0" sz="1800" spc="565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fronteras</a:t>
            </a:r>
            <a:r>
              <a:rPr dirty="0" sz="1800" spc="573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difusas</a:t>
            </a:r>
            <a:r>
              <a:rPr dirty="0" sz="1800" spc="581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indeterminadas,</a:t>
            </a:r>
            <a:r>
              <a:rPr dirty="0" sz="1800" spc="601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es</a:t>
            </a:r>
            <a:r>
              <a:rPr dirty="0" sz="1800" spc="578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y</a:t>
            </a:r>
            <a:r>
              <a:rPr dirty="0" sz="1800" spc="565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ha</a:t>
            </a:r>
            <a:r>
              <a:rPr dirty="0" sz="1800" spc="569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sido</a:t>
            </a:r>
            <a:r>
              <a:rPr dirty="0" sz="1800" spc="573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un</a:t>
            </a:r>
          </a:p>
          <a:p>
            <a:pPr marL="34290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territorio</a:t>
            </a:r>
            <a:r>
              <a:rPr dirty="0" sz="1800" spc="77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en</a:t>
            </a:r>
            <a:r>
              <a:rPr dirty="0" sz="1800" spc="773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disputa;</a:t>
            </a:r>
            <a:r>
              <a:rPr dirty="0" sz="1800" spc="778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a</a:t>
            </a:r>
            <a:r>
              <a:rPr dirty="0" sz="1800" spc="758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él</a:t>
            </a:r>
            <a:r>
              <a:rPr dirty="0" sz="1800" spc="773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han</a:t>
            </a:r>
            <a:r>
              <a:rPr dirty="0" sz="1800" spc="765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concurrido,</a:t>
            </a:r>
            <a:r>
              <a:rPr dirty="0" sz="1800" spc="773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en</a:t>
            </a:r>
            <a:r>
              <a:rPr dirty="0" sz="1800" spc="773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diferentes</a:t>
            </a:r>
            <a:r>
              <a:rPr dirty="0" sz="1800" spc="797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momentos</a:t>
            </a:r>
            <a:r>
              <a:rPr dirty="0" sz="1800" spc="777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y</a:t>
            </a:r>
          </a:p>
          <a:p>
            <a:pPr marL="3429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coyunturas,</a:t>
            </a:r>
            <a:r>
              <a:rPr dirty="0" sz="1800" spc="997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varias</a:t>
            </a:r>
            <a:r>
              <a:rPr dirty="0" sz="1800" spc="978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naciones,</a:t>
            </a:r>
            <a:r>
              <a:rPr dirty="0" sz="1800" spc="996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regiones,</a:t>
            </a:r>
            <a:r>
              <a:rPr dirty="0" sz="1800" spc="1005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fuerzas</a:t>
            </a:r>
            <a:r>
              <a:rPr dirty="0" sz="1800" spc="99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sociales</a:t>
            </a:r>
            <a:r>
              <a:rPr dirty="0" sz="1800" spc="991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y</a:t>
            </a:r>
            <a:r>
              <a:rPr dirty="0" sz="1800" spc="979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actividades</a:t>
            </a:r>
          </a:p>
          <a:p>
            <a:pPr marL="34290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económicas</a:t>
            </a:r>
            <a:r>
              <a:rPr dirty="0" sz="1800" spc="725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de</a:t>
            </a:r>
            <a:r>
              <a:rPr dirty="0" sz="1800" spc="728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distintas</a:t>
            </a:r>
            <a:r>
              <a:rPr dirty="0" sz="1800" spc="739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latitudes,</a:t>
            </a:r>
            <a:r>
              <a:rPr dirty="0" sz="1800" spc="749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se</a:t>
            </a:r>
            <a:r>
              <a:rPr dirty="0" sz="1800" spc="725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han</a:t>
            </a:r>
            <a:r>
              <a:rPr dirty="0" sz="1800" spc="72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dispuesto</a:t>
            </a:r>
            <a:r>
              <a:rPr dirty="0" sz="1800" spc="741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sus</a:t>
            </a:r>
            <a:r>
              <a:rPr dirty="0" sz="1800" spc="729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proyectos</a:t>
            </a:r>
            <a:r>
              <a:rPr dirty="0" sz="1800" spc="719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de</a:t>
            </a:r>
          </a:p>
          <a:p>
            <a:pPr marL="3429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dominación</a:t>
            </a:r>
            <a:r>
              <a:rPr dirty="0" sz="1800" spc="158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y</a:t>
            </a:r>
            <a:r>
              <a:rPr dirty="0" sz="1800" spc="147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control</a:t>
            </a:r>
            <a:r>
              <a:rPr dirty="0" sz="1800" spc="154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del</a:t>
            </a:r>
            <a:r>
              <a:rPr dirty="0" sz="1800" spc="164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estado,</a:t>
            </a:r>
            <a:r>
              <a:rPr dirty="0" sz="1800" spc="163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el</a:t>
            </a:r>
            <a:r>
              <a:rPr dirty="0" sz="1800" spc="16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contra</a:t>
            </a:r>
            <a:r>
              <a:rPr dirty="0" sz="1800" spc="15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estado</a:t>
            </a:r>
            <a:r>
              <a:rPr dirty="0" sz="1800" spc="159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y</a:t>
            </a:r>
            <a:r>
              <a:rPr dirty="0" sz="1800" spc="147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el</a:t>
            </a:r>
            <a:r>
              <a:rPr dirty="0" sz="1800" spc="16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para</a:t>
            </a:r>
            <a:r>
              <a:rPr dirty="0" sz="1800" spc="136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estado,</a:t>
            </a:r>
            <a:r>
              <a:rPr dirty="0" sz="1800" spc="163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allí</a:t>
            </a:r>
            <a:r>
              <a:rPr dirty="0" sz="1800" spc="153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se</a:t>
            </a:r>
          </a:p>
          <a:p>
            <a:pPr marL="34290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imbrica</a:t>
            </a:r>
            <a:r>
              <a:rPr dirty="0" sz="1800" spc="47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y</a:t>
            </a:r>
            <a:r>
              <a:rPr dirty="0" sz="1800" spc="46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confunde</a:t>
            </a:r>
            <a:r>
              <a:rPr dirty="0" sz="1800" spc="46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lo</a:t>
            </a:r>
            <a:r>
              <a:rPr dirty="0" sz="1800" spc="45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legal</a:t>
            </a:r>
            <a:r>
              <a:rPr dirty="0" sz="1800" spc="47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con</a:t>
            </a:r>
            <a:r>
              <a:rPr dirty="0" sz="1800" spc="46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lo</a:t>
            </a:r>
            <a:r>
              <a:rPr dirty="0" sz="1800" spc="45">
                <a:solidFill>
                  <a:srgbClr val="404040"/>
                </a:solidFill>
                <a:latin typeface="EMCFKM+CenturyGothic-Italic"/>
                <a:cs typeface="EMCFKM+CenturyGothic-Italic"/>
              </a:rPr>
              <a:t> </a:t>
            </a:r>
            <a:r>
              <a:rPr dirty="0" sz="1800">
                <a:solidFill>
                  <a:srgbClr val="404040"/>
                </a:solidFill>
                <a:latin typeface="EMCFKM+CenturyGothic-Italic"/>
                <a:cs typeface="EMCFKM+CenturyGothic-Italic"/>
              </a:rPr>
              <a:t>ilegal”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7625" y="68899"/>
            <a:ext cx="6977096" cy="5986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Calidad</a:t>
            </a:r>
            <a:r>
              <a:rPr dirty="0" sz="36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36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de</a:t>
            </a:r>
            <a:r>
              <a:rPr dirty="0" sz="36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36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vida</a:t>
            </a:r>
            <a:r>
              <a:rPr dirty="0" sz="36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36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rural</a:t>
            </a:r>
            <a:r>
              <a:rPr dirty="0" sz="36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36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y</a:t>
            </a:r>
            <a:r>
              <a:rPr dirty="0" sz="36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36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urbana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71649" y="815996"/>
            <a:ext cx="6592295" cy="700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Gr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á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fico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10.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Nivel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educativo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de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las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personas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del</a:t>
            </a:r>
            <a:r>
              <a:rPr dirty="0" sz="2200" spc="15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á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rea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rural</a:t>
            </a:r>
          </a:p>
          <a:p>
            <a:pPr marL="1259427" marR="0">
              <a:lnSpc>
                <a:spcPts val="2436"/>
              </a:lnSpc>
              <a:spcBef>
                <a:spcPts val="244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dispersa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del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sector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Bel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é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n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de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Bajir</a:t>
            </a:r>
            <a:r>
              <a:rPr dirty="0" sz="2200">
                <a:solidFill>
                  <a:srgbClr val="000000"/>
                </a:solidFill>
                <a:latin typeface="Calibri"/>
                <a:cs typeface="Calibri"/>
              </a:rPr>
              <a:t>á</a:t>
            </a:r>
            <a:r>
              <a:rPr dirty="0" sz="2200">
                <a:solidFill>
                  <a:srgbClr val="000000"/>
                </a:solidFill>
                <a:latin typeface="HHMEHH+TimesNewRomanPSMT"/>
                <a:cs typeface="HHMEHH+TimesNewRomanPSMT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23630" y="2229794"/>
            <a:ext cx="408458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4521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87918" y="3623034"/>
            <a:ext cx="1699304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353535"/>
                </a:solidFill>
                <a:latin typeface="SIUVUR+Wingdings3"/>
                <a:cs typeface="SIUVUR+Wingdings3"/>
              </a:rPr>
              <a:t></a:t>
            </a:r>
            <a:r>
              <a:rPr dirty="0" sz="1850" spc="588">
                <a:solidFill>
                  <a:srgbClr val="35353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Educación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92816" y="4548111"/>
            <a:ext cx="408458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1832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07933" y="4666225"/>
            <a:ext cx="408458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1695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93752" y="5362841"/>
            <a:ext cx="344444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887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86193" y="5924100"/>
            <a:ext cx="344444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236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62938" y="5952307"/>
            <a:ext cx="344444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110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857524" y="5952307"/>
            <a:ext cx="280429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43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601310" y="5952307"/>
            <a:ext cx="344444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b="1">
                <a:solidFill>
                  <a:srgbClr val="ffffff"/>
                </a:solidFill>
                <a:latin typeface="VLBTIE+CenturyGothic-Bold"/>
                <a:cs typeface="VLBTIE+CenturyGothic-Bold"/>
              </a:rPr>
              <a:t>100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86168" y="6184278"/>
            <a:ext cx="731490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RJHWII+CenturyGothic"/>
                <a:cs typeface="RJHWII+CenturyGothic"/>
              </a:rPr>
              <a:t>Preescolar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26792" y="6184278"/>
            <a:ext cx="597935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RJHWII+CenturyGothic"/>
                <a:cs typeface="RJHWII+CenturyGothic"/>
              </a:rPr>
              <a:t>Primaria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300728" y="6184278"/>
            <a:ext cx="788472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RJHWII+CenturyGothic"/>
                <a:cs typeface="RJHWII+CenturyGothic"/>
              </a:rPr>
              <a:t>Secundaria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209614" y="6184278"/>
            <a:ext cx="510982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RJHWII+CenturyGothic"/>
                <a:cs typeface="RJHWII+CenturyGothic"/>
              </a:rPr>
              <a:t>Media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931175" y="6184278"/>
            <a:ext cx="593917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RJHWII+CenturyGothic"/>
                <a:cs typeface="RJHWII+CenturyGothic"/>
              </a:rPr>
              <a:t>Tecnica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579712" y="6184278"/>
            <a:ext cx="1594024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RJHWII+CenturyGothic"/>
                <a:cs typeface="RJHWII+CenturyGothic"/>
              </a:rPr>
              <a:t>Tecnológica</a:t>
            </a:r>
            <a:r>
              <a:rPr dirty="0" sz="900" spc="486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900">
                <a:solidFill>
                  <a:srgbClr val="404040"/>
                </a:solidFill>
                <a:latin typeface="RJHWII+CenturyGothic"/>
                <a:cs typeface="RJHWII+CenturyGothic"/>
              </a:rPr>
              <a:t>Universitaria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197459" y="6184278"/>
            <a:ext cx="681763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RJHWII+CenturyGothic"/>
                <a:cs typeface="RJHWII+CenturyGothic"/>
              </a:rPr>
              <a:t>Posgrado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996808" y="6184278"/>
            <a:ext cx="620483" cy="178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404040"/>
                </a:solidFill>
                <a:latin typeface="RJHWII+CenturyGothic"/>
                <a:cs typeface="RJHWII+CenturyGothic"/>
              </a:rPr>
              <a:t>Ninguno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87250" y="6463294"/>
            <a:ext cx="6315570" cy="2699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Fuente.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Elaboraci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ó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n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a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partir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de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los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micro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datos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anonimizados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DANE,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 </a:t>
            </a:r>
            <a:r>
              <a:rPr dirty="0" sz="1600">
                <a:solidFill>
                  <a:srgbClr val="000000"/>
                </a:solidFill>
                <a:latin typeface="HHMEHH+TimesNewRomanPSMT"/>
                <a:cs typeface="HHMEHH+TimesNewRomanPSMT"/>
              </a:rPr>
              <a:t>2014.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67840" y="587388"/>
            <a:ext cx="4399860" cy="5986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Geografía</a:t>
            </a:r>
            <a:r>
              <a:rPr dirty="0" sz="36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36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histórica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2907" y="1547114"/>
            <a:ext cx="10562314" cy="302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El</a:t>
            </a:r>
            <a:r>
              <a:rPr dirty="0" sz="1700" spc="93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Darién:</a:t>
            </a:r>
            <a:r>
              <a:rPr dirty="0" sz="1700" spc="98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Se</a:t>
            </a:r>
            <a:r>
              <a:rPr dirty="0" sz="1700" spc="93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distinguen</a:t>
            </a:r>
            <a:r>
              <a:rPr dirty="0" sz="1700" spc="104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los</a:t>
            </a:r>
            <a:r>
              <a:rPr dirty="0" sz="1700" spc="95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siguientes</a:t>
            </a:r>
            <a:r>
              <a:rPr dirty="0" sz="1700" spc="105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grupos</a:t>
            </a:r>
            <a:r>
              <a:rPr dirty="0" sz="1700" spc="117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indígenas:</a:t>
            </a:r>
            <a:r>
              <a:rPr dirty="0" sz="1700" spc="105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Chocoes</a:t>
            </a:r>
            <a:r>
              <a:rPr dirty="0" sz="1700" spc="108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o</a:t>
            </a:r>
            <a:r>
              <a:rPr dirty="0" sz="1700" spc="93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Katios</a:t>
            </a:r>
            <a:r>
              <a:rPr dirty="0" sz="1700" spc="94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(Noanamaes,</a:t>
            </a:r>
            <a:r>
              <a:rPr dirty="0" sz="1700" spc="117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Tatamaés,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2907" y="1754378"/>
            <a:ext cx="10562873" cy="302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Chamíes,</a:t>
            </a:r>
            <a:r>
              <a:rPr dirty="0" sz="1700" spc="326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Citaráes,</a:t>
            </a:r>
            <a:r>
              <a:rPr dirty="0" sz="1700" spc="322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  <a:r>
              <a:rPr dirty="0" sz="1700" spc="307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Emberás</a:t>
            </a:r>
            <a:r>
              <a:rPr dirty="0" sz="1700" spc="322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(Catío,</a:t>
            </a:r>
            <a:r>
              <a:rPr dirty="0" sz="1700" spc="316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Dobida,</a:t>
            </a:r>
            <a:r>
              <a:rPr dirty="0" sz="1700" spc="309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Eyabida,</a:t>
            </a:r>
            <a:r>
              <a:rPr dirty="0" sz="1700" spc="315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Chamí</a:t>
            </a:r>
            <a:r>
              <a:rPr dirty="0" sz="1700" spc="323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  <a:r>
              <a:rPr dirty="0" sz="1700" spc="307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Eparara</a:t>
            </a:r>
            <a:r>
              <a:rPr dirty="0" sz="1700" spc="32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siapidara)Los</a:t>
            </a:r>
            <a:r>
              <a:rPr dirty="0" sz="1700" spc="317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Cuevas,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2907" y="1961642"/>
            <a:ext cx="5449523" cy="302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Wounaan,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Urabaes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los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Cuna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o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 spc="21">
                <a:solidFill>
                  <a:srgbClr val="404040"/>
                </a:solidFill>
                <a:latin typeface="RJHWII+CenturyGothic"/>
                <a:cs typeface="RJHWII+CenturyGothic"/>
              </a:rPr>
              <a:t>Tule.</a:t>
            </a:r>
            <a:r>
              <a:rPr dirty="0" sz="1700" spc="-25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(Velez,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2011)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62907" y="2289518"/>
            <a:ext cx="10564791" cy="3105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353535"/>
                </a:solidFill>
                <a:latin typeface="RJHWII+CenturyGothic"/>
                <a:cs typeface="RJHWII+CenturyGothic"/>
              </a:rPr>
              <a:t>-</a:t>
            </a:r>
            <a:r>
              <a:rPr dirty="0" sz="1750" spc="1634">
                <a:solidFill>
                  <a:srgbClr val="353535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Los</a:t>
            </a:r>
            <a:r>
              <a:rPr dirty="0" sz="1700" spc="496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Cunas</a:t>
            </a:r>
            <a:r>
              <a:rPr dirty="0" sz="1700" spc="507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resistieron</a:t>
            </a:r>
            <a:r>
              <a:rPr dirty="0" sz="1700" spc="49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casi</a:t>
            </a:r>
            <a:r>
              <a:rPr dirty="0" sz="1700" spc="492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por</a:t>
            </a:r>
            <a:r>
              <a:rPr dirty="0" sz="1700" spc="492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dos</a:t>
            </a:r>
            <a:r>
              <a:rPr dirty="0" sz="1700" spc="49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siglos</a:t>
            </a:r>
            <a:r>
              <a:rPr dirty="0" sz="1700" spc="496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las</a:t>
            </a:r>
            <a:r>
              <a:rPr dirty="0" sz="1700" spc="488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presiones</a:t>
            </a:r>
            <a:r>
              <a:rPr dirty="0" sz="1700" spc="492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700" spc="48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los</a:t>
            </a:r>
            <a:r>
              <a:rPr dirty="0" sz="1700" spc="488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conquistadores,</a:t>
            </a:r>
            <a:r>
              <a:rPr dirty="0" sz="1700" spc="509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establecieron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05807" y="2503170"/>
            <a:ext cx="10220241" cy="302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alianzas</a:t>
            </a:r>
            <a:r>
              <a:rPr dirty="0" sz="1700" spc="831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con</a:t>
            </a:r>
            <a:r>
              <a:rPr dirty="0" sz="1700" spc="827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piratas</a:t>
            </a:r>
            <a:r>
              <a:rPr dirty="0" sz="1700" spc="831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ingleses,</a:t>
            </a:r>
            <a:r>
              <a:rPr dirty="0" sz="1700" spc="831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franceses</a:t>
            </a:r>
            <a:r>
              <a:rPr dirty="0" sz="1700" spc="835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  <a:r>
              <a:rPr dirty="0" sz="1700" spc="822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Holandeses,</a:t>
            </a:r>
            <a:r>
              <a:rPr dirty="0" sz="1700" spc="827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mientras</a:t>
            </a:r>
            <a:r>
              <a:rPr dirty="0" sz="1700" spc="834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que</a:t>
            </a:r>
            <a:r>
              <a:rPr dirty="0" sz="1700" spc="827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los</a:t>
            </a:r>
            <a:r>
              <a:rPr dirty="0" sz="1700" spc="823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Cuevas</a:t>
            </a:r>
            <a:r>
              <a:rPr dirty="0" sz="1700" spc="832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fueron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05807" y="2710434"/>
            <a:ext cx="6497666" cy="302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exterminados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los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Katios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desplazados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zona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del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Darien.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62907" y="3038311"/>
            <a:ext cx="10564781" cy="3105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353535"/>
                </a:solidFill>
                <a:latin typeface="RJHWII+CenturyGothic"/>
                <a:cs typeface="RJHWII+CenturyGothic"/>
              </a:rPr>
              <a:t>-</a:t>
            </a:r>
            <a:r>
              <a:rPr dirty="0" sz="1750" spc="1634">
                <a:solidFill>
                  <a:srgbClr val="353535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Hacia</a:t>
            </a:r>
            <a:r>
              <a:rPr dirty="0" sz="1700" spc="348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inicios</a:t>
            </a:r>
            <a:r>
              <a:rPr dirty="0" sz="1700" spc="345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del</a:t>
            </a:r>
            <a:r>
              <a:rPr dirty="0" sz="1700" spc="336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siglo</a:t>
            </a:r>
            <a:r>
              <a:rPr dirty="0" sz="1700" spc="349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XVI</a:t>
            </a:r>
            <a:r>
              <a:rPr dirty="0" sz="1700" spc="116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se</a:t>
            </a:r>
            <a:r>
              <a:rPr dirty="0" sz="1700" spc="342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fundó</a:t>
            </a:r>
            <a:r>
              <a:rPr dirty="0" sz="1700" spc="355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Santa</a:t>
            </a:r>
            <a:r>
              <a:rPr dirty="0" sz="1700" spc="352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María</a:t>
            </a:r>
            <a:r>
              <a:rPr dirty="0" sz="1700" spc="349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700" spc="343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Antigua</a:t>
            </a:r>
            <a:r>
              <a:rPr dirty="0" sz="1700" spc="366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del</a:t>
            </a:r>
            <a:r>
              <a:rPr dirty="0" sz="1700" spc="336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Darién</a:t>
            </a:r>
            <a:r>
              <a:rPr dirty="0" sz="1700" spc="341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como</a:t>
            </a:r>
            <a:r>
              <a:rPr dirty="0" sz="1700" spc="353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capital</a:t>
            </a:r>
            <a:r>
              <a:rPr dirty="0" sz="1700" spc="347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700" spc="336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05807" y="3251962"/>
            <a:ext cx="8642205" cy="302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gobernación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Castilla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oro,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se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creó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con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fines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extractivos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búsqueda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oro.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62907" y="3579839"/>
            <a:ext cx="10564031" cy="3105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353535"/>
                </a:solidFill>
                <a:latin typeface="RJHWII+CenturyGothic"/>
                <a:cs typeface="RJHWII+CenturyGothic"/>
              </a:rPr>
              <a:t>-</a:t>
            </a:r>
            <a:r>
              <a:rPr dirty="0" sz="1750" spc="1634">
                <a:solidFill>
                  <a:srgbClr val="353535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-</a:t>
            </a:r>
            <a:r>
              <a:rPr dirty="0" sz="1700" spc="126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Hacia</a:t>
            </a:r>
            <a:r>
              <a:rPr dirty="0" sz="1700" spc="132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mediados</a:t>
            </a:r>
            <a:r>
              <a:rPr dirty="0" sz="1700" spc="13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del</a:t>
            </a:r>
            <a:r>
              <a:rPr dirty="0" sz="1700" spc="121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siglo</a:t>
            </a:r>
            <a:r>
              <a:rPr dirty="0" sz="1700" spc="134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XVI</a:t>
            </a:r>
            <a:r>
              <a:rPr dirty="0" sz="1700" spc="13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se</a:t>
            </a:r>
            <a:r>
              <a:rPr dirty="0" sz="1700" spc="126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consolida</a:t>
            </a:r>
            <a:r>
              <a:rPr dirty="0" sz="1700" spc="132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700" spc="127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extracción</a:t>
            </a:r>
            <a:r>
              <a:rPr dirty="0" sz="1700" spc="13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aurífera</a:t>
            </a:r>
            <a:r>
              <a:rPr dirty="0" sz="1700" spc="141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en</a:t>
            </a:r>
            <a:r>
              <a:rPr dirty="0" sz="1700" spc="126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700" spc="127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zona</a:t>
            </a:r>
            <a:r>
              <a:rPr dirty="0" sz="1700" spc="137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con</a:t>
            </a:r>
            <a:r>
              <a:rPr dirty="0" sz="1700" spc="133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700" spc="127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presencia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05807" y="3793490"/>
            <a:ext cx="9449455" cy="302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cimarrones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(negros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esclavos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fugitivos)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el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establecimiento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los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primeros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Palenques.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62907" y="4121367"/>
            <a:ext cx="10563562" cy="3105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353535"/>
                </a:solidFill>
                <a:latin typeface="RJHWII+CenturyGothic"/>
                <a:cs typeface="RJHWII+CenturyGothic"/>
              </a:rPr>
              <a:t>-</a:t>
            </a:r>
            <a:r>
              <a:rPr dirty="0" sz="1750" spc="1634">
                <a:solidFill>
                  <a:srgbClr val="353535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-</a:t>
            </a:r>
            <a:r>
              <a:rPr dirty="0" sz="1700" spc="51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700" spc="61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zona</a:t>
            </a:r>
            <a:r>
              <a:rPr dirty="0" sz="1700" spc="63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fue</a:t>
            </a:r>
            <a:r>
              <a:rPr dirty="0" sz="1700" spc="62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controlada</a:t>
            </a:r>
            <a:r>
              <a:rPr dirty="0" sz="1700" spc="62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económicamente</a:t>
            </a:r>
            <a:r>
              <a:rPr dirty="0" sz="1700" spc="67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por</a:t>
            </a:r>
            <a:r>
              <a:rPr dirty="0" sz="1700" spc="6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el</a:t>
            </a:r>
            <a:r>
              <a:rPr dirty="0" sz="1700" spc="5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poder</a:t>
            </a:r>
            <a:r>
              <a:rPr dirty="0" sz="1700" spc="55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700" spc="47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700" spc="52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iglesia</a:t>
            </a:r>
            <a:r>
              <a:rPr dirty="0" sz="1700" spc="56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desde</a:t>
            </a:r>
            <a:r>
              <a:rPr dirty="0" sz="1700" spc="46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Popayán</a:t>
            </a:r>
            <a:r>
              <a:rPr dirty="0" sz="1700" spc="58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  <a:r>
              <a:rPr dirty="0" sz="1700" spc="55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700" spc="52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zona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05807" y="4335018"/>
            <a:ext cx="10222586" cy="302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interfluvial</a:t>
            </a:r>
            <a:r>
              <a:rPr dirty="0" sz="1700" spc="31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del</a:t>
            </a:r>
            <a:r>
              <a:rPr dirty="0" sz="1700" spc="23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rio</a:t>
            </a:r>
            <a:r>
              <a:rPr dirty="0" sz="1700" spc="31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Atrato</a:t>
            </a:r>
            <a:r>
              <a:rPr dirty="0" sz="1700" spc="43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  <a:r>
              <a:rPr dirty="0" sz="1700" spc="33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700" spc="31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Serranía</a:t>
            </a:r>
            <a:r>
              <a:rPr dirty="0" sz="1700" spc="4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costera</a:t>
            </a:r>
            <a:r>
              <a:rPr dirty="0" sz="1700" spc="38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del</a:t>
            </a:r>
            <a:r>
              <a:rPr dirty="0" sz="1700" spc="23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Baudó</a:t>
            </a:r>
            <a:r>
              <a:rPr dirty="0" sz="1700" spc="36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se</a:t>
            </a:r>
            <a:r>
              <a:rPr dirty="0" sz="1700" spc="3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configuran</a:t>
            </a:r>
            <a:r>
              <a:rPr dirty="0" sz="1700" spc="57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como</a:t>
            </a:r>
            <a:r>
              <a:rPr dirty="0" sz="1700" spc="41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700" spc="31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zona</a:t>
            </a:r>
            <a:r>
              <a:rPr dirty="0" sz="1700" spc="4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aurífera</a:t>
            </a:r>
            <a:r>
              <a:rPr dirty="0" sz="1700" spc="46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405807" y="4542282"/>
            <a:ext cx="2112093" cy="302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zona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del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Darién.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62907" y="4870158"/>
            <a:ext cx="10563574" cy="6448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353535"/>
                </a:solidFill>
                <a:latin typeface="RJHWII+CenturyGothic"/>
                <a:cs typeface="RJHWII+CenturyGothic"/>
              </a:rPr>
              <a:t>-</a:t>
            </a:r>
            <a:r>
              <a:rPr dirty="0" sz="1750" spc="1634">
                <a:solidFill>
                  <a:srgbClr val="353535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El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descenso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demográfico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a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casusa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los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trabajos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mineros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fue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devastador.</a:t>
            </a:r>
          </a:p>
          <a:p>
            <a:pPr marL="0" marR="0">
              <a:lnSpc>
                <a:spcPts val="2145"/>
              </a:lnSpc>
              <a:spcBef>
                <a:spcPts val="536"/>
              </a:spcBef>
              <a:spcAft>
                <a:spcPts val="0"/>
              </a:spcAft>
            </a:pPr>
            <a:r>
              <a:rPr dirty="0" sz="1750">
                <a:solidFill>
                  <a:srgbClr val="353535"/>
                </a:solidFill>
                <a:latin typeface="RJHWII+CenturyGothic"/>
                <a:cs typeface="RJHWII+CenturyGothic"/>
              </a:rPr>
              <a:t>-</a:t>
            </a:r>
            <a:r>
              <a:rPr dirty="0" sz="1750" spc="1634">
                <a:solidFill>
                  <a:srgbClr val="353535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A</a:t>
            </a:r>
            <a:r>
              <a:rPr dirty="0" sz="1700" spc="182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comienzos</a:t>
            </a:r>
            <a:r>
              <a:rPr dirty="0" sz="1700" spc="191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del</a:t>
            </a:r>
            <a:r>
              <a:rPr dirty="0" sz="1700" spc="17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siglo</a:t>
            </a:r>
            <a:r>
              <a:rPr dirty="0" sz="1700" spc="183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XVIII</a:t>
            </a:r>
            <a:r>
              <a:rPr dirty="0" sz="1700" spc="186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se</a:t>
            </a:r>
            <a:r>
              <a:rPr dirty="0" sz="1700" spc="175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busca</a:t>
            </a:r>
            <a:r>
              <a:rPr dirty="0" sz="1700" spc="192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generar</a:t>
            </a:r>
            <a:r>
              <a:rPr dirty="0" sz="1700" spc="187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mayor</a:t>
            </a:r>
            <a:r>
              <a:rPr dirty="0" sz="1700" spc="189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control</a:t>
            </a:r>
            <a:r>
              <a:rPr dirty="0" sz="1700" spc="184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en</a:t>
            </a:r>
            <a:r>
              <a:rPr dirty="0" sz="1700" spc="175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inmediaciones</a:t>
            </a:r>
            <a:r>
              <a:rPr dirty="0" sz="1700" spc="179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del</a:t>
            </a:r>
            <a:r>
              <a:rPr dirty="0" sz="1700" spc="17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Atrato</a:t>
            </a:r>
            <a:r>
              <a:rPr dirty="0" sz="1700" spc="188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para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05807" y="5418073"/>
            <a:ext cx="10221618" cy="302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facilitar</a:t>
            </a:r>
            <a:r>
              <a:rPr dirty="0" sz="1700" spc="407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700" spc="401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administración</a:t>
            </a:r>
            <a:r>
              <a:rPr dirty="0" sz="1700" spc="415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colonial</a:t>
            </a:r>
            <a:r>
              <a:rPr dirty="0" sz="1700" spc="401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  <a:r>
              <a:rPr dirty="0" sz="1700" spc="403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con</a:t>
            </a:r>
            <a:r>
              <a:rPr dirty="0" sz="1700" spc="407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esto</a:t>
            </a:r>
            <a:r>
              <a:rPr dirty="0" sz="1700" spc="403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crear</a:t>
            </a:r>
            <a:r>
              <a:rPr dirty="0" sz="1700" spc="407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un</a:t>
            </a:r>
            <a:r>
              <a:rPr dirty="0" sz="1700" spc="409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orden</a:t>
            </a:r>
            <a:r>
              <a:rPr dirty="0" sz="1700" spc="401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territorial</a:t>
            </a:r>
            <a:r>
              <a:rPr dirty="0" sz="1700" spc="403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en</a:t>
            </a:r>
            <a:r>
              <a:rPr dirty="0" sz="1700" spc="401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donde</a:t>
            </a:r>
            <a:r>
              <a:rPr dirty="0" sz="1700" spc="397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las</a:t>
            </a:r>
            <a:r>
              <a:rPr dirty="0" sz="1700" spc="403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etnias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405807" y="5625337"/>
            <a:ext cx="10222496" cy="7173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indígenas</a:t>
            </a:r>
            <a:r>
              <a:rPr dirty="0" sz="1700" spc="102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fuera</a:t>
            </a:r>
            <a:r>
              <a:rPr dirty="0" sz="1700" spc="11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regidas</a:t>
            </a:r>
            <a:r>
              <a:rPr dirty="0" sz="1700" spc="103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por</a:t>
            </a:r>
            <a:r>
              <a:rPr dirty="0" sz="1700" spc="102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un</a:t>
            </a:r>
            <a:r>
              <a:rPr dirty="0" sz="1700" spc="104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corregidor</a:t>
            </a:r>
            <a:r>
              <a:rPr dirty="0" sz="1700" spc="107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que</a:t>
            </a:r>
            <a:r>
              <a:rPr dirty="0" sz="1700" spc="101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luego</a:t>
            </a:r>
            <a:r>
              <a:rPr dirty="0" sz="1700" spc="104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conformarían</a:t>
            </a:r>
            <a:r>
              <a:rPr dirty="0" sz="1700" spc="122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los</a:t>
            </a:r>
            <a:r>
              <a:rPr dirty="0" sz="1700" spc="99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resguardos</a:t>
            </a:r>
            <a:r>
              <a:rPr dirty="0" sz="1700" spc="117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indígenas</a:t>
            </a:r>
            <a:r>
              <a:rPr dirty="0" sz="1700" spc="102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en</a:t>
            </a:r>
          </a:p>
          <a:p>
            <a:pPr marL="0" marR="0">
              <a:lnSpc>
                <a:spcPts val="16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donde</a:t>
            </a:r>
            <a:r>
              <a:rPr dirty="0" sz="1700" spc="357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se</a:t>
            </a:r>
            <a:r>
              <a:rPr dirty="0" sz="1700" spc="36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controlaría</a:t>
            </a:r>
            <a:r>
              <a:rPr dirty="0" sz="1700" spc="372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las</a:t>
            </a:r>
            <a:r>
              <a:rPr dirty="0" sz="1700" spc="365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producciones</a:t>
            </a:r>
            <a:r>
              <a:rPr dirty="0" sz="1700" spc="376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económicas</a:t>
            </a:r>
            <a:r>
              <a:rPr dirty="0" sz="1700" spc="376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  <a:r>
              <a:rPr dirty="0" sz="1700" spc="364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se</a:t>
            </a:r>
            <a:r>
              <a:rPr dirty="0" sz="1700" spc="36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promulgaría</a:t>
            </a:r>
            <a:r>
              <a:rPr dirty="0" sz="1700" spc="391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700" spc="361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fé</a:t>
            </a:r>
            <a:r>
              <a:rPr dirty="0" sz="1700" spc="365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católica</a:t>
            </a:r>
            <a:r>
              <a:rPr dirty="0" sz="1700" spc="366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para</a:t>
            </a:r>
            <a:r>
              <a:rPr dirty="0" sz="1700" spc="372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el</a:t>
            </a:r>
          </a:p>
          <a:p>
            <a:pPr marL="0" marR="0">
              <a:lnSpc>
                <a:spcPts val="16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control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cultural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las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700">
                <a:solidFill>
                  <a:srgbClr val="404040"/>
                </a:solidFill>
                <a:latin typeface="RJHWII+CenturyGothic"/>
                <a:cs typeface="RJHWII+CenturyGothic"/>
              </a:rPr>
              <a:t>poblaciones.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20153" y="359175"/>
            <a:ext cx="9649966" cy="240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353535"/>
                </a:solidFill>
                <a:latin typeface="SIUVUR+Wingdings3"/>
                <a:cs typeface="SIUVUR+Wingdings3"/>
              </a:rPr>
              <a:t></a:t>
            </a:r>
            <a:r>
              <a:rPr dirty="0" sz="1350" spc="1159">
                <a:solidFill>
                  <a:srgbClr val="353535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partir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mediados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siglo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XVIII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Darién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ha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sido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una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zona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estratégica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comercial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explotación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oro,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63053" y="517671"/>
            <a:ext cx="7277268" cy="240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platino,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madera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los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productos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agrícolas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como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plátano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cacao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principalmente.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20153" y="803167"/>
            <a:ext cx="9377648" cy="240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353535"/>
                </a:solidFill>
                <a:latin typeface="SIUVUR+Wingdings3"/>
                <a:cs typeface="SIUVUR+Wingdings3"/>
              </a:rPr>
              <a:t></a:t>
            </a:r>
            <a:r>
              <a:rPr dirty="0" sz="1350" spc="1159">
                <a:solidFill>
                  <a:srgbClr val="353535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invasión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España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por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parte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Napoleón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Bonaparte,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significó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colapso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administración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colonial,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esto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63053" y="961663"/>
            <a:ext cx="9750690" cy="240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desencadenó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un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incremento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intereses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por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parte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clases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políticas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regionales,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sobre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todo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antioqueña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quienes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63053" y="1120159"/>
            <a:ext cx="9213402" cy="240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tenían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una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idea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política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expansionista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hacia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norte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cauca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centro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chocó,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donde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se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buscaba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un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63053" y="1278655"/>
            <a:ext cx="8100672" cy="240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espacio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jurídico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económico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controlado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cuanto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sus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relaciones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mercantiles.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(Mosquera,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2006)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20153" y="1564151"/>
            <a:ext cx="9795569" cy="240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353535"/>
                </a:solidFill>
                <a:latin typeface="SIUVUR+Wingdings3"/>
                <a:cs typeface="SIUVUR+Wingdings3"/>
              </a:rPr>
              <a:t></a:t>
            </a:r>
            <a:r>
              <a:rPr dirty="0" sz="1350" spc="1159">
                <a:solidFill>
                  <a:srgbClr val="353535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Desde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finales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siglo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XIX,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gracias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continuas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pugnas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entre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definición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un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gobierno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federalista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centralista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63053" y="1722647"/>
            <a:ext cx="9717493" cy="240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incrementó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guerras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civiles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que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afectaron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definición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los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límites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los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provincias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estados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que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luego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pasarían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63053" y="1881144"/>
            <a:ext cx="3227694" cy="240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ser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departamentos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municipalidades.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20153" y="2166639"/>
            <a:ext cx="10046151" cy="240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353535"/>
                </a:solidFill>
                <a:latin typeface="SIUVUR+Wingdings3"/>
                <a:cs typeface="SIUVUR+Wingdings3"/>
              </a:rPr>
              <a:t></a:t>
            </a:r>
            <a:r>
              <a:rPr dirty="0" sz="1350" spc="1159">
                <a:solidFill>
                  <a:srgbClr val="353535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Como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consecuencia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proceso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control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territorial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continuo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que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tuvo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departamento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Chocó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desde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sus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inicios,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63053" y="2325135"/>
            <a:ext cx="9614648" cy="240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los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departamentos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Bolívar,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Antioquia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Cauca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buscaron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consolidarse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departamento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por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medio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proyectos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63053" y="2483631"/>
            <a:ext cx="9476287" cy="240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civilizadores.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Que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pretendían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su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integración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nación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élites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internacionales.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(García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Ortiz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González,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2015)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720153" y="2769127"/>
            <a:ext cx="9887314" cy="240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353535"/>
                </a:solidFill>
                <a:latin typeface="SIUVUR+Wingdings3"/>
                <a:cs typeface="SIUVUR+Wingdings3"/>
              </a:rPr>
              <a:t></a:t>
            </a:r>
            <a:r>
              <a:rPr dirty="0" sz="1350" spc="1159">
                <a:solidFill>
                  <a:srgbClr val="353535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Desde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inicios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siglo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XIX</a:t>
            </a:r>
            <a:r>
              <a:rPr dirty="0" sz="1300" spc="356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se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tenía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cuenta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región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Darien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como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zona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estratégica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contrabando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extranjero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63053" y="2927623"/>
            <a:ext cx="9249888" cy="240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especialmente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los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indígenas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Cunas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los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comerciantes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ingleses,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desde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allí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se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buscó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que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sus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territorios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fueran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63053" y="3086119"/>
            <a:ext cx="9669615" cy="240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tenidos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convertidos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tierras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baldías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orden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nacional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consideración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los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indígenas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como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no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civilizados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063053" y="3244615"/>
            <a:ext cx="7348097" cy="240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esto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justificación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su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aislamiento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dinámicas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económicas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políticas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país.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720153" y="3530111"/>
            <a:ext cx="9857323" cy="240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353535"/>
                </a:solidFill>
                <a:latin typeface="SIUVUR+Wingdings3"/>
                <a:cs typeface="SIUVUR+Wingdings3"/>
              </a:rPr>
              <a:t></a:t>
            </a:r>
            <a:r>
              <a:rPr dirty="0" sz="1350" spc="1159">
                <a:solidFill>
                  <a:srgbClr val="353535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Los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ingleses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fueron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los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principales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auspiciadores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guerras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independentistas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debido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sus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intereses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económicos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063053" y="3688607"/>
            <a:ext cx="1346634" cy="240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expansionistas.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720153" y="3974103"/>
            <a:ext cx="9903062" cy="240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353535"/>
                </a:solidFill>
                <a:latin typeface="SIUVUR+Wingdings3"/>
                <a:cs typeface="SIUVUR+Wingdings3"/>
              </a:rPr>
              <a:t></a:t>
            </a:r>
            <a:r>
              <a:rPr dirty="0" sz="1350" spc="1159">
                <a:solidFill>
                  <a:srgbClr val="353535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Según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Hidalgo,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2007: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gracias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los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grandes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proyectos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agrícolas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expansionistas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élites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comerciantes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antioqueñas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063053" y="4132599"/>
            <a:ext cx="9056937" cy="240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buscaban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dominio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comercial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total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golfo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Urabá,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control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vías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comunicación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entre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los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dos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063053" y="4291095"/>
            <a:ext cx="9401929" cy="240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océanos,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par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ello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iniciaron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varios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proyectos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como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Camino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Murindó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Camino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Nacional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Antioquia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año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063053" y="4449591"/>
            <a:ext cx="9394680" cy="240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1849.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Inclusive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tuvieron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crearon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campaña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Mutatá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como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proyecto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colonización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los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alrededores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Atrato.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720153" y="4735088"/>
            <a:ext cx="9909767" cy="240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353535"/>
                </a:solidFill>
                <a:latin typeface="SIUVUR+Wingdings3"/>
                <a:cs typeface="SIUVUR+Wingdings3"/>
              </a:rPr>
              <a:t></a:t>
            </a:r>
            <a:r>
              <a:rPr dirty="0" sz="1350" spc="1159">
                <a:solidFill>
                  <a:srgbClr val="353535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Inclusive</a:t>
            </a:r>
            <a:r>
              <a:rPr dirty="0" sz="1300" spc="356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dentro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su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jurisdicción</a:t>
            </a:r>
            <a:r>
              <a:rPr dirty="0" sz="1300" spc="356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los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antioqueños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promovían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sus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límites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como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costas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los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dos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océanos,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decir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063053" y="4893584"/>
            <a:ext cx="9499179" cy="240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desde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mediados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siglo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XIX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Antioquia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proponía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anexar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provincia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Chocó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como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parte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su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territorio.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su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vez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063053" y="5052080"/>
            <a:ext cx="9685478" cy="240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gracias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bonanzas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caucho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distrito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Turbo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se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creó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consolidó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como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eje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comercio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fluvial</a:t>
            </a:r>
            <a:r>
              <a:rPr dirty="0" sz="1300" spc="357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zona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del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063053" y="5210576"/>
            <a:ext cx="724445" cy="240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Darién.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720153" y="5496072"/>
            <a:ext cx="10140095" cy="240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353535"/>
                </a:solidFill>
                <a:latin typeface="SIUVUR+Wingdings3"/>
                <a:cs typeface="SIUVUR+Wingdings3"/>
              </a:rPr>
              <a:t></a:t>
            </a:r>
            <a:r>
              <a:rPr dirty="0" sz="1350" spc="1159">
                <a:solidFill>
                  <a:srgbClr val="353535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Hacia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finales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siglo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XIX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Darién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adquirió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una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enorme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importancia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por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potencial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que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representaba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construcción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063053" y="5654568"/>
            <a:ext cx="9447181" cy="240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un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canal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interoceánico,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sin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embargo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esto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se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disolvió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gracias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separación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panamá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territorio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colombiano.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720153" y="5940064"/>
            <a:ext cx="9620400" cy="240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353535"/>
                </a:solidFill>
                <a:latin typeface="SIUVUR+Wingdings3"/>
                <a:cs typeface="SIUVUR+Wingdings3"/>
              </a:rPr>
              <a:t></a:t>
            </a:r>
            <a:r>
              <a:rPr dirty="0" sz="1350" spc="1159">
                <a:solidFill>
                  <a:srgbClr val="353535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partir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mediados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siglo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XX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se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consolida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migración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continua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paisas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territorio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chocoano,,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gracias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063053" y="6098561"/>
            <a:ext cx="5385551" cy="240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apertura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carretera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al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mar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que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conecta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Turbo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con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300">
                <a:solidFill>
                  <a:srgbClr val="404040"/>
                </a:solidFill>
                <a:latin typeface="RJHWII+CenturyGothic"/>
                <a:cs typeface="RJHWII+CenturyGothic"/>
              </a:rPr>
              <a:t>Medellín.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75955" y="214451"/>
            <a:ext cx="10106070" cy="5986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Antecedentes</a:t>
            </a:r>
            <a:r>
              <a:rPr dirty="0" sz="3600" spc="-18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 </a:t>
            </a:r>
            <a:r>
              <a:rPr dirty="0" sz="3600">
                <a:solidFill>
                  <a:srgbClr val="178dbb"/>
                </a:solidFill>
                <a:latin typeface="RJHWII+CenturyGothic"/>
                <a:cs typeface="RJHWII+CenturyGothic"/>
              </a:rPr>
              <a:t>-</a:t>
            </a:r>
            <a:r>
              <a:rPr dirty="0" sz="3600">
                <a:solidFill>
                  <a:srgbClr val="178dbb"/>
                </a:solidFill>
                <a:latin typeface="RJHWII+CenturyGothic"/>
                <a:cs typeface="RJHWII+CenturyGothic"/>
              </a:rPr>
              <a:t> </a:t>
            </a:r>
            <a:r>
              <a:rPr dirty="0" sz="3600">
                <a:solidFill>
                  <a:srgbClr val="178dbb"/>
                </a:solidFill>
                <a:latin typeface="RJHWII+CenturyGothic"/>
                <a:cs typeface="RJHWII+CenturyGothic"/>
              </a:rPr>
              <a:t>¿cómo</a:t>
            </a:r>
            <a:r>
              <a:rPr dirty="0" sz="3600">
                <a:solidFill>
                  <a:srgbClr val="178dbb"/>
                </a:solidFill>
                <a:latin typeface="RJHWII+CenturyGothic"/>
                <a:cs typeface="RJHWII+CenturyGothic"/>
              </a:rPr>
              <a:t> </a:t>
            </a:r>
            <a:r>
              <a:rPr dirty="0" sz="3600">
                <a:solidFill>
                  <a:srgbClr val="178dbb"/>
                </a:solidFill>
                <a:latin typeface="RJHWII+CenturyGothic"/>
                <a:cs typeface="RJHWII+CenturyGothic"/>
              </a:rPr>
              <a:t>se</a:t>
            </a:r>
            <a:r>
              <a:rPr dirty="0" sz="3600">
                <a:solidFill>
                  <a:srgbClr val="178dbb"/>
                </a:solidFill>
                <a:latin typeface="RJHWII+CenturyGothic"/>
                <a:cs typeface="RJHWII+CenturyGothic"/>
              </a:rPr>
              <a:t> </a:t>
            </a:r>
            <a:r>
              <a:rPr dirty="0" sz="3600">
                <a:solidFill>
                  <a:srgbClr val="178dbb"/>
                </a:solidFill>
                <a:latin typeface="RJHWII+CenturyGothic"/>
                <a:cs typeface="RJHWII+CenturyGothic"/>
              </a:rPr>
              <a:t>gesta</a:t>
            </a:r>
            <a:r>
              <a:rPr dirty="0" sz="3600">
                <a:solidFill>
                  <a:srgbClr val="178dbb"/>
                </a:solidFill>
                <a:latin typeface="RJHWII+CenturyGothic"/>
                <a:cs typeface="RJHWII+CenturyGothic"/>
              </a:rPr>
              <a:t> </a:t>
            </a:r>
            <a:r>
              <a:rPr dirty="0" sz="3600">
                <a:solidFill>
                  <a:srgbClr val="178dbb"/>
                </a:solidFill>
                <a:latin typeface="RJHWII+CenturyGothic"/>
                <a:cs typeface="RJHWII+CenturyGothic"/>
              </a:rPr>
              <a:t>el</a:t>
            </a:r>
            <a:r>
              <a:rPr dirty="0" sz="3600">
                <a:solidFill>
                  <a:srgbClr val="178dbb"/>
                </a:solidFill>
                <a:latin typeface="RJHWII+CenturyGothic"/>
                <a:cs typeface="RJHWII+CenturyGothic"/>
              </a:rPr>
              <a:t> </a:t>
            </a:r>
            <a:r>
              <a:rPr dirty="0" sz="3600">
                <a:solidFill>
                  <a:srgbClr val="178dbb"/>
                </a:solidFill>
                <a:latin typeface="RJHWII+CenturyGothic"/>
                <a:cs typeface="RJHWII+CenturyGothic"/>
              </a:rPr>
              <a:t>conflicto?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38" y="1378891"/>
            <a:ext cx="10718088" cy="1689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353535"/>
                </a:solidFill>
                <a:latin typeface="SIUVUR+Wingdings3"/>
                <a:cs typeface="SIUVUR+Wingdings3"/>
              </a:rPr>
              <a:t></a:t>
            </a:r>
            <a:r>
              <a:rPr dirty="0" sz="1850" spc="588">
                <a:solidFill>
                  <a:srgbClr val="35353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Desde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década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1940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1950,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gracias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construcción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vía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al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mar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que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conectaba</a:t>
            </a:r>
          </a:p>
          <a:p>
            <a:pPr marL="3429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Turbo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con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Mutatá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iniciaron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procesos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colonización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establecieron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Belén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Bajirá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como</a:t>
            </a:r>
          </a:p>
          <a:p>
            <a:pPr marL="34290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centro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poblado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control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económico.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Gracias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construcción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estas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vías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se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Belén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</a:p>
          <a:p>
            <a:pPr marL="3429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Bajirá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entra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en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dependencia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económica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región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cauchera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del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Urabá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su</a:t>
            </a:r>
          </a:p>
          <a:p>
            <a:pPr marL="3429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crecimiento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se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consolidó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mediante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adquisición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Baldíos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se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fue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consolidando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como</a:t>
            </a:r>
          </a:p>
          <a:p>
            <a:pPr marL="3429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centro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paso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en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un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colonización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que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apenas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iniciaba.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(Uribe,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1992)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8" y="3151811"/>
            <a:ext cx="10885833" cy="1415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353535"/>
                </a:solidFill>
                <a:latin typeface="SIUVUR+Wingdings3"/>
                <a:cs typeface="SIUVUR+Wingdings3"/>
              </a:rPr>
              <a:t></a:t>
            </a:r>
            <a:r>
              <a:rPr dirty="0" sz="1850" spc="588">
                <a:solidFill>
                  <a:srgbClr val="35353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Hacia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década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los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60°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se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consolido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explotación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bananera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antioqueña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</a:p>
          <a:p>
            <a:pPr marL="3429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producción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ganadera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los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colonos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cordobeses,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zona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se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convirtió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en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un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importante</a:t>
            </a:r>
          </a:p>
          <a:p>
            <a:pPr marL="3429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cruce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caminos.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Se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gestó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agroindustria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que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derivó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deforestación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selva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tropical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ý</a:t>
            </a:r>
          </a:p>
          <a:p>
            <a:pPr marL="3429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intromisión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palma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africana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desde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década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1990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2000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que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generó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expulsión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</a:p>
          <a:p>
            <a:pPr marL="3429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población.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38" y="4650411"/>
            <a:ext cx="10820747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353535"/>
                </a:solidFill>
                <a:latin typeface="SIUVUR+Wingdings3"/>
                <a:cs typeface="SIUVUR+Wingdings3"/>
              </a:rPr>
              <a:t></a:t>
            </a:r>
            <a:r>
              <a:rPr dirty="0" sz="1850" spc="588">
                <a:solidFill>
                  <a:srgbClr val="35353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En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el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2000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Belen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Bajirá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es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segregado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debido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que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pertenece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uno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los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municipio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mas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72538" y="4924731"/>
            <a:ext cx="10428850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grandes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del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país: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Riosucio,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en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donde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hubo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poco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control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judicial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en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todos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sus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corregimientos.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38" y="5326052"/>
            <a:ext cx="10556008" cy="867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353535"/>
                </a:solidFill>
                <a:latin typeface="SIUVUR+Wingdings3"/>
                <a:cs typeface="SIUVUR+Wingdings3"/>
              </a:rPr>
              <a:t></a:t>
            </a:r>
            <a:r>
              <a:rPr dirty="0" sz="1850" spc="588">
                <a:solidFill>
                  <a:srgbClr val="35353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El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22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noviembre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2007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el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consejo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estado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declaró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nula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la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ordenanza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que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elevaba</a:t>
            </a:r>
          </a:p>
          <a:p>
            <a:pPr marL="3429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Belén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Bajirá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como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municipio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y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lo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inscribió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como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corregimiento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del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municipio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Mutatá</a:t>
            </a:r>
          </a:p>
          <a:p>
            <a:pPr marL="3429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Antiquia,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iniciando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el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diferendo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limítrofe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 </a:t>
            </a: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actual.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55764" y="260997"/>
            <a:ext cx="7101581" cy="427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65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178dbb"/>
                </a:solidFill>
                <a:latin typeface="RJHWII+CenturyGothic"/>
                <a:cs typeface="RJHWII+CenturyGothic"/>
              </a:rPr>
              <a:t>Aspectos</a:t>
            </a:r>
            <a:r>
              <a:rPr dirty="0" sz="2500">
                <a:solidFill>
                  <a:srgbClr val="178dbb"/>
                </a:solidFill>
                <a:latin typeface="RJHWII+CenturyGothic"/>
                <a:cs typeface="RJHWII+CenturyGothic"/>
              </a:rPr>
              <a:t> </a:t>
            </a:r>
            <a:r>
              <a:rPr dirty="0" sz="2500">
                <a:solidFill>
                  <a:srgbClr val="178dbb"/>
                </a:solidFill>
                <a:latin typeface="RJHWII+CenturyGothic"/>
                <a:cs typeface="RJHWII+CenturyGothic"/>
              </a:rPr>
              <a:t>geofísicos,</a:t>
            </a:r>
            <a:r>
              <a:rPr dirty="0" sz="2500">
                <a:solidFill>
                  <a:srgbClr val="178dbb"/>
                </a:solidFill>
                <a:latin typeface="RJHWII+CenturyGothic"/>
                <a:cs typeface="RJHWII+CenturyGothic"/>
              </a:rPr>
              <a:t> </a:t>
            </a:r>
            <a:r>
              <a:rPr dirty="0" sz="2500">
                <a:solidFill>
                  <a:srgbClr val="178dbb"/>
                </a:solidFill>
                <a:latin typeface="RJHWII+CenturyGothic"/>
                <a:cs typeface="RJHWII+CenturyGothic"/>
              </a:rPr>
              <a:t>biofísicos</a:t>
            </a:r>
            <a:r>
              <a:rPr dirty="0" sz="2500">
                <a:solidFill>
                  <a:srgbClr val="178dbb"/>
                </a:solidFill>
                <a:latin typeface="RJHWII+CenturyGothic"/>
                <a:cs typeface="RJHWII+CenturyGothic"/>
              </a:rPr>
              <a:t> </a:t>
            </a:r>
            <a:r>
              <a:rPr dirty="0" sz="2500">
                <a:solidFill>
                  <a:srgbClr val="178dbb"/>
                </a:solidFill>
                <a:latin typeface="RJHWII+CenturyGothic"/>
                <a:cs typeface="RJHWII+CenturyGothic"/>
              </a:rPr>
              <a:t>y</a:t>
            </a:r>
            <a:r>
              <a:rPr dirty="0" sz="2500">
                <a:solidFill>
                  <a:srgbClr val="178dbb"/>
                </a:solidFill>
                <a:latin typeface="RJHWII+CenturyGothic"/>
                <a:cs typeface="RJHWII+CenturyGothic"/>
              </a:rPr>
              <a:t> </a:t>
            </a:r>
            <a:r>
              <a:rPr dirty="0" sz="2500">
                <a:solidFill>
                  <a:srgbClr val="178dbb"/>
                </a:solidFill>
                <a:latin typeface="RJHWII+CenturyGothic"/>
                <a:cs typeface="RJHWII+CenturyGothic"/>
              </a:rPr>
              <a:t>edafológicos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9179" y="34829"/>
            <a:ext cx="3151212" cy="5986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178dbb"/>
                </a:solidFill>
                <a:latin typeface="VLBTIE+CenturyGothic-Bold"/>
                <a:cs typeface="VLBTIE+CenturyGothic-Bold"/>
              </a:rPr>
              <a:t>Territorialidad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67840" y="605924"/>
            <a:ext cx="228302" cy="318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404040"/>
                </a:solidFill>
                <a:latin typeface="RJHWII+CenturyGothic"/>
                <a:cs typeface="RJHWII+CenturyGothic"/>
              </a:rPr>
              <a:t>-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2023-04-14T08:44:50-05:00</dcterms:modified>
</cp:coreProperties>
</file>