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png" ContentType="image/png"/>
  <Default Extension="jpg_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7" r:id="rId3"/>
    <p:sldId id="281" r:id="rId4"/>
    <p:sldId id="278" r:id="rId5"/>
    <p:sldId id="285" r:id="rId6"/>
    <p:sldId id="279" r:id="rId7"/>
    <p:sldId id="280" r:id="rId8"/>
    <p:sldId id="284" r:id="rId9"/>
    <p:sldId id="272" r:id="rId10"/>
    <p:sldId id="273" r:id="rId11"/>
    <p:sldId id="274" r:id="rId12"/>
    <p:sldId id="256" r:id="rId13"/>
    <p:sldId id="257" r:id="rId14"/>
    <p:sldId id="262" r:id="rId15"/>
    <p:sldId id="260" r:id="rId16"/>
    <p:sldId id="261" r:id="rId17"/>
    <p:sldId id="263" r:id="rId18"/>
    <p:sldId id="265" r:id="rId19"/>
    <p:sldId id="264" r:id="rId20"/>
    <p:sldId id="266" r:id="rId21"/>
    <p:sldId id="267" r:id="rId22"/>
    <p:sldId id="268" r:id="rId23"/>
    <p:sldId id="269" r:id="rId24"/>
    <p:sldId id="270" r:id="rId25"/>
    <p:sldId id="282" r:id="rId26"/>
    <p:sldId id="283" r:id="rId27"/>
    <p:sldId id="271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E81014"/>
    <a:srgbClr val="FFAA00"/>
    <a:srgbClr val="FFFF00"/>
    <a:srgbClr val="FFEBBE"/>
    <a:srgbClr val="DAA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85AB-D0A3-4584-AFF1-977A460857BE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7578-8EE1-4CF3-992E-E7CE37D740A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5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BD7839-8FFB-4884-9C64-44A7C8510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E0BA17-DDBB-4838-9445-AE2CFE84D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DDFBD87-F4CF-40A2-A4EC-0C42F322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417778-F809-4C8D-BC75-5A72765B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D27711-ED2D-4DC1-86B8-7AB20165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5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6DCCCB-4AEC-4586-ACC7-43186306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F578B4-171A-4ECC-ACBD-D2ED01A95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88C035-AFF7-47C8-9C8E-1A973451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871271-64F9-4207-919B-D4FBCE37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DD56AF-6B90-47CC-979A-DFAED42F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78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90AC6D9-5997-4A8B-BF0A-74CE61A78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2877BBB-44C3-4BE5-907D-35B3528C1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C0D478-80F8-4D8B-A2C1-67025BED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8D4D22-1703-48BF-9C2A-42426C45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7F5D84-D7BD-4563-ADFC-FBDAE8CF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9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DD13FD-E260-4C19-9657-A3A83412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70AA49-910B-48E0-8EE0-43E3CC6A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AB724E0-5DCD-48B4-A8B1-7011DCA8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84B32E-340F-4075-AA6F-739F1585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B63E0A1-F950-4DB4-8D75-D742D09E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43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217609-7CC5-4FE4-9291-75E4260C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535D10B-CF25-4ED8-AA4B-D8DFD588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83A7BB-AC9E-424E-B24A-E785DE2D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6623BA8-89F3-4A47-B65B-03C509EF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6E5DF9-866B-4ED5-8161-5DF33E36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2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33BD54-6459-4484-BD1C-5E0E492D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DE3BAF-0E83-41C7-8BBA-D72113746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A65C402-D9C6-4E17-8808-82EE32817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261843-5469-488B-8527-14E93B47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A29D871-9425-4B7F-9732-13B1A3EB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1A240E-33BA-4DF0-B6A4-E1B6C5B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55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05A429-467E-4F48-94AF-E7F1F88F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840ED1-2FE6-4288-9761-0EED7112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79FD3D2-A81C-40F5-BF60-BFB3DDEB3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BCE687E-C90B-45CD-92B2-2EE8F5A2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41710FE-678F-4315-BE17-9DA9A19E8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4319567-E8B0-4DC1-8DD6-51979728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85ADDE-E460-4051-B1A6-A594829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46FFB11-36E9-41F8-B8C8-D7AA95A8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0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B2BCBD-1F79-4E1D-8CD9-BA6DB58B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0621BBE-B3C4-4891-895E-2516225F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A501F4-03A2-48EA-A5E7-00C84A35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508316-FE2E-4AAA-B5DC-B71D8C5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8B9B644-3FC9-4C00-A0EA-D1E94AAA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1A781EB-0842-4572-91EF-752687DC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26E5162-D371-4296-8FD9-0645BF5E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0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DB47A0-6957-4CA0-BCB4-58E8E159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7AD1C1-CA30-44B2-AE67-E0155C49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40EC42D-449D-4C6F-9C1D-9C73D94BB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29D03C-0BF5-4340-BAF9-67A369C6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7620E76-4F68-4F45-B5F1-8348C22A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C551E22-CAE4-4A99-85A8-9B1D5ED5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56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3907D0-CCC2-4A66-9279-E8045BF5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D7E993C-F489-4879-9B6B-A63996BAD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03EB98-DA00-4D78-8002-670FC092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F0107DA-E216-477B-BE8E-840D9F17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82F8EE8-7745-446F-AE19-536DB8D4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E23ACC4-30BE-4B64-BABB-EFFE3669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65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4E4EDE8-BA8F-4725-A30A-96CACC21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3C43EC-8CAF-45FB-BE4D-EA8A806C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B28E4D-FD86-4DF3-95EA-A59AB5F1A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194D-E3FE-4B15-ADAB-3EF5BBA619CC}" type="datetimeFigureOut">
              <a:rPr lang="es-CO" smtClean="0"/>
              <a:t>25/09/18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13494A-5D03-4BBB-8596-0A17FBC41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943A70-1D62-4FA7-9941-C823FB306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EB92-B184-484E-B473-C61D337006C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2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_lar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4" Type="http://schemas.openxmlformats.org/officeDocument/2006/relationships/image" Target="../media/image37.png"/><Relationship Id="rId5" Type="http://schemas.openxmlformats.org/officeDocument/2006/relationships/image" Target="../media/image27.svg"/><Relationship Id="rId6" Type="http://schemas.openxmlformats.org/officeDocument/2006/relationships/image" Target="../media/image38.png"/><Relationship Id="rId7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Desplazamiento</a:t>
            </a:r>
            <a:r>
              <a:rPr lang="en-US" dirty="0" smtClean="0"/>
              <a:t> </a:t>
            </a:r>
            <a:r>
              <a:rPr lang="en-US" dirty="0" err="1" smtClean="0"/>
              <a:t>forzado</a:t>
            </a:r>
            <a:r>
              <a:rPr lang="en-US" dirty="0" smtClean="0"/>
              <a:t>,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antrópico</a:t>
            </a:r>
            <a:r>
              <a:rPr lang="en-US" dirty="0" smtClean="0"/>
              <a:t> y </a:t>
            </a:r>
            <a:r>
              <a:rPr lang="en-US" dirty="0" err="1" smtClean="0"/>
              <a:t>deforestación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Alejandro Feged, Andrés </a:t>
            </a:r>
            <a:r>
              <a:rPr lang="en-US" dirty="0" err="1" smtClean="0"/>
              <a:t>Sampayo</a:t>
            </a:r>
            <a:r>
              <a:rPr lang="en-US" dirty="0" smtClean="0"/>
              <a:t>, Andrés Peña, </a:t>
            </a:r>
            <a:r>
              <a:rPr lang="en-US" dirty="0" err="1" smtClean="0"/>
              <a:t>Guibor</a:t>
            </a:r>
            <a:r>
              <a:rPr lang="en-US" dirty="0" smtClean="0"/>
              <a:t> Camargo, Fernando </a:t>
            </a:r>
            <a:r>
              <a:rPr lang="en-US" dirty="0" err="1" smtClean="0"/>
              <a:t>Carriazo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7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49416CC-C7B4-4B45-964F-A56063FE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7" y="1204913"/>
            <a:ext cx="4743450" cy="5534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D4CB4D9-A380-41BA-8273-72BF666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09" y="871969"/>
            <a:ext cx="1628775" cy="29622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AAE4B89-2670-4BDC-8535-E7D2AD65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200" y="1476375"/>
            <a:ext cx="4343400" cy="5381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A23257-4400-44EC-8652-D3548CC29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986" y="871969"/>
            <a:ext cx="1485900" cy="187642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BBCAB38-C39B-4130-B1A6-A8FADED523EF}"/>
              </a:ext>
            </a:extLst>
          </p:cNvPr>
          <p:cNvSpPr/>
          <p:nvPr/>
        </p:nvSpPr>
        <p:spPr>
          <a:xfrm>
            <a:off x="763732" y="159837"/>
            <a:ext cx="4295775" cy="669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Flujos poblacionales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4260E60-1F2B-409D-AE4D-A5756C7DB653}"/>
              </a:ext>
            </a:extLst>
          </p:cNvPr>
          <p:cNvSpPr/>
          <p:nvPr/>
        </p:nvSpPr>
        <p:spPr>
          <a:xfrm>
            <a:off x="7035744" y="159836"/>
            <a:ext cx="4295775" cy="669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Expansión Urbana</a:t>
            </a:r>
          </a:p>
        </p:txBody>
      </p:sp>
    </p:spTree>
    <p:extLst>
      <p:ext uri="{BB962C8B-B14F-4D97-AF65-F5344CB8AC3E}">
        <p14:creationId xmlns:p14="http://schemas.microsoft.com/office/powerpoint/2010/main" val="3165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D8AA420-DEE2-4F00-988E-23A253C9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400176"/>
            <a:ext cx="4295775" cy="5372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7241329-27ED-4A28-8946-8B75B95C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28" y="1485900"/>
            <a:ext cx="1514475" cy="12858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CC28834-6338-4704-8774-DB113725BDE4}"/>
              </a:ext>
            </a:extLst>
          </p:cNvPr>
          <p:cNvSpPr/>
          <p:nvPr/>
        </p:nvSpPr>
        <p:spPr>
          <a:xfrm>
            <a:off x="3850782" y="334851"/>
            <a:ext cx="4295775" cy="669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Deforestación</a:t>
            </a:r>
          </a:p>
        </p:txBody>
      </p:sp>
    </p:spTree>
    <p:extLst>
      <p:ext uri="{BB962C8B-B14F-4D97-AF65-F5344CB8AC3E}">
        <p14:creationId xmlns:p14="http://schemas.microsoft.com/office/powerpoint/2010/main" val="18688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superiores redondeadas 21">
            <a:extLst>
              <a:ext uri="{FF2B5EF4-FFF2-40B4-BE49-F238E27FC236}">
                <a16:creationId xmlns:a16="http://schemas.microsoft.com/office/drawing/2014/main" xmlns="" id="{FD6934FD-EA3C-43FA-846D-4FD8524C2E0A}"/>
              </a:ext>
            </a:extLst>
          </p:cNvPr>
          <p:cNvSpPr/>
          <p:nvPr/>
        </p:nvSpPr>
        <p:spPr>
          <a:xfrm rot="5400000">
            <a:off x="8652484" y="1724639"/>
            <a:ext cx="475032" cy="6019800"/>
          </a:xfrm>
          <a:prstGeom prst="round2SameRect">
            <a:avLst>
              <a:gd name="adj1" fmla="val 47732"/>
              <a:gd name="adj2" fmla="val 0"/>
            </a:avLst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32D97A-FD8E-4F25-9811-AC2A6FAEE25B}"/>
              </a:ext>
            </a:extLst>
          </p:cNvPr>
          <p:cNvSpPr txBox="1"/>
          <p:nvPr/>
        </p:nvSpPr>
        <p:spPr>
          <a:xfrm>
            <a:off x="6753225" y="5063413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dirty="0"/>
              <a:t>¿Cuál es la relación entre el desplazamiento forzado y el crecimiento de las periferias urbanas a lo largo del país?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/>
              <a:t>*¿Cómo estos procesos señalados y sus posibles relaciones impactan los procesos de deforestación?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63413C6-45BD-4859-9966-811E7088357F}"/>
              </a:ext>
            </a:extLst>
          </p:cNvPr>
          <p:cNvSpPr txBox="1"/>
          <p:nvPr/>
        </p:nvSpPr>
        <p:spPr>
          <a:xfrm>
            <a:off x="6753225" y="1243628"/>
            <a:ext cx="5314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Recordatorio: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El cambio antropogénico en el territorio fue identificado y dividido en una escala Likert, en los siguientes rangos.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AE8485A0-AA36-4679-B1C7-26E680F1A1BF}"/>
              </a:ext>
            </a:extLst>
          </p:cNvPr>
          <p:cNvSpPr>
            <a:spLocks noChangeAspect="1"/>
          </p:cNvSpPr>
          <p:nvPr/>
        </p:nvSpPr>
        <p:spPr>
          <a:xfrm>
            <a:off x="7206705" y="3087282"/>
            <a:ext cx="247650" cy="247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FAA70CE-B94E-4F3A-BFB7-578D0EE95BF7}"/>
              </a:ext>
            </a:extLst>
          </p:cNvPr>
          <p:cNvSpPr txBox="1"/>
          <p:nvPr/>
        </p:nvSpPr>
        <p:spPr>
          <a:xfrm>
            <a:off x="7454355" y="3048498"/>
            <a:ext cx="345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Áreas sin cambios (cambio nulo)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5BA6407-7D50-4079-B41C-8BC8BA801A61}"/>
              </a:ext>
            </a:extLst>
          </p:cNvPr>
          <p:cNvSpPr txBox="1"/>
          <p:nvPr/>
        </p:nvSpPr>
        <p:spPr>
          <a:xfrm>
            <a:off x="7667625" y="3428746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Áreas con cambios poco significativos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5774E0A-4C8A-44FB-9F2E-8E5447D1147C}"/>
              </a:ext>
            </a:extLst>
          </p:cNvPr>
          <p:cNvSpPr txBox="1"/>
          <p:nvPr/>
        </p:nvSpPr>
        <p:spPr>
          <a:xfrm>
            <a:off x="7896225" y="3808994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Áreas con cambios moderados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22AA820-764A-4CD0-8712-D3C406E33D1A}"/>
              </a:ext>
            </a:extLst>
          </p:cNvPr>
          <p:cNvSpPr txBox="1"/>
          <p:nvPr/>
        </p:nvSpPr>
        <p:spPr>
          <a:xfrm>
            <a:off x="8172450" y="418924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Áreas con cambios significativos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696E890-7924-4EFB-ABD3-E65EAE083C41}"/>
              </a:ext>
            </a:extLst>
          </p:cNvPr>
          <p:cNvSpPr txBox="1"/>
          <p:nvPr/>
        </p:nvSpPr>
        <p:spPr>
          <a:xfrm>
            <a:off x="8448675" y="456949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Áreas con cambios muy significativos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A732916-5F23-4799-AAB3-23F2922C9C7C}"/>
              </a:ext>
            </a:extLst>
          </p:cNvPr>
          <p:cNvSpPr>
            <a:spLocks noChangeAspect="1"/>
          </p:cNvSpPr>
          <p:nvPr/>
        </p:nvSpPr>
        <p:spPr>
          <a:xfrm>
            <a:off x="7702005" y="3848178"/>
            <a:ext cx="247650" cy="2476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F576A096-1ED9-41F6-8F2B-567DBB35AC3E}"/>
              </a:ext>
            </a:extLst>
          </p:cNvPr>
          <p:cNvSpPr>
            <a:spLocks noChangeAspect="1"/>
          </p:cNvSpPr>
          <p:nvPr/>
        </p:nvSpPr>
        <p:spPr>
          <a:xfrm>
            <a:off x="7949655" y="4228626"/>
            <a:ext cx="247650" cy="247650"/>
          </a:xfrm>
          <a:prstGeom prst="ellipse">
            <a:avLst/>
          </a:prstGeom>
          <a:solidFill>
            <a:srgbClr val="FFA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94BE22CB-F4E4-4AD2-B70B-E027341723BD}"/>
              </a:ext>
            </a:extLst>
          </p:cNvPr>
          <p:cNvSpPr>
            <a:spLocks noChangeAspect="1"/>
          </p:cNvSpPr>
          <p:nvPr/>
        </p:nvSpPr>
        <p:spPr>
          <a:xfrm>
            <a:off x="8197305" y="4609073"/>
            <a:ext cx="247650" cy="247650"/>
          </a:xfrm>
          <a:prstGeom prst="ellipse">
            <a:avLst/>
          </a:prstGeom>
          <a:solidFill>
            <a:srgbClr val="E810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22A33CD3-9359-435B-9371-C2DE40394C2F}"/>
              </a:ext>
            </a:extLst>
          </p:cNvPr>
          <p:cNvSpPr>
            <a:spLocks noChangeAspect="1"/>
          </p:cNvSpPr>
          <p:nvPr/>
        </p:nvSpPr>
        <p:spPr>
          <a:xfrm>
            <a:off x="7454355" y="3467730"/>
            <a:ext cx="247650" cy="247650"/>
          </a:xfrm>
          <a:prstGeom prst="ellipse">
            <a:avLst/>
          </a:prstGeom>
          <a:solidFill>
            <a:srgbClr val="FFEB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594A8D4-6EEF-424F-9547-B00B80B05A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5" y="1094780"/>
            <a:ext cx="6764020" cy="5763220"/>
          </a:xfrm>
          <a:prstGeom prst="rect">
            <a:avLst/>
          </a:prstGeom>
          <a:noFill/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96FF949-BBDD-4550-B25F-2036A01743CC}"/>
              </a:ext>
            </a:extLst>
          </p:cNvPr>
          <p:cNvSpPr txBox="1"/>
          <p:nvPr/>
        </p:nvSpPr>
        <p:spPr>
          <a:xfrm>
            <a:off x="11243228" y="448809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Ha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932E059-B166-4E15-BE31-A93FEE5C5859}"/>
              </a:ext>
            </a:extLst>
          </p:cNvPr>
          <p:cNvSpPr txBox="1"/>
          <p:nvPr/>
        </p:nvSpPr>
        <p:spPr>
          <a:xfrm>
            <a:off x="6960297" y="4488093"/>
            <a:ext cx="115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Y</a:t>
            </a:r>
            <a:r>
              <a:rPr lang="es-CO" sz="1600" b="1" baseline="-25000" dirty="0">
                <a:solidFill>
                  <a:schemeClr val="bg1"/>
                </a:solidFill>
              </a:rPr>
              <a:t>(dependiente)</a:t>
            </a:r>
          </a:p>
        </p:txBody>
      </p:sp>
    </p:spTree>
    <p:extLst>
      <p:ext uri="{BB962C8B-B14F-4D97-AF65-F5344CB8AC3E}">
        <p14:creationId xmlns:p14="http://schemas.microsoft.com/office/powerpoint/2010/main" val="36158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0B1E1AE9-76A2-4B37-8779-5DC99374071E}"/>
              </a:ext>
            </a:extLst>
          </p:cNvPr>
          <p:cNvSpPr/>
          <p:nvPr/>
        </p:nvSpPr>
        <p:spPr>
          <a:xfrm flipV="1">
            <a:off x="0" y="1080247"/>
            <a:ext cx="9810750" cy="635871"/>
          </a:xfrm>
          <a:custGeom>
            <a:avLst/>
            <a:gdLst>
              <a:gd name="connsiteX0" fmla="*/ 0 w 6096001"/>
              <a:gd name="connsiteY0" fmla="*/ 0 h 593942"/>
              <a:gd name="connsiteX1" fmla="*/ 6096001 w 6096001"/>
              <a:gd name="connsiteY1" fmla="*/ 0 h 593942"/>
              <a:gd name="connsiteX2" fmla="*/ 6096001 w 6096001"/>
              <a:gd name="connsiteY2" fmla="*/ 593942 h 593942"/>
              <a:gd name="connsiteX3" fmla="*/ 0 w 6096001"/>
              <a:gd name="connsiteY3" fmla="*/ 593942 h 593942"/>
              <a:gd name="connsiteX4" fmla="*/ 0 w 6096001"/>
              <a:gd name="connsiteY4" fmla="*/ 0 h 593942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4727 h 598669"/>
              <a:gd name="connsiteX3" fmla="*/ 6096001 w 6096001"/>
              <a:gd name="connsiteY3" fmla="*/ 598669 h 598669"/>
              <a:gd name="connsiteX4" fmla="*/ 0 w 6096001"/>
              <a:gd name="connsiteY4" fmla="*/ 598669 h 598669"/>
              <a:gd name="connsiteX5" fmla="*/ 0 w 6096001"/>
              <a:gd name="connsiteY5" fmla="*/ 4727 h 598669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598669 h 598669"/>
              <a:gd name="connsiteX3" fmla="*/ 0 w 6096001"/>
              <a:gd name="connsiteY3" fmla="*/ 598669 h 598669"/>
              <a:gd name="connsiteX4" fmla="*/ 0 w 6096001"/>
              <a:gd name="connsiteY4" fmla="*/ 4727 h 5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598669">
                <a:moveTo>
                  <a:pt x="0" y="4727"/>
                </a:moveTo>
                <a:lnTo>
                  <a:pt x="3167063" y="0"/>
                </a:lnTo>
                <a:lnTo>
                  <a:pt x="6096001" y="598669"/>
                </a:lnTo>
                <a:lnTo>
                  <a:pt x="0" y="598669"/>
                </a:lnTo>
                <a:lnTo>
                  <a:pt x="0" y="4727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D660EFE-6249-4EDB-A3A0-BC943F8FE270}"/>
              </a:ext>
            </a:extLst>
          </p:cNvPr>
          <p:cNvSpPr txBox="1"/>
          <p:nvPr/>
        </p:nvSpPr>
        <p:spPr>
          <a:xfrm>
            <a:off x="14695" y="1043631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Variables independientes iniciales: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76A279D-6450-498F-BB9B-61508D40D7FE}"/>
              </a:ext>
            </a:extLst>
          </p:cNvPr>
          <p:cNvSpPr/>
          <p:nvPr/>
        </p:nvSpPr>
        <p:spPr>
          <a:xfrm>
            <a:off x="3274122" y="5226610"/>
            <a:ext cx="87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β</a:t>
            </a:r>
            <a:r>
              <a:rPr lang="es-CO" sz="2400" b="1" baseline="-25000" dirty="0"/>
              <a:t>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D95917B-4DD4-45FB-AC8D-DE07917DD250}"/>
              </a:ext>
            </a:extLst>
          </p:cNvPr>
          <p:cNvSpPr/>
          <p:nvPr/>
        </p:nvSpPr>
        <p:spPr>
          <a:xfrm>
            <a:off x="1003031" y="2016681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β</a:t>
            </a:r>
            <a:r>
              <a:rPr lang="es-CO" sz="3200" b="1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8C425657-EBFD-4FDC-BC4F-0AC24E9570FE}"/>
              </a:ext>
            </a:extLst>
          </p:cNvPr>
          <p:cNvSpPr/>
          <p:nvPr/>
        </p:nvSpPr>
        <p:spPr>
          <a:xfrm>
            <a:off x="7681293" y="2016681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β</a:t>
            </a:r>
            <a:r>
              <a:rPr lang="es-CO" sz="3200" b="1" baseline="-250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54FCE203-13AB-4037-BE8C-697B412A020B}"/>
              </a:ext>
            </a:extLst>
          </p:cNvPr>
          <p:cNvSpPr/>
          <p:nvPr/>
        </p:nvSpPr>
        <p:spPr>
          <a:xfrm>
            <a:off x="9925051" y="2016681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β</a:t>
            </a:r>
            <a:r>
              <a:rPr lang="es-CO" sz="3200" b="1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BDE009D-53E8-42F3-8F52-827337D0FB6C}"/>
              </a:ext>
            </a:extLst>
          </p:cNvPr>
          <p:cNvSpPr/>
          <p:nvPr/>
        </p:nvSpPr>
        <p:spPr>
          <a:xfrm>
            <a:off x="5437537" y="2016681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β</a:t>
            </a:r>
            <a:r>
              <a:rPr lang="es-CO" sz="3200" b="1" baseline="-25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82B454D3-7218-481B-9CE7-7EC60DC4EBF5}"/>
              </a:ext>
            </a:extLst>
          </p:cNvPr>
          <p:cNvSpPr/>
          <p:nvPr/>
        </p:nvSpPr>
        <p:spPr>
          <a:xfrm>
            <a:off x="950024" y="4135607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*β</a:t>
            </a:r>
            <a:r>
              <a:rPr lang="es-CO" sz="3200" b="1" baseline="-250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E95A61E6-A05D-4819-8703-4590EDDDF669}"/>
              </a:ext>
            </a:extLst>
          </p:cNvPr>
          <p:cNvSpPr/>
          <p:nvPr/>
        </p:nvSpPr>
        <p:spPr>
          <a:xfrm>
            <a:off x="3193781" y="4135606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*β</a:t>
            </a:r>
            <a:r>
              <a:rPr lang="es-CO" sz="3200" b="1" baseline="-250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C74E73B-1F79-4C60-BA8E-F88F38551918}"/>
              </a:ext>
            </a:extLst>
          </p:cNvPr>
          <p:cNvSpPr/>
          <p:nvPr/>
        </p:nvSpPr>
        <p:spPr>
          <a:xfrm>
            <a:off x="9925051" y="4135606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*β</a:t>
            </a:r>
            <a:r>
              <a:rPr lang="es-CO" sz="3200" b="1" baseline="-250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BEC3E3F-E79C-4A2A-97A5-F713AE171340}"/>
              </a:ext>
            </a:extLst>
          </p:cNvPr>
          <p:cNvSpPr txBox="1"/>
          <p:nvPr/>
        </p:nvSpPr>
        <p:spPr>
          <a:xfrm>
            <a:off x="5350221" y="3036482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/>
              <a:t>NBI Urbano</a:t>
            </a:r>
          </a:p>
          <a:p>
            <a:pPr algn="ctr"/>
            <a:r>
              <a:rPr lang="es-CO" sz="1400" dirty="0"/>
              <a:t>(2010)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A543A6E9-87D6-4A3F-997E-BD4C54B9B9F2}"/>
              </a:ext>
            </a:extLst>
          </p:cNvPr>
          <p:cNvSpPr txBox="1"/>
          <p:nvPr/>
        </p:nvSpPr>
        <p:spPr>
          <a:xfrm>
            <a:off x="9408494" y="3036482"/>
            <a:ext cx="189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/>
              <a:t>Hectáreas Deforestadas</a:t>
            </a:r>
          </a:p>
          <a:p>
            <a:pPr algn="ctr"/>
            <a:r>
              <a:rPr lang="es-CO" sz="1400" dirty="0"/>
              <a:t>(2000 - 2017)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C4E4DEF3-E2CE-4099-AF0A-ED238CD9CCD0}"/>
              </a:ext>
            </a:extLst>
          </p:cNvPr>
          <p:cNvCxnSpPr>
            <a:cxnSpLocks/>
          </p:cNvCxnSpPr>
          <p:nvPr/>
        </p:nvCxnSpPr>
        <p:spPr>
          <a:xfrm flipH="1">
            <a:off x="1408048" y="260145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C854A519-642B-4902-9BEF-AB0D6F13238F}"/>
              </a:ext>
            </a:extLst>
          </p:cNvPr>
          <p:cNvCxnSpPr/>
          <p:nvPr/>
        </p:nvCxnSpPr>
        <p:spPr>
          <a:xfrm flipH="1">
            <a:off x="5865748" y="260145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7F6A90EF-24EA-431B-AEAD-5E723070E49F}"/>
              </a:ext>
            </a:extLst>
          </p:cNvPr>
          <p:cNvCxnSpPr/>
          <p:nvPr/>
        </p:nvCxnSpPr>
        <p:spPr>
          <a:xfrm flipH="1">
            <a:off x="8094598" y="260145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6F69BAEC-7E55-4055-9685-B33B6F6C3B9B}"/>
              </a:ext>
            </a:extLst>
          </p:cNvPr>
          <p:cNvCxnSpPr/>
          <p:nvPr/>
        </p:nvCxnSpPr>
        <p:spPr>
          <a:xfrm flipH="1">
            <a:off x="3694048" y="463980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FA39FADA-E56B-44C9-ADC3-8DA72645AD85}"/>
              </a:ext>
            </a:extLst>
          </p:cNvPr>
          <p:cNvCxnSpPr/>
          <p:nvPr/>
        </p:nvCxnSpPr>
        <p:spPr>
          <a:xfrm flipH="1">
            <a:off x="10342498" y="260145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83333119-E22C-4EB6-BF03-F2BD43D93C06}"/>
              </a:ext>
            </a:extLst>
          </p:cNvPr>
          <p:cNvCxnSpPr/>
          <p:nvPr/>
        </p:nvCxnSpPr>
        <p:spPr>
          <a:xfrm flipH="1">
            <a:off x="1408048" y="463980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00096B39-4783-4084-AF22-EE7309AF9052}"/>
              </a:ext>
            </a:extLst>
          </p:cNvPr>
          <p:cNvCxnSpPr>
            <a:cxnSpLocks/>
          </p:cNvCxnSpPr>
          <p:nvPr/>
        </p:nvCxnSpPr>
        <p:spPr>
          <a:xfrm>
            <a:off x="3674998" y="3585860"/>
            <a:ext cx="0" cy="446287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622E7645-7506-42D5-9343-F22BA19A21E3}"/>
              </a:ext>
            </a:extLst>
          </p:cNvPr>
          <p:cNvCxnSpPr/>
          <p:nvPr/>
        </p:nvCxnSpPr>
        <p:spPr>
          <a:xfrm flipH="1">
            <a:off x="10342498" y="463980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EC1672C8-FAA7-49B1-9A3D-7FBF85F90673}"/>
              </a:ext>
            </a:extLst>
          </p:cNvPr>
          <p:cNvCxnSpPr>
            <a:cxnSpLocks/>
          </p:cNvCxnSpPr>
          <p:nvPr/>
        </p:nvCxnSpPr>
        <p:spPr>
          <a:xfrm>
            <a:off x="1408048" y="3566810"/>
            <a:ext cx="0" cy="446287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6EB457C3-2CA9-4D0D-8D94-608961AE882C}"/>
              </a:ext>
            </a:extLst>
          </p:cNvPr>
          <p:cNvCxnSpPr>
            <a:cxnSpLocks/>
          </p:cNvCxnSpPr>
          <p:nvPr/>
        </p:nvCxnSpPr>
        <p:spPr>
          <a:xfrm>
            <a:off x="10342498" y="3566810"/>
            <a:ext cx="0" cy="446287"/>
          </a:xfrm>
          <a:prstGeom prst="line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E2EA3DF2-01E4-4627-A960-5E26ABD1E869}"/>
              </a:ext>
            </a:extLst>
          </p:cNvPr>
          <p:cNvCxnSpPr>
            <a:cxnSpLocks/>
          </p:cNvCxnSpPr>
          <p:nvPr/>
        </p:nvCxnSpPr>
        <p:spPr>
          <a:xfrm flipH="1">
            <a:off x="3636898" y="2601456"/>
            <a:ext cx="2" cy="3969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1E7B6345-D88E-4E0C-8497-9A5585D585DE}"/>
              </a:ext>
            </a:extLst>
          </p:cNvPr>
          <p:cNvSpPr txBox="1"/>
          <p:nvPr/>
        </p:nvSpPr>
        <p:spPr>
          <a:xfrm>
            <a:off x="546331" y="3036482"/>
            <a:ext cx="168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/>
              <a:t>Personas expulsadas</a:t>
            </a:r>
          </a:p>
          <a:p>
            <a:pPr algn="ctr"/>
            <a:r>
              <a:rPr lang="es-CO" sz="1400" dirty="0"/>
              <a:t>(1984 – 2016)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A30ED0A1-FBBF-4A3C-A18E-727350FDFE1C}"/>
              </a:ext>
            </a:extLst>
          </p:cNvPr>
          <p:cNvSpPr txBox="1"/>
          <p:nvPr/>
        </p:nvSpPr>
        <p:spPr>
          <a:xfrm>
            <a:off x="2865269" y="3036482"/>
            <a:ext cx="153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/>
              <a:t>Personas recibidas</a:t>
            </a:r>
          </a:p>
          <a:p>
            <a:pPr algn="ctr"/>
            <a:r>
              <a:rPr lang="es-CO" sz="1400" dirty="0"/>
              <a:t>(1984 – 2016)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ABA2BDFA-1E65-4A9A-B972-315A8F9920E8}"/>
              </a:ext>
            </a:extLst>
          </p:cNvPr>
          <p:cNvSpPr txBox="1"/>
          <p:nvPr/>
        </p:nvSpPr>
        <p:spPr>
          <a:xfrm>
            <a:off x="7678361" y="3036482"/>
            <a:ext cx="86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/>
              <a:t>NBI Rural</a:t>
            </a:r>
          </a:p>
          <a:p>
            <a:pPr algn="ctr"/>
            <a:r>
              <a:rPr lang="es-CO" sz="1400" dirty="0"/>
              <a:t>(2010)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0E2F0372-7ABB-4198-A5F2-67D4CAF752B3}"/>
              </a:ext>
            </a:extLst>
          </p:cNvPr>
          <p:cNvSpPr/>
          <p:nvPr/>
        </p:nvSpPr>
        <p:spPr>
          <a:xfrm>
            <a:off x="3047338" y="5677976"/>
            <a:ext cx="1331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/>
              <a:t>Población Total </a:t>
            </a:r>
          </a:p>
          <a:p>
            <a:pPr algn="ctr"/>
            <a:r>
              <a:rPr lang="es-CO" sz="1400" dirty="0"/>
              <a:t>(2005)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45C5BC95-1BB0-4449-9724-244B8282688C}"/>
              </a:ext>
            </a:extLst>
          </p:cNvPr>
          <p:cNvSpPr/>
          <p:nvPr/>
        </p:nvSpPr>
        <p:spPr>
          <a:xfrm>
            <a:off x="3193781" y="2016681"/>
            <a:ext cx="87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6"/>
                </a:solidFill>
              </a:rPr>
              <a:t>β</a:t>
            </a:r>
            <a:r>
              <a:rPr lang="es-CO" sz="3200" b="1" baseline="-25000" dirty="0">
                <a:solidFill>
                  <a:schemeClr val="accent6"/>
                </a:solidFill>
              </a:rPr>
              <a:t>2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10011EB1-AF8F-4AC4-8427-51F317C3DFC5}"/>
              </a:ext>
            </a:extLst>
          </p:cNvPr>
          <p:cNvCxnSpPr/>
          <p:nvPr/>
        </p:nvCxnSpPr>
        <p:spPr>
          <a:xfrm>
            <a:off x="3064151" y="5692412"/>
            <a:ext cx="136580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16200028-1290-4E11-8FDF-26319F731FDE}"/>
              </a:ext>
            </a:extLst>
          </p:cNvPr>
          <p:cNvSpPr/>
          <p:nvPr/>
        </p:nvSpPr>
        <p:spPr>
          <a:xfrm>
            <a:off x="9941622" y="5226610"/>
            <a:ext cx="87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β</a:t>
            </a:r>
            <a:r>
              <a:rPr lang="es-CO" sz="2400" b="1" baseline="-25000" dirty="0"/>
              <a:t>1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4F64A26E-C365-43CC-B679-4164AAE13995}"/>
              </a:ext>
            </a:extLst>
          </p:cNvPr>
          <p:cNvSpPr/>
          <p:nvPr/>
        </p:nvSpPr>
        <p:spPr>
          <a:xfrm>
            <a:off x="9668232" y="5688275"/>
            <a:ext cx="1391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Área total municipal (Ha)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59AAA1F1-FFBF-4F69-9A22-416EF6AC74BD}"/>
              </a:ext>
            </a:extLst>
          </p:cNvPr>
          <p:cNvCxnSpPr/>
          <p:nvPr/>
        </p:nvCxnSpPr>
        <p:spPr>
          <a:xfrm>
            <a:off x="9731651" y="5692412"/>
            <a:ext cx="136580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CAD801AE-C784-495B-8C62-54CE7E8941D2}"/>
              </a:ext>
            </a:extLst>
          </p:cNvPr>
          <p:cNvSpPr/>
          <p:nvPr/>
        </p:nvSpPr>
        <p:spPr>
          <a:xfrm>
            <a:off x="969072" y="5226610"/>
            <a:ext cx="87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β</a:t>
            </a:r>
            <a:r>
              <a:rPr lang="es-CO" sz="2400" b="1" baseline="-25000" dirty="0"/>
              <a:t>1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2A21230D-AF45-49B7-9E00-5A8B8E85990F}"/>
              </a:ext>
            </a:extLst>
          </p:cNvPr>
          <p:cNvSpPr/>
          <p:nvPr/>
        </p:nvSpPr>
        <p:spPr>
          <a:xfrm>
            <a:off x="742288" y="5677976"/>
            <a:ext cx="1331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/>
              <a:t>Población Total </a:t>
            </a:r>
          </a:p>
          <a:p>
            <a:pPr algn="ctr"/>
            <a:r>
              <a:rPr lang="es-CO" sz="1400" dirty="0"/>
              <a:t>(2005)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F9B1A3C8-9901-41AC-BA1D-00F416F5EA0D}"/>
              </a:ext>
            </a:extLst>
          </p:cNvPr>
          <p:cNvCxnSpPr/>
          <p:nvPr/>
        </p:nvCxnSpPr>
        <p:spPr>
          <a:xfrm>
            <a:off x="759101" y="5692412"/>
            <a:ext cx="136580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5CF0E3EF-D787-4DF9-932E-3A27A3F4E07A}"/>
              </a:ext>
            </a:extLst>
          </p:cNvPr>
          <p:cNvSpPr/>
          <p:nvPr/>
        </p:nvSpPr>
        <p:spPr>
          <a:xfrm>
            <a:off x="311774" y="2016681"/>
            <a:ext cx="4417261" cy="4669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E99AB174-C8D2-45AC-B6DC-AA095AF2456A}"/>
              </a:ext>
            </a:extLst>
          </p:cNvPr>
          <p:cNvSpPr/>
          <p:nvPr/>
        </p:nvSpPr>
        <p:spPr>
          <a:xfrm>
            <a:off x="1618927" y="6330352"/>
            <a:ext cx="1690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600" b="1" i="1" dirty="0"/>
              <a:t>VARIABLES CLAVE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xmlns="" id="{B98EB694-BC91-4CBC-B221-4F1D23E9D6D1}"/>
              </a:ext>
            </a:extLst>
          </p:cNvPr>
          <p:cNvCxnSpPr/>
          <p:nvPr/>
        </p:nvCxnSpPr>
        <p:spPr>
          <a:xfrm flipV="1">
            <a:off x="311774" y="6277187"/>
            <a:ext cx="441726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0B1E1AE9-76A2-4B37-8779-5DC99374071E}"/>
              </a:ext>
            </a:extLst>
          </p:cNvPr>
          <p:cNvSpPr/>
          <p:nvPr/>
        </p:nvSpPr>
        <p:spPr>
          <a:xfrm flipV="1">
            <a:off x="0" y="1080247"/>
            <a:ext cx="9810750" cy="635871"/>
          </a:xfrm>
          <a:custGeom>
            <a:avLst/>
            <a:gdLst>
              <a:gd name="connsiteX0" fmla="*/ 0 w 6096001"/>
              <a:gd name="connsiteY0" fmla="*/ 0 h 593942"/>
              <a:gd name="connsiteX1" fmla="*/ 6096001 w 6096001"/>
              <a:gd name="connsiteY1" fmla="*/ 0 h 593942"/>
              <a:gd name="connsiteX2" fmla="*/ 6096001 w 6096001"/>
              <a:gd name="connsiteY2" fmla="*/ 593942 h 593942"/>
              <a:gd name="connsiteX3" fmla="*/ 0 w 6096001"/>
              <a:gd name="connsiteY3" fmla="*/ 593942 h 593942"/>
              <a:gd name="connsiteX4" fmla="*/ 0 w 6096001"/>
              <a:gd name="connsiteY4" fmla="*/ 0 h 593942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4727 h 598669"/>
              <a:gd name="connsiteX3" fmla="*/ 6096001 w 6096001"/>
              <a:gd name="connsiteY3" fmla="*/ 598669 h 598669"/>
              <a:gd name="connsiteX4" fmla="*/ 0 w 6096001"/>
              <a:gd name="connsiteY4" fmla="*/ 598669 h 598669"/>
              <a:gd name="connsiteX5" fmla="*/ 0 w 6096001"/>
              <a:gd name="connsiteY5" fmla="*/ 4727 h 598669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598669 h 598669"/>
              <a:gd name="connsiteX3" fmla="*/ 0 w 6096001"/>
              <a:gd name="connsiteY3" fmla="*/ 598669 h 598669"/>
              <a:gd name="connsiteX4" fmla="*/ 0 w 6096001"/>
              <a:gd name="connsiteY4" fmla="*/ 4727 h 5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598669">
                <a:moveTo>
                  <a:pt x="0" y="4727"/>
                </a:moveTo>
                <a:lnTo>
                  <a:pt x="3167063" y="0"/>
                </a:lnTo>
                <a:lnTo>
                  <a:pt x="6096001" y="598669"/>
                </a:lnTo>
                <a:lnTo>
                  <a:pt x="0" y="598669"/>
                </a:lnTo>
                <a:lnTo>
                  <a:pt x="0" y="4727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D660EFE-6249-4EDB-A3A0-BC943F8FE270}"/>
              </a:ext>
            </a:extLst>
          </p:cNvPr>
          <p:cNvSpPr txBox="1"/>
          <p:nvPr/>
        </p:nvSpPr>
        <p:spPr>
          <a:xfrm>
            <a:off x="14695" y="1043631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Modelos OLS corridos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3E4A3FA-8ED0-479D-98B4-009D5116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40" y="2111919"/>
            <a:ext cx="894063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0B1E1AE9-76A2-4B37-8779-5DC99374071E}"/>
              </a:ext>
            </a:extLst>
          </p:cNvPr>
          <p:cNvSpPr/>
          <p:nvPr/>
        </p:nvSpPr>
        <p:spPr>
          <a:xfrm flipV="1">
            <a:off x="0" y="1080247"/>
            <a:ext cx="9810750" cy="635871"/>
          </a:xfrm>
          <a:custGeom>
            <a:avLst/>
            <a:gdLst>
              <a:gd name="connsiteX0" fmla="*/ 0 w 6096001"/>
              <a:gd name="connsiteY0" fmla="*/ 0 h 593942"/>
              <a:gd name="connsiteX1" fmla="*/ 6096001 w 6096001"/>
              <a:gd name="connsiteY1" fmla="*/ 0 h 593942"/>
              <a:gd name="connsiteX2" fmla="*/ 6096001 w 6096001"/>
              <a:gd name="connsiteY2" fmla="*/ 593942 h 593942"/>
              <a:gd name="connsiteX3" fmla="*/ 0 w 6096001"/>
              <a:gd name="connsiteY3" fmla="*/ 593942 h 593942"/>
              <a:gd name="connsiteX4" fmla="*/ 0 w 6096001"/>
              <a:gd name="connsiteY4" fmla="*/ 0 h 593942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4727 h 598669"/>
              <a:gd name="connsiteX3" fmla="*/ 6096001 w 6096001"/>
              <a:gd name="connsiteY3" fmla="*/ 598669 h 598669"/>
              <a:gd name="connsiteX4" fmla="*/ 0 w 6096001"/>
              <a:gd name="connsiteY4" fmla="*/ 598669 h 598669"/>
              <a:gd name="connsiteX5" fmla="*/ 0 w 6096001"/>
              <a:gd name="connsiteY5" fmla="*/ 4727 h 598669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598669 h 598669"/>
              <a:gd name="connsiteX3" fmla="*/ 0 w 6096001"/>
              <a:gd name="connsiteY3" fmla="*/ 598669 h 598669"/>
              <a:gd name="connsiteX4" fmla="*/ 0 w 6096001"/>
              <a:gd name="connsiteY4" fmla="*/ 4727 h 5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598669">
                <a:moveTo>
                  <a:pt x="0" y="4727"/>
                </a:moveTo>
                <a:lnTo>
                  <a:pt x="3167063" y="0"/>
                </a:lnTo>
                <a:lnTo>
                  <a:pt x="6096001" y="598669"/>
                </a:lnTo>
                <a:lnTo>
                  <a:pt x="0" y="598669"/>
                </a:lnTo>
                <a:lnTo>
                  <a:pt x="0" y="4727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D660EFE-6249-4EDB-A3A0-BC943F8FE270}"/>
              </a:ext>
            </a:extLst>
          </p:cNvPr>
          <p:cNvSpPr txBox="1"/>
          <p:nvPr/>
        </p:nvSpPr>
        <p:spPr>
          <a:xfrm>
            <a:off x="14695" y="1043631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RESULTADOS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C2983ADD-03BF-4925-A5C6-8EF252B28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44575"/>
              </p:ext>
            </p:extLst>
          </p:nvPr>
        </p:nvGraphicFramePr>
        <p:xfrm>
          <a:off x="332197" y="2040225"/>
          <a:ext cx="11556998" cy="442867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537535">
                  <a:extLst>
                    <a:ext uri="{9D8B030D-6E8A-4147-A177-3AD203B41FA5}">
                      <a16:colId xmlns:a16="http://schemas.microsoft.com/office/drawing/2014/main" xmlns="" val="1710062035"/>
                    </a:ext>
                  </a:extLst>
                </a:gridCol>
                <a:gridCol w="860056">
                  <a:extLst>
                    <a:ext uri="{9D8B030D-6E8A-4147-A177-3AD203B41FA5}">
                      <a16:colId xmlns:a16="http://schemas.microsoft.com/office/drawing/2014/main" xmlns="" val="3558278400"/>
                    </a:ext>
                  </a:extLst>
                </a:gridCol>
                <a:gridCol w="537535">
                  <a:extLst>
                    <a:ext uri="{9D8B030D-6E8A-4147-A177-3AD203B41FA5}">
                      <a16:colId xmlns:a16="http://schemas.microsoft.com/office/drawing/2014/main" xmlns="" val="747862375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4074403641"/>
                    </a:ext>
                  </a:extLst>
                </a:gridCol>
                <a:gridCol w="598007">
                  <a:extLst>
                    <a:ext uri="{9D8B030D-6E8A-4147-A177-3AD203B41FA5}">
                      <a16:colId xmlns:a16="http://schemas.microsoft.com/office/drawing/2014/main" xmlns="" val="3331794842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1086611800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2252976356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1016686892"/>
                    </a:ext>
                  </a:extLst>
                </a:gridCol>
                <a:gridCol w="537535">
                  <a:extLst>
                    <a:ext uri="{9D8B030D-6E8A-4147-A177-3AD203B41FA5}">
                      <a16:colId xmlns:a16="http://schemas.microsoft.com/office/drawing/2014/main" xmlns="" val="787136523"/>
                    </a:ext>
                  </a:extLst>
                </a:gridCol>
                <a:gridCol w="537535">
                  <a:extLst>
                    <a:ext uri="{9D8B030D-6E8A-4147-A177-3AD203B41FA5}">
                      <a16:colId xmlns:a16="http://schemas.microsoft.com/office/drawing/2014/main" xmlns="" val="3166199090"/>
                    </a:ext>
                  </a:extLst>
                </a:gridCol>
                <a:gridCol w="537535">
                  <a:extLst>
                    <a:ext uri="{9D8B030D-6E8A-4147-A177-3AD203B41FA5}">
                      <a16:colId xmlns:a16="http://schemas.microsoft.com/office/drawing/2014/main" xmlns="" val="729101897"/>
                    </a:ext>
                  </a:extLst>
                </a:gridCol>
                <a:gridCol w="537535">
                  <a:extLst>
                    <a:ext uri="{9D8B030D-6E8A-4147-A177-3AD203B41FA5}">
                      <a16:colId xmlns:a16="http://schemas.microsoft.com/office/drawing/2014/main" xmlns="" val="1529233321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2323576855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1840683932"/>
                    </a:ext>
                  </a:extLst>
                </a:gridCol>
                <a:gridCol w="624884">
                  <a:extLst>
                    <a:ext uri="{9D8B030D-6E8A-4147-A177-3AD203B41FA5}">
                      <a16:colId xmlns:a16="http://schemas.microsoft.com/office/drawing/2014/main" xmlns="" val="3966253381"/>
                    </a:ext>
                  </a:extLst>
                </a:gridCol>
                <a:gridCol w="631604">
                  <a:extLst>
                    <a:ext uri="{9D8B030D-6E8A-4147-A177-3AD203B41FA5}">
                      <a16:colId xmlns:a16="http://schemas.microsoft.com/office/drawing/2014/main" xmlns="" val="3956272128"/>
                    </a:ext>
                  </a:extLst>
                </a:gridCol>
                <a:gridCol w="638322">
                  <a:extLst>
                    <a:ext uri="{9D8B030D-6E8A-4147-A177-3AD203B41FA5}">
                      <a16:colId xmlns:a16="http://schemas.microsoft.com/office/drawing/2014/main" xmlns="" val="157574301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1965736568"/>
                    </a:ext>
                  </a:extLst>
                </a:gridCol>
                <a:gridCol w="571131">
                  <a:extLst>
                    <a:ext uri="{9D8B030D-6E8A-4147-A177-3AD203B41FA5}">
                      <a16:colId xmlns:a16="http://schemas.microsoft.com/office/drawing/2014/main" xmlns="" val="3197682605"/>
                    </a:ext>
                  </a:extLst>
                </a:gridCol>
                <a:gridCol w="550973">
                  <a:extLst>
                    <a:ext uri="{9D8B030D-6E8A-4147-A177-3AD203B41FA5}">
                      <a16:colId xmlns:a16="http://schemas.microsoft.com/office/drawing/2014/main" xmlns="" val="3671439045"/>
                    </a:ext>
                  </a:extLst>
                </a:gridCol>
              </a:tblGrid>
              <a:tr h="298286"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Resultados de los modelos econométricos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763099"/>
                  </a:ext>
                </a:extLst>
              </a:tr>
              <a:tr h="302461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Modelo x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</a:t>
                      </a:r>
                      <a:r>
                        <a:rPr lang="es-CO" sz="1000" u="none" strike="noStrike" baseline="30000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EXPUL_TOTA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RECIB_TOTA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OUTmigracion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INmigracion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Ha_Deforestadas20002017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HAdeforestHAmuniciaples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NBI_urbano_2010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NBI_rural_2010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759494"/>
                  </a:ext>
                </a:extLst>
              </a:tr>
              <a:tr h="288057">
                <a:tc gridSpan="3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Coef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P&gt;|t|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4285973"/>
                  </a:ext>
                </a:extLst>
              </a:tr>
              <a:tr h="2880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Desplazamiento NO normalizado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Normal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0,101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0,668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1.084,2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-193,8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0,403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9121918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0,1023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-0,0094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1164,5730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0,2130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1.055,8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-169,4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0,4650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3135155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x + y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0,1739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-0,0099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0,0144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0,0061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0,0530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678,4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0,0060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-338,4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0,1380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1207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0,1722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-0,0089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0,0143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1089,1140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0,2280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729,1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-322,0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0,1590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910097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>
                          <a:effectLst/>
                        </a:rPr>
                        <a:t>X + Y + X^2 + Y^2 + X*Y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0,2330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-0,0086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0,0135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0,6370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435,0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0,0720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-590,3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4616444"/>
                  </a:ext>
                </a:extLst>
              </a:tr>
              <a:tr h="3024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0,2334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-0,0087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0,0135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780,8369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0,3710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434,1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0,0710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-577,9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9736568"/>
                  </a:ext>
                </a:extLst>
              </a:tr>
              <a:tr h="2880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Desplazamiento normalizado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Normal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0,0393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-608,4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1.006,7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0,3150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1.140,8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-225,6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0,3480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097848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0,0404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-603,8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955,4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1470,3940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0,1280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1.118,6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-184,9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0,4420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061146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x + y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0,1168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-505,9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0,0000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693,9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0,0077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672,6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0,0090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-350,7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0,1400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491678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10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0,1136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-486,1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668,6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1359,3340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0,1460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738,3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-320,1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0,1790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071511"/>
                  </a:ext>
                </a:extLst>
              </a:tr>
              <a:tr h="2880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X + Y + X^2 + Y^2 + X*Y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11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0,1794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-426,9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642,7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0,0026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0,3960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387,0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0,1250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-604,1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0,0140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43150"/>
                  </a:ext>
                </a:extLst>
              </a:tr>
              <a:tr h="3024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Modelo 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0,1797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-426,3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0,0000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627,7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0,020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948,6191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0,2940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395,8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0,1150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>
                          <a:effectLst/>
                        </a:rPr>
                        <a:t>-581,8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</a:rPr>
                        <a:t>0,0180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6" marR="6186" marT="6186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27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2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0B1E1AE9-76A2-4B37-8779-5DC99374071E}"/>
              </a:ext>
            </a:extLst>
          </p:cNvPr>
          <p:cNvSpPr/>
          <p:nvPr/>
        </p:nvSpPr>
        <p:spPr>
          <a:xfrm flipV="1">
            <a:off x="0" y="1080247"/>
            <a:ext cx="9810750" cy="635871"/>
          </a:xfrm>
          <a:custGeom>
            <a:avLst/>
            <a:gdLst>
              <a:gd name="connsiteX0" fmla="*/ 0 w 6096001"/>
              <a:gd name="connsiteY0" fmla="*/ 0 h 593942"/>
              <a:gd name="connsiteX1" fmla="*/ 6096001 w 6096001"/>
              <a:gd name="connsiteY1" fmla="*/ 0 h 593942"/>
              <a:gd name="connsiteX2" fmla="*/ 6096001 w 6096001"/>
              <a:gd name="connsiteY2" fmla="*/ 593942 h 593942"/>
              <a:gd name="connsiteX3" fmla="*/ 0 w 6096001"/>
              <a:gd name="connsiteY3" fmla="*/ 593942 h 593942"/>
              <a:gd name="connsiteX4" fmla="*/ 0 w 6096001"/>
              <a:gd name="connsiteY4" fmla="*/ 0 h 593942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4727 h 598669"/>
              <a:gd name="connsiteX3" fmla="*/ 6096001 w 6096001"/>
              <a:gd name="connsiteY3" fmla="*/ 598669 h 598669"/>
              <a:gd name="connsiteX4" fmla="*/ 0 w 6096001"/>
              <a:gd name="connsiteY4" fmla="*/ 598669 h 598669"/>
              <a:gd name="connsiteX5" fmla="*/ 0 w 6096001"/>
              <a:gd name="connsiteY5" fmla="*/ 4727 h 598669"/>
              <a:gd name="connsiteX0" fmla="*/ 0 w 6096001"/>
              <a:gd name="connsiteY0" fmla="*/ 4727 h 598669"/>
              <a:gd name="connsiteX1" fmla="*/ 3167063 w 6096001"/>
              <a:gd name="connsiteY1" fmla="*/ 0 h 598669"/>
              <a:gd name="connsiteX2" fmla="*/ 6096001 w 6096001"/>
              <a:gd name="connsiteY2" fmla="*/ 598669 h 598669"/>
              <a:gd name="connsiteX3" fmla="*/ 0 w 6096001"/>
              <a:gd name="connsiteY3" fmla="*/ 598669 h 598669"/>
              <a:gd name="connsiteX4" fmla="*/ 0 w 6096001"/>
              <a:gd name="connsiteY4" fmla="*/ 4727 h 5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598669">
                <a:moveTo>
                  <a:pt x="0" y="4727"/>
                </a:moveTo>
                <a:lnTo>
                  <a:pt x="3167063" y="0"/>
                </a:lnTo>
                <a:lnTo>
                  <a:pt x="6096001" y="598669"/>
                </a:lnTo>
                <a:lnTo>
                  <a:pt x="0" y="598669"/>
                </a:lnTo>
                <a:lnTo>
                  <a:pt x="0" y="4727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D660EFE-6249-4EDB-A3A0-BC943F8FE270}"/>
              </a:ext>
            </a:extLst>
          </p:cNvPr>
          <p:cNvSpPr txBox="1"/>
          <p:nvPr/>
        </p:nvSpPr>
        <p:spPr>
          <a:xfrm>
            <a:off x="14695" y="1043631"/>
            <a:ext cx="609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Ajuste de los modelos (R</a:t>
            </a:r>
            <a:r>
              <a:rPr lang="es-CO" sz="3600" b="1" baseline="300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89157D0-5FB5-42D7-8314-033DDE8B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0" y="2175819"/>
            <a:ext cx="7086600" cy="36385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B380063-5020-4D15-A6EC-99E3E8F0A7FF}"/>
              </a:ext>
            </a:extLst>
          </p:cNvPr>
          <p:cNvSpPr txBox="1"/>
          <p:nvPr/>
        </p:nvSpPr>
        <p:spPr>
          <a:xfrm>
            <a:off x="7462770" y="1871435"/>
            <a:ext cx="4544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Los modelos se diferencian en que algunos tienen en cuentas variables espaciales que otros no.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En resumen, el R2 de cada modelo, nos dice que tan bueno es el modelo para explicar la relación entre las variables.</a:t>
            </a:r>
          </a:p>
          <a:p>
            <a:pPr algn="just"/>
            <a:endParaRPr lang="es-CO" dirty="0"/>
          </a:p>
          <a:p>
            <a:pPr lvl="1" algn="just"/>
            <a:r>
              <a:rPr lang="es-CO" sz="1400" dirty="0"/>
              <a:t>Los modelos 1-2-7-6 = No tiene en cuenta ninguna variable espacial</a:t>
            </a:r>
          </a:p>
          <a:p>
            <a:pPr lvl="1" algn="just"/>
            <a:endParaRPr lang="es-CO" sz="1400" dirty="0"/>
          </a:p>
          <a:p>
            <a:pPr lvl="1" algn="just"/>
            <a:r>
              <a:rPr lang="es-CO" sz="1400" dirty="0"/>
              <a:t>Los modelos 3-4-9-10 = Tiene en cuenta la localización de las observaciones en el espacio</a:t>
            </a:r>
          </a:p>
          <a:p>
            <a:pPr lvl="1" algn="just"/>
            <a:endParaRPr lang="es-CO" sz="1400" dirty="0"/>
          </a:p>
          <a:p>
            <a:pPr lvl="1" algn="just"/>
            <a:r>
              <a:rPr lang="es-CO" sz="1400" dirty="0"/>
              <a:t>Los modelos 5-6-11-12 = Tienen en cuenta la ubicación de las observaciones con respecto a las otras.</a:t>
            </a:r>
          </a:p>
        </p:txBody>
      </p:sp>
    </p:spTree>
    <p:extLst>
      <p:ext uri="{BB962C8B-B14F-4D97-AF65-F5344CB8AC3E}">
        <p14:creationId xmlns:p14="http://schemas.microsoft.com/office/powerpoint/2010/main" val="176267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D660EFE-6249-4EDB-A3A0-BC943F8FE270}"/>
              </a:ext>
            </a:extLst>
          </p:cNvPr>
          <p:cNvSpPr txBox="1"/>
          <p:nvPr/>
        </p:nvSpPr>
        <p:spPr>
          <a:xfrm>
            <a:off x="14695" y="1043631"/>
            <a:ext cx="1046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pobreza urbana con la expansión de las ciudades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1F97222-C50E-4606-A3C8-09DF3B2A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3" y="2111919"/>
            <a:ext cx="7725935" cy="41393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8BA63C-509E-462C-B004-3320DBEC37D2}"/>
              </a:ext>
            </a:extLst>
          </p:cNvPr>
          <p:cNvSpPr txBox="1"/>
          <p:nvPr/>
        </p:nvSpPr>
        <p:spPr>
          <a:xfrm>
            <a:off x="7907629" y="2548927"/>
            <a:ext cx="3773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 acuerdo con nuestro modelo de regresión, la pobreza urbana esta directamente relacionada con la expansión de las ciudades. Esto puede significar que la riqueza en las ciudades tiende a generar patrones de concentración y densificación contractiva, mientras que la pobreza impulsa la expansión de las periferias urbanas.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00522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B6ED509-1076-4C76-B31C-2E33D361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11919"/>
            <a:ext cx="8134350" cy="41663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9EAF52A-39D0-4F95-B84C-6383CE7A38C6}"/>
              </a:ext>
            </a:extLst>
          </p:cNvPr>
          <p:cNvSpPr txBox="1"/>
          <p:nvPr/>
        </p:nvSpPr>
        <p:spPr>
          <a:xfrm>
            <a:off x="14695" y="1043631"/>
            <a:ext cx="1120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expulsión neta de desplazados con la expansión de las ciudades</a:t>
            </a:r>
          </a:p>
        </p:txBody>
      </p:sp>
    </p:spTree>
    <p:extLst>
      <p:ext uri="{BB962C8B-B14F-4D97-AF65-F5344CB8AC3E}">
        <p14:creationId xmlns:p14="http://schemas.microsoft.com/office/powerpoint/2010/main" val="290853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6CB0F8B-5C1D-4507-B7BF-FCF7E91F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61" y="2111919"/>
            <a:ext cx="9559385" cy="43094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AEED264-8BF6-499C-88A4-3B3C14922CE0}"/>
              </a:ext>
            </a:extLst>
          </p:cNvPr>
          <p:cNvSpPr txBox="1"/>
          <p:nvPr/>
        </p:nvSpPr>
        <p:spPr>
          <a:xfrm>
            <a:off x="14695" y="1043631"/>
            <a:ext cx="1046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pobreza rural con la expansión de las ciudades</a:t>
            </a:r>
          </a:p>
        </p:txBody>
      </p:sp>
    </p:spTree>
    <p:extLst>
      <p:ext uri="{BB962C8B-B14F-4D97-AF65-F5344CB8AC3E}">
        <p14:creationId xmlns:p14="http://schemas.microsoft.com/office/powerpoint/2010/main" val="6561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7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4650160-B8E9-4189-86DC-859A7B97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41" y="2129481"/>
            <a:ext cx="8294334" cy="42814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F7573A4-53C0-40AD-AAF5-AD291AEC962F}"/>
              </a:ext>
            </a:extLst>
          </p:cNvPr>
          <p:cNvSpPr txBox="1"/>
          <p:nvPr/>
        </p:nvSpPr>
        <p:spPr>
          <a:xfrm>
            <a:off x="14695" y="1043631"/>
            <a:ext cx="1120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recepción neta de desplazados con la expansión de las ciudades</a:t>
            </a:r>
          </a:p>
        </p:txBody>
      </p:sp>
    </p:spTree>
    <p:extLst>
      <p:ext uri="{BB962C8B-B14F-4D97-AF65-F5344CB8AC3E}">
        <p14:creationId xmlns:p14="http://schemas.microsoft.com/office/powerpoint/2010/main" val="74446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2200B8F-0A80-4ACF-8E28-9AA5DE68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00" y="2111919"/>
            <a:ext cx="8472900" cy="44100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FE60E9D-DCFB-4B08-B84D-2144B50DDBF5}"/>
              </a:ext>
            </a:extLst>
          </p:cNvPr>
          <p:cNvSpPr txBox="1"/>
          <p:nvPr/>
        </p:nvSpPr>
        <p:spPr>
          <a:xfrm>
            <a:off x="14695" y="1043631"/>
            <a:ext cx="1120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expulsión normalizada de desplazados con la expansión de las ciudades</a:t>
            </a:r>
          </a:p>
        </p:txBody>
      </p:sp>
    </p:spTree>
    <p:extLst>
      <p:ext uri="{BB962C8B-B14F-4D97-AF65-F5344CB8AC3E}">
        <p14:creationId xmlns:p14="http://schemas.microsoft.com/office/powerpoint/2010/main" val="217338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Resultados iniciales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OLS sobre la dependiente “</a:t>
            </a:r>
            <a:r>
              <a:rPr lang="es-CO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HA_muy_significativos</a:t>
            </a:r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2BF36C9-3E08-497B-BC78-97739980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06" y="2111919"/>
            <a:ext cx="8553131" cy="44434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27C945-AA9D-44E2-8305-460471DCDAD3}"/>
              </a:ext>
            </a:extLst>
          </p:cNvPr>
          <p:cNvSpPr txBox="1"/>
          <p:nvPr/>
        </p:nvSpPr>
        <p:spPr>
          <a:xfrm>
            <a:off x="14695" y="1043631"/>
            <a:ext cx="1120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Relación de la recepción normalizada de desplazados con la expansión de las ciudades</a:t>
            </a:r>
          </a:p>
        </p:txBody>
      </p:sp>
    </p:spTree>
    <p:extLst>
      <p:ext uri="{BB962C8B-B14F-4D97-AF65-F5344CB8AC3E}">
        <p14:creationId xmlns:p14="http://schemas.microsoft.com/office/powerpoint/2010/main" val="345652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BONUS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Deforestación sobre las independientes de violencia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27C945-AA9D-44E2-8305-460471DCDAD3}"/>
              </a:ext>
            </a:extLst>
          </p:cNvPr>
          <p:cNvSpPr txBox="1"/>
          <p:nvPr/>
        </p:nvSpPr>
        <p:spPr>
          <a:xfrm>
            <a:off x="1252945" y="2013230"/>
            <a:ext cx="373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Deforestación NETA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B254E84-EF5A-45FA-86B4-050E2365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7" y="2739260"/>
            <a:ext cx="5602383" cy="25044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DD27EA3-D7FC-4528-8B6C-8AFECAC1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86" y="2739260"/>
            <a:ext cx="5582267" cy="25245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228564A-F0D8-4E4A-BE5D-3628C9139EEA}"/>
              </a:ext>
            </a:extLst>
          </p:cNvPr>
          <p:cNvSpPr txBox="1"/>
          <p:nvPr/>
        </p:nvSpPr>
        <p:spPr>
          <a:xfrm>
            <a:off x="6767984" y="2109408"/>
            <a:ext cx="46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Deforestación NORMALIZADA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B39DF56-9128-402E-9C2C-42EF376B56ED}"/>
              </a:ext>
            </a:extLst>
          </p:cNvPr>
          <p:cNvSpPr txBox="1"/>
          <p:nvPr/>
        </p:nvSpPr>
        <p:spPr>
          <a:xfrm>
            <a:off x="3280114" y="1278411"/>
            <a:ext cx="5444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FF0000"/>
                </a:solidFill>
                <a:latin typeface="Agency FB" panose="020B0503020202020204" pitchFamily="34" charset="0"/>
              </a:rPr>
              <a:t>DEZPLAZAMIENTO NETO</a:t>
            </a:r>
          </a:p>
        </p:txBody>
      </p:sp>
    </p:spTree>
    <p:extLst>
      <p:ext uri="{BB962C8B-B14F-4D97-AF65-F5344CB8AC3E}">
        <p14:creationId xmlns:p14="http://schemas.microsoft.com/office/powerpoint/2010/main" val="269724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BONUS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Deforestación sobre las independientes de violencia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27C945-AA9D-44E2-8305-460471DCDAD3}"/>
              </a:ext>
            </a:extLst>
          </p:cNvPr>
          <p:cNvSpPr txBox="1"/>
          <p:nvPr/>
        </p:nvSpPr>
        <p:spPr>
          <a:xfrm>
            <a:off x="1252945" y="2013230"/>
            <a:ext cx="373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Deforestación NETA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228564A-F0D8-4E4A-BE5D-3628C9139EEA}"/>
              </a:ext>
            </a:extLst>
          </p:cNvPr>
          <p:cNvSpPr txBox="1"/>
          <p:nvPr/>
        </p:nvSpPr>
        <p:spPr>
          <a:xfrm>
            <a:off x="6767984" y="2109408"/>
            <a:ext cx="46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Deforestación NORMALIZADA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B39DF56-9128-402E-9C2C-42EF376B56ED}"/>
              </a:ext>
            </a:extLst>
          </p:cNvPr>
          <p:cNvSpPr txBox="1"/>
          <p:nvPr/>
        </p:nvSpPr>
        <p:spPr>
          <a:xfrm>
            <a:off x="2400300" y="1300203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DEZPLAZAMIENTO NORMALIZADO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8AEB9CC-69C6-4422-8335-D826D7EB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44227"/>
            <a:ext cx="5953950" cy="26771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A662997-B151-44C0-A4FA-0AF7BB8B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00" y="2844227"/>
            <a:ext cx="5921825" cy="26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785"/>
            <a:ext cx="12042544" cy="41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2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habitante</a:t>
            </a:r>
            <a:r>
              <a:rPr lang="en-US" dirty="0" smtClean="0"/>
              <a:t> </a:t>
            </a:r>
            <a:r>
              <a:rPr lang="en-US" dirty="0" err="1" smtClean="0"/>
              <a:t>expulsado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deforestación</a:t>
            </a:r>
            <a:r>
              <a:rPr lang="en-US" dirty="0" smtClean="0"/>
              <a:t> y </a:t>
            </a:r>
            <a:r>
              <a:rPr lang="en-US" dirty="0" err="1" smtClean="0"/>
              <a:t>disminuye</a:t>
            </a:r>
            <a:r>
              <a:rPr lang="en-US" dirty="0" smtClean="0"/>
              <a:t> la </a:t>
            </a:r>
            <a:r>
              <a:rPr lang="en-US" dirty="0" err="1" smtClean="0"/>
              <a:t>presión</a:t>
            </a:r>
            <a:r>
              <a:rPr lang="en-US" dirty="0" smtClean="0"/>
              <a:t> del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antrópico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habitante</a:t>
            </a:r>
            <a:r>
              <a:rPr lang="en-US" dirty="0" smtClean="0"/>
              <a:t> </a:t>
            </a:r>
            <a:r>
              <a:rPr lang="en-US" dirty="0" err="1" smtClean="0"/>
              <a:t>recibido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presión</a:t>
            </a:r>
            <a:r>
              <a:rPr lang="en-US" dirty="0" smtClean="0"/>
              <a:t> de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antrópico</a:t>
            </a:r>
            <a:r>
              <a:rPr lang="en-US" dirty="0" smtClean="0"/>
              <a:t>, y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deforestación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persión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antrópica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recibido</a:t>
            </a:r>
            <a:r>
              <a:rPr lang="en-US" dirty="0" smtClean="0"/>
              <a:t> el </a:t>
            </a:r>
            <a:r>
              <a:rPr lang="en-US" dirty="0" err="1" smtClean="0"/>
              <a:t>habitante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antrópico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migración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heterogénea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territorio</a:t>
            </a:r>
            <a:r>
              <a:rPr lang="en-US" dirty="0" smtClean="0"/>
              <a:t> (no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región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2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AED25C-6B5D-4856-B106-35DAE006930D}"/>
              </a:ext>
            </a:extLst>
          </p:cNvPr>
          <p:cNvSpPr/>
          <p:nvPr/>
        </p:nvSpPr>
        <p:spPr>
          <a:xfrm>
            <a:off x="0" y="0"/>
            <a:ext cx="12192000" cy="1085850"/>
          </a:xfrm>
          <a:prstGeom prst="rect">
            <a:avLst/>
          </a:pr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5198C12-AD18-4E9F-8912-B6C1A661048B}"/>
              </a:ext>
            </a:extLst>
          </p:cNvPr>
          <p:cNvSpPr/>
          <p:nvPr/>
        </p:nvSpPr>
        <p:spPr>
          <a:xfrm>
            <a:off x="0" y="0"/>
            <a:ext cx="9982200" cy="1085850"/>
          </a:xfrm>
          <a:custGeom>
            <a:avLst/>
            <a:gdLst>
              <a:gd name="connsiteX0" fmla="*/ 0 w 9982200"/>
              <a:gd name="connsiteY0" fmla="*/ 0 h 1085850"/>
              <a:gd name="connsiteX1" fmla="*/ 9982200 w 9982200"/>
              <a:gd name="connsiteY1" fmla="*/ 0 h 1085850"/>
              <a:gd name="connsiteX2" fmla="*/ 9982200 w 9982200"/>
              <a:gd name="connsiteY2" fmla="*/ 1085850 h 1085850"/>
              <a:gd name="connsiteX3" fmla="*/ 0 w 9982200"/>
              <a:gd name="connsiteY3" fmla="*/ 1085850 h 1085850"/>
              <a:gd name="connsiteX4" fmla="*/ 0 w 9982200"/>
              <a:gd name="connsiteY4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  <a:gd name="connsiteX0" fmla="*/ 0 w 9982200"/>
              <a:gd name="connsiteY0" fmla="*/ 0 h 1085850"/>
              <a:gd name="connsiteX1" fmla="*/ 9982200 w 9982200"/>
              <a:gd name="connsiteY1" fmla="*/ 1085850 h 1085850"/>
              <a:gd name="connsiteX2" fmla="*/ 0 w 9982200"/>
              <a:gd name="connsiteY2" fmla="*/ 1085850 h 1085850"/>
              <a:gd name="connsiteX3" fmla="*/ 0 w 9982200"/>
              <a:gd name="connsiteY3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1085850">
                <a:moveTo>
                  <a:pt x="0" y="0"/>
                </a:moveTo>
                <a:cubicBezTo>
                  <a:pt x="10299700" y="133350"/>
                  <a:pt x="6654800" y="723900"/>
                  <a:pt x="9982200" y="1085850"/>
                </a:cubicBez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solidFill>
            <a:srgbClr val="DAA6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6611A0B-AB57-40E0-A1E9-5737F9C6FCCF}"/>
              </a:ext>
            </a:extLst>
          </p:cNvPr>
          <p:cNvSpPr txBox="1"/>
          <p:nvPr/>
        </p:nvSpPr>
        <p:spPr>
          <a:xfrm>
            <a:off x="0" y="-8930"/>
            <a:ext cx="981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BONUS</a:t>
            </a:r>
          </a:p>
          <a:p>
            <a:r>
              <a:rPr lang="es-CO" sz="3200" dirty="0">
                <a:solidFill>
                  <a:schemeClr val="bg1"/>
                </a:solidFill>
                <a:latin typeface="Agency FB" panose="020B0503020202020204" pitchFamily="34" charset="0"/>
              </a:rPr>
              <a:t>Deforestación sobre las independientes de violencia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27C945-AA9D-44E2-8305-460471DCDAD3}"/>
              </a:ext>
            </a:extLst>
          </p:cNvPr>
          <p:cNvSpPr txBox="1"/>
          <p:nvPr/>
        </p:nvSpPr>
        <p:spPr>
          <a:xfrm>
            <a:off x="274927" y="1925777"/>
            <a:ext cx="84105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Futuro de las ciudades</a:t>
            </a:r>
          </a:p>
          <a:p>
            <a:endParaRPr lang="es-CO" sz="44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es-CO" sz="44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Post-conflicto y sostenibilidad</a:t>
            </a:r>
          </a:p>
          <a:p>
            <a:endParaRPr lang="es-CO" sz="44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es-CO" sz="44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Cuál el nuevo rol del estado?</a:t>
            </a:r>
          </a:p>
        </p:txBody>
      </p:sp>
      <p:pic>
        <p:nvPicPr>
          <p:cNvPr id="7" name="Gráfico 6" descr="Árbol de hoja caduca">
            <a:extLst>
              <a:ext uri="{FF2B5EF4-FFF2-40B4-BE49-F238E27FC236}">
                <a16:creationId xmlns:a16="http://schemas.microsoft.com/office/drawing/2014/main" xmlns="" id="{DF7D3FB0-A6E8-4725-9D12-570B6586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37412" y="3236156"/>
            <a:ext cx="1744788" cy="1744788"/>
          </a:xfrm>
          <a:prstGeom prst="rect">
            <a:avLst/>
          </a:prstGeom>
        </p:spPr>
      </p:pic>
      <p:pic>
        <p:nvPicPr>
          <p:cNvPr id="13" name="Gráfico 12" descr="Tribunal">
            <a:extLst>
              <a:ext uri="{FF2B5EF4-FFF2-40B4-BE49-F238E27FC236}">
                <a16:creationId xmlns:a16="http://schemas.microsoft.com/office/drawing/2014/main" xmlns="" id="{3006A568-8CDB-435E-9669-A2A4A1EE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88035" y="4980944"/>
            <a:ext cx="1744788" cy="1744788"/>
          </a:xfrm>
          <a:prstGeom prst="rect">
            <a:avLst/>
          </a:prstGeom>
        </p:spPr>
      </p:pic>
      <p:pic>
        <p:nvPicPr>
          <p:cNvPr id="15" name="Gráfico 14" descr="Ciudad">
            <a:extLst>
              <a:ext uri="{FF2B5EF4-FFF2-40B4-BE49-F238E27FC236}">
                <a16:creationId xmlns:a16="http://schemas.microsoft.com/office/drawing/2014/main" xmlns="" id="{BAF4589D-DA9D-4678-B1D6-11C41EA69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85502" y="1285037"/>
            <a:ext cx="2157450" cy="21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558800"/>
            <a:ext cx="8890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5" y="3757351"/>
            <a:ext cx="2872052" cy="2872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56" y="228598"/>
            <a:ext cx="2872051" cy="2872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50" y="228598"/>
            <a:ext cx="2872049" cy="2872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3" y="228600"/>
            <a:ext cx="2872047" cy="2872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97" y="3757351"/>
            <a:ext cx="2872047" cy="2872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03" y="3757353"/>
            <a:ext cx="2872047" cy="28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44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/>
              <a:t>C</a:t>
            </a:r>
            <a:r>
              <a:rPr lang="en-US" dirty="0" err="1" smtClean="0"/>
              <a:t>ómo</a:t>
            </a:r>
            <a:r>
              <a:rPr lang="en-US" dirty="0" smtClean="0"/>
              <a:t> se </a:t>
            </a:r>
            <a:r>
              <a:rPr lang="en-US" dirty="0" err="1" smtClean="0"/>
              <a:t>relacionan</a:t>
            </a:r>
            <a:r>
              <a:rPr lang="en-US" dirty="0" smtClean="0"/>
              <a:t> las </a:t>
            </a:r>
            <a:r>
              <a:rPr lang="en-US" dirty="0" err="1" smtClean="0"/>
              <a:t>dinámicas</a:t>
            </a:r>
            <a:r>
              <a:rPr lang="en-US" dirty="0" smtClean="0"/>
              <a:t> </a:t>
            </a:r>
            <a:r>
              <a:rPr lang="en-US" dirty="0" err="1" smtClean="0"/>
              <a:t>demográficas</a:t>
            </a:r>
            <a:r>
              <a:rPr lang="en-US" dirty="0" smtClean="0"/>
              <a:t>, la </a:t>
            </a:r>
            <a:r>
              <a:rPr lang="en-US" dirty="0" err="1" smtClean="0"/>
              <a:t>urbanización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 y el </a:t>
            </a:r>
            <a:r>
              <a:rPr lang="en-US" dirty="0" err="1" smtClean="0"/>
              <a:t>crecimiento</a:t>
            </a:r>
            <a:r>
              <a:rPr lang="en-US" dirty="0" smtClean="0"/>
              <a:t> de la </a:t>
            </a:r>
            <a:r>
              <a:rPr lang="en-US" dirty="0" err="1" smtClean="0"/>
              <a:t>mancha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Colombia?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2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762000"/>
            <a:ext cx="10490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609600"/>
            <a:ext cx="76327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520700"/>
            <a:ext cx="54356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6216600-24A6-4D71-B28B-B27EE26F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206"/>
            <a:ext cx="4581525" cy="5400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D71E2AF-3807-46BE-A934-77221162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043" y="1216169"/>
            <a:ext cx="1704975" cy="1543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341692-D31B-4FD1-A4AE-6CC660B2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84" y="1476375"/>
            <a:ext cx="4438650" cy="5381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76661EC-5C9D-4A3C-A58B-181C51425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350" y="1216169"/>
            <a:ext cx="1714500" cy="15621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6887440-97E7-4411-956B-1378E70554E5}"/>
              </a:ext>
            </a:extLst>
          </p:cNvPr>
          <p:cNvSpPr/>
          <p:nvPr/>
        </p:nvSpPr>
        <p:spPr>
          <a:xfrm>
            <a:off x="763732" y="159837"/>
            <a:ext cx="4295775" cy="669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Desplazados expulsados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E8781C-6259-4B67-99DE-4ECADC35C9EF}"/>
              </a:ext>
            </a:extLst>
          </p:cNvPr>
          <p:cNvSpPr/>
          <p:nvPr/>
        </p:nvSpPr>
        <p:spPr>
          <a:xfrm>
            <a:off x="7035744" y="159836"/>
            <a:ext cx="4295775" cy="6697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Desplazados recibidos</a:t>
            </a:r>
          </a:p>
        </p:txBody>
      </p:sp>
    </p:spTree>
    <p:extLst>
      <p:ext uri="{BB962C8B-B14F-4D97-AF65-F5344CB8AC3E}">
        <p14:creationId xmlns:p14="http://schemas.microsoft.com/office/powerpoint/2010/main" val="23094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12390</TotalTime>
  <Words>914</Words>
  <Application>Microsoft Macintosh PowerPoint</Application>
  <PresentationFormat>Widescreen</PresentationFormat>
  <Paragraphs>363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Agency FB</vt:lpstr>
      <vt:lpstr>Calibri</vt:lpstr>
      <vt:lpstr>Calibri Light</vt:lpstr>
      <vt:lpstr>Arial</vt:lpstr>
      <vt:lpstr>Tema de Office</vt:lpstr>
      <vt:lpstr>Desplazamiento forzado, cambio antrópico y deforestación</vt:lpstr>
      <vt:lpstr>PowerPoint Presentation</vt:lpstr>
      <vt:lpstr>PowerPoint Presentation</vt:lpstr>
      <vt:lpstr>PowerPoint Presentation</vt:lpstr>
      <vt:lpstr>¿Cómo se relacionan las dinámicas demográficas, la urbanización de la población y el crecimiento de la mancha urbana en Colombia?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Conclusiones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Guibor Camargo Salamanca</dc:creator>
  <cp:lastModifiedBy>Alejandro Feged Rivadeneira</cp:lastModifiedBy>
  <cp:revision>30</cp:revision>
  <dcterms:created xsi:type="dcterms:W3CDTF">2018-08-03T16:03:22Z</dcterms:created>
  <dcterms:modified xsi:type="dcterms:W3CDTF">2018-09-26T18:59:20Z</dcterms:modified>
</cp:coreProperties>
</file>