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206"/>
    <a:srgbClr val="F4BF01"/>
    <a:srgbClr val="D5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" y="12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2C766-67A0-4904-A692-D9B37BA747A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E3D75B0-D236-411F-A2DA-D89008737573}">
      <dgm:prSet phldrT="[Texto]" custT="1"/>
      <dgm:spPr/>
      <dgm:t>
        <a:bodyPr/>
        <a:lstStyle/>
        <a:p>
          <a:r>
            <a:rPr lang="es-CO" sz="2000" dirty="0">
              <a:latin typeface="BrowalliaUPC"/>
            </a:rPr>
            <a:t>Firma acuerdo de Paz </a:t>
          </a:r>
        </a:p>
        <a:p>
          <a:r>
            <a:rPr lang="es-CO" sz="2000" dirty="0">
              <a:latin typeface="BrowalliaUPC"/>
            </a:rPr>
            <a:t>(Escenario </a:t>
          </a:r>
          <a:endParaRPr lang="es-CO" sz="2000" dirty="0" smtClean="0">
            <a:latin typeface="BrowalliaUPC"/>
          </a:endParaRPr>
        </a:p>
        <a:p>
          <a:r>
            <a:rPr lang="es-CO" sz="2000" dirty="0" smtClean="0">
              <a:latin typeface="BrowalliaUPC"/>
            </a:rPr>
            <a:t>Post-acuerdo</a:t>
          </a:r>
          <a:r>
            <a:rPr lang="es-CO" sz="2000" dirty="0">
              <a:latin typeface="BrowalliaUPC"/>
            </a:rPr>
            <a:t>)</a:t>
          </a:r>
        </a:p>
      </dgm:t>
    </dgm:pt>
    <dgm:pt modelId="{C90F9545-537B-4BB8-B050-27E29A802B61}" type="parTrans" cxnId="{14A43380-AC10-4E4C-A082-6557402DFFBD}">
      <dgm:prSet/>
      <dgm:spPr/>
      <dgm:t>
        <a:bodyPr/>
        <a:lstStyle/>
        <a:p>
          <a:endParaRPr lang="es-CO"/>
        </a:p>
      </dgm:t>
    </dgm:pt>
    <dgm:pt modelId="{CCC1016F-E1B8-4DEE-A851-40A5755C58DB}" type="sibTrans" cxnId="{14A43380-AC10-4E4C-A082-6557402DFFBD}">
      <dgm:prSet/>
      <dgm:spPr/>
      <dgm:t>
        <a:bodyPr/>
        <a:lstStyle/>
        <a:p>
          <a:endParaRPr lang="es-CO"/>
        </a:p>
      </dgm:t>
    </dgm:pt>
    <dgm:pt modelId="{2CFAFB0B-609F-4518-8704-57415070B3FF}">
      <dgm:prSet phldrT="[Texto]" custT="1"/>
      <dgm:spPr/>
      <dgm:t>
        <a:bodyPr/>
        <a:lstStyle/>
        <a:p>
          <a:r>
            <a:rPr lang="es-CO" sz="1800" dirty="0">
              <a:latin typeface="BrowalliaUPC"/>
            </a:rPr>
            <a:t>Migración </a:t>
          </a:r>
          <a:r>
            <a:rPr lang="es-CO" sz="1800" dirty="0" smtClean="0">
              <a:latin typeface="BrowalliaUPC"/>
            </a:rPr>
            <a:t>a la ciudad</a:t>
          </a:r>
          <a:endParaRPr lang="es-CO" sz="1800" dirty="0">
            <a:latin typeface="BrowalliaUPC"/>
          </a:endParaRPr>
        </a:p>
      </dgm:t>
    </dgm:pt>
    <dgm:pt modelId="{3A29FBE0-416A-4AEA-9802-03129F4C78DD}" type="parTrans" cxnId="{EDCD926E-514D-447A-B4DC-F903C4F96930}">
      <dgm:prSet/>
      <dgm:spPr/>
      <dgm:t>
        <a:bodyPr/>
        <a:lstStyle/>
        <a:p>
          <a:endParaRPr lang="es-CO"/>
        </a:p>
      </dgm:t>
    </dgm:pt>
    <dgm:pt modelId="{D1504CF4-A707-41AD-A17A-C501DBA2C0E2}" type="sibTrans" cxnId="{EDCD926E-514D-447A-B4DC-F903C4F96930}">
      <dgm:prSet/>
      <dgm:spPr/>
      <dgm:t>
        <a:bodyPr/>
        <a:lstStyle/>
        <a:p>
          <a:endParaRPr lang="es-CO"/>
        </a:p>
      </dgm:t>
    </dgm:pt>
    <dgm:pt modelId="{A76A560F-74CE-4ECB-8CD3-9615CF450754}">
      <dgm:prSet phldrT="[Texto]" custT="1"/>
      <dgm:spPr/>
      <dgm:t>
        <a:bodyPr/>
        <a:lstStyle/>
        <a:p>
          <a:r>
            <a:rPr lang="es-CO" sz="1800" dirty="0" smtClean="0">
              <a:latin typeface="BrowalliaUPC"/>
            </a:rPr>
            <a:t>Abandono</a:t>
          </a:r>
        </a:p>
        <a:p>
          <a:r>
            <a:rPr lang="es-CO" sz="1800" dirty="0" smtClean="0">
              <a:latin typeface="BrowalliaUPC"/>
            </a:rPr>
            <a:t>del campo</a:t>
          </a:r>
          <a:endParaRPr lang="es-CO" sz="1800" dirty="0">
            <a:latin typeface="BrowalliaUPC"/>
          </a:endParaRPr>
        </a:p>
      </dgm:t>
    </dgm:pt>
    <dgm:pt modelId="{C4F65B94-5713-4695-BAB4-7EE2E75C7079}" type="parTrans" cxnId="{04FE007E-6CE1-4F9E-A529-9D8F11357852}">
      <dgm:prSet/>
      <dgm:spPr/>
      <dgm:t>
        <a:bodyPr/>
        <a:lstStyle/>
        <a:p>
          <a:endParaRPr lang="es-CO"/>
        </a:p>
      </dgm:t>
    </dgm:pt>
    <dgm:pt modelId="{DBF5481E-DF76-4477-A000-9CF0DF1DFE29}" type="sibTrans" cxnId="{04FE007E-6CE1-4F9E-A529-9D8F11357852}">
      <dgm:prSet/>
      <dgm:spPr/>
      <dgm:t>
        <a:bodyPr/>
        <a:lstStyle/>
        <a:p>
          <a:endParaRPr lang="es-CO"/>
        </a:p>
      </dgm:t>
    </dgm:pt>
    <dgm:pt modelId="{889B103F-90B3-4F16-AAFD-940955FB0F9E}">
      <dgm:prSet phldrT="[Texto]" custT="1"/>
      <dgm:spPr/>
      <dgm:t>
        <a:bodyPr/>
        <a:lstStyle/>
        <a:p>
          <a:r>
            <a:rPr lang="es-CO" sz="1800" dirty="0">
              <a:latin typeface="BrowalliaUPC"/>
            </a:rPr>
            <a:t>Expansión </a:t>
          </a:r>
          <a:r>
            <a:rPr lang="es-CO" sz="1800" dirty="0" smtClean="0">
              <a:latin typeface="BrowalliaUPC"/>
            </a:rPr>
            <a:t>urbana</a:t>
          </a:r>
          <a:endParaRPr lang="es-CO" sz="1800" dirty="0">
            <a:latin typeface="BrowalliaUPC"/>
          </a:endParaRPr>
        </a:p>
      </dgm:t>
    </dgm:pt>
    <dgm:pt modelId="{B4D38C36-94B9-47D0-B51D-7C75780E5658}" type="parTrans" cxnId="{79DA8001-00E5-4AEB-BB73-1297EB15D70E}">
      <dgm:prSet/>
      <dgm:spPr/>
      <dgm:t>
        <a:bodyPr/>
        <a:lstStyle/>
        <a:p>
          <a:endParaRPr lang="es-CO"/>
        </a:p>
      </dgm:t>
    </dgm:pt>
    <dgm:pt modelId="{E3D4DBBE-F1E8-4533-984D-A3E172C0A2D4}" type="sibTrans" cxnId="{79DA8001-00E5-4AEB-BB73-1297EB15D70E}">
      <dgm:prSet/>
      <dgm:spPr/>
      <dgm:t>
        <a:bodyPr/>
        <a:lstStyle/>
        <a:p>
          <a:endParaRPr lang="es-CO"/>
        </a:p>
      </dgm:t>
    </dgm:pt>
    <dgm:pt modelId="{CFF8B7D1-45FA-4D56-AF24-7C91A609CC95}">
      <dgm:prSet phldrT="[Texto]" custT="1"/>
      <dgm:spPr/>
      <dgm:t>
        <a:bodyPr/>
        <a:lstStyle/>
        <a:p>
          <a:r>
            <a:rPr lang="es-CO" sz="1800" dirty="0">
              <a:latin typeface="BrowalliaUPC"/>
            </a:rPr>
            <a:t>Desplazamiento forzado</a:t>
          </a:r>
        </a:p>
      </dgm:t>
    </dgm:pt>
    <dgm:pt modelId="{45CE946A-2537-4D86-82B8-388D72FB812A}" type="parTrans" cxnId="{76F49F9A-9B98-44BA-8348-3ABBACBE2D33}">
      <dgm:prSet/>
      <dgm:spPr/>
      <dgm:t>
        <a:bodyPr/>
        <a:lstStyle/>
        <a:p>
          <a:endParaRPr lang="es-CO"/>
        </a:p>
      </dgm:t>
    </dgm:pt>
    <dgm:pt modelId="{8DA6300E-FAA9-4BA4-8C58-F405BA797039}" type="sibTrans" cxnId="{76F49F9A-9B98-44BA-8348-3ABBACBE2D33}">
      <dgm:prSet/>
      <dgm:spPr/>
      <dgm:t>
        <a:bodyPr/>
        <a:lstStyle/>
        <a:p>
          <a:endParaRPr lang="es-CO"/>
        </a:p>
      </dgm:t>
    </dgm:pt>
    <dgm:pt modelId="{C98BBE67-5450-4243-8F5C-AA714B7D4D08}" type="pres">
      <dgm:prSet presAssocID="{45E2C766-67A0-4904-A692-D9B37BA747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25E66B-CC23-46AE-A6F6-ABA76279B076}" type="pres">
      <dgm:prSet presAssocID="{45E2C766-67A0-4904-A692-D9B37BA747AF}" presName="radial" presStyleCnt="0">
        <dgm:presLayoutVars>
          <dgm:animLvl val="ctr"/>
        </dgm:presLayoutVars>
      </dgm:prSet>
      <dgm:spPr/>
    </dgm:pt>
    <dgm:pt modelId="{4D52B66E-F196-4943-B0D7-756135A794EC}" type="pres">
      <dgm:prSet presAssocID="{AE3D75B0-D236-411F-A2DA-D89008737573}" presName="centerShape" presStyleLbl="vennNode1" presStyleIdx="0" presStyleCnt="5"/>
      <dgm:spPr/>
      <dgm:t>
        <a:bodyPr/>
        <a:lstStyle/>
        <a:p>
          <a:endParaRPr lang="es-CO"/>
        </a:p>
      </dgm:t>
    </dgm:pt>
    <dgm:pt modelId="{BEB73B93-63EE-4C49-BDA6-30AA4399C0B9}" type="pres">
      <dgm:prSet presAssocID="{2CFAFB0B-609F-4518-8704-57415070B3FF}" presName="node" presStyleLbl="vennNode1" presStyleIdx="1" presStyleCnt="5" custScaleX="127693" custScaleY="1201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B0A06F-54B7-4C8A-8674-FDD60407FF51}" type="pres">
      <dgm:prSet presAssocID="{A76A560F-74CE-4ECB-8CD3-9615CF450754}" presName="node" presStyleLbl="vennNode1" presStyleIdx="2" presStyleCnt="5" custScaleX="120178" custScaleY="1134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77A65F-9598-486E-8371-D1CE328B709F}" type="pres">
      <dgm:prSet presAssocID="{889B103F-90B3-4F16-AAFD-940955FB0F9E}" presName="node" presStyleLbl="vennNode1" presStyleIdx="3" presStyleCnt="5" custScaleX="129483" custScaleY="11025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40643A-D7D1-47BE-A765-EB6FAF113F79}" type="pres">
      <dgm:prSet presAssocID="{CFF8B7D1-45FA-4D56-AF24-7C91A609CC95}" presName="node" presStyleLbl="vennNode1" presStyleIdx="4" presStyleCnt="5" custScaleX="161086" custScaleY="153580" custRadScaleRad="120699" custRadScaleInc="-21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A5D48F4-86AE-4905-81E8-D8A06D7B186E}" type="presOf" srcId="{2CFAFB0B-609F-4518-8704-57415070B3FF}" destId="{BEB73B93-63EE-4C49-BDA6-30AA4399C0B9}" srcOrd="0" destOrd="0" presId="urn:microsoft.com/office/officeart/2005/8/layout/radial3"/>
    <dgm:cxn modelId="{04FE007E-6CE1-4F9E-A529-9D8F11357852}" srcId="{AE3D75B0-D236-411F-A2DA-D89008737573}" destId="{A76A560F-74CE-4ECB-8CD3-9615CF450754}" srcOrd="1" destOrd="0" parTransId="{C4F65B94-5713-4695-BAB4-7EE2E75C7079}" sibTransId="{DBF5481E-DF76-4477-A000-9CF0DF1DFE29}"/>
    <dgm:cxn modelId="{073AC1BE-758A-48CE-829B-047EEC9038E2}" type="presOf" srcId="{A76A560F-74CE-4ECB-8CD3-9615CF450754}" destId="{32B0A06F-54B7-4C8A-8674-FDD60407FF51}" srcOrd="0" destOrd="0" presId="urn:microsoft.com/office/officeart/2005/8/layout/radial3"/>
    <dgm:cxn modelId="{79DA8001-00E5-4AEB-BB73-1297EB15D70E}" srcId="{AE3D75B0-D236-411F-A2DA-D89008737573}" destId="{889B103F-90B3-4F16-AAFD-940955FB0F9E}" srcOrd="2" destOrd="0" parTransId="{B4D38C36-94B9-47D0-B51D-7C75780E5658}" sibTransId="{E3D4DBBE-F1E8-4533-984D-A3E172C0A2D4}"/>
    <dgm:cxn modelId="{76F49F9A-9B98-44BA-8348-3ABBACBE2D33}" srcId="{AE3D75B0-D236-411F-A2DA-D89008737573}" destId="{CFF8B7D1-45FA-4D56-AF24-7C91A609CC95}" srcOrd="3" destOrd="0" parTransId="{45CE946A-2537-4D86-82B8-388D72FB812A}" sibTransId="{8DA6300E-FAA9-4BA4-8C58-F405BA797039}"/>
    <dgm:cxn modelId="{85DA029B-1DCF-4E01-9345-03B542FF59BE}" type="presOf" srcId="{CFF8B7D1-45FA-4D56-AF24-7C91A609CC95}" destId="{2340643A-D7D1-47BE-A765-EB6FAF113F79}" srcOrd="0" destOrd="0" presId="urn:microsoft.com/office/officeart/2005/8/layout/radial3"/>
    <dgm:cxn modelId="{F29E23C0-2036-44A9-B7AB-FF6D6A157664}" type="presOf" srcId="{45E2C766-67A0-4904-A692-D9B37BA747AF}" destId="{C98BBE67-5450-4243-8F5C-AA714B7D4D08}" srcOrd="0" destOrd="0" presId="urn:microsoft.com/office/officeart/2005/8/layout/radial3"/>
    <dgm:cxn modelId="{E8BFE0FE-6F2F-48CA-BFEB-7A0A03AA8BFC}" type="presOf" srcId="{889B103F-90B3-4F16-AAFD-940955FB0F9E}" destId="{4377A65F-9598-486E-8371-D1CE328B709F}" srcOrd="0" destOrd="0" presId="urn:microsoft.com/office/officeart/2005/8/layout/radial3"/>
    <dgm:cxn modelId="{EDCD926E-514D-447A-B4DC-F903C4F96930}" srcId="{AE3D75B0-D236-411F-A2DA-D89008737573}" destId="{2CFAFB0B-609F-4518-8704-57415070B3FF}" srcOrd="0" destOrd="0" parTransId="{3A29FBE0-416A-4AEA-9802-03129F4C78DD}" sibTransId="{D1504CF4-A707-41AD-A17A-C501DBA2C0E2}"/>
    <dgm:cxn modelId="{14A43380-AC10-4E4C-A082-6557402DFFBD}" srcId="{45E2C766-67A0-4904-A692-D9B37BA747AF}" destId="{AE3D75B0-D236-411F-A2DA-D89008737573}" srcOrd="0" destOrd="0" parTransId="{C90F9545-537B-4BB8-B050-27E29A802B61}" sibTransId="{CCC1016F-E1B8-4DEE-A851-40A5755C58DB}"/>
    <dgm:cxn modelId="{065BA90D-ECDA-43F9-86E4-01699164BD6E}" type="presOf" srcId="{AE3D75B0-D236-411F-A2DA-D89008737573}" destId="{4D52B66E-F196-4943-B0D7-756135A794EC}" srcOrd="0" destOrd="0" presId="urn:microsoft.com/office/officeart/2005/8/layout/radial3"/>
    <dgm:cxn modelId="{52614FF8-E05A-4234-AC6C-DBE67B7D87A2}" type="presParOf" srcId="{C98BBE67-5450-4243-8F5C-AA714B7D4D08}" destId="{2725E66B-CC23-46AE-A6F6-ABA76279B076}" srcOrd="0" destOrd="0" presId="urn:microsoft.com/office/officeart/2005/8/layout/radial3"/>
    <dgm:cxn modelId="{B6A7777C-F7E7-46D9-9F1E-F63277C58B44}" type="presParOf" srcId="{2725E66B-CC23-46AE-A6F6-ABA76279B076}" destId="{4D52B66E-F196-4943-B0D7-756135A794EC}" srcOrd="0" destOrd="0" presId="urn:microsoft.com/office/officeart/2005/8/layout/radial3"/>
    <dgm:cxn modelId="{CB5A39C4-6CA7-4D90-9DCB-15FCCD6A0F85}" type="presParOf" srcId="{2725E66B-CC23-46AE-A6F6-ABA76279B076}" destId="{BEB73B93-63EE-4C49-BDA6-30AA4399C0B9}" srcOrd="1" destOrd="0" presId="urn:microsoft.com/office/officeart/2005/8/layout/radial3"/>
    <dgm:cxn modelId="{EFE5A5CC-7C04-4FA8-8D67-DA4F52E0C8FC}" type="presParOf" srcId="{2725E66B-CC23-46AE-A6F6-ABA76279B076}" destId="{32B0A06F-54B7-4C8A-8674-FDD60407FF51}" srcOrd="2" destOrd="0" presId="urn:microsoft.com/office/officeart/2005/8/layout/radial3"/>
    <dgm:cxn modelId="{1E782FE7-77B0-4204-A556-8EB5BC1D1485}" type="presParOf" srcId="{2725E66B-CC23-46AE-A6F6-ABA76279B076}" destId="{4377A65F-9598-486E-8371-D1CE328B709F}" srcOrd="3" destOrd="0" presId="urn:microsoft.com/office/officeart/2005/8/layout/radial3"/>
    <dgm:cxn modelId="{534ED2B1-AAD7-4A39-B5DB-AF4681184B83}" type="presParOf" srcId="{2725E66B-CC23-46AE-A6F6-ABA76279B076}" destId="{2340643A-D7D1-47BE-A765-EB6FAF113F7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ABD59-A0E3-4E7E-88E7-07B15074C2D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24E2FFF-8E49-4DCB-BA0D-EF3FC7471524}">
      <dgm:prSet phldrT="[Texto]" custT="1"/>
      <dgm:spPr/>
      <dgm:t>
        <a:bodyPr/>
        <a:lstStyle/>
        <a:p>
          <a:r>
            <a:rPr lang="es-CO" sz="3200" dirty="0">
              <a:solidFill>
                <a:schemeClr val="tx1"/>
              </a:solidFill>
              <a:latin typeface="BrowalliaUPC"/>
            </a:rPr>
            <a:t>Transicionalidad</a:t>
          </a:r>
        </a:p>
      </dgm:t>
    </dgm:pt>
    <dgm:pt modelId="{1EBE8EFD-5C39-4231-BD92-5916E4DF0AEE}" type="parTrans" cxnId="{F6A4C71C-CF82-492B-8A56-A0C37BC7F3F4}">
      <dgm:prSet/>
      <dgm:spPr/>
      <dgm:t>
        <a:bodyPr/>
        <a:lstStyle/>
        <a:p>
          <a:endParaRPr lang="es-CO"/>
        </a:p>
      </dgm:t>
    </dgm:pt>
    <dgm:pt modelId="{0237C7DE-4A50-450D-85FF-CF539D3829F4}" type="sibTrans" cxnId="{F6A4C71C-CF82-492B-8A56-A0C37BC7F3F4}">
      <dgm:prSet/>
      <dgm:spPr/>
      <dgm:t>
        <a:bodyPr/>
        <a:lstStyle/>
        <a:p>
          <a:endParaRPr lang="es-CO"/>
        </a:p>
      </dgm:t>
    </dgm:pt>
    <dgm:pt modelId="{C79EF30C-86AB-4F31-AECE-03E5C8A97914}">
      <dgm:prSet phldrT="[Texto]"/>
      <dgm:spPr/>
      <dgm:t>
        <a:bodyPr/>
        <a:lstStyle/>
        <a:p>
          <a:r>
            <a:rPr lang="es-CO" dirty="0"/>
            <a:t>Ecología y paisaje entre montaña, llanura y selva</a:t>
          </a:r>
        </a:p>
      </dgm:t>
    </dgm:pt>
    <dgm:pt modelId="{B4928977-66B8-4212-A428-88CE0FB4AE9C}" type="parTrans" cxnId="{423AD235-E01E-4A76-B790-D49E928A5872}">
      <dgm:prSet/>
      <dgm:spPr/>
      <dgm:t>
        <a:bodyPr/>
        <a:lstStyle/>
        <a:p>
          <a:endParaRPr lang="es-CO"/>
        </a:p>
      </dgm:t>
    </dgm:pt>
    <dgm:pt modelId="{2E205BE5-0427-4EF3-9B35-3F2D4409B07A}" type="sibTrans" cxnId="{423AD235-E01E-4A76-B790-D49E928A5872}">
      <dgm:prSet/>
      <dgm:spPr/>
      <dgm:t>
        <a:bodyPr/>
        <a:lstStyle/>
        <a:p>
          <a:endParaRPr lang="es-CO"/>
        </a:p>
      </dgm:t>
    </dgm:pt>
    <dgm:pt modelId="{C7C6F81D-26F1-4AE2-8D4F-FB9CC4E6A77C}">
      <dgm:prSet phldrT="[Texto]"/>
      <dgm:spPr/>
      <dgm:t>
        <a:bodyPr/>
        <a:lstStyle/>
        <a:p>
          <a:r>
            <a:rPr lang="es-CO" dirty="0"/>
            <a:t>Historia y ocupación diferencial política </a:t>
          </a:r>
        </a:p>
      </dgm:t>
    </dgm:pt>
    <dgm:pt modelId="{BF13DD96-0ABC-49DF-BE93-6E9A841A2482}" type="parTrans" cxnId="{F87B1AA9-BE16-4CF2-9A5F-48C346708C09}">
      <dgm:prSet/>
      <dgm:spPr/>
      <dgm:t>
        <a:bodyPr/>
        <a:lstStyle/>
        <a:p>
          <a:endParaRPr lang="es-CO"/>
        </a:p>
      </dgm:t>
    </dgm:pt>
    <dgm:pt modelId="{C0CCDD59-155C-468D-87DA-D0DD4870877D}" type="sibTrans" cxnId="{F87B1AA9-BE16-4CF2-9A5F-48C346708C09}">
      <dgm:prSet/>
      <dgm:spPr/>
      <dgm:t>
        <a:bodyPr/>
        <a:lstStyle/>
        <a:p>
          <a:endParaRPr lang="es-CO"/>
        </a:p>
      </dgm:t>
    </dgm:pt>
    <dgm:pt modelId="{1F7C4124-C773-49A8-892A-1028856750CC}">
      <dgm:prSet phldrT="[Texto]"/>
      <dgm:spPr/>
      <dgm:t>
        <a:bodyPr/>
        <a:lstStyle/>
        <a:p>
          <a:r>
            <a:rPr lang="es-CO" dirty="0"/>
            <a:t>Actualidad desde la marginalidad</a:t>
          </a:r>
        </a:p>
      </dgm:t>
    </dgm:pt>
    <dgm:pt modelId="{7093A5F3-09C0-4C41-98D7-A360768DA932}" type="parTrans" cxnId="{5B4F3E56-9020-4F0B-B941-62A32F410A98}">
      <dgm:prSet/>
      <dgm:spPr/>
      <dgm:t>
        <a:bodyPr/>
        <a:lstStyle/>
        <a:p>
          <a:endParaRPr lang="es-CO"/>
        </a:p>
      </dgm:t>
    </dgm:pt>
    <dgm:pt modelId="{11A62E70-1BFB-4082-B307-F7C1C214CBBB}" type="sibTrans" cxnId="{5B4F3E56-9020-4F0B-B941-62A32F410A98}">
      <dgm:prSet/>
      <dgm:spPr/>
      <dgm:t>
        <a:bodyPr/>
        <a:lstStyle/>
        <a:p>
          <a:endParaRPr lang="es-CO"/>
        </a:p>
      </dgm:t>
    </dgm:pt>
    <dgm:pt modelId="{E40B48EE-6CB9-472D-A5ED-F0716E03CA27}" type="pres">
      <dgm:prSet presAssocID="{FE8ABD59-A0E3-4E7E-88E7-07B15074C2D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3C8DBA9-19F0-4BF9-89C0-14822563BDFD}" type="pres">
      <dgm:prSet presAssocID="{024E2FFF-8E49-4DCB-BA0D-EF3FC7471524}" presName="root1" presStyleCnt="0"/>
      <dgm:spPr/>
    </dgm:pt>
    <dgm:pt modelId="{0A2A9820-E79F-4E66-AB5C-90D63A261DAD}" type="pres">
      <dgm:prSet presAssocID="{024E2FFF-8E49-4DCB-BA0D-EF3FC7471524}" presName="LevelOneTextNode" presStyleLbl="node0" presStyleIdx="0" presStyleCnt="1" custLinFactNeighborX="2612" custLinFactNeighborY="-83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A4995E2-53A1-4B73-8903-18AD9C933294}" type="pres">
      <dgm:prSet presAssocID="{024E2FFF-8E49-4DCB-BA0D-EF3FC7471524}" presName="level2hierChild" presStyleCnt="0"/>
      <dgm:spPr/>
    </dgm:pt>
    <dgm:pt modelId="{BA684DF9-24B8-4035-92E7-E795632A425A}" type="pres">
      <dgm:prSet presAssocID="{B4928977-66B8-4212-A428-88CE0FB4AE9C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077F2527-A45B-4ACE-B1AB-B64DA4EB8E70}" type="pres">
      <dgm:prSet presAssocID="{B4928977-66B8-4212-A428-88CE0FB4AE9C}" presName="connTx" presStyleLbl="parChTrans1D2" presStyleIdx="0" presStyleCnt="3"/>
      <dgm:spPr/>
      <dgm:t>
        <a:bodyPr/>
        <a:lstStyle/>
        <a:p>
          <a:endParaRPr lang="es-CO"/>
        </a:p>
      </dgm:t>
    </dgm:pt>
    <dgm:pt modelId="{30B11F0E-D82E-46C8-9AE3-C87B3AD0DCCE}" type="pres">
      <dgm:prSet presAssocID="{C79EF30C-86AB-4F31-AECE-03E5C8A97914}" presName="root2" presStyleCnt="0"/>
      <dgm:spPr/>
    </dgm:pt>
    <dgm:pt modelId="{86B9C6D3-99C0-404B-A22D-D132CE87EF04}" type="pres">
      <dgm:prSet presAssocID="{C79EF30C-86AB-4F31-AECE-03E5C8A9791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2CF782E-FC73-463C-9A89-78BA6DD80674}" type="pres">
      <dgm:prSet presAssocID="{C79EF30C-86AB-4F31-AECE-03E5C8A97914}" presName="level3hierChild" presStyleCnt="0"/>
      <dgm:spPr/>
    </dgm:pt>
    <dgm:pt modelId="{446069FA-2DB6-4CD4-9C5D-5414404CF6AD}" type="pres">
      <dgm:prSet presAssocID="{BF13DD96-0ABC-49DF-BE93-6E9A841A2482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A82548AA-CCB9-464B-B3DF-6136BF4ECCD4}" type="pres">
      <dgm:prSet presAssocID="{BF13DD96-0ABC-49DF-BE93-6E9A841A2482}" presName="connTx" presStyleLbl="parChTrans1D2" presStyleIdx="1" presStyleCnt="3"/>
      <dgm:spPr/>
      <dgm:t>
        <a:bodyPr/>
        <a:lstStyle/>
        <a:p>
          <a:endParaRPr lang="es-CO"/>
        </a:p>
      </dgm:t>
    </dgm:pt>
    <dgm:pt modelId="{178993CC-E646-46E9-B514-3B6D660D2E14}" type="pres">
      <dgm:prSet presAssocID="{C7C6F81D-26F1-4AE2-8D4F-FB9CC4E6A77C}" presName="root2" presStyleCnt="0"/>
      <dgm:spPr/>
    </dgm:pt>
    <dgm:pt modelId="{948D922D-F637-43E9-9AAE-DAD91A4A0141}" type="pres">
      <dgm:prSet presAssocID="{C7C6F81D-26F1-4AE2-8D4F-FB9CC4E6A77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370BCE-CBC8-49D4-A047-7829FC656644}" type="pres">
      <dgm:prSet presAssocID="{C7C6F81D-26F1-4AE2-8D4F-FB9CC4E6A77C}" presName="level3hierChild" presStyleCnt="0"/>
      <dgm:spPr/>
    </dgm:pt>
    <dgm:pt modelId="{5FC2A98D-8578-452C-8571-5ED81D36B326}" type="pres">
      <dgm:prSet presAssocID="{7093A5F3-09C0-4C41-98D7-A360768DA932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C9C4C3C7-3F36-4FC1-A816-735302E2B00A}" type="pres">
      <dgm:prSet presAssocID="{7093A5F3-09C0-4C41-98D7-A360768DA932}" presName="connTx" presStyleLbl="parChTrans1D2" presStyleIdx="2" presStyleCnt="3"/>
      <dgm:spPr/>
      <dgm:t>
        <a:bodyPr/>
        <a:lstStyle/>
        <a:p>
          <a:endParaRPr lang="es-CO"/>
        </a:p>
      </dgm:t>
    </dgm:pt>
    <dgm:pt modelId="{D4988F20-5842-4D65-9DF1-C05D9C86BA87}" type="pres">
      <dgm:prSet presAssocID="{1F7C4124-C773-49A8-892A-1028856750CC}" presName="root2" presStyleCnt="0"/>
      <dgm:spPr/>
    </dgm:pt>
    <dgm:pt modelId="{CB64F8D6-87D3-400A-B22B-02E372913E17}" type="pres">
      <dgm:prSet presAssocID="{1F7C4124-C773-49A8-892A-1028856750C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AE0608-1DB0-4EE0-920C-18485ABDD689}" type="pres">
      <dgm:prSet presAssocID="{1F7C4124-C773-49A8-892A-1028856750CC}" presName="level3hierChild" presStyleCnt="0"/>
      <dgm:spPr/>
    </dgm:pt>
  </dgm:ptLst>
  <dgm:cxnLst>
    <dgm:cxn modelId="{F87B1AA9-BE16-4CF2-9A5F-48C346708C09}" srcId="{024E2FFF-8E49-4DCB-BA0D-EF3FC7471524}" destId="{C7C6F81D-26F1-4AE2-8D4F-FB9CC4E6A77C}" srcOrd="1" destOrd="0" parTransId="{BF13DD96-0ABC-49DF-BE93-6E9A841A2482}" sibTransId="{C0CCDD59-155C-468D-87DA-D0DD4870877D}"/>
    <dgm:cxn modelId="{BF503CAD-0B4C-4E6B-97D7-DBC0D16D04F6}" type="presOf" srcId="{1F7C4124-C773-49A8-892A-1028856750CC}" destId="{CB64F8D6-87D3-400A-B22B-02E372913E17}" srcOrd="0" destOrd="0" presId="urn:microsoft.com/office/officeart/2008/layout/HorizontalMultiLevelHierarchy"/>
    <dgm:cxn modelId="{48949371-278C-47CD-9D40-DAD8A394D3B1}" type="presOf" srcId="{BF13DD96-0ABC-49DF-BE93-6E9A841A2482}" destId="{446069FA-2DB6-4CD4-9C5D-5414404CF6AD}" srcOrd="0" destOrd="0" presId="urn:microsoft.com/office/officeart/2008/layout/HorizontalMultiLevelHierarchy"/>
    <dgm:cxn modelId="{5D8A7F6E-9C90-44AD-9649-1EB80E58F08C}" type="presOf" srcId="{C7C6F81D-26F1-4AE2-8D4F-FB9CC4E6A77C}" destId="{948D922D-F637-43E9-9AAE-DAD91A4A0141}" srcOrd="0" destOrd="0" presId="urn:microsoft.com/office/officeart/2008/layout/HorizontalMultiLevelHierarchy"/>
    <dgm:cxn modelId="{2DFA6433-DA1F-4ECC-9F39-0BAA07FFDF3C}" type="presOf" srcId="{FE8ABD59-A0E3-4E7E-88E7-07B15074C2D0}" destId="{E40B48EE-6CB9-472D-A5ED-F0716E03CA27}" srcOrd="0" destOrd="0" presId="urn:microsoft.com/office/officeart/2008/layout/HorizontalMultiLevelHierarchy"/>
    <dgm:cxn modelId="{F5A25C0C-8B1B-4B58-8314-E356D0EC212F}" type="presOf" srcId="{B4928977-66B8-4212-A428-88CE0FB4AE9C}" destId="{077F2527-A45B-4ACE-B1AB-B64DA4EB8E70}" srcOrd="1" destOrd="0" presId="urn:microsoft.com/office/officeart/2008/layout/HorizontalMultiLevelHierarchy"/>
    <dgm:cxn modelId="{5B4F3E56-9020-4F0B-B941-62A32F410A98}" srcId="{024E2FFF-8E49-4DCB-BA0D-EF3FC7471524}" destId="{1F7C4124-C773-49A8-892A-1028856750CC}" srcOrd="2" destOrd="0" parTransId="{7093A5F3-09C0-4C41-98D7-A360768DA932}" sibTransId="{11A62E70-1BFB-4082-B307-F7C1C214CBBB}"/>
    <dgm:cxn modelId="{423AD235-E01E-4A76-B790-D49E928A5872}" srcId="{024E2FFF-8E49-4DCB-BA0D-EF3FC7471524}" destId="{C79EF30C-86AB-4F31-AECE-03E5C8A97914}" srcOrd="0" destOrd="0" parTransId="{B4928977-66B8-4212-A428-88CE0FB4AE9C}" sibTransId="{2E205BE5-0427-4EF3-9B35-3F2D4409B07A}"/>
    <dgm:cxn modelId="{C3193AE4-A118-47AC-A888-84A5823F9F23}" type="presOf" srcId="{7093A5F3-09C0-4C41-98D7-A360768DA932}" destId="{C9C4C3C7-3F36-4FC1-A816-735302E2B00A}" srcOrd="1" destOrd="0" presId="urn:microsoft.com/office/officeart/2008/layout/HorizontalMultiLevelHierarchy"/>
    <dgm:cxn modelId="{666D464D-ECFD-4DE6-9B1E-4B90CB0D8857}" type="presOf" srcId="{024E2FFF-8E49-4DCB-BA0D-EF3FC7471524}" destId="{0A2A9820-E79F-4E66-AB5C-90D63A261DAD}" srcOrd="0" destOrd="0" presId="urn:microsoft.com/office/officeart/2008/layout/HorizontalMultiLevelHierarchy"/>
    <dgm:cxn modelId="{498E3F03-D03A-4645-A88F-0496B7E8C4B5}" type="presOf" srcId="{C79EF30C-86AB-4F31-AECE-03E5C8A97914}" destId="{86B9C6D3-99C0-404B-A22D-D132CE87EF04}" srcOrd="0" destOrd="0" presId="urn:microsoft.com/office/officeart/2008/layout/HorizontalMultiLevelHierarchy"/>
    <dgm:cxn modelId="{DCFA508A-272E-40A9-A7F5-91B6311717B7}" type="presOf" srcId="{7093A5F3-09C0-4C41-98D7-A360768DA932}" destId="{5FC2A98D-8578-452C-8571-5ED81D36B326}" srcOrd="0" destOrd="0" presId="urn:microsoft.com/office/officeart/2008/layout/HorizontalMultiLevelHierarchy"/>
    <dgm:cxn modelId="{F70A3510-FB21-43C6-90BD-F01997A0842B}" type="presOf" srcId="{B4928977-66B8-4212-A428-88CE0FB4AE9C}" destId="{BA684DF9-24B8-4035-92E7-E795632A425A}" srcOrd="0" destOrd="0" presId="urn:microsoft.com/office/officeart/2008/layout/HorizontalMultiLevelHierarchy"/>
    <dgm:cxn modelId="{F6A4C71C-CF82-492B-8A56-A0C37BC7F3F4}" srcId="{FE8ABD59-A0E3-4E7E-88E7-07B15074C2D0}" destId="{024E2FFF-8E49-4DCB-BA0D-EF3FC7471524}" srcOrd="0" destOrd="0" parTransId="{1EBE8EFD-5C39-4231-BD92-5916E4DF0AEE}" sibTransId="{0237C7DE-4A50-450D-85FF-CF539D3829F4}"/>
    <dgm:cxn modelId="{39D3DC33-8678-499B-966A-7678C58432A0}" type="presOf" srcId="{BF13DD96-0ABC-49DF-BE93-6E9A841A2482}" destId="{A82548AA-CCB9-464B-B3DF-6136BF4ECCD4}" srcOrd="1" destOrd="0" presId="urn:microsoft.com/office/officeart/2008/layout/HorizontalMultiLevelHierarchy"/>
    <dgm:cxn modelId="{D109E44F-ABE1-4A16-BADB-C3864C902500}" type="presParOf" srcId="{E40B48EE-6CB9-472D-A5ED-F0716E03CA27}" destId="{43C8DBA9-19F0-4BF9-89C0-14822563BDFD}" srcOrd="0" destOrd="0" presId="urn:microsoft.com/office/officeart/2008/layout/HorizontalMultiLevelHierarchy"/>
    <dgm:cxn modelId="{0921168F-BA15-4262-A37A-F998A525FF43}" type="presParOf" srcId="{43C8DBA9-19F0-4BF9-89C0-14822563BDFD}" destId="{0A2A9820-E79F-4E66-AB5C-90D63A261DAD}" srcOrd="0" destOrd="0" presId="urn:microsoft.com/office/officeart/2008/layout/HorizontalMultiLevelHierarchy"/>
    <dgm:cxn modelId="{D26C4FB4-FC5D-4E00-B786-141D41D586FB}" type="presParOf" srcId="{43C8DBA9-19F0-4BF9-89C0-14822563BDFD}" destId="{7A4995E2-53A1-4B73-8903-18AD9C933294}" srcOrd="1" destOrd="0" presId="urn:microsoft.com/office/officeart/2008/layout/HorizontalMultiLevelHierarchy"/>
    <dgm:cxn modelId="{086D5114-7274-45B8-B058-2542BAD28434}" type="presParOf" srcId="{7A4995E2-53A1-4B73-8903-18AD9C933294}" destId="{BA684DF9-24B8-4035-92E7-E795632A425A}" srcOrd="0" destOrd="0" presId="urn:microsoft.com/office/officeart/2008/layout/HorizontalMultiLevelHierarchy"/>
    <dgm:cxn modelId="{CBDEA2EC-DC88-4D7E-BDFB-62FA121775AD}" type="presParOf" srcId="{BA684DF9-24B8-4035-92E7-E795632A425A}" destId="{077F2527-A45B-4ACE-B1AB-B64DA4EB8E70}" srcOrd="0" destOrd="0" presId="urn:microsoft.com/office/officeart/2008/layout/HorizontalMultiLevelHierarchy"/>
    <dgm:cxn modelId="{87FBD4F0-E8BE-411E-8EF4-17546FE4B7AE}" type="presParOf" srcId="{7A4995E2-53A1-4B73-8903-18AD9C933294}" destId="{30B11F0E-D82E-46C8-9AE3-C87B3AD0DCCE}" srcOrd="1" destOrd="0" presId="urn:microsoft.com/office/officeart/2008/layout/HorizontalMultiLevelHierarchy"/>
    <dgm:cxn modelId="{C2FAB8EA-8D4F-4AAA-A75D-67E2500293C2}" type="presParOf" srcId="{30B11F0E-D82E-46C8-9AE3-C87B3AD0DCCE}" destId="{86B9C6D3-99C0-404B-A22D-D132CE87EF04}" srcOrd="0" destOrd="0" presId="urn:microsoft.com/office/officeart/2008/layout/HorizontalMultiLevelHierarchy"/>
    <dgm:cxn modelId="{062CE2DF-B3F2-4DB5-940B-490B331E96AD}" type="presParOf" srcId="{30B11F0E-D82E-46C8-9AE3-C87B3AD0DCCE}" destId="{92CF782E-FC73-463C-9A89-78BA6DD80674}" srcOrd="1" destOrd="0" presId="urn:microsoft.com/office/officeart/2008/layout/HorizontalMultiLevelHierarchy"/>
    <dgm:cxn modelId="{23E572AE-5A6E-40BB-AA48-00AF7278EF1F}" type="presParOf" srcId="{7A4995E2-53A1-4B73-8903-18AD9C933294}" destId="{446069FA-2DB6-4CD4-9C5D-5414404CF6AD}" srcOrd="2" destOrd="0" presId="urn:microsoft.com/office/officeart/2008/layout/HorizontalMultiLevelHierarchy"/>
    <dgm:cxn modelId="{B754EF12-86CC-4FFD-B173-DAACF7459D0C}" type="presParOf" srcId="{446069FA-2DB6-4CD4-9C5D-5414404CF6AD}" destId="{A82548AA-CCB9-464B-B3DF-6136BF4ECCD4}" srcOrd="0" destOrd="0" presId="urn:microsoft.com/office/officeart/2008/layout/HorizontalMultiLevelHierarchy"/>
    <dgm:cxn modelId="{E47B58AE-CFD9-4C66-BB88-804D25DFEC3A}" type="presParOf" srcId="{7A4995E2-53A1-4B73-8903-18AD9C933294}" destId="{178993CC-E646-46E9-B514-3B6D660D2E14}" srcOrd="3" destOrd="0" presId="urn:microsoft.com/office/officeart/2008/layout/HorizontalMultiLevelHierarchy"/>
    <dgm:cxn modelId="{80B73BAB-85A5-43AD-87CF-8EF76887B3D5}" type="presParOf" srcId="{178993CC-E646-46E9-B514-3B6D660D2E14}" destId="{948D922D-F637-43E9-9AAE-DAD91A4A0141}" srcOrd="0" destOrd="0" presId="urn:microsoft.com/office/officeart/2008/layout/HorizontalMultiLevelHierarchy"/>
    <dgm:cxn modelId="{F006235A-6DC3-4CF1-B5AA-6EDFC64F0BE7}" type="presParOf" srcId="{178993CC-E646-46E9-B514-3B6D660D2E14}" destId="{99370BCE-CBC8-49D4-A047-7829FC656644}" srcOrd="1" destOrd="0" presId="urn:microsoft.com/office/officeart/2008/layout/HorizontalMultiLevelHierarchy"/>
    <dgm:cxn modelId="{84481439-01ED-4209-8716-C0F9E1F3387B}" type="presParOf" srcId="{7A4995E2-53A1-4B73-8903-18AD9C933294}" destId="{5FC2A98D-8578-452C-8571-5ED81D36B326}" srcOrd="4" destOrd="0" presId="urn:microsoft.com/office/officeart/2008/layout/HorizontalMultiLevelHierarchy"/>
    <dgm:cxn modelId="{08B194C1-E1E4-4508-A943-83D16CAD3BBB}" type="presParOf" srcId="{5FC2A98D-8578-452C-8571-5ED81D36B326}" destId="{C9C4C3C7-3F36-4FC1-A816-735302E2B00A}" srcOrd="0" destOrd="0" presId="urn:microsoft.com/office/officeart/2008/layout/HorizontalMultiLevelHierarchy"/>
    <dgm:cxn modelId="{D327A193-757B-4F97-A94D-CC23F7B03AC2}" type="presParOf" srcId="{7A4995E2-53A1-4B73-8903-18AD9C933294}" destId="{D4988F20-5842-4D65-9DF1-C05D9C86BA87}" srcOrd="5" destOrd="0" presId="urn:microsoft.com/office/officeart/2008/layout/HorizontalMultiLevelHierarchy"/>
    <dgm:cxn modelId="{D7647AAD-00D2-425C-9A44-57C6111F0E18}" type="presParOf" srcId="{D4988F20-5842-4D65-9DF1-C05D9C86BA87}" destId="{CB64F8D6-87D3-400A-B22B-02E372913E17}" srcOrd="0" destOrd="0" presId="urn:microsoft.com/office/officeart/2008/layout/HorizontalMultiLevelHierarchy"/>
    <dgm:cxn modelId="{0AD88D92-4610-49FD-A0FC-A66DE9B9DB53}" type="presParOf" srcId="{D4988F20-5842-4D65-9DF1-C05D9C86BA87}" destId="{65AE0608-1DB0-4EE0-920C-18485ABDD6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2512D-A3BD-48A3-BD8B-505DF4A88DB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8A0CCF4-8CEA-40AA-85E9-7806551ABF5A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O" dirty="0"/>
            <a:t>Reconstrucción tejido familiar, comunitario y regional</a:t>
          </a:r>
        </a:p>
      </dgm:t>
    </dgm:pt>
    <dgm:pt modelId="{9D166E26-9F00-41FB-A819-E3F70D68A288}" type="parTrans" cxnId="{10417281-4998-488B-A7E8-067DF4C085A8}">
      <dgm:prSet/>
      <dgm:spPr/>
      <dgm:t>
        <a:bodyPr/>
        <a:lstStyle/>
        <a:p>
          <a:endParaRPr lang="es-CO"/>
        </a:p>
      </dgm:t>
    </dgm:pt>
    <dgm:pt modelId="{0315C5B0-0CB0-47F7-9361-42E0C07E9E92}" type="sibTrans" cxnId="{10417281-4998-488B-A7E8-067DF4C085A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dirty="0"/>
            <a:t>SUPERACIÓN</a:t>
          </a:r>
        </a:p>
      </dgm:t>
    </dgm:pt>
    <dgm:pt modelId="{61BC1963-A7D4-4E53-8030-2B1D80D28905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O" dirty="0"/>
            <a:t>Resolver problemas marginación y pobreza absoluta</a:t>
          </a:r>
        </a:p>
      </dgm:t>
    </dgm:pt>
    <dgm:pt modelId="{E5548439-9983-4F10-8AAE-9581487BD7C7}" type="parTrans" cxnId="{0216F12C-F251-4FC0-997A-69EA3E820B84}">
      <dgm:prSet/>
      <dgm:spPr/>
      <dgm:t>
        <a:bodyPr/>
        <a:lstStyle/>
        <a:p>
          <a:endParaRPr lang="es-CO"/>
        </a:p>
      </dgm:t>
    </dgm:pt>
    <dgm:pt modelId="{EFBD62F6-FD3D-48FB-99CD-F5A342F71922}" type="sibTrans" cxnId="{0216F12C-F251-4FC0-997A-69EA3E820B8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1800" dirty="0"/>
            <a:t>DEL </a:t>
          </a:r>
        </a:p>
      </dgm:t>
    </dgm:pt>
    <dgm:pt modelId="{0205C537-BED7-4675-AA77-D9859DA24490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O" dirty="0"/>
            <a:t>Solucionar la falta de infraestructura para la prestación de servicios </a:t>
          </a:r>
          <a:r>
            <a:rPr lang="es-CO" dirty="0" smtClean="0"/>
            <a:t>básicos</a:t>
          </a:r>
          <a:endParaRPr lang="es-CO" dirty="0"/>
        </a:p>
      </dgm:t>
    </dgm:pt>
    <dgm:pt modelId="{772B77BD-1F0B-45DA-935A-B4B3BC58B400}" type="parTrans" cxnId="{B19FF004-2353-4EDD-BB59-B87536139737}">
      <dgm:prSet/>
      <dgm:spPr/>
      <dgm:t>
        <a:bodyPr/>
        <a:lstStyle/>
        <a:p>
          <a:endParaRPr lang="es-CO"/>
        </a:p>
      </dgm:t>
    </dgm:pt>
    <dgm:pt modelId="{717A83FB-A527-4FC5-B020-2494C89C9BEB}" type="sibTrans" cxnId="{B19FF004-2353-4EDD-BB59-B8753613973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CO" sz="1800" dirty="0"/>
            <a:t>CONFLICTO</a:t>
          </a:r>
        </a:p>
      </dgm:t>
    </dgm:pt>
    <dgm:pt modelId="{D9AFA58F-AEF5-48BD-B9B7-2F4B1CFC38D2}" type="pres">
      <dgm:prSet presAssocID="{5322512D-A3BD-48A3-BD8B-505DF4A88DB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EF676FAD-5D70-45EE-BF3C-43DCB043C355}" type="pres">
      <dgm:prSet presAssocID="{98A0CCF4-8CEA-40AA-85E9-7806551ABF5A}" presName="composite" presStyleCnt="0"/>
      <dgm:spPr/>
    </dgm:pt>
    <dgm:pt modelId="{D20812B2-C414-4E3E-B51C-10E304AE5F50}" type="pres">
      <dgm:prSet presAssocID="{98A0CCF4-8CEA-40AA-85E9-7806551ABF5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DEDC14-D533-43D0-AB05-A207AC3CA586}" type="pres">
      <dgm:prSet presAssocID="{98A0CCF4-8CEA-40AA-85E9-7806551ABF5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4C343F-FC5A-4FE8-947F-0771E00AF119}" type="pres">
      <dgm:prSet presAssocID="{98A0CCF4-8CEA-40AA-85E9-7806551ABF5A}" presName="BalanceSpacing" presStyleCnt="0"/>
      <dgm:spPr/>
    </dgm:pt>
    <dgm:pt modelId="{3FAB435D-03B1-4DB6-899D-C29DA67DDA85}" type="pres">
      <dgm:prSet presAssocID="{98A0CCF4-8CEA-40AA-85E9-7806551ABF5A}" presName="BalanceSpacing1" presStyleCnt="0"/>
      <dgm:spPr/>
    </dgm:pt>
    <dgm:pt modelId="{DA73BBDB-956D-4FE4-A9E4-368F552833F5}" type="pres">
      <dgm:prSet presAssocID="{0315C5B0-0CB0-47F7-9361-42E0C07E9E92}" presName="Accent1Text" presStyleLbl="node1" presStyleIdx="1" presStyleCnt="6"/>
      <dgm:spPr/>
      <dgm:t>
        <a:bodyPr/>
        <a:lstStyle/>
        <a:p>
          <a:endParaRPr lang="es-CO"/>
        </a:p>
      </dgm:t>
    </dgm:pt>
    <dgm:pt modelId="{1FBB28AD-658B-40FF-AA45-DC61AA49E260}" type="pres">
      <dgm:prSet presAssocID="{0315C5B0-0CB0-47F7-9361-42E0C07E9E92}" presName="spaceBetweenRectangles" presStyleCnt="0"/>
      <dgm:spPr/>
    </dgm:pt>
    <dgm:pt modelId="{511E94B3-6B54-449B-996D-DCAF3CD6A673}" type="pres">
      <dgm:prSet presAssocID="{61BC1963-A7D4-4E53-8030-2B1D80D28905}" presName="composite" presStyleCnt="0"/>
      <dgm:spPr/>
    </dgm:pt>
    <dgm:pt modelId="{6791D790-23E2-424F-B441-295ECC33FE0E}" type="pres">
      <dgm:prSet presAssocID="{61BC1963-A7D4-4E53-8030-2B1D80D2890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F346D0-7A60-4B97-9DD4-C9FC5BE3E22D}" type="pres">
      <dgm:prSet presAssocID="{61BC1963-A7D4-4E53-8030-2B1D80D2890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557D5E9-9603-43DE-A0A7-392BE8B23AAB}" type="pres">
      <dgm:prSet presAssocID="{61BC1963-A7D4-4E53-8030-2B1D80D28905}" presName="BalanceSpacing" presStyleCnt="0"/>
      <dgm:spPr/>
    </dgm:pt>
    <dgm:pt modelId="{0BF16912-0C14-4BBF-B50E-B1DEC3881777}" type="pres">
      <dgm:prSet presAssocID="{61BC1963-A7D4-4E53-8030-2B1D80D28905}" presName="BalanceSpacing1" presStyleCnt="0"/>
      <dgm:spPr/>
    </dgm:pt>
    <dgm:pt modelId="{E7C1909C-B26B-4783-BB08-C50534BA66D3}" type="pres">
      <dgm:prSet presAssocID="{EFBD62F6-FD3D-48FB-99CD-F5A342F71922}" presName="Accent1Text" presStyleLbl="node1" presStyleIdx="3" presStyleCnt="6"/>
      <dgm:spPr/>
      <dgm:t>
        <a:bodyPr/>
        <a:lstStyle/>
        <a:p>
          <a:endParaRPr lang="es-CO"/>
        </a:p>
      </dgm:t>
    </dgm:pt>
    <dgm:pt modelId="{1FB1B603-DF4E-4D99-A81E-030F4912BAFE}" type="pres">
      <dgm:prSet presAssocID="{EFBD62F6-FD3D-48FB-99CD-F5A342F71922}" presName="spaceBetweenRectangles" presStyleCnt="0"/>
      <dgm:spPr/>
    </dgm:pt>
    <dgm:pt modelId="{23968AFC-177A-424F-BC3B-87499D335437}" type="pres">
      <dgm:prSet presAssocID="{0205C537-BED7-4675-AA77-D9859DA24490}" presName="composite" presStyleCnt="0"/>
      <dgm:spPr/>
    </dgm:pt>
    <dgm:pt modelId="{40074B3D-A2DE-4113-8381-6C9EDCD69EA7}" type="pres">
      <dgm:prSet presAssocID="{0205C537-BED7-4675-AA77-D9859DA2449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BE2DB8-5EBA-4CC3-B762-5C3135F2D36B}" type="pres">
      <dgm:prSet presAssocID="{0205C537-BED7-4675-AA77-D9859DA2449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A597C1A-6861-426D-BAE7-BCE436811E82}" type="pres">
      <dgm:prSet presAssocID="{0205C537-BED7-4675-AA77-D9859DA24490}" presName="BalanceSpacing" presStyleCnt="0"/>
      <dgm:spPr/>
    </dgm:pt>
    <dgm:pt modelId="{350C7983-62B7-46C6-93F7-E915657F8F23}" type="pres">
      <dgm:prSet presAssocID="{0205C537-BED7-4675-AA77-D9859DA24490}" presName="BalanceSpacing1" presStyleCnt="0"/>
      <dgm:spPr/>
    </dgm:pt>
    <dgm:pt modelId="{44651804-AE1F-48FE-BE78-70DD9F6172BE}" type="pres">
      <dgm:prSet presAssocID="{717A83FB-A527-4FC5-B020-2494C89C9BEB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DA2CE6E3-0D64-4DDF-ADB7-61E115A61A2F}" type="presOf" srcId="{0315C5B0-0CB0-47F7-9361-42E0C07E9E92}" destId="{DA73BBDB-956D-4FE4-A9E4-368F552833F5}" srcOrd="0" destOrd="0" presId="urn:microsoft.com/office/officeart/2008/layout/AlternatingHexagons"/>
    <dgm:cxn modelId="{71D89A36-80F3-4E7F-92DA-36D0BEB689A2}" type="presOf" srcId="{0205C537-BED7-4675-AA77-D9859DA24490}" destId="{40074B3D-A2DE-4113-8381-6C9EDCD69EA7}" srcOrd="0" destOrd="0" presId="urn:microsoft.com/office/officeart/2008/layout/AlternatingHexagons"/>
    <dgm:cxn modelId="{7EB12D10-F5A6-4DFD-8980-FB61CFCE889D}" type="presOf" srcId="{EFBD62F6-FD3D-48FB-99CD-F5A342F71922}" destId="{E7C1909C-B26B-4783-BB08-C50534BA66D3}" srcOrd="0" destOrd="0" presId="urn:microsoft.com/office/officeart/2008/layout/AlternatingHexagons"/>
    <dgm:cxn modelId="{70110D37-DCB0-4D87-8BD6-4F122939DBDE}" type="presOf" srcId="{98A0CCF4-8CEA-40AA-85E9-7806551ABF5A}" destId="{D20812B2-C414-4E3E-B51C-10E304AE5F50}" srcOrd="0" destOrd="0" presId="urn:microsoft.com/office/officeart/2008/layout/AlternatingHexagons"/>
    <dgm:cxn modelId="{4FC5D9D3-534A-4CF6-A210-AE78D215814F}" type="presOf" srcId="{717A83FB-A527-4FC5-B020-2494C89C9BEB}" destId="{44651804-AE1F-48FE-BE78-70DD9F6172BE}" srcOrd="0" destOrd="0" presId="urn:microsoft.com/office/officeart/2008/layout/AlternatingHexagons"/>
    <dgm:cxn modelId="{0216F12C-F251-4FC0-997A-69EA3E820B84}" srcId="{5322512D-A3BD-48A3-BD8B-505DF4A88DB5}" destId="{61BC1963-A7D4-4E53-8030-2B1D80D28905}" srcOrd="1" destOrd="0" parTransId="{E5548439-9983-4F10-8AAE-9581487BD7C7}" sibTransId="{EFBD62F6-FD3D-48FB-99CD-F5A342F71922}"/>
    <dgm:cxn modelId="{7C51282C-355C-4D79-8C2E-E70071C71FEF}" type="presOf" srcId="{5322512D-A3BD-48A3-BD8B-505DF4A88DB5}" destId="{D9AFA58F-AEF5-48BD-B9B7-2F4B1CFC38D2}" srcOrd="0" destOrd="0" presId="urn:microsoft.com/office/officeart/2008/layout/AlternatingHexagons"/>
    <dgm:cxn modelId="{0E82C134-1AF6-4ABE-A14C-06D70E970424}" type="presOf" srcId="{61BC1963-A7D4-4E53-8030-2B1D80D28905}" destId="{6791D790-23E2-424F-B441-295ECC33FE0E}" srcOrd="0" destOrd="0" presId="urn:microsoft.com/office/officeart/2008/layout/AlternatingHexagons"/>
    <dgm:cxn modelId="{10417281-4998-488B-A7E8-067DF4C085A8}" srcId="{5322512D-A3BD-48A3-BD8B-505DF4A88DB5}" destId="{98A0CCF4-8CEA-40AA-85E9-7806551ABF5A}" srcOrd="0" destOrd="0" parTransId="{9D166E26-9F00-41FB-A819-E3F70D68A288}" sibTransId="{0315C5B0-0CB0-47F7-9361-42E0C07E9E92}"/>
    <dgm:cxn modelId="{B19FF004-2353-4EDD-BB59-B87536139737}" srcId="{5322512D-A3BD-48A3-BD8B-505DF4A88DB5}" destId="{0205C537-BED7-4675-AA77-D9859DA24490}" srcOrd="2" destOrd="0" parTransId="{772B77BD-1F0B-45DA-935A-B4B3BC58B400}" sibTransId="{717A83FB-A527-4FC5-B020-2494C89C9BEB}"/>
    <dgm:cxn modelId="{5CF78983-3544-47A2-8A84-B5175DA7EE75}" type="presParOf" srcId="{D9AFA58F-AEF5-48BD-B9B7-2F4B1CFC38D2}" destId="{EF676FAD-5D70-45EE-BF3C-43DCB043C355}" srcOrd="0" destOrd="0" presId="urn:microsoft.com/office/officeart/2008/layout/AlternatingHexagons"/>
    <dgm:cxn modelId="{81B4DDD4-0A2D-44C0-B27C-29DFE558675F}" type="presParOf" srcId="{EF676FAD-5D70-45EE-BF3C-43DCB043C355}" destId="{D20812B2-C414-4E3E-B51C-10E304AE5F50}" srcOrd="0" destOrd="0" presId="urn:microsoft.com/office/officeart/2008/layout/AlternatingHexagons"/>
    <dgm:cxn modelId="{150C9C33-AAB5-4681-8F2F-E7207E369F61}" type="presParOf" srcId="{EF676FAD-5D70-45EE-BF3C-43DCB043C355}" destId="{E1DEDC14-D533-43D0-AB05-A207AC3CA586}" srcOrd="1" destOrd="0" presId="urn:microsoft.com/office/officeart/2008/layout/AlternatingHexagons"/>
    <dgm:cxn modelId="{88752502-DC1C-4DED-A34E-DEA40BD14B55}" type="presParOf" srcId="{EF676FAD-5D70-45EE-BF3C-43DCB043C355}" destId="{214C343F-FC5A-4FE8-947F-0771E00AF119}" srcOrd="2" destOrd="0" presId="urn:microsoft.com/office/officeart/2008/layout/AlternatingHexagons"/>
    <dgm:cxn modelId="{23037219-5416-47E8-8821-7394E52B8249}" type="presParOf" srcId="{EF676FAD-5D70-45EE-BF3C-43DCB043C355}" destId="{3FAB435D-03B1-4DB6-899D-C29DA67DDA85}" srcOrd="3" destOrd="0" presId="urn:microsoft.com/office/officeart/2008/layout/AlternatingHexagons"/>
    <dgm:cxn modelId="{641DD6CC-0D66-43F0-9E15-DE350AD93747}" type="presParOf" srcId="{EF676FAD-5D70-45EE-BF3C-43DCB043C355}" destId="{DA73BBDB-956D-4FE4-A9E4-368F552833F5}" srcOrd="4" destOrd="0" presId="urn:microsoft.com/office/officeart/2008/layout/AlternatingHexagons"/>
    <dgm:cxn modelId="{301DDED7-482E-4A73-A931-6494C635A2E8}" type="presParOf" srcId="{D9AFA58F-AEF5-48BD-B9B7-2F4B1CFC38D2}" destId="{1FBB28AD-658B-40FF-AA45-DC61AA49E260}" srcOrd="1" destOrd="0" presId="urn:microsoft.com/office/officeart/2008/layout/AlternatingHexagons"/>
    <dgm:cxn modelId="{2C561D5D-9E92-476D-B492-8B795F2567C9}" type="presParOf" srcId="{D9AFA58F-AEF5-48BD-B9B7-2F4B1CFC38D2}" destId="{511E94B3-6B54-449B-996D-DCAF3CD6A673}" srcOrd="2" destOrd="0" presId="urn:microsoft.com/office/officeart/2008/layout/AlternatingHexagons"/>
    <dgm:cxn modelId="{CE0B649B-DFB6-4D1F-BC46-154AB7A32D7D}" type="presParOf" srcId="{511E94B3-6B54-449B-996D-DCAF3CD6A673}" destId="{6791D790-23E2-424F-B441-295ECC33FE0E}" srcOrd="0" destOrd="0" presId="urn:microsoft.com/office/officeart/2008/layout/AlternatingHexagons"/>
    <dgm:cxn modelId="{64083120-275C-4334-8B24-4C762312F7A0}" type="presParOf" srcId="{511E94B3-6B54-449B-996D-DCAF3CD6A673}" destId="{36F346D0-7A60-4B97-9DD4-C9FC5BE3E22D}" srcOrd="1" destOrd="0" presId="urn:microsoft.com/office/officeart/2008/layout/AlternatingHexagons"/>
    <dgm:cxn modelId="{70119161-54EF-469B-8011-80BF1AE5A571}" type="presParOf" srcId="{511E94B3-6B54-449B-996D-DCAF3CD6A673}" destId="{0557D5E9-9603-43DE-A0A7-392BE8B23AAB}" srcOrd="2" destOrd="0" presId="urn:microsoft.com/office/officeart/2008/layout/AlternatingHexagons"/>
    <dgm:cxn modelId="{2B034116-1ADD-46EE-A18B-A1047F133546}" type="presParOf" srcId="{511E94B3-6B54-449B-996D-DCAF3CD6A673}" destId="{0BF16912-0C14-4BBF-B50E-B1DEC3881777}" srcOrd="3" destOrd="0" presId="urn:microsoft.com/office/officeart/2008/layout/AlternatingHexagons"/>
    <dgm:cxn modelId="{DA8D3F90-A993-4388-9775-5E77369CFF57}" type="presParOf" srcId="{511E94B3-6B54-449B-996D-DCAF3CD6A673}" destId="{E7C1909C-B26B-4783-BB08-C50534BA66D3}" srcOrd="4" destOrd="0" presId="urn:microsoft.com/office/officeart/2008/layout/AlternatingHexagons"/>
    <dgm:cxn modelId="{47E0ABC1-1DE5-4378-85A7-CC6F22B96F52}" type="presParOf" srcId="{D9AFA58F-AEF5-48BD-B9B7-2F4B1CFC38D2}" destId="{1FB1B603-DF4E-4D99-A81E-030F4912BAFE}" srcOrd="3" destOrd="0" presId="urn:microsoft.com/office/officeart/2008/layout/AlternatingHexagons"/>
    <dgm:cxn modelId="{15E184E4-61E6-46E8-A919-99D473E7CA36}" type="presParOf" srcId="{D9AFA58F-AEF5-48BD-B9B7-2F4B1CFC38D2}" destId="{23968AFC-177A-424F-BC3B-87499D335437}" srcOrd="4" destOrd="0" presId="urn:microsoft.com/office/officeart/2008/layout/AlternatingHexagons"/>
    <dgm:cxn modelId="{2BD21F3E-D2E0-4DC4-9E41-ADA9FDA3CDB5}" type="presParOf" srcId="{23968AFC-177A-424F-BC3B-87499D335437}" destId="{40074B3D-A2DE-4113-8381-6C9EDCD69EA7}" srcOrd="0" destOrd="0" presId="urn:microsoft.com/office/officeart/2008/layout/AlternatingHexagons"/>
    <dgm:cxn modelId="{BC01F956-424A-4088-B3F8-E51EF609F492}" type="presParOf" srcId="{23968AFC-177A-424F-BC3B-87499D335437}" destId="{31BE2DB8-5EBA-4CC3-B762-5C3135F2D36B}" srcOrd="1" destOrd="0" presId="urn:microsoft.com/office/officeart/2008/layout/AlternatingHexagons"/>
    <dgm:cxn modelId="{B9BEFB42-CF3F-46C2-AE3F-137F25D50394}" type="presParOf" srcId="{23968AFC-177A-424F-BC3B-87499D335437}" destId="{FA597C1A-6861-426D-BAE7-BCE436811E82}" srcOrd="2" destOrd="0" presId="urn:microsoft.com/office/officeart/2008/layout/AlternatingHexagons"/>
    <dgm:cxn modelId="{D378712F-A0EE-469C-9950-C2E5940DEADB}" type="presParOf" srcId="{23968AFC-177A-424F-BC3B-87499D335437}" destId="{350C7983-62B7-46C6-93F7-E915657F8F23}" srcOrd="3" destOrd="0" presId="urn:microsoft.com/office/officeart/2008/layout/AlternatingHexagons"/>
    <dgm:cxn modelId="{D6D57F35-BFF0-4446-83A6-C7F18C507D7F}" type="presParOf" srcId="{23968AFC-177A-424F-BC3B-87499D335437}" destId="{44651804-AE1F-48FE-BE78-70DD9F6172B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2B66E-F196-4943-B0D7-756135A794EC}">
      <dsp:nvSpPr>
        <dsp:cNvPr id="0" name=""/>
        <dsp:cNvSpPr/>
      </dsp:nvSpPr>
      <dsp:spPr>
        <a:xfrm>
          <a:off x="2409871" y="1295497"/>
          <a:ext cx="3130706" cy="31307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latin typeface="BrowalliaUPC"/>
            </a:rPr>
            <a:t>Firma acuerdo de Paz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latin typeface="BrowalliaUPC"/>
            </a:rPr>
            <a:t>(Escenario </a:t>
          </a:r>
          <a:endParaRPr lang="es-CO" sz="2000" kern="1200" dirty="0" smtClean="0">
            <a:latin typeface="BrowalliaUPC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BrowalliaUPC"/>
            </a:rPr>
            <a:t>Post-acuerdo</a:t>
          </a:r>
          <a:r>
            <a:rPr lang="es-CO" sz="2000" kern="1200" dirty="0">
              <a:latin typeface="BrowalliaUPC"/>
            </a:rPr>
            <a:t>)</a:t>
          </a:r>
        </a:p>
      </dsp:txBody>
      <dsp:txXfrm>
        <a:off x="2868352" y="1753978"/>
        <a:ext cx="2213744" cy="2213744"/>
      </dsp:txXfrm>
    </dsp:sp>
    <dsp:sp modelId="{BEB73B93-63EE-4C49-BDA6-30AA4399C0B9}">
      <dsp:nvSpPr>
        <dsp:cNvPr id="0" name=""/>
        <dsp:cNvSpPr/>
      </dsp:nvSpPr>
      <dsp:spPr>
        <a:xfrm>
          <a:off x="2975801" y="-118494"/>
          <a:ext cx="1998846" cy="18810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BrowalliaUPC"/>
            </a:rPr>
            <a:t>Migración </a:t>
          </a:r>
          <a:r>
            <a:rPr lang="es-CO" sz="1800" kern="1200" dirty="0" smtClean="0">
              <a:latin typeface="BrowalliaUPC"/>
            </a:rPr>
            <a:t>a la ciudad</a:t>
          </a:r>
          <a:endParaRPr lang="es-CO" sz="1800" kern="1200" dirty="0">
            <a:latin typeface="BrowalliaUPC"/>
          </a:endParaRPr>
        </a:p>
      </dsp:txBody>
      <dsp:txXfrm>
        <a:off x="3268525" y="156982"/>
        <a:ext cx="1413398" cy="1330117"/>
      </dsp:txXfrm>
    </dsp:sp>
    <dsp:sp modelId="{32B0A06F-54B7-4C8A-8674-FDD60407FF51}">
      <dsp:nvSpPr>
        <dsp:cNvPr id="0" name=""/>
        <dsp:cNvSpPr/>
      </dsp:nvSpPr>
      <dsp:spPr>
        <a:xfrm>
          <a:off x="5073429" y="1972676"/>
          <a:ext cx="1881210" cy="1776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BrowalliaUPC"/>
            </a:rPr>
            <a:t>Abandono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BrowalliaUPC"/>
            </a:rPr>
            <a:t>del campo</a:t>
          </a:r>
          <a:endParaRPr lang="es-CO" sz="1800" kern="1200" dirty="0">
            <a:latin typeface="BrowalliaUPC"/>
          </a:endParaRPr>
        </a:p>
      </dsp:txBody>
      <dsp:txXfrm>
        <a:off x="5348926" y="2232816"/>
        <a:ext cx="1330216" cy="1256067"/>
      </dsp:txXfrm>
    </dsp:sp>
    <dsp:sp modelId="{4377A65F-9598-486E-8371-D1CE328B709F}">
      <dsp:nvSpPr>
        <dsp:cNvPr id="0" name=""/>
        <dsp:cNvSpPr/>
      </dsp:nvSpPr>
      <dsp:spPr>
        <a:xfrm>
          <a:off x="2961791" y="4036736"/>
          <a:ext cx="2026866" cy="17258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BrowalliaUPC"/>
            </a:rPr>
            <a:t>Expansión </a:t>
          </a:r>
          <a:r>
            <a:rPr lang="es-CO" sz="1800" kern="1200" dirty="0" smtClean="0">
              <a:latin typeface="BrowalliaUPC"/>
            </a:rPr>
            <a:t>urbana</a:t>
          </a:r>
          <a:endParaRPr lang="es-CO" sz="1800" kern="1200" dirty="0">
            <a:latin typeface="BrowalliaUPC"/>
          </a:endParaRPr>
        </a:p>
      </dsp:txBody>
      <dsp:txXfrm>
        <a:off x="3258619" y="4289481"/>
        <a:ext cx="1433210" cy="1220359"/>
      </dsp:txXfrm>
    </dsp:sp>
    <dsp:sp modelId="{2340643A-D7D1-47BE-A765-EB6FAF113F79}">
      <dsp:nvSpPr>
        <dsp:cNvPr id="0" name=""/>
        <dsp:cNvSpPr/>
      </dsp:nvSpPr>
      <dsp:spPr>
        <a:xfrm>
          <a:off x="255054" y="1742872"/>
          <a:ext cx="2521565" cy="24040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BrowalliaUPC"/>
            </a:rPr>
            <a:t>Desplazamiento forzado</a:t>
          </a:r>
        </a:p>
      </dsp:txBody>
      <dsp:txXfrm>
        <a:off x="624329" y="2094940"/>
        <a:ext cx="1783015" cy="1699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2A98D-8578-452C-8571-5ED81D36B326}">
      <dsp:nvSpPr>
        <dsp:cNvPr id="0" name=""/>
        <dsp:cNvSpPr/>
      </dsp:nvSpPr>
      <dsp:spPr>
        <a:xfrm>
          <a:off x="2579517" y="2709333"/>
          <a:ext cx="648490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245" y="0"/>
              </a:lnTo>
              <a:lnTo>
                <a:pt x="324245" y="1286933"/>
              </a:lnTo>
              <a:lnTo>
                <a:pt x="648490" y="12869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67735" y="3316772"/>
        <a:ext cx="72054" cy="72054"/>
      </dsp:txXfrm>
    </dsp:sp>
    <dsp:sp modelId="{446069FA-2DB6-4CD4-9C5D-5414404CF6AD}">
      <dsp:nvSpPr>
        <dsp:cNvPr id="0" name=""/>
        <dsp:cNvSpPr/>
      </dsp:nvSpPr>
      <dsp:spPr>
        <a:xfrm>
          <a:off x="2579517" y="2663613"/>
          <a:ext cx="6484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49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87550" y="2693121"/>
        <a:ext cx="32424" cy="32424"/>
      </dsp:txXfrm>
    </dsp:sp>
    <dsp:sp modelId="{BA684DF9-24B8-4035-92E7-E795632A425A}">
      <dsp:nvSpPr>
        <dsp:cNvPr id="0" name=""/>
        <dsp:cNvSpPr/>
      </dsp:nvSpPr>
      <dsp:spPr>
        <a:xfrm>
          <a:off x="2579517" y="1422400"/>
          <a:ext cx="648490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24245" y="1286933"/>
              </a:lnTo>
              <a:lnTo>
                <a:pt x="324245" y="0"/>
              </a:lnTo>
              <a:lnTo>
                <a:pt x="6484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67735" y="2029839"/>
        <a:ext cx="72054" cy="72054"/>
      </dsp:txXfrm>
    </dsp:sp>
    <dsp:sp modelId="{0A2A9820-E79F-4E66-AB5C-90D63A261DAD}">
      <dsp:nvSpPr>
        <dsp:cNvPr id="0" name=""/>
        <dsp:cNvSpPr/>
      </dsp:nvSpPr>
      <dsp:spPr>
        <a:xfrm rot="16200000">
          <a:off x="-644589" y="2194560"/>
          <a:ext cx="5418667" cy="1029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>
              <a:solidFill>
                <a:schemeClr val="tx1"/>
              </a:solidFill>
              <a:latin typeface="BrowalliaUPC"/>
            </a:rPr>
            <a:t>Transicionalidad</a:t>
          </a:r>
        </a:p>
      </dsp:txBody>
      <dsp:txXfrm>
        <a:off x="-644589" y="2194560"/>
        <a:ext cx="5418667" cy="1029546"/>
      </dsp:txXfrm>
    </dsp:sp>
    <dsp:sp modelId="{86B9C6D3-99C0-404B-A22D-D132CE87EF04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/>
            <a:t>Ecología y paisaje entre montaña, llanura y selva</a:t>
          </a:r>
        </a:p>
      </dsp:txBody>
      <dsp:txXfrm>
        <a:off x="3228008" y="907626"/>
        <a:ext cx="3376913" cy="1029546"/>
      </dsp:txXfrm>
    </dsp:sp>
    <dsp:sp modelId="{948D922D-F637-43E9-9AAE-DAD91A4A0141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/>
            <a:t>Historia y ocupación diferencial política </a:t>
          </a:r>
        </a:p>
      </dsp:txBody>
      <dsp:txXfrm>
        <a:off x="3228008" y="2194560"/>
        <a:ext cx="3376913" cy="1029546"/>
      </dsp:txXfrm>
    </dsp:sp>
    <dsp:sp modelId="{CB64F8D6-87D3-400A-B22B-02E372913E17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/>
            <a:t>Actualidad desde la marginalidad</a:t>
          </a:r>
        </a:p>
      </dsp:txBody>
      <dsp:txXfrm>
        <a:off x="3228008" y="3481493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812B2-C414-4E3E-B51C-10E304AE5F50}">
      <dsp:nvSpPr>
        <dsp:cNvPr id="0" name=""/>
        <dsp:cNvSpPr/>
      </dsp:nvSpPr>
      <dsp:spPr>
        <a:xfrm rot="5400000">
          <a:off x="3723564" y="144315"/>
          <a:ext cx="2184503" cy="1900518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Reconstrucción tejido familiar, comunitario y regional</a:t>
          </a:r>
        </a:p>
      </dsp:txBody>
      <dsp:txXfrm rot="-5400000">
        <a:off x="4161720" y="342741"/>
        <a:ext cx="1308190" cy="1503667"/>
      </dsp:txXfrm>
    </dsp:sp>
    <dsp:sp modelId="{E1DEDC14-D533-43D0-AB05-A207AC3CA586}">
      <dsp:nvSpPr>
        <dsp:cNvPr id="0" name=""/>
        <dsp:cNvSpPr/>
      </dsp:nvSpPr>
      <dsp:spPr>
        <a:xfrm>
          <a:off x="5823746" y="439223"/>
          <a:ext cx="2437906" cy="131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3BBDB-956D-4FE4-A9E4-368F552833F5}">
      <dsp:nvSpPr>
        <dsp:cNvPr id="0" name=""/>
        <dsp:cNvSpPr/>
      </dsp:nvSpPr>
      <dsp:spPr>
        <a:xfrm rot="5400000">
          <a:off x="1671004" y="144315"/>
          <a:ext cx="2184503" cy="19005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SUPERACIÓN</a:t>
          </a:r>
        </a:p>
      </dsp:txBody>
      <dsp:txXfrm rot="-5400000">
        <a:off x="2109160" y="342741"/>
        <a:ext cx="1308190" cy="1503667"/>
      </dsp:txXfrm>
    </dsp:sp>
    <dsp:sp modelId="{6791D790-23E2-424F-B441-295ECC33FE0E}">
      <dsp:nvSpPr>
        <dsp:cNvPr id="0" name=""/>
        <dsp:cNvSpPr/>
      </dsp:nvSpPr>
      <dsp:spPr>
        <a:xfrm rot="5400000">
          <a:off x="2693352" y="1998521"/>
          <a:ext cx="2184503" cy="1900518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Resolver problemas marginación y pobreza absoluta</a:t>
          </a:r>
        </a:p>
      </dsp:txBody>
      <dsp:txXfrm rot="-5400000">
        <a:off x="3131508" y="2196947"/>
        <a:ext cx="1308190" cy="1503667"/>
      </dsp:txXfrm>
    </dsp:sp>
    <dsp:sp modelId="{36F346D0-7A60-4B97-9DD4-C9FC5BE3E22D}">
      <dsp:nvSpPr>
        <dsp:cNvPr id="0" name=""/>
        <dsp:cNvSpPr/>
      </dsp:nvSpPr>
      <dsp:spPr>
        <a:xfrm>
          <a:off x="397438" y="2293429"/>
          <a:ext cx="2359264" cy="131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1909C-B26B-4783-BB08-C50534BA66D3}">
      <dsp:nvSpPr>
        <dsp:cNvPr id="0" name=""/>
        <dsp:cNvSpPr/>
      </dsp:nvSpPr>
      <dsp:spPr>
        <a:xfrm rot="5400000">
          <a:off x="4745911" y="1998521"/>
          <a:ext cx="2184503" cy="19005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DEL </a:t>
          </a:r>
        </a:p>
      </dsp:txBody>
      <dsp:txXfrm rot="-5400000">
        <a:off x="5184067" y="2196947"/>
        <a:ext cx="1308190" cy="1503667"/>
      </dsp:txXfrm>
    </dsp:sp>
    <dsp:sp modelId="{40074B3D-A2DE-4113-8381-6C9EDCD69EA7}">
      <dsp:nvSpPr>
        <dsp:cNvPr id="0" name=""/>
        <dsp:cNvSpPr/>
      </dsp:nvSpPr>
      <dsp:spPr>
        <a:xfrm rot="5400000">
          <a:off x="3723564" y="3852728"/>
          <a:ext cx="2184503" cy="1900518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Solucionar la falta de infraestructura para la prestación de servicios </a:t>
          </a:r>
          <a:r>
            <a:rPr lang="es-CO" sz="1400" kern="1200" dirty="0" smtClean="0"/>
            <a:t>básicos</a:t>
          </a:r>
          <a:endParaRPr lang="es-CO" sz="1400" kern="1200" dirty="0"/>
        </a:p>
      </dsp:txBody>
      <dsp:txXfrm rot="-5400000">
        <a:off x="4161720" y="4051154"/>
        <a:ext cx="1308190" cy="1503667"/>
      </dsp:txXfrm>
    </dsp:sp>
    <dsp:sp modelId="{31BE2DB8-5EBA-4CC3-B762-5C3135F2D36B}">
      <dsp:nvSpPr>
        <dsp:cNvPr id="0" name=""/>
        <dsp:cNvSpPr/>
      </dsp:nvSpPr>
      <dsp:spPr>
        <a:xfrm>
          <a:off x="5823746" y="4147636"/>
          <a:ext cx="2437906" cy="131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51804-AE1F-48FE-BE78-70DD9F6172BE}">
      <dsp:nvSpPr>
        <dsp:cNvPr id="0" name=""/>
        <dsp:cNvSpPr/>
      </dsp:nvSpPr>
      <dsp:spPr>
        <a:xfrm rot="5400000">
          <a:off x="1671004" y="3852728"/>
          <a:ext cx="2184503" cy="19005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CONFLICTO</a:t>
          </a:r>
        </a:p>
      </dsp:txBody>
      <dsp:txXfrm rot="-5400000">
        <a:off x="2109160" y="4051154"/>
        <a:ext cx="1308190" cy="1503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4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47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9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33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4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86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8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44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6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8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43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F05E-7A56-4310-95BE-6785A2A84A7F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50B-DC51-4A55-AAAF-8E6867E568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79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14C7E31-092D-44FC-ACA4-2DA571A5E93D}"/>
              </a:ext>
            </a:extLst>
          </p:cNvPr>
          <p:cNvSpPr/>
          <p:nvPr/>
        </p:nvSpPr>
        <p:spPr>
          <a:xfrm>
            <a:off x="121024" y="2938125"/>
            <a:ext cx="9144000" cy="1085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45F8D7-9BE5-4AF1-95DC-D8B5B2CC7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49" y="418465"/>
            <a:ext cx="9144000" cy="2072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latin typeface="BrowalliaUPC" panose="020B0604020202020204" pitchFamily="34" charset="-34"/>
                <a:cs typeface="BrowalliaUPC" panose="020B0604020202020204" pitchFamily="34" charset="-34"/>
              </a:rPr>
              <a:t>ECOTURISMO </a:t>
            </a:r>
            <a:r>
              <a:rPr lang="es-CO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Y </a:t>
            </a:r>
            <a:br>
              <a:rPr lang="es-CO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es-CO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PAZ TERRITORIAL</a:t>
            </a:r>
            <a:endParaRPr lang="es-CO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3EAD22-F806-43A0-B7D5-BA9AF58E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038921"/>
            <a:ext cx="8243047" cy="1085850"/>
          </a:xfr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s-CO" sz="4400" dirty="0">
                <a:solidFill>
                  <a:schemeClr val="bg1"/>
                </a:solidFill>
                <a:cs typeface="BrowalliaUPC" panose="020B0604020202020204"/>
              </a:rPr>
              <a:t>EN EL PIEDEMONTE LLANO-SELVA</a:t>
            </a:r>
            <a:endParaRPr lang="es-CO" sz="3600" dirty="0">
              <a:solidFill>
                <a:schemeClr val="bg1"/>
              </a:solidFill>
              <a:cs typeface="BrowalliaUPC" panose="020B06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50CF654-F2F2-4FFF-9C1B-94194D28D432}"/>
              </a:ext>
            </a:extLst>
          </p:cNvPr>
          <p:cNvSpPr txBox="1"/>
          <p:nvPr/>
        </p:nvSpPr>
        <p:spPr>
          <a:xfrm>
            <a:off x="2702859" y="4470711"/>
            <a:ext cx="644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dirty="0">
                <a:latin typeface="+mj-lt"/>
              </a:rPr>
              <a:t>Daniel Esteban Unigarro </a:t>
            </a:r>
            <a:r>
              <a:rPr lang="es-CO" sz="2400" dirty="0" err="1">
                <a:latin typeface="+mj-lt"/>
              </a:rPr>
              <a:t>Caguasango</a:t>
            </a:r>
            <a:endParaRPr lang="es-CO" sz="2400" dirty="0">
              <a:latin typeface="+mj-lt"/>
            </a:endParaRPr>
          </a:p>
          <a:p>
            <a:pPr algn="r"/>
            <a:r>
              <a:rPr lang="es-CO" sz="2000" dirty="0">
                <a:latin typeface="+mj-lt"/>
              </a:rPr>
              <a:t>Profesor Facultad de Ciencias del Hábitat</a:t>
            </a:r>
          </a:p>
          <a:p>
            <a:pPr algn="r"/>
            <a:r>
              <a:rPr lang="es-CO" sz="2000" dirty="0">
                <a:latin typeface="+mj-lt"/>
              </a:rPr>
              <a:t>Universidad de La Salle</a:t>
            </a:r>
          </a:p>
        </p:txBody>
      </p:sp>
    </p:spTree>
    <p:extLst>
      <p:ext uri="{BB962C8B-B14F-4D97-AF65-F5344CB8AC3E}">
        <p14:creationId xmlns:p14="http://schemas.microsoft.com/office/powerpoint/2010/main" val="5162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4F77759-25B5-4C15-B9C3-AD761244362A}"/>
              </a:ext>
            </a:extLst>
          </p:cNvPr>
          <p:cNvSpPr/>
          <p:nvPr/>
        </p:nvSpPr>
        <p:spPr>
          <a:xfrm>
            <a:off x="536986" y="3686119"/>
            <a:ext cx="9144000" cy="1085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8B49BD2-D43E-40DB-9964-0DB142A3B748}"/>
              </a:ext>
            </a:extLst>
          </p:cNvPr>
          <p:cNvSpPr txBox="1">
            <a:spLocks/>
          </p:cNvSpPr>
          <p:nvPr/>
        </p:nvSpPr>
        <p:spPr>
          <a:xfrm>
            <a:off x="-402179" y="1005093"/>
            <a:ext cx="1102233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8000" dirty="0">
                <a:latin typeface="BrowalliaUPC" panose="020B0604020202020204" pitchFamily="34" charset="-34"/>
                <a:cs typeface="BrowalliaUPC" panose="020B0604020202020204" pitchFamily="34" charset="-34"/>
              </a:rPr>
              <a:t>EL SENTIDO DE LA PAZ TERRITORIAL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4BB6CF5C-BFEF-4BA9-8A19-1A590F0801AA}"/>
              </a:ext>
            </a:extLst>
          </p:cNvPr>
          <p:cNvSpPr txBox="1">
            <a:spLocks/>
          </p:cNvSpPr>
          <p:nvPr/>
        </p:nvSpPr>
        <p:spPr>
          <a:xfrm>
            <a:off x="1981983" y="3896789"/>
            <a:ext cx="6247615" cy="10744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dirty="0">
                <a:solidFill>
                  <a:schemeClr val="bg1"/>
                </a:solidFill>
                <a:cs typeface="BrowalliaUPC" panose="020B0604020202020204"/>
              </a:rPr>
              <a:t>Y SUS IMPLICACIONES</a:t>
            </a:r>
          </a:p>
        </p:txBody>
      </p:sp>
    </p:spTree>
    <p:extLst>
      <p:ext uri="{BB962C8B-B14F-4D97-AF65-F5344CB8AC3E}">
        <p14:creationId xmlns:p14="http://schemas.microsoft.com/office/powerpoint/2010/main" val="207042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29A57A1-F3FA-43D4-B533-CE32B66F3B07}"/>
              </a:ext>
            </a:extLst>
          </p:cNvPr>
          <p:cNvSpPr/>
          <p:nvPr/>
        </p:nvSpPr>
        <p:spPr>
          <a:xfrm>
            <a:off x="22365" y="49493"/>
            <a:ext cx="12192000" cy="1067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CF04C4D3-C365-48BD-9EAF-2558D0A4F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813214"/>
              </p:ext>
            </p:extLst>
          </p:nvPr>
        </p:nvGraphicFramePr>
        <p:xfrm>
          <a:off x="-1518658" y="960438"/>
          <a:ext cx="8659091" cy="589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54F1F1-E1FB-4B47-8533-B38DC088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0" y="-10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dirty="0">
                <a:latin typeface="BrowalliaUPC"/>
              </a:rPr>
              <a:t>RECONOCIENDO EL TERRITORIO OLVIDADO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AC14690-686A-451D-85B4-32B6D0C2FBE1}"/>
              </a:ext>
            </a:extLst>
          </p:cNvPr>
          <p:cNvSpPr txBox="1"/>
          <p:nvPr/>
        </p:nvSpPr>
        <p:spPr>
          <a:xfrm rot="16200000">
            <a:off x="3643373" y="3577911"/>
            <a:ext cx="486737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DESCENTRALIZACIÓN DEL PODER</a:t>
            </a:r>
          </a:p>
        </p:txBody>
      </p:sp>
      <p:pic>
        <p:nvPicPr>
          <p:cNvPr id="9218" name="Picture 2" descr="Image result for COMUNIDAD LLANO COLOMBIA">
            <a:extLst>
              <a:ext uri="{FF2B5EF4-FFF2-40B4-BE49-F238E27FC236}">
                <a16:creationId xmlns:a16="http://schemas.microsoft.com/office/drawing/2014/main" xmlns="" id="{8B13A84B-BC19-4FEB-9BFC-C59E2229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42" y="2887955"/>
            <a:ext cx="4865255" cy="27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E92B710-D588-44E3-ADC8-6EA3F77B116D}"/>
              </a:ext>
            </a:extLst>
          </p:cNvPr>
          <p:cNvSpPr/>
          <p:nvPr/>
        </p:nvSpPr>
        <p:spPr>
          <a:xfrm>
            <a:off x="6829642" y="5666730"/>
            <a:ext cx="37760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https://twitter.com/misiononucol/status/894224444448804866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7AE9DFC-B9FC-4BD1-BD63-7DE50C017B3E}"/>
              </a:ext>
            </a:extLst>
          </p:cNvPr>
          <p:cNvSpPr txBox="1"/>
          <p:nvPr/>
        </p:nvSpPr>
        <p:spPr>
          <a:xfrm>
            <a:off x="7140433" y="2135097"/>
            <a:ext cx="45389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MANEJO DESDE LA COMUNIDAD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BF943021-14D0-4183-BE1C-9DA88177F198}"/>
              </a:ext>
            </a:extLst>
          </p:cNvPr>
          <p:cNvSpPr/>
          <p:nvPr/>
        </p:nvSpPr>
        <p:spPr>
          <a:xfrm>
            <a:off x="4925291" y="3886200"/>
            <a:ext cx="955964" cy="0"/>
          </a:xfrm>
          <a:custGeom>
            <a:avLst/>
            <a:gdLst>
              <a:gd name="connsiteX0" fmla="*/ 0 w 955964"/>
              <a:gd name="connsiteY0" fmla="*/ 0 h 0"/>
              <a:gd name="connsiteX1" fmla="*/ 955964 w 9559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5964">
                <a:moveTo>
                  <a:pt x="0" y="0"/>
                </a:moveTo>
                <a:lnTo>
                  <a:pt x="955964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F3F36E4A-1DBB-451D-8916-0155C39EC3FC}"/>
              </a:ext>
            </a:extLst>
          </p:cNvPr>
          <p:cNvSpPr/>
          <p:nvPr/>
        </p:nvSpPr>
        <p:spPr>
          <a:xfrm>
            <a:off x="6276109" y="2327564"/>
            <a:ext cx="914400" cy="0"/>
          </a:xfrm>
          <a:custGeom>
            <a:avLst/>
            <a:gdLst>
              <a:gd name="connsiteX0" fmla="*/ 0 w 914400"/>
              <a:gd name="connsiteY0" fmla="*/ 0 h 0"/>
              <a:gd name="connsiteX1" fmla="*/ 914400 w 914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299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rogramas de desarrollo con enfoque territorial">
            <a:extLst>
              <a:ext uri="{FF2B5EF4-FFF2-40B4-BE49-F238E27FC236}">
                <a16:creationId xmlns:a16="http://schemas.microsoft.com/office/drawing/2014/main" xmlns="" id="{AD000EA3-AD50-4DE2-8AD2-6A5A0DD2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81" y="101780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079DA7D-028A-4C11-8C3A-42DC0B93DE98}"/>
              </a:ext>
            </a:extLst>
          </p:cNvPr>
          <p:cNvSpPr/>
          <p:nvPr/>
        </p:nvSpPr>
        <p:spPr>
          <a:xfrm>
            <a:off x="22366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6804D4-C213-4BA4-BB78-37D16039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66" y="0"/>
            <a:ext cx="10515600" cy="876300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PROCESOS DE LA PAZ TERRITORIAL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C8C6922-551E-4EE6-8B84-AD761520EE95}"/>
              </a:ext>
            </a:extLst>
          </p:cNvPr>
          <p:cNvSpPr txBox="1"/>
          <p:nvPr/>
        </p:nvSpPr>
        <p:spPr>
          <a:xfrm>
            <a:off x="22366" y="2223718"/>
            <a:ext cx="548372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BrowalliaUPC"/>
              </a:rPr>
              <a:t>Programas de Desarrollo con Enfoque Territorial</a:t>
            </a:r>
          </a:p>
          <a:p>
            <a:pPr algn="ctr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BrowalliaUPC"/>
              </a:rPr>
              <a:t>PDET 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latin typeface="BrowalliaUP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375F8B0-B879-40D7-807B-190E3C0E7E40}"/>
              </a:ext>
            </a:extLst>
          </p:cNvPr>
          <p:cNvSpPr txBox="1"/>
          <p:nvPr/>
        </p:nvSpPr>
        <p:spPr>
          <a:xfrm>
            <a:off x="3003516" y="5648685"/>
            <a:ext cx="548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EMPODERAMIENTO DE LOS PROCESOS Y MODOS DE ORGANIZACIÓN DE LA COMUNIDAD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D92D91E-44C5-483E-8091-B18A603A4F0E}"/>
              </a:ext>
            </a:extLst>
          </p:cNvPr>
          <p:cNvSpPr/>
          <p:nvPr/>
        </p:nvSpPr>
        <p:spPr>
          <a:xfrm>
            <a:off x="5745380" y="535897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900" dirty="0"/>
              <a:t>https://casamemoriatumaco.org/conoces-los-acuerdos-la-habana/</a:t>
            </a:r>
          </a:p>
        </p:txBody>
      </p:sp>
    </p:spTree>
    <p:extLst>
      <p:ext uri="{BB962C8B-B14F-4D97-AF65-F5344CB8AC3E}">
        <p14:creationId xmlns:p14="http://schemas.microsoft.com/office/powerpoint/2010/main" val="39528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4F77759-25B5-4C15-B9C3-AD761244362A}"/>
              </a:ext>
            </a:extLst>
          </p:cNvPr>
          <p:cNvSpPr/>
          <p:nvPr/>
        </p:nvSpPr>
        <p:spPr>
          <a:xfrm>
            <a:off x="939165" y="4561914"/>
            <a:ext cx="9144000" cy="1085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8B49BD2-D43E-40DB-9964-0DB142A3B748}"/>
              </a:ext>
            </a:extLst>
          </p:cNvPr>
          <p:cNvSpPr txBox="1">
            <a:spLocks/>
          </p:cNvSpPr>
          <p:nvPr/>
        </p:nvSpPr>
        <p:spPr>
          <a:xfrm>
            <a:off x="0" y="843727"/>
            <a:ext cx="11022330" cy="3311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8000" dirty="0">
                <a:latin typeface="BrowalliaUPC" panose="020B0604020202020204" pitchFamily="34" charset="-34"/>
                <a:cs typeface="BrowalliaUPC" panose="020B0604020202020204" pitchFamily="34" charset="-34"/>
              </a:rPr>
              <a:t>EL ECOTURISMO </a:t>
            </a:r>
            <a:endParaRPr lang="es-CO" sz="8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ct val="100000"/>
              </a:lnSpc>
            </a:pPr>
            <a:r>
              <a:rPr lang="es-CO" sz="8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COMO </a:t>
            </a:r>
            <a:r>
              <a:rPr lang="es-CO" sz="8000" dirty="0">
                <a:latin typeface="BrowalliaUPC" panose="020B0604020202020204" pitchFamily="34" charset="-34"/>
                <a:cs typeface="BrowalliaUPC" panose="020B0604020202020204" pitchFamily="34" charset="-34"/>
              </a:rPr>
              <a:t>OPORTUNIDAD</a:t>
            </a:r>
          </a:p>
        </p:txBody>
      </p:sp>
    </p:spTree>
    <p:extLst>
      <p:ext uri="{BB962C8B-B14F-4D97-AF65-F5344CB8AC3E}">
        <p14:creationId xmlns:p14="http://schemas.microsoft.com/office/powerpoint/2010/main" val="170553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8C2473B-1FA5-4B83-A78A-81B24CD2D822}"/>
              </a:ext>
            </a:extLst>
          </p:cNvPr>
          <p:cNvSpPr txBox="1"/>
          <p:nvPr/>
        </p:nvSpPr>
        <p:spPr>
          <a:xfrm>
            <a:off x="578428" y="2185553"/>
            <a:ext cx="1103514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“turismo responsable </a:t>
            </a:r>
            <a:r>
              <a:rPr lang="es-ES" sz="2400" dirty="0" smtClean="0"/>
              <a:t>en </a:t>
            </a:r>
            <a:r>
              <a:rPr lang="es-ES" sz="2400" dirty="0"/>
              <a:t>áreas naturales, que conserva el ambiente y mejora el bienestar de la localidad” (Sociedad Internacional de Ecoturismo)</a:t>
            </a:r>
            <a:endParaRPr lang="es-CO" sz="2400" b="1" dirty="0">
              <a:solidFill>
                <a:schemeClr val="accent6">
                  <a:lumMod val="75000"/>
                </a:schemeClr>
              </a:solidFill>
              <a:latin typeface="Adam" panose="02000503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88C5003-F8CD-40FD-ADBE-949EE96D7CE5}"/>
              </a:ext>
            </a:extLst>
          </p:cNvPr>
          <p:cNvSpPr/>
          <p:nvPr/>
        </p:nvSpPr>
        <p:spPr>
          <a:xfrm>
            <a:off x="-6927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99A9B6-623F-461B-B41C-74DECF3D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1"/>
            <a:ext cx="9601199" cy="876300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EL ECOTURISMO…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26AF559-BAB6-4AE2-8133-214DBCA249D3}"/>
              </a:ext>
            </a:extLst>
          </p:cNvPr>
          <p:cNvSpPr txBox="1"/>
          <p:nvPr/>
        </p:nvSpPr>
        <p:spPr>
          <a:xfrm>
            <a:off x="838201" y="3424963"/>
            <a:ext cx="453894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MINIMIZA IMPACTOS AMBIENTALES Y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9EE343E-2496-4656-B047-45D3EF5D88AA}"/>
              </a:ext>
            </a:extLst>
          </p:cNvPr>
          <p:cNvSpPr txBox="1"/>
          <p:nvPr/>
        </p:nvSpPr>
        <p:spPr>
          <a:xfrm>
            <a:off x="3826525" y="5018596"/>
            <a:ext cx="453894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GENERA NUEVAS DINAMICAS DE ORGANIZACIÓN COMUNITARIA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4AD6009-2850-4638-A5EF-B3B6E455D494}"/>
              </a:ext>
            </a:extLst>
          </p:cNvPr>
          <p:cNvSpPr txBox="1"/>
          <p:nvPr/>
        </p:nvSpPr>
        <p:spPr>
          <a:xfrm>
            <a:off x="7074624" y="3371241"/>
            <a:ext cx="453894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ESTABLECE RELACIONES ENTRE EL ECOSISTEMA Y LA COMUNIDAD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D26E88C7-4F66-4120-A023-6316D7508968}"/>
              </a:ext>
            </a:extLst>
          </p:cNvPr>
          <p:cNvSpPr/>
          <p:nvPr/>
        </p:nvSpPr>
        <p:spPr>
          <a:xfrm>
            <a:off x="6089073" y="2951017"/>
            <a:ext cx="0" cy="2119745"/>
          </a:xfrm>
          <a:custGeom>
            <a:avLst/>
            <a:gdLst>
              <a:gd name="connsiteX0" fmla="*/ 0 w 0"/>
              <a:gd name="connsiteY0" fmla="*/ 0 h 2119745"/>
              <a:gd name="connsiteX1" fmla="*/ 0 w 0"/>
              <a:gd name="connsiteY1" fmla="*/ 2119745 h 21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19745">
                <a:moveTo>
                  <a:pt x="0" y="0"/>
                </a:moveTo>
                <a:lnTo>
                  <a:pt x="0" y="2119745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41B6C077-CCB7-4449-83AF-4B5A72F499A2}"/>
              </a:ext>
            </a:extLst>
          </p:cNvPr>
          <p:cNvSpPr/>
          <p:nvPr/>
        </p:nvSpPr>
        <p:spPr>
          <a:xfrm>
            <a:off x="2888673" y="2971799"/>
            <a:ext cx="0" cy="519545"/>
          </a:xfrm>
          <a:custGeom>
            <a:avLst/>
            <a:gdLst>
              <a:gd name="connsiteX0" fmla="*/ 0 w 0"/>
              <a:gd name="connsiteY0" fmla="*/ 0 h 519545"/>
              <a:gd name="connsiteX1" fmla="*/ 0 w 0"/>
              <a:gd name="connsiteY1" fmla="*/ 519545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19545">
                <a:moveTo>
                  <a:pt x="0" y="0"/>
                </a:moveTo>
                <a:lnTo>
                  <a:pt x="0" y="519545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2D395C02-2864-4552-BFB7-020067356AC3}"/>
              </a:ext>
            </a:extLst>
          </p:cNvPr>
          <p:cNvSpPr/>
          <p:nvPr/>
        </p:nvSpPr>
        <p:spPr>
          <a:xfrm>
            <a:off x="9344098" y="2915898"/>
            <a:ext cx="45719" cy="537070"/>
          </a:xfrm>
          <a:custGeom>
            <a:avLst/>
            <a:gdLst>
              <a:gd name="connsiteX0" fmla="*/ 0 w 0"/>
              <a:gd name="connsiteY0" fmla="*/ 0 h 374073"/>
              <a:gd name="connsiteX1" fmla="*/ 0 w 0"/>
              <a:gd name="connsiteY1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74073">
                <a:moveTo>
                  <a:pt x="0" y="0"/>
                </a:moveTo>
                <a:lnTo>
                  <a:pt x="0" y="374073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161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244E634-EC04-4675-9A4E-A77E55DA1401}"/>
              </a:ext>
            </a:extLst>
          </p:cNvPr>
          <p:cNvSpPr txBox="1"/>
          <p:nvPr/>
        </p:nvSpPr>
        <p:spPr>
          <a:xfrm>
            <a:off x="3826525" y="2949574"/>
            <a:ext cx="453894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APROPIACIÓN Y CUIDADO COMUNITARIO DEL TERRITORIO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8936180-0B4F-4814-81F0-7387118C30B4}"/>
              </a:ext>
            </a:extLst>
          </p:cNvPr>
          <p:cNvSpPr/>
          <p:nvPr/>
        </p:nvSpPr>
        <p:spPr>
          <a:xfrm>
            <a:off x="22366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450B91-A306-434C-8355-3746A08A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1" y="1"/>
            <a:ext cx="11454857" cy="876300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RECONOCIMIENTO DEL ESPACIO VITAL</a:t>
            </a:r>
          </a:p>
        </p:txBody>
      </p:sp>
      <p:pic>
        <p:nvPicPr>
          <p:cNvPr id="14338" name="Picture 2" descr="Image result for ECOTURISMO AMAZONAS">
            <a:extLst>
              <a:ext uri="{FF2B5EF4-FFF2-40B4-BE49-F238E27FC236}">
                <a16:creationId xmlns:a16="http://schemas.microsoft.com/office/drawing/2014/main" xmlns="" id="{E6E59AC8-B3ED-4CAC-8D83-31BA587FE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1" b="96596" l="500" r="98188">
                        <a14:foregroundMark x1="5938" y1="26525" x2="6125" y2="50922"/>
                        <a14:foregroundMark x1="6125" y1="50922" x2="9813" y2="74043"/>
                        <a14:foregroundMark x1="9813" y1="74043" x2="14000" y2="69504"/>
                        <a14:foregroundMark x1="14000" y1="69504" x2="23875" y2="35319"/>
                        <a14:foregroundMark x1="23875" y1="35319" x2="26937" y2="45106"/>
                        <a14:foregroundMark x1="26937" y1="45106" x2="27563" y2="67376"/>
                        <a14:foregroundMark x1="27563" y1="67376" x2="30312" y2="79433"/>
                        <a14:foregroundMark x1="30312" y1="79433" x2="34250" y2="81277"/>
                        <a14:foregroundMark x1="34250" y1="81277" x2="50000" y2="39574"/>
                        <a14:foregroundMark x1="50000" y1="39574" x2="61438" y2="27801"/>
                        <a14:foregroundMark x1="61438" y1="27801" x2="66875" y2="27376"/>
                        <a14:foregroundMark x1="66875" y1="27376" x2="79813" y2="27801"/>
                        <a14:foregroundMark x1="79813" y1="27801" x2="88250" y2="35319"/>
                        <a14:foregroundMark x1="88250" y1="35319" x2="91500" y2="50213"/>
                        <a14:foregroundMark x1="91500" y1="50213" x2="91625" y2="77305"/>
                        <a14:foregroundMark x1="91625" y1="77305" x2="88563" y2="86383"/>
                        <a14:foregroundMark x1="88563" y1="86383" x2="73375" y2="88511"/>
                        <a14:foregroundMark x1="73375" y1="88511" x2="68563" y2="83546"/>
                        <a14:foregroundMark x1="68563" y1="83546" x2="59562" y2="55745"/>
                        <a14:foregroundMark x1="59562" y1="55745" x2="53063" y2="59433"/>
                        <a14:foregroundMark x1="53063" y1="59433" x2="47938" y2="67376"/>
                        <a14:foregroundMark x1="47938" y1="67376" x2="46813" y2="78440"/>
                        <a14:foregroundMark x1="46813" y1="78440" x2="51188" y2="84823"/>
                        <a14:foregroundMark x1="51188" y1="84823" x2="55563" y2="85816"/>
                        <a14:foregroundMark x1="55563" y1="85816" x2="58125" y2="76170"/>
                        <a14:foregroundMark x1="58125" y1="76170" x2="58125" y2="76028"/>
                        <a14:foregroundMark x1="5125" y1="24965" x2="4000" y2="75319"/>
                        <a14:foregroundMark x1="4000" y1="75319" x2="7625" y2="96596"/>
                        <a14:foregroundMark x1="7625" y1="96596" x2="11438" y2="99433"/>
                        <a14:foregroundMark x1="11438" y1="99433" x2="17813" y2="97589"/>
                        <a14:foregroundMark x1="17813" y1="97589" x2="21938" y2="93333"/>
                        <a14:foregroundMark x1="21938" y1="93333" x2="21688" y2="84113"/>
                        <a14:foregroundMark x1="21688" y1="84113" x2="17938" y2="79291"/>
                        <a14:foregroundMark x1="17938" y1="79291" x2="24750" y2="73475"/>
                        <a14:foregroundMark x1="24750" y1="73475" x2="30125" y2="88227"/>
                        <a14:foregroundMark x1="30125" y1="88227" x2="32063" y2="96596"/>
                        <a14:foregroundMark x1="32063" y1="96596" x2="38500" y2="86525"/>
                        <a14:foregroundMark x1="38500" y1="86525" x2="45938" y2="85957"/>
                        <a14:foregroundMark x1="45938" y1="85957" x2="62187" y2="95035"/>
                        <a14:foregroundMark x1="62187" y1="95035" x2="90313" y2="96170"/>
                        <a14:foregroundMark x1="90313" y1="96170" x2="95938" y2="82979"/>
                        <a14:foregroundMark x1="95938" y1="82979" x2="98188" y2="28936"/>
                        <a14:foregroundMark x1="98188" y1="28936" x2="78500" y2="26099"/>
                        <a14:foregroundMark x1="78500" y1="26099" x2="59125" y2="33050"/>
                        <a14:foregroundMark x1="12438" y1="24965" x2="6813" y2="26950"/>
                        <a14:foregroundMark x1="6813" y1="26950" x2="3500" y2="35603"/>
                        <a14:foregroundMark x1="3500" y1="35603" x2="2438" y2="72199"/>
                        <a14:foregroundMark x1="2438" y1="72199" x2="3375" y2="82695"/>
                        <a14:foregroundMark x1="3375" y1="82695" x2="7813" y2="90071"/>
                        <a14:foregroundMark x1="7813" y1="90071" x2="12188" y2="93759"/>
                        <a14:foregroundMark x1="12188" y1="93759" x2="16188" y2="87092"/>
                        <a14:foregroundMark x1="16188" y1="87092" x2="10750" y2="84255"/>
                        <a14:foregroundMark x1="10750" y1="84255" x2="5750" y2="93333"/>
                        <a14:foregroundMark x1="5750" y1="93333" x2="4938" y2="96596"/>
                        <a14:foregroundMark x1="1688" y1="96596" x2="500" y2="21702"/>
                        <a14:backgroundMark x1="1188" y1="6383" x2="20750" y2="3262"/>
                        <a14:backgroundMark x1="20750" y1="3262" x2="64188" y2="11206"/>
                        <a14:backgroundMark x1="64188" y1="11206" x2="90688" y2="5674"/>
                        <a14:backgroundMark x1="90688" y1="5674" x2="95500" y2="5674"/>
                        <a14:backgroundMark x1="95500" y1="5674" x2="97313" y2="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77"/>
          <a:stretch/>
        </p:blipFill>
        <p:spPr bwMode="auto">
          <a:xfrm>
            <a:off x="0" y="2632076"/>
            <a:ext cx="12192000" cy="45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729CA14-803E-4E5B-9A18-BE339F3877CF}"/>
              </a:ext>
            </a:extLst>
          </p:cNvPr>
          <p:cNvSpPr txBox="1"/>
          <p:nvPr/>
        </p:nvSpPr>
        <p:spPr>
          <a:xfrm>
            <a:off x="297872" y="1325704"/>
            <a:ext cx="453894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RECONOCER EL CONTEXTO PARA PODER HACERLO PROPIO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9FD1017-8613-4A74-BD69-F21D1EB7EF32}"/>
              </a:ext>
            </a:extLst>
          </p:cNvPr>
          <p:cNvSpPr txBox="1"/>
          <p:nvPr/>
        </p:nvSpPr>
        <p:spPr>
          <a:xfrm>
            <a:off x="7576850" y="4906215"/>
            <a:ext cx="453894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DIVULGACIÓN 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CONSCIENTE 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Y ORGANIZADA DE LOS SABERES, TRADICIONES Y DINAMICAS PAISAJISTICAS Y CULTURALES DEL TERRITORIO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0A59C710-6AB1-4D27-A4D5-3F8F5B75E1EB}"/>
              </a:ext>
            </a:extLst>
          </p:cNvPr>
          <p:cNvSpPr/>
          <p:nvPr/>
        </p:nvSpPr>
        <p:spPr>
          <a:xfrm>
            <a:off x="2493818" y="1911927"/>
            <a:ext cx="1454727" cy="1454728"/>
          </a:xfrm>
          <a:custGeom>
            <a:avLst/>
            <a:gdLst>
              <a:gd name="connsiteX0" fmla="*/ 0 w 1454727"/>
              <a:gd name="connsiteY0" fmla="*/ 0 h 1454728"/>
              <a:gd name="connsiteX1" fmla="*/ 0 w 1454727"/>
              <a:gd name="connsiteY1" fmla="*/ 1454728 h 1454728"/>
              <a:gd name="connsiteX2" fmla="*/ 1454727 w 1454727"/>
              <a:gd name="connsiteY2" fmla="*/ 1454728 h 145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727" h="1454728">
                <a:moveTo>
                  <a:pt x="0" y="0"/>
                </a:moveTo>
                <a:lnTo>
                  <a:pt x="0" y="1454728"/>
                </a:lnTo>
                <a:lnTo>
                  <a:pt x="1454727" y="1454728"/>
                </a:lnTo>
              </a:path>
            </a:pathLst>
          </a:cu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3D2495ED-8BEF-4F85-89CD-C7BD0A69F170}"/>
              </a:ext>
            </a:extLst>
          </p:cNvPr>
          <p:cNvSpPr/>
          <p:nvPr/>
        </p:nvSpPr>
        <p:spPr>
          <a:xfrm>
            <a:off x="8354291" y="3096491"/>
            <a:ext cx="1143000" cy="1828800"/>
          </a:xfrm>
          <a:custGeom>
            <a:avLst/>
            <a:gdLst>
              <a:gd name="connsiteX0" fmla="*/ 0 w 1143000"/>
              <a:gd name="connsiteY0" fmla="*/ 0 h 1828800"/>
              <a:gd name="connsiteX1" fmla="*/ 1143000 w 1143000"/>
              <a:gd name="connsiteY1" fmla="*/ 20782 h 1828800"/>
              <a:gd name="connsiteX2" fmla="*/ 1122218 w 11430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1828800">
                <a:moveTo>
                  <a:pt x="0" y="0"/>
                </a:moveTo>
                <a:lnTo>
                  <a:pt x="1143000" y="20782"/>
                </a:lnTo>
                <a:lnTo>
                  <a:pt x="1122218" y="1828800"/>
                </a:lnTo>
              </a:path>
            </a:pathLst>
          </a:custGeom>
          <a:noFill/>
          <a:ln w="571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2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4F77759-25B5-4C15-B9C3-AD761244362A}"/>
              </a:ext>
            </a:extLst>
          </p:cNvPr>
          <p:cNvSpPr/>
          <p:nvPr/>
        </p:nvSpPr>
        <p:spPr>
          <a:xfrm>
            <a:off x="1021976" y="4442618"/>
            <a:ext cx="9144000" cy="1085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8B49BD2-D43E-40DB-9964-0DB142A3B748}"/>
              </a:ext>
            </a:extLst>
          </p:cNvPr>
          <p:cNvSpPr txBox="1">
            <a:spLocks/>
          </p:cNvSpPr>
          <p:nvPr/>
        </p:nvSpPr>
        <p:spPr>
          <a:xfrm>
            <a:off x="443752" y="201706"/>
            <a:ext cx="10300447" cy="402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8000" dirty="0">
                <a:latin typeface="BrowalliaUPC" panose="020B0604020202020204" pitchFamily="34" charset="-34"/>
                <a:cs typeface="BrowalliaUPC" panose="020B0604020202020204" pitchFamily="34" charset="-34"/>
              </a:rPr>
              <a:t>ECOTURISMO Y CONSTRUCCIÓN </a:t>
            </a:r>
            <a:endParaRPr lang="es-CO" sz="8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ct val="100000"/>
              </a:lnSpc>
            </a:pPr>
            <a:r>
              <a:rPr lang="es-CO" sz="8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DE </a:t>
            </a:r>
            <a:r>
              <a:rPr lang="es-CO" sz="8000" dirty="0">
                <a:latin typeface="BrowalliaUPC" panose="020B0604020202020204" pitchFamily="34" charset="-34"/>
                <a:cs typeface="BrowalliaUPC" panose="020B0604020202020204" pitchFamily="34" charset="-34"/>
              </a:rPr>
              <a:t>PAZ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533C7C01-9EDC-48E8-8759-2E887ED728F1}"/>
              </a:ext>
            </a:extLst>
          </p:cNvPr>
          <p:cNvSpPr txBox="1">
            <a:spLocks/>
          </p:cNvSpPr>
          <p:nvPr/>
        </p:nvSpPr>
        <p:spPr>
          <a:xfrm>
            <a:off x="2304097" y="4648023"/>
            <a:ext cx="6476831" cy="11006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000" dirty="0">
                <a:solidFill>
                  <a:schemeClr val="bg1"/>
                </a:solidFill>
                <a:cs typeface="BrowalliaUPC" panose="020B0604020202020204"/>
              </a:rPr>
              <a:t>A MODO DE CONCLUSIÓN</a:t>
            </a:r>
          </a:p>
        </p:txBody>
      </p:sp>
    </p:spTree>
    <p:extLst>
      <p:ext uri="{BB962C8B-B14F-4D97-AF65-F5344CB8AC3E}">
        <p14:creationId xmlns:p14="http://schemas.microsoft.com/office/powerpoint/2010/main" val="323194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982E786-22F1-4317-A73D-3D178CD80F2A}"/>
              </a:ext>
            </a:extLst>
          </p:cNvPr>
          <p:cNvSpPr/>
          <p:nvPr/>
        </p:nvSpPr>
        <p:spPr>
          <a:xfrm>
            <a:off x="0" y="-1"/>
            <a:ext cx="12214366" cy="14339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362" name="Picture 2" descr="Image result for piedemonte llanero-selva">
            <a:extLst>
              <a:ext uri="{FF2B5EF4-FFF2-40B4-BE49-F238E27FC236}">
                <a16:creationId xmlns:a16="http://schemas.microsoft.com/office/drawing/2014/main" xmlns="" id="{D084F617-E524-4FAE-840A-ADC82AC66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8" b="97831" l="814" r="98046">
                        <a14:foregroundMark x1="2932" y1="36443" x2="56678" y2="45987"/>
                        <a14:foregroundMark x1="56678" y1="45987" x2="64658" y2="44252"/>
                        <a14:foregroundMark x1="64658" y1="44252" x2="80456" y2="31670"/>
                        <a14:foregroundMark x1="80456" y1="31670" x2="87622" y2="32104"/>
                        <a14:foregroundMark x1="87622" y1="32104" x2="91694" y2="39479"/>
                        <a14:foregroundMark x1="91694" y1="39479" x2="94625" y2="54013"/>
                        <a14:foregroundMark x1="94625" y1="54013" x2="92182" y2="81562"/>
                        <a14:foregroundMark x1="92182" y1="81562" x2="90554" y2="88720"/>
                        <a14:foregroundMark x1="90554" y1="88720" x2="84528" y2="94143"/>
                        <a14:foregroundMark x1="84528" y1="94143" x2="28339" y2="96095"/>
                        <a14:foregroundMark x1="28339" y1="96095" x2="12541" y2="87636"/>
                        <a14:foregroundMark x1="12541" y1="87636" x2="6678" y2="71367"/>
                        <a14:foregroundMark x1="6678" y1="71367" x2="6678" y2="50976"/>
                        <a14:foregroundMark x1="6678" y1="50976" x2="10261" y2="45553"/>
                        <a14:foregroundMark x1="10261" y1="45553" x2="37459" y2="55315"/>
                        <a14:foregroundMark x1="37459" y1="55315" x2="57655" y2="55315"/>
                        <a14:foregroundMark x1="57655" y1="55315" x2="65961" y2="55098"/>
                        <a14:foregroundMark x1="65961" y1="55098" x2="82248" y2="47505"/>
                        <a14:foregroundMark x1="82248" y1="47505" x2="88111" y2="53145"/>
                        <a14:foregroundMark x1="88111" y1="53145" x2="89577" y2="61388"/>
                        <a14:foregroundMark x1="89577" y1="61388" x2="87459" y2="75271"/>
                        <a14:foregroundMark x1="87459" y1="75271" x2="83225" y2="82646"/>
                        <a14:foregroundMark x1="83225" y1="82646" x2="76547" y2="87636"/>
                        <a14:foregroundMark x1="76547" y1="87636" x2="31922" y2="86551"/>
                        <a14:foregroundMark x1="31922" y1="86551" x2="21173" y2="74620"/>
                        <a14:foregroundMark x1="21173" y1="74620" x2="32736" y2="68330"/>
                        <a14:foregroundMark x1="32736" y1="68330" x2="73616" y2="66161"/>
                        <a14:foregroundMark x1="73616" y1="66161" x2="78176" y2="69631"/>
                        <a14:foregroundMark x1="78176" y1="69631" x2="66612" y2="76139"/>
                        <a14:foregroundMark x1="66612" y1="76139" x2="44137" y2="77440"/>
                        <a14:foregroundMark x1="2443" y1="37527" x2="4235" y2="90022"/>
                        <a14:foregroundMark x1="4235" y1="90022" x2="8306" y2="94577"/>
                        <a14:foregroundMark x1="8306" y1="94577" x2="70195" y2="98048"/>
                        <a14:foregroundMark x1="70195" y1="98048" x2="86319" y2="97831"/>
                        <a14:foregroundMark x1="86319" y1="97831" x2="92508" y2="97831"/>
                        <a14:foregroundMark x1="92508" y1="97831" x2="95765" y2="91106"/>
                        <a14:foregroundMark x1="95765" y1="91106" x2="99511" y2="48373"/>
                        <a14:foregroundMark x1="99511" y1="48373" x2="96580" y2="39913"/>
                        <a14:foregroundMark x1="96580" y1="39913" x2="95603" y2="27983"/>
                        <a14:foregroundMark x1="32410" y1="91974" x2="71824" y2="93709"/>
                        <a14:foregroundMark x1="3583" y1="96746" x2="8469" y2="98482"/>
                        <a14:foregroundMark x1="8469" y1="98482" x2="14984" y2="98482"/>
                        <a14:foregroundMark x1="14984" y1="98482" x2="38111" y2="97397"/>
                        <a14:foregroundMark x1="38111" y1="97397" x2="65635" y2="97397"/>
                        <a14:foregroundMark x1="65635" y1="97397" x2="78339" y2="96746"/>
                        <a14:foregroundMark x1="78339" y1="96746" x2="98046" y2="97831"/>
                        <a14:foregroundMark x1="2280" y1="36443" x2="3420" y2="70282"/>
                        <a14:foregroundMark x1="3420" y1="70282" x2="814" y2="94143"/>
                        <a14:foregroundMark x1="814" y1="94143" x2="1629" y2="96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 bwMode="auto">
          <a:xfrm>
            <a:off x="0" y="-1615572"/>
            <a:ext cx="12192000" cy="84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2C881CD-4EF9-4473-A8AA-8B19858A552B}"/>
              </a:ext>
            </a:extLst>
          </p:cNvPr>
          <p:cNvSpPr txBox="1"/>
          <p:nvPr/>
        </p:nvSpPr>
        <p:spPr>
          <a:xfrm>
            <a:off x="3837708" y="931130"/>
            <a:ext cx="424261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ECOTURISMO EN EL PIEDEMONTE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216A3FA-1C34-4ABE-9FBC-35A54A3301E3}"/>
              </a:ext>
            </a:extLst>
          </p:cNvPr>
          <p:cNvSpPr txBox="1"/>
          <p:nvPr/>
        </p:nvSpPr>
        <p:spPr>
          <a:xfrm>
            <a:off x="3837708" y="2631695"/>
            <a:ext cx="45389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PAZ TERRITORIAL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9FF7DA0-FA8B-4DB8-B071-AA1354B29BDF}"/>
              </a:ext>
            </a:extLst>
          </p:cNvPr>
          <p:cNvSpPr txBox="1"/>
          <p:nvPr/>
        </p:nvSpPr>
        <p:spPr>
          <a:xfrm>
            <a:off x="3963983" y="5498749"/>
            <a:ext cx="48841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RECONSTRUCCIÓN DE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IDENTIDAD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CFBFB77-C0A2-4326-B1A8-E4183F6E3292}"/>
              </a:ext>
            </a:extLst>
          </p:cNvPr>
          <p:cNvSpPr txBox="1"/>
          <p:nvPr/>
        </p:nvSpPr>
        <p:spPr>
          <a:xfrm>
            <a:off x="3837708" y="1807971"/>
            <a:ext cx="424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dam" panose="02000503000000000000" pitchFamily="50" charset="0"/>
              </a:rPr>
              <a:t>Propicia </a:t>
            </a:r>
            <a:r>
              <a:rPr lang="es-CO" sz="2400" b="1" dirty="0" smtClean="0">
                <a:solidFill>
                  <a:schemeClr val="bg1"/>
                </a:solidFill>
                <a:latin typeface="Adam" panose="02000503000000000000" pitchFamily="50" charset="0"/>
              </a:rPr>
              <a:t>        y    </a:t>
            </a:r>
            <a:r>
              <a:rPr lang="es-CO" sz="2400" b="1" dirty="0">
                <a:solidFill>
                  <a:schemeClr val="bg1"/>
                </a:solidFill>
                <a:latin typeface="Adam" panose="02000503000000000000" pitchFamily="50" charset="0"/>
              </a:rPr>
              <a:t>contribuye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483F03F-C63D-4F3A-8C34-9214EFC6D2A7}"/>
              </a:ext>
            </a:extLst>
          </p:cNvPr>
          <p:cNvSpPr txBox="1"/>
          <p:nvPr/>
        </p:nvSpPr>
        <p:spPr>
          <a:xfrm>
            <a:off x="775865" y="3555360"/>
            <a:ext cx="365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dam" panose="02000503000000000000" pitchFamily="50" charset="0"/>
              </a:rPr>
              <a:t>Transforma el papel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79B3B45-5E60-4B54-A21F-4E1B1593E076}"/>
              </a:ext>
            </a:extLst>
          </p:cNvPr>
          <p:cNvSpPr txBox="1"/>
          <p:nvPr/>
        </p:nvSpPr>
        <p:spPr>
          <a:xfrm>
            <a:off x="7763906" y="3565709"/>
            <a:ext cx="365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dam" panose="02000503000000000000" pitchFamily="50" charset="0"/>
              </a:rPr>
              <a:t>Aprovecha y pone en valor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C88874D6-A930-4E03-930B-F53DE02C8C8C}"/>
              </a:ext>
            </a:extLst>
          </p:cNvPr>
          <p:cNvSpPr/>
          <p:nvPr/>
        </p:nvSpPr>
        <p:spPr>
          <a:xfrm>
            <a:off x="2660073" y="2847106"/>
            <a:ext cx="1205345" cy="768927"/>
          </a:xfrm>
          <a:custGeom>
            <a:avLst/>
            <a:gdLst>
              <a:gd name="connsiteX0" fmla="*/ 1205345 w 1205345"/>
              <a:gd name="connsiteY0" fmla="*/ 0 h 768927"/>
              <a:gd name="connsiteX1" fmla="*/ 0 w 1205345"/>
              <a:gd name="connsiteY1" fmla="*/ 20782 h 768927"/>
              <a:gd name="connsiteX2" fmla="*/ 0 w 1205345"/>
              <a:gd name="connsiteY2" fmla="*/ 768927 h 7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345" h="768927">
                <a:moveTo>
                  <a:pt x="1205345" y="0"/>
                </a:moveTo>
                <a:lnTo>
                  <a:pt x="0" y="20782"/>
                </a:lnTo>
                <a:lnTo>
                  <a:pt x="0" y="768927"/>
                </a:ln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AA101FDA-6C64-40D3-95F8-8FE38000B7EC}"/>
              </a:ext>
            </a:extLst>
          </p:cNvPr>
          <p:cNvSpPr/>
          <p:nvPr/>
        </p:nvSpPr>
        <p:spPr>
          <a:xfrm>
            <a:off x="8376657" y="2847106"/>
            <a:ext cx="1328452" cy="789709"/>
          </a:xfrm>
          <a:custGeom>
            <a:avLst/>
            <a:gdLst>
              <a:gd name="connsiteX0" fmla="*/ 0 w 1350818"/>
              <a:gd name="connsiteY0" fmla="*/ 0 h 768927"/>
              <a:gd name="connsiteX1" fmla="*/ 1330036 w 1350818"/>
              <a:gd name="connsiteY1" fmla="*/ 41563 h 768927"/>
              <a:gd name="connsiteX2" fmla="*/ 1350818 w 1350818"/>
              <a:gd name="connsiteY2" fmla="*/ 768927 h 7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818" h="768927">
                <a:moveTo>
                  <a:pt x="0" y="0"/>
                </a:moveTo>
                <a:lnTo>
                  <a:pt x="1330036" y="41563"/>
                </a:lnTo>
                <a:lnTo>
                  <a:pt x="1350818" y="768927"/>
                </a:ln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07C1F72-8000-44D7-BD85-87F90C3C362A}"/>
              </a:ext>
            </a:extLst>
          </p:cNvPr>
          <p:cNvSpPr txBox="1"/>
          <p:nvPr/>
        </p:nvSpPr>
        <p:spPr>
          <a:xfrm>
            <a:off x="4362827" y="4715971"/>
            <a:ext cx="365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dam" panose="02000503000000000000" pitchFamily="50" charset="0"/>
              </a:rPr>
              <a:t>Generan</a:t>
            </a:r>
            <a:endParaRPr lang="es-CO" sz="2400" b="1" dirty="0">
              <a:solidFill>
                <a:schemeClr val="bg1"/>
              </a:solidFill>
              <a:latin typeface="Adam" panose="02000503000000000000" pitchFamily="50" charset="0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C094A8F9-0EE9-45D0-88CB-002B4435A1AA}"/>
              </a:ext>
            </a:extLst>
          </p:cNvPr>
          <p:cNvSpPr/>
          <p:nvPr/>
        </p:nvSpPr>
        <p:spPr>
          <a:xfrm>
            <a:off x="2660073" y="4031669"/>
            <a:ext cx="2992582" cy="1018310"/>
          </a:xfrm>
          <a:custGeom>
            <a:avLst/>
            <a:gdLst>
              <a:gd name="connsiteX0" fmla="*/ 20782 w 2992582"/>
              <a:gd name="connsiteY0" fmla="*/ 0 h 1018310"/>
              <a:gd name="connsiteX1" fmla="*/ 0 w 2992582"/>
              <a:gd name="connsiteY1" fmla="*/ 1018310 h 1018310"/>
              <a:gd name="connsiteX2" fmla="*/ 2992582 w 2992582"/>
              <a:gd name="connsiteY2" fmla="*/ 976746 h 10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582" h="1018310">
                <a:moveTo>
                  <a:pt x="20782" y="0"/>
                </a:moveTo>
                <a:lnTo>
                  <a:pt x="0" y="1018310"/>
                </a:lnTo>
                <a:lnTo>
                  <a:pt x="2992582" y="976746"/>
                </a:ln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EB8698C-9ED1-4C27-B039-0E6C618753B1}"/>
              </a:ext>
            </a:extLst>
          </p:cNvPr>
          <p:cNvSpPr/>
          <p:nvPr/>
        </p:nvSpPr>
        <p:spPr>
          <a:xfrm>
            <a:off x="6795655" y="4052451"/>
            <a:ext cx="2909454" cy="976746"/>
          </a:xfrm>
          <a:custGeom>
            <a:avLst/>
            <a:gdLst>
              <a:gd name="connsiteX0" fmla="*/ 2888672 w 2909454"/>
              <a:gd name="connsiteY0" fmla="*/ 0 h 976746"/>
              <a:gd name="connsiteX1" fmla="*/ 2909454 w 2909454"/>
              <a:gd name="connsiteY1" fmla="*/ 976746 h 976746"/>
              <a:gd name="connsiteX2" fmla="*/ 0 w 2909454"/>
              <a:gd name="connsiteY2" fmla="*/ 955964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9454" h="976746">
                <a:moveTo>
                  <a:pt x="2888672" y="0"/>
                </a:moveTo>
                <a:lnTo>
                  <a:pt x="2909454" y="976746"/>
                </a:lnTo>
                <a:lnTo>
                  <a:pt x="0" y="955964"/>
                </a:ln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E05EF41-1249-4546-8311-3EF9192A0366}"/>
              </a:ext>
            </a:extLst>
          </p:cNvPr>
          <p:cNvSpPr txBox="1"/>
          <p:nvPr/>
        </p:nvSpPr>
        <p:spPr>
          <a:xfrm>
            <a:off x="7320547" y="4220154"/>
            <a:ext cx="45389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ECOSISTEMA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7DD17C-1694-46C7-8782-8E0A81910184}"/>
              </a:ext>
            </a:extLst>
          </p:cNvPr>
          <p:cNvSpPr txBox="1"/>
          <p:nvPr/>
        </p:nvSpPr>
        <p:spPr>
          <a:xfrm>
            <a:off x="332506" y="4220154"/>
            <a:ext cx="45389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COMUNIDAD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DD996A64-DDDD-43ED-B39F-985FFB4EFA9B}"/>
              </a:ext>
            </a:extLst>
          </p:cNvPr>
          <p:cNvSpPr/>
          <p:nvPr/>
        </p:nvSpPr>
        <p:spPr>
          <a:xfrm>
            <a:off x="6234545" y="5112324"/>
            <a:ext cx="0" cy="394855"/>
          </a:xfrm>
          <a:custGeom>
            <a:avLst/>
            <a:gdLst>
              <a:gd name="connsiteX0" fmla="*/ 0 w 0"/>
              <a:gd name="connsiteY0" fmla="*/ 0 h 394855"/>
              <a:gd name="connsiteX1" fmla="*/ 0 w 0"/>
              <a:gd name="connsiteY1" fmla="*/ 394855 h 39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94855">
                <a:moveTo>
                  <a:pt x="0" y="0"/>
                </a:moveTo>
                <a:lnTo>
                  <a:pt x="0" y="394855"/>
                </a:ln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 abajo 20"/>
          <p:cNvSpPr/>
          <p:nvPr/>
        </p:nvSpPr>
        <p:spPr>
          <a:xfrm>
            <a:off x="5580284" y="1762127"/>
            <a:ext cx="215397" cy="86956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B9DBC979-C111-4280-BE44-778CC3A6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17813"/>
          <a:stretch/>
        </p:blipFill>
        <p:spPr bwMode="auto">
          <a:xfrm>
            <a:off x="-1" y="868810"/>
            <a:ext cx="5600701" cy="59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D2EC641-8E71-4053-A8DF-B30E250A690D}"/>
              </a:ext>
            </a:extLst>
          </p:cNvPr>
          <p:cNvSpPr/>
          <p:nvPr/>
        </p:nvSpPr>
        <p:spPr>
          <a:xfrm>
            <a:off x="0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EEEC23-3DB3-4134-AE29-EF55B208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-223839"/>
            <a:ext cx="10515600" cy="1325563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SUPERANDO EL CONFLICTO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C703AF31-BC3A-413A-A4D4-1F137E8A9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89441"/>
              </p:ext>
            </p:extLst>
          </p:nvPr>
        </p:nvGraphicFramePr>
        <p:xfrm>
          <a:off x="5244353" y="868810"/>
          <a:ext cx="7630272" cy="564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B91C062-D7A1-43B1-9717-3A3D24F7D0E7}"/>
              </a:ext>
            </a:extLst>
          </p:cNvPr>
          <p:cNvSpPr/>
          <p:nvPr/>
        </p:nvSpPr>
        <p:spPr>
          <a:xfrm>
            <a:off x="0" y="6573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</a:rPr>
              <a:t>https://www.laopinion.com.co/cultura/el-museo-nacional-recibio-la-paloma-de-la-paz-158550</a:t>
            </a:r>
          </a:p>
        </p:txBody>
      </p:sp>
    </p:spTree>
    <p:extLst>
      <p:ext uri="{BB962C8B-B14F-4D97-AF65-F5344CB8AC3E}">
        <p14:creationId xmlns:p14="http://schemas.microsoft.com/office/powerpoint/2010/main" val="279507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C2837A-ADA9-4B65-B39F-BAA548B84CB3}"/>
              </a:ext>
            </a:extLst>
          </p:cNvPr>
          <p:cNvSpPr/>
          <p:nvPr/>
        </p:nvSpPr>
        <p:spPr>
          <a:xfrm>
            <a:off x="45226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B15DE2-1570-4364-A000-35D1B6D5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1" y="-157705"/>
            <a:ext cx="10515600" cy="1325563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UN IMAGINARIO REGIONAL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50138574-B879-40B3-80B0-ACC9E817387F}"/>
              </a:ext>
            </a:extLst>
          </p:cNvPr>
          <p:cNvSpPr/>
          <p:nvPr/>
        </p:nvSpPr>
        <p:spPr>
          <a:xfrm>
            <a:off x="245920" y="1439559"/>
            <a:ext cx="2990225" cy="299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BF597A98-2C0E-4A5E-B6F6-1B6B8AAF2155}"/>
              </a:ext>
            </a:extLst>
          </p:cNvPr>
          <p:cNvSpPr/>
          <p:nvPr/>
        </p:nvSpPr>
        <p:spPr>
          <a:xfrm>
            <a:off x="459490" y="1617557"/>
            <a:ext cx="2574760" cy="257476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 descr="https://cdn.colombia.com/images/colombia-info/informacion-general/mapa-destinos-colombia.jpg">
            <a:extLst>
              <a:ext uri="{FF2B5EF4-FFF2-40B4-BE49-F238E27FC236}">
                <a16:creationId xmlns:a16="http://schemas.microsoft.com/office/drawing/2014/main" xmlns="" id="{647D8DFB-A906-4D6F-8088-2E89DAD66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556" l="2286" r="51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17"/>
          <a:stretch/>
        </p:blipFill>
        <p:spPr bwMode="auto">
          <a:xfrm>
            <a:off x="340417" y="1261534"/>
            <a:ext cx="2606981" cy="33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7E44DFE-AE27-4AA1-BDE1-ED226BE18241}"/>
              </a:ext>
            </a:extLst>
          </p:cNvPr>
          <p:cNvSpPr txBox="1"/>
          <p:nvPr/>
        </p:nvSpPr>
        <p:spPr>
          <a:xfrm>
            <a:off x="2949603" y="1761611"/>
            <a:ext cx="93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103544"/>
                </a:solidFill>
                <a:latin typeface="Adam" panose="02000503000000000000" pitchFamily="50" charset="0"/>
              </a:rPr>
              <a:t>REGIÓN ATLÁNTICA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F61F9CE8-B2F8-4FF8-A723-05B8150F80A8}"/>
              </a:ext>
            </a:extLst>
          </p:cNvPr>
          <p:cNvCxnSpPr/>
          <p:nvPr/>
        </p:nvCxnSpPr>
        <p:spPr>
          <a:xfrm>
            <a:off x="989131" y="2934671"/>
            <a:ext cx="0" cy="1744350"/>
          </a:xfrm>
          <a:prstGeom prst="straightConnector1">
            <a:avLst/>
          </a:prstGeom>
          <a:ln>
            <a:solidFill>
              <a:srgbClr val="10354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E4A1E1FE-DE4E-49CC-A80F-E20180F8EC68}"/>
              </a:ext>
            </a:extLst>
          </p:cNvPr>
          <p:cNvCxnSpPr/>
          <p:nvPr/>
        </p:nvCxnSpPr>
        <p:spPr>
          <a:xfrm>
            <a:off x="1383578" y="2711466"/>
            <a:ext cx="0" cy="2518437"/>
          </a:xfrm>
          <a:prstGeom prst="straightConnector1">
            <a:avLst/>
          </a:prstGeom>
          <a:ln>
            <a:solidFill>
              <a:srgbClr val="10354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17D0ACEF-9273-4720-805B-B0493BECDF62}"/>
              </a:ext>
            </a:extLst>
          </p:cNvPr>
          <p:cNvCxnSpPr/>
          <p:nvPr/>
        </p:nvCxnSpPr>
        <p:spPr>
          <a:xfrm>
            <a:off x="1876637" y="3487108"/>
            <a:ext cx="0" cy="2341346"/>
          </a:xfrm>
          <a:prstGeom prst="straightConnector1">
            <a:avLst/>
          </a:prstGeom>
          <a:ln>
            <a:solidFill>
              <a:srgbClr val="10354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DD847985-ADB4-4C72-AEE4-13CBAFF51235}"/>
              </a:ext>
            </a:extLst>
          </p:cNvPr>
          <p:cNvCxnSpPr/>
          <p:nvPr/>
        </p:nvCxnSpPr>
        <p:spPr>
          <a:xfrm>
            <a:off x="1479351" y="1917612"/>
            <a:ext cx="1420288" cy="0"/>
          </a:xfrm>
          <a:prstGeom prst="straightConnector1">
            <a:avLst/>
          </a:prstGeom>
          <a:ln>
            <a:solidFill>
              <a:srgbClr val="10354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35B209B5-B176-47AA-A807-10EC5D8703E6}"/>
              </a:ext>
            </a:extLst>
          </p:cNvPr>
          <p:cNvCxnSpPr/>
          <p:nvPr/>
        </p:nvCxnSpPr>
        <p:spPr>
          <a:xfrm>
            <a:off x="1995771" y="2775108"/>
            <a:ext cx="1115936" cy="0"/>
          </a:xfrm>
          <a:prstGeom prst="straightConnector1">
            <a:avLst/>
          </a:prstGeom>
          <a:ln>
            <a:solidFill>
              <a:srgbClr val="10354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B692761-FD04-4F9D-80B8-419C353E1ED3}"/>
              </a:ext>
            </a:extLst>
          </p:cNvPr>
          <p:cNvSpPr txBox="1"/>
          <p:nvPr/>
        </p:nvSpPr>
        <p:spPr>
          <a:xfrm>
            <a:off x="1499349" y="5986256"/>
            <a:ext cx="140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REGIÓN AMAZÓNICA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1076BA8-93DD-4BDD-8482-30B45FA32560}"/>
              </a:ext>
            </a:extLst>
          </p:cNvPr>
          <p:cNvSpPr txBox="1"/>
          <p:nvPr/>
        </p:nvSpPr>
        <p:spPr>
          <a:xfrm>
            <a:off x="1056940" y="5337226"/>
            <a:ext cx="93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dam" panose="02000503000000000000" pitchFamily="50" charset="0"/>
              </a:rPr>
              <a:t>REGIÓN ANDINA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959042D-29DE-4CB4-9161-0C417AA51955}"/>
              </a:ext>
            </a:extLst>
          </p:cNvPr>
          <p:cNvSpPr txBox="1"/>
          <p:nvPr/>
        </p:nvSpPr>
        <p:spPr>
          <a:xfrm>
            <a:off x="629371" y="4743998"/>
            <a:ext cx="93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latin typeface="Adam" panose="02000503000000000000" pitchFamily="50" charset="0"/>
              </a:rPr>
              <a:t>REGIÓN PACÍFICA</a:t>
            </a:r>
          </a:p>
        </p:txBody>
      </p:sp>
      <p:pic>
        <p:nvPicPr>
          <p:cNvPr id="2050" name="Picture 2" descr="Image result for piedemonte llanero-selva">
            <a:extLst>
              <a:ext uri="{FF2B5EF4-FFF2-40B4-BE49-F238E27FC236}">
                <a16:creationId xmlns:a16="http://schemas.microsoft.com/office/drawing/2014/main" xmlns="" id="{5EBE46ED-557F-4E23-9A76-F1545C440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r="39591"/>
          <a:stretch/>
        </p:blipFill>
        <p:spPr bwMode="auto">
          <a:xfrm>
            <a:off x="6321296" y="876300"/>
            <a:ext cx="5898166" cy="60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FE59327-240D-4157-8238-367AB9A71BAF}"/>
              </a:ext>
            </a:extLst>
          </p:cNvPr>
          <p:cNvSpPr txBox="1"/>
          <p:nvPr/>
        </p:nvSpPr>
        <p:spPr>
          <a:xfrm>
            <a:off x="3236145" y="2575053"/>
            <a:ext cx="160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REGIÓN ORINOQUIA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6371F58C-3976-49AE-BDDE-0E486E46FA80}"/>
              </a:ext>
            </a:extLst>
          </p:cNvPr>
          <p:cNvSpPr txBox="1"/>
          <p:nvPr/>
        </p:nvSpPr>
        <p:spPr>
          <a:xfrm>
            <a:off x="4598152" y="4785927"/>
            <a:ext cx="160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ABANDONO DEL ESTADO, OLVIDO DEL TERRITORIO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03EC820A-0B40-466B-8B00-C20497CBE0EC}"/>
              </a:ext>
            </a:extLst>
          </p:cNvPr>
          <p:cNvSpPr/>
          <p:nvPr/>
        </p:nvSpPr>
        <p:spPr>
          <a:xfrm>
            <a:off x="2703443" y="5983357"/>
            <a:ext cx="2564296" cy="218660"/>
          </a:xfrm>
          <a:custGeom>
            <a:avLst/>
            <a:gdLst>
              <a:gd name="connsiteX0" fmla="*/ 0 w 2564296"/>
              <a:gd name="connsiteY0" fmla="*/ 218660 h 218660"/>
              <a:gd name="connsiteX1" fmla="*/ 2544418 w 2564296"/>
              <a:gd name="connsiteY1" fmla="*/ 218660 h 218660"/>
              <a:gd name="connsiteX2" fmla="*/ 2564296 w 2564296"/>
              <a:gd name="connsiteY2" fmla="*/ 0 h 21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296" h="218660">
                <a:moveTo>
                  <a:pt x="0" y="218660"/>
                </a:moveTo>
                <a:lnTo>
                  <a:pt x="2544418" y="218660"/>
                </a:lnTo>
                <a:lnTo>
                  <a:pt x="2564296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8F1DD99B-B7B9-4E90-92F8-AF49BF32DD89}"/>
              </a:ext>
            </a:extLst>
          </p:cNvPr>
          <p:cNvSpPr/>
          <p:nvPr/>
        </p:nvSpPr>
        <p:spPr>
          <a:xfrm>
            <a:off x="4273826" y="2782957"/>
            <a:ext cx="954157" cy="1848678"/>
          </a:xfrm>
          <a:custGeom>
            <a:avLst/>
            <a:gdLst>
              <a:gd name="connsiteX0" fmla="*/ 0 w 954157"/>
              <a:gd name="connsiteY0" fmla="*/ 0 h 1848678"/>
              <a:gd name="connsiteX1" fmla="*/ 954157 w 954157"/>
              <a:gd name="connsiteY1" fmla="*/ 0 h 1848678"/>
              <a:gd name="connsiteX2" fmla="*/ 954157 w 954157"/>
              <a:gd name="connsiteY2" fmla="*/ 1848678 h 184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157" h="1848678">
                <a:moveTo>
                  <a:pt x="0" y="0"/>
                </a:moveTo>
                <a:lnTo>
                  <a:pt x="954157" y="0"/>
                </a:lnTo>
                <a:lnTo>
                  <a:pt x="954157" y="1848678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249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7BA598-1719-4639-A065-A4AF84551F2B}"/>
              </a:ext>
            </a:extLst>
          </p:cNvPr>
          <p:cNvSpPr/>
          <p:nvPr/>
        </p:nvSpPr>
        <p:spPr>
          <a:xfrm>
            <a:off x="45226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397A4-8A5A-4A09-9483-D9577404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6" y="-186892"/>
            <a:ext cx="10515600" cy="1325563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RECONOCIENDO LAS REGIONES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62ACEC2-FC31-4353-A169-1EC32BFBB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1785"/>
            <a:ext cx="4078577" cy="554174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A7BBAF7-4B71-47D0-B469-116BA209E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71" y="1138671"/>
            <a:ext cx="4078578" cy="540797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539F8B18-64AD-442B-9F84-CD67505B57FD}"/>
              </a:ext>
            </a:extLst>
          </p:cNvPr>
          <p:cNvSpPr txBox="1"/>
          <p:nvPr/>
        </p:nvSpPr>
        <p:spPr>
          <a:xfrm>
            <a:off x="4262554" y="5786215"/>
            <a:ext cx="208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REGIÓN ORINOQUIA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04F91A53-0E09-484E-83AC-43588D427ED6}"/>
              </a:ext>
            </a:extLst>
          </p:cNvPr>
          <p:cNvSpPr txBox="1"/>
          <p:nvPr/>
        </p:nvSpPr>
        <p:spPr>
          <a:xfrm>
            <a:off x="10560826" y="5786214"/>
            <a:ext cx="208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REGIÓN </a:t>
            </a:r>
          </a:p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AMAZONIA </a:t>
            </a:r>
          </a:p>
        </p:txBody>
      </p:sp>
    </p:spTree>
    <p:extLst>
      <p:ext uri="{BB962C8B-B14F-4D97-AF65-F5344CB8AC3E}">
        <p14:creationId xmlns:p14="http://schemas.microsoft.com/office/powerpoint/2010/main" val="196385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90DE31F-7BF2-4FEE-A7C0-56FE6C4A727A}"/>
              </a:ext>
            </a:extLst>
          </p:cNvPr>
          <p:cNvSpPr/>
          <p:nvPr/>
        </p:nvSpPr>
        <p:spPr>
          <a:xfrm>
            <a:off x="45226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098" name="Picture 2" descr="https://www.elespectador.com/sites/default/files/e5bf57d236ace2518c2c91e21e7f7bb9.jpg">
            <a:extLst>
              <a:ext uri="{FF2B5EF4-FFF2-40B4-BE49-F238E27FC236}">
                <a16:creationId xmlns:a16="http://schemas.microsoft.com/office/drawing/2014/main" xmlns="" id="{FD3D7ED0-CF9C-4582-B7B5-E39C05418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r="2065"/>
          <a:stretch/>
        </p:blipFill>
        <p:spPr bwMode="auto">
          <a:xfrm>
            <a:off x="45227" y="876300"/>
            <a:ext cx="8403830" cy="581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DE0F88-73C8-48A2-A3CD-324F5EAD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0"/>
            <a:ext cx="10319452" cy="876300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IMPACTO ÉTNICO REGIONAL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8F5A727-E329-46C2-8CE8-60D3FC8CB8D2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900" dirty="0"/>
              <a:t>https://www.elespectador.com/noticias/nacional/el-patrimonio-inmaterial-esta-peligro-de-extincion-articulo-476826</a:t>
            </a:r>
          </a:p>
        </p:txBody>
      </p:sp>
      <p:pic>
        <p:nvPicPr>
          <p:cNvPr id="4100" name="Picture 4" descr="Image result for witoto COLOMBIA">
            <a:extLst>
              <a:ext uri="{FF2B5EF4-FFF2-40B4-BE49-F238E27FC236}">
                <a16:creationId xmlns:a16="http://schemas.microsoft.com/office/drawing/2014/main" xmlns="" id="{5899527F-8867-454A-876A-4E4A9BC5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26" y="4790499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ORA COLOMBIA">
            <a:extLst>
              <a:ext uri="{FF2B5EF4-FFF2-40B4-BE49-F238E27FC236}">
                <a16:creationId xmlns:a16="http://schemas.microsoft.com/office/drawing/2014/main" xmlns="" id="{7A23387D-2102-41C9-AA51-94553580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26" y="2934722"/>
            <a:ext cx="2599200" cy="15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1586D3A-2DE4-4C1F-A9D8-EFB14E17C476}"/>
              </a:ext>
            </a:extLst>
          </p:cNvPr>
          <p:cNvSpPr/>
          <p:nvPr/>
        </p:nvSpPr>
        <p:spPr>
          <a:xfrm>
            <a:off x="9386127" y="4454787"/>
            <a:ext cx="259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https://www.blogitravel.com/2012/08/bora-tribu-de-la-amazonia-entre-peru-y-colombia/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C671BA3-60A2-4C3E-8AAE-858869E322E7}"/>
              </a:ext>
            </a:extLst>
          </p:cNvPr>
          <p:cNvSpPr/>
          <p:nvPr/>
        </p:nvSpPr>
        <p:spPr>
          <a:xfrm>
            <a:off x="9386126" y="6506911"/>
            <a:ext cx="2566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http://mitosla.blogspot.com/2012/11/colombia-mito-huitoto-origen-del-hombre.html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7F190DBA-0A1D-4509-9522-BF1F6F00AA1B}"/>
              </a:ext>
            </a:extLst>
          </p:cNvPr>
          <p:cNvCxnSpPr>
            <a:cxnSpLocks/>
          </p:cNvCxnSpPr>
          <p:nvPr/>
        </p:nvCxnSpPr>
        <p:spPr>
          <a:xfrm>
            <a:off x="9305533" y="4785945"/>
            <a:ext cx="0" cy="1770204"/>
          </a:xfrm>
          <a:prstGeom prst="line">
            <a:avLst/>
          </a:prstGeom>
          <a:ln w="76200">
            <a:solidFill>
              <a:srgbClr val="9E0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0EF6FC20-C44B-41EC-BD40-7B34E6978142}"/>
              </a:ext>
            </a:extLst>
          </p:cNvPr>
          <p:cNvCxnSpPr>
            <a:cxnSpLocks/>
          </p:cNvCxnSpPr>
          <p:nvPr/>
        </p:nvCxnSpPr>
        <p:spPr>
          <a:xfrm>
            <a:off x="9298499" y="2933578"/>
            <a:ext cx="0" cy="1559520"/>
          </a:xfrm>
          <a:prstGeom prst="line">
            <a:avLst/>
          </a:prstGeom>
          <a:ln w="76200">
            <a:solidFill>
              <a:srgbClr val="D5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Image result for TUKANO COLOMBIA">
            <a:extLst>
              <a:ext uri="{FF2B5EF4-FFF2-40B4-BE49-F238E27FC236}">
                <a16:creationId xmlns:a16="http://schemas.microsoft.com/office/drawing/2014/main" xmlns="" id="{A18F8897-2B60-4A36-9F01-56BF5439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26" y="951902"/>
            <a:ext cx="2599200" cy="17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1D38CEB-C29C-4722-86F4-E2697255643B}"/>
              </a:ext>
            </a:extLst>
          </p:cNvPr>
          <p:cNvSpPr/>
          <p:nvPr/>
        </p:nvSpPr>
        <p:spPr>
          <a:xfrm>
            <a:off x="9386125" y="2628245"/>
            <a:ext cx="2599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http://bitacoradeunmusicoblog.blogspot.com/2014/08/flautas-de-pan-tukano.html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6056E1C5-7F9D-40F6-B3AC-72C644D407B9}"/>
              </a:ext>
            </a:extLst>
          </p:cNvPr>
          <p:cNvCxnSpPr>
            <a:cxnSpLocks/>
          </p:cNvCxnSpPr>
          <p:nvPr/>
        </p:nvCxnSpPr>
        <p:spPr>
          <a:xfrm>
            <a:off x="9302943" y="951902"/>
            <a:ext cx="0" cy="1724136"/>
          </a:xfrm>
          <a:prstGeom prst="line">
            <a:avLst/>
          </a:prstGeom>
          <a:ln w="76200">
            <a:solidFill>
              <a:srgbClr val="F4B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9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843FF3D-86DF-45DA-B91A-E39323D3E788}"/>
              </a:ext>
            </a:extLst>
          </p:cNvPr>
          <p:cNvSpPr/>
          <p:nvPr/>
        </p:nvSpPr>
        <p:spPr>
          <a:xfrm>
            <a:off x="0" y="1795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xmlns="" id="{4C8836E5-EDE2-4107-8383-A4F30652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61" y="1325563"/>
            <a:ext cx="379825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explotacion petrolera en colombia">
            <a:extLst>
              <a:ext uri="{FF2B5EF4-FFF2-40B4-BE49-F238E27FC236}">
                <a16:creationId xmlns:a16="http://schemas.microsoft.com/office/drawing/2014/main" xmlns="" id="{165104DE-3FB8-48F4-9634-2DE79776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6" y="1882276"/>
            <a:ext cx="3857710" cy="30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259B89-DFE3-4341-815C-CBCFD877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05" y="33543"/>
            <a:ext cx="10145201" cy="845113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DESDE LA REGIÓN PARA EL PAÍS</a:t>
            </a:r>
          </a:p>
        </p:txBody>
      </p:sp>
      <p:pic>
        <p:nvPicPr>
          <p:cNvPr id="5126" name="Picture 6" descr="Image result for explotacion minera en colombia">
            <a:extLst>
              <a:ext uri="{FF2B5EF4-FFF2-40B4-BE49-F238E27FC236}">
                <a16:creationId xmlns:a16="http://schemas.microsoft.com/office/drawing/2014/main" xmlns="" id="{F33404BB-36EE-4EAA-BADC-ACE7E800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41" y="4208844"/>
            <a:ext cx="4474594" cy="24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599C877-A5BA-40AD-9EF1-475A377FE823}"/>
              </a:ext>
            </a:extLst>
          </p:cNvPr>
          <p:cNvSpPr txBox="1"/>
          <p:nvPr/>
        </p:nvSpPr>
        <p:spPr>
          <a:xfrm>
            <a:off x="985144" y="1051279"/>
            <a:ext cx="208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EXPLOTACIÓN PETROLERA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89CDACC-7D9D-4BF4-9026-B0FA6A7184ED}"/>
              </a:ext>
            </a:extLst>
          </p:cNvPr>
          <p:cNvSpPr txBox="1"/>
          <p:nvPr/>
        </p:nvSpPr>
        <p:spPr>
          <a:xfrm>
            <a:off x="2648098" y="5391221"/>
            <a:ext cx="208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EXPLOTACIÓN MINERA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7A168EE-E03B-4868-AED4-CD04E41659F0}"/>
              </a:ext>
            </a:extLst>
          </p:cNvPr>
          <p:cNvSpPr txBox="1"/>
          <p:nvPr/>
        </p:nvSpPr>
        <p:spPr>
          <a:xfrm>
            <a:off x="9713671" y="3894077"/>
            <a:ext cx="208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GANADERIA EXTENSIVA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8D38CD0-41B1-4CE3-B033-D8F34138D1FE}"/>
              </a:ext>
            </a:extLst>
          </p:cNvPr>
          <p:cNvSpPr txBox="1"/>
          <p:nvPr/>
        </p:nvSpPr>
        <p:spPr>
          <a:xfrm>
            <a:off x="4649364" y="1859339"/>
            <a:ext cx="2983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LA ECONOMÍA Y SU RELEVANCIA EN LA COMPRENSIÓN DE LA REGIÓN</a:t>
            </a:r>
          </a:p>
        </p:txBody>
      </p:sp>
    </p:spTree>
    <p:extLst>
      <p:ext uri="{BB962C8B-B14F-4D97-AF65-F5344CB8AC3E}">
        <p14:creationId xmlns:p14="http://schemas.microsoft.com/office/powerpoint/2010/main" val="29631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4F77759-25B5-4C15-B9C3-AD761244362A}"/>
              </a:ext>
            </a:extLst>
          </p:cNvPr>
          <p:cNvSpPr/>
          <p:nvPr/>
        </p:nvSpPr>
        <p:spPr>
          <a:xfrm>
            <a:off x="268941" y="3919995"/>
            <a:ext cx="9144000" cy="1085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8B49BD2-D43E-40DB-9964-0DB142A3B748}"/>
              </a:ext>
            </a:extLst>
          </p:cNvPr>
          <p:cNvSpPr txBox="1">
            <a:spLocks/>
          </p:cNvSpPr>
          <p:nvPr/>
        </p:nvSpPr>
        <p:spPr>
          <a:xfrm>
            <a:off x="268941" y="336176"/>
            <a:ext cx="9802906" cy="3173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6000" dirty="0">
                <a:latin typeface="BrowalliaUPC" panose="020B0604020202020204" pitchFamily="34" charset="-34"/>
                <a:cs typeface="BrowalliaUPC" panose="020B0604020202020204" pitchFamily="34" charset="-34"/>
              </a:rPr>
              <a:t>¿QUÉ ES EL PIEDEMONTE </a:t>
            </a:r>
            <a:endParaRPr lang="es-CO" sz="6000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lnSpc>
                <a:spcPct val="100000"/>
              </a:lnSpc>
            </a:pPr>
            <a:r>
              <a:rPr lang="es-CO" sz="6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LLANO-SELVA</a:t>
            </a:r>
            <a:r>
              <a:rPr lang="es-CO" sz="6000" dirty="0"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4BB6CF5C-BFEF-4BA9-8A19-1A590F0801AA}"/>
              </a:ext>
            </a:extLst>
          </p:cNvPr>
          <p:cNvSpPr txBox="1">
            <a:spLocks/>
          </p:cNvSpPr>
          <p:nvPr/>
        </p:nvSpPr>
        <p:spPr>
          <a:xfrm>
            <a:off x="806824" y="4151014"/>
            <a:ext cx="8081682" cy="9857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4400" dirty="0" smtClean="0">
                <a:solidFill>
                  <a:schemeClr val="bg1"/>
                </a:solidFill>
                <a:cs typeface="BrowalliaUPC" panose="020B0604020202020204"/>
              </a:rPr>
              <a:t>UN TERRITORIO EN TRANSICION…</a:t>
            </a:r>
            <a:endParaRPr lang="es-CO" sz="4400" dirty="0">
              <a:solidFill>
                <a:schemeClr val="bg1"/>
              </a:solidFill>
              <a:cs typeface="BrowalliaUPC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86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8174711-0E80-44C6-974B-1E3FF3E2178F}"/>
              </a:ext>
            </a:extLst>
          </p:cNvPr>
          <p:cNvSpPr/>
          <p:nvPr/>
        </p:nvSpPr>
        <p:spPr>
          <a:xfrm>
            <a:off x="22366" y="0"/>
            <a:ext cx="12192000" cy="876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146" name="Picture 2" descr="MAPA DE LAS CORDILLERAS DE COLOMBIA">
            <a:extLst>
              <a:ext uri="{FF2B5EF4-FFF2-40B4-BE49-F238E27FC236}">
                <a16:creationId xmlns:a16="http://schemas.microsoft.com/office/drawing/2014/main" xmlns="" id="{7A8BDAD4-795D-4BB4-9C77-8F96481B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6" y="876300"/>
            <a:ext cx="4411504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C4DBA0-B39A-4735-A196-990E07920CE4}"/>
              </a:ext>
            </a:extLst>
          </p:cNvPr>
          <p:cNvSpPr/>
          <p:nvPr/>
        </p:nvSpPr>
        <p:spPr>
          <a:xfrm>
            <a:off x="1060872" y="6512868"/>
            <a:ext cx="443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https://www.descargarloenimagenes.com/2017/10/mapa-de-colombiadepartamentos-y.html</a:t>
            </a:r>
          </a:p>
        </p:txBody>
      </p:sp>
      <p:pic>
        <p:nvPicPr>
          <p:cNvPr id="6148" name="Picture 4" descr="http://repository.humboldt.org.co/bitstream/handle/20.500.11761/3841/30847.jpg?sequence=1&amp;isAllowed=y">
            <a:extLst>
              <a:ext uri="{FF2B5EF4-FFF2-40B4-BE49-F238E27FC236}">
                <a16:creationId xmlns:a16="http://schemas.microsoft.com/office/drawing/2014/main" xmlns="" id="{ABDD966F-C4C6-4D07-9F01-4A564C9A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79" y="876300"/>
            <a:ext cx="4222952" cy="28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223805-4011-43B7-9712-AB1831B5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22" y="0"/>
            <a:ext cx="10054556" cy="876300"/>
          </a:xfrm>
        </p:spPr>
        <p:txBody>
          <a:bodyPr/>
          <a:lstStyle/>
          <a:p>
            <a:pPr algn="ctr"/>
            <a:r>
              <a:rPr lang="es-CO" dirty="0">
                <a:latin typeface="BrowalliaUPC"/>
              </a:rPr>
              <a:t>AQUELLA FRANJA IMAGINARIA</a:t>
            </a:r>
          </a:p>
        </p:txBody>
      </p:sp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xmlns="" id="{0182656F-32B1-4E90-AAC4-189356F4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65" y="3882232"/>
            <a:ext cx="4222953" cy="28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FED548DE-3EB2-49A6-BF92-BBDBE034572C}"/>
              </a:ext>
            </a:extLst>
          </p:cNvPr>
          <p:cNvSpPr txBox="1">
            <a:spLocks/>
          </p:cNvSpPr>
          <p:nvPr/>
        </p:nvSpPr>
        <p:spPr>
          <a:xfrm rot="16200000">
            <a:off x="-2109669" y="3561952"/>
            <a:ext cx="5410209" cy="4916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  <a:latin typeface="BrowalliaUPC"/>
              </a:rPr>
              <a:t>CORDILLERAS DE COLOMBIA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AAF6C75D-2467-4A5F-B0EF-46559889C5A6}"/>
              </a:ext>
            </a:extLst>
          </p:cNvPr>
          <p:cNvSpPr txBox="1">
            <a:spLocks/>
          </p:cNvSpPr>
          <p:nvPr/>
        </p:nvSpPr>
        <p:spPr>
          <a:xfrm rot="16200000">
            <a:off x="8535100" y="3424213"/>
            <a:ext cx="5799998" cy="70417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  <a:latin typeface="BrowalliaUPC"/>
              </a:rPr>
              <a:t>DE LA CORDILLERA AL PIEDEMONTE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CA2B12B6-0145-4BCF-9743-A82EF948DFCA}"/>
              </a:ext>
            </a:extLst>
          </p:cNvPr>
          <p:cNvSpPr txBox="1">
            <a:spLocks/>
          </p:cNvSpPr>
          <p:nvPr/>
        </p:nvSpPr>
        <p:spPr>
          <a:xfrm>
            <a:off x="3093959" y="1890251"/>
            <a:ext cx="2310585" cy="369332"/>
          </a:xfrm>
          <a:prstGeom prst="rect">
            <a:avLst/>
          </a:prstGeom>
          <a:solidFill>
            <a:srgbClr val="9E0206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600" dirty="0">
                <a:solidFill>
                  <a:schemeClr val="bg1"/>
                </a:solidFill>
              </a:rPr>
              <a:t>CORDILLERA ORIENTAL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66567C6B-B602-4C71-B181-438F0040CB9C}"/>
              </a:ext>
            </a:extLst>
          </p:cNvPr>
          <p:cNvSpPr/>
          <p:nvPr/>
        </p:nvSpPr>
        <p:spPr>
          <a:xfrm>
            <a:off x="1993900" y="2184400"/>
            <a:ext cx="1574800" cy="2819400"/>
          </a:xfrm>
          <a:custGeom>
            <a:avLst/>
            <a:gdLst>
              <a:gd name="connsiteX0" fmla="*/ 0 w 1574800"/>
              <a:gd name="connsiteY0" fmla="*/ 2819400 h 2819400"/>
              <a:gd name="connsiteX1" fmla="*/ 368300 w 1574800"/>
              <a:gd name="connsiteY1" fmla="*/ 2311400 h 2819400"/>
              <a:gd name="connsiteX2" fmla="*/ 673100 w 1574800"/>
              <a:gd name="connsiteY2" fmla="*/ 1739900 h 2819400"/>
              <a:gd name="connsiteX3" fmla="*/ 787400 w 1574800"/>
              <a:gd name="connsiteY3" fmla="*/ 1244600 h 2819400"/>
              <a:gd name="connsiteX4" fmla="*/ 889000 w 1574800"/>
              <a:gd name="connsiteY4" fmla="*/ 1054100 h 2819400"/>
              <a:gd name="connsiteX5" fmla="*/ 889000 w 1574800"/>
              <a:gd name="connsiteY5" fmla="*/ 1130300 h 2819400"/>
              <a:gd name="connsiteX6" fmla="*/ 1104900 w 1574800"/>
              <a:gd name="connsiteY6" fmla="*/ 838200 h 2819400"/>
              <a:gd name="connsiteX7" fmla="*/ 1104900 w 1574800"/>
              <a:gd name="connsiteY7" fmla="*/ 838200 h 2819400"/>
              <a:gd name="connsiteX8" fmla="*/ 1104900 w 1574800"/>
              <a:gd name="connsiteY8" fmla="*/ 838200 h 2819400"/>
              <a:gd name="connsiteX9" fmla="*/ 1244600 w 1574800"/>
              <a:gd name="connsiteY9" fmla="*/ 736600 h 2819400"/>
              <a:gd name="connsiteX10" fmla="*/ 1130300 w 1574800"/>
              <a:gd name="connsiteY10" fmla="*/ 431800 h 2819400"/>
              <a:gd name="connsiteX11" fmla="*/ 1066800 w 1574800"/>
              <a:gd name="connsiteY11" fmla="*/ 254000 h 2819400"/>
              <a:gd name="connsiteX12" fmla="*/ 1117600 w 1574800"/>
              <a:gd name="connsiteY12" fmla="*/ 0 h 2819400"/>
              <a:gd name="connsiteX13" fmla="*/ 1333500 w 1574800"/>
              <a:gd name="connsiteY13" fmla="*/ 419100 h 2819400"/>
              <a:gd name="connsiteX14" fmla="*/ 1460500 w 1574800"/>
              <a:gd name="connsiteY14" fmla="*/ 673100 h 2819400"/>
              <a:gd name="connsiteX15" fmla="*/ 1574800 w 1574800"/>
              <a:gd name="connsiteY15" fmla="*/ 685800 h 2819400"/>
              <a:gd name="connsiteX16" fmla="*/ 1574800 w 1574800"/>
              <a:gd name="connsiteY16" fmla="*/ 927100 h 2819400"/>
              <a:gd name="connsiteX17" fmla="*/ 1409700 w 1574800"/>
              <a:gd name="connsiteY17" fmla="*/ 1143000 h 2819400"/>
              <a:gd name="connsiteX18" fmla="*/ 1295400 w 1574800"/>
              <a:gd name="connsiteY18" fmla="*/ 1460500 h 2819400"/>
              <a:gd name="connsiteX19" fmla="*/ 1117600 w 1574800"/>
              <a:gd name="connsiteY19" fmla="*/ 1358900 h 2819400"/>
              <a:gd name="connsiteX20" fmla="*/ 850900 w 1574800"/>
              <a:gd name="connsiteY20" fmla="*/ 1841500 h 2819400"/>
              <a:gd name="connsiteX21" fmla="*/ 660400 w 1574800"/>
              <a:gd name="connsiteY21" fmla="*/ 2133600 h 2819400"/>
              <a:gd name="connsiteX22" fmla="*/ 431800 w 1574800"/>
              <a:gd name="connsiteY22" fmla="*/ 2400300 h 2819400"/>
              <a:gd name="connsiteX23" fmla="*/ 76200 w 1574800"/>
              <a:gd name="connsiteY23" fmla="*/ 2755900 h 2819400"/>
              <a:gd name="connsiteX24" fmla="*/ 0 w 1574800"/>
              <a:gd name="connsiteY24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4800" h="2819400">
                <a:moveTo>
                  <a:pt x="0" y="2819400"/>
                </a:moveTo>
                <a:lnTo>
                  <a:pt x="368300" y="2311400"/>
                </a:lnTo>
                <a:lnTo>
                  <a:pt x="673100" y="1739900"/>
                </a:lnTo>
                <a:lnTo>
                  <a:pt x="787400" y="1244600"/>
                </a:lnTo>
                <a:lnTo>
                  <a:pt x="889000" y="1054100"/>
                </a:lnTo>
                <a:lnTo>
                  <a:pt x="889000" y="1130300"/>
                </a:lnTo>
                <a:lnTo>
                  <a:pt x="1104900" y="838200"/>
                </a:lnTo>
                <a:lnTo>
                  <a:pt x="1104900" y="838200"/>
                </a:lnTo>
                <a:lnTo>
                  <a:pt x="1104900" y="838200"/>
                </a:lnTo>
                <a:lnTo>
                  <a:pt x="1244600" y="736600"/>
                </a:lnTo>
                <a:lnTo>
                  <a:pt x="1130300" y="431800"/>
                </a:lnTo>
                <a:lnTo>
                  <a:pt x="1066800" y="254000"/>
                </a:lnTo>
                <a:lnTo>
                  <a:pt x="1117600" y="0"/>
                </a:lnTo>
                <a:lnTo>
                  <a:pt x="1333500" y="419100"/>
                </a:lnTo>
                <a:lnTo>
                  <a:pt x="1460500" y="673100"/>
                </a:lnTo>
                <a:lnTo>
                  <a:pt x="1574800" y="685800"/>
                </a:lnTo>
                <a:lnTo>
                  <a:pt x="1574800" y="927100"/>
                </a:lnTo>
                <a:lnTo>
                  <a:pt x="1409700" y="1143000"/>
                </a:lnTo>
                <a:lnTo>
                  <a:pt x="1295400" y="1460500"/>
                </a:lnTo>
                <a:lnTo>
                  <a:pt x="1117600" y="1358900"/>
                </a:lnTo>
                <a:lnTo>
                  <a:pt x="850900" y="1841500"/>
                </a:lnTo>
                <a:lnTo>
                  <a:pt x="660400" y="2133600"/>
                </a:lnTo>
                <a:lnTo>
                  <a:pt x="431800" y="2400300"/>
                </a:lnTo>
                <a:lnTo>
                  <a:pt x="76200" y="2755900"/>
                </a:lnTo>
                <a:lnTo>
                  <a:pt x="0" y="2819400"/>
                </a:lnTo>
                <a:close/>
              </a:path>
            </a:pathLst>
          </a:custGeom>
          <a:noFill/>
          <a:ln w="38100">
            <a:solidFill>
              <a:srgbClr val="9E020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BB039F58-3DD5-4D7F-B30D-06E99A1A97A5}"/>
              </a:ext>
            </a:extLst>
          </p:cNvPr>
          <p:cNvSpPr/>
          <p:nvPr/>
        </p:nvSpPr>
        <p:spPr>
          <a:xfrm>
            <a:off x="5321300" y="2044700"/>
            <a:ext cx="1371600" cy="0"/>
          </a:xfrm>
          <a:custGeom>
            <a:avLst/>
            <a:gdLst>
              <a:gd name="connsiteX0" fmla="*/ 0 w 1371600"/>
              <a:gd name="connsiteY0" fmla="*/ 0 h 0"/>
              <a:gd name="connsiteX1" fmla="*/ 1371600 w 1371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noFill/>
          <a:ln w="38100">
            <a:solidFill>
              <a:srgbClr val="9E020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BBF5C714-EBF5-4337-993C-2839466BF3E7}"/>
              </a:ext>
            </a:extLst>
          </p:cNvPr>
          <p:cNvSpPr/>
          <p:nvPr/>
        </p:nvSpPr>
        <p:spPr>
          <a:xfrm>
            <a:off x="5829300" y="2057400"/>
            <a:ext cx="889000" cy="3302000"/>
          </a:xfrm>
          <a:custGeom>
            <a:avLst/>
            <a:gdLst>
              <a:gd name="connsiteX0" fmla="*/ 0 w 889000"/>
              <a:gd name="connsiteY0" fmla="*/ 0 h 3302000"/>
              <a:gd name="connsiteX1" fmla="*/ 0 w 889000"/>
              <a:gd name="connsiteY1" fmla="*/ 3302000 h 3302000"/>
              <a:gd name="connsiteX2" fmla="*/ 889000 w 889000"/>
              <a:gd name="connsiteY2" fmla="*/ 330200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000" h="3302000">
                <a:moveTo>
                  <a:pt x="0" y="0"/>
                </a:moveTo>
                <a:lnTo>
                  <a:pt x="0" y="3302000"/>
                </a:lnTo>
                <a:lnTo>
                  <a:pt x="889000" y="3302000"/>
                </a:lnTo>
              </a:path>
            </a:pathLst>
          </a:custGeom>
          <a:noFill/>
          <a:ln w="38100">
            <a:solidFill>
              <a:srgbClr val="9E020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69C2B2E-D9D1-455B-8205-2675FA40ADA4}"/>
              </a:ext>
            </a:extLst>
          </p:cNvPr>
          <p:cNvSpPr/>
          <p:nvPr/>
        </p:nvSpPr>
        <p:spPr>
          <a:xfrm>
            <a:off x="6641489" y="6676298"/>
            <a:ext cx="26116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/>
              <a:t>https://www.datuopinion.com/piedemonte-llanero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629638C1-A963-47B6-BB84-07817FF05E5A}"/>
              </a:ext>
            </a:extLst>
          </p:cNvPr>
          <p:cNvSpPr/>
          <p:nvPr/>
        </p:nvSpPr>
        <p:spPr>
          <a:xfrm>
            <a:off x="6625899" y="3395578"/>
            <a:ext cx="4293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http://repository.humboldt.org.co/bitstream/handle/20.500.11761/3841/30847.jpg?sequence=1&amp;isAllowed=y</a:t>
            </a:r>
          </a:p>
        </p:txBody>
      </p:sp>
    </p:spTree>
    <p:extLst>
      <p:ext uri="{BB962C8B-B14F-4D97-AF65-F5344CB8AC3E}">
        <p14:creationId xmlns:p14="http://schemas.microsoft.com/office/powerpoint/2010/main" val="406034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ICTOGRAMAS CERRO AZUL">
            <a:extLst>
              <a:ext uri="{FF2B5EF4-FFF2-40B4-BE49-F238E27FC236}">
                <a16:creationId xmlns:a16="http://schemas.microsoft.com/office/drawing/2014/main" xmlns="" id="{355501D2-FF56-4DD7-9DA0-1E800D50C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" y="1832461"/>
            <a:ext cx="6041542" cy="401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1313BA-D75D-4AB2-A387-43A6D91B02FE}"/>
              </a:ext>
            </a:extLst>
          </p:cNvPr>
          <p:cNvSpPr/>
          <p:nvPr/>
        </p:nvSpPr>
        <p:spPr>
          <a:xfrm>
            <a:off x="22366" y="-285981"/>
            <a:ext cx="12192000" cy="1232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2E7862-F2F5-4D6A-A5C3-CDE22CC0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-134471"/>
            <a:ext cx="11998037" cy="1081115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BrowalliaUPC"/>
              </a:rPr>
              <a:t>UN TERRITORIO </a:t>
            </a:r>
            <a:r>
              <a:rPr lang="es-CO" dirty="0" smtClean="0">
                <a:latin typeface="BrowalliaUPC"/>
              </a:rPr>
              <a:t/>
            </a:r>
            <a:br>
              <a:rPr lang="es-CO" dirty="0" smtClean="0">
                <a:latin typeface="BrowalliaUPC"/>
              </a:rPr>
            </a:br>
            <a:r>
              <a:rPr lang="es-CO" dirty="0" smtClean="0">
                <a:latin typeface="BrowalliaUPC"/>
              </a:rPr>
              <a:t>“</a:t>
            </a:r>
            <a:r>
              <a:rPr lang="es-CO" dirty="0">
                <a:latin typeface="BrowalliaUPC"/>
              </a:rPr>
              <a:t>MAS ALLA DE LAS MONTAÑAS”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C5C04B6-7C32-4312-A665-B5D42A9D5E9E}"/>
              </a:ext>
            </a:extLst>
          </p:cNvPr>
          <p:cNvSpPr txBox="1"/>
          <p:nvPr/>
        </p:nvSpPr>
        <p:spPr>
          <a:xfrm>
            <a:off x="1138783" y="1340270"/>
            <a:ext cx="3917622" cy="39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PICTOGRAMAS DE CERRO AZUL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1A4CA9C-7FA7-4792-8D1E-85DA4A2C6DDE}"/>
              </a:ext>
            </a:extLst>
          </p:cNvPr>
          <p:cNvSpPr/>
          <p:nvPr/>
        </p:nvSpPr>
        <p:spPr>
          <a:xfrm>
            <a:off x="0" y="5839691"/>
            <a:ext cx="46620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/>
              <a:t>https://www.wikiloc.com/hiking-trails/pictogramas-cerro-azul-18944107/photo-11903079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425E03E6-E136-4333-A102-5E2BD431C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830166"/>
              </p:ext>
            </p:extLst>
          </p:nvPr>
        </p:nvGraphicFramePr>
        <p:xfrm>
          <a:off x="5066146" y="11432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FA84448-BCDA-431F-A737-05BE74E3926B}"/>
              </a:ext>
            </a:extLst>
          </p:cNvPr>
          <p:cNvSpPr txBox="1"/>
          <p:nvPr/>
        </p:nvSpPr>
        <p:spPr>
          <a:xfrm>
            <a:off x="193963" y="5939270"/>
            <a:ext cx="566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dam" panose="02000503000000000000" pitchFamily="50" charset="0"/>
              </a:rPr>
              <a:t>Del imaginario salvaje a la realidad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742274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374</Words>
  <Application>Microsoft Office PowerPoint</Application>
  <PresentationFormat>Panorámica</PresentationFormat>
  <Paragraphs>94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Adam</vt:lpstr>
      <vt:lpstr>Arial</vt:lpstr>
      <vt:lpstr>BrowalliaUPC</vt:lpstr>
      <vt:lpstr>Calibri</vt:lpstr>
      <vt:lpstr>Calibri Light</vt:lpstr>
      <vt:lpstr>Tema de Office</vt:lpstr>
      <vt:lpstr>ECOTURISMO Y  PAZ TERRITORIAL</vt:lpstr>
      <vt:lpstr>SUPERANDO EL CONFLICTO</vt:lpstr>
      <vt:lpstr>UN IMAGINARIO REGIONAL</vt:lpstr>
      <vt:lpstr>RECONOCIENDO LAS REGIONES</vt:lpstr>
      <vt:lpstr>IMPACTO ÉTNICO REGIONAL</vt:lpstr>
      <vt:lpstr>DESDE LA REGIÓN PARA EL PAÍS</vt:lpstr>
      <vt:lpstr>Presentación de PowerPoint</vt:lpstr>
      <vt:lpstr>AQUELLA FRANJA IMAGINARIA</vt:lpstr>
      <vt:lpstr>UN TERRITORIO  “MAS ALLA DE LAS MONTAÑAS”</vt:lpstr>
      <vt:lpstr>Presentación de PowerPoint</vt:lpstr>
      <vt:lpstr>RECONOCIENDO EL TERRITORIO OLVIDADO</vt:lpstr>
      <vt:lpstr>PROCESOS DE LA PAZ TERRITORIAL</vt:lpstr>
      <vt:lpstr>Presentación de PowerPoint</vt:lpstr>
      <vt:lpstr>EL ECOTURISMO…</vt:lpstr>
      <vt:lpstr>RECONOCIMIENTO DEL ESPACIO VITAL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</dc:creator>
  <cp:lastModifiedBy>Usuario</cp:lastModifiedBy>
  <cp:revision>43</cp:revision>
  <dcterms:created xsi:type="dcterms:W3CDTF">2018-09-25T01:49:57Z</dcterms:created>
  <dcterms:modified xsi:type="dcterms:W3CDTF">2018-09-26T06:48:52Z</dcterms:modified>
</cp:coreProperties>
</file>