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5" r:id="rId3"/>
    <p:sldId id="288" r:id="rId4"/>
    <p:sldId id="256" r:id="rId5"/>
    <p:sldId id="290" r:id="rId6"/>
    <p:sldId id="300" r:id="rId7"/>
    <p:sldId id="311" r:id="rId8"/>
    <p:sldId id="307" r:id="rId9"/>
    <p:sldId id="308" r:id="rId10"/>
    <p:sldId id="306" r:id="rId11"/>
    <p:sldId id="309" r:id="rId12"/>
    <p:sldId id="310" r:id="rId13"/>
    <p:sldId id="301" r:id="rId14"/>
    <p:sldId id="303" r:id="rId15"/>
    <p:sldId id="314" r:id="rId16"/>
    <p:sldId id="313" r:id="rId17"/>
    <p:sldId id="316" r:id="rId18"/>
    <p:sldId id="289" r:id="rId19"/>
    <p:sldId id="259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B47"/>
    <a:srgbClr val="005070"/>
    <a:srgbClr val="ED7D31"/>
    <a:srgbClr val="006B96"/>
    <a:srgbClr val="00A3E4"/>
    <a:srgbClr val="00A9E9"/>
    <a:srgbClr val="0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71"/>
  </p:normalViewPr>
  <p:slideViewPr>
    <p:cSldViewPr snapToGrid="0" snapToObjects="1">
      <p:cViewPr>
        <p:scale>
          <a:sx n="69" d="100"/>
          <a:sy n="69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E7AE5-AC84-4252-BAFC-0F32990691AC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40315FF3-EB00-4462-8687-EC3DBC7A0EE7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2006</a:t>
          </a:r>
          <a:endParaRPr lang="es-CO" sz="1600" b="1" dirty="0">
            <a:latin typeface="+mn-lt"/>
          </a:endParaRPr>
        </a:p>
      </dgm:t>
    </dgm:pt>
    <dgm:pt modelId="{50894FE8-1A4B-4650-98F0-2163809EBF2C}" type="parTrans" cxnId="{157F586C-28A4-463D-8739-FF0ED93F837A}">
      <dgm:prSet/>
      <dgm:spPr/>
      <dgm:t>
        <a:bodyPr/>
        <a:lstStyle/>
        <a:p>
          <a:endParaRPr lang="es-CO" sz="1600" b="1">
            <a:latin typeface="+mn-lt"/>
          </a:endParaRPr>
        </a:p>
      </dgm:t>
    </dgm:pt>
    <dgm:pt modelId="{E5DE27EA-389D-46AC-BF15-6C8AA4BD7F8B}" type="sibTrans" cxnId="{157F586C-28A4-463D-8739-FF0ED93F837A}">
      <dgm:prSet/>
      <dgm:spPr/>
      <dgm:t>
        <a:bodyPr/>
        <a:lstStyle/>
        <a:p>
          <a:endParaRPr lang="es-CO" sz="1600" b="1">
            <a:latin typeface="+mn-lt"/>
          </a:endParaRPr>
        </a:p>
      </dgm:t>
    </dgm:pt>
    <dgm:pt modelId="{224A4BF5-E7BB-41F9-B347-76BC21DF3F54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2009</a:t>
          </a:r>
          <a:endParaRPr lang="es-CO" sz="1600" b="1" dirty="0">
            <a:latin typeface="+mn-lt"/>
          </a:endParaRPr>
        </a:p>
      </dgm:t>
    </dgm:pt>
    <dgm:pt modelId="{47CF6A1B-83DE-42D2-8017-8697E3583211}" type="parTrans" cxnId="{21E58BA4-50E7-43C2-A118-726C8C92C5A9}">
      <dgm:prSet/>
      <dgm:spPr/>
      <dgm:t>
        <a:bodyPr/>
        <a:lstStyle/>
        <a:p>
          <a:endParaRPr lang="es-CO" sz="1600" b="1">
            <a:latin typeface="+mn-lt"/>
          </a:endParaRPr>
        </a:p>
      </dgm:t>
    </dgm:pt>
    <dgm:pt modelId="{7549D84B-AFD0-4DAD-8871-65828BE5435A}" type="sibTrans" cxnId="{21E58BA4-50E7-43C2-A118-726C8C92C5A9}">
      <dgm:prSet/>
      <dgm:spPr/>
      <dgm:t>
        <a:bodyPr/>
        <a:lstStyle/>
        <a:p>
          <a:endParaRPr lang="es-CO" sz="1600" b="1">
            <a:latin typeface="+mn-lt"/>
          </a:endParaRPr>
        </a:p>
      </dgm:t>
    </dgm:pt>
    <dgm:pt modelId="{58CF775B-8E3F-4628-9DBE-D95C289A85A3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1999</a:t>
          </a:r>
          <a:endParaRPr lang="es-CO" sz="1600" b="1" dirty="0">
            <a:latin typeface="+mn-lt"/>
          </a:endParaRPr>
        </a:p>
      </dgm:t>
    </dgm:pt>
    <dgm:pt modelId="{983473C5-141D-4AE1-9DA4-1439C73BD9AA}" type="sibTrans" cxnId="{CE3ABA29-68EA-412D-9D84-14C716659102}">
      <dgm:prSet/>
      <dgm:spPr/>
      <dgm:t>
        <a:bodyPr/>
        <a:lstStyle/>
        <a:p>
          <a:endParaRPr lang="es-CO" sz="1600" b="1">
            <a:latin typeface="+mn-lt"/>
          </a:endParaRPr>
        </a:p>
      </dgm:t>
    </dgm:pt>
    <dgm:pt modelId="{AAE0A7DF-2358-4440-B0FE-05AE09F1BF12}" type="parTrans" cxnId="{CE3ABA29-68EA-412D-9D84-14C716659102}">
      <dgm:prSet/>
      <dgm:spPr/>
      <dgm:t>
        <a:bodyPr/>
        <a:lstStyle/>
        <a:p>
          <a:endParaRPr lang="es-CO" sz="1600" b="1">
            <a:latin typeface="+mn-lt"/>
          </a:endParaRPr>
        </a:p>
      </dgm:t>
    </dgm:pt>
    <dgm:pt modelId="{DBAFA5D3-5391-413E-925F-22D72B8C7463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1997</a:t>
          </a:r>
          <a:endParaRPr lang="es-CO" sz="1600" b="1" dirty="0">
            <a:latin typeface="+mn-lt"/>
          </a:endParaRPr>
        </a:p>
      </dgm:t>
    </dgm:pt>
    <dgm:pt modelId="{A44CF8F6-0BA8-476E-9EF0-501AEB5E712E}" type="parTrans" cxnId="{23F7EBBE-DD3D-4483-9D13-02EDD7ECFF62}">
      <dgm:prSet/>
      <dgm:spPr/>
      <dgm:t>
        <a:bodyPr/>
        <a:lstStyle/>
        <a:p>
          <a:endParaRPr lang="es-CO"/>
        </a:p>
      </dgm:t>
    </dgm:pt>
    <dgm:pt modelId="{91A9D983-D86A-42C0-9D13-4A5EAB268212}" type="sibTrans" cxnId="{23F7EBBE-DD3D-4483-9D13-02EDD7ECFF62}">
      <dgm:prSet/>
      <dgm:spPr/>
      <dgm:t>
        <a:bodyPr/>
        <a:lstStyle/>
        <a:p>
          <a:endParaRPr lang="es-CO"/>
        </a:p>
      </dgm:t>
    </dgm:pt>
    <dgm:pt modelId="{AC9DA548-C241-4921-AED0-5C24089A05BA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2012</a:t>
          </a:r>
          <a:endParaRPr lang="es-CO" sz="1600" b="1" dirty="0">
            <a:latin typeface="+mn-lt"/>
          </a:endParaRPr>
        </a:p>
      </dgm:t>
    </dgm:pt>
    <dgm:pt modelId="{04994F23-F073-402C-B9F3-8E44A7E65528}" type="parTrans" cxnId="{913C95EB-A48E-405E-A7C1-BA776E2220B0}">
      <dgm:prSet/>
      <dgm:spPr/>
      <dgm:t>
        <a:bodyPr/>
        <a:lstStyle/>
        <a:p>
          <a:endParaRPr lang="es-CO"/>
        </a:p>
      </dgm:t>
    </dgm:pt>
    <dgm:pt modelId="{F48701A5-0F2F-49FC-B78F-BC80E37AEB59}" type="sibTrans" cxnId="{913C95EB-A48E-405E-A7C1-BA776E2220B0}">
      <dgm:prSet/>
      <dgm:spPr/>
      <dgm:t>
        <a:bodyPr/>
        <a:lstStyle/>
        <a:p>
          <a:endParaRPr lang="es-CO"/>
        </a:p>
      </dgm:t>
    </dgm:pt>
    <dgm:pt modelId="{21D7B719-7820-467D-8F68-9C73262BCF43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2013 – 2015</a:t>
          </a:r>
          <a:endParaRPr lang="es-CO" sz="1600" b="1" dirty="0">
            <a:latin typeface="+mn-lt"/>
          </a:endParaRPr>
        </a:p>
      </dgm:t>
    </dgm:pt>
    <dgm:pt modelId="{709A7CD6-FC87-4ACF-B458-DB41870FBD9F}" type="parTrans" cxnId="{C48DAB4B-DFA1-4598-B2AB-3A0F979E428C}">
      <dgm:prSet/>
      <dgm:spPr/>
      <dgm:t>
        <a:bodyPr/>
        <a:lstStyle/>
        <a:p>
          <a:endParaRPr lang="es-CO"/>
        </a:p>
      </dgm:t>
    </dgm:pt>
    <dgm:pt modelId="{5EEF25AE-60C3-44A9-B0E2-4704E2F9A86B}" type="sibTrans" cxnId="{C48DAB4B-DFA1-4598-B2AB-3A0F979E428C}">
      <dgm:prSet/>
      <dgm:spPr/>
      <dgm:t>
        <a:bodyPr/>
        <a:lstStyle/>
        <a:p>
          <a:endParaRPr lang="es-CO"/>
        </a:p>
      </dgm:t>
    </dgm:pt>
    <dgm:pt modelId="{0ED93B8F-2506-4954-86B2-1E29570C924B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2017-2018</a:t>
          </a:r>
          <a:endParaRPr lang="es-CO" sz="1600" b="1" dirty="0">
            <a:latin typeface="+mn-lt"/>
          </a:endParaRPr>
        </a:p>
      </dgm:t>
    </dgm:pt>
    <dgm:pt modelId="{AE034605-491E-49E9-B21D-E266D91B7CA7}" type="parTrans" cxnId="{F58AB2DC-E235-4484-97EE-F66832909982}">
      <dgm:prSet/>
      <dgm:spPr/>
      <dgm:t>
        <a:bodyPr/>
        <a:lstStyle/>
        <a:p>
          <a:endParaRPr lang="es-CO"/>
        </a:p>
      </dgm:t>
    </dgm:pt>
    <dgm:pt modelId="{F417CD35-8773-4CA4-BF07-558E1C5C3EFE}" type="sibTrans" cxnId="{F58AB2DC-E235-4484-97EE-F66832909982}">
      <dgm:prSet/>
      <dgm:spPr/>
      <dgm:t>
        <a:bodyPr/>
        <a:lstStyle/>
        <a:p>
          <a:endParaRPr lang="es-CO"/>
        </a:p>
      </dgm:t>
    </dgm:pt>
    <dgm:pt modelId="{17FE4C3D-72CA-464D-B06A-B2E38143A84E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2016</a:t>
          </a:r>
          <a:endParaRPr lang="es-CO" sz="1600" b="1" dirty="0">
            <a:latin typeface="+mn-lt"/>
          </a:endParaRPr>
        </a:p>
      </dgm:t>
    </dgm:pt>
    <dgm:pt modelId="{3E4556BA-C1D4-4562-A5E6-7B3B954B3A0A}" type="parTrans" cxnId="{BF8D00E5-D3CB-4DD0-ADBC-CBD3CA37C5D2}">
      <dgm:prSet/>
      <dgm:spPr/>
      <dgm:t>
        <a:bodyPr/>
        <a:lstStyle/>
        <a:p>
          <a:endParaRPr lang="es-CO"/>
        </a:p>
      </dgm:t>
    </dgm:pt>
    <dgm:pt modelId="{412C4755-A86A-4C05-85D6-1A37707ED95C}" type="sibTrans" cxnId="{BF8D00E5-D3CB-4DD0-ADBC-CBD3CA37C5D2}">
      <dgm:prSet/>
      <dgm:spPr/>
      <dgm:t>
        <a:bodyPr/>
        <a:lstStyle/>
        <a:p>
          <a:endParaRPr lang="es-CO"/>
        </a:p>
      </dgm:t>
    </dgm:pt>
    <dgm:pt modelId="{EF1158A1-5EC0-4597-ACD9-52A34E32F6E5}" type="pres">
      <dgm:prSet presAssocID="{DA2E7AE5-AC84-4252-BAFC-0F32990691AC}" presName="Name0" presStyleCnt="0">
        <dgm:presLayoutVars>
          <dgm:dir/>
          <dgm:resizeHandles val="exact"/>
        </dgm:presLayoutVars>
      </dgm:prSet>
      <dgm:spPr/>
    </dgm:pt>
    <dgm:pt modelId="{20222F4E-0497-4BA6-A44B-EB9614976985}" type="pres">
      <dgm:prSet presAssocID="{DA2E7AE5-AC84-4252-BAFC-0F32990691AC}" presName="arrow" presStyleLbl="bgShp" presStyleIdx="0" presStyleCnt="1"/>
      <dgm:spPr/>
    </dgm:pt>
    <dgm:pt modelId="{0DC93D01-BF76-4BAC-931F-35DF495077E5}" type="pres">
      <dgm:prSet presAssocID="{DA2E7AE5-AC84-4252-BAFC-0F32990691AC}" presName="points" presStyleCnt="0"/>
      <dgm:spPr/>
    </dgm:pt>
    <dgm:pt modelId="{3481FB33-6E28-4168-A42E-30A947070047}" type="pres">
      <dgm:prSet presAssocID="{DBAFA5D3-5391-413E-925F-22D72B8C7463}" presName="compositeA" presStyleCnt="0"/>
      <dgm:spPr/>
    </dgm:pt>
    <dgm:pt modelId="{2A86C1DC-AAAB-42C4-92FA-59AAB86D0FCE}" type="pres">
      <dgm:prSet presAssocID="{DBAFA5D3-5391-413E-925F-22D72B8C74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04A264-6CF8-4F84-A8B1-44F6194BD137}" type="pres">
      <dgm:prSet presAssocID="{DBAFA5D3-5391-413E-925F-22D72B8C7463}" presName="circleA" presStyleLbl="node1" presStyleIdx="0" presStyleCnt="8"/>
      <dgm:spPr/>
    </dgm:pt>
    <dgm:pt modelId="{00851E95-C7D0-4DAD-AD18-E2341FD69536}" type="pres">
      <dgm:prSet presAssocID="{DBAFA5D3-5391-413E-925F-22D72B8C7463}" presName="spaceA" presStyleCnt="0"/>
      <dgm:spPr/>
    </dgm:pt>
    <dgm:pt modelId="{24DBBFF4-FCF3-434D-AB40-CF69ECADD206}" type="pres">
      <dgm:prSet presAssocID="{91A9D983-D86A-42C0-9D13-4A5EAB268212}" presName="space" presStyleCnt="0"/>
      <dgm:spPr/>
    </dgm:pt>
    <dgm:pt modelId="{1D8283C6-B76A-4B14-B06F-385BB54773BD}" type="pres">
      <dgm:prSet presAssocID="{58CF775B-8E3F-4628-9DBE-D95C289A85A3}" presName="compositeB" presStyleCnt="0"/>
      <dgm:spPr/>
    </dgm:pt>
    <dgm:pt modelId="{973E1BD9-E4F6-4724-A767-A5B44B1E514F}" type="pres">
      <dgm:prSet presAssocID="{58CF775B-8E3F-4628-9DBE-D95C289A85A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FF98AD-A021-4722-870D-5376859A1467}" type="pres">
      <dgm:prSet presAssocID="{58CF775B-8E3F-4628-9DBE-D95C289A85A3}" presName="circleB" presStyleLbl="node1" presStyleIdx="1" presStyleCnt="8"/>
      <dgm:spPr/>
    </dgm:pt>
    <dgm:pt modelId="{02137DE5-A418-4B02-A0D9-FAF38A041596}" type="pres">
      <dgm:prSet presAssocID="{58CF775B-8E3F-4628-9DBE-D95C289A85A3}" presName="spaceB" presStyleCnt="0"/>
      <dgm:spPr/>
    </dgm:pt>
    <dgm:pt modelId="{5E9BE024-66D5-44F8-A865-58FA0629D0BD}" type="pres">
      <dgm:prSet presAssocID="{983473C5-141D-4AE1-9DA4-1439C73BD9AA}" presName="space" presStyleCnt="0"/>
      <dgm:spPr/>
    </dgm:pt>
    <dgm:pt modelId="{4D5E6FC2-96C4-4A35-8269-E8F86E872819}" type="pres">
      <dgm:prSet presAssocID="{40315FF3-EB00-4462-8687-EC3DBC7A0EE7}" presName="compositeA" presStyleCnt="0"/>
      <dgm:spPr/>
    </dgm:pt>
    <dgm:pt modelId="{2160CE87-DC4F-459C-BB7A-0E78EF68B682}" type="pres">
      <dgm:prSet presAssocID="{40315FF3-EB00-4462-8687-EC3DBC7A0EE7}" presName="textA" presStyleLbl="revTx" presStyleIdx="2" presStyleCnt="8" custLinFactNeighborX="-11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71FA83-E478-4C6A-9AC7-0F5D87AAE53A}" type="pres">
      <dgm:prSet presAssocID="{40315FF3-EB00-4462-8687-EC3DBC7A0EE7}" presName="circleA" presStyleLbl="node1" presStyleIdx="2" presStyleCnt="8"/>
      <dgm:spPr/>
    </dgm:pt>
    <dgm:pt modelId="{8E582835-5823-4D7A-8D1F-DBFA1500346D}" type="pres">
      <dgm:prSet presAssocID="{40315FF3-EB00-4462-8687-EC3DBC7A0EE7}" presName="spaceA" presStyleCnt="0"/>
      <dgm:spPr/>
    </dgm:pt>
    <dgm:pt modelId="{5DA7129F-8A5C-4941-994E-235A9E6E1347}" type="pres">
      <dgm:prSet presAssocID="{E5DE27EA-389D-46AC-BF15-6C8AA4BD7F8B}" presName="space" presStyleCnt="0"/>
      <dgm:spPr/>
    </dgm:pt>
    <dgm:pt modelId="{F863199F-12BE-4BD5-AD3D-1F065784FC48}" type="pres">
      <dgm:prSet presAssocID="{224A4BF5-E7BB-41F9-B347-76BC21DF3F54}" presName="compositeB" presStyleCnt="0"/>
      <dgm:spPr/>
    </dgm:pt>
    <dgm:pt modelId="{8D98D9A0-1475-42CA-83B4-387B941615BA}" type="pres">
      <dgm:prSet presAssocID="{224A4BF5-E7BB-41F9-B347-76BC21DF3F54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385F9D-2A14-456E-8BC5-D4BD9641FE31}" type="pres">
      <dgm:prSet presAssocID="{224A4BF5-E7BB-41F9-B347-76BC21DF3F54}" presName="circleB" presStyleLbl="node1" presStyleIdx="3" presStyleCnt="8"/>
      <dgm:spPr/>
    </dgm:pt>
    <dgm:pt modelId="{27570F21-7F64-47FC-91BF-2DE1E6050369}" type="pres">
      <dgm:prSet presAssocID="{224A4BF5-E7BB-41F9-B347-76BC21DF3F54}" presName="spaceB" presStyleCnt="0"/>
      <dgm:spPr/>
    </dgm:pt>
    <dgm:pt modelId="{48D5A50D-0EBD-412C-8171-B0AD5D434954}" type="pres">
      <dgm:prSet presAssocID="{7549D84B-AFD0-4DAD-8871-65828BE5435A}" presName="space" presStyleCnt="0"/>
      <dgm:spPr/>
    </dgm:pt>
    <dgm:pt modelId="{25ABF69F-9989-4271-82F6-6B6222C82AB3}" type="pres">
      <dgm:prSet presAssocID="{AC9DA548-C241-4921-AED0-5C24089A05BA}" presName="compositeA" presStyleCnt="0"/>
      <dgm:spPr/>
    </dgm:pt>
    <dgm:pt modelId="{1E8768E0-C6A2-424C-AA8A-AD9C2767BABA}" type="pres">
      <dgm:prSet presAssocID="{AC9DA548-C241-4921-AED0-5C24089A05BA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8F192C-8E7E-4B07-89D8-D3350C62068E}" type="pres">
      <dgm:prSet presAssocID="{AC9DA548-C241-4921-AED0-5C24089A05BA}" presName="circleA" presStyleLbl="node1" presStyleIdx="4" presStyleCnt="8"/>
      <dgm:spPr/>
    </dgm:pt>
    <dgm:pt modelId="{F30B8083-4417-4D51-8D05-BECBF694591E}" type="pres">
      <dgm:prSet presAssocID="{AC9DA548-C241-4921-AED0-5C24089A05BA}" presName="spaceA" presStyleCnt="0"/>
      <dgm:spPr/>
    </dgm:pt>
    <dgm:pt modelId="{A66C2D92-D636-4CC9-B9A2-3359D5830476}" type="pres">
      <dgm:prSet presAssocID="{F48701A5-0F2F-49FC-B78F-BC80E37AEB59}" presName="space" presStyleCnt="0"/>
      <dgm:spPr/>
    </dgm:pt>
    <dgm:pt modelId="{06B3B432-38CC-455F-A591-3E83E731B831}" type="pres">
      <dgm:prSet presAssocID="{21D7B719-7820-467D-8F68-9C73262BCF43}" presName="compositeB" presStyleCnt="0"/>
      <dgm:spPr/>
    </dgm:pt>
    <dgm:pt modelId="{8ADC4EAE-24BA-4B57-9847-628BD53BD7FF}" type="pres">
      <dgm:prSet presAssocID="{21D7B719-7820-467D-8F68-9C73262BCF43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9373B2-5724-4A0C-ABE8-C61F3ABCC794}" type="pres">
      <dgm:prSet presAssocID="{21D7B719-7820-467D-8F68-9C73262BCF43}" presName="circleB" presStyleLbl="node1" presStyleIdx="5" presStyleCnt="8"/>
      <dgm:spPr/>
    </dgm:pt>
    <dgm:pt modelId="{F8C93F1D-A007-4D3F-A08B-D3310BB15E3F}" type="pres">
      <dgm:prSet presAssocID="{21D7B719-7820-467D-8F68-9C73262BCF43}" presName="spaceB" presStyleCnt="0"/>
      <dgm:spPr/>
    </dgm:pt>
    <dgm:pt modelId="{99B27EEC-71BB-43BF-8127-77373ACC755E}" type="pres">
      <dgm:prSet presAssocID="{5EEF25AE-60C3-44A9-B0E2-4704E2F9A86B}" presName="space" presStyleCnt="0"/>
      <dgm:spPr/>
    </dgm:pt>
    <dgm:pt modelId="{6D6D4A2E-91A5-4554-A687-BB555509A903}" type="pres">
      <dgm:prSet presAssocID="{17FE4C3D-72CA-464D-B06A-B2E38143A84E}" presName="compositeA" presStyleCnt="0"/>
      <dgm:spPr/>
    </dgm:pt>
    <dgm:pt modelId="{8AC98D88-8D54-4A97-9499-A6D88FA72A6B}" type="pres">
      <dgm:prSet presAssocID="{17FE4C3D-72CA-464D-B06A-B2E38143A84E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22AA26-BE5D-4AC1-AF87-AE35AABC5DC0}" type="pres">
      <dgm:prSet presAssocID="{17FE4C3D-72CA-464D-B06A-B2E38143A84E}" presName="circleA" presStyleLbl="node1" presStyleIdx="6" presStyleCnt="8"/>
      <dgm:spPr/>
    </dgm:pt>
    <dgm:pt modelId="{8639B0E4-B174-4E5D-BEAB-0B4BB6D3A578}" type="pres">
      <dgm:prSet presAssocID="{17FE4C3D-72CA-464D-B06A-B2E38143A84E}" presName="spaceA" presStyleCnt="0"/>
      <dgm:spPr/>
    </dgm:pt>
    <dgm:pt modelId="{FB89E2D6-1DA5-4DD0-AF10-170B2F93D4A9}" type="pres">
      <dgm:prSet presAssocID="{412C4755-A86A-4C05-85D6-1A37707ED95C}" presName="space" presStyleCnt="0"/>
      <dgm:spPr/>
    </dgm:pt>
    <dgm:pt modelId="{FAFA4659-DBBC-4030-8209-228E4885833F}" type="pres">
      <dgm:prSet presAssocID="{0ED93B8F-2506-4954-86B2-1E29570C924B}" presName="compositeB" presStyleCnt="0"/>
      <dgm:spPr/>
    </dgm:pt>
    <dgm:pt modelId="{DAF2D793-3A81-4CF7-9DC2-AF77C109C5D1}" type="pres">
      <dgm:prSet presAssocID="{0ED93B8F-2506-4954-86B2-1E29570C924B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700708-7131-4759-B464-86AC17395EEC}" type="pres">
      <dgm:prSet presAssocID="{0ED93B8F-2506-4954-86B2-1E29570C924B}" presName="circleB" presStyleLbl="node1" presStyleIdx="7" presStyleCnt="8"/>
      <dgm:spPr/>
    </dgm:pt>
    <dgm:pt modelId="{050AB531-5032-4CB7-8FDC-97A049B75447}" type="pres">
      <dgm:prSet presAssocID="{0ED93B8F-2506-4954-86B2-1E29570C924B}" presName="spaceB" presStyleCnt="0"/>
      <dgm:spPr/>
    </dgm:pt>
  </dgm:ptLst>
  <dgm:cxnLst>
    <dgm:cxn modelId="{23F7EBBE-DD3D-4483-9D13-02EDD7ECFF62}" srcId="{DA2E7AE5-AC84-4252-BAFC-0F32990691AC}" destId="{DBAFA5D3-5391-413E-925F-22D72B8C7463}" srcOrd="0" destOrd="0" parTransId="{A44CF8F6-0BA8-476E-9EF0-501AEB5E712E}" sibTransId="{91A9D983-D86A-42C0-9D13-4A5EAB268212}"/>
    <dgm:cxn modelId="{21E58BA4-50E7-43C2-A118-726C8C92C5A9}" srcId="{DA2E7AE5-AC84-4252-BAFC-0F32990691AC}" destId="{224A4BF5-E7BB-41F9-B347-76BC21DF3F54}" srcOrd="3" destOrd="0" parTransId="{47CF6A1B-83DE-42D2-8017-8697E3583211}" sibTransId="{7549D84B-AFD0-4DAD-8871-65828BE5435A}"/>
    <dgm:cxn modelId="{DE022AE8-3298-4704-85E0-D54A2FEC07AD}" type="presOf" srcId="{DBAFA5D3-5391-413E-925F-22D72B8C7463}" destId="{2A86C1DC-AAAB-42C4-92FA-59AAB86D0FCE}" srcOrd="0" destOrd="0" presId="urn:microsoft.com/office/officeart/2005/8/layout/hProcess11"/>
    <dgm:cxn modelId="{F9C2075E-C876-465D-A155-C9AC9E4CA9B9}" type="presOf" srcId="{58CF775B-8E3F-4628-9DBE-D95C289A85A3}" destId="{973E1BD9-E4F6-4724-A767-A5B44B1E514F}" srcOrd="0" destOrd="0" presId="urn:microsoft.com/office/officeart/2005/8/layout/hProcess11"/>
    <dgm:cxn modelId="{BF8D00E5-D3CB-4DD0-ADBC-CBD3CA37C5D2}" srcId="{DA2E7AE5-AC84-4252-BAFC-0F32990691AC}" destId="{17FE4C3D-72CA-464D-B06A-B2E38143A84E}" srcOrd="6" destOrd="0" parTransId="{3E4556BA-C1D4-4562-A5E6-7B3B954B3A0A}" sibTransId="{412C4755-A86A-4C05-85D6-1A37707ED95C}"/>
    <dgm:cxn modelId="{EDAF152B-DA42-4247-884E-B074FB00C206}" type="presOf" srcId="{40315FF3-EB00-4462-8687-EC3DBC7A0EE7}" destId="{2160CE87-DC4F-459C-BB7A-0E78EF68B682}" srcOrd="0" destOrd="0" presId="urn:microsoft.com/office/officeart/2005/8/layout/hProcess11"/>
    <dgm:cxn modelId="{157F586C-28A4-463D-8739-FF0ED93F837A}" srcId="{DA2E7AE5-AC84-4252-BAFC-0F32990691AC}" destId="{40315FF3-EB00-4462-8687-EC3DBC7A0EE7}" srcOrd="2" destOrd="0" parTransId="{50894FE8-1A4B-4650-98F0-2163809EBF2C}" sibTransId="{E5DE27EA-389D-46AC-BF15-6C8AA4BD7F8B}"/>
    <dgm:cxn modelId="{096716F0-475E-40A7-ACAC-7CD62DA0BD4A}" type="presOf" srcId="{0ED93B8F-2506-4954-86B2-1E29570C924B}" destId="{DAF2D793-3A81-4CF7-9DC2-AF77C109C5D1}" srcOrd="0" destOrd="0" presId="urn:microsoft.com/office/officeart/2005/8/layout/hProcess11"/>
    <dgm:cxn modelId="{913C95EB-A48E-405E-A7C1-BA776E2220B0}" srcId="{DA2E7AE5-AC84-4252-BAFC-0F32990691AC}" destId="{AC9DA548-C241-4921-AED0-5C24089A05BA}" srcOrd="4" destOrd="0" parTransId="{04994F23-F073-402C-B9F3-8E44A7E65528}" sibTransId="{F48701A5-0F2F-49FC-B78F-BC80E37AEB59}"/>
    <dgm:cxn modelId="{076B5583-60E1-4100-8BA2-E37FE1D032AE}" type="presOf" srcId="{DA2E7AE5-AC84-4252-BAFC-0F32990691AC}" destId="{EF1158A1-5EC0-4597-ACD9-52A34E32F6E5}" srcOrd="0" destOrd="0" presId="urn:microsoft.com/office/officeart/2005/8/layout/hProcess11"/>
    <dgm:cxn modelId="{FCBC3198-66B6-4126-AC0F-EADD14C2585F}" type="presOf" srcId="{21D7B719-7820-467D-8F68-9C73262BCF43}" destId="{8ADC4EAE-24BA-4B57-9847-628BD53BD7FF}" srcOrd="0" destOrd="0" presId="urn:microsoft.com/office/officeart/2005/8/layout/hProcess11"/>
    <dgm:cxn modelId="{BE93BA2B-A15D-40A6-BA2A-B4CC782C6F6F}" type="presOf" srcId="{224A4BF5-E7BB-41F9-B347-76BC21DF3F54}" destId="{8D98D9A0-1475-42CA-83B4-387B941615BA}" srcOrd="0" destOrd="0" presId="urn:microsoft.com/office/officeart/2005/8/layout/hProcess11"/>
    <dgm:cxn modelId="{C48DAB4B-DFA1-4598-B2AB-3A0F979E428C}" srcId="{DA2E7AE5-AC84-4252-BAFC-0F32990691AC}" destId="{21D7B719-7820-467D-8F68-9C73262BCF43}" srcOrd="5" destOrd="0" parTransId="{709A7CD6-FC87-4ACF-B458-DB41870FBD9F}" sibTransId="{5EEF25AE-60C3-44A9-B0E2-4704E2F9A86B}"/>
    <dgm:cxn modelId="{F58AB2DC-E235-4484-97EE-F66832909982}" srcId="{DA2E7AE5-AC84-4252-BAFC-0F32990691AC}" destId="{0ED93B8F-2506-4954-86B2-1E29570C924B}" srcOrd="7" destOrd="0" parTransId="{AE034605-491E-49E9-B21D-E266D91B7CA7}" sibTransId="{F417CD35-8773-4CA4-BF07-558E1C5C3EFE}"/>
    <dgm:cxn modelId="{3D073031-F19E-4A98-864A-C1C86D0CF55E}" type="presOf" srcId="{17FE4C3D-72CA-464D-B06A-B2E38143A84E}" destId="{8AC98D88-8D54-4A97-9499-A6D88FA72A6B}" srcOrd="0" destOrd="0" presId="urn:microsoft.com/office/officeart/2005/8/layout/hProcess11"/>
    <dgm:cxn modelId="{E0F97452-B532-486B-AE63-08B59AB67CCC}" type="presOf" srcId="{AC9DA548-C241-4921-AED0-5C24089A05BA}" destId="{1E8768E0-C6A2-424C-AA8A-AD9C2767BABA}" srcOrd="0" destOrd="0" presId="urn:microsoft.com/office/officeart/2005/8/layout/hProcess11"/>
    <dgm:cxn modelId="{CE3ABA29-68EA-412D-9D84-14C716659102}" srcId="{DA2E7AE5-AC84-4252-BAFC-0F32990691AC}" destId="{58CF775B-8E3F-4628-9DBE-D95C289A85A3}" srcOrd="1" destOrd="0" parTransId="{AAE0A7DF-2358-4440-B0FE-05AE09F1BF12}" sibTransId="{983473C5-141D-4AE1-9DA4-1439C73BD9AA}"/>
    <dgm:cxn modelId="{A0A223C2-CC63-4503-AF11-699FB969AA2E}" type="presParOf" srcId="{EF1158A1-5EC0-4597-ACD9-52A34E32F6E5}" destId="{20222F4E-0497-4BA6-A44B-EB9614976985}" srcOrd="0" destOrd="0" presId="urn:microsoft.com/office/officeart/2005/8/layout/hProcess11"/>
    <dgm:cxn modelId="{87DF48C9-FE46-4BD4-AE86-6CAD173D70F1}" type="presParOf" srcId="{EF1158A1-5EC0-4597-ACD9-52A34E32F6E5}" destId="{0DC93D01-BF76-4BAC-931F-35DF495077E5}" srcOrd="1" destOrd="0" presId="urn:microsoft.com/office/officeart/2005/8/layout/hProcess11"/>
    <dgm:cxn modelId="{0704E156-AB87-4919-9931-8CD1470C5F53}" type="presParOf" srcId="{0DC93D01-BF76-4BAC-931F-35DF495077E5}" destId="{3481FB33-6E28-4168-A42E-30A947070047}" srcOrd="0" destOrd="0" presId="urn:microsoft.com/office/officeart/2005/8/layout/hProcess11"/>
    <dgm:cxn modelId="{68550646-56BE-44CA-B524-D28E7C7E62A7}" type="presParOf" srcId="{3481FB33-6E28-4168-A42E-30A947070047}" destId="{2A86C1DC-AAAB-42C4-92FA-59AAB86D0FCE}" srcOrd="0" destOrd="0" presId="urn:microsoft.com/office/officeart/2005/8/layout/hProcess11"/>
    <dgm:cxn modelId="{33EF3784-3108-4EC2-8808-39C0EA876761}" type="presParOf" srcId="{3481FB33-6E28-4168-A42E-30A947070047}" destId="{C404A264-6CF8-4F84-A8B1-44F6194BD137}" srcOrd="1" destOrd="0" presId="urn:microsoft.com/office/officeart/2005/8/layout/hProcess11"/>
    <dgm:cxn modelId="{3C4D5AEB-A4DE-4637-B3E8-2E3C21B16F2C}" type="presParOf" srcId="{3481FB33-6E28-4168-A42E-30A947070047}" destId="{00851E95-C7D0-4DAD-AD18-E2341FD69536}" srcOrd="2" destOrd="0" presId="urn:microsoft.com/office/officeart/2005/8/layout/hProcess11"/>
    <dgm:cxn modelId="{1A6BA1BC-817A-4DEA-9E7F-CB9D7F977CFF}" type="presParOf" srcId="{0DC93D01-BF76-4BAC-931F-35DF495077E5}" destId="{24DBBFF4-FCF3-434D-AB40-CF69ECADD206}" srcOrd="1" destOrd="0" presId="urn:microsoft.com/office/officeart/2005/8/layout/hProcess11"/>
    <dgm:cxn modelId="{24426425-3F3F-4FDB-8BA1-EF363D9743F7}" type="presParOf" srcId="{0DC93D01-BF76-4BAC-931F-35DF495077E5}" destId="{1D8283C6-B76A-4B14-B06F-385BB54773BD}" srcOrd="2" destOrd="0" presId="urn:microsoft.com/office/officeart/2005/8/layout/hProcess11"/>
    <dgm:cxn modelId="{89E83D79-83B3-4319-9968-7871D29A6C17}" type="presParOf" srcId="{1D8283C6-B76A-4B14-B06F-385BB54773BD}" destId="{973E1BD9-E4F6-4724-A767-A5B44B1E514F}" srcOrd="0" destOrd="0" presId="urn:microsoft.com/office/officeart/2005/8/layout/hProcess11"/>
    <dgm:cxn modelId="{1D3F90F2-362E-400D-9B26-2922657659C0}" type="presParOf" srcId="{1D8283C6-B76A-4B14-B06F-385BB54773BD}" destId="{62FF98AD-A021-4722-870D-5376859A1467}" srcOrd="1" destOrd="0" presId="urn:microsoft.com/office/officeart/2005/8/layout/hProcess11"/>
    <dgm:cxn modelId="{970E3B24-1B9E-47B3-A082-84637EA674CC}" type="presParOf" srcId="{1D8283C6-B76A-4B14-B06F-385BB54773BD}" destId="{02137DE5-A418-4B02-A0D9-FAF38A041596}" srcOrd="2" destOrd="0" presId="urn:microsoft.com/office/officeart/2005/8/layout/hProcess11"/>
    <dgm:cxn modelId="{FF2F7968-78BB-4A52-937A-EC93626F5E05}" type="presParOf" srcId="{0DC93D01-BF76-4BAC-931F-35DF495077E5}" destId="{5E9BE024-66D5-44F8-A865-58FA0629D0BD}" srcOrd="3" destOrd="0" presId="urn:microsoft.com/office/officeart/2005/8/layout/hProcess11"/>
    <dgm:cxn modelId="{407CC582-A67A-41D8-B403-B60854FF5712}" type="presParOf" srcId="{0DC93D01-BF76-4BAC-931F-35DF495077E5}" destId="{4D5E6FC2-96C4-4A35-8269-E8F86E872819}" srcOrd="4" destOrd="0" presId="urn:microsoft.com/office/officeart/2005/8/layout/hProcess11"/>
    <dgm:cxn modelId="{4BF432F9-353B-4817-9981-032E15F47720}" type="presParOf" srcId="{4D5E6FC2-96C4-4A35-8269-E8F86E872819}" destId="{2160CE87-DC4F-459C-BB7A-0E78EF68B682}" srcOrd="0" destOrd="0" presId="urn:microsoft.com/office/officeart/2005/8/layout/hProcess11"/>
    <dgm:cxn modelId="{E8DF49F2-CC3D-4346-8106-2A7F593E8356}" type="presParOf" srcId="{4D5E6FC2-96C4-4A35-8269-E8F86E872819}" destId="{6F71FA83-E478-4C6A-9AC7-0F5D87AAE53A}" srcOrd="1" destOrd="0" presId="urn:microsoft.com/office/officeart/2005/8/layout/hProcess11"/>
    <dgm:cxn modelId="{686D67AC-37EB-4BC0-9419-2235FBD291DA}" type="presParOf" srcId="{4D5E6FC2-96C4-4A35-8269-E8F86E872819}" destId="{8E582835-5823-4D7A-8D1F-DBFA1500346D}" srcOrd="2" destOrd="0" presId="urn:microsoft.com/office/officeart/2005/8/layout/hProcess11"/>
    <dgm:cxn modelId="{8F1CCFFC-797D-4AC5-AAD8-14CDEDABF5CB}" type="presParOf" srcId="{0DC93D01-BF76-4BAC-931F-35DF495077E5}" destId="{5DA7129F-8A5C-4941-994E-235A9E6E1347}" srcOrd="5" destOrd="0" presId="urn:microsoft.com/office/officeart/2005/8/layout/hProcess11"/>
    <dgm:cxn modelId="{1E062126-049B-4CCF-9CA9-04D67CCCC710}" type="presParOf" srcId="{0DC93D01-BF76-4BAC-931F-35DF495077E5}" destId="{F863199F-12BE-4BD5-AD3D-1F065784FC48}" srcOrd="6" destOrd="0" presId="urn:microsoft.com/office/officeart/2005/8/layout/hProcess11"/>
    <dgm:cxn modelId="{CFDDE3CE-311A-4F71-A9F6-E75D5E031449}" type="presParOf" srcId="{F863199F-12BE-4BD5-AD3D-1F065784FC48}" destId="{8D98D9A0-1475-42CA-83B4-387B941615BA}" srcOrd="0" destOrd="0" presId="urn:microsoft.com/office/officeart/2005/8/layout/hProcess11"/>
    <dgm:cxn modelId="{C1871431-396C-41D3-A3B9-283A667A068F}" type="presParOf" srcId="{F863199F-12BE-4BD5-AD3D-1F065784FC48}" destId="{4A385F9D-2A14-456E-8BC5-D4BD9641FE31}" srcOrd="1" destOrd="0" presId="urn:microsoft.com/office/officeart/2005/8/layout/hProcess11"/>
    <dgm:cxn modelId="{FD44CB81-8780-488F-BCA8-82CB6AC1E4F9}" type="presParOf" srcId="{F863199F-12BE-4BD5-AD3D-1F065784FC48}" destId="{27570F21-7F64-47FC-91BF-2DE1E6050369}" srcOrd="2" destOrd="0" presId="urn:microsoft.com/office/officeart/2005/8/layout/hProcess11"/>
    <dgm:cxn modelId="{07533FCF-840F-44B8-BC43-6687DBBE9A4F}" type="presParOf" srcId="{0DC93D01-BF76-4BAC-931F-35DF495077E5}" destId="{48D5A50D-0EBD-412C-8171-B0AD5D434954}" srcOrd="7" destOrd="0" presId="urn:microsoft.com/office/officeart/2005/8/layout/hProcess11"/>
    <dgm:cxn modelId="{D5809616-353A-4A64-B300-63C82CFF151E}" type="presParOf" srcId="{0DC93D01-BF76-4BAC-931F-35DF495077E5}" destId="{25ABF69F-9989-4271-82F6-6B6222C82AB3}" srcOrd="8" destOrd="0" presId="urn:microsoft.com/office/officeart/2005/8/layout/hProcess11"/>
    <dgm:cxn modelId="{C63B9361-F13E-44E9-B584-76266F0451C1}" type="presParOf" srcId="{25ABF69F-9989-4271-82F6-6B6222C82AB3}" destId="{1E8768E0-C6A2-424C-AA8A-AD9C2767BABA}" srcOrd="0" destOrd="0" presId="urn:microsoft.com/office/officeart/2005/8/layout/hProcess11"/>
    <dgm:cxn modelId="{280B6724-1CA8-4361-9C11-0E06E1BB45B4}" type="presParOf" srcId="{25ABF69F-9989-4271-82F6-6B6222C82AB3}" destId="{B08F192C-8E7E-4B07-89D8-D3350C62068E}" srcOrd="1" destOrd="0" presId="urn:microsoft.com/office/officeart/2005/8/layout/hProcess11"/>
    <dgm:cxn modelId="{32AE0AFA-9C30-4242-A2FA-38A56E2DD0A3}" type="presParOf" srcId="{25ABF69F-9989-4271-82F6-6B6222C82AB3}" destId="{F30B8083-4417-4D51-8D05-BECBF694591E}" srcOrd="2" destOrd="0" presId="urn:microsoft.com/office/officeart/2005/8/layout/hProcess11"/>
    <dgm:cxn modelId="{E8F61648-9451-4CCA-ACC9-5CC086799129}" type="presParOf" srcId="{0DC93D01-BF76-4BAC-931F-35DF495077E5}" destId="{A66C2D92-D636-4CC9-B9A2-3359D5830476}" srcOrd="9" destOrd="0" presId="urn:microsoft.com/office/officeart/2005/8/layout/hProcess11"/>
    <dgm:cxn modelId="{53051609-E2B4-4936-A929-926E939E682E}" type="presParOf" srcId="{0DC93D01-BF76-4BAC-931F-35DF495077E5}" destId="{06B3B432-38CC-455F-A591-3E83E731B831}" srcOrd="10" destOrd="0" presId="urn:microsoft.com/office/officeart/2005/8/layout/hProcess11"/>
    <dgm:cxn modelId="{7F26D2C8-2ED7-4CEB-BF63-64142AC74E55}" type="presParOf" srcId="{06B3B432-38CC-455F-A591-3E83E731B831}" destId="{8ADC4EAE-24BA-4B57-9847-628BD53BD7FF}" srcOrd="0" destOrd="0" presId="urn:microsoft.com/office/officeart/2005/8/layout/hProcess11"/>
    <dgm:cxn modelId="{1AD08513-D9BA-408D-9868-EF60FA58B89A}" type="presParOf" srcId="{06B3B432-38CC-455F-A591-3E83E731B831}" destId="{119373B2-5724-4A0C-ABE8-C61F3ABCC794}" srcOrd="1" destOrd="0" presId="urn:microsoft.com/office/officeart/2005/8/layout/hProcess11"/>
    <dgm:cxn modelId="{74D14AE0-DDFC-4FAF-B43E-79DD5D8B5DE6}" type="presParOf" srcId="{06B3B432-38CC-455F-A591-3E83E731B831}" destId="{F8C93F1D-A007-4D3F-A08B-D3310BB15E3F}" srcOrd="2" destOrd="0" presId="urn:microsoft.com/office/officeart/2005/8/layout/hProcess11"/>
    <dgm:cxn modelId="{360FF135-EE60-4197-B37A-DB0D85571E01}" type="presParOf" srcId="{0DC93D01-BF76-4BAC-931F-35DF495077E5}" destId="{99B27EEC-71BB-43BF-8127-77373ACC755E}" srcOrd="11" destOrd="0" presId="urn:microsoft.com/office/officeart/2005/8/layout/hProcess11"/>
    <dgm:cxn modelId="{6ED0C947-1E82-41BE-BA1C-56E66062CCA2}" type="presParOf" srcId="{0DC93D01-BF76-4BAC-931F-35DF495077E5}" destId="{6D6D4A2E-91A5-4554-A687-BB555509A903}" srcOrd="12" destOrd="0" presId="urn:microsoft.com/office/officeart/2005/8/layout/hProcess11"/>
    <dgm:cxn modelId="{FCB8C70B-B0EE-4025-A81C-A25825769725}" type="presParOf" srcId="{6D6D4A2E-91A5-4554-A687-BB555509A903}" destId="{8AC98D88-8D54-4A97-9499-A6D88FA72A6B}" srcOrd="0" destOrd="0" presId="urn:microsoft.com/office/officeart/2005/8/layout/hProcess11"/>
    <dgm:cxn modelId="{29B8D6C5-7698-4691-8B54-D76DCF421C4E}" type="presParOf" srcId="{6D6D4A2E-91A5-4554-A687-BB555509A903}" destId="{F022AA26-BE5D-4AC1-AF87-AE35AABC5DC0}" srcOrd="1" destOrd="0" presId="urn:microsoft.com/office/officeart/2005/8/layout/hProcess11"/>
    <dgm:cxn modelId="{EEA71600-4E71-4D10-B98D-8F28098E811E}" type="presParOf" srcId="{6D6D4A2E-91A5-4554-A687-BB555509A903}" destId="{8639B0E4-B174-4E5D-BEAB-0B4BB6D3A578}" srcOrd="2" destOrd="0" presId="urn:microsoft.com/office/officeart/2005/8/layout/hProcess11"/>
    <dgm:cxn modelId="{07FD6A3E-C772-4FBB-A1E0-363F2A0C8FDA}" type="presParOf" srcId="{0DC93D01-BF76-4BAC-931F-35DF495077E5}" destId="{FB89E2D6-1DA5-4DD0-AF10-170B2F93D4A9}" srcOrd="13" destOrd="0" presId="urn:microsoft.com/office/officeart/2005/8/layout/hProcess11"/>
    <dgm:cxn modelId="{16B7A96B-1C6F-46C5-B647-282C9B579EF7}" type="presParOf" srcId="{0DC93D01-BF76-4BAC-931F-35DF495077E5}" destId="{FAFA4659-DBBC-4030-8209-228E4885833F}" srcOrd="14" destOrd="0" presId="urn:microsoft.com/office/officeart/2005/8/layout/hProcess11"/>
    <dgm:cxn modelId="{F1219EFE-B299-4DAE-855C-AA44E3C1F514}" type="presParOf" srcId="{FAFA4659-DBBC-4030-8209-228E4885833F}" destId="{DAF2D793-3A81-4CF7-9DC2-AF77C109C5D1}" srcOrd="0" destOrd="0" presId="urn:microsoft.com/office/officeart/2005/8/layout/hProcess11"/>
    <dgm:cxn modelId="{E9168875-100C-4C54-97BA-470AB9CE3773}" type="presParOf" srcId="{FAFA4659-DBBC-4030-8209-228E4885833F}" destId="{D1700708-7131-4759-B464-86AC17395EEC}" srcOrd="1" destOrd="0" presId="urn:microsoft.com/office/officeart/2005/8/layout/hProcess11"/>
    <dgm:cxn modelId="{15F178CD-0248-4EAF-93A6-42C18394C1C3}" type="presParOf" srcId="{FAFA4659-DBBC-4030-8209-228E4885833F}" destId="{050AB531-5032-4CB7-8FDC-97A049B7544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22F4E-0497-4BA6-A44B-EB9614976985}">
      <dsp:nvSpPr>
        <dsp:cNvPr id="0" name=""/>
        <dsp:cNvSpPr/>
      </dsp:nvSpPr>
      <dsp:spPr>
        <a:xfrm>
          <a:off x="0" y="157125"/>
          <a:ext cx="12092419" cy="209500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6C1DC-AAAB-42C4-92FA-59AAB86D0FCE}">
      <dsp:nvSpPr>
        <dsp:cNvPr id="0" name=""/>
        <dsp:cNvSpPr/>
      </dsp:nvSpPr>
      <dsp:spPr>
        <a:xfrm>
          <a:off x="431" y="0"/>
          <a:ext cx="1303271" cy="20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+mn-lt"/>
            </a:rPr>
            <a:t>1997</a:t>
          </a:r>
          <a:endParaRPr lang="es-CO" sz="1600" b="1" kern="1200" dirty="0">
            <a:latin typeface="+mn-lt"/>
          </a:endParaRPr>
        </a:p>
      </dsp:txBody>
      <dsp:txXfrm>
        <a:off x="431" y="0"/>
        <a:ext cx="1303271" cy="209500"/>
      </dsp:txXfrm>
    </dsp:sp>
    <dsp:sp modelId="{C404A264-6CF8-4F84-A8B1-44F6194BD137}">
      <dsp:nvSpPr>
        <dsp:cNvPr id="0" name=""/>
        <dsp:cNvSpPr/>
      </dsp:nvSpPr>
      <dsp:spPr>
        <a:xfrm>
          <a:off x="625879" y="235687"/>
          <a:ext cx="52375" cy="52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E1BD9-E4F6-4724-A767-A5B44B1E514F}">
      <dsp:nvSpPr>
        <dsp:cNvPr id="0" name=""/>
        <dsp:cNvSpPr/>
      </dsp:nvSpPr>
      <dsp:spPr>
        <a:xfrm>
          <a:off x="1368866" y="314250"/>
          <a:ext cx="1303271" cy="20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+mn-lt"/>
            </a:rPr>
            <a:t>1999</a:t>
          </a:r>
          <a:endParaRPr lang="es-CO" sz="1600" b="1" kern="1200" dirty="0">
            <a:latin typeface="+mn-lt"/>
          </a:endParaRPr>
        </a:p>
      </dsp:txBody>
      <dsp:txXfrm>
        <a:off x="1368866" y="314250"/>
        <a:ext cx="1303271" cy="209500"/>
      </dsp:txXfrm>
    </dsp:sp>
    <dsp:sp modelId="{62FF98AD-A021-4722-870D-5376859A1467}">
      <dsp:nvSpPr>
        <dsp:cNvPr id="0" name=""/>
        <dsp:cNvSpPr/>
      </dsp:nvSpPr>
      <dsp:spPr>
        <a:xfrm>
          <a:off x="1994314" y="235687"/>
          <a:ext cx="52375" cy="52375"/>
        </a:xfrm>
        <a:prstGeom prst="ellips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0CE87-DC4F-459C-BB7A-0E78EF68B682}">
      <dsp:nvSpPr>
        <dsp:cNvPr id="0" name=""/>
        <dsp:cNvSpPr/>
      </dsp:nvSpPr>
      <dsp:spPr>
        <a:xfrm>
          <a:off x="2721805" y="0"/>
          <a:ext cx="1303271" cy="20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+mn-lt"/>
            </a:rPr>
            <a:t>2006</a:t>
          </a:r>
          <a:endParaRPr lang="es-CO" sz="1600" b="1" kern="1200" dirty="0">
            <a:latin typeface="+mn-lt"/>
          </a:endParaRPr>
        </a:p>
      </dsp:txBody>
      <dsp:txXfrm>
        <a:off x="2721805" y="0"/>
        <a:ext cx="1303271" cy="209500"/>
      </dsp:txXfrm>
    </dsp:sp>
    <dsp:sp modelId="{6F71FA83-E478-4C6A-9AC7-0F5D87AAE53A}">
      <dsp:nvSpPr>
        <dsp:cNvPr id="0" name=""/>
        <dsp:cNvSpPr/>
      </dsp:nvSpPr>
      <dsp:spPr>
        <a:xfrm>
          <a:off x="3362749" y="235687"/>
          <a:ext cx="52375" cy="52375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8D9A0-1475-42CA-83B4-387B941615BA}">
      <dsp:nvSpPr>
        <dsp:cNvPr id="0" name=""/>
        <dsp:cNvSpPr/>
      </dsp:nvSpPr>
      <dsp:spPr>
        <a:xfrm>
          <a:off x="4105735" y="314250"/>
          <a:ext cx="1303271" cy="20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+mn-lt"/>
            </a:rPr>
            <a:t>2009</a:t>
          </a:r>
          <a:endParaRPr lang="es-CO" sz="1600" b="1" kern="1200" dirty="0">
            <a:latin typeface="+mn-lt"/>
          </a:endParaRPr>
        </a:p>
      </dsp:txBody>
      <dsp:txXfrm>
        <a:off x="4105735" y="314250"/>
        <a:ext cx="1303271" cy="209500"/>
      </dsp:txXfrm>
    </dsp:sp>
    <dsp:sp modelId="{4A385F9D-2A14-456E-8BC5-D4BD9641FE31}">
      <dsp:nvSpPr>
        <dsp:cNvPr id="0" name=""/>
        <dsp:cNvSpPr/>
      </dsp:nvSpPr>
      <dsp:spPr>
        <a:xfrm>
          <a:off x="4731183" y="235687"/>
          <a:ext cx="52375" cy="52375"/>
        </a:xfrm>
        <a:prstGeom prst="ellips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768E0-C6A2-424C-AA8A-AD9C2767BABA}">
      <dsp:nvSpPr>
        <dsp:cNvPr id="0" name=""/>
        <dsp:cNvSpPr/>
      </dsp:nvSpPr>
      <dsp:spPr>
        <a:xfrm>
          <a:off x="5474170" y="0"/>
          <a:ext cx="1303271" cy="20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+mn-lt"/>
            </a:rPr>
            <a:t>2012</a:t>
          </a:r>
          <a:endParaRPr lang="es-CO" sz="1600" b="1" kern="1200" dirty="0">
            <a:latin typeface="+mn-lt"/>
          </a:endParaRPr>
        </a:p>
      </dsp:txBody>
      <dsp:txXfrm>
        <a:off x="5474170" y="0"/>
        <a:ext cx="1303271" cy="209500"/>
      </dsp:txXfrm>
    </dsp:sp>
    <dsp:sp modelId="{B08F192C-8E7E-4B07-89D8-D3350C62068E}">
      <dsp:nvSpPr>
        <dsp:cNvPr id="0" name=""/>
        <dsp:cNvSpPr/>
      </dsp:nvSpPr>
      <dsp:spPr>
        <a:xfrm>
          <a:off x="6099618" y="235687"/>
          <a:ext cx="52375" cy="52375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C4EAE-24BA-4B57-9847-628BD53BD7FF}">
      <dsp:nvSpPr>
        <dsp:cNvPr id="0" name=""/>
        <dsp:cNvSpPr/>
      </dsp:nvSpPr>
      <dsp:spPr>
        <a:xfrm>
          <a:off x="6842604" y="314250"/>
          <a:ext cx="1303271" cy="20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+mn-lt"/>
            </a:rPr>
            <a:t>2013 – 2015</a:t>
          </a:r>
          <a:endParaRPr lang="es-CO" sz="1600" b="1" kern="1200" dirty="0">
            <a:latin typeface="+mn-lt"/>
          </a:endParaRPr>
        </a:p>
      </dsp:txBody>
      <dsp:txXfrm>
        <a:off x="6842604" y="314250"/>
        <a:ext cx="1303271" cy="209500"/>
      </dsp:txXfrm>
    </dsp:sp>
    <dsp:sp modelId="{119373B2-5724-4A0C-ABE8-C61F3ABCC794}">
      <dsp:nvSpPr>
        <dsp:cNvPr id="0" name=""/>
        <dsp:cNvSpPr/>
      </dsp:nvSpPr>
      <dsp:spPr>
        <a:xfrm>
          <a:off x="7468052" y="235687"/>
          <a:ext cx="52375" cy="52375"/>
        </a:xfrm>
        <a:prstGeom prst="ellips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98D88-8D54-4A97-9499-A6D88FA72A6B}">
      <dsp:nvSpPr>
        <dsp:cNvPr id="0" name=""/>
        <dsp:cNvSpPr/>
      </dsp:nvSpPr>
      <dsp:spPr>
        <a:xfrm>
          <a:off x="8211039" y="0"/>
          <a:ext cx="1303271" cy="20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+mn-lt"/>
            </a:rPr>
            <a:t>2016</a:t>
          </a:r>
          <a:endParaRPr lang="es-CO" sz="1600" b="1" kern="1200" dirty="0">
            <a:latin typeface="+mn-lt"/>
          </a:endParaRPr>
        </a:p>
      </dsp:txBody>
      <dsp:txXfrm>
        <a:off x="8211039" y="0"/>
        <a:ext cx="1303271" cy="209500"/>
      </dsp:txXfrm>
    </dsp:sp>
    <dsp:sp modelId="{F022AA26-BE5D-4AC1-AF87-AE35AABC5DC0}">
      <dsp:nvSpPr>
        <dsp:cNvPr id="0" name=""/>
        <dsp:cNvSpPr/>
      </dsp:nvSpPr>
      <dsp:spPr>
        <a:xfrm>
          <a:off x="8836487" y="235687"/>
          <a:ext cx="52375" cy="52375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2D793-3A81-4CF7-9DC2-AF77C109C5D1}">
      <dsp:nvSpPr>
        <dsp:cNvPr id="0" name=""/>
        <dsp:cNvSpPr/>
      </dsp:nvSpPr>
      <dsp:spPr>
        <a:xfrm>
          <a:off x="9579474" y="314250"/>
          <a:ext cx="1303271" cy="20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+mn-lt"/>
            </a:rPr>
            <a:t>2017-2018</a:t>
          </a:r>
          <a:endParaRPr lang="es-CO" sz="1600" b="1" kern="1200" dirty="0">
            <a:latin typeface="+mn-lt"/>
          </a:endParaRPr>
        </a:p>
      </dsp:txBody>
      <dsp:txXfrm>
        <a:off x="9579474" y="314250"/>
        <a:ext cx="1303271" cy="209500"/>
      </dsp:txXfrm>
    </dsp:sp>
    <dsp:sp modelId="{D1700708-7131-4759-B464-86AC17395EEC}">
      <dsp:nvSpPr>
        <dsp:cNvPr id="0" name=""/>
        <dsp:cNvSpPr/>
      </dsp:nvSpPr>
      <dsp:spPr>
        <a:xfrm>
          <a:off x="10204922" y="235687"/>
          <a:ext cx="52375" cy="5237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1198A-EA53-450D-8900-F7AFEC669830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EDCA-6DD1-4763-A16B-73857DE861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86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215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Helsinki: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conferencia se hace un análisis frente a como los estilos de vida y los entornos son influidos por los modelos de producción y patrones de consumo no sostenible, el comercio y la política exterior; y reconoce en Salud en todas las políticas, una respuesta práctica ante los desafíos que imponen las fuerzas económicas, los intereses comerciales y el poder del mercado, que se resisten a las regulaciones en favor de la salud y la equidad.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s-ES" b="1" dirty="0">
              <a:solidFill>
                <a:srgbClr val="21586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98E90-1A43-43F2-AE2D-120E5BCB1A7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2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A través de la estrategia</a:t>
            </a:r>
            <a:r>
              <a:rPr lang="es-CO" baseline="0" dirty="0" smtClean="0"/>
              <a:t> CERS se busca generar el </a:t>
            </a:r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diálogo intersectorial para facilitar el ordenamiento territorial por la salud y el despliegue de estrategias para la transformación de los modos, condiciones y estilos de vida saludable como pacto social por la salud, con a participación de todos los sectores y actores territoriales.</a:t>
            </a:r>
            <a:r>
              <a:rPr lang="es-CO" sz="1200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aseline="0" dirty="0" smtClean="0">
                <a:solidFill>
                  <a:schemeClr val="accent1">
                    <a:lumMod val="75000"/>
                  </a:schemeClr>
                </a:solidFill>
              </a:rPr>
              <a:t>De forma complementaria se viene trabajando </a:t>
            </a:r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en los entornos con actores</a:t>
            </a:r>
            <a:r>
              <a:rPr lang="es-CO" sz="1200" baseline="0" dirty="0" smtClean="0">
                <a:solidFill>
                  <a:schemeClr val="accent1">
                    <a:lumMod val="75000"/>
                  </a:schemeClr>
                </a:solidFill>
              </a:rPr>
              <a:t> de todos los sectores para la modificación de condiciones que faciliten la toma de decisiones favorables a la salud de quienes habitan, conviven y se desarrollan en cada entorno, iniciando por el trabajo sobre factores que afectan las ENT como el tabaco, la alimentación no saludable, el consumo nocivo de alcohol, y la inactividad física.</a:t>
            </a:r>
            <a:endParaRPr lang="es-CO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4175-74A1-47D4-AB0C-E35EA8F34E4A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32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657221-B6D0-C44D-8EEC-C4FB476B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310F561-A3B7-E548-8527-63B43E0A9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EDEFCF55-D2CC-B84C-B8D6-D13149B2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1E581D0E-21D9-D14B-B04D-496B49B0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0A3B82EE-AC7C-8F48-BA65-FD4A3B8A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3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841948-43BD-EB4A-827F-CE3599F6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="" xmlns:a16="http://schemas.microsoft.com/office/drawing/2014/main" id="{1DBF1232-C313-F248-BC0B-F16FEBFFC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CE3C9BE0-E125-F247-98AE-80013F6F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293B2BF8-6239-AA4C-93A8-C941344A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19D5EE94-2743-F947-AD06-D51617C9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95F27C4-52D7-FF47-A196-B643C62EA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="" xmlns:a16="http://schemas.microsoft.com/office/drawing/2014/main" id="{E3C23C4A-2F8B-AE47-A8D4-7C81FFD94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030234C0-02A6-5340-963D-84574B8E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BD728ACD-AF6C-8940-B89B-64AF03F7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89A43B8C-B6B7-3D40-A270-22DAC8A2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368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FA9BAF-FBE6-5148-98DE-0C83D99F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0E11623-79D1-874E-8360-43E8154B7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4022F1DB-BEEB-7747-A493-A2A18D0C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511FFF6F-4EE6-C743-A250-6EDBA31D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3B8BD95A-A69F-1349-82F4-20A0EDD0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9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51123D-524A-0547-AFD9-82785A7D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1DB7FB35-3E00-3048-AFA9-6AE20A0D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A9BC1414-43BC-3F41-9B14-0408897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F3569CE7-E817-384C-B4C7-6B8EDDA8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5276F49E-99E3-BC4A-8B47-64EB9D3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479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0074AB-8B2A-DF48-9005-F0E5ECF1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E353E8A-32B6-5E43-BC9B-4DD1D8A6B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C073333-54B7-3D42-A1E1-A68C0972B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="" xmlns:a16="http://schemas.microsoft.com/office/drawing/2014/main" id="{107F7327-109D-C94A-9D20-8E233235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="" xmlns:a16="http://schemas.microsoft.com/office/drawing/2014/main" id="{3C152E5A-7A3C-604C-BD46-F9731E81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E6E831C7-A00A-1B46-895E-4C295EBC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02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02C56D-3B7A-6F4B-9897-DBA7161F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A6CFD91C-33A0-8C42-A1AC-C3C824C84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E989DCF-1E4E-D040-B627-027B2B7AA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="" xmlns:a16="http://schemas.microsoft.com/office/drawing/2014/main" id="{9F80F0B5-C451-CB4D-8DF3-137057D59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EF7331C-E4C5-7949-8117-EE0DFE568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="" xmlns:a16="http://schemas.microsoft.com/office/drawing/2014/main" id="{359710D7-2777-FA49-9B31-18BCA122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="" xmlns:a16="http://schemas.microsoft.com/office/drawing/2014/main" id="{AC41EEC1-CC94-B142-8E8A-F8267B21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="" xmlns:a16="http://schemas.microsoft.com/office/drawing/2014/main" id="{F31D22C4-7CE3-3A4C-AD25-A9662A92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00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201220-96DD-9446-8F36-2FD37A87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="" xmlns:a16="http://schemas.microsoft.com/office/drawing/2014/main" id="{3E1C1CA5-E700-CA40-9386-88BC9038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="" xmlns:a16="http://schemas.microsoft.com/office/drawing/2014/main" id="{83958120-7C15-474C-A4E6-430CE84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20FBB4F1-8471-8843-8623-CAA34C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32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="" xmlns:a16="http://schemas.microsoft.com/office/drawing/2014/main" id="{DDE48E98-3416-BE4B-B75D-55D1FAC8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="" xmlns:a16="http://schemas.microsoft.com/office/drawing/2014/main" id="{E5DF293E-A467-9747-916E-E39D0B50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="" xmlns:a16="http://schemas.microsoft.com/office/drawing/2014/main" id="{21CA71CD-FA75-CD49-B7C9-B2856BEA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02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464D22-1FC8-324C-AB0D-335F6AA8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7CDB93-DC07-4643-A0E1-721AB5B3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AEE0E7F3-BDF3-D849-BF66-0458D2CEF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="" xmlns:a16="http://schemas.microsoft.com/office/drawing/2014/main" id="{45B02A52-A840-7948-AE0F-D7D021C0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="" xmlns:a16="http://schemas.microsoft.com/office/drawing/2014/main" id="{D1494D7C-3459-7C45-A3A4-690D6981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B0736352-D7F1-EA40-9412-C8B4021F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23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BEB13E-2211-7349-A82C-0E84D844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D90664B-751A-BA4F-9939-409289E7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F11AB36C-8F11-EB47-9BFD-2386CEB24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="" xmlns:a16="http://schemas.microsoft.com/office/drawing/2014/main" id="{2187D5F1-C119-154C-99A1-0DC1E1F8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="" xmlns:a16="http://schemas.microsoft.com/office/drawing/2014/main" id="{3269DE1F-444B-7549-8E40-0C31E936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181DB751-58CF-D847-B54B-4B66F222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736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4DC40C6A-A330-EB4B-B166-7EE0729E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794EAF57-15C8-8C43-9479-665FF1D2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E180224A-81D6-5C43-A87D-D84B16834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C231-72D6-6A48-BA6E-F25044D58163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28D9B2F7-E46B-0B4C-AF4F-4BDF79572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6909010-2E6C-7C41-A382-6279275F4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22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ovar@minsalud.gov.co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41B59B-FFBB-7C4A-A661-6CF5569D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77" y="19107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como </a:t>
            </a:r>
            <a:r>
              <a:rPr lang="es-CO" sz="28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saludables</a:t>
            </a:r>
            <a:b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  <a:r>
              <a:rPr lang="es-ES_tradnl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2D2A8B6-06B2-4945-BC6B-B320FFA13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568A6893-E400-754B-A18B-D28CB324ABE5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EAAC13E0-789C-C142-8640-A256B1C2E930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75468E9D-A1AB-7E44-8ECA-3ACBB2374A4F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EB295E1C-B9E0-6A43-B31B-AB0EB21B14BC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69578AB3-4041-814E-AB40-6C8B6C5C76E3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1A41B59B-FFBB-7C4A-A661-6CF5569D8039}"/>
              </a:ext>
            </a:extLst>
          </p:cNvPr>
          <p:cNvSpPr txBox="1">
            <a:spLocks/>
          </p:cNvSpPr>
          <p:nvPr/>
        </p:nvSpPr>
        <p:spPr>
          <a:xfrm>
            <a:off x="655265" y="411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Fernández, </a:t>
            </a:r>
            <a:r>
              <a:rPr lang="es-ES_tradnl" sz="20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Tovar Valencia, </a:t>
            </a:r>
            <a:r>
              <a:rPr lang="es-ES_tradnl" sz="2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</a:t>
            </a:r>
            <a:r>
              <a:rPr lang="es-ES_tradnl" sz="20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Fernando Valderrama, Sara Torres, Julieth Pilar </a:t>
            </a:r>
            <a:r>
              <a:rPr lang="es-ES_tradnl" sz="20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Uriza</a:t>
            </a:r>
            <a:r>
              <a:rPr lang="es-ES_tradnl" sz="20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Pinzón, Alex Araq</a:t>
            </a:r>
            <a:r>
              <a:rPr lang="es-ES_tradnl" sz="2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ue.</a:t>
            </a:r>
          </a:p>
          <a:p>
            <a:pPr algn="ctr"/>
            <a:endParaRPr lang="es-ES_tradnl" sz="2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</a:t>
            </a:r>
            <a:r>
              <a:rPr lang="es-ES_tradnl" sz="1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Salud y Protección Social </a:t>
            </a:r>
            <a:endParaRPr lang="es-CO" sz="1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Promoción y Prevención. Ministerio de Salud y Protección </a:t>
            </a:r>
            <a:r>
              <a:rPr lang="x-none" sz="1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s-CO" sz="1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Enfermedades No Transmisibles</a:t>
            </a:r>
          </a:p>
          <a:p>
            <a:pPr algn="ctr"/>
            <a:r>
              <a:rPr lang="es-CO" sz="1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Modos, Condiciones y Estilos de Vida Saludable</a:t>
            </a:r>
          </a:p>
          <a:p>
            <a:pPr algn="ctr"/>
            <a:endParaRPr lang="es-CO" sz="2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ACIUR – Barranquilla 2018</a:t>
            </a:r>
          </a:p>
          <a:p>
            <a:pPr algn="ctr"/>
            <a:endParaRPr lang="es-CO" sz="2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36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37"/>
            <a:ext cx="12192000" cy="19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9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02187" y="180357"/>
            <a:ext cx="11506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28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 – Educativo</a:t>
            </a:r>
            <a:endParaRPr lang="es-CO" sz="2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85465" y="1039355"/>
            <a:ext cx="687608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Se desarrollan capacidades </a:t>
            </a:r>
            <a:r>
              <a:rPr lang="es-CO" sz="2000" b="1" dirty="0"/>
              <a:t>a través de procesos de enseñanza/aprendizaje </a:t>
            </a:r>
            <a:r>
              <a:rPr lang="es-CO" sz="2000" b="1" dirty="0" smtClean="0"/>
              <a:t>contextualizados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Permiten </a:t>
            </a:r>
            <a:r>
              <a:rPr lang="es-CO" sz="2000" b="1" dirty="0"/>
              <a:t>la construcción </a:t>
            </a:r>
            <a:r>
              <a:rPr lang="es-CO" sz="2000" b="1" dirty="0" smtClean="0"/>
              <a:t>social, reproducción </a:t>
            </a:r>
            <a:r>
              <a:rPr lang="es-CO" sz="2000" b="1" dirty="0"/>
              <a:t>de la cultura, el pensamiento, la afectividad, los hábitos y estilos de vida, </a:t>
            </a:r>
            <a:r>
              <a:rPr lang="es-CO" sz="2000" b="1" dirty="0" smtClean="0"/>
              <a:t>el relacionamiento consigo </a:t>
            </a:r>
            <a:r>
              <a:rPr lang="es-CO" sz="2000" b="1" dirty="0"/>
              <a:t>mismo, con los demás y con el </a:t>
            </a:r>
            <a:r>
              <a:rPr lang="es-CO" sz="2000" b="1" dirty="0" smtClean="0"/>
              <a:t>ambiente.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Hacen parte estudiantes (</a:t>
            </a:r>
            <a:r>
              <a:rPr lang="es-CO" sz="2000" b="1" dirty="0"/>
              <a:t>niños, niñas, adolescentes, jóvenes, adultos y personas mayores), padres de familia, directivos, educadores, </a:t>
            </a:r>
            <a:r>
              <a:rPr lang="es-CO" sz="2000" b="1" dirty="0" smtClean="0"/>
              <a:t>administradores.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Instituciones escolares</a:t>
            </a:r>
            <a:r>
              <a:rPr lang="es-CO" sz="2000" b="1" dirty="0"/>
              <a:t>, </a:t>
            </a:r>
            <a:r>
              <a:rPr lang="es-CO" sz="2000" b="1" dirty="0" smtClean="0"/>
              <a:t>universitarios, escenarios </a:t>
            </a:r>
            <a:r>
              <a:rPr lang="es-CO" sz="2000" b="1" dirty="0"/>
              <a:t>de educación formal (preescolar, básica, media y superior), de educación para el trabajo y el desarrollo humano (capacitación para el desempeño artesanal, artístico, recreacional, ocupacional y técnico) y </a:t>
            </a:r>
            <a:r>
              <a:rPr lang="es-CO" sz="2000" b="1" dirty="0" smtClean="0"/>
              <a:t> todos los que promuevan </a:t>
            </a:r>
            <a:r>
              <a:rPr lang="es-CO" sz="2000" b="1" dirty="0"/>
              <a:t>o construyan conocimientos.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5" y="1134464"/>
            <a:ext cx="3487118" cy="24337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7" y="3641055"/>
            <a:ext cx="4234034" cy="23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207690" y="152084"/>
            <a:ext cx="1183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28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 - Laboral</a:t>
            </a:r>
            <a:endParaRPr lang="es-CO" sz="2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1172" y="1914640"/>
            <a:ext cx="6563423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/>
              <a:t>Escenarios </a:t>
            </a:r>
            <a:r>
              <a:rPr lang="es-CO" sz="2400" b="1" dirty="0"/>
              <a:t>donde las personas e individuos se organizan para producir bienes y servicios </a:t>
            </a:r>
            <a:r>
              <a:rPr lang="es-CO" sz="2400" b="1" dirty="0" smtClean="0"/>
              <a:t>para brindar bienestar </a:t>
            </a:r>
            <a:r>
              <a:rPr lang="es-CO" sz="2400" b="1" dirty="0"/>
              <a:t>a los trabajadores, sus familias y </a:t>
            </a:r>
            <a:r>
              <a:rPr lang="es-CO" sz="2400" b="1" dirty="0" smtClean="0"/>
              <a:t>comunidades.</a:t>
            </a:r>
          </a:p>
          <a:p>
            <a:pPr lvl="0"/>
            <a:endParaRPr lang="es-CO" sz="2400" b="1" dirty="0"/>
          </a:p>
          <a:p>
            <a:pPr lvl="0"/>
            <a:r>
              <a:rPr lang="es-CO" sz="2400" b="1" dirty="0" smtClean="0"/>
              <a:t>Comprende </a:t>
            </a:r>
            <a:r>
              <a:rPr lang="es-CO" sz="2400" b="1" dirty="0"/>
              <a:t>los escenarios laborales formales e informales.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114" y="937625"/>
            <a:ext cx="3524663" cy="23158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644" y="3362003"/>
            <a:ext cx="4186425" cy="25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02187" y="180357"/>
            <a:ext cx="11506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28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 – </a:t>
            </a:r>
            <a:r>
              <a:rPr lang="es-CO" sz="2800" b="1" dirty="0" err="1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Institucinal</a:t>
            </a:r>
            <a:endParaRPr lang="es-CO" sz="2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83987" y="1457275"/>
            <a:ext cx="687608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Espacios </a:t>
            </a:r>
            <a:r>
              <a:rPr lang="es-CO" sz="2000" b="1" dirty="0" err="1"/>
              <a:t>intramurales</a:t>
            </a:r>
            <a:r>
              <a:rPr lang="es-CO" sz="2000" b="1" dirty="0"/>
              <a:t> </a:t>
            </a:r>
            <a:r>
              <a:rPr lang="es-CO" sz="2000" b="1" dirty="0" smtClean="0"/>
              <a:t>que prestan </a:t>
            </a:r>
            <a:r>
              <a:rPr lang="es-CO" sz="2000" b="1" dirty="0"/>
              <a:t>servicios </a:t>
            </a:r>
            <a:r>
              <a:rPr lang="es-CO" sz="2000" b="1" dirty="0" smtClean="0"/>
              <a:t>sanitarios y sociales para </a:t>
            </a:r>
            <a:r>
              <a:rPr lang="es-CO" sz="2000" b="1" dirty="0"/>
              <a:t>garantizar la atención integral </a:t>
            </a:r>
            <a:r>
              <a:rPr lang="es-CO" sz="2000" b="1" dirty="0" smtClean="0"/>
              <a:t>a </a:t>
            </a:r>
            <a:r>
              <a:rPr lang="es-CO" sz="2000" b="1" dirty="0"/>
              <a:t>las personas.</a:t>
            </a:r>
            <a:endParaRPr lang="es-CO" sz="20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También espacios donde vive </a:t>
            </a:r>
            <a:r>
              <a:rPr lang="es-CO" sz="2000" b="1" dirty="0"/>
              <a:t>un grupo de personas -generalmente no parientes- que participan de una vida en común. </a:t>
            </a:r>
            <a:endParaRPr lang="es-CO" sz="20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La permanencia puede ser temporal </a:t>
            </a:r>
            <a:r>
              <a:rPr lang="es-CO" sz="2000" b="1" dirty="0"/>
              <a:t>o permanente </a:t>
            </a:r>
            <a:r>
              <a:rPr lang="es-CO" sz="2000" b="1" dirty="0" smtClean="0"/>
              <a:t>de las personas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Las personas pueden estar institucionalizados por su trayectoria, o transición </a:t>
            </a:r>
            <a:r>
              <a:rPr lang="es-CO" sz="2000" b="1" dirty="0"/>
              <a:t>o sucesos vitales</a:t>
            </a:r>
            <a:r>
              <a:rPr lang="es-CO" sz="2000" b="1" dirty="0" smtClean="0"/>
              <a:t>, o características </a:t>
            </a:r>
            <a:r>
              <a:rPr lang="es-CO" sz="2000" b="1" dirty="0"/>
              <a:t>especiales (eventos en salud, vulneración de derechos, dependencia funcional, social, económica o emocional-psicológica, carencia de un hogar, entre otras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5" y="2886646"/>
            <a:ext cx="3045447" cy="20266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42" y="1293602"/>
            <a:ext cx="2871077" cy="17893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229" y="4753504"/>
            <a:ext cx="2817551" cy="20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0674" y="1580871"/>
            <a:ext cx="2214322" cy="1600438"/>
          </a:xfrm>
          <a:prstGeom prst="rect">
            <a:avLst/>
          </a:prstGeom>
          <a:noFill/>
          <a:ln w="28575">
            <a:solidFill>
              <a:srgbClr val="0097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nacionales para la aplicación y desarrollo de las estrategias de entornos </a:t>
            </a:r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saludables</a:t>
            </a:r>
          </a:p>
          <a:p>
            <a:pPr algn="ctr"/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</a:t>
            </a:r>
            <a:endParaRPr lang="es-CO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238842517"/>
              </p:ext>
            </p:extLst>
          </p:nvPr>
        </p:nvGraphicFramePr>
        <p:xfrm>
          <a:off x="99581" y="3364005"/>
          <a:ext cx="12092419" cy="52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3979972" y="4144298"/>
            <a:ext cx="2061289" cy="1169551"/>
          </a:xfrm>
          <a:prstGeom prst="rect">
            <a:avLst/>
          </a:prstGeom>
          <a:noFill/>
          <a:ln w="28575">
            <a:solidFill>
              <a:srgbClr val="0097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Entorno saludable y desarrollo territorial en </a:t>
            </a:r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</a:t>
            </a:r>
          </a:p>
          <a:p>
            <a:pPr algn="ctr"/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s-CO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225795" y="1970076"/>
            <a:ext cx="1946650" cy="954107"/>
          </a:xfrm>
          <a:prstGeom prst="rect">
            <a:avLst/>
          </a:prstGeom>
          <a:noFill/>
          <a:ln w="28575">
            <a:solidFill>
              <a:srgbClr val="0097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 charset="0"/>
                <a:ea typeface="Verdana" charset="0"/>
                <a:cs typeface="Verdana" charset="0"/>
              </a:rPr>
              <a:t>Entorno educativo saludable </a:t>
            </a:r>
          </a:p>
          <a:p>
            <a:pPr algn="ctr"/>
            <a:r>
              <a:rPr lang="es-CO" sz="1400" b="1" dirty="0" smtClean="0">
                <a:latin typeface="Verdana" charset="0"/>
                <a:ea typeface="Verdana" charset="0"/>
                <a:cs typeface="Verdana" charset="0"/>
              </a:rPr>
              <a:t>MSPS</a:t>
            </a:r>
            <a:endParaRPr lang="es-CO" sz="14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educativo saludable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flipH="1">
            <a:off x="300678" y="2241642"/>
            <a:ext cx="1340802" cy="954107"/>
          </a:xfrm>
          <a:prstGeom prst="rect">
            <a:avLst/>
          </a:prstGeom>
          <a:noFill/>
          <a:ln w="28575">
            <a:solidFill>
              <a:srgbClr val="0097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 charset="0"/>
                <a:ea typeface="Verdana" charset="0"/>
                <a:cs typeface="Verdana" charset="0"/>
              </a:rPr>
              <a:t>Escuela promotora de la salud</a:t>
            </a:r>
          </a:p>
          <a:p>
            <a:pPr algn="ctr"/>
            <a:r>
              <a:rPr lang="es-CO" sz="1400" b="1" dirty="0" smtClean="0">
                <a:latin typeface="Verdana" charset="0"/>
                <a:ea typeface="Verdana" charset="0"/>
                <a:cs typeface="Verdana" charset="0"/>
              </a:rPr>
              <a:t>OPS/OMS </a:t>
            </a:r>
          </a:p>
        </p:txBody>
      </p:sp>
      <p:sp>
        <p:nvSpPr>
          <p:cNvPr id="25" name="CuadroTexto 24"/>
          <p:cNvSpPr txBox="1"/>
          <p:nvPr/>
        </p:nvSpPr>
        <p:spPr>
          <a:xfrm flipH="1">
            <a:off x="1317355" y="4107050"/>
            <a:ext cx="1689318" cy="1384995"/>
          </a:xfrm>
          <a:prstGeom prst="rect">
            <a:avLst/>
          </a:prstGeom>
          <a:noFill/>
          <a:ln w="28575">
            <a:solidFill>
              <a:srgbClr val="0097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Escuela Saludable, la alegría de vivir en </a:t>
            </a:r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paz</a:t>
            </a:r>
          </a:p>
          <a:p>
            <a:pPr algn="ctr"/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61" y="1002265"/>
            <a:ext cx="2152651" cy="6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81" y="1096161"/>
            <a:ext cx="2672618" cy="49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6550015" y="4094457"/>
            <a:ext cx="2061289" cy="1384995"/>
          </a:xfrm>
          <a:prstGeom prst="rect">
            <a:avLst/>
          </a:prstGeom>
          <a:noFill/>
          <a:ln w="28575">
            <a:solidFill>
              <a:srgbClr val="0097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de puertas abiertas EPA</a:t>
            </a:r>
          </a:p>
          <a:p>
            <a:pPr algn="ctr"/>
            <a:endParaRPr lang="es-CO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Semillero Juveniles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882950" y="2140951"/>
            <a:ext cx="1946650" cy="954107"/>
          </a:xfrm>
          <a:prstGeom prst="rect">
            <a:avLst/>
          </a:prstGeom>
          <a:noFill/>
          <a:ln w="28575">
            <a:solidFill>
              <a:srgbClr val="0097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 charset="0"/>
                <a:ea typeface="Verdana" charset="0"/>
                <a:cs typeface="Verdana" charset="0"/>
              </a:rPr>
              <a:t>Entorno educativo saludable </a:t>
            </a:r>
          </a:p>
          <a:p>
            <a:pPr algn="ctr"/>
            <a:r>
              <a:rPr lang="es-CO" sz="1400" b="1" dirty="0" smtClean="0">
                <a:latin typeface="Verdana" charset="0"/>
                <a:ea typeface="Verdana" charset="0"/>
                <a:cs typeface="Verdana" charset="0"/>
              </a:rPr>
              <a:t>MSPS</a:t>
            </a:r>
            <a:endParaRPr lang="es-CO" sz="14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443075" y="4144298"/>
            <a:ext cx="2061289" cy="738664"/>
          </a:xfrm>
          <a:prstGeom prst="rect">
            <a:avLst/>
          </a:prstGeom>
          <a:noFill/>
          <a:ln w="28575">
            <a:solidFill>
              <a:srgbClr val="0097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Incorporación de Entornos en la PAIS y el MIAS</a:t>
            </a:r>
          </a:p>
        </p:txBody>
      </p:sp>
    </p:spTree>
    <p:extLst>
      <p:ext uri="{BB962C8B-B14F-4D97-AF65-F5344CB8AC3E}">
        <p14:creationId xmlns:p14="http://schemas.microsoft.com/office/powerpoint/2010/main" val="910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educativo saludable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487285" y="885768"/>
            <a:ext cx="7609668" cy="10515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43,8% </a:t>
            </a:r>
            <a:r>
              <a:rPr lang="es-CO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Departamentos - 17,1</a:t>
            </a:r>
            <a:r>
              <a:rPr lang="es-CO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% Municipios</a:t>
            </a:r>
          </a:p>
          <a:p>
            <a:pPr algn="ctr"/>
            <a:r>
              <a:rPr lang="es-CO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3.192 IE </a:t>
            </a:r>
            <a:r>
              <a:rPr lang="es-CO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públicas - 564 </a:t>
            </a:r>
            <a:r>
              <a:rPr lang="es-CO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IE privadas</a:t>
            </a:r>
          </a:p>
          <a:p>
            <a:pPr algn="ctr"/>
            <a:r>
              <a:rPr lang="es-CO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33 </a:t>
            </a:r>
            <a:r>
              <a:rPr lang="es-CO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Universidades - 1107Jardines Infantiles - 4.145 Hogares</a:t>
            </a:r>
            <a:endParaRPr lang="es-CO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64145" y="1117060"/>
            <a:ext cx="2101564" cy="7129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2012-2018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3487285" y="2025113"/>
            <a:ext cx="7609668" cy="1051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EPA 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44 </a:t>
            </a:r>
            <a:r>
              <a:rPr lang="es-CO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instituciones educativas </a:t>
            </a:r>
            <a:endParaRPr lang="es-CO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15 </a:t>
            </a:r>
            <a:r>
              <a:rPr lang="es-CO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semilleros juveniles en 13 departamentos del país.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564145" y="2256405"/>
            <a:ext cx="2101564" cy="7129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2013-2015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EPA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3487285" y="3179956"/>
            <a:ext cx="7609668" cy="10515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Sistematización </a:t>
            </a:r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experiencia </a:t>
            </a:r>
            <a:endParaRPr lang="es-CO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39 </a:t>
            </a:r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instituciones educativas y 21 Semilleros juveniles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564145" y="3411248"/>
            <a:ext cx="2101564" cy="7129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2016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EPA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3487285" y="4386218"/>
            <a:ext cx="7609668" cy="1212449"/>
          </a:xfrm>
          <a:prstGeom prst="roundRect">
            <a:avLst/>
          </a:prstGeom>
          <a:solidFill>
            <a:srgbClr val="EF8B47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 </a:t>
            </a:r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Instituciones Educativas </a:t>
            </a:r>
            <a:endParaRPr lang="es-CO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departamentos - 40 municipios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564145" y="4553665"/>
            <a:ext cx="2101564" cy="712922"/>
          </a:xfrm>
          <a:prstGeom prst="roundRect">
            <a:avLst/>
          </a:prstGeom>
          <a:solidFill>
            <a:srgbClr val="EF8B47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2017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Entorno Escolar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1E7D62-CBAF-44ED-A306-8CED83414935}"/>
              </a:ext>
            </a:extLst>
          </p:cNvPr>
          <p:cNvSpPr txBox="1"/>
          <p:nvPr/>
        </p:nvSpPr>
        <p:spPr>
          <a:xfrm>
            <a:off x="1843451" y="3502270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03</a:t>
            </a: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xmlns="" id="{9AC7C2CA-CDDE-4A0F-B13E-7C98AD3D773D}"/>
              </a:ext>
            </a:extLst>
          </p:cNvPr>
          <p:cNvSpPr/>
          <p:nvPr/>
        </p:nvSpPr>
        <p:spPr>
          <a:xfrm>
            <a:off x="1931374" y="2968897"/>
            <a:ext cx="246184" cy="29893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F17BE4-0A33-478D-A88A-C6BA96E11031}"/>
              </a:ext>
            </a:extLst>
          </p:cNvPr>
          <p:cNvSpPr txBox="1"/>
          <p:nvPr/>
        </p:nvSpPr>
        <p:spPr>
          <a:xfrm>
            <a:off x="2350478" y="3481755"/>
            <a:ext cx="167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Lineamientos nacionales de la EES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C3B562A-43B7-446C-A8A5-77C6556B8DE2}"/>
              </a:ext>
            </a:extLst>
          </p:cNvPr>
          <p:cNvSpPr txBox="1"/>
          <p:nvPr/>
        </p:nvSpPr>
        <p:spPr>
          <a:xfrm>
            <a:off x="2344616" y="2921987"/>
            <a:ext cx="167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Lineamientos nacionales de Entornos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96B274D-B611-466C-ACFA-2AD639BC4DA2}"/>
              </a:ext>
            </a:extLst>
          </p:cNvPr>
          <p:cNvSpPr txBox="1"/>
          <p:nvPr/>
        </p:nvSpPr>
        <p:spPr>
          <a:xfrm>
            <a:off x="4372709" y="1837591"/>
            <a:ext cx="2277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accent6">
                    <a:lumMod val="75000"/>
                  </a:schemeClr>
                </a:solidFill>
              </a:rPr>
              <a:t>Herramientas para la caracterización y el seguimiento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0A92956-0B6A-4794-BB74-86AF5F15581B}"/>
              </a:ext>
            </a:extLst>
          </p:cNvPr>
          <p:cNvSpPr txBox="1"/>
          <p:nvPr/>
        </p:nvSpPr>
        <p:spPr>
          <a:xfrm>
            <a:off x="4607166" y="2299255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06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A09990C-D99F-4D75-8407-B3A64110DCF0}"/>
              </a:ext>
            </a:extLst>
          </p:cNvPr>
          <p:cNvSpPr txBox="1"/>
          <p:nvPr/>
        </p:nvSpPr>
        <p:spPr>
          <a:xfrm>
            <a:off x="4607166" y="2760912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03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C2F43F3-034B-48EE-B101-4AE6AF660572}"/>
              </a:ext>
            </a:extLst>
          </p:cNvPr>
          <p:cNvSpPr txBox="1"/>
          <p:nvPr/>
        </p:nvSpPr>
        <p:spPr>
          <a:xfrm>
            <a:off x="5042389" y="2299248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Ficha de caracterización comunitaria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CA9AB10-2CAD-4CC2-8CAB-A0A5B21AD41A}"/>
              </a:ext>
            </a:extLst>
          </p:cNvPr>
          <p:cNvSpPr txBox="1"/>
          <p:nvPr/>
        </p:nvSpPr>
        <p:spPr>
          <a:xfrm>
            <a:off x="5042389" y="2746252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Ficha de caracterización a nivel familiar</a:t>
            </a:r>
          </a:p>
        </p:txBody>
      </p:sp>
      <p:sp>
        <p:nvSpPr>
          <p:cNvPr id="13" name="Estrella: 5 puntas 12">
            <a:extLst>
              <a:ext uri="{FF2B5EF4-FFF2-40B4-BE49-F238E27FC236}">
                <a16:creationId xmlns:a16="http://schemas.microsoft.com/office/drawing/2014/main" xmlns="" id="{A93F46E6-1F41-4B6C-9DAC-CE46D2619E06}"/>
              </a:ext>
            </a:extLst>
          </p:cNvPr>
          <p:cNvSpPr/>
          <p:nvPr/>
        </p:nvSpPr>
        <p:spPr>
          <a:xfrm>
            <a:off x="4681899" y="3316374"/>
            <a:ext cx="246184" cy="29893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28949D2-7C1B-4ADD-A11A-0B278F0DF826}"/>
              </a:ext>
            </a:extLst>
          </p:cNvPr>
          <p:cNvSpPr txBox="1"/>
          <p:nvPr/>
        </p:nvSpPr>
        <p:spPr>
          <a:xfrm>
            <a:off x="5042389" y="3269464"/>
            <a:ext cx="176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Ficha de caracterización social y ambiental del entorno hogar</a:t>
            </a:r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xmlns="" id="{8A4F1F94-8552-460F-B4CE-16F890EDEFEA}"/>
              </a:ext>
            </a:extLst>
          </p:cNvPr>
          <p:cNvSpPr/>
          <p:nvPr/>
        </p:nvSpPr>
        <p:spPr>
          <a:xfrm>
            <a:off x="4676038" y="3961149"/>
            <a:ext cx="246184" cy="29893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97F5DD3-AE16-4BFA-A52F-72E752F2C568}"/>
              </a:ext>
            </a:extLst>
          </p:cNvPr>
          <p:cNvSpPr txBox="1"/>
          <p:nvPr/>
        </p:nvSpPr>
        <p:spPr>
          <a:xfrm>
            <a:off x="5036528" y="3984575"/>
            <a:ext cx="176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Plan de análisis</a:t>
            </a:r>
          </a:p>
        </p:txBody>
      </p: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xmlns="" id="{2E4166FA-3273-4241-A62C-A49A6FA6E406}"/>
              </a:ext>
            </a:extLst>
          </p:cNvPr>
          <p:cNvSpPr/>
          <p:nvPr/>
        </p:nvSpPr>
        <p:spPr>
          <a:xfrm>
            <a:off x="4676038" y="4365586"/>
            <a:ext cx="246184" cy="29893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1D6EAFF-9D95-4060-A3D2-40FD7714354E}"/>
              </a:ext>
            </a:extLst>
          </p:cNvPr>
          <p:cNvSpPr txBox="1"/>
          <p:nvPr/>
        </p:nvSpPr>
        <p:spPr>
          <a:xfrm>
            <a:off x="5036528" y="4318676"/>
            <a:ext cx="176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Planilla de intervenciones para el entorno hogar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9E170F1-EFEA-4505-B42F-72A0FCE496E8}"/>
              </a:ext>
            </a:extLst>
          </p:cNvPr>
          <p:cNvSpPr txBox="1"/>
          <p:nvPr/>
        </p:nvSpPr>
        <p:spPr>
          <a:xfrm>
            <a:off x="6916614" y="424963"/>
            <a:ext cx="266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accent6">
                    <a:lumMod val="75000"/>
                  </a:schemeClr>
                </a:solidFill>
              </a:rPr>
              <a:t>Herramientas para las acciones de mejoramiento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E344DF35-7DFD-4B1A-8575-34E9BA66CAE7}"/>
              </a:ext>
            </a:extLst>
          </p:cNvPr>
          <p:cNvSpPr txBox="1"/>
          <p:nvPr/>
        </p:nvSpPr>
        <p:spPr>
          <a:xfrm>
            <a:off x="7586294" y="886620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Guía metodológica para la aplicación de la EVS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129734E1-45E5-4093-953F-42248876171F}"/>
              </a:ext>
            </a:extLst>
          </p:cNvPr>
          <p:cNvSpPr txBox="1"/>
          <p:nvPr/>
        </p:nvSpPr>
        <p:spPr>
          <a:xfrm>
            <a:off x="7586293" y="1333624"/>
            <a:ext cx="192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Manual educativo nacional vivienda saludable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AE4D196E-7501-41B1-810D-06A1F75FB4C2}"/>
              </a:ext>
            </a:extLst>
          </p:cNvPr>
          <p:cNvSpPr txBox="1"/>
          <p:nvPr/>
        </p:nvSpPr>
        <p:spPr>
          <a:xfrm>
            <a:off x="7151076" y="886630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08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52E8687C-1073-4F94-9E5E-3F5A6EAB95CD}"/>
              </a:ext>
            </a:extLst>
          </p:cNvPr>
          <p:cNvSpPr txBox="1"/>
          <p:nvPr/>
        </p:nvSpPr>
        <p:spPr>
          <a:xfrm>
            <a:off x="7151076" y="1348287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09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FAD24FD1-7620-4A67-BB3D-BB0D01AE26C6}"/>
              </a:ext>
            </a:extLst>
          </p:cNvPr>
          <p:cNvSpPr txBox="1"/>
          <p:nvPr/>
        </p:nvSpPr>
        <p:spPr>
          <a:xfrm>
            <a:off x="7145214" y="1847925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CC77C245-EFF9-41BB-A91E-AC946277AAD6}"/>
              </a:ext>
            </a:extLst>
          </p:cNvPr>
          <p:cNvSpPr txBox="1"/>
          <p:nvPr/>
        </p:nvSpPr>
        <p:spPr>
          <a:xfrm>
            <a:off x="7145214" y="2309582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C1C5B02C-07F2-4615-A53F-58BA1FAFF32F}"/>
              </a:ext>
            </a:extLst>
          </p:cNvPr>
          <p:cNvSpPr txBox="1"/>
          <p:nvPr/>
        </p:nvSpPr>
        <p:spPr>
          <a:xfrm>
            <a:off x="7589224" y="1812741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Afiche de autoevaluación familiar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75036411-58D2-47EE-B76D-AEA175C6C8DD}"/>
              </a:ext>
            </a:extLst>
          </p:cNvPr>
          <p:cNvSpPr txBox="1"/>
          <p:nvPr/>
        </p:nvSpPr>
        <p:spPr>
          <a:xfrm>
            <a:off x="7589224" y="2259745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Ficha de adaptación y validación local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DA8439C2-765F-49D2-8A43-CE06ECB78629}"/>
              </a:ext>
            </a:extLst>
          </p:cNvPr>
          <p:cNvSpPr txBox="1"/>
          <p:nvPr/>
        </p:nvSpPr>
        <p:spPr>
          <a:xfrm>
            <a:off x="7580431" y="2683174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Guía orientador taller educativo EVS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4A8FDF33-C8F5-48D5-8386-D8EAF31D8BDC}"/>
              </a:ext>
            </a:extLst>
          </p:cNvPr>
          <p:cNvSpPr txBox="1"/>
          <p:nvPr/>
        </p:nvSpPr>
        <p:spPr>
          <a:xfrm>
            <a:off x="7580431" y="3130178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Manuales de capacitación tecnológica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1771906E-E5AD-4008-82CB-BE7CC5116E1E}"/>
              </a:ext>
            </a:extLst>
          </p:cNvPr>
          <p:cNvSpPr txBox="1"/>
          <p:nvPr/>
        </p:nvSpPr>
        <p:spPr>
          <a:xfrm>
            <a:off x="7145213" y="2683184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0730B255-BC65-410F-9F40-ADCEBE25E294}"/>
              </a:ext>
            </a:extLst>
          </p:cNvPr>
          <p:cNvSpPr txBox="1"/>
          <p:nvPr/>
        </p:nvSpPr>
        <p:spPr>
          <a:xfrm>
            <a:off x="7145213" y="3144841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58B0A123-0C4A-43BE-BE87-4C84848D0277}"/>
              </a:ext>
            </a:extLst>
          </p:cNvPr>
          <p:cNvSpPr txBox="1"/>
          <p:nvPr/>
        </p:nvSpPr>
        <p:spPr>
          <a:xfrm>
            <a:off x="7139351" y="3644479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14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7C981E82-3775-4891-956C-0CD104759CF4}"/>
              </a:ext>
            </a:extLst>
          </p:cNvPr>
          <p:cNvSpPr txBox="1"/>
          <p:nvPr/>
        </p:nvSpPr>
        <p:spPr>
          <a:xfrm>
            <a:off x="7139351" y="4106136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0FB8B26-01C8-4154-AF8F-85B8EAC50D46}"/>
              </a:ext>
            </a:extLst>
          </p:cNvPr>
          <p:cNvSpPr txBox="1"/>
          <p:nvPr/>
        </p:nvSpPr>
        <p:spPr>
          <a:xfrm>
            <a:off x="7583361" y="3706007"/>
            <a:ext cx="176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Manual del Usuario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B0E55E79-B675-4F78-9063-1942E0AEDF12}"/>
              </a:ext>
            </a:extLst>
          </p:cNvPr>
          <p:cNvSpPr txBox="1"/>
          <p:nvPr/>
        </p:nvSpPr>
        <p:spPr>
          <a:xfrm>
            <a:off x="7583361" y="4056299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Guías de prácticas y mensajes clave AIEPI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EEA8EC4D-5816-43F4-9479-86390A36281E}"/>
              </a:ext>
            </a:extLst>
          </p:cNvPr>
          <p:cNvSpPr txBox="1"/>
          <p:nvPr/>
        </p:nvSpPr>
        <p:spPr>
          <a:xfrm>
            <a:off x="7142284" y="4539893"/>
            <a:ext cx="5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16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630EB49F-B79F-4C22-84A4-CB0F047AFEF3}"/>
              </a:ext>
            </a:extLst>
          </p:cNvPr>
          <p:cNvSpPr txBox="1"/>
          <p:nvPr/>
        </p:nvSpPr>
        <p:spPr>
          <a:xfrm>
            <a:off x="7586294" y="4490056"/>
            <a:ext cx="17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Guía para la atención y consejería del niño</a:t>
            </a:r>
          </a:p>
        </p:txBody>
      </p:sp>
      <p:sp>
        <p:nvSpPr>
          <p:cNvPr id="38" name="Estrella: 5 puntas 37">
            <a:extLst>
              <a:ext uri="{FF2B5EF4-FFF2-40B4-BE49-F238E27FC236}">
                <a16:creationId xmlns:a16="http://schemas.microsoft.com/office/drawing/2014/main" xmlns="" id="{42C30F40-4995-4E2C-B7AF-124CF499FEEB}"/>
              </a:ext>
            </a:extLst>
          </p:cNvPr>
          <p:cNvSpPr/>
          <p:nvPr/>
        </p:nvSpPr>
        <p:spPr>
          <a:xfrm>
            <a:off x="7243387" y="5102901"/>
            <a:ext cx="246184" cy="29893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A0B71656-97C6-4960-AEC7-11F37760D5E0}"/>
              </a:ext>
            </a:extLst>
          </p:cNvPr>
          <p:cNvSpPr txBox="1"/>
          <p:nvPr/>
        </p:nvSpPr>
        <p:spPr>
          <a:xfrm>
            <a:off x="7595085" y="4985655"/>
            <a:ext cx="176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Manejo seguro de sustancias químicas en el hogar</a:t>
            </a:r>
          </a:p>
        </p:txBody>
      </p:sp>
      <p:sp>
        <p:nvSpPr>
          <p:cNvPr id="42" name="Estrella: 5 puntas 41">
            <a:extLst>
              <a:ext uri="{FF2B5EF4-FFF2-40B4-BE49-F238E27FC236}">
                <a16:creationId xmlns:a16="http://schemas.microsoft.com/office/drawing/2014/main" xmlns="" id="{80559DB5-DBE7-454B-B0FB-DD23627A86CD}"/>
              </a:ext>
            </a:extLst>
          </p:cNvPr>
          <p:cNvSpPr/>
          <p:nvPr/>
        </p:nvSpPr>
        <p:spPr>
          <a:xfrm>
            <a:off x="7237526" y="5677324"/>
            <a:ext cx="246184" cy="29893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4EBA0E49-3BB9-43F0-807C-104C0F60B77A}"/>
              </a:ext>
            </a:extLst>
          </p:cNvPr>
          <p:cNvSpPr txBox="1"/>
          <p:nvPr/>
        </p:nvSpPr>
        <p:spPr>
          <a:xfrm>
            <a:off x="7589224" y="5560078"/>
            <a:ext cx="2436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Identificación de Intervenciones en promoción de la salud, gestión del riesgo en salud y procesos de gestión de la salud pública en el marco de los componentes de la salud ambiental</a:t>
            </a:r>
            <a:endParaRPr lang="es-CO" sz="1200" dirty="0"/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xmlns="" id="{BFD5E0EB-6150-4AC9-9E43-5CC963C80BF8}"/>
              </a:ext>
            </a:extLst>
          </p:cNvPr>
          <p:cNvSpPr txBox="1"/>
          <p:nvPr/>
        </p:nvSpPr>
        <p:spPr>
          <a:xfrm>
            <a:off x="1557453" y="323386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Herramientas</a:t>
            </a:r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xmlns="" id="{94B7F069-5BF3-4C64-A59F-542C052CC3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4345"/>
          <a:stretch/>
        </p:blipFill>
        <p:spPr bwMode="auto">
          <a:xfrm>
            <a:off x="425016" y="4223721"/>
            <a:ext cx="3624825" cy="18559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62667" y="316490"/>
            <a:ext cx="1110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50" name="Rectángulo 49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25" y="201524"/>
            <a:ext cx="7194945" cy="610368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75" name="Grupo 74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76" name="Rectángulo 75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31855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a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8" t="-6146" r="-5647" b="-2028"/>
          <a:stretch>
            <a:fillRect/>
          </a:stretch>
        </p:blipFill>
        <p:spPr bwMode="auto">
          <a:xfrm>
            <a:off x="275230" y="1914547"/>
            <a:ext cx="4959066" cy="33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99" y="1806504"/>
            <a:ext cx="6180224" cy="37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2479131" y="1349915"/>
            <a:ext cx="551265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CO" b="1"/>
              <a:t>1.</a:t>
            </a:r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8916890" y="1218055"/>
            <a:ext cx="553592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CO" b="1" dirty="0"/>
              <a:t>2.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62667" y="316490"/>
            <a:ext cx="1110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de los entornos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13709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9336" y="84491"/>
            <a:ext cx="9577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 Modos, Condiciones y Estilos de vida saludable.</a:t>
            </a:r>
            <a:endParaRPr lang="es-E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27" y="2416384"/>
            <a:ext cx="2707125" cy="19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397956"/>
            <a:ext cx="2790944" cy="21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35" y="1095863"/>
            <a:ext cx="5117391" cy="436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21" y="2831547"/>
            <a:ext cx="1950716" cy="14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adro de texto 2"/>
          <p:cNvSpPr txBox="1">
            <a:spLocks noChangeArrowheads="1"/>
          </p:cNvSpPr>
          <p:nvPr/>
        </p:nvSpPr>
        <p:spPr bwMode="auto">
          <a:xfrm>
            <a:off x="619932" y="1546869"/>
            <a:ext cx="3867010" cy="8510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Estrategia </a:t>
            </a:r>
            <a:r>
              <a:rPr lang="es-CO" altLang="es-CO" sz="180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CERS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rgbClr val="E3931D"/>
                </a:solidFill>
                <a:latin typeface="Tahoma" pitchFamily="34" charset="0"/>
                <a:ea typeface="ÇlÇr ñæí©"/>
                <a:cs typeface="ÇlÇr ñæí©"/>
              </a:rPr>
              <a:t>C</a:t>
            </a:r>
            <a:r>
              <a:rPr lang="es-CO" altLang="es-CO" sz="105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iudades, </a:t>
            </a:r>
            <a:r>
              <a:rPr lang="es-CO" altLang="es-CO" sz="1200" b="1" dirty="0">
                <a:solidFill>
                  <a:srgbClr val="E3931D"/>
                </a:solidFill>
                <a:latin typeface="Tahoma" pitchFamily="34" charset="0"/>
                <a:ea typeface="ÇlÇr ñæí©"/>
                <a:cs typeface="ÇlÇr ñæí©"/>
              </a:rPr>
              <a:t>E</a:t>
            </a:r>
            <a:r>
              <a:rPr lang="es-CO" altLang="es-CO" sz="105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ntornos y </a:t>
            </a:r>
            <a:r>
              <a:rPr lang="es-CO" altLang="es-CO" sz="1200" b="1" dirty="0">
                <a:solidFill>
                  <a:srgbClr val="E3931D"/>
                </a:solidFill>
                <a:latin typeface="Tahoma" pitchFamily="34" charset="0"/>
                <a:ea typeface="ÇlÇr ñæí©"/>
                <a:cs typeface="ÇlÇr ñæí©"/>
              </a:rPr>
              <a:t>R</a:t>
            </a:r>
            <a:r>
              <a:rPr lang="es-CO" altLang="es-CO" sz="105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uralidad </a:t>
            </a:r>
            <a:r>
              <a:rPr lang="es-CO" altLang="es-CO" sz="1050" b="1" dirty="0" smtClean="0">
                <a:solidFill>
                  <a:srgbClr val="E3931D"/>
                </a:solidFill>
                <a:latin typeface="Tahoma" pitchFamily="34" charset="0"/>
                <a:ea typeface="ÇlÇr ñæí©"/>
                <a:cs typeface="ÇlÇr ñæí©"/>
              </a:rPr>
              <a:t>S</a:t>
            </a:r>
            <a:r>
              <a:rPr lang="es-CO" altLang="es-CO" sz="1050" b="1" dirty="0" smtClean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aludable</a:t>
            </a:r>
            <a:endParaRPr lang="es-ES" altLang="es-CO" sz="1800" dirty="0"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0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18465"/>
            <a:ext cx="7539644" cy="162096"/>
            <a:chOff x="98367" y="6363394"/>
            <a:chExt cx="7145682" cy="162098"/>
          </a:xfrm>
        </p:grpSpPr>
        <p:sp>
          <p:nvSpPr>
            <p:cNvPr id="21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400" y="682461"/>
            <a:ext cx="1099746" cy="11260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5229" y="1348120"/>
            <a:ext cx="1159752" cy="12485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5941" y="3028050"/>
            <a:ext cx="890587" cy="10396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8242" y="990336"/>
            <a:ext cx="1377509" cy="906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5641" y="1780402"/>
            <a:ext cx="1228037" cy="105114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543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 y su continuidad en </a:t>
            </a:r>
          </a:p>
          <a:p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entornos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8D9559B-89D9-DE48-98DA-CACEF303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47" y="3734935"/>
            <a:ext cx="3227092" cy="212988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49FF24CB-43D8-4B4E-B663-75890D0D8B18}"/>
              </a:ext>
            </a:extLst>
          </p:cNvPr>
          <p:cNvGrpSpPr/>
          <p:nvPr/>
        </p:nvGrpSpPr>
        <p:grpSpPr>
          <a:xfrm>
            <a:off x="0" y="6305204"/>
            <a:ext cx="12192000" cy="153785"/>
            <a:chOff x="98367" y="6363394"/>
            <a:chExt cx="7145682" cy="162098"/>
          </a:xfrm>
        </p:grpSpPr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51324D5B-3288-554F-B530-FBF28C5933C1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719DE602-3828-E345-9A8B-81A55FEB1628}"/>
                </a:ext>
              </a:extLst>
            </p:cNvPr>
            <p:cNvSpPr/>
            <p:nvPr/>
          </p:nvSpPr>
          <p:spPr>
            <a:xfrm>
              <a:off x="4728557" y="6363394"/>
              <a:ext cx="1108837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17CA4807-8A97-0840-9029-3DC915807539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DE325F00-2527-5149-B1F4-FC6A1F69557C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987637" y="1036778"/>
            <a:ext cx="10153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  <a:endParaRPr lang="es-CO" sz="8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548235"/>
              </a:solidFill>
              <a:latin typeface="Arial"/>
              <a:cs typeface="Arial"/>
            </a:endParaRPr>
          </a:p>
          <a:p>
            <a:pPr algn="ctr"/>
            <a:r>
              <a:rPr lang="es-CO" sz="2800" b="1" dirty="0" err="1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Juieth</a:t>
            </a:r>
            <a:r>
              <a:rPr lang="es-CO" sz="2800" b="1" dirty="0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 Pilar </a:t>
            </a:r>
            <a:r>
              <a:rPr lang="es-CO" sz="2800" b="1" dirty="0" err="1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Uriza</a:t>
            </a:r>
            <a:r>
              <a:rPr lang="es-CO" sz="2800" b="1" dirty="0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 juriza@minsalud.gov.co</a:t>
            </a:r>
            <a:endParaRPr lang="es-CO" sz="2800" b="1" dirty="0" smtClean="0">
              <a:solidFill>
                <a:srgbClr val="548235"/>
              </a:solidFill>
              <a:latin typeface="Arial"/>
              <a:cs typeface="Arial"/>
            </a:endParaRPr>
          </a:p>
          <a:p>
            <a:pPr algn="ctr"/>
            <a:endParaRPr lang="es-CO" sz="2800" b="1" dirty="0" smtClean="0">
              <a:solidFill>
                <a:srgbClr val="548235"/>
              </a:solidFill>
              <a:latin typeface="Arial"/>
              <a:cs typeface="Arial"/>
            </a:endParaRPr>
          </a:p>
          <a:p>
            <a:pPr algn="ctr"/>
            <a:r>
              <a:rPr lang="es-CO" sz="2800" b="1" dirty="0" smtClean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8356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2705658" y="2486996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Saludable CERS</a:t>
            </a:r>
            <a:endParaRPr lang="es-CO" sz="3200" b="1" dirty="0">
              <a:solidFill>
                <a:srgbClr val="006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1EA4F97E-FDB0-C343-B38B-80312624CAAF}"/>
              </a:ext>
            </a:extLst>
          </p:cNvPr>
          <p:cNvSpPr txBox="1"/>
          <p:nvPr/>
        </p:nvSpPr>
        <p:spPr>
          <a:xfrm>
            <a:off x="662736" y="880084"/>
            <a:ext cx="765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en Todas las Políticas e </a:t>
            </a:r>
            <a:r>
              <a:rPr lang="es-CO" sz="3200" b="1" dirty="0" err="1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intersectorialidad</a:t>
            </a:r>
            <a:r>
              <a:rPr lang="es-CO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Colombia 2018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4751909" y="4093908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como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saludables</a:t>
            </a:r>
          </a:p>
        </p:txBody>
      </p:sp>
      <p:sp>
        <p:nvSpPr>
          <p:cNvPr id="2" name="Flecha doblada hacia arriba 1"/>
          <p:cNvSpPr/>
          <p:nvPr/>
        </p:nvSpPr>
        <p:spPr>
          <a:xfrm rot="5400000">
            <a:off x="1625927" y="2198359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doblada hacia arriba 11"/>
          <p:cNvSpPr/>
          <p:nvPr/>
        </p:nvSpPr>
        <p:spPr>
          <a:xfrm rot="5400000">
            <a:off x="3523591" y="3854978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57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2705658" y="2486996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1EA4F97E-FDB0-C343-B38B-80312624CAAF}"/>
              </a:ext>
            </a:extLst>
          </p:cNvPr>
          <p:cNvSpPr txBox="1"/>
          <p:nvPr/>
        </p:nvSpPr>
        <p:spPr>
          <a:xfrm>
            <a:off x="662736" y="880084"/>
            <a:ext cx="765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en Todas las Políticas e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intersectorialidad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Colombia 2018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4751909" y="4093908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como </a:t>
            </a:r>
            <a:r>
              <a:rPr lang="es-CO" sz="3200" b="1" dirty="0" err="1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saludables</a:t>
            </a:r>
          </a:p>
        </p:txBody>
      </p:sp>
      <p:sp>
        <p:nvSpPr>
          <p:cNvPr id="2" name="Flecha doblada hacia arriba 1"/>
          <p:cNvSpPr/>
          <p:nvPr/>
        </p:nvSpPr>
        <p:spPr>
          <a:xfrm rot="5400000">
            <a:off x="1625927" y="2198359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doblada hacia arriba 11"/>
          <p:cNvSpPr/>
          <p:nvPr/>
        </p:nvSpPr>
        <p:spPr>
          <a:xfrm rot="5400000">
            <a:off x="3523591" y="3854978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03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1EA4F97E-FDB0-C343-B38B-80312624CAAF}"/>
              </a:ext>
            </a:extLst>
          </p:cNvPr>
          <p:cNvSpPr txBox="1"/>
          <p:nvPr/>
        </p:nvSpPr>
        <p:spPr>
          <a:xfrm>
            <a:off x="1106098" y="1768758"/>
            <a:ext cx="1006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La salud está estrechamente relacionada con las condiciones en las que la vida tiene lugar. </a:t>
            </a:r>
            <a:endParaRPr lang="es-ES_tradnl" sz="2800" b="1" dirty="0" smtClean="0"/>
          </a:p>
          <a:p>
            <a:endParaRPr lang="es-ES_tradnl" sz="2800" b="1" dirty="0"/>
          </a:p>
          <a:p>
            <a:r>
              <a:rPr lang="es-ES_tradnl" sz="2800" b="1" dirty="0" smtClean="0"/>
              <a:t>La </a:t>
            </a:r>
            <a:r>
              <a:rPr lang="es-ES_tradnl" sz="2800" b="1" dirty="0"/>
              <a:t>trasformación de los resultados en salud de las personas no depende sólo de la atención sanitaria sino de “las condiciones en que las personas nacen, crecen, viven, trabajan y envejecen”, que tienen que ver con el contexto social, ambiental y político de los países y con las condiciones de vida de cada persona (OMS, 2009). </a:t>
            </a:r>
            <a:endParaRPr lang="es-CO" sz="4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2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66" y="1241227"/>
            <a:ext cx="6708212" cy="48936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EA4F97E-FDB0-C343-B38B-80312624CAAF}"/>
              </a:ext>
            </a:extLst>
          </p:cNvPr>
          <p:cNvSpPr txBox="1"/>
          <p:nvPr/>
        </p:nvSpPr>
        <p:spPr>
          <a:xfrm>
            <a:off x="7290383" y="1049341"/>
            <a:ext cx="4586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Se enmarca en:</a:t>
            </a:r>
          </a:p>
          <a:p>
            <a:endParaRPr lang="es-ES_tradnl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en Todas las Políticas e </a:t>
            </a:r>
            <a:r>
              <a:rPr lang="es-CO" sz="2400" b="1" dirty="0" err="1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intersectorialidad</a:t>
            </a:r>
            <a:endParaRPr lang="es-ES_tradn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Plan </a:t>
            </a:r>
            <a:r>
              <a:rPr lang="es-ES_tradnl" sz="2400" b="1" dirty="0"/>
              <a:t>Decenal de Salud Púbica </a:t>
            </a:r>
            <a:r>
              <a:rPr lang="es-ES_tradnl" sz="2400" b="1" dirty="0" smtClean="0"/>
              <a:t>2012-2021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Política </a:t>
            </a:r>
            <a:r>
              <a:rPr lang="es-ES_tradnl" sz="2400" b="1" dirty="0"/>
              <a:t>de Atención Integral en Salud (PAIS) </a:t>
            </a:r>
            <a:endParaRPr lang="es-ES_tradnl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Modelo </a:t>
            </a:r>
            <a:r>
              <a:rPr lang="es-ES_tradnl" sz="2400" b="1" dirty="0"/>
              <a:t>Integral de Atención en Salud (MIAS</a:t>
            </a:r>
            <a:r>
              <a:rPr lang="es-ES_tradnl" sz="2400" b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“Prevención </a:t>
            </a:r>
            <a:r>
              <a:rPr lang="es-ES_tradnl" sz="2400" b="1" dirty="0"/>
              <a:t>estructural” del nuevo </a:t>
            </a:r>
            <a:r>
              <a:rPr lang="es-ES_tradnl" sz="2400" b="1" dirty="0" smtClean="0"/>
              <a:t>gobierno</a:t>
            </a:r>
          </a:p>
          <a:p>
            <a:endParaRPr lang="es-CO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78165" y="178368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"/>
          <p:cNvGrpSpPr/>
          <p:nvPr/>
        </p:nvGrpSpPr>
        <p:grpSpPr>
          <a:xfrm>
            <a:off x="3083368" y="526942"/>
            <a:ext cx="6727059" cy="6331057"/>
            <a:chOff x="785299" y="-161364"/>
            <a:chExt cx="7412038" cy="7050095"/>
          </a:xfrm>
        </p:grpSpPr>
        <p:pic>
          <p:nvPicPr>
            <p:cNvPr id="14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99" y="-161364"/>
              <a:ext cx="7412038" cy="7050095"/>
            </a:xfrm>
            <a:prstGeom prst="rect">
              <a:avLst/>
            </a:prstGeom>
          </p:spPr>
        </p:pic>
        <p:pic>
          <p:nvPicPr>
            <p:cNvPr id="15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846" y="1112054"/>
              <a:ext cx="4030306" cy="4211200"/>
            </a:xfrm>
            <a:prstGeom prst="rect">
              <a:avLst/>
            </a:prstGeom>
          </p:spPr>
        </p:pic>
        <p:grpSp>
          <p:nvGrpSpPr>
            <p:cNvPr id="21" name="Group 31"/>
            <p:cNvGrpSpPr/>
            <p:nvPr/>
          </p:nvGrpSpPr>
          <p:grpSpPr>
            <a:xfrm>
              <a:off x="3317475" y="2126629"/>
              <a:ext cx="2550850" cy="2569468"/>
              <a:chOff x="3317475" y="2126629"/>
              <a:chExt cx="2550850" cy="2569468"/>
            </a:xfrm>
          </p:grpSpPr>
          <p:pic>
            <p:nvPicPr>
              <p:cNvPr id="2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475" y="2126629"/>
                <a:ext cx="2550850" cy="2569468"/>
              </a:xfrm>
              <a:prstGeom prst="rect">
                <a:avLst/>
              </a:prstGeom>
            </p:spPr>
          </p:pic>
          <p:pic>
            <p:nvPicPr>
              <p:cNvPr id="2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0396" y="2491568"/>
                <a:ext cx="1835866" cy="1839590"/>
              </a:xfrm>
              <a:prstGeom prst="rect">
                <a:avLst/>
              </a:prstGeom>
            </p:spPr>
          </p:pic>
        </p:grpSp>
        <p:pic>
          <p:nvPicPr>
            <p:cNvPr id="22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808" y="2809779"/>
              <a:ext cx="1161846" cy="1163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9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46875" y="1828800"/>
            <a:ext cx="97484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Los entornos se definen como: </a:t>
            </a:r>
            <a:endParaRPr lang="es-CO" sz="2400" b="1" dirty="0" smtClean="0"/>
          </a:p>
          <a:p>
            <a:pPr algn="just"/>
            <a:r>
              <a:rPr lang="es-CO" sz="2400" b="1" dirty="0" smtClean="0"/>
              <a:t>“L</a:t>
            </a:r>
            <a:r>
              <a:rPr lang="es-CO" sz="2400" b="1" i="1" dirty="0" smtClean="0"/>
              <a:t>os </a:t>
            </a:r>
            <a:r>
              <a:rPr lang="es-CO" sz="2400" b="1" i="1" dirty="0"/>
              <a:t>escenarios de la vida cotidiana en los cuales los sujetos se desarrollan, donde constituyen su vida subjetiva, construyen vínculos y relaciones con la vida social, histórica, cultural y política de la sociedad a la que pertenecen. Son escenarios configurados por dinámicas y por condiciones sociales, físicas, ambientales, culturales, políticas y económicas, donde las personas, las familias y las comunidades conviven y en los que se produce una intensa y continua interacción y transformación entre ellos y el contexto que les rodea</a:t>
            </a:r>
            <a:r>
              <a:rPr lang="es-CO" sz="2400" b="1" dirty="0"/>
              <a:t>". </a:t>
            </a:r>
            <a:endParaRPr lang="es-CO" sz="2400" b="1" dirty="0" smtClean="0"/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Ministerio de Salud y Protección Social. Lineamientos nacionales de entornos. 2018.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7993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130192" y="233394"/>
            <a:ext cx="1189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28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 – Hogar</a:t>
            </a:r>
            <a:endParaRPr lang="es-CO" sz="2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48011" y="1094923"/>
            <a:ext cx="7268424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400" b="1" dirty="0" smtClean="0"/>
              <a:t>Escenario de, </a:t>
            </a:r>
            <a:r>
              <a:rPr lang="es-CO" sz="2400" b="1" dirty="0"/>
              <a:t>acogida y afecto</a:t>
            </a:r>
            <a:r>
              <a:rPr lang="es-CO" sz="2400" b="1" dirty="0" smtClean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400" b="1" dirty="0" smtClean="0"/>
              <a:t>Espacio de </a:t>
            </a:r>
            <a:r>
              <a:rPr lang="es-CO" sz="2400" b="1" dirty="0"/>
              <a:t>residencia y convivencia </a:t>
            </a:r>
            <a:r>
              <a:rPr lang="es-CO" sz="2400" b="1" dirty="0" smtClean="0"/>
              <a:t>permanente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400" b="1" dirty="0" smtClean="0"/>
              <a:t>Fundamental </a:t>
            </a:r>
            <a:r>
              <a:rPr lang="es-CO" sz="2400" b="1" dirty="0"/>
              <a:t>para el desarrollo </a:t>
            </a:r>
            <a:r>
              <a:rPr lang="es-CO" sz="2400" b="1" dirty="0" smtClean="0"/>
              <a:t>de </a:t>
            </a:r>
            <a:r>
              <a:rPr lang="es-CO" sz="2400" b="1" dirty="0"/>
              <a:t>vínculos y relaciones </a:t>
            </a:r>
            <a:r>
              <a:rPr lang="es-CO" sz="2400" b="1" dirty="0" smtClean="0"/>
              <a:t>sociales.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400" b="1" dirty="0" smtClean="0"/>
              <a:t>Base </a:t>
            </a:r>
            <a:r>
              <a:rPr lang="es-CO" sz="2400" b="1" dirty="0"/>
              <a:t>para la vida social, cultural y política de las personas y las familias.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b="1" dirty="0" smtClean="0"/>
              <a:t>Hogar </a:t>
            </a:r>
            <a:r>
              <a:rPr lang="es-CO" sz="2400" b="1" dirty="0"/>
              <a:t>saludable, </a:t>
            </a:r>
            <a:r>
              <a:rPr lang="es-CO" sz="2400" b="1" dirty="0" smtClean="0"/>
              <a:t>contribuye </a:t>
            </a:r>
            <a:r>
              <a:rPr lang="es-CO" sz="2400" b="1" dirty="0"/>
              <a:t>positivamente al desarrollo humano de las personas que habitan bajo un mismo techo, propiciando prácticas y acciones integrales a favor de su calidad de vida y bienestar físico, emocional y social. </a:t>
            </a:r>
            <a:endParaRPr lang="es-CO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1" dirty="0" smtClean="0"/>
              <a:t>Ministerio </a:t>
            </a:r>
            <a:r>
              <a:rPr lang="es-CO" sz="2000" b="1" dirty="0"/>
              <a:t>de Salud y Protección Social. Lineamientos nacionales de entornos. 2018. </a:t>
            </a:r>
            <a:endParaRPr lang="es-CO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84" y="1580598"/>
            <a:ext cx="3754093" cy="31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E0B9C84-BA99-464E-BE99-D17BB0E205A2}"/>
              </a:ext>
            </a:extLst>
          </p:cNvPr>
          <p:cNvSpPr txBox="1"/>
          <p:nvPr/>
        </p:nvSpPr>
        <p:spPr>
          <a:xfrm>
            <a:off x="207690" y="152084"/>
            <a:ext cx="12139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O" sz="28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</a:t>
            </a:r>
            <a:r>
              <a:rPr lang="es-CO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 Comunitario</a:t>
            </a:r>
            <a:endParaRPr lang="es-CO" sz="2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4415" y="1497578"/>
            <a:ext cx="6439438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Se </a:t>
            </a:r>
            <a:r>
              <a:rPr lang="es-CO" sz="2000" b="1" dirty="0"/>
              <a:t>da la dinámica social </a:t>
            </a:r>
            <a:r>
              <a:rPr lang="es-CO" sz="2000" b="1" dirty="0" smtClean="0"/>
              <a:t>a través de grupos, </a:t>
            </a:r>
            <a:r>
              <a:rPr lang="es-CO" sz="2000" b="1" dirty="0"/>
              <a:t>redes sociales y comunitarias organizadas </a:t>
            </a:r>
            <a:r>
              <a:rPr lang="es-CO" sz="2000" b="1" dirty="0" smtClean="0"/>
              <a:t>que comparten características y </a:t>
            </a:r>
            <a:r>
              <a:rPr lang="es-CO" sz="2000" b="1" dirty="0"/>
              <a:t>objetivos </a:t>
            </a:r>
            <a:r>
              <a:rPr lang="es-CO" sz="2000" b="1" dirty="0" smtClean="0"/>
              <a:t>comunes.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Espacio para desarrollar actividades </a:t>
            </a:r>
            <a:r>
              <a:rPr lang="es-CO" sz="2000" b="1" dirty="0"/>
              <a:t>y representarlas ante instancias nacionales y/o </a:t>
            </a:r>
            <a:r>
              <a:rPr lang="es-CO" sz="2000" b="1" dirty="0" smtClean="0"/>
              <a:t>territoriales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Espacios </a:t>
            </a:r>
            <a:r>
              <a:rPr lang="es-CO" sz="2000" b="1" dirty="0"/>
              <a:t>conformados por elementos </a:t>
            </a:r>
            <a:r>
              <a:rPr lang="es-CO" sz="2000" b="1" dirty="0" smtClean="0"/>
              <a:t>naturales</a:t>
            </a:r>
            <a:r>
              <a:rPr lang="es-CO" sz="2000" b="1" dirty="0"/>
              <a:t>, artificiales y elementos </a:t>
            </a:r>
            <a:r>
              <a:rPr lang="es-CO" sz="2000" b="1" dirty="0" smtClean="0"/>
              <a:t>complementarios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Espacios </a:t>
            </a:r>
            <a:r>
              <a:rPr lang="es-CO" sz="2000" b="1" dirty="0"/>
              <a:t>abiertos, caracterizados por el libre acceso (plazas, parques, vías entre otros) y de espacios a los que la comunidad atribuye valor político, histórico, cultural o sagrado (bibliotecas, ludotecas, casa de cultura, museos, teatros, templos, malocas, estadios, escenarios de participación entre otros).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643" y="927039"/>
            <a:ext cx="3479651" cy="26063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963" y="3555165"/>
            <a:ext cx="3655697" cy="19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1341</Words>
  <Application>Microsoft Office PowerPoint</Application>
  <PresentationFormat>Panorámica</PresentationFormat>
  <Paragraphs>155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ÇlÇr ñæí©</vt:lpstr>
      <vt:lpstr>Tahoma</vt:lpstr>
      <vt:lpstr>Times New Roman</vt:lpstr>
      <vt:lpstr>Verdana</vt:lpstr>
      <vt:lpstr>Wingdings</vt:lpstr>
      <vt:lpstr>Tema de Office</vt:lpstr>
      <vt:lpstr> Entornos como potencializadores de territorios saludables Colombia, 2018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sdtoval</cp:lastModifiedBy>
  <cp:revision>84</cp:revision>
  <dcterms:created xsi:type="dcterms:W3CDTF">2018-08-21T21:22:57Z</dcterms:created>
  <dcterms:modified xsi:type="dcterms:W3CDTF">2018-09-27T17:23:54Z</dcterms:modified>
</cp:coreProperties>
</file>