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313" r:id="rId4"/>
    <p:sldId id="306" r:id="rId5"/>
    <p:sldId id="307" r:id="rId6"/>
    <p:sldId id="308" r:id="rId7"/>
    <p:sldId id="309" r:id="rId8"/>
    <p:sldId id="310" r:id="rId9"/>
    <p:sldId id="311" r:id="rId10"/>
    <p:sldId id="261" r:id="rId11"/>
    <p:sldId id="283" r:id="rId12"/>
    <p:sldId id="274" r:id="rId13"/>
    <p:sldId id="299" r:id="rId14"/>
    <p:sldId id="300" r:id="rId15"/>
    <p:sldId id="301" r:id="rId16"/>
    <p:sldId id="305" r:id="rId17"/>
    <p:sldId id="312" r:id="rId18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61"/>
    <p:restoredTop sz="95238"/>
  </p:normalViewPr>
  <p:slideViewPr>
    <p:cSldViewPr snapToGrid="0" snapToObjects="1">
      <p:cViewPr>
        <p:scale>
          <a:sx n="114" d="100"/>
          <a:sy n="114" d="100"/>
        </p:scale>
        <p:origin x="248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5E783-94F9-F84E-823C-F24FF1F0B282}" type="datetimeFigureOut">
              <a:rPr lang="es-ES_tradnl" smtClean="0"/>
              <a:t>28/9/18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999A2-F12E-054B-AC01-EB1BE48A5C8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0536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999A2-F12E-054B-AC01-EB1BE48A5C82}" type="slidenum">
              <a:rPr lang="es-ES_tradnl" smtClean="0"/>
              <a:t>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15322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999A2-F12E-054B-AC01-EB1BE48A5C82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9798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999A2-F12E-054B-AC01-EB1BE48A5C82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825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F181A723-7259-6048-A89C-66BA80B5066C}" type="datetimeFigureOut">
              <a:rPr lang="es-ES_tradnl" smtClean="0"/>
              <a:t>28/9/18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s-ES_tradnl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A723-7259-6048-A89C-66BA80B5066C}" type="datetimeFigureOut">
              <a:rPr lang="es-ES_tradnl" smtClean="0"/>
              <a:t>28/9/18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7D58-4389-514E-8E32-E19ECD662364}" type="slidenum">
              <a:rPr lang="es-ES_tradnl" smtClean="0"/>
              <a:t>‹Nr.›</a:t>
            </a:fld>
            <a:endParaRPr lang="es-ES_tradnl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A723-7259-6048-A89C-66BA80B5066C}" type="datetimeFigureOut">
              <a:rPr lang="es-ES_tradnl" smtClean="0"/>
              <a:t>28/9/18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7D58-4389-514E-8E32-E19ECD662364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A723-7259-6048-A89C-66BA80B5066C}" type="datetimeFigureOut">
              <a:rPr lang="es-ES_tradnl" smtClean="0"/>
              <a:t>28/9/18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7D58-4389-514E-8E32-E19ECD662364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F181A723-7259-6048-A89C-66BA80B5066C}" type="datetimeFigureOut">
              <a:rPr lang="es-ES_tradnl" smtClean="0"/>
              <a:t>28/9/18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F181A723-7259-6048-A89C-66BA80B5066C}" type="datetimeFigureOut">
              <a:rPr lang="es-ES_tradnl" smtClean="0"/>
              <a:t>28/9/18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7D58-4389-514E-8E32-E19ECD662364}" type="slidenum">
              <a:rPr lang="es-ES_tradnl" smtClean="0"/>
              <a:t>‹Nr.›</a:t>
            </a:fld>
            <a:endParaRPr lang="es-ES_tradnl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A723-7259-6048-A89C-66BA80B5066C}" type="datetimeFigureOut">
              <a:rPr lang="es-ES_tradnl" smtClean="0"/>
              <a:t>28/9/18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7D58-4389-514E-8E32-E19ECD662364}" type="slidenum">
              <a:rPr lang="es-ES_tradnl" smtClean="0"/>
              <a:t>‹Nr.›</a:t>
            </a:fld>
            <a:endParaRPr lang="es-ES_tradnl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81A723-7259-6048-A89C-66BA80B5066C}" type="datetimeFigureOut">
              <a:rPr lang="es-ES_tradnl" smtClean="0"/>
              <a:t>28/9/18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7D58-4389-514E-8E32-E19ECD662364}" type="slidenum">
              <a:rPr lang="es-ES_tradnl" smtClean="0"/>
              <a:t>‹Nr.›</a:t>
            </a:fld>
            <a:endParaRPr lang="es-ES_tradnl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81A723-7259-6048-A89C-66BA80B5066C}" type="datetimeFigureOut">
              <a:rPr lang="es-ES_tradnl" smtClean="0"/>
              <a:t>28/9/18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7D58-4389-514E-8E32-E19ECD662364}" type="slidenum">
              <a:rPr lang="es-ES_tradnl" smtClean="0"/>
              <a:t>‹Nr.›</a:t>
            </a:fld>
            <a:endParaRPr lang="es-ES_tradnl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ágenes con título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F181A723-7259-6048-A89C-66BA80B5066C}" type="datetimeFigureOut">
              <a:rPr lang="es-ES_tradnl" smtClean="0"/>
              <a:t>28/9/18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7D58-4389-514E-8E32-E19ECD662364}" type="slidenum">
              <a:rPr lang="es-ES_tradnl" smtClean="0"/>
              <a:t>‹Nr.›</a:t>
            </a:fld>
            <a:endParaRPr lang="es-ES_tradnl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A723-7259-6048-A89C-66BA80B5066C}" type="datetimeFigureOut">
              <a:rPr lang="es-ES_tradnl" smtClean="0"/>
              <a:t>28/9/18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7D58-4389-514E-8E32-E19ECD662364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A723-7259-6048-A89C-66BA80B5066C}" type="datetimeFigureOut">
              <a:rPr lang="es-ES_tradnl" smtClean="0"/>
              <a:t>28/9/18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7D58-4389-514E-8E32-E19ECD662364}" type="slidenum">
              <a:rPr lang="es-ES_tradnl" smtClean="0"/>
              <a:t>‹Nr.›</a:t>
            </a:fld>
            <a:endParaRPr lang="es-ES_tradnl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A723-7259-6048-A89C-66BA80B5066C}" type="datetimeFigureOut">
              <a:rPr lang="es-ES_tradnl" smtClean="0"/>
              <a:t>28/9/18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7D58-4389-514E-8E32-E19ECD662364}" type="slidenum">
              <a:rPr lang="es-ES_tradnl" smtClean="0"/>
              <a:t>‹Nr.›</a:t>
            </a:fld>
            <a:endParaRPr lang="es-ES_tradnl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A723-7259-6048-A89C-66BA80B5066C}" type="datetimeFigureOut">
              <a:rPr lang="es-ES_tradnl" smtClean="0"/>
              <a:t>28/9/18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7D58-4389-514E-8E32-E19ECD662364}" type="slidenum">
              <a:rPr lang="es-ES_tradnl" smtClean="0"/>
              <a:t>‹Nr.›</a:t>
            </a:fld>
            <a:endParaRPr lang="es-ES_tradnl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2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F181A723-7259-6048-A89C-66BA80B5066C}" type="datetimeFigureOut">
              <a:rPr lang="es-ES_tradnl" smtClean="0"/>
              <a:t>28/9/18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s-ES_tradnl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181A723-7259-6048-A89C-66BA80B5066C}" type="datetimeFigureOut">
              <a:rPr lang="es-ES_tradnl" smtClean="0"/>
              <a:t>28/9/18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3EA97D58-4389-514E-8E32-E19ECD662364}" type="slidenum">
              <a:rPr lang="es-ES_tradnl" smtClean="0"/>
              <a:t>‹Nr.›</a:t>
            </a:fld>
            <a:endParaRPr lang="es-ES_tradnl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A723-7259-6048-A89C-66BA80B5066C}" type="datetimeFigureOut">
              <a:rPr lang="es-ES_tradnl" smtClean="0"/>
              <a:t>28/9/18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7D58-4389-514E-8E32-E19ECD662364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A723-7259-6048-A89C-66BA80B5066C}" type="datetimeFigureOut">
              <a:rPr lang="es-ES_tradnl" smtClean="0"/>
              <a:t>28/9/18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7D58-4389-514E-8E32-E19ECD662364}" type="slidenum">
              <a:rPr lang="es-ES_tradnl" smtClean="0"/>
              <a:t>‹Nr.›</a:t>
            </a:fld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A723-7259-6048-A89C-66BA80B5066C}" type="datetimeFigureOut">
              <a:rPr lang="es-ES_tradnl" smtClean="0"/>
              <a:t>28/9/18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3EA97D58-4389-514E-8E32-E19ECD662364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A723-7259-6048-A89C-66BA80B5066C}" type="datetimeFigureOut">
              <a:rPr lang="es-ES_tradnl" smtClean="0"/>
              <a:t>28/9/18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7D58-4389-514E-8E32-E19ECD662364}" type="slidenum">
              <a:rPr lang="es-ES_tradnl" smtClean="0"/>
              <a:t>‹Nr.›</a:t>
            </a:fld>
            <a:endParaRPr lang="es-ES_tradnl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181A723-7259-6048-A89C-66BA80B5066C}" type="datetimeFigureOut">
              <a:rPr lang="es-ES_tradnl" smtClean="0"/>
              <a:t>28/9/18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EA97D58-4389-514E-8E32-E19ECD662364}" type="slidenum">
              <a:rPr lang="es-ES_tradnl" smtClean="0"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9" y="4423273"/>
            <a:ext cx="5223921" cy="1470025"/>
          </a:xfrm>
        </p:spPr>
        <p:txBody>
          <a:bodyPr>
            <a:noAutofit/>
          </a:bodyPr>
          <a:lstStyle/>
          <a:p>
            <a:r>
              <a:rPr lang="es-ES_tradnl" sz="2400" b="1" dirty="0"/>
              <a:t>Evocaciones míticas en la legitimación de la acción pública urbana. Casos de Montpellier (Francia) y Pereira (Colombia) </a:t>
            </a:r>
            <a:r>
              <a:rPr lang="es-ES_tradnl" sz="2400" dirty="0"/>
              <a:t/>
            </a:r>
            <a:br>
              <a:rPr lang="es-ES_tradnl" sz="2400" dirty="0"/>
            </a:br>
            <a:r>
              <a:rPr lang="es-ES_tradnl" sz="2400" dirty="0"/>
              <a:t/>
            </a:r>
            <a:br>
              <a:rPr lang="es-ES_tradnl" sz="2400" dirty="0"/>
            </a:br>
            <a:r>
              <a:rPr lang="es-ES_tradnl" sz="2600" dirty="0" smtClean="0"/>
              <a:t/>
            </a:r>
            <a:br>
              <a:rPr lang="es-ES_tradnl" sz="2600" dirty="0" smtClean="0"/>
            </a:br>
            <a:r>
              <a:rPr lang="es-ES_tradnl" sz="2600" dirty="0" smtClean="0"/>
              <a:t> </a:t>
            </a:r>
            <a:br>
              <a:rPr lang="es-ES_tradnl" sz="2600" dirty="0" smtClean="0"/>
            </a:br>
            <a:r>
              <a:rPr lang="es-ES_tradnl" sz="2600" dirty="0" smtClean="0"/>
              <a:t/>
            </a:r>
            <a:br>
              <a:rPr lang="es-ES_tradnl" sz="2600" dirty="0" smtClean="0"/>
            </a:br>
            <a:r>
              <a:rPr lang="es-ES_tradnl" sz="2600" dirty="0" smtClean="0"/>
              <a:t> </a:t>
            </a:r>
            <a:br>
              <a:rPr lang="es-ES_tradnl" sz="2600" dirty="0" smtClean="0"/>
            </a:br>
            <a:endParaRPr lang="es-ES_tradnl" sz="2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52530" y="5080010"/>
            <a:ext cx="3623732" cy="740085"/>
          </a:xfrm>
        </p:spPr>
        <p:txBody>
          <a:bodyPr>
            <a:noAutofit/>
          </a:bodyPr>
          <a:lstStyle/>
          <a:p>
            <a:pPr algn="r"/>
            <a:r>
              <a:rPr lang="es-ES_tradnl" sz="1800" b="1" dirty="0" smtClean="0">
                <a:solidFill>
                  <a:schemeClr val="tx1"/>
                </a:solidFill>
              </a:rPr>
              <a:t>Gregorio Hernández-Pulgarín</a:t>
            </a:r>
            <a:r>
              <a:rPr lang="es-ES_tradnl" sz="1800" dirty="0" smtClean="0"/>
              <a:t/>
            </a:r>
            <a:br>
              <a:rPr lang="es-ES_tradnl" sz="1800" dirty="0" smtClean="0"/>
            </a:br>
            <a:r>
              <a:rPr lang="es-ES_tradnl" sz="1800" dirty="0" smtClean="0"/>
              <a:t>Universidad de Caldas</a:t>
            </a:r>
          </a:p>
          <a:p>
            <a:pPr algn="r"/>
            <a:endParaRPr lang="es-ES_tradnl" sz="1800" dirty="0" smtClean="0"/>
          </a:p>
          <a:p>
            <a:pPr algn="r"/>
            <a:r>
              <a:rPr lang="es-ES_tradnl" sz="1800" dirty="0" smtClean="0"/>
              <a:t>Seminario ACIUR, Barranquilla, septiembre de 2018</a:t>
            </a:r>
            <a:endParaRPr lang="es-ES_tradnl" sz="1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99" y="1738778"/>
            <a:ext cx="4212994" cy="265542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98" y="267628"/>
            <a:ext cx="2669033" cy="2008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2" y="2381326"/>
            <a:ext cx="3404531" cy="204376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99" y="229729"/>
            <a:ext cx="4212994" cy="206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8002059" cy="1116106"/>
          </a:xfrm>
        </p:spPr>
        <p:txBody>
          <a:bodyPr/>
          <a:lstStyle/>
          <a:p>
            <a:r>
              <a:rPr lang="es-ES_tradnl" sz="2600" dirty="0"/>
              <a:t>L</a:t>
            </a:r>
            <a:r>
              <a:rPr lang="es-ES_tradnl" sz="2600" dirty="0" smtClean="0"/>
              <a:t>as temporalidades como principios de legitimación del urbanismo operativo</a:t>
            </a:r>
            <a:endParaRPr lang="es-ES_tradnl" sz="2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474" y="1817655"/>
            <a:ext cx="5177497" cy="3695697"/>
          </a:xfrm>
        </p:spPr>
        <p:txBody>
          <a:bodyPr>
            <a:noAutofit/>
          </a:bodyPr>
          <a:lstStyle/>
          <a:p>
            <a:r>
              <a:rPr lang="es-ES_tradnl" sz="1800" b="1" dirty="0" smtClean="0"/>
              <a:t>La acción pública urbana se legitima </a:t>
            </a:r>
            <a:r>
              <a:rPr lang="es-ES_tradnl" sz="1800" dirty="0" smtClean="0"/>
              <a:t>a través de aspectos que obedecen a una racionalidad técnica y económica, pero también en función de una “racionalidad simbólica”.</a:t>
            </a:r>
            <a:endParaRPr lang="es-ES_tradnl" sz="1800" dirty="0"/>
          </a:p>
          <a:p>
            <a:r>
              <a:rPr lang="es-ES_tradnl" sz="1800" dirty="0" smtClean="0"/>
              <a:t>La concepción y la experiencia del tiempo, las </a:t>
            </a:r>
            <a:r>
              <a:rPr lang="es-ES_tradnl" sz="1800" b="1" dirty="0" smtClean="0"/>
              <a:t>temporalidades</a:t>
            </a:r>
            <a:r>
              <a:rPr lang="es-ES_tradnl" sz="1800" dirty="0" smtClean="0"/>
              <a:t>, son una manifestación de la racionalidad simbólica.</a:t>
            </a:r>
          </a:p>
          <a:p>
            <a:r>
              <a:rPr lang="es-ES" sz="1800" dirty="0"/>
              <a:t>Un </a:t>
            </a:r>
            <a:r>
              <a:rPr lang="es-ES" sz="1800" b="1" dirty="0"/>
              <a:t>régimen de temporalidad </a:t>
            </a:r>
            <a:r>
              <a:rPr lang="es-ES" sz="1800" dirty="0"/>
              <a:t>puede definirse como </a:t>
            </a:r>
            <a:r>
              <a:rPr lang="es-ES" sz="1800" b="1" dirty="0"/>
              <a:t>las formas heterogéneas de relacionarse con el tiempo de grupos humanos según sus esferas de actividad específica</a:t>
            </a:r>
            <a:r>
              <a:rPr lang="es-ES" sz="1800" dirty="0"/>
              <a:t>. Son a la vez ‘puntos de ‘vista sobre el tiempo’ y formas de manifestación de la diacronía (</a:t>
            </a:r>
            <a:r>
              <a:rPr lang="es-ES" sz="1800" dirty="0" err="1"/>
              <a:t>Dubar</a:t>
            </a:r>
            <a:r>
              <a:rPr lang="es-ES" sz="1800" dirty="0"/>
              <a:t>, 2004, p. 119).   </a:t>
            </a:r>
          </a:p>
          <a:p>
            <a:endParaRPr lang="es-ES_tradnl" sz="1800" dirty="0"/>
          </a:p>
          <a:p>
            <a:pPr marL="0" indent="0">
              <a:buNone/>
            </a:pPr>
            <a:endParaRPr lang="es-ES_tradnl" sz="1800" dirty="0" smtClean="0"/>
          </a:p>
          <a:p>
            <a:pPr marL="342900" indent="-342900">
              <a:buNone/>
            </a:pPr>
            <a:endParaRPr lang="es-ES_tradnl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837" y="2131792"/>
            <a:ext cx="2944231" cy="4249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474" y="2193069"/>
            <a:ext cx="7556313" cy="4144963"/>
          </a:xfrm>
        </p:spPr>
        <p:txBody>
          <a:bodyPr>
            <a:normAutofit/>
          </a:bodyPr>
          <a:lstStyle/>
          <a:p>
            <a:r>
              <a:rPr lang="es-ES" dirty="0" smtClean="0"/>
              <a:t>La legitimidad se </a:t>
            </a:r>
            <a:r>
              <a:rPr lang="es-ES_tradnl" dirty="0" smtClean="0"/>
              <a:t>objetiva en discursos, imágenes y acciones que “hacen evidente” que las </a:t>
            </a:r>
            <a:r>
              <a:rPr lang="es-ES" dirty="0" smtClean="0"/>
              <a:t>operaciones de urbanismo son </a:t>
            </a:r>
            <a:r>
              <a:rPr lang="es-ES_tradnl" b="1" dirty="0" smtClean="0"/>
              <a:t>necesarias o deseables</a:t>
            </a:r>
            <a:r>
              <a:rPr lang="es-ES_tradnl" dirty="0" smtClean="0"/>
              <a:t> para la ciudad, dado que son </a:t>
            </a:r>
            <a:r>
              <a:rPr lang="es-ES_tradnl" b="1" dirty="0" smtClean="0"/>
              <a:t>coherentes con el sentido que se le atribuye al tiempo </a:t>
            </a:r>
            <a:r>
              <a:rPr lang="es-ES_tradnl" dirty="0" smtClean="0"/>
              <a:t>en cada régimen de temporalidad. </a:t>
            </a:r>
          </a:p>
          <a:p>
            <a:r>
              <a:rPr lang="es-ES" b="1" dirty="0" smtClean="0"/>
              <a:t>El régimen de temporalidad heroico</a:t>
            </a:r>
            <a:r>
              <a:rPr lang="es-ES" dirty="0" smtClean="0"/>
              <a:t>. </a:t>
            </a:r>
            <a:r>
              <a:rPr lang="es-ES" dirty="0"/>
              <a:t>Se </a:t>
            </a:r>
            <a:r>
              <a:rPr lang="es-ES" dirty="0" smtClean="0"/>
              <a:t>construye a </a:t>
            </a:r>
            <a:r>
              <a:rPr lang="es-ES" dirty="0"/>
              <a:t>través de un discurso “histórico” que busca </a:t>
            </a:r>
            <a:r>
              <a:rPr lang="es-ES" b="1" dirty="0"/>
              <a:t>establecer un vínculo entre ciertos acontecimientos experimentados por la ciudad en un periodo de tiempo remoto </a:t>
            </a:r>
            <a:r>
              <a:rPr lang="es-ES" dirty="0"/>
              <a:t>con las operaciones de urbanismo que se desarrollan en el presente o que se busca desarrollar.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pPr marL="457200" indent="-457200">
              <a:buFont typeface="+mj-lt"/>
              <a:buAutoNum type="arabicPeriod"/>
            </a:pP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23" y="445739"/>
            <a:ext cx="6362700" cy="143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474" y="171861"/>
            <a:ext cx="7556313" cy="1116106"/>
          </a:xfrm>
        </p:spPr>
        <p:txBody>
          <a:bodyPr/>
          <a:lstStyle/>
          <a:p>
            <a:r>
              <a:rPr lang="es-ES_tradnl" sz="3200" dirty="0" smtClean="0"/>
              <a:t>Régimen de </a:t>
            </a:r>
            <a:r>
              <a:rPr lang="es-ES_tradnl" sz="2800" dirty="0" smtClean="0"/>
              <a:t>temporalidad</a:t>
            </a:r>
            <a:r>
              <a:rPr lang="es-ES_tradnl" sz="3200" dirty="0" smtClean="0"/>
              <a:t> heroica en Montpellier: Dos “Periodos de Oro” en el pasado milenario de Montpellier</a:t>
            </a:r>
            <a:endParaRPr lang="es-ES_tradnl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199" y="1871128"/>
            <a:ext cx="4348977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b="1" dirty="0" smtClean="0"/>
              <a:t>El glorioso periodo medieval:</a:t>
            </a:r>
          </a:p>
          <a:p>
            <a:r>
              <a:rPr lang="es-ES_tradnl" dirty="0" smtClean="0"/>
              <a:t>La próspera ciudad comercial y cosmopolita de Jacques Coeur.</a:t>
            </a:r>
          </a:p>
          <a:p>
            <a:r>
              <a:rPr lang="es-ES_tradnl" dirty="0" smtClean="0"/>
              <a:t>La grandeza portuaria de una ciudad sin mar ni gran río.</a:t>
            </a:r>
          </a:p>
          <a:p>
            <a:r>
              <a:rPr lang="es-ES_tradnl" dirty="0" smtClean="0"/>
              <a:t>La ciudad del conocimiento y la innovación: la “cuna” de la “primera facultad de medicina de Europa. La gloriosa “capital sabia” de Europa en el medioevo.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741" y="1871128"/>
            <a:ext cx="2545886" cy="33945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741" y="5241072"/>
            <a:ext cx="2545886" cy="1610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475" y="1981200"/>
            <a:ext cx="4965624" cy="4144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 b="1" dirty="0" smtClean="0"/>
              <a:t>El </a:t>
            </a:r>
            <a:r>
              <a:rPr lang="es-ES_tradnl" b="1" dirty="0" smtClean="0"/>
              <a:t>“Gran siglo” de Montpellier (siglos XVII y XVIII)</a:t>
            </a:r>
          </a:p>
          <a:p>
            <a:r>
              <a:rPr lang="es-ES_tradnl" dirty="0" smtClean="0"/>
              <a:t>Luego de un declive comercial, la ciudad transforma su vocación: capital provincial del poder real.</a:t>
            </a:r>
          </a:p>
          <a:p>
            <a:r>
              <a:rPr lang="es-ES_tradnl" dirty="0" smtClean="0"/>
              <a:t>Periodo de aparición de una arquitectura ostentosa: “las locuras arquitecturales”, grandes  y ornadas construcciones de la nobleza y la burguesía locales. </a:t>
            </a:r>
          </a:p>
          <a:p>
            <a:r>
              <a:rPr lang="es-ES_tradnl" dirty="0" smtClean="0"/>
              <a:t>Construcción de obras públicas emblemáticas marcando un eje de expansión oeste-este: el acueducto, el parque du </a:t>
            </a:r>
            <a:r>
              <a:rPr lang="es-ES_tradnl" dirty="0" err="1" smtClean="0"/>
              <a:t>Peyrou</a:t>
            </a:r>
            <a:r>
              <a:rPr lang="es-ES_tradnl" dirty="0" smtClean="0"/>
              <a:t> y la Place de la </a:t>
            </a:r>
            <a:r>
              <a:rPr lang="es-ES_tradnl" dirty="0" err="1"/>
              <a:t>C</a:t>
            </a:r>
            <a:r>
              <a:rPr lang="es-ES_tradnl" dirty="0" err="1" smtClean="0"/>
              <a:t>omédie</a:t>
            </a:r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" dirty="0"/>
          </a:p>
        </p:txBody>
      </p:sp>
      <p:pic>
        <p:nvPicPr>
          <p:cNvPr id="4" name="Picture" descr="Capture d’écran 2016-09-16 à 18.15.27.pn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592838" y="1884556"/>
            <a:ext cx="3551162" cy="229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282" y="4174776"/>
            <a:ext cx="3542718" cy="232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37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474" y="754566"/>
            <a:ext cx="5121741" cy="488795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_tradnl" b="1" dirty="0" smtClean="0"/>
              <a:t>Relación de hechos del pasado con la operación de urbanismo: </a:t>
            </a:r>
          </a:p>
          <a:p>
            <a:r>
              <a:rPr lang="es-ES_tradnl" dirty="0" smtClean="0"/>
              <a:t>La </a:t>
            </a:r>
            <a:r>
              <a:rPr lang="es-ES_tradnl" b="1" dirty="0" smtClean="0"/>
              <a:t>innovación </a:t>
            </a:r>
            <a:r>
              <a:rPr lang="es-ES_tradnl" dirty="0" smtClean="0"/>
              <a:t>del pasado</a:t>
            </a:r>
            <a:r>
              <a:rPr lang="es-ES_tradnl" dirty="0"/>
              <a:t>/</a:t>
            </a:r>
            <a:r>
              <a:rPr lang="es-ES_tradnl" dirty="0" smtClean="0"/>
              <a:t> </a:t>
            </a:r>
            <a:r>
              <a:rPr lang="es-ES_tradnl" b="1" dirty="0" smtClean="0"/>
              <a:t>arquitectura de vanguardia</a:t>
            </a:r>
            <a:r>
              <a:rPr lang="es-ES_tradnl" dirty="0" smtClean="0"/>
              <a:t> /“nueva vocación” económica de Montpellier: </a:t>
            </a:r>
            <a:r>
              <a:rPr lang="es-ES_tradnl" b="1" dirty="0" err="1" smtClean="0"/>
              <a:t>Technopolis</a:t>
            </a:r>
            <a:r>
              <a:rPr lang="es-ES_tradnl" dirty="0" smtClean="0"/>
              <a:t>.</a:t>
            </a:r>
          </a:p>
          <a:p>
            <a:r>
              <a:rPr lang="es-ES_tradnl" dirty="0"/>
              <a:t>P</a:t>
            </a:r>
            <a:r>
              <a:rPr lang="es-ES_tradnl" dirty="0" smtClean="0"/>
              <a:t>retérita </a:t>
            </a:r>
            <a:r>
              <a:rPr lang="es-ES_tradnl" b="1" dirty="0" smtClean="0"/>
              <a:t>grandeza económica</a:t>
            </a:r>
            <a:r>
              <a:rPr lang="es-ES_tradnl" dirty="0"/>
              <a:t>/</a:t>
            </a:r>
            <a:r>
              <a:rPr lang="es-ES_tradnl" dirty="0" smtClean="0"/>
              <a:t> aspiraciones de posicionar a Montpellier en el </a:t>
            </a:r>
            <a:r>
              <a:rPr lang="es-ES_tradnl" b="1" dirty="0" smtClean="0"/>
              <a:t>ranking</a:t>
            </a:r>
            <a:r>
              <a:rPr lang="es-ES_tradnl" dirty="0" smtClean="0"/>
              <a:t> de las principales ciudades francesas.</a:t>
            </a:r>
          </a:p>
          <a:p>
            <a:r>
              <a:rPr lang="es-ES_tradnl" b="1" dirty="0"/>
              <a:t>P</a:t>
            </a:r>
            <a:r>
              <a:rPr lang="es-ES_tradnl" b="1" dirty="0" smtClean="0"/>
              <a:t>asado portuario</a:t>
            </a:r>
            <a:r>
              <a:rPr lang="es-ES_tradnl" dirty="0" smtClean="0"/>
              <a:t>/ </a:t>
            </a:r>
            <a:r>
              <a:rPr lang="es-ES_tradnl" b="1" dirty="0" smtClean="0"/>
              <a:t>eje de equipamientos prestigiosos</a:t>
            </a:r>
            <a:r>
              <a:rPr lang="es-ES_tradnl" dirty="0" smtClean="0"/>
              <a:t> /</a:t>
            </a:r>
            <a:r>
              <a:rPr lang="es-ES_tradnl" b="1" dirty="0" smtClean="0"/>
              <a:t>equilibrar la estructura urbana</a:t>
            </a:r>
            <a:r>
              <a:rPr lang="es-ES_tradnl" dirty="0" smtClean="0"/>
              <a:t>/ afianzar imagen de ciudad mediterránea.  </a:t>
            </a:r>
          </a:p>
          <a:p>
            <a:r>
              <a:rPr lang="es-ES_tradnl" dirty="0" smtClean="0"/>
              <a:t>En general, es la ciudad misma la que es erigida como la portadora de cualidades que son objeto de el </a:t>
            </a:r>
            <a:r>
              <a:rPr lang="es-ES_tradnl" b="1" dirty="0" smtClean="0"/>
              <a:t>régimen de temporalidad heroica</a:t>
            </a:r>
          </a:p>
        </p:txBody>
      </p:sp>
      <p:pic>
        <p:nvPicPr>
          <p:cNvPr id="4" name="Picture" descr="bassin_jacques_coeur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921298" y="1880838"/>
            <a:ext cx="2955073" cy="213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" descr="Capture d’écran 2016-09-07 à 16.24.28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921297" y="3898803"/>
            <a:ext cx="2955073" cy="188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5315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err="1" smtClean="0"/>
              <a:t>Reg</a:t>
            </a:r>
            <a:r>
              <a:rPr lang="es-ES_tradnl" sz="3200" dirty="0" smtClean="0"/>
              <a:t>í</a:t>
            </a:r>
            <a:r>
              <a:rPr lang="es-ES" sz="3200" dirty="0" smtClean="0"/>
              <a:t>m</a:t>
            </a:r>
            <a:r>
              <a:rPr lang="es-ES_tradnl" sz="3200" dirty="0" smtClean="0"/>
              <a:t>en de temporalidad heroica de Pereira: la grandeza de una raza”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474" y="1981200"/>
            <a:ext cx="5110589" cy="4144963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El mito fundacional: “pujanza” y “tenacidad” en la gesta colonizadora: fundar un enclave </a:t>
            </a:r>
            <a:r>
              <a:rPr lang="es-ES" dirty="0" err="1" smtClean="0"/>
              <a:t>din</a:t>
            </a:r>
            <a:r>
              <a:rPr lang="es-ES_tradnl" dirty="0" err="1" smtClean="0"/>
              <a:t>ámico</a:t>
            </a:r>
            <a:r>
              <a:rPr lang="es-ES_tradnl" dirty="0" smtClean="0"/>
              <a:t>, </a:t>
            </a:r>
            <a:r>
              <a:rPr lang="es-ES" dirty="0" smtClean="0"/>
              <a:t>a pesar de las dificultades del entorno (1863)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“La Ciudad Prodigio” (1910-1940). La evidencia espacial del “progreso” de una raza pujante: desarrollo comercial (e industrial) de la ciudad, en un periodo de modernización en Colombia. Periodo de crecimiento vertiginoso y excepcional (Jaramillo, 1963). </a:t>
            </a:r>
          </a:p>
          <a:p>
            <a:r>
              <a:rPr lang="es-ES_tradnl" dirty="0" smtClean="0"/>
              <a:t>El periodo del “espíritu cívico” y heroico que construye emblemáticos equipamientos urbanos (1920-1970). 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553" y="1726772"/>
            <a:ext cx="3022109" cy="220960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481" y="3947531"/>
            <a:ext cx="3044333" cy="218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79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474" y="1981200"/>
            <a:ext cx="5177497" cy="4144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_tradnl" b="1" dirty="0"/>
              <a:t>Relación de hechos del pasado con la operación de urbanismo: </a:t>
            </a:r>
          </a:p>
          <a:p>
            <a:r>
              <a:rPr lang="es-ES_tradnl" b="1" dirty="0" smtClean="0"/>
              <a:t>Fundación de ciudad comercial</a:t>
            </a:r>
            <a:r>
              <a:rPr lang="es-ES_tradnl" dirty="0" smtClean="0"/>
              <a:t>/ “despertar” una </a:t>
            </a:r>
            <a:r>
              <a:rPr lang="es-ES_tradnl" b="1" dirty="0" smtClean="0"/>
              <a:t>vocación comercial moderna</a:t>
            </a:r>
            <a:r>
              <a:rPr lang="es-ES_tradnl" dirty="0" smtClean="0"/>
              <a:t>.</a:t>
            </a:r>
          </a:p>
          <a:p>
            <a:r>
              <a:rPr lang="es-ES_tradnl" b="1" dirty="0" smtClean="0"/>
              <a:t>Ciudad Prodigio</a:t>
            </a:r>
            <a:r>
              <a:rPr lang="es-ES_tradnl" dirty="0" smtClean="0"/>
              <a:t>/ sentido del “</a:t>
            </a:r>
            <a:r>
              <a:rPr lang="es-ES_tradnl" b="1" dirty="0" smtClean="0"/>
              <a:t>progreso”</a:t>
            </a:r>
            <a:r>
              <a:rPr lang="es-ES_tradnl" dirty="0" smtClean="0"/>
              <a:t>/ </a:t>
            </a:r>
            <a:r>
              <a:rPr lang="es-ES_tradnl" b="1" dirty="0" smtClean="0"/>
              <a:t>desarrollo y la competitividad p</a:t>
            </a:r>
            <a:r>
              <a:rPr lang="es-ES_tradnl" dirty="0" smtClean="0"/>
              <a:t>retendidos con la operación de urbanismo.</a:t>
            </a:r>
          </a:p>
          <a:p>
            <a:r>
              <a:rPr lang="es-ES_tradnl" dirty="0" smtClean="0"/>
              <a:t>El </a:t>
            </a:r>
            <a:r>
              <a:rPr lang="es-ES_tradnl" b="1" dirty="0" smtClean="0"/>
              <a:t>“espíritu de civismo”/ </a:t>
            </a:r>
            <a:r>
              <a:rPr lang="es-ES_tradnl" dirty="0" smtClean="0"/>
              <a:t>campañas de embellecimiento del centro de la ciudad /topónimo de la plaza central de la operación de urbanismo: la plaza cívica Ciudad Victoria.  </a:t>
            </a:r>
          </a:p>
          <a:p>
            <a:endParaRPr lang="es-ES_tradnl" dirty="0"/>
          </a:p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390" y="1432112"/>
            <a:ext cx="2698595" cy="315503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390" y="4424572"/>
            <a:ext cx="2917593" cy="222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09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_tradnl" b="1" dirty="0"/>
          </a:p>
          <a:p>
            <a:endParaRPr lang="es-ES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606269" y="1431073"/>
            <a:ext cx="7567575" cy="49362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 smtClean="0"/>
              <a:t>En los dos casos los </a:t>
            </a:r>
            <a:r>
              <a:rPr lang="es-ES_tradnl" dirty="0" smtClean="0"/>
              <a:t>se </a:t>
            </a:r>
            <a:r>
              <a:rPr lang="es-ES_tradnl" dirty="0" smtClean="0"/>
              <a:t>dotan de tradiciones, de ancestros y de raíces que inscriben las ciudades en una continuidad que realza </a:t>
            </a:r>
            <a:r>
              <a:rPr lang="es-ES_tradnl" b="1" dirty="0" smtClean="0"/>
              <a:t>un tiempo pasado glorioso que se ha « perdido » y que se espera « recuperar »</a:t>
            </a:r>
            <a:r>
              <a:rPr lang="es-ES_tradnl" dirty="0" smtClean="0"/>
              <a:t> a través de acciones en el presente. </a:t>
            </a:r>
          </a:p>
          <a:p>
            <a:r>
              <a:rPr lang="es-ES_tradnl" dirty="0" smtClean="0"/>
              <a:t> Los discursos históricos y míticos construyen una idea de </a:t>
            </a:r>
            <a:r>
              <a:rPr lang="es-ES_tradnl" b="1" dirty="0" smtClean="0"/>
              <a:t>pasado idealizado, de esplendor ejemplar </a:t>
            </a:r>
            <a:r>
              <a:rPr lang="es-ES_tradnl" dirty="0" smtClean="0"/>
              <a:t>que espera reproducirse a través de las operaciones de urbanismo.</a:t>
            </a:r>
          </a:p>
          <a:p>
            <a:r>
              <a:rPr lang="es-ES_tradnl" dirty="0" smtClean="0"/>
              <a:t>La utilización de </a:t>
            </a:r>
            <a:r>
              <a:rPr lang="es-ES_tradnl" dirty="0" smtClean="0"/>
              <a:t>estas </a:t>
            </a:r>
            <a:r>
              <a:rPr lang="es-ES_tradnl" dirty="0" smtClean="0"/>
              <a:t>historias y mitos, </a:t>
            </a:r>
            <a:r>
              <a:rPr lang="es-ES_tradnl" dirty="0" smtClean="0"/>
              <a:t>responde </a:t>
            </a:r>
            <a:r>
              <a:rPr lang="es-ES_tradnl" dirty="0" smtClean="0"/>
              <a:t>a </a:t>
            </a:r>
            <a:r>
              <a:rPr lang="es-ES_tradnl" b="1" dirty="0" smtClean="0"/>
              <a:t>dificultades estructurales </a:t>
            </a:r>
            <a:r>
              <a:rPr lang="es-ES_tradnl" dirty="0" smtClean="0"/>
              <a:t>de las ciudades y a la necesidad de </a:t>
            </a:r>
            <a:r>
              <a:rPr lang="es-ES_tradnl" b="1" dirty="0" smtClean="0"/>
              <a:t>integrar la novedad en un orden cultural y temporal pre-existente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Los discursos idealizados que se construyen con fragmentos heteróclitos, se convierten </a:t>
            </a:r>
            <a:r>
              <a:rPr lang="es-ES_tradnl" b="1" dirty="0" smtClean="0"/>
              <a:t>en instrumentos de construcción simbólica de una territorio que es intervenido</a:t>
            </a:r>
            <a:r>
              <a:rPr lang="es-ES_tradnl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15681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Esquema de la presentación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474" y="1584960"/>
            <a:ext cx="7556313" cy="4144963"/>
          </a:xfrm>
        </p:spPr>
        <p:txBody>
          <a:bodyPr>
            <a:normAutofit/>
          </a:bodyPr>
          <a:lstStyle/>
          <a:p>
            <a:pPr>
              <a:buNone/>
            </a:pPr>
            <a:endParaRPr lang="es-ES_tradnl" dirty="0" smtClean="0"/>
          </a:p>
          <a:p>
            <a:r>
              <a:rPr lang="es-ES_tradnl" dirty="0" smtClean="0"/>
              <a:t>Dos ciudades intermedias y las operaciones de urbanismo analizadas</a:t>
            </a:r>
          </a:p>
          <a:p>
            <a:r>
              <a:rPr lang="es-ES_tradnl" dirty="0" smtClean="0"/>
              <a:t>La temporalidad y la legitimidad de las operaciones de urbanismo</a:t>
            </a:r>
          </a:p>
          <a:p>
            <a:r>
              <a:rPr lang="es-ES_tradnl" dirty="0" smtClean="0"/>
              <a:t>Discursos y acciones relativos al tiempo pasado: “pasado heroico”</a:t>
            </a:r>
          </a:p>
          <a:p>
            <a:r>
              <a:rPr lang="es-ES_tradnl" dirty="0" smtClean="0"/>
              <a:t>Conclusiones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Prop</a:t>
            </a:r>
            <a:r>
              <a:rPr lang="es-ES" dirty="0" err="1" smtClean="0"/>
              <a:t>ósito</a:t>
            </a:r>
            <a:r>
              <a:rPr lang="es-ES" dirty="0" smtClean="0"/>
              <a:t> de la ponencia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_tradnl" dirty="0"/>
              <a:t>A</a:t>
            </a:r>
            <a:r>
              <a:rPr lang="es-ES_tradnl" dirty="0" smtClean="0"/>
              <a:t>nalizar </a:t>
            </a:r>
            <a:r>
              <a:rPr lang="es-ES_tradnl" dirty="0"/>
              <a:t>la manera en que las élites que tiene a cargo la acción pública urbana construyen, manipulan y escogen relatos sobre la historia local de dos ciudades intermedias en Colombia la ciudad de Pereira, y Montpellier en Francia, para presentar como legítimas </a:t>
            </a:r>
            <a:r>
              <a:rPr lang="es-ES_tradnl" dirty="0" smtClean="0"/>
              <a:t>diferentes iniciativas </a:t>
            </a:r>
            <a:r>
              <a:rPr lang="es-ES_tradnl" dirty="0"/>
              <a:t>de transformación urbana. 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9519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El ”renacimiento” de Montpellier</a:t>
            </a:r>
            <a:endParaRPr lang="es-ES_tradnl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98475" y="2025804"/>
            <a:ext cx="4106979" cy="4144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_tradnl" dirty="0"/>
              <a:t>Montpellier una ciudad intermedia del sur de </a:t>
            </a:r>
            <a:r>
              <a:rPr lang="es-ES_tradnl" dirty="0" smtClean="0"/>
              <a:t>Francia de 288.000 habitantes.</a:t>
            </a:r>
          </a:p>
          <a:p>
            <a:pPr>
              <a:buNone/>
            </a:pPr>
            <a:r>
              <a:rPr lang="es-ES_tradnl" dirty="0" smtClean="0"/>
              <a:t>En 1981 y en 1989, se lanzan dos operaciones de urbanismo con las que se pretende concretar el “Renacimiento” de la ciudad.</a:t>
            </a:r>
          </a:p>
          <a:p>
            <a:pPr>
              <a:buNone/>
            </a:pPr>
            <a:r>
              <a:rPr lang="es-ES_tradnl" dirty="0" smtClean="0"/>
              <a:t>Ejes de “Renacimiento”: 1) responder al crecimiento demográfico, 2) buscar el equilibrio de la estructura urbana, 3) apuntalar el desarrollo económico a través de una economía de innovación. </a:t>
            </a:r>
          </a:p>
          <a:p>
            <a:pPr>
              <a:buNone/>
            </a:pPr>
            <a:endParaRPr lang="es-ES_tradnl" dirty="0"/>
          </a:p>
          <a:p>
            <a:pPr>
              <a:buNone/>
            </a:pPr>
            <a:endParaRPr lang="es-ES_tradnl" dirty="0"/>
          </a:p>
          <a:p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06" y="3929474"/>
            <a:ext cx="3256152" cy="227517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3" y="1420235"/>
            <a:ext cx="3259635" cy="248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7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474" y="311374"/>
            <a:ext cx="7556313" cy="1116106"/>
          </a:xfrm>
        </p:spPr>
        <p:txBody>
          <a:bodyPr>
            <a:noAutofit/>
          </a:bodyPr>
          <a:lstStyle/>
          <a:p>
            <a:r>
              <a:rPr lang="es-ES_tradnl" sz="2400" dirty="0" smtClean="0"/>
              <a:t>“El Renacimiento” de la ciudad a través de </a:t>
            </a:r>
            <a:r>
              <a:rPr lang="es-ES_tradnl" sz="2400" dirty="0" err="1" smtClean="0"/>
              <a:t>Antigone</a:t>
            </a:r>
            <a:r>
              <a:rPr lang="es-ES_tradnl" sz="2400" dirty="0" smtClean="0"/>
              <a:t> y Port Marianne</a:t>
            </a:r>
            <a:endParaRPr lang="es-ES_tradnl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23722"/>
            <a:ext cx="4643120" cy="48737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s-ES_tradnl" b="1" dirty="0" smtClean="0"/>
              <a:t>La operación de urbanismo </a:t>
            </a:r>
            <a:r>
              <a:rPr lang="es-ES_tradnl" b="1" dirty="0" err="1" smtClean="0"/>
              <a:t>Antigone</a:t>
            </a:r>
            <a:r>
              <a:rPr lang="es-ES_tradnl" b="1" dirty="0" smtClean="0"/>
              <a:t> </a:t>
            </a:r>
          </a:p>
          <a:p>
            <a:pPr>
              <a:buNone/>
            </a:pPr>
            <a:r>
              <a:rPr lang="es-ES_tradnl" dirty="0"/>
              <a:t>O</a:t>
            </a:r>
            <a:r>
              <a:rPr lang="es-ES_tradnl" dirty="0" smtClean="0"/>
              <a:t>peración de expansión urbana  de 40 hectáreas, diseño de R. Bofill</a:t>
            </a:r>
          </a:p>
          <a:p>
            <a:r>
              <a:rPr lang="es-ES_tradnl" dirty="0" smtClean="0"/>
              <a:t>Reequilibrio de la ciudad: expansión al Este y reencuentro con el mediterráneo</a:t>
            </a:r>
          </a:p>
          <a:p>
            <a:r>
              <a:rPr lang="es-ES_tradnl" dirty="0" smtClean="0"/>
              <a:t>Solución a la crisis demográfica.</a:t>
            </a:r>
          </a:p>
          <a:p>
            <a:r>
              <a:rPr lang="es-ES_tradnl" dirty="0" smtClean="0"/>
              <a:t>Arquitectura neoclásica, mediterránea.</a:t>
            </a:r>
          </a:p>
          <a:p>
            <a:r>
              <a:rPr lang="es-ES_tradnl" dirty="0" smtClean="0"/>
              <a:t>Un proyecto emblema para mejorar la imagen y jalonar la economía local en torno a la idea de “innovación”</a:t>
            </a:r>
          </a:p>
          <a:p>
            <a:pPr lvl="1">
              <a:buNone/>
            </a:pPr>
            <a:endParaRPr lang="es-ES_tradnl" dirty="0"/>
          </a:p>
        </p:txBody>
      </p:sp>
      <p:pic>
        <p:nvPicPr>
          <p:cNvPr id="5" name="Imagen 4" descr="Capture d’écran 2016-09-12 à 14.59.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011" y="1335178"/>
            <a:ext cx="3318780" cy="3059869"/>
          </a:xfrm>
          <a:prstGeom prst="rect">
            <a:avLst/>
          </a:prstGeom>
        </p:spPr>
      </p:pic>
      <p:pic>
        <p:nvPicPr>
          <p:cNvPr id="6" name="Imagen 5" descr="Capture d’écran 2016-09-12 à 15.00.4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0160" y="4378960"/>
            <a:ext cx="3323631" cy="225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7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475" y="1635760"/>
            <a:ext cx="4601846" cy="486663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_tradnl" b="1" dirty="0" smtClean="0"/>
              <a:t>La operación de urbanismo Port </a:t>
            </a:r>
            <a:r>
              <a:rPr lang="es-ES_tradnl" b="1" dirty="0" err="1" smtClean="0"/>
              <a:t>Marianne</a:t>
            </a:r>
            <a:r>
              <a:rPr lang="es-ES_tradnl" b="1" dirty="0" smtClean="0"/>
              <a:t> (Montpellier)</a:t>
            </a:r>
          </a:p>
          <a:p>
            <a:r>
              <a:rPr lang="es-ES_tradnl" dirty="0" smtClean="0"/>
              <a:t>Una iniciativa de desarrollo o extensión urbana de 500 hectáreas en un área central, ubicada al este de la ciudad.</a:t>
            </a:r>
          </a:p>
          <a:p>
            <a:r>
              <a:rPr lang="es-ES_tradnl" dirty="0" smtClean="0"/>
              <a:t>Se presenta como respuesta al: desequilibrio de la estructura urbana, al crecimiento y potencial económico.</a:t>
            </a:r>
          </a:p>
          <a:p>
            <a:r>
              <a:rPr lang="es-ES_tradnl" dirty="0" smtClean="0"/>
              <a:t>Se muestra como soporte a la consolidación de una vocación de </a:t>
            </a:r>
            <a:r>
              <a:rPr lang="es-ES_tradnl" b="1" dirty="0" smtClean="0"/>
              <a:t>ciudad innovadora </a:t>
            </a:r>
            <a:r>
              <a:rPr lang="es-ES_tradnl" dirty="0" smtClean="0"/>
              <a:t>(arquitectura de excepción y desarrollo sostenible)</a:t>
            </a:r>
          </a:p>
        </p:txBody>
      </p:sp>
      <p:pic>
        <p:nvPicPr>
          <p:cNvPr id="4" name="Imagen 3" descr="Capture d’écran 2016-09-29 à 11.20.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00" y="3902764"/>
            <a:ext cx="3873500" cy="228340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0" y="1132823"/>
            <a:ext cx="3873500" cy="279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7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 “refundación” de la ciudad en Pereira</a:t>
            </a:r>
            <a:endParaRPr lang="es-ES_tradn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010" y="1587246"/>
            <a:ext cx="3250407" cy="2673635"/>
          </a:xfrm>
          <a:prstGeom prst="rect">
            <a:avLst/>
          </a:prstGeom>
        </p:spPr>
      </p:pic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010" y="4248616"/>
            <a:ext cx="3250407" cy="2286000"/>
          </a:xfrm>
        </p:spPr>
      </p:pic>
      <p:sp>
        <p:nvSpPr>
          <p:cNvPr id="12" name="Marcador de contenido 2"/>
          <p:cNvSpPr txBox="1">
            <a:spLocks/>
          </p:cNvSpPr>
          <p:nvPr/>
        </p:nvSpPr>
        <p:spPr>
          <a:xfrm>
            <a:off x="498474" y="2053469"/>
            <a:ext cx="4073526" cy="4144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s-ES_tradnl" dirty="0" smtClean="0"/>
              <a:t>Ciudad intermedia del suroccidente colombiano.</a:t>
            </a:r>
          </a:p>
          <a:p>
            <a:pPr>
              <a:buFont typeface="Wingdings" pitchFamily="2" charset="2"/>
              <a:buNone/>
            </a:pPr>
            <a:r>
              <a:rPr lang="es-ES_tradnl" dirty="0" smtClean="0"/>
              <a:t>Población aproximada de 474.000 habitantes</a:t>
            </a:r>
          </a:p>
          <a:p>
            <a:pPr>
              <a:buFont typeface="Wingdings" pitchFamily="2" charset="2"/>
              <a:buNone/>
            </a:pPr>
            <a:r>
              <a:rPr lang="es-ES_tradnl" dirty="0" smtClean="0"/>
              <a:t>El acto de “refundación”, tiene lugar desde 2001, con la operación de renovación urbana Ciudad Victoria </a:t>
            </a:r>
          </a:p>
          <a:p>
            <a:pPr>
              <a:buFont typeface="Wingdings" pitchFamily="2" charset="2"/>
              <a:buNone/>
            </a:pPr>
            <a:r>
              <a:rPr lang="es-ES_tradnl" dirty="0" smtClean="0"/>
              <a:t>Ejes de la refundación: recuperación del centro de la ciudad, desarrollo económico (comercial) y apuntalar una estrategia de marketing urbano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59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474" y="301214"/>
            <a:ext cx="7556313" cy="1116106"/>
          </a:xfrm>
        </p:spPr>
        <p:txBody>
          <a:bodyPr/>
          <a:lstStyle/>
          <a:p>
            <a:r>
              <a:rPr lang="es-ES_tradnl" sz="2400" dirty="0"/>
              <a:t>P</a:t>
            </a:r>
            <a:r>
              <a:rPr lang="es-ES_tradnl" sz="2400" dirty="0" smtClean="0"/>
              <a:t>lan </a:t>
            </a:r>
            <a:r>
              <a:rPr lang="es-ES_tradnl" sz="2400" dirty="0" smtClean="0"/>
              <a:t>parcial Ciudad Victoria  (2002-2007)</a:t>
            </a:r>
            <a:endParaRPr lang="es-ES_tradnl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1838960"/>
            <a:ext cx="4464614" cy="4634992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 smtClean="0"/>
              <a:t>10 </a:t>
            </a:r>
            <a:r>
              <a:rPr lang="es-ES_tradnl" dirty="0" smtClean="0"/>
              <a:t>hectáreas </a:t>
            </a:r>
            <a:r>
              <a:rPr lang="es-ES_tradnl" dirty="0" smtClean="0"/>
              <a:t>intervenidas. </a:t>
            </a:r>
            <a:endParaRPr lang="es-ES_tradnl" dirty="0" smtClean="0"/>
          </a:p>
          <a:p>
            <a:r>
              <a:rPr lang="es-ES_tradnl" dirty="0"/>
              <a:t>E</a:t>
            </a:r>
            <a:r>
              <a:rPr lang="es-ES_tradnl" dirty="0" smtClean="0"/>
              <a:t>spacio </a:t>
            </a:r>
            <a:r>
              <a:rPr lang="es-ES_tradnl" dirty="0" smtClean="0"/>
              <a:t>para comercio (un centro comercial y una tienda del Éxito), una plaza pública, un centro cultural, un edificio para actividades de servicios, un parque arborizado y una unidad para vivienda que no se realizó.</a:t>
            </a:r>
          </a:p>
          <a:p>
            <a:r>
              <a:rPr lang="es-ES_tradnl" dirty="0" smtClean="0"/>
              <a:t>Recuperación del centro de la ciudad (demolición, limpieza “social” y física).</a:t>
            </a:r>
          </a:p>
          <a:p>
            <a:r>
              <a:rPr lang="es-ES_tradnl" dirty="0" smtClean="0"/>
              <a:t>Recuperar el espacio público para los “ciudadanos”.</a:t>
            </a:r>
          </a:p>
          <a:p>
            <a:r>
              <a:rPr lang="es-ES_tradnl" dirty="0" smtClean="0"/>
              <a:t>Aportar en la construcción de una imagen atractiva de </a:t>
            </a:r>
            <a:r>
              <a:rPr lang="es-ES_tradnl" dirty="0" smtClean="0"/>
              <a:t>ciudad.</a:t>
            </a:r>
            <a:endParaRPr lang="es-ES_tradnl" dirty="0" smtClean="0"/>
          </a:p>
          <a:p>
            <a:pPr marL="0" indent="0">
              <a:buNone/>
            </a:pPr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</p:txBody>
      </p:sp>
      <p:pic>
        <p:nvPicPr>
          <p:cNvPr id="4" name="Imagen 3" descr="componentes_pl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814" y="2023944"/>
            <a:ext cx="4030722" cy="383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3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apture d’écran 2016-09-05 à 13.01.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430" y="-78060"/>
            <a:ext cx="5106284" cy="3386667"/>
          </a:xfrm>
          <a:prstGeom prst="rect">
            <a:avLst/>
          </a:prstGeom>
        </p:spPr>
      </p:pic>
      <p:pic>
        <p:nvPicPr>
          <p:cNvPr id="8" name="Imagen 7" descr="Capture d’écran 2013-11-08 à 17.59.4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800" y="2998097"/>
            <a:ext cx="5060372" cy="4012303"/>
          </a:xfrm>
          <a:prstGeom prst="rect">
            <a:avLst/>
          </a:prstGeom>
        </p:spPr>
      </p:pic>
      <p:pic>
        <p:nvPicPr>
          <p:cNvPr id="11" name="Imagen 10" descr="Capture d’écran 2016-09-11 à 17.12.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573" y="3420532"/>
            <a:ext cx="4134428" cy="281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1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ntaja">
  <a:themeElements>
    <a:clrScheme name="Ventaja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Ventaja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Ventaj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Ventaja.thmx</Template>
  <TotalTime>7942</TotalTime>
  <Words>1181</Words>
  <Application>Microsoft Macintosh PowerPoint</Application>
  <PresentationFormat>Presentación en pantalla (4:3)</PresentationFormat>
  <Paragraphs>83</Paragraphs>
  <Slides>17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Calibri</vt:lpstr>
      <vt:lpstr>Rockwell</vt:lpstr>
      <vt:lpstr>Wingdings</vt:lpstr>
      <vt:lpstr>Arial</vt:lpstr>
      <vt:lpstr>Ventaja</vt:lpstr>
      <vt:lpstr>Evocaciones míticas en la legitimación de la acción pública urbana. Casos de Montpellier (Francia) y Pereira (Colombia)         </vt:lpstr>
      <vt:lpstr>Esquema de la presentación</vt:lpstr>
      <vt:lpstr>Propósito de la ponencia</vt:lpstr>
      <vt:lpstr>El ”renacimiento” de Montpellier</vt:lpstr>
      <vt:lpstr>“El Renacimiento” de la ciudad a través de Antigone y Port Marianne</vt:lpstr>
      <vt:lpstr>Presentación de PowerPoint</vt:lpstr>
      <vt:lpstr>La “refundación” de la ciudad en Pereira</vt:lpstr>
      <vt:lpstr>Plan parcial Ciudad Victoria  (2002-2007)</vt:lpstr>
      <vt:lpstr>Presentación de PowerPoint</vt:lpstr>
      <vt:lpstr>Las temporalidades como principios de legitimación del urbanismo operativo</vt:lpstr>
      <vt:lpstr>Presentación de PowerPoint</vt:lpstr>
      <vt:lpstr>Régimen de temporalidad heroica en Montpellier: Dos “Periodos de Oro” en el pasado milenario de Montpellier</vt:lpstr>
      <vt:lpstr>Presentación de PowerPoint</vt:lpstr>
      <vt:lpstr>Presentación de PowerPoint</vt:lpstr>
      <vt:lpstr>Regímen de temporalidad heroica de Pereira: la grandeza de una raza”</vt:lpstr>
      <vt:lpstr>Presentación de PowerPoint</vt:lpstr>
      <vt:lpstr>Conclusiones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Temporalidad y legitimación en la planificación urbana. Concepciones y usos del tiempo en dos operaciones de urbanismo en Francia y Colombia      </dc:title>
  <dc:creator>Gregorio  Hernandez Pulgarin</dc:creator>
  <cp:lastModifiedBy>Usuario de Microsoft Office</cp:lastModifiedBy>
  <cp:revision>270</cp:revision>
  <dcterms:created xsi:type="dcterms:W3CDTF">2016-09-26T14:37:17Z</dcterms:created>
  <dcterms:modified xsi:type="dcterms:W3CDTF">2018-09-28T19:12:36Z</dcterms:modified>
</cp:coreProperties>
</file>