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0" r:id="rId3"/>
    <p:sldId id="281" r:id="rId4"/>
    <p:sldId id="282" r:id="rId5"/>
    <p:sldId id="257" r:id="rId6"/>
    <p:sldId id="289" r:id="rId7"/>
    <p:sldId id="290" r:id="rId8"/>
    <p:sldId id="286" r:id="rId9"/>
    <p:sldId id="259" r:id="rId10"/>
    <p:sldId id="287" r:id="rId11"/>
    <p:sldId id="288" r:id="rId12"/>
    <p:sldId id="291" r:id="rId13"/>
    <p:sldId id="299" r:id="rId14"/>
    <p:sldId id="300" r:id="rId15"/>
    <p:sldId id="301" r:id="rId16"/>
    <p:sldId id="302" r:id="rId17"/>
    <p:sldId id="319" r:id="rId18"/>
    <p:sldId id="320" r:id="rId19"/>
    <p:sldId id="321" r:id="rId20"/>
    <p:sldId id="303" r:id="rId21"/>
    <p:sldId id="304" r:id="rId22"/>
    <p:sldId id="324" r:id="rId23"/>
    <p:sldId id="325" r:id="rId24"/>
    <p:sldId id="326" r:id="rId25"/>
    <p:sldId id="284" r:id="rId26"/>
    <p:sldId id="322" r:id="rId27"/>
    <p:sldId id="328" r:id="rId28"/>
    <p:sldId id="329" r:id="rId29"/>
    <p:sldId id="330" r:id="rId30"/>
    <p:sldId id="323" r:id="rId31"/>
    <p:sldId id="331" r:id="rId32"/>
    <p:sldId id="332" r:id="rId33"/>
    <p:sldId id="333" r:id="rId3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9" autoAdjust="0"/>
    <p:restoredTop sz="94660"/>
  </p:normalViewPr>
  <p:slideViewPr>
    <p:cSldViewPr snapToObjects="1" showGuides="1">
      <p:cViewPr varScale="1">
        <p:scale>
          <a:sx n="101" d="100"/>
          <a:sy n="101" d="100"/>
        </p:scale>
        <p:origin x="864" y="72"/>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86C67-4882-48D9-8C0B-CC82B61252F8}" type="datetimeFigureOut">
              <a:rPr lang="es-CO" smtClean="0"/>
              <a:t>24/09/2018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11A52-6754-494B-A5D3-479EF83C3563}" type="slidenum">
              <a:rPr lang="es-CO" smtClean="0"/>
              <a:t>‹Nº›</a:t>
            </a:fld>
            <a:endParaRPr lang="es-CO"/>
          </a:p>
        </p:txBody>
      </p:sp>
    </p:spTree>
    <p:extLst>
      <p:ext uri="{BB962C8B-B14F-4D97-AF65-F5344CB8AC3E}">
        <p14:creationId xmlns:p14="http://schemas.microsoft.com/office/powerpoint/2010/main" val="29015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7711A52-6754-494B-A5D3-479EF83C3563}" type="slidenum">
              <a:rPr lang="es-CO" smtClean="0"/>
              <a:t>5</a:t>
            </a:fld>
            <a:endParaRPr lang="es-CO"/>
          </a:p>
        </p:txBody>
      </p:sp>
    </p:spTree>
    <p:extLst>
      <p:ext uri="{BB962C8B-B14F-4D97-AF65-F5344CB8AC3E}">
        <p14:creationId xmlns:p14="http://schemas.microsoft.com/office/powerpoint/2010/main" val="339969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7711A52-6754-494B-A5D3-479EF83C3563}" type="slidenum">
              <a:rPr lang="es-CO" smtClean="0"/>
              <a:t>8</a:t>
            </a:fld>
            <a:endParaRPr lang="es-CO"/>
          </a:p>
        </p:txBody>
      </p:sp>
    </p:spTree>
    <p:extLst>
      <p:ext uri="{BB962C8B-B14F-4D97-AF65-F5344CB8AC3E}">
        <p14:creationId xmlns:p14="http://schemas.microsoft.com/office/powerpoint/2010/main" val="339969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151376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346788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29896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35012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319683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38957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176558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206106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54997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329243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39C5AA-CA0B-433A-8EEE-C69A021F470D}" type="datetimeFigureOut">
              <a:rPr lang="es-CO" smtClean="0"/>
              <a:t>24/09/2018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0DC40F-14B4-43BA-88A8-F41A735672AC}" type="slidenum">
              <a:rPr lang="es-CO" smtClean="0"/>
              <a:t>‹Nº›</a:t>
            </a:fld>
            <a:endParaRPr lang="es-CO"/>
          </a:p>
        </p:txBody>
      </p:sp>
    </p:spTree>
    <p:extLst>
      <p:ext uri="{BB962C8B-B14F-4D97-AF65-F5344CB8AC3E}">
        <p14:creationId xmlns:p14="http://schemas.microsoft.com/office/powerpoint/2010/main" val="388580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9C5AA-CA0B-433A-8EEE-C69A021F470D}" type="datetimeFigureOut">
              <a:rPr lang="es-CO" smtClean="0"/>
              <a:t>24/09/2018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DC40F-14B4-43BA-88A8-F41A735672AC}" type="slidenum">
              <a:rPr lang="es-CO" smtClean="0"/>
              <a:t>‹Nº›</a:t>
            </a:fld>
            <a:endParaRPr lang="es-CO"/>
          </a:p>
        </p:txBody>
      </p:sp>
    </p:spTree>
    <p:extLst>
      <p:ext uri="{BB962C8B-B14F-4D97-AF65-F5344CB8AC3E}">
        <p14:creationId xmlns:p14="http://schemas.microsoft.com/office/powerpoint/2010/main" val="15923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6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CuadroTexto"/>
          <p:cNvSpPr txBox="1"/>
          <p:nvPr/>
        </p:nvSpPr>
        <p:spPr>
          <a:xfrm>
            <a:off x="2915770" y="848324"/>
            <a:ext cx="5688790" cy="646331"/>
          </a:xfrm>
          <a:prstGeom prst="rect">
            <a:avLst/>
          </a:prstGeom>
          <a:noFill/>
        </p:spPr>
        <p:txBody>
          <a:bodyPr wrap="square" rtlCol="0">
            <a:spAutoFit/>
          </a:bodyPr>
          <a:lstStyle/>
          <a:p>
            <a:pPr algn="ctr"/>
            <a:r>
              <a:rPr lang="es-CO" b="1" dirty="0">
                <a:solidFill>
                  <a:schemeClr val="bg1"/>
                </a:solidFill>
              </a:rPr>
              <a:t>IMPACTOS SOCIO ESPACIALES DE LA RENOVACIÓN URBANA SOBRE SUELOS FÉRTILES.</a:t>
            </a:r>
          </a:p>
        </p:txBody>
      </p:sp>
      <p:sp>
        <p:nvSpPr>
          <p:cNvPr id="5" name="4 CuadroTexto"/>
          <p:cNvSpPr txBox="1"/>
          <p:nvPr/>
        </p:nvSpPr>
        <p:spPr>
          <a:xfrm>
            <a:off x="3275820" y="1988800"/>
            <a:ext cx="5040699" cy="3139321"/>
          </a:xfrm>
          <a:prstGeom prst="rect">
            <a:avLst/>
          </a:prstGeom>
          <a:noFill/>
        </p:spPr>
        <p:txBody>
          <a:bodyPr wrap="square" rtlCol="0">
            <a:spAutoFit/>
          </a:bodyPr>
          <a:lstStyle/>
          <a:p>
            <a:pPr algn="ctr"/>
            <a:r>
              <a:rPr lang="es-CO" b="1" dirty="0">
                <a:solidFill>
                  <a:schemeClr val="bg1"/>
                </a:solidFill>
              </a:rPr>
              <a:t>Casos de Estudio Bogotá, Planes Zonales Norte y Usme.</a:t>
            </a:r>
          </a:p>
          <a:p>
            <a:pPr algn="ctr"/>
            <a:r>
              <a:rPr lang="es-CO" dirty="0">
                <a:solidFill>
                  <a:schemeClr val="bg1"/>
                </a:solidFill>
              </a:rPr>
              <a:t>Mesa temática </a:t>
            </a:r>
            <a:r>
              <a:rPr lang="es-CO" dirty="0" smtClean="0">
                <a:solidFill>
                  <a:schemeClr val="bg1"/>
                </a:solidFill>
              </a:rPr>
              <a:t>8</a:t>
            </a:r>
          </a:p>
          <a:p>
            <a:pPr algn="ctr"/>
            <a:r>
              <a:rPr lang="es-CO" dirty="0" smtClean="0">
                <a:solidFill>
                  <a:schemeClr val="bg1"/>
                </a:solidFill>
              </a:rPr>
              <a:t>Procesos </a:t>
            </a:r>
            <a:r>
              <a:rPr lang="es-CO" dirty="0">
                <a:solidFill>
                  <a:schemeClr val="bg1"/>
                </a:solidFill>
              </a:rPr>
              <a:t>territoriales y socio-espaciales. </a:t>
            </a:r>
            <a:endParaRPr lang="es-CO" dirty="0" smtClean="0">
              <a:solidFill>
                <a:schemeClr val="bg1"/>
              </a:solidFill>
            </a:endParaRPr>
          </a:p>
          <a:p>
            <a:pPr algn="ctr"/>
            <a:endParaRPr lang="es-CO" dirty="0">
              <a:solidFill>
                <a:schemeClr val="bg1"/>
              </a:solidFill>
            </a:endParaRPr>
          </a:p>
          <a:p>
            <a:pPr algn="ctr"/>
            <a:endParaRPr lang="es-CO" dirty="0" smtClean="0">
              <a:solidFill>
                <a:schemeClr val="bg1"/>
              </a:solidFill>
            </a:endParaRPr>
          </a:p>
          <a:p>
            <a:pPr algn="ctr"/>
            <a:endParaRPr lang="es-CO" dirty="0" smtClean="0">
              <a:solidFill>
                <a:schemeClr val="bg1"/>
              </a:solidFill>
            </a:endParaRPr>
          </a:p>
          <a:p>
            <a:pPr algn="ctr"/>
            <a:r>
              <a:rPr lang="fr-FR" dirty="0">
                <a:solidFill>
                  <a:schemeClr val="bg1"/>
                </a:solidFill>
              </a:rPr>
              <a:t>Luis Gabriel Duquino Rojas.</a:t>
            </a:r>
            <a:endParaRPr lang="es-CO" dirty="0">
              <a:solidFill>
                <a:schemeClr val="bg1"/>
              </a:solidFill>
            </a:endParaRPr>
          </a:p>
          <a:p>
            <a:pPr algn="ctr"/>
            <a:r>
              <a:rPr lang="es-ES" dirty="0">
                <a:solidFill>
                  <a:schemeClr val="bg1"/>
                </a:solidFill>
              </a:rPr>
              <a:t>Fabio Andrés Vinasco </a:t>
            </a:r>
            <a:r>
              <a:rPr lang="es-ES" dirty="0" err="1" smtClean="0">
                <a:solidFill>
                  <a:schemeClr val="bg1"/>
                </a:solidFill>
              </a:rPr>
              <a:t>Ñustes</a:t>
            </a:r>
            <a:r>
              <a:rPr lang="es-ES" dirty="0">
                <a:solidFill>
                  <a:schemeClr val="bg1"/>
                </a:solidFill>
              </a:rPr>
              <a:t>.</a:t>
            </a:r>
            <a:endParaRPr lang="es-CO" dirty="0">
              <a:solidFill>
                <a:schemeClr val="bg1"/>
              </a:solidFill>
            </a:endParaRPr>
          </a:p>
          <a:p>
            <a:pPr algn="ctr"/>
            <a:endParaRPr lang="es-CO" dirty="0" smtClean="0">
              <a:solidFill>
                <a:schemeClr val="bg1"/>
              </a:solidFill>
            </a:endParaRPr>
          </a:p>
          <a:p>
            <a:pPr algn="ctr"/>
            <a:endParaRPr lang="es-CO" dirty="0">
              <a:solidFill>
                <a:schemeClr val="bg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70" y="5445280"/>
            <a:ext cx="1052670" cy="1052670"/>
          </a:xfrm>
          <a:prstGeom prst="rect">
            <a:avLst/>
          </a:prstGeom>
        </p:spPr>
      </p:pic>
    </p:spTree>
    <p:extLst>
      <p:ext uri="{BB962C8B-B14F-4D97-AF65-F5344CB8AC3E}">
        <p14:creationId xmlns:p14="http://schemas.microsoft.com/office/powerpoint/2010/main" val="148412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8 Rectángulo"/>
          <p:cNvSpPr/>
          <p:nvPr/>
        </p:nvSpPr>
        <p:spPr>
          <a:xfrm>
            <a:off x="0" y="0"/>
            <a:ext cx="25579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CuadroTexto"/>
          <p:cNvSpPr txBox="1"/>
          <p:nvPr/>
        </p:nvSpPr>
        <p:spPr>
          <a:xfrm>
            <a:off x="107380" y="404662"/>
            <a:ext cx="2323721" cy="923330"/>
          </a:xfrm>
          <a:prstGeom prst="rect">
            <a:avLst/>
          </a:prstGeom>
          <a:noFill/>
        </p:spPr>
        <p:txBody>
          <a:bodyPr wrap="square" rtlCol="0">
            <a:spAutoFit/>
          </a:bodyPr>
          <a:lstStyle/>
          <a:p>
            <a:pPr algn="ctr"/>
            <a:r>
              <a:rPr lang="es-CO" dirty="0" smtClean="0">
                <a:latin typeface="Aharoni" panose="02010803020104030203" pitchFamily="2" charset="-79"/>
                <a:cs typeface="Aharoni" panose="02010803020104030203" pitchFamily="2" charset="-79"/>
              </a:rPr>
              <a:t>DESARROLLO</a:t>
            </a:r>
          </a:p>
          <a:p>
            <a:pPr algn="ctr"/>
            <a:r>
              <a:rPr lang="es-CO" dirty="0" smtClean="0"/>
              <a:t>PLANEAMIENTO</a:t>
            </a:r>
            <a:endParaRPr lang="es-CO" dirty="0"/>
          </a:p>
          <a:p>
            <a:pPr algn="ctr"/>
            <a:r>
              <a:rPr lang="es-CO" dirty="0" smtClean="0"/>
              <a:t>.</a:t>
            </a:r>
            <a:endParaRPr lang="es-CO" dirty="0"/>
          </a:p>
        </p:txBody>
      </p:sp>
      <p:sp>
        <p:nvSpPr>
          <p:cNvPr id="8" name="Content Placeholder 2"/>
          <p:cNvSpPr txBox="1">
            <a:spLocks/>
          </p:cNvSpPr>
          <p:nvPr/>
        </p:nvSpPr>
        <p:spPr>
          <a:xfrm>
            <a:off x="2630000" y="260560"/>
            <a:ext cx="6262600" cy="659744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mj-lt"/>
              <a:buAutoNum type="arabicPeriod"/>
            </a:pPr>
            <a:r>
              <a:rPr lang="es-ES_tradnl" sz="2200" dirty="0" smtClean="0">
                <a:solidFill>
                  <a:schemeClr val="bg1"/>
                </a:solidFill>
              </a:rPr>
              <a:t>El cambio de categorías hace evidente la necesidad de reflexionar sobre el significado de territorio para dimensionar el tránsito que se est</a:t>
            </a:r>
            <a:r>
              <a:rPr lang="es-ES_tradnl" sz="2200" dirty="0">
                <a:solidFill>
                  <a:schemeClr val="bg1"/>
                </a:solidFill>
              </a:rPr>
              <a:t>á</a:t>
            </a:r>
            <a:r>
              <a:rPr lang="es-ES_tradnl" sz="2200" dirty="0" smtClean="0">
                <a:solidFill>
                  <a:schemeClr val="bg1"/>
                </a:solidFill>
              </a:rPr>
              <a:t> realizando.</a:t>
            </a:r>
          </a:p>
          <a:p>
            <a:pPr marL="457200" indent="-457200" algn="just">
              <a:buFont typeface="+mj-lt"/>
              <a:buAutoNum type="arabicPeriod"/>
            </a:pPr>
            <a:endParaRPr lang="es-ES_tradnl" sz="2200" dirty="0" smtClean="0">
              <a:solidFill>
                <a:schemeClr val="bg1"/>
              </a:solidFill>
            </a:endParaRPr>
          </a:p>
          <a:p>
            <a:pPr marL="457200" indent="-457200" algn="just">
              <a:buFont typeface="+mj-lt"/>
              <a:buAutoNum type="arabicPeriod"/>
            </a:pPr>
            <a:r>
              <a:rPr lang="es-ES_tradnl" sz="2200" dirty="0" smtClean="0">
                <a:solidFill>
                  <a:schemeClr val="bg1"/>
                </a:solidFill>
              </a:rPr>
              <a:t>El territorio se produce al igual que el desarrollo y tiene diferentes escalas en dicha producción, por lo tanto es necesario reconocer este hecho como la responsabilidad política que le toca a cada uno de los agentes que se adscriben a cada escala territorial. Vinculación territorio-agentes. </a:t>
            </a:r>
          </a:p>
          <a:p>
            <a:pPr marL="457200" indent="-457200" algn="just">
              <a:buFont typeface="+mj-lt"/>
              <a:buAutoNum type="arabicPeriod"/>
            </a:pPr>
            <a:endParaRPr lang="es-ES_tradnl" sz="2200" dirty="0" smtClean="0">
              <a:solidFill>
                <a:schemeClr val="bg1"/>
              </a:solidFill>
            </a:endParaRPr>
          </a:p>
          <a:p>
            <a:pPr marL="457200" indent="-457200" algn="just">
              <a:buFont typeface="+mj-lt"/>
              <a:buAutoNum type="arabicPeriod"/>
            </a:pPr>
            <a:r>
              <a:rPr lang="es-ES_tradnl" sz="2200" dirty="0" smtClean="0">
                <a:solidFill>
                  <a:schemeClr val="bg1"/>
                </a:solidFill>
              </a:rPr>
              <a:t>En la producción del espacio y del desarrollo deben de involucrarse múltiples actividades, agentes y dimensiones que lo componen para que pueda ser integral y distributivo. </a:t>
            </a:r>
          </a:p>
          <a:p>
            <a:pPr marL="457200" indent="-457200" algn="just">
              <a:buFont typeface="+mj-lt"/>
              <a:buAutoNum type="arabicPeriod"/>
            </a:pPr>
            <a:endParaRPr lang="es-ES_tradnl" sz="2200" dirty="0" smtClean="0">
              <a:solidFill>
                <a:schemeClr val="bg1"/>
              </a:solidFill>
            </a:endParaRPr>
          </a:p>
          <a:p>
            <a:pPr marL="457200" indent="-457200" algn="just">
              <a:buFont typeface="+mj-lt"/>
              <a:buAutoNum type="arabicPeriod"/>
            </a:pPr>
            <a:r>
              <a:rPr lang="es-ES_tradnl" sz="2200" dirty="0" smtClean="0">
                <a:solidFill>
                  <a:schemeClr val="bg1"/>
                </a:solidFill>
              </a:rPr>
              <a:t>El continuar aceptando los modelos de desarrollo impuestos genera territorios vulnerables, es decir imposibilitados en su autodesarrollo y deteriorados</a:t>
            </a:r>
            <a:r>
              <a:rPr lang="es-ES_tradnl" sz="2400" dirty="0" smtClean="0">
                <a:solidFill>
                  <a:schemeClr val="bg1"/>
                </a:solidFill>
              </a:rPr>
              <a:t>. </a:t>
            </a:r>
          </a:p>
          <a:p>
            <a:pPr marL="457200" indent="-457200" algn="just">
              <a:buFont typeface="+mj-lt"/>
              <a:buAutoNum type="arabicPeriod"/>
            </a:pPr>
            <a:endParaRPr lang="es-ES_tradnl" sz="2400" dirty="0" smtClean="0">
              <a:solidFill>
                <a:schemeClr val="bg1"/>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24" t="52780" r="14528" b="12088"/>
          <a:stretch/>
        </p:blipFill>
        <p:spPr bwMode="auto">
          <a:xfrm rot="5400000">
            <a:off x="-1250475" y="3375786"/>
            <a:ext cx="5039429" cy="125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55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06" t="21305" r="30388" b="25221"/>
          <a:stretch/>
        </p:blipFill>
        <p:spPr bwMode="auto">
          <a:xfrm>
            <a:off x="0" y="2304675"/>
            <a:ext cx="9144000" cy="455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a la derecha con bandas"/>
          <p:cNvSpPr/>
          <p:nvPr/>
        </p:nvSpPr>
        <p:spPr>
          <a:xfrm rot="16200000">
            <a:off x="2797971" y="2060892"/>
            <a:ext cx="4320600" cy="1008140"/>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rot="16200000">
            <a:off x="2928211" y="1822330"/>
            <a:ext cx="4060121" cy="369332"/>
          </a:xfrm>
          <a:prstGeom prst="rect">
            <a:avLst/>
          </a:prstGeom>
          <a:noFill/>
        </p:spPr>
        <p:txBody>
          <a:bodyPr wrap="square" rtlCol="0">
            <a:spAutoFit/>
          </a:bodyPr>
          <a:lstStyle/>
          <a:p>
            <a:pPr algn="just"/>
            <a:r>
              <a:rPr lang="es-CO" b="1" dirty="0" smtClean="0">
                <a:solidFill>
                  <a:schemeClr val="bg1"/>
                </a:solidFill>
                <a:latin typeface="+mj-lt"/>
                <a:cs typeface="Aharoni" panose="02010803020104030203" pitchFamily="2" charset="-79"/>
              </a:rPr>
              <a:t>PLANEACIÓN DESDE ABAJO</a:t>
            </a:r>
            <a:endParaRPr lang="es-CO" b="1" dirty="0">
              <a:solidFill>
                <a:schemeClr val="bg1"/>
              </a:solidFill>
              <a:latin typeface="+mj-lt"/>
            </a:endParaRPr>
          </a:p>
        </p:txBody>
      </p:sp>
      <p:sp>
        <p:nvSpPr>
          <p:cNvPr id="8" name="7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spTree>
    <p:extLst>
      <p:ext uri="{BB962C8B-B14F-4D97-AF65-F5344CB8AC3E}">
        <p14:creationId xmlns:p14="http://schemas.microsoft.com/office/powerpoint/2010/main" val="326808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5933"/>
            <a:ext cx="9144000" cy="474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a la derecha con bandas"/>
          <p:cNvSpPr/>
          <p:nvPr/>
        </p:nvSpPr>
        <p:spPr>
          <a:xfrm rot="16200000">
            <a:off x="3050047" y="1808816"/>
            <a:ext cx="3816448" cy="1008140"/>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rot="16200000">
            <a:off x="2928211" y="2582463"/>
            <a:ext cx="4060121" cy="369332"/>
          </a:xfrm>
          <a:prstGeom prst="rect">
            <a:avLst/>
          </a:prstGeom>
          <a:noFill/>
        </p:spPr>
        <p:txBody>
          <a:bodyPr wrap="square" rtlCol="0">
            <a:spAutoFit/>
          </a:bodyPr>
          <a:lstStyle/>
          <a:p>
            <a:pPr algn="r"/>
            <a:r>
              <a:rPr lang="es-CO" b="1" dirty="0" smtClean="0">
                <a:solidFill>
                  <a:schemeClr val="bg1"/>
                </a:solidFill>
                <a:latin typeface="+mj-lt"/>
                <a:cs typeface="Aharoni" panose="02010803020104030203" pitchFamily="2" charset="-79"/>
              </a:rPr>
              <a:t>PLANEACIÓN DESDE ABAJO</a:t>
            </a:r>
            <a:endParaRPr lang="es-CO" b="1" dirty="0">
              <a:solidFill>
                <a:schemeClr val="bg1"/>
              </a:solidFill>
              <a:latin typeface="+mj-lt"/>
            </a:endParaRPr>
          </a:p>
        </p:txBody>
      </p:sp>
      <p:sp>
        <p:nvSpPr>
          <p:cNvPr id="8" name="7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spTree>
    <p:extLst>
      <p:ext uri="{BB962C8B-B14F-4D97-AF65-F5344CB8AC3E}">
        <p14:creationId xmlns:p14="http://schemas.microsoft.com/office/powerpoint/2010/main" val="28684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ontent Placeholder 2"/>
          <p:cNvSpPr txBox="1">
            <a:spLocks/>
          </p:cNvSpPr>
          <p:nvPr/>
        </p:nvSpPr>
        <p:spPr>
          <a:xfrm>
            <a:off x="2699740" y="188550"/>
            <a:ext cx="5987060" cy="64088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CO" sz="2200" dirty="0">
                <a:solidFill>
                  <a:schemeClr val="bg1"/>
                </a:solidFill>
              </a:rPr>
              <a:t>Paso del espacio abstracto al territorio social: </a:t>
            </a:r>
          </a:p>
          <a:p>
            <a:pPr marL="457200" indent="-457200" algn="just">
              <a:buFont typeface="+mj-lt"/>
              <a:buAutoNum type="arabicPeriod"/>
            </a:pPr>
            <a:r>
              <a:rPr lang="es-CO" sz="2200" dirty="0">
                <a:solidFill>
                  <a:schemeClr val="bg1"/>
                </a:solidFill>
              </a:rPr>
              <a:t>Literatura anglosajona: espacio a lugar.</a:t>
            </a:r>
          </a:p>
          <a:p>
            <a:pPr marL="457200" indent="-457200" algn="just">
              <a:buFont typeface="+mj-lt"/>
              <a:buAutoNum type="arabicPeriod"/>
            </a:pPr>
            <a:r>
              <a:rPr lang="es-CO" sz="2200" dirty="0">
                <a:solidFill>
                  <a:schemeClr val="bg1"/>
                </a:solidFill>
              </a:rPr>
              <a:t>Literatura  francesa: espacio y poder. </a:t>
            </a:r>
          </a:p>
          <a:p>
            <a:pPr marL="457200" indent="-457200" algn="just">
              <a:buFont typeface="+mj-lt"/>
              <a:buAutoNum type="arabicPeriod"/>
            </a:pPr>
            <a:r>
              <a:rPr lang="es-CO" sz="2200" dirty="0">
                <a:solidFill>
                  <a:schemeClr val="bg1"/>
                </a:solidFill>
              </a:rPr>
              <a:t>Literatura latinoamericana: espacio  territorio: </a:t>
            </a:r>
          </a:p>
          <a:p>
            <a:pPr marL="914400" lvl="1" indent="-457200" algn="just">
              <a:buFont typeface="+mj-lt"/>
              <a:buAutoNum type="alphaLcParenR"/>
            </a:pPr>
            <a:r>
              <a:rPr lang="es-CO" sz="1800" dirty="0">
                <a:solidFill>
                  <a:schemeClr val="bg1"/>
                </a:solidFill>
              </a:rPr>
              <a:t>Milton Santos: sinónimos</a:t>
            </a:r>
          </a:p>
          <a:p>
            <a:pPr marL="914400" lvl="1" indent="-457200" algn="just">
              <a:buFont typeface="+mj-lt"/>
              <a:buAutoNum type="alphaLcParenR"/>
            </a:pPr>
            <a:r>
              <a:rPr lang="es-CO" sz="1800" dirty="0">
                <a:solidFill>
                  <a:schemeClr val="bg1"/>
                </a:solidFill>
              </a:rPr>
              <a:t>Literatura crítica urbana: </a:t>
            </a:r>
            <a:r>
              <a:rPr lang="es-CO" sz="1800" dirty="0" err="1">
                <a:solidFill>
                  <a:schemeClr val="bg1"/>
                </a:solidFill>
              </a:rPr>
              <a:t>Pradilla</a:t>
            </a:r>
            <a:r>
              <a:rPr lang="es-CO" sz="1800" dirty="0">
                <a:solidFill>
                  <a:schemeClr val="bg1"/>
                </a:solidFill>
              </a:rPr>
              <a:t> y </a:t>
            </a:r>
            <a:r>
              <a:rPr lang="es-CO" sz="1800" dirty="0" err="1">
                <a:solidFill>
                  <a:schemeClr val="bg1"/>
                </a:solidFill>
              </a:rPr>
              <a:t>Corragio</a:t>
            </a:r>
            <a:endParaRPr lang="es-CO" sz="1800" dirty="0">
              <a:solidFill>
                <a:schemeClr val="bg1"/>
              </a:solidFill>
            </a:endParaRPr>
          </a:p>
          <a:p>
            <a:pPr marL="914400" lvl="1" indent="-457200" algn="just">
              <a:buFont typeface="+mj-lt"/>
              <a:buAutoNum type="alphaLcParenR"/>
            </a:pPr>
            <a:r>
              <a:rPr lang="es-CO" sz="1800" dirty="0">
                <a:solidFill>
                  <a:schemeClr val="bg1"/>
                </a:solidFill>
              </a:rPr>
              <a:t>Tradiciones campesinas latinoamericanas </a:t>
            </a:r>
          </a:p>
          <a:p>
            <a:pPr marL="457200" indent="-457200" algn="just">
              <a:buFont typeface="+mj-lt"/>
              <a:buAutoNum type="arabicPeriod"/>
            </a:pPr>
            <a:endParaRPr lang="es-CO" sz="2200" dirty="0">
              <a:solidFill>
                <a:schemeClr val="bg1"/>
              </a:solidFill>
            </a:endParaRPr>
          </a:p>
          <a:p>
            <a:pPr algn="just"/>
            <a:r>
              <a:rPr lang="es-CO" sz="2200" b="1" dirty="0">
                <a:solidFill>
                  <a:schemeClr val="bg1"/>
                </a:solidFill>
              </a:rPr>
              <a:t>Redefinición epistemológica: </a:t>
            </a:r>
            <a:endParaRPr lang="es-CO" sz="2200" b="1" dirty="0" smtClean="0">
              <a:solidFill>
                <a:schemeClr val="bg1"/>
              </a:solidFill>
            </a:endParaRPr>
          </a:p>
          <a:p>
            <a:pPr algn="just"/>
            <a:endParaRPr lang="es-CO" sz="2200" dirty="0">
              <a:solidFill>
                <a:schemeClr val="bg1"/>
              </a:solidFill>
            </a:endParaRPr>
          </a:p>
          <a:p>
            <a:pPr algn="just"/>
            <a:r>
              <a:rPr lang="es-CO" sz="2200" dirty="0" smtClean="0">
                <a:solidFill>
                  <a:schemeClr val="bg1"/>
                </a:solidFill>
              </a:rPr>
              <a:t>espacio </a:t>
            </a:r>
            <a:r>
              <a:rPr lang="es-CO" sz="2200" dirty="0">
                <a:solidFill>
                  <a:schemeClr val="bg1"/>
                </a:solidFill>
              </a:rPr>
              <a:t>y de territorio</a:t>
            </a:r>
          </a:p>
          <a:p>
            <a:pPr marL="457200" indent="-457200" algn="just">
              <a:buFont typeface="+mj-lt"/>
              <a:buAutoNum type="arabicPeriod"/>
            </a:pPr>
            <a:endParaRPr lang="es-ES_tradnl" sz="2400" dirty="0" smtClean="0">
              <a:solidFill>
                <a:schemeClr val="bg1"/>
              </a:solidFill>
            </a:endParaRPr>
          </a:p>
        </p:txBody>
      </p:sp>
      <p:sp>
        <p:nvSpPr>
          <p:cNvPr id="9" name="8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spTree>
    <p:extLst>
      <p:ext uri="{BB962C8B-B14F-4D97-AF65-F5344CB8AC3E}">
        <p14:creationId xmlns:p14="http://schemas.microsoft.com/office/powerpoint/2010/main" val="348672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sp>
        <p:nvSpPr>
          <p:cNvPr id="10" name="Content Placeholder 2"/>
          <p:cNvSpPr txBox="1">
            <a:spLocks/>
          </p:cNvSpPr>
          <p:nvPr/>
        </p:nvSpPr>
        <p:spPr>
          <a:xfrm>
            <a:off x="2843760" y="188550"/>
            <a:ext cx="5843040" cy="63368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s-ES_tradnl" sz="2400" dirty="0" smtClean="0">
                <a:solidFill>
                  <a:schemeClr val="bg1"/>
                </a:solidFill>
              </a:rPr>
              <a:t>En ese cambio epistemológico hay también un giro en los modelos y agentes directamente responsables del desarrollo: </a:t>
            </a:r>
          </a:p>
          <a:p>
            <a:pPr marL="457200" indent="-457200" algn="l">
              <a:buFont typeface="+mj-lt"/>
              <a:buAutoNum type="arabicPeriod"/>
            </a:pPr>
            <a:r>
              <a:rPr lang="es-ES_tradnl" sz="2400" dirty="0" smtClean="0">
                <a:solidFill>
                  <a:schemeClr val="bg1"/>
                </a:solidFill>
              </a:rPr>
              <a:t>El modelo de sustitución de importaciones: </a:t>
            </a:r>
          </a:p>
          <a:p>
            <a:pPr lvl="1" algn="l"/>
            <a:r>
              <a:rPr lang="es-ES_tradnl" sz="2000" dirty="0" smtClean="0">
                <a:solidFill>
                  <a:schemeClr val="bg1"/>
                </a:solidFill>
              </a:rPr>
              <a:t>Industria como eje fundamental de la modernización de los países latinoamericanos. </a:t>
            </a:r>
          </a:p>
          <a:p>
            <a:pPr lvl="1" algn="l"/>
            <a:r>
              <a:rPr lang="es-ES_tradnl" sz="2000" dirty="0" smtClean="0">
                <a:solidFill>
                  <a:schemeClr val="bg1"/>
                </a:solidFill>
              </a:rPr>
              <a:t>Modelo de desarrollo hacia adentro</a:t>
            </a:r>
          </a:p>
          <a:p>
            <a:pPr lvl="1" algn="l"/>
            <a:r>
              <a:rPr lang="es-ES_tradnl" sz="2000" dirty="0" smtClean="0">
                <a:solidFill>
                  <a:schemeClr val="bg1"/>
                </a:solidFill>
              </a:rPr>
              <a:t>El Estado nacional como agente responsable para implementarlo.</a:t>
            </a:r>
            <a:endParaRPr lang="es-ES_tradnl" sz="2400" dirty="0" smtClean="0">
              <a:solidFill>
                <a:schemeClr val="bg1"/>
              </a:solidFill>
            </a:endParaRPr>
          </a:p>
          <a:p>
            <a:pPr marL="457200" indent="-457200" algn="l">
              <a:buFont typeface="+mj-lt"/>
              <a:buAutoNum type="arabicPeriod"/>
            </a:pPr>
            <a:r>
              <a:rPr lang="es-ES_tradnl" sz="2400" dirty="0" smtClean="0">
                <a:solidFill>
                  <a:schemeClr val="bg1"/>
                </a:solidFill>
              </a:rPr>
              <a:t>El modelo neoliberal: </a:t>
            </a:r>
          </a:p>
          <a:p>
            <a:pPr lvl="1" algn="l"/>
            <a:r>
              <a:rPr lang="es-ES_tradnl" sz="2000" dirty="0" smtClean="0">
                <a:solidFill>
                  <a:schemeClr val="bg1"/>
                </a:solidFill>
              </a:rPr>
              <a:t>Servicios y sector financiero a nivel mundial y en el sector inmobiliario.</a:t>
            </a:r>
          </a:p>
          <a:p>
            <a:pPr lvl="1" algn="l"/>
            <a:r>
              <a:rPr lang="es-ES_tradnl" sz="2000" dirty="0" smtClean="0">
                <a:solidFill>
                  <a:schemeClr val="bg1"/>
                </a:solidFill>
              </a:rPr>
              <a:t> Modelo de desarrollo hacia fuera (globalización) </a:t>
            </a:r>
          </a:p>
          <a:p>
            <a:pPr lvl="1" algn="l"/>
            <a:r>
              <a:rPr lang="es-ES_tradnl" sz="2000" dirty="0" smtClean="0">
                <a:solidFill>
                  <a:schemeClr val="bg1"/>
                </a:solidFill>
              </a:rPr>
              <a:t>La fragmentación de la responsabilidad en desarrollo: sector privado, estados municipales o locales, y agentes. </a:t>
            </a:r>
          </a:p>
          <a:p>
            <a:pPr lvl="1" algn="l"/>
            <a:endParaRPr lang="es-ES_tradnl" sz="2000" dirty="0" smtClean="0">
              <a:solidFill>
                <a:schemeClr val="bg1"/>
              </a:solidFill>
            </a:endParaRPr>
          </a:p>
        </p:txBody>
      </p:sp>
    </p:spTree>
    <p:extLst>
      <p:ext uri="{BB962C8B-B14F-4D97-AF65-F5344CB8AC3E}">
        <p14:creationId xmlns:p14="http://schemas.microsoft.com/office/powerpoint/2010/main" val="248919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CuadroTexto"/>
          <p:cNvSpPr txBox="1"/>
          <p:nvPr/>
        </p:nvSpPr>
        <p:spPr>
          <a:xfrm>
            <a:off x="1186335" y="620610"/>
            <a:ext cx="1800138" cy="646331"/>
          </a:xfrm>
          <a:prstGeom prst="rect">
            <a:avLst/>
          </a:prstGeom>
          <a:noFill/>
        </p:spPr>
        <p:txBody>
          <a:bodyPr wrap="square" rtlCol="0">
            <a:spAutoFit/>
          </a:bodyPr>
          <a:lstStyle/>
          <a:p>
            <a:pPr algn="just"/>
            <a:r>
              <a:rPr lang="es-CO" dirty="0" smtClean="0">
                <a:latin typeface="Aharoni" panose="02010803020104030203" pitchFamily="2" charset="-79"/>
                <a:cs typeface="Aharoni" panose="02010803020104030203" pitchFamily="2" charset="-79"/>
              </a:rPr>
              <a:t>DESARROLLO</a:t>
            </a:r>
          </a:p>
          <a:p>
            <a:pPr algn="ctr"/>
            <a:r>
              <a:rPr lang="es-CO" dirty="0" smtClean="0"/>
              <a:t>PLANEAMIENTO</a:t>
            </a:r>
            <a:endParaRPr lang="es-CO" dirty="0"/>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1187530" y="2276840"/>
            <a:ext cx="7273010" cy="3810650"/>
          </a:xfrm>
          <a:prstGeom prst="rect">
            <a:avLst/>
          </a:prstGeom>
        </p:spPr>
      </p:pic>
    </p:spTree>
    <p:extLst>
      <p:ext uri="{BB962C8B-B14F-4D97-AF65-F5344CB8AC3E}">
        <p14:creationId xmlns:p14="http://schemas.microsoft.com/office/powerpoint/2010/main" val="76105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228088" y="397610"/>
            <a:ext cx="2104784" cy="369332"/>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Política pública</a:t>
            </a:r>
            <a:endParaRPr lang="es-CO" dirty="0">
              <a:solidFill>
                <a:schemeClr val="bg1"/>
              </a:solidFill>
            </a:endParaRPr>
          </a:p>
        </p:txBody>
      </p:sp>
      <p:pic>
        <p:nvPicPr>
          <p:cNvPr id="3" name="Imagen 2"/>
          <p:cNvPicPr>
            <a:picLocks noChangeAspect="1"/>
          </p:cNvPicPr>
          <p:nvPr/>
        </p:nvPicPr>
        <p:blipFill>
          <a:blip r:embed="rId2"/>
          <a:stretch>
            <a:fillRect/>
          </a:stretch>
        </p:blipFill>
        <p:spPr>
          <a:xfrm>
            <a:off x="2557990" y="1"/>
            <a:ext cx="6604941" cy="4941210"/>
          </a:xfrm>
          <a:prstGeom prst="rect">
            <a:avLst/>
          </a:prstGeom>
        </p:spPr>
      </p:pic>
      <p:sp>
        <p:nvSpPr>
          <p:cNvPr id="7" name="83 Rectángulo"/>
          <p:cNvSpPr>
            <a:spLocks noChangeArrowheads="1"/>
          </p:cNvSpPr>
          <p:nvPr/>
        </p:nvSpPr>
        <p:spPr bwMode="auto">
          <a:xfrm>
            <a:off x="3406035" y="4571819"/>
            <a:ext cx="3419890"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altLang="es-CO" dirty="0">
                <a:solidFill>
                  <a:schemeClr val="bg1"/>
                </a:solidFill>
              </a:rPr>
              <a:t>Bogotá para todos</a:t>
            </a:r>
          </a:p>
        </p:txBody>
      </p:sp>
    </p:spTree>
    <p:extLst>
      <p:ext uri="{BB962C8B-B14F-4D97-AF65-F5344CB8AC3E}">
        <p14:creationId xmlns:p14="http://schemas.microsoft.com/office/powerpoint/2010/main" val="180874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16595"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228088" y="397610"/>
            <a:ext cx="2104784" cy="369332"/>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Política pública</a:t>
            </a:r>
            <a:endParaRPr lang="es-CO" dirty="0">
              <a:solidFill>
                <a:schemeClr val="bg1"/>
              </a:solidFill>
            </a:endParaRPr>
          </a:p>
        </p:txBody>
      </p:sp>
      <p:sp>
        <p:nvSpPr>
          <p:cNvPr id="7" name="83 Rectángulo"/>
          <p:cNvSpPr>
            <a:spLocks noChangeArrowheads="1"/>
          </p:cNvSpPr>
          <p:nvPr/>
        </p:nvSpPr>
        <p:spPr bwMode="auto">
          <a:xfrm>
            <a:off x="3845080" y="4571819"/>
            <a:ext cx="3419890"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altLang="es-CO" dirty="0" smtClean="0">
                <a:solidFill>
                  <a:schemeClr val="bg1"/>
                </a:solidFill>
              </a:rPr>
              <a:t>Crecimiento poblacional</a:t>
            </a:r>
            <a:endParaRPr lang="es-CO" altLang="es-CO" dirty="0">
              <a:solidFill>
                <a:schemeClr val="bg1"/>
              </a:solidFill>
            </a:endParaRPr>
          </a:p>
        </p:txBody>
      </p:sp>
      <p:pic>
        <p:nvPicPr>
          <p:cNvPr id="6" name="Imagen 5" descr="I:\00.2017\000.21.Libro Sylvie\Imágenes\02.Crecimiento poblacio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080" y="908650"/>
            <a:ext cx="4320600" cy="3586625"/>
          </a:xfrm>
          <a:prstGeom prst="rect">
            <a:avLst/>
          </a:prstGeom>
          <a:noFill/>
          <a:ln>
            <a:noFill/>
          </a:ln>
        </p:spPr>
      </p:pic>
    </p:spTree>
    <p:extLst>
      <p:ext uri="{BB962C8B-B14F-4D97-AF65-F5344CB8AC3E}">
        <p14:creationId xmlns:p14="http://schemas.microsoft.com/office/powerpoint/2010/main" val="203597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16595"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228088" y="397610"/>
            <a:ext cx="2104784" cy="369332"/>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Política pública</a:t>
            </a:r>
            <a:endParaRPr lang="es-CO" dirty="0">
              <a:solidFill>
                <a:schemeClr val="bg1"/>
              </a:solidFill>
            </a:endParaRPr>
          </a:p>
        </p:txBody>
      </p:sp>
      <p:sp>
        <p:nvSpPr>
          <p:cNvPr id="7" name="83 Rectángulo"/>
          <p:cNvSpPr>
            <a:spLocks noChangeArrowheads="1"/>
          </p:cNvSpPr>
          <p:nvPr/>
        </p:nvSpPr>
        <p:spPr bwMode="auto">
          <a:xfrm>
            <a:off x="2791778" y="3429000"/>
            <a:ext cx="3419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altLang="es-CO" dirty="0" smtClean="0">
                <a:solidFill>
                  <a:schemeClr val="bg1"/>
                </a:solidFill>
              </a:rPr>
              <a:t>Crecimiento del área urbana y su conformación.</a:t>
            </a:r>
          </a:p>
        </p:txBody>
      </p:sp>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2791778" y="548600"/>
            <a:ext cx="6111705" cy="2726565"/>
          </a:xfrm>
          <a:prstGeom prst="rect">
            <a:avLst/>
          </a:prstGeom>
        </p:spPr>
      </p:pic>
      <p:sp>
        <p:nvSpPr>
          <p:cNvPr id="10" name="83 Rectángulo"/>
          <p:cNvSpPr>
            <a:spLocks noChangeArrowheads="1"/>
          </p:cNvSpPr>
          <p:nvPr/>
        </p:nvSpPr>
        <p:spPr bwMode="auto">
          <a:xfrm>
            <a:off x="5483593" y="5661310"/>
            <a:ext cx="34198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dirty="0" smtClean="0">
                <a:solidFill>
                  <a:schemeClr val="bg1"/>
                </a:solidFill>
              </a:rPr>
              <a:t>Comparación </a:t>
            </a:r>
            <a:r>
              <a:rPr lang="es-MX" sz="1200" dirty="0">
                <a:solidFill>
                  <a:schemeClr val="bg1"/>
                </a:solidFill>
              </a:rPr>
              <a:t>proporcional del crecimiento del área urbana y de la conformación del área urbana según tratamientos urbanísticos.  Elaborado por los autores a partir de datos de Preciado (2009, p.3) y Preciado (2003, p9).</a:t>
            </a:r>
            <a:endParaRPr lang="es-CO" altLang="es-CO" sz="1200" dirty="0">
              <a:solidFill>
                <a:schemeClr val="bg1"/>
              </a:solidFill>
            </a:endParaRPr>
          </a:p>
        </p:txBody>
      </p:sp>
    </p:spTree>
    <p:extLst>
      <p:ext uri="{BB962C8B-B14F-4D97-AF65-F5344CB8AC3E}">
        <p14:creationId xmlns:p14="http://schemas.microsoft.com/office/powerpoint/2010/main" val="358982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16595"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228088" y="397610"/>
            <a:ext cx="2104784"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Alimentación</a:t>
            </a:r>
          </a:p>
          <a:p>
            <a:pPr algn="just"/>
            <a:r>
              <a:rPr lang="es-CO" dirty="0" smtClean="0">
                <a:solidFill>
                  <a:schemeClr val="bg1"/>
                </a:solidFill>
                <a:cs typeface="Aharoni" panose="02010803020104030203" pitchFamily="2" charset="-79"/>
              </a:rPr>
              <a:t>Bogotá</a:t>
            </a:r>
            <a:endParaRPr lang="es-CO" dirty="0">
              <a:solidFill>
                <a:schemeClr val="bg1"/>
              </a:solidFill>
            </a:endParaRPr>
          </a:p>
        </p:txBody>
      </p:sp>
      <p:sp>
        <p:nvSpPr>
          <p:cNvPr id="7" name="83 Rectángulo"/>
          <p:cNvSpPr>
            <a:spLocks noChangeArrowheads="1"/>
          </p:cNvSpPr>
          <p:nvPr/>
        </p:nvSpPr>
        <p:spPr bwMode="auto">
          <a:xfrm>
            <a:off x="5868180" y="2885509"/>
            <a:ext cx="2716352"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CO" altLang="es-CO" dirty="0" smtClean="0">
                <a:solidFill>
                  <a:schemeClr val="bg1"/>
                </a:solidFill>
              </a:rPr>
              <a:t>Tipo producción</a:t>
            </a:r>
            <a:endParaRPr lang="es-CO" altLang="es-CO" dirty="0">
              <a:solidFill>
                <a:schemeClr val="bg1"/>
              </a:solidFill>
            </a:endParaRPr>
          </a:p>
        </p:txBody>
      </p:sp>
      <p:pic>
        <p:nvPicPr>
          <p:cNvPr id="6" name="0 Imagen"/>
          <p:cNvPicPr/>
          <p:nvPr/>
        </p:nvPicPr>
        <p:blipFill rotWithShape="1">
          <a:blip r:embed="rId2" cstate="print">
            <a:extLst>
              <a:ext uri="{28A0092B-C50C-407E-A947-70E740481C1C}">
                <a14:useLocalDpi xmlns:a14="http://schemas.microsoft.com/office/drawing/2010/main" val="0"/>
              </a:ext>
            </a:extLst>
          </a:blip>
          <a:srcRect r="41681"/>
          <a:stretch/>
        </p:blipFill>
        <p:spPr>
          <a:xfrm>
            <a:off x="3016133" y="3261655"/>
            <a:ext cx="5418380" cy="2903725"/>
          </a:xfrm>
          <a:prstGeom prst="rect">
            <a:avLst/>
          </a:prstGeom>
        </p:spPr>
      </p:pic>
      <p:pic>
        <p:nvPicPr>
          <p:cNvPr id="10" name="0 Imagen"/>
          <p:cNvPicPr>
            <a:picLocks noChangeAspect="1"/>
          </p:cNvPicPr>
          <p:nvPr/>
        </p:nvPicPr>
        <p:blipFill rotWithShape="1">
          <a:blip r:embed="rId2" cstate="print">
            <a:extLst>
              <a:ext uri="{28A0092B-C50C-407E-A947-70E740481C1C}">
                <a14:useLocalDpi xmlns:a14="http://schemas.microsoft.com/office/drawing/2010/main" val="0"/>
              </a:ext>
            </a:extLst>
          </a:blip>
          <a:srcRect l="67467"/>
          <a:stretch/>
        </p:blipFill>
        <p:spPr>
          <a:xfrm>
            <a:off x="5752513" y="221910"/>
            <a:ext cx="2682000" cy="2680725"/>
          </a:xfrm>
          <a:prstGeom prst="rect">
            <a:avLst/>
          </a:prstGeom>
        </p:spPr>
      </p:pic>
      <p:sp>
        <p:nvSpPr>
          <p:cNvPr id="13" name="83 Rectángulo"/>
          <p:cNvSpPr>
            <a:spLocks noChangeArrowheads="1"/>
          </p:cNvSpPr>
          <p:nvPr/>
        </p:nvSpPr>
        <p:spPr bwMode="auto">
          <a:xfrm>
            <a:off x="5855385" y="6165380"/>
            <a:ext cx="2716352"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CO" altLang="es-CO" dirty="0" smtClean="0">
                <a:solidFill>
                  <a:schemeClr val="bg1"/>
                </a:solidFill>
              </a:rPr>
              <a:t>Origen regional</a:t>
            </a:r>
            <a:endParaRPr lang="es-CO" altLang="es-CO" dirty="0">
              <a:solidFill>
                <a:schemeClr val="bg1"/>
              </a:solidFill>
            </a:endParaRPr>
          </a:p>
        </p:txBody>
      </p:sp>
      <p:sp>
        <p:nvSpPr>
          <p:cNvPr id="2" name="Rectángulo 1"/>
          <p:cNvSpPr/>
          <p:nvPr/>
        </p:nvSpPr>
        <p:spPr>
          <a:xfrm>
            <a:off x="3999737" y="6526877"/>
            <a:ext cx="4572000" cy="215444"/>
          </a:xfrm>
          <a:prstGeom prst="rect">
            <a:avLst/>
          </a:prstGeom>
        </p:spPr>
        <p:txBody>
          <a:bodyPr>
            <a:spAutoFit/>
          </a:bodyPr>
          <a:lstStyle/>
          <a:p>
            <a:pPr algn="r"/>
            <a:r>
              <a:rPr lang="es-MX" sz="800">
                <a:solidFill>
                  <a:schemeClr val="bg1"/>
                </a:solidFill>
                <a:latin typeface="Times New Roman" panose="02020603050405020304" pitchFamily="18" charset="0"/>
                <a:ea typeface="Times New Roman" panose="02020603050405020304" pitchFamily="18" charset="0"/>
              </a:rPr>
              <a:t>Política Pública de Seguridad Alimentaria y Nutricional de Bogotá (2007, p. </a:t>
            </a:r>
            <a:r>
              <a:rPr lang="es-MX" sz="800" dirty="0">
                <a:solidFill>
                  <a:schemeClr val="bg1"/>
                </a:solidFill>
                <a:latin typeface="Times New Roman" panose="02020603050405020304" pitchFamily="18" charset="0"/>
                <a:ea typeface="Times New Roman" panose="02020603050405020304" pitchFamily="18" charset="0"/>
              </a:rPr>
              <a:t>34)</a:t>
            </a:r>
            <a:endParaRPr lang="es-CO" sz="800" dirty="0">
              <a:solidFill>
                <a:schemeClr val="bg1"/>
              </a:solidFill>
            </a:endParaRPr>
          </a:p>
        </p:txBody>
      </p:sp>
    </p:spTree>
    <p:extLst>
      <p:ext uri="{BB962C8B-B14F-4D97-AF65-F5344CB8AC3E}">
        <p14:creationId xmlns:p14="http://schemas.microsoft.com/office/powerpoint/2010/main" val="59258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CuadroTexto"/>
          <p:cNvSpPr txBox="1"/>
          <p:nvPr/>
        </p:nvSpPr>
        <p:spPr>
          <a:xfrm>
            <a:off x="1997715" y="1268761"/>
            <a:ext cx="5148572" cy="3960440"/>
          </a:xfrm>
          <a:prstGeom prst="rect">
            <a:avLst/>
          </a:prstGeom>
          <a:noFill/>
        </p:spPr>
        <p:txBody>
          <a:bodyPr wrap="square" rtlCol="0">
            <a:noAutofit/>
          </a:bodyPr>
          <a:lstStyle/>
          <a:p>
            <a:pPr algn="just"/>
            <a:r>
              <a:rPr lang="es-CO" sz="4000" dirty="0" smtClean="0">
                <a:solidFill>
                  <a:schemeClr val="bg1"/>
                </a:solidFill>
                <a:latin typeface="Franklin Gothic Heavy" panose="020B0903020102020204" pitchFamily="34" charset="0"/>
              </a:rPr>
              <a:t>DESARROLLO SOSTENIBLE</a:t>
            </a:r>
          </a:p>
          <a:p>
            <a:r>
              <a:rPr lang="es-CO" i="1" dirty="0" smtClean="0">
                <a:solidFill>
                  <a:schemeClr val="bg1"/>
                </a:solidFill>
                <a:latin typeface="+mj-lt"/>
              </a:rPr>
              <a:t>(</a:t>
            </a:r>
            <a:r>
              <a:rPr lang="es-CO" i="1" dirty="0" err="1" smtClean="0">
                <a:solidFill>
                  <a:schemeClr val="bg1"/>
                </a:solidFill>
                <a:latin typeface="+mj-lt"/>
              </a:rPr>
              <a:t>Conc</a:t>
            </a:r>
            <a:r>
              <a:rPr lang="es-CO" i="1" dirty="0" smtClean="0">
                <a:solidFill>
                  <a:schemeClr val="bg1"/>
                </a:solidFill>
                <a:latin typeface="+mj-lt"/>
              </a:rPr>
              <a:t>.)</a:t>
            </a:r>
          </a:p>
          <a:p>
            <a:endParaRPr lang="es-CO" i="1" dirty="0" smtClean="0">
              <a:solidFill>
                <a:schemeClr val="bg1"/>
              </a:solidFill>
              <a:latin typeface="+mj-lt"/>
            </a:endParaRPr>
          </a:p>
          <a:p>
            <a:r>
              <a:rPr lang="es-CO" dirty="0" smtClean="0">
                <a:solidFill>
                  <a:schemeClr val="bg1"/>
                </a:solidFill>
              </a:rPr>
              <a:t>“(…) que satisface las necesidades de la generación presente, sin comprometer la capacidad de las generaciones futuras de satisfacer sus propias necesidades”.</a:t>
            </a:r>
          </a:p>
          <a:p>
            <a:r>
              <a:rPr lang="es-CO" i="1" dirty="0" smtClean="0">
                <a:solidFill>
                  <a:schemeClr val="bg1"/>
                </a:solidFill>
                <a:latin typeface="+mj-lt"/>
              </a:rPr>
              <a:t>Comisión de </a:t>
            </a:r>
            <a:r>
              <a:rPr lang="es-CO" i="1" dirty="0" err="1" smtClean="0">
                <a:solidFill>
                  <a:schemeClr val="bg1"/>
                </a:solidFill>
                <a:latin typeface="+mj-lt"/>
              </a:rPr>
              <a:t>Bruntland</a:t>
            </a:r>
            <a:r>
              <a:rPr lang="es-CO" i="1" dirty="0" smtClean="0">
                <a:solidFill>
                  <a:schemeClr val="bg1"/>
                </a:solidFill>
                <a:latin typeface="+mj-lt"/>
              </a:rPr>
              <a:t> (1987)</a:t>
            </a:r>
          </a:p>
        </p:txBody>
      </p:sp>
      <p:cxnSp>
        <p:nvCxnSpPr>
          <p:cNvPr id="6" name="5 Conector recto"/>
          <p:cNvCxnSpPr/>
          <p:nvPr/>
        </p:nvCxnSpPr>
        <p:spPr>
          <a:xfrm>
            <a:off x="2015716" y="1264532"/>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2051720" y="4509120"/>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70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sp>
        <p:nvSpPr>
          <p:cNvPr id="10" name="Content Placeholder 2"/>
          <p:cNvSpPr txBox="1">
            <a:spLocks/>
          </p:cNvSpPr>
          <p:nvPr/>
        </p:nvSpPr>
        <p:spPr>
          <a:xfrm>
            <a:off x="3203810" y="1556740"/>
            <a:ext cx="5616780" cy="44646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AutoNum type="arabicPeriod"/>
            </a:pPr>
            <a:r>
              <a:rPr lang="es-CO" sz="1800" dirty="0" smtClean="0">
                <a:solidFill>
                  <a:schemeClr val="bg1"/>
                </a:solidFill>
              </a:rPr>
              <a:t>La </a:t>
            </a:r>
            <a:r>
              <a:rPr lang="es-CO" sz="1800" dirty="0">
                <a:solidFill>
                  <a:schemeClr val="bg1"/>
                </a:solidFill>
              </a:rPr>
              <a:t>expansión sobre tierras de borde</a:t>
            </a:r>
            <a:r>
              <a:rPr lang="es-CO" sz="1800" dirty="0" smtClean="0">
                <a:solidFill>
                  <a:schemeClr val="bg1"/>
                </a:solidFill>
              </a:rPr>
              <a:t>.</a:t>
            </a:r>
          </a:p>
          <a:p>
            <a:pPr marL="914400" lvl="1" indent="-457200" algn="l">
              <a:buAutoNum type="alphaLcPeriod"/>
            </a:pPr>
            <a:r>
              <a:rPr lang="es-CO" sz="1800" dirty="0" smtClean="0">
                <a:solidFill>
                  <a:schemeClr val="bg1"/>
                </a:solidFill>
              </a:rPr>
              <a:t>El </a:t>
            </a:r>
            <a:r>
              <a:rPr lang="es-CO" sz="1800" dirty="0">
                <a:solidFill>
                  <a:schemeClr val="bg1"/>
                </a:solidFill>
              </a:rPr>
              <a:t>crecimiento de Bogotá en perspectiva</a:t>
            </a:r>
            <a:r>
              <a:rPr lang="es-CO" sz="1800" dirty="0" smtClean="0">
                <a:solidFill>
                  <a:schemeClr val="bg1"/>
                </a:solidFill>
              </a:rPr>
              <a:t>.</a:t>
            </a:r>
          </a:p>
          <a:p>
            <a:pPr marL="914400" lvl="1" indent="-457200" algn="l">
              <a:buAutoNum type="alphaLcPeriod"/>
            </a:pPr>
            <a:r>
              <a:rPr lang="es-CO" sz="1800" dirty="0" smtClean="0">
                <a:solidFill>
                  <a:schemeClr val="bg1"/>
                </a:solidFill>
              </a:rPr>
              <a:t>El modelo de ciudad, garante de la soberanía alimentaria.</a:t>
            </a:r>
          </a:p>
          <a:p>
            <a:pPr marL="914400" lvl="1" indent="-457200" algn="l">
              <a:buAutoNum type="alphaLcPeriod"/>
            </a:pPr>
            <a:endParaRPr lang="es-CO" sz="1800" dirty="0" smtClean="0">
              <a:solidFill>
                <a:schemeClr val="bg1"/>
              </a:solidFill>
            </a:endParaRPr>
          </a:p>
          <a:p>
            <a:pPr lvl="1" indent="-457200" algn="l">
              <a:buAutoNum type="arabicPeriod" startAt="2"/>
            </a:pPr>
            <a:r>
              <a:rPr lang="es-CO" sz="1800" dirty="0" smtClean="0">
                <a:solidFill>
                  <a:schemeClr val="bg1"/>
                </a:solidFill>
              </a:rPr>
              <a:t>Bogotá y su soberanía alimentaria. </a:t>
            </a:r>
          </a:p>
          <a:p>
            <a:pPr lvl="1" indent="-457200" algn="l">
              <a:buAutoNum type="arabicPeriod" startAt="2"/>
            </a:pPr>
            <a:endParaRPr lang="es-CO" sz="1800" dirty="0" smtClean="0">
              <a:solidFill>
                <a:schemeClr val="bg1"/>
              </a:solidFill>
            </a:endParaRPr>
          </a:p>
          <a:p>
            <a:pPr lvl="1" indent="-457200" algn="l">
              <a:buAutoNum type="arabicPeriod" startAt="2"/>
            </a:pPr>
            <a:r>
              <a:rPr lang="es-CO" sz="1800" dirty="0" smtClean="0">
                <a:solidFill>
                  <a:schemeClr val="bg1"/>
                </a:solidFill>
              </a:rPr>
              <a:t>Marginalización </a:t>
            </a:r>
            <a:r>
              <a:rPr lang="es-CO" sz="1800" dirty="0">
                <a:solidFill>
                  <a:schemeClr val="bg1"/>
                </a:solidFill>
              </a:rPr>
              <a:t>y precarización de los bordes urbanos en el contexto de la Agricultura Urbana</a:t>
            </a:r>
            <a:r>
              <a:rPr lang="es-CO" sz="1800" dirty="0" smtClean="0">
                <a:solidFill>
                  <a:schemeClr val="bg1"/>
                </a:solidFill>
              </a:rPr>
              <a:t>.</a:t>
            </a:r>
          </a:p>
          <a:p>
            <a:pPr marL="800100" lvl="2" indent="-342900" algn="l">
              <a:buAutoNum type="alphaLcPeriod"/>
            </a:pPr>
            <a:r>
              <a:rPr lang="es-CO" sz="1800" dirty="0" smtClean="0">
                <a:solidFill>
                  <a:schemeClr val="bg1"/>
                </a:solidFill>
              </a:rPr>
              <a:t>Suelo </a:t>
            </a:r>
            <a:r>
              <a:rPr lang="es-CO" sz="1800" dirty="0">
                <a:solidFill>
                  <a:schemeClr val="bg1"/>
                </a:solidFill>
              </a:rPr>
              <a:t>urbano contra suelo rural. </a:t>
            </a:r>
            <a:endParaRPr lang="es-CO" sz="1800" dirty="0" smtClean="0">
              <a:solidFill>
                <a:schemeClr val="bg1"/>
              </a:solidFill>
            </a:endParaRPr>
          </a:p>
          <a:p>
            <a:pPr marL="800100" lvl="2" indent="-342900" algn="l">
              <a:buAutoNum type="alphaLcPeriod"/>
            </a:pPr>
            <a:r>
              <a:rPr lang="es-CO" sz="1800" dirty="0" smtClean="0">
                <a:solidFill>
                  <a:schemeClr val="bg1"/>
                </a:solidFill>
              </a:rPr>
              <a:t>Planes </a:t>
            </a:r>
            <a:r>
              <a:rPr lang="es-CO" sz="1800" dirty="0">
                <a:solidFill>
                  <a:schemeClr val="bg1"/>
                </a:solidFill>
              </a:rPr>
              <a:t>de Ordenamiento Zonal</a:t>
            </a:r>
            <a:r>
              <a:rPr lang="es-CO" sz="1800" dirty="0" smtClean="0">
                <a:solidFill>
                  <a:schemeClr val="bg1"/>
                </a:solidFill>
              </a:rPr>
              <a:t>.</a:t>
            </a:r>
          </a:p>
          <a:p>
            <a:pPr marL="800100" lvl="2" indent="-342900" algn="l">
              <a:buAutoNum type="alphaLcPeriod"/>
            </a:pPr>
            <a:endParaRPr lang="es-CO" sz="1800" dirty="0">
              <a:solidFill>
                <a:schemeClr val="bg1"/>
              </a:solidFill>
            </a:endParaRPr>
          </a:p>
          <a:p>
            <a:pPr algn="l"/>
            <a:r>
              <a:rPr lang="es-CO" sz="1800" dirty="0">
                <a:solidFill>
                  <a:schemeClr val="bg1"/>
                </a:solidFill>
              </a:rPr>
              <a:t>A MANERA DE CONCLUSIÓN.</a:t>
            </a:r>
            <a:endParaRPr lang="es-CO" sz="1800" dirty="0" smtClean="0">
              <a:solidFill>
                <a:schemeClr val="bg1"/>
              </a:solidFill>
            </a:endParaRPr>
          </a:p>
        </p:txBody>
      </p:sp>
      <p:sp>
        <p:nvSpPr>
          <p:cNvPr id="6" name="3 CuadroTexto"/>
          <p:cNvSpPr txBox="1"/>
          <p:nvPr/>
        </p:nvSpPr>
        <p:spPr>
          <a:xfrm>
            <a:off x="2843760" y="455533"/>
            <a:ext cx="5688790" cy="646331"/>
          </a:xfrm>
          <a:prstGeom prst="rect">
            <a:avLst/>
          </a:prstGeom>
          <a:noFill/>
        </p:spPr>
        <p:txBody>
          <a:bodyPr wrap="square" rtlCol="0">
            <a:spAutoFit/>
          </a:bodyPr>
          <a:lstStyle/>
          <a:p>
            <a:pPr algn="ctr"/>
            <a:r>
              <a:rPr lang="es-CO" b="1" dirty="0">
                <a:solidFill>
                  <a:schemeClr val="bg1"/>
                </a:solidFill>
              </a:rPr>
              <a:t>IMPACTOS SOCIO ESPACIALES DE LA RENOVACIÓN URBANA SOBRE SUELOS FÉRTILES.</a:t>
            </a:r>
          </a:p>
        </p:txBody>
      </p:sp>
    </p:spTree>
    <p:extLst>
      <p:ext uri="{BB962C8B-B14F-4D97-AF65-F5344CB8AC3E}">
        <p14:creationId xmlns:p14="http://schemas.microsoft.com/office/powerpoint/2010/main" val="160746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0 Imagen"/>
          <p:cNvPicPr/>
          <p:nvPr/>
        </p:nvPicPr>
        <p:blipFill rotWithShape="1">
          <a:blip r:embed="rId2">
            <a:extLst>
              <a:ext uri="{28A0092B-C50C-407E-A947-70E740481C1C}">
                <a14:useLocalDpi xmlns:a14="http://schemas.microsoft.com/office/drawing/2010/main" val="0"/>
              </a:ext>
            </a:extLst>
          </a:blip>
          <a:srcRect t="8129" r="50658" b="8129"/>
          <a:stretch/>
        </p:blipFill>
        <p:spPr bwMode="auto">
          <a:xfrm>
            <a:off x="3851900" y="853440"/>
            <a:ext cx="3672510" cy="4651851"/>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3779890" y="5565338"/>
            <a:ext cx="4572000" cy="646331"/>
          </a:xfrm>
          <a:prstGeom prst="rect">
            <a:avLst/>
          </a:prstGeom>
        </p:spPr>
        <p:txBody>
          <a:bodyPr>
            <a:spAutoFit/>
          </a:bodyPr>
          <a:lstStyle/>
          <a:p>
            <a:r>
              <a:rPr lang="es-MX" dirty="0" smtClean="0">
                <a:solidFill>
                  <a:schemeClr val="bg1"/>
                </a:solidFill>
                <a:latin typeface="Times New Roman" panose="02020603050405020304" pitchFamily="18" charset="0"/>
                <a:ea typeface="Times New Roman" panose="02020603050405020304" pitchFamily="18" charset="0"/>
              </a:rPr>
              <a:t>“En </a:t>
            </a:r>
            <a:r>
              <a:rPr lang="es-MX" dirty="0">
                <a:solidFill>
                  <a:schemeClr val="bg1"/>
                </a:solidFill>
                <a:latin typeface="Times New Roman" panose="02020603050405020304" pitchFamily="18" charset="0"/>
                <a:ea typeface="Times New Roman" panose="02020603050405020304" pitchFamily="18" charset="0"/>
              </a:rPr>
              <a:t>este marco es indispensable permitirnos repensar lo </a:t>
            </a:r>
            <a:r>
              <a:rPr lang="es-MX" dirty="0" smtClean="0">
                <a:solidFill>
                  <a:schemeClr val="bg1"/>
                </a:solidFill>
                <a:latin typeface="Times New Roman" panose="02020603050405020304" pitchFamily="18" charset="0"/>
                <a:ea typeface="Times New Roman" panose="02020603050405020304" pitchFamily="18" charset="0"/>
              </a:rPr>
              <a:t>posible” Ruda (2013).</a:t>
            </a:r>
            <a:endParaRPr lang="es-CO" dirty="0">
              <a:solidFill>
                <a:schemeClr val="bg1"/>
              </a:solidFill>
            </a:endParaRPr>
          </a:p>
        </p:txBody>
      </p:sp>
      <p:sp>
        <p:nvSpPr>
          <p:cNvPr id="11" name="3 CuadroTexto"/>
          <p:cNvSpPr txBox="1"/>
          <p:nvPr/>
        </p:nvSpPr>
        <p:spPr>
          <a:xfrm>
            <a:off x="2843760" y="455533"/>
            <a:ext cx="5688790" cy="369332"/>
          </a:xfrm>
          <a:prstGeom prst="rect">
            <a:avLst/>
          </a:prstGeom>
          <a:noFill/>
        </p:spPr>
        <p:txBody>
          <a:bodyPr wrap="square" rtlCol="0">
            <a:spAutoFit/>
          </a:bodyPr>
          <a:lstStyle/>
          <a:p>
            <a:pPr algn="ctr"/>
            <a:r>
              <a:rPr lang="es-CO" b="1" dirty="0" smtClean="0">
                <a:solidFill>
                  <a:schemeClr val="bg1"/>
                </a:solidFill>
              </a:rPr>
              <a:t>1. La expansión sobre tierras de borde.</a:t>
            </a:r>
            <a:endParaRPr lang="es-CO" b="1" dirty="0">
              <a:solidFill>
                <a:schemeClr val="bg1"/>
              </a:solidFill>
            </a:endParaRPr>
          </a:p>
        </p:txBody>
      </p:sp>
    </p:spTree>
    <p:extLst>
      <p:ext uri="{BB962C8B-B14F-4D97-AF65-F5344CB8AC3E}">
        <p14:creationId xmlns:p14="http://schemas.microsoft.com/office/powerpoint/2010/main" val="124642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4 Grupo"/>
          <p:cNvGrpSpPr/>
          <p:nvPr/>
        </p:nvGrpSpPr>
        <p:grpSpPr>
          <a:xfrm>
            <a:off x="0" y="0"/>
            <a:ext cx="5291590" cy="6838950"/>
            <a:chOff x="3852410" y="19050"/>
            <a:chExt cx="5291590" cy="683895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410" y="19050"/>
              <a:ext cx="529159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orma libre"/>
            <p:cNvSpPr/>
            <p:nvPr/>
          </p:nvSpPr>
          <p:spPr>
            <a:xfrm>
              <a:off x="6948264" y="1844824"/>
              <a:ext cx="571724" cy="617389"/>
            </a:xfrm>
            <a:custGeom>
              <a:avLst/>
              <a:gdLst>
                <a:gd name="connsiteX0" fmla="*/ 495300 w 495300"/>
                <a:gd name="connsiteY0" fmla="*/ 95250 h 585788"/>
                <a:gd name="connsiteX1" fmla="*/ 433387 w 495300"/>
                <a:gd name="connsiteY1" fmla="*/ 304800 h 585788"/>
                <a:gd name="connsiteX2" fmla="*/ 280987 w 495300"/>
                <a:gd name="connsiteY2" fmla="*/ 485775 h 585788"/>
                <a:gd name="connsiteX3" fmla="*/ 190500 w 495300"/>
                <a:gd name="connsiteY3" fmla="*/ 552450 h 585788"/>
                <a:gd name="connsiteX4" fmla="*/ 80962 w 495300"/>
                <a:gd name="connsiteY4" fmla="*/ 585788 h 585788"/>
                <a:gd name="connsiteX5" fmla="*/ 9525 w 495300"/>
                <a:gd name="connsiteY5" fmla="*/ 581025 h 585788"/>
                <a:gd name="connsiteX6" fmla="*/ 0 w 495300"/>
                <a:gd name="connsiteY6" fmla="*/ 538163 h 585788"/>
                <a:gd name="connsiteX7" fmla="*/ 57150 w 495300"/>
                <a:gd name="connsiteY7" fmla="*/ 481013 h 585788"/>
                <a:gd name="connsiteX8" fmla="*/ 100012 w 495300"/>
                <a:gd name="connsiteY8" fmla="*/ 428625 h 585788"/>
                <a:gd name="connsiteX9" fmla="*/ 152400 w 495300"/>
                <a:gd name="connsiteY9" fmla="*/ 385763 h 585788"/>
                <a:gd name="connsiteX10" fmla="*/ 214312 w 495300"/>
                <a:gd name="connsiteY10" fmla="*/ 466725 h 585788"/>
                <a:gd name="connsiteX11" fmla="*/ 285750 w 495300"/>
                <a:gd name="connsiteY11" fmla="*/ 404813 h 585788"/>
                <a:gd name="connsiteX12" fmla="*/ 285750 w 495300"/>
                <a:gd name="connsiteY12" fmla="*/ 309563 h 585788"/>
                <a:gd name="connsiteX13" fmla="*/ 366712 w 495300"/>
                <a:gd name="connsiteY13" fmla="*/ 261938 h 585788"/>
                <a:gd name="connsiteX14" fmla="*/ 328612 w 495300"/>
                <a:gd name="connsiteY14" fmla="*/ 209550 h 585788"/>
                <a:gd name="connsiteX15" fmla="*/ 357187 w 495300"/>
                <a:gd name="connsiteY15" fmla="*/ 114300 h 585788"/>
                <a:gd name="connsiteX16" fmla="*/ 314325 w 495300"/>
                <a:gd name="connsiteY16" fmla="*/ 19050 h 585788"/>
                <a:gd name="connsiteX17" fmla="*/ 381000 w 495300"/>
                <a:gd name="connsiteY17" fmla="*/ 0 h 585788"/>
                <a:gd name="connsiteX18" fmla="*/ 395287 w 495300"/>
                <a:gd name="connsiteY18" fmla="*/ 71438 h 585788"/>
                <a:gd name="connsiteX19" fmla="*/ 495300 w 495300"/>
                <a:gd name="connsiteY19" fmla="*/ 9525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300" h="585788">
                  <a:moveTo>
                    <a:pt x="495300" y="95250"/>
                  </a:moveTo>
                  <a:lnTo>
                    <a:pt x="433387" y="304800"/>
                  </a:lnTo>
                  <a:lnTo>
                    <a:pt x="280987" y="485775"/>
                  </a:lnTo>
                  <a:lnTo>
                    <a:pt x="190500" y="552450"/>
                  </a:lnTo>
                  <a:lnTo>
                    <a:pt x="80962" y="585788"/>
                  </a:lnTo>
                  <a:lnTo>
                    <a:pt x="9525" y="581025"/>
                  </a:lnTo>
                  <a:lnTo>
                    <a:pt x="0" y="538163"/>
                  </a:lnTo>
                  <a:lnTo>
                    <a:pt x="57150" y="481013"/>
                  </a:lnTo>
                  <a:lnTo>
                    <a:pt x="100012" y="428625"/>
                  </a:lnTo>
                  <a:lnTo>
                    <a:pt x="152400" y="385763"/>
                  </a:lnTo>
                  <a:lnTo>
                    <a:pt x="214312" y="466725"/>
                  </a:lnTo>
                  <a:lnTo>
                    <a:pt x="285750" y="404813"/>
                  </a:lnTo>
                  <a:lnTo>
                    <a:pt x="285750" y="309563"/>
                  </a:lnTo>
                  <a:lnTo>
                    <a:pt x="366712" y="261938"/>
                  </a:lnTo>
                  <a:lnTo>
                    <a:pt x="328612" y="209550"/>
                  </a:lnTo>
                  <a:lnTo>
                    <a:pt x="357187" y="114300"/>
                  </a:lnTo>
                  <a:lnTo>
                    <a:pt x="314325" y="19050"/>
                  </a:lnTo>
                  <a:lnTo>
                    <a:pt x="381000" y="0"/>
                  </a:lnTo>
                  <a:lnTo>
                    <a:pt x="395287" y="71438"/>
                  </a:lnTo>
                  <a:lnTo>
                    <a:pt x="495300" y="95250"/>
                  </a:ln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Forma libre"/>
            <p:cNvSpPr/>
            <p:nvPr/>
          </p:nvSpPr>
          <p:spPr>
            <a:xfrm>
              <a:off x="7058025" y="1962150"/>
              <a:ext cx="576263" cy="623888"/>
            </a:xfrm>
            <a:custGeom>
              <a:avLst/>
              <a:gdLst>
                <a:gd name="connsiteX0" fmla="*/ 0 w 576263"/>
                <a:gd name="connsiteY0" fmla="*/ 504825 h 623888"/>
                <a:gd name="connsiteX1" fmla="*/ 28575 w 576263"/>
                <a:gd name="connsiteY1" fmla="*/ 623888 h 623888"/>
                <a:gd name="connsiteX2" fmla="*/ 276225 w 576263"/>
                <a:gd name="connsiteY2" fmla="*/ 523875 h 623888"/>
                <a:gd name="connsiteX3" fmla="*/ 390525 w 576263"/>
                <a:gd name="connsiteY3" fmla="*/ 461963 h 623888"/>
                <a:gd name="connsiteX4" fmla="*/ 519113 w 576263"/>
                <a:gd name="connsiteY4" fmla="*/ 228600 h 623888"/>
                <a:gd name="connsiteX5" fmla="*/ 538163 w 576263"/>
                <a:gd name="connsiteY5" fmla="*/ 119063 h 623888"/>
                <a:gd name="connsiteX6" fmla="*/ 519113 w 576263"/>
                <a:gd name="connsiteY6" fmla="*/ 104775 h 623888"/>
                <a:gd name="connsiteX7" fmla="*/ 538163 w 576263"/>
                <a:gd name="connsiteY7" fmla="*/ 52388 h 623888"/>
                <a:gd name="connsiteX8" fmla="*/ 566738 w 576263"/>
                <a:gd name="connsiteY8" fmla="*/ 76200 h 623888"/>
                <a:gd name="connsiteX9" fmla="*/ 576263 w 576263"/>
                <a:gd name="connsiteY9" fmla="*/ 0 h 623888"/>
                <a:gd name="connsiteX10" fmla="*/ 457200 w 576263"/>
                <a:gd name="connsiteY10" fmla="*/ 9525 h 623888"/>
                <a:gd name="connsiteX11" fmla="*/ 381000 w 576263"/>
                <a:gd name="connsiteY11" fmla="*/ 214313 h 623888"/>
                <a:gd name="connsiteX12" fmla="*/ 190500 w 576263"/>
                <a:gd name="connsiteY12" fmla="*/ 414338 h 623888"/>
                <a:gd name="connsiteX13" fmla="*/ 157163 w 576263"/>
                <a:gd name="connsiteY13" fmla="*/ 452438 h 623888"/>
                <a:gd name="connsiteX14" fmla="*/ 157163 w 576263"/>
                <a:gd name="connsiteY14" fmla="*/ 504825 h 623888"/>
                <a:gd name="connsiteX15" fmla="*/ 114300 w 576263"/>
                <a:gd name="connsiteY15" fmla="*/ 466725 h 623888"/>
                <a:gd name="connsiteX16" fmla="*/ 0 w 576263"/>
                <a:gd name="connsiteY16" fmla="*/ 504825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263" h="623888">
                  <a:moveTo>
                    <a:pt x="0" y="504825"/>
                  </a:moveTo>
                  <a:lnTo>
                    <a:pt x="28575" y="623888"/>
                  </a:lnTo>
                  <a:lnTo>
                    <a:pt x="276225" y="523875"/>
                  </a:lnTo>
                  <a:lnTo>
                    <a:pt x="390525" y="461963"/>
                  </a:lnTo>
                  <a:lnTo>
                    <a:pt x="519113" y="228600"/>
                  </a:lnTo>
                  <a:lnTo>
                    <a:pt x="538163" y="119063"/>
                  </a:lnTo>
                  <a:lnTo>
                    <a:pt x="519113" y="104775"/>
                  </a:lnTo>
                  <a:lnTo>
                    <a:pt x="538163" y="52388"/>
                  </a:lnTo>
                  <a:lnTo>
                    <a:pt x="566738" y="76200"/>
                  </a:lnTo>
                  <a:lnTo>
                    <a:pt x="576263" y="0"/>
                  </a:lnTo>
                  <a:lnTo>
                    <a:pt x="457200" y="9525"/>
                  </a:lnTo>
                  <a:lnTo>
                    <a:pt x="381000" y="214313"/>
                  </a:lnTo>
                  <a:lnTo>
                    <a:pt x="190500" y="414338"/>
                  </a:lnTo>
                  <a:lnTo>
                    <a:pt x="157163" y="452438"/>
                  </a:lnTo>
                  <a:lnTo>
                    <a:pt x="157163" y="504825"/>
                  </a:lnTo>
                  <a:lnTo>
                    <a:pt x="114300" y="466725"/>
                  </a:lnTo>
                  <a:lnTo>
                    <a:pt x="0" y="504825"/>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9" name="28 Forma libre"/>
          <p:cNvSpPr/>
          <p:nvPr/>
        </p:nvSpPr>
        <p:spPr>
          <a:xfrm>
            <a:off x="2928069" y="5360956"/>
            <a:ext cx="555091" cy="358775"/>
          </a:xfrm>
          <a:custGeom>
            <a:avLst/>
            <a:gdLst>
              <a:gd name="connsiteX0" fmla="*/ 0 w 514350"/>
              <a:gd name="connsiteY0" fmla="*/ 230982 h 335757"/>
              <a:gd name="connsiteX1" fmla="*/ 35718 w 514350"/>
              <a:gd name="connsiteY1" fmla="*/ 183357 h 335757"/>
              <a:gd name="connsiteX2" fmla="*/ 64293 w 514350"/>
              <a:gd name="connsiteY2" fmla="*/ 197644 h 335757"/>
              <a:gd name="connsiteX3" fmla="*/ 104775 w 514350"/>
              <a:gd name="connsiteY3" fmla="*/ 154782 h 335757"/>
              <a:gd name="connsiteX4" fmla="*/ 145256 w 514350"/>
              <a:gd name="connsiteY4" fmla="*/ 111919 h 335757"/>
              <a:gd name="connsiteX5" fmla="*/ 128587 w 514350"/>
              <a:gd name="connsiteY5" fmla="*/ 71438 h 335757"/>
              <a:gd name="connsiteX6" fmla="*/ 216693 w 514350"/>
              <a:gd name="connsiteY6" fmla="*/ 71438 h 335757"/>
              <a:gd name="connsiteX7" fmla="*/ 204787 w 514350"/>
              <a:gd name="connsiteY7" fmla="*/ 40482 h 335757"/>
              <a:gd name="connsiteX8" fmla="*/ 278606 w 514350"/>
              <a:gd name="connsiteY8" fmla="*/ 0 h 335757"/>
              <a:gd name="connsiteX9" fmla="*/ 376237 w 514350"/>
              <a:gd name="connsiteY9" fmla="*/ 33338 h 335757"/>
              <a:gd name="connsiteX10" fmla="*/ 402431 w 514350"/>
              <a:gd name="connsiteY10" fmla="*/ 28575 h 335757"/>
              <a:gd name="connsiteX11" fmla="*/ 385762 w 514350"/>
              <a:gd name="connsiteY11" fmla="*/ 126207 h 335757"/>
              <a:gd name="connsiteX12" fmla="*/ 404812 w 514350"/>
              <a:gd name="connsiteY12" fmla="*/ 173832 h 335757"/>
              <a:gd name="connsiteX13" fmla="*/ 461962 w 514350"/>
              <a:gd name="connsiteY13" fmla="*/ 114300 h 335757"/>
              <a:gd name="connsiteX14" fmla="*/ 514350 w 514350"/>
              <a:gd name="connsiteY14" fmla="*/ 140494 h 335757"/>
              <a:gd name="connsiteX15" fmla="*/ 400050 w 514350"/>
              <a:gd name="connsiteY15" fmla="*/ 190500 h 335757"/>
              <a:gd name="connsiteX16" fmla="*/ 311943 w 514350"/>
              <a:gd name="connsiteY16" fmla="*/ 173832 h 335757"/>
              <a:gd name="connsiteX17" fmla="*/ 242887 w 514350"/>
              <a:gd name="connsiteY17" fmla="*/ 252413 h 335757"/>
              <a:gd name="connsiteX18" fmla="*/ 164306 w 514350"/>
              <a:gd name="connsiteY18" fmla="*/ 335757 h 335757"/>
              <a:gd name="connsiteX19" fmla="*/ 116681 w 514350"/>
              <a:gd name="connsiteY19" fmla="*/ 330994 h 335757"/>
              <a:gd name="connsiteX20" fmla="*/ 83343 w 514350"/>
              <a:gd name="connsiteY20" fmla="*/ 283369 h 335757"/>
              <a:gd name="connsiteX21" fmla="*/ 61912 w 514350"/>
              <a:gd name="connsiteY21" fmla="*/ 295275 h 335757"/>
              <a:gd name="connsiteX22" fmla="*/ 40481 w 514350"/>
              <a:gd name="connsiteY22" fmla="*/ 276225 h 335757"/>
              <a:gd name="connsiteX23" fmla="*/ 54768 w 514350"/>
              <a:gd name="connsiteY23" fmla="*/ 259557 h 335757"/>
              <a:gd name="connsiteX24" fmla="*/ 0 w 514350"/>
              <a:gd name="connsiteY24" fmla="*/ 230982 h 33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4350" h="335757">
                <a:moveTo>
                  <a:pt x="0" y="230982"/>
                </a:moveTo>
                <a:lnTo>
                  <a:pt x="35718" y="183357"/>
                </a:lnTo>
                <a:lnTo>
                  <a:pt x="64293" y="197644"/>
                </a:lnTo>
                <a:lnTo>
                  <a:pt x="104775" y="154782"/>
                </a:lnTo>
                <a:lnTo>
                  <a:pt x="145256" y="111919"/>
                </a:lnTo>
                <a:lnTo>
                  <a:pt x="128587" y="71438"/>
                </a:lnTo>
                <a:lnTo>
                  <a:pt x="216693" y="71438"/>
                </a:lnTo>
                <a:lnTo>
                  <a:pt x="204787" y="40482"/>
                </a:lnTo>
                <a:lnTo>
                  <a:pt x="278606" y="0"/>
                </a:lnTo>
                <a:lnTo>
                  <a:pt x="376237" y="33338"/>
                </a:lnTo>
                <a:lnTo>
                  <a:pt x="402431" y="28575"/>
                </a:lnTo>
                <a:lnTo>
                  <a:pt x="385762" y="126207"/>
                </a:lnTo>
                <a:lnTo>
                  <a:pt x="404812" y="173832"/>
                </a:lnTo>
                <a:lnTo>
                  <a:pt x="461962" y="114300"/>
                </a:lnTo>
                <a:lnTo>
                  <a:pt x="514350" y="140494"/>
                </a:lnTo>
                <a:lnTo>
                  <a:pt x="400050" y="190500"/>
                </a:lnTo>
                <a:lnTo>
                  <a:pt x="311943" y="173832"/>
                </a:lnTo>
                <a:lnTo>
                  <a:pt x="242887" y="252413"/>
                </a:lnTo>
                <a:lnTo>
                  <a:pt x="164306" y="335757"/>
                </a:lnTo>
                <a:lnTo>
                  <a:pt x="116681" y="330994"/>
                </a:lnTo>
                <a:lnTo>
                  <a:pt x="83343" y="283369"/>
                </a:lnTo>
                <a:lnTo>
                  <a:pt x="61912" y="295275"/>
                </a:lnTo>
                <a:lnTo>
                  <a:pt x="40481" y="276225"/>
                </a:lnTo>
                <a:lnTo>
                  <a:pt x="54768" y="259557"/>
                </a:lnTo>
                <a:lnTo>
                  <a:pt x="0" y="230982"/>
                </a:lnTo>
                <a:close/>
              </a:path>
            </a:pathLst>
          </a:cu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CuadroTexto"/>
          <p:cNvSpPr txBox="1"/>
          <p:nvPr/>
        </p:nvSpPr>
        <p:spPr>
          <a:xfrm>
            <a:off x="5298595" y="939669"/>
            <a:ext cx="3744336" cy="6186309"/>
          </a:xfrm>
          <a:prstGeom prst="rect">
            <a:avLst/>
          </a:prstGeom>
          <a:noFill/>
        </p:spPr>
        <p:txBody>
          <a:bodyPr wrap="square" rtlCol="0">
            <a:spAutoFit/>
          </a:bodyPr>
          <a:lstStyle/>
          <a:p>
            <a:pPr algn="r"/>
            <a:r>
              <a:rPr lang="es-CO" dirty="0" smtClean="0">
                <a:solidFill>
                  <a:schemeClr val="bg1"/>
                </a:solidFill>
              </a:rPr>
              <a:t>Desarrollo en áreas de </a:t>
            </a:r>
            <a:r>
              <a:rPr lang="es-CO" dirty="0">
                <a:solidFill>
                  <a:schemeClr val="bg1"/>
                </a:solidFill>
              </a:rPr>
              <a:t>expansión </a:t>
            </a:r>
            <a:r>
              <a:rPr lang="es-CO" dirty="0" smtClean="0">
                <a:solidFill>
                  <a:schemeClr val="bg1"/>
                </a:solidFill>
              </a:rPr>
              <a:t>en extremos de la ciudad (Norte – Sur), contribuye al sentido de segregación que tiene el Ordenamiento Territorial.</a:t>
            </a:r>
          </a:p>
          <a:p>
            <a:pPr algn="r"/>
            <a:endParaRPr lang="es-CO" dirty="0">
              <a:solidFill>
                <a:schemeClr val="bg1"/>
              </a:solidFill>
            </a:endParaRPr>
          </a:p>
          <a:p>
            <a:pPr algn="r"/>
            <a:r>
              <a:rPr lang="es-CO" dirty="0" smtClean="0">
                <a:solidFill>
                  <a:schemeClr val="bg1"/>
                </a:solidFill>
              </a:rPr>
              <a:t>Al </a:t>
            </a:r>
            <a:r>
              <a:rPr lang="es-CO" dirty="0">
                <a:solidFill>
                  <a:schemeClr val="bg1"/>
                </a:solidFill>
              </a:rPr>
              <a:t>norte </a:t>
            </a:r>
            <a:r>
              <a:rPr lang="es-CO" dirty="0" smtClean="0">
                <a:solidFill>
                  <a:schemeClr val="bg1"/>
                </a:solidFill>
              </a:rPr>
              <a:t>, una </a:t>
            </a:r>
            <a:r>
              <a:rPr lang="es-CO" dirty="0">
                <a:solidFill>
                  <a:schemeClr val="bg1"/>
                </a:solidFill>
              </a:rPr>
              <a:t>urbanización intensiva </a:t>
            </a:r>
            <a:r>
              <a:rPr lang="es-CO" dirty="0" smtClean="0">
                <a:solidFill>
                  <a:schemeClr val="bg1"/>
                </a:solidFill>
              </a:rPr>
              <a:t>entrega el suelo al </a:t>
            </a:r>
            <a:r>
              <a:rPr lang="es-CO" dirty="0">
                <a:solidFill>
                  <a:schemeClr val="bg1"/>
                </a:solidFill>
              </a:rPr>
              <a:t>sector inmobiliario </a:t>
            </a:r>
            <a:r>
              <a:rPr lang="es-CO" dirty="0" smtClean="0">
                <a:solidFill>
                  <a:schemeClr val="bg1"/>
                </a:solidFill>
              </a:rPr>
              <a:t>para </a:t>
            </a:r>
            <a:r>
              <a:rPr lang="es-CO" dirty="0">
                <a:solidFill>
                  <a:schemeClr val="bg1"/>
                </a:solidFill>
              </a:rPr>
              <a:t>la construcción de vivienda destinada a personas con medios o altos ingresos. </a:t>
            </a:r>
            <a:endParaRPr lang="es-CO" dirty="0" smtClean="0">
              <a:solidFill>
                <a:schemeClr val="bg1"/>
              </a:solidFill>
            </a:endParaRPr>
          </a:p>
          <a:p>
            <a:pPr algn="r"/>
            <a:endParaRPr lang="es-CO" dirty="0">
              <a:solidFill>
                <a:schemeClr val="bg1"/>
              </a:solidFill>
            </a:endParaRPr>
          </a:p>
          <a:p>
            <a:pPr algn="r"/>
            <a:r>
              <a:rPr lang="es-CO" dirty="0" smtClean="0">
                <a:solidFill>
                  <a:schemeClr val="bg1"/>
                </a:solidFill>
              </a:rPr>
              <a:t>Al sur, banco de tierras a ser entregada a Metrovivienda, empresa de promoción del sistema de Vivienda de Interés Social, sobre </a:t>
            </a:r>
            <a:r>
              <a:rPr lang="es-CO" dirty="0">
                <a:solidFill>
                  <a:schemeClr val="bg1"/>
                </a:solidFill>
              </a:rPr>
              <a:t>la preservación de valores ambientales y el posible uso de las tierras sin desarrollar de la ciudad de acuerdo a las potencialidades mismas del suelo, particularmente fértil y apto para la </a:t>
            </a:r>
            <a:r>
              <a:rPr lang="es-CO" dirty="0" smtClean="0">
                <a:solidFill>
                  <a:schemeClr val="bg1"/>
                </a:solidFill>
              </a:rPr>
              <a:t>agricultura,</a:t>
            </a:r>
            <a:endParaRPr lang="es-CO" dirty="0">
              <a:solidFill>
                <a:schemeClr val="bg1"/>
              </a:solidFill>
            </a:endParaRPr>
          </a:p>
          <a:p>
            <a:pPr algn="r"/>
            <a:endParaRPr lang="es-CO" dirty="0">
              <a:solidFill>
                <a:schemeClr val="bg1"/>
              </a:solidFill>
            </a:endParaRPr>
          </a:p>
        </p:txBody>
      </p:sp>
      <p:sp>
        <p:nvSpPr>
          <p:cNvPr id="33" name="32 CuadroTexto"/>
          <p:cNvSpPr txBox="1"/>
          <p:nvPr/>
        </p:nvSpPr>
        <p:spPr>
          <a:xfrm>
            <a:off x="4283968" y="188640"/>
            <a:ext cx="4660945" cy="646331"/>
          </a:xfrm>
          <a:prstGeom prst="rect">
            <a:avLst/>
          </a:prstGeom>
          <a:noFill/>
        </p:spPr>
        <p:txBody>
          <a:bodyPr wrap="square" rtlCol="0">
            <a:spAutoFit/>
          </a:bodyPr>
          <a:lstStyle/>
          <a:p>
            <a:pPr algn="r"/>
            <a:r>
              <a:rPr lang="es-CO" dirty="0" smtClean="0">
                <a:solidFill>
                  <a:schemeClr val="bg1"/>
                </a:solidFill>
                <a:latin typeface="Franklin Gothic Heavy" panose="020B0903020102020204" pitchFamily="34" charset="0"/>
              </a:rPr>
              <a:t>CONFLICTO AMBIENTAL</a:t>
            </a:r>
          </a:p>
          <a:p>
            <a:pPr algn="r"/>
            <a:r>
              <a:rPr lang="es-CO" dirty="0" err="1" smtClean="0">
                <a:solidFill>
                  <a:schemeClr val="bg1"/>
                </a:solidFill>
                <a:latin typeface="Franklin Gothic Heavy" panose="020B0903020102020204" pitchFamily="34" charset="0"/>
              </a:rPr>
              <a:t>POT</a:t>
            </a:r>
            <a:endParaRPr lang="es-CO" dirty="0" smtClean="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193588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4 Grupo"/>
          <p:cNvGrpSpPr/>
          <p:nvPr/>
        </p:nvGrpSpPr>
        <p:grpSpPr>
          <a:xfrm>
            <a:off x="0" y="0"/>
            <a:ext cx="5291590" cy="6838950"/>
            <a:chOff x="3852410" y="19050"/>
            <a:chExt cx="5291590" cy="683895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410" y="19050"/>
              <a:ext cx="529159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orma libre"/>
            <p:cNvSpPr/>
            <p:nvPr/>
          </p:nvSpPr>
          <p:spPr>
            <a:xfrm>
              <a:off x="6948264" y="1844824"/>
              <a:ext cx="571724" cy="617389"/>
            </a:xfrm>
            <a:custGeom>
              <a:avLst/>
              <a:gdLst>
                <a:gd name="connsiteX0" fmla="*/ 495300 w 495300"/>
                <a:gd name="connsiteY0" fmla="*/ 95250 h 585788"/>
                <a:gd name="connsiteX1" fmla="*/ 433387 w 495300"/>
                <a:gd name="connsiteY1" fmla="*/ 304800 h 585788"/>
                <a:gd name="connsiteX2" fmla="*/ 280987 w 495300"/>
                <a:gd name="connsiteY2" fmla="*/ 485775 h 585788"/>
                <a:gd name="connsiteX3" fmla="*/ 190500 w 495300"/>
                <a:gd name="connsiteY3" fmla="*/ 552450 h 585788"/>
                <a:gd name="connsiteX4" fmla="*/ 80962 w 495300"/>
                <a:gd name="connsiteY4" fmla="*/ 585788 h 585788"/>
                <a:gd name="connsiteX5" fmla="*/ 9525 w 495300"/>
                <a:gd name="connsiteY5" fmla="*/ 581025 h 585788"/>
                <a:gd name="connsiteX6" fmla="*/ 0 w 495300"/>
                <a:gd name="connsiteY6" fmla="*/ 538163 h 585788"/>
                <a:gd name="connsiteX7" fmla="*/ 57150 w 495300"/>
                <a:gd name="connsiteY7" fmla="*/ 481013 h 585788"/>
                <a:gd name="connsiteX8" fmla="*/ 100012 w 495300"/>
                <a:gd name="connsiteY8" fmla="*/ 428625 h 585788"/>
                <a:gd name="connsiteX9" fmla="*/ 152400 w 495300"/>
                <a:gd name="connsiteY9" fmla="*/ 385763 h 585788"/>
                <a:gd name="connsiteX10" fmla="*/ 214312 w 495300"/>
                <a:gd name="connsiteY10" fmla="*/ 466725 h 585788"/>
                <a:gd name="connsiteX11" fmla="*/ 285750 w 495300"/>
                <a:gd name="connsiteY11" fmla="*/ 404813 h 585788"/>
                <a:gd name="connsiteX12" fmla="*/ 285750 w 495300"/>
                <a:gd name="connsiteY12" fmla="*/ 309563 h 585788"/>
                <a:gd name="connsiteX13" fmla="*/ 366712 w 495300"/>
                <a:gd name="connsiteY13" fmla="*/ 261938 h 585788"/>
                <a:gd name="connsiteX14" fmla="*/ 328612 w 495300"/>
                <a:gd name="connsiteY14" fmla="*/ 209550 h 585788"/>
                <a:gd name="connsiteX15" fmla="*/ 357187 w 495300"/>
                <a:gd name="connsiteY15" fmla="*/ 114300 h 585788"/>
                <a:gd name="connsiteX16" fmla="*/ 314325 w 495300"/>
                <a:gd name="connsiteY16" fmla="*/ 19050 h 585788"/>
                <a:gd name="connsiteX17" fmla="*/ 381000 w 495300"/>
                <a:gd name="connsiteY17" fmla="*/ 0 h 585788"/>
                <a:gd name="connsiteX18" fmla="*/ 395287 w 495300"/>
                <a:gd name="connsiteY18" fmla="*/ 71438 h 585788"/>
                <a:gd name="connsiteX19" fmla="*/ 495300 w 495300"/>
                <a:gd name="connsiteY19" fmla="*/ 9525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300" h="585788">
                  <a:moveTo>
                    <a:pt x="495300" y="95250"/>
                  </a:moveTo>
                  <a:lnTo>
                    <a:pt x="433387" y="304800"/>
                  </a:lnTo>
                  <a:lnTo>
                    <a:pt x="280987" y="485775"/>
                  </a:lnTo>
                  <a:lnTo>
                    <a:pt x="190500" y="552450"/>
                  </a:lnTo>
                  <a:lnTo>
                    <a:pt x="80962" y="585788"/>
                  </a:lnTo>
                  <a:lnTo>
                    <a:pt x="9525" y="581025"/>
                  </a:lnTo>
                  <a:lnTo>
                    <a:pt x="0" y="538163"/>
                  </a:lnTo>
                  <a:lnTo>
                    <a:pt x="57150" y="481013"/>
                  </a:lnTo>
                  <a:lnTo>
                    <a:pt x="100012" y="428625"/>
                  </a:lnTo>
                  <a:lnTo>
                    <a:pt x="152400" y="385763"/>
                  </a:lnTo>
                  <a:lnTo>
                    <a:pt x="214312" y="466725"/>
                  </a:lnTo>
                  <a:lnTo>
                    <a:pt x="285750" y="404813"/>
                  </a:lnTo>
                  <a:lnTo>
                    <a:pt x="285750" y="309563"/>
                  </a:lnTo>
                  <a:lnTo>
                    <a:pt x="366712" y="261938"/>
                  </a:lnTo>
                  <a:lnTo>
                    <a:pt x="328612" y="209550"/>
                  </a:lnTo>
                  <a:lnTo>
                    <a:pt x="357187" y="114300"/>
                  </a:lnTo>
                  <a:lnTo>
                    <a:pt x="314325" y="19050"/>
                  </a:lnTo>
                  <a:lnTo>
                    <a:pt x="381000" y="0"/>
                  </a:lnTo>
                  <a:lnTo>
                    <a:pt x="395287" y="71438"/>
                  </a:lnTo>
                  <a:lnTo>
                    <a:pt x="495300" y="95250"/>
                  </a:ln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Forma libre"/>
            <p:cNvSpPr/>
            <p:nvPr/>
          </p:nvSpPr>
          <p:spPr>
            <a:xfrm>
              <a:off x="7058025" y="1962150"/>
              <a:ext cx="576263" cy="623888"/>
            </a:xfrm>
            <a:custGeom>
              <a:avLst/>
              <a:gdLst>
                <a:gd name="connsiteX0" fmla="*/ 0 w 576263"/>
                <a:gd name="connsiteY0" fmla="*/ 504825 h 623888"/>
                <a:gd name="connsiteX1" fmla="*/ 28575 w 576263"/>
                <a:gd name="connsiteY1" fmla="*/ 623888 h 623888"/>
                <a:gd name="connsiteX2" fmla="*/ 276225 w 576263"/>
                <a:gd name="connsiteY2" fmla="*/ 523875 h 623888"/>
                <a:gd name="connsiteX3" fmla="*/ 390525 w 576263"/>
                <a:gd name="connsiteY3" fmla="*/ 461963 h 623888"/>
                <a:gd name="connsiteX4" fmla="*/ 519113 w 576263"/>
                <a:gd name="connsiteY4" fmla="*/ 228600 h 623888"/>
                <a:gd name="connsiteX5" fmla="*/ 538163 w 576263"/>
                <a:gd name="connsiteY5" fmla="*/ 119063 h 623888"/>
                <a:gd name="connsiteX6" fmla="*/ 519113 w 576263"/>
                <a:gd name="connsiteY6" fmla="*/ 104775 h 623888"/>
                <a:gd name="connsiteX7" fmla="*/ 538163 w 576263"/>
                <a:gd name="connsiteY7" fmla="*/ 52388 h 623888"/>
                <a:gd name="connsiteX8" fmla="*/ 566738 w 576263"/>
                <a:gd name="connsiteY8" fmla="*/ 76200 h 623888"/>
                <a:gd name="connsiteX9" fmla="*/ 576263 w 576263"/>
                <a:gd name="connsiteY9" fmla="*/ 0 h 623888"/>
                <a:gd name="connsiteX10" fmla="*/ 457200 w 576263"/>
                <a:gd name="connsiteY10" fmla="*/ 9525 h 623888"/>
                <a:gd name="connsiteX11" fmla="*/ 381000 w 576263"/>
                <a:gd name="connsiteY11" fmla="*/ 214313 h 623888"/>
                <a:gd name="connsiteX12" fmla="*/ 190500 w 576263"/>
                <a:gd name="connsiteY12" fmla="*/ 414338 h 623888"/>
                <a:gd name="connsiteX13" fmla="*/ 157163 w 576263"/>
                <a:gd name="connsiteY13" fmla="*/ 452438 h 623888"/>
                <a:gd name="connsiteX14" fmla="*/ 157163 w 576263"/>
                <a:gd name="connsiteY14" fmla="*/ 504825 h 623888"/>
                <a:gd name="connsiteX15" fmla="*/ 114300 w 576263"/>
                <a:gd name="connsiteY15" fmla="*/ 466725 h 623888"/>
                <a:gd name="connsiteX16" fmla="*/ 0 w 576263"/>
                <a:gd name="connsiteY16" fmla="*/ 504825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263" h="623888">
                  <a:moveTo>
                    <a:pt x="0" y="504825"/>
                  </a:moveTo>
                  <a:lnTo>
                    <a:pt x="28575" y="623888"/>
                  </a:lnTo>
                  <a:lnTo>
                    <a:pt x="276225" y="523875"/>
                  </a:lnTo>
                  <a:lnTo>
                    <a:pt x="390525" y="461963"/>
                  </a:lnTo>
                  <a:lnTo>
                    <a:pt x="519113" y="228600"/>
                  </a:lnTo>
                  <a:lnTo>
                    <a:pt x="538163" y="119063"/>
                  </a:lnTo>
                  <a:lnTo>
                    <a:pt x="519113" y="104775"/>
                  </a:lnTo>
                  <a:lnTo>
                    <a:pt x="538163" y="52388"/>
                  </a:lnTo>
                  <a:lnTo>
                    <a:pt x="566738" y="76200"/>
                  </a:lnTo>
                  <a:lnTo>
                    <a:pt x="576263" y="0"/>
                  </a:lnTo>
                  <a:lnTo>
                    <a:pt x="457200" y="9525"/>
                  </a:lnTo>
                  <a:lnTo>
                    <a:pt x="381000" y="214313"/>
                  </a:lnTo>
                  <a:lnTo>
                    <a:pt x="190500" y="414338"/>
                  </a:lnTo>
                  <a:lnTo>
                    <a:pt x="157163" y="452438"/>
                  </a:lnTo>
                  <a:lnTo>
                    <a:pt x="157163" y="504825"/>
                  </a:lnTo>
                  <a:lnTo>
                    <a:pt x="114300" y="466725"/>
                  </a:lnTo>
                  <a:lnTo>
                    <a:pt x="0" y="504825"/>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0" name="19 Grupo"/>
          <p:cNvGrpSpPr/>
          <p:nvPr/>
        </p:nvGrpSpPr>
        <p:grpSpPr>
          <a:xfrm>
            <a:off x="2929405" y="1796517"/>
            <a:ext cx="6645129" cy="936104"/>
            <a:chOff x="2929405" y="1796517"/>
            <a:chExt cx="6645129" cy="936104"/>
          </a:xfrm>
        </p:grpSpPr>
        <p:sp>
          <p:nvSpPr>
            <p:cNvPr id="7" name="6 Rectángulo"/>
            <p:cNvSpPr/>
            <p:nvPr/>
          </p:nvSpPr>
          <p:spPr>
            <a:xfrm>
              <a:off x="7270278" y="2078594"/>
              <a:ext cx="2304256" cy="369332"/>
            </a:xfrm>
            <a:prstGeom prst="rect">
              <a:avLst/>
            </a:prstGeom>
          </p:spPr>
          <p:txBody>
            <a:bodyPr wrap="square">
              <a:spAutoFit/>
            </a:bodyPr>
            <a:lstStyle/>
            <a:p>
              <a:r>
                <a:rPr lang="es-CO" dirty="0" err="1" smtClean="0">
                  <a:solidFill>
                    <a:schemeClr val="bg1"/>
                  </a:solidFill>
                </a:rPr>
                <a:t>UPR</a:t>
              </a:r>
              <a:r>
                <a:rPr lang="es-CO" dirty="0" smtClean="0">
                  <a:solidFill>
                    <a:schemeClr val="bg1"/>
                  </a:solidFill>
                </a:rPr>
                <a:t> NORTE</a:t>
              </a:r>
              <a:endParaRPr lang="es-CO" dirty="0">
                <a:solidFill>
                  <a:schemeClr val="bg1"/>
                </a:solidFill>
              </a:endParaRPr>
            </a:p>
          </p:txBody>
        </p:sp>
        <p:sp>
          <p:nvSpPr>
            <p:cNvPr id="13" name="12 Hexágono"/>
            <p:cNvSpPr/>
            <p:nvPr/>
          </p:nvSpPr>
          <p:spPr>
            <a:xfrm>
              <a:off x="2929405" y="1796517"/>
              <a:ext cx="1110183" cy="936104"/>
            </a:xfrm>
            <a:prstGeom prst="hexagon">
              <a:avLst/>
            </a:prstGeom>
            <a:noFill/>
            <a:ln w="25400">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10 Conector recto de flecha"/>
            <p:cNvCxnSpPr/>
            <p:nvPr/>
          </p:nvCxnSpPr>
          <p:spPr>
            <a:xfrm>
              <a:off x="4039588" y="2264569"/>
              <a:ext cx="3124700" cy="0"/>
            </a:xfrm>
            <a:prstGeom prst="straightConnector1">
              <a:avLst/>
            </a:prstGeom>
            <a:ln w="15875">
              <a:solidFill>
                <a:srgbClr val="66FFCC"/>
              </a:solidFill>
              <a:tailEnd type="oval"/>
            </a:ln>
          </p:spPr>
          <p:style>
            <a:lnRef idx="1">
              <a:schemeClr val="accent1"/>
            </a:lnRef>
            <a:fillRef idx="0">
              <a:schemeClr val="accent1"/>
            </a:fillRef>
            <a:effectRef idx="0">
              <a:schemeClr val="accent1"/>
            </a:effectRef>
            <a:fontRef idx="minor">
              <a:schemeClr val="tx1"/>
            </a:fontRef>
          </p:style>
        </p:cxnSp>
        <p:sp>
          <p:nvSpPr>
            <p:cNvPr id="12" name="11 Hexágono"/>
            <p:cNvSpPr>
              <a:spLocks noChangeAspect="1"/>
            </p:cNvSpPr>
            <p:nvPr/>
          </p:nvSpPr>
          <p:spPr>
            <a:xfrm>
              <a:off x="7092280" y="2205453"/>
              <a:ext cx="144016" cy="118232"/>
            </a:xfrm>
            <a:prstGeom prst="hexagon">
              <a:avLst/>
            </a:prstGeom>
            <a:solidFill>
              <a:srgbClr val="66FF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CuadroTexto"/>
            <p:cNvSpPr txBox="1"/>
            <p:nvPr/>
          </p:nvSpPr>
          <p:spPr>
            <a:xfrm>
              <a:off x="5601938" y="1927702"/>
              <a:ext cx="1276359" cy="369332"/>
            </a:xfrm>
            <a:prstGeom prst="rect">
              <a:avLst/>
            </a:prstGeom>
            <a:noFill/>
          </p:spPr>
          <p:txBody>
            <a:bodyPr wrap="square" rtlCol="0">
              <a:spAutoFit/>
            </a:bodyPr>
            <a:lstStyle/>
            <a:p>
              <a:pPr algn="ctr"/>
              <a:r>
                <a:rPr lang="es-CO" dirty="0" err="1" smtClean="0">
                  <a:solidFill>
                    <a:schemeClr val="bg1"/>
                  </a:solidFill>
                </a:rPr>
                <a:t>POT</a:t>
              </a:r>
              <a:r>
                <a:rPr lang="es-CO" dirty="0" smtClean="0">
                  <a:solidFill>
                    <a:schemeClr val="bg1"/>
                  </a:solidFill>
                </a:rPr>
                <a:t> 2000</a:t>
              </a:r>
              <a:endParaRPr lang="es-CO" dirty="0">
                <a:solidFill>
                  <a:schemeClr val="bg1"/>
                </a:solidFill>
              </a:endParaRPr>
            </a:p>
          </p:txBody>
        </p:sp>
      </p:grpSp>
      <p:grpSp>
        <p:nvGrpSpPr>
          <p:cNvPr id="23" name="22 Grupo"/>
          <p:cNvGrpSpPr/>
          <p:nvPr/>
        </p:nvGrpSpPr>
        <p:grpSpPr>
          <a:xfrm>
            <a:off x="2627784" y="5013176"/>
            <a:ext cx="6934897" cy="936104"/>
            <a:chOff x="2639637" y="1796517"/>
            <a:chExt cx="6934897" cy="936104"/>
          </a:xfrm>
        </p:grpSpPr>
        <p:sp>
          <p:nvSpPr>
            <p:cNvPr id="24" name="23 Rectángulo"/>
            <p:cNvSpPr/>
            <p:nvPr/>
          </p:nvSpPr>
          <p:spPr>
            <a:xfrm>
              <a:off x="7270278" y="2078594"/>
              <a:ext cx="2304256" cy="369332"/>
            </a:xfrm>
            <a:prstGeom prst="rect">
              <a:avLst/>
            </a:prstGeom>
          </p:spPr>
          <p:txBody>
            <a:bodyPr wrap="square">
              <a:spAutoFit/>
            </a:bodyPr>
            <a:lstStyle/>
            <a:p>
              <a:r>
                <a:rPr lang="es-CO" dirty="0" err="1" smtClean="0">
                  <a:solidFill>
                    <a:schemeClr val="bg1"/>
                  </a:solidFill>
                </a:rPr>
                <a:t>POZ</a:t>
              </a:r>
              <a:r>
                <a:rPr lang="es-CO" dirty="0" smtClean="0">
                  <a:solidFill>
                    <a:schemeClr val="bg1"/>
                  </a:solidFill>
                </a:rPr>
                <a:t> USME</a:t>
              </a:r>
              <a:endParaRPr lang="es-CO" dirty="0">
                <a:solidFill>
                  <a:schemeClr val="bg1"/>
                </a:solidFill>
              </a:endParaRPr>
            </a:p>
          </p:txBody>
        </p:sp>
        <p:sp>
          <p:nvSpPr>
            <p:cNvPr id="25" name="24 Hexágono"/>
            <p:cNvSpPr/>
            <p:nvPr/>
          </p:nvSpPr>
          <p:spPr>
            <a:xfrm>
              <a:off x="2639637" y="1796517"/>
              <a:ext cx="1110183" cy="936104"/>
            </a:xfrm>
            <a:prstGeom prst="hexagon">
              <a:avLst/>
            </a:prstGeom>
            <a:noFill/>
            <a:ln w="25400">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6" name="25 Conector recto de flecha"/>
            <p:cNvCxnSpPr>
              <a:stCxn id="25" idx="0"/>
            </p:cNvCxnSpPr>
            <p:nvPr/>
          </p:nvCxnSpPr>
          <p:spPr>
            <a:xfrm>
              <a:off x="3749820" y="2264569"/>
              <a:ext cx="3414468" cy="0"/>
            </a:xfrm>
            <a:prstGeom prst="straightConnector1">
              <a:avLst/>
            </a:prstGeom>
            <a:ln w="15875">
              <a:solidFill>
                <a:srgbClr val="66FFCC"/>
              </a:solidFill>
              <a:tailEnd type="oval"/>
            </a:ln>
          </p:spPr>
          <p:style>
            <a:lnRef idx="1">
              <a:schemeClr val="accent1"/>
            </a:lnRef>
            <a:fillRef idx="0">
              <a:schemeClr val="accent1"/>
            </a:fillRef>
            <a:effectRef idx="0">
              <a:schemeClr val="accent1"/>
            </a:effectRef>
            <a:fontRef idx="minor">
              <a:schemeClr val="tx1"/>
            </a:fontRef>
          </p:style>
        </p:cxnSp>
        <p:sp>
          <p:nvSpPr>
            <p:cNvPr id="27" name="26 Hexágono"/>
            <p:cNvSpPr>
              <a:spLocks noChangeAspect="1"/>
            </p:cNvSpPr>
            <p:nvPr/>
          </p:nvSpPr>
          <p:spPr>
            <a:xfrm>
              <a:off x="7092280" y="2205453"/>
              <a:ext cx="144016" cy="118232"/>
            </a:xfrm>
            <a:prstGeom prst="hexagon">
              <a:avLst/>
            </a:prstGeom>
            <a:solidFill>
              <a:srgbClr val="66FF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CuadroTexto"/>
            <p:cNvSpPr txBox="1"/>
            <p:nvPr/>
          </p:nvSpPr>
          <p:spPr>
            <a:xfrm>
              <a:off x="5601938" y="1927702"/>
              <a:ext cx="1276359" cy="369332"/>
            </a:xfrm>
            <a:prstGeom prst="rect">
              <a:avLst/>
            </a:prstGeom>
            <a:noFill/>
          </p:spPr>
          <p:txBody>
            <a:bodyPr wrap="square" rtlCol="0">
              <a:spAutoFit/>
            </a:bodyPr>
            <a:lstStyle/>
            <a:p>
              <a:pPr algn="ctr"/>
              <a:r>
                <a:rPr lang="es-CO" dirty="0" err="1" smtClean="0">
                  <a:solidFill>
                    <a:schemeClr val="bg1"/>
                  </a:solidFill>
                </a:rPr>
                <a:t>POT</a:t>
              </a:r>
              <a:r>
                <a:rPr lang="es-CO" dirty="0" smtClean="0">
                  <a:solidFill>
                    <a:schemeClr val="bg1"/>
                  </a:solidFill>
                </a:rPr>
                <a:t> 2000</a:t>
              </a:r>
              <a:endParaRPr lang="es-CO" dirty="0">
                <a:solidFill>
                  <a:schemeClr val="bg1"/>
                </a:solidFill>
              </a:endParaRPr>
            </a:p>
          </p:txBody>
        </p:sp>
      </p:grpSp>
      <p:sp>
        <p:nvSpPr>
          <p:cNvPr id="29" name="28 Forma libre"/>
          <p:cNvSpPr/>
          <p:nvPr/>
        </p:nvSpPr>
        <p:spPr>
          <a:xfrm>
            <a:off x="2928069" y="5360956"/>
            <a:ext cx="555091" cy="358775"/>
          </a:xfrm>
          <a:custGeom>
            <a:avLst/>
            <a:gdLst>
              <a:gd name="connsiteX0" fmla="*/ 0 w 514350"/>
              <a:gd name="connsiteY0" fmla="*/ 230982 h 335757"/>
              <a:gd name="connsiteX1" fmla="*/ 35718 w 514350"/>
              <a:gd name="connsiteY1" fmla="*/ 183357 h 335757"/>
              <a:gd name="connsiteX2" fmla="*/ 64293 w 514350"/>
              <a:gd name="connsiteY2" fmla="*/ 197644 h 335757"/>
              <a:gd name="connsiteX3" fmla="*/ 104775 w 514350"/>
              <a:gd name="connsiteY3" fmla="*/ 154782 h 335757"/>
              <a:gd name="connsiteX4" fmla="*/ 145256 w 514350"/>
              <a:gd name="connsiteY4" fmla="*/ 111919 h 335757"/>
              <a:gd name="connsiteX5" fmla="*/ 128587 w 514350"/>
              <a:gd name="connsiteY5" fmla="*/ 71438 h 335757"/>
              <a:gd name="connsiteX6" fmla="*/ 216693 w 514350"/>
              <a:gd name="connsiteY6" fmla="*/ 71438 h 335757"/>
              <a:gd name="connsiteX7" fmla="*/ 204787 w 514350"/>
              <a:gd name="connsiteY7" fmla="*/ 40482 h 335757"/>
              <a:gd name="connsiteX8" fmla="*/ 278606 w 514350"/>
              <a:gd name="connsiteY8" fmla="*/ 0 h 335757"/>
              <a:gd name="connsiteX9" fmla="*/ 376237 w 514350"/>
              <a:gd name="connsiteY9" fmla="*/ 33338 h 335757"/>
              <a:gd name="connsiteX10" fmla="*/ 402431 w 514350"/>
              <a:gd name="connsiteY10" fmla="*/ 28575 h 335757"/>
              <a:gd name="connsiteX11" fmla="*/ 385762 w 514350"/>
              <a:gd name="connsiteY11" fmla="*/ 126207 h 335757"/>
              <a:gd name="connsiteX12" fmla="*/ 404812 w 514350"/>
              <a:gd name="connsiteY12" fmla="*/ 173832 h 335757"/>
              <a:gd name="connsiteX13" fmla="*/ 461962 w 514350"/>
              <a:gd name="connsiteY13" fmla="*/ 114300 h 335757"/>
              <a:gd name="connsiteX14" fmla="*/ 514350 w 514350"/>
              <a:gd name="connsiteY14" fmla="*/ 140494 h 335757"/>
              <a:gd name="connsiteX15" fmla="*/ 400050 w 514350"/>
              <a:gd name="connsiteY15" fmla="*/ 190500 h 335757"/>
              <a:gd name="connsiteX16" fmla="*/ 311943 w 514350"/>
              <a:gd name="connsiteY16" fmla="*/ 173832 h 335757"/>
              <a:gd name="connsiteX17" fmla="*/ 242887 w 514350"/>
              <a:gd name="connsiteY17" fmla="*/ 252413 h 335757"/>
              <a:gd name="connsiteX18" fmla="*/ 164306 w 514350"/>
              <a:gd name="connsiteY18" fmla="*/ 335757 h 335757"/>
              <a:gd name="connsiteX19" fmla="*/ 116681 w 514350"/>
              <a:gd name="connsiteY19" fmla="*/ 330994 h 335757"/>
              <a:gd name="connsiteX20" fmla="*/ 83343 w 514350"/>
              <a:gd name="connsiteY20" fmla="*/ 283369 h 335757"/>
              <a:gd name="connsiteX21" fmla="*/ 61912 w 514350"/>
              <a:gd name="connsiteY21" fmla="*/ 295275 h 335757"/>
              <a:gd name="connsiteX22" fmla="*/ 40481 w 514350"/>
              <a:gd name="connsiteY22" fmla="*/ 276225 h 335757"/>
              <a:gd name="connsiteX23" fmla="*/ 54768 w 514350"/>
              <a:gd name="connsiteY23" fmla="*/ 259557 h 335757"/>
              <a:gd name="connsiteX24" fmla="*/ 0 w 514350"/>
              <a:gd name="connsiteY24" fmla="*/ 230982 h 33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4350" h="335757">
                <a:moveTo>
                  <a:pt x="0" y="230982"/>
                </a:moveTo>
                <a:lnTo>
                  <a:pt x="35718" y="183357"/>
                </a:lnTo>
                <a:lnTo>
                  <a:pt x="64293" y="197644"/>
                </a:lnTo>
                <a:lnTo>
                  <a:pt x="104775" y="154782"/>
                </a:lnTo>
                <a:lnTo>
                  <a:pt x="145256" y="111919"/>
                </a:lnTo>
                <a:lnTo>
                  <a:pt x="128587" y="71438"/>
                </a:lnTo>
                <a:lnTo>
                  <a:pt x="216693" y="71438"/>
                </a:lnTo>
                <a:lnTo>
                  <a:pt x="204787" y="40482"/>
                </a:lnTo>
                <a:lnTo>
                  <a:pt x="278606" y="0"/>
                </a:lnTo>
                <a:lnTo>
                  <a:pt x="376237" y="33338"/>
                </a:lnTo>
                <a:lnTo>
                  <a:pt x="402431" y="28575"/>
                </a:lnTo>
                <a:lnTo>
                  <a:pt x="385762" y="126207"/>
                </a:lnTo>
                <a:lnTo>
                  <a:pt x="404812" y="173832"/>
                </a:lnTo>
                <a:lnTo>
                  <a:pt x="461962" y="114300"/>
                </a:lnTo>
                <a:lnTo>
                  <a:pt x="514350" y="140494"/>
                </a:lnTo>
                <a:lnTo>
                  <a:pt x="400050" y="190500"/>
                </a:lnTo>
                <a:lnTo>
                  <a:pt x="311943" y="173832"/>
                </a:lnTo>
                <a:lnTo>
                  <a:pt x="242887" y="252413"/>
                </a:lnTo>
                <a:lnTo>
                  <a:pt x="164306" y="335757"/>
                </a:lnTo>
                <a:lnTo>
                  <a:pt x="116681" y="330994"/>
                </a:lnTo>
                <a:lnTo>
                  <a:pt x="83343" y="283369"/>
                </a:lnTo>
                <a:lnTo>
                  <a:pt x="61912" y="295275"/>
                </a:lnTo>
                <a:lnTo>
                  <a:pt x="40481" y="276225"/>
                </a:lnTo>
                <a:lnTo>
                  <a:pt x="54768" y="259557"/>
                </a:lnTo>
                <a:lnTo>
                  <a:pt x="0" y="230982"/>
                </a:lnTo>
                <a:close/>
              </a:path>
            </a:pathLst>
          </a:cu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CuadroTexto"/>
          <p:cNvSpPr txBox="1"/>
          <p:nvPr/>
        </p:nvSpPr>
        <p:spPr>
          <a:xfrm>
            <a:off x="4283968" y="188640"/>
            <a:ext cx="4660945" cy="646331"/>
          </a:xfrm>
          <a:prstGeom prst="rect">
            <a:avLst/>
          </a:prstGeom>
          <a:noFill/>
        </p:spPr>
        <p:txBody>
          <a:bodyPr wrap="square" rtlCol="0">
            <a:spAutoFit/>
          </a:bodyPr>
          <a:lstStyle/>
          <a:p>
            <a:pPr algn="r"/>
            <a:r>
              <a:rPr lang="es-CO" dirty="0" smtClean="0">
                <a:solidFill>
                  <a:schemeClr val="bg1"/>
                </a:solidFill>
                <a:latin typeface="Franklin Gothic Heavy" panose="020B0903020102020204" pitchFamily="34" charset="0"/>
              </a:rPr>
              <a:t>CONFLICTO AMBIENTAL</a:t>
            </a:r>
          </a:p>
          <a:p>
            <a:pPr algn="r"/>
            <a:r>
              <a:rPr lang="es-CO" dirty="0" err="1" smtClean="0">
                <a:solidFill>
                  <a:schemeClr val="bg1"/>
                </a:solidFill>
                <a:latin typeface="Franklin Gothic Heavy" panose="020B0903020102020204" pitchFamily="34" charset="0"/>
              </a:rPr>
              <a:t>POT</a:t>
            </a:r>
            <a:endParaRPr lang="es-CO" dirty="0" smtClean="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57132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L:\00.2016\01.Agusta\01.Investigación LD\RII 2016\Ponencia\images\Inforgrafia UPR No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8064" cy="6864086"/>
          </a:xfrm>
          <a:prstGeom prst="rect">
            <a:avLst/>
          </a:prstGeom>
          <a:noFill/>
          <a:extLst>
            <a:ext uri="{909E8E84-426E-40DD-AFC4-6F175D3DCCD1}">
              <a14:hiddenFill xmlns:a14="http://schemas.microsoft.com/office/drawing/2010/main">
                <a:solidFill>
                  <a:srgbClr val="FFFFFF"/>
                </a:solidFill>
              </a14:hiddenFill>
            </a:ext>
          </a:extLst>
        </p:spPr>
      </p:pic>
      <p:sp>
        <p:nvSpPr>
          <p:cNvPr id="92" name="91 CuadroTexto"/>
          <p:cNvSpPr txBox="1"/>
          <p:nvPr/>
        </p:nvSpPr>
        <p:spPr>
          <a:xfrm>
            <a:off x="4283968" y="188640"/>
            <a:ext cx="4660945" cy="646331"/>
          </a:xfrm>
          <a:prstGeom prst="rect">
            <a:avLst/>
          </a:prstGeom>
          <a:noFill/>
        </p:spPr>
        <p:txBody>
          <a:bodyPr wrap="square" rtlCol="0">
            <a:spAutoFit/>
          </a:bodyPr>
          <a:lstStyle/>
          <a:p>
            <a:pPr algn="r"/>
            <a:r>
              <a:rPr lang="es-CO" dirty="0" smtClean="0">
                <a:solidFill>
                  <a:schemeClr val="bg1"/>
                </a:solidFill>
                <a:latin typeface="Franklin Gothic Heavy" panose="020B0903020102020204" pitchFamily="34" charset="0"/>
              </a:rPr>
              <a:t>CONFLICTO AMBIENTAL</a:t>
            </a:r>
          </a:p>
          <a:p>
            <a:pPr algn="r"/>
            <a:r>
              <a:rPr lang="es-CO" dirty="0" err="1" smtClean="0">
                <a:solidFill>
                  <a:schemeClr val="bg1"/>
                </a:solidFill>
                <a:latin typeface="Franklin Gothic Heavy" panose="020B0903020102020204" pitchFamily="34" charset="0"/>
              </a:rPr>
              <a:t>POT</a:t>
            </a:r>
            <a:endParaRPr lang="es-CO" dirty="0" smtClean="0">
              <a:solidFill>
                <a:schemeClr val="bg1"/>
              </a:solidFill>
              <a:latin typeface="Franklin Gothic Heavy" panose="020B0903020102020204" pitchFamily="34" charset="0"/>
            </a:endParaRPr>
          </a:p>
        </p:txBody>
      </p:sp>
      <p:sp>
        <p:nvSpPr>
          <p:cNvPr id="93" name="92 CuadroTexto"/>
          <p:cNvSpPr txBox="1"/>
          <p:nvPr/>
        </p:nvSpPr>
        <p:spPr>
          <a:xfrm>
            <a:off x="5298595" y="939669"/>
            <a:ext cx="3744336" cy="4524315"/>
          </a:xfrm>
          <a:prstGeom prst="rect">
            <a:avLst/>
          </a:prstGeom>
          <a:noFill/>
        </p:spPr>
        <p:txBody>
          <a:bodyPr wrap="square" rtlCol="0">
            <a:spAutoFit/>
          </a:bodyPr>
          <a:lstStyle/>
          <a:p>
            <a:pPr algn="r"/>
            <a:r>
              <a:rPr lang="es-CO" dirty="0" smtClean="0">
                <a:solidFill>
                  <a:schemeClr val="bg1"/>
                </a:solidFill>
              </a:rPr>
              <a:t>La irresolución de la tensión entre la Reserva Thomas Van der </a:t>
            </a:r>
            <a:r>
              <a:rPr lang="es-CO" dirty="0" err="1" smtClean="0">
                <a:solidFill>
                  <a:schemeClr val="bg1"/>
                </a:solidFill>
              </a:rPr>
              <a:t>Hammen</a:t>
            </a:r>
            <a:r>
              <a:rPr lang="es-CO" dirty="0" smtClean="0">
                <a:solidFill>
                  <a:schemeClr val="bg1"/>
                </a:solidFill>
              </a:rPr>
              <a:t> y los planes de la Ciudadela de la Paz (Peñalosa, 2016) evidencia el enfoque neoliberal en la organización espacial de la ciudad; se impone un ejercicio de acumulación de capital con el suelo y la explotación urbana intensiva de los suelos circundantes a la ciudad bajo el amparo de la ortodoxia neoliberal por la cual el mercado interno se ha visto inundado de productos agrícolas del exterior que bien podrían cultivarse en las tierras fértiles de la Sabana de Bogotá incluidas en el </a:t>
            </a:r>
            <a:r>
              <a:rPr lang="es-CO" dirty="0" err="1" smtClean="0">
                <a:solidFill>
                  <a:schemeClr val="bg1"/>
                </a:solidFill>
              </a:rPr>
              <a:t>POZ</a:t>
            </a:r>
            <a:r>
              <a:rPr lang="es-CO" dirty="0" smtClean="0">
                <a:solidFill>
                  <a:schemeClr val="bg1"/>
                </a:solidFill>
              </a:rPr>
              <a:t> Norte</a:t>
            </a:r>
            <a:endParaRPr lang="es-CO" dirty="0">
              <a:solidFill>
                <a:schemeClr val="bg1"/>
              </a:solidFill>
            </a:endParaRPr>
          </a:p>
        </p:txBody>
      </p:sp>
    </p:spTree>
    <p:extLst>
      <p:ext uri="{BB962C8B-B14F-4D97-AF65-F5344CB8AC3E}">
        <p14:creationId xmlns:p14="http://schemas.microsoft.com/office/powerpoint/2010/main" val="314534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3 CuadroTexto"/>
          <p:cNvSpPr txBox="1"/>
          <p:nvPr/>
        </p:nvSpPr>
        <p:spPr>
          <a:xfrm rot="16200000">
            <a:off x="-2659729" y="4720539"/>
            <a:ext cx="5688790" cy="369332"/>
          </a:xfrm>
          <a:prstGeom prst="rect">
            <a:avLst/>
          </a:prstGeom>
          <a:noFill/>
        </p:spPr>
        <p:txBody>
          <a:bodyPr wrap="square" rtlCol="0">
            <a:spAutoFit/>
          </a:bodyPr>
          <a:lstStyle/>
          <a:p>
            <a:pPr algn="ctr"/>
            <a:r>
              <a:rPr lang="es-CO" b="1" dirty="0" smtClean="0">
                <a:solidFill>
                  <a:schemeClr val="bg1"/>
                </a:solidFill>
              </a:rPr>
              <a:t>1. La expansión sobre tierras de borde.</a:t>
            </a:r>
            <a:endParaRPr lang="es-CO" b="1" dirty="0">
              <a:solidFill>
                <a:schemeClr val="bg1"/>
              </a:solidFill>
            </a:endParaRPr>
          </a:p>
        </p:txBody>
      </p:sp>
      <p:pic>
        <p:nvPicPr>
          <p:cNvPr id="1026" name="Picture 2" descr="https://pbs.twimg.com/media/Dk4wQDFX0AA5Ia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16" t="1583" r="3662" b="1541"/>
          <a:stretch/>
        </p:blipFill>
        <p:spPr bwMode="auto">
          <a:xfrm>
            <a:off x="3419840" y="80534"/>
            <a:ext cx="4824670" cy="669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42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Picture 2" descr="https://www.elespectador.com/sites/default/files/d9e180bc7ba4346c5737c4fb49a823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70" y="332570"/>
            <a:ext cx="7355726" cy="489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367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 name="112 CuadroTexto"/>
          <p:cNvSpPr txBox="1"/>
          <p:nvPr/>
        </p:nvSpPr>
        <p:spPr>
          <a:xfrm>
            <a:off x="4139952" y="6237312"/>
            <a:ext cx="4896544" cy="369332"/>
          </a:xfrm>
          <a:prstGeom prst="rect">
            <a:avLst/>
          </a:prstGeom>
          <a:noFill/>
        </p:spPr>
        <p:txBody>
          <a:bodyPr wrap="square" rtlCol="0">
            <a:spAutoFit/>
          </a:bodyPr>
          <a:lstStyle/>
          <a:p>
            <a:pPr algn="r"/>
            <a:r>
              <a:rPr lang="es-CO" dirty="0" smtClean="0">
                <a:solidFill>
                  <a:schemeClr val="bg1"/>
                </a:solidFill>
                <a:latin typeface="Franklin Gothic Heavy" panose="020B0903020102020204" pitchFamily="34" charset="0"/>
              </a:rPr>
              <a:t>DESCRIPCIÓN GEOGRÁFICO ESPACIAL</a:t>
            </a:r>
          </a:p>
        </p:txBody>
      </p:sp>
      <p:grpSp>
        <p:nvGrpSpPr>
          <p:cNvPr id="4" name="3 Grupo"/>
          <p:cNvGrpSpPr/>
          <p:nvPr/>
        </p:nvGrpSpPr>
        <p:grpSpPr>
          <a:xfrm>
            <a:off x="4298372" y="2332575"/>
            <a:ext cx="288032" cy="252028"/>
            <a:chOff x="3131840" y="1844824"/>
            <a:chExt cx="288032" cy="252028"/>
          </a:xfrm>
        </p:grpSpPr>
        <p:sp>
          <p:nvSpPr>
            <p:cNvPr id="7" name="6 Hexágono"/>
            <p:cNvSpPr/>
            <p:nvPr/>
          </p:nvSpPr>
          <p:spPr>
            <a:xfrm>
              <a:off x="3131840" y="1844824"/>
              <a:ext cx="288032" cy="252028"/>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8" name="7 Elipse"/>
            <p:cNvSpPr/>
            <p:nvPr/>
          </p:nvSpPr>
          <p:spPr>
            <a:xfrm>
              <a:off x="3172345" y="1865076"/>
              <a:ext cx="207023" cy="2115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9" name="8 CuadroTexto"/>
            <p:cNvSpPr txBox="1"/>
            <p:nvPr/>
          </p:nvSpPr>
          <p:spPr>
            <a:xfrm>
              <a:off x="3158844" y="1844824"/>
              <a:ext cx="234026" cy="246221"/>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2</a:t>
              </a:r>
              <a:endParaRPr lang="es-CO" sz="1000" b="1" dirty="0">
                <a:solidFill>
                  <a:schemeClr val="bg1"/>
                </a:solidFill>
                <a:latin typeface="Arial" panose="020B0604020202020204" pitchFamily="34" charset="0"/>
                <a:cs typeface="Arial" panose="020B0604020202020204" pitchFamily="34" charset="0"/>
              </a:endParaRPr>
            </a:p>
          </p:txBody>
        </p:sp>
      </p:grpSp>
      <p:grpSp>
        <p:nvGrpSpPr>
          <p:cNvPr id="10" name="9 Grupo"/>
          <p:cNvGrpSpPr>
            <a:grpSpLocks noChangeAspect="1"/>
          </p:cNvGrpSpPr>
          <p:nvPr/>
        </p:nvGrpSpPr>
        <p:grpSpPr>
          <a:xfrm>
            <a:off x="4256966" y="980728"/>
            <a:ext cx="288032" cy="400110"/>
            <a:chOff x="539552" y="1700808"/>
            <a:chExt cx="576064" cy="800220"/>
          </a:xfrm>
        </p:grpSpPr>
        <p:sp>
          <p:nvSpPr>
            <p:cNvPr id="11" name="10 Hexágono"/>
            <p:cNvSpPr/>
            <p:nvPr/>
          </p:nvSpPr>
          <p:spPr>
            <a:xfrm>
              <a:off x="539552" y="1700808"/>
              <a:ext cx="576064" cy="504056"/>
            </a:xfrm>
            <a:prstGeom prst="hexagon">
              <a:avLst/>
            </a:prstGeom>
            <a:solidFill>
              <a:srgbClr val="FF0066"/>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12" name="11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13" name="12 CuadroTexto"/>
            <p:cNvSpPr txBox="1"/>
            <p:nvPr/>
          </p:nvSpPr>
          <p:spPr>
            <a:xfrm>
              <a:off x="593560" y="1700808"/>
              <a:ext cx="468052" cy="800220"/>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1</a:t>
              </a:r>
            </a:p>
            <a:p>
              <a:pPr algn="ctr"/>
              <a:endParaRPr lang="es-CO" sz="1000" b="1" dirty="0">
                <a:solidFill>
                  <a:schemeClr val="bg1"/>
                </a:solidFill>
                <a:latin typeface="Arial" panose="020B0604020202020204" pitchFamily="34" charset="0"/>
                <a:cs typeface="Arial" panose="020B0604020202020204" pitchFamily="34" charset="0"/>
              </a:endParaRPr>
            </a:p>
          </p:txBody>
        </p:sp>
      </p:gr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8968" y="1489074"/>
            <a:ext cx="6838304" cy="3860156"/>
          </a:xfrm>
          <a:prstGeom prst="rect">
            <a:avLst/>
          </a:prstGeom>
        </p:spPr>
      </p:pic>
      <p:sp>
        <p:nvSpPr>
          <p:cNvPr id="5" name="4 Forma libre"/>
          <p:cNvSpPr/>
          <p:nvPr/>
        </p:nvSpPr>
        <p:spPr>
          <a:xfrm rot="5400000">
            <a:off x="1118186" y="1432973"/>
            <a:ext cx="2614645" cy="1219720"/>
          </a:xfrm>
          <a:custGeom>
            <a:avLst/>
            <a:gdLst>
              <a:gd name="connsiteX0" fmla="*/ 0 w 3496235"/>
              <a:gd name="connsiteY0" fmla="*/ 0 h 1353670"/>
              <a:gd name="connsiteX1" fmla="*/ 546847 w 3496235"/>
              <a:gd name="connsiteY1" fmla="*/ 412376 h 1353670"/>
              <a:gd name="connsiteX2" fmla="*/ 753035 w 3496235"/>
              <a:gd name="connsiteY2" fmla="*/ 753035 h 1353670"/>
              <a:gd name="connsiteX3" fmla="*/ 1317812 w 3496235"/>
              <a:gd name="connsiteY3" fmla="*/ 941294 h 1353670"/>
              <a:gd name="connsiteX4" fmla="*/ 1792941 w 3496235"/>
              <a:gd name="connsiteY4" fmla="*/ 1039906 h 1353670"/>
              <a:gd name="connsiteX5" fmla="*/ 2043953 w 3496235"/>
              <a:gd name="connsiteY5" fmla="*/ 986118 h 1353670"/>
              <a:gd name="connsiteX6" fmla="*/ 2662518 w 3496235"/>
              <a:gd name="connsiteY6" fmla="*/ 1183341 h 1353670"/>
              <a:gd name="connsiteX7" fmla="*/ 3227294 w 3496235"/>
              <a:gd name="connsiteY7" fmla="*/ 1264023 h 1353670"/>
              <a:gd name="connsiteX8" fmla="*/ 3496235 w 3496235"/>
              <a:gd name="connsiteY8" fmla="*/ 1353670 h 13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35" h="1353670">
                <a:moveTo>
                  <a:pt x="0" y="0"/>
                </a:moveTo>
                <a:cubicBezTo>
                  <a:pt x="210670" y="143435"/>
                  <a:pt x="421341" y="286870"/>
                  <a:pt x="546847" y="412376"/>
                </a:cubicBezTo>
                <a:cubicBezTo>
                  <a:pt x="672353" y="537882"/>
                  <a:pt x="624541" y="664882"/>
                  <a:pt x="753035" y="753035"/>
                </a:cubicBezTo>
                <a:cubicBezTo>
                  <a:pt x="881529" y="841188"/>
                  <a:pt x="1144494" y="893482"/>
                  <a:pt x="1317812" y="941294"/>
                </a:cubicBezTo>
                <a:cubicBezTo>
                  <a:pt x="1491130" y="989106"/>
                  <a:pt x="1671917" y="1032435"/>
                  <a:pt x="1792941" y="1039906"/>
                </a:cubicBezTo>
                <a:cubicBezTo>
                  <a:pt x="1913965" y="1047377"/>
                  <a:pt x="1899024" y="962212"/>
                  <a:pt x="2043953" y="986118"/>
                </a:cubicBezTo>
                <a:cubicBezTo>
                  <a:pt x="2188883" y="1010024"/>
                  <a:pt x="2465294" y="1137023"/>
                  <a:pt x="2662518" y="1183341"/>
                </a:cubicBezTo>
                <a:cubicBezTo>
                  <a:pt x="2859742" y="1229659"/>
                  <a:pt x="3088341" y="1235635"/>
                  <a:pt x="3227294" y="1264023"/>
                </a:cubicBezTo>
                <a:cubicBezTo>
                  <a:pt x="3366247" y="1292411"/>
                  <a:pt x="3431241" y="1323040"/>
                  <a:pt x="3496235" y="1353670"/>
                </a:cubicBez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Forma libre"/>
          <p:cNvSpPr/>
          <p:nvPr/>
        </p:nvSpPr>
        <p:spPr>
          <a:xfrm rot="5400000">
            <a:off x="682869" y="1573354"/>
            <a:ext cx="1716280" cy="1421662"/>
          </a:xfrm>
          <a:custGeom>
            <a:avLst/>
            <a:gdLst>
              <a:gd name="connsiteX0" fmla="*/ 0 w 2294964"/>
              <a:gd name="connsiteY0" fmla="*/ 0 h 1577789"/>
              <a:gd name="connsiteX1" fmla="*/ 224117 w 2294964"/>
              <a:gd name="connsiteY1" fmla="*/ 286871 h 1577789"/>
              <a:gd name="connsiteX2" fmla="*/ 403411 w 2294964"/>
              <a:gd name="connsiteY2" fmla="*/ 421342 h 1577789"/>
              <a:gd name="connsiteX3" fmla="*/ 564776 w 2294964"/>
              <a:gd name="connsiteY3" fmla="*/ 448236 h 1577789"/>
              <a:gd name="connsiteX4" fmla="*/ 878541 w 2294964"/>
              <a:gd name="connsiteY4" fmla="*/ 645459 h 1577789"/>
              <a:gd name="connsiteX5" fmla="*/ 878541 w 2294964"/>
              <a:gd name="connsiteY5" fmla="*/ 914400 h 1577789"/>
              <a:gd name="connsiteX6" fmla="*/ 519953 w 2294964"/>
              <a:gd name="connsiteY6" fmla="*/ 1326777 h 1577789"/>
              <a:gd name="connsiteX7" fmla="*/ 842682 w 2294964"/>
              <a:gd name="connsiteY7" fmla="*/ 1524000 h 1577789"/>
              <a:gd name="connsiteX8" fmla="*/ 1165411 w 2294964"/>
              <a:gd name="connsiteY8" fmla="*/ 1577789 h 1577789"/>
              <a:gd name="connsiteX9" fmla="*/ 1515035 w 2294964"/>
              <a:gd name="connsiteY9" fmla="*/ 1407459 h 1577789"/>
              <a:gd name="connsiteX10" fmla="*/ 1685364 w 2294964"/>
              <a:gd name="connsiteY10" fmla="*/ 1299883 h 1577789"/>
              <a:gd name="connsiteX11" fmla="*/ 1828800 w 2294964"/>
              <a:gd name="connsiteY11" fmla="*/ 1165412 h 1577789"/>
              <a:gd name="connsiteX12" fmla="*/ 1999129 w 2294964"/>
              <a:gd name="connsiteY12" fmla="*/ 1039906 h 1577789"/>
              <a:gd name="connsiteX13" fmla="*/ 1891553 w 2294964"/>
              <a:gd name="connsiteY13" fmla="*/ 896471 h 1577789"/>
              <a:gd name="connsiteX14" fmla="*/ 1864658 w 2294964"/>
              <a:gd name="connsiteY14" fmla="*/ 717177 h 1577789"/>
              <a:gd name="connsiteX15" fmla="*/ 2017058 w 2294964"/>
              <a:gd name="connsiteY15" fmla="*/ 681318 h 1577789"/>
              <a:gd name="connsiteX16" fmla="*/ 2142564 w 2294964"/>
              <a:gd name="connsiteY16" fmla="*/ 681318 h 1577789"/>
              <a:gd name="connsiteX17" fmla="*/ 2178423 w 2294964"/>
              <a:gd name="connsiteY17" fmla="*/ 582706 h 1577789"/>
              <a:gd name="connsiteX18" fmla="*/ 2250141 w 2294964"/>
              <a:gd name="connsiteY18" fmla="*/ 403412 h 1577789"/>
              <a:gd name="connsiteX19" fmla="*/ 2294964 w 2294964"/>
              <a:gd name="connsiteY19" fmla="*/ 251012 h 157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4964" h="1577789">
                <a:moveTo>
                  <a:pt x="0" y="0"/>
                </a:moveTo>
                <a:lnTo>
                  <a:pt x="224117" y="286871"/>
                </a:lnTo>
                <a:lnTo>
                  <a:pt x="403411" y="421342"/>
                </a:lnTo>
                <a:lnTo>
                  <a:pt x="564776" y="448236"/>
                </a:lnTo>
                <a:lnTo>
                  <a:pt x="878541" y="645459"/>
                </a:lnTo>
                <a:lnTo>
                  <a:pt x="878541" y="914400"/>
                </a:lnTo>
                <a:lnTo>
                  <a:pt x="519953" y="1326777"/>
                </a:lnTo>
                <a:lnTo>
                  <a:pt x="842682" y="1524000"/>
                </a:lnTo>
                <a:lnTo>
                  <a:pt x="1165411" y="1577789"/>
                </a:lnTo>
                <a:lnTo>
                  <a:pt x="1515035" y="1407459"/>
                </a:lnTo>
                <a:lnTo>
                  <a:pt x="1685364" y="1299883"/>
                </a:lnTo>
                <a:lnTo>
                  <a:pt x="1828800" y="1165412"/>
                </a:lnTo>
                <a:lnTo>
                  <a:pt x="1999129" y="1039906"/>
                </a:lnTo>
                <a:lnTo>
                  <a:pt x="1891553" y="896471"/>
                </a:lnTo>
                <a:lnTo>
                  <a:pt x="1864658" y="717177"/>
                </a:lnTo>
                <a:lnTo>
                  <a:pt x="2017058" y="681318"/>
                </a:lnTo>
                <a:lnTo>
                  <a:pt x="2142564" y="681318"/>
                </a:lnTo>
                <a:lnTo>
                  <a:pt x="2178423" y="582706"/>
                </a:lnTo>
                <a:lnTo>
                  <a:pt x="2250141" y="403412"/>
                </a:lnTo>
                <a:lnTo>
                  <a:pt x="2294964" y="251012"/>
                </a:lnTo>
              </a:path>
            </a:pathLst>
          </a:cu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13 Conector recto"/>
          <p:cNvCxnSpPr/>
          <p:nvPr/>
        </p:nvCxnSpPr>
        <p:spPr>
          <a:xfrm rot="5400000">
            <a:off x="3487928" y="310886"/>
            <a:ext cx="1" cy="1594856"/>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15" name="14 Hexágono"/>
          <p:cNvSpPr>
            <a:spLocks noChangeAspect="1"/>
          </p:cNvSpPr>
          <p:nvPr/>
        </p:nvSpPr>
        <p:spPr>
          <a:xfrm rot="5400000">
            <a:off x="2652636" y="1062694"/>
            <a:ext cx="75728" cy="91242"/>
          </a:xfrm>
          <a:prstGeom prst="hexagon">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 name="15 Conector recto"/>
          <p:cNvCxnSpPr/>
          <p:nvPr/>
        </p:nvCxnSpPr>
        <p:spPr>
          <a:xfrm rot="5400000">
            <a:off x="3072699" y="1228914"/>
            <a:ext cx="1" cy="2451345"/>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17" name="16 Hexágono"/>
          <p:cNvSpPr>
            <a:spLocks noChangeAspect="1"/>
          </p:cNvSpPr>
          <p:nvPr/>
        </p:nvSpPr>
        <p:spPr>
          <a:xfrm rot="5400000">
            <a:off x="1763542" y="2408965"/>
            <a:ext cx="75728" cy="91242"/>
          </a:xfrm>
          <a:prstGeom prst="hexagon">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CuadroTexto"/>
          <p:cNvSpPr txBox="1"/>
          <p:nvPr/>
        </p:nvSpPr>
        <p:spPr>
          <a:xfrm>
            <a:off x="4584408" y="908720"/>
            <a:ext cx="4182899" cy="646331"/>
          </a:xfrm>
          <a:prstGeom prst="rect">
            <a:avLst/>
          </a:prstGeom>
          <a:noFill/>
        </p:spPr>
        <p:txBody>
          <a:bodyPr wrap="square" rtlCol="0">
            <a:spAutoFit/>
          </a:bodyPr>
          <a:lstStyle/>
          <a:p>
            <a:r>
              <a:rPr lang="es-CO" dirty="0" smtClean="0">
                <a:solidFill>
                  <a:schemeClr val="bg1"/>
                </a:solidFill>
              </a:rPr>
              <a:t>Principales vías, paralelas a la dirección del sistema orográfico.</a:t>
            </a:r>
            <a:endParaRPr lang="es-CO" dirty="0">
              <a:solidFill>
                <a:schemeClr val="bg1"/>
              </a:solidFill>
            </a:endParaRPr>
          </a:p>
        </p:txBody>
      </p:sp>
      <p:sp>
        <p:nvSpPr>
          <p:cNvPr id="21" name="20 CuadroTexto"/>
          <p:cNvSpPr txBox="1"/>
          <p:nvPr/>
        </p:nvSpPr>
        <p:spPr>
          <a:xfrm>
            <a:off x="4656416" y="2267580"/>
            <a:ext cx="4182899" cy="369332"/>
          </a:xfrm>
          <a:prstGeom prst="rect">
            <a:avLst/>
          </a:prstGeom>
          <a:noFill/>
        </p:spPr>
        <p:txBody>
          <a:bodyPr wrap="square" rtlCol="0">
            <a:spAutoFit/>
          </a:bodyPr>
          <a:lstStyle/>
          <a:p>
            <a:r>
              <a:rPr lang="es-CO" dirty="0" smtClean="0">
                <a:solidFill>
                  <a:schemeClr val="bg1"/>
                </a:solidFill>
              </a:rPr>
              <a:t>Zona de altiplano</a:t>
            </a:r>
            <a:endParaRPr lang="es-CO" dirty="0">
              <a:solidFill>
                <a:schemeClr val="bg1"/>
              </a:solidFill>
            </a:endParaRPr>
          </a:p>
        </p:txBody>
      </p:sp>
    </p:spTree>
    <p:extLst>
      <p:ext uri="{BB962C8B-B14F-4D97-AF65-F5344CB8AC3E}">
        <p14:creationId xmlns:p14="http://schemas.microsoft.com/office/powerpoint/2010/main" val="23246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 name="112 CuadroTexto"/>
          <p:cNvSpPr txBox="1"/>
          <p:nvPr/>
        </p:nvSpPr>
        <p:spPr>
          <a:xfrm>
            <a:off x="4067944" y="6237312"/>
            <a:ext cx="4896544" cy="369332"/>
          </a:xfrm>
          <a:prstGeom prst="rect">
            <a:avLst/>
          </a:prstGeom>
          <a:noFill/>
        </p:spPr>
        <p:txBody>
          <a:bodyPr wrap="square" rtlCol="0">
            <a:spAutoFit/>
          </a:bodyPr>
          <a:lstStyle/>
          <a:p>
            <a:pPr algn="r"/>
            <a:r>
              <a:rPr lang="es-CO" dirty="0" smtClean="0">
                <a:solidFill>
                  <a:schemeClr val="bg1"/>
                </a:solidFill>
                <a:latin typeface="Franklin Gothic Heavy" panose="020B0903020102020204" pitchFamily="34" charset="0"/>
              </a:rPr>
              <a:t>Zonas de análisis.</a:t>
            </a:r>
          </a:p>
        </p:txBody>
      </p:sp>
      <p:grpSp>
        <p:nvGrpSpPr>
          <p:cNvPr id="40" name="39 Grupo"/>
          <p:cNvGrpSpPr/>
          <p:nvPr/>
        </p:nvGrpSpPr>
        <p:grpSpPr>
          <a:xfrm>
            <a:off x="4490805" y="694555"/>
            <a:ext cx="4443927" cy="471248"/>
            <a:chOff x="4490805" y="694555"/>
            <a:chExt cx="4443927" cy="471248"/>
          </a:xfrm>
        </p:grpSpPr>
        <p:sp>
          <p:nvSpPr>
            <p:cNvPr id="7" name="6 CuadroTexto"/>
            <p:cNvSpPr txBox="1"/>
            <p:nvPr/>
          </p:nvSpPr>
          <p:spPr>
            <a:xfrm>
              <a:off x="4490805" y="694555"/>
              <a:ext cx="4182899" cy="369332"/>
            </a:xfrm>
            <a:prstGeom prst="rect">
              <a:avLst/>
            </a:prstGeom>
            <a:noFill/>
          </p:spPr>
          <p:txBody>
            <a:bodyPr wrap="square" rtlCol="0">
              <a:spAutoFit/>
            </a:bodyPr>
            <a:lstStyle/>
            <a:p>
              <a:pPr algn="r"/>
              <a:r>
                <a:rPr lang="es-CO" dirty="0" smtClean="0">
                  <a:solidFill>
                    <a:schemeClr val="bg1"/>
                  </a:solidFill>
                </a:rPr>
                <a:t>Centro fundacional</a:t>
              </a:r>
            </a:p>
          </p:txBody>
        </p:sp>
        <p:grpSp>
          <p:nvGrpSpPr>
            <p:cNvPr id="5" name="4 Grupo"/>
            <p:cNvGrpSpPr>
              <a:grpSpLocks noChangeAspect="1"/>
            </p:cNvGrpSpPr>
            <p:nvPr/>
          </p:nvGrpSpPr>
          <p:grpSpPr>
            <a:xfrm>
              <a:off x="8646700" y="765693"/>
              <a:ext cx="288032" cy="400110"/>
              <a:chOff x="539552" y="1700808"/>
              <a:chExt cx="576064" cy="800220"/>
            </a:xfrm>
          </p:grpSpPr>
          <p:sp>
            <p:nvSpPr>
              <p:cNvPr id="6" name="5 Hexágono"/>
              <p:cNvSpPr/>
              <p:nvPr/>
            </p:nvSpPr>
            <p:spPr>
              <a:xfrm>
                <a:off x="539552" y="1700808"/>
                <a:ext cx="576064" cy="504056"/>
              </a:xfrm>
              <a:prstGeom prst="hexagon">
                <a:avLst/>
              </a:prstGeom>
              <a:solidFill>
                <a:srgbClr val="FF0066"/>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8" name="7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9" name="8 CuadroTexto"/>
              <p:cNvSpPr txBox="1"/>
              <p:nvPr/>
            </p:nvSpPr>
            <p:spPr>
              <a:xfrm>
                <a:off x="593560" y="1700808"/>
                <a:ext cx="468052" cy="800220"/>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1</a:t>
                </a:r>
              </a:p>
              <a:p>
                <a:pPr algn="ctr"/>
                <a:endParaRPr lang="es-CO" sz="1000" b="1" dirty="0">
                  <a:solidFill>
                    <a:schemeClr val="bg1"/>
                  </a:solidFill>
                  <a:latin typeface="Arial" panose="020B0604020202020204" pitchFamily="34" charset="0"/>
                  <a:cs typeface="Arial" panose="020B0604020202020204" pitchFamily="34" charset="0"/>
                </a:endParaRPr>
              </a:p>
            </p:txBody>
          </p:sp>
        </p:grpSp>
      </p:grpSp>
      <p:pic>
        <p:nvPicPr>
          <p:cNvPr id="26" name="2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1632" y="1511315"/>
            <a:ext cx="6835183" cy="3851919"/>
          </a:xfrm>
          <a:prstGeom prst="rect">
            <a:avLst/>
          </a:prstGeom>
        </p:spPr>
      </p:pic>
      <p:cxnSp>
        <p:nvCxnSpPr>
          <p:cNvPr id="4" name="3 Conector recto de flecha"/>
          <p:cNvCxnSpPr/>
          <p:nvPr/>
        </p:nvCxnSpPr>
        <p:spPr>
          <a:xfrm flipH="1">
            <a:off x="2395838" y="1052736"/>
            <a:ext cx="375962" cy="2664296"/>
          </a:xfrm>
          <a:prstGeom prst="straightConnector1">
            <a:avLst/>
          </a:prstGeom>
          <a:ln w="25400">
            <a:solidFill>
              <a:srgbClr val="FF9999"/>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7" name="26 Grupo"/>
          <p:cNvGrpSpPr>
            <a:grpSpLocks noChangeAspect="1"/>
          </p:cNvGrpSpPr>
          <p:nvPr/>
        </p:nvGrpSpPr>
        <p:grpSpPr>
          <a:xfrm rot="5400000">
            <a:off x="4074011" y="3626007"/>
            <a:ext cx="246221" cy="178212"/>
            <a:chOff x="494177" y="1700808"/>
            <a:chExt cx="656588" cy="504056"/>
          </a:xfrm>
        </p:grpSpPr>
        <p:sp>
          <p:nvSpPr>
            <p:cNvPr id="28" name="27 Hexágono"/>
            <p:cNvSpPr/>
            <p:nvPr/>
          </p:nvSpPr>
          <p:spPr>
            <a:xfrm>
              <a:off x="539552" y="1700808"/>
              <a:ext cx="576064" cy="504056"/>
            </a:xfrm>
            <a:prstGeom prst="hexagon">
              <a:avLst/>
            </a:prstGeom>
            <a:solidFill>
              <a:srgbClr val="FF0066"/>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29" name="28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30" name="29 CuadroTexto"/>
            <p:cNvSpPr txBox="1"/>
            <p:nvPr/>
          </p:nvSpPr>
          <p:spPr>
            <a:xfrm rot="16200000">
              <a:off x="574250" y="1624539"/>
              <a:ext cx="496442"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1</a:t>
              </a:r>
              <a:endParaRPr lang="es-CO" sz="1000" b="1" dirty="0">
                <a:solidFill>
                  <a:schemeClr val="bg1"/>
                </a:solidFill>
                <a:latin typeface="Arial" panose="020B0604020202020204" pitchFamily="34" charset="0"/>
                <a:cs typeface="Arial" panose="020B0604020202020204" pitchFamily="34" charset="0"/>
              </a:endParaRPr>
            </a:p>
          </p:txBody>
        </p:sp>
      </p:grpSp>
      <p:cxnSp>
        <p:nvCxnSpPr>
          <p:cNvPr id="31" name="30 Conector recto"/>
          <p:cNvCxnSpPr>
            <a:stCxn id="30" idx="1"/>
          </p:cNvCxnSpPr>
          <p:nvPr/>
        </p:nvCxnSpPr>
        <p:spPr>
          <a:xfrm flipH="1">
            <a:off x="2406779" y="3715114"/>
            <a:ext cx="1702584" cy="1916"/>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32" name="31 Hexágono"/>
          <p:cNvSpPr>
            <a:spLocks noChangeAspect="1"/>
          </p:cNvSpPr>
          <p:nvPr/>
        </p:nvSpPr>
        <p:spPr>
          <a:xfrm rot="5400000">
            <a:off x="2353135" y="3681227"/>
            <a:ext cx="75947" cy="71604"/>
          </a:xfrm>
          <a:prstGeom prst="hexagon">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19 Grupo"/>
          <p:cNvGrpSpPr>
            <a:grpSpLocks noChangeAspect="1"/>
          </p:cNvGrpSpPr>
          <p:nvPr/>
        </p:nvGrpSpPr>
        <p:grpSpPr>
          <a:xfrm rot="5400000">
            <a:off x="4088527" y="1251467"/>
            <a:ext cx="246221" cy="178601"/>
            <a:chOff x="499290" y="1699706"/>
            <a:chExt cx="656588" cy="505158"/>
          </a:xfrm>
        </p:grpSpPr>
        <p:sp>
          <p:nvSpPr>
            <p:cNvPr id="21" name="20 Hexágono"/>
            <p:cNvSpPr/>
            <p:nvPr/>
          </p:nvSpPr>
          <p:spPr>
            <a:xfrm>
              <a:off x="539552" y="1700808"/>
              <a:ext cx="576064" cy="504056"/>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22" name="21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23" name="22 CuadroTexto"/>
            <p:cNvSpPr txBox="1"/>
            <p:nvPr/>
          </p:nvSpPr>
          <p:spPr>
            <a:xfrm rot="16200000">
              <a:off x="579362" y="1619634"/>
              <a:ext cx="496443"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2</a:t>
              </a:r>
              <a:endParaRPr lang="es-CO" sz="1000" b="1" dirty="0">
                <a:solidFill>
                  <a:schemeClr val="bg1"/>
                </a:solidFill>
                <a:latin typeface="Arial" panose="020B0604020202020204" pitchFamily="34" charset="0"/>
                <a:cs typeface="Arial" panose="020B0604020202020204" pitchFamily="34" charset="0"/>
              </a:endParaRPr>
            </a:p>
          </p:txBody>
        </p:sp>
      </p:grpSp>
      <p:cxnSp>
        <p:nvCxnSpPr>
          <p:cNvPr id="24" name="23 Conector recto"/>
          <p:cNvCxnSpPr>
            <a:stCxn id="23" idx="1"/>
          </p:cNvCxnSpPr>
          <p:nvPr/>
        </p:nvCxnSpPr>
        <p:spPr>
          <a:xfrm flipH="1">
            <a:off x="2771800" y="1340768"/>
            <a:ext cx="1353618" cy="0"/>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25" name="24 Hexágono"/>
          <p:cNvSpPr>
            <a:spLocks noChangeAspect="1"/>
          </p:cNvSpPr>
          <p:nvPr/>
        </p:nvSpPr>
        <p:spPr>
          <a:xfrm rot="5400000">
            <a:off x="2698024" y="1304966"/>
            <a:ext cx="75947" cy="71604"/>
          </a:xfrm>
          <a:prstGeom prst="hexagon">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 name="16 Conector recto de flecha"/>
          <p:cNvCxnSpPr>
            <a:stCxn id="32" idx="3"/>
          </p:cNvCxnSpPr>
          <p:nvPr/>
        </p:nvCxnSpPr>
        <p:spPr>
          <a:xfrm flipH="1" flipV="1">
            <a:off x="1403648" y="2780928"/>
            <a:ext cx="987461" cy="898128"/>
          </a:xfrm>
          <a:prstGeom prst="straightConnector1">
            <a:avLst/>
          </a:prstGeom>
          <a:ln w="158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33" name="32 Grupo"/>
          <p:cNvGrpSpPr>
            <a:grpSpLocks noChangeAspect="1"/>
          </p:cNvGrpSpPr>
          <p:nvPr/>
        </p:nvGrpSpPr>
        <p:grpSpPr>
          <a:xfrm rot="5400000">
            <a:off x="4068695" y="3234537"/>
            <a:ext cx="246221" cy="178212"/>
            <a:chOff x="499291" y="1700808"/>
            <a:chExt cx="656588" cy="504056"/>
          </a:xfrm>
        </p:grpSpPr>
        <p:sp>
          <p:nvSpPr>
            <p:cNvPr id="34" name="33 Hexágono"/>
            <p:cNvSpPr/>
            <p:nvPr/>
          </p:nvSpPr>
          <p:spPr>
            <a:xfrm>
              <a:off x="539552" y="1700808"/>
              <a:ext cx="576064" cy="504056"/>
            </a:xfrm>
            <a:prstGeom prst="hexagon">
              <a:avLst/>
            </a:prstGeom>
            <a:solidFill>
              <a:srgbClr val="00B0F0"/>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35" name="34 Elipse"/>
            <p:cNvSpPr/>
            <p:nvPr/>
          </p:nvSpPr>
          <p:spPr>
            <a:xfrm>
              <a:off x="620561" y="1741315"/>
              <a:ext cx="414047" cy="423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36" name="35 CuadroTexto"/>
            <p:cNvSpPr txBox="1"/>
            <p:nvPr/>
          </p:nvSpPr>
          <p:spPr>
            <a:xfrm rot="16200000">
              <a:off x="579364" y="1628349"/>
              <a:ext cx="496442"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3</a:t>
              </a:r>
              <a:endParaRPr lang="es-CO" sz="1000" b="1" dirty="0">
                <a:solidFill>
                  <a:schemeClr val="bg1"/>
                </a:solidFill>
                <a:latin typeface="Arial" panose="020B0604020202020204" pitchFamily="34" charset="0"/>
                <a:cs typeface="Arial" panose="020B0604020202020204" pitchFamily="34" charset="0"/>
              </a:endParaRPr>
            </a:p>
          </p:txBody>
        </p:sp>
      </p:grpSp>
      <p:cxnSp>
        <p:nvCxnSpPr>
          <p:cNvPr id="37" name="36 Conector recto"/>
          <p:cNvCxnSpPr/>
          <p:nvPr/>
        </p:nvCxnSpPr>
        <p:spPr>
          <a:xfrm flipH="1">
            <a:off x="2051316" y="3323643"/>
            <a:ext cx="205273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37 Hexágono"/>
          <p:cNvSpPr>
            <a:spLocks noChangeAspect="1"/>
          </p:cNvSpPr>
          <p:nvPr/>
        </p:nvSpPr>
        <p:spPr>
          <a:xfrm rot="5400000">
            <a:off x="1977540" y="3287841"/>
            <a:ext cx="75947" cy="7160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42 CuadroTexto"/>
          <p:cNvSpPr txBox="1"/>
          <p:nvPr/>
        </p:nvSpPr>
        <p:spPr>
          <a:xfrm>
            <a:off x="4499992" y="1157552"/>
            <a:ext cx="4182899" cy="369332"/>
          </a:xfrm>
          <a:prstGeom prst="rect">
            <a:avLst/>
          </a:prstGeom>
          <a:noFill/>
        </p:spPr>
        <p:txBody>
          <a:bodyPr wrap="square" rtlCol="0">
            <a:spAutoFit/>
          </a:bodyPr>
          <a:lstStyle/>
          <a:p>
            <a:pPr algn="r"/>
            <a:r>
              <a:rPr lang="es-CO" dirty="0" smtClean="0">
                <a:solidFill>
                  <a:schemeClr val="bg1"/>
                </a:solidFill>
              </a:rPr>
              <a:t>Dirección de desplazamiento eje financiero</a:t>
            </a:r>
          </a:p>
        </p:txBody>
      </p:sp>
      <p:sp>
        <p:nvSpPr>
          <p:cNvPr id="45" name="44 Hexágono"/>
          <p:cNvSpPr/>
          <p:nvPr/>
        </p:nvSpPr>
        <p:spPr>
          <a:xfrm>
            <a:off x="8655887" y="1228690"/>
            <a:ext cx="288032" cy="252028"/>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46" name="45 Elipse"/>
          <p:cNvSpPr/>
          <p:nvPr/>
        </p:nvSpPr>
        <p:spPr>
          <a:xfrm>
            <a:off x="8696392" y="1248942"/>
            <a:ext cx="207023" cy="2115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47" name="46 CuadroTexto"/>
          <p:cNvSpPr txBox="1"/>
          <p:nvPr/>
        </p:nvSpPr>
        <p:spPr>
          <a:xfrm>
            <a:off x="8682891" y="1228690"/>
            <a:ext cx="234026" cy="400110"/>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2</a:t>
            </a:r>
          </a:p>
          <a:p>
            <a:pPr algn="ctr"/>
            <a:endParaRPr lang="es-CO" sz="1000" b="1" dirty="0">
              <a:solidFill>
                <a:schemeClr val="bg1"/>
              </a:solidFill>
              <a:latin typeface="Arial" panose="020B0604020202020204" pitchFamily="34" charset="0"/>
              <a:cs typeface="Arial" panose="020B0604020202020204" pitchFamily="34" charset="0"/>
            </a:endParaRPr>
          </a:p>
        </p:txBody>
      </p:sp>
      <p:sp>
        <p:nvSpPr>
          <p:cNvPr id="49" name="48 CuadroTexto"/>
          <p:cNvSpPr txBox="1"/>
          <p:nvPr/>
        </p:nvSpPr>
        <p:spPr>
          <a:xfrm>
            <a:off x="4499992" y="1589600"/>
            <a:ext cx="4182899" cy="369332"/>
          </a:xfrm>
          <a:prstGeom prst="rect">
            <a:avLst/>
          </a:prstGeom>
          <a:noFill/>
        </p:spPr>
        <p:txBody>
          <a:bodyPr wrap="square" rtlCol="0">
            <a:spAutoFit/>
          </a:bodyPr>
          <a:lstStyle/>
          <a:p>
            <a:pPr algn="r"/>
            <a:r>
              <a:rPr lang="es-CO" dirty="0" smtClean="0">
                <a:solidFill>
                  <a:schemeClr val="bg1"/>
                </a:solidFill>
              </a:rPr>
              <a:t>Eje relacional aeropuerto</a:t>
            </a:r>
          </a:p>
        </p:txBody>
      </p:sp>
      <p:sp>
        <p:nvSpPr>
          <p:cNvPr id="51" name="50 Hexágono"/>
          <p:cNvSpPr/>
          <p:nvPr/>
        </p:nvSpPr>
        <p:spPr>
          <a:xfrm>
            <a:off x="8655887" y="1660738"/>
            <a:ext cx="288032" cy="252028"/>
          </a:xfrm>
          <a:prstGeom prst="hexagon">
            <a:avLst/>
          </a:prstGeom>
          <a:solidFill>
            <a:srgbClr val="00B0F0"/>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52" name="51 Elipse"/>
          <p:cNvSpPr/>
          <p:nvPr/>
        </p:nvSpPr>
        <p:spPr>
          <a:xfrm>
            <a:off x="8696392" y="1680990"/>
            <a:ext cx="207023" cy="2115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53" name="52 CuadroTexto"/>
          <p:cNvSpPr txBox="1"/>
          <p:nvPr/>
        </p:nvSpPr>
        <p:spPr>
          <a:xfrm>
            <a:off x="8682891" y="1660738"/>
            <a:ext cx="234026" cy="400110"/>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3</a:t>
            </a:r>
          </a:p>
          <a:p>
            <a:pPr algn="ctr"/>
            <a:endParaRPr lang="es-CO" sz="1000" b="1" dirty="0">
              <a:solidFill>
                <a:schemeClr val="bg1"/>
              </a:solidFill>
              <a:latin typeface="Arial" panose="020B0604020202020204" pitchFamily="34" charset="0"/>
              <a:cs typeface="Arial" panose="020B0604020202020204" pitchFamily="34" charset="0"/>
            </a:endParaRPr>
          </a:p>
        </p:txBody>
      </p:sp>
      <p:sp>
        <p:nvSpPr>
          <p:cNvPr id="66" name="65 CuadroTexto"/>
          <p:cNvSpPr txBox="1"/>
          <p:nvPr/>
        </p:nvSpPr>
        <p:spPr>
          <a:xfrm>
            <a:off x="4614029" y="2267744"/>
            <a:ext cx="4355976" cy="3785652"/>
          </a:xfrm>
          <a:prstGeom prst="rect">
            <a:avLst/>
          </a:prstGeom>
          <a:noFill/>
        </p:spPr>
        <p:txBody>
          <a:bodyPr wrap="square" rtlCol="0">
            <a:spAutoFit/>
          </a:bodyPr>
          <a:lstStyle/>
          <a:p>
            <a:r>
              <a:rPr lang="es-CO" sz="1600" dirty="0" smtClean="0">
                <a:solidFill>
                  <a:schemeClr val="bg1"/>
                </a:solidFill>
              </a:rPr>
              <a:t>Frente al jalonamiento de la inversión privada en dirección norte, la tensión </a:t>
            </a:r>
            <a:r>
              <a:rPr lang="es-CO" sz="1600" dirty="0">
                <a:solidFill>
                  <a:schemeClr val="bg1"/>
                </a:solidFill>
              </a:rPr>
              <a:t>lineal que ha producido el centro expandido es la comunicación del centro tradicional con el Aeropuerto Eldorado y con la zona industrial de Puente Aranda .  El corredor de la Avenida Calle 26  -más cercano al centro tradicional- alberga una serie de dotacionales de escala metropolitana, entre los que se cuenta la Universidad Nacional, y hacia el sector occidental algunos de los más grandes emprendimientos por implantar usos asociados a la tercerización de la economía, complejos hoteleros, complejos de oficinas y sedes de la industria tecnológica, hacen parte de la gama de servicios que se impulsan el mercado del suelo en esta zona. </a:t>
            </a:r>
          </a:p>
        </p:txBody>
      </p:sp>
    </p:spTree>
    <p:extLst>
      <p:ext uri="{BB962C8B-B14F-4D97-AF65-F5344CB8AC3E}">
        <p14:creationId xmlns:p14="http://schemas.microsoft.com/office/powerpoint/2010/main" val="1089226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 name="112 CuadroTexto"/>
          <p:cNvSpPr txBox="1"/>
          <p:nvPr/>
        </p:nvSpPr>
        <p:spPr>
          <a:xfrm>
            <a:off x="4067944" y="6237312"/>
            <a:ext cx="4896544" cy="369332"/>
          </a:xfrm>
          <a:prstGeom prst="rect">
            <a:avLst/>
          </a:prstGeom>
          <a:noFill/>
        </p:spPr>
        <p:txBody>
          <a:bodyPr wrap="square" rtlCol="0">
            <a:spAutoFit/>
          </a:bodyPr>
          <a:lstStyle/>
          <a:p>
            <a:pPr algn="r"/>
            <a:r>
              <a:rPr lang="es-CO" dirty="0" smtClean="0">
                <a:solidFill>
                  <a:schemeClr val="bg1"/>
                </a:solidFill>
                <a:latin typeface="Franklin Gothic Heavy" panose="020B0903020102020204" pitchFamily="34" charset="0"/>
              </a:rPr>
              <a:t>Desplazamiento Centro Financiero</a:t>
            </a:r>
          </a:p>
        </p:txBody>
      </p:sp>
      <p:pic>
        <p:nvPicPr>
          <p:cNvPr id="26" name="2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1632" y="1511315"/>
            <a:ext cx="6835183" cy="3851919"/>
          </a:xfrm>
          <a:prstGeom prst="rect">
            <a:avLst/>
          </a:prstGeom>
        </p:spPr>
      </p:pic>
      <p:grpSp>
        <p:nvGrpSpPr>
          <p:cNvPr id="4" name="3 Grupo"/>
          <p:cNvGrpSpPr/>
          <p:nvPr/>
        </p:nvGrpSpPr>
        <p:grpSpPr>
          <a:xfrm>
            <a:off x="2392582" y="3512633"/>
            <a:ext cx="1874049" cy="246221"/>
            <a:chOff x="2419174" y="3501008"/>
            <a:chExt cx="1874049" cy="246221"/>
          </a:xfrm>
        </p:grpSpPr>
        <p:grpSp>
          <p:nvGrpSpPr>
            <p:cNvPr id="33" name="32 Grupo"/>
            <p:cNvGrpSpPr>
              <a:grpSpLocks noChangeAspect="1"/>
            </p:cNvGrpSpPr>
            <p:nvPr/>
          </p:nvGrpSpPr>
          <p:grpSpPr>
            <a:xfrm rot="5400000">
              <a:off x="4080812" y="3534818"/>
              <a:ext cx="246221" cy="178601"/>
              <a:chOff x="499290" y="1699706"/>
              <a:chExt cx="656588" cy="505158"/>
            </a:xfrm>
          </p:grpSpPr>
          <p:sp>
            <p:nvSpPr>
              <p:cNvPr id="34" name="33 Hexágono"/>
              <p:cNvSpPr/>
              <p:nvPr/>
            </p:nvSpPr>
            <p:spPr>
              <a:xfrm>
                <a:off x="539552" y="1700808"/>
                <a:ext cx="576064" cy="504056"/>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35" name="34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36" name="35 CuadroTexto"/>
              <p:cNvSpPr txBox="1"/>
              <p:nvPr/>
            </p:nvSpPr>
            <p:spPr>
              <a:xfrm rot="16200000">
                <a:off x="579362" y="1619634"/>
                <a:ext cx="496443"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1</a:t>
                </a:r>
                <a:endParaRPr lang="es-CO" sz="1000" b="1" dirty="0">
                  <a:solidFill>
                    <a:schemeClr val="bg1"/>
                  </a:solidFill>
                  <a:latin typeface="Arial" panose="020B0604020202020204" pitchFamily="34" charset="0"/>
                  <a:cs typeface="Arial" panose="020B0604020202020204" pitchFamily="34" charset="0"/>
                </a:endParaRPr>
              </a:p>
            </p:txBody>
          </p:sp>
        </p:grpSp>
        <p:grpSp>
          <p:nvGrpSpPr>
            <p:cNvPr id="3" name="2 Grupo"/>
            <p:cNvGrpSpPr/>
            <p:nvPr/>
          </p:nvGrpSpPr>
          <p:grpSpPr>
            <a:xfrm>
              <a:off x="2419174" y="3586144"/>
              <a:ext cx="1698529" cy="75947"/>
              <a:chOff x="2419174" y="3586144"/>
              <a:chExt cx="1698529" cy="75947"/>
            </a:xfrm>
          </p:grpSpPr>
          <p:cxnSp>
            <p:nvCxnSpPr>
              <p:cNvPr id="37" name="36 Conector recto"/>
              <p:cNvCxnSpPr>
                <a:stCxn id="36" idx="1"/>
              </p:cNvCxnSpPr>
              <p:nvPr/>
            </p:nvCxnSpPr>
            <p:spPr>
              <a:xfrm flipH="1">
                <a:off x="2438352" y="3624119"/>
                <a:ext cx="1679351" cy="1"/>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38" name="37 Hexágono"/>
              <p:cNvSpPr>
                <a:spLocks noChangeAspect="1"/>
              </p:cNvSpPr>
              <p:nvPr/>
            </p:nvSpPr>
            <p:spPr>
              <a:xfrm rot="5400000">
                <a:off x="2417002" y="3588316"/>
                <a:ext cx="75947" cy="71604"/>
              </a:xfrm>
              <a:prstGeom prst="hexagon">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nvGrpSpPr>
          <p:cNvPr id="48" name="47 Grupo"/>
          <p:cNvGrpSpPr/>
          <p:nvPr/>
        </p:nvGrpSpPr>
        <p:grpSpPr>
          <a:xfrm>
            <a:off x="2447966" y="3140968"/>
            <a:ext cx="1819055" cy="246221"/>
            <a:chOff x="2474168" y="3501008"/>
            <a:chExt cx="1819055" cy="246221"/>
          </a:xfrm>
        </p:grpSpPr>
        <p:grpSp>
          <p:nvGrpSpPr>
            <p:cNvPr id="49" name="48 Grupo"/>
            <p:cNvGrpSpPr>
              <a:grpSpLocks noChangeAspect="1"/>
            </p:cNvGrpSpPr>
            <p:nvPr/>
          </p:nvGrpSpPr>
          <p:grpSpPr>
            <a:xfrm rot="5400000">
              <a:off x="4080812" y="3534818"/>
              <a:ext cx="246221" cy="178601"/>
              <a:chOff x="499290" y="1699706"/>
              <a:chExt cx="656588" cy="505158"/>
            </a:xfrm>
          </p:grpSpPr>
          <p:sp>
            <p:nvSpPr>
              <p:cNvPr id="53" name="52 Hexágono"/>
              <p:cNvSpPr/>
              <p:nvPr/>
            </p:nvSpPr>
            <p:spPr>
              <a:xfrm>
                <a:off x="539552" y="1700808"/>
                <a:ext cx="576064" cy="504056"/>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54" name="53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55" name="54 CuadroTexto"/>
              <p:cNvSpPr txBox="1"/>
              <p:nvPr/>
            </p:nvSpPr>
            <p:spPr>
              <a:xfrm rot="16200000">
                <a:off x="579362" y="1619634"/>
                <a:ext cx="496443"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2</a:t>
                </a:r>
                <a:endParaRPr lang="es-CO" sz="1000" b="1" dirty="0">
                  <a:solidFill>
                    <a:schemeClr val="bg1"/>
                  </a:solidFill>
                  <a:latin typeface="Arial" panose="020B0604020202020204" pitchFamily="34" charset="0"/>
                  <a:cs typeface="Arial" panose="020B0604020202020204" pitchFamily="34" charset="0"/>
                </a:endParaRPr>
              </a:p>
            </p:txBody>
          </p:sp>
        </p:grpSp>
        <p:grpSp>
          <p:nvGrpSpPr>
            <p:cNvPr id="50" name="49 Grupo"/>
            <p:cNvGrpSpPr/>
            <p:nvPr/>
          </p:nvGrpSpPr>
          <p:grpSpPr>
            <a:xfrm>
              <a:off x="2474168" y="3586147"/>
              <a:ext cx="1643535" cy="75947"/>
              <a:chOff x="2474168" y="3586147"/>
              <a:chExt cx="1643535" cy="75947"/>
            </a:xfrm>
          </p:grpSpPr>
          <p:cxnSp>
            <p:nvCxnSpPr>
              <p:cNvPr id="51" name="50 Conector recto"/>
              <p:cNvCxnSpPr>
                <a:stCxn id="55" idx="1"/>
              </p:cNvCxnSpPr>
              <p:nvPr/>
            </p:nvCxnSpPr>
            <p:spPr>
              <a:xfrm flipH="1" flipV="1">
                <a:off x="2509970" y="3624118"/>
                <a:ext cx="1607733" cy="1"/>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52" name="51 Hexágono"/>
              <p:cNvSpPr>
                <a:spLocks noChangeAspect="1"/>
              </p:cNvSpPr>
              <p:nvPr/>
            </p:nvSpPr>
            <p:spPr>
              <a:xfrm rot="5400000">
                <a:off x="2471996" y="3588319"/>
                <a:ext cx="75947" cy="71604"/>
              </a:xfrm>
              <a:prstGeom prst="hexagon">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nvGrpSpPr>
          <p:cNvPr id="56" name="55 Grupo"/>
          <p:cNvGrpSpPr/>
          <p:nvPr/>
        </p:nvGrpSpPr>
        <p:grpSpPr>
          <a:xfrm>
            <a:off x="2559959" y="2859697"/>
            <a:ext cx="1707062" cy="246221"/>
            <a:chOff x="2586161" y="3501008"/>
            <a:chExt cx="1707062" cy="246221"/>
          </a:xfrm>
        </p:grpSpPr>
        <p:grpSp>
          <p:nvGrpSpPr>
            <p:cNvPr id="57" name="56 Grupo"/>
            <p:cNvGrpSpPr>
              <a:grpSpLocks noChangeAspect="1"/>
            </p:cNvGrpSpPr>
            <p:nvPr/>
          </p:nvGrpSpPr>
          <p:grpSpPr>
            <a:xfrm rot="5400000">
              <a:off x="4080812" y="3534818"/>
              <a:ext cx="246221" cy="178601"/>
              <a:chOff x="499290" y="1699706"/>
              <a:chExt cx="656588" cy="505158"/>
            </a:xfrm>
          </p:grpSpPr>
          <p:sp>
            <p:nvSpPr>
              <p:cNvPr id="61" name="60 Hexágono"/>
              <p:cNvSpPr/>
              <p:nvPr/>
            </p:nvSpPr>
            <p:spPr>
              <a:xfrm>
                <a:off x="539552" y="1700808"/>
                <a:ext cx="576064" cy="504056"/>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62" name="61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63" name="62 CuadroTexto"/>
              <p:cNvSpPr txBox="1"/>
              <p:nvPr/>
            </p:nvSpPr>
            <p:spPr>
              <a:xfrm rot="16200000">
                <a:off x="579362" y="1619634"/>
                <a:ext cx="496443"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3</a:t>
                </a:r>
                <a:endParaRPr lang="es-CO" sz="1000" b="1" dirty="0">
                  <a:solidFill>
                    <a:schemeClr val="bg1"/>
                  </a:solidFill>
                  <a:latin typeface="Arial" panose="020B0604020202020204" pitchFamily="34" charset="0"/>
                  <a:cs typeface="Arial" panose="020B0604020202020204" pitchFamily="34" charset="0"/>
                </a:endParaRPr>
              </a:p>
            </p:txBody>
          </p:sp>
        </p:grpSp>
        <p:grpSp>
          <p:nvGrpSpPr>
            <p:cNvPr id="58" name="57 Grupo"/>
            <p:cNvGrpSpPr/>
            <p:nvPr/>
          </p:nvGrpSpPr>
          <p:grpSpPr>
            <a:xfrm>
              <a:off x="2586161" y="3586147"/>
              <a:ext cx="1531542" cy="75947"/>
              <a:chOff x="2586161" y="3586147"/>
              <a:chExt cx="1531542" cy="75947"/>
            </a:xfrm>
          </p:grpSpPr>
          <p:cxnSp>
            <p:nvCxnSpPr>
              <p:cNvPr id="59" name="58 Conector recto"/>
              <p:cNvCxnSpPr>
                <a:stCxn id="63" idx="1"/>
              </p:cNvCxnSpPr>
              <p:nvPr/>
            </p:nvCxnSpPr>
            <p:spPr>
              <a:xfrm flipH="1">
                <a:off x="2617779" y="3624119"/>
                <a:ext cx="1499924" cy="1"/>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60" name="59 Hexágono"/>
              <p:cNvSpPr>
                <a:spLocks noChangeAspect="1"/>
              </p:cNvSpPr>
              <p:nvPr/>
            </p:nvSpPr>
            <p:spPr>
              <a:xfrm rot="5400000">
                <a:off x="2583989" y="3588319"/>
                <a:ext cx="75947" cy="71604"/>
              </a:xfrm>
              <a:prstGeom prst="hexagon">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nvGrpSpPr>
          <p:cNvPr id="64" name="63 Grupo"/>
          <p:cNvGrpSpPr/>
          <p:nvPr/>
        </p:nvGrpSpPr>
        <p:grpSpPr>
          <a:xfrm>
            <a:off x="2663990" y="2623708"/>
            <a:ext cx="1603031" cy="246221"/>
            <a:chOff x="2690192" y="3501008"/>
            <a:chExt cx="1603031" cy="246221"/>
          </a:xfrm>
        </p:grpSpPr>
        <p:grpSp>
          <p:nvGrpSpPr>
            <p:cNvPr id="65" name="64 Grupo"/>
            <p:cNvGrpSpPr>
              <a:grpSpLocks noChangeAspect="1"/>
            </p:cNvGrpSpPr>
            <p:nvPr/>
          </p:nvGrpSpPr>
          <p:grpSpPr>
            <a:xfrm rot="5400000">
              <a:off x="4080812" y="3534818"/>
              <a:ext cx="246221" cy="178601"/>
              <a:chOff x="499290" y="1699706"/>
              <a:chExt cx="656588" cy="505158"/>
            </a:xfrm>
          </p:grpSpPr>
          <p:sp>
            <p:nvSpPr>
              <p:cNvPr id="69" name="68 Hexágono"/>
              <p:cNvSpPr/>
              <p:nvPr/>
            </p:nvSpPr>
            <p:spPr>
              <a:xfrm>
                <a:off x="539552" y="1700808"/>
                <a:ext cx="576064" cy="504056"/>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70" name="69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71" name="70 CuadroTexto"/>
              <p:cNvSpPr txBox="1"/>
              <p:nvPr/>
            </p:nvSpPr>
            <p:spPr>
              <a:xfrm rot="16200000">
                <a:off x="579362" y="1619634"/>
                <a:ext cx="496443"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4</a:t>
                </a:r>
                <a:endParaRPr lang="es-CO" sz="1000" b="1" dirty="0">
                  <a:solidFill>
                    <a:schemeClr val="bg1"/>
                  </a:solidFill>
                  <a:latin typeface="Arial" panose="020B0604020202020204" pitchFamily="34" charset="0"/>
                  <a:cs typeface="Arial" panose="020B0604020202020204" pitchFamily="34" charset="0"/>
                </a:endParaRPr>
              </a:p>
            </p:txBody>
          </p:sp>
        </p:grpSp>
        <p:grpSp>
          <p:nvGrpSpPr>
            <p:cNvPr id="66" name="65 Grupo"/>
            <p:cNvGrpSpPr/>
            <p:nvPr/>
          </p:nvGrpSpPr>
          <p:grpSpPr>
            <a:xfrm>
              <a:off x="2690192" y="3583416"/>
              <a:ext cx="1427511" cy="75947"/>
              <a:chOff x="2690192" y="3583416"/>
              <a:chExt cx="1427511" cy="75947"/>
            </a:xfrm>
          </p:grpSpPr>
          <p:cxnSp>
            <p:nvCxnSpPr>
              <p:cNvPr id="67" name="66 Conector recto"/>
              <p:cNvCxnSpPr>
                <a:stCxn id="71" idx="1"/>
              </p:cNvCxnSpPr>
              <p:nvPr/>
            </p:nvCxnSpPr>
            <p:spPr>
              <a:xfrm flipH="1" flipV="1">
                <a:off x="2725994" y="3624118"/>
                <a:ext cx="1391709" cy="1"/>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68" name="67 Hexágono"/>
              <p:cNvSpPr>
                <a:spLocks noChangeAspect="1"/>
              </p:cNvSpPr>
              <p:nvPr/>
            </p:nvSpPr>
            <p:spPr>
              <a:xfrm rot="5400000">
                <a:off x="2688020" y="3585588"/>
                <a:ext cx="75947" cy="71604"/>
              </a:xfrm>
              <a:prstGeom prst="hexagon">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nvGrpSpPr>
          <p:cNvPr id="72" name="71 Grupo"/>
          <p:cNvGrpSpPr/>
          <p:nvPr/>
        </p:nvGrpSpPr>
        <p:grpSpPr>
          <a:xfrm>
            <a:off x="2555776" y="2392585"/>
            <a:ext cx="1699365" cy="246221"/>
            <a:chOff x="2593858" y="3501008"/>
            <a:chExt cx="1699365" cy="246221"/>
          </a:xfrm>
        </p:grpSpPr>
        <p:grpSp>
          <p:nvGrpSpPr>
            <p:cNvPr id="73" name="72 Grupo"/>
            <p:cNvGrpSpPr>
              <a:grpSpLocks noChangeAspect="1"/>
            </p:cNvGrpSpPr>
            <p:nvPr/>
          </p:nvGrpSpPr>
          <p:grpSpPr>
            <a:xfrm rot="5400000">
              <a:off x="4080812" y="3534818"/>
              <a:ext cx="246221" cy="178601"/>
              <a:chOff x="499290" y="1699706"/>
              <a:chExt cx="656588" cy="505158"/>
            </a:xfrm>
          </p:grpSpPr>
          <p:sp>
            <p:nvSpPr>
              <p:cNvPr id="77" name="76 Hexágono"/>
              <p:cNvSpPr/>
              <p:nvPr/>
            </p:nvSpPr>
            <p:spPr>
              <a:xfrm>
                <a:off x="539552" y="1700808"/>
                <a:ext cx="576064" cy="504056"/>
              </a:xfrm>
              <a:prstGeom prst="hexagon">
                <a:avLst/>
              </a:prstGeom>
              <a:solidFill>
                <a:srgbClr val="FF9999"/>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78" name="77 Elipse"/>
              <p:cNvSpPr/>
              <p:nvPr/>
            </p:nvSpPr>
            <p:spPr>
              <a:xfrm>
                <a:off x="620561" y="1741312"/>
                <a:ext cx="414046" cy="423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79" name="78 CuadroTexto"/>
              <p:cNvSpPr txBox="1"/>
              <p:nvPr/>
            </p:nvSpPr>
            <p:spPr>
              <a:xfrm rot="16200000">
                <a:off x="579362" y="1619634"/>
                <a:ext cx="496443" cy="656588"/>
              </a:xfrm>
              <a:prstGeom prst="rect">
                <a:avLst/>
              </a:prstGeom>
              <a:noFill/>
            </p:spPr>
            <p:txBody>
              <a:bodyPr wrap="square" rtlCol="0">
                <a:spAutoFit/>
              </a:bodyPr>
              <a:lstStyle/>
              <a:p>
                <a:pPr algn="ctr"/>
                <a:r>
                  <a:rPr lang="es-CO" sz="1000" b="1" dirty="0" smtClean="0">
                    <a:solidFill>
                      <a:schemeClr val="bg1"/>
                    </a:solidFill>
                    <a:latin typeface="Arial" panose="020B0604020202020204" pitchFamily="34" charset="0"/>
                    <a:cs typeface="Arial" panose="020B0604020202020204" pitchFamily="34" charset="0"/>
                  </a:rPr>
                  <a:t>5</a:t>
                </a:r>
                <a:endParaRPr lang="es-CO" sz="1000" b="1" dirty="0">
                  <a:solidFill>
                    <a:schemeClr val="bg1"/>
                  </a:solidFill>
                  <a:latin typeface="Arial" panose="020B0604020202020204" pitchFamily="34" charset="0"/>
                  <a:cs typeface="Arial" panose="020B0604020202020204" pitchFamily="34" charset="0"/>
                </a:endParaRPr>
              </a:p>
            </p:txBody>
          </p:sp>
        </p:grpSp>
        <p:grpSp>
          <p:nvGrpSpPr>
            <p:cNvPr id="74" name="73 Grupo"/>
            <p:cNvGrpSpPr/>
            <p:nvPr/>
          </p:nvGrpSpPr>
          <p:grpSpPr>
            <a:xfrm>
              <a:off x="2593858" y="3586147"/>
              <a:ext cx="1523845" cy="75947"/>
              <a:chOff x="2593858" y="3586147"/>
              <a:chExt cx="1523845" cy="75947"/>
            </a:xfrm>
          </p:grpSpPr>
          <p:cxnSp>
            <p:nvCxnSpPr>
              <p:cNvPr id="75" name="74 Conector recto"/>
              <p:cNvCxnSpPr>
                <a:stCxn id="79" idx="1"/>
              </p:cNvCxnSpPr>
              <p:nvPr/>
            </p:nvCxnSpPr>
            <p:spPr>
              <a:xfrm flipH="1">
                <a:off x="2593858" y="3624119"/>
                <a:ext cx="1523845" cy="1"/>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76" name="75 Hexágono"/>
              <p:cNvSpPr>
                <a:spLocks noChangeAspect="1"/>
              </p:cNvSpPr>
              <p:nvPr/>
            </p:nvSpPr>
            <p:spPr>
              <a:xfrm rot="5400000">
                <a:off x="2591686" y="3588319"/>
                <a:ext cx="75947" cy="71604"/>
              </a:xfrm>
              <a:prstGeom prst="hexagon">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82" name="81 CuadroTexto"/>
          <p:cNvSpPr txBox="1"/>
          <p:nvPr/>
        </p:nvSpPr>
        <p:spPr>
          <a:xfrm>
            <a:off x="4572000" y="439183"/>
            <a:ext cx="4355976" cy="4031873"/>
          </a:xfrm>
          <a:prstGeom prst="rect">
            <a:avLst/>
          </a:prstGeom>
          <a:noFill/>
        </p:spPr>
        <p:txBody>
          <a:bodyPr wrap="square" rtlCol="0">
            <a:spAutoFit/>
          </a:bodyPr>
          <a:lstStyle/>
          <a:p>
            <a:pPr algn="r"/>
            <a:r>
              <a:rPr lang="es-CO" sz="1600" dirty="0" smtClean="0">
                <a:solidFill>
                  <a:schemeClr val="bg1"/>
                </a:solidFill>
              </a:rPr>
              <a:t>Durante las dos últimas décadas, el nuevo centro financiero de la ciudad en las cercanías del cruce de la Avenida Chile con Avenida Carrera 7 y su paulatino desplazamiento en dirección norte sobre estos mismos ejes a la Calle 100, la Calle 127 y la Calle 134 ha generado una tensión lineal, espacial, entre este sector y el centro tradicional, propiciando la aparición de nuevos establecimientos del sector terciario de la economía bogotana.  En éste centro financiero, como su nombre lo indica, tienen asiento las principales sedes de la banca nacional e internacional, así como la Bolsa de Bogotá y un sinnúmero de oficinas en donde se realizan actividades asociadas al negocio de la especulación monetaria. </a:t>
            </a:r>
            <a:endParaRPr lang="es-CO" sz="1600" dirty="0">
              <a:solidFill>
                <a:schemeClr val="bg1"/>
              </a:solidFill>
            </a:endParaRPr>
          </a:p>
        </p:txBody>
      </p:sp>
    </p:spTree>
    <p:extLst>
      <p:ext uri="{BB962C8B-B14F-4D97-AF65-F5344CB8AC3E}">
        <p14:creationId xmlns:p14="http://schemas.microsoft.com/office/powerpoint/2010/main" val="181769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CuadroTexto"/>
          <p:cNvSpPr txBox="1"/>
          <p:nvPr/>
        </p:nvSpPr>
        <p:spPr>
          <a:xfrm>
            <a:off x="2051721" y="1268761"/>
            <a:ext cx="5148572" cy="3960440"/>
          </a:xfrm>
          <a:prstGeom prst="rect">
            <a:avLst/>
          </a:prstGeom>
          <a:noFill/>
        </p:spPr>
        <p:txBody>
          <a:bodyPr wrap="square" rtlCol="0">
            <a:noAutofit/>
          </a:bodyPr>
          <a:lstStyle/>
          <a:p>
            <a:pPr algn="just"/>
            <a:r>
              <a:rPr lang="es-CO" sz="4000" dirty="0" smtClean="0">
                <a:solidFill>
                  <a:schemeClr val="bg1"/>
                </a:solidFill>
                <a:latin typeface="Franklin Gothic Heavy" panose="020B0903020102020204" pitchFamily="34" charset="0"/>
              </a:rPr>
              <a:t>SUSTENTABILIDAD AMBIENTAL URBANA</a:t>
            </a:r>
          </a:p>
          <a:p>
            <a:r>
              <a:rPr lang="es-CO" i="1" dirty="0" smtClean="0">
                <a:solidFill>
                  <a:schemeClr val="bg1"/>
                </a:solidFill>
                <a:latin typeface="+mj-lt"/>
              </a:rPr>
              <a:t>(</a:t>
            </a:r>
            <a:r>
              <a:rPr lang="es-CO" i="1" dirty="0" err="1" smtClean="0">
                <a:solidFill>
                  <a:schemeClr val="bg1"/>
                </a:solidFill>
                <a:latin typeface="+mj-lt"/>
              </a:rPr>
              <a:t>Conc</a:t>
            </a:r>
            <a:r>
              <a:rPr lang="es-CO" i="1" dirty="0" smtClean="0">
                <a:solidFill>
                  <a:schemeClr val="bg1"/>
                </a:solidFill>
                <a:latin typeface="+mj-lt"/>
              </a:rPr>
              <a:t>.)</a:t>
            </a:r>
          </a:p>
          <a:p>
            <a:r>
              <a:rPr lang="es-CO" dirty="0" smtClean="0">
                <a:solidFill>
                  <a:schemeClr val="bg1"/>
                </a:solidFill>
              </a:rPr>
              <a:t>“(…). </a:t>
            </a:r>
            <a:r>
              <a:rPr lang="es-CO" dirty="0">
                <a:solidFill>
                  <a:schemeClr val="bg1"/>
                </a:solidFill>
              </a:rPr>
              <a:t>Es el resultado que prosigue cuando el desarrollo genuino se mantiene dentro de las fronteras de la prudencia ambiental, también un estándar normativo exigente que requiere el equilibrio entre medio ambiente, actividad económica y equidad social en la toma de decisiones actuales. Por ende, el desarrollo sustentable es ‘sin fin’ (</a:t>
            </a:r>
            <a:r>
              <a:rPr lang="es-CO" i="1" dirty="0" err="1">
                <a:solidFill>
                  <a:schemeClr val="bg1"/>
                </a:solidFill>
              </a:rPr>
              <a:t>openended</a:t>
            </a:r>
            <a:r>
              <a:rPr lang="es-CO" dirty="0" smtClean="0">
                <a:solidFill>
                  <a:schemeClr val="bg1"/>
                </a:solidFill>
              </a:rPr>
              <a:t>)</a:t>
            </a:r>
          </a:p>
          <a:p>
            <a:r>
              <a:rPr lang="es-CO" dirty="0" err="1" smtClean="0">
                <a:solidFill>
                  <a:schemeClr val="bg1"/>
                </a:solidFill>
              </a:rPr>
              <a:t>Meadowcroft</a:t>
            </a:r>
            <a:r>
              <a:rPr lang="es-CO" dirty="0" smtClean="0">
                <a:solidFill>
                  <a:schemeClr val="bg1"/>
                </a:solidFill>
              </a:rPr>
              <a:t> (1999: 37)</a:t>
            </a:r>
            <a:endParaRPr lang="es-CO" i="1" dirty="0" smtClean="0">
              <a:solidFill>
                <a:schemeClr val="bg1"/>
              </a:solidFill>
              <a:latin typeface="+mj-lt"/>
            </a:endParaRPr>
          </a:p>
        </p:txBody>
      </p:sp>
      <p:cxnSp>
        <p:nvCxnSpPr>
          <p:cNvPr id="8" name="7 Conector recto"/>
          <p:cNvCxnSpPr/>
          <p:nvPr/>
        </p:nvCxnSpPr>
        <p:spPr>
          <a:xfrm>
            <a:off x="2015716" y="1264532"/>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051720" y="5373216"/>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36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4 CuadroTexto"/>
          <p:cNvSpPr txBox="1"/>
          <p:nvPr/>
        </p:nvSpPr>
        <p:spPr>
          <a:xfrm>
            <a:off x="2699740" y="439183"/>
            <a:ext cx="6228236" cy="4401205"/>
          </a:xfrm>
          <a:prstGeom prst="rect">
            <a:avLst/>
          </a:prstGeom>
          <a:noFill/>
        </p:spPr>
        <p:txBody>
          <a:bodyPr wrap="square" rtlCol="0">
            <a:spAutoFit/>
          </a:bodyPr>
          <a:lstStyle/>
          <a:p>
            <a:r>
              <a:rPr lang="es-CO" sz="2000" dirty="0" smtClean="0">
                <a:solidFill>
                  <a:schemeClr val="bg1"/>
                </a:solidFill>
              </a:rPr>
              <a:t>Frente a la evidente segregación socio espacial, podemos afirmar que la configuración territorial no cede ante el impacto de la inclusión del Desarrollo Sostenible como discurso orientador de la formulación de políticas públicas,  que las formas de uso del suelo y de apropiación de la ciudad para los mercados contradicen directamente la idea de satisfacer las necesidades del presente y menos aún de no impactar las necesidades futuras.  Las evidentes acciones que se realizan en el Ordenamiento Territorial parecen, por el contrario, la implementación de una fluidez territorial que prepara una nueva colonización del territorio para la exportación de su riqueza ambiental que deja tras de sí la estela de externalidades entrópicas que generan los conflictos ambientales. </a:t>
            </a:r>
            <a:endParaRPr lang="es-CO" sz="2000" dirty="0">
              <a:solidFill>
                <a:schemeClr val="bg1"/>
              </a:solidFill>
            </a:endParaRPr>
          </a:p>
        </p:txBody>
      </p:sp>
      <p:sp>
        <p:nvSpPr>
          <p:cNvPr id="7" name="3 CuadroTexto"/>
          <p:cNvSpPr txBox="1"/>
          <p:nvPr/>
        </p:nvSpPr>
        <p:spPr>
          <a:xfrm rot="16200000">
            <a:off x="-2659729" y="4720539"/>
            <a:ext cx="5688790" cy="369332"/>
          </a:xfrm>
          <a:prstGeom prst="rect">
            <a:avLst/>
          </a:prstGeom>
          <a:noFill/>
        </p:spPr>
        <p:txBody>
          <a:bodyPr wrap="square" rtlCol="0">
            <a:spAutoFit/>
          </a:bodyPr>
          <a:lstStyle/>
          <a:p>
            <a:pPr algn="ctr"/>
            <a:r>
              <a:rPr lang="es-CO" b="1" dirty="0" smtClean="0">
                <a:solidFill>
                  <a:schemeClr val="bg1"/>
                </a:solidFill>
              </a:rPr>
              <a:t>1. La expansión sobre tierras de borde.</a:t>
            </a:r>
            <a:endParaRPr lang="es-CO" b="1" dirty="0">
              <a:solidFill>
                <a:schemeClr val="bg1"/>
              </a:solidFill>
            </a:endParaRPr>
          </a:p>
        </p:txBody>
      </p:sp>
    </p:spTree>
    <p:extLst>
      <p:ext uri="{BB962C8B-B14F-4D97-AF65-F5344CB8AC3E}">
        <p14:creationId xmlns:p14="http://schemas.microsoft.com/office/powerpoint/2010/main" val="49842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4 CuadroTexto"/>
          <p:cNvSpPr txBox="1"/>
          <p:nvPr/>
        </p:nvSpPr>
        <p:spPr>
          <a:xfrm>
            <a:off x="2699740" y="439183"/>
            <a:ext cx="6228236" cy="4524315"/>
          </a:xfrm>
          <a:prstGeom prst="rect">
            <a:avLst/>
          </a:prstGeom>
          <a:noFill/>
        </p:spPr>
        <p:txBody>
          <a:bodyPr wrap="square" rtlCol="0">
            <a:spAutoFit/>
          </a:bodyPr>
          <a:lstStyle/>
          <a:p>
            <a:r>
              <a:rPr lang="es-MX" b="1" dirty="0">
                <a:solidFill>
                  <a:schemeClr val="bg1"/>
                </a:solidFill>
              </a:rPr>
              <a:t>A MANERA DE CONCLUSIÓN</a:t>
            </a:r>
            <a:r>
              <a:rPr lang="es-MX" b="1" dirty="0" smtClean="0">
                <a:solidFill>
                  <a:schemeClr val="bg1"/>
                </a:solidFill>
              </a:rPr>
              <a:t>.</a:t>
            </a:r>
          </a:p>
          <a:p>
            <a:endParaRPr lang="es-CO" dirty="0">
              <a:solidFill>
                <a:schemeClr val="bg1"/>
              </a:solidFill>
            </a:endParaRPr>
          </a:p>
          <a:p>
            <a:r>
              <a:rPr lang="es-MX" dirty="0" smtClean="0">
                <a:solidFill>
                  <a:schemeClr val="bg1"/>
                </a:solidFill>
              </a:rPr>
              <a:t>En el modelo actual de crecimiento el </a:t>
            </a:r>
            <a:r>
              <a:rPr lang="es-MX" dirty="0">
                <a:solidFill>
                  <a:schemeClr val="bg1"/>
                </a:solidFill>
              </a:rPr>
              <a:t>núcleo urbano predominante impacta de manera negativa a los municipios que le rodean sin la capacidad de transferir beneficios como el equipamiento y los servicios por cuenta de las jurisdicciones administrativas que contempla la ley, lo que permitiría saldar la deuda con las regiones afectadas</a:t>
            </a:r>
            <a:r>
              <a:rPr lang="es-MX" dirty="0" smtClean="0">
                <a:solidFill>
                  <a:schemeClr val="bg1"/>
                </a:solidFill>
              </a:rPr>
              <a:t>.</a:t>
            </a:r>
          </a:p>
          <a:p>
            <a:endParaRPr lang="es-CO" dirty="0">
              <a:solidFill>
                <a:schemeClr val="bg1"/>
              </a:solidFill>
            </a:endParaRPr>
          </a:p>
          <a:p>
            <a:r>
              <a:rPr lang="es-MX" dirty="0" smtClean="0">
                <a:solidFill>
                  <a:schemeClr val="bg1"/>
                </a:solidFill>
              </a:rPr>
              <a:t>La </a:t>
            </a:r>
            <a:r>
              <a:rPr lang="es-MX" dirty="0">
                <a:solidFill>
                  <a:schemeClr val="bg1"/>
                </a:solidFill>
              </a:rPr>
              <a:t>seguridad alimentaria tiene dimensiones adicionales de soporte a relaciones históricas entre la ruralidad y la </a:t>
            </a:r>
            <a:r>
              <a:rPr lang="es-MX" dirty="0" smtClean="0">
                <a:solidFill>
                  <a:schemeClr val="bg1"/>
                </a:solidFill>
              </a:rPr>
              <a:t>urbe:</a:t>
            </a:r>
          </a:p>
          <a:p>
            <a:pPr marL="285750" indent="-285750">
              <a:buFont typeface="Arial" panose="020B0604020202020204" pitchFamily="34" charset="0"/>
              <a:buChar char="•"/>
            </a:pPr>
            <a:r>
              <a:rPr lang="es-MX" dirty="0" smtClean="0">
                <a:solidFill>
                  <a:schemeClr val="bg1"/>
                </a:solidFill>
              </a:rPr>
              <a:t>Generar </a:t>
            </a:r>
            <a:r>
              <a:rPr lang="es-MX" dirty="0">
                <a:solidFill>
                  <a:schemeClr val="bg1"/>
                </a:solidFill>
              </a:rPr>
              <a:t>un tejido social de soporte para sus </a:t>
            </a:r>
            <a:r>
              <a:rPr lang="es-MX" dirty="0" smtClean="0">
                <a:solidFill>
                  <a:schemeClr val="bg1"/>
                </a:solidFill>
              </a:rPr>
              <a:t>actividades,</a:t>
            </a:r>
          </a:p>
          <a:p>
            <a:pPr marL="285750" indent="-285750">
              <a:buFont typeface="Arial" panose="020B0604020202020204" pitchFamily="34" charset="0"/>
              <a:buChar char="•"/>
            </a:pPr>
            <a:r>
              <a:rPr lang="es-MX" dirty="0" smtClean="0">
                <a:solidFill>
                  <a:schemeClr val="bg1"/>
                </a:solidFill>
              </a:rPr>
              <a:t>Pervivencia </a:t>
            </a:r>
            <a:r>
              <a:rPr lang="es-MX" dirty="0">
                <a:solidFill>
                  <a:schemeClr val="bg1"/>
                </a:solidFill>
              </a:rPr>
              <a:t>de tradiciones medicinales, especies de plantas y animales que se encuentran fuera de los circuitos comerciales </a:t>
            </a:r>
            <a:r>
              <a:rPr lang="es-MX" dirty="0" smtClean="0">
                <a:solidFill>
                  <a:schemeClr val="bg1"/>
                </a:solidFill>
              </a:rPr>
              <a:t>contemporáneos.</a:t>
            </a:r>
          </a:p>
          <a:p>
            <a:endParaRPr lang="es-CO" dirty="0">
              <a:solidFill>
                <a:schemeClr val="bg1"/>
              </a:solidFill>
            </a:endParaRPr>
          </a:p>
        </p:txBody>
      </p:sp>
      <p:sp>
        <p:nvSpPr>
          <p:cNvPr id="7" name="3 CuadroTexto"/>
          <p:cNvSpPr txBox="1"/>
          <p:nvPr/>
        </p:nvSpPr>
        <p:spPr>
          <a:xfrm rot="16200000">
            <a:off x="-2659729" y="4720539"/>
            <a:ext cx="5688790" cy="369332"/>
          </a:xfrm>
          <a:prstGeom prst="rect">
            <a:avLst/>
          </a:prstGeom>
          <a:noFill/>
        </p:spPr>
        <p:txBody>
          <a:bodyPr wrap="square" rtlCol="0">
            <a:spAutoFit/>
          </a:bodyPr>
          <a:lstStyle/>
          <a:p>
            <a:pPr algn="ctr"/>
            <a:r>
              <a:rPr lang="es-CO" b="1" dirty="0" smtClean="0">
                <a:solidFill>
                  <a:schemeClr val="bg1"/>
                </a:solidFill>
              </a:rPr>
              <a:t>1. La expansión sobre tierras de borde.</a:t>
            </a:r>
            <a:endParaRPr lang="es-CO" b="1" dirty="0">
              <a:solidFill>
                <a:schemeClr val="bg1"/>
              </a:solidFill>
            </a:endParaRPr>
          </a:p>
        </p:txBody>
      </p:sp>
    </p:spTree>
    <p:extLst>
      <p:ext uri="{BB962C8B-B14F-4D97-AF65-F5344CB8AC3E}">
        <p14:creationId xmlns:p14="http://schemas.microsoft.com/office/powerpoint/2010/main" val="911151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4 CuadroTexto"/>
          <p:cNvSpPr txBox="1"/>
          <p:nvPr/>
        </p:nvSpPr>
        <p:spPr>
          <a:xfrm>
            <a:off x="2699740" y="439183"/>
            <a:ext cx="6228236" cy="5632311"/>
          </a:xfrm>
          <a:prstGeom prst="rect">
            <a:avLst/>
          </a:prstGeom>
          <a:noFill/>
        </p:spPr>
        <p:txBody>
          <a:bodyPr wrap="square" rtlCol="0">
            <a:spAutoFit/>
          </a:bodyPr>
          <a:lstStyle/>
          <a:p>
            <a:r>
              <a:rPr lang="es-MX" b="1" dirty="0">
                <a:solidFill>
                  <a:schemeClr val="bg1"/>
                </a:solidFill>
              </a:rPr>
              <a:t>A MANERA DE CONCLUSIÓN.</a:t>
            </a:r>
            <a:endParaRPr lang="es-CO" dirty="0">
              <a:solidFill>
                <a:schemeClr val="bg1"/>
              </a:solidFill>
            </a:endParaRPr>
          </a:p>
          <a:p>
            <a:r>
              <a:rPr lang="es-MX" dirty="0" smtClean="0">
                <a:solidFill>
                  <a:schemeClr val="bg1"/>
                </a:solidFill>
              </a:rPr>
              <a:t>La agricultura urbana representa </a:t>
            </a:r>
            <a:r>
              <a:rPr lang="es-MX" dirty="0">
                <a:solidFill>
                  <a:schemeClr val="bg1"/>
                </a:solidFill>
              </a:rPr>
              <a:t>una manera de repensar escenarios de construcción de mercados, de la identidad y el futuro, tal como en el caso de los pueblos </a:t>
            </a:r>
            <a:r>
              <a:rPr lang="es-MX" dirty="0" err="1">
                <a:solidFill>
                  <a:schemeClr val="bg1"/>
                </a:solidFill>
              </a:rPr>
              <a:t>Muysqas</a:t>
            </a:r>
            <a:r>
              <a:rPr lang="es-MX" dirty="0">
                <a:solidFill>
                  <a:schemeClr val="bg1"/>
                </a:solidFill>
              </a:rPr>
              <a:t> de Bosa y </a:t>
            </a:r>
            <a:r>
              <a:rPr lang="es-MX" dirty="0" smtClean="0">
                <a:solidFill>
                  <a:schemeClr val="bg1"/>
                </a:solidFill>
              </a:rPr>
              <a:t>Usaquén. </a:t>
            </a:r>
          </a:p>
          <a:p>
            <a:endParaRPr lang="es-MX" dirty="0" smtClean="0">
              <a:solidFill>
                <a:schemeClr val="bg1"/>
              </a:solidFill>
            </a:endParaRPr>
          </a:p>
          <a:p>
            <a:r>
              <a:rPr lang="es-MX" dirty="0" smtClean="0">
                <a:solidFill>
                  <a:schemeClr val="bg1"/>
                </a:solidFill>
              </a:rPr>
              <a:t>Actualmente </a:t>
            </a:r>
            <a:r>
              <a:rPr lang="es-MX" dirty="0">
                <a:solidFill>
                  <a:schemeClr val="bg1"/>
                </a:solidFill>
              </a:rPr>
              <a:t>estas comunidades, reconocidas por parte del Estado como resguardo indígena, reclaman sus derechos sobre el ordenamiento de los bordes periurbanos en que se encuentran asentadas, si bien aún no se hacen efectivos en la construcción de planes parciales que les afectan directamente.</a:t>
            </a:r>
            <a:endParaRPr lang="es-CO" dirty="0">
              <a:solidFill>
                <a:schemeClr val="bg1"/>
              </a:solidFill>
            </a:endParaRPr>
          </a:p>
          <a:p>
            <a:endParaRPr lang="es-MX" dirty="0" smtClean="0">
              <a:solidFill>
                <a:schemeClr val="bg1"/>
              </a:solidFill>
            </a:endParaRPr>
          </a:p>
          <a:p>
            <a:r>
              <a:rPr lang="es-MX" dirty="0" smtClean="0">
                <a:solidFill>
                  <a:schemeClr val="bg1"/>
                </a:solidFill>
              </a:rPr>
              <a:t>Las </a:t>
            </a:r>
            <a:r>
              <a:rPr lang="es-MX" dirty="0">
                <a:solidFill>
                  <a:schemeClr val="bg1"/>
                </a:solidFill>
              </a:rPr>
              <a:t>distancias entre los productores de los alimentos y sus consumidores son una variable vital a tener en cuenta, más cuando las discusiones en torno a la producción de ciudad están centradas en la relación entre la vivienda y el trabajo (ambos en el ciclo urbano), sin tomar en cuenta que el transporte del abasto es en este momento uno de los eslabones débiles de la cadena de alimentación en nuestras ciudades, con un alto impacto en la huella de carbono y en los precios al consumidor.  </a:t>
            </a:r>
            <a:endParaRPr lang="es-CO" dirty="0">
              <a:solidFill>
                <a:schemeClr val="bg1"/>
              </a:solidFill>
            </a:endParaRPr>
          </a:p>
        </p:txBody>
      </p:sp>
      <p:sp>
        <p:nvSpPr>
          <p:cNvPr id="7" name="3 CuadroTexto"/>
          <p:cNvSpPr txBox="1"/>
          <p:nvPr/>
        </p:nvSpPr>
        <p:spPr>
          <a:xfrm rot="16200000">
            <a:off x="-2659729" y="4720539"/>
            <a:ext cx="5688790" cy="369332"/>
          </a:xfrm>
          <a:prstGeom prst="rect">
            <a:avLst/>
          </a:prstGeom>
          <a:noFill/>
        </p:spPr>
        <p:txBody>
          <a:bodyPr wrap="square" rtlCol="0">
            <a:spAutoFit/>
          </a:bodyPr>
          <a:lstStyle/>
          <a:p>
            <a:pPr algn="ctr"/>
            <a:r>
              <a:rPr lang="es-CO" b="1" dirty="0" smtClean="0">
                <a:solidFill>
                  <a:schemeClr val="bg1"/>
                </a:solidFill>
              </a:rPr>
              <a:t>1. La expansión sobre tierras de borde.</a:t>
            </a:r>
            <a:endParaRPr lang="es-CO" b="1" dirty="0">
              <a:solidFill>
                <a:schemeClr val="bg1"/>
              </a:solidFill>
            </a:endParaRPr>
          </a:p>
        </p:txBody>
      </p:sp>
    </p:spTree>
    <p:extLst>
      <p:ext uri="{BB962C8B-B14F-4D97-AF65-F5344CB8AC3E}">
        <p14:creationId xmlns:p14="http://schemas.microsoft.com/office/powerpoint/2010/main" val="199367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4 CuadroTexto"/>
          <p:cNvSpPr txBox="1"/>
          <p:nvPr/>
        </p:nvSpPr>
        <p:spPr>
          <a:xfrm>
            <a:off x="2699740" y="442958"/>
            <a:ext cx="6372256" cy="2585323"/>
          </a:xfrm>
          <a:prstGeom prst="rect">
            <a:avLst/>
          </a:prstGeom>
          <a:noFill/>
        </p:spPr>
        <p:txBody>
          <a:bodyPr wrap="square" rtlCol="0">
            <a:spAutoFit/>
          </a:bodyPr>
          <a:lstStyle/>
          <a:p>
            <a:r>
              <a:rPr lang="es-MX" b="1" dirty="0">
                <a:solidFill>
                  <a:schemeClr val="bg1"/>
                </a:solidFill>
              </a:rPr>
              <a:t>A MANERA DE CONCLUSIÓN</a:t>
            </a:r>
            <a:r>
              <a:rPr lang="es-MX" b="1" dirty="0" smtClean="0">
                <a:solidFill>
                  <a:schemeClr val="bg1"/>
                </a:solidFill>
              </a:rPr>
              <a:t>.</a:t>
            </a:r>
          </a:p>
          <a:p>
            <a:endParaRPr lang="es-CO" dirty="0">
              <a:solidFill>
                <a:schemeClr val="bg1"/>
              </a:solidFill>
            </a:endParaRPr>
          </a:p>
          <a:p>
            <a:r>
              <a:rPr lang="es-MX" dirty="0">
                <a:solidFill>
                  <a:schemeClr val="bg1"/>
                </a:solidFill>
              </a:rPr>
              <a:t>La relación entre el modelo de ciudad basado en la extensión de los límites urbanos sobre las tierras que bordean la ciudad se encuentra agotado y como tal urge repensar la forma que tendrá la ciudad del futuro, si bien el paradigma ecológico pinta de verde a su paso los vetustos edificios que antes exhibían el concreto y el hierro como símbolos de su contemporaneidad, el cambio necesario es mucho más profundo. </a:t>
            </a:r>
            <a:endParaRPr lang="es-CO" dirty="0">
              <a:solidFill>
                <a:schemeClr val="bg1"/>
              </a:solidFill>
            </a:endParaRPr>
          </a:p>
        </p:txBody>
      </p:sp>
      <p:sp>
        <p:nvSpPr>
          <p:cNvPr id="7" name="3 CuadroTexto"/>
          <p:cNvSpPr txBox="1"/>
          <p:nvPr/>
        </p:nvSpPr>
        <p:spPr>
          <a:xfrm rot="16200000">
            <a:off x="-2659729" y="4720539"/>
            <a:ext cx="5688790" cy="369332"/>
          </a:xfrm>
          <a:prstGeom prst="rect">
            <a:avLst/>
          </a:prstGeom>
          <a:noFill/>
        </p:spPr>
        <p:txBody>
          <a:bodyPr wrap="square" rtlCol="0">
            <a:spAutoFit/>
          </a:bodyPr>
          <a:lstStyle/>
          <a:p>
            <a:pPr algn="ctr"/>
            <a:r>
              <a:rPr lang="es-CO" b="1" dirty="0" smtClean="0">
                <a:solidFill>
                  <a:schemeClr val="bg1"/>
                </a:solidFill>
              </a:rPr>
              <a:t>1. La expansión sobre tierras de borde.</a:t>
            </a:r>
            <a:endParaRPr lang="es-CO" b="1" dirty="0">
              <a:solidFill>
                <a:schemeClr val="bg1"/>
              </a:solidFill>
            </a:endParaRPr>
          </a:p>
        </p:txBody>
      </p:sp>
    </p:spTree>
    <p:extLst>
      <p:ext uri="{BB962C8B-B14F-4D97-AF65-F5344CB8AC3E}">
        <p14:creationId xmlns:p14="http://schemas.microsoft.com/office/powerpoint/2010/main" val="277030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CuadroTexto"/>
          <p:cNvSpPr txBox="1"/>
          <p:nvPr/>
        </p:nvSpPr>
        <p:spPr>
          <a:xfrm>
            <a:off x="1997715" y="1268761"/>
            <a:ext cx="5148572" cy="3960440"/>
          </a:xfrm>
          <a:prstGeom prst="rect">
            <a:avLst/>
          </a:prstGeom>
          <a:noFill/>
        </p:spPr>
        <p:txBody>
          <a:bodyPr wrap="square" rtlCol="0">
            <a:noAutofit/>
          </a:bodyPr>
          <a:lstStyle/>
          <a:p>
            <a:pPr algn="just"/>
            <a:r>
              <a:rPr lang="es-CO" sz="4000" dirty="0" smtClean="0">
                <a:solidFill>
                  <a:schemeClr val="bg1"/>
                </a:solidFill>
                <a:latin typeface="Franklin Gothic Heavy" panose="020B0903020102020204" pitchFamily="34" charset="0"/>
              </a:rPr>
              <a:t>CRECIMIENTO</a:t>
            </a:r>
          </a:p>
          <a:p>
            <a:r>
              <a:rPr lang="es-CO" i="1" dirty="0" smtClean="0">
                <a:solidFill>
                  <a:schemeClr val="bg1"/>
                </a:solidFill>
                <a:latin typeface="+mj-lt"/>
              </a:rPr>
              <a:t>(</a:t>
            </a:r>
            <a:r>
              <a:rPr lang="es-CO" i="1" dirty="0" err="1" smtClean="0">
                <a:solidFill>
                  <a:schemeClr val="bg1"/>
                </a:solidFill>
                <a:latin typeface="+mj-lt"/>
              </a:rPr>
              <a:t>Conc</a:t>
            </a:r>
            <a:r>
              <a:rPr lang="es-CO" i="1" dirty="0" smtClean="0">
                <a:solidFill>
                  <a:schemeClr val="bg1"/>
                </a:solidFill>
                <a:latin typeface="+mj-lt"/>
              </a:rPr>
              <a:t>.)</a:t>
            </a:r>
          </a:p>
          <a:p>
            <a:endParaRPr lang="es-CO" i="1" dirty="0" smtClean="0">
              <a:solidFill>
                <a:schemeClr val="bg1"/>
              </a:solidFill>
              <a:latin typeface="+mj-lt"/>
            </a:endParaRPr>
          </a:p>
          <a:p>
            <a:r>
              <a:rPr lang="es-CO" dirty="0" smtClean="0">
                <a:solidFill>
                  <a:schemeClr val="bg1"/>
                </a:solidFill>
              </a:rPr>
              <a:t>El </a:t>
            </a:r>
            <a:r>
              <a:rPr lang="es-CO" dirty="0">
                <a:solidFill>
                  <a:schemeClr val="bg1"/>
                </a:solidFill>
              </a:rPr>
              <a:t>crecimiento es esencialmente un fenómeno de oferta, </a:t>
            </a:r>
            <a:r>
              <a:rPr lang="es-CO" dirty="0" smtClean="0">
                <a:solidFill>
                  <a:schemeClr val="bg1"/>
                </a:solidFill>
              </a:rPr>
              <a:t>caracterizado a </a:t>
            </a:r>
            <a:r>
              <a:rPr lang="es-CO" dirty="0">
                <a:solidFill>
                  <a:schemeClr val="bg1"/>
                </a:solidFill>
              </a:rPr>
              <a:t>través del proceso productivo y sus transformaciones, los que son sintetizados</a:t>
            </a:r>
          </a:p>
          <a:p>
            <a:r>
              <a:rPr lang="es-CO" dirty="0">
                <a:solidFill>
                  <a:schemeClr val="bg1"/>
                </a:solidFill>
              </a:rPr>
              <a:t>en una función de producción </a:t>
            </a:r>
            <a:r>
              <a:rPr lang="es-CO" dirty="0" smtClean="0">
                <a:solidFill>
                  <a:schemeClr val="bg1"/>
                </a:solidFill>
              </a:rPr>
              <a:t>agregada</a:t>
            </a:r>
            <a:r>
              <a:rPr lang="es-CO" dirty="0">
                <a:solidFill>
                  <a:schemeClr val="bg1"/>
                </a:solidFill>
              </a:rPr>
              <a:t>.</a:t>
            </a:r>
            <a:endParaRPr lang="es-CO" dirty="0" smtClean="0">
              <a:solidFill>
                <a:schemeClr val="bg1"/>
              </a:solidFill>
            </a:endParaRPr>
          </a:p>
          <a:p>
            <a:r>
              <a:rPr lang="es-CO" dirty="0" smtClean="0">
                <a:solidFill>
                  <a:schemeClr val="bg1"/>
                </a:solidFill>
              </a:rPr>
              <a:t>(</a:t>
            </a:r>
            <a:r>
              <a:rPr lang="es-CO" dirty="0">
                <a:solidFill>
                  <a:schemeClr val="bg1"/>
                </a:solidFill>
              </a:rPr>
              <a:t>Muriel, 2003, p. A-2</a:t>
            </a:r>
            <a:r>
              <a:rPr lang="es-CO" dirty="0" smtClean="0">
                <a:solidFill>
                  <a:schemeClr val="bg1"/>
                </a:solidFill>
              </a:rPr>
              <a:t>).</a:t>
            </a:r>
            <a:endParaRPr lang="es-CO" i="1" dirty="0" smtClean="0">
              <a:solidFill>
                <a:schemeClr val="bg1"/>
              </a:solidFill>
              <a:latin typeface="+mj-lt"/>
            </a:endParaRPr>
          </a:p>
        </p:txBody>
      </p:sp>
      <p:cxnSp>
        <p:nvCxnSpPr>
          <p:cNvPr id="6" name="5 Conector recto"/>
          <p:cNvCxnSpPr/>
          <p:nvPr/>
        </p:nvCxnSpPr>
        <p:spPr>
          <a:xfrm>
            <a:off x="2015716" y="1264532"/>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2051720" y="4509120"/>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20222" y="137768"/>
            <a:ext cx="6861546" cy="658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rot="16200000">
            <a:off x="3671932" y="4437963"/>
            <a:ext cx="1800138" cy="646331"/>
          </a:xfrm>
          <a:prstGeom prst="rect">
            <a:avLst/>
          </a:prstGeom>
          <a:noFill/>
        </p:spPr>
        <p:txBody>
          <a:bodyPr wrap="square" rtlCol="0">
            <a:spAutoFit/>
          </a:bodyPr>
          <a:lstStyle/>
          <a:p>
            <a:pPr algn="r"/>
            <a:r>
              <a:rPr lang="es-CO" b="1" dirty="0" smtClean="0">
                <a:latin typeface="+mj-lt"/>
                <a:cs typeface="Aharoni" panose="02010803020104030203" pitchFamily="2" charset="-79"/>
              </a:rPr>
              <a:t>PLANEACIÓN DESDE ABAJO</a:t>
            </a:r>
            <a:endParaRPr lang="es-CO" b="1" dirty="0">
              <a:latin typeface="+mj-lt"/>
            </a:endParaRPr>
          </a:p>
        </p:txBody>
      </p:sp>
      <p:sp>
        <p:nvSpPr>
          <p:cNvPr id="7" name="6 CuadroTexto"/>
          <p:cNvSpPr txBox="1"/>
          <p:nvPr/>
        </p:nvSpPr>
        <p:spPr>
          <a:xfrm rot="16200000">
            <a:off x="6024176" y="848505"/>
            <a:ext cx="1800138" cy="1200329"/>
          </a:xfrm>
          <a:prstGeom prst="rect">
            <a:avLst/>
          </a:prstGeom>
          <a:noFill/>
        </p:spPr>
        <p:txBody>
          <a:bodyPr wrap="square" rtlCol="0">
            <a:spAutoFit/>
          </a:bodyPr>
          <a:lstStyle/>
          <a:p>
            <a:pPr algn="just"/>
            <a:r>
              <a:rPr lang="es-CO" b="1" dirty="0" smtClean="0">
                <a:latin typeface="+mj-lt"/>
                <a:cs typeface="Aharoni" panose="02010803020104030203" pitchFamily="2" charset="-79"/>
              </a:rPr>
              <a:t>PLANEACIÓN DESDE ARRIBA</a:t>
            </a:r>
          </a:p>
          <a:p>
            <a:pPr algn="just"/>
            <a:endParaRPr lang="es-CO" b="1" dirty="0">
              <a:latin typeface="+mj-lt"/>
              <a:cs typeface="Aharoni" panose="02010803020104030203" pitchFamily="2" charset="-79"/>
            </a:endParaRPr>
          </a:p>
          <a:p>
            <a:pPr algn="just"/>
            <a:endParaRPr lang="es-CO" b="1" dirty="0">
              <a:latin typeface="+mj-lt"/>
            </a:endParaRPr>
          </a:p>
        </p:txBody>
      </p:sp>
    </p:spTree>
    <p:extLst>
      <p:ext uri="{BB962C8B-B14F-4D97-AF65-F5344CB8AC3E}">
        <p14:creationId xmlns:p14="http://schemas.microsoft.com/office/powerpoint/2010/main" val="407533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CuadroTexto"/>
          <p:cNvSpPr txBox="1"/>
          <p:nvPr/>
        </p:nvSpPr>
        <p:spPr>
          <a:xfrm>
            <a:off x="2079065" y="1293259"/>
            <a:ext cx="5148572" cy="3960440"/>
          </a:xfrm>
          <a:prstGeom prst="rect">
            <a:avLst/>
          </a:prstGeom>
          <a:noFill/>
        </p:spPr>
        <p:txBody>
          <a:bodyPr wrap="square" rtlCol="0">
            <a:noAutofit/>
          </a:bodyPr>
          <a:lstStyle/>
          <a:p>
            <a:pPr algn="just"/>
            <a:r>
              <a:rPr lang="es-CO" sz="4000" dirty="0" smtClean="0">
                <a:solidFill>
                  <a:schemeClr val="bg1"/>
                </a:solidFill>
                <a:latin typeface="Franklin Gothic Heavy" panose="020B0903020102020204" pitchFamily="34" charset="0"/>
              </a:rPr>
              <a:t>EXÓGENA</a:t>
            </a:r>
          </a:p>
          <a:p>
            <a:r>
              <a:rPr lang="es-CO" i="1" dirty="0" smtClean="0">
                <a:solidFill>
                  <a:schemeClr val="bg1"/>
                </a:solidFill>
                <a:latin typeface="+mj-lt"/>
              </a:rPr>
              <a:t>(</a:t>
            </a:r>
            <a:r>
              <a:rPr lang="es-CO" i="1" dirty="0" err="1" smtClean="0">
                <a:solidFill>
                  <a:schemeClr val="bg1"/>
                </a:solidFill>
                <a:latin typeface="+mj-lt"/>
              </a:rPr>
              <a:t>Conc</a:t>
            </a:r>
            <a:r>
              <a:rPr lang="es-CO" i="1" dirty="0" smtClean="0">
                <a:solidFill>
                  <a:schemeClr val="bg1"/>
                </a:solidFill>
                <a:latin typeface="+mj-lt"/>
              </a:rPr>
              <a:t>.)</a:t>
            </a:r>
          </a:p>
          <a:p>
            <a:r>
              <a:rPr lang="es-CO" dirty="0" smtClean="0">
                <a:solidFill>
                  <a:schemeClr val="bg1"/>
                </a:solidFill>
              </a:rPr>
              <a:t>“(…). Que se origina en el exterior del organismo o sistema¨</a:t>
            </a:r>
          </a:p>
          <a:p>
            <a:r>
              <a:rPr lang="es-CO" dirty="0" smtClean="0">
                <a:solidFill>
                  <a:schemeClr val="bg1"/>
                </a:solidFill>
              </a:rPr>
              <a:t>“se forma en el exterior de otro sistema y se aplica, por extensión a  un sistema o institución.”</a:t>
            </a:r>
          </a:p>
          <a:p>
            <a:r>
              <a:rPr lang="es-CO" dirty="0" err="1" smtClean="0">
                <a:solidFill>
                  <a:schemeClr val="bg1"/>
                </a:solidFill>
              </a:rPr>
              <a:t>Meadowcroft</a:t>
            </a:r>
            <a:r>
              <a:rPr lang="es-CO" dirty="0" smtClean="0">
                <a:solidFill>
                  <a:schemeClr val="bg1"/>
                </a:solidFill>
              </a:rPr>
              <a:t> (1999: 37)</a:t>
            </a:r>
            <a:endParaRPr lang="es-CO" i="1" dirty="0" smtClean="0">
              <a:solidFill>
                <a:schemeClr val="bg1"/>
              </a:solidFill>
              <a:latin typeface="+mj-lt"/>
            </a:endParaRPr>
          </a:p>
        </p:txBody>
      </p:sp>
      <p:cxnSp>
        <p:nvCxnSpPr>
          <p:cNvPr id="8" name="7 Conector recto"/>
          <p:cNvCxnSpPr/>
          <p:nvPr/>
        </p:nvCxnSpPr>
        <p:spPr>
          <a:xfrm>
            <a:off x="2015716" y="1264532"/>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051720" y="3861060"/>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7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CuadroTexto"/>
          <p:cNvSpPr txBox="1"/>
          <p:nvPr/>
        </p:nvSpPr>
        <p:spPr>
          <a:xfrm>
            <a:off x="2051721" y="1268761"/>
            <a:ext cx="5148572" cy="3960440"/>
          </a:xfrm>
          <a:prstGeom prst="rect">
            <a:avLst/>
          </a:prstGeom>
          <a:noFill/>
        </p:spPr>
        <p:txBody>
          <a:bodyPr wrap="square" rtlCol="0">
            <a:noAutofit/>
          </a:bodyPr>
          <a:lstStyle/>
          <a:p>
            <a:pPr algn="just"/>
            <a:r>
              <a:rPr lang="es-CO" sz="4000" dirty="0" smtClean="0">
                <a:solidFill>
                  <a:schemeClr val="bg1"/>
                </a:solidFill>
                <a:latin typeface="Franklin Gothic Heavy" panose="020B0903020102020204" pitchFamily="34" charset="0"/>
              </a:rPr>
              <a:t>ENDÓGENA</a:t>
            </a:r>
          </a:p>
          <a:p>
            <a:r>
              <a:rPr lang="es-CO" i="1" dirty="0" smtClean="0">
                <a:solidFill>
                  <a:schemeClr val="bg1"/>
                </a:solidFill>
                <a:latin typeface="+mj-lt"/>
              </a:rPr>
              <a:t>(</a:t>
            </a:r>
            <a:r>
              <a:rPr lang="es-CO" i="1" dirty="0" err="1" smtClean="0">
                <a:solidFill>
                  <a:schemeClr val="bg1"/>
                </a:solidFill>
                <a:latin typeface="+mj-lt"/>
              </a:rPr>
              <a:t>Conc</a:t>
            </a:r>
            <a:r>
              <a:rPr lang="es-CO" i="1" dirty="0" smtClean="0">
                <a:solidFill>
                  <a:schemeClr val="bg1"/>
                </a:solidFill>
                <a:latin typeface="+mj-lt"/>
              </a:rPr>
              <a:t>.)</a:t>
            </a:r>
          </a:p>
          <a:p>
            <a:r>
              <a:rPr lang="es-CO" dirty="0" smtClean="0">
                <a:solidFill>
                  <a:schemeClr val="bg1"/>
                </a:solidFill>
              </a:rPr>
              <a:t>“(…). Aquel modelo de planeación que se origina al interior de los territorios intervenidos, contando para su formulación con los intereses de los actores locales involucrados.”</a:t>
            </a:r>
          </a:p>
          <a:p>
            <a:r>
              <a:rPr lang="es-CO" dirty="0" err="1" smtClean="0">
                <a:solidFill>
                  <a:schemeClr val="bg1"/>
                </a:solidFill>
              </a:rPr>
              <a:t>Meadowcroft</a:t>
            </a:r>
            <a:r>
              <a:rPr lang="es-CO" dirty="0" smtClean="0">
                <a:solidFill>
                  <a:schemeClr val="bg1"/>
                </a:solidFill>
              </a:rPr>
              <a:t> (1999: 37)</a:t>
            </a:r>
            <a:endParaRPr lang="es-CO" i="1" dirty="0" smtClean="0">
              <a:solidFill>
                <a:schemeClr val="bg1"/>
              </a:solidFill>
              <a:latin typeface="+mj-lt"/>
            </a:endParaRPr>
          </a:p>
        </p:txBody>
      </p:sp>
      <p:cxnSp>
        <p:nvCxnSpPr>
          <p:cNvPr id="8" name="7 Conector recto"/>
          <p:cNvCxnSpPr/>
          <p:nvPr/>
        </p:nvCxnSpPr>
        <p:spPr>
          <a:xfrm>
            <a:off x="2015716" y="1264532"/>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051720" y="5373216"/>
            <a:ext cx="511256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7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sp>
        <p:nvSpPr>
          <p:cNvPr id="8" name="Content Placeholder 2"/>
          <p:cNvSpPr txBox="1">
            <a:spLocks noChangeAspect="1"/>
          </p:cNvSpPr>
          <p:nvPr/>
        </p:nvSpPr>
        <p:spPr>
          <a:xfrm>
            <a:off x="2557990" y="260560"/>
            <a:ext cx="6128810" cy="586560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mj-lt"/>
              <a:buAutoNum type="arabicPeriod"/>
            </a:pPr>
            <a:r>
              <a:rPr lang="es-ES_tradnl" sz="2300" dirty="0" smtClean="0">
                <a:solidFill>
                  <a:schemeClr val="bg1"/>
                </a:solidFill>
              </a:rPr>
              <a:t>Las visiones de desarrollo que se han impuesto en América Latina en el siglo XX, copian los modelos extranjeros. Pero no hubo una reflexión sobre si eran los más adecuados para lograr una transición a la modernidad, ni si era el tipo de modernidad que queríamos.</a:t>
            </a:r>
          </a:p>
          <a:p>
            <a:pPr marL="457200" indent="-457200" algn="just">
              <a:buFont typeface="+mj-lt"/>
              <a:buAutoNum type="arabicPeriod"/>
            </a:pPr>
            <a:endParaRPr lang="es-ES_tradnl" sz="2300" dirty="0" smtClean="0">
              <a:solidFill>
                <a:schemeClr val="bg1"/>
              </a:solidFill>
            </a:endParaRPr>
          </a:p>
          <a:p>
            <a:pPr marL="457200" indent="-457200" algn="just">
              <a:buFont typeface="+mj-lt"/>
              <a:buAutoNum type="arabicPeriod"/>
            </a:pPr>
            <a:r>
              <a:rPr lang="es-ES_tradnl" sz="2300" dirty="0" smtClean="0">
                <a:solidFill>
                  <a:schemeClr val="bg1"/>
                </a:solidFill>
              </a:rPr>
              <a:t> Se imponen suponiendo que seríamos como los países desarrollados en donde se originaron, generando  crecimiento económico y erradicando la pobreza en el continente. </a:t>
            </a:r>
          </a:p>
          <a:p>
            <a:pPr marL="457200" indent="-457200" algn="just">
              <a:buFont typeface="+mj-lt"/>
              <a:buAutoNum type="arabicPeriod"/>
            </a:pPr>
            <a:endParaRPr lang="es-ES_tradnl" sz="2300" dirty="0" smtClean="0">
              <a:solidFill>
                <a:schemeClr val="bg1"/>
              </a:solidFill>
            </a:endParaRPr>
          </a:p>
          <a:p>
            <a:pPr marL="457200" indent="-457200" algn="just">
              <a:buFont typeface="+mj-lt"/>
              <a:buAutoNum type="arabicPeriod"/>
            </a:pPr>
            <a:r>
              <a:rPr lang="es-ES_tradnl" sz="2300" dirty="0" smtClean="0">
                <a:solidFill>
                  <a:schemeClr val="bg1"/>
                </a:solidFill>
              </a:rPr>
              <a:t>Buscaban el desarrollo regional. La literatura contemporánea cambia ahora al uso de desarrollo territorial.</a:t>
            </a:r>
          </a:p>
          <a:p>
            <a:pPr marL="457200" indent="-457200" algn="just">
              <a:buFont typeface="+mj-lt"/>
              <a:buAutoNum type="arabicPeriod"/>
            </a:pPr>
            <a:endParaRPr lang="es-ES_tradnl" sz="2300" dirty="0">
              <a:solidFill>
                <a:schemeClr val="bg1"/>
              </a:solidFill>
            </a:endParaRPr>
          </a:p>
          <a:p>
            <a:pPr marL="457200" indent="-457200" algn="just">
              <a:buFont typeface="+mj-lt"/>
              <a:buAutoNum type="arabicPeriod"/>
            </a:pPr>
            <a:r>
              <a:rPr lang="es-ES_tradnl" sz="2300" dirty="0" smtClean="0">
                <a:solidFill>
                  <a:schemeClr val="bg1"/>
                </a:solidFill>
              </a:rPr>
              <a:t>El Estado era el agente responsable de implantar el desarrollo a partir de una actividad predominante, (industria). </a:t>
            </a:r>
          </a:p>
          <a:p>
            <a:pPr marL="457200" indent="-457200">
              <a:buFont typeface="+mj-lt"/>
              <a:buAutoNum type="arabicPeriod"/>
            </a:pPr>
            <a:endParaRPr lang="es-ES_tradnl" sz="2400" dirty="0" smtClean="0">
              <a:solidFill>
                <a:schemeClr val="bg1"/>
              </a:solidFill>
            </a:endParaRPr>
          </a:p>
          <a:p>
            <a:pPr marL="457200" indent="-457200">
              <a:buFont typeface="+mj-lt"/>
              <a:buAutoNum type="arabicPeriod"/>
            </a:pPr>
            <a:endParaRPr lang="es-ES_tradnl" sz="2400" dirty="0" smtClean="0">
              <a:solidFill>
                <a:schemeClr val="bg1"/>
              </a:solidFill>
            </a:endParaRPr>
          </a:p>
          <a:p>
            <a:pPr marL="514350" indent="-514350">
              <a:buFont typeface="+mj-lt"/>
              <a:buAutoNum type="arabicPeriod"/>
            </a:pPr>
            <a:endParaRPr lang="es-ES_tradnl" dirty="0" smtClean="0">
              <a:solidFill>
                <a:schemeClr val="bg1"/>
              </a:solidFill>
            </a:endParaRPr>
          </a:p>
        </p:txBody>
      </p:sp>
    </p:spTree>
    <p:extLst>
      <p:ext uri="{BB962C8B-B14F-4D97-AF65-F5344CB8AC3E}">
        <p14:creationId xmlns:p14="http://schemas.microsoft.com/office/powerpoint/2010/main" val="303403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0" y="0"/>
            <a:ext cx="2557990" cy="6858000"/>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06" t="21305" r="30388" b="25221"/>
          <a:stretch/>
        </p:blipFill>
        <p:spPr bwMode="auto">
          <a:xfrm>
            <a:off x="0" y="2304675"/>
            <a:ext cx="9144000" cy="455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a la derecha con bandas"/>
          <p:cNvSpPr/>
          <p:nvPr/>
        </p:nvSpPr>
        <p:spPr>
          <a:xfrm rot="5400000">
            <a:off x="2797971" y="2060892"/>
            <a:ext cx="4320600" cy="1008140"/>
          </a:xfrm>
          <a:prstGeom prst="striped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rot="16200000">
            <a:off x="2928211" y="1822330"/>
            <a:ext cx="4060121" cy="369332"/>
          </a:xfrm>
          <a:prstGeom prst="rect">
            <a:avLst/>
          </a:prstGeom>
          <a:noFill/>
        </p:spPr>
        <p:txBody>
          <a:bodyPr wrap="square" rtlCol="0">
            <a:spAutoFit/>
          </a:bodyPr>
          <a:lstStyle/>
          <a:p>
            <a:pPr algn="just"/>
            <a:r>
              <a:rPr lang="es-CO" b="1" dirty="0" smtClean="0">
                <a:solidFill>
                  <a:schemeClr val="bg1"/>
                </a:solidFill>
                <a:latin typeface="+mj-lt"/>
                <a:cs typeface="Aharoni" panose="02010803020104030203" pitchFamily="2" charset="-79"/>
              </a:rPr>
              <a:t>PLANEACIÓN DESDE ARRIBA</a:t>
            </a:r>
            <a:endParaRPr lang="es-CO" b="1" dirty="0">
              <a:solidFill>
                <a:schemeClr val="bg1"/>
              </a:solidFill>
              <a:latin typeface="+mj-lt"/>
            </a:endParaRPr>
          </a:p>
        </p:txBody>
      </p:sp>
      <p:sp>
        <p:nvSpPr>
          <p:cNvPr id="8" name="7 CuadroTexto"/>
          <p:cNvSpPr txBox="1"/>
          <p:nvPr/>
        </p:nvSpPr>
        <p:spPr>
          <a:xfrm>
            <a:off x="378926" y="404664"/>
            <a:ext cx="1800138" cy="646331"/>
          </a:xfrm>
          <a:prstGeom prst="rect">
            <a:avLst/>
          </a:prstGeom>
          <a:noFill/>
        </p:spPr>
        <p:txBody>
          <a:bodyPr wrap="square" rtlCol="0">
            <a:spAutoFit/>
          </a:bodyPr>
          <a:lstStyle/>
          <a:p>
            <a:pPr algn="just"/>
            <a:r>
              <a:rPr lang="es-CO" dirty="0" smtClean="0">
                <a:solidFill>
                  <a:schemeClr val="bg1"/>
                </a:solidFill>
                <a:latin typeface="Aharoni" panose="02010803020104030203" pitchFamily="2" charset="-79"/>
                <a:cs typeface="Aharoni" panose="02010803020104030203" pitchFamily="2" charset="-79"/>
              </a:rPr>
              <a:t>DESARROLLO</a:t>
            </a:r>
          </a:p>
          <a:p>
            <a:pPr algn="ctr"/>
            <a:r>
              <a:rPr lang="es-CO" dirty="0" smtClean="0">
                <a:solidFill>
                  <a:schemeClr val="bg1"/>
                </a:solidFill>
              </a:rPr>
              <a:t>PLANEAMIENTO</a:t>
            </a:r>
            <a:endParaRPr lang="es-CO" dirty="0">
              <a:solidFill>
                <a:schemeClr val="bg1"/>
              </a:solidFill>
            </a:endParaRPr>
          </a:p>
        </p:txBody>
      </p:sp>
    </p:spTree>
    <p:extLst>
      <p:ext uri="{BB962C8B-B14F-4D97-AF65-F5344CB8AC3E}">
        <p14:creationId xmlns:p14="http://schemas.microsoft.com/office/powerpoint/2010/main" val="2985251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1839</Words>
  <Application>Microsoft Office PowerPoint</Application>
  <PresentationFormat>Presentación en pantalla (4:3)</PresentationFormat>
  <Paragraphs>183</Paragraphs>
  <Slides>33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Aharoni</vt:lpstr>
      <vt:lpstr>Arial</vt:lpstr>
      <vt:lpstr>Calibri</vt:lpstr>
      <vt:lpstr>Franklin Gothic Heavy</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Aä</dc:creator>
  <cp:lastModifiedBy>A13</cp:lastModifiedBy>
  <cp:revision>36</cp:revision>
  <dcterms:created xsi:type="dcterms:W3CDTF">2016-10-09T17:20:50Z</dcterms:created>
  <dcterms:modified xsi:type="dcterms:W3CDTF">2018-09-25T03:48:20Z</dcterms:modified>
</cp:coreProperties>
</file>