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85" r:id="rId3"/>
    <p:sldId id="288" r:id="rId4"/>
    <p:sldId id="256" r:id="rId5"/>
    <p:sldId id="290" r:id="rId6"/>
    <p:sldId id="277" r:id="rId7"/>
    <p:sldId id="279" r:id="rId8"/>
    <p:sldId id="292" r:id="rId9"/>
    <p:sldId id="299" r:id="rId10"/>
    <p:sldId id="284" r:id="rId11"/>
    <p:sldId id="281" r:id="rId12"/>
    <p:sldId id="283" r:id="rId13"/>
    <p:sldId id="293" r:id="rId14"/>
    <p:sldId id="280" r:id="rId15"/>
    <p:sldId id="286" r:id="rId16"/>
    <p:sldId id="295" r:id="rId17"/>
    <p:sldId id="296" r:id="rId18"/>
    <p:sldId id="294" r:id="rId19"/>
    <p:sldId id="297" r:id="rId20"/>
    <p:sldId id="289" r:id="rId21"/>
    <p:sldId id="298" r:id="rId22"/>
    <p:sldId id="259" r:id="rId2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006B96"/>
    <a:srgbClr val="00A3E4"/>
    <a:srgbClr val="00A9E9"/>
    <a:srgbClr val="00A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71"/>
  </p:normalViewPr>
  <p:slideViewPr>
    <p:cSldViewPr snapToGrid="0" snapToObjects="1">
      <p:cViewPr varScale="1">
        <p:scale>
          <a:sx n="62" d="100"/>
          <a:sy n="62" d="100"/>
        </p:scale>
        <p:origin x="10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1198A-EA53-450D-8900-F7AFEC669830}" type="datetimeFigureOut">
              <a:rPr lang="es-CO" smtClean="0"/>
              <a:t>26/09/2018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4EDCA-6DD1-4763-A16B-73857DE861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286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D78910-38DE-D748-A0E4-5EAD51B5E263}" type="slidenum">
              <a:rPr lang="es-CO">
                <a:latin typeface="Calibri" charset="0"/>
                <a:cs typeface="Arial" charset="0"/>
              </a:rPr>
              <a:pPr/>
              <a:t>9</a:t>
            </a:fld>
            <a:endParaRPr lang="es-CO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86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smtClean="0"/>
              <a:t>A través de la estrategia</a:t>
            </a:r>
            <a:r>
              <a:rPr lang="es-CO" baseline="0" dirty="0" smtClean="0"/>
              <a:t> CERS se busca generar el </a:t>
            </a:r>
            <a:r>
              <a:rPr lang="es-CO" sz="1200" dirty="0" smtClean="0">
                <a:solidFill>
                  <a:schemeClr val="accent1">
                    <a:lumMod val="75000"/>
                  </a:schemeClr>
                </a:solidFill>
              </a:rPr>
              <a:t>diálogo intersectorial para facilitar el ordenamiento territorial por la salud y el despliegue de estrategias para la transformación de los modos, condiciones y estilos de vida saludable como pacto social por la salud, con a participación de todos los sectores y actores territoriales.</a:t>
            </a:r>
            <a:r>
              <a:rPr lang="es-CO" sz="1200" baseline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aseline="0" dirty="0" smtClean="0">
                <a:solidFill>
                  <a:schemeClr val="accent1">
                    <a:lumMod val="75000"/>
                  </a:schemeClr>
                </a:solidFill>
              </a:rPr>
              <a:t>De forma complementaria se viene trabajando </a:t>
            </a:r>
            <a:r>
              <a:rPr lang="es-CO" sz="1200" dirty="0" smtClean="0">
                <a:solidFill>
                  <a:schemeClr val="accent1">
                    <a:lumMod val="75000"/>
                  </a:schemeClr>
                </a:solidFill>
              </a:rPr>
              <a:t>en los entornos con actores</a:t>
            </a:r>
            <a:r>
              <a:rPr lang="es-CO" sz="1200" baseline="0" dirty="0" smtClean="0">
                <a:solidFill>
                  <a:schemeClr val="accent1">
                    <a:lumMod val="75000"/>
                  </a:schemeClr>
                </a:solidFill>
              </a:rPr>
              <a:t> de todos los sectores para la modificación de condiciones que faciliten la toma de decisiones favorables a la salud de quienes habitan, conviven y se desarrollan en cada entorno, iniciando por el trabajo sobre factores que afectan las ENT como el tabaco, la alimentación no saludable, el consumo nocivo de alcohol, y la inactividad física.</a:t>
            </a:r>
            <a:endParaRPr lang="es-CO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D4175-74A1-47D4-AB0C-E35EA8F34E4A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032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657221-B6D0-C44D-8EEC-C4FB476B5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310F561-A3B7-E548-8527-63B43E0A9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xmlns="" id="{EDEFCF55-D2CC-B84C-B8D6-D13149B2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/>
              <a:t>26/09/2018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xmlns="" id="{1E581D0E-21D9-D14B-B04D-496B49B0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0A3B82EE-AC7C-8F48-BA65-FD4A3B8A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639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841948-43BD-EB4A-827F-CE3599F6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xmlns="" id="{1DBF1232-C313-F248-BC0B-F16FEBFFC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xmlns="" id="{CE3C9BE0-E125-F247-98AE-80013F6F6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/>
              <a:t>26/09/2018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xmlns="" id="{293B2BF8-6239-AA4C-93A8-C941344A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19D5EE94-2743-F947-AD06-D51617C9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9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95F27C4-52D7-FF47-A196-B643C62EA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xmlns="" id="{E3C23C4A-2F8B-AE47-A8D4-7C81FFD94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xmlns="" id="{030234C0-02A6-5340-963D-84574B8E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/>
              <a:t>26/09/2018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xmlns="" id="{BD728ACD-AF6C-8940-B89B-64AF03F7C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89A43B8C-B6B7-3D40-A270-22DAC8A2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368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FA9BAF-FBE6-5148-98DE-0C83D99F6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0E11623-79D1-874E-8360-43E8154B7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xmlns="" id="{4022F1DB-BEEB-7747-A493-A2A18D0C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/>
              <a:t>26/09/2018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xmlns="" id="{511FFF6F-4EE6-C743-A250-6EDBA31D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3B8BD95A-A69F-1349-82F4-20A0EDD0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095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51123D-524A-0547-AFD9-82785A7D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1DB7FB35-3E00-3048-AFA9-6AE20A0DF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xmlns="" id="{A9BC1414-43BC-3F41-9B14-04088971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/>
              <a:t>26/09/2018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xmlns="" id="{F3569CE7-E817-384C-B4C7-6B8EDDA8B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5276F49E-99E3-BC4A-8B47-64EB9D36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479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0074AB-8B2A-DF48-9005-F0E5ECF1A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E353E8A-32B6-5E43-BC9B-4DD1D8A6B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C073333-54B7-3D42-A1E1-A68C0972B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xmlns="" id="{107F7327-109D-C94A-9D20-8E2332353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/>
              <a:t>26/09/2018</a:t>
            </a:fld>
            <a:endParaRPr lang="es-CO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xmlns="" id="{3C152E5A-7A3C-604C-BD46-F9731E81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E6E831C7-A00A-1B46-895E-4C295EBC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502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02C56D-3B7A-6F4B-9897-DBA7161F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A6CFD91C-33A0-8C42-A1AC-C3C824C84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E989DCF-1E4E-D040-B627-027B2B7AA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xmlns="" id="{9F80F0B5-C451-CB4D-8DF3-137057D59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EF7331C-E4C5-7949-8117-EE0DFE5683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xmlns="" id="{359710D7-2777-FA49-9B31-18BCA122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/>
              <a:t>26/09/2018</a:t>
            </a:fld>
            <a:endParaRPr lang="es-CO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xmlns="" id="{AC41EEC1-CC94-B142-8E8A-F8267B21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xmlns="" id="{F31D22C4-7CE3-3A4C-AD25-A9662A92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600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201220-96DD-9446-8F36-2FD37A87E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xmlns="" id="{3E1C1CA5-E700-CA40-9386-88BC9038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/>
              <a:t>26/09/2018</a:t>
            </a:fld>
            <a:endParaRPr lang="es-CO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xmlns="" id="{83958120-7C15-474C-A4E6-430CE847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20FBB4F1-8471-8843-8623-CAA34C88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132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xmlns="" id="{DDE48E98-3416-BE4B-B75D-55D1FAC82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/>
              <a:t>26/09/2018</a:t>
            </a:fld>
            <a:endParaRPr lang="es-CO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xmlns="" id="{E5DF293E-A467-9747-916E-E39D0B50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xmlns="" id="{21CA71CD-FA75-CD49-B7C9-B2856BEA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102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464D22-1FC8-324C-AB0D-335F6AA8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37CDB93-DC07-4643-A0E1-721AB5B3D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xmlns="" id="{AEE0E7F3-BDF3-D849-BF66-0458D2CEF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xmlns="" id="{45B02A52-A840-7948-AE0F-D7D021C0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/>
              <a:t>26/09/2018</a:t>
            </a:fld>
            <a:endParaRPr lang="es-CO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xmlns="" id="{D1494D7C-3459-7C45-A3A4-690D6981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B0736352-D7F1-EA40-9412-C8B4021F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723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BEB13E-2211-7349-A82C-0E84D844F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CD90664B-751A-BA4F-9939-409289E70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xmlns="" id="{F11AB36C-8F11-EB47-9BFD-2386CEB24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xmlns="" id="{2187D5F1-C119-154C-99A1-0DC1E1F8E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/>
              <a:t>26/09/2018</a:t>
            </a:fld>
            <a:endParaRPr lang="es-CO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xmlns="" id="{3269DE1F-444B-7549-8E40-0C31E936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xmlns="" id="{181DB751-58CF-D847-B54B-4B66F222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736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xmlns="" id="{4DC40C6A-A330-EB4B-B166-7EE0729E0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794EAF57-15C8-8C43-9479-665FF1D21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xmlns="" id="{E180224A-81D6-5C43-A87D-D84B168347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CC231-72D6-6A48-BA6E-F25044D58163}" type="datetimeFigureOut">
              <a:rPr lang="es-CO" smtClean="0"/>
              <a:t>26/09/2018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xmlns="" id="{28D9B2F7-E46B-0B4C-AF4F-4BDF79572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46909010-2E6C-7C41-A382-6279275F4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3B371-872A-3D40-AD3A-0FA4CE80F7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722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tovar@minsalud.gov.co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41B59B-FFBB-7C4A-A661-6CF5569D8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577" y="191075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8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8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Incidencia de la Estrategia Ciudades, Entornos y Ruralidad Saludable en el ordenamiento territorial por la salud en Colombia, 2018</a:t>
            </a:r>
            <a:r>
              <a:rPr lang="es-CO" sz="28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8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28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2D2A8B6-06B2-4945-BC6B-B320FFA13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568A6893-E400-754B-A18B-D28CB324ABE5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EAAC13E0-789C-C142-8640-A256B1C2E930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75468E9D-A1AB-7E44-8ECA-3ACBB2374A4F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EB295E1C-B9E0-6A43-B31B-AB0EB21B14BC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69578AB3-4041-814E-AB40-6C8B6C5C76E3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1A41B59B-FFBB-7C4A-A661-6CF5569D8039}"/>
              </a:ext>
            </a:extLst>
          </p:cNvPr>
          <p:cNvSpPr txBox="1">
            <a:spLocks/>
          </p:cNvSpPr>
          <p:nvPr/>
        </p:nvSpPr>
        <p:spPr>
          <a:xfrm>
            <a:off x="655265" y="4116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6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0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Fernández, </a:t>
            </a:r>
            <a:r>
              <a:rPr lang="es-ES_tradnl" sz="20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Sandra Tovar Valencia, </a:t>
            </a:r>
            <a:r>
              <a:rPr lang="es-ES_tradnl" sz="20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</a:t>
            </a:r>
            <a:r>
              <a:rPr lang="es-ES_tradnl" sz="20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Fernando Valderrama, Sara Torres, Julieth Pilar </a:t>
            </a:r>
            <a:r>
              <a:rPr lang="es-ES_tradnl" sz="2000" b="1" dirty="0" err="1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Uriza</a:t>
            </a:r>
            <a:r>
              <a:rPr lang="es-ES_tradnl" sz="20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Pinzón, Alex Araque.</a:t>
            </a:r>
          </a:p>
          <a:p>
            <a:pPr algn="ctr"/>
            <a:endParaRPr lang="es-ES_tradnl" sz="20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sz="18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</a:t>
            </a:r>
            <a:r>
              <a:rPr lang="es-ES_tradnl" sz="18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Salud y Protección Social </a:t>
            </a:r>
            <a:endParaRPr lang="es-CO" sz="18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x-none" sz="18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Promoción y Prevención. Ministerio de Salud y Protección </a:t>
            </a:r>
            <a:r>
              <a:rPr lang="x-none" sz="18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endParaRPr lang="es-CO" sz="18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8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Subdirección Enfermedades No Transmisibles</a:t>
            </a:r>
          </a:p>
          <a:p>
            <a:pPr algn="ctr"/>
            <a:r>
              <a:rPr lang="es-CO" sz="18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Modos, Condiciones y Estilos de Vida Saludable</a:t>
            </a:r>
          </a:p>
          <a:p>
            <a:pPr algn="ctr"/>
            <a:endParaRPr lang="es-CO" sz="20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0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ACIUR – Barranquilla 2018</a:t>
            </a:r>
          </a:p>
          <a:p>
            <a:pPr algn="ctr"/>
            <a:endParaRPr lang="es-CO" sz="20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0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36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37"/>
            <a:ext cx="12192000" cy="192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098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01417" cy="630520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EA4F97E-FDB0-C343-B38B-80312624CAAF}"/>
              </a:ext>
            </a:extLst>
          </p:cNvPr>
          <p:cNvSpPr txBox="1"/>
          <p:nvPr/>
        </p:nvSpPr>
        <p:spPr>
          <a:xfrm>
            <a:off x="6244040" y="4086"/>
            <a:ext cx="59337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_tradnl" sz="2200" b="1" dirty="0" smtClean="0"/>
              <a:t>Implica </a:t>
            </a:r>
            <a:r>
              <a:rPr lang="es-ES_tradnl" sz="2200" b="1" dirty="0"/>
              <a:t>favorecer de manera sustancial la reducción de las condiciones de pobreza e inequidad </a:t>
            </a:r>
            <a:endParaRPr lang="es-ES_tradnl" sz="22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_tradnl" sz="2200" b="1" dirty="0" smtClean="0"/>
              <a:t>Mitigar el </a:t>
            </a:r>
            <a:r>
              <a:rPr lang="es-ES_tradnl" sz="2200" b="1" dirty="0"/>
              <a:t>impacto negativo en la degradación de los recursos </a:t>
            </a:r>
            <a:r>
              <a:rPr lang="es-ES_tradnl" sz="2200" b="1" dirty="0" smtClean="0"/>
              <a:t>naturales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_tradnl" sz="2200" b="1" dirty="0" smtClean="0"/>
              <a:t>Intervenir la dualidad </a:t>
            </a:r>
            <a:r>
              <a:rPr lang="es-ES_tradnl" sz="2200" b="1" dirty="0"/>
              <a:t>tradicional entre las economías comercial y </a:t>
            </a:r>
            <a:r>
              <a:rPr lang="es-ES_tradnl" sz="2200" b="1" dirty="0" smtClean="0"/>
              <a:t>campesina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_tradnl" sz="2200" b="1" dirty="0" smtClean="0"/>
              <a:t>Intervenir sobre el detrimento </a:t>
            </a:r>
            <a:r>
              <a:rPr lang="es-ES_tradnl" sz="2200" b="1" dirty="0"/>
              <a:t>económico y </a:t>
            </a:r>
            <a:r>
              <a:rPr lang="es-ES_tradnl" sz="2200" b="1" dirty="0" smtClean="0"/>
              <a:t>social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_tradnl" sz="2200" b="1" dirty="0" smtClean="0"/>
              <a:t>Garantizar </a:t>
            </a:r>
            <a:endParaRPr lang="es-CO" sz="2200" b="1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s-ES_tradnl" sz="2200" b="1" dirty="0" smtClean="0"/>
              <a:t>Sistema </a:t>
            </a:r>
            <a:r>
              <a:rPr lang="es-ES_tradnl" sz="2200" b="1" dirty="0"/>
              <a:t>de abastecimiento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s-ES_tradnl" sz="2200" b="1" dirty="0"/>
              <a:t>Red de servicios públicos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s-ES_tradnl" sz="2200" b="1" dirty="0"/>
              <a:t>Transporte </a:t>
            </a:r>
            <a:r>
              <a:rPr lang="es-ES_tradnl" sz="2200" b="1" dirty="0" smtClean="0"/>
              <a:t>y acceso</a:t>
            </a:r>
            <a:endParaRPr lang="es-ES_tradnl" sz="2200" b="1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s-ES_tradnl" sz="2200" b="1" dirty="0" smtClean="0"/>
              <a:t>Conservación cuencas, flora, fauna</a:t>
            </a:r>
            <a:endParaRPr lang="es-ES_tradnl" sz="2200" b="1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s-ES_tradnl" sz="2200" b="1" dirty="0" smtClean="0"/>
              <a:t>Bienestar en lo rural</a:t>
            </a:r>
          </a:p>
          <a:p>
            <a:endParaRPr lang="es-ES_tradnl" sz="2200" b="1" dirty="0"/>
          </a:p>
          <a:p>
            <a:r>
              <a:rPr lang="es-ES_tradnl" sz="2200" b="1" dirty="0" smtClean="0"/>
              <a:t>“Impacto </a:t>
            </a:r>
            <a:r>
              <a:rPr lang="es-ES_tradnl" sz="2200" b="1" dirty="0"/>
              <a:t>directo sobre las ofertas de bienes y el gasto de los hogares”</a:t>
            </a:r>
            <a:endParaRPr lang="es-CO" sz="2200" b="1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E0B9C84-BA99-464E-BE99-D17BB0E205A2}"/>
              </a:ext>
            </a:extLst>
          </p:cNvPr>
          <p:cNvSpPr txBox="1"/>
          <p:nvPr/>
        </p:nvSpPr>
        <p:spPr>
          <a:xfrm>
            <a:off x="228600" y="0"/>
            <a:ext cx="384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54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Ruralidad</a:t>
            </a:r>
            <a:endParaRPr lang="es-CO" sz="54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096" y="1074249"/>
            <a:ext cx="5446904" cy="5153151"/>
          </a:xfrm>
          <a:prstGeom prst="rect">
            <a:avLst/>
          </a:prstGeom>
          <a:effectLst>
            <a:glow rad="127000">
              <a:schemeClr val="accent1">
                <a:alpha val="6000"/>
              </a:schemeClr>
            </a:glo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EA4F97E-FDB0-C343-B38B-80312624CAAF}"/>
              </a:ext>
            </a:extLst>
          </p:cNvPr>
          <p:cNvSpPr txBox="1"/>
          <p:nvPr/>
        </p:nvSpPr>
        <p:spPr>
          <a:xfrm>
            <a:off x="170481" y="225759"/>
            <a:ext cx="63669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_tradnl" sz="2400" b="1" dirty="0" smtClean="0"/>
              <a:t>Puede </a:t>
            </a:r>
            <a:r>
              <a:rPr lang="es-ES_tradnl" sz="2400" b="1" dirty="0"/>
              <a:t>y debería ser benéfica para la </a:t>
            </a:r>
            <a:r>
              <a:rPr lang="es-ES_tradnl" sz="2400" b="1" dirty="0" smtClean="0"/>
              <a:t>salud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_tradnl" sz="2400" b="1" dirty="0" smtClean="0"/>
              <a:t>Desarrollos, oportunidades, alta esperanza de vida, diversidad.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_tradnl" sz="2400" b="1" dirty="0" smtClean="0"/>
              <a:t>Implica un </a:t>
            </a:r>
            <a:r>
              <a:rPr lang="es-ES_tradnl" sz="2400" b="1" dirty="0"/>
              <a:t>fuerte compromiso político para alcanzar una sobresaliente gobernabilidad </a:t>
            </a:r>
            <a:r>
              <a:rPr lang="es-ES_tradnl" sz="2400" b="1" dirty="0" smtClean="0"/>
              <a:t>urbana: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s-ES_tradnl" sz="2400" b="1" dirty="0" smtClean="0"/>
              <a:t>Planeamiento </a:t>
            </a:r>
            <a:r>
              <a:rPr lang="es-ES_tradnl" sz="2400" b="1" dirty="0"/>
              <a:t>y diseño de </a:t>
            </a:r>
            <a:r>
              <a:rPr lang="es-ES_tradnl" sz="2400" b="1" dirty="0" smtClean="0"/>
              <a:t>sistemas urbanos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s-ES_tradnl" sz="2400" b="1" dirty="0" smtClean="0"/>
              <a:t>Sistema </a:t>
            </a:r>
            <a:r>
              <a:rPr lang="es-ES_tradnl" sz="2400" b="1" dirty="0"/>
              <a:t>de </a:t>
            </a:r>
            <a:r>
              <a:rPr lang="es-ES_tradnl" sz="2400" b="1" dirty="0" smtClean="0"/>
              <a:t>abastecimiento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s-ES_tradnl" sz="2400" b="1" dirty="0" smtClean="0"/>
              <a:t>Red </a:t>
            </a:r>
            <a:r>
              <a:rPr lang="es-ES_tradnl" sz="2400" b="1" dirty="0"/>
              <a:t>de servicios </a:t>
            </a:r>
            <a:r>
              <a:rPr lang="es-ES_tradnl" sz="2400" b="1" dirty="0" smtClean="0"/>
              <a:t>públicos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s-ES_tradnl" sz="2400" b="1" dirty="0" smtClean="0"/>
              <a:t>Transporte público y movilidad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s-ES_tradnl" sz="2400" b="1" dirty="0" smtClean="0"/>
              <a:t>Zonas </a:t>
            </a:r>
            <a:r>
              <a:rPr lang="es-ES_tradnl" sz="2400" b="1" dirty="0"/>
              <a:t>verdes y </a:t>
            </a:r>
            <a:r>
              <a:rPr lang="es-ES_tradnl" sz="2400" b="1" dirty="0" smtClean="0"/>
              <a:t>parques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s-ES_tradnl" sz="2400" b="1" dirty="0" smtClean="0"/>
              <a:t>Equipamientos</a:t>
            </a:r>
          </a:p>
          <a:p>
            <a:endParaRPr lang="es-ES_tradnl" sz="2400" b="1" dirty="0" smtClean="0"/>
          </a:p>
          <a:p>
            <a:r>
              <a:rPr lang="es-ES_tradnl" sz="2400" b="1" dirty="0" smtClean="0"/>
              <a:t>“Impacto </a:t>
            </a:r>
            <a:r>
              <a:rPr lang="es-ES_tradnl" sz="2400" b="1" dirty="0"/>
              <a:t>directo sobre las ofertas de bienes y el gasto de los </a:t>
            </a:r>
            <a:r>
              <a:rPr lang="es-ES_tradnl" sz="2400" b="1" dirty="0" smtClean="0"/>
              <a:t>hogares” </a:t>
            </a:r>
            <a:endParaRPr lang="es-CO" sz="2400" b="1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E0B9C84-BA99-464E-BE99-D17BB0E205A2}"/>
              </a:ext>
            </a:extLst>
          </p:cNvPr>
          <p:cNvSpPr txBox="1"/>
          <p:nvPr/>
        </p:nvSpPr>
        <p:spPr>
          <a:xfrm>
            <a:off x="6927742" y="88613"/>
            <a:ext cx="4956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54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Urbanización</a:t>
            </a:r>
            <a:endParaRPr lang="es-CO" sz="54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EA4F97E-FDB0-C343-B38B-80312624CAAF}"/>
              </a:ext>
            </a:extLst>
          </p:cNvPr>
          <p:cNvSpPr txBox="1"/>
          <p:nvPr/>
        </p:nvSpPr>
        <p:spPr>
          <a:xfrm>
            <a:off x="1036353" y="969017"/>
            <a:ext cx="97871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800" b="1" dirty="0" smtClean="0"/>
              <a:t>Requieren una </a:t>
            </a:r>
            <a:r>
              <a:rPr lang="es-ES_tradnl" sz="2800" b="1" dirty="0"/>
              <a:t>fuerte incidencia en la salud de la </a:t>
            </a:r>
            <a:r>
              <a:rPr lang="es-ES_tradnl" sz="2800" b="1" dirty="0" smtClean="0"/>
              <a:t>población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800" b="1" dirty="0" smtClean="0"/>
              <a:t>Una </a:t>
            </a:r>
            <a:r>
              <a:rPr lang="es-ES_tradnl" sz="2800" b="1" dirty="0"/>
              <a:t>planeación técnica de las ciudades en su ordenamiento territorial por la salud, </a:t>
            </a:r>
            <a:r>
              <a:rPr lang="es-ES_tradnl" sz="2800" b="1" dirty="0" smtClean="0"/>
              <a:t>para mejorar </a:t>
            </a:r>
            <a:r>
              <a:rPr lang="es-ES_tradnl" sz="2800" b="1" dirty="0"/>
              <a:t>el acceso y precios de los alimentos, el saneamiento básico, el uso de sistemas de movilidad no agresivos con la naturaleza y la promoción de la actividad física en los parques y equipamientos que se desarrollen. </a:t>
            </a:r>
            <a:endParaRPr lang="es-ES_tradnl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800" b="1" dirty="0" smtClean="0"/>
              <a:t>Un decidido apoyo para el desarrollo de capacidades en lo rural, la conservación y mejoramiento de la producción agrícola, la dignificación del trabajo rural, el acceso a servicios con su provisión cerca a la ubicación de las personas, saneamiento básico. </a:t>
            </a:r>
            <a:endParaRPr lang="es-CO" sz="2800" b="1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E0B9C84-BA99-464E-BE99-D17BB0E205A2}"/>
              </a:ext>
            </a:extLst>
          </p:cNvPr>
          <p:cNvSpPr txBox="1"/>
          <p:nvPr/>
        </p:nvSpPr>
        <p:spPr>
          <a:xfrm>
            <a:off x="378165" y="316490"/>
            <a:ext cx="11103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Urbanización y Ruralidad</a:t>
            </a:r>
            <a:endParaRPr lang="es-CO" sz="32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8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EA4F97E-FDB0-C343-B38B-80312624CAAF}"/>
              </a:ext>
            </a:extLst>
          </p:cNvPr>
          <p:cNvSpPr txBox="1"/>
          <p:nvPr/>
        </p:nvSpPr>
        <p:spPr>
          <a:xfrm>
            <a:off x="154321" y="871717"/>
            <a:ext cx="60082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200" b="1" dirty="0" smtClean="0"/>
              <a:t>Requieren una </a:t>
            </a:r>
            <a:r>
              <a:rPr lang="es-ES_tradnl" sz="2200" b="1" dirty="0"/>
              <a:t>fuerte incidencia en la salud de la </a:t>
            </a:r>
            <a:r>
              <a:rPr lang="es-ES_tradnl" sz="2200" b="1" dirty="0" smtClean="0"/>
              <a:t>población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200" b="1" dirty="0" smtClean="0"/>
              <a:t>Una </a:t>
            </a:r>
            <a:r>
              <a:rPr lang="es-ES_tradnl" sz="2200" b="1" dirty="0"/>
              <a:t>planeación técnica de las ciudades en su ordenamiento territorial por la salud, </a:t>
            </a:r>
            <a:r>
              <a:rPr lang="es-ES_tradnl" sz="2200" b="1" dirty="0" smtClean="0"/>
              <a:t>para mejorar </a:t>
            </a:r>
            <a:r>
              <a:rPr lang="es-ES_tradnl" sz="2200" b="1" dirty="0"/>
              <a:t>el acceso y precios de los alimentos, el saneamiento básico, el uso de sistemas de movilidad no agresivos con la naturaleza y la promoción de la actividad física en los parques y equipamientos que se desarrollen. </a:t>
            </a:r>
            <a:endParaRPr lang="es-ES_tradnl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200" b="1" dirty="0" smtClean="0"/>
              <a:t>Un decidido apoyo para el desarrollo de capacidades en lo rural, la conservación y mejoramiento de la producción agrícola, la dignificación del trabajo rural, el acceso a servicios con su provisión cerca a la ubicación de las personas, saneamiento básico. </a:t>
            </a:r>
            <a:endParaRPr lang="es-CO" sz="2200" b="1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E0B9C84-BA99-464E-BE99-D17BB0E205A2}"/>
              </a:ext>
            </a:extLst>
          </p:cNvPr>
          <p:cNvSpPr txBox="1"/>
          <p:nvPr/>
        </p:nvSpPr>
        <p:spPr>
          <a:xfrm>
            <a:off x="0" y="24102"/>
            <a:ext cx="11103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Urbanización y Ruralidad</a:t>
            </a:r>
            <a:endParaRPr lang="es-CO" sz="32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563" y="1020956"/>
            <a:ext cx="5948244" cy="480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E0B9C84-BA99-464E-BE99-D17BB0E205A2}"/>
              </a:ext>
            </a:extLst>
          </p:cNvPr>
          <p:cNvSpPr txBox="1"/>
          <p:nvPr/>
        </p:nvSpPr>
        <p:spPr>
          <a:xfrm>
            <a:off x="378165" y="316490"/>
            <a:ext cx="11103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Ciudades, Entornos y Ruralidad </a:t>
            </a:r>
            <a:r>
              <a:rPr lang="es-ES_tradnl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Saludable CERS</a:t>
            </a:r>
            <a:endParaRPr lang="es-CO" sz="32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57" y="1232303"/>
            <a:ext cx="7820025" cy="4668954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78165" y="2070351"/>
            <a:ext cx="4386020" cy="40734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9004515" y="1439704"/>
            <a:ext cx="28801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/>
              <a:t>En el proceso de planeación integral en salud la estrategia CERS contribuye a armonizar el desarrollo de cada acción y de las fases de implementación con el ciclo de la gestión pública</a:t>
            </a:r>
            <a:r>
              <a:rPr lang="es-ES_tradnl" sz="2400" b="1" dirty="0" smtClean="0"/>
              <a:t>.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3975883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EA4F97E-FDB0-C343-B38B-80312624CAAF}"/>
              </a:ext>
            </a:extLst>
          </p:cNvPr>
          <p:cNvSpPr txBox="1"/>
          <p:nvPr/>
        </p:nvSpPr>
        <p:spPr>
          <a:xfrm>
            <a:off x="470919" y="1502196"/>
            <a:ext cx="11413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Alistamiento:</a:t>
            </a:r>
          </a:p>
          <a:p>
            <a:r>
              <a:rPr lang="es-ES_tradnl" sz="2400" dirty="0" smtClean="0"/>
              <a:t>punto </a:t>
            </a:r>
            <a:r>
              <a:rPr lang="es-ES_tradnl" sz="2400" dirty="0"/>
              <a:t>de partida y la oportunidad para que los tomadores de decisión (Gobernadores y Alcaldes) sean los líderes visibles del proceso de adopción y adaptación de la estrategia CERS, en el marco de la planeación territorial por la salud de sus municipios. </a:t>
            </a:r>
            <a:endParaRPr lang="es-CO" sz="240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E0B9C84-BA99-464E-BE99-D17BB0E205A2}"/>
              </a:ext>
            </a:extLst>
          </p:cNvPr>
          <p:cNvSpPr txBox="1"/>
          <p:nvPr/>
        </p:nvSpPr>
        <p:spPr>
          <a:xfrm>
            <a:off x="378165" y="316490"/>
            <a:ext cx="11103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Ciudades, Entornos y Ruralidad </a:t>
            </a:r>
            <a:r>
              <a:rPr lang="es-ES_tradnl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Saludable CERS</a:t>
            </a:r>
            <a:endParaRPr lang="es-CO" sz="32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EA4F97E-FDB0-C343-B38B-80312624CAAF}"/>
              </a:ext>
            </a:extLst>
          </p:cNvPr>
          <p:cNvSpPr txBox="1"/>
          <p:nvPr/>
        </p:nvSpPr>
        <p:spPr>
          <a:xfrm>
            <a:off x="1761527" y="3394667"/>
            <a:ext cx="54141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/>
              <a:t>Sensibilización </a:t>
            </a:r>
            <a:r>
              <a:rPr lang="es-ES_tradnl" sz="2400" b="1" dirty="0" smtClean="0"/>
              <a:t>gubernamental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 smtClean="0"/>
              <a:t>Adopción </a:t>
            </a:r>
            <a:r>
              <a:rPr lang="es-ES_tradnl" sz="2400" dirty="0"/>
              <a:t>de un pacto social entre gobiernos, sociedad civil y </a:t>
            </a:r>
            <a:r>
              <a:rPr lang="es-ES_tradnl" sz="2400" dirty="0" smtClean="0"/>
              <a:t>otros actores por un </a:t>
            </a:r>
            <a:r>
              <a:rPr lang="es-ES_tradnl" sz="2400" dirty="0"/>
              <a:t>ordenamiento territorial </a:t>
            </a:r>
            <a:r>
              <a:rPr lang="es-ES_tradnl" sz="2400" dirty="0" smtClean="0"/>
              <a:t>a favor de la salud en </a:t>
            </a:r>
            <a:r>
              <a:rPr lang="es-ES_tradnl" sz="2400" dirty="0"/>
              <a:t>todas las </a:t>
            </a:r>
            <a:r>
              <a:rPr lang="es-ES_tradnl" sz="2400" dirty="0" smtClean="0"/>
              <a:t>políticas (adopción de acto, decreto </a:t>
            </a:r>
            <a:r>
              <a:rPr lang="es-ES_tradnl" sz="2400" dirty="0"/>
              <a:t>municipal u ordenanza </a:t>
            </a:r>
            <a:r>
              <a:rPr lang="es-ES_tradnl" sz="2400" dirty="0" smtClean="0"/>
              <a:t>departamental).</a:t>
            </a:r>
            <a:endParaRPr lang="es-CO" sz="2400" dirty="0"/>
          </a:p>
        </p:txBody>
      </p:sp>
      <p:sp>
        <p:nvSpPr>
          <p:cNvPr id="2" name="AutoShape 2" descr="Resultado de imagen para sensibiliza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119" y="3394666"/>
            <a:ext cx="4505314" cy="21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2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048" y="6198617"/>
            <a:ext cx="4445000" cy="762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EA4F97E-FDB0-C343-B38B-80312624CAAF}"/>
              </a:ext>
            </a:extLst>
          </p:cNvPr>
          <p:cNvSpPr txBox="1"/>
          <p:nvPr/>
        </p:nvSpPr>
        <p:spPr>
          <a:xfrm>
            <a:off x="470919" y="1151082"/>
            <a:ext cx="11413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Alistamiento:</a:t>
            </a:r>
          </a:p>
          <a:p>
            <a:r>
              <a:rPr lang="es-ES_tradnl" sz="2400" dirty="0" smtClean="0"/>
              <a:t>punto </a:t>
            </a:r>
            <a:r>
              <a:rPr lang="es-ES_tradnl" sz="2400" dirty="0"/>
              <a:t>de partida y la oportunidad para que los tomadores de decisión (Gobernadores y Alcaldes) sean los líderes visibles del proceso de adopción y adaptación de la estrategia CERS, en el marco de la planeación territorial por la salud de sus municipios. </a:t>
            </a:r>
            <a:endParaRPr lang="es-CO" sz="240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6371AFFC-B3D9-C843-872A-33D514BF0BEC}"/>
              </a:ext>
            </a:extLst>
          </p:cNvPr>
          <p:cNvGrpSpPr/>
          <p:nvPr/>
        </p:nvGrpSpPr>
        <p:grpSpPr>
          <a:xfrm>
            <a:off x="378165" y="6622203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E0B9C84-BA99-464E-BE99-D17BB0E205A2}"/>
              </a:ext>
            </a:extLst>
          </p:cNvPr>
          <p:cNvSpPr txBox="1"/>
          <p:nvPr/>
        </p:nvSpPr>
        <p:spPr>
          <a:xfrm>
            <a:off x="378165" y="316490"/>
            <a:ext cx="11103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Ciudades, Entornos y Ruralidad </a:t>
            </a:r>
            <a:r>
              <a:rPr lang="es-ES_tradnl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Saludable CERS</a:t>
            </a:r>
            <a:endParaRPr lang="es-CO" sz="32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1EA4F97E-FDB0-C343-B38B-80312624CAAF}"/>
              </a:ext>
            </a:extLst>
          </p:cNvPr>
          <p:cNvSpPr txBox="1"/>
          <p:nvPr/>
        </p:nvSpPr>
        <p:spPr>
          <a:xfrm>
            <a:off x="6183823" y="2720742"/>
            <a:ext cx="54089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b="1" dirty="0" smtClean="0"/>
              <a:t>Recolección </a:t>
            </a:r>
            <a:r>
              <a:rPr lang="es-ES_tradnl" sz="2200" b="1" dirty="0"/>
              <a:t>de información básica del territorio, </a:t>
            </a:r>
            <a:endParaRPr lang="es-ES_tradnl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200" dirty="0" smtClean="0"/>
              <a:t>Reconocimiento de determinantes </a:t>
            </a:r>
            <a:r>
              <a:rPr lang="es-ES_tradnl" sz="2200" dirty="0"/>
              <a:t>sociales y aspectos de salud </a:t>
            </a:r>
            <a:endParaRPr lang="es-ES_tradnl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200" dirty="0" smtClean="0"/>
              <a:t>Uso de instrumentos: </a:t>
            </a:r>
            <a:r>
              <a:rPr lang="es-ES_tradnl" sz="2200" dirty="0"/>
              <a:t>análisis de situación de salud (ASIS), PASE, diagnósticos de otros </a:t>
            </a:r>
            <a:r>
              <a:rPr lang="es-ES_tradnl" sz="2200" dirty="0" smtClean="0"/>
              <a:t>sectores para </a:t>
            </a:r>
            <a:r>
              <a:rPr lang="es-ES_tradnl" sz="2200" dirty="0"/>
              <a:t>caracterizar, medir y explicar </a:t>
            </a:r>
            <a:r>
              <a:rPr lang="es-ES_tradnl" sz="2200" dirty="0" smtClean="0"/>
              <a:t>las características, relaciones, potenciadores, limitaciones, desafíos </a:t>
            </a:r>
            <a:r>
              <a:rPr lang="es-ES_tradnl" sz="2200" dirty="0"/>
              <a:t>y </a:t>
            </a:r>
            <a:r>
              <a:rPr lang="es-ES_tradnl" sz="2200" dirty="0" smtClean="0"/>
              <a:t>retos</a:t>
            </a:r>
          </a:p>
        </p:txBody>
      </p:sp>
      <p:pic>
        <p:nvPicPr>
          <p:cNvPr id="13" name="Imagen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89" y="2818728"/>
            <a:ext cx="5951933" cy="3379889"/>
          </a:xfrm>
          <a:prstGeom prst="rect">
            <a:avLst/>
          </a:prstGeom>
          <a:noFill/>
        </p:spPr>
      </p:pic>
      <p:sp>
        <p:nvSpPr>
          <p:cNvPr id="14" name="Cuadro de texto 5"/>
          <p:cNvSpPr txBox="1"/>
          <p:nvPr/>
        </p:nvSpPr>
        <p:spPr>
          <a:xfrm>
            <a:off x="255082" y="6247041"/>
            <a:ext cx="5153825" cy="169277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S_tradnl" sz="1100" i="1">
                <a:solidFill>
                  <a:srgbClr val="44546A"/>
                </a:solidFill>
                <a:effectLst/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s-ES_tradnl" sz="1050" i="1">
                <a:solidFill>
                  <a:srgbClr val="44546A"/>
                </a:solidFill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Estructura sistémica, se utiliza metáfora de ICEBERG y Teoría U.</a:t>
            </a:r>
            <a:endParaRPr lang="es-CO" sz="1400" i="1">
              <a:solidFill>
                <a:srgbClr val="44546A"/>
              </a:solidFill>
              <a:effectLst/>
              <a:latin typeface="Verdana" panose="020B060403050404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EA4F97E-FDB0-C343-B38B-80312624CAAF}"/>
              </a:ext>
            </a:extLst>
          </p:cNvPr>
          <p:cNvSpPr txBox="1"/>
          <p:nvPr/>
        </p:nvSpPr>
        <p:spPr>
          <a:xfrm>
            <a:off x="470919" y="1502196"/>
            <a:ext cx="11413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Alistamiento:</a:t>
            </a:r>
          </a:p>
          <a:p>
            <a:r>
              <a:rPr lang="es-ES_tradnl" sz="2400" dirty="0" smtClean="0"/>
              <a:t>punto </a:t>
            </a:r>
            <a:r>
              <a:rPr lang="es-ES_tradnl" sz="2400" dirty="0"/>
              <a:t>de partida y la oportunidad para que los tomadores de decisión (Gobernadores y Alcaldes) sean los líderes visibles del proceso de adopción y adaptación de la estrategia CERS, en el marco de la planeación territorial por la salud de sus municipios. </a:t>
            </a:r>
            <a:endParaRPr lang="es-CO" sz="240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E0B9C84-BA99-464E-BE99-D17BB0E205A2}"/>
              </a:ext>
            </a:extLst>
          </p:cNvPr>
          <p:cNvSpPr txBox="1"/>
          <p:nvPr/>
        </p:nvSpPr>
        <p:spPr>
          <a:xfrm>
            <a:off x="378165" y="316490"/>
            <a:ext cx="11103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Ciudades, Entornos y Ruralidad </a:t>
            </a:r>
            <a:r>
              <a:rPr lang="es-ES_tradnl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Saludable CERS</a:t>
            </a:r>
            <a:endParaRPr lang="es-CO" sz="32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1EA4F97E-FDB0-C343-B38B-80312624CAAF}"/>
              </a:ext>
            </a:extLst>
          </p:cNvPr>
          <p:cNvSpPr txBox="1"/>
          <p:nvPr/>
        </p:nvSpPr>
        <p:spPr>
          <a:xfrm>
            <a:off x="697167" y="3146852"/>
            <a:ext cx="858631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b="1" dirty="0" smtClean="0"/>
              <a:t>Organización </a:t>
            </a:r>
            <a:r>
              <a:rPr lang="es-ES_tradnl" sz="2200" b="1" dirty="0"/>
              <a:t>para la </a:t>
            </a:r>
            <a:r>
              <a:rPr lang="es-ES_tradnl" sz="2200" b="1" dirty="0" smtClean="0"/>
              <a:t>implementación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200" dirty="0"/>
              <a:t>D</a:t>
            </a:r>
            <a:r>
              <a:rPr lang="es-ES_tradnl" sz="2200" dirty="0" smtClean="0"/>
              <a:t>esignación </a:t>
            </a:r>
            <a:r>
              <a:rPr lang="es-ES_tradnl" sz="2200" dirty="0"/>
              <a:t>de un equipo técnico líder de la estrategia en los </a:t>
            </a:r>
            <a:r>
              <a:rPr lang="es-ES_tradnl" sz="2200" dirty="0" smtClean="0"/>
              <a:t>territorios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200" dirty="0" smtClean="0"/>
              <a:t>Definición de las </a:t>
            </a:r>
            <a:r>
              <a:rPr lang="es-ES_tradnl" sz="2200" dirty="0"/>
              <a:t>condiciones institucionales y los recursos para adelantar el proceso de </a:t>
            </a:r>
            <a:r>
              <a:rPr lang="es-ES_tradnl" sz="2200" dirty="0" smtClean="0"/>
              <a:t>implementación incluyendo anudar </a:t>
            </a:r>
            <a:r>
              <a:rPr lang="es-ES_tradnl" sz="2200" dirty="0"/>
              <a:t>el proceso a </a:t>
            </a:r>
            <a:r>
              <a:rPr lang="es-ES_tradnl" sz="2200" dirty="0" smtClean="0"/>
              <a:t>mecanismos dentro del Consejo </a:t>
            </a:r>
            <a:r>
              <a:rPr lang="es-ES_tradnl" sz="2200" dirty="0"/>
              <a:t>de Política Social </a:t>
            </a:r>
            <a:r>
              <a:rPr lang="es-ES_tradnl" sz="2200" dirty="0" smtClean="0"/>
              <a:t>y con un </a:t>
            </a:r>
            <a:r>
              <a:rPr lang="es-ES_tradnl" sz="2200" dirty="0"/>
              <a:t>equipo conformado entre el sector salud y planeación. </a:t>
            </a:r>
            <a:endParaRPr lang="es-CO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64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E0B9C84-BA99-464E-BE99-D17BB0E205A2}"/>
              </a:ext>
            </a:extLst>
          </p:cNvPr>
          <p:cNvSpPr txBox="1"/>
          <p:nvPr/>
        </p:nvSpPr>
        <p:spPr>
          <a:xfrm>
            <a:off x="378165" y="316490"/>
            <a:ext cx="11103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Ciudades, Entornos y Ruralidad </a:t>
            </a:r>
            <a:r>
              <a:rPr lang="es-ES_tradnl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Saludable CERS</a:t>
            </a:r>
            <a:endParaRPr lang="es-CO" sz="32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EA4F97E-FDB0-C343-B38B-80312624CAAF}"/>
              </a:ext>
            </a:extLst>
          </p:cNvPr>
          <p:cNvSpPr txBox="1"/>
          <p:nvPr/>
        </p:nvSpPr>
        <p:spPr>
          <a:xfrm>
            <a:off x="378165" y="1393708"/>
            <a:ext cx="115064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400" dirty="0"/>
              <a:t> </a:t>
            </a:r>
            <a:r>
              <a:rPr lang="es-ES_tradnl" sz="2400" dirty="0" smtClean="0"/>
              <a:t>Implementación </a:t>
            </a:r>
            <a:r>
              <a:rPr lang="es-ES_tradnl" sz="2400" dirty="0"/>
              <a:t>de estrategias que ayuden a mejorar la calidad del aire y del agua en el territorio, preservando con esto el medio ambiente, la salud pública y el cumplimiento de la norma ambiental.</a:t>
            </a:r>
            <a:endParaRPr lang="es-CO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CO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400" dirty="0" smtClean="0"/>
              <a:t>Mejoramiento de la movilidad </a:t>
            </a:r>
            <a:r>
              <a:rPr lang="es-ES_tradnl" sz="2400" dirty="0"/>
              <a:t>vehicular y peatonal, contribuyendo a la calidad de vida de la población, y promoviendo el transporte activo seguro, saludable y sostenible por medio de actuaciones que desestimulen el uso del vehículo particular, y que coadyuven al cuidado del peatón, del ciclista y del medio ambiente.</a:t>
            </a:r>
            <a:endParaRPr lang="es-CO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CO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400" dirty="0"/>
              <a:t>Implementación de acciones conducentes al acceso y consumo de una alimentación saludable derivada de alimentos inocuos y sostenibles, contribuyendo a la conservación del medio ambiente, prevención de enfermedades y/o trastornos alimenticios</a:t>
            </a:r>
            <a:r>
              <a:rPr lang="es-ES_tradnl" sz="2400" dirty="0" smtClean="0"/>
              <a:t>.</a:t>
            </a:r>
            <a:r>
              <a:rPr lang="es-ES_tradnl" sz="2400" dirty="0"/>
              <a:t> 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1478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E0B9C84-BA99-464E-BE99-D17BB0E205A2}"/>
              </a:ext>
            </a:extLst>
          </p:cNvPr>
          <p:cNvSpPr txBox="1"/>
          <p:nvPr/>
        </p:nvSpPr>
        <p:spPr>
          <a:xfrm>
            <a:off x="378165" y="316490"/>
            <a:ext cx="11103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Ciudades, Entornos y Ruralidad </a:t>
            </a:r>
            <a:r>
              <a:rPr lang="es-ES_tradnl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Saludable CERS</a:t>
            </a:r>
            <a:endParaRPr lang="es-CO" sz="32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EA4F97E-FDB0-C343-B38B-80312624CAAF}"/>
              </a:ext>
            </a:extLst>
          </p:cNvPr>
          <p:cNvSpPr txBox="1"/>
          <p:nvPr/>
        </p:nvSpPr>
        <p:spPr>
          <a:xfrm>
            <a:off x="378165" y="1716519"/>
            <a:ext cx="115064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_tradnl" sz="2400" dirty="0"/>
              <a:t> </a:t>
            </a:r>
            <a:r>
              <a:rPr lang="es-ES_tradnl" sz="2400" dirty="0" smtClean="0"/>
              <a:t>Intervención oportuna </a:t>
            </a:r>
            <a:r>
              <a:rPr lang="es-ES_tradnl" sz="2400" dirty="0"/>
              <a:t>y eficaz, </a:t>
            </a:r>
            <a:r>
              <a:rPr lang="es-ES_tradnl" sz="2400" dirty="0" smtClean="0"/>
              <a:t>ante problemas </a:t>
            </a:r>
            <a:r>
              <a:rPr lang="es-ES_tradnl" sz="2400" dirty="0"/>
              <a:t>prioritarios de la comunidad en temas referentes a salud pública, con soluciones específicas, desde un liderazgo colectivo-intersectorial, mediante estrategias de promoción y prevención que generen condiciones de bienestar y calidad de vida. </a:t>
            </a:r>
            <a:endParaRPr lang="es-CO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CO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400" dirty="0"/>
              <a:t>Promoción de espacios </a:t>
            </a:r>
            <a:r>
              <a:rPr lang="es-ES_tradnl" sz="2400" dirty="0" smtClean="0"/>
              <a:t>para </a:t>
            </a:r>
            <a:r>
              <a:rPr lang="es-ES_tradnl" sz="2400" dirty="0"/>
              <a:t>compartir, divertirse, </a:t>
            </a:r>
            <a:r>
              <a:rPr lang="es-ES_tradnl" sz="2400" dirty="0" smtClean="0"/>
              <a:t>ejercitarse, generar </a:t>
            </a:r>
            <a:r>
              <a:rPr lang="es-ES_tradnl" sz="2400" dirty="0"/>
              <a:t>identidad y apropiación </a:t>
            </a:r>
            <a:r>
              <a:rPr lang="es-ES_tradnl" sz="2400" dirty="0" smtClean="0"/>
              <a:t>del territorio a través de la actividad </a:t>
            </a:r>
            <a:r>
              <a:rPr lang="es-ES_tradnl" sz="2400" dirty="0"/>
              <a:t>física, el </a:t>
            </a:r>
            <a:r>
              <a:rPr lang="es-ES_tradnl" sz="2400" dirty="0" smtClean="0"/>
              <a:t>esparcimiento, construcción de Corredores </a:t>
            </a:r>
            <a:r>
              <a:rPr lang="es-ES_tradnl" sz="2400" dirty="0"/>
              <a:t>Saludables, </a:t>
            </a:r>
            <a:r>
              <a:rPr lang="es-ES_tradnl" sz="2400" dirty="0" smtClean="0"/>
              <a:t>infraestructura pública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9476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E0B9C84-BA99-464E-BE99-D17BB0E205A2}"/>
              </a:ext>
            </a:extLst>
          </p:cNvPr>
          <p:cNvSpPr txBox="1"/>
          <p:nvPr/>
        </p:nvSpPr>
        <p:spPr>
          <a:xfrm>
            <a:off x="2705658" y="2486996"/>
            <a:ext cx="7126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Ciudades, Entornos y Ruralidad </a:t>
            </a:r>
            <a:r>
              <a:rPr lang="es-ES_tradnl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Saludable CERS</a:t>
            </a:r>
            <a:endParaRPr lang="es-CO" sz="32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EA4F97E-FDB0-C343-B38B-80312624CAAF}"/>
              </a:ext>
            </a:extLst>
          </p:cNvPr>
          <p:cNvSpPr txBox="1"/>
          <p:nvPr/>
        </p:nvSpPr>
        <p:spPr>
          <a:xfrm>
            <a:off x="662736" y="880084"/>
            <a:ext cx="7652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06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en Todas las Políticas e </a:t>
            </a:r>
            <a:r>
              <a:rPr lang="es-CO" sz="3200" b="1" dirty="0" err="1">
                <a:solidFill>
                  <a:srgbClr val="006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intersectorialidad</a:t>
            </a:r>
            <a:r>
              <a:rPr lang="es-CO" sz="3200" b="1" dirty="0">
                <a:solidFill>
                  <a:srgbClr val="006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Colombia 2018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E0B9C84-BA99-464E-BE99-D17BB0E205A2}"/>
              </a:ext>
            </a:extLst>
          </p:cNvPr>
          <p:cNvSpPr txBox="1"/>
          <p:nvPr/>
        </p:nvSpPr>
        <p:spPr>
          <a:xfrm>
            <a:off x="4751909" y="4093908"/>
            <a:ext cx="7126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Entornos como </a:t>
            </a:r>
            <a:r>
              <a:rPr lang="es-CO" sz="3200" b="1" dirty="0" err="1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potencializadores</a:t>
            </a:r>
            <a:r>
              <a:rPr lang="es-CO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territorios saludables</a:t>
            </a:r>
          </a:p>
        </p:txBody>
      </p:sp>
      <p:sp>
        <p:nvSpPr>
          <p:cNvPr id="2" name="Flecha doblada hacia arriba 1"/>
          <p:cNvSpPr/>
          <p:nvPr/>
        </p:nvSpPr>
        <p:spPr>
          <a:xfrm rot="5400000">
            <a:off x="1625927" y="2198359"/>
            <a:ext cx="998090" cy="1161372"/>
          </a:xfrm>
          <a:prstGeom prst="bentUp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Above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Flecha doblada hacia arriba 11"/>
          <p:cNvSpPr/>
          <p:nvPr/>
        </p:nvSpPr>
        <p:spPr>
          <a:xfrm rot="5400000">
            <a:off x="3523591" y="3854978"/>
            <a:ext cx="998090" cy="1161372"/>
          </a:xfrm>
          <a:prstGeom prst="bentUp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Above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2576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5">
            <a:extLst>
              <a:ext uri="{FF2B5EF4-FFF2-40B4-BE49-F238E27FC236}">
                <a16:creationId xmlns="" xmlns:a16="http://schemas.microsoft.com/office/drawing/2014/main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19336" y="84491"/>
            <a:ext cx="9577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Grupo Modos, Condiciones y Estilos de vida saludable.</a:t>
            </a:r>
            <a:endParaRPr lang="es-ES" sz="2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227" y="2416384"/>
            <a:ext cx="2707125" cy="192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397956"/>
            <a:ext cx="2790944" cy="21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335" y="1095863"/>
            <a:ext cx="5117391" cy="436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921" y="2831547"/>
            <a:ext cx="1950716" cy="146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Cuadro de texto 2"/>
          <p:cNvSpPr txBox="1">
            <a:spLocks noChangeArrowheads="1"/>
          </p:cNvSpPr>
          <p:nvPr/>
        </p:nvSpPr>
        <p:spPr bwMode="auto">
          <a:xfrm>
            <a:off x="619932" y="1546869"/>
            <a:ext cx="3867010" cy="85108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200" b="1" dirty="0">
                <a:solidFill>
                  <a:srgbClr val="0097B3"/>
                </a:solidFill>
                <a:latin typeface="Tahoma" pitchFamily="34" charset="0"/>
                <a:ea typeface="ÇlÇr ñæí©"/>
                <a:cs typeface="ÇlÇr ñæí©"/>
              </a:rPr>
              <a:t>Estrategia </a:t>
            </a:r>
            <a:r>
              <a:rPr lang="es-CO" altLang="es-CO" sz="1800" b="1" dirty="0">
                <a:solidFill>
                  <a:srgbClr val="0097B3"/>
                </a:solidFill>
                <a:latin typeface="Tahoma" pitchFamily="34" charset="0"/>
                <a:ea typeface="ÇlÇr ñæí©"/>
                <a:cs typeface="ÇlÇr ñæí©"/>
              </a:rPr>
              <a:t>CERS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200" b="1" dirty="0">
                <a:solidFill>
                  <a:srgbClr val="E3931D"/>
                </a:solidFill>
                <a:latin typeface="Tahoma" pitchFamily="34" charset="0"/>
                <a:ea typeface="ÇlÇr ñæí©"/>
                <a:cs typeface="ÇlÇr ñæí©"/>
              </a:rPr>
              <a:t>C</a:t>
            </a:r>
            <a:r>
              <a:rPr lang="es-CO" altLang="es-CO" sz="1050" b="1" dirty="0">
                <a:solidFill>
                  <a:srgbClr val="0097B3"/>
                </a:solidFill>
                <a:latin typeface="Tahoma" pitchFamily="34" charset="0"/>
                <a:ea typeface="ÇlÇr ñæí©"/>
                <a:cs typeface="ÇlÇr ñæí©"/>
              </a:rPr>
              <a:t>iudades, </a:t>
            </a:r>
            <a:r>
              <a:rPr lang="es-CO" altLang="es-CO" sz="1200" b="1" dirty="0">
                <a:solidFill>
                  <a:srgbClr val="E3931D"/>
                </a:solidFill>
                <a:latin typeface="Tahoma" pitchFamily="34" charset="0"/>
                <a:ea typeface="ÇlÇr ñæí©"/>
                <a:cs typeface="ÇlÇr ñæí©"/>
              </a:rPr>
              <a:t>E</a:t>
            </a:r>
            <a:r>
              <a:rPr lang="es-CO" altLang="es-CO" sz="1050" b="1" dirty="0">
                <a:solidFill>
                  <a:srgbClr val="0097B3"/>
                </a:solidFill>
                <a:latin typeface="Tahoma" pitchFamily="34" charset="0"/>
                <a:ea typeface="ÇlÇr ñæí©"/>
                <a:cs typeface="ÇlÇr ñæí©"/>
              </a:rPr>
              <a:t>ntornos y </a:t>
            </a:r>
            <a:r>
              <a:rPr lang="es-CO" altLang="es-CO" sz="1200" b="1" dirty="0">
                <a:solidFill>
                  <a:srgbClr val="E3931D"/>
                </a:solidFill>
                <a:latin typeface="Tahoma" pitchFamily="34" charset="0"/>
                <a:ea typeface="ÇlÇr ñæí©"/>
                <a:cs typeface="ÇlÇr ñæí©"/>
              </a:rPr>
              <a:t>R</a:t>
            </a:r>
            <a:r>
              <a:rPr lang="es-CO" altLang="es-CO" sz="1050" b="1" dirty="0">
                <a:solidFill>
                  <a:srgbClr val="0097B3"/>
                </a:solidFill>
                <a:latin typeface="Tahoma" pitchFamily="34" charset="0"/>
                <a:ea typeface="ÇlÇr ñæí©"/>
                <a:cs typeface="ÇlÇr ñæí©"/>
              </a:rPr>
              <a:t>uralidad </a:t>
            </a:r>
            <a:r>
              <a:rPr lang="es-CO" altLang="es-CO" sz="1050" b="1" dirty="0" smtClean="0">
                <a:solidFill>
                  <a:srgbClr val="E3931D"/>
                </a:solidFill>
                <a:latin typeface="Tahoma" pitchFamily="34" charset="0"/>
                <a:ea typeface="ÇlÇr ñæí©"/>
                <a:cs typeface="ÇlÇr ñæí©"/>
              </a:rPr>
              <a:t>S</a:t>
            </a:r>
            <a:r>
              <a:rPr lang="es-CO" altLang="es-CO" sz="1050" b="1" dirty="0" smtClean="0">
                <a:solidFill>
                  <a:srgbClr val="0097B3"/>
                </a:solidFill>
                <a:latin typeface="Tahoma" pitchFamily="34" charset="0"/>
                <a:ea typeface="ÇlÇr ñæí©"/>
                <a:cs typeface="ÇlÇr ñæí©"/>
              </a:rPr>
              <a:t>aludable</a:t>
            </a:r>
            <a:endParaRPr lang="es-ES" altLang="es-CO" sz="1800" dirty="0"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20" name="Grupo 15">
            <a:extLst>
              <a:ext uri="{FF2B5EF4-FFF2-40B4-BE49-F238E27FC236}">
                <a16:creationId xmlns="" xmlns:a16="http://schemas.microsoft.com/office/drawing/2014/main" id="{6371AFFC-B3D9-C843-872A-33D514BF0BEC}"/>
              </a:ext>
            </a:extLst>
          </p:cNvPr>
          <p:cNvGrpSpPr/>
          <p:nvPr/>
        </p:nvGrpSpPr>
        <p:grpSpPr>
          <a:xfrm>
            <a:off x="0" y="6318465"/>
            <a:ext cx="7539644" cy="162096"/>
            <a:chOff x="98367" y="6363394"/>
            <a:chExt cx="7145682" cy="162098"/>
          </a:xfrm>
        </p:grpSpPr>
        <p:sp>
          <p:nvSpPr>
            <p:cNvPr id="21" name="Rectángulo 16">
              <a:extLst>
                <a:ext uri="{FF2B5EF4-FFF2-40B4-BE49-F238E27FC236}">
                  <a16:creationId xmlns="" xmlns:a16="http://schemas.microsoft.com/office/drawing/2014/main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2" name="Rectángulo 17">
              <a:extLst>
                <a:ext uri="{FF2B5EF4-FFF2-40B4-BE49-F238E27FC236}">
                  <a16:creationId xmlns="" xmlns:a16="http://schemas.microsoft.com/office/drawing/2014/main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3" name="Rectángulo 18">
              <a:extLst>
                <a:ext uri="{FF2B5EF4-FFF2-40B4-BE49-F238E27FC236}">
                  <a16:creationId xmlns="" xmlns:a16="http://schemas.microsoft.com/office/drawing/2014/main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4" name="Rectángulo 19">
              <a:extLst>
                <a:ext uri="{FF2B5EF4-FFF2-40B4-BE49-F238E27FC236}">
                  <a16:creationId xmlns="" xmlns:a16="http://schemas.microsoft.com/office/drawing/2014/main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6400" y="682461"/>
            <a:ext cx="1099746" cy="11260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65229" y="1348120"/>
            <a:ext cx="1159752" cy="12485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95941" y="3028050"/>
            <a:ext cx="890587" cy="10396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8242" y="990336"/>
            <a:ext cx="1377509" cy="9061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5641" y="1780402"/>
            <a:ext cx="1228037" cy="1051145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7E0B9C84-BA99-464E-BE99-D17BB0E205A2}"/>
              </a:ext>
            </a:extLst>
          </p:cNvPr>
          <p:cNvSpPr txBox="1"/>
          <p:nvPr/>
        </p:nvSpPr>
        <p:spPr>
          <a:xfrm>
            <a:off x="378165" y="316490"/>
            <a:ext cx="5433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CERS y su continuidad en </a:t>
            </a:r>
          </a:p>
          <a:p>
            <a:r>
              <a:rPr lang="es-ES_tradnl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entornos</a:t>
            </a:r>
            <a:endParaRPr lang="es-CO" sz="32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E0B9C84-BA99-464E-BE99-D17BB0E205A2}"/>
              </a:ext>
            </a:extLst>
          </p:cNvPr>
          <p:cNvSpPr txBox="1"/>
          <p:nvPr/>
        </p:nvSpPr>
        <p:spPr>
          <a:xfrm>
            <a:off x="2705658" y="2486996"/>
            <a:ext cx="7126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Ciudades, Entornos y Ruralidad </a:t>
            </a:r>
            <a:r>
              <a:rPr lang="es-ES_tradnl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Saludable CERS</a:t>
            </a:r>
            <a:endParaRPr lang="es-CO" sz="32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EA4F97E-FDB0-C343-B38B-80312624CAAF}"/>
              </a:ext>
            </a:extLst>
          </p:cNvPr>
          <p:cNvSpPr txBox="1"/>
          <p:nvPr/>
        </p:nvSpPr>
        <p:spPr>
          <a:xfrm>
            <a:off x="662736" y="709764"/>
            <a:ext cx="7652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en Todas las Políticas e </a:t>
            </a:r>
            <a:r>
              <a:rPr lang="es-CO" sz="3200" b="1" dirty="0" err="1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intersectorialidad</a:t>
            </a:r>
            <a:r>
              <a:rPr lang="es-CO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Colombia 2018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E0B9C84-BA99-464E-BE99-D17BB0E205A2}"/>
              </a:ext>
            </a:extLst>
          </p:cNvPr>
          <p:cNvSpPr txBox="1"/>
          <p:nvPr/>
        </p:nvSpPr>
        <p:spPr>
          <a:xfrm>
            <a:off x="4751909" y="4093908"/>
            <a:ext cx="7126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06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Entornos como </a:t>
            </a:r>
            <a:r>
              <a:rPr lang="es-CO" sz="3200" b="1" dirty="0" err="1">
                <a:solidFill>
                  <a:srgbClr val="006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potencializadores</a:t>
            </a:r>
            <a:r>
              <a:rPr lang="es-CO" sz="3200" b="1" dirty="0">
                <a:solidFill>
                  <a:srgbClr val="006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territorios saludables</a:t>
            </a:r>
          </a:p>
        </p:txBody>
      </p:sp>
      <p:sp>
        <p:nvSpPr>
          <p:cNvPr id="2" name="Flecha doblada hacia arriba 1"/>
          <p:cNvSpPr/>
          <p:nvPr/>
        </p:nvSpPr>
        <p:spPr>
          <a:xfrm rot="5400000">
            <a:off x="1625927" y="2198359"/>
            <a:ext cx="998090" cy="1161372"/>
          </a:xfrm>
          <a:prstGeom prst="bentUp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Above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Flecha doblada hacia arriba 11"/>
          <p:cNvSpPr/>
          <p:nvPr/>
        </p:nvSpPr>
        <p:spPr>
          <a:xfrm rot="5400000">
            <a:off x="3523591" y="3854978"/>
            <a:ext cx="998090" cy="1161372"/>
          </a:xfrm>
          <a:prstGeom prst="bentUp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Above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00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8D9559B-89D9-DE48-98DA-CACEF3031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047" y="3734935"/>
            <a:ext cx="3227092" cy="2129881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49FF24CB-43D8-4B4E-B663-75890D0D8B18}"/>
              </a:ext>
            </a:extLst>
          </p:cNvPr>
          <p:cNvGrpSpPr/>
          <p:nvPr/>
        </p:nvGrpSpPr>
        <p:grpSpPr>
          <a:xfrm>
            <a:off x="0" y="6305204"/>
            <a:ext cx="12192000" cy="153785"/>
            <a:chOff x="98367" y="6363394"/>
            <a:chExt cx="7145682" cy="162098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xmlns="" id="{51324D5B-3288-554F-B530-FBF28C5933C1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719DE602-3828-E345-9A8B-81A55FEB1628}"/>
                </a:ext>
              </a:extLst>
            </p:cNvPr>
            <p:cNvSpPr/>
            <p:nvPr/>
          </p:nvSpPr>
          <p:spPr>
            <a:xfrm>
              <a:off x="4728557" y="6363394"/>
              <a:ext cx="1108837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17CA4807-8A97-0840-9029-3DC915807539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DE325F00-2527-5149-B1F4-FC6A1F69557C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987637" y="1036778"/>
            <a:ext cx="101531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 </a:t>
            </a:r>
            <a:endParaRPr lang="es-CO" sz="80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548235"/>
              </a:solidFill>
              <a:latin typeface="Arial"/>
              <a:cs typeface="Arial"/>
            </a:endParaRPr>
          </a:p>
          <a:p>
            <a:pPr algn="ctr"/>
            <a:r>
              <a:rPr lang="es-CO" sz="2800" b="1" dirty="0" smtClean="0">
                <a:solidFill>
                  <a:srgbClr val="548235"/>
                </a:solidFill>
                <a:latin typeface="Arial"/>
                <a:cs typeface="Arial"/>
                <a:hlinkClick r:id="rId3"/>
              </a:rPr>
              <a:t>Daniel </a:t>
            </a:r>
            <a:r>
              <a:rPr lang="es-CO" sz="2800" b="1" dirty="0" err="1" smtClean="0">
                <a:solidFill>
                  <a:srgbClr val="548235"/>
                </a:solidFill>
                <a:latin typeface="Arial"/>
                <a:cs typeface="Arial"/>
                <a:hlinkClick r:id="rId3"/>
              </a:rPr>
              <a:t>Fernandez</a:t>
            </a:r>
            <a:r>
              <a:rPr lang="es-CO" sz="2800" b="1" dirty="0" smtClean="0">
                <a:solidFill>
                  <a:srgbClr val="548235"/>
                </a:solidFill>
                <a:latin typeface="Arial"/>
                <a:cs typeface="Arial"/>
                <a:hlinkClick r:id="rId3"/>
              </a:rPr>
              <a:t> dfernandez@minsalud.gov.co</a:t>
            </a:r>
          </a:p>
          <a:p>
            <a:pPr algn="ctr"/>
            <a:r>
              <a:rPr lang="es-CO" sz="2800" b="1" smtClean="0">
                <a:solidFill>
                  <a:srgbClr val="548235"/>
                </a:solidFill>
                <a:latin typeface="Arial"/>
                <a:cs typeface="Arial"/>
                <a:hlinkClick r:id="rId3"/>
              </a:rPr>
              <a:t>Sandra Tovar Valencia </a:t>
            </a:r>
            <a:r>
              <a:rPr lang="es-CO" sz="2800" b="1" smtClean="0">
                <a:solidFill>
                  <a:srgbClr val="548235"/>
                </a:solidFill>
                <a:latin typeface="Arial"/>
                <a:cs typeface="Arial"/>
                <a:hlinkClick r:id="rId3"/>
              </a:rPr>
              <a:t>stovar@minsalud.gov.co</a:t>
            </a:r>
            <a:endParaRPr lang="es-CO" sz="2800" b="1" dirty="0" smtClean="0">
              <a:solidFill>
                <a:srgbClr val="548235"/>
              </a:solidFill>
              <a:latin typeface="Arial"/>
              <a:cs typeface="Arial"/>
            </a:endParaRPr>
          </a:p>
          <a:p>
            <a:pPr algn="ctr"/>
            <a:endParaRPr lang="es-CO" sz="2800" b="1" dirty="0" smtClean="0">
              <a:solidFill>
                <a:srgbClr val="548235"/>
              </a:solidFill>
              <a:latin typeface="Arial"/>
              <a:cs typeface="Arial"/>
            </a:endParaRPr>
          </a:p>
          <a:p>
            <a:pPr algn="ctr"/>
            <a:r>
              <a:rPr lang="es-CO" sz="2800" b="1" dirty="0" smtClean="0">
                <a:solidFill>
                  <a:srgbClr val="548235"/>
                </a:solidFill>
                <a:latin typeface="Arial"/>
                <a:cs typeface="Arial"/>
              </a:rPr>
              <a:t> 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48356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E0B9C84-BA99-464E-BE99-D17BB0E205A2}"/>
              </a:ext>
            </a:extLst>
          </p:cNvPr>
          <p:cNvSpPr txBox="1"/>
          <p:nvPr/>
        </p:nvSpPr>
        <p:spPr>
          <a:xfrm>
            <a:off x="2705658" y="2486996"/>
            <a:ext cx="7126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006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Ciudades, Entornos y Ruralidad Saludable CERS</a:t>
            </a:r>
            <a:endParaRPr lang="es-CO" sz="3200" b="1" dirty="0">
              <a:solidFill>
                <a:srgbClr val="006B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EA4F97E-FDB0-C343-B38B-80312624CAAF}"/>
              </a:ext>
            </a:extLst>
          </p:cNvPr>
          <p:cNvSpPr txBox="1"/>
          <p:nvPr/>
        </p:nvSpPr>
        <p:spPr>
          <a:xfrm>
            <a:off x="662736" y="880084"/>
            <a:ext cx="7652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en Todas las Políticas e </a:t>
            </a:r>
            <a:r>
              <a:rPr lang="es-CO" sz="3200" b="1" dirty="0" err="1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intersectorialidad</a:t>
            </a:r>
            <a:r>
              <a:rPr lang="es-CO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Colombia 2018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E0B9C84-BA99-464E-BE99-D17BB0E205A2}"/>
              </a:ext>
            </a:extLst>
          </p:cNvPr>
          <p:cNvSpPr txBox="1"/>
          <p:nvPr/>
        </p:nvSpPr>
        <p:spPr>
          <a:xfrm>
            <a:off x="4751909" y="4093908"/>
            <a:ext cx="7126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Entornos como </a:t>
            </a:r>
            <a:r>
              <a:rPr lang="es-CO" sz="3200" b="1" dirty="0" err="1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potencializadores</a:t>
            </a:r>
            <a:r>
              <a:rPr lang="es-CO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territorios saludables</a:t>
            </a:r>
          </a:p>
        </p:txBody>
      </p:sp>
      <p:sp>
        <p:nvSpPr>
          <p:cNvPr id="2" name="Flecha doblada hacia arriba 1"/>
          <p:cNvSpPr/>
          <p:nvPr/>
        </p:nvSpPr>
        <p:spPr>
          <a:xfrm rot="5400000">
            <a:off x="1625927" y="2198359"/>
            <a:ext cx="998090" cy="1161372"/>
          </a:xfrm>
          <a:prstGeom prst="bentUp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Above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Flecha doblada hacia arriba 11"/>
          <p:cNvSpPr/>
          <p:nvPr/>
        </p:nvSpPr>
        <p:spPr>
          <a:xfrm rot="5400000">
            <a:off x="3523591" y="3854978"/>
            <a:ext cx="998090" cy="1161372"/>
          </a:xfrm>
          <a:prstGeom prst="bentUp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Above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203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E0B9C84-BA99-464E-BE99-D17BB0E205A2}"/>
              </a:ext>
            </a:extLst>
          </p:cNvPr>
          <p:cNvSpPr txBox="1"/>
          <p:nvPr/>
        </p:nvSpPr>
        <p:spPr>
          <a:xfrm>
            <a:off x="378165" y="316490"/>
            <a:ext cx="11103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Ciudades, Entornos y Ruralidad </a:t>
            </a:r>
            <a:r>
              <a:rPr lang="es-ES_tradnl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Saludable CERS</a:t>
            </a:r>
            <a:endParaRPr lang="es-CO" sz="32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EA4F97E-FDB0-C343-B38B-80312624CAAF}"/>
              </a:ext>
            </a:extLst>
          </p:cNvPr>
          <p:cNvSpPr txBox="1"/>
          <p:nvPr/>
        </p:nvSpPr>
        <p:spPr>
          <a:xfrm>
            <a:off x="1106098" y="1768758"/>
            <a:ext cx="100681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/>
              <a:t>La salud está estrechamente relacionada con las condiciones en las que la vida tiene lugar. </a:t>
            </a:r>
            <a:endParaRPr lang="es-ES_tradnl" sz="2800" b="1" dirty="0" smtClean="0"/>
          </a:p>
          <a:p>
            <a:endParaRPr lang="es-ES_tradnl" sz="2800" b="1" dirty="0"/>
          </a:p>
          <a:p>
            <a:r>
              <a:rPr lang="es-ES_tradnl" sz="2800" b="1" dirty="0" smtClean="0"/>
              <a:t>La </a:t>
            </a:r>
            <a:r>
              <a:rPr lang="es-ES_tradnl" sz="2800" b="1" dirty="0"/>
              <a:t>trasformación de los resultados en salud de las personas no depende sólo de la atención sanitaria sino de “las condiciones en que las personas nacen, crecen, viven, trabajan y envejecen”, que tienen que ver con el contexto social, ambiental y político de los países y con las condiciones de vida de cada persona (OMS, 2009). </a:t>
            </a:r>
            <a:endParaRPr lang="es-CO" sz="4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36202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E0B9C84-BA99-464E-BE99-D17BB0E205A2}"/>
              </a:ext>
            </a:extLst>
          </p:cNvPr>
          <p:cNvSpPr txBox="1"/>
          <p:nvPr/>
        </p:nvSpPr>
        <p:spPr>
          <a:xfrm>
            <a:off x="378165" y="316490"/>
            <a:ext cx="11103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Ciudades, Entornos y Ruralidad </a:t>
            </a:r>
            <a:r>
              <a:rPr lang="es-ES_tradnl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Saludable CERS</a:t>
            </a:r>
            <a:endParaRPr lang="es-CO" sz="32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66" y="1241227"/>
            <a:ext cx="6708212" cy="489364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1EA4F97E-FDB0-C343-B38B-80312624CAAF}"/>
              </a:ext>
            </a:extLst>
          </p:cNvPr>
          <p:cNvSpPr txBox="1"/>
          <p:nvPr/>
        </p:nvSpPr>
        <p:spPr>
          <a:xfrm>
            <a:off x="7290383" y="1049341"/>
            <a:ext cx="45863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Se enmarca en:</a:t>
            </a:r>
          </a:p>
          <a:p>
            <a:endParaRPr lang="es-ES_tradnl" sz="24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b="1" dirty="0">
                <a:solidFill>
                  <a:srgbClr val="006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en Todas las Políticas e </a:t>
            </a:r>
            <a:r>
              <a:rPr lang="es-CO" sz="2400" b="1" dirty="0" err="1">
                <a:solidFill>
                  <a:srgbClr val="006B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intersectorialidad</a:t>
            </a:r>
            <a:endParaRPr lang="es-ES_tradnl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400" b="1" dirty="0" smtClean="0"/>
              <a:t>Plan </a:t>
            </a:r>
            <a:r>
              <a:rPr lang="es-ES_tradnl" sz="2400" b="1" dirty="0"/>
              <a:t>Decenal de Salud Púbica </a:t>
            </a:r>
            <a:r>
              <a:rPr lang="es-ES_tradnl" sz="2400" b="1" dirty="0" smtClean="0"/>
              <a:t>2012-2021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400" b="1" dirty="0" smtClean="0"/>
              <a:t>Política </a:t>
            </a:r>
            <a:r>
              <a:rPr lang="es-ES_tradnl" sz="2400" b="1" dirty="0"/>
              <a:t>de Atención Integral en Salud (PAIS) </a:t>
            </a:r>
            <a:endParaRPr lang="es-ES_tradnl" sz="24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400" b="1" dirty="0" smtClean="0"/>
              <a:t>Modelo </a:t>
            </a:r>
            <a:r>
              <a:rPr lang="es-ES_tradnl" sz="2400" b="1" dirty="0"/>
              <a:t>Integral de Atención en Salud (MIAS</a:t>
            </a:r>
            <a:r>
              <a:rPr lang="es-ES_tradnl" sz="2400" b="1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400" b="1" dirty="0" smtClean="0"/>
              <a:t>“Prevención </a:t>
            </a:r>
            <a:r>
              <a:rPr lang="es-ES_tradnl" sz="2400" b="1" dirty="0"/>
              <a:t>estructural” del nuevo </a:t>
            </a:r>
            <a:r>
              <a:rPr lang="es-ES_tradnl" sz="2400" b="1" dirty="0" smtClean="0"/>
              <a:t>gobierno</a:t>
            </a:r>
          </a:p>
          <a:p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9617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6131503"/>
            <a:ext cx="4445000" cy="76200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6371AFFC-B3D9-C843-872A-33D514BF0BEC}"/>
              </a:ext>
            </a:extLst>
          </p:cNvPr>
          <p:cNvGrpSpPr/>
          <p:nvPr/>
        </p:nvGrpSpPr>
        <p:grpSpPr>
          <a:xfrm>
            <a:off x="0" y="645431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E0B9C84-BA99-464E-BE99-D17BB0E205A2}"/>
              </a:ext>
            </a:extLst>
          </p:cNvPr>
          <p:cNvSpPr txBox="1"/>
          <p:nvPr/>
        </p:nvSpPr>
        <p:spPr>
          <a:xfrm>
            <a:off x="378165" y="239000"/>
            <a:ext cx="11103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Ciudades, Entornos y Ruralidad </a:t>
            </a:r>
            <a:r>
              <a:rPr lang="es-ES_tradnl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Saludable CERS</a:t>
            </a:r>
            <a:endParaRPr lang="es-CO" sz="32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EA4F97E-FDB0-C343-B38B-80312624CAAF}"/>
              </a:ext>
            </a:extLst>
          </p:cNvPr>
          <p:cNvSpPr txBox="1"/>
          <p:nvPr/>
        </p:nvSpPr>
        <p:spPr>
          <a:xfrm>
            <a:off x="5377913" y="1624894"/>
            <a:ext cx="65067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/>
              <a:t>Promover en los gobiernos, </a:t>
            </a:r>
            <a:r>
              <a:rPr lang="es-CO" sz="2200" b="1" dirty="0" smtClean="0"/>
              <a:t>instituciones, diversos sectores y </a:t>
            </a:r>
            <a:r>
              <a:rPr lang="es-CO" sz="2200" b="1" dirty="0"/>
              <a:t>en la </a:t>
            </a:r>
            <a:r>
              <a:rPr lang="es-CO" sz="2200" b="1" dirty="0" smtClean="0"/>
              <a:t>sociedad </a:t>
            </a:r>
            <a:r>
              <a:rPr lang="es-CO" sz="2200" b="1" dirty="0"/>
              <a:t>civil en sus diversas expresiones, un pacto social por la salud y </a:t>
            </a:r>
            <a:r>
              <a:rPr lang="es-CO" sz="2200" b="1" dirty="0" smtClean="0"/>
              <a:t>por la justicia social.</a:t>
            </a:r>
          </a:p>
        </p:txBody>
      </p:sp>
      <p:sp>
        <p:nvSpPr>
          <p:cNvPr id="2" name="AutoShape 2" descr="Resultado de imagen para construccion politica publ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270" y="3310720"/>
            <a:ext cx="4385186" cy="2596879"/>
          </a:xfrm>
          <a:prstGeom prst="rect">
            <a:avLst/>
          </a:prstGeom>
        </p:spPr>
      </p:pic>
      <p:pic>
        <p:nvPicPr>
          <p:cNvPr id="2052" name="Picture 4" descr="Resultado de imagen para construccion politica publ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01" y="1178820"/>
            <a:ext cx="4333320" cy="251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EA4F97E-FDB0-C343-B38B-80312624CAAF}"/>
              </a:ext>
            </a:extLst>
          </p:cNvPr>
          <p:cNvSpPr txBox="1"/>
          <p:nvPr/>
        </p:nvSpPr>
        <p:spPr>
          <a:xfrm>
            <a:off x="374520" y="3759737"/>
            <a:ext cx="62541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/>
              <a:t>Fomentar </a:t>
            </a:r>
            <a:r>
              <a:rPr lang="es-CO" sz="2200" b="1" dirty="0"/>
              <a:t>el diseño y articulación de políticas, programas y acciones estructurales alrededor del bienestar, la calidad de vida y el goce efectivo de derechos, para la promoción y el mantenimiento de la salud de la sociedad, desde una perspectiva territorial que aborda el ámbito urbano, rural y rural disperso, </a:t>
            </a:r>
            <a:r>
              <a:rPr lang="es-CO" sz="2200" b="1" dirty="0" smtClean="0"/>
              <a:t>que </a:t>
            </a:r>
            <a:r>
              <a:rPr lang="es-CO" sz="2200" b="1" dirty="0"/>
              <a:t>facilita la promoción de entornos </a:t>
            </a:r>
            <a:r>
              <a:rPr lang="es-CO" sz="2200" b="1" dirty="0" smtClean="0"/>
              <a:t>saludables. </a:t>
            </a:r>
            <a:endParaRPr lang="es-CO" sz="2200" b="1" dirty="0"/>
          </a:p>
        </p:txBody>
      </p:sp>
    </p:spTree>
    <p:extLst>
      <p:ext uri="{BB962C8B-B14F-4D97-AF65-F5344CB8AC3E}">
        <p14:creationId xmlns:p14="http://schemas.microsoft.com/office/powerpoint/2010/main" val="106243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EA4F97E-FDB0-C343-B38B-80312624CAAF}"/>
              </a:ext>
            </a:extLst>
          </p:cNvPr>
          <p:cNvSpPr txBox="1"/>
          <p:nvPr/>
        </p:nvSpPr>
        <p:spPr>
          <a:xfrm>
            <a:off x="123788" y="1859476"/>
            <a:ext cx="33788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b="1" dirty="0" smtClean="0"/>
              <a:t>Contribuye a resolver </a:t>
            </a:r>
            <a:r>
              <a:rPr lang="es-ES_tradnl" sz="2400" b="1" dirty="0"/>
              <a:t>las desigualdades consideradas injustas y evitables entre grupos sociales y territorios, al abordar de forma amplia los problemas territoriales que impactan en la salud. </a:t>
            </a:r>
            <a:endParaRPr lang="es-CO" sz="2400" b="1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E0B9C84-BA99-464E-BE99-D17BB0E205A2}"/>
              </a:ext>
            </a:extLst>
          </p:cNvPr>
          <p:cNvSpPr txBox="1"/>
          <p:nvPr/>
        </p:nvSpPr>
        <p:spPr>
          <a:xfrm>
            <a:off x="378165" y="316490"/>
            <a:ext cx="11103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Ciudades, Entornos y Ruralidad </a:t>
            </a:r>
            <a:r>
              <a:rPr lang="es-ES_tradnl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Saludable CERS</a:t>
            </a:r>
            <a:endParaRPr lang="es-CO" sz="32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386" y="1519507"/>
            <a:ext cx="7594862" cy="42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2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9B6BD61-97CD-9A4D-9168-BED77A171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60" y="5982393"/>
            <a:ext cx="4445000" cy="762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EA4F97E-FDB0-C343-B38B-80312624CAAF}"/>
              </a:ext>
            </a:extLst>
          </p:cNvPr>
          <p:cNvSpPr txBox="1"/>
          <p:nvPr/>
        </p:nvSpPr>
        <p:spPr>
          <a:xfrm>
            <a:off x="604435" y="1562381"/>
            <a:ext cx="10703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b="1" dirty="0" smtClean="0"/>
              <a:t>Aborda </a:t>
            </a:r>
            <a:r>
              <a:rPr lang="es-ES_tradnl" sz="2400" b="1" dirty="0"/>
              <a:t>de forma amplia los problemas territoriales de salud del campo y la ciudad en sus diferentes entornos</a:t>
            </a:r>
            <a:r>
              <a:rPr lang="es-ES_tradnl" sz="2400" b="1" dirty="0" smtClean="0"/>
              <a:t>, al ser responsabilidad </a:t>
            </a:r>
            <a:r>
              <a:rPr lang="es-ES_tradnl" sz="2400" b="1" dirty="0"/>
              <a:t>de todos los líderes que direccionan las políticas, lograr la inclusión e igualdad de toda la población</a:t>
            </a:r>
            <a:r>
              <a:rPr lang="es-ES_tradnl" sz="2400" b="1" dirty="0" smtClean="0"/>
              <a:t>.</a:t>
            </a:r>
            <a:endParaRPr lang="es-CO" sz="2400" b="1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6371AFFC-B3D9-C843-872A-33D514BF0BEC}"/>
              </a:ext>
            </a:extLst>
          </p:cNvPr>
          <p:cNvGrpSpPr/>
          <p:nvPr/>
        </p:nvGrpSpPr>
        <p:grpSpPr>
          <a:xfrm>
            <a:off x="0" y="6305204"/>
            <a:ext cx="7539644" cy="162096"/>
            <a:chOff x="98367" y="6363394"/>
            <a:chExt cx="7145682" cy="162098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185A16E2-99E7-EA4E-936C-8A8BA2C957C4}"/>
                </a:ext>
              </a:extLst>
            </p:cNvPr>
            <p:cNvSpPr/>
            <p:nvPr/>
          </p:nvSpPr>
          <p:spPr>
            <a:xfrm>
              <a:off x="98367" y="6363394"/>
              <a:ext cx="4630189" cy="162098"/>
            </a:xfrm>
            <a:prstGeom prst="rect">
              <a:avLst/>
            </a:prstGeom>
            <a:solidFill>
              <a:srgbClr val="00A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52A8390A-114B-134E-A78B-669670567148}"/>
                </a:ext>
              </a:extLst>
            </p:cNvPr>
            <p:cNvSpPr/>
            <p:nvPr/>
          </p:nvSpPr>
          <p:spPr>
            <a:xfrm>
              <a:off x="4729445" y="6363394"/>
              <a:ext cx="1107948" cy="162098"/>
            </a:xfrm>
            <a:prstGeom prst="rect">
              <a:avLst/>
            </a:prstGeom>
            <a:solidFill>
              <a:srgbClr val="00A3E4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5D4B6726-C52B-614B-8633-E2CCEA5E5425}"/>
                </a:ext>
              </a:extLst>
            </p:cNvPr>
            <p:cNvSpPr/>
            <p:nvPr/>
          </p:nvSpPr>
          <p:spPr>
            <a:xfrm>
              <a:off x="5837393" y="6363394"/>
              <a:ext cx="937474" cy="162098"/>
            </a:xfrm>
            <a:prstGeom prst="rect">
              <a:avLst/>
            </a:prstGeom>
            <a:solidFill>
              <a:srgbClr val="00A3E4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272315A2-2F64-D64D-AFE2-7DAD8B0DF350}"/>
                </a:ext>
              </a:extLst>
            </p:cNvPr>
            <p:cNvSpPr/>
            <p:nvPr/>
          </p:nvSpPr>
          <p:spPr>
            <a:xfrm>
              <a:off x="6774867" y="6363394"/>
              <a:ext cx="469182" cy="162098"/>
            </a:xfrm>
            <a:prstGeom prst="rect">
              <a:avLst/>
            </a:prstGeom>
            <a:solidFill>
              <a:srgbClr val="00A3E4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E0B9C84-BA99-464E-BE99-D17BB0E205A2}"/>
              </a:ext>
            </a:extLst>
          </p:cNvPr>
          <p:cNvSpPr txBox="1"/>
          <p:nvPr/>
        </p:nvSpPr>
        <p:spPr>
          <a:xfrm>
            <a:off x="378165" y="316490"/>
            <a:ext cx="11103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Ciudades, Entornos y Ruralidad </a:t>
            </a:r>
            <a:r>
              <a:rPr lang="es-ES_tradnl" sz="3200" b="1" dirty="0" smtClean="0">
                <a:solidFill>
                  <a:srgbClr val="00A3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Saludable CERS</a:t>
            </a:r>
            <a:endParaRPr lang="es-CO" sz="3200" b="1" dirty="0">
              <a:solidFill>
                <a:srgbClr val="00A3E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65" y="3094557"/>
            <a:ext cx="3820829" cy="28878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898" y="3094557"/>
            <a:ext cx="3520596" cy="28878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7397" y="3094557"/>
            <a:ext cx="3978291" cy="288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19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Marcador de contenido 2"/>
          <p:cNvSpPr>
            <a:spLocks noGrp="1"/>
          </p:cNvSpPr>
          <p:nvPr>
            <p:ph idx="1"/>
          </p:nvPr>
        </p:nvSpPr>
        <p:spPr>
          <a:xfrm>
            <a:off x="4756542" y="2812317"/>
            <a:ext cx="7345362" cy="3528392"/>
          </a:xfrm>
        </p:spPr>
        <p:txBody>
          <a:bodyPr/>
          <a:lstStyle/>
          <a:p>
            <a:pPr marL="0" indent="0" algn="just">
              <a:buNone/>
            </a:pPr>
            <a:r>
              <a:rPr lang="es-ES" sz="2000" b="1" dirty="0" smtClean="0">
                <a:latin typeface="Arial"/>
                <a:cs typeface="Arial"/>
              </a:rPr>
              <a:t>“Lo </a:t>
            </a:r>
            <a:r>
              <a:rPr lang="es-ES" sz="2000" b="1" dirty="0">
                <a:latin typeface="Arial"/>
                <a:cs typeface="Arial"/>
              </a:rPr>
              <a:t>rural no es lo que sobra, ni lo tosco e inculto, ni el pasado, sino aquel segmento de Colombia cuya vida social se organiza bajo la influencia primordial de las actividades primarias (no solo la agricultura, también la minería, la pesca, el turismo...) y los servicios eco-sistémicos (el agua y el aire limpios, la biodiversidad, y ese espacio de la cultura que solo surge de la larga relación de los seres humanos con la naturaleza de que Colombia goza en una abundancia y riqueza que nunca deja de impresionar</a:t>
            </a:r>
            <a:r>
              <a:rPr lang="es-ES" sz="2000" b="1" dirty="0" smtClean="0">
                <a:latin typeface="Arial"/>
                <a:cs typeface="Arial"/>
              </a:rPr>
              <a:t>)”</a:t>
            </a:r>
            <a:endParaRPr lang="es-ES" sz="2000" b="1" dirty="0">
              <a:latin typeface="Arial"/>
              <a:cs typeface="Arial"/>
            </a:endParaRPr>
          </a:p>
          <a:p>
            <a:pPr marL="0" indent="0" algn="r">
              <a:buNone/>
            </a:pPr>
            <a:r>
              <a:rPr lang="es-ES" sz="1600" b="1" dirty="0">
                <a:latin typeface="Arial"/>
                <a:cs typeface="Arial"/>
              </a:rPr>
              <a:t>La nueva definición que propone el DNP y Misión Rural, expresa esencialmente una mirada territorial de lo rural</a:t>
            </a:r>
            <a:r>
              <a:rPr lang="es-ES" sz="1600" b="1" dirty="0" smtClean="0"/>
              <a:t>. </a:t>
            </a:r>
            <a:r>
              <a:rPr lang="es-ES" sz="1600" b="1" i="1" dirty="0" smtClean="0"/>
              <a:t> </a:t>
            </a:r>
            <a:endParaRPr lang="es-ES" sz="1600" b="1" i="1" dirty="0"/>
          </a:p>
        </p:txBody>
      </p:sp>
      <p:sp>
        <p:nvSpPr>
          <p:cNvPr id="8" name="4 CuadroTexto"/>
          <p:cNvSpPr txBox="1">
            <a:spLocks noChangeArrowheads="1"/>
          </p:cNvSpPr>
          <p:nvPr/>
        </p:nvSpPr>
        <p:spPr bwMode="auto">
          <a:xfrm>
            <a:off x="263352" y="-27384"/>
            <a:ext cx="7632848" cy="76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s-CO" sz="3600" b="1" dirty="0" smtClean="0">
                <a:solidFill>
                  <a:schemeClr val="bg1"/>
                </a:solidFill>
                <a:latin typeface="Verdana" charset="0"/>
              </a:rPr>
              <a:t>CERS</a:t>
            </a:r>
            <a:endParaRPr lang="es-CO" sz="3600" dirty="0">
              <a:solidFill>
                <a:srgbClr val="4BACC6"/>
              </a:solidFill>
              <a:latin typeface="Verdana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63566" y="542200"/>
            <a:ext cx="73453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 smtClean="0">
                <a:latin typeface="Arial"/>
                <a:cs typeface="Arial"/>
              </a:rPr>
              <a:t>La ciudad se considera como </a:t>
            </a:r>
            <a:r>
              <a:rPr lang="es-CO" sz="2000" b="1" u="sng" dirty="0" smtClean="0">
                <a:latin typeface="Arial"/>
                <a:cs typeface="Arial"/>
              </a:rPr>
              <a:t>un organismo complejo </a:t>
            </a:r>
            <a:r>
              <a:rPr lang="es-CO" sz="2000" b="1" dirty="0" smtClean="0">
                <a:latin typeface="Arial"/>
                <a:cs typeface="Arial"/>
              </a:rPr>
              <a:t>que vive, respira, crece y cambia constantemente. </a:t>
            </a:r>
            <a:r>
              <a:rPr lang="es-CO" sz="2000" b="1" i="1" u="sng" dirty="0" smtClean="0">
                <a:latin typeface="Arial"/>
                <a:cs typeface="Arial"/>
              </a:rPr>
              <a:t>Una ciudad saludable es aquella que mejora su entorno y amplia sus recursos para que la gente pueda apoyarse unos a otros para lograr el mayor potencial</a:t>
            </a:r>
            <a:r>
              <a:rPr lang="ja-JP" altLang="es-CO" sz="2000" b="1" i="1" u="sng" dirty="0" smtClean="0">
                <a:latin typeface="Arial"/>
                <a:cs typeface="Arial"/>
              </a:rPr>
              <a:t>”</a:t>
            </a:r>
            <a:r>
              <a:rPr lang="es-CO" sz="2000" b="1" dirty="0" smtClean="0">
                <a:latin typeface="Arial"/>
                <a:cs typeface="Arial"/>
              </a:rPr>
              <a:t>. (OMS, 995. P11). </a:t>
            </a:r>
            <a:endParaRPr lang="es-CO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67" y="223687"/>
            <a:ext cx="4104456" cy="202412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75" y="2247816"/>
            <a:ext cx="2736304" cy="2304256"/>
          </a:xfrm>
          <a:prstGeom prst="rect">
            <a:avLst/>
          </a:prstGeom>
        </p:spPr>
      </p:pic>
      <p:pic>
        <p:nvPicPr>
          <p:cNvPr id="10" name="Imagen 9" descr="Tequendamit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97" y="4386020"/>
            <a:ext cx="2398161" cy="2629078"/>
          </a:xfrm>
          <a:prstGeom prst="rect">
            <a:avLst/>
          </a:prstGeom>
        </p:spPr>
      </p:pic>
      <p:pic>
        <p:nvPicPr>
          <p:cNvPr id="11" name="3 Imagen" descr="minsalud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7464152" y="6353191"/>
            <a:ext cx="1619885" cy="44386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227" b="33582"/>
          <a:stretch/>
        </p:blipFill>
        <p:spPr bwMode="auto">
          <a:xfrm>
            <a:off x="9387697" y="6353191"/>
            <a:ext cx="2741930" cy="477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608473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1496</Words>
  <Application>Microsoft Office PowerPoint</Application>
  <PresentationFormat>Panorámica</PresentationFormat>
  <Paragraphs>120</Paragraphs>
  <Slides>22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6" baseType="lpstr">
      <vt:lpstr>MS Mincho</vt:lpstr>
      <vt:lpstr>ＭＳ Ｐゴシック</vt:lpstr>
      <vt:lpstr>ＭＳ Ｐゴシック</vt:lpstr>
      <vt:lpstr>Arial</vt:lpstr>
      <vt:lpstr>Calibri</vt:lpstr>
      <vt:lpstr>Calibri Light</vt:lpstr>
      <vt:lpstr>ÇlÇr ñæí©</vt:lpstr>
      <vt:lpstr>Garamond</vt:lpstr>
      <vt:lpstr>Tahoma</vt:lpstr>
      <vt:lpstr>Times New Roman</vt:lpstr>
      <vt:lpstr>Verdana</vt:lpstr>
      <vt:lpstr>Wingdings</vt:lpstr>
      <vt:lpstr>游ゴシック</vt:lpstr>
      <vt:lpstr>Tema de Office</vt:lpstr>
      <vt:lpstr> Incidencia de la Estrategia Ciudades, Entornos y Ruralidad Saludable en el ordenamiento territorial por la salud en Colombia, 2018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sdtoval</cp:lastModifiedBy>
  <cp:revision>50</cp:revision>
  <dcterms:created xsi:type="dcterms:W3CDTF">2018-08-21T21:22:57Z</dcterms:created>
  <dcterms:modified xsi:type="dcterms:W3CDTF">2018-09-26T18:55:22Z</dcterms:modified>
</cp:coreProperties>
</file>