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5" r:id="rId4"/>
    <p:sldId id="293" r:id="rId5"/>
    <p:sldId id="288" r:id="rId6"/>
    <p:sldId id="291" r:id="rId7"/>
    <p:sldId id="295" r:id="rId8"/>
    <p:sldId id="294" r:id="rId9"/>
    <p:sldId id="296" r:id="rId10"/>
    <p:sldId id="297"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21C"/>
    <a:srgbClr val="6666FF"/>
    <a:srgbClr val="2C9C54"/>
    <a:srgbClr val="63215E"/>
    <a:srgbClr val="E27022"/>
    <a:srgbClr val="21A181"/>
    <a:srgbClr val="0092C8"/>
    <a:srgbClr val="D22938"/>
    <a:srgbClr val="86BE4D"/>
    <a:srgbClr val="74A1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8635" autoAdjust="0"/>
  </p:normalViewPr>
  <p:slideViewPr>
    <p:cSldViewPr>
      <p:cViewPr varScale="1">
        <p:scale>
          <a:sx n="69" d="100"/>
          <a:sy n="69" d="100"/>
        </p:scale>
        <p:origin x="143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0CD2DED-AB6A-41CC-B9D2-1DE30E23B072}" type="datetimeFigureOut">
              <a:rPr lang="es-CO" smtClean="0"/>
              <a:pPr/>
              <a:t>26/09/2018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E180FE4-AA58-4011-AFCC-519B077A2CB2}"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CD2DED-AB6A-41CC-B9D2-1DE30E23B072}" type="datetimeFigureOut">
              <a:rPr lang="es-CO" smtClean="0"/>
              <a:pPr/>
              <a:t>26/09/2018</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80FE4-AA58-4011-AFCC-519B077A2CB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179512" y="5661248"/>
            <a:ext cx="8712968" cy="0"/>
          </a:xfrm>
          <a:prstGeom prst="line">
            <a:avLst/>
          </a:prstGeom>
          <a:ln w="9525"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2411760" y="4245656"/>
            <a:ext cx="6732240" cy="1144929"/>
          </a:xfrm>
          <a:prstGeom prst="rect">
            <a:avLst/>
          </a:prstGeom>
          <a:solidFill>
            <a:srgbClr val="FDF21C"/>
          </a:solidFill>
        </p:spPr>
        <p:txBody>
          <a:bodyPr wrap="square">
            <a:spAutoFit/>
          </a:bodyPr>
          <a:lstStyle/>
          <a:p>
            <a:pPr>
              <a:lnSpc>
                <a:spcPct val="90000"/>
              </a:lnSpc>
            </a:pPr>
            <a:r>
              <a:rPr lang="es-ES" sz="1900" b="1" i="1" spc="70" dirty="0" err="1">
                <a:latin typeface="Ancizar Sans Light" pitchFamily="34" charset="0"/>
                <a:cs typeface="Ancizar Sans Regular Italic"/>
              </a:rPr>
              <a:t>Jonnathan</a:t>
            </a:r>
            <a:r>
              <a:rPr lang="es-ES" sz="1900" b="1" i="1" spc="70" dirty="0">
                <a:latin typeface="Ancizar Sans Light" pitchFamily="34" charset="0"/>
                <a:cs typeface="Ancizar Sans Regular Italic"/>
              </a:rPr>
              <a:t> Pérez Santamaría</a:t>
            </a:r>
          </a:p>
          <a:p>
            <a:pPr>
              <a:lnSpc>
                <a:spcPct val="90000"/>
              </a:lnSpc>
            </a:pPr>
            <a:endParaRPr lang="es-ES" sz="1900" b="1" i="1" spc="70" dirty="0">
              <a:latin typeface="Ancizar Sans Light" pitchFamily="34" charset="0"/>
              <a:cs typeface="Ancizar Sans Regular Italic"/>
            </a:endParaRPr>
          </a:p>
          <a:p>
            <a:pPr>
              <a:lnSpc>
                <a:spcPct val="90000"/>
              </a:lnSpc>
            </a:pPr>
            <a:r>
              <a:rPr lang="es-ES" sz="1900" b="1" i="1" spc="70" dirty="0">
                <a:latin typeface="Ancizar Sans Light" pitchFamily="34" charset="0"/>
                <a:cs typeface="Ancizar Sans Regular Italic"/>
              </a:rPr>
              <a:t>Estudiante maestría en Estudios Interdisciplinarios sobre Desarrollo</a:t>
            </a:r>
          </a:p>
        </p:txBody>
      </p:sp>
      <p:sp>
        <p:nvSpPr>
          <p:cNvPr id="21" name="Rectangle 20"/>
          <p:cNvSpPr/>
          <p:nvPr/>
        </p:nvSpPr>
        <p:spPr>
          <a:xfrm>
            <a:off x="1331640" y="3633249"/>
            <a:ext cx="1545826" cy="511615"/>
          </a:xfrm>
          <a:prstGeom prst="rect">
            <a:avLst/>
          </a:prstGeom>
        </p:spPr>
        <p:txBody>
          <a:bodyPr wrap="square">
            <a:spAutoFit/>
          </a:bodyPr>
          <a:lstStyle/>
          <a:p>
            <a:pPr>
              <a:lnSpc>
                <a:spcPct val="80000"/>
              </a:lnSpc>
            </a:pPr>
            <a:r>
              <a:rPr lang="es-ES_tradnl" sz="3300" i="1" spc="300" dirty="0">
                <a:solidFill>
                  <a:schemeClr val="bg1">
                    <a:lumMod val="50000"/>
                  </a:schemeClr>
                </a:solidFill>
                <a:latin typeface="Ancizar Sans Black"/>
                <a:cs typeface="Ancizar Sans Bold"/>
              </a:rPr>
              <a:t>2018</a:t>
            </a:r>
          </a:p>
        </p:txBody>
      </p:sp>
      <p:pic>
        <p:nvPicPr>
          <p:cNvPr id="11266" name="Picture 2" descr="Resultado de imagen de imagen confianza"/>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b="16730"/>
          <a:stretch/>
        </p:blipFill>
        <p:spPr bwMode="auto">
          <a:xfrm>
            <a:off x="1527592" y="303386"/>
            <a:ext cx="7610480" cy="394227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30906" y="5788003"/>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sp>
        <p:nvSpPr>
          <p:cNvPr id="15" name="Rectangle 14"/>
          <p:cNvSpPr/>
          <p:nvPr/>
        </p:nvSpPr>
        <p:spPr>
          <a:xfrm>
            <a:off x="130906" y="546390"/>
            <a:ext cx="7177398" cy="1384995"/>
          </a:xfrm>
          <a:prstGeom prst="rect">
            <a:avLst/>
          </a:prstGeom>
        </p:spPr>
        <p:txBody>
          <a:bodyPr wrap="square">
            <a:spAutoFit/>
          </a:bodyPr>
          <a:lstStyle/>
          <a:p>
            <a:pPr>
              <a:lnSpc>
                <a:spcPct val="80000"/>
              </a:lnSpc>
            </a:pPr>
            <a:r>
              <a:rPr lang="es-ES" sz="3500" spc="300" dirty="0">
                <a:latin typeface="Ancizar Sans Bold"/>
                <a:cs typeface="Ancizar Sans Bold"/>
              </a:rPr>
              <a:t>DESARROLLO TERRITORIAL EN EL MUNICIPIO DE JESÚS MARÍA, SANTANDER</a:t>
            </a:r>
            <a:r>
              <a:rPr lang="es-ES_tradnl" sz="3500" spc="300" dirty="0">
                <a:solidFill>
                  <a:srgbClr val="81C344"/>
                </a:solidFill>
                <a:latin typeface="Ancizar Sans Bold"/>
                <a:cs typeface="Ancizar Sans Bold"/>
              </a:rPr>
              <a:t> </a:t>
            </a:r>
          </a:p>
        </p:txBody>
      </p:sp>
      <p:pic>
        <p:nvPicPr>
          <p:cNvPr id="14" name="Picture 2"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49268" y="5516548"/>
            <a:ext cx="9101571" cy="1351167"/>
            <a:chOff x="49268" y="5516548"/>
            <a:chExt cx="9101571" cy="1351167"/>
          </a:xfrm>
        </p:grpSpPr>
        <p:pic>
          <p:nvPicPr>
            <p:cNvPr id="3"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5" name="ZoneTexte 4"/>
          <p:cNvSpPr txBox="1"/>
          <p:nvPr/>
        </p:nvSpPr>
        <p:spPr>
          <a:xfrm>
            <a:off x="2288881" y="2492896"/>
            <a:ext cx="4522732" cy="1107996"/>
          </a:xfrm>
          <a:prstGeom prst="rect">
            <a:avLst/>
          </a:prstGeom>
          <a:noFill/>
        </p:spPr>
        <p:txBody>
          <a:bodyPr wrap="square" rtlCol="0">
            <a:spAutoFit/>
          </a:bodyPr>
          <a:lstStyle/>
          <a:p>
            <a:pPr algn="ctr"/>
            <a:r>
              <a:rPr lang="fr-FR" sz="6600" dirty="0"/>
              <a:t>GRACIAS</a:t>
            </a:r>
          </a:p>
        </p:txBody>
      </p:sp>
    </p:spTree>
    <p:extLst>
      <p:ext uri="{BB962C8B-B14F-4D97-AF65-F5344CB8AC3E}">
        <p14:creationId xmlns:p14="http://schemas.microsoft.com/office/powerpoint/2010/main" val="221038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elogram 11"/>
          <p:cNvSpPr/>
          <p:nvPr/>
        </p:nvSpPr>
        <p:spPr>
          <a:xfrm>
            <a:off x="0" y="0"/>
            <a:ext cx="4788024" cy="5877272"/>
          </a:xfrm>
          <a:prstGeom prst="parallelogram">
            <a:avLst/>
          </a:prstGeom>
          <a:solidFill>
            <a:srgbClr val="0092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6512" y="0"/>
            <a:ext cx="1584176" cy="5877272"/>
          </a:xfrm>
          <a:prstGeom prst="rect">
            <a:avLst/>
          </a:prstGeom>
          <a:solidFill>
            <a:srgbClr val="0092C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1 Título"/>
          <p:cNvSpPr txBox="1">
            <a:spLocks/>
          </p:cNvSpPr>
          <p:nvPr/>
        </p:nvSpPr>
        <p:spPr>
          <a:xfrm>
            <a:off x="179512" y="2937660"/>
            <a:ext cx="6334472"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br>
              <a:rPr lang="es-CO" sz="3000" b="1" dirty="0">
                <a:solidFill>
                  <a:schemeClr val="bg1"/>
                </a:solidFill>
              </a:rPr>
            </a:br>
            <a:r>
              <a:rPr lang="es-CO" sz="3000" b="1" spc="200" dirty="0">
                <a:solidFill>
                  <a:schemeClr val="bg1"/>
                </a:solidFill>
                <a:latin typeface="Ancizar Sans Bold"/>
                <a:cs typeface="Ancizar Sans Bold"/>
              </a:rPr>
              <a:t>Pregunta de </a:t>
            </a:r>
          </a:p>
          <a:p>
            <a:pPr algn="l">
              <a:lnSpc>
                <a:spcPct val="80000"/>
              </a:lnSpc>
            </a:pPr>
            <a:r>
              <a:rPr lang="es-CO" sz="3000" b="1" spc="200" dirty="0">
                <a:solidFill>
                  <a:schemeClr val="bg1"/>
                </a:solidFill>
                <a:latin typeface="Ancizar Sans Bold"/>
                <a:cs typeface="Ancizar Sans Bold"/>
              </a:rPr>
              <a:t>investigación</a:t>
            </a:r>
            <a:br>
              <a:rPr lang="es-CO" sz="3000" dirty="0">
                <a:solidFill>
                  <a:schemeClr val="bg1"/>
                </a:solidFill>
              </a:rPr>
            </a:br>
            <a:endParaRPr lang="es-CO" sz="3000" dirty="0">
              <a:solidFill>
                <a:schemeClr val="bg1"/>
              </a:solidFill>
            </a:endParaRPr>
          </a:p>
        </p:txBody>
      </p:sp>
      <p:grpSp>
        <p:nvGrpSpPr>
          <p:cNvPr id="14" name="Groupe 13"/>
          <p:cNvGrpSpPr/>
          <p:nvPr/>
        </p:nvGrpSpPr>
        <p:grpSpPr>
          <a:xfrm>
            <a:off x="49268" y="5516548"/>
            <a:ext cx="9101571" cy="1351167"/>
            <a:chOff x="49268" y="5516548"/>
            <a:chExt cx="9101571" cy="1351167"/>
          </a:xfrm>
        </p:grpSpPr>
        <p:pic>
          <p:nvPicPr>
            <p:cNvPr id="15"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10" name="ZoneTexte 9"/>
          <p:cNvSpPr txBox="1"/>
          <p:nvPr/>
        </p:nvSpPr>
        <p:spPr>
          <a:xfrm>
            <a:off x="4751536" y="2060848"/>
            <a:ext cx="4067944"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S" sz="2800"/>
              <a:t>¿Cuál es el alcance de las iniciativas de asociatividad campesina e identidad territorial como modelo de desarrollo territorial del municipio de Jesús María?</a:t>
            </a:r>
            <a:endParaRPr lang="es-ES" sz="2800" dirty="0"/>
          </a:p>
        </p:txBody>
      </p:sp>
    </p:spTree>
    <p:extLst>
      <p:ext uri="{BB962C8B-B14F-4D97-AF65-F5344CB8AC3E}">
        <p14:creationId xmlns:p14="http://schemas.microsoft.com/office/powerpoint/2010/main" val="237607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elogram 11"/>
          <p:cNvSpPr/>
          <p:nvPr/>
        </p:nvSpPr>
        <p:spPr>
          <a:xfrm>
            <a:off x="0" y="0"/>
            <a:ext cx="4607496" cy="5877272"/>
          </a:xfrm>
          <a:prstGeom prst="parallelogram">
            <a:avLst/>
          </a:prstGeom>
          <a:solidFill>
            <a:srgbClr val="21A1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6512" y="0"/>
            <a:ext cx="1584176" cy="5877272"/>
          </a:xfrm>
          <a:prstGeom prst="rect">
            <a:avLst/>
          </a:prstGeom>
          <a:solidFill>
            <a:srgbClr val="21A1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1 Título"/>
          <p:cNvSpPr txBox="1">
            <a:spLocks/>
          </p:cNvSpPr>
          <p:nvPr/>
        </p:nvSpPr>
        <p:spPr>
          <a:xfrm>
            <a:off x="251520" y="2938636"/>
            <a:ext cx="2160240"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s-CO" sz="3200" b="1" dirty="0">
                <a:solidFill>
                  <a:schemeClr val="bg1"/>
                </a:solidFill>
                <a:latin typeface="Ancizar Sans Regular Italic"/>
                <a:cs typeface="Ancizar Sans Regular Italic"/>
              </a:rPr>
              <a:t>Objetivos</a:t>
            </a:r>
            <a:br>
              <a:rPr lang="es-CO" sz="3600" dirty="0">
                <a:solidFill>
                  <a:schemeClr val="bg1"/>
                </a:solidFill>
              </a:rPr>
            </a:br>
            <a:endParaRPr lang="es-CO" sz="3600" dirty="0">
              <a:solidFill>
                <a:schemeClr val="bg1"/>
              </a:solidFill>
            </a:endParaRPr>
          </a:p>
        </p:txBody>
      </p:sp>
      <p:grpSp>
        <p:nvGrpSpPr>
          <p:cNvPr id="11" name="Groupe 10"/>
          <p:cNvGrpSpPr/>
          <p:nvPr/>
        </p:nvGrpSpPr>
        <p:grpSpPr>
          <a:xfrm>
            <a:off x="49268" y="5516548"/>
            <a:ext cx="9101571" cy="1351167"/>
            <a:chOff x="49268" y="5516548"/>
            <a:chExt cx="9101571" cy="1351167"/>
          </a:xfrm>
        </p:grpSpPr>
        <p:pic>
          <p:nvPicPr>
            <p:cNvPr id="13"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2" name="ZoneTexte 1"/>
          <p:cNvSpPr txBox="1"/>
          <p:nvPr/>
        </p:nvSpPr>
        <p:spPr>
          <a:xfrm>
            <a:off x="4644008" y="836712"/>
            <a:ext cx="4284984"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CO" b="1" i="1" dirty="0"/>
              <a:t>Objetivo general: </a:t>
            </a:r>
            <a:r>
              <a:rPr lang="es-CO" dirty="0"/>
              <a:t>analizar el alcance de las iniciativas de asociatividad campesina e identidad territorial para configurar un modelo de desarrollo territorial en el municipio de Jesús María, Santander.</a:t>
            </a:r>
          </a:p>
          <a:p>
            <a:endParaRPr lang="es-CO" dirty="0"/>
          </a:p>
          <a:p>
            <a:r>
              <a:rPr lang="es-CO" b="1" i="1" dirty="0"/>
              <a:t>Objetivos específicos:</a:t>
            </a:r>
          </a:p>
          <a:p>
            <a:r>
              <a:rPr lang="es-CO" dirty="0"/>
              <a:t>(1) Caracterizar los actores y las relaciones involucrados en las iniciativas de carácter territorial en el municipio.</a:t>
            </a:r>
          </a:p>
          <a:p>
            <a:r>
              <a:rPr lang="es-CO" dirty="0"/>
              <a:t>(2) Evidenciar las percepciones de desarrollo de la población del municipio.</a:t>
            </a:r>
          </a:p>
          <a:p>
            <a:r>
              <a:rPr lang="es-CO" dirty="0"/>
              <a:t>(3) Determinar las limitaciones y barreras que tienen las iniciativas para que se consoliden como procesos de desarrollo territorial.</a:t>
            </a:r>
            <a:endParaRPr lang="fr-FR" dirty="0"/>
          </a:p>
        </p:txBody>
      </p:sp>
    </p:spTree>
    <p:extLst>
      <p:ext uri="{BB962C8B-B14F-4D97-AF65-F5344CB8AC3E}">
        <p14:creationId xmlns:p14="http://schemas.microsoft.com/office/powerpoint/2010/main" val="715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1 Título"/>
          <p:cNvSpPr txBox="1">
            <a:spLocks/>
          </p:cNvSpPr>
          <p:nvPr/>
        </p:nvSpPr>
        <p:spPr>
          <a:xfrm>
            <a:off x="251519" y="836712"/>
            <a:ext cx="5426015" cy="53019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700" b="1" spc="120" dirty="0">
                <a:solidFill>
                  <a:schemeClr val="bg1"/>
                </a:solidFill>
                <a:latin typeface="Ancizar Sans Bold"/>
                <a:cs typeface="Ancizar Sans Bold"/>
              </a:rPr>
              <a:t>Subtítulo </a:t>
            </a:r>
            <a:endParaRPr lang="es-CO" sz="2700" spc="120" dirty="0">
              <a:solidFill>
                <a:schemeClr val="bg1"/>
              </a:solidFill>
              <a:latin typeface="Ancizar Sans Bold"/>
              <a:cs typeface="Ancizar Sans Bold"/>
            </a:endParaRPr>
          </a:p>
        </p:txBody>
      </p:sp>
      <p:graphicFrame>
        <p:nvGraphicFramePr>
          <p:cNvPr id="11" name="Marcador de contenido 8">
            <a:extLst>
              <a:ext uri="{FF2B5EF4-FFF2-40B4-BE49-F238E27FC236}">
                <a16:creationId xmlns:a16="http://schemas.microsoft.com/office/drawing/2014/main" id="{F53DE7FB-EC51-414B-90F6-B535A545AACD}"/>
              </a:ext>
            </a:extLst>
          </p:cNvPr>
          <p:cNvGraphicFramePr>
            <a:graphicFrameLocks/>
          </p:cNvGraphicFramePr>
          <p:nvPr>
            <p:extLst>
              <p:ext uri="{D42A27DB-BD31-4B8C-83A1-F6EECF244321}">
                <p14:modId xmlns:p14="http://schemas.microsoft.com/office/powerpoint/2010/main" val="2021062109"/>
              </p:ext>
            </p:extLst>
          </p:nvPr>
        </p:nvGraphicFramePr>
        <p:xfrm>
          <a:off x="287524" y="1196752"/>
          <a:ext cx="8640960" cy="4464496"/>
        </p:xfrm>
        <a:graphic>
          <a:graphicData uri="http://schemas.openxmlformats.org/drawingml/2006/table">
            <a:tbl>
              <a:tblPr firstRow="1" firstCol="1" bandRow="1">
                <a:tableStyleId>{00A15C55-8517-42AA-B614-E9B94910E393}</a:tableStyleId>
              </a:tblPr>
              <a:tblGrid>
                <a:gridCol w="1331016">
                  <a:extLst>
                    <a:ext uri="{9D8B030D-6E8A-4147-A177-3AD203B41FA5}">
                      <a16:colId xmlns:a16="http://schemas.microsoft.com/office/drawing/2014/main" val="1412250312"/>
                    </a:ext>
                  </a:extLst>
                </a:gridCol>
                <a:gridCol w="2471958">
                  <a:extLst>
                    <a:ext uri="{9D8B030D-6E8A-4147-A177-3AD203B41FA5}">
                      <a16:colId xmlns:a16="http://schemas.microsoft.com/office/drawing/2014/main" val="1729874355"/>
                    </a:ext>
                  </a:extLst>
                </a:gridCol>
                <a:gridCol w="1381070">
                  <a:extLst>
                    <a:ext uri="{9D8B030D-6E8A-4147-A177-3AD203B41FA5}">
                      <a16:colId xmlns:a16="http://schemas.microsoft.com/office/drawing/2014/main" val="1610234450"/>
                    </a:ext>
                  </a:extLst>
                </a:gridCol>
                <a:gridCol w="1728458">
                  <a:extLst>
                    <a:ext uri="{9D8B030D-6E8A-4147-A177-3AD203B41FA5}">
                      <a16:colId xmlns:a16="http://schemas.microsoft.com/office/drawing/2014/main" val="218013068"/>
                    </a:ext>
                  </a:extLst>
                </a:gridCol>
                <a:gridCol w="1728458">
                  <a:extLst>
                    <a:ext uri="{9D8B030D-6E8A-4147-A177-3AD203B41FA5}">
                      <a16:colId xmlns:a16="http://schemas.microsoft.com/office/drawing/2014/main" val="3423763597"/>
                    </a:ext>
                  </a:extLst>
                </a:gridCol>
              </a:tblGrid>
              <a:tr h="558062">
                <a:tc>
                  <a:txBody>
                    <a:bodyPr/>
                    <a:lstStyle/>
                    <a:p>
                      <a:pPr algn="ctr"/>
                      <a:r>
                        <a:rPr lang="es-CO" sz="1600" dirty="0">
                          <a:effectLst/>
                        </a:rPr>
                        <a:t>Objetivo general</a:t>
                      </a:r>
                      <a:endParaRPr lang="es-CO" sz="1600" dirty="0">
                        <a:effectLst/>
                        <a:latin typeface="Calibri" panose="020F0502020204030204" pitchFamily="34" charset="0"/>
                      </a:endParaRPr>
                    </a:p>
                  </a:txBody>
                  <a:tcPr marL="68580" marR="68580" marT="0" marB="0"/>
                </a:tc>
                <a:tc>
                  <a:txBody>
                    <a:bodyPr/>
                    <a:lstStyle/>
                    <a:p>
                      <a:pPr algn="ctr"/>
                      <a:r>
                        <a:rPr lang="es-CO" sz="1600" dirty="0">
                          <a:effectLst/>
                        </a:rPr>
                        <a:t>Objetivos específicos</a:t>
                      </a:r>
                      <a:endParaRPr lang="es-CO" sz="1600" dirty="0">
                        <a:effectLst/>
                        <a:latin typeface="Calibri" panose="020F0502020204030204" pitchFamily="34" charset="0"/>
                      </a:endParaRPr>
                    </a:p>
                  </a:txBody>
                  <a:tcPr marL="68580" marR="68580" marT="0" marB="0"/>
                </a:tc>
                <a:tc>
                  <a:txBody>
                    <a:bodyPr/>
                    <a:lstStyle/>
                    <a:p>
                      <a:pPr algn="ctr"/>
                      <a:r>
                        <a:rPr lang="es-CO" sz="1600" dirty="0">
                          <a:effectLst/>
                        </a:rPr>
                        <a:t>Categorías</a:t>
                      </a:r>
                      <a:endParaRPr lang="es-CO" sz="1600" dirty="0">
                        <a:effectLst/>
                        <a:latin typeface="Calibri" panose="020F0502020204030204" pitchFamily="34" charset="0"/>
                      </a:endParaRPr>
                    </a:p>
                  </a:txBody>
                  <a:tcPr marL="68580" marR="68580" marT="0" marB="0"/>
                </a:tc>
                <a:tc>
                  <a:txBody>
                    <a:bodyPr/>
                    <a:lstStyle/>
                    <a:p>
                      <a:pPr algn="ctr"/>
                      <a:r>
                        <a:rPr lang="es-CO" sz="1600">
                          <a:effectLst/>
                        </a:rPr>
                        <a:t>Método</a:t>
                      </a:r>
                      <a:endParaRPr lang="es-CO" sz="1600">
                        <a:effectLst/>
                        <a:latin typeface="Calibri" panose="020F0502020204030204" pitchFamily="34" charset="0"/>
                      </a:endParaRPr>
                    </a:p>
                  </a:txBody>
                  <a:tcPr marL="68580" marR="68580" marT="0" marB="0"/>
                </a:tc>
                <a:tc>
                  <a:txBody>
                    <a:bodyPr/>
                    <a:lstStyle/>
                    <a:p>
                      <a:pPr algn="ctr"/>
                      <a:r>
                        <a:rPr lang="es-CO" sz="1600">
                          <a:effectLst/>
                        </a:rPr>
                        <a:t>Instrumentos</a:t>
                      </a:r>
                      <a:endParaRPr lang="es-CO" sz="1600">
                        <a:effectLst/>
                        <a:latin typeface="Calibri" panose="020F0502020204030204" pitchFamily="34" charset="0"/>
                      </a:endParaRPr>
                    </a:p>
                  </a:txBody>
                  <a:tcPr marL="68580" marR="68580" marT="0" marB="0"/>
                </a:tc>
                <a:extLst>
                  <a:ext uri="{0D108BD9-81ED-4DB2-BD59-A6C34878D82A}">
                    <a16:rowId xmlns:a16="http://schemas.microsoft.com/office/drawing/2014/main" val="4171499152"/>
                  </a:ext>
                </a:extLst>
              </a:tr>
              <a:tr h="1256855">
                <a:tc rowSpan="3">
                  <a:txBody>
                    <a:bodyPr/>
                    <a:lstStyle/>
                    <a:p>
                      <a:r>
                        <a:rPr lang="es-CO" sz="1600" dirty="0"/>
                        <a:t>Analizar el alcance de las iniciativas de asociatividad campesina e identidad territorial para configurar un modelo de desarrollo territorial en el municipio de Jesús María, Santander.</a:t>
                      </a:r>
                    </a:p>
                  </a:txBody>
                  <a:tcPr marL="68580" marR="68580" marT="0" marB="0"/>
                </a:tc>
                <a:tc>
                  <a:txBody>
                    <a:bodyPr/>
                    <a:lstStyle/>
                    <a:p>
                      <a:r>
                        <a:rPr lang="es-CO" sz="1600" dirty="0"/>
                        <a:t>Caracterizar los actores y las relaciones involucrados en las iniciativas de carácter territorial en el municipio.</a:t>
                      </a:r>
                    </a:p>
                  </a:txBody>
                  <a:tcPr marL="68580" marR="68580" marT="0" marB="0"/>
                </a:tc>
                <a:tc>
                  <a:txBody>
                    <a:bodyPr/>
                    <a:lstStyle/>
                    <a:p>
                      <a:pPr algn="l"/>
                      <a:r>
                        <a:rPr lang="es-CO" sz="1600" dirty="0">
                          <a:effectLst/>
                        </a:rPr>
                        <a:t>Asociatividad campesina e identidad territorial</a:t>
                      </a:r>
                      <a:endParaRPr lang="es-CO" sz="1600" dirty="0">
                        <a:effectLst/>
                        <a:latin typeface="Calibri" panose="020F0502020204030204" pitchFamily="34" charset="0"/>
                      </a:endParaRPr>
                    </a:p>
                  </a:txBody>
                  <a:tcPr marL="68580" marR="68580" marT="0" marB="0"/>
                </a:tc>
                <a:tc>
                  <a:txBody>
                    <a:bodyPr/>
                    <a:lstStyle/>
                    <a:p>
                      <a:pPr algn="l"/>
                      <a:r>
                        <a:rPr lang="es-CO" sz="1600" dirty="0">
                          <a:effectLst/>
                        </a:rPr>
                        <a:t>Cualitativo</a:t>
                      </a:r>
                      <a:endParaRPr lang="es-CO" sz="1600" dirty="0">
                        <a:effectLst/>
                        <a:latin typeface="Calibri" panose="020F0502020204030204" pitchFamily="34" charset="0"/>
                      </a:endParaRPr>
                    </a:p>
                  </a:txBody>
                  <a:tcPr marL="68580" marR="68580" marT="0" marB="0"/>
                </a:tc>
                <a:tc>
                  <a:txBody>
                    <a:bodyPr/>
                    <a:lstStyle/>
                    <a:p>
                      <a:pPr marL="285750" indent="-285750" algn="l">
                        <a:buFontTx/>
                        <a:buChar char="-"/>
                      </a:pPr>
                      <a:r>
                        <a:rPr lang="es-CO" sz="1600" dirty="0">
                          <a:effectLst/>
                        </a:rPr>
                        <a:t>Entrevista semiestructurada</a:t>
                      </a:r>
                    </a:p>
                    <a:p>
                      <a:pPr marL="285750" indent="-285750" algn="l">
                        <a:buFontTx/>
                        <a:buChar char="-"/>
                      </a:pPr>
                      <a:r>
                        <a:rPr lang="es-CO" sz="1600" dirty="0">
                          <a:effectLst/>
                        </a:rPr>
                        <a:t>Observación participante</a:t>
                      </a:r>
                    </a:p>
                  </a:txBody>
                  <a:tcPr marL="68580" marR="68580" marT="0" marB="0"/>
                </a:tc>
                <a:extLst>
                  <a:ext uri="{0D108BD9-81ED-4DB2-BD59-A6C34878D82A}">
                    <a16:rowId xmlns:a16="http://schemas.microsoft.com/office/drawing/2014/main" val="2962724662"/>
                  </a:ext>
                </a:extLst>
              </a:tr>
              <a:tr h="1116124">
                <a:tc vMerge="1">
                  <a:txBody>
                    <a:bodyPr/>
                    <a:lstStyle/>
                    <a:p>
                      <a:endParaRPr lang="es-CO"/>
                    </a:p>
                  </a:txBody>
                  <a:tcPr/>
                </a:tc>
                <a:tc>
                  <a:txBody>
                    <a:bodyPr/>
                    <a:lstStyle/>
                    <a:p>
                      <a:r>
                        <a:rPr lang="es-CO" sz="1600" dirty="0"/>
                        <a:t>Evidenciar las percepciones de desarrollo de la población del municipio.</a:t>
                      </a:r>
                    </a:p>
                  </a:txBody>
                  <a:tcPr marL="68580" marR="68580" marT="0" marB="0"/>
                </a:tc>
                <a:tc>
                  <a:txBody>
                    <a:bodyPr/>
                    <a:lstStyle/>
                    <a:p>
                      <a:pPr algn="l"/>
                      <a:r>
                        <a:rPr lang="es-CO" sz="1600" dirty="0">
                          <a:effectLst/>
                        </a:rPr>
                        <a:t>Asociatividad campesina e identidad territorial</a:t>
                      </a:r>
                      <a:endParaRPr lang="es-CO" sz="1600" dirty="0">
                        <a:effectLst/>
                        <a:latin typeface="Calibri" panose="020F0502020204030204" pitchFamily="34" charset="0"/>
                      </a:endParaRPr>
                    </a:p>
                  </a:txBody>
                  <a:tcPr marL="68580" marR="68580" marT="0" marB="0"/>
                </a:tc>
                <a:tc>
                  <a:txBody>
                    <a:bodyPr/>
                    <a:lstStyle/>
                    <a:p>
                      <a:pPr algn="l"/>
                      <a:r>
                        <a:rPr lang="es-CO" sz="1600" dirty="0">
                          <a:effectLst/>
                        </a:rPr>
                        <a:t>Cualitativo</a:t>
                      </a:r>
                      <a:endParaRPr lang="es-CO" sz="1600" dirty="0">
                        <a:effectLst/>
                        <a:latin typeface="Calibri" panose="020F0502020204030204" pitchFamily="34" charset="0"/>
                      </a:endParaRPr>
                    </a:p>
                  </a:txBody>
                  <a:tcPr marL="68580" marR="68580" marT="0" marB="0"/>
                </a:tc>
                <a:tc>
                  <a:txBody>
                    <a:bodyPr/>
                    <a:lstStyle/>
                    <a:p>
                      <a:pPr algn="l"/>
                      <a:r>
                        <a:rPr lang="es-CO" sz="1600" dirty="0">
                          <a:effectLst/>
                        </a:rPr>
                        <a:t>- Entrevista estructurada</a:t>
                      </a:r>
                    </a:p>
                    <a:p>
                      <a:pPr algn="l"/>
                      <a:r>
                        <a:rPr lang="es-CO" sz="1600" dirty="0">
                          <a:effectLst/>
                        </a:rPr>
                        <a:t>- Análisis de contenidos</a:t>
                      </a:r>
                      <a:endParaRPr lang="es-CO" sz="1600" dirty="0">
                        <a:effectLst/>
                        <a:latin typeface="Calibri" panose="020F0502020204030204" pitchFamily="34" charset="0"/>
                      </a:endParaRPr>
                    </a:p>
                  </a:txBody>
                  <a:tcPr marL="68580" marR="68580" marT="0" marB="0"/>
                </a:tc>
                <a:extLst>
                  <a:ext uri="{0D108BD9-81ED-4DB2-BD59-A6C34878D82A}">
                    <a16:rowId xmlns:a16="http://schemas.microsoft.com/office/drawing/2014/main" val="3255988132"/>
                  </a:ext>
                </a:extLst>
              </a:tr>
              <a:tr h="1533455">
                <a:tc vMerge="1">
                  <a:txBody>
                    <a:bodyPr/>
                    <a:lstStyle/>
                    <a:p>
                      <a:endParaRPr lang="es-CO"/>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600" dirty="0"/>
                        <a:t>Determinar las limitaciones y barreras que tienen las iniciativas para que se consoliden como procesos de desarrollo territorial.</a:t>
                      </a:r>
                    </a:p>
                  </a:txBody>
                  <a:tcPr marL="68580" marR="68580" marT="0" marB="0"/>
                </a:tc>
                <a:tc>
                  <a:txBody>
                    <a:bodyPr/>
                    <a:lstStyle/>
                    <a:p>
                      <a:pPr algn="l"/>
                      <a:r>
                        <a:rPr lang="es-CO" sz="1600" dirty="0">
                          <a:effectLst/>
                        </a:rPr>
                        <a:t>Asociatividad campesina e identidad territorial</a:t>
                      </a:r>
                      <a:endParaRPr lang="es-CO" sz="1600" dirty="0">
                        <a:effectLst/>
                        <a:latin typeface="Calibri" panose="020F0502020204030204" pitchFamily="34" charset="0"/>
                      </a:endParaRPr>
                    </a:p>
                  </a:txBody>
                  <a:tcPr marL="68580" marR="68580" marT="0" marB="0"/>
                </a:tc>
                <a:tc>
                  <a:txBody>
                    <a:bodyPr/>
                    <a:lstStyle/>
                    <a:p>
                      <a:pPr algn="l"/>
                      <a:r>
                        <a:rPr lang="es-CO" sz="1600" dirty="0"/>
                        <a:t>Cualitativo</a:t>
                      </a:r>
                    </a:p>
                  </a:txBody>
                  <a:tcPr marL="68580" marR="68580" marT="0" marB="0"/>
                </a:tc>
                <a:tc>
                  <a:txBody>
                    <a:bodyPr/>
                    <a:lstStyle/>
                    <a:p>
                      <a:pPr marL="285750" indent="-285750" algn="l">
                        <a:buFontTx/>
                        <a:buChar char="-"/>
                      </a:pPr>
                      <a:r>
                        <a:rPr lang="es-CO" sz="1600" dirty="0"/>
                        <a:t>Entrevista semiestructurada</a:t>
                      </a:r>
                    </a:p>
                    <a:p>
                      <a:pPr marL="285750" indent="-285750" algn="l">
                        <a:buFontTx/>
                        <a:buChar char="-"/>
                      </a:pPr>
                      <a:r>
                        <a:rPr lang="es-CO" sz="1600" dirty="0"/>
                        <a:t>Encuesta</a:t>
                      </a:r>
                    </a:p>
                  </a:txBody>
                  <a:tcPr marL="68580" marR="68580" marT="0" marB="0"/>
                </a:tc>
                <a:extLst>
                  <a:ext uri="{0D108BD9-81ED-4DB2-BD59-A6C34878D82A}">
                    <a16:rowId xmlns:a16="http://schemas.microsoft.com/office/drawing/2014/main" val="3822893695"/>
                  </a:ext>
                </a:extLst>
              </a:tr>
            </a:tbl>
          </a:graphicData>
        </a:graphic>
      </p:graphicFrame>
      <p:grpSp>
        <p:nvGrpSpPr>
          <p:cNvPr id="12" name="Groupe 11"/>
          <p:cNvGrpSpPr/>
          <p:nvPr/>
        </p:nvGrpSpPr>
        <p:grpSpPr>
          <a:xfrm>
            <a:off x="49268" y="5516548"/>
            <a:ext cx="9101571" cy="1351167"/>
            <a:chOff x="49268" y="5516548"/>
            <a:chExt cx="9101571" cy="1351167"/>
          </a:xfrm>
        </p:grpSpPr>
        <p:pic>
          <p:nvPicPr>
            <p:cNvPr id="1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3" name="ZoneTexte 2"/>
          <p:cNvSpPr txBox="1"/>
          <p:nvPr/>
        </p:nvSpPr>
        <p:spPr>
          <a:xfrm>
            <a:off x="2555776" y="476672"/>
            <a:ext cx="3600400" cy="523220"/>
          </a:xfrm>
          <a:prstGeom prst="rect">
            <a:avLst/>
          </a:prstGeom>
          <a:noFill/>
        </p:spPr>
        <p:txBody>
          <a:bodyPr wrap="square" rtlCol="0">
            <a:spAutoFit/>
          </a:bodyPr>
          <a:lstStyle/>
          <a:p>
            <a:pPr algn="ctr"/>
            <a:r>
              <a:rPr lang="es-CO" sz="2800" dirty="0"/>
              <a:t>Diseño metodológico</a:t>
            </a:r>
            <a:endParaRPr lang="fr-FR" sz="2800" dirty="0"/>
          </a:p>
        </p:txBody>
      </p:sp>
    </p:spTree>
    <p:extLst>
      <p:ext uri="{BB962C8B-B14F-4D97-AF65-F5344CB8AC3E}">
        <p14:creationId xmlns:p14="http://schemas.microsoft.com/office/powerpoint/2010/main" val="205465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elogram 11"/>
          <p:cNvSpPr/>
          <p:nvPr/>
        </p:nvSpPr>
        <p:spPr>
          <a:xfrm>
            <a:off x="0" y="0"/>
            <a:ext cx="4607496" cy="5877272"/>
          </a:xfrm>
          <a:prstGeom prst="parallelogram">
            <a:avLst/>
          </a:prstGeom>
          <a:solidFill>
            <a:srgbClr val="E270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E27022"/>
              </a:solidFill>
            </a:endParaRPr>
          </a:p>
        </p:txBody>
      </p:sp>
      <p:sp>
        <p:nvSpPr>
          <p:cNvPr id="16" name="Rectangle 15"/>
          <p:cNvSpPr/>
          <p:nvPr/>
        </p:nvSpPr>
        <p:spPr>
          <a:xfrm>
            <a:off x="-36512" y="0"/>
            <a:ext cx="1584176" cy="5877272"/>
          </a:xfrm>
          <a:prstGeom prst="rect">
            <a:avLst/>
          </a:prstGeom>
          <a:solidFill>
            <a:srgbClr val="E270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1 Título"/>
          <p:cNvSpPr txBox="1">
            <a:spLocks/>
          </p:cNvSpPr>
          <p:nvPr/>
        </p:nvSpPr>
        <p:spPr>
          <a:xfrm>
            <a:off x="323528" y="3068960"/>
            <a:ext cx="2592288"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s-CO" sz="3200" b="1" dirty="0">
                <a:solidFill>
                  <a:schemeClr val="bg1"/>
                </a:solidFill>
                <a:latin typeface="Ancizar Sans Regular Italic"/>
              </a:rPr>
              <a:t>Desarrollo territorial</a:t>
            </a:r>
            <a:br>
              <a:rPr lang="es-CO" sz="4000" dirty="0">
                <a:solidFill>
                  <a:schemeClr val="bg1"/>
                </a:solidFill>
              </a:rPr>
            </a:br>
            <a:endParaRPr lang="es-CO" sz="4000" dirty="0">
              <a:solidFill>
                <a:schemeClr val="bg1"/>
              </a:solidFill>
            </a:endParaRPr>
          </a:p>
        </p:txBody>
      </p:sp>
      <p:grpSp>
        <p:nvGrpSpPr>
          <p:cNvPr id="11" name="Groupe 10"/>
          <p:cNvGrpSpPr/>
          <p:nvPr/>
        </p:nvGrpSpPr>
        <p:grpSpPr>
          <a:xfrm>
            <a:off x="49268" y="5516548"/>
            <a:ext cx="9101571" cy="1351167"/>
            <a:chOff x="49268" y="5516548"/>
            <a:chExt cx="9101571" cy="1351167"/>
          </a:xfrm>
        </p:grpSpPr>
        <p:pic>
          <p:nvPicPr>
            <p:cNvPr id="13"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2" name="ZoneTexte 1"/>
          <p:cNvSpPr txBox="1"/>
          <p:nvPr/>
        </p:nvSpPr>
        <p:spPr>
          <a:xfrm>
            <a:off x="4499992" y="972011"/>
            <a:ext cx="425531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ES" sz="2000" dirty="0"/>
              <a:t>El desarrollo se ha sido nutrido en los últimos años por los aportes que llegan desde la mirada territorial de los fenómenos. Se ha utilizado el territorio como elemento que adjetiva cualquier proceso social, en este caso, el desarrollo. Así las cosas, el territorio atraviesa una reapreciación que lo convierte, ya no solo en una característica, sino en una tendencia que replantea la importancia de lo local y lo regional (</a:t>
            </a:r>
            <a:r>
              <a:rPr lang="es-ES" sz="2000" dirty="0" err="1"/>
              <a:t>Helmsing</a:t>
            </a:r>
            <a:r>
              <a:rPr lang="es-ES" sz="2000" dirty="0"/>
              <a:t>, 2001) para el análisis de las dinámicas económicas y políticas del desarrollo.</a:t>
            </a:r>
            <a:endParaRPr lang="fr-FR" sz="2000" dirty="0"/>
          </a:p>
        </p:txBody>
      </p:sp>
    </p:spTree>
    <p:extLst>
      <p:ext uri="{BB962C8B-B14F-4D97-AF65-F5344CB8AC3E}">
        <p14:creationId xmlns:p14="http://schemas.microsoft.com/office/powerpoint/2010/main" val="103174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p:cNvGrpSpPr/>
          <p:nvPr/>
        </p:nvGrpSpPr>
        <p:grpSpPr>
          <a:xfrm>
            <a:off x="-36512" y="0"/>
            <a:ext cx="4644008" cy="5877272"/>
            <a:chOff x="-36512" y="0"/>
            <a:chExt cx="4644008" cy="5877272"/>
          </a:xfrm>
          <a:solidFill>
            <a:schemeClr val="bg2">
              <a:lumMod val="50000"/>
            </a:schemeClr>
          </a:solidFill>
        </p:grpSpPr>
        <p:sp>
          <p:nvSpPr>
            <p:cNvPr id="12" name="Parallelogram 11"/>
            <p:cNvSpPr/>
            <p:nvPr/>
          </p:nvSpPr>
          <p:spPr>
            <a:xfrm>
              <a:off x="0" y="0"/>
              <a:ext cx="4607496" cy="5877272"/>
            </a:xfrm>
            <a:prstGeom prst="parallelogram">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27022"/>
                </a:solidFill>
              </a:endParaRPr>
            </a:p>
          </p:txBody>
        </p:sp>
        <p:sp>
          <p:nvSpPr>
            <p:cNvPr id="16" name="Rectangle 15"/>
            <p:cNvSpPr/>
            <p:nvPr/>
          </p:nvSpPr>
          <p:spPr>
            <a:xfrm>
              <a:off x="-36512" y="0"/>
              <a:ext cx="1584176" cy="587727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7" name="1 Título"/>
          <p:cNvSpPr txBox="1">
            <a:spLocks/>
          </p:cNvSpPr>
          <p:nvPr/>
        </p:nvSpPr>
        <p:spPr>
          <a:xfrm>
            <a:off x="323528" y="2780928"/>
            <a:ext cx="3168352"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s-CO" sz="3200" b="1" dirty="0">
                <a:solidFill>
                  <a:schemeClr val="bg1"/>
                </a:solidFill>
                <a:latin typeface="Ancizar Sans Regular Italic"/>
              </a:rPr>
              <a:t>Fuentes primarias</a:t>
            </a:r>
            <a:endParaRPr lang="es-CO" sz="3600" dirty="0">
              <a:solidFill>
                <a:schemeClr val="bg1"/>
              </a:solidFill>
            </a:endParaRPr>
          </a:p>
        </p:txBody>
      </p:sp>
      <p:grpSp>
        <p:nvGrpSpPr>
          <p:cNvPr id="13" name="Groupe 12"/>
          <p:cNvGrpSpPr/>
          <p:nvPr/>
        </p:nvGrpSpPr>
        <p:grpSpPr>
          <a:xfrm>
            <a:off x="49268" y="5516548"/>
            <a:ext cx="9101571" cy="1351167"/>
            <a:chOff x="49268" y="5516548"/>
            <a:chExt cx="9101571" cy="1351167"/>
          </a:xfrm>
        </p:grpSpPr>
        <p:pic>
          <p:nvPicPr>
            <p:cNvPr id="1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9" name="ZoneTexte 8"/>
          <p:cNvSpPr txBox="1"/>
          <p:nvPr/>
        </p:nvSpPr>
        <p:spPr>
          <a:xfrm>
            <a:off x="4644008" y="620688"/>
            <a:ext cx="4032448" cy="50167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CO" sz="2000" dirty="0"/>
              <a:t>- Reconocimiento en campo del territorio y del municipio</a:t>
            </a:r>
          </a:p>
          <a:p>
            <a:r>
              <a:rPr lang="es-CO" sz="2000" dirty="0"/>
              <a:t>- Ocho entrevistas a actores del desarrollo. Gracias al efecto </a:t>
            </a:r>
            <a:r>
              <a:rPr lang="es-CO" sz="2000" i="1" dirty="0"/>
              <a:t>bola de nieve</a:t>
            </a:r>
            <a:r>
              <a:rPr lang="es-CO" sz="2000" dirty="0"/>
              <a:t>, pude obtener información de informantes que participan en el municipio en la esfera pública y privada.</a:t>
            </a:r>
          </a:p>
          <a:p>
            <a:r>
              <a:rPr lang="es-CO" sz="2000" dirty="0"/>
              <a:t>- 80 encuestas para evidenciar la relación entre identidad y desarrollo en la visión que tienen los habitantes del municipio.</a:t>
            </a:r>
          </a:p>
          <a:p>
            <a:r>
              <a:rPr lang="es-CO" sz="2000" dirty="0"/>
              <a:t>- Identificación de las asociaciones del municipio y registro audiovisual de dos reuniones de asociaciones de cultivadores.</a:t>
            </a:r>
          </a:p>
        </p:txBody>
      </p:sp>
    </p:spTree>
    <p:extLst>
      <p:ext uri="{BB962C8B-B14F-4D97-AF65-F5344CB8AC3E}">
        <p14:creationId xmlns:p14="http://schemas.microsoft.com/office/powerpoint/2010/main" val="263152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p:cNvGrpSpPr/>
          <p:nvPr/>
        </p:nvGrpSpPr>
        <p:grpSpPr>
          <a:xfrm>
            <a:off x="683569" y="692697"/>
            <a:ext cx="7560840" cy="4968552"/>
            <a:chOff x="899592" y="804827"/>
            <a:chExt cx="7828777" cy="5639211"/>
          </a:xfrm>
        </p:grpSpPr>
        <p:pic>
          <p:nvPicPr>
            <p:cNvPr id="5" name="Marcador de contenido 5">
              <a:extLst>
                <a:ext uri="{FF2B5EF4-FFF2-40B4-BE49-F238E27FC236}">
                  <a16:creationId xmlns:a16="http://schemas.microsoft.com/office/drawing/2014/main" id="{9EFAA2EE-7658-475A-AFB0-1B811309DB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4032" y="3614700"/>
              <a:ext cx="3774337" cy="2829338"/>
            </a:xfrm>
            <a:prstGeom prst="rect">
              <a:avLst/>
            </a:prstGeom>
          </p:spPr>
        </p:pic>
        <p:pic>
          <p:nvPicPr>
            <p:cNvPr id="6" name="Imagen 7">
              <a:extLst>
                <a:ext uri="{FF2B5EF4-FFF2-40B4-BE49-F238E27FC236}">
                  <a16:creationId xmlns:a16="http://schemas.microsoft.com/office/drawing/2014/main" id="{2C78292A-69C9-4A6A-A80A-70F389964F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67014" y="804827"/>
              <a:ext cx="3748371" cy="2696181"/>
            </a:xfrm>
            <a:prstGeom prst="rect">
              <a:avLst/>
            </a:prstGeom>
          </p:spPr>
        </p:pic>
        <p:pic>
          <p:nvPicPr>
            <p:cNvPr id="7" name="Imagen 9">
              <a:extLst>
                <a:ext uri="{FF2B5EF4-FFF2-40B4-BE49-F238E27FC236}">
                  <a16:creationId xmlns:a16="http://schemas.microsoft.com/office/drawing/2014/main" id="{479FC1B0-1A70-468B-A345-26B44C07B1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592" y="1052736"/>
              <a:ext cx="3960440" cy="5391302"/>
            </a:xfrm>
            <a:prstGeom prst="rect">
              <a:avLst/>
            </a:prstGeom>
          </p:spPr>
        </p:pic>
      </p:grpSp>
      <p:grpSp>
        <p:nvGrpSpPr>
          <p:cNvPr id="12" name="Groupe 11"/>
          <p:cNvGrpSpPr/>
          <p:nvPr/>
        </p:nvGrpSpPr>
        <p:grpSpPr>
          <a:xfrm>
            <a:off x="49268" y="5516548"/>
            <a:ext cx="9101571" cy="1351167"/>
            <a:chOff x="49268" y="5516548"/>
            <a:chExt cx="9101571" cy="1351167"/>
          </a:xfrm>
        </p:grpSpPr>
        <p:pic>
          <p:nvPicPr>
            <p:cNvPr id="13" name="Picture 2" descr="Imagen relaciona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15" name="ZoneTexte 14"/>
          <p:cNvSpPr txBox="1"/>
          <p:nvPr/>
        </p:nvSpPr>
        <p:spPr>
          <a:xfrm>
            <a:off x="2793729" y="237879"/>
            <a:ext cx="3600400" cy="523220"/>
          </a:xfrm>
          <a:prstGeom prst="rect">
            <a:avLst/>
          </a:prstGeom>
          <a:noFill/>
        </p:spPr>
        <p:txBody>
          <a:bodyPr wrap="square" rtlCol="0">
            <a:spAutoFit/>
          </a:bodyPr>
          <a:lstStyle/>
          <a:p>
            <a:pPr algn="ctr"/>
            <a:r>
              <a:rPr lang="es-CO" sz="2800" dirty="0"/>
              <a:t>Hallazgos</a:t>
            </a:r>
            <a:endParaRPr lang="fr-FR" sz="2800" dirty="0"/>
          </a:p>
        </p:txBody>
      </p:sp>
    </p:spTree>
    <p:extLst>
      <p:ext uri="{BB962C8B-B14F-4D97-AF65-F5344CB8AC3E}">
        <p14:creationId xmlns:p14="http://schemas.microsoft.com/office/powerpoint/2010/main" val="37350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36512" y="0"/>
            <a:ext cx="4644008" cy="5877272"/>
            <a:chOff x="-36512" y="0"/>
            <a:chExt cx="4644008" cy="5877272"/>
          </a:xfrm>
          <a:solidFill>
            <a:srgbClr val="6666FF"/>
          </a:solidFill>
        </p:grpSpPr>
        <p:sp>
          <p:nvSpPr>
            <p:cNvPr id="5" name="Parallelogram 11"/>
            <p:cNvSpPr/>
            <p:nvPr/>
          </p:nvSpPr>
          <p:spPr>
            <a:xfrm>
              <a:off x="0" y="0"/>
              <a:ext cx="4607496" cy="5877272"/>
            </a:xfrm>
            <a:prstGeom prst="parallelogram">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27022"/>
                </a:solidFill>
              </a:endParaRPr>
            </a:p>
          </p:txBody>
        </p:sp>
        <p:sp>
          <p:nvSpPr>
            <p:cNvPr id="6" name="Rectangle 5"/>
            <p:cNvSpPr/>
            <p:nvPr/>
          </p:nvSpPr>
          <p:spPr>
            <a:xfrm>
              <a:off x="-36512" y="0"/>
              <a:ext cx="1584176" cy="587727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e 6"/>
          <p:cNvGrpSpPr/>
          <p:nvPr/>
        </p:nvGrpSpPr>
        <p:grpSpPr>
          <a:xfrm>
            <a:off x="49268" y="5516548"/>
            <a:ext cx="9101571" cy="1351167"/>
            <a:chOff x="49268" y="5516548"/>
            <a:chExt cx="9101571" cy="1351167"/>
          </a:xfrm>
        </p:grpSpPr>
        <p:pic>
          <p:nvPicPr>
            <p:cNvPr id="8"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10" name="1 Título"/>
          <p:cNvSpPr txBox="1">
            <a:spLocks/>
          </p:cNvSpPr>
          <p:nvPr/>
        </p:nvSpPr>
        <p:spPr>
          <a:xfrm>
            <a:off x="323528" y="2492896"/>
            <a:ext cx="3168352"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s-ES" sz="3600" dirty="0">
                <a:solidFill>
                  <a:schemeClr val="bg1"/>
                </a:solidFill>
              </a:rPr>
              <a:t>Hallazgos</a:t>
            </a:r>
            <a:endParaRPr lang="es-CO" sz="3600" dirty="0">
              <a:solidFill>
                <a:schemeClr val="bg1"/>
              </a:solidFill>
            </a:endParaRPr>
          </a:p>
        </p:txBody>
      </p:sp>
      <p:sp>
        <p:nvSpPr>
          <p:cNvPr id="11" name="ZoneTexte 10"/>
          <p:cNvSpPr txBox="1"/>
          <p:nvPr/>
        </p:nvSpPr>
        <p:spPr>
          <a:xfrm>
            <a:off x="4669836" y="277140"/>
            <a:ext cx="4222643" cy="535531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O" dirty="0"/>
              <a:t>- La amenaza del desarrollo basado en el extractivismo debe impulsar a buscar alternativas de desarrollo, especialmente basadas en la fuente del capital social, la confianza</a:t>
            </a:r>
          </a:p>
          <a:p>
            <a:pPr algn="just"/>
            <a:r>
              <a:rPr lang="es-CO" dirty="0"/>
              <a:t>- La asociatividad es un proceso que está configurando como base de cooperación la obtención de recursos del Estado. Los cambios futuros en las políticas de distribución de recursos determinará la existencia de las asociaciones que surgieron sin otro elemento de agregación.</a:t>
            </a:r>
          </a:p>
          <a:p>
            <a:pPr algn="just"/>
            <a:r>
              <a:rPr lang="es-CO" dirty="0"/>
              <a:t>- La identidad territorial está en construcción a pesar de la trayectoria histórica del municipio y su papel en la región. Pese a la indefinición de este aspecto, la visión del desarrollo de los habitantes está ligada a aspectos identitarios.</a:t>
            </a:r>
            <a:endParaRPr lang="fr-FR" dirty="0"/>
          </a:p>
        </p:txBody>
      </p:sp>
    </p:spTree>
    <p:extLst>
      <p:ext uri="{BB962C8B-B14F-4D97-AF65-F5344CB8AC3E}">
        <p14:creationId xmlns:p14="http://schemas.microsoft.com/office/powerpoint/2010/main" val="29275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44008" y="521960"/>
            <a:ext cx="4176464" cy="507831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just">
              <a:buFontTx/>
              <a:buChar char="-"/>
            </a:pPr>
            <a:r>
              <a:rPr lang="es-CO" dirty="0"/>
              <a:t>El territorio tiene los atributos necesarios que fortalecerían procesos de desarrollo. Sin embargo, factores y procesos exógenos permean los intereses de la población. Hay una evidente tensión que se expresa en la incursión acelerada en procesos productivos de corto plazo con expectativas de largo plazo y alta incertidumbre.</a:t>
            </a:r>
          </a:p>
          <a:p>
            <a:pPr marL="285750" indent="-285750" algn="just">
              <a:buFontTx/>
              <a:buChar char="-"/>
            </a:pPr>
            <a:r>
              <a:rPr lang="es-CO" dirty="0"/>
              <a:t>Las barreras son principalmente: falta de confianza para generar capital social; diferencia de escalas entre las posibilidades de asociación campesina y la consolidación de un posible capital cultural; incentivos del Estado que promueven la organización campesina con base en factores transitorios.</a:t>
            </a:r>
            <a:endParaRPr lang="fr-FR" dirty="0"/>
          </a:p>
        </p:txBody>
      </p:sp>
      <p:grpSp>
        <p:nvGrpSpPr>
          <p:cNvPr id="4" name="Groupe 3"/>
          <p:cNvGrpSpPr/>
          <p:nvPr/>
        </p:nvGrpSpPr>
        <p:grpSpPr>
          <a:xfrm>
            <a:off x="-36512" y="0"/>
            <a:ext cx="4644008" cy="5877272"/>
            <a:chOff x="-36512" y="0"/>
            <a:chExt cx="4644008" cy="5877272"/>
          </a:xfrm>
          <a:solidFill>
            <a:srgbClr val="6666FF"/>
          </a:solidFill>
        </p:grpSpPr>
        <p:sp>
          <p:nvSpPr>
            <p:cNvPr id="5" name="Parallelogram 11"/>
            <p:cNvSpPr/>
            <p:nvPr/>
          </p:nvSpPr>
          <p:spPr>
            <a:xfrm>
              <a:off x="0" y="0"/>
              <a:ext cx="4607496" cy="5877272"/>
            </a:xfrm>
            <a:prstGeom prst="parallelogram">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E27022"/>
                </a:solidFill>
              </a:endParaRPr>
            </a:p>
          </p:txBody>
        </p:sp>
        <p:sp>
          <p:nvSpPr>
            <p:cNvPr id="6" name="Rectangle 5"/>
            <p:cNvSpPr/>
            <p:nvPr/>
          </p:nvSpPr>
          <p:spPr>
            <a:xfrm>
              <a:off x="-36512" y="0"/>
              <a:ext cx="1584176" cy="587727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e 6"/>
          <p:cNvGrpSpPr/>
          <p:nvPr/>
        </p:nvGrpSpPr>
        <p:grpSpPr>
          <a:xfrm>
            <a:off x="49268" y="5516548"/>
            <a:ext cx="9101571" cy="1351167"/>
            <a:chOff x="49268" y="5516548"/>
            <a:chExt cx="9101571" cy="1351167"/>
          </a:xfrm>
        </p:grpSpPr>
        <p:pic>
          <p:nvPicPr>
            <p:cNvPr id="8"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5508" y="5516548"/>
              <a:ext cx="2365331" cy="135116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9268" y="5961298"/>
              <a:ext cx="2808312" cy="461665"/>
            </a:xfrm>
            <a:prstGeom prst="rect">
              <a:avLst/>
            </a:prstGeom>
            <a:noFill/>
          </p:spPr>
          <p:txBody>
            <a:bodyPr wrap="square">
              <a:spAutoFit/>
            </a:bodyPr>
            <a:lstStyle/>
            <a:p>
              <a:r>
                <a:rPr lang="es-ES_tradnl" sz="1200" i="1" dirty="0">
                  <a:solidFill>
                    <a:schemeClr val="bg1">
                      <a:lumMod val="50000"/>
                    </a:schemeClr>
                  </a:solidFill>
                  <a:latin typeface="Ancizar Sans Light" pitchFamily="34" charset="0"/>
                  <a:cs typeface="Ancizar Sans Regular Italic"/>
                </a:rPr>
                <a:t>Centro Interdisciplinario de</a:t>
              </a:r>
            </a:p>
            <a:p>
              <a:r>
                <a:rPr lang="es-ES_tradnl" sz="1200" b="1" i="1" dirty="0">
                  <a:solidFill>
                    <a:schemeClr val="bg1">
                      <a:lumMod val="50000"/>
                    </a:schemeClr>
                  </a:solidFill>
                  <a:latin typeface="Ancizar Sans Light" pitchFamily="34" charset="0"/>
                  <a:cs typeface="Ancizar Sans Regular Italic"/>
                </a:rPr>
                <a:t>Estudios sobre Desarrollo - CIDER</a:t>
              </a:r>
            </a:p>
          </p:txBody>
        </p:sp>
      </p:grpSp>
      <p:sp>
        <p:nvSpPr>
          <p:cNvPr id="10" name="1 Título"/>
          <p:cNvSpPr txBox="1">
            <a:spLocks/>
          </p:cNvSpPr>
          <p:nvPr/>
        </p:nvSpPr>
        <p:spPr>
          <a:xfrm>
            <a:off x="323528" y="2492896"/>
            <a:ext cx="3168352" cy="10105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s-ES" sz="3600" dirty="0">
                <a:solidFill>
                  <a:schemeClr val="bg1"/>
                </a:solidFill>
              </a:rPr>
              <a:t>Hallazgos</a:t>
            </a:r>
            <a:endParaRPr lang="es-CO" sz="3600" dirty="0">
              <a:solidFill>
                <a:schemeClr val="bg1"/>
              </a:solidFill>
            </a:endParaRPr>
          </a:p>
        </p:txBody>
      </p:sp>
    </p:spTree>
    <p:extLst>
      <p:ext uri="{BB962C8B-B14F-4D97-AF65-F5344CB8AC3E}">
        <p14:creationId xmlns:p14="http://schemas.microsoft.com/office/powerpoint/2010/main" val="20097052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1543</TotalTime>
  <Words>728</Words>
  <Application>Microsoft Office PowerPoint</Application>
  <PresentationFormat>Presentación en pantalla (4:3)</PresentationFormat>
  <Paragraphs>74</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Ancizar Sans Black</vt:lpstr>
      <vt:lpstr>Ancizar Sans Bold</vt:lpstr>
      <vt:lpstr>Ancizar Sans Light</vt:lpstr>
      <vt:lpstr>Ancizar Sans Regular Italic</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CONSOLIDADO DE GESTIÓN 2016  DIRECCIÓN DE BIENESTAR –SEDE BOGOTÁ</dc:title>
  <dc:creator>Paola</dc:creator>
  <cp:lastModifiedBy>Jonnathan Pérez Santamaría</cp:lastModifiedBy>
  <cp:revision>116</cp:revision>
  <dcterms:created xsi:type="dcterms:W3CDTF">2017-02-15T18:40:24Z</dcterms:created>
  <dcterms:modified xsi:type="dcterms:W3CDTF">2018-09-26T18:50:07Z</dcterms:modified>
</cp:coreProperties>
</file>