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62" r:id="rId4"/>
    <p:sldId id="265" r:id="rId5"/>
    <p:sldId id="266" r:id="rId6"/>
    <p:sldId id="302" r:id="rId7"/>
    <p:sldId id="299" r:id="rId8"/>
    <p:sldId id="300" r:id="rId9"/>
    <p:sldId id="269" r:id="rId10"/>
    <p:sldId id="305" r:id="rId11"/>
    <p:sldId id="306" r:id="rId12"/>
    <p:sldId id="307" r:id="rId13"/>
    <p:sldId id="309" r:id="rId14"/>
    <p:sldId id="310" r:id="rId15"/>
    <p:sldId id="311" r:id="rId16"/>
    <p:sldId id="312" r:id="rId17"/>
    <p:sldId id="313" r:id="rId18"/>
    <p:sldId id="314" r:id="rId19"/>
    <p:sldId id="304" r:id="rId20"/>
    <p:sldId id="315" r:id="rId21"/>
    <p:sldId id="297" r:id="rId22"/>
    <p:sldId id="303" r:id="rId23"/>
    <p:sldId id="296"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CF9924-AE0A-4090-A033-F45653F38615}" type="datetimeFigureOut">
              <a:rPr lang="es-CO" smtClean="0"/>
              <a:t>28/09/2018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334152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CF9924-AE0A-4090-A033-F45653F38615}" type="datetimeFigureOut">
              <a:rPr lang="es-CO" smtClean="0"/>
              <a:t>28/09/2018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89537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CF9924-AE0A-4090-A033-F45653F38615}" type="datetimeFigureOut">
              <a:rPr lang="es-CO" smtClean="0"/>
              <a:t>28/09/2018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34320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ECF9924-AE0A-4090-A033-F45653F38615}" type="datetimeFigureOut">
              <a:rPr lang="es-CO" smtClean="0"/>
              <a:t>28/09/2018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58243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ECF9924-AE0A-4090-A033-F45653F38615}" type="datetimeFigureOut">
              <a:rPr lang="es-CO" smtClean="0"/>
              <a:t>28/09/2018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3307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ECF9924-AE0A-4090-A033-F45653F38615}" type="datetimeFigureOut">
              <a:rPr lang="es-CO" smtClean="0"/>
              <a:t>28/09/2018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339404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CF9924-AE0A-4090-A033-F45653F38615}" type="datetimeFigureOut">
              <a:rPr lang="es-CO" smtClean="0"/>
              <a:t>28/09/2018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227444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CF9924-AE0A-4090-A033-F45653F38615}" type="datetimeFigureOut">
              <a:rPr lang="es-CO" smtClean="0"/>
              <a:t>28/09/2018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329845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9924-AE0A-4090-A033-F45653F38615}" type="datetimeFigureOut">
              <a:rPr lang="es-CO" smtClean="0"/>
              <a:t>28/09/2018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87282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CF9924-AE0A-4090-A033-F45653F38615}" type="datetimeFigureOut">
              <a:rPr lang="es-CO" smtClean="0"/>
              <a:t>28/09/2018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419932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ECF9924-AE0A-4090-A033-F45653F38615}" type="datetimeFigureOut">
              <a:rPr lang="es-CO" smtClean="0"/>
              <a:t>28/09/2018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6A8E5ED1-9EA1-4FBB-A8E7-4798499A1E04}" type="slidenum">
              <a:rPr lang="es-CO" smtClean="0"/>
              <a:t>‹Nº›</a:t>
            </a:fld>
            <a:endParaRPr lang="es-CO"/>
          </a:p>
        </p:txBody>
      </p:sp>
    </p:spTree>
    <p:extLst>
      <p:ext uri="{BB962C8B-B14F-4D97-AF65-F5344CB8AC3E}">
        <p14:creationId xmlns:p14="http://schemas.microsoft.com/office/powerpoint/2010/main" val="45301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F9924-AE0A-4090-A033-F45653F38615}" type="datetimeFigureOut">
              <a:rPr lang="es-CO" smtClean="0"/>
              <a:t>28/09/2018</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E5ED1-9EA1-4FBB-A8E7-4798499A1E04}" type="slidenum">
              <a:rPr lang="es-CO" smtClean="0"/>
              <a:t>‹Nº›</a:t>
            </a:fld>
            <a:endParaRPr lang="es-CO"/>
          </a:p>
        </p:txBody>
      </p:sp>
    </p:spTree>
    <p:extLst>
      <p:ext uri="{BB962C8B-B14F-4D97-AF65-F5344CB8AC3E}">
        <p14:creationId xmlns:p14="http://schemas.microsoft.com/office/powerpoint/2010/main" val="752930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a:xfrm flipH="1">
            <a:off x="611560" y="806489"/>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11560" y="806489"/>
            <a:ext cx="0" cy="40324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1 Título"/>
          <p:cNvSpPr>
            <a:spLocks noGrp="1"/>
          </p:cNvSpPr>
          <p:nvPr>
            <p:ph type="ctrTitle"/>
          </p:nvPr>
        </p:nvSpPr>
        <p:spPr>
          <a:xfrm>
            <a:off x="1007604" y="1225637"/>
            <a:ext cx="7056784" cy="2520280"/>
          </a:xfrm>
          <a:prstGeom prst="rect">
            <a:avLst/>
          </a:prstGeom>
        </p:spPr>
        <p:txBody>
          <a:bodyPr>
            <a:noAutofit/>
          </a:bodyPr>
          <a:lstStyle/>
          <a:p>
            <a:r>
              <a:rPr lang="es-CO" sz="900" dirty="0" smtClean="0"/>
              <a:t/>
            </a:r>
            <a:br>
              <a:rPr lang="es-CO" sz="900" dirty="0" smtClean="0"/>
            </a:br>
            <a:r>
              <a:rPr lang="es-CO" sz="2800" b="1" dirty="0"/>
              <a:t>ESTIMACIÓN DE UN INDICADOR DE CALIDAD VIDA POR SECTORES CENSALES Y SU CORRELACIÓN CON LOS PRECIOS DEL SUELO: APROXIMACIÓN A LA SEGREGACIÓN RESIDENCIAL EN BOGOTÁ</a:t>
            </a:r>
            <a:r>
              <a:rPr lang="en-US" sz="2800" b="1" dirty="0"/>
              <a:t/>
            </a:r>
            <a:br>
              <a:rPr lang="en-US" sz="2800" b="1" dirty="0"/>
            </a:br>
            <a:r>
              <a:rPr lang="es-CO" sz="900" b="1" dirty="0" smtClean="0"/>
              <a:t/>
            </a:r>
            <a:br>
              <a:rPr lang="es-CO" sz="900" b="1" dirty="0" smtClean="0"/>
            </a:br>
            <a:r>
              <a:rPr lang="es-CO" sz="900" b="1" dirty="0" smtClean="0"/>
              <a:t/>
            </a:r>
            <a:br>
              <a:rPr lang="es-CO" sz="900" b="1" dirty="0" smtClean="0"/>
            </a:br>
            <a:r>
              <a:rPr lang="es-CO" sz="900" dirty="0" smtClean="0"/>
              <a:t/>
            </a:r>
            <a:br>
              <a:rPr lang="es-CO" sz="900" dirty="0" smtClean="0"/>
            </a:br>
            <a:r>
              <a:rPr lang="es-CO" sz="900" dirty="0" smtClean="0"/>
              <a:t/>
            </a:r>
            <a:br>
              <a:rPr lang="es-CO" sz="900" dirty="0" smtClean="0"/>
            </a:br>
            <a:r>
              <a:rPr lang="es-CO" sz="900" dirty="0" smtClean="0"/>
              <a:t/>
            </a:r>
            <a:br>
              <a:rPr lang="es-CO" sz="900" dirty="0" smtClean="0"/>
            </a:br>
            <a:endParaRPr kumimoji="0" lang="es-CL" sz="900" b="0" i="0" u="none" strike="noStrike" kern="0" cap="none" spc="0" normalizeH="0" baseline="0" noProof="0" dirty="0">
              <a:ln>
                <a:noFill/>
              </a:ln>
              <a:solidFill>
                <a:sysClr val="windowText" lastClr="000000"/>
              </a:solidFill>
              <a:effectLst/>
              <a:uLnTx/>
              <a:uFillTx/>
            </a:endParaRPr>
          </a:p>
        </p:txBody>
      </p:sp>
      <p:sp>
        <p:nvSpPr>
          <p:cNvPr id="11" name="10 Rectángulo"/>
          <p:cNvSpPr/>
          <p:nvPr/>
        </p:nvSpPr>
        <p:spPr>
          <a:xfrm>
            <a:off x="4884536" y="3159224"/>
            <a:ext cx="4680520" cy="3970318"/>
          </a:xfrm>
          <a:prstGeom prst="rect">
            <a:avLst/>
          </a:prstGeom>
        </p:spPr>
        <p:txBody>
          <a:bodyPr wrap="square">
            <a:spAutoFit/>
          </a:bodyPr>
          <a:lstStyle/>
          <a:p>
            <a:r>
              <a:rPr lang="es-CL" dirty="0" smtClean="0"/>
              <a:t>José </a:t>
            </a:r>
            <a:r>
              <a:rPr lang="es-CL" dirty="0"/>
              <a:t>Mario Mayorga</a:t>
            </a:r>
            <a:endParaRPr lang="es-CO" dirty="0"/>
          </a:p>
          <a:p>
            <a:r>
              <a:rPr lang="es-CO" dirty="0" smtClean="0"/>
              <a:t>Sociólogo, Mg. Planeación Urbana</a:t>
            </a:r>
          </a:p>
          <a:p>
            <a:r>
              <a:rPr lang="es-CO" dirty="0" smtClean="0"/>
              <a:t>Mg. Geografía, Esp. </a:t>
            </a:r>
            <a:r>
              <a:rPr lang="es-CO" dirty="0" smtClean="0"/>
              <a:t>Estadística, Esp. Derecho</a:t>
            </a:r>
          </a:p>
          <a:p>
            <a:r>
              <a:rPr lang="es-CO" dirty="0" smtClean="0"/>
              <a:t>Urbanístico. </a:t>
            </a:r>
            <a:r>
              <a:rPr lang="es-CO" dirty="0" smtClean="0"/>
              <a:t>Doctorando </a:t>
            </a:r>
            <a:r>
              <a:rPr lang="es-CO" dirty="0" smtClean="0"/>
              <a:t>en Geografía</a:t>
            </a:r>
            <a:endParaRPr lang="es-CO" dirty="0"/>
          </a:p>
          <a:p>
            <a:r>
              <a:rPr lang="en-US" dirty="0" smtClean="0"/>
              <a:t>                  </a:t>
            </a:r>
          </a:p>
          <a:p>
            <a:r>
              <a:rPr lang="es-CO" dirty="0" smtClean="0"/>
              <a:t>Marcela García </a:t>
            </a:r>
            <a:r>
              <a:rPr lang="es-CO" dirty="0" err="1" smtClean="0"/>
              <a:t>García</a:t>
            </a:r>
            <a:endParaRPr lang="es-CO" dirty="0"/>
          </a:p>
          <a:p>
            <a:r>
              <a:rPr lang="es-CO" dirty="0" smtClean="0"/>
              <a:t>Socióloga, Mg. Urbanismo, Mg. Demografía</a:t>
            </a:r>
          </a:p>
          <a:p>
            <a:r>
              <a:rPr lang="es-CO" dirty="0" smtClean="0"/>
              <a:t>Doctoranda en </a:t>
            </a:r>
            <a:r>
              <a:rPr lang="es-CO" dirty="0" smtClean="0"/>
              <a:t>Demografía</a:t>
            </a:r>
          </a:p>
          <a:p>
            <a:endParaRPr lang="es-CO" dirty="0"/>
          </a:p>
          <a:p>
            <a:r>
              <a:rPr lang="es-CO" dirty="0" smtClean="0"/>
              <a:t>Laura Hernández </a:t>
            </a:r>
            <a:endParaRPr lang="es-CO" dirty="0"/>
          </a:p>
          <a:p>
            <a:r>
              <a:rPr lang="es-CO" dirty="0" smtClean="0"/>
              <a:t>Gestora Urbana. Mg. Geografía, Esp. Análisis</a:t>
            </a:r>
          </a:p>
          <a:p>
            <a:r>
              <a:rPr lang="es-CO" dirty="0" smtClean="0"/>
              <a:t>Espacial.</a:t>
            </a:r>
            <a:endParaRPr lang="es-CO" dirty="0"/>
          </a:p>
          <a:p>
            <a:endParaRPr lang="es-CO" dirty="0"/>
          </a:p>
          <a:p>
            <a:endParaRPr lang="es-CL" dirty="0"/>
          </a:p>
        </p:txBody>
      </p:sp>
    </p:spTree>
    <p:extLst>
      <p:ext uri="{BB962C8B-B14F-4D97-AF65-F5344CB8AC3E}">
        <p14:creationId xmlns:p14="http://schemas.microsoft.com/office/powerpoint/2010/main" val="1353714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CORRELACIONES</a:t>
            </a:r>
            <a:endParaRPr lang="es-CO" dirty="0"/>
          </a:p>
        </p:txBody>
      </p:sp>
      <p:graphicFrame>
        <p:nvGraphicFramePr>
          <p:cNvPr id="5" name="4 Tabla"/>
          <p:cNvGraphicFramePr>
            <a:graphicFrameLocks noGrp="1"/>
          </p:cNvGraphicFramePr>
          <p:nvPr>
            <p:extLst/>
          </p:nvPr>
        </p:nvGraphicFramePr>
        <p:xfrm>
          <a:off x="539552" y="1484784"/>
          <a:ext cx="8229601" cy="3048000"/>
        </p:xfrm>
        <a:graphic>
          <a:graphicData uri="http://schemas.openxmlformats.org/drawingml/2006/table">
            <a:tbl>
              <a:tblPr>
                <a:tableStyleId>{5C22544A-7EE6-4342-B048-85BDC9FD1C3A}</a:tableStyleId>
              </a:tblPr>
              <a:tblGrid>
                <a:gridCol w="758737">
                  <a:extLst>
                    <a:ext uri="{9D8B030D-6E8A-4147-A177-3AD203B41FA5}">
                      <a16:colId xmlns:a16="http://schemas.microsoft.com/office/drawing/2014/main" val="20000"/>
                    </a:ext>
                  </a:extLst>
                </a:gridCol>
                <a:gridCol w="758737">
                  <a:extLst>
                    <a:ext uri="{9D8B030D-6E8A-4147-A177-3AD203B41FA5}">
                      <a16:colId xmlns:a16="http://schemas.microsoft.com/office/drawing/2014/main" val="20001"/>
                    </a:ext>
                  </a:extLst>
                </a:gridCol>
                <a:gridCol w="476873">
                  <a:extLst>
                    <a:ext uri="{9D8B030D-6E8A-4147-A177-3AD203B41FA5}">
                      <a16:colId xmlns:a16="http://schemas.microsoft.com/office/drawing/2014/main" val="20002"/>
                    </a:ext>
                  </a:extLst>
                </a:gridCol>
                <a:gridCol w="476873">
                  <a:extLst>
                    <a:ext uri="{9D8B030D-6E8A-4147-A177-3AD203B41FA5}">
                      <a16:colId xmlns:a16="http://schemas.microsoft.com/office/drawing/2014/main" val="20003"/>
                    </a:ext>
                  </a:extLst>
                </a:gridCol>
                <a:gridCol w="693594">
                  <a:extLst>
                    <a:ext uri="{9D8B030D-6E8A-4147-A177-3AD203B41FA5}">
                      <a16:colId xmlns:a16="http://schemas.microsoft.com/office/drawing/2014/main" val="20004"/>
                    </a:ext>
                  </a:extLst>
                </a:gridCol>
                <a:gridCol w="693594">
                  <a:extLst>
                    <a:ext uri="{9D8B030D-6E8A-4147-A177-3AD203B41FA5}">
                      <a16:colId xmlns:a16="http://schemas.microsoft.com/office/drawing/2014/main" val="20005"/>
                    </a:ext>
                  </a:extLst>
                </a:gridCol>
                <a:gridCol w="664782">
                  <a:extLst>
                    <a:ext uri="{9D8B030D-6E8A-4147-A177-3AD203B41FA5}">
                      <a16:colId xmlns:a16="http://schemas.microsoft.com/office/drawing/2014/main" val="20006"/>
                    </a:ext>
                  </a:extLst>
                </a:gridCol>
                <a:gridCol w="678980">
                  <a:extLst>
                    <a:ext uri="{9D8B030D-6E8A-4147-A177-3AD203B41FA5}">
                      <a16:colId xmlns:a16="http://schemas.microsoft.com/office/drawing/2014/main" val="20007"/>
                    </a:ext>
                  </a:extLst>
                </a:gridCol>
                <a:gridCol w="678980">
                  <a:extLst>
                    <a:ext uri="{9D8B030D-6E8A-4147-A177-3AD203B41FA5}">
                      <a16:colId xmlns:a16="http://schemas.microsoft.com/office/drawing/2014/main" val="20008"/>
                    </a:ext>
                  </a:extLst>
                </a:gridCol>
                <a:gridCol w="476873">
                  <a:extLst>
                    <a:ext uri="{9D8B030D-6E8A-4147-A177-3AD203B41FA5}">
                      <a16:colId xmlns:a16="http://schemas.microsoft.com/office/drawing/2014/main" val="20009"/>
                    </a:ext>
                  </a:extLst>
                </a:gridCol>
                <a:gridCol w="542014">
                  <a:extLst>
                    <a:ext uri="{9D8B030D-6E8A-4147-A177-3AD203B41FA5}">
                      <a16:colId xmlns:a16="http://schemas.microsoft.com/office/drawing/2014/main" val="20010"/>
                    </a:ext>
                  </a:extLst>
                </a:gridCol>
                <a:gridCol w="664782">
                  <a:extLst>
                    <a:ext uri="{9D8B030D-6E8A-4147-A177-3AD203B41FA5}">
                      <a16:colId xmlns:a16="http://schemas.microsoft.com/office/drawing/2014/main" val="20011"/>
                    </a:ext>
                  </a:extLst>
                </a:gridCol>
                <a:gridCol w="664782">
                  <a:extLst>
                    <a:ext uri="{9D8B030D-6E8A-4147-A177-3AD203B41FA5}">
                      <a16:colId xmlns:a16="http://schemas.microsoft.com/office/drawing/2014/main" val="20012"/>
                    </a:ext>
                  </a:extLst>
                </a:gridCol>
              </a:tblGrid>
              <a:tr h="142227">
                <a:tc gridSpan="13">
                  <a:txBody>
                    <a:bodyPr/>
                    <a:lstStyle/>
                    <a:p>
                      <a:pPr marL="38100" marR="38100" algn="ctr">
                        <a:lnSpc>
                          <a:spcPts val="1600"/>
                        </a:lnSpc>
                        <a:spcAft>
                          <a:spcPts val="0"/>
                        </a:spcAft>
                      </a:pPr>
                      <a:r>
                        <a:rPr lang="es-CO" sz="900" dirty="0">
                          <a:effectLst/>
                        </a:rPr>
                        <a:t>Matriz de correlaciones</a:t>
                      </a:r>
                      <a:endParaRPr lang="es-CO" sz="105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47205">
                <a:tc gridSpan="2">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hMerge="1">
                  <a:txBody>
                    <a:bodyPr/>
                    <a:lstStyle/>
                    <a:p>
                      <a:endParaRPr lang="es-CO"/>
                    </a:p>
                  </a:txBody>
                  <a:tcPr/>
                </a:tc>
                <a:tc>
                  <a:txBody>
                    <a:bodyPr/>
                    <a:lstStyle/>
                    <a:p>
                      <a:pPr marL="38100" marR="38100" algn="ctr">
                        <a:lnSpc>
                          <a:spcPts val="1600"/>
                        </a:lnSpc>
                        <a:spcAft>
                          <a:spcPts val="0"/>
                        </a:spcAft>
                      </a:pPr>
                      <a:r>
                        <a:rPr lang="es-CO" sz="900">
                          <a:effectLst/>
                        </a:rPr>
                        <a:t>Pxhog</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Hogxviv</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Ayuno</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Promeducacion</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Dependencia</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Desempleo</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SinEducacion</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Cuarto</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Energia</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Acueducto</a:t>
                      </a:r>
                      <a:endParaRPr lang="es-CO" sz="105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Alcantarillado</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47205">
                <a:tc rowSpan="11">
                  <a:txBody>
                    <a:bodyPr/>
                    <a:lstStyle/>
                    <a:p>
                      <a:pPr marL="38100" marR="38100">
                        <a:lnSpc>
                          <a:spcPts val="1600"/>
                        </a:lnSpc>
                        <a:spcAft>
                          <a:spcPts val="0"/>
                        </a:spcAft>
                      </a:pPr>
                      <a:r>
                        <a:rPr lang="es-CO" sz="900">
                          <a:effectLst/>
                        </a:rPr>
                        <a:t>Sig. (Unilateral)</a:t>
                      </a:r>
                      <a:endParaRPr lang="es-CO" sz="1050">
                        <a:effectLst/>
                        <a:latin typeface="Calibri"/>
                        <a:ea typeface="Calibri"/>
                        <a:cs typeface="Times New Roman"/>
                      </a:endParaRPr>
                    </a:p>
                  </a:txBody>
                  <a:tcPr marL="0" marR="0" marT="0" marB="0" anchor="ctr"/>
                </a:tc>
                <a:tc>
                  <a:txBody>
                    <a:bodyPr/>
                    <a:lstStyle/>
                    <a:p>
                      <a:pPr marL="38100" marR="38100">
                        <a:lnSpc>
                          <a:spcPts val="1600"/>
                        </a:lnSpc>
                        <a:spcAft>
                          <a:spcPts val="0"/>
                        </a:spcAft>
                      </a:pPr>
                      <a:r>
                        <a:rPr lang="es-CO" sz="900">
                          <a:effectLst/>
                        </a:rPr>
                        <a:t>Pxhog</a:t>
                      </a:r>
                      <a:endParaRPr lang="es-CO" sz="1050">
                        <a:effectLst/>
                        <a:latin typeface="Calibri"/>
                        <a:ea typeface="Calibri"/>
                        <a:cs typeface="Times New Roman"/>
                      </a:endParaRPr>
                    </a:p>
                  </a:txBody>
                  <a:tcPr marL="0" marR="0" marT="0" marB="0" anchor="ctr"/>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,027</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,214</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47205">
                <a:tc vMerge="1">
                  <a:txBody>
                    <a:bodyPr/>
                    <a:lstStyle/>
                    <a:p>
                      <a:endParaRPr lang="es-CO"/>
                    </a:p>
                  </a:txBody>
                  <a:tcPr/>
                </a:tc>
                <a:tc>
                  <a:txBody>
                    <a:bodyPr/>
                    <a:lstStyle/>
                    <a:p>
                      <a:pPr marL="38100" marR="38100">
                        <a:lnSpc>
                          <a:spcPts val="1600"/>
                        </a:lnSpc>
                        <a:spcAft>
                          <a:spcPts val="0"/>
                        </a:spcAft>
                      </a:pPr>
                      <a:r>
                        <a:rPr lang="es-CO" sz="900">
                          <a:effectLst/>
                        </a:rPr>
                        <a:t>Hogxviv</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,003</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,004</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147205">
                <a:tc vMerge="1">
                  <a:txBody>
                    <a:bodyPr/>
                    <a:lstStyle/>
                    <a:p>
                      <a:endParaRPr lang="es-CO"/>
                    </a:p>
                  </a:txBody>
                  <a:tcPr/>
                </a:tc>
                <a:tc>
                  <a:txBody>
                    <a:bodyPr/>
                    <a:lstStyle/>
                    <a:p>
                      <a:pPr marL="38100" marR="38100">
                        <a:lnSpc>
                          <a:spcPts val="1600"/>
                        </a:lnSpc>
                        <a:spcAft>
                          <a:spcPts val="0"/>
                        </a:spcAft>
                      </a:pPr>
                      <a:r>
                        <a:rPr lang="es-CO" sz="900">
                          <a:effectLst/>
                        </a:rPr>
                        <a:t>Ayuno</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147205">
                <a:tc vMerge="1">
                  <a:txBody>
                    <a:bodyPr/>
                    <a:lstStyle/>
                    <a:p>
                      <a:endParaRPr lang="es-CO"/>
                    </a:p>
                  </a:txBody>
                  <a:tcPr/>
                </a:tc>
                <a:tc>
                  <a:txBody>
                    <a:bodyPr/>
                    <a:lstStyle/>
                    <a:p>
                      <a:pPr marL="38100" marR="38100">
                        <a:lnSpc>
                          <a:spcPts val="1600"/>
                        </a:lnSpc>
                        <a:spcAft>
                          <a:spcPts val="0"/>
                        </a:spcAft>
                      </a:pPr>
                      <a:r>
                        <a:rPr lang="es-CO" sz="900">
                          <a:effectLst/>
                        </a:rPr>
                        <a:t>Promeducacion</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147205">
                <a:tc vMerge="1">
                  <a:txBody>
                    <a:bodyPr/>
                    <a:lstStyle/>
                    <a:p>
                      <a:endParaRPr lang="es-CO"/>
                    </a:p>
                  </a:txBody>
                  <a:tcPr/>
                </a:tc>
                <a:tc>
                  <a:txBody>
                    <a:bodyPr/>
                    <a:lstStyle/>
                    <a:p>
                      <a:pPr marL="38100" marR="38100">
                        <a:lnSpc>
                          <a:spcPts val="1600"/>
                        </a:lnSpc>
                        <a:spcAft>
                          <a:spcPts val="0"/>
                        </a:spcAft>
                      </a:pPr>
                      <a:r>
                        <a:rPr lang="es-CO" sz="900">
                          <a:effectLst/>
                        </a:rPr>
                        <a:t>Dependencia</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6"/>
                  </a:ext>
                </a:extLst>
              </a:tr>
              <a:tr h="147205">
                <a:tc vMerge="1">
                  <a:txBody>
                    <a:bodyPr/>
                    <a:lstStyle/>
                    <a:p>
                      <a:endParaRPr lang="es-CO"/>
                    </a:p>
                  </a:txBody>
                  <a:tcPr/>
                </a:tc>
                <a:tc>
                  <a:txBody>
                    <a:bodyPr/>
                    <a:lstStyle/>
                    <a:p>
                      <a:pPr marL="38100" marR="38100">
                        <a:lnSpc>
                          <a:spcPts val="1600"/>
                        </a:lnSpc>
                        <a:spcAft>
                          <a:spcPts val="0"/>
                        </a:spcAft>
                      </a:pPr>
                      <a:r>
                        <a:rPr lang="es-CO" sz="900">
                          <a:effectLst/>
                        </a:rPr>
                        <a:t>Desempleo</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dirty="0">
                          <a:effectLst/>
                        </a:rPr>
                        <a:t>,027</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,003</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a:lnSpc>
                          <a:spcPct val="115000"/>
                        </a:lnSpc>
                        <a:spcAft>
                          <a:spcPts val="0"/>
                        </a:spcAft>
                      </a:pPr>
                      <a:r>
                        <a:rPr lang="es-CO" sz="1050" dirty="0">
                          <a:effectLst/>
                        </a:rPr>
                        <a:t> </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,052</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extLst>
                  <a:ext uri="{0D108BD9-81ED-4DB2-BD59-A6C34878D82A}">
                    <a16:rowId xmlns:a16="http://schemas.microsoft.com/office/drawing/2014/main" val="10007"/>
                  </a:ext>
                </a:extLst>
              </a:tr>
              <a:tr h="147205">
                <a:tc vMerge="1">
                  <a:txBody>
                    <a:bodyPr/>
                    <a:lstStyle/>
                    <a:p>
                      <a:endParaRPr lang="es-CO"/>
                    </a:p>
                  </a:txBody>
                  <a:tcPr/>
                </a:tc>
                <a:tc>
                  <a:txBody>
                    <a:bodyPr/>
                    <a:lstStyle/>
                    <a:p>
                      <a:pPr marL="38100" marR="38100">
                        <a:lnSpc>
                          <a:spcPts val="1600"/>
                        </a:lnSpc>
                        <a:spcAft>
                          <a:spcPts val="0"/>
                        </a:spcAft>
                      </a:pPr>
                      <a:r>
                        <a:rPr lang="es-CO" sz="900">
                          <a:effectLst/>
                        </a:rPr>
                        <a:t>SinEducacion</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a:lnSpc>
                          <a:spcPct val="115000"/>
                        </a:lnSpc>
                        <a:spcAft>
                          <a:spcPts val="0"/>
                        </a:spcAft>
                      </a:pPr>
                      <a:r>
                        <a:rPr lang="es-CO" sz="1050" dirty="0">
                          <a:effectLst/>
                        </a:rPr>
                        <a:t> </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05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08"/>
                  </a:ext>
                </a:extLst>
              </a:tr>
              <a:tr h="147205">
                <a:tc vMerge="1">
                  <a:txBody>
                    <a:bodyPr/>
                    <a:lstStyle/>
                    <a:p>
                      <a:endParaRPr lang="es-CO"/>
                    </a:p>
                  </a:txBody>
                  <a:tcPr/>
                </a:tc>
                <a:tc>
                  <a:txBody>
                    <a:bodyPr/>
                    <a:lstStyle/>
                    <a:p>
                      <a:pPr marL="38100" marR="38100">
                        <a:lnSpc>
                          <a:spcPts val="1600"/>
                        </a:lnSpc>
                        <a:spcAft>
                          <a:spcPts val="0"/>
                        </a:spcAft>
                      </a:pPr>
                      <a:r>
                        <a:rPr lang="es-CO" sz="900">
                          <a:effectLst/>
                        </a:rPr>
                        <a:t>Cuarto</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dirty="0">
                          <a:effectLst/>
                        </a:rPr>
                        <a:t>,214</a:t>
                      </a:r>
                      <a:endParaRPr lang="es-CO" sz="105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,387</a:t>
                      </a:r>
                      <a:endParaRPr lang="es-CO" sz="105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900" dirty="0">
                          <a:effectLst/>
                        </a:rPr>
                        <a:t>,140</a:t>
                      </a:r>
                      <a:endParaRPr lang="es-CO" sz="105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900" dirty="0">
                          <a:effectLst/>
                        </a:rPr>
                        <a:t>,422</a:t>
                      </a:r>
                      <a:endParaRPr lang="es-CO" sz="1050" dirty="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9"/>
                  </a:ext>
                </a:extLst>
              </a:tr>
              <a:tr h="147205">
                <a:tc vMerge="1">
                  <a:txBody>
                    <a:bodyPr/>
                    <a:lstStyle/>
                    <a:p>
                      <a:endParaRPr lang="es-CO"/>
                    </a:p>
                  </a:txBody>
                  <a:tcPr/>
                </a:tc>
                <a:tc>
                  <a:txBody>
                    <a:bodyPr/>
                    <a:lstStyle/>
                    <a:p>
                      <a:pPr marL="38100" marR="38100">
                        <a:lnSpc>
                          <a:spcPts val="1600"/>
                        </a:lnSpc>
                        <a:spcAft>
                          <a:spcPts val="0"/>
                        </a:spcAft>
                      </a:pPr>
                      <a:r>
                        <a:rPr lang="es-CO" sz="900">
                          <a:effectLst/>
                        </a:rPr>
                        <a:t>Energia</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,387</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10"/>
                  </a:ext>
                </a:extLst>
              </a:tr>
              <a:tr h="147205">
                <a:tc vMerge="1">
                  <a:txBody>
                    <a:bodyPr/>
                    <a:lstStyle/>
                    <a:p>
                      <a:endParaRPr lang="es-CO"/>
                    </a:p>
                  </a:txBody>
                  <a:tcPr/>
                </a:tc>
                <a:tc>
                  <a:txBody>
                    <a:bodyPr/>
                    <a:lstStyle/>
                    <a:p>
                      <a:pPr marL="38100" marR="38100">
                        <a:lnSpc>
                          <a:spcPts val="1600"/>
                        </a:lnSpc>
                        <a:spcAft>
                          <a:spcPts val="0"/>
                        </a:spcAft>
                      </a:pPr>
                      <a:r>
                        <a:rPr lang="es-CO" sz="900">
                          <a:effectLst/>
                        </a:rPr>
                        <a:t>Acueducto</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,004</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,052</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,140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a:effectLst/>
                        </a:rPr>
                        <a:t> </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extLst>
                  <a:ext uri="{0D108BD9-81ED-4DB2-BD59-A6C34878D82A}">
                    <a16:rowId xmlns:a16="http://schemas.microsoft.com/office/drawing/2014/main" val="10011"/>
                  </a:ext>
                </a:extLst>
              </a:tr>
              <a:tr h="147205">
                <a:tc vMerge="1">
                  <a:txBody>
                    <a:bodyPr/>
                    <a:lstStyle/>
                    <a:p>
                      <a:endParaRPr lang="es-CO"/>
                    </a:p>
                  </a:txBody>
                  <a:tcPr/>
                </a:tc>
                <a:tc>
                  <a:txBody>
                    <a:bodyPr/>
                    <a:lstStyle/>
                    <a:p>
                      <a:pPr marL="38100" marR="38100">
                        <a:lnSpc>
                          <a:spcPts val="1600"/>
                        </a:lnSpc>
                        <a:spcAft>
                          <a:spcPts val="0"/>
                        </a:spcAft>
                      </a:pPr>
                      <a:r>
                        <a:rPr lang="es-CO" sz="900">
                          <a:effectLst/>
                        </a:rPr>
                        <a:t>Alcantarillado</a:t>
                      </a:r>
                      <a:endParaRPr lang="es-CO" sz="105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,422</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050">
                        <a:effectLst/>
                        <a:latin typeface="Calibri"/>
                        <a:ea typeface="Calibri"/>
                        <a:cs typeface="Times New Roman"/>
                      </a:endParaRPr>
                    </a:p>
                  </a:txBody>
                  <a:tcPr marL="0" marR="0" marT="0" marB="0"/>
                </a:tc>
                <a:tc>
                  <a:txBody>
                    <a:bodyPr/>
                    <a:lstStyle/>
                    <a:p>
                      <a:pPr>
                        <a:lnSpc>
                          <a:spcPct val="115000"/>
                        </a:lnSpc>
                        <a:spcAft>
                          <a:spcPts val="0"/>
                        </a:spcAft>
                      </a:pPr>
                      <a:r>
                        <a:rPr lang="es-CO" sz="1050" dirty="0">
                          <a:effectLst/>
                        </a:rPr>
                        <a:t> </a:t>
                      </a:r>
                      <a:endParaRPr lang="es-CO" sz="1050" dirty="0">
                        <a:effectLst/>
                        <a:latin typeface="Calibri"/>
                        <a:ea typeface="Calibri"/>
                        <a:cs typeface="Times New Roman"/>
                      </a:endParaRPr>
                    </a:p>
                  </a:txBody>
                  <a:tcPr marL="0" marR="0" marT="0" marB="0"/>
                </a:tc>
                <a:extLst>
                  <a:ext uri="{0D108BD9-81ED-4DB2-BD59-A6C34878D82A}">
                    <a16:rowId xmlns:a16="http://schemas.microsoft.com/office/drawing/2014/main" val="10012"/>
                  </a:ext>
                </a:extLst>
              </a:tr>
            </a:tbl>
          </a:graphicData>
        </a:graphic>
      </p:graphicFrame>
      <p:sp>
        <p:nvSpPr>
          <p:cNvPr id="4" name="3 Rectángulo"/>
          <p:cNvSpPr/>
          <p:nvPr/>
        </p:nvSpPr>
        <p:spPr>
          <a:xfrm>
            <a:off x="458441" y="4725144"/>
            <a:ext cx="8208912" cy="646331"/>
          </a:xfrm>
          <a:prstGeom prst="rect">
            <a:avLst/>
          </a:prstGeom>
        </p:spPr>
        <p:txBody>
          <a:bodyPr wrap="square">
            <a:spAutoFit/>
          </a:bodyPr>
          <a:lstStyle/>
          <a:p>
            <a:pPr algn="just"/>
            <a:r>
              <a:rPr lang="es-ES" dirty="0" smtClean="0"/>
              <a:t>La variable “cuarto” presenta correlación con menos del 70% de las demás variables, por lo cual debe ser excluida.</a:t>
            </a:r>
            <a:endParaRPr lang="es-CO" dirty="0"/>
          </a:p>
        </p:txBody>
      </p:sp>
      <p:cxnSp>
        <p:nvCxnSpPr>
          <p:cNvPr id="6"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149052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PRUEBAS</a:t>
            </a:r>
            <a:endParaRPr lang="es-CO" dirty="0"/>
          </a:p>
        </p:txBody>
      </p:sp>
      <p:graphicFrame>
        <p:nvGraphicFramePr>
          <p:cNvPr id="4" name="3 Tabla"/>
          <p:cNvGraphicFramePr>
            <a:graphicFrameLocks noGrp="1"/>
          </p:cNvGraphicFramePr>
          <p:nvPr>
            <p:extLst/>
          </p:nvPr>
        </p:nvGraphicFramePr>
        <p:xfrm>
          <a:off x="755576" y="1844824"/>
          <a:ext cx="7488832" cy="1800200"/>
        </p:xfrm>
        <a:graphic>
          <a:graphicData uri="http://schemas.openxmlformats.org/drawingml/2006/table">
            <a:tbl>
              <a:tblPr>
                <a:tableStyleId>{5C22544A-7EE6-4342-B048-85BDC9FD1C3A}</a:tableStyleId>
              </a:tblPr>
              <a:tblGrid>
                <a:gridCol w="3446989">
                  <a:extLst>
                    <a:ext uri="{9D8B030D-6E8A-4147-A177-3AD203B41FA5}">
                      <a16:colId xmlns:a16="http://schemas.microsoft.com/office/drawing/2014/main" val="20000"/>
                    </a:ext>
                  </a:extLst>
                </a:gridCol>
                <a:gridCol w="2817076">
                  <a:extLst>
                    <a:ext uri="{9D8B030D-6E8A-4147-A177-3AD203B41FA5}">
                      <a16:colId xmlns:a16="http://schemas.microsoft.com/office/drawing/2014/main" val="20001"/>
                    </a:ext>
                  </a:extLst>
                </a:gridCol>
                <a:gridCol w="1224767">
                  <a:extLst>
                    <a:ext uri="{9D8B030D-6E8A-4147-A177-3AD203B41FA5}">
                      <a16:colId xmlns:a16="http://schemas.microsoft.com/office/drawing/2014/main" val="20002"/>
                    </a:ext>
                  </a:extLst>
                </a:gridCol>
              </a:tblGrid>
              <a:tr h="262732">
                <a:tc gridSpan="3">
                  <a:txBody>
                    <a:bodyPr/>
                    <a:lstStyle/>
                    <a:p>
                      <a:pPr marL="38100" marR="38100" algn="ctr">
                        <a:lnSpc>
                          <a:spcPts val="1600"/>
                        </a:lnSpc>
                        <a:spcAft>
                          <a:spcPts val="0"/>
                        </a:spcAft>
                      </a:pPr>
                      <a:r>
                        <a:rPr lang="es-CO" sz="2000" dirty="0">
                          <a:effectLst/>
                        </a:rPr>
                        <a:t>KMO y prueba de Bartlett</a:t>
                      </a:r>
                      <a:endParaRPr lang="es-CO" sz="320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506002">
                <a:tc gridSpan="2">
                  <a:txBody>
                    <a:bodyPr/>
                    <a:lstStyle/>
                    <a:p>
                      <a:pPr marL="38100" marR="38100">
                        <a:lnSpc>
                          <a:spcPts val="1600"/>
                        </a:lnSpc>
                        <a:spcAft>
                          <a:spcPts val="0"/>
                        </a:spcAft>
                      </a:pPr>
                      <a:r>
                        <a:rPr lang="es-CO" sz="2000">
                          <a:effectLst/>
                        </a:rPr>
                        <a:t>Medida de adecuación muestral de Kaiser-Meyer-Olkin.</a:t>
                      </a:r>
                      <a:endParaRPr lang="es-CO" sz="3200">
                        <a:effectLst/>
                        <a:latin typeface="Calibri"/>
                        <a:ea typeface="Calibri"/>
                        <a:cs typeface="Times New Roman"/>
                      </a:endParaRPr>
                    </a:p>
                  </a:txBody>
                  <a:tcPr marL="0" marR="0" marT="0" marB="0" anchor="ctr"/>
                </a:tc>
                <a:tc hMerge="1">
                  <a:txBody>
                    <a:bodyPr/>
                    <a:lstStyle/>
                    <a:p>
                      <a:endParaRPr lang="es-CO"/>
                    </a:p>
                  </a:txBody>
                  <a:tcPr/>
                </a:tc>
                <a:tc>
                  <a:txBody>
                    <a:bodyPr/>
                    <a:lstStyle/>
                    <a:p>
                      <a:pPr marL="38100" marR="38100" algn="r">
                        <a:lnSpc>
                          <a:spcPts val="1600"/>
                        </a:lnSpc>
                        <a:spcAft>
                          <a:spcPts val="0"/>
                        </a:spcAft>
                      </a:pPr>
                      <a:r>
                        <a:rPr lang="es-CO" sz="2000">
                          <a:effectLst/>
                        </a:rPr>
                        <a:t>,837</a:t>
                      </a:r>
                      <a:endParaRPr lang="es-CO" sz="32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506002">
                <a:tc rowSpan="3">
                  <a:txBody>
                    <a:bodyPr/>
                    <a:lstStyle/>
                    <a:p>
                      <a:pPr marL="38100" marR="38100">
                        <a:lnSpc>
                          <a:spcPts val="1600"/>
                        </a:lnSpc>
                        <a:spcAft>
                          <a:spcPts val="0"/>
                        </a:spcAft>
                      </a:pPr>
                      <a:r>
                        <a:rPr lang="es-CO" sz="2000" dirty="0">
                          <a:effectLst/>
                        </a:rPr>
                        <a:t>Prueba de esfericidad de Bartlett</a:t>
                      </a:r>
                      <a:endParaRPr lang="es-CO" sz="3200" dirty="0">
                        <a:effectLst/>
                        <a:latin typeface="Calibri"/>
                        <a:ea typeface="Calibri"/>
                        <a:cs typeface="Times New Roman"/>
                      </a:endParaRPr>
                    </a:p>
                  </a:txBody>
                  <a:tcPr marL="0" marR="0" marT="0" marB="0" anchor="ctr"/>
                </a:tc>
                <a:tc>
                  <a:txBody>
                    <a:bodyPr/>
                    <a:lstStyle/>
                    <a:p>
                      <a:pPr marL="38100" marR="38100">
                        <a:lnSpc>
                          <a:spcPts val="1600"/>
                        </a:lnSpc>
                        <a:spcAft>
                          <a:spcPts val="0"/>
                        </a:spcAft>
                      </a:pPr>
                      <a:r>
                        <a:rPr lang="es-CO" sz="2000">
                          <a:effectLst/>
                        </a:rPr>
                        <a:t>Chi-cuadrado aproximado</a:t>
                      </a:r>
                      <a:endParaRPr lang="es-CO" sz="32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2000">
                          <a:effectLst/>
                        </a:rPr>
                        <a:t>3682,470</a:t>
                      </a:r>
                      <a:endParaRPr lang="es-CO" sz="32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262732">
                <a:tc vMerge="1">
                  <a:txBody>
                    <a:bodyPr/>
                    <a:lstStyle/>
                    <a:p>
                      <a:endParaRPr lang="es-CO"/>
                    </a:p>
                  </a:txBody>
                  <a:tcPr/>
                </a:tc>
                <a:tc>
                  <a:txBody>
                    <a:bodyPr/>
                    <a:lstStyle/>
                    <a:p>
                      <a:pPr marL="38100" marR="38100">
                        <a:lnSpc>
                          <a:spcPts val="1600"/>
                        </a:lnSpc>
                        <a:spcAft>
                          <a:spcPts val="0"/>
                        </a:spcAft>
                      </a:pPr>
                      <a:r>
                        <a:rPr lang="es-CO" sz="2000">
                          <a:effectLst/>
                        </a:rPr>
                        <a:t>gl</a:t>
                      </a:r>
                      <a:endParaRPr lang="es-CO" sz="32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2000">
                          <a:effectLst/>
                        </a:rPr>
                        <a:t>45</a:t>
                      </a:r>
                      <a:endParaRPr lang="es-CO" sz="320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262732">
                <a:tc vMerge="1">
                  <a:txBody>
                    <a:bodyPr/>
                    <a:lstStyle/>
                    <a:p>
                      <a:endParaRPr lang="es-CO"/>
                    </a:p>
                  </a:txBody>
                  <a:tcPr/>
                </a:tc>
                <a:tc>
                  <a:txBody>
                    <a:bodyPr/>
                    <a:lstStyle/>
                    <a:p>
                      <a:pPr marL="38100" marR="38100">
                        <a:lnSpc>
                          <a:spcPts val="1600"/>
                        </a:lnSpc>
                        <a:spcAft>
                          <a:spcPts val="0"/>
                        </a:spcAft>
                      </a:pPr>
                      <a:r>
                        <a:rPr lang="es-CO" sz="2000">
                          <a:effectLst/>
                        </a:rPr>
                        <a:t>Sig.</a:t>
                      </a:r>
                      <a:endParaRPr lang="es-CO" sz="32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2000" dirty="0">
                          <a:effectLst/>
                        </a:rPr>
                        <a:t>,000</a:t>
                      </a:r>
                      <a:endParaRPr lang="es-CO" sz="3200" dirty="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bl>
          </a:graphicData>
        </a:graphic>
      </p:graphicFrame>
      <p:sp>
        <p:nvSpPr>
          <p:cNvPr id="3" name="2 Rectángulo"/>
          <p:cNvSpPr/>
          <p:nvPr/>
        </p:nvSpPr>
        <p:spPr>
          <a:xfrm>
            <a:off x="467544" y="4149080"/>
            <a:ext cx="8208912" cy="2031325"/>
          </a:xfrm>
          <a:prstGeom prst="rect">
            <a:avLst/>
          </a:prstGeom>
        </p:spPr>
        <p:txBody>
          <a:bodyPr wrap="square">
            <a:spAutoFit/>
          </a:bodyPr>
          <a:lstStyle/>
          <a:p>
            <a:pPr algn="just"/>
            <a:r>
              <a:rPr lang="es-ES" dirty="0"/>
              <a:t>Al excluir </a:t>
            </a:r>
            <a:r>
              <a:rPr lang="es-ES" dirty="0" smtClean="0"/>
              <a:t>la variable “cuarto” se </a:t>
            </a:r>
            <a:r>
              <a:rPr lang="es-ES" dirty="0"/>
              <a:t>pasó de un KMO de 0.7, a un KMO DE </a:t>
            </a:r>
            <a:r>
              <a:rPr lang="es-ES" dirty="0" smtClean="0"/>
              <a:t>0.837, </a:t>
            </a:r>
            <a:r>
              <a:rPr lang="es-ES" dirty="0"/>
              <a:t>el cual puede ser considerado alto y permite una aceptable adecuación </a:t>
            </a:r>
            <a:r>
              <a:rPr lang="es-ES" dirty="0" err="1"/>
              <a:t>muestral</a:t>
            </a:r>
            <a:r>
              <a:rPr lang="es-ES" dirty="0"/>
              <a:t>. Igualmente se comparó la prueba de esfericidad de Bartlett </a:t>
            </a:r>
            <a:r>
              <a:rPr lang="es-ES" dirty="0" smtClean="0"/>
              <a:t>donde se </a:t>
            </a:r>
            <a:r>
              <a:rPr lang="es-ES" dirty="0"/>
              <a:t>contrasta la hipótesis nula de que la matriz de correlaciones es una matriz de identidad, en cuyo caso no existirían correlaciones significativas entre las variables y el modelo factorial no sería </a:t>
            </a:r>
            <a:r>
              <a:rPr lang="es-ES" dirty="0" smtClean="0"/>
              <a:t>pertinente. para </a:t>
            </a:r>
            <a:r>
              <a:rPr lang="es-ES" dirty="0"/>
              <a:t>tal fin Bartlett presenta un P valor (0,00) &lt; 0,05 que rechaza la hipótesis nula y acepta la hipótesis alterna considerando que la prueba es válida.</a:t>
            </a:r>
            <a:endParaRPr lang="es-CO" dirty="0"/>
          </a:p>
        </p:txBody>
      </p:sp>
      <p:cxnSp>
        <p:nvCxnSpPr>
          <p:cNvPr id="7"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1324667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VARIANZA EXPLICADA</a:t>
            </a:r>
            <a:endParaRPr lang="es-CO" dirty="0"/>
          </a:p>
        </p:txBody>
      </p:sp>
      <p:graphicFrame>
        <p:nvGraphicFramePr>
          <p:cNvPr id="3" name="2 Tabla"/>
          <p:cNvGraphicFramePr>
            <a:graphicFrameLocks noGrp="1"/>
          </p:cNvGraphicFramePr>
          <p:nvPr>
            <p:extLst/>
          </p:nvPr>
        </p:nvGraphicFramePr>
        <p:xfrm>
          <a:off x="467544" y="1628800"/>
          <a:ext cx="8229598" cy="3791712"/>
        </p:xfrm>
        <a:graphic>
          <a:graphicData uri="http://schemas.openxmlformats.org/drawingml/2006/table">
            <a:tbl>
              <a:tblPr>
                <a:tableStyleId>{5C22544A-7EE6-4342-B048-85BDC9FD1C3A}</a:tableStyleId>
              </a:tblPr>
              <a:tblGrid>
                <a:gridCol w="776464">
                  <a:extLst>
                    <a:ext uri="{9D8B030D-6E8A-4147-A177-3AD203B41FA5}">
                      <a16:colId xmlns:a16="http://schemas.microsoft.com/office/drawing/2014/main" val="20000"/>
                    </a:ext>
                  </a:extLst>
                </a:gridCol>
                <a:gridCol w="828126">
                  <a:extLst>
                    <a:ext uri="{9D8B030D-6E8A-4147-A177-3AD203B41FA5}">
                      <a16:colId xmlns:a16="http://schemas.microsoft.com/office/drawing/2014/main" val="20001"/>
                    </a:ext>
                  </a:extLst>
                </a:gridCol>
                <a:gridCol w="828126">
                  <a:extLst>
                    <a:ext uri="{9D8B030D-6E8A-4147-A177-3AD203B41FA5}">
                      <a16:colId xmlns:a16="http://schemas.microsoft.com/office/drawing/2014/main" val="20002"/>
                    </a:ext>
                  </a:extLst>
                </a:gridCol>
                <a:gridCol w="828126">
                  <a:extLst>
                    <a:ext uri="{9D8B030D-6E8A-4147-A177-3AD203B41FA5}">
                      <a16:colId xmlns:a16="http://schemas.microsoft.com/office/drawing/2014/main" val="20003"/>
                    </a:ext>
                  </a:extLst>
                </a:gridCol>
                <a:gridCol w="828126">
                  <a:extLst>
                    <a:ext uri="{9D8B030D-6E8A-4147-A177-3AD203B41FA5}">
                      <a16:colId xmlns:a16="http://schemas.microsoft.com/office/drawing/2014/main" val="20004"/>
                    </a:ext>
                  </a:extLst>
                </a:gridCol>
                <a:gridCol w="828126">
                  <a:extLst>
                    <a:ext uri="{9D8B030D-6E8A-4147-A177-3AD203B41FA5}">
                      <a16:colId xmlns:a16="http://schemas.microsoft.com/office/drawing/2014/main" val="20005"/>
                    </a:ext>
                  </a:extLst>
                </a:gridCol>
                <a:gridCol w="828126">
                  <a:extLst>
                    <a:ext uri="{9D8B030D-6E8A-4147-A177-3AD203B41FA5}">
                      <a16:colId xmlns:a16="http://schemas.microsoft.com/office/drawing/2014/main" val="20006"/>
                    </a:ext>
                  </a:extLst>
                </a:gridCol>
                <a:gridCol w="828126">
                  <a:extLst>
                    <a:ext uri="{9D8B030D-6E8A-4147-A177-3AD203B41FA5}">
                      <a16:colId xmlns:a16="http://schemas.microsoft.com/office/drawing/2014/main" val="20007"/>
                    </a:ext>
                  </a:extLst>
                </a:gridCol>
                <a:gridCol w="828126">
                  <a:extLst>
                    <a:ext uri="{9D8B030D-6E8A-4147-A177-3AD203B41FA5}">
                      <a16:colId xmlns:a16="http://schemas.microsoft.com/office/drawing/2014/main" val="20008"/>
                    </a:ext>
                  </a:extLst>
                </a:gridCol>
                <a:gridCol w="828126">
                  <a:extLst>
                    <a:ext uri="{9D8B030D-6E8A-4147-A177-3AD203B41FA5}">
                      <a16:colId xmlns:a16="http://schemas.microsoft.com/office/drawing/2014/main" val="20009"/>
                    </a:ext>
                  </a:extLst>
                </a:gridCol>
              </a:tblGrid>
              <a:tr h="169726">
                <a:tc gridSpan="10">
                  <a:txBody>
                    <a:bodyPr/>
                    <a:lstStyle/>
                    <a:p>
                      <a:pPr marL="38100" marR="38100" algn="ctr">
                        <a:lnSpc>
                          <a:spcPts val="1600"/>
                        </a:lnSpc>
                        <a:spcAft>
                          <a:spcPts val="0"/>
                        </a:spcAft>
                      </a:pPr>
                      <a:r>
                        <a:rPr lang="es-CO" sz="1200" dirty="0">
                          <a:effectLst/>
                        </a:rPr>
                        <a:t>Varianza total explicada</a:t>
                      </a:r>
                      <a:endParaRPr lang="es-CO" sz="140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69726">
                <a:tc rowSpan="2">
                  <a:txBody>
                    <a:bodyPr/>
                    <a:lstStyle/>
                    <a:p>
                      <a:pPr marL="38100" marR="38100">
                        <a:lnSpc>
                          <a:spcPts val="1600"/>
                        </a:lnSpc>
                        <a:spcAft>
                          <a:spcPts val="0"/>
                        </a:spcAft>
                      </a:pPr>
                      <a:r>
                        <a:rPr lang="es-CO" sz="1200">
                          <a:effectLst/>
                        </a:rPr>
                        <a:t>Componente</a:t>
                      </a:r>
                      <a:endParaRPr lang="es-CO" sz="1400">
                        <a:effectLst/>
                        <a:latin typeface="Calibri"/>
                        <a:ea typeface="Calibri"/>
                        <a:cs typeface="Times New Roman"/>
                      </a:endParaRPr>
                    </a:p>
                  </a:txBody>
                  <a:tcPr marL="0" marR="0" marT="0" marB="0"/>
                </a:tc>
                <a:tc gridSpan="3">
                  <a:txBody>
                    <a:bodyPr/>
                    <a:lstStyle/>
                    <a:p>
                      <a:pPr marL="38100" marR="38100" algn="ctr">
                        <a:lnSpc>
                          <a:spcPts val="1600"/>
                        </a:lnSpc>
                        <a:spcAft>
                          <a:spcPts val="0"/>
                        </a:spcAft>
                      </a:pPr>
                      <a:r>
                        <a:rPr lang="es-CO" sz="1200">
                          <a:effectLst/>
                        </a:rPr>
                        <a:t>Autovalores iniciales</a:t>
                      </a:r>
                      <a:endParaRPr lang="es-CO" sz="14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gridSpan="3">
                  <a:txBody>
                    <a:bodyPr/>
                    <a:lstStyle/>
                    <a:p>
                      <a:pPr marL="38100" marR="38100" algn="ctr">
                        <a:lnSpc>
                          <a:spcPts val="1600"/>
                        </a:lnSpc>
                        <a:spcAft>
                          <a:spcPts val="0"/>
                        </a:spcAft>
                      </a:pPr>
                      <a:r>
                        <a:rPr lang="es-CO" sz="1200">
                          <a:effectLst/>
                        </a:rPr>
                        <a:t>Sumas de las saturaciones al cuadrado de la extracción</a:t>
                      </a:r>
                      <a:endParaRPr lang="es-CO" sz="14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gridSpan="3">
                  <a:txBody>
                    <a:bodyPr/>
                    <a:lstStyle/>
                    <a:p>
                      <a:pPr marL="38100" marR="38100" algn="ctr">
                        <a:lnSpc>
                          <a:spcPts val="1600"/>
                        </a:lnSpc>
                        <a:spcAft>
                          <a:spcPts val="0"/>
                        </a:spcAft>
                      </a:pPr>
                      <a:r>
                        <a:rPr lang="es-CO" sz="1200">
                          <a:effectLst/>
                        </a:rPr>
                        <a:t>Suma de las saturaciones al cuadrado de la rotación</a:t>
                      </a:r>
                      <a:endParaRPr lang="es-CO" sz="14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169726">
                <a:tc vMerge="1">
                  <a:txBody>
                    <a:bodyPr/>
                    <a:lstStyle/>
                    <a:p>
                      <a:endParaRPr lang="es-CO"/>
                    </a:p>
                  </a:txBody>
                  <a:tcPr/>
                </a:tc>
                <a:tc>
                  <a:txBody>
                    <a:bodyPr/>
                    <a:lstStyle/>
                    <a:p>
                      <a:pPr marL="38100" marR="38100" algn="ctr">
                        <a:lnSpc>
                          <a:spcPts val="1600"/>
                        </a:lnSpc>
                        <a:spcAft>
                          <a:spcPts val="0"/>
                        </a:spcAft>
                      </a:pPr>
                      <a:r>
                        <a:rPr lang="es-CO" sz="1200">
                          <a:effectLst/>
                        </a:rPr>
                        <a:t>Total</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de la varianza</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acumulado</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Total</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de la varianza</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acumulado</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Total</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de la varianza</a:t>
                      </a:r>
                      <a:endParaRPr lang="es-CO" sz="14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200">
                          <a:effectLst/>
                        </a:rPr>
                        <a:t>% acumulado</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69726">
                <a:tc>
                  <a:txBody>
                    <a:bodyPr/>
                    <a:lstStyle/>
                    <a:p>
                      <a:pPr marL="38100" marR="38100">
                        <a:lnSpc>
                          <a:spcPts val="1600"/>
                        </a:lnSpc>
                        <a:spcAft>
                          <a:spcPts val="0"/>
                        </a:spcAft>
                      </a:pPr>
                      <a:r>
                        <a:rPr lang="es-CO" sz="1200" dirty="0">
                          <a:effectLst/>
                        </a:rPr>
                        <a:t>1</a:t>
                      </a:r>
                      <a:endParaRPr lang="es-CO" sz="1400" dirty="0">
                        <a:effectLst/>
                        <a:latin typeface="Calibri"/>
                        <a:ea typeface="Calibri"/>
                        <a:cs typeface="Times New Roman"/>
                      </a:endParaRPr>
                    </a:p>
                  </a:txBody>
                  <a:tcPr marL="0" marR="0" marT="0" marB="0" anchor="ctr">
                    <a:solidFill>
                      <a:srgbClr val="00B0F0"/>
                    </a:solidFill>
                  </a:tcPr>
                </a:tc>
                <a:tc>
                  <a:txBody>
                    <a:bodyPr/>
                    <a:lstStyle/>
                    <a:p>
                      <a:pPr marL="38100" marR="38100" algn="r">
                        <a:lnSpc>
                          <a:spcPts val="1600"/>
                        </a:lnSpc>
                        <a:spcAft>
                          <a:spcPts val="0"/>
                        </a:spcAft>
                      </a:pPr>
                      <a:r>
                        <a:rPr lang="es-CO" sz="1200">
                          <a:effectLst/>
                        </a:rPr>
                        <a:t>4,860</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48,603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48,603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4,860</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48,603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48,603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3,147</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31,474</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31,474</a:t>
                      </a:r>
                      <a:endParaRPr lang="es-CO" sz="140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3"/>
                  </a:ext>
                </a:extLst>
              </a:tr>
              <a:tr h="169726">
                <a:tc>
                  <a:txBody>
                    <a:bodyPr/>
                    <a:lstStyle/>
                    <a:p>
                      <a:pPr marL="38100" marR="38100">
                        <a:lnSpc>
                          <a:spcPts val="1600"/>
                        </a:lnSpc>
                        <a:spcAft>
                          <a:spcPts val="0"/>
                        </a:spcAft>
                      </a:pPr>
                      <a:r>
                        <a:rPr lang="es-CO" sz="1200" dirty="0">
                          <a:effectLst/>
                        </a:rPr>
                        <a:t>2</a:t>
                      </a:r>
                      <a:endParaRPr lang="es-CO" sz="1400" dirty="0">
                        <a:effectLst/>
                        <a:latin typeface="Calibri"/>
                        <a:ea typeface="Calibri"/>
                        <a:cs typeface="Times New Roman"/>
                      </a:endParaRPr>
                    </a:p>
                  </a:txBody>
                  <a:tcPr marL="0" marR="0" marT="0" marB="0" anchor="ctr">
                    <a:solidFill>
                      <a:srgbClr val="00B0F0"/>
                    </a:solidFill>
                  </a:tcPr>
                </a:tc>
                <a:tc>
                  <a:txBody>
                    <a:bodyPr/>
                    <a:lstStyle/>
                    <a:p>
                      <a:pPr marL="38100" marR="38100" algn="r">
                        <a:lnSpc>
                          <a:spcPts val="1600"/>
                        </a:lnSpc>
                        <a:spcAft>
                          <a:spcPts val="0"/>
                        </a:spcAft>
                      </a:pPr>
                      <a:r>
                        <a:rPr lang="es-CO" sz="1200" dirty="0">
                          <a:effectLst/>
                        </a:rPr>
                        <a:t>1,639</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16,390</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64,993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1,639</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16,390</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64,993</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2,396</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23,956</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55,430</a:t>
                      </a:r>
                      <a:endParaRPr lang="es-CO" sz="140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4"/>
                  </a:ext>
                </a:extLst>
              </a:tr>
              <a:tr h="169726">
                <a:tc>
                  <a:txBody>
                    <a:bodyPr/>
                    <a:lstStyle/>
                    <a:p>
                      <a:pPr marL="38100" marR="38100">
                        <a:lnSpc>
                          <a:spcPts val="1600"/>
                        </a:lnSpc>
                        <a:spcAft>
                          <a:spcPts val="0"/>
                        </a:spcAft>
                      </a:pPr>
                      <a:r>
                        <a:rPr lang="es-CO" sz="1200">
                          <a:effectLst/>
                        </a:rPr>
                        <a:t>3</a:t>
                      </a:r>
                      <a:endParaRPr lang="es-CO" sz="1400">
                        <a:effectLst/>
                        <a:latin typeface="Calibri"/>
                        <a:ea typeface="Calibri"/>
                        <a:cs typeface="Times New Roman"/>
                      </a:endParaRPr>
                    </a:p>
                  </a:txBody>
                  <a:tcPr marL="0" marR="0" marT="0" marB="0" anchor="ctr">
                    <a:solidFill>
                      <a:srgbClr val="00B0F0"/>
                    </a:solidFill>
                  </a:tcPr>
                </a:tc>
                <a:tc>
                  <a:txBody>
                    <a:bodyPr/>
                    <a:lstStyle/>
                    <a:p>
                      <a:pPr marL="38100" marR="38100" algn="r">
                        <a:lnSpc>
                          <a:spcPts val="1600"/>
                        </a:lnSpc>
                        <a:spcAft>
                          <a:spcPts val="0"/>
                        </a:spcAft>
                      </a:pPr>
                      <a:r>
                        <a:rPr lang="es-CO" sz="1200" dirty="0">
                          <a:effectLst/>
                        </a:rPr>
                        <a:t>1,201</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12,009</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77,001</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a:effectLst/>
                        </a:rPr>
                        <a:t>1,201</a:t>
                      </a:r>
                      <a:endParaRPr lang="es-CO" sz="140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12,009</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77,001</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2,157</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21,571</a:t>
                      </a:r>
                      <a:endParaRPr lang="es-CO" sz="1400" dirty="0">
                        <a:effectLst/>
                        <a:latin typeface="Calibri"/>
                        <a:ea typeface="Calibri"/>
                        <a:cs typeface="Times New Roman"/>
                      </a:endParaRPr>
                    </a:p>
                  </a:txBody>
                  <a:tcPr marL="0" marR="0" marT="0" marB="0">
                    <a:solidFill>
                      <a:srgbClr val="00B0F0"/>
                    </a:solidFill>
                  </a:tcPr>
                </a:tc>
                <a:tc>
                  <a:txBody>
                    <a:bodyPr/>
                    <a:lstStyle/>
                    <a:p>
                      <a:pPr marL="38100" marR="38100" algn="r">
                        <a:lnSpc>
                          <a:spcPts val="1600"/>
                        </a:lnSpc>
                        <a:spcAft>
                          <a:spcPts val="0"/>
                        </a:spcAft>
                      </a:pPr>
                      <a:r>
                        <a:rPr lang="es-CO" sz="1200" dirty="0">
                          <a:effectLst/>
                        </a:rPr>
                        <a:t>77,001</a:t>
                      </a:r>
                      <a:endParaRPr lang="es-CO" sz="1400" dirty="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5"/>
                  </a:ext>
                </a:extLst>
              </a:tr>
              <a:tr h="175667">
                <a:tc>
                  <a:txBody>
                    <a:bodyPr/>
                    <a:lstStyle/>
                    <a:p>
                      <a:pPr marL="38100" marR="38100">
                        <a:lnSpc>
                          <a:spcPts val="1600"/>
                        </a:lnSpc>
                        <a:spcAft>
                          <a:spcPts val="0"/>
                        </a:spcAft>
                      </a:pPr>
                      <a:r>
                        <a:rPr lang="es-CO" sz="1200">
                          <a:effectLst/>
                        </a:rPr>
                        <a:t>4</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,683</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dirty="0">
                          <a:effectLst/>
                        </a:rPr>
                        <a:t>6,831</a:t>
                      </a:r>
                      <a:endParaRPr lang="es-CO" sz="14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dirty="0">
                          <a:effectLst/>
                        </a:rPr>
                        <a:t>83,832</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dirty="0">
                          <a:effectLst/>
                        </a:rPr>
                        <a:t> </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dirty="0">
                          <a:effectLst/>
                        </a:rPr>
                        <a:t> </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dirty="0">
                          <a:effectLst/>
                        </a:rPr>
                        <a:t> </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dirty="0">
                          <a:effectLst/>
                        </a:rPr>
                        <a:t> </a:t>
                      </a:r>
                      <a:endParaRPr lang="es-CO" sz="1400" dirty="0">
                        <a:effectLst/>
                        <a:latin typeface="Calibri"/>
                        <a:ea typeface="Calibri"/>
                        <a:cs typeface="Times New Roman"/>
                      </a:endParaRPr>
                    </a:p>
                  </a:txBody>
                  <a:tcPr marL="0" marR="0" marT="0" marB="0"/>
                </a:tc>
                <a:extLst>
                  <a:ext uri="{0D108BD9-81ED-4DB2-BD59-A6C34878D82A}">
                    <a16:rowId xmlns:a16="http://schemas.microsoft.com/office/drawing/2014/main" val="10006"/>
                  </a:ext>
                </a:extLst>
              </a:tr>
              <a:tr h="175667">
                <a:tc>
                  <a:txBody>
                    <a:bodyPr/>
                    <a:lstStyle/>
                    <a:p>
                      <a:pPr marL="38100" marR="38100">
                        <a:lnSpc>
                          <a:spcPts val="1600"/>
                        </a:lnSpc>
                        <a:spcAft>
                          <a:spcPts val="0"/>
                        </a:spcAft>
                      </a:pPr>
                      <a:r>
                        <a:rPr lang="es-CO" sz="1200">
                          <a:effectLst/>
                        </a:rPr>
                        <a:t>5</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,450</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4,504</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dirty="0">
                          <a:effectLst/>
                        </a:rPr>
                        <a:t>88,336</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dirty="0">
                          <a:effectLst/>
                        </a:rPr>
                        <a:t> </a:t>
                      </a:r>
                      <a:endParaRPr lang="es-CO" sz="1400" dirty="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07"/>
                  </a:ext>
                </a:extLst>
              </a:tr>
              <a:tr h="175667">
                <a:tc>
                  <a:txBody>
                    <a:bodyPr/>
                    <a:lstStyle/>
                    <a:p>
                      <a:pPr marL="38100" marR="38100">
                        <a:lnSpc>
                          <a:spcPts val="1600"/>
                        </a:lnSpc>
                        <a:spcAft>
                          <a:spcPts val="0"/>
                        </a:spcAft>
                      </a:pPr>
                      <a:r>
                        <a:rPr lang="es-CO" sz="1200">
                          <a:effectLst/>
                        </a:rPr>
                        <a:t>6</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,405</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4,053</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92,389</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08"/>
                  </a:ext>
                </a:extLst>
              </a:tr>
              <a:tr h="175667">
                <a:tc>
                  <a:txBody>
                    <a:bodyPr/>
                    <a:lstStyle/>
                    <a:p>
                      <a:pPr marL="38100" marR="38100">
                        <a:lnSpc>
                          <a:spcPts val="1600"/>
                        </a:lnSpc>
                        <a:spcAft>
                          <a:spcPts val="0"/>
                        </a:spcAft>
                      </a:pPr>
                      <a:r>
                        <a:rPr lang="es-CO" sz="1200">
                          <a:effectLst/>
                        </a:rPr>
                        <a:t>7</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,250</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2,503</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94,892</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09"/>
                  </a:ext>
                </a:extLst>
              </a:tr>
              <a:tr h="175667">
                <a:tc>
                  <a:txBody>
                    <a:bodyPr/>
                    <a:lstStyle/>
                    <a:p>
                      <a:pPr marL="38100" marR="38100">
                        <a:lnSpc>
                          <a:spcPts val="1600"/>
                        </a:lnSpc>
                        <a:spcAft>
                          <a:spcPts val="0"/>
                        </a:spcAft>
                      </a:pPr>
                      <a:r>
                        <a:rPr lang="es-CO" sz="1200">
                          <a:effectLst/>
                        </a:rPr>
                        <a:t>8</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,213</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2,134</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97,026</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10"/>
                  </a:ext>
                </a:extLst>
              </a:tr>
              <a:tr h="175667">
                <a:tc>
                  <a:txBody>
                    <a:bodyPr/>
                    <a:lstStyle/>
                    <a:p>
                      <a:pPr marL="38100" marR="38100">
                        <a:lnSpc>
                          <a:spcPts val="1600"/>
                        </a:lnSpc>
                        <a:spcAft>
                          <a:spcPts val="0"/>
                        </a:spcAft>
                      </a:pPr>
                      <a:r>
                        <a:rPr lang="es-CO" sz="1200">
                          <a:effectLst/>
                        </a:rPr>
                        <a:t>9</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,172</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1,718</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98,744</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11"/>
                  </a:ext>
                </a:extLst>
              </a:tr>
              <a:tr h="175667">
                <a:tc>
                  <a:txBody>
                    <a:bodyPr/>
                    <a:lstStyle/>
                    <a:p>
                      <a:pPr marL="38100" marR="38100">
                        <a:lnSpc>
                          <a:spcPts val="1600"/>
                        </a:lnSpc>
                        <a:spcAft>
                          <a:spcPts val="0"/>
                        </a:spcAft>
                      </a:pPr>
                      <a:r>
                        <a:rPr lang="es-CO" sz="1200">
                          <a:effectLst/>
                        </a:rPr>
                        <a:t>10</a:t>
                      </a:r>
                      <a:endParaRPr lang="es-CO" sz="14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200">
                          <a:effectLst/>
                        </a:rPr>
                        <a:t>,126</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1,256</a:t>
                      </a:r>
                      <a:endParaRPr lang="es-CO" sz="14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200">
                          <a:effectLst/>
                        </a:rPr>
                        <a:t>100,000</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tc>
                  <a:txBody>
                    <a:bodyPr/>
                    <a:lstStyle/>
                    <a:p>
                      <a:pPr>
                        <a:lnSpc>
                          <a:spcPct val="115000"/>
                        </a:lnSpc>
                        <a:spcAft>
                          <a:spcPts val="0"/>
                        </a:spcAft>
                      </a:pPr>
                      <a:r>
                        <a:rPr lang="es-CO" sz="1600">
                          <a:effectLst/>
                        </a:rPr>
                        <a:t> </a:t>
                      </a:r>
                      <a:endParaRPr lang="es-CO" sz="1400">
                        <a:effectLst/>
                        <a:latin typeface="Calibri"/>
                        <a:ea typeface="Calibri"/>
                        <a:cs typeface="Times New Roman"/>
                      </a:endParaRPr>
                    </a:p>
                  </a:txBody>
                  <a:tcPr marL="0" marR="0" marT="0" marB="0"/>
                </a:tc>
                <a:extLst>
                  <a:ext uri="{0D108BD9-81ED-4DB2-BD59-A6C34878D82A}">
                    <a16:rowId xmlns:a16="http://schemas.microsoft.com/office/drawing/2014/main" val="10012"/>
                  </a:ext>
                </a:extLst>
              </a:tr>
              <a:tr h="169726">
                <a:tc gridSpan="10">
                  <a:txBody>
                    <a:bodyPr/>
                    <a:lstStyle/>
                    <a:p>
                      <a:pPr marL="38100" marR="38100">
                        <a:lnSpc>
                          <a:spcPts val="1600"/>
                        </a:lnSpc>
                        <a:spcAft>
                          <a:spcPts val="0"/>
                        </a:spcAft>
                      </a:pPr>
                      <a:r>
                        <a:rPr lang="es-CO" sz="1200" dirty="0">
                          <a:effectLst/>
                        </a:rPr>
                        <a:t>Método de extracción: Análisis de Componentes principales.</a:t>
                      </a:r>
                      <a:endParaRPr lang="es-CO" sz="1400" dirty="0">
                        <a:effectLst/>
                        <a:latin typeface="Calibri"/>
                        <a:ea typeface="Calibri"/>
                        <a:cs typeface="Times New Roman"/>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3"/>
                  </a:ext>
                </a:extLst>
              </a:tr>
            </a:tbl>
          </a:graphicData>
        </a:graphic>
      </p:graphicFrame>
      <p:sp>
        <p:nvSpPr>
          <p:cNvPr id="4" name="3 Rectángulo"/>
          <p:cNvSpPr/>
          <p:nvPr/>
        </p:nvSpPr>
        <p:spPr>
          <a:xfrm>
            <a:off x="395536" y="5733256"/>
            <a:ext cx="8208912" cy="369332"/>
          </a:xfrm>
          <a:prstGeom prst="rect">
            <a:avLst/>
          </a:prstGeom>
        </p:spPr>
        <p:txBody>
          <a:bodyPr wrap="square">
            <a:spAutoFit/>
          </a:bodyPr>
          <a:lstStyle/>
          <a:p>
            <a:pPr algn="just"/>
            <a:r>
              <a:rPr lang="es-ES" dirty="0" smtClean="0"/>
              <a:t>Con tres factores  se explica el 77% de la varianza de las variables.</a:t>
            </a:r>
            <a:endParaRPr lang="es-CO" dirty="0"/>
          </a:p>
        </p:txBody>
      </p:sp>
      <p:cxnSp>
        <p:nvCxnSpPr>
          <p:cNvPr id="5"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355055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MATRIZ DE COMPONENTES</a:t>
            </a:r>
            <a:endParaRPr lang="es-CO" dirty="0"/>
          </a:p>
        </p:txBody>
      </p:sp>
      <p:graphicFrame>
        <p:nvGraphicFramePr>
          <p:cNvPr id="5" name="4 Tabla"/>
          <p:cNvGraphicFramePr>
            <a:graphicFrameLocks noGrp="1"/>
          </p:cNvGraphicFramePr>
          <p:nvPr>
            <p:extLst/>
          </p:nvPr>
        </p:nvGraphicFramePr>
        <p:xfrm>
          <a:off x="107505" y="1556792"/>
          <a:ext cx="3312367" cy="3829921"/>
        </p:xfrm>
        <a:graphic>
          <a:graphicData uri="http://schemas.openxmlformats.org/drawingml/2006/table">
            <a:tbl>
              <a:tblPr>
                <a:tableStyleId>{5C22544A-7EE6-4342-B048-85BDC9FD1C3A}</a:tableStyleId>
              </a:tblPr>
              <a:tblGrid>
                <a:gridCol w="1171732">
                  <a:extLst>
                    <a:ext uri="{9D8B030D-6E8A-4147-A177-3AD203B41FA5}">
                      <a16:colId xmlns:a16="http://schemas.microsoft.com/office/drawing/2014/main" val="20000"/>
                    </a:ext>
                  </a:extLst>
                </a:gridCol>
                <a:gridCol w="713545">
                  <a:extLst>
                    <a:ext uri="{9D8B030D-6E8A-4147-A177-3AD203B41FA5}">
                      <a16:colId xmlns:a16="http://schemas.microsoft.com/office/drawing/2014/main" val="20001"/>
                    </a:ext>
                  </a:extLst>
                </a:gridCol>
                <a:gridCol w="713545">
                  <a:extLst>
                    <a:ext uri="{9D8B030D-6E8A-4147-A177-3AD203B41FA5}">
                      <a16:colId xmlns:a16="http://schemas.microsoft.com/office/drawing/2014/main" val="20002"/>
                    </a:ext>
                  </a:extLst>
                </a:gridCol>
                <a:gridCol w="713545">
                  <a:extLst>
                    <a:ext uri="{9D8B030D-6E8A-4147-A177-3AD203B41FA5}">
                      <a16:colId xmlns:a16="http://schemas.microsoft.com/office/drawing/2014/main" val="20003"/>
                    </a:ext>
                  </a:extLst>
                </a:gridCol>
              </a:tblGrid>
              <a:tr h="191084">
                <a:tc gridSpan="4">
                  <a:txBody>
                    <a:bodyPr/>
                    <a:lstStyle/>
                    <a:p>
                      <a:pPr marL="38100" marR="38100" algn="ctr">
                        <a:lnSpc>
                          <a:spcPts val="1600"/>
                        </a:lnSpc>
                        <a:spcAft>
                          <a:spcPts val="0"/>
                        </a:spcAft>
                      </a:pPr>
                      <a:r>
                        <a:rPr lang="es-CO" sz="1100" dirty="0">
                          <a:effectLst/>
                        </a:rPr>
                        <a:t>Matriz de componentes </a:t>
                      </a:r>
                      <a:r>
                        <a:rPr lang="es-CO" sz="1100" dirty="0" err="1">
                          <a:effectLst/>
                        </a:rPr>
                        <a:t>rotados</a:t>
                      </a:r>
                      <a:r>
                        <a:rPr lang="es-CO" sz="1100" baseline="30000" dirty="0" err="1">
                          <a:effectLst/>
                        </a:rPr>
                        <a:t>a</a:t>
                      </a:r>
                      <a:endParaRPr lang="es-CO" sz="160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1084">
                <a:tc rowSpan="2">
                  <a:txBody>
                    <a:bodyPr/>
                    <a:lstStyle/>
                    <a:p>
                      <a:pPr>
                        <a:lnSpc>
                          <a:spcPct val="115000"/>
                        </a:lnSpc>
                        <a:spcAft>
                          <a:spcPts val="0"/>
                        </a:spcAft>
                      </a:pPr>
                      <a:r>
                        <a:rPr lang="es-CO" sz="1800">
                          <a:effectLst/>
                        </a:rPr>
                        <a:t> </a:t>
                      </a:r>
                      <a:endParaRPr lang="es-CO" sz="1600">
                        <a:effectLst/>
                        <a:latin typeface="Calibri"/>
                        <a:ea typeface="Calibri"/>
                        <a:cs typeface="Times New Roman"/>
                      </a:endParaRPr>
                    </a:p>
                  </a:txBody>
                  <a:tcPr marL="0" marR="0" marT="0" marB="0"/>
                </a:tc>
                <a:tc gridSpan="3">
                  <a:txBody>
                    <a:bodyPr/>
                    <a:lstStyle/>
                    <a:p>
                      <a:pPr marL="38100" marR="38100" algn="ctr">
                        <a:lnSpc>
                          <a:spcPts val="1600"/>
                        </a:lnSpc>
                        <a:spcAft>
                          <a:spcPts val="0"/>
                        </a:spcAft>
                      </a:pPr>
                      <a:r>
                        <a:rPr lang="es-CO" sz="1100">
                          <a:effectLst/>
                        </a:rPr>
                        <a:t>Componente</a:t>
                      </a:r>
                      <a:endParaRPr lang="es-CO" sz="16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191084">
                <a:tc vMerge="1">
                  <a:txBody>
                    <a:bodyPr/>
                    <a:lstStyle/>
                    <a:p>
                      <a:endParaRPr lang="es-CO"/>
                    </a:p>
                  </a:txBody>
                  <a:tcPr/>
                </a:tc>
                <a:tc>
                  <a:txBody>
                    <a:bodyPr/>
                    <a:lstStyle/>
                    <a:p>
                      <a:pPr marL="38100" marR="38100" algn="ctr">
                        <a:lnSpc>
                          <a:spcPts val="1600"/>
                        </a:lnSpc>
                        <a:spcAft>
                          <a:spcPts val="0"/>
                        </a:spcAft>
                      </a:pPr>
                      <a:r>
                        <a:rPr lang="es-CO" sz="1100">
                          <a:effectLst/>
                        </a:rPr>
                        <a:t>1</a:t>
                      </a:r>
                      <a:endParaRPr lang="es-CO" sz="16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100">
                          <a:effectLst/>
                        </a:rPr>
                        <a:t>2</a:t>
                      </a:r>
                      <a:endParaRPr lang="es-CO" sz="16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100">
                          <a:effectLst/>
                        </a:rPr>
                        <a:t>3</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191084">
                <a:tc>
                  <a:txBody>
                    <a:bodyPr/>
                    <a:lstStyle/>
                    <a:p>
                      <a:pPr marL="38100" marR="38100">
                        <a:lnSpc>
                          <a:spcPts val="1600"/>
                        </a:lnSpc>
                        <a:spcAft>
                          <a:spcPts val="0"/>
                        </a:spcAft>
                      </a:pPr>
                      <a:r>
                        <a:rPr lang="es-CO" sz="1100">
                          <a:effectLst/>
                        </a:rPr>
                        <a:t>Pxhog</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,128</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,100</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,817</a:t>
                      </a:r>
                      <a:endParaRPr lang="es-CO" sz="1600" dirty="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3"/>
                  </a:ext>
                </a:extLst>
              </a:tr>
              <a:tr h="191084">
                <a:tc>
                  <a:txBody>
                    <a:bodyPr/>
                    <a:lstStyle/>
                    <a:p>
                      <a:pPr marL="38100" marR="38100">
                        <a:lnSpc>
                          <a:spcPts val="1600"/>
                        </a:lnSpc>
                        <a:spcAft>
                          <a:spcPts val="0"/>
                        </a:spcAft>
                      </a:pPr>
                      <a:r>
                        <a:rPr lang="es-CO" sz="1100">
                          <a:effectLst/>
                        </a:rPr>
                        <a:t>Hogxviv</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,083</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,053</a:t>
                      </a:r>
                      <a:endParaRPr lang="es-CO" sz="1600" dirty="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,768</a:t>
                      </a:r>
                      <a:endParaRPr lang="es-CO" sz="1600" dirty="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4"/>
                  </a:ext>
                </a:extLst>
              </a:tr>
              <a:tr h="191084">
                <a:tc>
                  <a:txBody>
                    <a:bodyPr/>
                    <a:lstStyle/>
                    <a:p>
                      <a:pPr marL="38100" marR="38100">
                        <a:lnSpc>
                          <a:spcPts val="1600"/>
                        </a:lnSpc>
                        <a:spcAft>
                          <a:spcPts val="0"/>
                        </a:spcAft>
                      </a:pPr>
                      <a:r>
                        <a:rPr lang="es-CO" sz="1100">
                          <a:effectLst/>
                        </a:rPr>
                        <a:t>Ayuno</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,852</a:t>
                      </a:r>
                      <a:endParaRPr lang="es-CO" sz="1600">
                        <a:effectLst/>
                        <a:latin typeface="Calibri"/>
                        <a:ea typeface="Calibri"/>
                        <a:cs typeface="Times New Roman"/>
                      </a:endParaRPr>
                    </a:p>
                  </a:txBody>
                  <a:tcPr marL="0" marR="0" marT="0" marB="0">
                    <a:solidFill>
                      <a:srgbClr val="FFFF00"/>
                    </a:solidFill>
                  </a:tcPr>
                </a:tc>
                <a:tc>
                  <a:txBody>
                    <a:bodyPr/>
                    <a:lstStyle/>
                    <a:p>
                      <a:pPr marL="38100" marR="38100" algn="r">
                        <a:lnSpc>
                          <a:spcPts val="1600"/>
                        </a:lnSpc>
                        <a:spcAft>
                          <a:spcPts val="0"/>
                        </a:spcAft>
                      </a:pPr>
                      <a:r>
                        <a:rPr lang="es-CO" sz="1100">
                          <a:effectLst/>
                        </a:rPr>
                        <a:t>,221</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,166</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392622">
                <a:tc>
                  <a:txBody>
                    <a:bodyPr/>
                    <a:lstStyle/>
                    <a:p>
                      <a:pPr marL="38100" marR="38100">
                        <a:lnSpc>
                          <a:spcPts val="1600"/>
                        </a:lnSpc>
                        <a:spcAft>
                          <a:spcPts val="0"/>
                        </a:spcAft>
                      </a:pPr>
                      <a:r>
                        <a:rPr lang="es-CO" sz="1100">
                          <a:effectLst/>
                        </a:rPr>
                        <a:t>Promeducacion</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dirty="0">
                          <a:effectLst/>
                        </a:rPr>
                        <a:t>,732</a:t>
                      </a:r>
                      <a:endParaRPr lang="es-CO" sz="1600" dirty="0">
                        <a:effectLst/>
                        <a:latin typeface="Calibri"/>
                        <a:ea typeface="Calibri"/>
                        <a:cs typeface="Times New Roman"/>
                      </a:endParaRPr>
                    </a:p>
                  </a:txBody>
                  <a:tcPr marL="0" marR="0" marT="0" marB="0">
                    <a:solidFill>
                      <a:srgbClr val="FFFF00"/>
                    </a:solidFill>
                  </a:tcPr>
                </a:tc>
                <a:tc>
                  <a:txBody>
                    <a:bodyPr/>
                    <a:lstStyle/>
                    <a:p>
                      <a:pPr marL="38100" marR="38100" algn="r">
                        <a:lnSpc>
                          <a:spcPts val="1600"/>
                        </a:lnSpc>
                        <a:spcAft>
                          <a:spcPts val="0"/>
                        </a:spcAft>
                      </a:pPr>
                      <a:r>
                        <a:rPr lang="es-CO" sz="1100">
                          <a:effectLst/>
                        </a:rPr>
                        <a:t>,210</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,457</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06"/>
                  </a:ext>
                </a:extLst>
              </a:tr>
              <a:tr h="191084">
                <a:tc>
                  <a:txBody>
                    <a:bodyPr/>
                    <a:lstStyle/>
                    <a:p>
                      <a:pPr marL="38100" marR="38100">
                        <a:lnSpc>
                          <a:spcPts val="1600"/>
                        </a:lnSpc>
                        <a:spcAft>
                          <a:spcPts val="0"/>
                        </a:spcAft>
                      </a:pPr>
                      <a:r>
                        <a:rPr lang="es-CO" sz="1100">
                          <a:effectLst/>
                        </a:rPr>
                        <a:t>Dependencia</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,607</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,218</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,663</a:t>
                      </a:r>
                      <a:endParaRPr lang="es-CO" sz="1600" dirty="0">
                        <a:effectLst/>
                        <a:latin typeface="Calibri"/>
                        <a:ea typeface="Calibri"/>
                        <a:cs typeface="Times New Roman"/>
                      </a:endParaRPr>
                    </a:p>
                  </a:txBody>
                  <a:tcPr marL="0" marR="0" marT="0" marB="0">
                    <a:solidFill>
                      <a:srgbClr val="00B0F0"/>
                    </a:solidFill>
                  </a:tcPr>
                </a:tc>
                <a:extLst>
                  <a:ext uri="{0D108BD9-81ED-4DB2-BD59-A6C34878D82A}">
                    <a16:rowId xmlns:a16="http://schemas.microsoft.com/office/drawing/2014/main" val="10007"/>
                  </a:ext>
                </a:extLst>
              </a:tr>
              <a:tr h="191084">
                <a:tc>
                  <a:txBody>
                    <a:bodyPr/>
                    <a:lstStyle/>
                    <a:p>
                      <a:pPr marL="38100" marR="38100">
                        <a:lnSpc>
                          <a:spcPts val="1600"/>
                        </a:lnSpc>
                        <a:spcAft>
                          <a:spcPts val="0"/>
                        </a:spcAft>
                      </a:pPr>
                      <a:r>
                        <a:rPr lang="es-CO" sz="1100">
                          <a:effectLst/>
                        </a:rPr>
                        <a:t>Desempleo</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,874</a:t>
                      </a:r>
                      <a:endParaRPr lang="es-CO" sz="1600">
                        <a:effectLst/>
                        <a:latin typeface="Calibri"/>
                        <a:ea typeface="Calibri"/>
                        <a:cs typeface="Times New Roman"/>
                      </a:endParaRPr>
                    </a:p>
                  </a:txBody>
                  <a:tcPr marL="0" marR="0" marT="0" marB="0">
                    <a:solidFill>
                      <a:srgbClr val="FFFF00"/>
                    </a:solidFill>
                  </a:tcPr>
                </a:tc>
                <a:tc>
                  <a:txBody>
                    <a:bodyPr/>
                    <a:lstStyle/>
                    <a:p>
                      <a:pPr marL="38100" marR="38100" algn="r">
                        <a:lnSpc>
                          <a:spcPts val="1600"/>
                        </a:lnSpc>
                        <a:spcAft>
                          <a:spcPts val="0"/>
                        </a:spcAft>
                      </a:pPr>
                      <a:r>
                        <a:rPr lang="es-CO" sz="1100">
                          <a:effectLst/>
                        </a:rPr>
                        <a:t>,021</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-,083</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08"/>
                  </a:ext>
                </a:extLst>
              </a:tr>
              <a:tr h="191084">
                <a:tc>
                  <a:txBody>
                    <a:bodyPr/>
                    <a:lstStyle/>
                    <a:p>
                      <a:pPr marL="38100" marR="38100">
                        <a:lnSpc>
                          <a:spcPts val="1600"/>
                        </a:lnSpc>
                        <a:spcAft>
                          <a:spcPts val="0"/>
                        </a:spcAft>
                      </a:pPr>
                      <a:r>
                        <a:rPr lang="es-CO" sz="1100">
                          <a:effectLst/>
                        </a:rPr>
                        <a:t>SinEducacion</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dirty="0">
                          <a:effectLst/>
                        </a:rPr>
                        <a:t>,782</a:t>
                      </a:r>
                      <a:endParaRPr lang="es-CO" sz="1600" dirty="0">
                        <a:effectLst/>
                        <a:latin typeface="Calibri"/>
                        <a:ea typeface="Calibri"/>
                        <a:cs typeface="Times New Roman"/>
                      </a:endParaRPr>
                    </a:p>
                  </a:txBody>
                  <a:tcPr marL="0" marR="0" marT="0" marB="0">
                    <a:solidFill>
                      <a:srgbClr val="FFFF00"/>
                    </a:solidFill>
                  </a:tcPr>
                </a:tc>
                <a:tc>
                  <a:txBody>
                    <a:bodyPr/>
                    <a:lstStyle/>
                    <a:p>
                      <a:pPr marL="38100" marR="38100" algn="r">
                        <a:lnSpc>
                          <a:spcPts val="1600"/>
                        </a:lnSpc>
                        <a:spcAft>
                          <a:spcPts val="0"/>
                        </a:spcAft>
                      </a:pPr>
                      <a:r>
                        <a:rPr lang="es-CO" sz="1100">
                          <a:effectLst/>
                        </a:rPr>
                        <a:t>,267</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a:effectLst/>
                        </a:rPr>
                        <a:t>,431</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09"/>
                  </a:ext>
                </a:extLst>
              </a:tr>
              <a:tr h="191084">
                <a:tc>
                  <a:txBody>
                    <a:bodyPr/>
                    <a:lstStyle/>
                    <a:p>
                      <a:pPr marL="38100" marR="38100">
                        <a:lnSpc>
                          <a:spcPts val="1600"/>
                        </a:lnSpc>
                        <a:spcAft>
                          <a:spcPts val="0"/>
                        </a:spcAft>
                      </a:pPr>
                      <a:r>
                        <a:rPr lang="es-CO" sz="1100">
                          <a:effectLst/>
                        </a:rPr>
                        <a:t>Energia</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,257</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,807</a:t>
                      </a:r>
                      <a:endParaRPr lang="es-CO" sz="1600" dirty="0">
                        <a:effectLst/>
                        <a:latin typeface="Calibri"/>
                        <a:ea typeface="Calibri"/>
                        <a:cs typeface="Times New Roman"/>
                      </a:endParaRPr>
                    </a:p>
                  </a:txBody>
                  <a:tcPr marL="0" marR="0" marT="0" marB="0">
                    <a:solidFill>
                      <a:srgbClr val="FF0000"/>
                    </a:solidFill>
                  </a:tcPr>
                </a:tc>
                <a:tc>
                  <a:txBody>
                    <a:bodyPr/>
                    <a:lstStyle/>
                    <a:p>
                      <a:pPr marL="38100" marR="38100" algn="r">
                        <a:lnSpc>
                          <a:spcPts val="1600"/>
                        </a:lnSpc>
                        <a:spcAft>
                          <a:spcPts val="0"/>
                        </a:spcAft>
                      </a:pPr>
                      <a:r>
                        <a:rPr lang="es-CO" sz="1100">
                          <a:effectLst/>
                        </a:rPr>
                        <a:t>,131</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10"/>
                  </a:ext>
                </a:extLst>
              </a:tr>
              <a:tr h="191084">
                <a:tc>
                  <a:txBody>
                    <a:bodyPr/>
                    <a:lstStyle/>
                    <a:p>
                      <a:pPr marL="38100" marR="38100">
                        <a:lnSpc>
                          <a:spcPts val="1600"/>
                        </a:lnSpc>
                        <a:spcAft>
                          <a:spcPts val="0"/>
                        </a:spcAft>
                      </a:pPr>
                      <a:r>
                        <a:rPr lang="es-CO" sz="1100">
                          <a:effectLst/>
                        </a:rPr>
                        <a:t>Acueducto</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,003</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,862</a:t>
                      </a:r>
                      <a:endParaRPr lang="es-CO" sz="1600" dirty="0">
                        <a:effectLst/>
                        <a:latin typeface="Calibri"/>
                        <a:ea typeface="Calibri"/>
                        <a:cs typeface="Times New Roman"/>
                      </a:endParaRPr>
                    </a:p>
                  </a:txBody>
                  <a:tcPr marL="0" marR="0" marT="0" marB="0">
                    <a:solidFill>
                      <a:srgbClr val="FF0000"/>
                    </a:solidFill>
                  </a:tcPr>
                </a:tc>
                <a:tc>
                  <a:txBody>
                    <a:bodyPr/>
                    <a:lstStyle/>
                    <a:p>
                      <a:pPr marL="38100" marR="38100" algn="r">
                        <a:lnSpc>
                          <a:spcPts val="1600"/>
                        </a:lnSpc>
                        <a:spcAft>
                          <a:spcPts val="0"/>
                        </a:spcAft>
                      </a:pPr>
                      <a:r>
                        <a:rPr lang="es-CO" sz="1100">
                          <a:effectLst/>
                        </a:rPr>
                        <a:t>,085</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11"/>
                  </a:ext>
                </a:extLst>
              </a:tr>
              <a:tr h="191084">
                <a:tc>
                  <a:txBody>
                    <a:bodyPr/>
                    <a:lstStyle/>
                    <a:p>
                      <a:pPr marL="38100" marR="38100">
                        <a:lnSpc>
                          <a:spcPts val="1600"/>
                        </a:lnSpc>
                        <a:spcAft>
                          <a:spcPts val="0"/>
                        </a:spcAft>
                      </a:pPr>
                      <a:r>
                        <a:rPr lang="es-CO" sz="1100">
                          <a:effectLst/>
                        </a:rPr>
                        <a:t>Alcantarillado</a:t>
                      </a:r>
                      <a:endParaRPr lang="es-CO" sz="16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100">
                          <a:effectLst/>
                        </a:rPr>
                        <a:t>,228</a:t>
                      </a:r>
                      <a:endParaRPr lang="es-CO" sz="16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100" dirty="0">
                          <a:effectLst/>
                        </a:rPr>
                        <a:t>,881</a:t>
                      </a:r>
                      <a:endParaRPr lang="es-CO" sz="1600" dirty="0">
                        <a:effectLst/>
                        <a:latin typeface="Calibri"/>
                        <a:ea typeface="Calibri"/>
                        <a:cs typeface="Times New Roman"/>
                      </a:endParaRPr>
                    </a:p>
                  </a:txBody>
                  <a:tcPr marL="0" marR="0" marT="0" marB="0">
                    <a:solidFill>
                      <a:srgbClr val="FF0000"/>
                    </a:solidFill>
                  </a:tcPr>
                </a:tc>
                <a:tc>
                  <a:txBody>
                    <a:bodyPr/>
                    <a:lstStyle/>
                    <a:p>
                      <a:pPr marL="38100" marR="38100" algn="r">
                        <a:lnSpc>
                          <a:spcPts val="1600"/>
                        </a:lnSpc>
                        <a:spcAft>
                          <a:spcPts val="0"/>
                        </a:spcAft>
                      </a:pPr>
                      <a:r>
                        <a:rPr lang="es-CO" sz="1100">
                          <a:effectLst/>
                        </a:rPr>
                        <a:t>,085</a:t>
                      </a:r>
                      <a:endParaRPr lang="es-CO" sz="1600">
                        <a:effectLst/>
                        <a:latin typeface="Calibri"/>
                        <a:ea typeface="Calibri"/>
                        <a:cs typeface="Times New Roman"/>
                      </a:endParaRPr>
                    </a:p>
                  </a:txBody>
                  <a:tcPr marL="0" marR="0" marT="0" marB="0"/>
                </a:tc>
                <a:extLst>
                  <a:ext uri="{0D108BD9-81ED-4DB2-BD59-A6C34878D82A}">
                    <a16:rowId xmlns:a16="http://schemas.microsoft.com/office/drawing/2014/main" val="10012"/>
                  </a:ext>
                </a:extLst>
              </a:tr>
              <a:tr h="795699">
                <a:tc gridSpan="4">
                  <a:txBody>
                    <a:bodyPr/>
                    <a:lstStyle/>
                    <a:p>
                      <a:pPr marL="38100" marR="38100">
                        <a:lnSpc>
                          <a:spcPts val="1600"/>
                        </a:lnSpc>
                        <a:spcAft>
                          <a:spcPts val="0"/>
                        </a:spcAft>
                      </a:pPr>
                      <a:r>
                        <a:rPr lang="es-CO" sz="1100">
                          <a:effectLst/>
                        </a:rPr>
                        <a:t>Método de extracción: Análisis de componentes principales. </a:t>
                      </a:r>
                      <a:endParaRPr lang="es-CO" sz="1600">
                        <a:effectLst/>
                      </a:endParaRPr>
                    </a:p>
                    <a:p>
                      <a:pPr marL="38100" marR="38100">
                        <a:lnSpc>
                          <a:spcPts val="1600"/>
                        </a:lnSpc>
                        <a:spcAft>
                          <a:spcPts val="0"/>
                        </a:spcAft>
                      </a:pPr>
                      <a:r>
                        <a:rPr lang="es-CO" sz="1100">
                          <a:effectLst/>
                        </a:rPr>
                        <a:t> Método de rotación: Normalización Varimax con Kaiser.</a:t>
                      </a:r>
                      <a:r>
                        <a:rPr lang="es-CO" sz="1100" baseline="30000">
                          <a:effectLst/>
                        </a:rPr>
                        <a:t>a</a:t>
                      </a:r>
                      <a:endParaRPr lang="es-CO" sz="1600">
                        <a:effectLst/>
                        <a:latin typeface="Calibri"/>
                        <a:ea typeface="Calibri"/>
                        <a:cs typeface="Times New Roman"/>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3"/>
                  </a:ext>
                </a:extLst>
              </a:tr>
              <a:tr h="191084">
                <a:tc gridSpan="4">
                  <a:txBody>
                    <a:bodyPr/>
                    <a:lstStyle/>
                    <a:p>
                      <a:pPr marL="38100" marR="38100">
                        <a:lnSpc>
                          <a:spcPts val="1600"/>
                        </a:lnSpc>
                        <a:spcAft>
                          <a:spcPts val="0"/>
                        </a:spcAft>
                      </a:pPr>
                      <a:r>
                        <a:rPr lang="es-CO" sz="1100" dirty="0">
                          <a:effectLst/>
                        </a:rPr>
                        <a:t>a. La rotación ha convergido en 4 iteraciones.</a:t>
                      </a:r>
                      <a:endParaRPr lang="es-CO" sz="160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4"/>
                  </a:ext>
                </a:extLst>
              </a:tr>
            </a:tbl>
          </a:graphicData>
        </a:graphic>
      </p:graphicFrame>
      <p:pic>
        <p:nvPicPr>
          <p:cNvPr id="6" name="5 Imagen"/>
          <p:cNvPicPr/>
          <p:nvPr/>
        </p:nvPicPr>
        <p:blipFill rotWithShape="1">
          <a:blip r:embed="rId2">
            <a:extLst>
              <a:ext uri="{28A0092B-C50C-407E-A947-70E740481C1C}">
                <a14:useLocalDpi xmlns:a14="http://schemas.microsoft.com/office/drawing/2010/main" val="0"/>
              </a:ext>
            </a:extLst>
          </a:blip>
          <a:srcRect l="21370" t="20338" r="18504" b="14726"/>
          <a:stretch/>
        </p:blipFill>
        <p:spPr bwMode="auto">
          <a:xfrm>
            <a:off x="4139952" y="1340768"/>
            <a:ext cx="4752528" cy="4464496"/>
          </a:xfrm>
          <a:prstGeom prst="rect">
            <a:avLst/>
          </a:prstGeom>
          <a:noFill/>
          <a:ln>
            <a:noFill/>
          </a:ln>
        </p:spPr>
      </p:pic>
      <p:sp>
        <p:nvSpPr>
          <p:cNvPr id="7" name="6 Elipse"/>
          <p:cNvSpPr/>
          <p:nvPr/>
        </p:nvSpPr>
        <p:spPr>
          <a:xfrm>
            <a:off x="6372200" y="2132856"/>
            <a:ext cx="6480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Elipse"/>
          <p:cNvSpPr/>
          <p:nvPr/>
        </p:nvSpPr>
        <p:spPr>
          <a:xfrm>
            <a:off x="7010325" y="3068960"/>
            <a:ext cx="738783"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6146824" y="3076575"/>
            <a:ext cx="738783" cy="72008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412521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FACTORES SELECCIONADOS</a:t>
            </a:r>
            <a:endParaRPr lang="es-CO" dirty="0"/>
          </a:p>
        </p:txBody>
      </p:sp>
      <p:sp>
        <p:nvSpPr>
          <p:cNvPr id="6" name="5 Rectángulo"/>
          <p:cNvSpPr/>
          <p:nvPr/>
        </p:nvSpPr>
        <p:spPr>
          <a:xfrm>
            <a:off x="467544" y="1340768"/>
            <a:ext cx="8633767" cy="6247864"/>
          </a:xfrm>
          <a:prstGeom prst="rect">
            <a:avLst/>
          </a:prstGeom>
        </p:spPr>
        <p:txBody>
          <a:bodyPr wrap="square">
            <a:spAutoFit/>
          </a:bodyPr>
          <a:lstStyle/>
          <a:p>
            <a:pPr marL="285750" lvl="0" indent="-285750" algn="just">
              <a:buFont typeface="Arial" panose="020B0604020202020204" pitchFamily="34" charset="0"/>
              <a:buChar char="•"/>
            </a:pPr>
            <a:r>
              <a:rPr lang="es-CO" dirty="0" smtClean="0"/>
              <a:t>Factor 1:  explica el 31.4% de la varianza de las variables. Sus  componentes principales son el Ayuno, el Promedio de años de educación de la población , el  porcentaje de población sin educación y el porcentaje de población desempleada. Dado que se compone de características de los individuos y su inserción en la estructura económica, se denomina </a:t>
            </a:r>
            <a:r>
              <a:rPr lang="es-CO" b="1" dirty="0" smtClean="0"/>
              <a:t>Factor Socioeconómico. </a:t>
            </a:r>
          </a:p>
          <a:p>
            <a:pPr marL="285750" lvl="0" indent="-285750" algn="just">
              <a:buFont typeface="Arial" panose="020B0604020202020204" pitchFamily="34" charset="0"/>
              <a:buChar char="•"/>
            </a:pPr>
            <a:endParaRPr lang="es-CO" b="1" dirty="0"/>
          </a:p>
          <a:p>
            <a:pPr marL="285750" indent="-285750" algn="just">
              <a:buFont typeface="Arial" panose="020B0604020202020204" pitchFamily="34" charset="0"/>
              <a:buChar char="•"/>
            </a:pPr>
            <a:r>
              <a:rPr lang="es-CO" dirty="0" smtClean="0"/>
              <a:t>Factor 2: explica el 23.9% de la varianza de las variables. Sus componentes principales son el porcentaje de viviendas con energía eléctrica, el porcentaje de viviendas con servicio de acueducto y el porcentaje de viviendas con servicio de alcantarillado.</a:t>
            </a:r>
            <a:r>
              <a:rPr lang="es-CO" dirty="0"/>
              <a:t> Dado que se compone de características de </a:t>
            </a:r>
            <a:r>
              <a:rPr lang="es-CO" dirty="0" smtClean="0"/>
              <a:t>las viviendas </a:t>
            </a:r>
            <a:r>
              <a:rPr lang="es-CO" dirty="0"/>
              <a:t> </a:t>
            </a:r>
            <a:r>
              <a:rPr lang="es-CO" dirty="0" smtClean="0"/>
              <a:t>por la presencia de servicios públicos, se denomina </a:t>
            </a:r>
            <a:r>
              <a:rPr lang="es-CO" b="1" dirty="0" smtClean="0"/>
              <a:t>Factor de Servicios Públicos en la Vivienda.</a:t>
            </a:r>
          </a:p>
          <a:p>
            <a:pPr marL="285750" indent="-285750" algn="just">
              <a:buFont typeface="Arial" panose="020B0604020202020204" pitchFamily="34" charset="0"/>
              <a:buChar char="•"/>
            </a:pPr>
            <a:endParaRPr lang="es-CO" b="1" dirty="0" smtClean="0"/>
          </a:p>
          <a:p>
            <a:pPr marL="285750" indent="-285750" algn="just">
              <a:buFont typeface="Arial" panose="020B0604020202020204" pitchFamily="34" charset="0"/>
              <a:buChar char="•"/>
            </a:pPr>
            <a:r>
              <a:rPr lang="es-CO" dirty="0"/>
              <a:t>Factor </a:t>
            </a:r>
            <a:r>
              <a:rPr lang="es-CO" dirty="0" smtClean="0"/>
              <a:t>3: </a:t>
            </a:r>
            <a:r>
              <a:rPr lang="es-CO" dirty="0"/>
              <a:t>explica el </a:t>
            </a:r>
            <a:r>
              <a:rPr lang="es-CO" dirty="0" smtClean="0"/>
              <a:t>21.5% </a:t>
            </a:r>
            <a:r>
              <a:rPr lang="es-CO" dirty="0"/>
              <a:t>de la varianza de las variables. Sus componentes principales son </a:t>
            </a:r>
            <a:r>
              <a:rPr lang="es-CO" dirty="0" smtClean="0"/>
              <a:t>el número de hogares por vivienda, el número de personas por hogar y el indicador de dependencia económica. Dado que se compone de características de la población con respecto a su estructura </a:t>
            </a:r>
            <a:r>
              <a:rPr lang="es-CO" dirty="0" err="1" smtClean="0"/>
              <a:t>etarea</a:t>
            </a:r>
            <a:r>
              <a:rPr lang="es-CO" dirty="0" smtClean="0"/>
              <a:t>, la composición del hogar y la distribución de viviendas en los hogares, se denomina </a:t>
            </a:r>
            <a:r>
              <a:rPr lang="es-CO" b="1" dirty="0" smtClean="0"/>
              <a:t>Factor de composición demográfica.  </a:t>
            </a:r>
            <a:endParaRPr lang="es-CO" b="1" dirty="0"/>
          </a:p>
          <a:p>
            <a:pPr marL="285750" indent="-285750" algn="just">
              <a:buFont typeface="Arial" panose="020B0604020202020204" pitchFamily="34" charset="0"/>
              <a:buChar char="•"/>
            </a:pPr>
            <a:endParaRPr lang="es-CO" b="1" dirty="0"/>
          </a:p>
          <a:p>
            <a:pPr marL="285750" lvl="0" indent="-285750" algn="just">
              <a:buFont typeface="Arial" panose="020B0604020202020204" pitchFamily="34" charset="0"/>
              <a:buChar char="•"/>
            </a:pPr>
            <a:endParaRPr lang="es-CO" dirty="0"/>
          </a:p>
          <a:p>
            <a:pPr marL="285750" indent="-285750">
              <a:buFont typeface="Arial" panose="020B0604020202020204" pitchFamily="34" charset="0"/>
              <a:buChar char="•"/>
            </a:pPr>
            <a:endParaRPr lang="es-CO" dirty="0"/>
          </a:p>
          <a:p>
            <a:pPr marL="285750" indent="-285750">
              <a:buFont typeface="Arial" panose="020B0604020202020204" pitchFamily="34" charset="0"/>
              <a:buChar char="•"/>
            </a:pPr>
            <a:endParaRPr lang="es-CO" sz="2000" dirty="0"/>
          </a:p>
          <a:p>
            <a:pPr marL="285750" lvl="0" indent="-285750">
              <a:buFont typeface="Arial" panose="020B0604020202020204" pitchFamily="34" charset="0"/>
              <a:buChar char="•"/>
            </a:pPr>
            <a:endParaRPr lang="es-CO" sz="2000" dirty="0"/>
          </a:p>
        </p:txBody>
      </p:sp>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113914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COMUNALIDADES</a:t>
            </a:r>
            <a:endParaRPr lang="es-CO" dirty="0"/>
          </a:p>
        </p:txBody>
      </p:sp>
      <p:graphicFrame>
        <p:nvGraphicFramePr>
          <p:cNvPr id="5" name="4 Tabla"/>
          <p:cNvGraphicFramePr>
            <a:graphicFrameLocks noGrp="1"/>
          </p:cNvGraphicFramePr>
          <p:nvPr>
            <p:extLst/>
          </p:nvPr>
        </p:nvGraphicFramePr>
        <p:xfrm>
          <a:off x="323528" y="1772816"/>
          <a:ext cx="3528392" cy="3945515"/>
        </p:xfrm>
        <a:graphic>
          <a:graphicData uri="http://schemas.openxmlformats.org/drawingml/2006/table">
            <a:tbl>
              <a:tblPr>
                <a:tableStyleId>{5C22544A-7EE6-4342-B048-85BDC9FD1C3A}</a:tableStyleId>
              </a:tblPr>
              <a:tblGrid>
                <a:gridCol w="1525329">
                  <a:extLst>
                    <a:ext uri="{9D8B030D-6E8A-4147-A177-3AD203B41FA5}">
                      <a16:colId xmlns:a16="http://schemas.microsoft.com/office/drawing/2014/main" val="20000"/>
                    </a:ext>
                  </a:extLst>
                </a:gridCol>
                <a:gridCol w="928874">
                  <a:extLst>
                    <a:ext uri="{9D8B030D-6E8A-4147-A177-3AD203B41FA5}">
                      <a16:colId xmlns:a16="http://schemas.microsoft.com/office/drawing/2014/main" val="20001"/>
                    </a:ext>
                  </a:extLst>
                </a:gridCol>
                <a:gridCol w="1074189">
                  <a:extLst>
                    <a:ext uri="{9D8B030D-6E8A-4147-A177-3AD203B41FA5}">
                      <a16:colId xmlns:a16="http://schemas.microsoft.com/office/drawing/2014/main" val="20002"/>
                    </a:ext>
                  </a:extLst>
                </a:gridCol>
              </a:tblGrid>
              <a:tr h="268808">
                <a:tc gridSpan="3">
                  <a:txBody>
                    <a:bodyPr/>
                    <a:lstStyle/>
                    <a:p>
                      <a:pPr marL="38100" marR="38100" algn="ctr">
                        <a:lnSpc>
                          <a:spcPts val="1600"/>
                        </a:lnSpc>
                        <a:spcAft>
                          <a:spcPts val="0"/>
                        </a:spcAft>
                      </a:pPr>
                      <a:r>
                        <a:rPr lang="es-CO" sz="1400">
                          <a:effectLst/>
                        </a:rPr>
                        <a:t>Comunalidades</a:t>
                      </a:r>
                      <a:endParaRPr lang="es-CO" sz="20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91528">
                <a:tc>
                  <a:txBody>
                    <a:bodyPr/>
                    <a:lstStyle/>
                    <a:p>
                      <a:pPr>
                        <a:lnSpc>
                          <a:spcPct val="115000"/>
                        </a:lnSpc>
                        <a:spcAft>
                          <a:spcPts val="0"/>
                        </a:spcAft>
                      </a:pPr>
                      <a:r>
                        <a:rPr lang="es-CO" sz="2400">
                          <a:effectLst/>
                        </a:rPr>
                        <a:t> </a:t>
                      </a:r>
                      <a:endParaRPr lang="es-CO" sz="20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400">
                          <a:effectLst/>
                        </a:rPr>
                        <a:t>Inicial</a:t>
                      </a:r>
                      <a:endParaRPr lang="es-CO" sz="20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400">
                          <a:effectLst/>
                        </a:rPr>
                        <a:t>Extracción</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268808">
                <a:tc>
                  <a:txBody>
                    <a:bodyPr/>
                    <a:lstStyle/>
                    <a:p>
                      <a:pPr marL="38100" marR="38100">
                        <a:lnSpc>
                          <a:spcPts val="1600"/>
                        </a:lnSpc>
                        <a:spcAft>
                          <a:spcPts val="0"/>
                        </a:spcAft>
                      </a:pPr>
                      <a:r>
                        <a:rPr lang="es-CO" sz="1400">
                          <a:effectLst/>
                        </a:rPr>
                        <a:t>Pxhog</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,694</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268808">
                <a:tc>
                  <a:txBody>
                    <a:bodyPr/>
                    <a:lstStyle/>
                    <a:p>
                      <a:pPr marL="38100" marR="38100">
                        <a:lnSpc>
                          <a:spcPts val="1600"/>
                        </a:lnSpc>
                        <a:spcAft>
                          <a:spcPts val="0"/>
                        </a:spcAft>
                      </a:pPr>
                      <a:r>
                        <a:rPr lang="es-CO" sz="1400">
                          <a:effectLst/>
                        </a:rPr>
                        <a:t>Hogxviv</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,599</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268808">
                <a:tc>
                  <a:txBody>
                    <a:bodyPr/>
                    <a:lstStyle/>
                    <a:p>
                      <a:pPr marL="38100" marR="38100">
                        <a:lnSpc>
                          <a:spcPts val="1600"/>
                        </a:lnSpc>
                        <a:spcAft>
                          <a:spcPts val="0"/>
                        </a:spcAft>
                      </a:pPr>
                      <a:r>
                        <a:rPr lang="es-CO" sz="1400">
                          <a:effectLst/>
                        </a:rPr>
                        <a:t>Ayuno</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,803</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268808">
                <a:tc>
                  <a:txBody>
                    <a:bodyPr/>
                    <a:lstStyle/>
                    <a:p>
                      <a:pPr marL="38100" marR="38100">
                        <a:lnSpc>
                          <a:spcPts val="1600"/>
                        </a:lnSpc>
                        <a:spcAft>
                          <a:spcPts val="0"/>
                        </a:spcAft>
                      </a:pPr>
                      <a:r>
                        <a:rPr lang="es-CO" sz="1400">
                          <a:effectLst/>
                        </a:rPr>
                        <a:t>Promeducacion</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,788</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268808">
                <a:tc>
                  <a:txBody>
                    <a:bodyPr/>
                    <a:lstStyle/>
                    <a:p>
                      <a:pPr marL="38100" marR="38100">
                        <a:lnSpc>
                          <a:spcPts val="1600"/>
                        </a:lnSpc>
                        <a:spcAft>
                          <a:spcPts val="0"/>
                        </a:spcAft>
                      </a:pPr>
                      <a:r>
                        <a:rPr lang="es-CO" sz="1400">
                          <a:effectLst/>
                        </a:rPr>
                        <a:t>Dependencia</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,856</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6"/>
                  </a:ext>
                </a:extLst>
              </a:tr>
              <a:tr h="268808">
                <a:tc>
                  <a:txBody>
                    <a:bodyPr/>
                    <a:lstStyle/>
                    <a:p>
                      <a:pPr marL="38100" marR="38100">
                        <a:lnSpc>
                          <a:spcPts val="1600"/>
                        </a:lnSpc>
                        <a:spcAft>
                          <a:spcPts val="0"/>
                        </a:spcAft>
                      </a:pPr>
                      <a:r>
                        <a:rPr lang="es-CO" sz="1400">
                          <a:effectLst/>
                        </a:rPr>
                        <a:t>Desempleo</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,771</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7"/>
                  </a:ext>
                </a:extLst>
              </a:tr>
              <a:tr h="268808">
                <a:tc>
                  <a:txBody>
                    <a:bodyPr/>
                    <a:lstStyle/>
                    <a:p>
                      <a:pPr marL="38100" marR="38100">
                        <a:lnSpc>
                          <a:spcPts val="1600"/>
                        </a:lnSpc>
                        <a:spcAft>
                          <a:spcPts val="0"/>
                        </a:spcAft>
                      </a:pPr>
                      <a:r>
                        <a:rPr lang="es-CO" sz="1400">
                          <a:effectLst/>
                        </a:rPr>
                        <a:t>SinEducacion</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,869</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8"/>
                  </a:ext>
                </a:extLst>
              </a:tr>
              <a:tr h="268808">
                <a:tc>
                  <a:txBody>
                    <a:bodyPr/>
                    <a:lstStyle/>
                    <a:p>
                      <a:pPr marL="38100" marR="38100">
                        <a:lnSpc>
                          <a:spcPts val="1600"/>
                        </a:lnSpc>
                        <a:spcAft>
                          <a:spcPts val="0"/>
                        </a:spcAft>
                      </a:pPr>
                      <a:r>
                        <a:rPr lang="es-CO" sz="1400">
                          <a:effectLst/>
                        </a:rPr>
                        <a:t>Energia</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,735</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09"/>
                  </a:ext>
                </a:extLst>
              </a:tr>
              <a:tr h="268808">
                <a:tc>
                  <a:txBody>
                    <a:bodyPr/>
                    <a:lstStyle/>
                    <a:p>
                      <a:pPr marL="38100" marR="38100">
                        <a:lnSpc>
                          <a:spcPts val="1600"/>
                        </a:lnSpc>
                        <a:spcAft>
                          <a:spcPts val="0"/>
                        </a:spcAft>
                      </a:pPr>
                      <a:r>
                        <a:rPr lang="es-CO" sz="1400">
                          <a:effectLst/>
                        </a:rPr>
                        <a:t>Acueducto</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,750</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10"/>
                  </a:ext>
                </a:extLst>
              </a:tr>
              <a:tr h="268808">
                <a:tc>
                  <a:txBody>
                    <a:bodyPr/>
                    <a:lstStyle/>
                    <a:p>
                      <a:pPr marL="38100" marR="38100">
                        <a:lnSpc>
                          <a:spcPts val="1600"/>
                        </a:lnSpc>
                        <a:spcAft>
                          <a:spcPts val="0"/>
                        </a:spcAft>
                      </a:pPr>
                      <a:r>
                        <a:rPr lang="es-CO" sz="1400">
                          <a:effectLst/>
                        </a:rPr>
                        <a:t>Alcantarillado</a:t>
                      </a:r>
                      <a:endParaRPr lang="es-CO" sz="20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400">
                          <a:effectLst/>
                        </a:rPr>
                        <a:t>1,000</a:t>
                      </a:r>
                      <a:endParaRPr lang="es-CO" sz="20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400">
                          <a:effectLst/>
                        </a:rPr>
                        <a:t>,835</a:t>
                      </a:r>
                      <a:endParaRPr lang="es-CO" sz="2000">
                        <a:effectLst/>
                        <a:latin typeface="Calibri"/>
                        <a:ea typeface="Calibri"/>
                        <a:cs typeface="Times New Roman"/>
                      </a:endParaRPr>
                    </a:p>
                  </a:txBody>
                  <a:tcPr marL="0" marR="0" marT="0" marB="0"/>
                </a:tc>
                <a:extLst>
                  <a:ext uri="{0D108BD9-81ED-4DB2-BD59-A6C34878D82A}">
                    <a16:rowId xmlns:a16="http://schemas.microsoft.com/office/drawing/2014/main" val="10011"/>
                  </a:ext>
                </a:extLst>
              </a:tr>
              <a:tr h="568003">
                <a:tc gridSpan="3">
                  <a:txBody>
                    <a:bodyPr/>
                    <a:lstStyle/>
                    <a:p>
                      <a:pPr marL="38100" marR="38100">
                        <a:lnSpc>
                          <a:spcPts val="1600"/>
                        </a:lnSpc>
                        <a:spcAft>
                          <a:spcPts val="0"/>
                        </a:spcAft>
                      </a:pPr>
                      <a:r>
                        <a:rPr lang="es-CO" sz="1400" dirty="0">
                          <a:effectLst/>
                        </a:rPr>
                        <a:t>Método de extracción: Análisis de Componentes principales.</a:t>
                      </a:r>
                      <a:endParaRPr lang="es-CO" sz="2000" dirty="0">
                        <a:effectLst/>
                        <a:latin typeface="Calibri"/>
                        <a:ea typeface="Calibri"/>
                        <a:cs typeface="Times New Roman"/>
                      </a:endParaRP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2"/>
                  </a:ext>
                </a:extLst>
              </a:tr>
            </a:tbl>
          </a:graphicData>
        </a:graphic>
      </p:graphicFrame>
      <p:sp>
        <p:nvSpPr>
          <p:cNvPr id="3" name="2 Rectángulo"/>
          <p:cNvSpPr/>
          <p:nvPr/>
        </p:nvSpPr>
        <p:spPr>
          <a:xfrm>
            <a:off x="4025255" y="1340768"/>
            <a:ext cx="5076056" cy="6063198"/>
          </a:xfrm>
          <a:prstGeom prst="rect">
            <a:avLst/>
          </a:prstGeom>
        </p:spPr>
        <p:txBody>
          <a:bodyPr wrap="square">
            <a:spAutoFit/>
          </a:bodyPr>
          <a:lstStyle/>
          <a:p>
            <a:pPr marL="285750" lvl="0" indent="-285750" algn="just">
              <a:buFont typeface="Arial" panose="020B0604020202020204" pitchFamily="34" charset="0"/>
              <a:buChar char="•"/>
            </a:pPr>
            <a:r>
              <a:rPr lang="es-ES" sz="1600" dirty="0"/>
              <a:t>El análisis con </a:t>
            </a:r>
            <a:r>
              <a:rPr lang="es-ES" sz="1600" dirty="0" smtClean="0"/>
              <a:t>tres </a:t>
            </a:r>
            <a:r>
              <a:rPr lang="es-ES" sz="1600" dirty="0"/>
              <a:t>factores  explica el   </a:t>
            </a:r>
            <a:r>
              <a:rPr lang="es-ES" sz="1600" dirty="0" smtClean="0"/>
              <a:t>69% </a:t>
            </a:r>
            <a:r>
              <a:rPr lang="es-ES" sz="1600" dirty="0"/>
              <a:t>de la variabilidad de </a:t>
            </a:r>
            <a:r>
              <a:rPr lang="es-ES" sz="1600" dirty="0" smtClean="0"/>
              <a:t>las personas por hogar.</a:t>
            </a:r>
          </a:p>
          <a:p>
            <a:pPr marL="285750" indent="-285750" algn="just">
              <a:buFont typeface="Arial" panose="020B0604020202020204" pitchFamily="34" charset="0"/>
              <a:buChar char="•"/>
            </a:pPr>
            <a:r>
              <a:rPr lang="es-ES" sz="1600" dirty="0"/>
              <a:t>El análisis con tres factores  explica el   </a:t>
            </a:r>
            <a:r>
              <a:rPr lang="es-ES" sz="1600" dirty="0" smtClean="0"/>
              <a:t>59% </a:t>
            </a:r>
            <a:r>
              <a:rPr lang="es-ES" sz="1600" dirty="0"/>
              <a:t>de la variabilidad de </a:t>
            </a:r>
            <a:r>
              <a:rPr lang="es-ES" sz="1600" dirty="0" smtClean="0"/>
              <a:t>hogares por vivienda.</a:t>
            </a:r>
          </a:p>
          <a:p>
            <a:pPr marL="285750" lvl="0" indent="-285750" algn="just">
              <a:buFont typeface="Arial" panose="020B0604020202020204" pitchFamily="34" charset="0"/>
              <a:buChar char="•"/>
            </a:pPr>
            <a:r>
              <a:rPr lang="es-ES" sz="1600" dirty="0"/>
              <a:t>El análisis con tres factores  explica el   </a:t>
            </a:r>
            <a:r>
              <a:rPr lang="es-ES" sz="1600" dirty="0" smtClean="0"/>
              <a:t>80% </a:t>
            </a:r>
            <a:r>
              <a:rPr lang="es-ES" sz="1600" dirty="0"/>
              <a:t>de la variabilidad de las personas </a:t>
            </a:r>
            <a:r>
              <a:rPr lang="es-CO" sz="1600" dirty="0" smtClean="0"/>
              <a:t>que ayunaron.</a:t>
            </a:r>
          </a:p>
          <a:p>
            <a:pPr marL="285750" indent="-285750" algn="just">
              <a:buFont typeface="Arial" panose="020B0604020202020204" pitchFamily="34" charset="0"/>
              <a:buChar char="•"/>
            </a:pPr>
            <a:r>
              <a:rPr lang="es-ES" sz="1600" dirty="0"/>
              <a:t>El análisis con tres factores  explica el  </a:t>
            </a:r>
            <a:r>
              <a:rPr lang="es-ES" sz="1600" dirty="0" smtClean="0"/>
              <a:t> 78% </a:t>
            </a:r>
            <a:r>
              <a:rPr lang="es-ES" sz="1600" dirty="0"/>
              <a:t>de la variabilidad </a:t>
            </a:r>
            <a:r>
              <a:rPr lang="es-ES" sz="1600" dirty="0" smtClean="0"/>
              <a:t>del promedio de años de educación.</a:t>
            </a:r>
            <a:endParaRPr lang="es-CO" sz="1600" dirty="0"/>
          </a:p>
          <a:p>
            <a:pPr marL="285750" indent="-285750" algn="just">
              <a:buFont typeface="Arial" panose="020B0604020202020204" pitchFamily="34" charset="0"/>
              <a:buChar char="•"/>
            </a:pPr>
            <a:r>
              <a:rPr lang="es-ES" sz="1600" dirty="0"/>
              <a:t>El análisis con tres factores  explica el   </a:t>
            </a:r>
            <a:r>
              <a:rPr lang="es-ES" sz="1600" dirty="0" smtClean="0"/>
              <a:t>85% </a:t>
            </a:r>
            <a:r>
              <a:rPr lang="es-ES" sz="1600" dirty="0"/>
              <a:t>de la variabilidad del promedio </a:t>
            </a:r>
            <a:r>
              <a:rPr lang="es-CO" sz="1600" dirty="0" smtClean="0"/>
              <a:t>de dependencia.</a:t>
            </a:r>
          </a:p>
          <a:p>
            <a:pPr marL="285750" indent="-285750" algn="just">
              <a:buFont typeface="Arial" panose="020B0604020202020204" pitchFamily="34" charset="0"/>
              <a:buChar char="•"/>
            </a:pPr>
            <a:r>
              <a:rPr lang="es-ES" sz="1600" dirty="0"/>
              <a:t>El análisis con tres factores  explica el   </a:t>
            </a:r>
            <a:r>
              <a:rPr lang="es-ES" sz="1600" dirty="0" smtClean="0"/>
              <a:t>77% </a:t>
            </a:r>
            <a:r>
              <a:rPr lang="es-ES" sz="1600" dirty="0"/>
              <a:t>de la variabilidad </a:t>
            </a:r>
            <a:r>
              <a:rPr lang="es-ES" sz="1600" dirty="0" smtClean="0"/>
              <a:t>del porcentaje de población sin </a:t>
            </a:r>
            <a:r>
              <a:rPr lang="es-CO" sz="1600" dirty="0" smtClean="0"/>
              <a:t>empleo.</a:t>
            </a:r>
            <a:endParaRPr lang="es-CO" sz="1600" dirty="0"/>
          </a:p>
          <a:p>
            <a:pPr marL="285750" indent="-285750" algn="just">
              <a:buFont typeface="Arial" panose="020B0604020202020204" pitchFamily="34" charset="0"/>
              <a:buChar char="•"/>
            </a:pPr>
            <a:r>
              <a:rPr lang="es-ES" sz="1600" dirty="0"/>
              <a:t>El análisis con tres factores  explica el   </a:t>
            </a:r>
            <a:r>
              <a:rPr lang="es-ES" sz="1600" dirty="0" smtClean="0"/>
              <a:t>86% </a:t>
            </a:r>
            <a:r>
              <a:rPr lang="es-ES" sz="1600" dirty="0"/>
              <a:t>de la variabilidad del porcentaje de población sin educación.</a:t>
            </a:r>
            <a:endParaRPr lang="es-CO" sz="1600" dirty="0"/>
          </a:p>
          <a:p>
            <a:pPr marL="285750" indent="-285750">
              <a:buFont typeface="Arial" panose="020B0604020202020204" pitchFamily="34" charset="0"/>
              <a:buChar char="•"/>
            </a:pPr>
            <a:r>
              <a:rPr lang="es-ES" sz="1600" dirty="0"/>
              <a:t>El análisis con tres factores  explica el   </a:t>
            </a:r>
            <a:r>
              <a:rPr lang="es-ES" sz="1600" dirty="0" smtClean="0"/>
              <a:t>73% </a:t>
            </a:r>
            <a:r>
              <a:rPr lang="es-ES" sz="1600" dirty="0"/>
              <a:t>de la variabilidad del porcentaje de </a:t>
            </a:r>
            <a:r>
              <a:rPr lang="es-ES" sz="1600" dirty="0" smtClean="0"/>
              <a:t>viviendas sin energía.</a:t>
            </a:r>
          </a:p>
          <a:p>
            <a:pPr marL="285750" indent="-285750">
              <a:buFont typeface="Arial" panose="020B0604020202020204" pitchFamily="34" charset="0"/>
              <a:buChar char="•"/>
            </a:pPr>
            <a:r>
              <a:rPr lang="es-ES" sz="1600" dirty="0"/>
              <a:t>El análisis con tres factores  explica el   </a:t>
            </a:r>
            <a:r>
              <a:rPr lang="es-ES" sz="1600" dirty="0" smtClean="0"/>
              <a:t>75% </a:t>
            </a:r>
            <a:r>
              <a:rPr lang="es-ES" sz="1600" dirty="0"/>
              <a:t>de la variabilidad del porcentaje de viviendas sin </a:t>
            </a:r>
            <a:r>
              <a:rPr lang="es-ES" sz="1600" dirty="0" smtClean="0"/>
              <a:t>acueducto.</a:t>
            </a:r>
            <a:endParaRPr lang="es-CO" sz="1600" dirty="0"/>
          </a:p>
          <a:p>
            <a:pPr marL="285750" indent="-285750">
              <a:buFont typeface="Arial" panose="020B0604020202020204" pitchFamily="34" charset="0"/>
              <a:buChar char="•"/>
            </a:pPr>
            <a:r>
              <a:rPr lang="es-ES" sz="1600" dirty="0"/>
              <a:t>El análisis con tres factores  explica el   </a:t>
            </a:r>
            <a:r>
              <a:rPr lang="es-ES" sz="1600" dirty="0" smtClean="0"/>
              <a:t>83</a:t>
            </a:r>
            <a:r>
              <a:rPr lang="es-ES" sz="1600" dirty="0"/>
              <a:t>% de la variabilidad del porcentaje de viviendas sin </a:t>
            </a:r>
            <a:r>
              <a:rPr lang="es-CO" sz="1600" dirty="0" smtClean="0"/>
              <a:t>alcantarillado</a:t>
            </a:r>
            <a:endParaRPr lang="es-CO" sz="1600" dirty="0"/>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dirty="0"/>
          </a:p>
          <a:p>
            <a:pPr marL="285750" lvl="0" indent="-285750">
              <a:buFont typeface="Arial" panose="020B0604020202020204" pitchFamily="34" charset="0"/>
              <a:buChar char="•"/>
            </a:pPr>
            <a:endParaRPr lang="es-CO" dirty="0"/>
          </a:p>
        </p:txBody>
      </p:sp>
      <p:cxnSp>
        <p:nvCxnSpPr>
          <p:cNvPr id="6"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2459371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MATRIZ DE COEFICIENTES</a:t>
            </a:r>
            <a:endParaRPr lang="es-CO" dirty="0"/>
          </a:p>
        </p:txBody>
      </p:sp>
      <p:graphicFrame>
        <p:nvGraphicFramePr>
          <p:cNvPr id="3" name="2 Tabla"/>
          <p:cNvGraphicFramePr>
            <a:graphicFrameLocks noGrp="1"/>
          </p:cNvGraphicFramePr>
          <p:nvPr>
            <p:extLst/>
          </p:nvPr>
        </p:nvGraphicFramePr>
        <p:xfrm>
          <a:off x="1259631" y="1700808"/>
          <a:ext cx="6336704" cy="4752525"/>
        </p:xfrm>
        <a:graphic>
          <a:graphicData uri="http://schemas.openxmlformats.org/drawingml/2006/table">
            <a:tbl>
              <a:tblPr>
                <a:tableStyleId>{5C22544A-7EE6-4342-B048-85BDC9FD1C3A}</a:tableStyleId>
              </a:tblPr>
              <a:tblGrid>
                <a:gridCol w="2241575">
                  <a:extLst>
                    <a:ext uri="{9D8B030D-6E8A-4147-A177-3AD203B41FA5}">
                      <a16:colId xmlns:a16="http://schemas.microsoft.com/office/drawing/2014/main" val="20000"/>
                    </a:ext>
                  </a:extLst>
                </a:gridCol>
                <a:gridCol w="1365043">
                  <a:extLst>
                    <a:ext uri="{9D8B030D-6E8A-4147-A177-3AD203B41FA5}">
                      <a16:colId xmlns:a16="http://schemas.microsoft.com/office/drawing/2014/main" val="20001"/>
                    </a:ext>
                  </a:extLst>
                </a:gridCol>
                <a:gridCol w="1365043">
                  <a:extLst>
                    <a:ext uri="{9D8B030D-6E8A-4147-A177-3AD203B41FA5}">
                      <a16:colId xmlns:a16="http://schemas.microsoft.com/office/drawing/2014/main" val="20002"/>
                    </a:ext>
                  </a:extLst>
                </a:gridCol>
                <a:gridCol w="1365043">
                  <a:extLst>
                    <a:ext uri="{9D8B030D-6E8A-4147-A177-3AD203B41FA5}">
                      <a16:colId xmlns:a16="http://schemas.microsoft.com/office/drawing/2014/main" val="20003"/>
                    </a:ext>
                  </a:extLst>
                </a:gridCol>
              </a:tblGrid>
              <a:tr h="560033">
                <a:tc gridSpan="4">
                  <a:txBody>
                    <a:bodyPr/>
                    <a:lstStyle/>
                    <a:p>
                      <a:pPr marL="38100" marR="38100" algn="ctr">
                        <a:lnSpc>
                          <a:spcPts val="1600"/>
                        </a:lnSpc>
                        <a:spcAft>
                          <a:spcPts val="0"/>
                        </a:spcAft>
                      </a:pPr>
                      <a:r>
                        <a:rPr lang="es-CO" sz="1800" dirty="0">
                          <a:effectLst/>
                        </a:rPr>
                        <a:t>Matriz de coeficientes para el cálculo de las puntuaciones en las componentes</a:t>
                      </a:r>
                      <a:endParaRPr lang="es-CO" sz="2800" dirty="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40223">
                <a:tc rowSpan="2">
                  <a:txBody>
                    <a:bodyPr/>
                    <a:lstStyle/>
                    <a:p>
                      <a:pPr>
                        <a:lnSpc>
                          <a:spcPct val="115000"/>
                        </a:lnSpc>
                        <a:spcAft>
                          <a:spcPts val="0"/>
                        </a:spcAft>
                      </a:pPr>
                      <a:r>
                        <a:rPr lang="es-CO" sz="3200">
                          <a:effectLst/>
                        </a:rPr>
                        <a:t> </a:t>
                      </a:r>
                      <a:endParaRPr lang="es-CO" sz="2800">
                        <a:effectLst/>
                        <a:latin typeface="Calibri"/>
                        <a:ea typeface="Calibri"/>
                        <a:cs typeface="Times New Roman"/>
                      </a:endParaRPr>
                    </a:p>
                  </a:txBody>
                  <a:tcPr marL="0" marR="0" marT="0" marB="0"/>
                </a:tc>
                <a:tc gridSpan="3">
                  <a:txBody>
                    <a:bodyPr/>
                    <a:lstStyle/>
                    <a:p>
                      <a:pPr marL="38100" marR="38100" algn="ctr">
                        <a:lnSpc>
                          <a:spcPts val="1600"/>
                        </a:lnSpc>
                        <a:spcAft>
                          <a:spcPts val="0"/>
                        </a:spcAft>
                      </a:pPr>
                      <a:r>
                        <a:rPr lang="es-CO" sz="1800">
                          <a:effectLst/>
                        </a:rPr>
                        <a:t>Componente</a:t>
                      </a:r>
                      <a:endParaRPr lang="es-CO" sz="28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348921">
                <a:tc vMerge="1">
                  <a:txBody>
                    <a:bodyPr/>
                    <a:lstStyle/>
                    <a:p>
                      <a:endParaRPr lang="es-CO"/>
                    </a:p>
                  </a:txBody>
                  <a:tcPr/>
                </a:tc>
                <a:tc>
                  <a:txBody>
                    <a:bodyPr/>
                    <a:lstStyle/>
                    <a:p>
                      <a:pPr marL="38100" marR="38100" algn="ctr">
                        <a:lnSpc>
                          <a:spcPts val="1600"/>
                        </a:lnSpc>
                        <a:spcAft>
                          <a:spcPts val="0"/>
                        </a:spcAft>
                      </a:pPr>
                      <a:r>
                        <a:rPr lang="es-CO" sz="1800">
                          <a:effectLst/>
                        </a:rPr>
                        <a:t>1</a:t>
                      </a:r>
                      <a:endParaRPr lang="es-CO" sz="28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800">
                          <a:effectLst/>
                        </a:rPr>
                        <a:t>2</a:t>
                      </a:r>
                      <a:endParaRPr lang="es-CO" sz="28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1800">
                          <a:effectLst/>
                        </a:rPr>
                        <a:t>3</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240223">
                <a:tc>
                  <a:txBody>
                    <a:bodyPr/>
                    <a:lstStyle/>
                    <a:p>
                      <a:pPr marL="38100" marR="38100">
                        <a:lnSpc>
                          <a:spcPts val="1600"/>
                        </a:lnSpc>
                        <a:spcAft>
                          <a:spcPts val="0"/>
                        </a:spcAft>
                      </a:pPr>
                      <a:r>
                        <a:rPr lang="es-CO" sz="1800">
                          <a:effectLst/>
                        </a:rPr>
                        <a:t>Pxhog</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-,158</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-,042</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,494</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240223">
                <a:tc>
                  <a:txBody>
                    <a:bodyPr/>
                    <a:lstStyle/>
                    <a:p>
                      <a:pPr marL="38100" marR="38100">
                        <a:lnSpc>
                          <a:spcPts val="1600"/>
                        </a:lnSpc>
                        <a:spcAft>
                          <a:spcPts val="0"/>
                        </a:spcAft>
                      </a:pPr>
                      <a:r>
                        <a:rPr lang="es-CO" sz="1800">
                          <a:effectLst/>
                        </a:rPr>
                        <a:t>Hogxviv</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-,161</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-,055</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,477</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240223">
                <a:tc>
                  <a:txBody>
                    <a:bodyPr/>
                    <a:lstStyle/>
                    <a:p>
                      <a:pPr marL="38100" marR="38100">
                        <a:lnSpc>
                          <a:spcPts val="1600"/>
                        </a:lnSpc>
                        <a:spcAft>
                          <a:spcPts val="0"/>
                        </a:spcAft>
                      </a:pPr>
                      <a:r>
                        <a:rPr lang="es-CO" sz="1800">
                          <a:effectLst/>
                        </a:rPr>
                        <a:t>Ayuno</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,334</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-,025</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-,126</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240223">
                <a:tc>
                  <a:txBody>
                    <a:bodyPr/>
                    <a:lstStyle/>
                    <a:p>
                      <a:pPr marL="38100" marR="38100">
                        <a:lnSpc>
                          <a:spcPts val="1600"/>
                        </a:lnSpc>
                        <a:spcAft>
                          <a:spcPts val="0"/>
                        </a:spcAft>
                      </a:pPr>
                      <a:r>
                        <a:rPr lang="es-CO" sz="1800">
                          <a:effectLst/>
                        </a:rPr>
                        <a:t>Promeducacion</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,205</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-,040</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,096</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6"/>
                  </a:ext>
                </a:extLst>
              </a:tr>
              <a:tr h="240223">
                <a:tc>
                  <a:txBody>
                    <a:bodyPr/>
                    <a:lstStyle/>
                    <a:p>
                      <a:pPr marL="38100" marR="38100">
                        <a:lnSpc>
                          <a:spcPts val="1600"/>
                        </a:lnSpc>
                        <a:spcAft>
                          <a:spcPts val="0"/>
                        </a:spcAft>
                      </a:pPr>
                      <a:r>
                        <a:rPr lang="es-CO" sz="1800">
                          <a:effectLst/>
                        </a:rPr>
                        <a:t>Dependencia</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,093</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-,036</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,262</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7"/>
                  </a:ext>
                </a:extLst>
              </a:tr>
              <a:tr h="240223">
                <a:tc>
                  <a:txBody>
                    <a:bodyPr/>
                    <a:lstStyle/>
                    <a:p>
                      <a:pPr marL="38100" marR="38100">
                        <a:lnSpc>
                          <a:spcPts val="1600"/>
                        </a:lnSpc>
                        <a:spcAft>
                          <a:spcPts val="0"/>
                        </a:spcAft>
                      </a:pPr>
                      <a:r>
                        <a:rPr lang="es-CO" sz="1800">
                          <a:effectLst/>
                        </a:rPr>
                        <a:t>Desempleo</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,436</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-,108</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-,276</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8"/>
                  </a:ext>
                </a:extLst>
              </a:tr>
              <a:tr h="240223">
                <a:tc>
                  <a:txBody>
                    <a:bodyPr/>
                    <a:lstStyle/>
                    <a:p>
                      <a:pPr marL="38100" marR="38100">
                        <a:lnSpc>
                          <a:spcPts val="1600"/>
                        </a:lnSpc>
                        <a:spcAft>
                          <a:spcPts val="0"/>
                        </a:spcAft>
                      </a:pPr>
                      <a:r>
                        <a:rPr lang="es-CO" sz="1800">
                          <a:effectLst/>
                        </a:rPr>
                        <a:t>SinEducacion</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,228</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-,016</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,061</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09"/>
                  </a:ext>
                </a:extLst>
              </a:tr>
              <a:tr h="240223">
                <a:tc>
                  <a:txBody>
                    <a:bodyPr/>
                    <a:lstStyle/>
                    <a:p>
                      <a:pPr marL="38100" marR="38100">
                        <a:lnSpc>
                          <a:spcPts val="1600"/>
                        </a:lnSpc>
                        <a:spcAft>
                          <a:spcPts val="0"/>
                        </a:spcAft>
                      </a:pPr>
                      <a:r>
                        <a:rPr lang="es-CO" sz="1800">
                          <a:effectLst/>
                        </a:rPr>
                        <a:t>Energia</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-,028</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,367</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-,052</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10"/>
                  </a:ext>
                </a:extLst>
              </a:tr>
              <a:tr h="240223">
                <a:tc>
                  <a:txBody>
                    <a:bodyPr/>
                    <a:lstStyle/>
                    <a:p>
                      <a:pPr marL="38100" marR="38100">
                        <a:lnSpc>
                          <a:spcPts val="1600"/>
                        </a:lnSpc>
                        <a:spcAft>
                          <a:spcPts val="0"/>
                        </a:spcAft>
                      </a:pPr>
                      <a:r>
                        <a:rPr lang="es-CO" sz="1800">
                          <a:effectLst/>
                        </a:rPr>
                        <a:t>Acueducto</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-,145</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,436</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-,024</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11"/>
                  </a:ext>
                </a:extLst>
              </a:tr>
              <a:tr h="240223">
                <a:tc>
                  <a:txBody>
                    <a:bodyPr/>
                    <a:lstStyle/>
                    <a:p>
                      <a:pPr marL="38100" marR="38100">
                        <a:lnSpc>
                          <a:spcPts val="1600"/>
                        </a:lnSpc>
                        <a:spcAft>
                          <a:spcPts val="0"/>
                        </a:spcAft>
                      </a:pPr>
                      <a:r>
                        <a:rPr lang="es-CO" sz="1800">
                          <a:effectLst/>
                        </a:rPr>
                        <a:t>Alcantarillado</a:t>
                      </a:r>
                      <a:endParaRPr lang="es-CO" sz="28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1800">
                          <a:effectLst/>
                        </a:rPr>
                        <a:t>-,040</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,413</a:t>
                      </a:r>
                      <a:endParaRPr lang="es-CO" sz="28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1800">
                          <a:effectLst/>
                        </a:rPr>
                        <a:t>-,082</a:t>
                      </a:r>
                      <a:endParaRPr lang="es-CO" sz="2800">
                        <a:effectLst/>
                        <a:latin typeface="Calibri"/>
                        <a:ea typeface="Calibri"/>
                        <a:cs typeface="Times New Roman"/>
                      </a:endParaRPr>
                    </a:p>
                  </a:txBody>
                  <a:tcPr marL="0" marR="0" marT="0" marB="0"/>
                </a:tc>
                <a:extLst>
                  <a:ext uri="{0D108BD9-81ED-4DB2-BD59-A6C34878D82A}">
                    <a16:rowId xmlns:a16="http://schemas.microsoft.com/office/drawing/2014/main" val="10012"/>
                  </a:ext>
                </a:extLst>
              </a:tr>
              <a:tr h="1201118">
                <a:tc gridSpan="4">
                  <a:txBody>
                    <a:bodyPr/>
                    <a:lstStyle/>
                    <a:p>
                      <a:pPr marL="38100" marR="38100">
                        <a:lnSpc>
                          <a:spcPts val="1600"/>
                        </a:lnSpc>
                        <a:spcAft>
                          <a:spcPts val="0"/>
                        </a:spcAft>
                      </a:pPr>
                      <a:r>
                        <a:rPr lang="es-CO" sz="1800" dirty="0">
                          <a:effectLst/>
                        </a:rPr>
                        <a:t>Método de extracción: Análisis de componentes principales. </a:t>
                      </a:r>
                      <a:endParaRPr lang="es-CO" sz="2800" dirty="0">
                        <a:effectLst/>
                      </a:endParaRPr>
                    </a:p>
                    <a:p>
                      <a:pPr marL="38100" marR="38100">
                        <a:lnSpc>
                          <a:spcPts val="1600"/>
                        </a:lnSpc>
                        <a:spcAft>
                          <a:spcPts val="0"/>
                        </a:spcAft>
                      </a:pPr>
                      <a:r>
                        <a:rPr lang="es-CO" sz="1800" dirty="0">
                          <a:effectLst/>
                        </a:rPr>
                        <a:t> Método de rotación: Normalización </a:t>
                      </a:r>
                      <a:r>
                        <a:rPr lang="es-CO" sz="1800" dirty="0" err="1">
                          <a:effectLst/>
                        </a:rPr>
                        <a:t>Varimax</a:t>
                      </a:r>
                      <a:r>
                        <a:rPr lang="es-CO" sz="1800" dirty="0">
                          <a:effectLst/>
                        </a:rPr>
                        <a:t> con </a:t>
                      </a:r>
                      <a:r>
                        <a:rPr lang="es-CO" sz="1800" dirty="0" err="1">
                          <a:effectLst/>
                        </a:rPr>
                        <a:t>Kaiser</a:t>
                      </a:r>
                      <a:r>
                        <a:rPr lang="es-CO" sz="1800" dirty="0">
                          <a:effectLst/>
                        </a:rPr>
                        <a:t>. </a:t>
                      </a:r>
                      <a:endParaRPr lang="es-CO" sz="2800" dirty="0">
                        <a:effectLst/>
                      </a:endParaRPr>
                    </a:p>
                    <a:p>
                      <a:pPr marL="38100" marR="38100">
                        <a:lnSpc>
                          <a:spcPts val="1600"/>
                        </a:lnSpc>
                        <a:spcAft>
                          <a:spcPts val="0"/>
                        </a:spcAft>
                      </a:pPr>
                      <a:r>
                        <a:rPr lang="es-CO" sz="1800" dirty="0">
                          <a:effectLst/>
                        </a:rPr>
                        <a:t> Puntuaciones de componentes.</a:t>
                      </a:r>
                      <a:endParaRPr lang="es-CO" sz="2800" dirty="0">
                        <a:effectLst/>
                        <a:latin typeface="Calibri"/>
                        <a:ea typeface="Calibri"/>
                        <a:cs typeface="Times New Roman"/>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3"/>
                  </a:ext>
                </a:extLst>
              </a:tr>
            </a:tbl>
          </a:graphicData>
        </a:graphic>
      </p:graphicFrame>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150805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5952" y="1706141"/>
            <a:ext cx="3030094" cy="392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83776" y="1700808"/>
            <a:ext cx="3030094" cy="392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17954" y="1715666"/>
            <a:ext cx="3030094" cy="392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421196" y="6066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t>FACTORES</a:t>
            </a:r>
            <a:endParaRPr lang="es-MX" dirty="0"/>
          </a:p>
        </p:txBody>
      </p:sp>
      <p:cxnSp>
        <p:nvCxnSpPr>
          <p:cNvPr id="6"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357064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902346" y="1052736"/>
            <a:ext cx="3515772" cy="543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1 Rectángulo"/>
              <p:cNvSpPr/>
              <p:nvPr/>
            </p:nvSpPr>
            <p:spPr>
              <a:xfrm>
                <a:off x="827584" y="1300808"/>
                <a:ext cx="2319866"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i="1">
                          <a:latin typeface="Cambria Math"/>
                        </a:rPr>
                        <m:t>𝐼𝐶𝑉</m:t>
                      </m:r>
                      <m:r>
                        <a:rPr lang="es-CO" i="1">
                          <a:latin typeface="Cambria Math"/>
                        </a:rPr>
                        <m:t>= </m:t>
                      </m:r>
                      <m:f>
                        <m:fPr>
                          <m:ctrlPr>
                            <a:rPr lang="es-CO" i="1">
                              <a:latin typeface="Cambria Math" panose="02040503050406030204" pitchFamily="18" charset="0"/>
                            </a:rPr>
                          </m:ctrlPr>
                        </m:fPr>
                        <m:num>
                          <m:r>
                            <a:rPr lang="es-CO" i="1">
                              <a:latin typeface="Cambria Math"/>
                            </a:rPr>
                            <m:t>𝐹</m:t>
                          </m:r>
                          <m:r>
                            <a:rPr lang="es-CO" i="1">
                              <a:latin typeface="Cambria Math"/>
                            </a:rPr>
                            <m:t>1+</m:t>
                          </m:r>
                          <m:r>
                            <a:rPr lang="es-CO" i="1">
                              <a:latin typeface="Cambria Math"/>
                            </a:rPr>
                            <m:t>𝐹</m:t>
                          </m:r>
                          <m:r>
                            <a:rPr lang="es-CO" i="1">
                              <a:latin typeface="Cambria Math"/>
                            </a:rPr>
                            <m:t>2+</m:t>
                          </m:r>
                          <m:r>
                            <a:rPr lang="es-CO" i="1">
                              <a:latin typeface="Cambria Math"/>
                            </a:rPr>
                            <m:t>𝐹</m:t>
                          </m:r>
                          <m:r>
                            <a:rPr lang="es-CO" i="1">
                              <a:latin typeface="Cambria Math"/>
                            </a:rPr>
                            <m:t>3</m:t>
                          </m:r>
                        </m:num>
                        <m:den>
                          <m:r>
                            <a:rPr lang="es-CO" i="1">
                              <a:latin typeface="Cambria Math"/>
                            </a:rPr>
                            <m:t>3</m:t>
                          </m:r>
                        </m:den>
                      </m:f>
                    </m:oMath>
                  </m:oMathPara>
                </a14:m>
                <a:endParaRPr lang="es-CO" dirty="0"/>
              </a:p>
            </p:txBody>
          </p:sp>
        </mc:Choice>
        <mc:Fallback xmlns="">
          <p:sp>
            <p:nvSpPr>
              <p:cNvPr id="2" name="1 Rectángulo"/>
              <p:cNvSpPr>
                <a:spLocks noRot="1" noChangeAspect="1" noMove="1" noResize="1" noEditPoints="1" noAdjustHandles="1" noChangeArrowheads="1" noChangeShapeType="1" noTextEdit="1"/>
              </p:cNvSpPr>
              <p:nvPr/>
            </p:nvSpPr>
            <p:spPr>
              <a:xfrm>
                <a:off x="827584" y="1300808"/>
                <a:ext cx="2319866" cy="612732"/>
              </a:xfrm>
              <a:prstGeom prst="rect">
                <a:avLst/>
              </a:prstGeom>
              <a:blipFill rotWithShape="1">
                <a:blip r:embed="rId3"/>
                <a:stretch>
                  <a:fillRect/>
                </a:stretch>
              </a:blipFill>
            </p:spPr>
            <p:txBody>
              <a:bodyPr/>
              <a:lstStyle/>
              <a:p>
                <a:r>
                  <a:rPr lang="es-CO">
                    <a:noFill/>
                  </a:rPr>
                  <a:t> </a:t>
                </a:r>
              </a:p>
            </p:txBody>
          </p:sp>
        </mc:Fallback>
      </mc:AlternateContent>
      <p:sp>
        <p:nvSpPr>
          <p:cNvPr id="3" name="2 CuadroTexto"/>
          <p:cNvSpPr txBox="1"/>
          <p:nvPr/>
        </p:nvSpPr>
        <p:spPr>
          <a:xfrm>
            <a:off x="755576" y="2348880"/>
            <a:ext cx="2952328" cy="2031325"/>
          </a:xfrm>
          <a:prstGeom prst="rect">
            <a:avLst/>
          </a:prstGeom>
          <a:noFill/>
        </p:spPr>
        <p:txBody>
          <a:bodyPr wrap="square" rtlCol="0">
            <a:spAutoFit/>
          </a:bodyPr>
          <a:lstStyle/>
          <a:p>
            <a:r>
              <a:rPr lang="es-CO" dirty="0" smtClean="0"/>
              <a:t>F1: Características socioeconómicas</a:t>
            </a:r>
          </a:p>
          <a:p>
            <a:endParaRPr lang="es-CO" dirty="0"/>
          </a:p>
          <a:p>
            <a:r>
              <a:rPr lang="es-CO" dirty="0" smtClean="0"/>
              <a:t>F2: Servicios públicos en la vivienda </a:t>
            </a:r>
          </a:p>
          <a:p>
            <a:endParaRPr lang="es-CO" dirty="0"/>
          </a:p>
          <a:p>
            <a:r>
              <a:rPr lang="es-CO" dirty="0" smtClean="0"/>
              <a:t>F3: Composición demográfica </a:t>
            </a:r>
            <a:endParaRPr lang="es-CO" dirty="0"/>
          </a:p>
        </p:txBody>
      </p:sp>
      <p:cxnSp>
        <p:nvCxnSpPr>
          <p:cNvPr id="6"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Tree>
    <p:extLst>
      <p:ext uri="{BB962C8B-B14F-4D97-AF65-F5344CB8AC3E}">
        <p14:creationId xmlns:p14="http://schemas.microsoft.com/office/powerpoint/2010/main" val="381735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pic>
        <p:nvPicPr>
          <p:cNvPr id="12" name="4 Marcador de contenido"/>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6529" y="1280160"/>
            <a:ext cx="3529487" cy="5454663"/>
          </a:xfrm>
        </p:spPr>
      </p:pic>
      <p:pic>
        <p:nvPicPr>
          <p:cNvPr id="13" name="4 Marcador de conteni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2463" y="1300420"/>
            <a:ext cx="3596081" cy="5557580"/>
          </a:xfrm>
          <a:prstGeom prst="rect">
            <a:avLst/>
          </a:prstGeom>
        </p:spPr>
      </p:pic>
      <p:sp>
        <p:nvSpPr>
          <p:cNvPr id="14" name="1 Título"/>
          <p:cNvSpPr txBox="1">
            <a:spLocks/>
          </p:cNvSpPr>
          <p:nvPr/>
        </p:nvSpPr>
        <p:spPr>
          <a:xfrm>
            <a:off x="421196" y="6066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600" dirty="0" smtClean="0"/>
              <a:t>Distribución Valores del suelo</a:t>
            </a:r>
            <a:endParaRPr lang="es-MX" sz="3600" dirty="0"/>
          </a:p>
        </p:txBody>
      </p:sp>
    </p:spTree>
    <p:extLst>
      <p:ext uri="{BB962C8B-B14F-4D97-AF65-F5344CB8AC3E}">
        <p14:creationId xmlns:p14="http://schemas.microsoft.com/office/powerpoint/2010/main" val="177817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5129546" cy="400110"/>
          </a:xfrm>
          <a:prstGeom prst="rect">
            <a:avLst/>
          </a:prstGeom>
        </p:spPr>
        <p:txBody>
          <a:bodyPr wrap="none">
            <a:spAutoFit/>
          </a:bodyPr>
          <a:lstStyle/>
          <a:p>
            <a:r>
              <a:rPr lang="es-CL" sz="2000" b="1" dirty="0" smtClean="0">
                <a:solidFill>
                  <a:srgbClr val="FF0000"/>
                </a:solidFill>
              </a:rPr>
              <a:t>Marco Conceptual: el concepto de segregación</a:t>
            </a:r>
            <a:endParaRPr lang="es-CL" sz="2000" dirty="0">
              <a:solidFill>
                <a:srgbClr val="FF0000"/>
              </a:solidFill>
            </a:endParaRPr>
          </a:p>
        </p:txBody>
      </p:sp>
      <p:sp>
        <p:nvSpPr>
          <p:cNvPr id="5" name="CuadroTexto 4"/>
          <p:cNvSpPr txBox="1"/>
          <p:nvPr/>
        </p:nvSpPr>
        <p:spPr>
          <a:xfrm>
            <a:off x="179512" y="1268760"/>
            <a:ext cx="8712968" cy="4093428"/>
          </a:xfrm>
          <a:prstGeom prst="rect">
            <a:avLst/>
          </a:prstGeom>
          <a:noFill/>
        </p:spPr>
        <p:txBody>
          <a:bodyPr wrap="square" rtlCol="0">
            <a:spAutoFit/>
          </a:bodyPr>
          <a:lstStyle/>
          <a:p>
            <a:pPr marL="342900" lvl="0" indent="-342900" algn="just">
              <a:buFont typeface="Arial" panose="020B0604020202020204" pitchFamily="34" charset="0"/>
              <a:buChar char="•"/>
            </a:pPr>
            <a:r>
              <a:rPr lang="es-CO" sz="2000" dirty="0" smtClean="0"/>
              <a:t>Diferencias entre social (ausencia de interacción) y geográfica (desigual distribución) (White)</a:t>
            </a:r>
          </a:p>
          <a:p>
            <a:pPr marL="342900" lvl="0" indent="-342900" algn="just">
              <a:buFont typeface="Arial" panose="020B0604020202020204" pitchFamily="34" charset="0"/>
              <a:buChar char="•"/>
            </a:pPr>
            <a:endParaRPr lang="es-CO" sz="2000" dirty="0"/>
          </a:p>
          <a:p>
            <a:pPr marL="342900" indent="-342900" algn="just">
              <a:buFont typeface="Arial" panose="020B0604020202020204" pitchFamily="34" charset="0"/>
              <a:buChar char="•"/>
            </a:pPr>
            <a:r>
              <a:rPr lang="es-CO" sz="2000" dirty="0"/>
              <a:t>En el marco de los estudios urbanos, el concepto remite a la desigual distribución de grupos de población en el territorio que se manifiesta tanto por la proximidad entre los espacios residenciales de los diferentes grupos, como por la homogeneidad social de las zonas en que se organiza una ciudad, o, por la concentración de ciertos grupos en áreas específicas de la ciudad (Rodríguez &amp; Arriagada, 2004).</a:t>
            </a:r>
          </a:p>
          <a:p>
            <a:pPr marL="342900" lvl="0" indent="-342900" algn="just">
              <a:buFont typeface="Arial" panose="020B0604020202020204" pitchFamily="34" charset="0"/>
              <a:buChar char="•"/>
            </a:pPr>
            <a:endParaRPr lang="es-CO" sz="2000" dirty="0" smtClean="0"/>
          </a:p>
          <a:p>
            <a:pPr marL="342900" lvl="0" indent="-342900" algn="just">
              <a:buFont typeface="Arial" panose="020B0604020202020204" pitchFamily="34" charset="0"/>
              <a:buChar char="•"/>
            </a:pPr>
            <a:r>
              <a:rPr lang="es-CO" sz="2000" dirty="0" smtClean="0"/>
              <a:t>Tradicionalmente en torno a la segregación se han evaluado cinco dimensiones: uniformidad, exposición, concentración, centralización y agrupamiento (</a:t>
            </a:r>
            <a:r>
              <a:rPr lang="es-CO" sz="2000" dirty="0" err="1" smtClean="0"/>
              <a:t>Massey</a:t>
            </a:r>
            <a:r>
              <a:rPr lang="es-CO" sz="2000" dirty="0" smtClean="0"/>
              <a:t> &amp; Denton)</a:t>
            </a:r>
            <a:endParaRPr lang="es-CO" sz="2000" dirty="0"/>
          </a:p>
        </p:txBody>
      </p:sp>
    </p:spTree>
    <p:extLst>
      <p:ext uri="{BB962C8B-B14F-4D97-AF65-F5344CB8AC3E}">
        <p14:creationId xmlns:p14="http://schemas.microsoft.com/office/powerpoint/2010/main" val="1738051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1348574" cy="400110"/>
          </a:xfrm>
          <a:prstGeom prst="rect">
            <a:avLst/>
          </a:prstGeom>
        </p:spPr>
        <p:txBody>
          <a:bodyPr wrap="none">
            <a:spAutoFit/>
          </a:bodyPr>
          <a:lstStyle/>
          <a:p>
            <a:r>
              <a:rPr lang="es-CL" sz="2000" b="1" dirty="0" smtClean="0">
                <a:solidFill>
                  <a:srgbClr val="FF0000"/>
                </a:solidFill>
              </a:rPr>
              <a:t>Resultados</a:t>
            </a:r>
            <a:endParaRPr lang="es-CL" sz="2000" dirty="0">
              <a:solidFill>
                <a:srgbClr val="FF0000"/>
              </a:solidFill>
            </a:endParaRPr>
          </a:p>
        </p:txBody>
      </p:sp>
      <p:sp>
        <p:nvSpPr>
          <p:cNvPr id="14" name="1 Título"/>
          <p:cNvSpPr txBox="1">
            <a:spLocks/>
          </p:cNvSpPr>
          <p:nvPr/>
        </p:nvSpPr>
        <p:spPr>
          <a:xfrm>
            <a:off x="421196" y="6066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3600" dirty="0"/>
          </a:p>
        </p:txBody>
      </p:sp>
      <p:pic>
        <p:nvPicPr>
          <p:cNvPr id="8"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1189246"/>
            <a:ext cx="5328592" cy="4396110"/>
          </a:xfrm>
          <a:prstGeom prst="rect">
            <a:avLst/>
          </a:prstGeom>
          <a:noFill/>
          <a:ln>
            <a:noFill/>
          </a:ln>
        </p:spPr>
      </p:pic>
      <p:graphicFrame>
        <p:nvGraphicFramePr>
          <p:cNvPr id="9" name="3 Tabla"/>
          <p:cNvGraphicFramePr>
            <a:graphicFrameLocks noGrp="1"/>
          </p:cNvGraphicFramePr>
          <p:nvPr>
            <p:extLst>
              <p:ext uri="{D42A27DB-BD31-4B8C-83A1-F6EECF244321}">
                <p14:modId xmlns:p14="http://schemas.microsoft.com/office/powerpoint/2010/main" val="155573160"/>
              </p:ext>
            </p:extLst>
          </p:nvPr>
        </p:nvGraphicFramePr>
        <p:xfrm>
          <a:off x="5309914" y="1549286"/>
          <a:ext cx="3345180" cy="1016000"/>
        </p:xfrm>
        <a:graphic>
          <a:graphicData uri="http://schemas.openxmlformats.org/drawingml/2006/table">
            <a:tbl>
              <a:tblPr>
                <a:tableStyleId>{5C22544A-7EE6-4342-B048-85BDC9FD1C3A}</a:tableStyleId>
              </a:tblPr>
              <a:tblGrid>
                <a:gridCol w="641054">
                  <a:extLst>
                    <a:ext uri="{9D8B030D-6E8A-4147-A177-3AD203B41FA5}">
                      <a16:colId xmlns:a16="http://schemas.microsoft.com/office/drawing/2014/main" val="20000"/>
                    </a:ext>
                  </a:extLst>
                </a:gridCol>
                <a:gridCol w="808948">
                  <a:extLst>
                    <a:ext uri="{9D8B030D-6E8A-4147-A177-3AD203B41FA5}">
                      <a16:colId xmlns:a16="http://schemas.microsoft.com/office/drawing/2014/main" val="20001"/>
                    </a:ext>
                  </a:extLst>
                </a:gridCol>
                <a:gridCol w="947589">
                  <a:extLst>
                    <a:ext uri="{9D8B030D-6E8A-4147-A177-3AD203B41FA5}">
                      <a16:colId xmlns:a16="http://schemas.microsoft.com/office/drawing/2014/main" val="20002"/>
                    </a:ext>
                  </a:extLst>
                </a:gridCol>
                <a:gridCol w="947589">
                  <a:extLst>
                    <a:ext uri="{9D8B030D-6E8A-4147-A177-3AD203B41FA5}">
                      <a16:colId xmlns:a16="http://schemas.microsoft.com/office/drawing/2014/main" val="20003"/>
                    </a:ext>
                  </a:extLst>
                </a:gridCol>
              </a:tblGrid>
              <a:tr h="0">
                <a:tc gridSpan="4">
                  <a:txBody>
                    <a:bodyPr/>
                    <a:lstStyle/>
                    <a:p>
                      <a:pPr marL="38100" marR="38100" algn="ctr">
                        <a:lnSpc>
                          <a:spcPts val="1600"/>
                        </a:lnSpc>
                        <a:spcAft>
                          <a:spcPts val="0"/>
                        </a:spcAft>
                      </a:pPr>
                      <a:r>
                        <a:rPr lang="es-CO" sz="900">
                          <a:effectLst/>
                        </a:rPr>
                        <a:t>Resumen del modelo</a:t>
                      </a:r>
                      <a:endParaRPr lang="es-CO" sz="11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0">
                <a:tc>
                  <a:txBody>
                    <a:bodyPr/>
                    <a:lstStyle/>
                    <a:p>
                      <a:pPr marL="38100" marR="38100" algn="ctr">
                        <a:lnSpc>
                          <a:spcPts val="1600"/>
                        </a:lnSpc>
                        <a:spcAft>
                          <a:spcPts val="0"/>
                        </a:spcAft>
                      </a:pPr>
                      <a:r>
                        <a:rPr lang="es-CO" sz="900">
                          <a:effectLst/>
                        </a:rPr>
                        <a:t>R</a:t>
                      </a:r>
                      <a:endParaRPr lang="es-CO" sz="11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R cuadrado</a:t>
                      </a:r>
                      <a:endParaRPr lang="es-CO" sz="11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R cuadrado corregida</a:t>
                      </a:r>
                      <a:endParaRPr lang="es-CO" sz="11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Error típico de la estimación</a:t>
                      </a:r>
                      <a:endParaRPr lang="es-CO" sz="11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marL="38100" marR="38100" algn="r">
                        <a:lnSpc>
                          <a:spcPts val="1600"/>
                        </a:lnSpc>
                        <a:spcAft>
                          <a:spcPts val="0"/>
                        </a:spcAft>
                      </a:pPr>
                      <a:r>
                        <a:rPr lang="es-CO" sz="900">
                          <a:effectLst/>
                        </a:rPr>
                        <a:t>,767</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,588</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,588</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,364</a:t>
                      </a:r>
                      <a:endParaRPr lang="es-CO" sz="11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0">
                <a:tc gridSpan="4">
                  <a:txBody>
                    <a:bodyPr/>
                    <a:lstStyle/>
                    <a:p>
                      <a:pPr marL="38100" marR="38100">
                        <a:lnSpc>
                          <a:spcPts val="1600"/>
                        </a:lnSpc>
                        <a:spcAft>
                          <a:spcPts val="0"/>
                        </a:spcAft>
                      </a:pPr>
                      <a:r>
                        <a:rPr lang="es-CO" sz="900" dirty="0">
                          <a:effectLst/>
                        </a:rPr>
                        <a:t>La variable independiente </a:t>
                      </a:r>
                      <a:r>
                        <a:rPr lang="es-CO" sz="900" dirty="0" err="1">
                          <a:effectLst/>
                        </a:rPr>
                        <a:t>esAvg_Valorm</a:t>
                      </a:r>
                      <a:r>
                        <a:rPr lang="es-CO" sz="900" dirty="0">
                          <a:effectLst/>
                        </a:rPr>
                        <a:t>.</a:t>
                      </a:r>
                      <a:endParaRPr lang="es-CO" sz="1100" dirty="0">
                        <a:effectLst/>
                        <a:latin typeface="Calibri"/>
                        <a:ea typeface="Calibri"/>
                        <a:cs typeface="Times New Roman"/>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3"/>
                  </a:ext>
                </a:extLst>
              </a:tr>
            </a:tbl>
          </a:graphicData>
        </a:graphic>
      </p:graphicFrame>
      <p:graphicFrame>
        <p:nvGraphicFramePr>
          <p:cNvPr id="10" name="7 Tabla"/>
          <p:cNvGraphicFramePr>
            <a:graphicFrameLocks noGrp="1"/>
          </p:cNvGraphicFramePr>
          <p:nvPr>
            <p:extLst>
              <p:ext uri="{D42A27DB-BD31-4B8C-83A1-F6EECF244321}">
                <p14:modId xmlns:p14="http://schemas.microsoft.com/office/powerpoint/2010/main" val="2414740429"/>
              </p:ext>
            </p:extLst>
          </p:nvPr>
        </p:nvGraphicFramePr>
        <p:xfrm>
          <a:off x="4185617" y="4063455"/>
          <a:ext cx="4778871" cy="1226312"/>
        </p:xfrm>
        <a:graphic>
          <a:graphicData uri="http://schemas.openxmlformats.org/drawingml/2006/table">
            <a:tbl>
              <a:tblPr>
                <a:tableStyleId>{5C22544A-7EE6-4342-B048-85BDC9FD1C3A}</a:tableStyleId>
              </a:tblPr>
              <a:tblGrid>
                <a:gridCol w="929760">
                  <a:extLst>
                    <a:ext uri="{9D8B030D-6E8A-4147-A177-3AD203B41FA5}">
                      <a16:colId xmlns:a16="http://schemas.microsoft.com/office/drawing/2014/main" val="20000"/>
                    </a:ext>
                  </a:extLst>
                </a:gridCol>
                <a:gridCol w="883995">
                  <a:extLst>
                    <a:ext uri="{9D8B030D-6E8A-4147-A177-3AD203B41FA5}">
                      <a16:colId xmlns:a16="http://schemas.microsoft.com/office/drawing/2014/main" val="20001"/>
                    </a:ext>
                  </a:extLst>
                </a:gridCol>
                <a:gridCol w="883995">
                  <a:extLst>
                    <a:ext uri="{9D8B030D-6E8A-4147-A177-3AD203B41FA5}">
                      <a16:colId xmlns:a16="http://schemas.microsoft.com/office/drawing/2014/main" val="20002"/>
                    </a:ext>
                  </a:extLst>
                </a:gridCol>
                <a:gridCol w="883995">
                  <a:extLst>
                    <a:ext uri="{9D8B030D-6E8A-4147-A177-3AD203B41FA5}">
                      <a16:colId xmlns:a16="http://schemas.microsoft.com/office/drawing/2014/main" val="20003"/>
                    </a:ext>
                  </a:extLst>
                </a:gridCol>
                <a:gridCol w="598563">
                  <a:extLst>
                    <a:ext uri="{9D8B030D-6E8A-4147-A177-3AD203B41FA5}">
                      <a16:colId xmlns:a16="http://schemas.microsoft.com/office/drawing/2014/main" val="20004"/>
                    </a:ext>
                  </a:extLst>
                </a:gridCol>
                <a:gridCol w="598563">
                  <a:extLst>
                    <a:ext uri="{9D8B030D-6E8A-4147-A177-3AD203B41FA5}">
                      <a16:colId xmlns:a16="http://schemas.microsoft.com/office/drawing/2014/main" val="20005"/>
                    </a:ext>
                  </a:extLst>
                </a:gridCol>
              </a:tblGrid>
              <a:tr h="164843">
                <a:tc gridSpan="6">
                  <a:txBody>
                    <a:bodyPr/>
                    <a:lstStyle/>
                    <a:p>
                      <a:pPr marL="38100" marR="38100" algn="ctr">
                        <a:lnSpc>
                          <a:spcPts val="1600"/>
                        </a:lnSpc>
                        <a:spcAft>
                          <a:spcPts val="0"/>
                        </a:spcAft>
                      </a:pPr>
                      <a:r>
                        <a:rPr lang="es-CO" sz="900">
                          <a:effectLst/>
                        </a:rPr>
                        <a:t>Coeficientes</a:t>
                      </a:r>
                      <a:endParaRPr lang="es-CO" sz="1100">
                        <a:effectLst/>
                        <a:latin typeface="Calibri"/>
                        <a:ea typeface="Calibri"/>
                        <a:cs typeface="Times New Roman"/>
                      </a:endParaRPr>
                    </a:p>
                  </a:txBody>
                  <a:tcPr marL="0" marR="0" marT="0"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48319">
                <a:tc rowSpan="2">
                  <a:txBody>
                    <a:bodyPr/>
                    <a:lstStyle/>
                    <a:p>
                      <a:pPr>
                        <a:lnSpc>
                          <a:spcPct val="115000"/>
                        </a:lnSpc>
                        <a:spcAft>
                          <a:spcPts val="0"/>
                        </a:spcAft>
                      </a:pPr>
                      <a:r>
                        <a:rPr lang="es-CO" sz="1200">
                          <a:effectLst/>
                        </a:rPr>
                        <a:t> </a:t>
                      </a:r>
                      <a:endParaRPr lang="es-CO" sz="1100">
                        <a:effectLst/>
                        <a:latin typeface="Calibri"/>
                        <a:ea typeface="Calibri"/>
                        <a:cs typeface="Times New Roman"/>
                      </a:endParaRPr>
                    </a:p>
                  </a:txBody>
                  <a:tcPr marL="0" marR="0" marT="0" marB="0"/>
                </a:tc>
                <a:tc gridSpan="2">
                  <a:txBody>
                    <a:bodyPr/>
                    <a:lstStyle/>
                    <a:p>
                      <a:pPr marL="38100" marR="38100" algn="ctr">
                        <a:lnSpc>
                          <a:spcPts val="1600"/>
                        </a:lnSpc>
                        <a:spcAft>
                          <a:spcPts val="0"/>
                        </a:spcAft>
                      </a:pPr>
                      <a:r>
                        <a:rPr lang="es-CO" sz="900">
                          <a:effectLst/>
                        </a:rPr>
                        <a:t>Coeficientes no estandarizados</a:t>
                      </a:r>
                      <a:endParaRPr lang="es-CO" sz="1100">
                        <a:effectLst/>
                        <a:latin typeface="Calibri"/>
                        <a:ea typeface="Calibri"/>
                        <a:cs typeface="Times New Roman"/>
                      </a:endParaRPr>
                    </a:p>
                  </a:txBody>
                  <a:tcPr marL="0" marR="0" marT="0" marB="0"/>
                </a:tc>
                <a:tc hMerge="1">
                  <a:txBody>
                    <a:bodyPr/>
                    <a:lstStyle/>
                    <a:p>
                      <a:endParaRPr lang="es-CO"/>
                    </a:p>
                  </a:txBody>
                  <a:tcPr/>
                </a:tc>
                <a:tc>
                  <a:txBody>
                    <a:bodyPr/>
                    <a:lstStyle/>
                    <a:p>
                      <a:pPr marL="38100" marR="38100" algn="ctr">
                        <a:lnSpc>
                          <a:spcPts val="1600"/>
                        </a:lnSpc>
                        <a:spcAft>
                          <a:spcPts val="0"/>
                        </a:spcAft>
                      </a:pPr>
                      <a:r>
                        <a:rPr lang="es-CO" sz="900">
                          <a:effectLst/>
                        </a:rPr>
                        <a:t>Coeficientes estandarizados</a:t>
                      </a:r>
                      <a:endParaRPr lang="es-CO" sz="1100">
                        <a:effectLst/>
                        <a:latin typeface="Calibri"/>
                        <a:ea typeface="Calibri"/>
                        <a:cs typeface="Times New Roman"/>
                      </a:endParaRPr>
                    </a:p>
                  </a:txBody>
                  <a:tcPr marL="0" marR="0" marT="0" marB="0"/>
                </a:tc>
                <a:tc rowSpan="2">
                  <a:txBody>
                    <a:bodyPr/>
                    <a:lstStyle/>
                    <a:p>
                      <a:pPr marL="38100" marR="38100" algn="ctr">
                        <a:lnSpc>
                          <a:spcPts val="1600"/>
                        </a:lnSpc>
                        <a:spcAft>
                          <a:spcPts val="0"/>
                        </a:spcAft>
                      </a:pPr>
                      <a:r>
                        <a:rPr lang="es-CO" sz="900">
                          <a:effectLst/>
                        </a:rPr>
                        <a:t>t</a:t>
                      </a:r>
                      <a:endParaRPr lang="es-CO" sz="1100">
                        <a:effectLst/>
                        <a:latin typeface="Calibri"/>
                        <a:ea typeface="Calibri"/>
                        <a:cs typeface="Times New Roman"/>
                      </a:endParaRPr>
                    </a:p>
                  </a:txBody>
                  <a:tcPr marL="0" marR="0" marT="0" marB="0"/>
                </a:tc>
                <a:tc rowSpan="2">
                  <a:txBody>
                    <a:bodyPr/>
                    <a:lstStyle/>
                    <a:p>
                      <a:pPr marL="38100" marR="38100" algn="ctr">
                        <a:lnSpc>
                          <a:spcPts val="1600"/>
                        </a:lnSpc>
                        <a:spcAft>
                          <a:spcPts val="0"/>
                        </a:spcAft>
                      </a:pPr>
                      <a:r>
                        <a:rPr lang="es-CO" sz="900">
                          <a:effectLst/>
                        </a:rPr>
                        <a:t>Sig.</a:t>
                      </a:r>
                      <a:endParaRPr lang="es-CO" sz="11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64843">
                <a:tc vMerge="1">
                  <a:txBody>
                    <a:bodyPr/>
                    <a:lstStyle/>
                    <a:p>
                      <a:endParaRPr lang="es-CO"/>
                    </a:p>
                  </a:txBody>
                  <a:tcPr/>
                </a:tc>
                <a:tc>
                  <a:txBody>
                    <a:bodyPr/>
                    <a:lstStyle/>
                    <a:p>
                      <a:pPr marL="38100" marR="38100" algn="ctr">
                        <a:lnSpc>
                          <a:spcPts val="1600"/>
                        </a:lnSpc>
                        <a:spcAft>
                          <a:spcPts val="0"/>
                        </a:spcAft>
                      </a:pPr>
                      <a:r>
                        <a:rPr lang="es-CO" sz="900">
                          <a:effectLst/>
                        </a:rPr>
                        <a:t>B</a:t>
                      </a:r>
                      <a:endParaRPr lang="es-CO" sz="11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Error típico</a:t>
                      </a:r>
                      <a:endParaRPr lang="es-CO" sz="1100">
                        <a:effectLst/>
                        <a:latin typeface="Calibri"/>
                        <a:ea typeface="Calibri"/>
                        <a:cs typeface="Times New Roman"/>
                      </a:endParaRPr>
                    </a:p>
                  </a:txBody>
                  <a:tcPr marL="0" marR="0" marT="0" marB="0"/>
                </a:tc>
                <a:tc>
                  <a:txBody>
                    <a:bodyPr/>
                    <a:lstStyle/>
                    <a:p>
                      <a:pPr marL="38100" marR="38100" algn="ctr">
                        <a:lnSpc>
                          <a:spcPts val="1600"/>
                        </a:lnSpc>
                        <a:spcAft>
                          <a:spcPts val="0"/>
                        </a:spcAft>
                      </a:pPr>
                      <a:r>
                        <a:rPr lang="es-CO" sz="900">
                          <a:effectLst/>
                        </a:rPr>
                        <a:t>Beta</a:t>
                      </a:r>
                      <a:endParaRPr lang="es-CO" sz="1100">
                        <a:effectLst/>
                        <a:latin typeface="Calibri"/>
                        <a:ea typeface="Calibri"/>
                        <a:cs typeface="Times New Roman"/>
                      </a:endParaRPr>
                    </a:p>
                  </a:txBody>
                  <a:tcPr marL="0" marR="0" marT="0" marB="0"/>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2"/>
                  </a:ext>
                </a:extLst>
              </a:tr>
              <a:tr h="164843">
                <a:tc>
                  <a:txBody>
                    <a:bodyPr/>
                    <a:lstStyle/>
                    <a:p>
                      <a:pPr marL="38100" marR="38100">
                        <a:lnSpc>
                          <a:spcPts val="1600"/>
                        </a:lnSpc>
                        <a:spcAft>
                          <a:spcPts val="0"/>
                        </a:spcAft>
                      </a:pPr>
                      <a:r>
                        <a:rPr lang="es-CO" sz="900">
                          <a:effectLst/>
                        </a:rPr>
                        <a:t>ln(Avg_Valorm)</a:t>
                      </a:r>
                      <a:endParaRPr lang="es-CO" sz="11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,641</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,023</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,767</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28,212</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,000</a:t>
                      </a:r>
                      <a:endParaRPr lang="es-CO" sz="110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178775">
                <a:tc>
                  <a:txBody>
                    <a:bodyPr/>
                    <a:lstStyle/>
                    <a:p>
                      <a:pPr marL="38100" marR="38100">
                        <a:lnSpc>
                          <a:spcPts val="1600"/>
                        </a:lnSpc>
                        <a:spcAft>
                          <a:spcPts val="0"/>
                        </a:spcAft>
                      </a:pPr>
                      <a:r>
                        <a:rPr lang="es-CO" sz="900">
                          <a:effectLst/>
                        </a:rPr>
                        <a:t>(Constante)</a:t>
                      </a:r>
                      <a:endParaRPr lang="es-CO" sz="1100">
                        <a:effectLst/>
                        <a:latin typeface="Calibri"/>
                        <a:ea typeface="Calibri"/>
                        <a:cs typeface="Times New Roman"/>
                      </a:endParaRPr>
                    </a:p>
                  </a:txBody>
                  <a:tcPr marL="0" marR="0" marT="0" marB="0" anchor="ctr"/>
                </a:tc>
                <a:tc>
                  <a:txBody>
                    <a:bodyPr/>
                    <a:lstStyle/>
                    <a:p>
                      <a:pPr marL="38100" marR="38100" algn="r">
                        <a:lnSpc>
                          <a:spcPts val="1600"/>
                        </a:lnSpc>
                        <a:spcAft>
                          <a:spcPts val="0"/>
                        </a:spcAft>
                      </a:pPr>
                      <a:r>
                        <a:rPr lang="es-CO" sz="900">
                          <a:effectLst/>
                        </a:rPr>
                        <a:t>-8,363</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,297</a:t>
                      </a:r>
                      <a:endParaRPr lang="es-CO" sz="1100">
                        <a:effectLst/>
                        <a:latin typeface="Calibri"/>
                        <a:ea typeface="Calibri"/>
                        <a:cs typeface="Times New Roman"/>
                      </a:endParaRPr>
                    </a:p>
                  </a:txBody>
                  <a:tcPr marL="0" marR="0" marT="0" marB="0"/>
                </a:tc>
                <a:tc>
                  <a:txBody>
                    <a:bodyPr/>
                    <a:lstStyle/>
                    <a:p>
                      <a:pPr>
                        <a:lnSpc>
                          <a:spcPct val="115000"/>
                        </a:lnSpc>
                        <a:spcAft>
                          <a:spcPts val="0"/>
                        </a:spcAft>
                      </a:pPr>
                      <a:r>
                        <a:rPr lang="es-CO" sz="1200">
                          <a:effectLst/>
                        </a:rPr>
                        <a:t> </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a:effectLst/>
                        </a:rPr>
                        <a:t>-28,138</a:t>
                      </a:r>
                      <a:endParaRPr lang="es-CO" sz="1100">
                        <a:effectLst/>
                        <a:latin typeface="Calibri"/>
                        <a:ea typeface="Calibri"/>
                        <a:cs typeface="Times New Roman"/>
                      </a:endParaRPr>
                    </a:p>
                  </a:txBody>
                  <a:tcPr marL="0" marR="0" marT="0" marB="0"/>
                </a:tc>
                <a:tc>
                  <a:txBody>
                    <a:bodyPr/>
                    <a:lstStyle/>
                    <a:p>
                      <a:pPr marL="38100" marR="38100" algn="r">
                        <a:lnSpc>
                          <a:spcPts val="1600"/>
                        </a:lnSpc>
                        <a:spcAft>
                          <a:spcPts val="0"/>
                        </a:spcAft>
                      </a:pPr>
                      <a:r>
                        <a:rPr lang="es-CO" sz="900" dirty="0">
                          <a:effectLst/>
                        </a:rPr>
                        <a:t>,000</a:t>
                      </a:r>
                      <a:endParaRPr lang="es-CO" sz="1100" dirty="0">
                        <a:effectLst/>
                        <a:latin typeface="Calibri"/>
                        <a:ea typeface="Calibri"/>
                        <a:cs typeface="Times New Roman"/>
                      </a:endParaRPr>
                    </a:p>
                  </a:txBody>
                  <a:tcPr marL="0" marR="0" marT="0" marB="0"/>
                </a:tc>
                <a:extLst>
                  <a:ext uri="{0D108BD9-81ED-4DB2-BD59-A6C34878D82A}">
                    <a16:rowId xmlns:a16="http://schemas.microsoft.com/office/drawing/2014/main" val="10004"/>
                  </a:ext>
                </a:extLst>
              </a:tr>
            </a:tbl>
          </a:graphicData>
        </a:graphic>
      </p:graphicFrame>
      <p:sp>
        <p:nvSpPr>
          <p:cNvPr id="11" name="8 Rectángulo"/>
          <p:cNvSpPr/>
          <p:nvPr/>
        </p:nvSpPr>
        <p:spPr>
          <a:xfrm>
            <a:off x="4253061" y="5365710"/>
            <a:ext cx="4572000" cy="923330"/>
          </a:xfrm>
          <a:prstGeom prst="rect">
            <a:avLst/>
          </a:prstGeom>
        </p:spPr>
        <p:txBody>
          <a:bodyPr>
            <a:spAutoFit/>
          </a:bodyPr>
          <a:lstStyle/>
          <a:p>
            <a:r>
              <a:rPr lang="es-CO" dirty="0"/>
              <a:t>La prueba de hipótesis t indica que los coeficientes son adecuados  para explicar la variable ICV básico. </a:t>
            </a:r>
          </a:p>
        </p:txBody>
      </p:sp>
      <p:sp>
        <p:nvSpPr>
          <p:cNvPr id="15" name="9 Rectángulo"/>
          <p:cNvSpPr/>
          <p:nvPr/>
        </p:nvSpPr>
        <p:spPr>
          <a:xfrm>
            <a:off x="4101083" y="2557398"/>
            <a:ext cx="4689673" cy="923330"/>
          </a:xfrm>
          <a:prstGeom prst="rect">
            <a:avLst/>
          </a:prstGeom>
        </p:spPr>
        <p:txBody>
          <a:bodyPr wrap="square">
            <a:spAutoFit/>
          </a:bodyPr>
          <a:lstStyle/>
          <a:p>
            <a:r>
              <a:rPr lang="es-CO" b="1" dirty="0"/>
              <a:t>Regresión logarítmica: </a:t>
            </a:r>
            <a:r>
              <a:rPr lang="es-CO" dirty="0"/>
              <a:t>  Presenta un mejor R cuadrado, por tanto representa mejor la tendencia entre las dos variables </a:t>
            </a:r>
          </a:p>
        </p:txBody>
      </p:sp>
    </p:spTree>
    <p:extLst>
      <p:ext uri="{BB962C8B-B14F-4D97-AF65-F5344CB8AC3E}">
        <p14:creationId xmlns:p14="http://schemas.microsoft.com/office/powerpoint/2010/main" val="2772782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6 Rectángulo"/>
          <p:cNvSpPr/>
          <p:nvPr/>
        </p:nvSpPr>
        <p:spPr>
          <a:xfrm>
            <a:off x="611560" y="260648"/>
            <a:ext cx="1577676" cy="400110"/>
          </a:xfrm>
          <a:prstGeom prst="rect">
            <a:avLst/>
          </a:prstGeom>
        </p:spPr>
        <p:txBody>
          <a:bodyPr wrap="none">
            <a:spAutoFit/>
          </a:bodyPr>
          <a:lstStyle/>
          <a:p>
            <a:r>
              <a:rPr lang="es-CL" sz="2000" b="1" dirty="0" smtClean="0">
                <a:solidFill>
                  <a:srgbClr val="FF0000"/>
                </a:solidFill>
              </a:rPr>
              <a:t>Conclusiones</a:t>
            </a:r>
            <a:endParaRPr lang="es-CL" sz="2000" dirty="0">
              <a:solidFill>
                <a:srgbClr val="FF0000"/>
              </a:solidFill>
            </a:endParaRPr>
          </a:p>
        </p:txBody>
      </p:sp>
      <p:sp>
        <p:nvSpPr>
          <p:cNvPr id="5" name="Rectángulo 4"/>
          <p:cNvSpPr/>
          <p:nvPr/>
        </p:nvSpPr>
        <p:spPr>
          <a:xfrm>
            <a:off x="323528" y="1484784"/>
            <a:ext cx="8712968" cy="5078313"/>
          </a:xfrm>
          <a:prstGeom prst="rect">
            <a:avLst/>
          </a:prstGeom>
        </p:spPr>
        <p:txBody>
          <a:bodyPr wrap="square">
            <a:spAutoFit/>
          </a:bodyPr>
          <a:lstStyle/>
          <a:p>
            <a:pPr algn="just"/>
            <a:r>
              <a:rPr lang="es-CO" dirty="0"/>
              <a:t>Como resultado de este análisis se encontró que el comportamiento de las condiciones de calidad de vida está altamente sectorizado en la ciudad, en una escala macro generada por la yuxtaposición de sectores micro, que en su conjunto configuran vastas zonas de la ciudad habitadas por grupos socioeconómicos similares en sus condiciones de vida</a:t>
            </a:r>
            <a:r>
              <a:rPr lang="es-CO" dirty="0" smtClean="0"/>
              <a:t>.</a:t>
            </a:r>
          </a:p>
          <a:p>
            <a:pPr algn="just"/>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dirty="0"/>
              <a:t>En segundo lugar, frente al análisis del comportamiento del mercado inmobiliario se identificó igualmente un patrón espacial fuertemente aglomerado que presenta importantes similitudes con la primera variable caracterizada. Con esto, logró demostrarse que la segregación tiene una fuerte relación con el comportamiento del mercado inmobiliario, dado que los precios del suelo en la ciudad también se encuentran altamente sectorizados. </a:t>
            </a:r>
            <a:endParaRPr lang="en-US" dirty="0"/>
          </a:p>
          <a:p>
            <a:pPr algn="just"/>
            <a:endParaRPr lang="es-CO"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dirty="0"/>
              <a:t>Este comportamiento refleja una reducción dramática de los grados de libertad con que cuentan los grupos con menor poder adquisitivo para decidir sobre la localización de sus viviendas y deja evidencia del escaso peso que logra tener en dicha decisión la voluntad de residir cerca de personas similares</a:t>
            </a:r>
            <a:endParaRPr lang="es-CO"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936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6 Rectángulo"/>
          <p:cNvSpPr/>
          <p:nvPr/>
        </p:nvSpPr>
        <p:spPr>
          <a:xfrm>
            <a:off x="611560" y="260648"/>
            <a:ext cx="1577676" cy="400110"/>
          </a:xfrm>
          <a:prstGeom prst="rect">
            <a:avLst/>
          </a:prstGeom>
        </p:spPr>
        <p:txBody>
          <a:bodyPr wrap="none">
            <a:spAutoFit/>
          </a:bodyPr>
          <a:lstStyle/>
          <a:p>
            <a:r>
              <a:rPr lang="es-CL" sz="2000" b="1" dirty="0" smtClean="0">
                <a:solidFill>
                  <a:srgbClr val="FF0000"/>
                </a:solidFill>
              </a:rPr>
              <a:t>Conclusiones</a:t>
            </a:r>
            <a:endParaRPr lang="es-CL" sz="2000" dirty="0">
              <a:solidFill>
                <a:srgbClr val="FF0000"/>
              </a:solidFill>
            </a:endParaRPr>
          </a:p>
        </p:txBody>
      </p:sp>
      <p:sp>
        <p:nvSpPr>
          <p:cNvPr id="5" name="Rectángulo 4"/>
          <p:cNvSpPr/>
          <p:nvPr/>
        </p:nvSpPr>
        <p:spPr>
          <a:xfrm>
            <a:off x="323528" y="1484784"/>
            <a:ext cx="8712968" cy="4093428"/>
          </a:xfrm>
          <a:prstGeom prst="rect">
            <a:avLst/>
          </a:prstGeom>
        </p:spPr>
        <p:txBody>
          <a:bodyPr wrap="square">
            <a:spAutoFit/>
          </a:bodyPr>
          <a:lstStyle/>
          <a:p>
            <a:pPr algn="just"/>
            <a:r>
              <a:rPr lang="es-CO" sz="2000" dirty="0"/>
              <a:t>Por último, en términos metodológicos, resulta importante resaltar el potencial de la aplicación de técnicas estadísticas y de análisis espacial como complemento para el estudio de la segregación residencial, pues en la medida en que se realicen análisis a diversas escalas será posible obtener una aproximación más precisa de su </a:t>
            </a:r>
            <a:r>
              <a:rPr lang="es-CO" sz="2000" dirty="0" smtClean="0"/>
              <a:t>comportamiento</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t>L</a:t>
            </a:r>
            <a:r>
              <a:rPr lang="es-CO" sz="2000" dirty="0" smtClean="0"/>
              <a:t>ograr </a:t>
            </a:r>
            <a:r>
              <a:rPr lang="es-CO" sz="2000" dirty="0"/>
              <a:t>mediciones del fenómeno en unidades más ajustadas a la heterogeneidad de un territorio, permite la estimación de modelos de medición estadística que indiquen la relación compleja entre variables espaciales y variables socioeconómicas, lo cual a su vez se constituye en una herramienta fundamental para el diseño de políticas públicas urbanas que busquen mejorar la calidad de vida de la población urbana.</a:t>
            </a:r>
            <a:endParaRPr lang="en-US" sz="2000" dirty="0"/>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08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483768" y="2817514"/>
            <a:ext cx="4896661" cy="646331"/>
          </a:xfrm>
          <a:prstGeom prst="rect">
            <a:avLst/>
          </a:prstGeom>
        </p:spPr>
        <p:txBody>
          <a:bodyPr wrap="none">
            <a:spAutoFit/>
          </a:bodyPr>
          <a:lstStyle/>
          <a:p>
            <a:r>
              <a:rPr lang="es-CL" sz="3600" b="1" dirty="0" smtClean="0"/>
              <a:t>Gracias por su atención..</a:t>
            </a:r>
            <a:endParaRPr lang="es-CL" sz="3600" dirty="0"/>
          </a:p>
        </p:txBody>
      </p:sp>
    </p:spTree>
    <p:extLst>
      <p:ext uri="{BB962C8B-B14F-4D97-AF65-F5344CB8AC3E}">
        <p14:creationId xmlns:p14="http://schemas.microsoft.com/office/powerpoint/2010/main" val="4269601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5468741" cy="400110"/>
          </a:xfrm>
          <a:prstGeom prst="rect">
            <a:avLst/>
          </a:prstGeom>
        </p:spPr>
        <p:txBody>
          <a:bodyPr wrap="none">
            <a:spAutoFit/>
          </a:bodyPr>
          <a:lstStyle/>
          <a:p>
            <a:r>
              <a:rPr lang="es-CL" sz="2000" b="1" dirty="0" smtClean="0">
                <a:solidFill>
                  <a:srgbClr val="FF0000"/>
                </a:solidFill>
              </a:rPr>
              <a:t>Marco Conceptual: segregación en Latinoamérica </a:t>
            </a:r>
            <a:endParaRPr lang="es-CL" sz="2000" dirty="0">
              <a:solidFill>
                <a:srgbClr val="FF0000"/>
              </a:solidFill>
            </a:endParaRPr>
          </a:p>
        </p:txBody>
      </p:sp>
      <p:sp>
        <p:nvSpPr>
          <p:cNvPr id="5" name="CuadroTexto 4"/>
          <p:cNvSpPr txBox="1"/>
          <p:nvPr/>
        </p:nvSpPr>
        <p:spPr>
          <a:xfrm>
            <a:off x="179512" y="1268760"/>
            <a:ext cx="8712968" cy="4708981"/>
          </a:xfrm>
          <a:prstGeom prst="rect">
            <a:avLst/>
          </a:prstGeom>
          <a:noFill/>
        </p:spPr>
        <p:txBody>
          <a:bodyPr wrap="square" rtlCol="0">
            <a:spAutoFit/>
          </a:bodyPr>
          <a:lstStyle/>
          <a:p>
            <a:pPr algn="just"/>
            <a:r>
              <a:rPr lang="es-CO" sz="2000" dirty="0"/>
              <a:t>En América Latina el principal motivo asociado a la segregación residencial es el factor socioeconómico, a diferencia por ejemplo del contexto estadounidense, donde el tema racial asume la mayor relevancia (</a:t>
            </a:r>
            <a:r>
              <a:rPr lang="es-CO" sz="2000" dirty="0" err="1"/>
              <a:t>Briggs</a:t>
            </a:r>
            <a:r>
              <a:rPr lang="es-CO" sz="2000" dirty="0"/>
              <a:t>, 1999 y </a:t>
            </a:r>
            <a:r>
              <a:rPr lang="es-CO" sz="2000" dirty="0" err="1"/>
              <a:t>Jargowsky</a:t>
            </a:r>
            <a:r>
              <a:rPr lang="es-CO" sz="2000" dirty="0"/>
              <a:t>, 1997), o el contexto europeo, en donde la procedencia de los hogares resulta fundamental por dar cuenta del fenómeno migratorio (</a:t>
            </a:r>
            <a:r>
              <a:rPr lang="es-CO" sz="2000" dirty="0" err="1"/>
              <a:t>Cantle</a:t>
            </a:r>
            <a:r>
              <a:rPr lang="es-CO" sz="2000" dirty="0"/>
              <a:t>, 2001; Esteban, Curiel &amp; </a:t>
            </a:r>
            <a:r>
              <a:rPr lang="es-CO" sz="2000" dirty="0" err="1"/>
              <a:t>Perelló</a:t>
            </a:r>
            <a:r>
              <a:rPr lang="es-CO" sz="2000" dirty="0"/>
              <a:t>, 2003; Carrasco I, 2007</a:t>
            </a:r>
            <a:r>
              <a:rPr lang="es-CO" sz="2000" dirty="0" smtClean="0"/>
              <a:t>).</a:t>
            </a:r>
          </a:p>
          <a:p>
            <a:pPr algn="just"/>
            <a:endParaRPr lang="es-CO" sz="2000" dirty="0"/>
          </a:p>
          <a:p>
            <a:pPr algn="just"/>
            <a:r>
              <a:rPr lang="es-CO" sz="2000" dirty="0"/>
              <a:t>La investigación sobre las características de la diferenciación social en el espacio y la segregación que se ha adelantado en América Latina, reconoce que la mayoría de ciudades metropolitanas tienen patrones y características estructurales similares, de manera tal que se puede hablar de un tipo latinoamericano de ciudad (Ortiz &amp; </a:t>
            </a:r>
            <a:r>
              <a:rPr lang="es-CO" sz="2000" dirty="0" err="1"/>
              <a:t>Schiappacasse</a:t>
            </a:r>
            <a:r>
              <a:rPr lang="es-CO" sz="2000" dirty="0"/>
              <a:t>, 2000). De tal forma, son reconocibles unos patrones de diferenciación social que se explican a través de los planteamientos modélicos del espacio urbano de las grandes metrópolis latinoamericanas (Ortiz &amp; </a:t>
            </a:r>
            <a:r>
              <a:rPr lang="es-CO" sz="2000" dirty="0" err="1"/>
              <a:t>Schiappacasse</a:t>
            </a:r>
            <a:r>
              <a:rPr lang="es-CO" sz="2000" dirty="0"/>
              <a:t>, 1998).</a:t>
            </a:r>
          </a:p>
        </p:txBody>
      </p:sp>
    </p:spTree>
    <p:extLst>
      <p:ext uri="{BB962C8B-B14F-4D97-AF65-F5344CB8AC3E}">
        <p14:creationId xmlns:p14="http://schemas.microsoft.com/office/powerpoint/2010/main" val="1071564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6 Rectángulo"/>
          <p:cNvSpPr/>
          <p:nvPr/>
        </p:nvSpPr>
        <p:spPr>
          <a:xfrm>
            <a:off x="611560" y="260648"/>
            <a:ext cx="5468741" cy="400110"/>
          </a:xfrm>
          <a:prstGeom prst="rect">
            <a:avLst/>
          </a:prstGeom>
        </p:spPr>
        <p:txBody>
          <a:bodyPr wrap="none">
            <a:spAutoFit/>
          </a:bodyPr>
          <a:lstStyle/>
          <a:p>
            <a:r>
              <a:rPr lang="es-CL" sz="2000" b="1" dirty="0" smtClean="0">
                <a:solidFill>
                  <a:srgbClr val="FF0000"/>
                </a:solidFill>
              </a:rPr>
              <a:t>Marco Conceptual: segregación en Latinoamérica </a:t>
            </a:r>
            <a:endParaRPr lang="es-CL" sz="2000" dirty="0">
              <a:solidFill>
                <a:srgbClr val="FF0000"/>
              </a:solidFill>
            </a:endParaRPr>
          </a:p>
        </p:txBody>
      </p:sp>
      <p:sp>
        <p:nvSpPr>
          <p:cNvPr id="13" name="CuadroTexto 12"/>
          <p:cNvSpPr txBox="1"/>
          <p:nvPr/>
        </p:nvSpPr>
        <p:spPr>
          <a:xfrm>
            <a:off x="179512" y="1268760"/>
            <a:ext cx="8712968" cy="4832092"/>
          </a:xfrm>
          <a:prstGeom prst="rect">
            <a:avLst/>
          </a:prstGeom>
          <a:noFill/>
        </p:spPr>
        <p:txBody>
          <a:bodyPr wrap="square" rtlCol="0">
            <a:spAutoFit/>
          </a:bodyPr>
          <a:lstStyle/>
          <a:p>
            <a:pPr marL="342900" indent="-342900">
              <a:buFont typeface="Arial" panose="020B0604020202020204" pitchFamily="34" charset="0"/>
              <a:buChar char="•"/>
            </a:pPr>
            <a:r>
              <a:rPr lang="es-CO" sz="2000" dirty="0"/>
              <a:t>En el contexto latinoamericano, la definición de segregación más extendida es la de Francisco Sabatini, quien define la segregación como “</a:t>
            </a:r>
            <a:r>
              <a:rPr lang="es-CO" sz="2000" i="1" dirty="0"/>
              <a:t>el grado de proximidad espacial o de aglomeración territorial de las familias pertenecien­tes a un mismo grupo social”</a:t>
            </a:r>
            <a:r>
              <a:rPr lang="es-CO" sz="2000" dirty="0"/>
              <a:t> (Sabatini, 2001). </a:t>
            </a:r>
            <a:endParaRPr lang="es-CO" sz="2000" dirty="0" smtClean="0"/>
          </a:p>
          <a:p>
            <a:pPr marL="342900" lvl="0" indent="-342900" algn="just">
              <a:buFont typeface="Arial" panose="020B0604020202020204" pitchFamily="34" charset="0"/>
              <a:buChar char="•"/>
            </a:pPr>
            <a:r>
              <a:rPr lang="es-CO" sz="2000" dirty="0" smtClean="0"/>
              <a:t>La segregación se entiende como un proceso, más no como una situación estática dada </a:t>
            </a:r>
          </a:p>
          <a:p>
            <a:pPr marL="342900" lvl="0" indent="-342900" algn="just">
              <a:buFont typeface="Arial" panose="020B0604020202020204" pitchFamily="34" charset="0"/>
              <a:buChar char="•"/>
            </a:pPr>
            <a:r>
              <a:rPr lang="es-CO" sz="2000" dirty="0" smtClean="0"/>
              <a:t>El concepto de segregación residencial no conlleva implícitamente una carga valorativa negativa.</a:t>
            </a:r>
          </a:p>
          <a:p>
            <a:pPr marL="342900" lvl="0" indent="-342900" algn="just">
              <a:buFont typeface="Arial" panose="020B0604020202020204" pitchFamily="34" charset="0"/>
              <a:buChar char="•"/>
            </a:pPr>
            <a:r>
              <a:rPr lang="es-CO" sz="2000" dirty="0" smtClean="0"/>
              <a:t>Plantea una dialéctica de la segregación entre una dimensión objetiva y una dimensión subjetiva.</a:t>
            </a:r>
          </a:p>
          <a:p>
            <a:pPr lvl="0" algn="just"/>
            <a:endParaRPr lang="es-CO" sz="2000" dirty="0" smtClean="0"/>
          </a:p>
          <a:p>
            <a:pPr marL="400050" lvl="0" indent="-400050">
              <a:buFont typeface="+mj-lt"/>
              <a:buAutoNum type="romanUcPeriod"/>
            </a:pPr>
            <a:r>
              <a:rPr lang="es-CO" sz="1600" dirty="0"/>
              <a:t>El grado de concentración espacial de los grupos </a:t>
            </a:r>
            <a:r>
              <a:rPr lang="es-CO" sz="1600" dirty="0" smtClean="0"/>
              <a:t>sociales</a:t>
            </a:r>
          </a:p>
          <a:p>
            <a:pPr marL="400050" lvl="0" indent="-400050">
              <a:buFont typeface="+mj-lt"/>
              <a:buAutoNum type="romanUcPeriod"/>
            </a:pPr>
            <a:r>
              <a:rPr lang="es-CO" sz="1600" dirty="0" smtClean="0"/>
              <a:t>La </a:t>
            </a:r>
            <a:r>
              <a:rPr lang="es-CO" sz="1600" dirty="0"/>
              <a:t>homogeneidad social que presentan las distintas áreas internas de las </a:t>
            </a:r>
            <a:r>
              <a:rPr lang="es-CO" sz="1600" dirty="0" smtClean="0"/>
              <a:t>ciudades </a:t>
            </a:r>
          </a:p>
          <a:p>
            <a:pPr marL="400050" lvl="0" indent="-400050">
              <a:buFont typeface="+mj-lt"/>
              <a:buAutoNum type="romanUcPeriod"/>
            </a:pPr>
            <a:r>
              <a:rPr lang="es-CO" sz="1600" dirty="0" smtClean="0"/>
              <a:t>El </a:t>
            </a:r>
            <a:r>
              <a:rPr lang="es-CO" sz="1600" dirty="0"/>
              <a:t>prestigio (o desprestigio) social de las distintas áreas o barrios de cada ciudad. </a:t>
            </a:r>
          </a:p>
          <a:p>
            <a:pPr marL="342900" lvl="0" indent="-342900" algn="just">
              <a:buFont typeface="Arial" panose="020B0604020202020204" pitchFamily="34" charset="0"/>
              <a:buChar char="•"/>
            </a:pPr>
            <a:endParaRPr lang="es-CO" sz="2000" dirty="0" smtClean="0"/>
          </a:p>
          <a:p>
            <a:endParaRPr lang="es-CO" sz="2000" dirty="0"/>
          </a:p>
        </p:txBody>
      </p:sp>
    </p:spTree>
    <p:extLst>
      <p:ext uri="{BB962C8B-B14F-4D97-AF65-F5344CB8AC3E}">
        <p14:creationId xmlns:p14="http://schemas.microsoft.com/office/powerpoint/2010/main" val="279128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6 Rectángulo"/>
          <p:cNvSpPr/>
          <p:nvPr/>
        </p:nvSpPr>
        <p:spPr>
          <a:xfrm>
            <a:off x="611560" y="260648"/>
            <a:ext cx="5468741" cy="400110"/>
          </a:xfrm>
          <a:prstGeom prst="rect">
            <a:avLst/>
          </a:prstGeom>
        </p:spPr>
        <p:txBody>
          <a:bodyPr wrap="none">
            <a:spAutoFit/>
          </a:bodyPr>
          <a:lstStyle/>
          <a:p>
            <a:r>
              <a:rPr lang="es-CL" sz="2000" b="1" dirty="0" smtClean="0">
                <a:solidFill>
                  <a:srgbClr val="FF0000"/>
                </a:solidFill>
              </a:rPr>
              <a:t>Marco Conceptual: segregación en Latinoamérica </a:t>
            </a:r>
            <a:endParaRPr lang="es-CL" sz="2000" dirty="0">
              <a:solidFill>
                <a:srgbClr val="FF0000"/>
              </a:solidFill>
            </a:endParaRPr>
          </a:p>
        </p:txBody>
      </p:sp>
      <p:sp>
        <p:nvSpPr>
          <p:cNvPr id="13" name="CuadroTexto 12"/>
          <p:cNvSpPr txBox="1"/>
          <p:nvPr/>
        </p:nvSpPr>
        <p:spPr>
          <a:xfrm>
            <a:off x="179512" y="1268760"/>
            <a:ext cx="8712968" cy="4832092"/>
          </a:xfrm>
          <a:prstGeom prst="rect">
            <a:avLst/>
          </a:prstGeom>
          <a:noFill/>
        </p:spPr>
        <p:txBody>
          <a:bodyPr wrap="square" rtlCol="0">
            <a:spAutoFit/>
          </a:bodyPr>
          <a:lstStyle/>
          <a:p>
            <a:pPr marL="342900" indent="-342900">
              <a:buFont typeface="Arial" panose="020B0604020202020204" pitchFamily="34" charset="0"/>
              <a:buChar char="•"/>
            </a:pPr>
            <a:r>
              <a:rPr lang="es-CO" sz="2000" dirty="0"/>
              <a:t>En el contexto latinoamericano, la definición de segregación más extendida es la de Francisco Sabatini, quien define la segregación como “</a:t>
            </a:r>
            <a:r>
              <a:rPr lang="es-CO" sz="2000" i="1" dirty="0"/>
              <a:t>el grado de proximidad espacial o de aglomeración territorial de las familias pertenecien­tes a un mismo grupo social”</a:t>
            </a:r>
            <a:r>
              <a:rPr lang="es-CO" sz="2000" dirty="0"/>
              <a:t> (Sabatini, 2001). </a:t>
            </a:r>
            <a:endParaRPr lang="es-CO" sz="2000" dirty="0" smtClean="0"/>
          </a:p>
          <a:p>
            <a:pPr marL="342900" lvl="0" indent="-342900" algn="just">
              <a:buFont typeface="Arial" panose="020B0604020202020204" pitchFamily="34" charset="0"/>
              <a:buChar char="•"/>
            </a:pPr>
            <a:r>
              <a:rPr lang="es-CO" sz="2000" dirty="0" smtClean="0"/>
              <a:t>La segregación se entiende como un proceso, más no como una situación estática dada </a:t>
            </a:r>
          </a:p>
          <a:p>
            <a:pPr marL="342900" lvl="0" indent="-342900" algn="just">
              <a:buFont typeface="Arial" panose="020B0604020202020204" pitchFamily="34" charset="0"/>
              <a:buChar char="•"/>
            </a:pPr>
            <a:r>
              <a:rPr lang="es-CO" sz="2000" dirty="0" smtClean="0"/>
              <a:t>El concepto de segregación residencial no conlleva implícitamente una carga valorativa negativa.</a:t>
            </a:r>
          </a:p>
          <a:p>
            <a:pPr marL="342900" lvl="0" indent="-342900" algn="just">
              <a:buFont typeface="Arial" panose="020B0604020202020204" pitchFamily="34" charset="0"/>
              <a:buChar char="•"/>
            </a:pPr>
            <a:r>
              <a:rPr lang="es-CO" sz="2000" dirty="0" smtClean="0"/>
              <a:t>Plantea una dialéctica de la segregación entre una dimensión objetiva y una dimensión subjetiva.</a:t>
            </a:r>
          </a:p>
          <a:p>
            <a:pPr lvl="0" algn="just"/>
            <a:endParaRPr lang="es-CO" sz="2000" dirty="0" smtClean="0"/>
          </a:p>
          <a:p>
            <a:pPr marL="400050" lvl="0" indent="-400050">
              <a:buFont typeface="+mj-lt"/>
              <a:buAutoNum type="romanUcPeriod"/>
            </a:pPr>
            <a:r>
              <a:rPr lang="es-CO" sz="1600" dirty="0"/>
              <a:t>El grado de concentración espacial de los grupos </a:t>
            </a:r>
            <a:r>
              <a:rPr lang="es-CO" sz="1600" dirty="0" smtClean="0"/>
              <a:t>sociales</a:t>
            </a:r>
          </a:p>
          <a:p>
            <a:pPr marL="400050" lvl="0" indent="-400050">
              <a:buFont typeface="+mj-lt"/>
              <a:buAutoNum type="romanUcPeriod"/>
            </a:pPr>
            <a:r>
              <a:rPr lang="es-CO" sz="1600" dirty="0" smtClean="0"/>
              <a:t>La </a:t>
            </a:r>
            <a:r>
              <a:rPr lang="es-CO" sz="1600" dirty="0"/>
              <a:t>homogeneidad social que presentan las distintas áreas internas de las </a:t>
            </a:r>
            <a:r>
              <a:rPr lang="es-CO" sz="1600" dirty="0" smtClean="0"/>
              <a:t>ciudades </a:t>
            </a:r>
          </a:p>
          <a:p>
            <a:pPr marL="400050" lvl="0" indent="-400050">
              <a:buFont typeface="+mj-lt"/>
              <a:buAutoNum type="romanUcPeriod"/>
            </a:pPr>
            <a:r>
              <a:rPr lang="es-CO" sz="1600" dirty="0" smtClean="0"/>
              <a:t>El </a:t>
            </a:r>
            <a:r>
              <a:rPr lang="es-CO" sz="1600" dirty="0"/>
              <a:t>prestigio (o desprestigio) social de las distintas áreas o barrios de cada ciudad. </a:t>
            </a:r>
          </a:p>
          <a:p>
            <a:pPr marL="342900" lvl="0" indent="-342900" algn="just">
              <a:buFont typeface="Arial" panose="020B0604020202020204" pitchFamily="34" charset="0"/>
              <a:buChar char="•"/>
            </a:pPr>
            <a:endParaRPr lang="es-CO" sz="2000" dirty="0" smtClean="0"/>
          </a:p>
          <a:p>
            <a:endParaRPr lang="es-CO" sz="2000" dirty="0"/>
          </a:p>
        </p:txBody>
      </p:sp>
    </p:spTree>
    <p:extLst>
      <p:ext uri="{BB962C8B-B14F-4D97-AF65-F5344CB8AC3E}">
        <p14:creationId xmlns:p14="http://schemas.microsoft.com/office/powerpoint/2010/main" val="3965278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6 Rectángulo"/>
          <p:cNvSpPr/>
          <p:nvPr/>
        </p:nvSpPr>
        <p:spPr>
          <a:xfrm>
            <a:off x="611560" y="260648"/>
            <a:ext cx="6144567" cy="400110"/>
          </a:xfrm>
          <a:prstGeom prst="rect">
            <a:avLst/>
          </a:prstGeom>
        </p:spPr>
        <p:txBody>
          <a:bodyPr wrap="none">
            <a:spAutoFit/>
          </a:bodyPr>
          <a:lstStyle/>
          <a:p>
            <a:r>
              <a:rPr lang="es-CL" sz="2000" b="1" dirty="0" smtClean="0">
                <a:solidFill>
                  <a:srgbClr val="FF0000"/>
                </a:solidFill>
              </a:rPr>
              <a:t>Marco Conceptual: los precios del suelo y la segregación</a:t>
            </a:r>
            <a:endParaRPr lang="es-CL" sz="2000" dirty="0">
              <a:solidFill>
                <a:srgbClr val="FF0000"/>
              </a:solidFill>
            </a:endParaRPr>
          </a:p>
        </p:txBody>
      </p:sp>
      <p:sp>
        <p:nvSpPr>
          <p:cNvPr id="13" name="CuadroTexto 12"/>
          <p:cNvSpPr txBox="1"/>
          <p:nvPr/>
        </p:nvSpPr>
        <p:spPr>
          <a:xfrm>
            <a:off x="179512" y="868651"/>
            <a:ext cx="8712968" cy="6247864"/>
          </a:xfrm>
          <a:prstGeom prst="rect">
            <a:avLst/>
          </a:prstGeom>
          <a:noFill/>
        </p:spPr>
        <p:txBody>
          <a:bodyPr wrap="square" rtlCol="0">
            <a:spAutoFit/>
          </a:bodyPr>
          <a:lstStyle/>
          <a:p>
            <a:pPr marL="342900" indent="-342900" algn="just">
              <a:buFont typeface="Arial" panose="020B0604020202020204" pitchFamily="34" charset="0"/>
              <a:buChar char="•"/>
            </a:pPr>
            <a:r>
              <a:rPr lang="es-CO" sz="2000" dirty="0"/>
              <a:t>E</a:t>
            </a:r>
            <a:r>
              <a:rPr lang="es-CO" sz="2000" dirty="0" smtClean="0"/>
              <a:t>n </a:t>
            </a:r>
            <a:r>
              <a:rPr lang="es-CO" sz="2000" dirty="0"/>
              <a:t>el contexto latinoamericano, la uniformidad social del espacio como una de las características identificables de la situación de segregación de los grupos socioeconómicos bajos, dista de ser un producto de la agregación de las decisiones libres de localización (Loaiza &amp; Carvajal, 2014). Más bien, parece estar directamente vinculada a la dificultad de acceder a suelo barato donde producir procesos de urbanización con viviendas adecuadas y dotaciones suficientes (Mier, et al 2012</a:t>
            </a:r>
            <a:r>
              <a:rPr lang="es-CO" sz="2000" dirty="0" smtClean="0"/>
              <a:t>).</a:t>
            </a:r>
          </a:p>
          <a:p>
            <a:pPr marL="342900" indent="-342900" algn="just">
              <a:buFont typeface="Arial" panose="020B0604020202020204" pitchFamily="34" charset="0"/>
              <a:buChar char="•"/>
            </a:pPr>
            <a:endParaRPr lang="es-CO" sz="2000" dirty="0" smtClean="0"/>
          </a:p>
          <a:p>
            <a:pPr marL="342900" indent="-342900" algn="just">
              <a:buFont typeface="Arial" panose="020B0604020202020204" pitchFamily="34" charset="0"/>
              <a:buChar char="•"/>
            </a:pPr>
            <a:r>
              <a:rPr lang="es-CO" sz="2000" dirty="0"/>
              <a:t>L</a:t>
            </a:r>
            <a:r>
              <a:rPr lang="es-CO" sz="2000" dirty="0" smtClean="0"/>
              <a:t>a </a:t>
            </a:r>
            <a:r>
              <a:rPr lang="es-CO" sz="2000" dirty="0"/>
              <a:t>configuración de los mercados de suelo e inmobiliarios, la vivienda se ha constituido en un objeto de consumo, que adquiere un valor de uso, dado por su potencial de albergue, y un valor de cambio que se determina tanto por su costo de su producción como por su localización  respecto a las demás estructuras de la ciudad. </a:t>
            </a:r>
            <a:endParaRPr lang="es-CO" sz="2000" dirty="0" smtClean="0"/>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s-CO" sz="2000" dirty="0" smtClean="0"/>
              <a:t>Así </a:t>
            </a:r>
            <a:r>
              <a:rPr lang="es-CO" sz="2000" dirty="0"/>
              <a:t>lo señala David Harvey, planteando que el costo de adquisición de la vivienda está determinado por las materias primas y el trabajo, el margen de beneficio que espera el productor y el costo del suelo, siendo este último el que se ve fuertemente afectado por los fenómenos de diferenciación y segregación urbana. (Harvey, 2015)</a:t>
            </a:r>
            <a:endParaRPr lang="es-CO" sz="2000" dirty="0" smtClean="0"/>
          </a:p>
          <a:p>
            <a:pPr algn="just"/>
            <a:endParaRPr lang="es-CO" sz="2000" dirty="0"/>
          </a:p>
        </p:txBody>
      </p:sp>
    </p:spTree>
    <p:extLst>
      <p:ext uri="{BB962C8B-B14F-4D97-AF65-F5344CB8AC3E}">
        <p14:creationId xmlns:p14="http://schemas.microsoft.com/office/powerpoint/2010/main" val="163539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3961213" cy="400110"/>
          </a:xfrm>
          <a:prstGeom prst="rect">
            <a:avLst/>
          </a:prstGeom>
        </p:spPr>
        <p:txBody>
          <a:bodyPr wrap="none">
            <a:spAutoFit/>
          </a:bodyPr>
          <a:lstStyle/>
          <a:p>
            <a:r>
              <a:rPr lang="es-CL" sz="2000" b="1" dirty="0" smtClean="0">
                <a:solidFill>
                  <a:srgbClr val="FF0000"/>
                </a:solidFill>
              </a:rPr>
              <a:t>Problema de la medición en Bogotá</a:t>
            </a:r>
            <a:endParaRPr lang="es-CL" sz="2000" dirty="0">
              <a:solidFill>
                <a:srgbClr val="FF0000"/>
              </a:solidFill>
            </a:endParaRPr>
          </a:p>
        </p:txBody>
      </p:sp>
      <p:sp>
        <p:nvSpPr>
          <p:cNvPr id="2" name="CuadroTexto 1"/>
          <p:cNvSpPr txBox="1"/>
          <p:nvPr/>
        </p:nvSpPr>
        <p:spPr>
          <a:xfrm>
            <a:off x="179512" y="1268760"/>
            <a:ext cx="8712968" cy="4801314"/>
          </a:xfrm>
          <a:prstGeom prst="rect">
            <a:avLst/>
          </a:prstGeom>
          <a:noFill/>
        </p:spPr>
        <p:txBody>
          <a:bodyPr wrap="square" rtlCol="0">
            <a:spAutoFit/>
          </a:bodyPr>
          <a:lstStyle/>
          <a:p>
            <a:pPr algn="just"/>
            <a:r>
              <a:rPr lang="es-CO" dirty="0"/>
              <a:t>En Bogotá se han realizado ejercicios de estimación de los niveles de segregación, con numerosas limitaciones en el campo de la disponibilidad y escala de los datos, pero logrando llegar a interesantes </a:t>
            </a:r>
            <a:r>
              <a:rPr lang="es-CO" dirty="0" smtClean="0"/>
              <a:t>conclusiones</a:t>
            </a:r>
            <a:r>
              <a:rPr lang="es-CL" sz="2400" dirty="0" smtClean="0"/>
              <a:t>.</a:t>
            </a:r>
          </a:p>
          <a:p>
            <a:pPr algn="just"/>
            <a:endParaRPr lang="es-CL" sz="2400" dirty="0"/>
          </a:p>
          <a:p>
            <a:pPr algn="just"/>
            <a:r>
              <a:rPr lang="es-CO" dirty="0"/>
              <a:t>No es el objetivo de este artículo profundizar en las ventajas y desventajas de cada uno de los modelos conceptuales y metodológicos desarrollados hasta el momento, pero si corresponde advertir sobre un problema que comparten la mayoría de ellos, en función del análisis del comportamiento espacial de la </a:t>
            </a:r>
            <a:r>
              <a:rPr lang="es-CO" dirty="0" smtClean="0"/>
              <a:t>segregación. La mayoría estima indicadores que se </a:t>
            </a:r>
            <a:r>
              <a:rPr lang="es-CO" dirty="0"/>
              <a:t>encuentran disponibles en una escala </a:t>
            </a:r>
            <a:r>
              <a:rPr lang="es-CO" i="1" dirty="0"/>
              <a:t>meso</a:t>
            </a:r>
            <a:r>
              <a:rPr lang="es-CO" dirty="0"/>
              <a:t>, que para este caso corresponde al nivel de las localidades. Lo anterior implica que el nivel micro esté desprovisto de indicadores de calidad de vida agregados</a:t>
            </a:r>
            <a:r>
              <a:rPr lang="es-CO" dirty="0" smtClean="0"/>
              <a:t>.</a:t>
            </a:r>
          </a:p>
          <a:p>
            <a:pPr algn="just"/>
            <a:endParaRPr lang="en-US" dirty="0"/>
          </a:p>
          <a:p>
            <a:pPr algn="just"/>
            <a:r>
              <a:rPr lang="es-CO" dirty="0" smtClean="0"/>
              <a:t>Los que hacen uso de indicadores a escala micro, se basan en la estratificación, el cual se puede definir como un índice proxy de las condiciones socioeconómicas de los hogares, pero no como un índice socioeconómico como tal. </a:t>
            </a:r>
            <a:endParaRPr lang="en-US" dirty="0"/>
          </a:p>
          <a:p>
            <a:pPr algn="just"/>
            <a:endParaRPr lang="es-CO" sz="2400" dirty="0"/>
          </a:p>
        </p:txBody>
      </p:sp>
    </p:spTree>
    <p:extLst>
      <p:ext uri="{BB962C8B-B14F-4D97-AF65-F5344CB8AC3E}">
        <p14:creationId xmlns:p14="http://schemas.microsoft.com/office/powerpoint/2010/main" val="918599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1200072" cy="400110"/>
          </a:xfrm>
          <a:prstGeom prst="rect">
            <a:avLst/>
          </a:prstGeom>
        </p:spPr>
        <p:txBody>
          <a:bodyPr wrap="none">
            <a:spAutoFit/>
          </a:bodyPr>
          <a:lstStyle/>
          <a:p>
            <a:r>
              <a:rPr lang="es-CL" sz="2000" b="1" dirty="0" smtClean="0">
                <a:solidFill>
                  <a:srgbClr val="FF0000"/>
                </a:solidFill>
              </a:rPr>
              <a:t>Objetivos</a:t>
            </a:r>
            <a:endParaRPr lang="es-CL" sz="2000" dirty="0">
              <a:solidFill>
                <a:srgbClr val="FF0000"/>
              </a:solidFill>
            </a:endParaRPr>
          </a:p>
        </p:txBody>
      </p:sp>
      <p:sp>
        <p:nvSpPr>
          <p:cNvPr id="2" name="CuadroTexto 1"/>
          <p:cNvSpPr txBox="1"/>
          <p:nvPr/>
        </p:nvSpPr>
        <p:spPr>
          <a:xfrm>
            <a:off x="179512" y="994440"/>
            <a:ext cx="8712968" cy="5447645"/>
          </a:xfrm>
          <a:prstGeom prst="rect">
            <a:avLst/>
          </a:prstGeom>
          <a:noFill/>
        </p:spPr>
        <p:txBody>
          <a:bodyPr wrap="square" rtlCol="0">
            <a:spAutoFit/>
          </a:bodyPr>
          <a:lstStyle/>
          <a:p>
            <a:pPr algn="just"/>
            <a:r>
              <a:rPr lang="es-CO" sz="2000" dirty="0" smtClean="0"/>
              <a:t>La presente investigación busca </a:t>
            </a:r>
            <a:r>
              <a:rPr lang="es-CO" sz="2000" dirty="0"/>
              <a:t>identificar </a:t>
            </a:r>
            <a:r>
              <a:rPr lang="es-CO" sz="2000" dirty="0" smtClean="0"/>
              <a:t>si </a:t>
            </a:r>
            <a:r>
              <a:rPr lang="es-CO" sz="2000" dirty="0"/>
              <a:t>las condiciones de mercado inmobiliario están asociadas a la calidad de vida en Bogotá, relación desarrollada en la literatura, pero escasamente soportada de forma </a:t>
            </a:r>
            <a:r>
              <a:rPr lang="es-CO" sz="2000" dirty="0" smtClean="0"/>
              <a:t>empírica.</a:t>
            </a:r>
          </a:p>
          <a:p>
            <a:pPr algn="just"/>
            <a:endParaRPr lang="es-CO" sz="2000" dirty="0"/>
          </a:p>
          <a:p>
            <a:pPr marL="342900" indent="-342900" algn="just">
              <a:buFont typeface="Arial" panose="020B0604020202020204" pitchFamily="34" charset="0"/>
              <a:buChar char="•"/>
            </a:pPr>
            <a:r>
              <a:rPr lang="es-CO" sz="2000" dirty="0" smtClean="0"/>
              <a:t>Se realiza entonces una estimación  de calidad </a:t>
            </a:r>
            <a:r>
              <a:rPr lang="es-CO" sz="2000" dirty="0"/>
              <a:t>de vida de manera </a:t>
            </a:r>
            <a:r>
              <a:rPr lang="es-CO" sz="2000" dirty="0" err="1"/>
              <a:t>espacializada</a:t>
            </a:r>
            <a:r>
              <a:rPr lang="es-CO" sz="2000" dirty="0"/>
              <a:t>, lo cual plantea el reto metodológico de producir información a un bajo nivel territorial, de manera que se evidencie la heterogeneidad existente al interior de las unidades administrativas que tradicionalmente se utilizan como unidad de análisis. </a:t>
            </a:r>
            <a:endParaRPr lang="es-CO" sz="2000" dirty="0" smtClean="0"/>
          </a:p>
          <a:p>
            <a:pPr marL="342900" indent="-342900" algn="just">
              <a:buFont typeface="Arial" panose="020B0604020202020204" pitchFamily="34" charset="0"/>
              <a:buChar char="•"/>
            </a:pPr>
            <a:endParaRPr lang="es-CO" sz="2000" dirty="0"/>
          </a:p>
          <a:p>
            <a:pPr marL="342900" indent="-342900" algn="just">
              <a:buFont typeface="Arial" panose="020B0604020202020204" pitchFamily="34" charset="0"/>
              <a:buChar char="•"/>
            </a:pPr>
            <a:r>
              <a:rPr lang="es-CO" sz="2000" dirty="0"/>
              <a:t>S</a:t>
            </a:r>
            <a:r>
              <a:rPr lang="es-CO" sz="2000" dirty="0" smtClean="0"/>
              <a:t>e </a:t>
            </a:r>
            <a:r>
              <a:rPr lang="es-CO" sz="2000" dirty="0"/>
              <a:t>explorará la distribución de los precios del suelo en la ciudad.  </a:t>
            </a:r>
            <a:endParaRPr lang="es-CO" sz="2000" dirty="0" smtClean="0"/>
          </a:p>
          <a:p>
            <a:pPr marL="342900" indent="-342900" algn="just">
              <a:buFont typeface="Arial" panose="020B0604020202020204" pitchFamily="34" charset="0"/>
              <a:buChar char="•"/>
            </a:pPr>
            <a:endParaRPr lang="es-CO" sz="2000" dirty="0"/>
          </a:p>
          <a:p>
            <a:pPr marL="342900" indent="-342900" algn="just">
              <a:buFont typeface="Arial" panose="020B0604020202020204" pitchFamily="34" charset="0"/>
              <a:buChar char="•"/>
            </a:pPr>
            <a:r>
              <a:rPr lang="es-CO" sz="2000" dirty="0" smtClean="0"/>
              <a:t>Por </a:t>
            </a:r>
            <a:r>
              <a:rPr lang="es-CO" sz="2000" dirty="0"/>
              <a:t>último, </a:t>
            </a:r>
            <a:r>
              <a:rPr lang="es-CO" sz="2000" dirty="0" smtClean="0"/>
              <a:t> exploran las </a:t>
            </a:r>
            <a:r>
              <a:rPr lang="es-CO" sz="2000" dirty="0"/>
              <a:t>relaciones estadísticas existentes entre las dos variables mencionadas, para establecer qué impacto puede llegar a tener el mercado inmobiliario sobre la distribución y la calidad de vida de los grupos sociales. </a:t>
            </a:r>
            <a:endParaRPr lang="es-CO" sz="2000" dirty="0" smtClean="0"/>
          </a:p>
          <a:p>
            <a:pPr algn="just"/>
            <a:endParaRPr lang="es-CO" sz="2800" dirty="0"/>
          </a:p>
        </p:txBody>
      </p:sp>
    </p:spTree>
    <p:extLst>
      <p:ext uri="{BB962C8B-B14F-4D97-AF65-F5344CB8AC3E}">
        <p14:creationId xmlns:p14="http://schemas.microsoft.com/office/powerpoint/2010/main" val="16575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flipH="1">
            <a:off x="611560" y="764704"/>
            <a:ext cx="784887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6 Rectángulo"/>
          <p:cNvSpPr/>
          <p:nvPr/>
        </p:nvSpPr>
        <p:spPr>
          <a:xfrm>
            <a:off x="611560" y="260648"/>
            <a:ext cx="2405595" cy="400110"/>
          </a:xfrm>
          <a:prstGeom prst="rect">
            <a:avLst/>
          </a:prstGeom>
        </p:spPr>
        <p:txBody>
          <a:bodyPr wrap="none">
            <a:spAutoFit/>
          </a:bodyPr>
          <a:lstStyle/>
          <a:p>
            <a:r>
              <a:rPr lang="es-CL" sz="2000" b="1" dirty="0" smtClean="0">
                <a:solidFill>
                  <a:srgbClr val="FF0000"/>
                </a:solidFill>
              </a:rPr>
              <a:t>Marco Metodológico</a:t>
            </a:r>
            <a:endParaRPr lang="es-CL" sz="2000" dirty="0">
              <a:solidFill>
                <a:srgbClr val="FF0000"/>
              </a:solidFill>
            </a:endParaRPr>
          </a:p>
        </p:txBody>
      </p:sp>
      <p:sp>
        <p:nvSpPr>
          <p:cNvPr id="7" name="Rectángulo 6"/>
          <p:cNvSpPr/>
          <p:nvPr/>
        </p:nvSpPr>
        <p:spPr>
          <a:xfrm>
            <a:off x="323528" y="1052736"/>
            <a:ext cx="8712968" cy="410882"/>
          </a:xfrm>
          <a:prstGeom prst="rect">
            <a:avLst/>
          </a:prstGeom>
        </p:spPr>
        <p:txBody>
          <a:bodyPr wrap="square">
            <a:spAutoFit/>
          </a:bodyPr>
          <a:lstStyle/>
          <a:p>
            <a:pPr marL="0" lvl="1" algn="just">
              <a:lnSpc>
                <a:spcPct val="115000"/>
              </a:lnSpc>
              <a:spcAft>
                <a:spcPts val="1000"/>
              </a:spcAft>
            </a:pPr>
            <a:r>
              <a:rPr lang="es-CO" b="1" dirty="0"/>
              <a:t>Calculo de </a:t>
            </a:r>
            <a:r>
              <a:rPr lang="es-CO" b="1" dirty="0" smtClean="0"/>
              <a:t>indicador ICV</a:t>
            </a:r>
            <a:endParaRPr lang="es-CO" sz="2000" b="1" i="1" dirty="0"/>
          </a:p>
        </p:txBody>
      </p:sp>
      <p:pic>
        <p:nvPicPr>
          <p:cNvPr id="8" name="Imagen 7"/>
          <p:cNvPicPr>
            <a:picLocks noChangeAspect="1"/>
          </p:cNvPicPr>
          <p:nvPr/>
        </p:nvPicPr>
        <p:blipFill>
          <a:blip r:embed="rId2"/>
          <a:stretch>
            <a:fillRect/>
          </a:stretch>
        </p:blipFill>
        <p:spPr>
          <a:xfrm>
            <a:off x="4680012" y="2450562"/>
            <a:ext cx="5612443" cy="434479"/>
          </a:xfrm>
          <a:prstGeom prst="rect">
            <a:avLst/>
          </a:prstGeom>
        </p:spPr>
      </p:pic>
      <p:sp>
        <p:nvSpPr>
          <p:cNvPr id="9" name="CuadroTexto 8"/>
          <p:cNvSpPr txBox="1"/>
          <p:nvPr/>
        </p:nvSpPr>
        <p:spPr>
          <a:xfrm>
            <a:off x="6156176" y="1624563"/>
            <a:ext cx="2376264" cy="646331"/>
          </a:xfrm>
          <a:prstGeom prst="rect">
            <a:avLst/>
          </a:prstGeom>
          <a:noFill/>
        </p:spPr>
        <p:txBody>
          <a:bodyPr wrap="square" rtlCol="0">
            <a:spAutoFit/>
          </a:bodyPr>
          <a:lstStyle/>
          <a:p>
            <a:r>
              <a:rPr lang="es-CO" dirty="0" smtClean="0"/>
              <a:t>Estandarización de variables</a:t>
            </a:r>
            <a:endParaRPr lang="es-CO" dirty="0"/>
          </a:p>
        </p:txBody>
      </p:sp>
      <mc:AlternateContent xmlns:mc="http://schemas.openxmlformats.org/markup-compatibility/2006" xmlns:a14="http://schemas.microsoft.com/office/drawing/2010/main">
        <mc:Choice Requires="a14">
          <p:sp>
            <p:nvSpPr>
              <p:cNvPr id="10" name="Rectángulo 9"/>
              <p:cNvSpPr/>
              <p:nvPr/>
            </p:nvSpPr>
            <p:spPr>
              <a:xfrm>
                <a:off x="251520" y="4434830"/>
                <a:ext cx="8424936" cy="2339551"/>
              </a:xfrm>
              <a:prstGeom prst="rect">
                <a:avLst/>
              </a:prstGeom>
            </p:spPr>
            <p:txBody>
              <a:bodyPr wrap="square">
                <a:spAutoFit/>
              </a:bodyPr>
              <a:lstStyle/>
              <a:p>
                <a:pPr algn="just">
                  <a:lnSpc>
                    <a:spcPct val="115000"/>
                  </a:lnSpc>
                  <a:spcAft>
                    <a:spcPts val="1000"/>
                  </a:spcAft>
                </a:pPr>
                <a:r>
                  <a:rPr lang="es-ES" sz="1200" dirty="0">
                    <a:latin typeface="Arial" panose="020B0604020202020204" pitchFamily="34" charset="0"/>
                    <a:ea typeface="Calibri" panose="020F0502020204030204" pitchFamily="34" charset="0"/>
                    <a:cs typeface="Times New Roman" panose="02020603050405020304" pitchFamily="18" charset="0"/>
                  </a:rPr>
                  <a:t>En el modelo matemático el análisis de factores clásico </a:t>
                </a:r>
                <a14:m>
                  <m:oMath xmlns:m="http://schemas.openxmlformats.org/officeDocument/2006/math">
                    <m:r>
                      <a:rPr lang="es-ES" sz="1200" i="1">
                        <a:effectLst/>
                        <a:latin typeface="Cambria Math" panose="02040503050406030204" pitchFamily="18" charset="0"/>
                        <a:ea typeface="Calibri" panose="020F0502020204030204" pitchFamily="34" charset="0"/>
                        <a:cs typeface="Arial" panose="020B0604020202020204" pitchFamily="34" charset="0"/>
                      </a:rPr>
                      <m:t>𝑝</m:t>
                    </m:r>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denota el número de variables </a:t>
                </a:r>
                <a14:m>
                  <m:oMath xmlns:m="http://schemas.openxmlformats.org/officeDocument/2006/math">
                    <m:d>
                      <m:dPr>
                        <m:ctrlPr>
                          <a:rPr lang="es-CO" sz="1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 </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3</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𝑝</m:t>
                            </m:r>
                          </m:sub>
                        </m:sSub>
                      </m:e>
                    </m:d>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y </a:t>
                </a:r>
                <a14:m>
                  <m:oMath xmlns:m="http://schemas.openxmlformats.org/officeDocument/2006/math">
                    <m:r>
                      <a:rPr lang="es-ES" sz="1200" i="1">
                        <a:effectLst/>
                        <a:latin typeface="Cambria Math" panose="02040503050406030204" pitchFamily="18" charset="0"/>
                        <a:ea typeface="Calibri" panose="020F0502020204030204" pitchFamily="34" charset="0"/>
                        <a:cs typeface="Arial" panose="020B0604020202020204" pitchFamily="34" charset="0"/>
                      </a:rPr>
                      <m:t>𝑚</m:t>
                    </m:r>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denota el número de factores subyacentes </a:t>
                </a:r>
                <a14:m>
                  <m:oMath xmlns:m="http://schemas.openxmlformats.org/officeDocument/2006/math">
                    <m:d>
                      <m:dPr>
                        <m:ctrlPr>
                          <a:rPr lang="es-CO" sz="1200"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e>
                    </m:d>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𝑗</m:t>
                        </m:r>
                      </m:sub>
                    </m:sSub>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denota la variable representada en los factores latentes. El modelo supone que hay </a:t>
                </a:r>
                <a14:m>
                  <m:oMath xmlns:m="http://schemas.openxmlformats.org/officeDocument/2006/math">
                    <m:r>
                      <a:rPr lang="es-ES" sz="1200" i="1">
                        <a:effectLst/>
                        <a:latin typeface="Cambria Math" panose="02040503050406030204" pitchFamily="18" charset="0"/>
                        <a:ea typeface="Calibri" panose="020F0502020204030204" pitchFamily="34" charset="0"/>
                        <a:cs typeface="Arial" panose="020B0604020202020204" pitchFamily="34" charset="0"/>
                      </a:rPr>
                      <m:t>𝑚</m:t>
                    </m:r>
                  </m:oMath>
                </a14:m>
                <a:r>
                  <a:rPr lang="es-ES" sz="1200" dirty="0">
                    <a:effectLst/>
                    <a:latin typeface="Arial" panose="020B0604020202020204" pitchFamily="34" charset="0"/>
                    <a:ea typeface="Calibri" panose="020F0502020204030204" pitchFamily="34" charset="0"/>
                    <a:cs typeface="Times New Roman" panose="02020603050405020304" pitchFamily="18" charset="0"/>
                  </a:rPr>
                  <a:t> factores subyacentes en los cuales cada variable observada es una función lineal de estos factores junto con un valor residual. Este modelo intenta reproducir las correlaciones máximas.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11</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12</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m:t>
                          </m:r>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𝑒</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oMath>
                  </m:oMathPara>
                </a14:m>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21</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22</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m:t>
                          </m:r>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ea typeface="Calibri" panose="020F0502020204030204" pitchFamily="34"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𝑒</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oMath>
                  </m:oMathPara>
                </a14:m>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𝑋</m:t>
                          </m:r>
                        </m:e>
                        <m:sub>
                          <m:r>
                            <a:rPr lang="es-ES" sz="1200" i="1">
                              <a:effectLst/>
                              <a:latin typeface="Cambria Math" panose="02040503050406030204" pitchFamily="18" charset="0"/>
                              <a:ea typeface="Calibri" panose="020F0502020204030204" pitchFamily="34" charset="0"/>
                              <a:cs typeface="Arial" panose="020B0604020202020204" pitchFamily="34" charset="0"/>
                            </a:rPr>
                            <m:t>𝑝</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𝑝</m:t>
                          </m:r>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1</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𝑝</m:t>
                          </m:r>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2</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m:t>
                          </m:r>
                          <m:r>
                            <a:rPr lang="es-ES" sz="1200" i="1">
                              <a:effectLst/>
                              <a:latin typeface="Cambria Math" panose="02040503050406030204" pitchFamily="18" charset="0"/>
                              <a:ea typeface="Calibri" panose="020F0502020204030204" pitchFamily="34" charset="0"/>
                              <a:cs typeface="Arial" panose="020B0604020202020204" pitchFamily="34" charset="0"/>
                            </a:rPr>
                            <m:t>𝑎</m:t>
                          </m:r>
                        </m:e>
                        <m:sub>
                          <m:r>
                            <a:rPr lang="es-ES" sz="1200" i="1">
                              <a:effectLst/>
                              <a:latin typeface="Cambria Math" panose="02040503050406030204" pitchFamily="18" charset="0"/>
                              <a:ea typeface="Calibri" panose="020F0502020204030204" pitchFamily="34" charset="0"/>
                              <a:cs typeface="Arial" panose="020B0604020202020204" pitchFamily="34" charset="0"/>
                            </a:rPr>
                            <m:t>𝑝𝑚</m:t>
                          </m:r>
                        </m:sub>
                      </m:sSub>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𝐹</m:t>
                          </m:r>
                        </m:e>
                        <m:sub>
                          <m:r>
                            <a:rPr lang="es-ES" sz="1200" i="1">
                              <a:effectLst/>
                              <a:latin typeface="Cambria Math" panose="02040503050406030204" pitchFamily="18" charset="0"/>
                              <a:ea typeface="Calibri" panose="020F0502020204030204" pitchFamily="34" charset="0"/>
                              <a:cs typeface="Arial" panose="020B0604020202020204" pitchFamily="34" charset="0"/>
                            </a:rPr>
                            <m:t>𝑚</m:t>
                          </m:r>
                        </m:sub>
                      </m:sSub>
                      <m:r>
                        <a:rPr lang="es-ES" sz="1200" i="1">
                          <a:effectLst/>
                          <a:latin typeface="Cambria Math" panose="02040503050406030204" pitchFamily="18" charset="0"/>
                          <a:ea typeface="Calibri" panose="020F0502020204030204" pitchFamily="34" charset="0"/>
                          <a:cs typeface="Arial" panose="020B0604020202020204" pitchFamily="34" charset="0"/>
                        </a:rPr>
                        <m:t>+</m:t>
                      </m:r>
                      <m:sSub>
                        <m:sSubPr>
                          <m:ctrlPr>
                            <a:rPr lang="es-CO" sz="1200" i="1">
                              <a:effectLst/>
                              <a:latin typeface="Cambria Math" panose="02040503050406030204" pitchFamily="18" charset="0"/>
                              <a:cs typeface="Arial" panose="020B0604020202020204" pitchFamily="34" charset="0"/>
                            </a:rPr>
                          </m:ctrlPr>
                        </m:sSubPr>
                        <m:e>
                          <m:r>
                            <a:rPr lang="es-ES" sz="1200" i="1">
                              <a:effectLst/>
                              <a:latin typeface="Cambria Math" panose="02040503050406030204" pitchFamily="18" charset="0"/>
                              <a:ea typeface="Calibri" panose="020F0502020204030204" pitchFamily="34" charset="0"/>
                              <a:cs typeface="Arial" panose="020B0604020202020204" pitchFamily="34" charset="0"/>
                            </a:rPr>
                            <m:t>𝑒</m:t>
                          </m:r>
                        </m:e>
                        <m:sub>
                          <m:r>
                            <a:rPr lang="es-ES" sz="1200" i="1">
                              <a:effectLst/>
                              <a:latin typeface="Cambria Math" panose="02040503050406030204" pitchFamily="18" charset="0"/>
                              <a:ea typeface="Calibri" panose="020F0502020204030204" pitchFamily="34" charset="0"/>
                              <a:cs typeface="Arial" panose="020B0604020202020204" pitchFamily="34" charset="0"/>
                            </a:rPr>
                            <m:t>𝑝</m:t>
                          </m:r>
                        </m:sub>
                      </m:sSub>
                    </m:oMath>
                  </m:oMathPara>
                </a14:m>
                <a:endParaRPr lang="es-CO" sz="1200" dirty="0"/>
              </a:p>
            </p:txBody>
          </p:sp>
        </mc:Choice>
        <mc:Fallback xmlns="">
          <p:sp>
            <p:nvSpPr>
              <p:cNvPr id="10" name="Rectángulo 9"/>
              <p:cNvSpPr>
                <a:spLocks noRot="1" noChangeAspect="1" noMove="1" noResize="1" noEditPoints="1" noAdjustHandles="1" noChangeArrowheads="1" noChangeShapeType="1" noTextEdit="1"/>
              </p:cNvSpPr>
              <p:nvPr/>
            </p:nvSpPr>
            <p:spPr>
              <a:xfrm>
                <a:off x="251520" y="4434830"/>
                <a:ext cx="8424936" cy="2339551"/>
              </a:xfrm>
              <a:prstGeom prst="rect">
                <a:avLst/>
              </a:prstGeom>
              <a:blipFill rotWithShape="0">
                <a:blip r:embed="rId3"/>
                <a:stretch>
                  <a:fillRect r="-72"/>
                </a:stretch>
              </a:blipFill>
            </p:spPr>
            <p:txBody>
              <a:bodyPr/>
              <a:lstStyle/>
              <a:p>
                <a:r>
                  <a:rPr lang="es-CO">
                    <a:noFill/>
                  </a:rPr>
                  <a:t> </a:t>
                </a:r>
              </a:p>
            </p:txBody>
          </p:sp>
        </mc:Fallback>
      </mc:AlternateContent>
      <p:graphicFrame>
        <p:nvGraphicFramePr>
          <p:cNvPr id="11" name="Tabla 10"/>
          <p:cNvGraphicFramePr>
            <a:graphicFrameLocks noGrp="1"/>
          </p:cNvGraphicFramePr>
          <p:nvPr>
            <p:extLst/>
          </p:nvPr>
        </p:nvGraphicFramePr>
        <p:xfrm>
          <a:off x="323528" y="1635488"/>
          <a:ext cx="5605780" cy="2578227"/>
        </p:xfrm>
        <a:graphic>
          <a:graphicData uri="http://schemas.openxmlformats.org/drawingml/2006/table">
            <a:tbl>
              <a:tblPr firstRow="1" firstCol="1" bandRow="1">
                <a:tableStyleId>{793D81CF-94F2-401A-BA57-92F5A7B2D0C5}</a:tableStyleId>
              </a:tblPr>
              <a:tblGrid>
                <a:gridCol w="1864360">
                  <a:extLst>
                    <a:ext uri="{9D8B030D-6E8A-4147-A177-3AD203B41FA5}">
                      <a16:colId xmlns:a16="http://schemas.microsoft.com/office/drawing/2014/main" val="20000"/>
                    </a:ext>
                  </a:extLst>
                </a:gridCol>
                <a:gridCol w="3741420">
                  <a:extLst>
                    <a:ext uri="{9D8B030D-6E8A-4147-A177-3AD203B41FA5}">
                      <a16:colId xmlns:a16="http://schemas.microsoft.com/office/drawing/2014/main" val="20001"/>
                    </a:ext>
                  </a:extLst>
                </a:gridCol>
              </a:tblGrid>
              <a:tr h="264795">
                <a:tc>
                  <a:txBody>
                    <a:bodyPr/>
                    <a:lstStyle/>
                    <a:p>
                      <a:pPr algn="ctr">
                        <a:lnSpc>
                          <a:spcPct val="115000"/>
                        </a:lnSpc>
                        <a:spcAft>
                          <a:spcPts val="1000"/>
                        </a:spcAft>
                      </a:pPr>
                      <a:r>
                        <a:rPr lang="es-CO" sz="1100">
                          <a:effectLst/>
                        </a:rPr>
                        <a:t>DIMENSIONES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O" sz="1100">
                          <a:effectLst/>
                        </a:rPr>
                        <a:t>INDICADOR/VARIABLE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nSpc>
                          <a:spcPct val="115000"/>
                        </a:lnSpc>
                        <a:spcAft>
                          <a:spcPts val="1000"/>
                        </a:spcAft>
                      </a:pPr>
                      <a:r>
                        <a:rPr lang="es-CO" sz="1100">
                          <a:effectLst/>
                        </a:rPr>
                        <a:t>Hacinamiento no mitigable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ES" sz="1100">
                          <a:effectLst/>
                        </a:rPr>
                        <a:t>Hogares por vivienda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1000"/>
                        </a:spcAft>
                      </a:pPr>
                      <a:r>
                        <a:rPr lang="es-CO" sz="1100">
                          <a:effectLst/>
                        </a:rPr>
                        <a:t>Tipología de vivienda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ES" sz="1100">
                          <a:effectLst/>
                        </a:rPr>
                        <a:t>Tasa de hogares en viviendas según tipo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15000"/>
                        </a:lnSpc>
                        <a:spcAft>
                          <a:spcPts val="1000"/>
                        </a:spcAft>
                      </a:pPr>
                      <a:r>
                        <a:rPr lang="es-CO" sz="1100">
                          <a:effectLst/>
                        </a:rPr>
                        <a:t>Cobertura de servicios públicos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100">
                          <a:effectLst/>
                        </a:rPr>
                        <a:t>Tasa de hogares sin servicio de acueducto</a:t>
                      </a:r>
                      <a:endParaRPr lang="es-CO" sz="1100">
                        <a:effectLst/>
                      </a:endParaRPr>
                    </a:p>
                    <a:p>
                      <a:pPr algn="just">
                        <a:lnSpc>
                          <a:spcPct val="115000"/>
                        </a:lnSpc>
                        <a:spcAft>
                          <a:spcPts val="0"/>
                        </a:spcAft>
                      </a:pPr>
                      <a:r>
                        <a:rPr lang="es-ES" sz="1100">
                          <a:effectLst/>
                        </a:rPr>
                        <a:t>Tasa de hogares sin servicio de alcantarillado</a:t>
                      </a:r>
                      <a:endParaRPr lang="es-CO" sz="1100">
                        <a:effectLst/>
                      </a:endParaRPr>
                    </a:p>
                    <a:p>
                      <a:pPr algn="just">
                        <a:lnSpc>
                          <a:spcPct val="115000"/>
                        </a:lnSpc>
                        <a:spcAft>
                          <a:spcPts val="0"/>
                        </a:spcAft>
                      </a:pPr>
                      <a:r>
                        <a:rPr lang="es-ES" sz="1100">
                          <a:effectLst/>
                        </a:rPr>
                        <a:t>Tasa de hogares sin servicio de energía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15000"/>
                        </a:lnSpc>
                        <a:spcAft>
                          <a:spcPts val="1000"/>
                        </a:spcAft>
                      </a:pPr>
                      <a:r>
                        <a:rPr lang="es-CO" sz="1100">
                          <a:effectLst/>
                        </a:rPr>
                        <a:t>Tamaño del hogar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ES" sz="1100">
                          <a:effectLst/>
                        </a:rPr>
                        <a:t>Promedio de personas por hogar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15000"/>
                        </a:lnSpc>
                        <a:spcAft>
                          <a:spcPts val="1000"/>
                        </a:spcAft>
                      </a:pPr>
                      <a:r>
                        <a:rPr lang="es-CO" sz="1100" dirty="0">
                          <a:effectLst/>
                        </a:rPr>
                        <a:t>Actividad desarrollada por los integrantes del hogar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100">
                          <a:effectLst/>
                        </a:rPr>
                        <a:t>Tasa de dependencia económica  </a:t>
                      </a:r>
                      <a:endParaRPr lang="es-CO" sz="1100">
                        <a:effectLst/>
                      </a:endParaRPr>
                    </a:p>
                    <a:p>
                      <a:pPr algn="just">
                        <a:lnSpc>
                          <a:spcPct val="115000"/>
                        </a:lnSpc>
                        <a:spcAft>
                          <a:spcPts val="0"/>
                        </a:spcAft>
                      </a:pPr>
                      <a:r>
                        <a:rPr lang="es-ES" sz="1100">
                          <a:effectLst/>
                        </a:rPr>
                        <a:t>Tasa de población mayor de 17 años sin empleo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15000"/>
                        </a:lnSpc>
                        <a:spcAft>
                          <a:spcPts val="1000"/>
                        </a:spcAft>
                      </a:pPr>
                      <a:r>
                        <a:rPr lang="es-CO" sz="1100">
                          <a:effectLst/>
                        </a:rPr>
                        <a:t>Grado educativo alcanzado por los integrantes del hogar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100">
                          <a:effectLst/>
                        </a:rPr>
                        <a:t>Promedio de años de estudio alcanzado</a:t>
                      </a:r>
                      <a:endParaRPr lang="es-CO" sz="1100">
                        <a:effectLst/>
                      </a:endParaRPr>
                    </a:p>
                    <a:p>
                      <a:pPr algn="just">
                        <a:lnSpc>
                          <a:spcPct val="115000"/>
                        </a:lnSpc>
                        <a:spcAft>
                          <a:spcPts val="0"/>
                        </a:spcAft>
                      </a:pPr>
                      <a:r>
                        <a:rPr lang="es-ES" sz="1100">
                          <a:effectLst/>
                        </a:rPr>
                        <a:t>Tasa de población mayor de 17 años sin educación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15000"/>
                        </a:lnSpc>
                        <a:spcAft>
                          <a:spcPts val="1000"/>
                        </a:spcAft>
                      </a:pPr>
                      <a:r>
                        <a:rPr lang="es-CO" sz="1100">
                          <a:effectLst/>
                        </a:rPr>
                        <a:t>No consumo de alimentos en la última semana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pPr>
                      <a:r>
                        <a:rPr lang="es-ES" sz="1100" dirty="0">
                          <a:effectLst/>
                        </a:rPr>
                        <a:t>Tasa de personas que no consumieron ninguna de las 3 comidas, algún día de la última semana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0861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2944</Words>
  <Application>Microsoft Office PowerPoint</Application>
  <PresentationFormat>Presentación en pantalla (4:3)</PresentationFormat>
  <Paragraphs>585</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Light</vt:lpstr>
      <vt:lpstr>Cambria Math</vt:lpstr>
      <vt:lpstr>Times New Roman</vt:lpstr>
      <vt:lpstr>Tema de Office</vt:lpstr>
      <vt:lpstr> ESTIMACIÓN DE UN INDICADOR DE CALIDAD VIDA POR SECTORES CENSALES Y SU CORRELACIÓN CON LOS PRECIOS DEL SUELO: APROXIMACIÓN A LA SEGREGACIÓN RESIDENCIAL EN BOGOTÁ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CORRELACIONES</vt:lpstr>
      <vt:lpstr>PRUEBAS</vt:lpstr>
      <vt:lpstr>VARIANZA EXPLICADA</vt:lpstr>
      <vt:lpstr>MATRIZ DE COMPONENTES</vt:lpstr>
      <vt:lpstr>FACTORES SELECCIONADOS</vt:lpstr>
      <vt:lpstr>COMUNALIDADES</vt:lpstr>
      <vt:lpstr>MATRIZ DE COEFICIENTES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SEGREGACIÓN RESIDENCIAL E INEQUIDAD EN EL ACCESO A SERVICIOS COLECTIVOS EN BOGOTÁ- COLOMBIA  TESIS PARA OPTAR AL GRADO DE MAGISTER EN GEOGRAFÍA CON MENCION EN ORGANIZACIÓN URBANO REGIONAL</dc:title>
  <dc:creator>Usuario de Windows</dc:creator>
  <cp:lastModifiedBy>Usuario de Windows</cp:lastModifiedBy>
  <cp:revision>28</cp:revision>
  <dcterms:created xsi:type="dcterms:W3CDTF">2017-03-28T16:18:12Z</dcterms:created>
  <dcterms:modified xsi:type="dcterms:W3CDTF">2018-09-28T17:33:36Z</dcterms:modified>
</cp:coreProperties>
</file>