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61" r:id="rId4"/>
    <p:sldId id="262" r:id="rId5"/>
    <p:sldId id="263" r:id="rId6"/>
    <p:sldId id="264" r:id="rId7"/>
    <p:sldId id="265" r:id="rId8"/>
    <p:sldId id="266" r:id="rId9"/>
    <p:sldId id="270" r:id="rId10"/>
    <p:sldId id="271" r:id="rId11"/>
    <p:sldId id="272" r:id="rId12"/>
    <p:sldId id="273" r:id="rId13"/>
    <p:sldId id="274" r:id="rId14"/>
    <p:sldId id="275" r:id="rId15"/>
    <p:sldId id="277" r:id="rId16"/>
    <p:sldId id="279" r:id="rId17"/>
    <p:sldId id="281" r:id="rId18"/>
    <p:sldId id="291" r:id="rId19"/>
    <p:sldId id="284" r:id="rId20"/>
    <p:sldId id="286" r:id="rId21"/>
    <p:sldId id="285" r:id="rId22"/>
    <p:sldId id="287" r:id="rId23"/>
    <p:sldId id="288" r:id="rId24"/>
    <p:sldId id="289" r:id="rId25"/>
    <p:sldId id="290" r:id="rId26"/>
    <p:sldId id="292" r:id="rId27"/>
  </p:sldIdLst>
  <p:sldSz cx="12601575" cy="7200900"/>
  <p:notesSz cx="6858000" cy="9144000"/>
  <p:defaultTextStyle>
    <a:defPPr>
      <a:defRPr lang="es-CO"/>
    </a:defPPr>
    <a:lvl1pPr marL="0" algn="l" defTabSz="1131570" rtl="0" eaLnBrk="1" latinLnBrk="0" hangingPunct="1">
      <a:defRPr sz="2200" kern="1200">
        <a:solidFill>
          <a:schemeClr val="tx1"/>
        </a:solidFill>
        <a:latin typeface="+mn-lt"/>
        <a:ea typeface="+mn-ea"/>
        <a:cs typeface="+mn-cs"/>
      </a:defRPr>
    </a:lvl1pPr>
    <a:lvl2pPr marL="565785" algn="l" defTabSz="1131570" rtl="0" eaLnBrk="1" latinLnBrk="0" hangingPunct="1">
      <a:defRPr sz="2200" kern="1200">
        <a:solidFill>
          <a:schemeClr val="tx1"/>
        </a:solidFill>
        <a:latin typeface="+mn-lt"/>
        <a:ea typeface="+mn-ea"/>
        <a:cs typeface="+mn-cs"/>
      </a:defRPr>
    </a:lvl2pPr>
    <a:lvl3pPr marL="1131570" algn="l" defTabSz="1131570" rtl="0" eaLnBrk="1" latinLnBrk="0" hangingPunct="1">
      <a:defRPr sz="2200" kern="1200">
        <a:solidFill>
          <a:schemeClr val="tx1"/>
        </a:solidFill>
        <a:latin typeface="+mn-lt"/>
        <a:ea typeface="+mn-ea"/>
        <a:cs typeface="+mn-cs"/>
      </a:defRPr>
    </a:lvl3pPr>
    <a:lvl4pPr marL="1697355" algn="l" defTabSz="1131570" rtl="0" eaLnBrk="1" latinLnBrk="0" hangingPunct="1">
      <a:defRPr sz="2200" kern="1200">
        <a:solidFill>
          <a:schemeClr val="tx1"/>
        </a:solidFill>
        <a:latin typeface="+mn-lt"/>
        <a:ea typeface="+mn-ea"/>
        <a:cs typeface="+mn-cs"/>
      </a:defRPr>
    </a:lvl4pPr>
    <a:lvl5pPr marL="2263140" algn="l" defTabSz="1131570" rtl="0" eaLnBrk="1" latinLnBrk="0" hangingPunct="1">
      <a:defRPr sz="2200" kern="1200">
        <a:solidFill>
          <a:schemeClr val="tx1"/>
        </a:solidFill>
        <a:latin typeface="+mn-lt"/>
        <a:ea typeface="+mn-ea"/>
        <a:cs typeface="+mn-cs"/>
      </a:defRPr>
    </a:lvl5pPr>
    <a:lvl6pPr marL="2828925" algn="l" defTabSz="1131570" rtl="0" eaLnBrk="1" latinLnBrk="0" hangingPunct="1">
      <a:defRPr sz="2200" kern="1200">
        <a:solidFill>
          <a:schemeClr val="tx1"/>
        </a:solidFill>
        <a:latin typeface="+mn-lt"/>
        <a:ea typeface="+mn-ea"/>
        <a:cs typeface="+mn-cs"/>
      </a:defRPr>
    </a:lvl6pPr>
    <a:lvl7pPr marL="3394710" algn="l" defTabSz="1131570" rtl="0" eaLnBrk="1" latinLnBrk="0" hangingPunct="1">
      <a:defRPr sz="2200" kern="1200">
        <a:solidFill>
          <a:schemeClr val="tx1"/>
        </a:solidFill>
        <a:latin typeface="+mn-lt"/>
        <a:ea typeface="+mn-ea"/>
        <a:cs typeface="+mn-cs"/>
      </a:defRPr>
    </a:lvl7pPr>
    <a:lvl8pPr marL="3960495" algn="l" defTabSz="1131570" rtl="0" eaLnBrk="1" latinLnBrk="0" hangingPunct="1">
      <a:defRPr sz="2200" kern="1200">
        <a:solidFill>
          <a:schemeClr val="tx1"/>
        </a:solidFill>
        <a:latin typeface="+mn-lt"/>
        <a:ea typeface="+mn-ea"/>
        <a:cs typeface="+mn-cs"/>
      </a:defRPr>
    </a:lvl8pPr>
    <a:lvl9pPr marL="4526280" algn="l" defTabSz="113157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8">
          <p15:clr>
            <a:srgbClr val="A4A3A4"/>
          </p15:clr>
        </p15:guide>
        <p15:guide id="2" pos="39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740" y="-600"/>
      </p:cViewPr>
      <p:guideLst>
        <p:guide orient="horz" pos="2268"/>
        <p:guide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gutierrez\Downloads\anex_pobreza_2015%20(1).xls"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gutierrez\Downloads\anex_pobreza_2015%20(1).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jgutierrez\Downloads\anex_pobreza_2015%20(1).xls"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jgutierrez\Downloads\anex_pobreza_2015%20(1).xls"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E:\JULIAN\cruces%20conEPE\Export200t.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E:\JULIAN\cruces%20conEPE\Export200t.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E:\JULIAN\Export_Output_22.dbf"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E:\JULIAN\Export_Output_22.dbf"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a:t>Incidencia de la Pobreza Monetaria</a:t>
            </a:r>
          </a:p>
        </c:rich>
      </c:tx>
      <c:layout/>
      <c:overlay val="0"/>
      <c:spPr>
        <a:noFill/>
        <a:ln>
          <a:noFill/>
        </a:ln>
        <a:effectLst/>
      </c:spPr>
    </c:title>
    <c:autoTitleDeleted val="0"/>
    <c:plotArea>
      <c:layout/>
      <c:lineChart>
        <c:grouping val="standard"/>
        <c:varyColors val="0"/>
        <c:ser>
          <c:idx val="0"/>
          <c:order val="0"/>
          <c:tx>
            <c:strRef>
              <c:f>'[anex_pobreza_2015 (1).xls]Pobreza Monetaria (%)'!$A$12</c:f>
              <c:strCache>
                <c:ptCount val="1"/>
                <c:pt idx="0">
                  <c:v>Barranquilla AM</c:v>
                </c:pt>
              </c:strCache>
            </c:strRef>
          </c:tx>
          <c:spPr>
            <a:ln w="28575" cap="rnd">
              <a:solidFill>
                <a:schemeClr val="accent1"/>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(%)'!$B$12:$M$12</c:f>
              <c:numCache>
                <c:formatCode>0.0</c:formatCode>
                <c:ptCount val="12"/>
                <c:pt idx="0">
                  <c:v>43.9</c:v>
                </c:pt>
                <c:pt idx="1">
                  <c:v>49.5</c:v>
                </c:pt>
                <c:pt idx="2">
                  <c:v>46.2</c:v>
                </c:pt>
                <c:pt idx="3">
                  <c:v>44.1</c:v>
                </c:pt>
                <c:pt idx="4">
                  <c:v>43.3</c:v>
                </c:pt>
                <c:pt idx="5">
                  <c:v>42.4</c:v>
                </c:pt>
                <c:pt idx="6">
                  <c:v>39.5</c:v>
                </c:pt>
                <c:pt idx="7">
                  <c:v>34.700000000000003</c:v>
                </c:pt>
                <c:pt idx="8">
                  <c:v>30.4</c:v>
                </c:pt>
                <c:pt idx="9">
                  <c:v>29.1</c:v>
                </c:pt>
                <c:pt idx="10">
                  <c:v>25.5</c:v>
                </c:pt>
                <c:pt idx="11">
                  <c:v>22</c:v>
                </c:pt>
              </c:numCache>
            </c:numRef>
          </c:val>
          <c:smooth val="0"/>
          <c:extLst xmlns:c16r2="http://schemas.microsoft.com/office/drawing/2015/06/chart">
            <c:ext xmlns:c16="http://schemas.microsoft.com/office/drawing/2014/chart" uri="{C3380CC4-5D6E-409C-BE32-E72D297353CC}">
              <c16:uniqueId val="{00000000-83B7-48B8-A57C-8769AF0F640E}"/>
            </c:ext>
          </c:extLst>
        </c:ser>
        <c:ser>
          <c:idx val="1"/>
          <c:order val="1"/>
          <c:tx>
            <c:strRef>
              <c:f>'[anex_pobreza_2015 (1).xls]Pobreza Monetaria (%)'!$A$13</c:f>
              <c:strCache>
                <c:ptCount val="1"/>
                <c:pt idx="0">
                  <c:v>Bogotá</c:v>
                </c:pt>
              </c:strCache>
            </c:strRef>
          </c:tx>
          <c:spPr>
            <a:ln w="28575" cap="rnd">
              <a:solidFill>
                <a:schemeClr val="accent2"/>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(%)'!$B$13:$M$13</c:f>
              <c:numCache>
                <c:formatCode>0.0</c:formatCode>
                <c:ptCount val="12"/>
                <c:pt idx="0">
                  <c:v>31.7</c:v>
                </c:pt>
                <c:pt idx="1">
                  <c:v>32</c:v>
                </c:pt>
                <c:pt idx="2">
                  <c:v>28.8</c:v>
                </c:pt>
                <c:pt idx="3">
                  <c:v>26.6</c:v>
                </c:pt>
                <c:pt idx="4">
                  <c:v>19.600000000000001</c:v>
                </c:pt>
                <c:pt idx="5">
                  <c:v>18.3</c:v>
                </c:pt>
                <c:pt idx="6">
                  <c:v>15.5</c:v>
                </c:pt>
                <c:pt idx="7">
                  <c:v>13.1</c:v>
                </c:pt>
                <c:pt idx="8">
                  <c:v>11.6</c:v>
                </c:pt>
                <c:pt idx="9">
                  <c:v>10.199999999999999</c:v>
                </c:pt>
                <c:pt idx="10">
                  <c:v>10.1</c:v>
                </c:pt>
                <c:pt idx="11">
                  <c:v>10.4</c:v>
                </c:pt>
              </c:numCache>
            </c:numRef>
          </c:val>
          <c:smooth val="0"/>
          <c:extLst xmlns:c16r2="http://schemas.microsoft.com/office/drawing/2015/06/chart">
            <c:ext xmlns:c16="http://schemas.microsoft.com/office/drawing/2014/chart" uri="{C3380CC4-5D6E-409C-BE32-E72D297353CC}">
              <c16:uniqueId val="{00000001-83B7-48B8-A57C-8769AF0F640E}"/>
            </c:ext>
          </c:extLst>
        </c:ser>
        <c:ser>
          <c:idx val="2"/>
          <c:order val="2"/>
          <c:tx>
            <c:strRef>
              <c:f>'[anex_pobreza_2015 (1).xls]Pobreza Monetaria (%)'!$A$14</c:f>
              <c:strCache>
                <c:ptCount val="1"/>
                <c:pt idx="0">
                  <c:v>Bucaramanga AM</c:v>
                </c:pt>
              </c:strCache>
            </c:strRef>
          </c:tx>
          <c:spPr>
            <a:ln w="28575" cap="rnd">
              <a:solidFill>
                <a:schemeClr val="accent3"/>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(%)'!$B$14:$M$14</c:f>
            </c:numRef>
          </c:val>
          <c:smooth val="0"/>
          <c:extLst xmlns:c16r2="http://schemas.microsoft.com/office/drawing/2015/06/chart">
            <c:ext xmlns:c16="http://schemas.microsoft.com/office/drawing/2014/chart" uri="{C3380CC4-5D6E-409C-BE32-E72D297353CC}">
              <c16:uniqueId val="{00000002-83B7-48B8-A57C-8769AF0F640E}"/>
            </c:ext>
          </c:extLst>
        </c:ser>
        <c:ser>
          <c:idx val="3"/>
          <c:order val="3"/>
          <c:tx>
            <c:strRef>
              <c:f>'[anex_pobreza_2015 (1).xls]Pobreza Monetaria (%)'!$A$15</c:f>
              <c:strCache>
                <c:ptCount val="1"/>
                <c:pt idx="0">
                  <c:v>Cali AM</c:v>
                </c:pt>
              </c:strCache>
            </c:strRef>
          </c:tx>
          <c:spPr>
            <a:ln w="28575" cap="rnd">
              <a:solidFill>
                <a:schemeClr val="accent4"/>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(%)'!$B$15:$M$15</c:f>
              <c:numCache>
                <c:formatCode>0.0</c:formatCode>
                <c:ptCount val="12"/>
                <c:pt idx="0">
                  <c:v>33.5</c:v>
                </c:pt>
                <c:pt idx="1">
                  <c:v>33.700000000000003</c:v>
                </c:pt>
                <c:pt idx="2">
                  <c:v>31.8</c:v>
                </c:pt>
                <c:pt idx="3">
                  <c:v>30.1</c:v>
                </c:pt>
                <c:pt idx="4">
                  <c:v>28.5</c:v>
                </c:pt>
                <c:pt idx="5">
                  <c:v>28.4</c:v>
                </c:pt>
                <c:pt idx="6">
                  <c:v>26.1</c:v>
                </c:pt>
                <c:pt idx="7">
                  <c:v>25.1</c:v>
                </c:pt>
                <c:pt idx="8">
                  <c:v>23.1</c:v>
                </c:pt>
                <c:pt idx="9">
                  <c:v>21.9</c:v>
                </c:pt>
                <c:pt idx="10">
                  <c:v>19.100000000000001</c:v>
                </c:pt>
                <c:pt idx="11">
                  <c:v>16.5</c:v>
                </c:pt>
              </c:numCache>
            </c:numRef>
          </c:val>
          <c:smooth val="0"/>
          <c:extLst xmlns:c16r2="http://schemas.microsoft.com/office/drawing/2015/06/chart">
            <c:ext xmlns:c16="http://schemas.microsoft.com/office/drawing/2014/chart" uri="{C3380CC4-5D6E-409C-BE32-E72D297353CC}">
              <c16:uniqueId val="{00000003-83B7-48B8-A57C-8769AF0F640E}"/>
            </c:ext>
          </c:extLst>
        </c:ser>
        <c:ser>
          <c:idx val="4"/>
          <c:order val="4"/>
          <c:tx>
            <c:strRef>
              <c:f>'[anex_pobreza_2015 (1).xls]Pobreza Monetaria (%)'!$A$16</c:f>
              <c:strCache>
                <c:ptCount val="1"/>
                <c:pt idx="0">
                  <c:v>Cartagena</c:v>
                </c:pt>
              </c:strCache>
            </c:strRef>
          </c:tx>
          <c:spPr>
            <a:ln w="28575" cap="rnd">
              <a:solidFill>
                <a:schemeClr val="accent5"/>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(%)'!$B$16:$M$16</c:f>
            </c:numRef>
          </c:val>
          <c:smooth val="0"/>
          <c:extLst xmlns:c16r2="http://schemas.microsoft.com/office/drawing/2015/06/chart">
            <c:ext xmlns:c16="http://schemas.microsoft.com/office/drawing/2014/chart" uri="{C3380CC4-5D6E-409C-BE32-E72D297353CC}">
              <c16:uniqueId val="{00000004-83B7-48B8-A57C-8769AF0F640E}"/>
            </c:ext>
          </c:extLst>
        </c:ser>
        <c:ser>
          <c:idx val="5"/>
          <c:order val="5"/>
          <c:tx>
            <c:strRef>
              <c:f>'[anex_pobreza_2015 (1).xls]Pobreza Monetaria (%)'!$A$17</c:f>
              <c:strCache>
                <c:ptCount val="1"/>
                <c:pt idx="0">
                  <c:v>Cúcuta AM</c:v>
                </c:pt>
              </c:strCache>
            </c:strRef>
          </c:tx>
          <c:spPr>
            <a:ln w="28575" cap="rnd">
              <a:solidFill>
                <a:schemeClr val="accent6"/>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(%)'!$B$17:$M$17</c:f>
            </c:numRef>
          </c:val>
          <c:smooth val="0"/>
          <c:extLst xmlns:c16r2="http://schemas.microsoft.com/office/drawing/2015/06/chart">
            <c:ext xmlns:c16="http://schemas.microsoft.com/office/drawing/2014/chart" uri="{C3380CC4-5D6E-409C-BE32-E72D297353CC}">
              <c16:uniqueId val="{00000005-83B7-48B8-A57C-8769AF0F640E}"/>
            </c:ext>
          </c:extLst>
        </c:ser>
        <c:ser>
          <c:idx val="6"/>
          <c:order val="6"/>
          <c:tx>
            <c:strRef>
              <c:f>'[anex_pobreza_2015 (1).xls]Pobreza Monetaria (%)'!$A$18</c:f>
              <c:strCache>
                <c:ptCount val="1"/>
                <c:pt idx="0">
                  <c:v>Ibagué</c:v>
                </c:pt>
              </c:strCache>
            </c:strRef>
          </c:tx>
          <c:spPr>
            <a:ln w="28575" cap="rnd">
              <a:solidFill>
                <a:schemeClr val="accent1">
                  <a:lumMod val="6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(%)'!$B$18:$M$18</c:f>
            </c:numRef>
          </c:val>
          <c:smooth val="0"/>
          <c:extLst xmlns:c16r2="http://schemas.microsoft.com/office/drawing/2015/06/chart">
            <c:ext xmlns:c16="http://schemas.microsoft.com/office/drawing/2014/chart" uri="{C3380CC4-5D6E-409C-BE32-E72D297353CC}">
              <c16:uniqueId val="{00000006-83B7-48B8-A57C-8769AF0F640E}"/>
            </c:ext>
          </c:extLst>
        </c:ser>
        <c:ser>
          <c:idx val="7"/>
          <c:order val="7"/>
          <c:tx>
            <c:strRef>
              <c:f>'[anex_pobreza_2015 (1).xls]Pobreza Monetaria (%)'!$A$19</c:f>
              <c:strCache>
                <c:ptCount val="1"/>
                <c:pt idx="0">
                  <c:v>Manizales AM</c:v>
                </c:pt>
              </c:strCache>
            </c:strRef>
          </c:tx>
          <c:spPr>
            <a:ln w="28575" cap="rnd">
              <a:solidFill>
                <a:schemeClr val="accent2">
                  <a:lumMod val="6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(%)'!$B$19:$M$19</c:f>
            </c:numRef>
          </c:val>
          <c:smooth val="0"/>
          <c:extLst xmlns:c16r2="http://schemas.microsoft.com/office/drawing/2015/06/chart">
            <c:ext xmlns:c16="http://schemas.microsoft.com/office/drawing/2014/chart" uri="{C3380CC4-5D6E-409C-BE32-E72D297353CC}">
              <c16:uniqueId val="{00000007-83B7-48B8-A57C-8769AF0F640E}"/>
            </c:ext>
          </c:extLst>
        </c:ser>
        <c:ser>
          <c:idx val="8"/>
          <c:order val="8"/>
          <c:tx>
            <c:strRef>
              <c:f>'[anex_pobreza_2015 (1).xls]Pobreza Monetaria (%)'!$A$20</c:f>
              <c:strCache>
                <c:ptCount val="1"/>
                <c:pt idx="0">
                  <c:v>Medellín AM</c:v>
                </c:pt>
              </c:strCache>
            </c:strRef>
          </c:tx>
          <c:spPr>
            <a:ln w="28575" cap="rnd">
              <a:solidFill>
                <a:schemeClr val="accent3">
                  <a:lumMod val="6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(%)'!$B$20:$M$20</c:f>
              <c:numCache>
                <c:formatCode>0.0</c:formatCode>
                <c:ptCount val="12"/>
                <c:pt idx="0">
                  <c:v>36.5</c:v>
                </c:pt>
                <c:pt idx="1">
                  <c:v>34.700000000000003</c:v>
                </c:pt>
                <c:pt idx="2">
                  <c:v>31.7</c:v>
                </c:pt>
                <c:pt idx="3">
                  <c:v>29.3</c:v>
                </c:pt>
                <c:pt idx="4">
                  <c:v>25</c:v>
                </c:pt>
                <c:pt idx="5">
                  <c:v>23.9</c:v>
                </c:pt>
                <c:pt idx="6">
                  <c:v>22</c:v>
                </c:pt>
                <c:pt idx="7">
                  <c:v>19.2</c:v>
                </c:pt>
                <c:pt idx="8">
                  <c:v>17.7</c:v>
                </c:pt>
                <c:pt idx="9">
                  <c:v>16.100000000000001</c:v>
                </c:pt>
                <c:pt idx="10">
                  <c:v>14.7</c:v>
                </c:pt>
                <c:pt idx="11">
                  <c:v>14.3</c:v>
                </c:pt>
              </c:numCache>
            </c:numRef>
          </c:val>
          <c:smooth val="0"/>
          <c:extLst xmlns:c16r2="http://schemas.microsoft.com/office/drawing/2015/06/chart">
            <c:ext xmlns:c16="http://schemas.microsoft.com/office/drawing/2014/chart" uri="{C3380CC4-5D6E-409C-BE32-E72D297353CC}">
              <c16:uniqueId val="{00000008-83B7-48B8-A57C-8769AF0F640E}"/>
            </c:ext>
          </c:extLst>
        </c:ser>
        <c:ser>
          <c:idx val="9"/>
          <c:order val="9"/>
          <c:tx>
            <c:strRef>
              <c:f>'[anex_pobreza_2015 (1).xls]Pobreza Monetaria (%)'!$A$21</c:f>
              <c:strCache>
                <c:ptCount val="1"/>
                <c:pt idx="0">
                  <c:v>Montería </c:v>
                </c:pt>
              </c:strCache>
            </c:strRef>
          </c:tx>
          <c:spPr>
            <a:ln w="28575" cap="rnd">
              <a:solidFill>
                <a:schemeClr val="accent4">
                  <a:lumMod val="6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(%)'!$B$21:$M$21</c:f>
            </c:numRef>
          </c:val>
          <c:smooth val="0"/>
          <c:extLst xmlns:c16r2="http://schemas.microsoft.com/office/drawing/2015/06/chart">
            <c:ext xmlns:c16="http://schemas.microsoft.com/office/drawing/2014/chart" uri="{C3380CC4-5D6E-409C-BE32-E72D297353CC}">
              <c16:uniqueId val="{00000009-83B7-48B8-A57C-8769AF0F640E}"/>
            </c:ext>
          </c:extLst>
        </c:ser>
        <c:ser>
          <c:idx val="10"/>
          <c:order val="10"/>
          <c:tx>
            <c:strRef>
              <c:f>'[anex_pobreza_2015 (1).xls]Pobreza Monetaria (%)'!$A$22</c:f>
              <c:strCache>
                <c:ptCount val="1"/>
                <c:pt idx="0">
                  <c:v>Pasto</c:v>
                </c:pt>
              </c:strCache>
            </c:strRef>
          </c:tx>
          <c:spPr>
            <a:ln w="28575" cap="rnd">
              <a:solidFill>
                <a:schemeClr val="accent5">
                  <a:lumMod val="6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(%)'!$B$22:$M$22</c:f>
            </c:numRef>
          </c:val>
          <c:smooth val="0"/>
          <c:extLst xmlns:c16r2="http://schemas.microsoft.com/office/drawing/2015/06/chart">
            <c:ext xmlns:c16="http://schemas.microsoft.com/office/drawing/2014/chart" uri="{C3380CC4-5D6E-409C-BE32-E72D297353CC}">
              <c16:uniqueId val="{0000000A-83B7-48B8-A57C-8769AF0F640E}"/>
            </c:ext>
          </c:extLst>
        </c:ser>
        <c:ser>
          <c:idx val="11"/>
          <c:order val="11"/>
          <c:tx>
            <c:strRef>
              <c:f>'[anex_pobreza_2015 (1).xls]Pobreza Monetaria (%)'!$A$23</c:f>
              <c:strCache>
                <c:ptCount val="1"/>
                <c:pt idx="0">
                  <c:v>Pereira AM</c:v>
                </c:pt>
              </c:strCache>
            </c:strRef>
          </c:tx>
          <c:spPr>
            <a:ln w="28575" cap="rnd">
              <a:solidFill>
                <a:schemeClr val="accent6">
                  <a:lumMod val="6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(%)'!$B$23:$M$23</c:f>
            </c:numRef>
          </c:val>
          <c:smooth val="0"/>
          <c:extLst xmlns:c16r2="http://schemas.microsoft.com/office/drawing/2015/06/chart">
            <c:ext xmlns:c16="http://schemas.microsoft.com/office/drawing/2014/chart" uri="{C3380CC4-5D6E-409C-BE32-E72D297353CC}">
              <c16:uniqueId val="{0000000B-83B7-48B8-A57C-8769AF0F640E}"/>
            </c:ext>
          </c:extLst>
        </c:ser>
        <c:ser>
          <c:idx val="12"/>
          <c:order val="12"/>
          <c:tx>
            <c:strRef>
              <c:f>'[anex_pobreza_2015 (1).xls]Pobreza Monetaria (%)'!$A$24</c:f>
              <c:strCache>
                <c:ptCount val="1"/>
                <c:pt idx="0">
                  <c:v>Villavicencio</c:v>
                </c:pt>
              </c:strCache>
            </c:strRef>
          </c:tx>
          <c:spPr>
            <a:ln w="28575" cap="rnd">
              <a:solidFill>
                <a:schemeClr val="accent1">
                  <a:lumMod val="80000"/>
                  <a:lumOff val="2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(%)'!$B$24:$M$24</c:f>
            </c:numRef>
          </c:val>
          <c:smooth val="0"/>
          <c:extLst xmlns:c16r2="http://schemas.microsoft.com/office/drawing/2015/06/chart">
            <c:ext xmlns:c16="http://schemas.microsoft.com/office/drawing/2014/chart" uri="{C3380CC4-5D6E-409C-BE32-E72D297353CC}">
              <c16:uniqueId val="{0000000C-83B7-48B8-A57C-8769AF0F640E}"/>
            </c:ext>
          </c:extLst>
        </c:ser>
        <c:ser>
          <c:idx val="13"/>
          <c:order val="13"/>
          <c:tx>
            <c:strRef>
              <c:f>'[anex_pobreza_2015 (1).xls]Pobreza Monetaria (%)'!$A$25</c:f>
              <c:strCache>
                <c:ptCount val="1"/>
                <c:pt idx="0">
                  <c:v>Nacional</c:v>
                </c:pt>
              </c:strCache>
            </c:strRef>
          </c:tx>
          <c:spPr>
            <a:ln w="28575" cap="rnd">
              <a:solidFill>
                <a:schemeClr val="accent2">
                  <a:lumMod val="80000"/>
                  <a:lumOff val="2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(%)'!$B$25:$M$25</c:f>
              <c:numCache>
                <c:formatCode>0.0</c:formatCode>
                <c:ptCount val="12"/>
                <c:pt idx="0">
                  <c:v>49.7</c:v>
                </c:pt>
                <c:pt idx="1">
                  <c:v>48</c:v>
                </c:pt>
                <c:pt idx="2">
                  <c:v>47.4</c:v>
                </c:pt>
                <c:pt idx="3">
                  <c:v>45</c:v>
                </c:pt>
                <c:pt idx="4">
                  <c:v>42</c:v>
                </c:pt>
                <c:pt idx="5">
                  <c:v>40.299999999999997</c:v>
                </c:pt>
                <c:pt idx="6">
                  <c:v>37.200000000000003</c:v>
                </c:pt>
                <c:pt idx="7">
                  <c:v>34.1</c:v>
                </c:pt>
                <c:pt idx="8">
                  <c:v>32.700000000000003</c:v>
                </c:pt>
                <c:pt idx="9">
                  <c:v>30.6</c:v>
                </c:pt>
                <c:pt idx="10">
                  <c:v>28.5</c:v>
                </c:pt>
                <c:pt idx="11">
                  <c:v>27.8</c:v>
                </c:pt>
              </c:numCache>
            </c:numRef>
          </c:val>
          <c:smooth val="0"/>
          <c:extLst xmlns:c16r2="http://schemas.microsoft.com/office/drawing/2015/06/chart">
            <c:ext xmlns:c16="http://schemas.microsoft.com/office/drawing/2014/chart" uri="{C3380CC4-5D6E-409C-BE32-E72D297353CC}">
              <c16:uniqueId val="{0000000D-83B7-48B8-A57C-8769AF0F640E}"/>
            </c:ext>
          </c:extLst>
        </c:ser>
        <c:ser>
          <c:idx val="14"/>
          <c:order val="14"/>
          <c:tx>
            <c:strRef>
              <c:f>'[anex_pobreza_2015 (1).xls]Pobreza Monetaria (%)'!$A$26</c:f>
              <c:strCache>
                <c:ptCount val="1"/>
                <c:pt idx="0">
                  <c:v>Cabeceras</c:v>
                </c:pt>
              </c:strCache>
            </c:strRef>
          </c:tx>
          <c:spPr>
            <a:ln w="28575" cap="rnd">
              <a:solidFill>
                <a:schemeClr val="accent3">
                  <a:lumMod val="80000"/>
                  <a:lumOff val="2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(%)'!$B$26:$M$26</c:f>
            </c:numRef>
          </c:val>
          <c:smooth val="0"/>
          <c:extLst xmlns:c16r2="http://schemas.microsoft.com/office/drawing/2015/06/chart">
            <c:ext xmlns:c16="http://schemas.microsoft.com/office/drawing/2014/chart" uri="{C3380CC4-5D6E-409C-BE32-E72D297353CC}">
              <c16:uniqueId val="{0000000E-83B7-48B8-A57C-8769AF0F640E}"/>
            </c:ext>
          </c:extLst>
        </c:ser>
        <c:ser>
          <c:idx val="15"/>
          <c:order val="15"/>
          <c:tx>
            <c:strRef>
              <c:f>'[anex_pobreza_2015 (1).xls]Pobreza Monetaria (%)'!$A$27</c:f>
              <c:strCache>
                <c:ptCount val="1"/>
                <c:pt idx="0">
                  <c:v>Centros poblados y rural disperso</c:v>
                </c:pt>
              </c:strCache>
            </c:strRef>
          </c:tx>
          <c:spPr>
            <a:ln w="28575" cap="rnd">
              <a:solidFill>
                <a:schemeClr val="accent4">
                  <a:lumMod val="80000"/>
                  <a:lumOff val="2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(%)'!$B$27:$M$27</c:f>
            </c:numRef>
          </c:val>
          <c:smooth val="0"/>
          <c:extLst xmlns:c16r2="http://schemas.microsoft.com/office/drawing/2015/06/chart">
            <c:ext xmlns:c16="http://schemas.microsoft.com/office/drawing/2014/chart" uri="{C3380CC4-5D6E-409C-BE32-E72D297353CC}">
              <c16:uniqueId val="{0000000F-83B7-48B8-A57C-8769AF0F640E}"/>
            </c:ext>
          </c:extLst>
        </c:ser>
        <c:ser>
          <c:idx val="16"/>
          <c:order val="16"/>
          <c:tx>
            <c:strRef>
              <c:f>'[anex_pobreza_2015 (1).xls]Pobreza Monetaria (%)'!$A$28</c:f>
              <c:strCache>
                <c:ptCount val="1"/>
                <c:pt idx="0">
                  <c:v>13 ciudades y A.M.</c:v>
                </c:pt>
              </c:strCache>
            </c:strRef>
          </c:tx>
          <c:spPr>
            <a:ln w="28575" cap="rnd">
              <a:solidFill>
                <a:schemeClr val="accent5">
                  <a:lumMod val="80000"/>
                  <a:lumOff val="20000"/>
                </a:schemeClr>
              </a:solidFill>
              <a:round/>
            </a:ln>
            <a:effectLst/>
          </c:spPr>
          <c:marker>
            <c:symbol val="none"/>
          </c:marker>
          <c:cat>
            <c:strRef>
              <c:f>'[anex_pobreza_2015 (1).xls]Pobreza Monetaria (%)'!$B$11:$M$11</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(%)'!$B$28:$M$28</c:f>
              <c:numCache>
                <c:formatCode>0.0</c:formatCode>
                <c:ptCount val="12"/>
                <c:pt idx="0">
                  <c:v>36.200000000000003</c:v>
                </c:pt>
                <c:pt idx="1">
                  <c:v>36.700000000000003</c:v>
                </c:pt>
                <c:pt idx="2">
                  <c:v>34.299999999999997</c:v>
                </c:pt>
                <c:pt idx="3">
                  <c:v>32.200000000000003</c:v>
                </c:pt>
                <c:pt idx="4">
                  <c:v>27</c:v>
                </c:pt>
                <c:pt idx="5">
                  <c:v>25.6</c:v>
                </c:pt>
                <c:pt idx="6">
                  <c:v>23.2</c:v>
                </c:pt>
                <c:pt idx="7">
                  <c:v>20.6</c:v>
                </c:pt>
                <c:pt idx="8">
                  <c:v>18.899999999999999</c:v>
                </c:pt>
                <c:pt idx="9">
                  <c:v>17.5</c:v>
                </c:pt>
                <c:pt idx="10">
                  <c:v>15.9</c:v>
                </c:pt>
                <c:pt idx="11">
                  <c:v>15.35108511945929</c:v>
                </c:pt>
              </c:numCache>
            </c:numRef>
          </c:val>
          <c:smooth val="0"/>
          <c:extLst xmlns:c16r2="http://schemas.microsoft.com/office/drawing/2015/06/chart">
            <c:ext xmlns:c16="http://schemas.microsoft.com/office/drawing/2014/chart" uri="{C3380CC4-5D6E-409C-BE32-E72D297353CC}">
              <c16:uniqueId val="{00000010-83B7-48B8-A57C-8769AF0F640E}"/>
            </c:ext>
          </c:extLst>
        </c:ser>
        <c:dLbls>
          <c:showLegendKey val="0"/>
          <c:showVal val="0"/>
          <c:showCatName val="0"/>
          <c:showSerName val="0"/>
          <c:showPercent val="0"/>
          <c:showBubbleSize val="0"/>
        </c:dLbls>
        <c:marker val="1"/>
        <c:smooth val="0"/>
        <c:axId val="99691136"/>
        <c:axId val="99692928"/>
      </c:lineChart>
      <c:catAx>
        <c:axId val="9969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9692928"/>
        <c:crosses val="autoZero"/>
        <c:auto val="1"/>
        <c:lblAlgn val="ctr"/>
        <c:lblOffset val="100"/>
        <c:noMultiLvlLbl val="0"/>
      </c:catAx>
      <c:valAx>
        <c:axId val="996929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9691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a:t>Incidencia de la Pobreza Monetaria Extrema</a:t>
            </a:r>
          </a:p>
        </c:rich>
      </c:tx>
      <c:layout/>
      <c:overlay val="0"/>
      <c:spPr>
        <a:noFill/>
        <a:ln>
          <a:noFill/>
        </a:ln>
        <a:effectLst/>
      </c:spPr>
    </c:title>
    <c:autoTitleDeleted val="0"/>
    <c:plotArea>
      <c:layout/>
      <c:lineChart>
        <c:grouping val="standard"/>
        <c:varyColors val="0"/>
        <c:ser>
          <c:idx val="0"/>
          <c:order val="0"/>
          <c:tx>
            <c:strRef>
              <c:f>'[anex_pobreza_2015 (1).xls]Pobreza Monetaria (%)'!$A$38</c:f>
              <c:strCache>
                <c:ptCount val="1"/>
                <c:pt idx="0">
                  <c:v>Barranquilla AM</c:v>
                </c:pt>
              </c:strCache>
            </c:strRef>
          </c:tx>
          <c:spPr>
            <a:ln w="28575" cap="rnd">
              <a:solidFill>
                <a:schemeClr val="accent1"/>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(%)'!$B$38:$M$38</c:f>
              <c:numCache>
                <c:formatCode>0.0</c:formatCode>
                <c:ptCount val="12"/>
                <c:pt idx="0">
                  <c:v>8.6999999999999993</c:v>
                </c:pt>
                <c:pt idx="1">
                  <c:v>11</c:v>
                </c:pt>
                <c:pt idx="2">
                  <c:v>8.6999999999999993</c:v>
                </c:pt>
                <c:pt idx="3">
                  <c:v>7.8</c:v>
                </c:pt>
                <c:pt idx="4">
                  <c:v>10</c:v>
                </c:pt>
                <c:pt idx="5">
                  <c:v>8.3000000000000007</c:v>
                </c:pt>
                <c:pt idx="6">
                  <c:v>7.4</c:v>
                </c:pt>
                <c:pt idx="7">
                  <c:v>5.3</c:v>
                </c:pt>
                <c:pt idx="8">
                  <c:v>3.8</c:v>
                </c:pt>
                <c:pt idx="9">
                  <c:v>4.2</c:v>
                </c:pt>
                <c:pt idx="10">
                  <c:v>3.6</c:v>
                </c:pt>
                <c:pt idx="11" formatCode="#,##0.0">
                  <c:v>2.4</c:v>
                </c:pt>
              </c:numCache>
            </c:numRef>
          </c:val>
          <c:smooth val="0"/>
          <c:extLst xmlns:c16r2="http://schemas.microsoft.com/office/drawing/2015/06/chart">
            <c:ext xmlns:c16="http://schemas.microsoft.com/office/drawing/2014/chart" uri="{C3380CC4-5D6E-409C-BE32-E72D297353CC}">
              <c16:uniqueId val="{00000000-A15A-4371-804D-381EF3439106}"/>
            </c:ext>
          </c:extLst>
        </c:ser>
        <c:ser>
          <c:idx val="1"/>
          <c:order val="1"/>
          <c:tx>
            <c:strRef>
              <c:f>'[anex_pobreza_2015 (1).xls]Pobreza Monetaria (%)'!$A$39</c:f>
              <c:strCache>
                <c:ptCount val="1"/>
                <c:pt idx="0">
                  <c:v>Bogotá</c:v>
                </c:pt>
              </c:strCache>
            </c:strRef>
          </c:tx>
          <c:spPr>
            <a:ln w="28575" cap="rnd">
              <a:solidFill>
                <a:schemeClr val="accent2"/>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(%)'!$B$39:$M$39</c:f>
              <c:numCache>
                <c:formatCode>0.0</c:formatCode>
                <c:ptCount val="12"/>
                <c:pt idx="0">
                  <c:v>7.1</c:v>
                </c:pt>
                <c:pt idx="1">
                  <c:v>7</c:v>
                </c:pt>
                <c:pt idx="2">
                  <c:v>6</c:v>
                </c:pt>
                <c:pt idx="3">
                  <c:v>4.7</c:v>
                </c:pt>
                <c:pt idx="4">
                  <c:v>3.4</c:v>
                </c:pt>
                <c:pt idx="5">
                  <c:v>3.2</c:v>
                </c:pt>
                <c:pt idx="6">
                  <c:v>2.6</c:v>
                </c:pt>
                <c:pt idx="7">
                  <c:v>2</c:v>
                </c:pt>
                <c:pt idx="8">
                  <c:v>2</c:v>
                </c:pt>
                <c:pt idx="9">
                  <c:v>1.6</c:v>
                </c:pt>
                <c:pt idx="10">
                  <c:v>1.9</c:v>
                </c:pt>
                <c:pt idx="11" formatCode="#,##0.0">
                  <c:v>2</c:v>
                </c:pt>
              </c:numCache>
            </c:numRef>
          </c:val>
          <c:smooth val="0"/>
          <c:extLst xmlns:c16r2="http://schemas.microsoft.com/office/drawing/2015/06/chart">
            <c:ext xmlns:c16="http://schemas.microsoft.com/office/drawing/2014/chart" uri="{C3380CC4-5D6E-409C-BE32-E72D297353CC}">
              <c16:uniqueId val="{00000001-A15A-4371-804D-381EF3439106}"/>
            </c:ext>
          </c:extLst>
        </c:ser>
        <c:ser>
          <c:idx val="2"/>
          <c:order val="2"/>
          <c:tx>
            <c:strRef>
              <c:f>'[anex_pobreza_2015 (1).xls]Pobreza Monetaria (%)'!$A$40</c:f>
              <c:strCache>
                <c:ptCount val="1"/>
                <c:pt idx="0">
                  <c:v>Bucaramanga AM</c:v>
                </c:pt>
              </c:strCache>
            </c:strRef>
          </c:tx>
          <c:spPr>
            <a:ln w="28575" cap="rnd">
              <a:solidFill>
                <a:schemeClr val="accent3"/>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(%)'!$B$40:$M$40</c:f>
            </c:numRef>
          </c:val>
          <c:smooth val="0"/>
          <c:extLst xmlns:c16r2="http://schemas.microsoft.com/office/drawing/2015/06/chart">
            <c:ext xmlns:c16="http://schemas.microsoft.com/office/drawing/2014/chart" uri="{C3380CC4-5D6E-409C-BE32-E72D297353CC}">
              <c16:uniqueId val="{00000002-A15A-4371-804D-381EF3439106}"/>
            </c:ext>
          </c:extLst>
        </c:ser>
        <c:ser>
          <c:idx val="3"/>
          <c:order val="3"/>
          <c:tx>
            <c:strRef>
              <c:f>'[anex_pobreza_2015 (1).xls]Pobreza Monetaria (%)'!$A$41</c:f>
              <c:strCache>
                <c:ptCount val="1"/>
                <c:pt idx="0">
                  <c:v>Cali AM</c:v>
                </c:pt>
              </c:strCache>
            </c:strRef>
          </c:tx>
          <c:spPr>
            <a:ln w="28575" cap="rnd">
              <a:solidFill>
                <a:schemeClr val="accent4"/>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(%)'!$B$41:$M$41</c:f>
              <c:numCache>
                <c:formatCode>0.0</c:formatCode>
                <c:ptCount val="12"/>
                <c:pt idx="0">
                  <c:v>6.2</c:v>
                </c:pt>
                <c:pt idx="1">
                  <c:v>5.4</c:v>
                </c:pt>
                <c:pt idx="2">
                  <c:v>5.3</c:v>
                </c:pt>
                <c:pt idx="3">
                  <c:v>5</c:v>
                </c:pt>
                <c:pt idx="4">
                  <c:v>7.4</c:v>
                </c:pt>
                <c:pt idx="5">
                  <c:v>7.4</c:v>
                </c:pt>
                <c:pt idx="6">
                  <c:v>6.4</c:v>
                </c:pt>
                <c:pt idx="7">
                  <c:v>5.2</c:v>
                </c:pt>
                <c:pt idx="8">
                  <c:v>5.3</c:v>
                </c:pt>
                <c:pt idx="9">
                  <c:v>4.4000000000000004</c:v>
                </c:pt>
                <c:pt idx="10">
                  <c:v>3.3</c:v>
                </c:pt>
                <c:pt idx="11" formatCode="#,##0.0">
                  <c:v>3.4</c:v>
                </c:pt>
              </c:numCache>
            </c:numRef>
          </c:val>
          <c:smooth val="0"/>
          <c:extLst xmlns:c16r2="http://schemas.microsoft.com/office/drawing/2015/06/chart">
            <c:ext xmlns:c16="http://schemas.microsoft.com/office/drawing/2014/chart" uri="{C3380CC4-5D6E-409C-BE32-E72D297353CC}">
              <c16:uniqueId val="{00000003-A15A-4371-804D-381EF3439106}"/>
            </c:ext>
          </c:extLst>
        </c:ser>
        <c:ser>
          <c:idx val="4"/>
          <c:order val="4"/>
          <c:tx>
            <c:strRef>
              <c:f>'[anex_pobreza_2015 (1).xls]Pobreza Monetaria (%)'!$A$42</c:f>
              <c:strCache>
                <c:ptCount val="1"/>
                <c:pt idx="0">
                  <c:v>Cartagena</c:v>
                </c:pt>
              </c:strCache>
            </c:strRef>
          </c:tx>
          <c:spPr>
            <a:ln w="28575" cap="rnd">
              <a:solidFill>
                <a:schemeClr val="accent5"/>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(%)'!$B$42:$M$42</c:f>
            </c:numRef>
          </c:val>
          <c:smooth val="0"/>
          <c:extLst xmlns:c16r2="http://schemas.microsoft.com/office/drawing/2015/06/chart">
            <c:ext xmlns:c16="http://schemas.microsoft.com/office/drawing/2014/chart" uri="{C3380CC4-5D6E-409C-BE32-E72D297353CC}">
              <c16:uniqueId val="{00000004-A15A-4371-804D-381EF3439106}"/>
            </c:ext>
          </c:extLst>
        </c:ser>
        <c:ser>
          <c:idx val="5"/>
          <c:order val="5"/>
          <c:tx>
            <c:strRef>
              <c:f>'[anex_pobreza_2015 (1).xls]Pobreza Monetaria (%)'!$A$43</c:f>
              <c:strCache>
                <c:ptCount val="1"/>
                <c:pt idx="0">
                  <c:v>Cúcuta AM</c:v>
                </c:pt>
              </c:strCache>
            </c:strRef>
          </c:tx>
          <c:spPr>
            <a:ln w="28575" cap="rnd">
              <a:solidFill>
                <a:schemeClr val="accent6"/>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(%)'!$B$43:$M$43</c:f>
            </c:numRef>
          </c:val>
          <c:smooth val="0"/>
          <c:extLst xmlns:c16r2="http://schemas.microsoft.com/office/drawing/2015/06/chart">
            <c:ext xmlns:c16="http://schemas.microsoft.com/office/drawing/2014/chart" uri="{C3380CC4-5D6E-409C-BE32-E72D297353CC}">
              <c16:uniqueId val="{00000005-A15A-4371-804D-381EF3439106}"/>
            </c:ext>
          </c:extLst>
        </c:ser>
        <c:ser>
          <c:idx val="6"/>
          <c:order val="6"/>
          <c:tx>
            <c:strRef>
              <c:f>'[anex_pobreza_2015 (1).xls]Pobreza Monetaria (%)'!$A$44</c:f>
              <c:strCache>
                <c:ptCount val="1"/>
                <c:pt idx="0">
                  <c:v>Ibagué</c:v>
                </c:pt>
              </c:strCache>
            </c:strRef>
          </c:tx>
          <c:spPr>
            <a:ln w="28575" cap="rnd">
              <a:solidFill>
                <a:schemeClr val="accent1">
                  <a:lumMod val="6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(%)'!$B$44:$M$44</c:f>
            </c:numRef>
          </c:val>
          <c:smooth val="0"/>
          <c:extLst xmlns:c16r2="http://schemas.microsoft.com/office/drawing/2015/06/chart">
            <c:ext xmlns:c16="http://schemas.microsoft.com/office/drawing/2014/chart" uri="{C3380CC4-5D6E-409C-BE32-E72D297353CC}">
              <c16:uniqueId val="{00000006-A15A-4371-804D-381EF3439106}"/>
            </c:ext>
          </c:extLst>
        </c:ser>
        <c:ser>
          <c:idx val="7"/>
          <c:order val="7"/>
          <c:tx>
            <c:strRef>
              <c:f>'[anex_pobreza_2015 (1).xls]Pobreza Monetaria (%)'!$A$45</c:f>
              <c:strCache>
                <c:ptCount val="1"/>
                <c:pt idx="0">
                  <c:v>Manizales AM</c:v>
                </c:pt>
              </c:strCache>
            </c:strRef>
          </c:tx>
          <c:spPr>
            <a:ln w="28575" cap="rnd">
              <a:solidFill>
                <a:schemeClr val="accent2">
                  <a:lumMod val="6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(%)'!$B$45:$M$45</c:f>
            </c:numRef>
          </c:val>
          <c:smooth val="0"/>
          <c:extLst xmlns:c16r2="http://schemas.microsoft.com/office/drawing/2015/06/chart">
            <c:ext xmlns:c16="http://schemas.microsoft.com/office/drawing/2014/chart" uri="{C3380CC4-5D6E-409C-BE32-E72D297353CC}">
              <c16:uniqueId val="{00000007-A15A-4371-804D-381EF3439106}"/>
            </c:ext>
          </c:extLst>
        </c:ser>
        <c:ser>
          <c:idx val="8"/>
          <c:order val="8"/>
          <c:tx>
            <c:strRef>
              <c:f>'[anex_pobreza_2015 (1).xls]Pobreza Monetaria (%)'!$A$46</c:f>
              <c:strCache>
                <c:ptCount val="1"/>
                <c:pt idx="0">
                  <c:v>Medellín AM</c:v>
                </c:pt>
              </c:strCache>
            </c:strRef>
          </c:tx>
          <c:spPr>
            <a:ln w="28575" cap="rnd">
              <a:solidFill>
                <a:schemeClr val="accent3">
                  <a:lumMod val="6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(%)'!$B$46:$M$46</c:f>
              <c:numCache>
                <c:formatCode>0.0</c:formatCode>
                <c:ptCount val="12"/>
                <c:pt idx="0">
                  <c:v>8</c:v>
                </c:pt>
                <c:pt idx="1">
                  <c:v>6.7</c:v>
                </c:pt>
                <c:pt idx="2">
                  <c:v>5.6</c:v>
                </c:pt>
                <c:pt idx="3">
                  <c:v>5</c:v>
                </c:pt>
                <c:pt idx="4">
                  <c:v>6.2</c:v>
                </c:pt>
                <c:pt idx="5">
                  <c:v>6.2</c:v>
                </c:pt>
                <c:pt idx="6">
                  <c:v>5.6</c:v>
                </c:pt>
                <c:pt idx="7">
                  <c:v>4</c:v>
                </c:pt>
                <c:pt idx="8">
                  <c:v>3.5</c:v>
                </c:pt>
                <c:pt idx="9">
                  <c:v>3</c:v>
                </c:pt>
                <c:pt idx="10">
                  <c:v>2.8</c:v>
                </c:pt>
                <c:pt idx="11" formatCode="#,##0.0">
                  <c:v>3.3</c:v>
                </c:pt>
              </c:numCache>
            </c:numRef>
          </c:val>
          <c:smooth val="0"/>
          <c:extLst xmlns:c16r2="http://schemas.microsoft.com/office/drawing/2015/06/chart">
            <c:ext xmlns:c16="http://schemas.microsoft.com/office/drawing/2014/chart" uri="{C3380CC4-5D6E-409C-BE32-E72D297353CC}">
              <c16:uniqueId val="{00000008-A15A-4371-804D-381EF3439106}"/>
            </c:ext>
          </c:extLst>
        </c:ser>
        <c:ser>
          <c:idx val="9"/>
          <c:order val="9"/>
          <c:tx>
            <c:strRef>
              <c:f>'[anex_pobreza_2015 (1).xls]Pobreza Monetaria (%)'!$A$47</c:f>
              <c:strCache>
                <c:ptCount val="1"/>
                <c:pt idx="0">
                  <c:v>Montería </c:v>
                </c:pt>
              </c:strCache>
            </c:strRef>
          </c:tx>
          <c:spPr>
            <a:ln w="28575" cap="rnd">
              <a:solidFill>
                <a:schemeClr val="accent4">
                  <a:lumMod val="6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(%)'!$B$47:$M$47</c:f>
            </c:numRef>
          </c:val>
          <c:smooth val="0"/>
          <c:extLst xmlns:c16r2="http://schemas.microsoft.com/office/drawing/2015/06/chart">
            <c:ext xmlns:c16="http://schemas.microsoft.com/office/drawing/2014/chart" uri="{C3380CC4-5D6E-409C-BE32-E72D297353CC}">
              <c16:uniqueId val="{00000009-A15A-4371-804D-381EF3439106}"/>
            </c:ext>
          </c:extLst>
        </c:ser>
        <c:ser>
          <c:idx val="10"/>
          <c:order val="10"/>
          <c:tx>
            <c:strRef>
              <c:f>'[anex_pobreza_2015 (1).xls]Pobreza Monetaria (%)'!$A$48</c:f>
              <c:strCache>
                <c:ptCount val="1"/>
                <c:pt idx="0">
                  <c:v>Pasto</c:v>
                </c:pt>
              </c:strCache>
            </c:strRef>
          </c:tx>
          <c:spPr>
            <a:ln w="28575" cap="rnd">
              <a:solidFill>
                <a:schemeClr val="accent5">
                  <a:lumMod val="6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(%)'!$B$48:$M$48</c:f>
            </c:numRef>
          </c:val>
          <c:smooth val="0"/>
          <c:extLst xmlns:c16r2="http://schemas.microsoft.com/office/drawing/2015/06/chart">
            <c:ext xmlns:c16="http://schemas.microsoft.com/office/drawing/2014/chart" uri="{C3380CC4-5D6E-409C-BE32-E72D297353CC}">
              <c16:uniqueId val="{0000000A-A15A-4371-804D-381EF3439106}"/>
            </c:ext>
          </c:extLst>
        </c:ser>
        <c:ser>
          <c:idx val="11"/>
          <c:order val="11"/>
          <c:tx>
            <c:strRef>
              <c:f>'[anex_pobreza_2015 (1).xls]Pobreza Monetaria (%)'!$A$49</c:f>
              <c:strCache>
                <c:ptCount val="1"/>
                <c:pt idx="0">
                  <c:v>Pereira AM</c:v>
                </c:pt>
              </c:strCache>
            </c:strRef>
          </c:tx>
          <c:spPr>
            <a:ln w="28575" cap="rnd">
              <a:solidFill>
                <a:schemeClr val="accent6">
                  <a:lumMod val="6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(%)'!$B$49:$M$49</c:f>
            </c:numRef>
          </c:val>
          <c:smooth val="0"/>
          <c:extLst xmlns:c16r2="http://schemas.microsoft.com/office/drawing/2015/06/chart">
            <c:ext xmlns:c16="http://schemas.microsoft.com/office/drawing/2014/chart" uri="{C3380CC4-5D6E-409C-BE32-E72D297353CC}">
              <c16:uniqueId val="{0000000B-A15A-4371-804D-381EF3439106}"/>
            </c:ext>
          </c:extLst>
        </c:ser>
        <c:ser>
          <c:idx val="12"/>
          <c:order val="12"/>
          <c:tx>
            <c:strRef>
              <c:f>'[anex_pobreza_2015 (1).xls]Pobreza Monetaria (%)'!$A$50</c:f>
              <c:strCache>
                <c:ptCount val="1"/>
                <c:pt idx="0">
                  <c:v>Villavicencio</c:v>
                </c:pt>
              </c:strCache>
            </c:strRef>
          </c:tx>
          <c:spPr>
            <a:ln w="28575" cap="rnd">
              <a:solidFill>
                <a:schemeClr val="accent1">
                  <a:lumMod val="80000"/>
                  <a:lumOff val="2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(%)'!$B$50:$M$50</c:f>
            </c:numRef>
          </c:val>
          <c:smooth val="0"/>
          <c:extLst xmlns:c16r2="http://schemas.microsoft.com/office/drawing/2015/06/chart">
            <c:ext xmlns:c16="http://schemas.microsoft.com/office/drawing/2014/chart" uri="{C3380CC4-5D6E-409C-BE32-E72D297353CC}">
              <c16:uniqueId val="{0000000C-A15A-4371-804D-381EF3439106}"/>
            </c:ext>
          </c:extLst>
        </c:ser>
        <c:ser>
          <c:idx val="13"/>
          <c:order val="13"/>
          <c:tx>
            <c:strRef>
              <c:f>'[anex_pobreza_2015 (1).xls]Pobreza Monetaria (%)'!$A$51</c:f>
              <c:strCache>
                <c:ptCount val="1"/>
                <c:pt idx="0">
                  <c:v>Nacional</c:v>
                </c:pt>
              </c:strCache>
            </c:strRef>
          </c:tx>
          <c:spPr>
            <a:ln w="28575" cap="rnd">
              <a:solidFill>
                <a:schemeClr val="accent2">
                  <a:lumMod val="80000"/>
                  <a:lumOff val="2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(%)'!$B$51:$M$51</c:f>
              <c:numCache>
                <c:formatCode>0.0</c:formatCode>
                <c:ptCount val="12"/>
                <c:pt idx="0">
                  <c:v>17.7</c:v>
                </c:pt>
                <c:pt idx="1">
                  <c:v>15.7</c:v>
                </c:pt>
                <c:pt idx="2">
                  <c:v>14.8</c:v>
                </c:pt>
                <c:pt idx="3">
                  <c:v>13.8</c:v>
                </c:pt>
                <c:pt idx="4">
                  <c:v>16.399999999999999</c:v>
                </c:pt>
                <c:pt idx="5">
                  <c:v>14.4</c:v>
                </c:pt>
                <c:pt idx="6">
                  <c:v>12.3</c:v>
                </c:pt>
                <c:pt idx="7">
                  <c:v>10.6</c:v>
                </c:pt>
                <c:pt idx="8">
                  <c:v>10.4</c:v>
                </c:pt>
                <c:pt idx="9">
                  <c:v>9.1</c:v>
                </c:pt>
                <c:pt idx="10" formatCode="General">
                  <c:v>8.1</c:v>
                </c:pt>
                <c:pt idx="11" formatCode="@">
                  <c:v>7.9</c:v>
                </c:pt>
              </c:numCache>
            </c:numRef>
          </c:val>
          <c:smooth val="0"/>
          <c:extLst xmlns:c16r2="http://schemas.microsoft.com/office/drawing/2015/06/chart">
            <c:ext xmlns:c16="http://schemas.microsoft.com/office/drawing/2014/chart" uri="{C3380CC4-5D6E-409C-BE32-E72D297353CC}">
              <c16:uniqueId val="{0000000D-A15A-4371-804D-381EF3439106}"/>
            </c:ext>
          </c:extLst>
        </c:ser>
        <c:ser>
          <c:idx val="14"/>
          <c:order val="14"/>
          <c:tx>
            <c:strRef>
              <c:f>'[anex_pobreza_2015 (1).xls]Pobreza Monetaria (%)'!$A$52</c:f>
              <c:strCache>
                <c:ptCount val="1"/>
                <c:pt idx="0">
                  <c:v>Cabeceras</c:v>
                </c:pt>
              </c:strCache>
            </c:strRef>
          </c:tx>
          <c:spPr>
            <a:ln w="28575" cap="rnd">
              <a:solidFill>
                <a:schemeClr val="accent3">
                  <a:lumMod val="80000"/>
                  <a:lumOff val="2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(%)'!$B$52:$M$52</c:f>
            </c:numRef>
          </c:val>
          <c:smooth val="0"/>
          <c:extLst xmlns:c16r2="http://schemas.microsoft.com/office/drawing/2015/06/chart">
            <c:ext xmlns:c16="http://schemas.microsoft.com/office/drawing/2014/chart" uri="{C3380CC4-5D6E-409C-BE32-E72D297353CC}">
              <c16:uniqueId val="{0000000E-A15A-4371-804D-381EF3439106}"/>
            </c:ext>
          </c:extLst>
        </c:ser>
        <c:ser>
          <c:idx val="15"/>
          <c:order val="15"/>
          <c:tx>
            <c:strRef>
              <c:f>'[anex_pobreza_2015 (1).xls]Pobreza Monetaria (%)'!$A$53</c:f>
              <c:strCache>
                <c:ptCount val="1"/>
                <c:pt idx="0">
                  <c:v>Centros poblados y rural disperso</c:v>
                </c:pt>
              </c:strCache>
            </c:strRef>
          </c:tx>
          <c:spPr>
            <a:ln w="28575" cap="rnd">
              <a:solidFill>
                <a:schemeClr val="accent4">
                  <a:lumMod val="80000"/>
                  <a:lumOff val="2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(%)'!$B$53:$M$53</c:f>
            </c:numRef>
          </c:val>
          <c:smooth val="0"/>
          <c:extLst xmlns:c16r2="http://schemas.microsoft.com/office/drawing/2015/06/chart">
            <c:ext xmlns:c16="http://schemas.microsoft.com/office/drawing/2014/chart" uri="{C3380CC4-5D6E-409C-BE32-E72D297353CC}">
              <c16:uniqueId val="{0000000F-A15A-4371-804D-381EF3439106}"/>
            </c:ext>
          </c:extLst>
        </c:ser>
        <c:ser>
          <c:idx val="16"/>
          <c:order val="16"/>
          <c:tx>
            <c:strRef>
              <c:f>'[anex_pobreza_2015 (1).xls]Pobreza Monetaria (%)'!$A$54</c:f>
              <c:strCache>
                <c:ptCount val="1"/>
                <c:pt idx="0">
                  <c:v>13 ciudades y A.M.</c:v>
                </c:pt>
              </c:strCache>
            </c:strRef>
          </c:tx>
          <c:spPr>
            <a:ln w="28575" cap="rnd">
              <a:solidFill>
                <a:schemeClr val="accent5">
                  <a:lumMod val="80000"/>
                  <a:lumOff val="20000"/>
                </a:schemeClr>
              </a:solidFill>
              <a:round/>
            </a:ln>
            <a:effectLst/>
          </c:spPr>
          <c:marker>
            <c:symbol val="none"/>
          </c:marker>
          <c:cat>
            <c:strRef>
              <c:f>'[anex_pobreza_2015 (1).xls]Pobreza Monetaria (%)'!$B$37:$M$37</c:f>
              <c:strCache>
                <c:ptCount val="12"/>
                <c:pt idx="0">
                  <c:v>2002</c:v>
                </c:pt>
                <c:pt idx="1">
                  <c:v>2003</c:v>
                </c:pt>
                <c:pt idx="2">
                  <c:v>2004</c:v>
                </c:pt>
                <c:pt idx="3">
                  <c:v>2005</c:v>
                </c:pt>
                <c:pt idx="4">
                  <c:v>2008</c:v>
                </c:pt>
                <c:pt idx="5">
                  <c:v>2009</c:v>
                </c:pt>
                <c:pt idx="6">
                  <c:v>2010</c:v>
                </c:pt>
                <c:pt idx="7">
                  <c:v>2011</c:v>
                </c:pt>
                <c:pt idx="8">
                  <c:v>2012</c:v>
                </c:pt>
                <c:pt idx="9">
                  <c:v>2013</c:v>
                </c:pt>
                <c:pt idx="10">
                  <c:v>2014</c:v>
                </c:pt>
                <c:pt idx="11">
                  <c:v>2015</c:v>
                </c:pt>
              </c:strCache>
            </c:strRef>
          </c:cat>
          <c:val>
            <c:numRef>
              <c:f>'[anex_pobreza_2015 (1).xls]Pobreza Monetaria (%)'!$B$54:$M$54</c:f>
              <c:numCache>
                <c:formatCode>0.0</c:formatCode>
                <c:ptCount val="12"/>
                <c:pt idx="0">
                  <c:v>7.6</c:v>
                </c:pt>
                <c:pt idx="1">
                  <c:v>7.4</c:v>
                </c:pt>
                <c:pt idx="2">
                  <c:v>6.6</c:v>
                </c:pt>
                <c:pt idx="3">
                  <c:v>5.6</c:v>
                </c:pt>
                <c:pt idx="4">
                  <c:v>5.6</c:v>
                </c:pt>
                <c:pt idx="5">
                  <c:v>5.2</c:v>
                </c:pt>
                <c:pt idx="6">
                  <c:v>4.5999999999999996</c:v>
                </c:pt>
                <c:pt idx="7">
                  <c:v>3.5</c:v>
                </c:pt>
                <c:pt idx="8">
                  <c:v>3.3</c:v>
                </c:pt>
                <c:pt idx="9">
                  <c:v>3</c:v>
                </c:pt>
                <c:pt idx="10" formatCode="General">
                  <c:v>2.7</c:v>
                </c:pt>
                <c:pt idx="11" formatCode="@">
                  <c:v>2.7</c:v>
                </c:pt>
              </c:numCache>
            </c:numRef>
          </c:val>
          <c:smooth val="0"/>
          <c:extLst xmlns:c16r2="http://schemas.microsoft.com/office/drawing/2015/06/chart">
            <c:ext xmlns:c16="http://schemas.microsoft.com/office/drawing/2014/chart" uri="{C3380CC4-5D6E-409C-BE32-E72D297353CC}">
              <c16:uniqueId val="{00000010-A15A-4371-804D-381EF3439106}"/>
            </c:ext>
          </c:extLst>
        </c:ser>
        <c:dLbls>
          <c:showLegendKey val="0"/>
          <c:showVal val="0"/>
          <c:showCatName val="0"/>
          <c:showSerName val="0"/>
          <c:showPercent val="0"/>
          <c:showBubbleSize val="0"/>
        </c:dLbls>
        <c:marker val="1"/>
        <c:smooth val="0"/>
        <c:axId val="100728832"/>
        <c:axId val="100730368"/>
      </c:lineChart>
      <c:catAx>
        <c:axId val="1007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730368"/>
        <c:crosses val="autoZero"/>
        <c:auto val="1"/>
        <c:lblAlgn val="ctr"/>
        <c:lblOffset val="100"/>
        <c:noMultiLvlLbl val="0"/>
      </c:catAx>
      <c:valAx>
        <c:axId val="1007303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728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a:t>Índice de Pobreza Multidimensional</a:t>
            </a:r>
          </a:p>
        </c:rich>
      </c:tx>
      <c:layout/>
      <c:overlay val="0"/>
      <c:spPr>
        <a:noFill/>
        <a:ln>
          <a:noFill/>
        </a:ln>
        <a:effectLst/>
      </c:spPr>
    </c:title>
    <c:autoTitleDeleted val="0"/>
    <c:plotArea>
      <c:layout/>
      <c:barChart>
        <c:barDir val="bar"/>
        <c:grouping val="clustered"/>
        <c:varyColors val="0"/>
        <c:ser>
          <c:idx val="0"/>
          <c:order val="0"/>
          <c:tx>
            <c:strRef>
              <c:f>'[anex_pobreza_2015 (1).xls]IPM_Dominios'!$A$11</c:f>
              <c:strCache>
                <c:ptCount val="1"/>
                <c:pt idx="0">
                  <c:v>Nacional</c:v>
                </c:pt>
              </c:strCache>
            </c:strRef>
          </c:tx>
          <c:spPr>
            <a:solidFill>
              <a:schemeClr val="accent1"/>
            </a:solidFill>
            <a:ln>
              <a:noFill/>
            </a:ln>
            <a:effectLst/>
          </c:spPr>
          <c:invertIfNegative val="0"/>
          <c:cat>
            <c:strRef>
              <c:f>'[anex_pobreza_2015 (1).xls]IPM_Dominios'!$B$10:$G$10</c:f>
              <c:strCache>
                <c:ptCount val="6"/>
                <c:pt idx="0">
                  <c:v>2010</c:v>
                </c:pt>
                <c:pt idx="1">
                  <c:v>2011</c:v>
                </c:pt>
                <c:pt idx="2">
                  <c:v>2012</c:v>
                </c:pt>
                <c:pt idx="3">
                  <c:v>2013</c:v>
                </c:pt>
                <c:pt idx="4">
                  <c:v>2014</c:v>
                </c:pt>
                <c:pt idx="5">
                  <c:v>2015</c:v>
                </c:pt>
              </c:strCache>
            </c:strRef>
          </c:cat>
          <c:val>
            <c:numRef>
              <c:f>'[anex_pobreza_2015 (1).xls]IPM_Dominios'!$B$11:$G$11</c:f>
              <c:numCache>
                <c:formatCode>0.0</c:formatCode>
                <c:ptCount val="6"/>
                <c:pt idx="0">
                  <c:v>30.4</c:v>
                </c:pt>
                <c:pt idx="1">
                  <c:v>29.4</c:v>
                </c:pt>
                <c:pt idx="2">
                  <c:v>27</c:v>
                </c:pt>
                <c:pt idx="3">
                  <c:v>24.8</c:v>
                </c:pt>
                <c:pt idx="4">
                  <c:v>21.9</c:v>
                </c:pt>
                <c:pt idx="5">
                  <c:v>20.2</c:v>
                </c:pt>
              </c:numCache>
            </c:numRef>
          </c:val>
          <c:extLst xmlns:c16r2="http://schemas.microsoft.com/office/drawing/2015/06/chart">
            <c:ext xmlns:c16="http://schemas.microsoft.com/office/drawing/2014/chart" uri="{C3380CC4-5D6E-409C-BE32-E72D297353CC}">
              <c16:uniqueId val="{00000000-E3E7-4BE3-A19A-7F381B2EF408}"/>
            </c:ext>
          </c:extLst>
        </c:ser>
        <c:ser>
          <c:idx val="1"/>
          <c:order val="1"/>
          <c:tx>
            <c:strRef>
              <c:f>'[anex_pobreza_2015 (1).xls]IPM_Dominios'!$A$12</c:f>
              <c:strCache>
                <c:ptCount val="1"/>
                <c:pt idx="0">
                  <c:v>Bogotá</c:v>
                </c:pt>
              </c:strCache>
            </c:strRef>
          </c:tx>
          <c:spPr>
            <a:solidFill>
              <a:schemeClr val="accent2"/>
            </a:solidFill>
            <a:ln>
              <a:noFill/>
            </a:ln>
            <a:effectLst/>
          </c:spPr>
          <c:invertIfNegative val="0"/>
          <c:cat>
            <c:strRef>
              <c:f>'[anex_pobreza_2015 (1).xls]IPM_Dominios'!$B$10:$G$10</c:f>
              <c:strCache>
                <c:ptCount val="6"/>
                <c:pt idx="0">
                  <c:v>2010</c:v>
                </c:pt>
                <c:pt idx="1">
                  <c:v>2011</c:v>
                </c:pt>
                <c:pt idx="2">
                  <c:v>2012</c:v>
                </c:pt>
                <c:pt idx="3">
                  <c:v>2013</c:v>
                </c:pt>
                <c:pt idx="4">
                  <c:v>2014</c:v>
                </c:pt>
                <c:pt idx="5">
                  <c:v>2015</c:v>
                </c:pt>
              </c:strCache>
            </c:strRef>
          </c:cat>
          <c:val>
            <c:numRef>
              <c:f>'[anex_pobreza_2015 (1).xls]IPM_Dominios'!$B$12:$G$12</c:f>
              <c:numCache>
                <c:formatCode>General</c:formatCode>
                <c:ptCount val="6"/>
                <c:pt idx="0">
                  <c:v>12.1</c:v>
                </c:pt>
                <c:pt idx="1">
                  <c:v>11.9</c:v>
                </c:pt>
                <c:pt idx="2">
                  <c:v>11.1</c:v>
                </c:pt>
                <c:pt idx="3" formatCode="0.0">
                  <c:v>8.6999999999999993</c:v>
                </c:pt>
                <c:pt idx="4">
                  <c:v>5.4</c:v>
                </c:pt>
                <c:pt idx="5">
                  <c:v>4.7</c:v>
                </c:pt>
              </c:numCache>
            </c:numRef>
          </c:val>
          <c:extLst xmlns:c16r2="http://schemas.microsoft.com/office/drawing/2015/06/chart">
            <c:ext xmlns:c16="http://schemas.microsoft.com/office/drawing/2014/chart" uri="{C3380CC4-5D6E-409C-BE32-E72D297353CC}">
              <c16:uniqueId val="{00000001-E3E7-4BE3-A19A-7F381B2EF408}"/>
            </c:ext>
          </c:extLst>
        </c:ser>
        <c:dLbls>
          <c:showLegendKey val="0"/>
          <c:showVal val="0"/>
          <c:showCatName val="0"/>
          <c:showSerName val="0"/>
          <c:showPercent val="0"/>
          <c:showBubbleSize val="0"/>
        </c:dLbls>
        <c:gapWidth val="182"/>
        <c:axId val="100769792"/>
        <c:axId val="100771328"/>
      </c:barChart>
      <c:catAx>
        <c:axId val="100769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771328"/>
        <c:crosses val="autoZero"/>
        <c:auto val="1"/>
        <c:lblAlgn val="ctr"/>
        <c:lblOffset val="100"/>
        <c:noMultiLvlLbl val="0"/>
      </c:catAx>
      <c:valAx>
        <c:axId val="10077132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76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a:t>Coeficiente de Gini</a:t>
            </a:r>
          </a:p>
        </c:rich>
      </c:tx>
      <c:layout/>
      <c:overlay val="0"/>
      <c:spPr>
        <a:noFill/>
        <a:ln>
          <a:noFill/>
        </a:ln>
        <a:effectLst/>
      </c:spPr>
    </c:title>
    <c:autoTitleDeleted val="0"/>
    <c:plotArea>
      <c:layout>
        <c:manualLayout>
          <c:layoutTarget val="inner"/>
          <c:xMode val="edge"/>
          <c:yMode val="edge"/>
          <c:x val="4.6496728669785846E-2"/>
          <c:y val="1.6030701361282439E-2"/>
          <c:w val="0.93417959983262966"/>
          <c:h val="0.75727580803881478"/>
        </c:manualLayout>
      </c:layout>
      <c:lineChart>
        <c:grouping val="standard"/>
        <c:varyColors val="0"/>
        <c:ser>
          <c:idx val="0"/>
          <c:order val="0"/>
          <c:tx>
            <c:strRef>
              <c:f>'[anex_pobreza_2015 (1).xls]Gini'!$A$11</c:f>
              <c:strCache>
                <c:ptCount val="1"/>
                <c:pt idx="0">
                  <c:v>Barranquilla AM</c:v>
                </c:pt>
              </c:strCache>
            </c:strRef>
          </c:tx>
          <c:spPr>
            <a:ln w="28575" cap="rnd">
              <a:solidFill>
                <a:schemeClr val="accent1"/>
              </a:solidFill>
              <a:round/>
            </a:ln>
            <a:effectLst/>
          </c:spPr>
          <c:marker>
            <c:symbol val="none"/>
          </c:marker>
          <c:val>
            <c:numRef>
              <c:f>'[anex_pobreza_2015 (1).xls]Gini'!$B$11:$M$11</c:f>
              <c:numCache>
                <c:formatCode>_-* #,##0.000\ _€_-;\-* #,##0.000\ _€_-;_-* "-"??\ _€_-;_-@_-</c:formatCode>
                <c:ptCount val="12"/>
                <c:pt idx="0">
                  <c:v>0.52800000000000002</c:v>
                </c:pt>
                <c:pt idx="1">
                  <c:v>0.53900000000000003</c:v>
                </c:pt>
                <c:pt idx="2">
                  <c:v>0.53300000000000003</c:v>
                </c:pt>
                <c:pt idx="3">
                  <c:v>0.51300000000000001</c:v>
                </c:pt>
                <c:pt idx="4">
                  <c:v>0.5</c:v>
                </c:pt>
                <c:pt idx="5">
                  <c:v>0.48599999999999999</c:v>
                </c:pt>
                <c:pt idx="6">
                  <c:v>0.497</c:v>
                </c:pt>
                <c:pt idx="7">
                  <c:v>0.47199999999999998</c:v>
                </c:pt>
                <c:pt idx="8">
                  <c:v>0.46400000000000002</c:v>
                </c:pt>
                <c:pt idx="9">
                  <c:v>0.45800000000000002</c:v>
                </c:pt>
                <c:pt idx="10">
                  <c:v>0.44500000000000001</c:v>
                </c:pt>
                <c:pt idx="11" formatCode="0.000">
                  <c:v>0.439</c:v>
                </c:pt>
              </c:numCache>
            </c:numRef>
          </c:val>
          <c:smooth val="0"/>
          <c:extLst xmlns:c16r2="http://schemas.microsoft.com/office/drawing/2015/06/chart">
            <c:ext xmlns:c16="http://schemas.microsoft.com/office/drawing/2014/chart" uri="{C3380CC4-5D6E-409C-BE32-E72D297353CC}">
              <c16:uniqueId val="{00000000-6FBB-411D-BC9B-C66D6BE2DAAD}"/>
            </c:ext>
          </c:extLst>
        </c:ser>
        <c:ser>
          <c:idx val="1"/>
          <c:order val="1"/>
          <c:tx>
            <c:strRef>
              <c:f>'[anex_pobreza_2015 (1).xls]Gini'!$A$12</c:f>
              <c:strCache>
                <c:ptCount val="1"/>
                <c:pt idx="0">
                  <c:v>Bogotá</c:v>
                </c:pt>
              </c:strCache>
            </c:strRef>
          </c:tx>
          <c:spPr>
            <a:ln w="28575" cap="rnd">
              <a:solidFill>
                <a:schemeClr val="accent2"/>
              </a:solidFill>
              <a:round/>
            </a:ln>
            <a:effectLst/>
          </c:spPr>
          <c:marker>
            <c:symbol val="none"/>
          </c:marker>
          <c:val>
            <c:numRef>
              <c:f>'[anex_pobreza_2015 (1).xls]Gini'!$B$12:$M$12</c:f>
              <c:numCache>
                <c:formatCode>_-* #,##0.000\ _€_-;\-* #,##0.000\ _€_-;_-* "-"??\ _€_-;_-@_-</c:formatCode>
                <c:ptCount val="12"/>
                <c:pt idx="0">
                  <c:v>0.57099999999999995</c:v>
                </c:pt>
                <c:pt idx="1">
                  <c:v>0.54600000000000004</c:v>
                </c:pt>
                <c:pt idx="2">
                  <c:v>0.55800000000000005</c:v>
                </c:pt>
                <c:pt idx="3">
                  <c:v>0.55700000000000005</c:v>
                </c:pt>
                <c:pt idx="4">
                  <c:v>0.53100000000000003</c:v>
                </c:pt>
                <c:pt idx="5">
                  <c:v>0.52600000000000002</c:v>
                </c:pt>
                <c:pt idx="6">
                  <c:v>0.52600000000000002</c:v>
                </c:pt>
                <c:pt idx="7">
                  <c:v>0.52200000000000002</c:v>
                </c:pt>
                <c:pt idx="8">
                  <c:v>0.497</c:v>
                </c:pt>
                <c:pt idx="9">
                  <c:v>0.504</c:v>
                </c:pt>
                <c:pt idx="10">
                  <c:v>0.502</c:v>
                </c:pt>
                <c:pt idx="11" formatCode="0.000">
                  <c:v>0.498</c:v>
                </c:pt>
              </c:numCache>
            </c:numRef>
          </c:val>
          <c:smooth val="0"/>
          <c:extLst xmlns:c16r2="http://schemas.microsoft.com/office/drawing/2015/06/chart">
            <c:ext xmlns:c16="http://schemas.microsoft.com/office/drawing/2014/chart" uri="{C3380CC4-5D6E-409C-BE32-E72D297353CC}">
              <c16:uniqueId val="{00000001-6FBB-411D-BC9B-C66D6BE2DAAD}"/>
            </c:ext>
          </c:extLst>
        </c:ser>
        <c:ser>
          <c:idx val="2"/>
          <c:order val="2"/>
          <c:tx>
            <c:strRef>
              <c:f>'[anex_pobreza_2015 (1).xls]Gini'!$A$13</c:f>
              <c:strCache>
                <c:ptCount val="1"/>
                <c:pt idx="0">
                  <c:v>Cali AM</c:v>
                </c:pt>
              </c:strCache>
            </c:strRef>
          </c:tx>
          <c:spPr>
            <a:ln w="28575" cap="rnd">
              <a:solidFill>
                <a:schemeClr val="accent3"/>
              </a:solidFill>
              <a:round/>
            </a:ln>
            <a:effectLst/>
          </c:spPr>
          <c:marker>
            <c:symbol val="none"/>
          </c:marker>
          <c:val>
            <c:numRef>
              <c:f>'[anex_pobreza_2015 (1).xls]Gini'!$B$13:$M$13</c:f>
              <c:numCache>
                <c:formatCode>_-* #,##0.000\ _€_-;\-* #,##0.000\ _€_-;_-* "-"??\ _€_-;_-@_-</c:formatCode>
                <c:ptCount val="12"/>
                <c:pt idx="0">
                  <c:v>0.53400000000000003</c:v>
                </c:pt>
                <c:pt idx="1">
                  <c:v>0.51</c:v>
                </c:pt>
                <c:pt idx="2">
                  <c:v>0.51400000000000001</c:v>
                </c:pt>
                <c:pt idx="3">
                  <c:v>0.54</c:v>
                </c:pt>
                <c:pt idx="4">
                  <c:v>0.51800000000000002</c:v>
                </c:pt>
                <c:pt idx="5">
                  <c:v>0.503</c:v>
                </c:pt>
                <c:pt idx="6">
                  <c:v>0.52900000000000003</c:v>
                </c:pt>
                <c:pt idx="7">
                  <c:v>0.504</c:v>
                </c:pt>
                <c:pt idx="8">
                  <c:v>0.51500000000000001</c:v>
                </c:pt>
                <c:pt idx="9">
                  <c:v>0.505</c:v>
                </c:pt>
                <c:pt idx="10">
                  <c:v>0.48699999999999999</c:v>
                </c:pt>
                <c:pt idx="11" formatCode="0.000">
                  <c:v>0.47799999999999998</c:v>
                </c:pt>
              </c:numCache>
            </c:numRef>
          </c:val>
          <c:smooth val="0"/>
          <c:extLst xmlns:c16r2="http://schemas.microsoft.com/office/drawing/2015/06/chart">
            <c:ext xmlns:c16="http://schemas.microsoft.com/office/drawing/2014/chart" uri="{C3380CC4-5D6E-409C-BE32-E72D297353CC}">
              <c16:uniqueId val="{00000002-6FBB-411D-BC9B-C66D6BE2DAAD}"/>
            </c:ext>
          </c:extLst>
        </c:ser>
        <c:ser>
          <c:idx val="3"/>
          <c:order val="3"/>
          <c:tx>
            <c:strRef>
              <c:f>'[anex_pobreza_2015 (1).xls]Gini'!$A$14</c:f>
              <c:strCache>
                <c:ptCount val="1"/>
                <c:pt idx="0">
                  <c:v>Medellín AM</c:v>
                </c:pt>
              </c:strCache>
            </c:strRef>
          </c:tx>
          <c:spPr>
            <a:ln w="28575" cap="rnd">
              <a:solidFill>
                <a:schemeClr val="accent4"/>
              </a:solidFill>
              <a:round/>
            </a:ln>
            <a:effectLst/>
          </c:spPr>
          <c:marker>
            <c:symbol val="none"/>
          </c:marker>
          <c:val>
            <c:numRef>
              <c:f>'[anex_pobreza_2015 (1).xls]Gini'!$B$14:$M$14</c:f>
              <c:numCache>
                <c:formatCode>_-* #,##0.000\ _€_-;\-* #,##0.000\ _€_-;_-* "-"??\ _€_-;_-@_-</c:formatCode>
                <c:ptCount val="12"/>
                <c:pt idx="0">
                  <c:v>0.54700000000000004</c:v>
                </c:pt>
                <c:pt idx="1">
                  <c:v>0.55700000000000005</c:v>
                </c:pt>
                <c:pt idx="2">
                  <c:v>0.54100000000000004</c:v>
                </c:pt>
                <c:pt idx="3">
                  <c:v>0.52200000000000002</c:v>
                </c:pt>
                <c:pt idx="4">
                  <c:v>0.54300000000000004</c:v>
                </c:pt>
                <c:pt idx="5">
                  <c:v>0.53500000000000003</c:v>
                </c:pt>
                <c:pt idx="6">
                  <c:v>0.53800000000000003</c:v>
                </c:pt>
                <c:pt idx="7">
                  <c:v>0.50700000000000001</c:v>
                </c:pt>
                <c:pt idx="8">
                  <c:v>0.5</c:v>
                </c:pt>
                <c:pt idx="9">
                  <c:v>0.50600000000000001</c:v>
                </c:pt>
                <c:pt idx="10">
                  <c:v>0.52600000000000002</c:v>
                </c:pt>
                <c:pt idx="11" formatCode="0.000">
                  <c:v>0.48899999999999999</c:v>
                </c:pt>
              </c:numCache>
            </c:numRef>
          </c:val>
          <c:smooth val="0"/>
          <c:extLst xmlns:c16r2="http://schemas.microsoft.com/office/drawing/2015/06/chart">
            <c:ext xmlns:c16="http://schemas.microsoft.com/office/drawing/2014/chart" uri="{C3380CC4-5D6E-409C-BE32-E72D297353CC}">
              <c16:uniqueId val="{00000003-6FBB-411D-BC9B-C66D6BE2DAAD}"/>
            </c:ext>
          </c:extLst>
        </c:ser>
        <c:ser>
          <c:idx val="4"/>
          <c:order val="4"/>
          <c:tx>
            <c:strRef>
              <c:f>'[anex_pobreza_2015 (1).xls]Gini'!$A$15</c:f>
              <c:strCache>
                <c:ptCount val="1"/>
                <c:pt idx="0">
                  <c:v>Nacional</c:v>
                </c:pt>
              </c:strCache>
            </c:strRef>
          </c:tx>
          <c:spPr>
            <a:ln w="28575" cap="rnd">
              <a:solidFill>
                <a:schemeClr val="accent5"/>
              </a:solidFill>
              <a:round/>
            </a:ln>
            <a:effectLst/>
          </c:spPr>
          <c:marker>
            <c:symbol val="none"/>
          </c:marker>
          <c:val>
            <c:numRef>
              <c:f>'[anex_pobreza_2015 (1).xls]Gini'!$B$15:$M$15</c:f>
              <c:numCache>
                <c:formatCode>_-* #,##0.000\ _€_-;\-* #,##0.000\ _€_-;_-* "-"??\ _€_-;_-@_-</c:formatCode>
                <c:ptCount val="12"/>
                <c:pt idx="0">
                  <c:v>0.57199999999999995</c:v>
                </c:pt>
                <c:pt idx="1">
                  <c:v>0.55400000000000005</c:v>
                </c:pt>
                <c:pt idx="2">
                  <c:v>0.55800000000000005</c:v>
                </c:pt>
                <c:pt idx="3">
                  <c:v>0.55700000000000005</c:v>
                </c:pt>
                <c:pt idx="4">
                  <c:v>0.56699999999999995</c:v>
                </c:pt>
                <c:pt idx="5">
                  <c:v>0.55700000000000005</c:v>
                </c:pt>
                <c:pt idx="6">
                  <c:v>0.56000000000000005</c:v>
                </c:pt>
                <c:pt idx="7">
                  <c:v>0.54800000000000004</c:v>
                </c:pt>
                <c:pt idx="8">
                  <c:v>0.53900000000000003</c:v>
                </c:pt>
                <c:pt idx="9">
                  <c:v>0.53900000000000003</c:v>
                </c:pt>
                <c:pt idx="10">
                  <c:v>0.53800000000000003</c:v>
                </c:pt>
                <c:pt idx="11" formatCode="@">
                  <c:v>0.52200000000000002</c:v>
                </c:pt>
              </c:numCache>
            </c:numRef>
          </c:val>
          <c:smooth val="0"/>
          <c:extLst xmlns:c16r2="http://schemas.microsoft.com/office/drawing/2015/06/chart">
            <c:ext xmlns:c16="http://schemas.microsoft.com/office/drawing/2014/chart" uri="{C3380CC4-5D6E-409C-BE32-E72D297353CC}">
              <c16:uniqueId val="{00000004-6FBB-411D-BC9B-C66D6BE2DAAD}"/>
            </c:ext>
          </c:extLst>
        </c:ser>
        <c:ser>
          <c:idx val="5"/>
          <c:order val="5"/>
          <c:tx>
            <c:strRef>
              <c:f>'[anex_pobreza_2015 (1).xls]Gini'!$A$16</c:f>
              <c:strCache>
                <c:ptCount val="1"/>
                <c:pt idx="0">
                  <c:v>13 ciudades y A.M.</c:v>
                </c:pt>
              </c:strCache>
            </c:strRef>
          </c:tx>
          <c:spPr>
            <a:ln w="28575" cap="rnd">
              <a:solidFill>
                <a:schemeClr val="accent6"/>
              </a:solidFill>
              <a:round/>
            </a:ln>
            <a:effectLst/>
          </c:spPr>
          <c:marker>
            <c:symbol val="none"/>
          </c:marker>
          <c:val>
            <c:numRef>
              <c:f>'[anex_pobreza_2015 (1).xls]Gini'!$B$16:$M$16</c:f>
              <c:numCache>
                <c:formatCode>_-* #,##0.000\ _€_-;\-* #,##0.000\ _€_-;_-* "-"??\ _€_-;_-@_-</c:formatCode>
                <c:ptCount val="12"/>
                <c:pt idx="0">
                  <c:v>0.54800000000000004</c:v>
                </c:pt>
                <c:pt idx="1">
                  <c:v>0.53700000000000003</c:v>
                </c:pt>
                <c:pt idx="2">
                  <c:v>0.54100000000000004</c:v>
                </c:pt>
                <c:pt idx="3">
                  <c:v>0.53900000000000003</c:v>
                </c:pt>
                <c:pt idx="4">
                  <c:v>0.53100000000000003</c:v>
                </c:pt>
                <c:pt idx="5">
                  <c:v>0.52400000000000002</c:v>
                </c:pt>
                <c:pt idx="6">
                  <c:v>0.52900000000000003</c:v>
                </c:pt>
                <c:pt idx="7">
                  <c:v>0.51700000000000002</c:v>
                </c:pt>
                <c:pt idx="8">
                  <c:v>0.499</c:v>
                </c:pt>
                <c:pt idx="9">
                  <c:v>0.505</c:v>
                </c:pt>
                <c:pt idx="10">
                  <c:v>0.504</c:v>
                </c:pt>
                <c:pt idx="11" formatCode="@">
                  <c:v>0.48799999999999999</c:v>
                </c:pt>
              </c:numCache>
            </c:numRef>
          </c:val>
          <c:smooth val="0"/>
          <c:extLst xmlns:c16r2="http://schemas.microsoft.com/office/drawing/2015/06/chart">
            <c:ext xmlns:c16="http://schemas.microsoft.com/office/drawing/2014/chart" uri="{C3380CC4-5D6E-409C-BE32-E72D297353CC}">
              <c16:uniqueId val="{00000005-6FBB-411D-BC9B-C66D6BE2DAAD}"/>
            </c:ext>
          </c:extLst>
        </c:ser>
        <c:dLbls>
          <c:showLegendKey val="0"/>
          <c:showVal val="0"/>
          <c:showCatName val="0"/>
          <c:showSerName val="0"/>
          <c:showPercent val="0"/>
          <c:showBubbleSize val="0"/>
        </c:dLbls>
        <c:marker val="1"/>
        <c:smooth val="0"/>
        <c:axId val="100880384"/>
        <c:axId val="100881920"/>
      </c:lineChart>
      <c:catAx>
        <c:axId val="10088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881920"/>
        <c:crosses val="autoZero"/>
        <c:auto val="1"/>
        <c:lblAlgn val="ctr"/>
        <c:lblOffset val="100"/>
        <c:noMultiLvlLbl val="0"/>
      </c:catAx>
      <c:valAx>
        <c:axId val="100881920"/>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_-* #,##0.000\ _€_-;\-* #,##0.00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880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a:t>EPE promedio por Manzana </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epe!$I$5:$I$10</c:f>
              <c:strCache>
                <c:ptCount val="6"/>
                <c:pt idx="0">
                  <c:v>1</c:v>
                </c:pt>
                <c:pt idx="1">
                  <c:v>2</c:v>
                </c:pt>
                <c:pt idx="2">
                  <c:v>3</c:v>
                </c:pt>
                <c:pt idx="3">
                  <c:v>4</c:v>
                </c:pt>
                <c:pt idx="4">
                  <c:v>5</c:v>
                </c:pt>
                <c:pt idx="5">
                  <c:v>6</c:v>
                </c:pt>
              </c:strCache>
            </c:strRef>
          </c:cat>
          <c:val>
            <c:numRef>
              <c:f>epe!$J$5:$J$10</c:f>
              <c:numCache>
                <c:formatCode>General</c:formatCode>
                <c:ptCount val="6"/>
                <c:pt idx="0">
                  <c:v>14065.840313377341</c:v>
                </c:pt>
                <c:pt idx="1">
                  <c:v>14186.650051718078</c:v>
                </c:pt>
                <c:pt idx="2">
                  <c:v>16054.7580927007</c:v>
                </c:pt>
                <c:pt idx="3">
                  <c:v>16712.876626164314</c:v>
                </c:pt>
                <c:pt idx="4">
                  <c:v>19383.466552844664</c:v>
                </c:pt>
                <c:pt idx="5">
                  <c:v>19300.972120111652</c:v>
                </c:pt>
              </c:numCache>
            </c:numRef>
          </c:val>
          <c:extLst xmlns:c16r2="http://schemas.microsoft.com/office/drawing/2015/06/chart">
            <c:ext xmlns:c16="http://schemas.microsoft.com/office/drawing/2014/chart" uri="{C3380CC4-5D6E-409C-BE32-E72D297353CC}">
              <c16:uniqueId val="{00000001-A2AF-40AE-B541-501D91152DC9}"/>
            </c:ext>
          </c:extLst>
        </c:ser>
        <c:dLbls>
          <c:showLegendKey val="0"/>
          <c:showVal val="0"/>
          <c:showCatName val="0"/>
          <c:showSerName val="0"/>
          <c:showPercent val="0"/>
          <c:showBubbleSize val="0"/>
        </c:dLbls>
        <c:gapWidth val="253"/>
        <c:overlap val="-27"/>
        <c:axId val="100904320"/>
        <c:axId val="100938880"/>
      </c:barChart>
      <c:catAx>
        <c:axId val="10090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938880"/>
        <c:crosses val="autoZero"/>
        <c:auto val="1"/>
        <c:lblAlgn val="ctr"/>
        <c:lblOffset val="100"/>
        <c:noMultiLvlLbl val="0"/>
      </c:catAx>
      <c:valAx>
        <c:axId val="10093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90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a:t>EPV promedio por manzana</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epv!$F$24:$F$29</c:f>
              <c:strCache>
                <c:ptCount val="6"/>
                <c:pt idx="0">
                  <c:v>1</c:v>
                </c:pt>
                <c:pt idx="1">
                  <c:v>2</c:v>
                </c:pt>
                <c:pt idx="2">
                  <c:v>3</c:v>
                </c:pt>
                <c:pt idx="3">
                  <c:v>4</c:v>
                </c:pt>
                <c:pt idx="4">
                  <c:v>5</c:v>
                </c:pt>
                <c:pt idx="5">
                  <c:v>6</c:v>
                </c:pt>
              </c:strCache>
            </c:strRef>
          </c:cat>
          <c:val>
            <c:numRef>
              <c:f>epv!$G$24:$G$29</c:f>
              <c:numCache>
                <c:formatCode>General</c:formatCode>
                <c:ptCount val="6"/>
                <c:pt idx="0">
                  <c:v>14065.840313377341</c:v>
                </c:pt>
                <c:pt idx="1">
                  <c:v>14186.650051718078</c:v>
                </c:pt>
                <c:pt idx="2">
                  <c:v>16054.7580927007</c:v>
                </c:pt>
                <c:pt idx="3">
                  <c:v>16712.876626164314</c:v>
                </c:pt>
                <c:pt idx="4">
                  <c:v>19383.466552844664</c:v>
                </c:pt>
                <c:pt idx="5">
                  <c:v>19300.972120111652</c:v>
                </c:pt>
              </c:numCache>
            </c:numRef>
          </c:val>
          <c:extLst xmlns:c16r2="http://schemas.microsoft.com/office/drawing/2015/06/chart">
            <c:ext xmlns:c16="http://schemas.microsoft.com/office/drawing/2014/chart" uri="{C3380CC4-5D6E-409C-BE32-E72D297353CC}">
              <c16:uniqueId val="{00000001-413E-4450-8408-68C883F5E4C8}"/>
            </c:ext>
          </c:extLst>
        </c:ser>
        <c:dLbls>
          <c:showLegendKey val="0"/>
          <c:showVal val="0"/>
          <c:showCatName val="0"/>
          <c:showSerName val="0"/>
          <c:showPercent val="0"/>
          <c:showBubbleSize val="0"/>
        </c:dLbls>
        <c:gapWidth val="219"/>
        <c:overlap val="-27"/>
        <c:axId val="100960128"/>
        <c:axId val="100961664"/>
      </c:barChart>
      <c:catAx>
        <c:axId val="10096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961664"/>
        <c:crosses val="autoZero"/>
        <c:auto val="1"/>
        <c:lblAlgn val="ctr"/>
        <c:lblOffset val="100"/>
        <c:noMultiLvlLbl val="0"/>
      </c:catAx>
      <c:valAx>
        <c:axId val="10096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96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a:t>Promedio de Distancia EPE</a:t>
            </a:r>
          </a:p>
        </c:rich>
      </c:tx>
      <c:layout/>
      <c:overlay val="0"/>
      <c:spPr>
        <a:noFill/>
        <a:ln>
          <a:noFill/>
        </a:ln>
        <a:effectLst/>
      </c:spPr>
    </c:title>
    <c:autoTitleDeleted val="0"/>
    <c:plotArea>
      <c:layout/>
      <c:barChart>
        <c:barDir val="col"/>
        <c:grouping val="clustered"/>
        <c:varyColors val="0"/>
        <c:ser>
          <c:idx val="0"/>
          <c:order val="0"/>
          <c:tx>
            <c:strRef>
              <c:f>Hoja1!$F$17</c:f>
              <c:strCache>
                <c:ptCount val="1"/>
                <c:pt idx="0">
                  <c:v>Promedio de EPE</c:v>
                </c:pt>
              </c:strCache>
            </c:strRef>
          </c:tx>
          <c:spPr>
            <a:solidFill>
              <a:schemeClr val="accent1"/>
            </a:solidFill>
            <a:ln>
              <a:noFill/>
            </a:ln>
            <a:effectLst/>
          </c:spPr>
          <c:invertIfNegative val="0"/>
          <c:dPt>
            <c:idx val="1"/>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0-4790-4140-8F07-5DA3301CE298}"/>
              </c:ext>
            </c:extLst>
          </c:dPt>
          <c:trendline>
            <c:spPr>
              <a:ln w="19050" cap="rnd">
                <a:solidFill>
                  <a:schemeClr val="accent1"/>
                </a:solidFill>
                <a:prstDash val="sysDot"/>
              </a:ln>
              <a:effectLst/>
            </c:spPr>
            <c:trendlineType val="linear"/>
            <c:dispRSqr val="0"/>
            <c:dispEq val="0"/>
          </c:trendline>
          <c:cat>
            <c:strRef>
              <c:f>Hoja1!$E$18:$E$23</c:f>
              <c:strCache>
                <c:ptCount val="6"/>
                <c:pt idx="0">
                  <c:v>1</c:v>
                </c:pt>
                <c:pt idx="1">
                  <c:v>2</c:v>
                </c:pt>
                <c:pt idx="2">
                  <c:v>3</c:v>
                </c:pt>
                <c:pt idx="3">
                  <c:v>4</c:v>
                </c:pt>
                <c:pt idx="4">
                  <c:v>5</c:v>
                </c:pt>
                <c:pt idx="5">
                  <c:v>6</c:v>
                </c:pt>
              </c:strCache>
            </c:strRef>
          </c:cat>
          <c:val>
            <c:numRef>
              <c:f>Hoja1!$F$18:$F$23</c:f>
              <c:numCache>
                <c:formatCode>General</c:formatCode>
                <c:ptCount val="6"/>
                <c:pt idx="0">
                  <c:v>36.834321036774874</c:v>
                </c:pt>
                <c:pt idx="1">
                  <c:v>45.316479715622755</c:v>
                </c:pt>
                <c:pt idx="2">
                  <c:v>42.003153503401741</c:v>
                </c:pt>
                <c:pt idx="3">
                  <c:v>35.275348435950569</c:v>
                </c:pt>
                <c:pt idx="4">
                  <c:v>31.735059065921654</c:v>
                </c:pt>
                <c:pt idx="5">
                  <c:v>26.262525710150531</c:v>
                </c:pt>
              </c:numCache>
            </c:numRef>
          </c:val>
          <c:extLst xmlns:c16r2="http://schemas.microsoft.com/office/drawing/2015/06/chart">
            <c:ext xmlns:c16="http://schemas.microsoft.com/office/drawing/2014/chart" uri="{C3380CC4-5D6E-409C-BE32-E72D297353CC}">
              <c16:uniqueId val="{00000000-3E92-4136-9836-67EAB0EE96BA}"/>
            </c:ext>
          </c:extLst>
        </c:ser>
        <c:dLbls>
          <c:showLegendKey val="0"/>
          <c:showVal val="0"/>
          <c:showCatName val="0"/>
          <c:showSerName val="0"/>
          <c:showPercent val="0"/>
          <c:showBubbleSize val="0"/>
        </c:dLbls>
        <c:gapWidth val="219"/>
        <c:overlap val="-27"/>
        <c:axId val="101459072"/>
        <c:axId val="101460608"/>
      </c:barChart>
      <c:catAx>
        <c:axId val="10145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1460608"/>
        <c:crosses val="autoZero"/>
        <c:auto val="1"/>
        <c:lblAlgn val="ctr"/>
        <c:lblOffset val="100"/>
        <c:noMultiLvlLbl val="0"/>
      </c:catAx>
      <c:valAx>
        <c:axId val="10146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1459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a:t>Promedio de Distancia EPV</a:t>
            </a:r>
          </a:p>
        </c:rich>
      </c:tx>
      <c:layout>
        <c:manualLayout>
          <c:xMode val="edge"/>
          <c:yMode val="edge"/>
          <c:x val="0.27547222222222223"/>
          <c:y val="2.7777777777777776E-2"/>
        </c:manualLayout>
      </c:layout>
      <c:overlay val="0"/>
      <c:spPr>
        <a:noFill/>
        <a:ln>
          <a:noFill/>
        </a:ln>
        <a:effectLst/>
      </c:spPr>
    </c:title>
    <c:autoTitleDeleted val="0"/>
    <c:plotArea>
      <c:layout/>
      <c:barChart>
        <c:barDir val="col"/>
        <c:grouping val="clustered"/>
        <c:varyColors val="0"/>
        <c:ser>
          <c:idx val="0"/>
          <c:order val="0"/>
          <c:tx>
            <c:strRef>
              <c:f>Hoja1!$G$17</c:f>
              <c:strCache>
                <c:ptCount val="1"/>
                <c:pt idx="0">
                  <c:v>Promedio de EPV</c:v>
                </c:pt>
              </c:strCache>
            </c:strRef>
          </c:tx>
          <c:spPr>
            <a:solidFill>
              <a:schemeClr val="accent1"/>
            </a:solidFill>
            <a:ln>
              <a:noFill/>
            </a:ln>
            <a:effectLst/>
          </c:spPr>
          <c:invertIfNegative val="0"/>
          <c:cat>
            <c:strRef>
              <c:f>Hoja1!$E$18:$E$23</c:f>
              <c:strCache>
                <c:ptCount val="6"/>
                <c:pt idx="0">
                  <c:v>1</c:v>
                </c:pt>
                <c:pt idx="1">
                  <c:v>2</c:v>
                </c:pt>
                <c:pt idx="2">
                  <c:v>3</c:v>
                </c:pt>
                <c:pt idx="3">
                  <c:v>4</c:v>
                </c:pt>
                <c:pt idx="4">
                  <c:v>5</c:v>
                </c:pt>
                <c:pt idx="5">
                  <c:v>6</c:v>
                </c:pt>
              </c:strCache>
            </c:strRef>
          </c:cat>
          <c:val>
            <c:numRef>
              <c:f>Hoja1!$G$18:$G$23</c:f>
              <c:numCache>
                <c:formatCode>General</c:formatCode>
                <c:ptCount val="6"/>
                <c:pt idx="0">
                  <c:v>26.600847634885955</c:v>
                </c:pt>
                <c:pt idx="1">
                  <c:v>31.862592367347442</c:v>
                </c:pt>
                <c:pt idx="2">
                  <c:v>41.677933876426422</c:v>
                </c:pt>
                <c:pt idx="3">
                  <c:v>34.364735636164319</c:v>
                </c:pt>
                <c:pt idx="4">
                  <c:v>25.502220664302204</c:v>
                </c:pt>
                <c:pt idx="5">
                  <c:v>25.247954640300552</c:v>
                </c:pt>
              </c:numCache>
            </c:numRef>
          </c:val>
          <c:extLst xmlns:c16r2="http://schemas.microsoft.com/office/drawing/2015/06/chart">
            <c:ext xmlns:c16="http://schemas.microsoft.com/office/drawing/2014/chart" uri="{C3380CC4-5D6E-409C-BE32-E72D297353CC}">
              <c16:uniqueId val="{00000000-9B90-41A0-9E42-64B43485967B}"/>
            </c:ext>
          </c:extLst>
        </c:ser>
        <c:dLbls>
          <c:showLegendKey val="0"/>
          <c:showVal val="0"/>
          <c:showCatName val="0"/>
          <c:showSerName val="0"/>
          <c:showPercent val="0"/>
          <c:showBubbleSize val="0"/>
        </c:dLbls>
        <c:gapWidth val="219"/>
        <c:overlap val="-27"/>
        <c:axId val="101476992"/>
        <c:axId val="101486976"/>
      </c:barChart>
      <c:catAx>
        <c:axId val="10147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1486976"/>
        <c:crosses val="autoZero"/>
        <c:auto val="1"/>
        <c:lblAlgn val="ctr"/>
        <c:lblOffset val="100"/>
        <c:noMultiLvlLbl val="0"/>
      </c:catAx>
      <c:valAx>
        <c:axId val="101486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147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53775-62D9-4777-81DA-DD6005A86FB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14C6FA14-F054-450D-A3C5-1C24D7905D73}">
      <dgm:prSet phldrT="[Texto]"/>
      <dgm:spPr/>
      <dgm:t>
        <a:bodyPr/>
        <a:lstStyle/>
        <a:p>
          <a:r>
            <a:rPr lang="es-ES" dirty="0">
              <a:latin typeface="Arial" panose="020B0604020202020204" pitchFamily="34" charset="0"/>
              <a:cs typeface="Arial" panose="020B0604020202020204" pitchFamily="34" charset="0"/>
            </a:rPr>
            <a:t>Línea de pobreza</a:t>
          </a:r>
        </a:p>
      </dgm:t>
    </dgm:pt>
    <dgm:pt modelId="{DBB251C9-57C3-4D4E-AE3F-CE6E019E20DB}" type="parTrans" cxnId="{B7175B34-F9E3-44F2-8DD5-9A9D40E3C9E9}">
      <dgm:prSet/>
      <dgm:spPr/>
      <dgm:t>
        <a:bodyPr/>
        <a:lstStyle/>
        <a:p>
          <a:endParaRPr lang="es-ES">
            <a:latin typeface="Arial" panose="020B0604020202020204" pitchFamily="34" charset="0"/>
            <a:cs typeface="Arial" panose="020B0604020202020204" pitchFamily="34" charset="0"/>
          </a:endParaRPr>
        </a:p>
      </dgm:t>
    </dgm:pt>
    <dgm:pt modelId="{72C501C1-FAF8-4590-AF85-EBC383EA0F57}" type="sibTrans" cxnId="{B7175B34-F9E3-44F2-8DD5-9A9D40E3C9E9}">
      <dgm:prSet/>
      <dgm:spPr/>
      <dgm:t>
        <a:bodyPr/>
        <a:lstStyle/>
        <a:p>
          <a:endParaRPr lang="es-ES">
            <a:latin typeface="Arial" panose="020B0604020202020204" pitchFamily="34" charset="0"/>
            <a:cs typeface="Arial" panose="020B0604020202020204" pitchFamily="34" charset="0"/>
          </a:endParaRPr>
        </a:p>
      </dgm:t>
    </dgm:pt>
    <dgm:pt modelId="{4BA83220-09A6-41EA-B747-6E7783F4EB21}">
      <dgm:prSet phldrT="[Texto]"/>
      <dgm:spPr/>
      <dgm:t>
        <a:bodyPr/>
        <a:lstStyle/>
        <a:p>
          <a:r>
            <a:rPr lang="es-ES" dirty="0">
              <a:latin typeface="Arial" panose="020B0604020202020204" pitchFamily="34" charset="0"/>
              <a:cs typeface="Arial" panose="020B0604020202020204" pitchFamily="34" charset="0"/>
            </a:rPr>
            <a:t>Pobreza Multidimensional </a:t>
          </a:r>
        </a:p>
      </dgm:t>
    </dgm:pt>
    <dgm:pt modelId="{87BAA190-5501-4673-8D63-B4805A353AD4}" type="parTrans" cxnId="{5CF20418-6D70-4B97-9705-1076E7E5BF1B}">
      <dgm:prSet/>
      <dgm:spPr/>
      <dgm:t>
        <a:bodyPr/>
        <a:lstStyle/>
        <a:p>
          <a:endParaRPr lang="es-ES">
            <a:latin typeface="Arial" panose="020B0604020202020204" pitchFamily="34" charset="0"/>
            <a:cs typeface="Arial" panose="020B0604020202020204" pitchFamily="34" charset="0"/>
          </a:endParaRPr>
        </a:p>
      </dgm:t>
    </dgm:pt>
    <dgm:pt modelId="{293658D8-9C8D-429A-9D35-2AC7FE1C5091}" type="sibTrans" cxnId="{5CF20418-6D70-4B97-9705-1076E7E5BF1B}">
      <dgm:prSet/>
      <dgm:spPr/>
      <dgm:t>
        <a:bodyPr/>
        <a:lstStyle/>
        <a:p>
          <a:endParaRPr lang="es-ES">
            <a:latin typeface="Arial" panose="020B0604020202020204" pitchFamily="34" charset="0"/>
            <a:cs typeface="Arial" panose="020B0604020202020204" pitchFamily="34" charset="0"/>
          </a:endParaRPr>
        </a:p>
      </dgm:t>
    </dgm:pt>
    <dgm:pt modelId="{28B03336-6E9B-46BD-9273-77427050B006}">
      <dgm:prSet phldrT="[Texto]"/>
      <dgm:spPr/>
      <dgm:t>
        <a:bodyPr/>
        <a:lstStyle/>
        <a:p>
          <a:r>
            <a:rPr lang="es-ES" dirty="0">
              <a:latin typeface="Arial" panose="020B0604020202020204" pitchFamily="34" charset="0"/>
              <a:cs typeface="Arial" panose="020B0604020202020204" pitchFamily="34" charset="0"/>
            </a:rPr>
            <a:t>NBI</a:t>
          </a:r>
        </a:p>
      </dgm:t>
    </dgm:pt>
    <dgm:pt modelId="{9648B853-6A90-4510-8C2C-456E879AB2FD}" type="parTrans" cxnId="{430D5169-BB08-491A-96C2-2F188CD48A57}">
      <dgm:prSet/>
      <dgm:spPr/>
      <dgm:t>
        <a:bodyPr/>
        <a:lstStyle/>
        <a:p>
          <a:endParaRPr lang="es-ES">
            <a:latin typeface="Arial" panose="020B0604020202020204" pitchFamily="34" charset="0"/>
            <a:cs typeface="Arial" panose="020B0604020202020204" pitchFamily="34" charset="0"/>
          </a:endParaRPr>
        </a:p>
      </dgm:t>
    </dgm:pt>
    <dgm:pt modelId="{2B2337D3-BE94-433B-88E3-FF763C8416AF}" type="sibTrans" cxnId="{430D5169-BB08-491A-96C2-2F188CD48A57}">
      <dgm:prSet/>
      <dgm:spPr/>
      <dgm:t>
        <a:bodyPr/>
        <a:lstStyle/>
        <a:p>
          <a:endParaRPr lang="es-ES">
            <a:latin typeface="Arial" panose="020B0604020202020204" pitchFamily="34" charset="0"/>
            <a:cs typeface="Arial" panose="020B0604020202020204" pitchFamily="34" charset="0"/>
          </a:endParaRPr>
        </a:p>
      </dgm:t>
    </dgm:pt>
    <dgm:pt modelId="{C0A219B0-FE6A-428E-AFD2-1215FEAE2E2F}">
      <dgm:prSet phldrT="[Texto]"/>
      <dgm:spPr/>
      <dgm:t>
        <a:bodyPr/>
        <a:lstStyle/>
        <a:p>
          <a:r>
            <a:rPr lang="es-ES" dirty="0">
              <a:latin typeface="Arial" panose="020B0604020202020204" pitchFamily="34" charset="0"/>
              <a:cs typeface="Arial" panose="020B0604020202020204" pitchFamily="34" charset="0"/>
            </a:rPr>
            <a:t>ICV</a:t>
          </a:r>
        </a:p>
      </dgm:t>
    </dgm:pt>
    <dgm:pt modelId="{AD31D79D-D8A1-4FE0-AE90-C0300ADAD2CE}" type="parTrans" cxnId="{659CB30B-6B64-465A-9375-DAE1DB5A3930}">
      <dgm:prSet/>
      <dgm:spPr/>
      <dgm:t>
        <a:bodyPr/>
        <a:lstStyle/>
        <a:p>
          <a:endParaRPr lang="es-ES">
            <a:latin typeface="Arial" panose="020B0604020202020204" pitchFamily="34" charset="0"/>
            <a:cs typeface="Arial" panose="020B0604020202020204" pitchFamily="34" charset="0"/>
          </a:endParaRPr>
        </a:p>
      </dgm:t>
    </dgm:pt>
    <dgm:pt modelId="{91E0420D-DFDD-420F-8ED2-6AD35C27071C}" type="sibTrans" cxnId="{659CB30B-6B64-465A-9375-DAE1DB5A3930}">
      <dgm:prSet/>
      <dgm:spPr/>
      <dgm:t>
        <a:bodyPr/>
        <a:lstStyle/>
        <a:p>
          <a:endParaRPr lang="es-ES">
            <a:latin typeface="Arial" panose="020B0604020202020204" pitchFamily="34" charset="0"/>
            <a:cs typeface="Arial" panose="020B0604020202020204" pitchFamily="34" charset="0"/>
          </a:endParaRPr>
        </a:p>
      </dgm:t>
    </dgm:pt>
    <dgm:pt modelId="{EBEF389C-54E0-4E96-9F42-E79682D8654A}" type="pres">
      <dgm:prSet presAssocID="{DAE53775-62D9-4777-81DA-DD6005A86FB4}" presName="Name0" presStyleCnt="0">
        <dgm:presLayoutVars>
          <dgm:dir/>
          <dgm:resizeHandles val="exact"/>
        </dgm:presLayoutVars>
      </dgm:prSet>
      <dgm:spPr/>
      <dgm:t>
        <a:bodyPr/>
        <a:lstStyle/>
        <a:p>
          <a:endParaRPr lang="es-CO"/>
        </a:p>
      </dgm:t>
    </dgm:pt>
    <dgm:pt modelId="{3BCD7E24-9D76-42F0-B3F1-13C5EDAA98DA}" type="pres">
      <dgm:prSet presAssocID="{14C6FA14-F054-450D-A3C5-1C24D7905D73}" presName="node" presStyleLbl="node1" presStyleIdx="0" presStyleCnt="4">
        <dgm:presLayoutVars>
          <dgm:bulletEnabled val="1"/>
        </dgm:presLayoutVars>
      </dgm:prSet>
      <dgm:spPr/>
      <dgm:t>
        <a:bodyPr/>
        <a:lstStyle/>
        <a:p>
          <a:endParaRPr lang="es-CO"/>
        </a:p>
      </dgm:t>
    </dgm:pt>
    <dgm:pt modelId="{F2DF9418-9409-4C0B-BAF3-13AD243006E9}" type="pres">
      <dgm:prSet presAssocID="{72C501C1-FAF8-4590-AF85-EBC383EA0F57}" presName="sibTrans" presStyleLbl="sibTrans2D1" presStyleIdx="0" presStyleCnt="4"/>
      <dgm:spPr/>
      <dgm:t>
        <a:bodyPr/>
        <a:lstStyle/>
        <a:p>
          <a:endParaRPr lang="es-CO"/>
        </a:p>
      </dgm:t>
    </dgm:pt>
    <dgm:pt modelId="{DC87D911-448D-4643-93C5-79F9D9B959D7}" type="pres">
      <dgm:prSet presAssocID="{72C501C1-FAF8-4590-AF85-EBC383EA0F57}" presName="connectorText" presStyleLbl="sibTrans2D1" presStyleIdx="0" presStyleCnt="4"/>
      <dgm:spPr/>
      <dgm:t>
        <a:bodyPr/>
        <a:lstStyle/>
        <a:p>
          <a:endParaRPr lang="es-CO"/>
        </a:p>
      </dgm:t>
    </dgm:pt>
    <dgm:pt modelId="{DE34FA44-AFC3-4DF2-992E-ACBD1F0F1100}" type="pres">
      <dgm:prSet presAssocID="{4BA83220-09A6-41EA-B747-6E7783F4EB21}" presName="node" presStyleLbl="node1" presStyleIdx="1" presStyleCnt="4">
        <dgm:presLayoutVars>
          <dgm:bulletEnabled val="1"/>
        </dgm:presLayoutVars>
      </dgm:prSet>
      <dgm:spPr/>
      <dgm:t>
        <a:bodyPr/>
        <a:lstStyle/>
        <a:p>
          <a:endParaRPr lang="es-CO"/>
        </a:p>
      </dgm:t>
    </dgm:pt>
    <dgm:pt modelId="{EA062343-A40F-43F3-BF01-164A0B78920A}" type="pres">
      <dgm:prSet presAssocID="{293658D8-9C8D-429A-9D35-2AC7FE1C5091}" presName="sibTrans" presStyleLbl="sibTrans2D1" presStyleIdx="1" presStyleCnt="4"/>
      <dgm:spPr/>
      <dgm:t>
        <a:bodyPr/>
        <a:lstStyle/>
        <a:p>
          <a:endParaRPr lang="es-CO"/>
        </a:p>
      </dgm:t>
    </dgm:pt>
    <dgm:pt modelId="{C8575C46-A379-4AF2-8799-47F378B1C60E}" type="pres">
      <dgm:prSet presAssocID="{293658D8-9C8D-429A-9D35-2AC7FE1C5091}" presName="connectorText" presStyleLbl="sibTrans2D1" presStyleIdx="1" presStyleCnt="4"/>
      <dgm:spPr/>
      <dgm:t>
        <a:bodyPr/>
        <a:lstStyle/>
        <a:p>
          <a:endParaRPr lang="es-CO"/>
        </a:p>
      </dgm:t>
    </dgm:pt>
    <dgm:pt modelId="{A8616911-0378-4B97-979B-27FEE3A00164}" type="pres">
      <dgm:prSet presAssocID="{28B03336-6E9B-46BD-9273-77427050B006}" presName="node" presStyleLbl="node1" presStyleIdx="2" presStyleCnt="4">
        <dgm:presLayoutVars>
          <dgm:bulletEnabled val="1"/>
        </dgm:presLayoutVars>
      </dgm:prSet>
      <dgm:spPr/>
      <dgm:t>
        <a:bodyPr/>
        <a:lstStyle/>
        <a:p>
          <a:endParaRPr lang="es-CO"/>
        </a:p>
      </dgm:t>
    </dgm:pt>
    <dgm:pt modelId="{BD73AF83-DB50-4CBD-A2BD-1A94D4FD36CB}" type="pres">
      <dgm:prSet presAssocID="{2B2337D3-BE94-433B-88E3-FF763C8416AF}" presName="sibTrans" presStyleLbl="sibTrans2D1" presStyleIdx="2" presStyleCnt="4"/>
      <dgm:spPr/>
      <dgm:t>
        <a:bodyPr/>
        <a:lstStyle/>
        <a:p>
          <a:endParaRPr lang="es-CO"/>
        </a:p>
      </dgm:t>
    </dgm:pt>
    <dgm:pt modelId="{265D81F2-EBDE-4D48-97A7-5615DA1A98A3}" type="pres">
      <dgm:prSet presAssocID="{2B2337D3-BE94-433B-88E3-FF763C8416AF}" presName="connectorText" presStyleLbl="sibTrans2D1" presStyleIdx="2" presStyleCnt="4"/>
      <dgm:spPr/>
      <dgm:t>
        <a:bodyPr/>
        <a:lstStyle/>
        <a:p>
          <a:endParaRPr lang="es-CO"/>
        </a:p>
      </dgm:t>
    </dgm:pt>
    <dgm:pt modelId="{E518660A-7CBB-4098-8BC3-9B5FADAFBB82}" type="pres">
      <dgm:prSet presAssocID="{C0A219B0-FE6A-428E-AFD2-1215FEAE2E2F}" presName="node" presStyleLbl="node1" presStyleIdx="3" presStyleCnt="4">
        <dgm:presLayoutVars>
          <dgm:bulletEnabled val="1"/>
        </dgm:presLayoutVars>
      </dgm:prSet>
      <dgm:spPr/>
      <dgm:t>
        <a:bodyPr/>
        <a:lstStyle/>
        <a:p>
          <a:endParaRPr lang="es-CO"/>
        </a:p>
      </dgm:t>
    </dgm:pt>
    <dgm:pt modelId="{1160FBEF-54F6-4D17-A84A-67FF9BDE4E72}" type="pres">
      <dgm:prSet presAssocID="{91E0420D-DFDD-420F-8ED2-6AD35C27071C}" presName="sibTrans" presStyleLbl="sibTrans2D1" presStyleIdx="3" presStyleCnt="4"/>
      <dgm:spPr/>
      <dgm:t>
        <a:bodyPr/>
        <a:lstStyle/>
        <a:p>
          <a:endParaRPr lang="es-CO"/>
        </a:p>
      </dgm:t>
    </dgm:pt>
    <dgm:pt modelId="{D78F8FBF-D166-4CB3-B36C-8AE8B55EEC5F}" type="pres">
      <dgm:prSet presAssocID="{91E0420D-DFDD-420F-8ED2-6AD35C27071C}" presName="connectorText" presStyleLbl="sibTrans2D1" presStyleIdx="3" presStyleCnt="4"/>
      <dgm:spPr/>
      <dgm:t>
        <a:bodyPr/>
        <a:lstStyle/>
        <a:p>
          <a:endParaRPr lang="es-CO"/>
        </a:p>
      </dgm:t>
    </dgm:pt>
  </dgm:ptLst>
  <dgm:cxnLst>
    <dgm:cxn modelId="{296BD46D-0A7C-4BDC-89AF-D66B9CF0C6D0}" type="presOf" srcId="{DAE53775-62D9-4777-81DA-DD6005A86FB4}" destId="{EBEF389C-54E0-4E96-9F42-E79682D8654A}" srcOrd="0" destOrd="0" presId="urn:microsoft.com/office/officeart/2005/8/layout/cycle7"/>
    <dgm:cxn modelId="{229CC556-C263-4829-B210-DAE88976CEF4}" type="presOf" srcId="{C0A219B0-FE6A-428E-AFD2-1215FEAE2E2F}" destId="{E518660A-7CBB-4098-8BC3-9B5FADAFBB82}" srcOrd="0" destOrd="0" presId="urn:microsoft.com/office/officeart/2005/8/layout/cycle7"/>
    <dgm:cxn modelId="{4D303566-34D3-4558-BF3E-0EDA6284C192}" type="presOf" srcId="{72C501C1-FAF8-4590-AF85-EBC383EA0F57}" destId="{F2DF9418-9409-4C0B-BAF3-13AD243006E9}" srcOrd="0" destOrd="0" presId="urn:microsoft.com/office/officeart/2005/8/layout/cycle7"/>
    <dgm:cxn modelId="{B7175B34-F9E3-44F2-8DD5-9A9D40E3C9E9}" srcId="{DAE53775-62D9-4777-81DA-DD6005A86FB4}" destId="{14C6FA14-F054-450D-A3C5-1C24D7905D73}" srcOrd="0" destOrd="0" parTransId="{DBB251C9-57C3-4D4E-AE3F-CE6E019E20DB}" sibTransId="{72C501C1-FAF8-4590-AF85-EBC383EA0F57}"/>
    <dgm:cxn modelId="{C07351D2-0FF9-40C6-AF9B-B9CEF982D40B}" type="presOf" srcId="{72C501C1-FAF8-4590-AF85-EBC383EA0F57}" destId="{DC87D911-448D-4643-93C5-79F9D9B959D7}" srcOrd="1" destOrd="0" presId="urn:microsoft.com/office/officeart/2005/8/layout/cycle7"/>
    <dgm:cxn modelId="{2B811180-C141-4A13-B5D2-A20F8139DED2}" type="presOf" srcId="{4BA83220-09A6-41EA-B747-6E7783F4EB21}" destId="{DE34FA44-AFC3-4DF2-992E-ACBD1F0F1100}" srcOrd="0" destOrd="0" presId="urn:microsoft.com/office/officeart/2005/8/layout/cycle7"/>
    <dgm:cxn modelId="{F83608CC-0D26-482A-9C97-A571F3E33A7D}" type="presOf" srcId="{293658D8-9C8D-429A-9D35-2AC7FE1C5091}" destId="{C8575C46-A379-4AF2-8799-47F378B1C60E}" srcOrd="1" destOrd="0" presId="urn:microsoft.com/office/officeart/2005/8/layout/cycle7"/>
    <dgm:cxn modelId="{162E122B-77AF-478E-88F2-2AF5D4E4646A}" type="presOf" srcId="{2B2337D3-BE94-433B-88E3-FF763C8416AF}" destId="{265D81F2-EBDE-4D48-97A7-5615DA1A98A3}" srcOrd="1" destOrd="0" presId="urn:microsoft.com/office/officeart/2005/8/layout/cycle7"/>
    <dgm:cxn modelId="{430D5169-BB08-491A-96C2-2F188CD48A57}" srcId="{DAE53775-62D9-4777-81DA-DD6005A86FB4}" destId="{28B03336-6E9B-46BD-9273-77427050B006}" srcOrd="2" destOrd="0" parTransId="{9648B853-6A90-4510-8C2C-456E879AB2FD}" sibTransId="{2B2337D3-BE94-433B-88E3-FF763C8416AF}"/>
    <dgm:cxn modelId="{86F06852-4424-4171-8A6F-788D5D27E933}" type="presOf" srcId="{14C6FA14-F054-450D-A3C5-1C24D7905D73}" destId="{3BCD7E24-9D76-42F0-B3F1-13C5EDAA98DA}" srcOrd="0" destOrd="0" presId="urn:microsoft.com/office/officeart/2005/8/layout/cycle7"/>
    <dgm:cxn modelId="{F3E50F08-F501-4429-8202-BAC94B488FC6}" type="presOf" srcId="{28B03336-6E9B-46BD-9273-77427050B006}" destId="{A8616911-0378-4B97-979B-27FEE3A00164}" srcOrd="0" destOrd="0" presId="urn:microsoft.com/office/officeart/2005/8/layout/cycle7"/>
    <dgm:cxn modelId="{E1287E45-BD53-4885-83FC-CA1F99D41C43}" type="presOf" srcId="{2B2337D3-BE94-433B-88E3-FF763C8416AF}" destId="{BD73AF83-DB50-4CBD-A2BD-1A94D4FD36CB}" srcOrd="0" destOrd="0" presId="urn:microsoft.com/office/officeart/2005/8/layout/cycle7"/>
    <dgm:cxn modelId="{659CB30B-6B64-465A-9375-DAE1DB5A3930}" srcId="{DAE53775-62D9-4777-81DA-DD6005A86FB4}" destId="{C0A219B0-FE6A-428E-AFD2-1215FEAE2E2F}" srcOrd="3" destOrd="0" parTransId="{AD31D79D-D8A1-4FE0-AE90-C0300ADAD2CE}" sibTransId="{91E0420D-DFDD-420F-8ED2-6AD35C27071C}"/>
    <dgm:cxn modelId="{5CF20418-6D70-4B97-9705-1076E7E5BF1B}" srcId="{DAE53775-62D9-4777-81DA-DD6005A86FB4}" destId="{4BA83220-09A6-41EA-B747-6E7783F4EB21}" srcOrd="1" destOrd="0" parTransId="{87BAA190-5501-4673-8D63-B4805A353AD4}" sibTransId="{293658D8-9C8D-429A-9D35-2AC7FE1C5091}"/>
    <dgm:cxn modelId="{F80F9163-AAAA-4AD0-B3FB-9B33593CE16C}" type="presOf" srcId="{91E0420D-DFDD-420F-8ED2-6AD35C27071C}" destId="{1160FBEF-54F6-4D17-A84A-67FF9BDE4E72}" srcOrd="0" destOrd="0" presId="urn:microsoft.com/office/officeart/2005/8/layout/cycle7"/>
    <dgm:cxn modelId="{99979DF4-1B56-4EEB-818E-E19F22178532}" type="presOf" srcId="{91E0420D-DFDD-420F-8ED2-6AD35C27071C}" destId="{D78F8FBF-D166-4CB3-B36C-8AE8B55EEC5F}" srcOrd="1" destOrd="0" presId="urn:microsoft.com/office/officeart/2005/8/layout/cycle7"/>
    <dgm:cxn modelId="{6E63D90D-900C-4FEE-A4D5-3D8C5B1669D9}" type="presOf" srcId="{293658D8-9C8D-429A-9D35-2AC7FE1C5091}" destId="{EA062343-A40F-43F3-BF01-164A0B78920A}" srcOrd="0" destOrd="0" presId="urn:microsoft.com/office/officeart/2005/8/layout/cycle7"/>
    <dgm:cxn modelId="{05676209-A481-483A-9E9B-4030E16E1B38}" type="presParOf" srcId="{EBEF389C-54E0-4E96-9F42-E79682D8654A}" destId="{3BCD7E24-9D76-42F0-B3F1-13C5EDAA98DA}" srcOrd="0" destOrd="0" presId="urn:microsoft.com/office/officeart/2005/8/layout/cycle7"/>
    <dgm:cxn modelId="{81E71592-2259-4169-959A-45C799DEB977}" type="presParOf" srcId="{EBEF389C-54E0-4E96-9F42-E79682D8654A}" destId="{F2DF9418-9409-4C0B-BAF3-13AD243006E9}" srcOrd="1" destOrd="0" presId="urn:microsoft.com/office/officeart/2005/8/layout/cycle7"/>
    <dgm:cxn modelId="{7E1F7B7F-A68C-4831-88EB-A28D3C17DED4}" type="presParOf" srcId="{F2DF9418-9409-4C0B-BAF3-13AD243006E9}" destId="{DC87D911-448D-4643-93C5-79F9D9B959D7}" srcOrd="0" destOrd="0" presId="urn:microsoft.com/office/officeart/2005/8/layout/cycle7"/>
    <dgm:cxn modelId="{6B0C3C83-3593-4369-A068-D08DDE09CDD5}" type="presParOf" srcId="{EBEF389C-54E0-4E96-9F42-E79682D8654A}" destId="{DE34FA44-AFC3-4DF2-992E-ACBD1F0F1100}" srcOrd="2" destOrd="0" presId="urn:microsoft.com/office/officeart/2005/8/layout/cycle7"/>
    <dgm:cxn modelId="{2DF39FC7-D2EB-401B-AB96-0D921DEDCED4}" type="presParOf" srcId="{EBEF389C-54E0-4E96-9F42-E79682D8654A}" destId="{EA062343-A40F-43F3-BF01-164A0B78920A}" srcOrd="3" destOrd="0" presId="urn:microsoft.com/office/officeart/2005/8/layout/cycle7"/>
    <dgm:cxn modelId="{43108583-7402-4D48-8FA0-B549E99A40F9}" type="presParOf" srcId="{EA062343-A40F-43F3-BF01-164A0B78920A}" destId="{C8575C46-A379-4AF2-8799-47F378B1C60E}" srcOrd="0" destOrd="0" presId="urn:microsoft.com/office/officeart/2005/8/layout/cycle7"/>
    <dgm:cxn modelId="{F967287F-B638-4F9A-8051-AE7B09999CEC}" type="presParOf" srcId="{EBEF389C-54E0-4E96-9F42-E79682D8654A}" destId="{A8616911-0378-4B97-979B-27FEE3A00164}" srcOrd="4" destOrd="0" presId="urn:microsoft.com/office/officeart/2005/8/layout/cycle7"/>
    <dgm:cxn modelId="{F8A5D9C9-725D-440B-959E-B08CC57F12B2}" type="presParOf" srcId="{EBEF389C-54E0-4E96-9F42-E79682D8654A}" destId="{BD73AF83-DB50-4CBD-A2BD-1A94D4FD36CB}" srcOrd="5" destOrd="0" presId="urn:microsoft.com/office/officeart/2005/8/layout/cycle7"/>
    <dgm:cxn modelId="{EEB507A6-1014-45E6-9592-7BC89E90F4A9}" type="presParOf" srcId="{BD73AF83-DB50-4CBD-A2BD-1A94D4FD36CB}" destId="{265D81F2-EBDE-4D48-97A7-5615DA1A98A3}" srcOrd="0" destOrd="0" presId="urn:microsoft.com/office/officeart/2005/8/layout/cycle7"/>
    <dgm:cxn modelId="{521DE28C-ECA0-43B9-8D52-35BF9E893705}" type="presParOf" srcId="{EBEF389C-54E0-4E96-9F42-E79682D8654A}" destId="{E518660A-7CBB-4098-8BC3-9B5FADAFBB82}" srcOrd="6" destOrd="0" presId="urn:microsoft.com/office/officeart/2005/8/layout/cycle7"/>
    <dgm:cxn modelId="{CBDA2903-5E38-4C49-B993-ADCA1E71AB10}" type="presParOf" srcId="{EBEF389C-54E0-4E96-9F42-E79682D8654A}" destId="{1160FBEF-54F6-4D17-A84A-67FF9BDE4E72}" srcOrd="7" destOrd="0" presId="urn:microsoft.com/office/officeart/2005/8/layout/cycle7"/>
    <dgm:cxn modelId="{FDA95966-03DC-4D4D-9FD4-2A6F5E4D76EA}" type="presParOf" srcId="{1160FBEF-54F6-4D17-A84A-67FF9BDE4E72}" destId="{D78F8FBF-D166-4CB3-B36C-8AE8B55EEC5F}"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D7E24-9D76-42F0-B3F1-13C5EDAA98DA}">
      <dsp:nvSpPr>
        <dsp:cNvPr id="0" name=""/>
        <dsp:cNvSpPr/>
      </dsp:nvSpPr>
      <dsp:spPr>
        <a:xfrm>
          <a:off x="3500944" y="1758"/>
          <a:ext cx="1639189" cy="8195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latin typeface="Arial" panose="020B0604020202020204" pitchFamily="34" charset="0"/>
              <a:cs typeface="Arial" panose="020B0604020202020204" pitchFamily="34" charset="0"/>
            </a:rPr>
            <a:t>Línea de pobreza</a:t>
          </a:r>
        </a:p>
      </dsp:txBody>
      <dsp:txXfrm>
        <a:off x="3524949" y="25763"/>
        <a:ext cx="1591179" cy="771584"/>
      </dsp:txXfrm>
    </dsp:sp>
    <dsp:sp modelId="{F2DF9418-9409-4C0B-BAF3-13AD243006E9}">
      <dsp:nvSpPr>
        <dsp:cNvPr id="0" name=""/>
        <dsp:cNvSpPr/>
      </dsp:nvSpPr>
      <dsp:spPr>
        <a:xfrm rot="2700000">
          <a:off x="4680779" y="1055153"/>
          <a:ext cx="853573" cy="28685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a:off x="4766836" y="1112525"/>
        <a:ext cx="681459" cy="172114"/>
      </dsp:txXfrm>
    </dsp:sp>
    <dsp:sp modelId="{DE34FA44-AFC3-4DF2-992E-ACBD1F0F1100}">
      <dsp:nvSpPr>
        <dsp:cNvPr id="0" name=""/>
        <dsp:cNvSpPr/>
      </dsp:nvSpPr>
      <dsp:spPr>
        <a:xfrm>
          <a:off x="5074999" y="1575812"/>
          <a:ext cx="1639189" cy="8195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latin typeface="Arial" panose="020B0604020202020204" pitchFamily="34" charset="0"/>
              <a:cs typeface="Arial" panose="020B0604020202020204" pitchFamily="34" charset="0"/>
            </a:rPr>
            <a:t>Pobreza Multidimensional </a:t>
          </a:r>
        </a:p>
      </dsp:txBody>
      <dsp:txXfrm>
        <a:off x="5099004" y="1599817"/>
        <a:ext cx="1591179" cy="771584"/>
      </dsp:txXfrm>
    </dsp:sp>
    <dsp:sp modelId="{EA062343-A40F-43F3-BF01-164A0B78920A}">
      <dsp:nvSpPr>
        <dsp:cNvPr id="0" name=""/>
        <dsp:cNvSpPr/>
      </dsp:nvSpPr>
      <dsp:spPr>
        <a:xfrm rot="8100000">
          <a:off x="4680779" y="2629208"/>
          <a:ext cx="853573" cy="28685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10800000">
        <a:off x="4766836" y="2686580"/>
        <a:ext cx="681459" cy="172114"/>
      </dsp:txXfrm>
    </dsp:sp>
    <dsp:sp modelId="{A8616911-0378-4B97-979B-27FEE3A00164}">
      <dsp:nvSpPr>
        <dsp:cNvPr id="0" name=""/>
        <dsp:cNvSpPr/>
      </dsp:nvSpPr>
      <dsp:spPr>
        <a:xfrm>
          <a:off x="3500944" y="3149867"/>
          <a:ext cx="1639189" cy="8195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latin typeface="Arial" panose="020B0604020202020204" pitchFamily="34" charset="0"/>
              <a:cs typeface="Arial" panose="020B0604020202020204" pitchFamily="34" charset="0"/>
            </a:rPr>
            <a:t>NBI</a:t>
          </a:r>
        </a:p>
      </dsp:txBody>
      <dsp:txXfrm>
        <a:off x="3524949" y="3173872"/>
        <a:ext cx="1591179" cy="771584"/>
      </dsp:txXfrm>
    </dsp:sp>
    <dsp:sp modelId="{BD73AF83-DB50-4CBD-A2BD-1A94D4FD36CB}">
      <dsp:nvSpPr>
        <dsp:cNvPr id="0" name=""/>
        <dsp:cNvSpPr/>
      </dsp:nvSpPr>
      <dsp:spPr>
        <a:xfrm rot="13500000">
          <a:off x="3106725" y="2629208"/>
          <a:ext cx="853573" cy="28685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10800000">
        <a:off x="3192782" y="2686580"/>
        <a:ext cx="681459" cy="172114"/>
      </dsp:txXfrm>
    </dsp:sp>
    <dsp:sp modelId="{E518660A-7CBB-4098-8BC3-9B5FADAFBB82}">
      <dsp:nvSpPr>
        <dsp:cNvPr id="0" name=""/>
        <dsp:cNvSpPr/>
      </dsp:nvSpPr>
      <dsp:spPr>
        <a:xfrm>
          <a:off x="1926890" y="1575812"/>
          <a:ext cx="1639189" cy="8195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latin typeface="Arial" panose="020B0604020202020204" pitchFamily="34" charset="0"/>
              <a:cs typeface="Arial" panose="020B0604020202020204" pitchFamily="34" charset="0"/>
            </a:rPr>
            <a:t>ICV</a:t>
          </a:r>
        </a:p>
      </dsp:txBody>
      <dsp:txXfrm>
        <a:off x="1950895" y="1599817"/>
        <a:ext cx="1591179" cy="771584"/>
      </dsp:txXfrm>
    </dsp:sp>
    <dsp:sp modelId="{1160FBEF-54F6-4D17-A84A-67FF9BDE4E72}">
      <dsp:nvSpPr>
        <dsp:cNvPr id="0" name=""/>
        <dsp:cNvSpPr/>
      </dsp:nvSpPr>
      <dsp:spPr>
        <a:xfrm rot="18900000">
          <a:off x="3106725" y="1055153"/>
          <a:ext cx="853573" cy="28685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a:off x="3192782" y="1112525"/>
        <a:ext cx="681459" cy="17211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B14A5-0A4D-4DCE-830D-1446C54B7E28}" type="datetimeFigureOut">
              <a:rPr lang="es-CO" smtClean="0"/>
              <a:t>06/12/2018</a:t>
            </a:fld>
            <a:endParaRPr lang="es-CO"/>
          </a:p>
        </p:txBody>
      </p:sp>
      <p:sp>
        <p:nvSpPr>
          <p:cNvPr id="4" name="3 Marcador de imagen de diapositiva"/>
          <p:cNvSpPr>
            <a:spLocks noGrp="1" noRot="1" noChangeAspect="1"/>
          </p:cNvSpPr>
          <p:nvPr>
            <p:ph type="sldImg" idx="2"/>
          </p:nvPr>
        </p:nvSpPr>
        <p:spPr>
          <a:xfrm>
            <a:off x="428625" y="685800"/>
            <a:ext cx="600075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95022-B34B-4AF6-ACAC-7CE78E342EFF}" type="slidenum">
              <a:rPr lang="es-CO" smtClean="0"/>
              <a:t>‹Nº›</a:t>
            </a:fld>
            <a:endParaRPr lang="es-CO"/>
          </a:p>
        </p:txBody>
      </p:sp>
    </p:spTree>
    <p:extLst>
      <p:ext uri="{BB962C8B-B14F-4D97-AF65-F5344CB8AC3E}">
        <p14:creationId xmlns:p14="http://schemas.microsoft.com/office/powerpoint/2010/main" val="304341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4795022-B34B-4AF6-ACAC-7CE78E342EFF}" type="slidenum">
              <a:rPr lang="es-CO" smtClean="0"/>
              <a:t>2</a:t>
            </a:fld>
            <a:endParaRPr lang="es-CO"/>
          </a:p>
        </p:txBody>
      </p:sp>
    </p:spTree>
    <p:extLst>
      <p:ext uri="{BB962C8B-B14F-4D97-AF65-F5344CB8AC3E}">
        <p14:creationId xmlns:p14="http://schemas.microsoft.com/office/powerpoint/2010/main" val="301499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4795022-B34B-4AF6-ACAC-7CE78E342EFF}" type="slidenum">
              <a:rPr lang="es-CO" smtClean="0"/>
              <a:t>26</a:t>
            </a:fld>
            <a:endParaRPr lang="es-CO"/>
          </a:p>
        </p:txBody>
      </p:sp>
    </p:spTree>
    <p:extLst>
      <p:ext uri="{BB962C8B-B14F-4D97-AF65-F5344CB8AC3E}">
        <p14:creationId xmlns:p14="http://schemas.microsoft.com/office/powerpoint/2010/main" val="299570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45118" y="2236947"/>
            <a:ext cx="10711339" cy="1543526"/>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90236" y="4080510"/>
            <a:ext cx="8821103" cy="1840230"/>
          </a:xfrm>
        </p:spPr>
        <p:txBody>
          <a:bodyPr/>
          <a:lstStyle>
            <a:lvl1pPr marL="0" indent="0" algn="ctr">
              <a:buNone/>
              <a:defRPr>
                <a:solidFill>
                  <a:schemeClr val="tx1">
                    <a:tint val="75000"/>
                  </a:schemeClr>
                </a:solidFill>
              </a:defRPr>
            </a:lvl1pPr>
            <a:lvl2pPr marL="565785" indent="0" algn="ctr">
              <a:buNone/>
              <a:defRPr>
                <a:solidFill>
                  <a:schemeClr val="tx1">
                    <a:tint val="75000"/>
                  </a:schemeClr>
                </a:solidFill>
              </a:defRPr>
            </a:lvl2pPr>
            <a:lvl3pPr marL="1131570" indent="0" algn="ctr">
              <a:buNone/>
              <a:defRPr>
                <a:solidFill>
                  <a:schemeClr val="tx1">
                    <a:tint val="75000"/>
                  </a:schemeClr>
                </a:solidFill>
              </a:defRPr>
            </a:lvl3pPr>
            <a:lvl4pPr marL="1697355" indent="0" algn="ctr">
              <a:buNone/>
              <a:defRPr>
                <a:solidFill>
                  <a:schemeClr val="tx1">
                    <a:tint val="75000"/>
                  </a:schemeClr>
                </a:solidFill>
              </a:defRPr>
            </a:lvl4pPr>
            <a:lvl5pPr marL="2263140" indent="0" algn="ctr">
              <a:buNone/>
              <a:defRPr>
                <a:solidFill>
                  <a:schemeClr val="tx1">
                    <a:tint val="75000"/>
                  </a:schemeClr>
                </a:solidFill>
              </a:defRPr>
            </a:lvl5pPr>
            <a:lvl6pPr marL="2828925" indent="0" algn="ctr">
              <a:buNone/>
              <a:defRPr>
                <a:solidFill>
                  <a:schemeClr val="tx1">
                    <a:tint val="75000"/>
                  </a:schemeClr>
                </a:solidFill>
              </a:defRPr>
            </a:lvl6pPr>
            <a:lvl7pPr marL="3394710" indent="0" algn="ctr">
              <a:buNone/>
              <a:defRPr>
                <a:solidFill>
                  <a:schemeClr val="tx1">
                    <a:tint val="75000"/>
                  </a:schemeClr>
                </a:solidFill>
              </a:defRPr>
            </a:lvl7pPr>
            <a:lvl8pPr marL="3960495" indent="0" algn="ctr">
              <a:buNone/>
              <a:defRPr>
                <a:solidFill>
                  <a:schemeClr val="tx1">
                    <a:tint val="75000"/>
                  </a:schemeClr>
                </a:solidFill>
              </a:defRPr>
            </a:lvl8pPr>
            <a:lvl9pPr marL="452628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41477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77737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2590638" y="303372"/>
            <a:ext cx="3907363" cy="6450806"/>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868547" y="303372"/>
            <a:ext cx="11512064" cy="645080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328980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9254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95437" y="4627245"/>
            <a:ext cx="10711339" cy="1430179"/>
          </a:xfrm>
        </p:spPr>
        <p:txBody>
          <a:bodyPr anchor="t"/>
          <a:lstStyle>
            <a:lvl1pPr algn="l">
              <a:defRPr sz="5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95437" y="3052049"/>
            <a:ext cx="10711339" cy="1575196"/>
          </a:xfrm>
        </p:spPr>
        <p:txBody>
          <a:bodyPr anchor="b"/>
          <a:lstStyle>
            <a:lvl1pPr marL="0" indent="0">
              <a:buNone/>
              <a:defRPr sz="2500">
                <a:solidFill>
                  <a:schemeClr val="tx1">
                    <a:tint val="75000"/>
                  </a:schemeClr>
                </a:solidFill>
              </a:defRPr>
            </a:lvl1pPr>
            <a:lvl2pPr marL="565785" indent="0">
              <a:buNone/>
              <a:defRPr sz="2200">
                <a:solidFill>
                  <a:schemeClr val="tx1">
                    <a:tint val="75000"/>
                  </a:schemeClr>
                </a:solidFill>
              </a:defRPr>
            </a:lvl2pPr>
            <a:lvl3pPr marL="1131570" indent="0">
              <a:buNone/>
              <a:defRPr sz="2000">
                <a:solidFill>
                  <a:schemeClr val="tx1">
                    <a:tint val="75000"/>
                  </a:schemeClr>
                </a:solidFill>
              </a:defRPr>
            </a:lvl3pPr>
            <a:lvl4pPr marL="1697355" indent="0">
              <a:buNone/>
              <a:defRPr sz="1700">
                <a:solidFill>
                  <a:schemeClr val="tx1">
                    <a:tint val="75000"/>
                  </a:schemeClr>
                </a:solidFill>
              </a:defRPr>
            </a:lvl4pPr>
            <a:lvl5pPr marL="2263140" indent="0">
              <a:buNone/>
              <a:defRPr sz="1700">
                <a:solidFill>
                  <a:schemeClr val="tx1">
                    <a:tint val="75000"/>
                  </a:schemeClr>
                </a:solidFill>
              </a:defRPr>
            </a:lvl5pPr>
            <a:lvl6pPr marL="2828925" indent="0">
              <a:buNone/>
              <a:defRPr sz="1700">
                <a:solidFill>
                  <a:schemeClr val="tx1">
                    <a:tint val="75000"/>
                  </a:schemeClr>
                </a:solidFill>
              </a:defRPr>
            </a:lvl6pPr>
            <a:lvl7pPr marL="3394710" indent="0">
              <a:buNone/>
              <a:defRPr sz="1700">
                <a:solidFill>
                  <a:schemeClr val="tx1">
                    <a:tint val="75000"/>
                  </a:schemeClr>
                </a:solidFill>
              </a:defRPr>
            </a:lvl7pPr>
            <a:lvl8pPr marL="3960495" indent="0">
              <a:buNone/>
              <a:defRPr sz="1700">
                <a:solidFill>
                  <a:schemeClr val="tx1">
                    <a:tint val="75000"/>
                  </a:schemeClr>
                </a:solidFill>
              </a:defRPr>
            </a:lvl8pPr>
            <a:lvl9pPr marL="4526280" indent="0">
              <a:buNone/>
              <a:defRPr sz="17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240135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868547" y="1763554"/>
            <a:ext cx="7709714" cy="4990624"/>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8788286" y="1763554"/>
            <a:ext cx="7709714" cy="4990624"/>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362699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30079" y="288370"/>
            <a:ext cx="11341418" cy="120015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30079" y="1611869"/>
            <a:ext cx="5567884" cy="671750"/>
          </a:xfrm>
        </p:spPr>
        <p:txBody>
          <a:bodyPr anchor="b"/>
          <a:lstStyle>
            <a:lvl1pPr marL="0" indent="0">
              <a:buNone/>
              <a:defRPr sz="3000" b="1"/>
            </a:lvl1pPr>
            <a:lvl2pPr marL="565785" indent="0">
              <a:buNone/>
              <a:defRPr sz="2500" b="1"/>
            </a:lvl2pPr>
            <a:lvl3pPr marL="1131570" indent="0">
              <a:buNone/>
              <a:defRPr sz="2200" b="1"/>
            </a:lvl3pPr>
            <a:lvl4pPr marL="1697355" indent="0">
              <a:buNone/>
              <a:defRPr sz="2000" b="1"/>
            </a:lvl4pPr>
            <a:lvl5pPr marL="2263140" indent="0">
              <a:buNone/>
              <a:defRPr sz="2000" b="1"/>
            </a:lvl5pPr>
            <a:lvl6pPr marL="2828925" indent="0">
              <a:buNone/>
              <a:defRPr sz="2000" b="1"/>
            </a:lvl6pPr>
            <a:lvl7pPr marL="3394710" indent="0">
              <a:buNone/>
              <a:defRPr sz="2000" b="1"/>
            </a:lvl7pPr>
            <a:lvl8pPr marL="3960495" indent="0">
              <a:buNone/>
              <a:defRPr sz="2000" b="1"/>
            </a:lvl8pPr>
            <a:lvl9pPr marL="4526280" indent="0">
              <a:buNone/>
              <a:defRPr sz="2000" b="1"/>
            </a:lvl9pPr>
          </a:lstStyle>
          <a:p>
            <a:pPr lvl="0"/>
            <a:r>
              <a:rPr lang="es-ES"/>
              <a:t>Haga clic para modificar el estilo de texto del patrón</a:t>
            </a:r>
          </a:p>
        </p:txBody>
      </p:sp>
      <p:sp>
        <p:nvSpPr>
          <p:cNvPr id="4" name="3 Marcador de contenido"/>
          <p:cNvSpPr>
            <a:spLocks noGrp="1"/>
          </p:cNvSpPr>
          <p:nvPr>
            <p:ph sz="half" idx="2"/>
          </p:nvPr>
        </p:nvSpPr>
        <p:spPr>
          <a:xfrm>
            <a:off x="630079" y="2283619"/>
            <a:ext cx="5567884" cy="414885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401426" y="1611869"/>
            <a:ext cx="5570071" cy="671750"/>
          </a:xfrm>
        </p:spPr>
        <p:txBody>
          <a:bodyPr anchor="b"/>
          <a:lstStyle>
            <a:lvl1pPr marL="0" indent="0">
              <a:buNone/>
              <a:defRPr sz="3000" b="1"/>
            </a:lvl1pPr>
            <a:lvl2pPr marL="565785" indent="0">
              <a:buNone/>
              <a:defRPr sz="2500" b="1"/>
            </a:lvl2pPr>
            <a:lvl3pPr marL="1131570" indent="0">
              <a:buNone/>
              <a:defRPr sz="2200" b="1"/>
            </a:lvl3pPr>
            <a:lvl4pPr marL="1697355" indent="0">
              <a:buNone/>
              <a:defRPr sz="2000" b="1"/>
            </a:lvl4pPr>
            <a:lvl5pPr marL="2263140" indent="0">
              <a:buNone/>
              <a:defRPr sz="2000" b="1"/>
            </a:lvl5pPr>
            <a:lvl6pPr marL="2828925" indent="0">
              <a:buNone/>
              <a:defRPr sz="2000" b="1"/>
            </a:lvl6pPr>
            <a:lvl7pPr marL="3394710" indent="0">
              <a:buNone/>
              <a:defRPr sz="2000" b="1"/>
            </a:lvl7pPr>
            <a:lvl8pPr marL="3960495" indent="0">
              <a:buNone/>
              <a:defRPr sz="2000" b="1"/>
            </a:lvl8pPr>
            <a:lvl9pPr marL="4526280" indent="0">
              <a:buNone/>
              <a:defRPr sz="2000" b="1"/>
            </a:lvl9pPr>
          </a:lstStyle>
          <a:p>
            <a:pPr lvl="0"/>
            <a:r>
              <a:rPr lang="es-ES"/>
              <a:t>Haga clic para modificar el estilo de texto del patrón</a:t>
            </a:r>
          </a:p>
        </p:txBody>
      </p:sp>
      <p:sp>
        <p:nvSpPr>
          <p:cNvPr id="6" name="5 Marcador de contenido"/>
          <p:cNvSpPr>
            <a:spLocks noGrp="1"/>
          </p:cNvSpPr>
          <p:nvPr>
            <p:ph sz="quarter" idx="4"/>
          </p:nvPr>
        </p:nvSpPr>
        <p:spPr>
          <a:xfrm>
            <a:off x="6401426" y="2283619"/>
            <a:ext cx="5570071" cy="414885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406567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290456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279199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0080" y="286702"/>
            <a:ext cx="4145831" cy="1220153"/>
          </a:xfrm>
        </p:spPr>
        <p:txBody>
          <a:bodyPr anchor="b"/>
          <a:lstStyle>
            <a:lvl1pPr algn="l">
              <a:defRPr sz="2500" b="1"/>
            </a:lvl1pPr>
          </a:lstStyle>
          <a:p>
            <a:r>
              <a:rPr lang="es-ES"/>
              <a:t>Haga clic para modificar el estilo de título del patrón</a:t>
            </a:r>
            <a:endParaRPr lang="es-CO"/>
          </a:p>
        </p:txBody>
      </p:sp>
      <p:sp>
        <p:nvSpPr>
          <p:cNvPr id="3" name="2 Marcador de contenido"/>
          <p:cNvSpPr>
            <a:spLocks noGrp="1"/>
          </p:cNvSpPr>
          <p:nvPr>
            <p:ph idx="1"/>
          </p:nvPr>
        </p:nvSpPr>
        <p:spPr>
          <a:xfrm>
            <a:off x="4926866" y="286703"/>
            <a:ext cx="7044630" cy="6145769"/>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30080" y="1506856"/>
            <a:ext cx="4145831" cy="4925616"/>
          </a:xfrm>
        </p:spPr>
        <p:txBody>
          <a:bodyPr/>
          <a:lstStyle>
            <a:lvl1pPr marL="0" indent="0">
              <a:buNone/>
              <a:defRPr sz="1700"/>
            </a:lvl1pPr>
            <a:lvl2pPr marL="565785" indent="0">
              <a:buNone/>
              <a:defRPr sz="1500"/>
            </a:lvl2pPr>
            <a:lvl3pPr marL="1131570" indent="0">
              <a:buNone/>
              <a:defRPr sz="1200"/>
            </a:lvl3pPr>
            <a:lvl4pPr marL="1697355" indent="0">
              <a:buNone/>
              <a:defRPr sz="1100"/>
            </a:lvl4pPr>
            <a:lvl5pPr marL="2263140" indent="0">
              <a:buNone/>
              <a:defRPr sz="1100"/>
            </a:lvl5pPr>
            <a:lvl6pPr marL="2828925" indent="0">
              <a:buNone/>
              <a:defRPr sz="1100"/>
            </a:lvl6pPr>
            <a:lvl7pPr marL="3394710" indent="0">
              <a:buNone/>
              <a:defRPr sz="1100"/>
            </a:lvl7pPr>
            <a:lvl8pPr marL="3960495" indent="0">
              <a:buNone/>
              <a:defRPr sz="1100"/>
            </a:lvl8pPr>
            <a:lvl9pPr marL="4526280" indent="0">
              <a:buNone/>
              <a:defRPr sz="11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68887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469997" y="5040630"/>
            <a:ext cx="7560945" cy="595075"/>
          </a:xfrm>
        </p:spPr>
        <p:txBody>
          <a:bodyPr anchor="b"/>
          <a:lstStyle>
            <a:lvl1pPr algn="l">
              <a:defRPr sz="25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469997" y="643414"/>
            <a:ext cx="7560945" cy="4320540"/>
          </a:xfrm>
        </p:spPr>
        <p:txBody>
          <a:bodyPr/>
          <a:lstStyle>
            <a:lvl1pPr marL="0" indent="0">
              <a:buNone/>
              <a:defRPr sz="4000"/>
            </a:lvl1pPr>
            <a:lvl2pPr marL="565785" indent="0">
              <a:buNone/>
              <a:defRPr sz="3500"/>
            </a:lvl2pPr>
            <a:lvl3pPr marL="1131570" indent="0">
              <a:buNone/>
              <a:defRPr sz="3000"/>
            </a:lvl3pPr>
            <a:lvl4pPr marL="1697355" indent="0">
              <a:buNone/>
              <a:defRPr sz="2500"/>
            </a:lvl4pPr>
            <a:lvl5pPr marL="2263140" indent="0">
              <a:buNone/>
              <a:defRPr sz="2500"/>
            </a:lvl5pPr>
            <a:lvl6pPr marL="2828925" indent="0">
              <a:buNone/>
              <a:defRPr sz="2500"/>
            </a:lvl6pPr>
            <a:lvl7pPr marL="3394710" indent="0">
              <a:buNone/>
              <a:defRPr sz="2500"/>
            </a:lvl7pPr>
            <a:lvl8pPr marL="3960495" indent="0">
              <a:buNone/>
              <a:defRPr sz="2500"/>
            </a:lvl8pPr>
            <a:lvl9pPr marL="4526280" indent="0">
              <a:buNone/>
              <a:defRPr sz="2500"/>
            </a:lvl9pPr>
          </a:lstStyle>
          <a:p>
            <a:endParaRPr lang="es-CO"/>
          </a:p>
        </p:txBody>
      </p:sp>
      <p:sp>
        <p:nvSpPr>
          <p:cNvPr id="4" name="3 Marcador de texto"/>
          <p:cNvSpPr>
            <a:spLocks noGrp="1"/>
          </p:cNvSpPr>
          <p:nvPr>
            <p:ph type="body" sz="half" idx="2"/>
          </p:nvPr>
        </p:nvSpPr>
        <p:spPr>
          <a:xfrm>
            <a:off x="2469997" y="5635705"/>
            <a:ext cx="7560945" cy="845105"/>
          </a:xfrm>
        </p:spPr>
        <p:txBody>
          <a:bodyPr/>
          <a:lstStyle>
            <a:lvl1pPr marL="0" indent="0">
              <a:buNone/>
              <a:defRPr sz="1700"/>
            </a:lvl1pPr>
            <a:lvl2pPr marL="565785" indent="0">
              <a:buNone/>
              <a:defRPr sz="1500"/>
            </a:lvl2pPr>
            <a:lvl3pPr marL="1131570" indent="0">
              <a:buNone/>
              <a:defRPr sz="1200"/>
            </a:lvl3pPr>
            <a:lvl4pPr marL="1697355" indent="0">
              <a:buNone/>
              <a:defRPr sz="1100"/>
            </a:lvl4pPr>
            <a:lvl5pPr marL="2263140" indent="0">
              <a:buNone/>
              <a:defRPr sz="1100"/>
            </a:lvl5pPr>
            <a:lvl6pPr marL="2828925" indent="0">
              <a:buNone/>
              <a:defRPr sz="1100"/>
            </a:lvl6pPr>
            <a:lvl7pPr marL="3394710" indent="0">
              <a:buNone/>
              <a:defRPr sz="1100"/>
            </a:lvl7pPr>
            <a:lvl8pPr marL="3960495" indent="0">
              <a:buNone/>
              <a:defRPr sz="1100"/>
            </a:lvl8pPr>
            <a:lvl9pPr marL="4526280" indent="0">
              <a:buNone/>
              <a:defRPr sz="11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D6A3649-F1E5-4884-96B5-F0F019F09DF3}" type="datetimeFigureOut">
              <a:rPr lang="es-CO" smtClean="0"/>
              <a:pPr/>
              <a:t>06/12/2018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4F4F06D-C153-4B15-8111-EBD86A9F9D32}" type="slidenum">
              <a:rPr lang="es-CO" smtClean="0"/>
              <a:pPr/>
              <a:t>‹Nº›</a:t>
            </a:fld>
            <a:endParaRPr lang="es-CO"/>
          </a:p>
        </p:txBody>
      </p:sp>
    </p:spTree>
    <p:extLst>
      <p:ext uri="{BB962C8B-B14F-4D97-AF65-F5344CB8AC3E}">
        <p14:creationId xmlns:p14="http://schemas.microsoft.com/office/powerpoint/2010/main" val="321298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30079" y="288370"/>
            <a:ext cx="11341418" cy="1200150"/>
          </a:xfrm>
          <a:prstGeom prst="rect">
            <a:avLst/>
          </a:prstGeom>
        </p:spPr>
        <p:txBody>
          <a:bodyPr vert="horz" lIns="113157" tIns="56579" rIns="113157" bIns="56579"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30079" y="1680211"/>
            <a:ext cx="11341418" cy="4752261"/>
          </a:xfrm>
          <a:prstGeom prst="rect">
            <a:avLst/>
          </a:prstGeom>
        </p:spPr>
        <p:txBody>
          <a:bodyPr vert="horz" lIns="113157" tIns="56579" rIns="113157" bIns="5657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30079" y="6674168"/>
            <a:ext cx="2940368" cy="383381"/>
          </a:xfrm>
          <a:prstGeom prst="rect">
            <a:avLst/>
          </a:prstGeom>
        </p:spPr>
        <p:txBody>
          <a:bodyPr vert="horz" lIns="113157" tIns="56579" rIns="113157" bIns="56579" rtlCol="0" anchor="ctr"/>
          <a:lstStyle>
            <a:lvl1pPr algn="l">
              <a:defRPr sz="1500">
                <a:solidFill>
                  <a:schemeClr val="tx1">
                    <a:tint val="75000"/>
                  </a:schemeClr>
                </a:solidFill>
              </a:defRPr>
            </a:lvl1pPr>
          </a:lstStyle>
          <a:p>
            <a:fld id="{8D6A3649-F1E5-4884-96B5-F0F019F09DF3}" type="datetimeFigureOut">
              <a:rPr lang="es-CO" smtClean="0"/>
              <a:pPr/>
              <a:t>06/12/2018</a:t>
            </a:fld>
            <a:endParaRPr lang="es-CO"/>
          </a:p>
        </p:txBody>
      </p:sp>
      <p:sp>
        <p:nvSpPr>
          <p:cNvPr id="5" name="4 Marcador de pie de página"/>
          <p:cNvSpPr>
            <a:spLocks noGrp="1"/>
          </p:cNvSpPr>
          <p:nvPr>
            <p:ph type="ftr" sz="quarter" idx="3"/>
          </p:nvPr>
        </p:nvSpPr>
        <p:spPr>
          <a:xfrm>
            <a:off x="4305538" y="6674168"/>
            <a:ext cx="3990499" cy="383381"/>
          </a:xfrm>
          <a:prstGeom prst="rect">
            <a:avLst/>
          </a:prstGeom>
        </p:spPr>
        <p:txBody>
          <a:bodyPr vert="horz" lIns="113157" tIns="56579" rIns="113157" bIns="56579" rtlCol="0" anchor="ctr"/>
          <a:lstStyle>
            <a:lvl1pPr algn="ctr">
              <a:defRPr sz="15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9031129" y="6674168"/>
            <a:ext cx="2940368" cy="383381"/>
          </a:xfrm>
          <a:prstGeom prst="rect">
            <a:avLst/>
          </a:prstGeom>
        </p:spPr>
        <p:txBody>
          <a:bodyPr vert="horz" lIns="113157" tIns="56579" rIns="113157" bIns="56579" rtlCol="0" anchor="ctr"/>
          <a:lstStyle>
            <a:lvl1pPr algn="r">
              <a:defRPr sz="1500">
                <a:solidFill>
                  <a:schemeClr val="tx1">
                    <a:tint val="75000"/>
                  </a:schemeClr>
                </a:solidFill>
              </a:defRPr>
            </a:lvl1pPr>
          </a:lstStyle>
          <a:p>
            <a:fld id="{84F4F06D-C153-4B15-8111-EBD86A9F9D32}" type="slidenum">
              <a:rPr lang="es-CO" smtClean="0"/>
              <a:pPr/>
              <a:t>‹Nº›</a:t>
            </a:fld>
            <a:endParaRPr lang="es-CO"/>
          </a:p>
        </p:txBody>
      </p:sp>
    </p:spTree>
    <p:extLst>
      <p:ext uri="{BB962C8B-B14F-4D97-AF65-F5344CB8AC3E}">
        <p14:creationId xmlns:p14="http://schemas.microsoft.com/office/powerpoint/2010/main" val="1060391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31570" rtl="0" eaLnBrk="1" latinLnBrk="0" hangingPunct="1">
        <a:spcBef>
          <a:spcPct val="0"/>
        </a:spcBef>
        <a:buNone/>
        <a:defRPr sz="5400" kern="1200">
          <a:solidFill>
            <a:schemeClr val="tx1"/>
          </a:solidFill>
          <a:latin typeface="+mj-lt"/>
          <a:ea typeface="+mj-ea"/>
          <a:cs typeface="+mj-cs"/>
        </a:defRPr>
      </a:lvl1pPr>
    </p:titleStyle>
    <p:bodyStyle>
      <a:lvl1pPr marL="424339" indent="-424339" algn="l" defTabSz="1131570"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401" indent="-353616" algn="l" defTabSz="113157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4463" indent="-282893" algn="l" defTabSz="113157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0248"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6033"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1818"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7603"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3388"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09173"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s-CO"/>
      </a:defPPr>
      <a:lvl1pPr marL="0" algn="l" defTabSz="1131570" rtl="0" eaLnBrk="1" latinLnBrk="0" hangingPunct="1">
        <a:defRPr sz="2200" kern="1200">
          <a:solidFill>
            <a:schemeClr val="tx1"/>
          </a:solidFill>
          <a:latin typeface="+mn-lt"/>
          <a:ea typeface="+mn-ea"/>
          <a:cs typeface="+mn-cs"/>
        </a:defRPr>
      </a:lvl1pPr>
      <a:lvl2pPr marL="565785" algn="l" defTabSz="1131570" rtl="0" eaLnBrk="1" latinLnBrk="0" hangingPunct="1">
        <a:defRPr sz="2200" kern="1200">
          <a:solidFill>
            <a:schemeClr val="tx1"/>
          </a:solidFill>
          <a:latin typeface="+mn-lt"/>
          <a:ea typeface="+mn-ea"/>
          <a:cs typeface="+mn-cs"/>
        </a:defRPr>
      </a:lvl2pPr>
      <a:lvl3pPr marL="1131570" algn="l" defTabSz="1131570" rtl="0" eaLnBrk="1" latinLnBrk="0" hangingPunct="1">
        <a:defRPr sz="2200" kern="1200">
          <a:solidFill>
            <a:schemeClr val="tx1"/>
          </a:solidFill>
          <a:latin typeface="+mn-lt"/>
          <a:ea typeface="+mn-ea"/>
          <a:cs typeface="+mn-cs"/>
        </a:defRPr>
      </a:lvl3pPr>
      <a:lvl4pPr marL="1697355" algn="l" defTabSz="1131570" rtl="0" eaLnBrk="1" latinLnBrk="0" hangingPunct="1">
        <a:defRPr sz="2200" kern="1200">
          <a:solidFill>
            <a:schemeClr val="tx1"/>
          </a:solidFill>
          <a:latin typeface="+mn-lt"/>
          <a:ea typeface="+mn-ea"/>
          <a:cs typeface="+mn-cs"/>
        </a:defRPr>
      </a:lvl4pPr>
      <a:lvl5pPr marL="2263140" algn="l" defTabSz="1131570" rtl="0" eaLnBrk="1" latinLnBrk="0" hangingPunct="1">
        <a:defRPr sz="2200" kern="1200">
          <a:solidFill>
            <a:schemeClr val="tx1"/>
          </a:solidFill>
          <a:latin typeface="+mn-lt"/>
          <a:ea typeface="+mn-ea"/>
          <a:cs typeface="+mn-cs"/>
        </a:defRPr>
      </a:lvl5pPr>
      <a:lvl6pPr marL="2828925" algn="l" defTabSz="1131570" rtl="0" eaLnBrk="1" latinLnBrk="0" hangingPunct="1">
        <a:defRPr sz="2200" kern="1200">
          <a:solidFill>
            <a:schemeClr val="tx1"/>
          </a:solidFill>
          <a:latin typeface="+mn-lt"/>
          <a:ea typeface="+mn-ea"/>
          <a:cs typeface="+mn-cs"/>
        </a:defRPr>
      </a:lvl6pPr>
      <a:lvl7pPr marL="3394710" algn="l" defTabSz="1131570" rtl="0" eaLnBrk="1" latinLnBrk="0" hangingPunct="1">
        <a:defRPr sz="2200" kern="1200">
          <a:solidFill>
            <a:schemeClr val="tx1"/>
          </a:solidFill>
          <a:latin typeface="+mn-lt"/>
          <a:ea typeface="+mn-ea"/>
          <a:cs typeface="+mn-cs"/>
        </a:defRPr>
      </a:lvl7pPr>
      <a:lvl8pPr marL="3960495" algn="l" defTabSz="1131570" rtl="0" eaLnBrk="1" latinLnBrk="0" hangingPunct="1">
        <a:defRPr sz="2200" kern="1200">
          <a:solidFill>
            <a:schemeClr val="tx1"/>
          </a:solidFill>
          <a:latin typeface="+mn-lt"/>
          <a:ea typeface="+mn-ea"/>
          <a:cs typeface="+mn-cs"/>
        </a:defRPr>
      </a:lvl8pPr>
      <a:lvl9pPr marL="4526280" algn="l" defTabSz="113157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54988"/>
            <a:ext cx="12601576" cy="1376014"/>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827952"/>
            <a:ext cx="12601576" cy="1446144"/>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9466" y="4454987"/>
            <a:ext cx="7672109" cy="1373094"/>
          </a:xfrm>
          <a:prstGeom prst="rect">
            <a:avLst/>
          </a:prstGeom>
        </p:spPr>
      </p:pic>
      <p:pic>
        <p:nvPicPr>
          <p:cNvPr id="12" name="11 Imagen"/>
          <p:cNvPicPr>
            <a:picLocks noChangeAspect="1"/>
          </p:cNvPicPr>
          <p:nvPr/>
        </p:nvPicPr>
        <p:blipFill rotWithShape="1">
          <a:blip r:embed="rId5" cstate="print">
            <a:extLst>
              <a:ext uri="{28A0092B-C50C-407E-A947-70E740481C1C}">
                <a14:useLocalDpi xmlns:a14="http://schemas.microsoft.com/office/drawing/2010/main" val="0"/>
              </a:ext>
            </a:extLst>
          </a:blip>
          <a:srcRect l="-523" t="53765" r="523"/>
          <a:stretch/>
        </p:blipFill>
        <p:spPr>
          <a:xfrm>
            <a:off x="1044203" y="4454858"/>
            <a:ext cx="6663822" cy="1373094"/>
          </a:xfrm>
          <a:prstGeom prst="rect">
            <a:avLst/>
          </a:prstGeom>
        </p:spPr>
      </p:pic>
      <p:grpSp>
        <p:nvGrpSpPr>
          <p:cNvPr id="20" name="19 Grupo"/>
          <p:cNvGrpSpPr/>
          <p:nvPr/>
        </p:nvGrpSpPr>
        <p:grpSpPr>
          <a:xfrm>
            <a:off x="0" y="3153438"/>
            <a:ext cx="12601576" cy="1311957"/>
            <a:chOff x="0" y="2288493"/>
            <a:chExt cx="12601576" cy="1311957"/>
          </a:xfrm>
        </p:grpSpPr>
        <p:pic>
          <p:nvPicPr>
            <p:cNvPr id="17" name="1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8493"/>
              <a:ext cx="12601576" cy="1239949"/>
            </a:xfrm>
            <a:prstGeom prst="rect">
              <a:avLst/>
            </a:prstGeom>
          </p:spPr>
        </p:pic>
        <p:pic>
          <p:nvPicPr>
            <p:cNvPr id="14" name="1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288493"/>
              <a:ext cx="4788619" cy="1239949"/>
            </a:xfrm>
            <a:prstGeom prst="rect">
              <a:avLst/>
            </a:prstGeom>
          </p:spPr>
        </p:pic>
        <p:pic>
          <p:nvPicPr>
            <p:cNvPr id="11" name="10 Imagen"/>
            <p:cNvPicPr>
              <a:picLocks noChangeAspect="1"/>
            </p:cNvPicPr>
            <p:nvPr/>
          </p:nvPicPr>
          <p:blipFill rotWithShape="1">
            <a:blip r:embed="rId5" cstate="print">
              <a:extLst>
                <a:ext uri="{28A0092B-C50C-407E-A947-70E740481C1C}">
                  <a14:useLocalDpi xmlns:a14="http://schemas.microsoft.com/office/drawing/2010/main" val="0"/>
                </a:ext>
              </a:extLst>
            </a:blip>
            <a:srcRect b="55824"/>
            <a:stretch/>
          </p:blipFill>
          <p:spPr>
            <a:xfrm>
              <a:off x="4788619" y="2288493"/>
              <a:ext cx="6663822" cy="1311957"/>
            </a:xfrm>
            <a:prstGeom prst="rect">
              <a:avLst/>
            </a:prstGeom>
          </p:spPr>
        </p:pic>
      </p:grpSp>
      <p:pic>
        <p:nvPicPr>
          <p:cNvPr id="18" name="1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9047" y="576114"/>
            <a:ext cx="7352528" cy="432048"/>
          </a:xfrm>
          <a:prstGeom prst="rect">
            <a:avLst/>
          </a:prstGeom>
        </p:spPr>
      </p:pic>
      <p:pic>
        <p:nvPicPr>
          <p:cNvPr id="19" name="18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3" y="576114"/>
            <a:ext cx="8225461" cy="432048"/>
          </a:xfrm>
          <a:prstGeom prst="rect">
            <a:avLst/>
          </a:prstGeom>
        </p:spPr>
      </p:pic>
      <p:sp>
        <p:nvSpPr>
          <p:cNvPr id="21" name="20 CuadroTexto"/>
          <p:cNvSpPr txBox="1"/>
          <p:nvPr/>
        </p:nvSpPr>
        <p:spPr>
          <a:xfrm>
            <a:off x="657185" y="1528748"/>
            <a:ext cx="11724684" cy="769441"/>
          </a:xfrm>
          <a:prstGeom prst="rect">
            <a:avLst/>
          </a:prstGeom>
          <a:noFill/>
        </p:spPr>
        <p:txBody>
          <a:bodyPr wrap="square" rtlCol="0">
            <a:spAutoFit/>
          </a:bodyPr>
          <a:lstStyle/>
          <a:p>
            <a:r>
              <a:rPr lang="es-CO" sz="4400" b="1" dirty="0">
                <a:solidFill>
                  <a:schemeClr val="tx2">
                    <a:lumMod val="75000"/>
                  </a:schemeClr>
                </a:solidFill>
                <a:latin typeface="Gotham Rounded Bold" pitchFamily="50" charset="0"/>
                <a:cs typeface="Arial" pitchFamily="34" charset="0"/>
              </a:rPr>
              <a:t>DEFENSORÍA DEL ESPACIO PÚBLICO </a:t>
            </a:r>
          </a:p>
        </p:txBody>
      </p:sp>
      <p:pic>
        <p:nvPicPr>
          <p:cNvPr id="22" name="2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827952"/>
            <a:ext cx="12601576" cy="1446144"/>
          </a:xfrm>
          <a:prstGeom prst="rect">
            <a:avLst/>
          </a:prstGeom>
        </p:spPr>
      </p:pic>
      <p:grpSp>
        <p:nvGrpSpPr>
          <p:cNvPr id="25" name="24 Grupo"/>
          <p:cNvGrpSpPr/>
          <p:nvPr/>
        </p:nvGrpSpPr>
        <p:grpSpPr>
          <a:xfrm>
            <a:off x="-1" y="5827952"/>
            <a:ext cx="12601576" cy="1084866"/>
            <a:chOff x="-1" y="5827952"/>
            <a:chExt cx="12601576" cy="1084866"/>
          </a:xfrm>
        </p:grpSpPr>
        <p:sp>
          <p:nvSpPr>
            <p:cNvPr id="26" name="25 Rectángulo"/>
            <p:cNvSpPr/>
            <p:nvPr/>
          </p:nvSpPr>
          <p:spPr>
            <a:xfrm>
              <a:off x="-1" y="5827952"/>
              <a:ext cx="12601576" cy="1084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2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9877" y="6172218"/>
              <a:ext cx="1643074" cy="583916"/>
            </a:xfrm>
            <a:prstGeom prst="rect">
              <a:avLst/>
            </a:prstGeom>
          </p:spPr>
        </p:pic>
      </p:grpSp>
      <p:pic>
        <p:nvPicPr>
          <p:cNvPr id="28" name="2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51657"/>
            <a:ext cx="12601576" cy="221201"/>
          </a:xfrm>
          <a:prstGeom prst="rect">
            <a:avLst/>
          </a:prstGeom>
        </p:spPr>
      </p:pic>
      <p:pic>
        <p:nvPicPr>
          <p:cNvPr id="29" name="2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33" y="5942239"/>
            <a:ext cx="8658242" cy="87103"/>
          </a:xfrm>
          <a:prstGeom prst="rect">
            <a:avLst/>
          </a:prstGeom>
        </p:spPr>
      </p:pic>
      <p:pic>
        <p:nvPicPr>
          <p:cNvPr id="30" name="29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42240"/>
            <a:ext cx="5249047" cy="84490"/>
          </a:xfrm>
          <a:prstGeom prst="rect">
            <a:avLst/>
          </a:prstGeom>
        </p:spPr>
      </p:pic>
      <p:sp>
        <p:nvSpPr>
          <p:cNvPr id="31" name="30 CuadroTexto"/>
          <p:cNvSpPr txBox="1"/>
          <p:nvPr/>
        </p:nvSpPr>
        <p:spPr>
          <a:xfrm>
            <a:off x="180107" y="6048722"/>
            <a:ext cx="6620746" cy="400110"/>
          </a:xfrm>
          <a:prstGeom prst="rect">
            <a:avLst/>
          </a:prstGeom>
          <a:noFill/>
        </p:spPr>
        <p:txBody>
          <a:bodyPr wrap="square" rtlCol="0">
            <a:spAutoFit/>
          </a:bodyPr>
          <a:lstStyle/>
          <a:p>
            <a:r>
              <a:rPr lang="es-CO" sz="2000" b="1" dirty="0">
                <a:solidFill>
                  <a:schemeClr val="tx2"/>
                </a:solidFill>
                <a:latin typeface="Gotham Rounded Medium" pitchFamily="50" charset="0"/>
                <a:cs typeface="Arial" pitchFamily="34" charset="0"/>
              </a:rPr>
              <a:t>Gobierno, Seguridad y Convivencia</a:t>
            </a:r>
            <a:endParaRPr lang="es-CO" sz="2000" b="1" dirty="0">
              <a:solidFill>
                <a:schemeClr val="tx2">
                  <a:lumMod val="75000"/>
                </a:schemeClr>
              </a:solidFill>
              <a:latin typeface="Gotham Rounded Medium" pitchFamily="50" charset="0"/>
              <a:cs typeface="Arial" pitchFamily="34" charset="0"/>
            </a:endParaRPr>
          </a:p>
        </p:txBody>
      </p:sp>
      <p:sp>
        <p:nvSpPr>
          <p:cNvPr id="32" name="31 CuadroTexto"/>
          <p:cNvSpPr txBox="1"/>
          <p:nvPr/>
        </p:nvSpPr>
        <p:spPr>
          <a:xfrm>
            <a:off x="180107" y="6386532"/>
            <a:ext cx="9001000" cy="369332"/>
          </a:xfrm>
          <a:prstGeom prst="rect">
            <a:avLst/>
          </a:prstGeom>
          <a:noFill/>
        </p:spPr>
        <p:txBody>
          <a:bodyPr wrap="square" rtlCol="0">
            <a:spAutoFit/>
          </a:bodyPr>
          <a:lstStyle/>
          <a:p>
            <a:r>
              <a:rPr lang="es-CO" sz="1800" dirty="0">
                <a:solidFill>
                  <a:schemeClr val="tx2">
                    <a:lumMod val="75000"/>
                  </a:schemeClr>
                </a:solidFill>
                <a:latin typeface="Gotham Rounded Medium" pitchFamily="50" charset="0"/>
                <a:cs typeface="Arial" pitchFamily="34" charset="0"/>
              </a:rPr>
              <a:t>Defensoría del Espacio Público </a:t>
            </a:r>
          </a:p>
        </p:txBody>
      </p:sp>
    </p:spTree>
    <p:extLst>
      <p:ext uri="{BB962C8B-B14F-4D97-AF65-F5344CB8AC3E}">
        <p14:creationId xmlns:p14="http://schemas.microsoft.com/office/powerpoint/2010/main" val="1418139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AD702443-E596-4F09-8809-01581011A016}"/>
              </a:ext>
            </a:extLst>
          </p:cNvPr>
          <p:cNvGraphicFramePr>
            <a:graphicFrameLocks noGrp="1"/>
          </p:cNvGraphicFramePr>
          <p:nvPr>
            <p:extLst/>
          </p:nvPr>
        </p:nvGraphicFramePr>
        <p:xfrm>
          <a:off x="893093" y="727801"/>
          <a:ext cx="9359655" cy="4553413"/>
        </p:xfrm>
        <a:graphic>
          <a:graphicData uri="http://schemas.openxmlformats.org/drawingml/2006/table">
            <a:tbl>
              <a:tblPr>
                <a:tableStyleId>{BC89EF96-8CEA-46FF-86C4-4CE0E7609802}</a:tableStyleId>
              </a:tblPr>
              <a:tblGrid>
                <a:gridCol w="1400813">
                  <a:extLst>
                    <a:ext uri="{9D8B030D-6E8A-4147-A177-3AD203B41FA5}">
                      <a16:colId xmlns="" xmlns:a16="http://schemas.microsoft.com/office/drawing/2014/main" val="202090995"/>
                    </a:ext>
                  </a:extLst>
                </a:gridCol>
                <a:gridCol w="798174">
                  <a:extLst>
                    <a:ext uri="{9D8B030D-6E8A-4147-A177-3AD203B41FA5}">
                      <a16:colId xmlns="" xmlns:a16="http://schemas.microsoft.com/office/drawing/2014/main" val="1060508541"/>
                    </a:ext>
                  </a:extLst>
                </a:gridCol>
                <a:gridCol w="798174">
                  <a:extLst>
                    <a:ext uri="{9D8B030D-6E8A-4147-A177-3AD203B41FA5}">
                      <a16:colId xmlns="" xmlns:a16="http://schemas.microsoft.com/office/drawing/2014/main" val="2938386815"/>
                    </a:ext>
                  </a:extLst>
                </a:gridCol>
                <a:gridCol w="798174">
                  <a:extLst>
                    <a:ext uri="{9D8B030D-6E8A-4147-A177-3AD203B41FA5}">
                      <a16:colId xmlns="" xmlns:a16="http://schemas.microsoft.com/office/drawing/2014/main" val="918528205"/>
                    </a:ext>
                  </a:extLst>
                </a:gridCol>
                <a:gridCol w="798174">
                  <a:extLst>
                    <a:ext uri="{9D8B030D-6E8A-4147-A177-3AD203B41FA5}">
                      <a16:colId xmlns="" xmlns:a16="http://schemas.microsoft.com/office/drawing/2014/main" val="2612753409"/>
                    </a:ext>
                  </a:extLst>
                </a:gridCol>
                <a:gridCol w="798174">
                  <a:extLst>
                    <a:ext uri="{9D8B030D-6E8A-4147-A177-3AD203B41FA5}">
                      <a16:colId xmlns="" xmlns:a16="http://schemas.microsoft.com/office/drawing/2014/main" val="2212471800"/>
                    </a:ext>
                  </a:extLst>
                </a:gridCol>
                <a:gridCol w="1007532">
                  <a:extLst>
                    <a:ext uri="{9D8B030D-6E8A-4147-A177-3AD203B41FA5}">
                      <a16:colId xmlns="" xmlns:a16="http://schemas.microsoft.com/office/drawing/2014/main" val="1139437322"/>
                    </a:ext>
                  </a:extLst>
                </a:gridCol>
                <a:gridCol w="785089">
                  <a:extLst>
                    <a:ext uri="{9D8B030D-6E8A-4147-A177-3AD203B41FA5}">
                      <a16:colId xmlns="" xmlns:a16="http://schemas.microsoft.com/office/drawing/2014/main" val="509037840"/>
                    </a:ext>
                  </a:extLst>
                </a:gridCol>
                <a:gridCol w="1050057">
                  <a:extLst>
                    <a:ext uri="{9D8B030D-6E8A-4147-A177-3AD203B41FA5}">
                      <a16:colId xmlns="" xmlns:a16="http://schemas.microsoft.com/office/drawing/2014/main" val="3917466870"/>
                    </a:ext>
                  </a:extLst>
                </a:gridCol>
                <a:gridCol w="1125294">
                  <a:extLst>
                    <a:ext uri="{9D8B030D-6E8A-4147-A177-3AD203B41FA5}">
                      <a16:colId xmlns="" xmlns:a16="http://schemas.microsoft.com/office/drawing/2014/main" val="2951281949"/>
                    </a:ext>
                  </a:extLst>
                </a:gridCol>
              </a:tblGrid>
              <a:tr h="374109">
                <a:tc gridSpan="10">
                  <a:txBody>
                    <a:bodyPr/>
                    <a:lstStyle/>
                    <a:p>
                      <a:pPr algn="ctr" fontAlgn="ctr"/>
                      <a:r>
                        <a:rPr lang="es-CO" sz="1400" u="none" strike="noStrike" dirty="0">
                          <a:effectLst/>
                        </a:rPr>
                        <a:t>Correlaciones de las medidas de pobreza</a:t>
                      </a:r>
                      <a:endParaRPr lang="es-CO" sz="1400" b="1" i="0" u="none" strike="noStrike" dirty="0">
                        <a:solidFill>
                          <a:srgbClr val="000000"/>
                        </a:solidFill>
                        <a:effectLst/>
                        <a:latin typeface="Calibri" panose="020F0502020204030204" pitchFamily="34" charset="0"/>
                      </a:endParaRPr>
                    </a:p>
                  </a:txBody>
                  <a:tcPr marL="9845" marR="9845" marT="9845" marB="47256" anchor="ctr">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837360941"/>
                  </a:ext>
                </a:extLst>
              </a:tr>
              <a:tr h="879266">
                <a:tc>
                  <a:txBody>
                    <a:bodyPr/>
                    <a:lstStyle/>
                    <a:p>
                      <a:pPr algn="l" fontAlgn="b"/>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Pobreza monetaria</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Pobreza extrema</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Incidencia Pobreza Multidimensional</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Intensidad Pobreza Multidimensional</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ICV</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Personas pobres por NBI</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 de personas pobres por NBI</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Personas en miseria por NBI</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 de Personas en miseria por NBI</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78066560"/>
                  </a:ext>
                </a:extLst>
              </a:tr>
              <a:tr h="230373">
                <a:tc>
                  <a:txBody>
                    <a:bodyPr/>
                    <a:lstStyle/>
                    <a:p>
                      <a:pPr algn="ctr" fontAlgn="ctr"/>
                      <a:r>
                        <a:rPr lang="es-CO" sz="1100" u="none" strike="noStrike" dirty="0">
                          <a:effectLst/>
                        </a:rPr>
                        <a:t>Pobreza monetaria</a:t>
                      </a:r>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886411262"/>
                  </a:ext>
                </a:extLst>
              </a:tr>
              <a:tr h="230373">
                <a:tc>
                  <a:txBody>
                    <a:bodyPr/>
                    <a:lstStyle/>
                    <a:p>
                      <a:pPr algn="ctr" fontAlgn="ctr"/>
                      <a:r>
                        <a:rPr lang="es-CO" sz="1100" u="none" strike="noStrike" dirty="0">
                          <a:effectLst/>
                        </a:rPr>
                        <a:t>Pobreza extrema</a:t>
                      </a:r>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0.5612</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579354413"/>
                  </a:ext>
                </a:extLst>
              </a:tr>
              <a:tr h="403644">
                <a:tc>
                  <a:txBody>
                    <a:bodyPr/>
                    <a:lstStyle/>
                    <a:p>
                      <a:pPr algn="ctr" fontAlgn="ctr"/>
                      <a:r>
                        <a:rPr lang="es-CO" sz="1100" u="none" strike="noStrike" dirty="0">
                          <a:effectLst/>
                        </a:rPr>
                        <a:t>Incidencia Pobreza Multidimensional</a:t>
                      </a:r>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0.8738</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0.2604</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952233444"/>
                  </a:ext>
                </a:extLst>
              </a:tr>
              <a:tr h="590699">
                <a:tc>
                  <a:txBody>
                    <a:bodyPr/>
                    <a:lstStyle/>
                    <a:p>
                      <a:pPr algn="ctr" fontAlgn="ctr"/>
                      <a:r>
                        <a:rPr lang="es-CO" sz="1100" u="none" strike="noStrike" dirty="0">
                          <a:effectLst/>
                        </a:rPr>
                        <a:t>Intensidad Pobreza Multidimensional</a:t>
                      </a:r>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0.3741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0.2111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0.4753</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548481670"/>
                  </a:ext>
                </a:extLst>
              </a:tr>
              <a:tr h="230373">
                <a:tc>
                  <a:txBody>
                    <a:bodyPr/>
                    <a:lstStyle/>
                    <a:p>
                      <a:pPr algn="ctr" fontAlgn="ctr"/>
                      <a:r>
                        <a:rPr lang="es-CO" sz="1100" u="none" strike="noStrike" dirty="0">
                          <a:effectLst/>
                        </a:rPr>
                        <a:t>ICV</a:t>
                      </a:r>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-0.9049</a:t>
                      </a:r>
                      <a:endParaRPr lang="es-CO" sz="1100" b="0" i="0" u="none" strike="noStrike" dirty="0">
                        <a:solidFill>
                          <a:srgbClr val="9C0006"/>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-0.2413</a:t>
                      </a:r>
                      <a:endParaRPr lang="es-CO" sz="1100" b="0" i="0" u="none" strike="noStrike" dirty="0">
                        <a:solidFill>
                          <a:srgbClr val="9C0006"/>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-0.9132</a:t>
                      </a:r>
                      <a:endParaRPr lang="es-CO" sz="1100" b="0" i="0" u="none" strike="noStrike">
                        <a:solidFill>
                          <a:srgbClr val="9C0006"/>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-0.4299</a:t>
                      </a:r>
                      <a:endParaRPr lang="es-CO" sz="1100" b="0" i="0" u="none" strike="noStrike" dirty="0">
                        <a:solidFill>
                          <a:srgbClr val="9C0006"/>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100" b="0" i="0" u="none" strike="noStrike">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4531068"/>
                  </a:ext>
                </a:extLst>
              </a:tr>
              <a:tr h="403644">
                <a:tc>
                  <a:txBody>
                    <a:bodyPr/>
                    <a:lstStyle/>
                    <a:p>
                      <a:pPr algn="ctr" fontAlgn="ctr"/>
                      <a:r>
                        <a:rPr lang="es-CO" sz="1100" u="none" strike="noStrike" dirty="0">
                          <a:effectLst/>
                        </a:rPr>
                        <a:t>Personas pobres por NBI</a:t>
                      </a:r>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0.6074</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0.261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0.5832</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0.079</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-0.5652</a:t>
                      </a:r>
                      <a:endParaRPr lang="es-CO" sz="1100" b="0" i="0" u="none" strike="noStrike">
                        <a:solidFill>
                          <a:srgbClr val="9C0006"/>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4321045"/>
                  </a:ext>
                </a:extLst>
              </a:tr>
              <a:tr h="403644">
                <a:tc>
                  <a:txBody>
                    <a:bodyPr/>
                    <a:lstStyle/>
                    <a:p>
                      <a:pPr algn="ctr" fontAlgn="ctr"/>
                      <a:r>
                        <a:rPr lang="es-CO" sz="1100" u="none" strike="noStrike" dirty="0">
                          <a:effectLst/>
                        </a:rPr>
                        <a:t>% de personas pobres por NBI</a:t>
                      </a:r>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0.8304</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0.3462</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0.8522</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0.5261</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-0.8071</a:t>
                      </a:r>
                      <a:endParaRPr lang="es-CO" sz="1100" b="0" i="0" u="none" strike="noStrike">
                        <a:solidFill>
                          <a:srgbClr val="9C0006"/>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0.4301</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946705763"/>
                  </a:ext>
                </a:extLst>
              </a:tr>
              <a:tr h="403644">
                <a:tc>
                  <a:txBody>
                    <a:bodyPr/>
                    <a:lstStyle/>
                    <a:p>
                      <a:pPr algn="ctr" fontAlgn="ctr"/>
                      <a:r>
                        <a:rPr lang="es-CO" sz="1100" u="none" strike="noStrike" dirty="0">
                          <a:effectLst/>
                        </a:rPr>
                        <a:t>Personas en miseria por NBI</a:t>
                      </a:r>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0.6513</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0.1968</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0.6357</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0.4736</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-0.6346</a:t>
                      </a:r>
                      <a:endParaRPr lang="es-CO" sz="1100" b="0" i="0" u="none" strike="noStrike">
                        <a:solidFill>
                          <a:srgbClr val="9C0006"/>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0.3652</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0.6524</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952656671"/>
                  </a:ext>
                </a:extLst>
              </a:tr>
              <a:tr h="403644">
                <a:tc>
                  <a:txBody>
                    <a:bodyPr/>
                    <a:lstStyle/>
                    <a:p>
                      <a:pPr algn="ctr" fontAlgn="ctr"/>
                      <a:r>
                        <a:rPr lang="es-CO" sz="1100" u="none" strike="noStrike" dirty="0">
                          <a:effectLst/>
                        </a:rPr>
                        <a:t>% de Personas en miseria por NBI</a:t>
                      </a:r>
                      <a:endParaRPr lang="es-CO" sz="1100" b="0"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0.5647</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0.1248</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0.6533</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0.5909</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-0.6021</a:t>
                      </a:r>
                      <a:endParaRPr lang="es-CO" sz="1100" b="0" i="0" u="none" strike="noStrike" dirty="0">
                        <a:solidFill>
                          <a:srgbClr val="9C0006"/>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0.0191</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0.8459</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a:effectLst/>
                        </a:rPr>
                        <a:t>0.7231</a:t>
                      </a:r>
                      <a:endParaRPr lang="es-CO" sz="1100" b="0" i="0" u="none" strike="noStrike">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10213999"/>
                  </a:ext>
                </a:extLst>
              </a:tr>
            </a:tbl>
          </a:graphicData>
        </a:graphic>
      </p:graphicFrame>
      <p:pic>
        <p:nvPicPr>
          <p:cNvPr id="5" name="Imagen 4">
            <a:extLst>
              <a:ext uri="{FF2B5EF4-FFF2-40B4-BE49-F238E27FC236}">
                <a16:creationId xmlns="" xmlns:a16="http://schemas.microsoft.com/office/drawing/2014/main" id="{27255FE9-67BB-4ADD-B0C5-C01E40019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Tree>
    <p:extLst>
      <p:ext uri="{BB962C8B-B14F-4D97-AF65-F5344CB8AC3E}">
        <p14:creationId xmlns:p14="http://schemas.microsoft.com/office/powerpoint/2010/main" val="4145377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C1C6DF4D-AB10-4C81-9977-E82CCFF7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
            <a:ext cx="12601575" cy="6986650"/>
          </a:xfrm>
          <a:prstGeom prst="rect">
            <a:avLst/>
          </a:prstGeom>
        </p:spPr>
      </p:pic>
      <p:graphicFrame>
        <p:nvGraphicFramePr>
          <p:cNvPr id="5" name="Marcador de contenido 4">
            <a:extLst>
              <a:ext uri="{FF2B5EF4-FFF2-40B4-BE49-F238E27FC236}">
                <a16:creationId xmlns="" xmlns:a16="http://schemas.microsoft.com/office/drawing/2014/main" id="{3013E0F6-8F40-41FA-ACAA-AE2E8B3C5D43}"/>
              </a:ext>
            </a:extLst>
          </p:cNvPr>
          <p:cNvGraphicFramePr>
            <a:graphicFrameLocks noGrp="1"/>
          </p:cNvGraphicFramePr>
          <p:nvPr>
            <p:ph idx="1"/>
            <p:extLst>
              <p:ext uri="{D42A27DB-BD31-4B8C-83A1-F6EECF244321}">
                <p14:modId xmlns:p14="http://schemas.microsoft.com/office/powerpoint/2010/main" val="836955150"/>
              </p:ext>
            </p:extLst>
          </p:nvPr>
        </p:nvGraphicFramePr>
        <p:xfrm>
          <a:off x="943191" y="743787"/>
          <a:ext cx="10502274" cy="4636350"/>
        </p:xfrm>
        <a:graphic>
          <a:graphicData uri="http://schemas.openxmlformats.org/drawingml/2006/table">
            <a:tbl>
              <a:tblPr>
                <a:tableStyleId>{5C22544A-7EE6-4342-B048-85BDC9FD1C3A}</a:tableStyleId>
              </a:tblPr>
              <a:tblGrid>
                <a:gridCol w="1457307">
                  <a:extLst>
                    <a:ext uri="{9D8B030D-6E8A-4147-A177-3AD203B41FA5}">
                      <a16:colId xmlns="" xmlns:a16="http://schemas.microsoft.com/office/drawing/2014/main" val="92586281"/>
                    </a:ext>
                  </a:extLst>
                </a:gridCol>
                <a:gridCol w="907099">
                  <a:extLst>
                    <a:ext uri="{9D8B030D-6E8A-4147-A177-3AD203B41FA5}">
                      <a16:colId xmlns="" xmlns:a16="http://schemas.microsoft.com/office/drawing/2014/main" val="496734135"/>
                    </a:ext>
                  </a:extLst>
                </a:gridCol>
                <a:gridCol w="907099">
                  <a:extLst>
                    <a:ext uri="{9D8B030D-6E8A-4147-A177-3AD203B41FA5}">
                      <a16:colId xmlns="" xmlns:a16="http://schemas.microsoft.com/office/drawing/2014/main" val="2557760844"/>
                    </a:ext>
                  </a:extLst>
                </a:gridCol>
                <a:gridCol w="907099">
                  <a:extLst>
                    <a:ext uri="{9D8B030D-6E8A-4147-A177-3AD203B41FA5}">
                      <a16:colId xmlns="" xmlns:a16="http://schemas.microsoft.com/office/drawing/2014/main" val="2638254462"/>
                    </a:ext>
                  </a:extLst>
                </a:gridCol>
                <a:gridCol w="907099">
                  <a:extLst>
                    <a:ext uri="{9D8B030D-6E8A-4147-A177-3AD203B41FA5}">
                      <a16:colId xmlns="" xmlns:a16="http://schemas.microsoft.com/office/drawing/2014/main" val="633374652"/>
                    </a:ext>
                  </a:extLst>
                </a:gridCol>
                <a:gridCol w="907099">
                  <a:extLst>
                    <a:ext uri="{9D8B030D-6E8A-4147-A177-3AD203B41FA5}">
                      <a16:colId xmlns="" xmlns:a16="http://schemas.microsoft.com/office/drawing/2014/main" val="3042967064"/>
                    </a:ext>
                  </a:extLst>
                </a:gridCol>
                <a:gridCol w="1145028">
                  <a:extLst>
                    <a:ext uri="{9D8B030D-6E8A-4147-A177-3AD203B41FA5}">
                      <a16:colId xmlns="" xmlns:a16="http://schemas.microsoft.com/office/drawing/2014/main" val="2119229039"/>
                    </a:ext>
                  </a:extLst>
                </a:gridCol>
                <a:gridCol w="892228">
                  <a:extLst>
                    <a:ext uri="{9D8B030D-6E8A-4147-A177-3AD203B41FA5}">
                      <a16:colId xmlns="" xmlns:a16="http://schemas.microsoft.com/office/drawing/2014/main" val="2018787312"/>
                    </a:ext>
                  </a:extLst>
                </a:gridCol>
                <a:gridCol w="1193356">
                  <a:extLst>
                    <a:ext uri="{9D8B030D-6E8A-4147-A177-3AD203B41FA5}">
                      <a16:colId xmlns="" xmlns:a16="http://schemas.microsoft.com/office/drawing/2014/main" val="632591480"/>
                    </a:ext>
                  </a:extLst>
                </a:gridCol>
                <a:gridCol w="1278860">
                  <a:extLst>
                    <a:ext uri="{9D8B030D-6E8A-4147-A177-3AD203B41FA5}">
                      <a16:colId xmlns="" xmlns:a16="http://schemas.microsoft.com/office/drawing/2014/main" val="2171708979"/>
                    </a:ext>
                  </a:extLst>
                </a:gridCol>
              </a:tblGrid>
              <a:tr h="275357">
                <a:tc gridSpan="10">
                  <a:txBody>
                    <a:bodyPr/>
                    <a:lstStyle/>
                    <a:p>
                      <a:pPr algn="ctr" fontAlgn="b"/>
                      <a:r>
                        <a:rPr lang="es-CO" sz="1200" b="1" u="none" strike="noStrike" dirty="0">
                          <a:effectLst/>
                          <a:latin typeface="Arial" panose="020B0604020202020204" pitchFamily="34" charset="0"/>
                          <a:cs typeface="Arial" panose="020B0604020202020204" pitchFamily="34" charset="0"/>
                        </a:rPr>
                        <a:t>Correlaciones de pobreza con indicadores de Áreas</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408398435"/>
                  </a:ext>
                </a:extLst>
              </a:tr>
              <a:tr h="941390">
                <a:tc>
                  <a:txBody>
                    <a:bodyPr/>
                    <a:lstStyle/>
                    <a:p>
                      <a:pPr algn="l" fontAlgn="b"/>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monetaria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extrema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Incidencia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Intensidad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a:effectLst/>
                          <a:latin typeface="Arial" panose="020B0604020202020204" pitchFamily="34" charset="0"/>
                          <a:cs typeface="Arial" panose="020B0604020202020204" pitchFamily="34" charset="0"/>
                        </a:rPr>
                        <a:t>ICV</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6462861"/>
                  </a:ext>
                </a:extLst>
              </a:tr>
              <a:tr h="275357">
                <a:tc>
                  <a:txBody>
                    <a:bodyPr/>
                    <a:lstStyle/>
                    <a:p>
                      <a:pPr algn="l" fontAlgn="b"/>
                      <a:r>
                        <a:rPr lang="es-CO" sz="1100" b="1" u="none" strike="noStrike" dirty="0">
                          <a:effectLst/>
                          <a:latin typeface="Arial" panose="020B0604020202020204" pitchFamily="34" charset="0"/>
                          <a:cs typeface="Arial" panose="020B0604020202020204" pitchFamily="34" charset="0"/>
                        </a:rPr>
                        <a:t>EP efectivo</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-0.178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-0.2406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-0.1187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-0.2972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0.1753</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0.5148</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-0.2374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-0.1792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-0.4047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26440624"/>
                  </a:ext>
                </a:extLst>
              </a:tr>
              <a:tr h="275357">
                <a:tc>
                  <a:txBody>
                    <a:bodyPr/>
                    <a:lstStyle/>
                    <a:p>
                      <a:pPr algn="l" fontAlgn="b"/>
                      <a:r>
                        <a:rPr lang="es-CO" sz="1100" b="1" u="none" strike="noStrike" dirty="0">
                          <a:effectLst/>
                          <a:latin typeface="Arial" panose="020B0604020202020204" pitchFamily="34" charset="0"/>
                          <a:cs typeface="Arial" panose="020B0604020202020204" pitchFamily="34" charset="0"/>
                        </a:rPr>
                        <a:t>EP verde</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0.2181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-0.0233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0.2236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-0.4189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-0.1629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0.6283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0.039</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solidFill>
                            <a:srgbClr val="FF0000"/>
                          </a:solidFill>
                          <a:effectLst/>
                          <a:latin typeface="Arial" panose="020B0604020202020204" pitchFamily="34" charset="0"/>
                          <a:cs typeface="Arial" panose="020B0604020202020204" pitchFamily="34" charset="0"/>
                        </a:rPr>
                        <a:t>-0.2654</a:t>
                      </a:r>
                      <a:endParaRPr lang="es-CO" sz="1100" b="0" i="0" u="none" strike="noStrike">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23481254"/>
                  </a:ext>
                </a:extLst>
              </a:tr>
              <a:tr h="275357">
                <a:tc>
                  <a:txBody>
                    <a:bodyPr/>
                    <a:lstStyle/>
                    <a:p>
                      <a:pPr algn="l" fontAlgn="b"/>
                      <a:r>
                        <a:rPr lang="es-CO" sz="1100" b="1" u="none" strike="noStrike" dirty="0">
                          <a:effectLst/>
                          <a:latin typeface="Arial" panose="020B0604020202020204" pitchFamily="34" charset="0"/>
                          <a:cs typeface="Arial" panose="020B0604020202020204" pitchFamily="34" charset="0"/>
                        </a:rPr>
                        <a:t>EP total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0.024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-0.0817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0.0569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-0.3897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0.0163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0.6418</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-0.1394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-0.0822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87371848"/>
                  </a:ext>
                </a:extLst>
              </a:tr>
              <a:tr h="275357">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837998865"/>
                  </a:ext>
                </a:extLst>
              </a:tr>
              <a:tr h="275357">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94943394"/>
                  </a:ext>
                </a:extLst>
              </a:tr>
              <a:tr h="275357">
                <a:tc gridSpan="10">
                  <a:txBody>
                    <a:bodyPr/>
                    <a:lstStyle/>
                    <a:p>
                      <a:pPr algn="ctr" fontAlgn="b"/>
                      <a:r>
                        <a:rPr lang="es-CO" sz="1200" b="1" u="none" strike="noStrike" dirty="0">
                          <a:effectLst/>
                          <a:latin typeface="Arial" panose="020B0604020202020204" pitchFamily="34" charset="0"/>
                          <a:cs typeface="Arial" panose="020B0604020202020204" pitchFamily="34" charset="0"/>
                        </a:rPr>
                        <a:t>Correlaciones de pobreza contra indicadores x habitante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659982559"/>
                  </a:ext>
                </a:extLst>
              </a:tr>
              <a:tr h="941390">
                <a:tc>
                  <a:txBody>
                    <a:bodyPr/>
                    <a:lstStyle/>
                    <a:p>
                      <a:pPr algn="ctr" fontAlgn="b"/>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monetaria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extrema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Incidencia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Intensidad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ICV</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56676848"/>
                  </a:ext>
                </a:extLst>
              </a:tr>
              <a:tr h="275357">
                <a:tc>
                  <a:txBody>
                    <a:bodyPr/>
                    <a:lstStyle/>
                    <a:p>
                      <a:pPr algn="ctr" fontAlgn="b"/>
                      <a:r>
                        <a:rPr lang="es-CO" sz="1100" b="1" u="none" strike="noStrike" dirty="0">
                          <a:effectLst/>
                          <a:latin typeface="Arial" panose="020B0604020202020204" pitchFamily="34" charset="0"/>
                          <a:cs typeface="Arial" panose="020B0604020202020204" pitchFamily="34" charset="0"/>
                        </a:rPr>
                        <a:t>EP efectivo/habitante</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2381081"/>
                  </a:ext>
                </a:extLst>
              </a:tr>
              <a:tr h="275357">
                <a:tc>
                  <a:txBody>
                    <a:bodyPr/>
                    <a:lstStyle/>
                    <a:p>
                      <a:pPr algn="ctr" fontAlgn="b"/>
                      <a:r>
                        <a:rPr lang="es-CO" sz="1100" b="1" u="none" strike="noStrike" dirty="0">
                          <a:effectLst/>
                          <a:latin typeface="Arial" panose="020B0604020202020204" pitchFamily="34" charset="0"/>
                          <a:cs typeface="Arial" panose="020B0604020202020204" pitchFamily="34" charset="0"/>
                        </a:rPr>
                        <a:t>EP verde/habitante</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0.15</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0.04</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0.08</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0.17</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2049943"/>
                  </a:ext>
                </a:extLst>
              </a:tr>
              <a:tr h="275357">
                <a:tc>
                  <a:txBody>
                    <a:bodyPr/>
                    <a:lstStyle/>
                    <a:p>
                      <a:pPr algn="ctr" fontAlgn="b"/>
                      <a:r>
                        <a:rPr lang="es-CO" sz="1100" b="1" u="none" strike="noStrike" dirty="0">
                          <a:effectLst/>
                          <a:latin typeface="Arial" panose="020B0604020202020204" pitchFamily="34" charset="0"/>
                          <a:cs typeface="Arial" panose="020B0604020202020204" pitchFamily="34" charset="0"/>
                        </a:rPr>
                        <a:t>EP total /habitante</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0.38</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0.02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91604382"/>
                  </a:ext>
                </a:extLst>
              </a:tr>
            </a:tbl>
          </a:graphicData>
        </a:graphic>
      </p:graphicFrame>
    </p:spTree>
    <p:extLst>
      <p:ext uri="{BB962C8B-B14F-4D97-AF65-F5344CB8AC3E}">
        <p14:creationId xmlns:p14="http://schemas.microsoft.com/office/powerpoint/2010/main" val="625804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397A6480-1D27-42FB-8AE3-9DF63B391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260"/>
            <a:ext cx="12601575" cy="6986650"/>
          </a:xfrm>
          <a:prstGeom prst="rect">
            <a:avLst/>
          </a:prstGeom>
        </p:spPr>
      </p:pic>
      <p:graphicFrame>
        <p:nvGraphicFramePr>
          <p:cNvPr id="5" name="Marcador de contenido 4">
            <a:extLst>
              <a:ext uri="{FF2B5EF4-FFF2-40B4-BE49-F238E27FC236}">
                <a16:creationId xmlns="" xmlns:a16="http://schemas.microsoft.com/office/drawing/2014/main" id="{3ACC66AF-497A-48CD-A350-259431858D6A}"/>
              </a:ext>
            </a:extLst>
          </p:cNvPr>
          <p:cNvGraphicFramePr>
            <a:graphicFrameLocks noGrp="1"/>
          </p:cNvGraphicFramePr>
          <p:nvPr>
            <p:ph idx="1"/>
            <p:extLst>
              <p:ext uri="{D42A27DB-BD31-4B8C-83A1-F6EECF244321}">
                <p14:modId xmlns:p14="http://schemas.microsoft.com/office/powerpoint/2010/main" val="2749312664"/>
              </p:ext>
            </p:extLst>
          </p:nvPr>
        </p:nvGraphicFramePr>
        <p:xfrm>
          <a:off x="1404244" y="360090"/>
          <a:ext cx="9217023" cy="5825157"/>
        </p:xfrm>
        <a:graphic>
          <a:graphicData uri="http://schemas.openxmlformats.org/drawingml/2006/table">
            <a:tbl>
              <a:tblPr>
                <a:tableStyleId>{5C22544A-7EE6-4342-B048-85BDC9FD1C3A}</a:tableStyleId>
              </a:tblPr>
              <a:tblGrid>
                <a:gridCol w="1237120">
                  <a:extLst>
                    <a:ext uri="{9D8B030D-6E8A-4147-A177-3AD203B41FA5}">
                      <a16:colId xmlns="" xmlns:a16="http://schemas.microsoft.com/office/drawing/2014/main" val="1173493682"/>
                    </a:ext>
                  </a:extLst>
                </a:gridCol>
                <a:gridCol w="770044">
                  <a:extLst>
                    <a:ext uri="{9D8B030D-6E8A-4147-A177-3AD203B41FA5}">
                      <a16:colId xmlns="" xmlns:a16="http://schemas.microsoft.com/office/drawing/2014/main" val="504715356"/>
                    </a:ext>
                  </a:extLst>
                </a:gridCol>
                <a:gridCol w="770044">
                  <a:extLst>
                    <a:ext uri="{9D8B030D-6E8A-4147-A177-3AD203B41FA5}">
                      <a16:colId xmlns="" xmlns:a16="http://schemas.microsoft.com/office/drawing/2014/main" val="1956459592"/>
                    </a:ext>
                  </a:extLst>
                </a:gridCol>
                <a:gridCol w="770044">
                  <a:extLst>
                    <a:ext uri="{9D8B030D-6E8A-4147-A177-3AD203B41FA5}">
                      <a16:colId xmlns="" xmlns:a16="http://schemas.microsoft.com/office/drawing/2014/main" val="2530173863"/>
                    </a:ext>
                  </a:extLst>
                </a:gridCol>
                <a:gridCol w="770044">
                  <a:extLst>
                    <a:ext uri="{9D8B030D-6E8A-4147-A177-3AD203B41FA5}">
                      <a16:colId xmlns="" xmlns:a16="http://schemas.microsoft.com/office/drawing/2014/main" val="1240459146"/>
                    </a:ext>
                  </a:extLst>
                </a:gridCol>
                <a:gridCol w="770044">
                  <a:extLst>
                    <a:ext uri="{9D8B030D-6E8A-4147-A177-3AD203B41FA5}">
                      <a16:colId xmlns="" xmlns:a16="http://schemas.microsoft.com/office/drawing/2014/main" val="3734026380"/>
                    </a:ext>
                  </a:extLst>
                </a:gridCol>
                <a:gridCol w="972023">
                  <a:extLst>
                    <a:ext uri="{9D8B030D-6E8A-4147-A177-3AD203B41FA5}">
                      <a16:colId xmlns="" xmlns:a16="http://schemas.microsoft.com/office/drawing/2014/main" val="3073205057"/>
                    </a:ext>
                  </a:extLst>
                </a:gridCol>
                <a:gridCol w="757419">
                  <a:extLst>
                    <a:ext uri="{9D8B030D-6E8A-4147-A177-3AD203B41FA5}">
                      <a16:colId xmlns="" xmlns:a16="http://schemas.microsoft.com/office/drawing/2014/main" val="3268016648"/>
                    </a:ext>
                  </a:extLst>
                </a:gridCol>
                <a:gridCol w="1013050">
                  <a:extLst>
                    <a:ext uri="{9D8B030D-6E8A-4147-A177-3AD203B41FA5}">
                      <a16:colId xmlns="" xmlns:a16="http://schemas.microsoft.com/office/drawing/2014/main" val="3485216176"/>
                    </a:ext>
                  </a:extLst>
                </a:gridCol>
                <a:gridCol w="1387191">
                  <a:extLst>
                    <a:ext uri="{9D8B030D-6E8A-4147-A177-3AD203B41FA5}">
                      <a16:colId xmlns="" xmlns:a16="http://schemas.microsoft.com/office/drawing/2014/main" val="1206915776"/>
                    </a:ext>
                  </a:extLst>
                </a:gridCol>
              </a:tblGrid>
              <a:tr h="205441">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02458793"/>
                  </a:ext>
                </a:extLst>
              </a:tr>
              <a:tr h="205441">
                <a:tc gridSpan="10">
                  <a:txBody>
                    <a:bodyPr/>
                    <a:lstStyle/>
                    <a:p>
                      <a:pPr algn="ctr" fontAlgn="b"/>
                      <a:r>
                        <a:rPr lang="es-CO" sz="1200" b="1" u="none" strike="noStrike" dirty="0">
                          <a:effectLst/>
                          <a:latin typeface="Arial" panose="020B0604020202020204" pitchFamily="34" charset="0"/>
                          <a:cs typeface="Arial" panose="020B0604020202020204" pitchFamily="34" charset="0"/>
                        </a:rPr>
                        <a:t>Correlaciones de pobreza con EP</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3647994807"/>
                  </a:ext>
                </a:extLst>
              </a:tr>
              <a:tr h="701628">
                <a:tc>
                  <a:txBody>
                    <a:bodyPr/>
                    <a:lstStyle/>
                    <a:p>
                      <a:pPr algn="l" fontAlgn="b"/>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monetaria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extrema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Incidencia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Intensidad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a:effectLst/>
                          <a:latin typeface="Arial" panose="020B0604020202020204" pitchFamily="34" charset="0"/>
                          <a:cs typeface="Arial" panose="020B0604020202020204" pitchFamily="34" charset="0"/>
                        </a:rPr>
                        <a:t>ICV</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27794774"/>
                  </a:ext>
                </a:extLst>
              </a:tr>
              <a:tr h="205441">
                <a:tc>
                  <a:txBody>
                    <a:bodyPr/>
                    <a:lstStyle/>
                    <a:p>
                      <a:pPr algn="l" fontAlgn="b"/>
                      <a:r>
                        <a:rPr lang="es-CO" sz="1100" u="none" strike="noStrike" dirty="0">
                          <a:effectLst/>
                          <a:latin typeface="Arial" panose="020B0604020202020204" pitchFamily="34" charset="0"/>
                          <a:cs typeface="Arial" panose="020B0604020202020204" pitchFamily="34" charset="0"/>
                        </a:rPr>
                        <a:t>parques DADEP</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0.00</a:t>
                      </a:r>
                      <a:endParaRPr lang="es-CO" sz="1100" b="0" i="0" u="none" strike="noStrike">
                        <a:solidFill>
                          <a:srgbClr val="9C0006"/>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67318073"/>
                  </a:ext>
                </a:extLst>
              </a:tr>
              <a:tr h="205441">
                <a:tc>
                  <a:txBody>
                    <a:bodyPr/>
                    <a:lstStyle/>
                    <a:p>
                      <a:pPr algn="l" fontAlgn="b"/>
                      <a:r>
                        <a:rPr lang="es-CO" sz="1100" u="none" strike="noStrike">
                          <a:effectLst/>
                          <a:latin typeface="Arial" panose="020B0604020202020204" pitchFamily="34" charset="0"/>
                          <a:cs typeface="Arial" panose="020B0604020202020204" pitchFamily="34" charset="0"/>
                        </a:rPr>
                        <a:t>bolsillo</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0.10</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0.78</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19691205"/>
                  </a:ext>
                </a:extLst>
              </a:tr>
              <a:tr h="205441">
                <a:tc>
                  <a:txBody>
                    <a:bodyPr/>
                    <a:lstStyle/>
                    <a:p>
                      <a:pPr algn="l" fontAlgn="b"/>
                      <a:r>
                        <a:rPr lang="es-CO" sz="1100" u="none" strike="noStrike" dirty="0">
                          <a:effectLst/>
                          <a:latin typeface="Arial" panose="020B0604020202020204" pitchFamily="34" charset="0"/>
                          <a:cs typeface="Arial" panose="020B0604020202020204" pitchFamily="34" charset="0"/>
                        </a:rPr>
                        <a:t>metropolitano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13336673"/>
                  </a:ext>
                </a:extLst>
              </a:tr>
              <a:tr h="205441">
                <a:tc>
                  <a:txBody>
                    <a:bodyPr/>
                    <a:lstStyle/>
                    <a:p>
                      <a:pPr algn="l" fontAlgn="b"/>
                      <a:r>
                        <a:rPr lang="es-CO" sz="1100" u="none" strike="noStrike">
                          <a:effectLst/>
                          <a:latin typeface="Arial" panose="020B0604020202020204" pitchFamily="34" charset="0"/>
                          <a:cs typeface="Arial" panose="020B0604020202020204" pitchFamily="34" charset="0"/>
                        </a:rPr>
                        <a:t>regional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7190988"/>
                  </a:ext>
                </a:extLst>
              </a:tr>
              <a:tr h="205441">
                <a:tc>
                  <a:txBody>
                    <a:bodyPr/>
                    <a:lstStyle/>
                    <a:p>
                      <a:pPr algn="l" fontAlgn="b"/>
                      <a:r>
                        <a:rPr lang="es-CO" sz="1100" u="none" strike="noStrike">
                          <a:effectLst/>
                          <a:latin typeface="Arial" panose="020B0604020202020204" pitchFamily="34" charset="0"/>
                          <a:cs typeface="Arial" panose="020B0604020202020204" pitchFamily="34" charset="0"/>
                        </a:rPr>
                        <a:t>vecinal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62426807"/>
                  </a:ext>
                </a:extLst>
              </a:tr>
              <a:tr h="205441">
                <a:tc>
                  <a:txBody>
                    <a:bodyPr/>
                    <a:lstStyle/>
                    <a:p>
                      <a:pPr algn="l" fontAlgn="b"/>
                      <a:r>
                        <a:rPr lang="es-CO" sz="1100" u="none" strike="noStrike">
                          <a:effectLst/>
                          <a:latin typeface="Arial" panose="020B0604020202020204" pitchFamily="34" charset="0"/>
                          <a:cs typeface="Arial" panose="020B0604020202020204" pitchFamily="34" charset="0"/>
                        </a:rPr>
                        <a:t>zonal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0.42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02080110"/>
                  </a:ext>
                </a:extLst>
              </a:tr>
              <a:tr h="205441">
                <a:tc>
                  <a:txBody>
                    <a:bodyPr/>
                    <a:lstStyle/>
                    <a:p>
                      <a:pPr algn="l" fontAlgn="b"/>
                      <a:r>
                        <a:rPr lang="es-CO" sz="1100" u="none" strike="noStrike" dirty="0">
                          <a:effectLst/>
                          <a:latin typeface="Arial" panose="020B0604020202020204" pitchFamily="34" charset="0"/>
                          <a:cs typeface="Arial" panose="020B0604020202020204" pitchFamily="34" charset="0"/>
                        </a:rPr>
                        <a:t>plaza plazoleta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effectLst/>
                          <a:latin typeface="Arial" panose="020B0604020202020204" pitchFamily="34" charset="0"/>
                          <a:cs typeface="Arial" panose="020B0604020202020204" pitchFamily="34" charset="0"/>
                        </a:rPr>
                        <a:t>0.10</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a:effectLst/>
                          <a:latin typeface="Arial" panose="020B0604020202020204" pitchFamily="34" charset="0"/>
                          <a:cs typeface="Arial" panose="020B0604020202020204" pitchFamily="34" charset="0"/>
                        </a:rPr>
                        <a:t>0.53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22120832"/>
                  </a:ext>
                </a:extLst>
              </a:tr>
              <a:tr h="205441">
                <a:tc>
                  <a:txBody>
                    <a:bodyPr/>
                    <a:lstStyle/>
                    <a:p>
                      <a:pPr algn="l" fontAlgn="b"/>
                      <a:r>
                        <a:rPr lang="es-CO" sz="1100" u="none" strike="noStrike" dirty="0">
                          <a:effectLst/>
                          <a:latin typeface="Arial" panose="020B0604020202020204" pitchFamily="34" charset="0"/>
                          <a:cs typeface="Arial" panose="020B0604020202020204" pitchFamily="34" charset="0"/>
                        </a:rPr>
                        <a:t>zonas verdes</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a:effectLst/>
                          <a:latin typeface="Arial" panose="020B0604020202020204" pitchFamily="34" charset="0"/>
                          <a:cs typeface="Arial" panose="020B0604020202020204" pitchFamily="34" charset="0"/>
                        </a:rPr>
                        <a:t>0.37</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a:effectLst/>
                          <a:latin typeface="Arial" panose="020B0604020202020204" pitchFamily="34" charset="0"/>
                          <a:cs typeface="Arial" panose="020B0604020202020204" pitchFamily="34" charset="0"/>
                        </a:rPr>
                        <a:t>0.30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a:effectLst/>
                          <a:latin typeface="Arial" panose="020B0604020202020204" pitchFamily="34" charset="0"/>
                          <a:cs typeface="Arial" panose="020B0604020202020204" pitchFamily="34" charset="0"/>
                        </a:rPr>
                        <a:t>0.21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a:effectLst/>
                          <a:latin typeface="Arial" panose="020B0604020202020204" pitchFamily="34" charset="0"/>
                          <a:cs typeface="Arial" panose="020B0604020202020204" pitchFamily="34" charset="0"/>
                        </a:rPr>
                        <a:t>0.86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effectLst/>
                          <a:latin typeface="Arial" panose="020B0604020202020204" pitchFamily="34" charset="0"/>
                          <a:cs typeface="Arial" panose="020B0604020202020204" pitchFamily="34" charset="0"/>
                        </a:rPr>
                        <a:t>0.15</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a:effectLst/>
                          <a:latin typeface="Arial" panose="020B0604020202020204" pitchFamily="34" charset="0"/>
                          <a:cs typeface="Arial" panose="020B0604020202020204" pitchFamily="34" charset="0"/>
                        </a:rPr>
                        <a:t>0.19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71667350"/>
                  </a:ext>
                </a:extLst>
              </a:tr>
              <a:tr h="205441">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681753276"/>
                  </a:ext>
                </a:extLst>
              </a:tr>
              <a:tr h="205441">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001447414"/>
                  </a:ext>
                </a:extLst>
              </a:tr>
              <a:tr h="205441">
                <a:tc gridSpan="10">
                  <a:txBody>
                    <a:bodyPr/>
                    <a:lstStyle/>
                    <a:p>
                      <a:pPr algn="ctr" fontAlgn="b"/>
                      <a:r>
                        <a:rPr lang="es-CO" sz="1200" b="1" u="none" strike="noStrike" dirty="0">
                          <a:effectLst/>
                          <a:latin typeface="Arial" panose="020B0604020202020204" pitchFamily="34" charset="0"/>
                          <a:cs typeface="Arial" panose="020B0604020202020204" pitchFamily="34" charset="0"/>
                        </a:rPr>
                        <a:t>Correlaciones de pobreza con EP x habitante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402759637"/>
                  </a:ext>
                </a:extLst>
              </a:tr>
              <a:tr h="701628">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monetaria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extrema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Incidencia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Intensidad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ICV</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94341534"/>
                  </a:ext>
                </a:extLst>
              </a:tr>
              <a:tr h="205441">
                <a:tc>
                  <a:txBody>
                    <a:bodyPr/>
                    <a:lstStyle/>
                    <a:p>
                      <a:pPr algn="l" fontAlgn="b"/>
                      <a:r>
                        <a:rPr lang="es-CO" sz="1100" u="none" strike="noStrike" dirty="0">
                          <a:effectLst/>
                          <a:latin typeface="Arial" panose="020B0604020202020204" pitchFamily="34" charset="0"/>
                          <a:cs typeface="Arial" panose="020B0604020202020204" pitchFamily="34" charset="0"/>
                        </a:rPr>
                        <a:t>parques DADEP</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0.15</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64135940"/>
                  </a:ext>
                </a:extLst>
              </a:tr>
              <a:tr h="205441">
                <a:tc>
                  <a:txBody>
                    <a:bodyPr/>
                    <a:lstStyle/>
                    <a:p>
                      <a:pPr algn="l" fontAlgn="b"/>
                      <a:r>
                        <a:rPr lang="es-CO" sz="1100" u="none" strike="noStrike">
                          <a:effectLst/>
                          <a:latin typeface="Arial" panose="020B0604020202020204" pitchFamily="34" charset="0"/>
                          <a:cs typeface="Arial" panose="020B0604020202020204" pitchFamily="34" charset="0"/>
                        </a:rPr>
                        <a:t>bolsillo</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0.55</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0.20</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5418412"/>
                  </a:ext>
                </a:extLst>
              </a:tr>
              <a:tr h="205441">
                <a:tc>
                  <a:txBody>
                    <a:bodyPr/>
                    <a:lstStyle/>
                    <a:p>
                      <a:pPr algn="l" fontAlgn="b"/>
                      <a:r>
                        <a:rPr lang="es-CO" sz="1100" u="none" strike="noStrike" dirty="0">
                          <a:effectLst/>
                          <a:latin typeface="Arial" panose="020B0604020202020204" pitchFamily="34" charset="0"/>
                          <a:cs typeface="Arial" panose="020B0604020202020204" pitchFamily="34" charset="0"/>
                        </a:rPr>
                        <a:t>metropolitano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0.13</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48232992"/>
                  </a:ext>
                </a:extLst>
              </a:tr>
              <a:tr h="205441">
                <a:tc>
                  <a:txBody>
                    <a:bodyPr/>
                    <a:lstStyle/>
                    <a:p>
                      <a:pPr algn="l" fontAlgn="b"/>
                      <a:r>
                        <a:rPr lang="es-CO" sz="1100" u="none" strike="noStrike">
                          <a:effectLst/>
                          <a:latin typeface="Arial" panose="020B0604020202020204" pitchFamily="34" charset="0"/>
                          <a:cs typeface="Arial" panose="020B0604020202020204" pitchFamily="34" charset="0"/>
                        </a:rPr>
                        <a:t>regional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25490288"/>
                  </a:ext>
                </a:extLst>
              </a:tr>
              <a:tr h="219767">
                <a:tc>
                  <a:txBody>
                    <a:bodyPr/>
                    <a:lstStyle/>
                    <a:p>
                      <a:pPr algn="l" fontAlgn="b"/>
                      <a:r>
                        <a:rPr lang="es-CO" sz="1100" u="none" strike="noStrike">
                          <a:effectLst/>
                          <a:latin typeface="Arial" panose="020B0604020202020204" pitchFamily="34" charset="0"/>
                          <a:cs typeface="Arial" panose="020B0604020202020204" pitchFamily="34" charset="0"/>
                        </a:rPr>
                        <a:t>vecinal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31416060"/>
                  </a:ext>
                </a:extLst>
              </a:tr>
              <a:tr h="205441">
                <a:tc>
                  <a:txBody>
                    <a:bodyPr/>
                    <a:lstStyle/>
                    <a:p>
                      <a:pPr algn="l" fontAlgn="b"/>
                      <a:r>
                        <a:rPr lang="es-CO" sz="1100" u="none" strike="noStrike">
                          <a:effectLst/>
                          <a:latin typeface="Arial" panose="020B0604020202020204" pitchFamily="34" charset="0"/>
                          <a:cs typeface="Arial" panose="020B0604020202020204" pitchFamily="34" charset="0"/>
                        </a:rPr>
                        <a:t>zonal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81856195"/>
                  </a:ext>
                </a:extLst>
              </a:tr>
              <a:tr h="205441">
                <a:tc>
                  <a:txBody>
                    <a:bodyPr/>
                    <a:lstStyle/>
                    <a:p>
                      <a:pPr algn="l" fontAlgn="b"/>
                      <a:r>
                        <a:rPr lang="es-CO" sz="1100" u="none" strike="noStrike" dirty="0">
                          <a:effectLst/>
                          <a:latin typeface="Arial" panose="020B0604020202020204" pitchFamily="34" charset="0"/>
                          <a:cs typeface="Arial" panose="020B0604020202020204" pitchFamily="34" charset="0"/>
                        </a:rPr>
                        <a:t>plaza plazoleta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0.06</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12695483"/>
                  </a:ext>
                </a:extLst>
              </a:tr>
              <a:tr h="205441">
                <a:tc>
                  <a:txBody>
                    <a:bodyPr/>
                    <a:lstStyle/>
                    <a:p>
                      <a:pPr algn="l" fontAlgn="b"/>
                      <a:r>
                        <a:rPr lang="es-CO" sz="1100" u="none" strike="noStrike" dirty="0">
                          <a:effectLst/>
                          <a:latin typeface="Arial" panose="020B0604020202020204" pitchFamily="34" charset="0"/>
                          <a:cs typeface="Arial" panose="020B0604020202020204" pitchFamily="34" charset="0"/>
                        </a:rPr>
                        <a:t>zonas verdes</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0.01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6904" marR="6904" marT="6904" marB="331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41426636"/>
                  </a:ext>
                </a:extLst>
              </a:tr>
            </a:tbl>
          </a:graphicData>
        </a:graphic>
      </p:graphicFrame>
    </p:spTree>
    <p:extLst>
      <p:ext uri="{BB962C8B-B14F-4D97-AF65-F5344CB8AC3E}">
        <p14:creationId xmlns:p14="http://schemas.microsoft.com/office/powerpoint/2010/main" val="2172827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797A1C7A-BF60-46BC-898B-BBE179749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2" name="Título 1"/>
          <p:cNvSpPr>
            <a:spLocks noGrp="1"/>
          </p:cNvSpPr>
          <p:nvPr>
            <p:ph type="title"/>
          </p:nvPr>
        </p:nvSpPr>
        <p:spPr/>
        <p:txBody>
          <a:bodyPr/>
          <a:lstStyle/>
          <a:p>
            <a:endParaRPr lang="es-CO" dirty="0"/>
          </a:p>
        </p:txBody>
      </p:sp>
      <p:graphicFrame>
        <p:nvGraphicFramePr>
          <p:cNvPr id="5" name="Marcador de contenido 4">
            <a:extLst>
              <a:ext uri="{FF2B5EF4-FFF2-40B4-BE49-F238E27FC236}">
                <a16:creationId xmlns="" xmlns:a16="http://schemas.microsoft.com/office/drawing/2014/main" id="{C0F5D910-8927-4455-B5EC-970FE582CDFE}"/>
              </a:ext>
            </a:extLst>
          </p:cNvPr>
          <p:cNvGraphicFramePr>
            <a:graphicFrameLocks noGrp="1"/>
          </p:cNvGraphicFramePr>
          <p:nvPr>
            <p:ph idx="1"/>
            <p:extLst>
              <p:ext uri="{D42A27DB-BD31-4B8C-83A1-F6EECF244321}">
                <p14:modId xmlns:p14="http://schemas.microsoft.com/office/powerpoint/2010/main" val="4073535579"/>
              </p:ext>
            </p:extLst>
          </p:nvPr>
        </p:nvGraphicFramePr>
        <p:xfrm>
          <a:off x="2052315" y="720130"/>
          <a:ext cx="8115851" cy="5518125"/>
        </p:xfrm>
        <a:graphic>
          <a:graphicData uri="http://schemas.openxmlformats.org/drawingml/2006/table">
            <a:tbl>
              <a:tblPr>
                <a:tableStyleId>{5C22544A-7EE6-4342-B048-85BDC9FD1C3A}</a:tableStyleId>
              </a:tblPr>
              <a:tblGrid>
                <a:gridCol w="1126164">
                  <a:extLst>
                    <a:ext uri="{9D8B030D-6E8A-4147-A177-3AD203B41FA5}">
                      <a16:colId xmlns="" xmlns:a16="http://schemas.microsoft.com/office/drawing/2014/main" val="3998509230"/>
                    </a:ext>
                  </a:extLst>
                </a:gridCol>
                <a:gridCol w="700980">
                  <a:extLst>
                    <a:ext uri="{9D8B030D-6E8A-4147-A177-3AD203B41FA5}">
                      <a16:colId xmlns="" xmlns:a16="http://schemas.microsoft.com/office/drawing/2014/main" val="961264739"/>
                    </a:ext>
                  </a:extLst>
                </a:gridCol>
                <a:gridCol w="700980">
                  <a:extLst>
                    <a:ext uri="{9D8B030D-6E8A-4147-A177-3AD203B41FA5}">
                      <a16:colId xmlns="" xmlns:a16="http://schemas.microsoft.com/office/drawing/2014/main" val="2531795410"/>
                    </a:ext>
                  </a:extLst>
                </a:gridCol>
                <a:gridCol w="700980">
                  <a:extLst>
                    <a:ext uri="{9D8B030D-6E8A-4147-A177-3AD203B41FA5}">
                      <a16:colId xmlns="" xmlns:a16="http://schemas.microsoft.com/office/drawing/2014/main" val="2727246740"/>
                    </a:ext>
                  </a:extLst>
                </a:gridCol>
                <a:gridCol w="700980">
                  <a:extLst>
                    <a:ext uri="{9D8B030D-6E8A-4147-A177-3AD203B41FA5}">
                      <a16:colId xmlns="" xmlns:a16="http://schemas.microsoft.com/office/drawing/2014/main" val="2212194100"/>
                    </a:ext>
                  </a:extLst>
                </a:gridCol>
                <a:gridCol w="700980">
                  <a:extLst>
                    <a:ext uri="{9D8B030D-6E8A-4147-A177-3AD203B41FA5}">
                      <a16:colId xmlns="" xmlns:a16="http://schemas.microsoft.com/office/drawing/2014/main" val="1023407017"/>
                    </a:ext>
                  </a:extLst>
                </a:gridCol>
                <a:gridCol w="884844">
                  <a:extLst>
                    <a:ext uri="{9D8B030D-6E8A-4147-A177-3AD203B41FA5}">
                      <a16:colId xmlns="" xmlns:a16="http://schemas.microsoft.com/office/drawing/2014/main" val="1788665833"/>
                    </a:ext>
                  </a:extLst>
                </a:gridCol>
                <a:gridCol w="689487">
                  <a:extLst>
                    <a:ext uri="{9D8B030D-6E8A-4147-A177-3AD203B41FA5}">
                      <a16:colId xmlns="" xmlns:a16="http://schemas.microsoft.com/office/drawing/2014/main" val="619147178"/>
                    </a:ext>
                  </a:extLst>
                </a:gridCol>
                <a:gridCol w="922190">
                  <a:extLst>
                    <a:ext uri="{9D8B030D-6E8A-4147-A177-3AD203B41FA5}">
                      <a16:colId xmlns="" xmlns:a16="http://schemas.microsoft.com/office/drawing/2014/main" val="3715078625"/>
                    </a:ext>
                  </a:extLst>
                </a:gridCol>
                <a:gridCol w="988266">
                  <a:extLst>
                    <a:ext uri="{9D8B030D-6E8A-4147-A177-3AD203B41FA5}">
                      <a16:colId xmlns="" xmlns:a16="http://schemas.microsoft.com/office/drawing/2014/main" val="75836012"/>
                    </a:ext>
                  </a:extLst>
                </a:gridCol>
              </a:tblGrid>
              <a:tr h="214208">
                <a:tc gridSpan="10">
                  <a:txBody>
                    <a:bodyPr/>
                    <a:lstStyle/>
                    <a:p>
                      <a:pPr algn="ctr" fontAlgn="b"/>
                      <a:r>
                        <a:rPr lang="es-CO" sz="1400" b="1" u="none" strike="noStrike" kern="1200" dirty="0">
                          <a:solidFill>
                            <a:schemeClr val="dk1"/>
                          </a:solidFill>
                          <a:effectLst/>
                          <a:latin typeface="Arial" panose="020B0604020202020204" pitchFamily="34" charset="0"/>
                          <a:ea typeface="+mn-ea"/>
                          <a:cs typeface="Arial" panose="020B0604020202020204" pitchFamily="34" charset="0"/>
                        </a:rPr>
                        <a:t>correlaciones de pobreza con viales</a:t>
                      </a: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4145812979"/>
                  </a:ext>
                </a:extLst>
              </a:tr>
              <a:tr h="710395">
                <a:tc>
                  <a:txBody>
                    <a:bodyPr/>
                    <a:lstStyle/>
                    <a:p>
                      <a:pPr algn="l" fontAlgn="b"/>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monetaria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extrema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Incidencia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Intensidad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a:effectLst/>
                          <a:latin typeface="Arial" panose="020B0604020202020204" pitchFamily="34" charset="0"/>
                          <a:cs typeface="Arial" panose="020B0604020202020204" pitchFamily="34" charset="0"/>
                        </a:rPr>
                        <a:t>ICV</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6947845"/>
                  </a:ext>
                </a:extLst>
              </a:tr>
              <a:tr h="303626">
                <a:tc>
                  <a:txBody>
                    <a:bodyPr/>
                    <a:lstStyle/>
                    <a:p>
                      <a:pPr algn="l" fontAlgn="b"/>
                      <a:r>
                        <a:rPr lang="es-CO" sz="1100" b="1" u="none" strike="noStrike">
                          <a:effectLst/>
                          <a:latin typeface="Arial" panose="020B0604020202020204" pitchFamily="34" charset="0"/>
                          <a:cs typeface="Arial" panose="020B0604020202020204" pitchFamily="34" charset="0"/>
                        </a:rPr>
                        <a:t>anden</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0.27</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86742907"/>
                  </a:ext>
                </a:extLst>
              </a:tr>
              <a:tr h="214208">
                <a:tc>
                  <a:txBody>
                    <a:bodyPr/>
                    <a:lstStyle/>
                    <a:p>
                      <a:pPr algn="l" fontAlgn="b"/>
                      <a:r>
                        <a:rPr lang="es-CO" sz="1100" b="1" u="none" strike="noStrike">
                          <a:effectLst/>
                          <a:latin typeface="Arial" panose="020B0604020202020204" pitchFamily="34" charset="0"/>
                          <a:cs typeface="Arial" panose="020B0604020202020204" pitchFamily="34" charset="0"/>
                        </a:rPr>
                        <a:t>calzada</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0.58</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49839933"/>
                  </a:ext>
                </a:extLst>
              </a:tr>
              <a:tr h="214208">
                <a:tc>
                  <a:txBody>
                    <a:bodyPr/>
                    <a:lstStyle/>
                    <a:p>
                      <a:pPr algn="l" fontAlgn="b"/>
                      <a:r>
                        <a:rPr lang="es-CO" sz="1100" b="1" u="none" strike="noStrike">
                          <a:effectLst/>
                          <a:latin typeface="Arial" panose="020B0604020202020204" pitchFamily="34" charset="0"/>
                          <a:cs typeface="Arial" panose="020B0604020202020204" pitchFamily="34" charset="0"/>
                        </a:rPr>
                        <a:t>cicloruta</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0.36</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9013784"/>
                  </a:ext>
                </a:extLst>
              </a:tr>
              <a:tr h="214208">
                <a:tc>
                  <a:txBody>
                    <a:bodyPr/>
                    <a:lstStyle/>
                    <a:p>
                      <a:pPr algn="l" fontAlgn="b"/>
                      <a:r>
                        <a:rPr lang="es-CO" sz="1100" b="1" u="none" strike="noStrike" dirty="0">
                          <a:effectLst/>
                          <a:latin typeface="Arial" panose="020B0604020202020204" pitchFamily="34" charset="0"/>
                          <a:cs typeface="Arial" panose="020B0604020202020204" pitchFamily="34" charset="0"/>
                        </a:rPr>
                        <a:t>control Ambiental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0.48</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73687553"/>
                  </a:ext>
                </a:extLst>
              </a:tr>
              <a:tr h="214208">
                <a:tc>
                  <a:txBody>
                    <a:bodyPr/>
                    <a:lstStyle/>
                    <a:p>
                      <a:pPr algn="l" fontAlgn="b"/>
                      <a:r>
                        <a:rPr lang="es-CO" sz="1100" b="1" u="none" strike="noStrike" dirty="0">
                          <a:effectLst/>
                          <a:latin typeface="Arial" panose="020B0604020202020204" pitchFamily="34" charset="0"/>
                          <a:cs typeface="Arial" panose="020B0604020202020204" pitchFamily="34" charset="0"/>
                        </a:rPr>
                        <a:t>separador</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0.07</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86801387"/>
                  </a:ext>
                </a:extLst>
              </a:tr>
              <a:tr h="214208">
                <a:tc>
                  <a:txBody>
                    <a:bodyPr/>
                    <a:lstStyle/>
                    <a:p>
                      <a:pPr algn="l" fontAlgn="b"/>
                      <a:r>
                        <a:rPr lang="es-CO" sz="1100" b="1" u="none" strike="noStrike" dirty="0">
                          <a:effectLst/>
                          <a:latin typeface="Arial" panose="020B0604020202020204" pitchFamily="34" charset="0"/>
                          <a:cs typeface="Arial" panose="020B0604020202020204" pitchFamily="34" charset="0"/>
                        </a:rPr>
                        <a:t>Vías Peatonales </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0.60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0.37</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0.79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0.37</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0.46</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0.06</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63958185"/>
                  </a:ext>
                </a:extLst>
              </a:tr>
              <a:tr h="214208">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65799948"/>
                  </a:ext>
                </a:extLst>
              </a:tr>
              <a:tr h="214208">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95232283"/>
                  </a:ext>
                </a:extLst>
              </a:tr>
              <a:tr h="214208">
                <a:tc gridSpan="10">
                  <a:txBody>
                    <a:bodyPr/>
                    <a:lstStyle/>
                    <a:p>
                      <a:pPr algn="ctr" fontAlgn="b"/>
                      <a:r>
                        <a:rPr lang="es-CO" sz="1400" b="1" u="none" strike="noStrike" dirty="0">
                          <a:effectLst/>
                          <a:latin typeface="Arial" panose="020B0604020202020204" pitchFamily="34" charset="0"/>
                          <a:cs typeface="Arial" panose="020B0604020202020204" pitchFamily="34" charset="0"/>
                        </a:rPr>
                        <a:t>Correlaciones de pobreza con viales x habitante</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662390425"/>
                  </a:ext>
                </a:extLst>
              </a:tr>
              <a:tr h="821611">
                <a:tc>
                  <a:txBody>
                    <a:bodyPr/>
                    <a:lstStyle/>
                    <a:p>
                      <a:pPr algn="l" fontAlgn="b"/>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monetaria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extrema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Incidencia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Intensidad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a:effectLst/>
                          <a:latin typeface="Arial" panose="020B0604020202020204" pitchFamily="34" charset="0"/>
                          <a:cs typeface="Arial" panose="020B0604020202020204" pitchFamily="34" charset="0"/>
                        </a:rPr>
                        <a:t>ICV</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22889525"/>
                  </a:ext>
                </a:extLst>
              </a:tr>
              <a:tr h="214208">
                <a:tc>
                  <a:txBody>
                    <a:bodyPr/>
                    <a:lstStyle/>
                    <a:p>
                      <a:pPr algn="l" fontAlgn="b"/>
                      <a:r>
                        <a:rPr lang="es-CO" sz="1100" b="1" u="none" strike="noStrike">
                          <a:effectLst/>
                          <a:latin typeface="Arial" panose="020B0604020202020204" pitchFamily="34" charset="0"/>
                          <a:cs typeface="Arial" panose="020B0604020202020204" pitchFamily="34" charset="0"/>
                        </a:rPr>
                        <a:t>anden</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0.18</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0.58</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-0.80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7327221"/>
                  </a:ext>
                </a:extLst>
              </a:tr>
              <a:tr h="214208">
                <a:tc>
                  <a:txBody>
                    <a:bodyPr/>
                    <a:lstStyle/>
                    <a:p>
                      <a:pPr algn="l" fontAlgn="b"/>
                      <a:r>
                        <a:rPr lang="es-CO" sz="1100" b="1" u="none" strike="noStrike">
                          <a:effectLst/>
                          <a:latin typeface="Arial" panose="020B0604020202020204" pitchFamily="34" charset="0"/>
                          <a:cs typeface="Arial" panose="020B0604020202020204" pitchFamily="34" charset="0"/>
                        </a:rPr>
                        <a:t>calzada</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-0.76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48075176"/>
                  </a:ext>
                </a:extLst>
              </a:tr>
              <a:tr h="214208">
                <a:tc>
                  <a:txBody>
                    <a:bodyPr/>
                    <a:lstStyle/>
                    <a:p>
                      <a:pPr algn="l" fontAlgn="b"/>
                      <a:r>
                        <a:rPr lang="es-CO" sz="1100" b="1" u="none" strike="noStrike">
                          <a:effectLst/>
                          <a:latin typeface="Arial" panose="020B0604020202020204" pitchFamily="34" charset="0"/>
                          <a:cs typeface="Arial" panose="020B0604020202020204" pitchFamily="34" charset="0"/>
                        </a:rPr>
                        <a:t>cicloruta</a:t>
                      </a:r>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-0.60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-0.64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0.76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84644689"/>
                  </a:ext>
                </a:extLst>
              </a:tr>
              <a:tr h="214208">
                <a:tc>
                  <a:txBody>
                    <a:bodyPr/>
                    <a:lstStyle/>
                    <a:p>
                      <a:pPr algn="l" fontAlgn="b"/>
                      <a:r>
                        <a:rPr lang="es-CO" sz="1100" b="1" u="none" strike="noStrike" dirty="0">
                          <a:effectLst/>
                          <a:latin typeface="Arial" panose="020B0604020202020204" pitchFamily="34" charset="0"/>
                          <a:cs typeface="Arial" panose="020B0604020202020204" pitchFamily="34" charset="0"/>
                        </a:rPr>
                        <a:t>control Ambiental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-0.68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0.40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85860003"/>
                  </a:ext>
                </a:extLst>
              </a:tr>
              <a:tr h="214208">
                <a:tc>
                  <a:txBody>
                    <a:bodyPr/>
                    <a:lstStyle/>
                    <a:p>
                      <a:pPr algn="l" fontAlgn="b"/>
                      <a:r>
                        <a:rPr lang="es-CO" sz="1100" b="1" u="none" strike="noStrike" dirty="0">
                          <a:effectLst/>
                          <a:latin typeface="Arial" panose="020B0604020202020204" pitchFamily="34" charset="0"/>
                          <a:cs typeface="Arial" panose="020B0604020202020204" pitchFamily="34" charset="0"/>
                        </a:rPr>
                        <a:t>separador</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-0.62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-0.72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0.73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-0.60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9807452"/>
                  </a:ext>
                </a:extLst>
              </a:tr>
              <a:tr h="214208">
                <a:tc>
                  <a:txBody>
                    <a:bodyPr/>
                    <a:lstStyle/>
                    <a:p>
                      <a:pPr algn="l" fontAlgn="b"/>
                      <a:r>
                        <a:rPr lang="es-CO" sz="1100" b="1" u="none" strike="noStrike" dirty="0">
                          <a:effectLst/>
                          <a:latin typeface="Arial" panose="020B0604020202020204" pitchFamily="34" charset="0"/>
                          <a:cs typeface="Arial" panose="020B0604020202020204" pitchFamily="34" charset="0"/>
                        </a:rPr>
                        <a:t>Vías Peatonales </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0.80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0.49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0.21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-0.66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0.58</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0.71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0.74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0.53</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8416" marR="8416" marT="8416" marB="403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9049954"/>
                  </a:ext>
                </a:extLst>
              </a:tr>
            </a:tbl>
          </a:graphicData>
        </a:graphic>
      </p:graphicFrame>
    </p:spTree>
    <p:extLst>
      <p:ext uri="{BB962C8B-B14F-4D97-AF65-F5344CB8AC3E}">
        <p14:creationId xmlns:p14="http://schemas.microsoft.com/office/powerpoint/2010/main" val="182174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73700481-F78F-4B28-BD5C-709DA3838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2" name="Título 1"/>
          <p:cNvSpPr>
            <a:spLocks noGrp="1"/>
          </p:cNvSpPr>
          <p:nvPr>
            <p:ph type="title"/>
          </p:nvPr>
        </p:nvSpPr>
        <p:spPr/>
        <p:txBody>
          <a:bodyPr/>
          <a:lstStyle/>
          <a:p>
            <a:endParaRPr lang="es-CO" dirty="0"/>
          </a:p>
        </p:txBody>
      </p:sp>
      <p:graphicFrame>
        <p:nvGraphicFramePr>
          <p:cNvPr id="5" name="Marcador de contenido 4">
            <a:extLst>
              <a:ext uri="{FF2B5EF4-FFF2-40B4-BE49-F238E27FC236}">
                <a16:creationId xmlns="" xmlns:a16="http://schemas.microsoft.com/office/drawing/2014/main" id="{015254EC-ADEA-4FFE-86D2-5382A68CD37F}"/>
              </a:ext>
            </a:extLst>
          </p:cNvPr>
          <p:cNvGraphicFramePr>
            <a:graphicFrameLocks noGrp="1"/>
          </p:cNvGraphicFramePr>
          <p:nvPr>
            <p:ph idx="1"/>
            <p:extLst>
              <p:ext uri="{D42A27DB-BD31-4B8C-83A1-F6EECF244321}">
                <p14:modId xmlns:p14="http://schemas.microsoft.com/office/powerpoint/2010/main" val="3568698224"/>
              </p:ext>
            </p:extLst>
          </p:nvPr>
        </p:nvGraphicFramePr>
        <p:xfrm>
          <a:off x="1548259" y="576114"/>
          <a:ext cx="9863521" cy="5241292"/>
        </p:xfrm>
        <a:graphic>
          <a:graphicData uri="http://schemas.openxmlformats.org/drawingml/2006/table">
            <a:tbl>
              <a:tblPr>
                <a:tableStyleId>{5C22544A-7EE6-4342-B048-85BDC9FD1C3A}</a:tableStyleId>
              </a:tblPr>
              <a:tblGrid>
                <a:gridCol w="1368673">
                  <a:extLst>
                    <a:ext uri="{9D8B030D-6E8A-4147-A177-3AD203B41FA5}">
                      <a16:colId xmlns="" xmlns:a16="http://schemas.microsoft.com/office/drawing/2014/main" val="3173699369"/>
                    </a:ext>
                  </a:extLst>
                </a:gridCol>
                <a:gridCol w="851929">
                  <a:extLst>
                    <a:ext uri="{9D8B030D-6E8A-4147-A177-3AD203B41FA5}">
                      <a16:colId xmlns="" xmlns:a16="http://schemas.microsoft.com/office/drawing/2014/main" val="3879085925"/>
                    </a:ext>
                  </a:extLst>
                </a:gridCol>
                <a:gridCol w="851929">
                  <a:extLst>
                    <a:ext uri="{9D8B030D-6E8A-4147-A177-3AD203B41FA5}">
                      <a16:colId xmlns="" xmlns:a16="http://schemas.microsoft.com/office/drawing/2014/main" val="2706951952"/>
                    </a:ext>
                  </a:extLst>
                </a:gridCol>
                <a:gridCol w="851929">
                  <a:extLst>
                    <a:ext uri="{9D8B030D-6E8A-4147-A177-3AD203B41FA5}">
                      <a16:colId xmlns="" xmlns:a16="http://schemas.microsoft.com/office/drawing/2014/main" val="1627008417"/>
                    </a:ext>
                  </a:extLst>
                </a:gridCol>
                <a:gridCol w="851929">
                  <a:extLst>
                    <a:ext uri="{9D8B030D-6E8A-4147-A177-3AD203B41FA5}">
                      <a16:colId xmlns="" xmlns:a16="http://schemas.microsoft.com/office/drawing/2014/main" val="82866089"/>
                    </a:ext>
                  </a:extLst>
                </a:gridCol>
                <a:gridCol w="851929">
                  <a:extLst>
                    <a:ext uri="{9D8B030D-6E8A-4147-A177-3AD203B41FA5}">
                      <a16:colId xmlns="" xmlns:a16="http://schemas.microsoft.com/office/drawing/2014/main" val="1582263625"/>
                    </a:ext>
                  </a:extLst>
                </a:gridCol>
                <a:gridCol w="1075386">
                  <a:extLst>
                    <a:ext uri="{9D8B030D-6E8A-4147-A177-3AD203B41FA5}">
                      <a16:colId xmlns="" xmlns:a16="http://schemas.microsoft.com/office/drawing/2014/main" val="738413560"/>
                    </a:ext>
                  </a:extLst>
                </a:gridCol>
                <a:gridCol w="837962">
                  <a:extLst>
                    <a:ext uri="{9D8B030D-6E8A-4147-A177-3AD203B41FA5}">
                      <a16:colId xmlns="" xmlns:a16="http://schemas.microsoft.com/office/drawing/2014/main" val="3703154021"/>
                    </a:ext>
                  </a:extLst>
                </a:gridCol>
                <a:gridCol w="1120775">
                  <a:extLst>
                    <a:ext uri="{9D8B030D-6E8A-4147-A177-3AD203B41FA5}">
                      <a16:colId xmlns="" xmlns:a16="http://schemas.microsoft.com/office/drawing/2014/main" val="28808410"/>
                    </a:ext>
                  </a:extLst>
                </a:gridCol>
                <a:gridCol w="1201080">
                  <a:extLst>
                    <a:ext uri="{9D8B030D-6E8A-4147-A177-3AD203B41FA5}">
                      <a16:colId xmlns="" xmlns:a16="http://schemas.microsoft.com/office/drawing/2014/main" val="4076766660"/>
                    </a:ext>
                  </a:extLst>
                </a:gridCol>
              </a:tblGrid>
              <a:tr h="293834">
                <a:tc gridSpan="10">
                  <a:txBody>
                    <a:bodyPr/>
                    <a:lstStyle/>
                    <a:p>
                      <a:pPr algn="ctr" fontAlgn="b"/>
                      <a:r>
                        <a:rPr lang="es-CO" sz="1200" b="1" u="none" strike="noStrike" dirty="0">
                          <a:effectLst/>
                          <a:latin typeface="Arial" panose="020B0604020202020204" pitchFamily="34" charset="0"/>
                          <a:cs typeface="Arial" panose="020B0604020202020204" pitchFamily="34" charset="0"/>
                        </a:rPr>
                        <a:t>Correlaciones de pobreza con EEP</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2380361789"/>
                  </a:ext>
                </a:extLst>
              </a:tr>
              <a:tr h="1004559">
                <a:tc>
                  <a:txBody>
                    <a:bodyPr/>
                    <a:lstStyle/>
                    <a:p>
                      <a:pPr algn="ctr" fontAlgn="b"/>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monetaria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extrema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Incidencia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Intensidad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ICV</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9855793"/>
                  </a:ext>
                </a:extLst>
              </a:tr>
              <a:tr h="293834">
                <a:tc>
                  <a:txBody>
                    <a:bodyPr/>
                    <a:lstStyle/>
                    <a:p>
                      <a:pPr algn="l" fontAlgn="b"/>
                      <a:r>
                        <a:rPr lang="es-CO" sz="1100" b="1" u="none" strike="noStrike" dirty="0">
                          <a:effectLst/>
                          <a:latin typeface="Arial" panose="020B0604020202020204" pitchFamily="34" charset="0"/>
                          <a:cs typeface="Arial" panose="020B0604020202020204" pitchFamily="34" charset="0"/>
                        </a:rPr>
                        <a:t>Áreas protegidas </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0.41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0.23</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0.36</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0.17</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82636240"/>
                  </a:ext>
                </a:extLst>
              </a:tr>
              <a:tr h="293834">
                <a:tc>
                  <a:txBody>
                    <a:bodyPr/>
                    <a:lstStyle/>
                    <a:p>
                      <a:pPr algn="l" fontAlgn="b"/>
                      <a:r>
                        <a:rPr lang="es-CO" sz="1100" b="1" u="none" strike="noStrike" dirty="0">
                          <a:effectLst/>
                          <a:latin typeface="Arial" panose="020B0604020202020204" pitchFamily="34" charset="0"/>
                          <a:cs typeface="Arial" panose="020B0604020202020204" pitchFamily="34" charset="0"/>
                        </a:rPr>
                        <a:t>cuerpo agua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-0.25</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0.38</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71170906"/>
                  </a:ext>
                </a:extLst>
              </a:tr>
              <a:tr h="293834">
                <a:tc>
                  <a:txBody>
                    <a:bodyPr/>
                    <a:lstStyle/>
                    <a:p>
                      <a:pPr algn="l" fontAlgn="b"/>
                      <a:r>
                        <a:rPr lang="es-CO" sz="1100" b="1" u="none" strike="noStrike" dirty="0">
                          <a:effectLst/>
                          <a:latin typeface="Arial" panose="020B0604020202020204" pitchFamily="34" charset="0"/>
                          <a:cs typeface="Arial" panose="020B0604020202020204" pitchFamily="34" charset="0"/>
                        </a:rPr>
                        <a:t>ronda hídrica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-0.01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0.44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16828322"/>
                  </a:ext>
                </a:extLst>
              </a:tr>
              <a:tr h="293834">
                <a:tc>
                  <a:txBody>
                    <a:bodyPr/>
                    <a:lstStyle/>
                    <a:p>
                      <a:pPr algn="l" fontAlgn="b"/>
                      <a:r>
                        <a:rPr lang="es-CO" sz="1100" b="1" u="none" strike="noStrike" dirty="0" err="1">
                          <a:effectLst/>
                          <a:latin typeface="Arial" panose="020B0604020202020204" pitchFamily="34" charset="0"/>
                          <a:cs typeface="Arial" panose="020B0604020202020204" pitchFamily="34" charset="0"/>
                        </a:rPr>
                        <a:t>zmpa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0.47</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0.18</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0.39</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0.73</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0.17</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0.13</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92590667"/>
                  </a:ext>
                </a:extLst>
              </a:tr>
              <a:tr h="293834">
                <a:tc>
                  <a:txBody>
                    <a:bodyPr/>
                    <a:lstStyle/>
                    <a:p>
                      <a:pPr algn="l" fontAlgn="b"/>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73870490"/>
                  </a:ext>
                </a:extLst>
              </a:tr>
              <a:tr h="293834">
                <a:tc gridSpan="10">
                  <a:txBody>
                    <a:bodyPr/>
                    <a:lstStyle/>
                    <a:p>
                      <a:pPr algn="ctr" fontAlgn="b"/>
                      <a:r>
                        <a:rPr lang="es-CO" sz="1200" b="1" u="none" strike="noStrike" dirty="0">
                          <a:effectLst/>
                          <a:latin typeface="Arial" panose="020B0604020202020204" pitchFamily="34" charset="0"/>
                          <a:cs typeface="Arial" panose="020B0604020202020204" pitchFamily="34" charset="0"/>
                        </a:rPr>
                        <a:t>Correlaciones de pobreza con EEP x habitante</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357521704"/>
                  </a:ext>
                </a:extLst>
              </a:tr>
              <a:tr h="1004559">
                <a:tc>
                  <a:txBody>
                    <a:bodyPr/>
                    <a:lstStyle/>
                    <a:p>
                      <a:pPr algn="ctr" fontAlgn="b"/>
                      <a:endParaRPr lang="es-CO" sz="1100" b="1"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monetaria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Pobreza extrema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Incidencia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Intensidad Pobreza Multidimensional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ICV</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pobres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 de Personas en miseria por NBI</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55419610"/>
                  </a:ext>
                </a:extLst>
              </a:tr>
              <a:tr h="293834">
                <a:tc>
                  <a:txBody>
                    <a:bodyPr/>
                    <a:lstStyle/>
                    <a:p>
                      <a:pPr algn="l" fontAlgn="b"/>
                      <a:r>
                        <a:rPr lang="es-CO" sz="1100" b="1" u="none" strike="noStrike" dirty="0">
                          <a:effectLst/>
                          <a:latin typeface="Arial" panose="020B0604020202020204" pitchFamily="34" charset="0"/>
                          <a:cs typeface="Arial" panose="020B0604020202020204" pitchFamily="34" charset="0"/>
                        </a:rPr>
                        <a:t>Áreas protegidas </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0.38</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-0.19</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0.19</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08519228"/>
                  </a:ext>
                </a:extLst>
              </a:tr>
              <a:tr h="293834">
                <a:tc>
                  <a:txBody>
                    <a:bodyPr/>
                    <a:lstStyle/>
                    <a:p>
                      <a:pPr algn="l" fontAlgn="b"/>
                      <a:r>
                        <a:rPr lang="es-CO" sz="1100" b="1" u="none" strike="noStrike" dirty="0">
                          <a:effectLst/>
                          <a:latin typeface="Arial" panose="020B0604020202020204" pitchFamily="34" charset="0"/>
                          <a:cs typeface="Arial" panose="020B0604020202020204" pitchFamily="34" charset="0"/>
                        </a:rPr>
                        <a:t>cuerpo agua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solidFill>
                            <a:srgbClr val="FF0000"/>
                          </a:solidFill>
                          <a:effectLst/>
                          <a:latin typeface="Arial" panose="020B0604020202020204" pitchFamily="34" charset="0"/>
                          <a:cs typeface="Arial" panose="020B0604020202020204" pitchFamily="34" charset="0"/>
                        </a:rPr>
                        <a:t>-0.56</a:t>
                      </a:r>
                      <a:endParaRPr lang="es-CO" sz="1100" b="0" i="0" u="none" strike="noStrike">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solidFill>
                            <a:srgbClr val="FF0000"/>
                          </a:solidFill>
                          <a:effectLst/>
                          <a:latin typeface="Arial" panose="020B0604020202020204" pitchFamily="34" charset="0"/>
                          <a:cs typeface="Arial" panose="020B0604020202020204" pitchFamily="34" charset="0"/>
                        </a:rPr>
                        <a:t>-0.27</a:t>
                      </a:r>
                      <a:endParaRPr lang="es-CO" sz="1100" b="0" i="0" u="none" strike="noStrike">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-0.44</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solidFill>
                            <a:srgbClr val="FF0000"/>
                          </a:solidFill>
                          <a:effectLst/>
                          <a:latin typeface="Arial" panose="020B0604020202020204" pitchFamily="34" charset="0"/>
                          <a:cs typeface="Arial" panose="020B0604020202020204" pitchFamily="34" charset="0"/>
                        </a:rPr>
                        <a:t>-0.48</a:t>
                      </a:r>
                      <a:endParaRPr lang="es-CO" sz="1100" b="0" i="0" u="none" strike="noStrike">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99242470"/>
                  </a:ext>
                </a:extLst>
              </a:tr>
              <a:tr h="293834">
                <a:tc>
                  <a:txBody>
                    <a:bodyPr/>
                    <a:lstStyle/>
                    <a:p>
                      <a:pPr algn="l" fontAlgn="b"/>
                      <a:r>
                        <a:rPr lang="es-CO" sz="1100" b="1" u="none" strike="noStrike" dirty="0">
                          <a:effectLst/>
                          <a:latin typeface="Arial" panose="020B0604020202020204" pitchFamily="34" charset="0"/>
                          <a:cs typeface="Arial" panose="020B0604020202020204" pitchFamily="34" charset="0"/>
                        </a:rPr>
                        <a:t>ronda hídrica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-0.36</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-0.23</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-0.41</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0.28</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0.09</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-0.42</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-0.50</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0342453"/>
                  </a:ext>
                </a:extLst>
              </a:tr>
              <a:tr h="293834">
                <a:tc>
                  <a:txBody>
                    <a:bodyPr/>
                    <a:lstStyle/>
                    <a:p>
                      <a:pPr algn="l" fontAlgn="b"/>
                      <a:r>
                        <a:rPr lang="es-CO" sz="1100" b="1" u="none" strike="noStrike" dirty="0" err="1">
                          <a:effectLst/>
                          <a:latin typeface="Arial" panose="020B0604020202020204" pitchFamily="34" charset="0"/>
                          <a:cs typeface="Arial" panose="020B0604020202020204" pitchFamily="34" charset="0"/>
                        </a:rPr>
                        <a:t>zmpa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0.45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0.14</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0.33</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-0.38</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solidFill>
                            <a:srgbClr val="FF0000"/>
                          </a:solidFill>
                          <a:effectLst/>
                          <a:latin typeface="Arial" panose="020B0604020202020204" pitchFamily="34" charset="0"/>
                          <a:cs typeface="Arial" panose="020B0604020202020204" pitchFamily="34" charset="0"/>
                        </a:rPr>
                        <a:t>-0.37</a:t>
                      </a:r>
                      <a:endParaRPr lang="es-CO" sz="1100" b="0" i="0" u="none" strike="noStrike" dirty="0">
                        <a:solidFill>
                          <a:srgbClr val="FF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0.25</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a:effectLst/>
                          <a:latin typeface="Arial" panose="020B0604020202020204" pitchFamily="34" charset="0"/>
                          <a:cs typeface="Arial" panose="020B0604020202020204" pitchFamily="34" charset="0"/>
                        </a:rPr>
                        <a:t>0.20</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0.24</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100" u="none" strike="noStrike" dirty="0">
                          <a:effectLst/>
                          <a:latin typeface="Arial" panose="020B0604020202020204" pitchFamily="34" charset="0"/>
                          <a:cs typeface="Arial" panose="020B0604020202020204" pitchFamily="34" charset="0"/>
                        </a:rPr>
                        <a:t>0.02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845" marR="9845" marT="9845" marB="472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99218989"/>
                  </a:ext>
                </a:extLst>
              </a:tr>
            </a:tbl>
          </a:graphicData>
        </a:graphic>
      </p:graphicFrame>
    </p:spTree>
    <p:extLst>
      <p:ext uri="{BB962C8B-B14F-4D97-AF65-F5344CB8AC3E}">
        <p14:creationId xmlns:p14="http://schemas.microsoft.com/office/powerpoint/2010/main" val="1135541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ED51DE51-D333-4FFC-A3D5-E6C15FC1A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2" name="Título 1"/>
          <p:cNvSpPr>
            <a:spLocks noGrp="1"/>
          </p:cNvSpPr>
          <p:nvPr>
            <p:ph type="title"/>
          </p:nvPr>
        </p:nvSpPr>
        <p:spPr>
          <a:xfrm>
            <a:off x="6182286" y="869161"/>
            <a:ext cx="5792100" cy="827851"/>
          </a:xfrm>
        </p:spPr>
        <p:txBody>
          <a:bodyPr>
            <a:noAutofit/>
          </a:bodyPr>
          <a:lstStyle/>
          <a:p>
            <a:r>
              <a:rPr lang="es-CO" sz="2894" dirty="0"/>
              <a:t>Las tres localidades con mayor nivel de </a:t>
            </a:r>
            <a:r>
              <a:rPr lang="es-CO" sz="2894" b="1" dirty="0"/>
              <a:t>pobreza por ingresos </a:t>
            </a:r>
            <a:r>
              <a:rPr lang="es-CO" sz="2894" dirty="0"/>
              <a:t>presentan:</a:t>
            </a:r>
            <a:br>
              <a:rPr lang="es-CO" sz="2894" dirty="0"/>
            </a:br>
            <a:r>
              <a:rPr lang="es-CO" sz="2894" dirty="0"/>
              <a:t/>
            </a:r>
            <a:br>
              <a:rPr lang="es-CO" sz="2894" dirty="0"/>
            </a:br>
            <a:endParaRPr lang="es-CO" sz="2894" dirty="0"/>
          </a:p>
        </p:txBody>
      </p:sp>
      <p:sp>
        <p:nvSpPr>
          <p:cNvPr id="9" name="Rectángulo 8">
            <a:extLst>
              <a:ext uri="{FF2B5EF4-FFF2-40B4-BE49-F238E27FC236}">
                <a16:creationId xmlns="" xmlns:a16="http://schemas.microsoft.com/office/drawing/2014/main" id="{B232E320-C9E9-44A6-90E9-5BD7D0A6FBFE}"/>
              </a:ext>
            </a:extLst>
          </p:cNvPr>
          <p:cNvSpPr/>
          <p:nvPr/>
        </p:nvSpPr>
        <p:spPr>
          <a:xfrm>
            <a:off x="6020431" y="1697012"/>
            <a:ext cx="6300788" cy="1180608"/>
          </a:xfrm>
          <a:prstGeom prst="rect">
            <a:avLst/>
          </a:prstGeom>
        </p:spPr>
        <p:txBody>
          <a:bodyPr>
            <a:spAutoFit/>
          </a:bodyPr>
          <a:lstStyle/>
          <a:p>
            <a:r>
              <a:rPr lang="es-CO" sz="2274" dirty="0">
                <a:latin typeface="Arial" panose="020B0604020202020204" pitchFamily="34" charset="0"/>
                <a:cs typeface="Arial" panose="020B0604020202020204" pitchFamily="34" charset="0"/>
              </a:rPr>
              <a:t>*En términos de Espacio publico efectivo los puestos 5,6,10 en dotación por área y los puestos 14,7,18 si se analiza por habitante.</a:t>
            </a:r>
          </a:p>
        </p:txBody>
      </p:sp>
      <p:sp>
        <p:nvSpPr>
          <p:cNvPr id="10" name="Rectángulo 9">
            <a:extLst>
              <a:ext uri="{FF2B5EF4-FFF2-40B4-BE49-F238E27FC236}">
                <a16:creationId xmlns="" xmlns:a16="http://schemas.microsoft.com/office/drawing/2014/main" id="{8E910A7E-D1D0-4A06-8A26-FE50DB2CFB1C}"/>
              </a:ext>
            </a:extLst>
          </p:cNvPr>
          <p:cNvSpPr/>
          <p:nvPr/>
        </p:nvSpPr>
        <p:spPr>
          <a:xfrm>
            <a:off x="6021027" y="3151923"/>
            <a:ext cx="6300788" cy="1180608"/>
          </a:xfrm>
          <a:prstGeom prst="rect">
            <a:avLst/>
          </a:prstGeom>
        </p:spPr>
        <p:txBody>
          <a:bodyPr>
            <a:spAutoFit/>
          </a:bodyPr>
          <a:lstStyle/>
          <a:p>
            <a:r>
              <a:rPr lang="es-CO" sz="2274" dirty="0">
                <a:latin typeface="Arial" panose="020B0604020202020204" pitchFamily="34" charset="0"/>
                <a:cs typeface="Arial" panose="020B0604020202020204" pitchFamily="34" charset="0"/>
              </a:rPr>
              <a:t>*En términos de Espacio publico verde los puestos 5,1,6 en dotación por área y los puestos 9,1,10 si se analiza por habitante.</a:t>
            </a:r>
          </a:p>
        </p:txBody>
      </p:sp>
      <p:sp>
        <p:nvSpPr>
          <p:cNvPr id="11" name="Rectángulo 10">
            <a:extLst>
              <a:ext uri="{FF2B5EF4-FFF2-40B4-BE49-F238E27FC236}">
                <a16:creationId xmlns="" xmlns:a16="http://schemas.microsoft.com/office/drawing/2014/main" id="{A78DE05D-6164-4EB5-AF98-6C35C3611794}"/>
              </a:ext>
            </a:extLst>
          </p:cNvPr>
          <p:cNvSpPr/>
          <p:nvPr/>
        </p:nvSpPr>
        <p:spPr>
          <a:xfrm>
            <a:off x="6020431" y="4566164"/>
            <a:ext cx="6300788" cy="1180608"/>
          </a:xfrm>
          <a:prstGeom prst="rect">
            <a:avLst/>
          </a:prstGeom>
        </p:spPr>
        <p:txBody>
          <a:bodyPr>
            <a:spAutoFit/>
          </a:bodyPr>
          <a:lstStyle/>
          <a:p>
            <a:r>
              <a:rPr lang="es-CO" sz="2274" dirty="0">
                <a:latin typeface="Arial" panose="020B0604020202020204" pitchFamily="34" charset="0"/>
                <a:cs typeface="Arial" panose="020B0604020202020204" pitchFamily="34" charset="0"/>
              </a:rPr>
              <a:t>*En términos de Espacio publico total los puestos 6,4,8 en dotación por área y los puestos 16,1,17 si se analiza por habitante.</a:t>
            </a:r>
          </a:p>
        </p:txBody>
      </p:sp>
      <p:graphicFrame>
        <p:nvGraphicFramePr>
          <p:cNvPr id="12" name="Tabla 11">
            <a:extLst>
              <a:ext uri="{FF2B5EF4-FFF2-40B4-BE49-F238E27FC236}">
                <a16:creationId xmlns="" xmlns:a16="http://schemas.microsoft.com/office/drawing/2014/main" id="{7617EF03-9C36-411F-B358-69775959046F}"/>
              </a:ext>
            </a:extLst>
          </p:cNvPr>
          <p:cNvGraphicFramePr>
            <a:graphicFrameLocks noGrp="1"/>
          </p:cNvGraphicFramePr>
          <p:nvPr>
            <p:extLst/>
          </p:nvPr>
        </p:nvGraphicFramePr>
        <p:xfrm>
          <a:off x="201240" y="812442"/>
          <a:ext cx="5547869" cy="4700503"/>
        </p:xfrm>
        <a:graphic>
          <a:graphicData uri="http://schemas.openxmlformats.org/drawingml/2006/table">
            <a:tbl>
              <a:tblPr>
                <a:tableStyleId>{5C22544A-7EE6-4342-B048-85BDC9FD1C3A}</a:tableStyleId>
              </a:tblPr>
              <a:tblGrid>
                <a:gridCol w="802046">
                  <a:extLst>
                    <a:ext uri="{9D8B030D-6E8A-4147-A177-3AD203B41FA5}">
                      <a16:colId xmlns="" xmlns:a16="http://schemas.microsoft.com/office/drawing/2014/main" val="467682789"/>
                    </a:ext>
                  </a:extLst>
                </a:gridCol>
                <a:gridCol w="813023">
                  <a:extLst>
                    <a:ext uri="{9D8B030D-6E8A-4147-A177-3AD203B41FA5}">
                      <a16:colId xmlns="" xmlns:a16="http://schemas.microsoft.com/office/drawing/2014/main" val="3468962377"/>
                    </a:ext>
                  </a:extLst>
                </a:gridCol>
                <a:gridCol w="786560">
                  <a:extLst>
                    <a:ext uri="{9D8B030D-6E8A-4147-A177-3AD203B41FA5}">
                      <a16:colId xmlns="" xmlns:a16="http://schemas.microsoft.com/office/drawing/2014/main" val="78252493"/>
                    </a:ext>
                  </a:extLst>
                </a:gridCol>
                <a:gridCol w="629248">
                  <a:extLst>
                    <a:ext uri="{9D8B030D-6E8A-4147-A177-3AD203B41FA5}">
                      <a16:colId xmlns="" xmlns:a16="http://schemas.microsoft.com/office/drawing/2014/main" val="4199006157"/>
                    </a:ext>
                  </a:extLst>
                </a:gridCol>
                <a:gridCol w="629248">
                  <a:extLst>
                    <a:ext uri="{9D8B030D-6E8A-4147-A177-3AD203B41FA5}">
                      <a16:colId xmlns="" xmlns:a16="http://schemas.microsoft.com/office/drawing/2014/main" val="2152264511"/>
                    </a:ext>
                  </a:extLst>
                </a:gridCol>
                <a:gridCol w="629248">
                  <a:extLst>
                    <a:ext uri="{9D8B030D-6E8A-4147-A177-3AD203B41FA5}">
                      <a16:colId xmlns="" xmlns:a16="http://schemas.microsoft.com/office/drawing/2014/main" val="1360373957"/>
                    </a:ext>
                  </a:extLst>
                </a:gridCol>
                <a:gridCol w="629248">
                  <a:extLst>
                    <a:ext uri="{9D8B030D-6E8A-4147-A177-3AD203B41FA5}">
                      <a16:colId xmlns="" xmlns:a16="http://schemas.microsoft.com/office/drawing/2014/main" val="816675942"/>
                    </a:ext>
                  </a:extLst>
                </a:gridCol>
                <a:gridCol w="629248">
                  <a:extLst>
                    <a:ext uri="{9D8B030D-6E8A-4147-A177-3AD203B41FA5}">
                      <a16:colId xmlns="" xmlns:a16="http://schemas.microsoft.com/office/drawing/2014/main" val="4259259216"/>
                    </a:ext>
                  </a:extLst>
                </a:gridCol>
              </a:tblGrid>
              <a:tr h="467982">
                <a:tc>
                  <a:txBody>
                    <a:bodyPr/>
                    <a:lstStyle/>
                    <a:p>
                      <a:pPr algn="ctr" fontAlgn="b"/>
                      <a:r>
                        <a:rPr lang="es-CO" sz="900" b="1" u="none" strike="noStrike" dirty="0">
                          <a:effectLst/>
                        </a:rPr>
                        <a:t>Localidad</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Pobreza monetaria</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Efectivo</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Efectivo </a:t>
                      </a:r>
                      <a:r>
                        <a:rPr lang="es-CO" sz="900" b="1" u="none" strike="noStrike" dirty="0" err="1">
                          <a:effectLst/>
                        </a:rPr>
                        <a:t>hab</a:t>
                      </a:r>
                      <a:r>
                        <a:rPr lang="es-CO" sz="900" b="1" u="none" strike="noStrike" dirty="0">
                          <a:effectLst/>
                        </a:rPr>
                        <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Verde</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Verde </a:t>
                      </a:r>
                      <a:r>
                        <a:rPr lang="es-CO" sz="900" b="1" u="none" strike="noStrike" dirty="0" err="1">
                          <a:effectLst/>
                        </a:rPr>
                        <a:t>hab</a:t>
                      </a:r>
                      <a:r>
                        <a:rPr lang="es-CO" sz="900" b="1" u="none" strike="noStrike" dirty="0">
                          <a:effectLst/>
                        </a:rPr>
                        <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total</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total </a:t>
                      </a:r>
                      <a:r>
                        <a:rPr lang="es-CO" sz="900" b="1" u="none" strike="noStrike" dirty="0" err="1">
                          <a:effectLst/>
                        </a:rPr>
                        <a:t>hab</a:t>
                      </a:r>
                      <a:r>
                        <a:rPr lang="es-CO" sz="900" b="1" u="none" strike="noStrike" dirty="0">
                          <a:effectLst/>
                        </a:rPr>
                        <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2438129919"/>
                  </a:ext>
                </a:extLst>
              </a:tr>
              <a:tr h="301699">
                <a:tc>
                  <a:txBody>
                    <a:bodyPr/>
                    <a:lstStyle/>
                    <a:p>
                      <a:pPr algn="ctr" fontAlgn="b"/>
                      <a:r>
                        <a:rPr lang="es-CO" sz="900" u="none" strike="noStrike" dirty="0">
                          <a:effectLst/>
                        </a:rPr>
                        <a:t>Ciudad Bolívar</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u="none" strike="noStrike" dirty="0">
                          <a:effectLst/>
                        </a:rPr>
                        <a:t>29.3</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u="none" strike="noStrike">
                          <a:effectLst/>
                        </a:rPr>
                        <a:t>5</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u="none" strike="noStrike" dirty="0">
                          <a:effectLst/>
                        </a:rPr>
                        <a:t>14</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u="none" strike="noStrike">
                          <a:effectLst/>
                        </a:rPr>
                        <a:t>5</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u="none" strike="noStrike" dirty="0">
                          <a:effectLst/>
                        </a:rPr>
                        <a:t>9</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u="none" strike="noStrike">
                          <a:effectLst/>
                        </a:rPr>
                        <a:t>6</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u="none" strike="noStrike" dirty="0">
                          <a:effectLst/>
                        </a:rPr>
                        <a:t>16</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 xmlns:a16="http://schemas.microsoft.com/office/drawing/2014/main" val="1612371436"/>
                  </a:ext>
                </a:extLst>
              </a:tr>
              <a:tr h="184447">
                <a:tc>
                  <a:txBody>
                    <a:bodyPr/>
                    <a:lstStyle/>
                    <a:p>
                      <a:pPr algn="ctr" fontAlgn="b"/>
                      <a:r>
                        <a:rPr lang="es-CO" sz="900" u="none" strike="noStrike" dirty="0">
                          <a:effectLst/>
                        </a:rPr>
                        <a:t>Usme</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u="none" strike="noStrike" dirty="0">
                          <a:effectLst/>
                        </a:rPr>
                        <a:t>29.1</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u="none" strike="noStrike" dirty="0">
                          <a:effectLst/>
                        </a:rPr>
                        <a:t>6</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u="none" strike="noStrike" dirty="0">
                          <a:effectLst/>
                        </a:rPr>
                        <a:t>5</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u="none" strike="noStrike">
                          <a:effectLst/>
                        </a:rPr>
                        <a:t>1</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u="none" strike="noStrike" dirty="0">
                          <a:effectLst/>
                        </a:rPr>
                        <a:t>1</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u="none" strike="noStrike">
                          <a:effectLst/>
                        </a:rPr>
                        <a:t>4</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u="none" strike="noStrike" dirty="0">
                          <a:effectLst/>
                        </a:rPr>
                        <a:t>1</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1">
                        <a:lumMod val="60000"/>
                        <a:lumOff val="40000"/>
                      </a:schemeClr>
                    </a:solidFill>
                  </a:tcPr>
                </a:tc>
                <a:extLst>
                  <a:ext uri="{0D108BD9-81ED-4DB2-BD59-A6C34878D82A}">
                    <a16:rowId xmlns="" xmlns:a16="http://schemas.microsoft.com/office/drawing/2014/main" val="571455204"/>
                  </a:ext>
                </a:extLst>
              </a:tr>
              <a:tr h="184447">
                <a:tc>
                  <a:txBody>
                    <a:bodyPr/>
                    <a:lstStyle/>
                    <a:p>
                      <a:pPr algn="ctr" fontAlgn="b"/>
                      <a:r>
                        <a:rPr lang="es-CO" sz="900" u="none" strike="noStrike" dirty="0">
                          <a:effectLst/>
                        </a:rPr>
                        <a:t>Bosa</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u="none" strike="noStrike">
                          <a:effectLst/>
                        </a:rPr>
                        <a:t>23.5</a:t>
                      </a:r>
                      <a:endParaRPr lang="es-CO" sz="900" b="0" i="0" u="none" strike="noStrike">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u="none" strike="noStrike">
                          <a:effectLst/>
                        </a:rPr>
                        <a:t>10</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u="none" strike="noStrike" dirty="0">
                          <a:effectLst/>
                        </a:rPr>
                        <a:t>18</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u="none" strike="noStrike" dirty="0">
                          <a:effectLst/>
                        </a:rPr>
                        <a:t>6</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u="none" strike="noStrike" dirty="0">
                          <a:effectLst/>
                        </a:rPr>
                        <a:t>10</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u="none" strike="noStrike">
                          <a:effectLst/>
                        </a:rPr>
                        <a:t>8</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u="none" strike="noStrike" dirty="0">
                          <a:effectLst/>
                        </a:rPr>
                        <a:t>17</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1">
                        <a:lumMod val="60000"/>
                        <a:lumOff val="40000"/>
                      </a:schemeClr>
                    </a:solidFill>
                  </a:tcPr>
                </a:tc>
                <a:extLst>
                  <a:ext uri="{0D108BD9-81ED-4DB2-BD59-A6C34878D82A}">
                    <a16:rowId xmlns="" xmlns:a16="http://schemas.microsoft.com/office/drawing/2014/main" val="482107981"/>
                  </a:ext>
                </a:extLst>
              </a:tr>
              <a:tr h="184447">
                <a:tc>
                  <a:txBody>
                    <a:bodyPr/>
                    <a:lstStyle/>
                    <a:p>
                      <a:pPr algn="ctr" fontAlgn="b"/>
                      <a:r>
                        <a:rPr lang="es-CO" sz="900" u="none" strike="noStrike" dirty="0">
                          <a:effectLst/>
                        </a:rPr>
                        <a:t>Santafé</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23.2</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16</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2</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16</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7</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16</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5</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950021435"/>
                  </a:ext>
                </a:extLst>
              </a:tr>
              <a:tr h="184447">
                <a:tc>
                  <a:txBody>
                    <a:bodyPr/>
                    <a:lstStyle/>
                    <a:p>
                      <a:pPr algn="ctr" fontAlgn="b"/>
                      <a:r>
                        <a:rPr lang="es-CO" sz="900" u="none" strike="noStrike">
                          <a:effectLst/>
                        </a:rPr>
                        <a:t>San Cristóbal</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a:effectLst/>
                        </a:rPr>
                        <a:t>23.1</a:t>
                      </a:r>
                      <a:endParaRPr lang="es-CO" sz="900" b="0" i="0" u="none" strike="noStrike">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11</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a:effectLst/>
                        </a:rPr>
                        <a:t>12</a:t>
                      </a:r>
                      <a:endParaRPr lang="es-CO" sz="900" b="0" i="0" u="none" strike="noStrike">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10</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14</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10</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15</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4113456262"/>
                  </a:ext>
                </a:extLst>
              </a:tr>
              <a:tr h="326215">
                <a:tc>
                  <a:txBody>
                    <a:bodyPr/>
                    <a:lstStyle/>
                    <a:p>
                      <a:pPr algn="ctr" fontAlgn="b"/>
                      <a:r>
                        <a:rPr lang="es-CO" sz="900" u="none" strike="noStrike">
                          <a:effectLst/>
                        </a:rPr>
                        <a:t>Rafael Uribe Uribe</a:t>
                      </a:r>
                      <a:endParaRPr lang="es-CO" sz="900" b="0" i="0" u="none" strike="noStrike">
                        <a:solidFill>
                          <a:srgbClr val="FF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17.8</a:t>
                      </a:r>
                      <a:endParaRPr lang="es-CO" sz="900" b="0" i="0" u="none" strike="noStrike" dirty="0">
                        <a:solidFill>
                          <a:srgbClr val="FF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13</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13</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15</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17</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14</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18</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232128654"/>
                  </a:ext>
                </a:extLst>
              </a:tr>
              <a:tr h="184447">
                <a:tc>
                  <a:txBody>
                    <a:bodyPr/>
                    <a:lstStyle/>
                    <a:p>
                      <a:pPr algn="ctr" fontAlgn="b"/>
                      <a:r>
                        <a:rPr lang="es-CO" sz="900" u="none" strike="noStrike">
                          <a:effectLst/>
                        </a:rPr>
                        <a:t>Kennedy</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17.4</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3</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16</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4</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15</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3</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19</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30942510"/>
                  </a:ext>
                </a:extLst>
              </a:tr>
              <a:tr h="301699">
                <a:tc>
                  <a:txBody>
                    <a:bodyPr/>
                    <a:lstStyle/>
                    <a:p>
                      <a:pPr algn="ctr" fontAlgn="b"/>
                      <a:r>
                        <a:rPr lang="es-CO" sz="900" u="none" strike="noStrike">
                          <a:effectLst/>
                        </a:rPr>
                        <a:t>La Candelaria</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15.9</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19</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15</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19</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16</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19</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10</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088532933"/>
                  </a:ext>
                </a:extLst>
              </a:tr>
              <a:tr h="184447">
                <a:tc>
                  <a:txBody>
                    <a:bodyPr/>
                    <a:lstStyle/>
                    <a:p>
                      <a:pPr algn="ctr" fontAlgn="b"/>
                      <a:r>
                        <a:rPr lang="es-CO" sz="900" u="none" strike="noStrike">
                          <a:effectLst/>
                        </a:rPr>
                        <a:t>Los Mártires</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a:effectLst/>
                        </a:rPr>
                        <a:t>15.6</a:t>
                      </a:r>
                      <a:endParaRPr lang="es-CO" sz="900" b="0" i="0" u="none" strike="noStrike">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18</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19</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18</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19</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17</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9</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745529957"/>
                  </a:ext>
                </a:extLst>
              </a:tr>
              <a:tr h="184447">
                <a:tc>
                  <a:txBody>
                    <a:bodyPr/>
                    <a:lstStyle/>
                    <a:p>
                      <a:pPr algn="ctr" fontAlgn="b"/>
                      <a:r>
                        <a:rPr lang="es-CO" sz="900" u="none" strike="noStrike">
                          <a:effectLst/>
                        </a:rPr>
                        <a:t>Tunjuelito</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15</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15</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9</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9</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3</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15</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8</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072610173"/>
                  </a:ext>
                </a:extLst>
              </a:tr>
              <a:tr h="301699">
                <a:tc>
                  <a:txBody>
                    <a:bodyPr/>
                    <a:lstStyle/>
                    <a:p>
                      <a:pPr algn="ctr" fontAlgn="b"/>
                      <a:r>
                        <a:rPr lang="es-CO" sz="900" u="none" strike="noStrike">
                          <a:effectLst/>
                        </a:rPr>
                        <a:t>Puente Aranda</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12.5</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12</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7</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14</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13</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9</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4</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378223726"/>
                  </a:ext>
                </a:extLst>
              </a:tr>
              <a:tr h="301699">
                <a:tc>
                  <a:txBody>
                    <a:bodyPr/>
                    <a:lstStyle/>
                    <a:p>
                      <a:pPr algn="ctr" fontAlgn="b"/>
                      <a:r>
                        <a:rPr lang="es-CO" sz="900" u="none" strike="noStrike">
                          <a:effectLst/>
                        </a:rPr>
                        <a:t>Barrios Unidos</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10.2</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9</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4</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13</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12</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12</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11</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605943115"/>
                  </a:ext>
                </a:extLst>
              </a:tr>
              <a:tr h="301699">
                <a:tc>
                  <a:txBody>
                    <a:bodyPr/>
                    <a:lstStyle/>
                    <a:p>
                      <a:pPr algn="ctr" fontAlgn="b"/>
                      <a:r>
                        <a:rPr lang="es-CO" sz="900" u="none" strike="noStrike">
                          <a:effectLst/>
                        </a:rPr>
                        <a:t>Antonio Nariño</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9.5</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17</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17</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17</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18</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18</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13</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017500836"/>
                  </a:ext>
                </a:extLst>
              </a:tr>
              <a:tr h="184447">
                <a:tc>
                  <a:txBody>
                    <a:bodyPr/>
                    <a:lstStyle/>
                    <a:p>
                      <a:pPr algn="ctr" fontAlgn="b"/>
                      <a:r>
                        <a:rPr lang="es-CO" sz="900" u="none" strike="noStrike">
                          <a:effectLst/>
                        </a:rPr>
                        <a:t>Usaquén</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9.4</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4</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8</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7</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5</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5</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6</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3607376824"/>
                  </a:ext>
                </a:extLst>
              </a:tr>
              <a:tr h="184447">
                <a:tc>
                  <a:txBody>
                    <a:bodyPr/>
                    <a:lstStyle/>
                    <a:p>
                      <a:pPr algn="ctr" fontAlgn="b"/>
                      <a:r>
                        <a:rPr lang="es-CO" sz="900" u="none" strike="noStrike">
                          <a:effectLst/>
                        </a:rPr>
                        <a:t>Chapinero</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9.1</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14</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3</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11</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2</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13</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3</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401641973"/>
                  </a:ext>
                </a:extLst>
              </a:tr>
              <a:tr h="184447">
                <a:tc>
                  <a:txBody>
                    <a:bodyPr/>
                    <a:lstStyle/>
                    <a:p>
                      <a:pPr algn="ctr" fontAlgn="b"/>
                      <a:r>
                        <a:rPr lang="es-CO" sz="900" u="none" strike="noStrike">
                          <a:effectLst/>
                        </a:rPr>
                        <a:t>Fontibón</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9.1</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7</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10</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a:effectLst/>
                        </a:rPr>
                        <a:t>8</a:t>
                      </a:r>
                      <a:endParaRPr lang="es-CO" sz="900" b="0" i="0" u="none" strike="noStrike">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6</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u="none" strike="noStrike" dirty="0">
                          <a:effectLst/>
                        </a:rPr>
                        <a:t>7</a:t>
                      </a:r>
                      <a:endParaRPr lang="es-CO" sz="900" b="0"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u="none" strike="noStrike" dirty="0">
                          <a:effectLst/>
                        </a:rPr>
                        <a:t>7</a:t>
                      </a:r>
                      <a:endParaRPr lang="es-CO" sz="900" b="0"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528350956"/>
                  </a:ext>
                </a:extLst>
              </a:tr>
              <a:tr h="184447">
                <a:tc>
                  <a:txBody>
                    <a:bodyPr/>
                    <a:lstStyle/>
                    <a:p>
                      <a:pPr marL="0" algn="ctr" defTabSz="914400" rtl="0" eaLnBrk="1" fontAlgn="b" latinLnBrk="0" hangingPunct="1"/>
                      <a:r>
                        <a:rPr lang="es-CO" sz="900" u="none" strike="noStrike" kern="1200" dirty="0">
                          <a:effectLst/>
                        </a:rPr>
                        <a:t>Engativá</a:t>
                      </a:r>
                      <a:endParaRPr lang="es-CO" sz="900" u="none" strike="noStrike" kern="1200" dirty="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9</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algn="ctr" defTabSz="914400" rtl="0" eaLnBrk="1" fontAlgn="b" latinLnBrk="0" hangingPunct="1"/>
                      <a:r>
                        <a:rPr lang="es-CO" sz="900" u="none" strike="noStrike" kern="1200">
                          <a:effectLst/>
                        </a:rPr>
                        <a:t>2</a:t>
                      </a:r>
                      <a:endParaRPr lang="es-CO" sz="900" u="none" strike="noStrike" kern="120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6</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algn="ctr" defTabSz="914400" rtl="0" eaLnBrk="1" fontAlgn="b" latinLnBrk="0" hangingPunct="1"/>
                      <a:r>
                        <a:rPr lang="es-CO" sz="900" u="none" strike="noStrike" kern="1200">
                          <a:effectLst/>
                        </a:rPr>
                        <a:t>3</a:t>
                      </a:r>
                      <a:endParaRPr lang="es-CO" sz="900" u="none" strike="noStrike" kern="120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8</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2</a:t>
                      </a:r>
                      <a:endParaRPr lang="es-CO" sz="900" u="none" strike="noStrike" kern="1200" dirty="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12</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358315619"/>
                  </a:ext>
                </a:extLst>
              </a:tr>
              <a:tr h="184447">
                <a:tc>
                  <a:txBody>
                    <a:bodyPr/>
                    <a:lstStyle/>
                    <a:p>
                      <a:pPr marL="0" algn="ctr" defTabSz="914400" rtl="0" eaLnBrk="1" fontAlgn="b" latinLnBrk="0" hangingPunct="1"/>
                      <a:r>
                        <a:rPr lang="es-CO" sz="900" u="none" strike="noStrike" kern="1200" dirty="0">
                          <a:effectLst/>
                        </a:rPr>
                        <a:t>Suba</a:t>
                      </a:r>
                      <a:endParaRPr lang="es-CO" sz="900" u="none" strike="noStrike" kern="1200" dirty="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8.1</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1</a:t>
                      </a:r>
                      <a:endParaRPr lang="es-CO" sz="900" u="none" strike="noStrike" kern="1200" dirty="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11</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algn="ctr" defTabSz="914400" rtl="0" eaLnBrk="1" fontAlgn="b" latinLnBrk="0" hangingPunct="1"/>
                      <a:r>
                        <a:rPr lang="es-CO" sz="900" u="none" strike="noStrike" kern="1200">
                          <a:effectLst/>
                        </a:rPr>
                        <a:t>2</a:t>
                      </a:r>
                      <a:endParaRPr lang="es-CO" sz="900" u="none" strike="noStrike" kern="120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11</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1</a:t>
                      </a:r>
                      <a:endParaRPr lang="es-CO" sz="900" u="none" strike="noStrike" kern="1200" dirty="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14</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078725221"/>
                  </a:ext>
                </a:extLst>
              </a:tr>
              <a:tr h="184447">
                <a:tc>
                  <a:txBody>
                    <a:bodyPr/>
                    <a:lstStyle/>
                    <a:p>
                      <a:pPr marL="0" algn="ctr" defTabSz="914400" rtl="0" eaLnBrk="1" fontAlgn="b" latinLnBrk="0" hangingPunct="1"/>
                      <a:r>
                        <a:rPr lang="es-CO" sz="900" u="none" strike="noStrike" kern="1200">
                          <a:effectLst/>
                        </a:rPr>
                        <a:t>Teusaquillo</a:t>
                      </a:r>
                      <a:endParaRPr lang="es-CO" sz="900" u="none" strike="noStrike" kern="120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4.3</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8</a:t>
                      </a:r>
                      <a:endParaRPr lang="es-CO" sz="900" u="none" strike="noStrike" kern="1200" dirty="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1</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12</a:t>
                      </a:r>
                      <a:endParaRPr lang="es-CO" sz="900" u="none" strike="noStrike" kern="1200" dirty="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4</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11</a:t>
                      </a:r>
                      <a:endParaRPr lang="es-CO" sz="900" u="none" strike="noStrike" kern="1200" dirty="0">
                        <a:solidFill>
                          <a:schemeClr val="dk1"/>
                        </a:solidFill>
                        <a:effectLst/>
                        <a:latin typeface="+mn-lt"/>
                        <a:ea typeface="+mn-ea"/>
                        <a:cs typeface="+mn-cs"/>
                      </a:endParaRPr>
                    </a:p>
                  </a:txBody>
                  <a:tcPr marL="7358" marR="7358" marT="7358" marB="35321"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CO" sz="900" u="none" strike="noStrike" kern="1200" dirty="0">
                          <a:effectLst/>
                        </a:rPr>
                        <a:t>2</a:t>
                      </a:r>
                      <a:endParaRPr lang="es-CO" sz="900" u="none" strike="noStrike" kern="1200" dirty="0">
                        <a:solidFill>
                          <a:schemeClr val="dk1"/>
                        </a:solidFill>
                        <a:effectLst/>
                        <a:latin typeface="+mn-lt"/>
                        <a:ea typeface="+mn-ea"/>
                        <a:cs typeface="+mn-cs"/>
                      </a:endParaRPr>
                    </a:p>
                  </a:txBody>
                  <a:tcPr marL="7358" marR="7358" marT="7358" marB="35321"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731283619"/>
                  </a:ext>
                </a:extLst>
              </a:tr>
            </a:tbl>
          </a:graphicData>
        </a:graphic>
      </p:graphicFrame>
    </p:spTree>
    <p:extLst>
      <p:ext uri="{BB962C8B-B14F-4D97-AF65-F5344CB8AC3E}">
        <p14:creationId xmlns:p14="http://schemas.microsoft.com/office/powerpoint/2010/main" val="1776658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6041FD48-9275-44FF-88A2-0557425BF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125"/>
            <a:ext cx="12601575" cy="6986650"/>
          </a:xfrm>
          <a:prstGeom prst="rect">
            <a:avLst/>
          </a:prstGeom>
        </p:spPr>
      </p:pic>
      <p:sp>
        <p:nvSpPr>
          <p:cNvPr id="2" name="Título 1"/>
          <p:cNvSpPr>
            <a:spLocks noGrp="1"/>
          </p:cNvSpPr>
          <p:nvPr>
            <p:ph type="title"/>
          </p:nvPr>
        </p:nvSpPr>
        <p:spPr>
          <a:xfrm>
            <a:off x="6222589" y="1020690"/>
            <a:ext cx="5792100" cy="827851"/>
          </a:xfrm>
        </p:spPr>
        <p:txBody>
          <a:bodyPr>
            <a:noAutofit/>
          </a:bodyPr>
          <a:lstStyle/>
          <a:p>
            <a:r>
              <a:rPr lang="es-CO" sz="2894" dirty="0">
                <a:latin typeface="Arial" panose="020B0604020202020204" pitchFamily="34" charset="0"/>
                <a:cs typeface="Arial" panose="020B0604020202020204" pitchFamily="34" charset="0"/>
              </a:rPr>
              <a:t>Las tres localidades con mayor nivel de </a:t>
            </a:r>
            <a:r>
              <a:rPr lang="es-CO" sz="2894" b="1" dirty="0">
                <a:latin typeface="Arial" panose="020B0604020202020204" pitchFamily="34" charset="0"/>
                <a:cs typeface="Arial" panose="020B0604020202020204" pitchFamily="34" charset="0"/>
              </a:rPr>
              <a:t>pobreza por IPM </a:t>
            </a:r>
            <a:r>
              <a:rPr lang="es-CO" sz="2894" dirty="0">
                <a:latin typeface="Arial" panose="020B0604020202020204" pitchFamily="34" charset="0"/>
                <a:cs typeface="Arial" panose="020B0604020202020204" pitchFamily="34" charset="0"/>
              </a:rPr>
              <a:t>presentan:</a:t>
            </a:r>
            <a:br>
              <a:rPr lang="es-CO" sz="2894" dirty="0">
                <a:latin typeface="Arial" panose="020B0604020202020204" pitchFamily="34" charset="0"/>
                <a:cs typeface="Arial" panose="020B0604020202020204" pitchFamily="34" charset="0"/>
              </a:rPr>
            </a:br>
            <a:r>
              <a:rPr lang="es-CO" sz="2894" dirty="0">
                <a:latin typeface="Arial" panose="020B0604020202020204" pitchFamily="34" charset="0"/>
                <a:cs typeface="Arial" panose="020B0604020202020204" pitchFamily="34" charset="0"/>
              </a:rPr>
              <a:t/>
            </a:r>
            <a:br>
              <a:rPr lang="es-CO" sz="2894" dirty="0">
                <a:latin typeface="Arial" panose="020B0604020202020204" pitchFamily="34" charset="0"/>
                <a:cs typeface="Arial" panose="020B0604020202020204" pitchFamily="34" charset="0"/>
              </a:rPr>
            </a:br>
            <a:endParaRPr lang="es-CO" sz="2894"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 xmlns:a16="http://schemas.microsoft.com/office/drawing/2014/main" id="{B232E320-C9E9-44A6-90E9-5BD7D0A6FBFE}"/>
              </a:ext>
            </a:extLst>
          </p:cNvPr>
          <p:cNvSpPr/>
          <p:nvPr/>
        </p:nvSpPr>
        <p:spPr>
          <a:xfrm>
            <a:off x="6020431" y="1697012"/>
            <a:ext cx="6300788" cy="1180608"/>
          </a:xfrm>
          <a:prstGeom prst="rect">
            <a:avLst/>
          </a:prstGeom>
        </p:spPr>
        <p:txBody>
          <a:bodyPr>
            <a:spAutoFit/>
          </a:bodyPr>
          <a:lstStyle/>
          <a:p>
            <a:r>
              <a:rPr lang="es-CO" sz="2274" dirty="0">
                <a:latin typeface="Arial" panose="020B0604020202020204" pitchFamily="34" charset="0"/>
                <a:cs typeface="Arial" panose="020B0604020202020204" pitchFamily="34" charset="0"/>
              </a:rPr>
              <a:t>*En términos de Espacio publico efectivo los puestos 6,10,16 en dotación por área y los puestos 5,18,2 si se analiza por habitante.</a:t>
            </a:r>
          </a:p>
        </p:txBody>
      </p:sp>
      <p:sp>
        <p:nvSpPr>
          <p:cNvPr id="10" name="Rectángulo 9">
            <a:extLst>
              <a:ext uri="{FF2B5EF4-FFF2-40B4-BE49-F238E27FC236}">
                <a16:creationId xmlns="" xmlns:a16="http://schemas.microsoft.com/office/drawing/2014/main" id="{8E910A7E-D1D0-4A06-8A26-FE50DB2CFB1C}"/>
              </a:ext>
            </a:extLst>
          </p:cNvPr>
          <p:cNvSpPr/>
          <p:nvPr/>
        </p:nvSpPr>
        <p:spPr>
          <a:xfrm>
            <a:off x="5968245" y="2886798"/>
            <a:ext cx="6300788" cy="1180608"/>
          </a:xfrm>
          <a:prstGeom prst="rect">
            <a:avLst/>
          </a:prstGeom>
        </p:spPr>
        <p:txBody>
          <a:bodyPr>
            <a:spAutoFit/>
          </a:bodyPr>
          <a:lstStyle/>
          <a:p>
            <a:r>
              <a:rPr lang="es-CO" sz="2274" dirty="0">
                <a:latin typeface="Arial" panose="020B0604020202020204" pitchFamily="34" charset="0"/>
                <a:cs typeface="Arial" panose="020B0604020202020204" pitchFamily="34" charset="0"/>
              </a:rPr>
              <a:t>*En términos de Espacio publico verde los puestos 1,6,16 en dotación por área y los puestos 1,10,7 si se analiza por habitante.</a:t>
            </a:r>
          </a:p>
        </p:txBody>
      </p:sp>
      <p:sp>
        <p:nvSpPr>
          <p:cNvPr id="11" name="Rectángulo 10">
            <a:extLst>
              <a:ext uri="{FF2B5EF4-FFF2-40B4-BE49-F238E27FC236}">
                <a16:creationId xmlns="" xmlns:a16="http://schemas.microsoft.com/office/drawing/2014/main" id="{A78DE05D-6164-4EB5-AF98-6C35C3611794}"/>
              </a:ext>
            </a:extLst>
          </p:cNvPr>
          <p:cNvSpPr/>
          <p:nvPr/>
        </p:nvSpPr>
        <p:spPr>
          <a:xfrm>
            <a:off x="6020431" y="4126284"/>
            <a:ext cx="6300788" cy="1180608"/>
          </a:xfrm>
          <a:prstGeom prst="rect">
            <a:avLst/>
          </a:prstGeom>
        </p:spPr>
        <p:txBody>
          <a:bodyPr>
            <a:spAutoFit/>
          </a:bodyPr>
          <a:lstStyle/>
          <a:p>
            <a:r>
              <a:rPr lang="es-CO" sz="2274" dirty="0">
                <a:latin typeface="Arial" panose="020B0604020202020204" pitchFamily="34" charset="0"/>
                <a:cs typeface="Arial" panose="020B0604020202020204" pitchFamily="34" charset="0"/>
              </a:rPr>
              <a:t>*En términos de Espacio publico total los puestos 4,8,16 en dotación por área y los puestos 1,17,5 si se analiza por habitante.</a:t>
            </a:r>
          </a:p>
        </p:txBody>
      </p:sp>
      <p:graphicFrame>
        <p:nvGraphicFramePr>
          <p:cNvPr id="12" name="Tabla 11">
            <a:extLst>
              <a:ext uri="{FF2B5EF4-FFF2-40B4-BE49-F238E27FC236}">
                <a16:creationId xmlns="" xmlns:a16="http://schemas.microsoft.com/office/drawing/2014/main" id="{7617EF03-9C36-411F-B358-69775959046F}"/>
              </a:ext>
            </a:extLst>
          </p:cNvPr>
          <p:cNvGraphicFramePr>
            <a:graphicFrameLocks noGrp="1"/>
          </p:cNvGraphicFramePr>
          <p:nvPr>
            <p:extLst/>
          </p:nvPr>
        </p:nvGraphicFramePr>
        <p:xfrm>
          <a:off x="201240" y="379266"/>
          <a:ext cx="5547869" cy="5161430"/>
        </p:xfrm>
        <a:graphic>
          <a:graphicData uri="http://schemas.openxmlformats.org/drawingml/2006/table">
            <a:tbl>
              <a:tblPr>
                <a:tableStyleId>{5C22544A-7EE6-4342-B048-85BDC9FD1C3A}</a:tableStyleId>
              </a:tblPr>
              <a:tblGrid>
                <a:gridCol w="802046">
                  <a:extLst>
                    <a:ext uri="{9D8B030D-6E8A-4147-A177-3AD203B41FA5}">
                      <a16:colId xmlns="" xmlns:a16="http://schemas.microsoft.com/office/drawing/2014/main" val="467682789"/>
                    </a:ext>
                  </a:extLst>
                </a:gridCol>
                <a:gridCol w="813023">
                  <a:extLst>
                    <a:ext uri="{9D8B030D-6E8A-4147-A177-3AD203B41FA5}">
                      <a16:colId xmlns="" xmlns:a16="http://schemas.microsoft.com/office/drawing/2014/main" val="3468962377"/>
                    </a:ext>
                  </a:extLst>
                </a:gridCol>
                <a:gridCol w="786560">
                  <a:extLst>
                    <a:ext uri="{9D8B030D-6E8A-4147-A177-3AD203B41FA5}">
                      <a16:colId xmlns="" xmlns:a16="http://schemas.microsoft.com/office/drawing/2014/main" val="78252493"/>
                    </a:ext>
                  </a:extLst>
                </a:gridCol>
                <a:gridCol w="629248">
                  <a:extLst>
                    <a:ext uri="{9D8B030D-6E8A-4147-A177-3AD203B41FA5}">
                      <a16:colId xmlns="" xmlns:a16="http://schemas.microsoft.com/office/drawing/2014/main" val="4199006157"/>
                    </a:ext>
                  </a:extLst>
                </a:gridCol>
                <a:gridCol w="629248">
                  <a:extLst>
                    <a:ext uri="{9D8B030D-6E8A-4147-A177-3AD203B41FA5}">
                      <a16:colId xmlns="" xmlns:a16="http://schemas.microsoft.com/office/drawing/2014/main" val="2152264511"/>
                    </a:ext>
                  </a:extLst>
                </a:gridCol>
                <a:gridCol w="629248">
                  <a:extLst>
                    <a:ext uri="{9D8B030D-6E8A-4147-A177-3AD203B41FA5}">
                      <a16:colId xmlns="" xmlns:a16="http://schemas.microsoft.com/office/drawing/2014/main" val="1360373957"/>
                    </a:ext>
                  </a:extLst>
                </a:gridCol>
                <a:gridCol w="629248">
                  <a:extLst>
                    <a:ext uri="{9D8B030D-6E8A-4147-A177-3AD203B41FA5}">
                      <a16:colId xmlns="" xmlns:a16="http://schemas.microsoft.com/office/drawing/2014/main" val="816675942"/>
                    </a:ext>
                  </a:extLst>
                </a:gridCol>
                <a:gridCol w="629248">
                  <a:extLst>
                    <a:ext uri="{9D8B030D-6E8A-4147-A177-3AD203B41FA5}">
                      <a16:colId xmlns="" xmlns:a16="http://schemas.microsoft.com/office/drawing/2014/main" val="4259259216"/>
                    </a:ext>
                  </a:extLst>
                </a:gridCol>
              </a:tblGrid>
              <a:tr h="624172">
                <a:tc>
                  <a:txBody>
                    <a:bodyPr/>
                    <a:lstStyle/>
                    <a:p>
                      <a:pPr algn="ctr" fontAlgn="b"/>
                      <a:r>
                        <a:rPr lang="es-CO" sz="900" b="1" u="none" strike="noStrike" dirty="0">
                          <a:effectLst/>
                        </a:rPr>
                        <a:t>Localidad</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CO" sz="900" b="1" u="none" strike="noStrike" kern="1200" dirty="0">
                          <a:solidFill>
                            <a:schemeClr val="dk1"/>
                          </a:solidFill>
                          <a:effectLst/>
                          <a:latin typeface="+mn-lt"/>
                          <a:ea typeface="+mn-ea"/>
                          <a:cs typeface="+mn-cs"/>
                        </a:rPr>
                        <a:t>Incidencia Pobreza Multidimensional</a:t>
                      </a:r>
                    </a:p>
                  </a:txBody>
                  <a:tcPr marL="9845" marR="9845" marT="9845" marB="4725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Efectivo</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Efectivo </a:t>
                      </a:r>
                      <a:r>
                        <a:rPr lang="es-CO" sz="900" b="1" u="none" strike="noStrike" dirty="0" err="1">
                          <a:effectLst/>
                        </a:rPr>
                        <a:t>hab</a:t>
                      </a:r>
                      <a:r>
                        <a:rPr lang="es-CO" sz="900" b="1" u="none" strike="noStrike" dirty="0">
                          <a:effectLst/>
                        </a:rPr>
                        <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Verde</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Verde </a:t>
                      </a:r>
                      <a:r>
                        <a:rPr lang="es-CO" sz="900" b="1" u="none" strike="noStrike" dirty="0" err="1">
                          <a:effectLst/>
                        </a:rPr>
                        <a:t>hab</a:t>
                      </a:r>
                      <a:r>
                        <a:rPr lang="es-CO" sz="900" b="1" u="none" strike="noStrike" dirty="0">
                          <a:effectLst/>
                        </a:rPr>
                        <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total</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total </a:t>
                      </a:r>
                      <a:r>
                        <a:rPr lang="es-CO" sz="900" b="1" u="none" strike="noStrike" dirty="0" err="1">
                          <a:effectLst/>
                        </a:rPr>
                        <a:t>hab</a:t>
                      </a:r>
                      <a:r>
                        <a:rPr lang="es-CO" sz="900" b="1" u="none" strike="noStrike" dirty="0">
                          <a:effectLst/>
                        </a:rPr>
                        <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2438129919"/>
                  </a:ext>
                </a:extLst>
              </a:tr>
              <a:tr h="301699">
                <a:tc>
                  <a:txBody>
                    <a:bodyPr/>
                    <a:lstStyle/>
                    <a:p>
                      <a:pPr algn="ctr" fontAlgn="b"/>
                      <a:r>
                        <a:rPr lang="es-CO" sz="900" b="1" i="0" u="none" strike="noStrike">
                          <a:solidFill>
                            <a:srgbClr val="000000"/>
                          </a:solidFill>
                          <a:effectLst/>
                          <a:latin typeface="Calibri" panose="020F0502020204030204" pitchFamily="34" charset="0"/>
                        </a:rPr>
                        <a:t>Usme</a:t>
                      </a:r>
                    </a:p>
                  </a:txBody>
                  <a:tcPr marL="9845" marR="9845" marT="9845" marB="4725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19.1</a:t>
                      </a:r>
                    </a:p>
                  </a:txBody>
                  <a:tcPr marL="9845" marR="9845" marT="9845" marB="4725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 xmlns:a16="http://schemas.microsoft.com/office/drawing/2014/main" val="1612371436"/>
                  </a:ext>
                </a:extLst>
              </a:tr>
              <a:tr h="198869">
                <a:tc>
                  <a:txBody>
                    <a:bodyPr/>
                    <a:lstStyle/>
                    <a:p>
                      <a:pPr algn="ctr" fontAlgn="b"/>
                      <a:r>
                        <a:rPr lang="es-CO" sz="900" b="1" i="0" u="none" strike="noStrike">
                          <a:solidFill>
                            <a:srgbClr val="000000"/>
                          </a:solidFill>
                          <a:effectLst/>
                          <a:latin typeface="Calibri" panose="020F0502020204030204" pitchFamily="34" charset="0"/>
                        </a:rPr>
                        <a:t>Bosa</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18.2</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extLst>
                  <a:ext uri="{0D108BD9-81ED-4DB2-BD59-A6C34878D82A}">
                    <a16:rowId xmlns="" xmlns:a16="http://schemas.microsoft.com/office/drawing/2014/main" val="571455204"/>
                  </a:ext>
                </a:extLst>
              </a:tr>
              <a:tr h="198869">
                <a:tc>
                  <a:txBody>
                    <a:bodyPr/>
                    <a:lstStyle/>
                    <a:p>
                      <a:pPr algn="ctr" fontAlgn="b"/>
                      <a:r>
                        <a:rPr lang="es-CO" sz="900" b="1" i="0" u="none" strike="noStrike">
                          <a:solidFill>
                            <a:srgbClr val="000000"/>
                          </a:solidFill>
                          <a:effectLst/>
                          <a:latin typeface="Calibri" panose="020F0502020204030204" pitchFamily="34" charset="0"/>
                        </a:rPr>
                        <a:t>Santafé</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17.4</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2</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extLst>
                  <a:ext uri="{0D108BD9-81ED-4DB2-BD59-A6C34878D82A}">
                    <a16:rowId xmlns="" xmlns:a16="http://schemas.microsoft.com/office/drawing/2014/main" val="482107981"/>
                  </a:ext>
                </a:extLst>
              </a:tr>
              <a:tr h="340636">
                <a:tc>
                  <a:txBody>
                    <a:bodyPr/>
                    <a:lstStyle/>
                    <a:p>
                      <a:pPr algn="ctr" fontAlgn="b"/>
                      <a:r>
                        <a:rPr lang="es-CO" sz="900" b="1" i="0" u="none" strike="noStrike" dirty="0">
                          <a:solidFill>
                            <a:srgbClr val="000000"/>
                          </a:solidFill>
                          <a:effectLst/>
                          <a:latin typeface="Calibri" panose="020F0502020204030204" pitchFamily="34" charset="0"/>
                        </a:rPr>
                        <a:t>Rafael Uribe </a:t>
                      </a:r>
                      <a:r>
                        <a:rPr lang="es-CO" sz="900" b="1" i="0" u="none" strike="noStrike" dirty="0" err="1">
                          <a:solidFill>
                            <a:srgbClr val="000000"/>
                          </a:solidFill>
                          <a:effectLst/>
                          <a:latin typeface="Calibri" panose="020F0502020204030204" pitchFamily="34" charset="0"/>
                        </a:rPr>
                        <a:t>Uribe</a:t>
                      </a:r>
                      <a:endParaRPr lang="es-CO" sz="900" b="1" i="0" u="none" strike="noStrike" dirty="0">
                        <a:solidFill>
                          <a:srgbClr val="000000"/>
                        </a:solidFill>
                        <a:effectLst/>
                        <a:latin typeface="Calibri" panose="020F0502020204030204" pitchFamily="34" charset="0"/>
                      </a:endParaRP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16.4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950021435"/>
                  </a:ext>
                </a:extLst>
              </a:tr>
              <a:tr h="198869">
                <a:tc>
                  <a:txBody>
                    <a:bodyPr/>
                    <a:lstStyle/>
                    <a:p>
                      <a:pPr algn="ctr" fontAlgn="b"/>
                      <a:r>
                        <a:rPr lang="es-CO" sz="900" b="1" i="0" u="none" strike="noStrike">
                          <a:solidFill>
                            <a:srgbClr val="000000"/>
                          </a:solidFill>
                          <a:effectLst/>
                          <a:latin typeface="Calibri" panose="020F0502020204030204" pitchFamily="34" charset="0"/>
                        </a:rPr>
                        <a:t>San Cristóbal</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15.1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4113456262"/>
                  </a:ext>
                </a:extLst>
              </a:tr>
              <a:tr h="301699">
                <a:tc>
                  <a:txBody>
                    <a:bodyPr/>
                    <a:lstStyle/>
                    <a:p>
                      <a:pPr algn="ctr" fontAlgn="b"/>
                      <a:r>
                        <a:rPr lang="es-CO" sz="900" b="1" i="0" u="none" strike="noStrike">
                          <a:solidFill>
                            <a:schemeClr val="tx1"/>
                          </a:solidFill>
                          <a:effectLst/>
                          <a:latin typeface="Calibri" panose="020F0502020204030204" pitchFamily="34" charset="0"/>
                        </a:rPr>
                        <a:t>Ciudad Bolívar</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chemeClr val="tx1"/>
                          </a:solidFill>
                          <a:effectLst/>
                          <a:latin typeface="Calibri" panose="020F0502020204030204" pitchFamily="34" charset="0"/>
                        </a:rPr>
                        <a:t>13.4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5</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232128654"/>
                  </a:ext>
                </a:extLst>
              </a:tr>
              <a:tr h="198869">
                <a:tc>
                  <a:txBody>
                    <a:bodyPr/>
                    <a:lstStyle/>
                    <a:p>
                      <a:pPr algn="ctr" fontAlgn="b"/>
                      <a:r>
                        <a:rPr lang="es-CO" sz="900" b="1" i="0" u="none" strike="noStrike">
                          <a:solidFill>
                            <a:srgbClr val="000000"/>
                          </a:solidFill>
                          <a:effectLst/>
                          <a:latin typeface="Calibri" panose="020F0502020204030204" pitchFamily="34" charset="0"/>
                        </a:rPr>
                        <a:t>Los Mártires</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18</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30942510"/>
                  </a:ext>
                </a:extLst>
              </a:tr>
              <a:tr h="301699">
                <a:tc>
                  <a:txBody>
                    <a:bodyPr/>
                    <a:lstStyle/>
                    <a:p>
                      <a:pPr algn="ctr" fontAlgn="b"/>
                      <a:r>
                        <a:rPr lang="es-CO" sz="900" b="1" i="0" u="none" strike="noStrike">
                          <a:solidFill>
                            <a:srgbClr val="000000"/>
                          </a:solidFill>
                          <a:effectLst/>
                          <a:latin typeface="Calibri" panose="020F0502020204030204" pitchFamily="34" charset="0"/>
                        </a:rPr>
                        <a:t>Kennedy</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12.0</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088532933"/>
                  </a:ext>
                </a:extLst>
              </a:tr>
              <a:tr h="198869">
                <a:tc>
                  <a:txBody>
                    <a:bodyPr/>
                    <a:lstStyle/>
                    <a:p>
                      <a:pPr algn="ctr" fontAlgn="b"/>
                      <a:r>
                        <a:rPr lang="es-CO" sz="900" b="1" i="0" u="none" strike="noStrike">
                          <a:solidFill>
                            <a:srgbClr val="000000"/>
                          </a:solidFill>
                          <a:effectLst/>
                          <a:latin typeface="Calibri" panose="020F0502020204030204" pitchFamily="34" charset="0"/>
                        </a:rPr>
                        <a:t>Tunjuelito</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745529957"/>
                  </a:ext>
                </a:extLst>
              </a:tr>
              <a:tr h="198869">
                <a:tc>
                  <a:txBody>
                    <a:bodyPr/>
                    <a:lstStyle/>
                    <a:p>
                      <a:pPr algn="ctr" fontAlgn="b"/>
                      <a:r>
                        <a:rPr lang="es-CO" sz="900" b="1" i="0" u="none" strike="noStrike">
                          <a:solidFill>
                            <a:srgbClr val="000000"/>
                          </a:solidFill>
                          <a:effectLst/>
                          <a:latin typeface="Calibri" panose="020F0502020204030204" pitchFamily="34" charset="0"/>
                        </a:rPr>
                        <a:t>Suba</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072610173"/>
                  </a:ext>
                </a:extLst>
              </a:tr>
              <a:tr h="301699">
                <a:tc>
                  <a:txBody>
                    <a:bodyPr/>
                    <a:lstStyle/>
                    <a:p>
                      <a:pPr algn="ctr" fontAlgn="b"/>
                      <a:r>
                        <a:rPr lang="es-CO" sz="900" b="1" i="0" u="none" strike="noStrike">
                          <a:solidFill>
                            <a:srgbClr val="000000"/>
                          </a:solidFill>
                          <a:effectLst/>
                          <a:latin typeface="Calibri" panose="020F0502020204030204" pitchFamily="34" charset="0"/>
                        </a:rPr>
                        <a:t>Antonio Nariño</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378223726"/>
                  </a:ext>
                </a:extLst>
              </a:tr>
              <a:tr h="301699">
                <a:tc>
                  <a:txBody>
                    <a:bodyPr/>
                    <a:lstStyle/>
                    <a:p>
                      <a:pPr algn="ctr" fontAlgn="b"/>
                      <a:r>
                        <a:rPr lang="es-CO" sz="900" b="1" i="0" u="none" strike="noStrike">
                          <a:solidFill>
                            <a:srgbClr val="000000"/>
                          </a:solidFill>
                          <a:effectLst/>
                          <a:latin typeface="Calibri" panose="020F0502020204030204" pitchFamily="34" charset="0"/>
                        </a:rPr>
                        <a:t>La Candelaria</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605943115"/>
                  </a:ext>
                </a:extLst>
              </a:tr>
              <a:tr h="301699">
                <a:tc>
                  <a:txBody>
                    <a:bodyPr/>
                    <a:lstStyle/>
                    <a:p>
                      <a:pPr algn="ctr" fontAlgn="b"/>
                      <a:r>
                        <a:rPr lang="es-CO" sz="900" b="1" i="0" u="none" strike="noStrike">
                          <a:solidFill>
                            <a:srgbClr val="000000"/>
                          </a:solidFill>
                          <a:effectLst/>
                          <a:latin typeface="Calibri" panose="020F0502020204030204" pitchFamily="34" charset="0"/>
                        </a:rPr>
                        <a:t>Fontibón</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017500836"/>
                  </a:ext>
                </a:extLst>
              </a:tr>
              <a:tr h="198869">
                <a:tc>
                  <a:txBody>
                    <a:bodyPr/>
                    <a:lstStyle/>
                    <a:p>
                      <a:pPr algn="ctr" fontAlgn="b"/>
                      <a:r>
                        <a:rPr lang="es-CO" sz="900" b="1" i="0" u="none" strike="noStrike">
                          <a:solidFill>
                            <a:srgbClr val="000000"/>
                          </a:solidFill>
                          <a:effectLst/>
                          <a:latin typeface="Calibri" panose="020F0502020204030204" pitchFamily="34" charset="0"/>
                        </a:rPr>
                        <a:t>Puente Aranda</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3607376824"/>
                  </a:ext>
                </a:extLst>
              </a:tr>
              <a:tr h="198869">
                <a:tc>
                  <a:txBody>
                    <a:bodyPr/>
                    <a:lstStyle/>
                    <a:p>
                      <a:pPr algn="ctr" fontAlgn="b"/>
                      <a:r>
                        <a:rPr lang="es-CO" sz="900" b="1" i="0" u="none" strike="noStrike">
                          <a:solidFill>
                            <a:srgbClr val="000000"/>
                          </a:solidFill>
                          <a:effectLst/>
                          <a:latin typeface="Calibri" panose="020F0502020204030204" pitchFamily="34" charset="0"/>
                        </a:rPr>
                        <a:t>Engativá</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401641973"/>
                  </a:ext>
                </a:extLst>
              </a:tr>
              <a:tr h="198869">
                <a:tc>
                  <a:txBody>
                    <a:bodyPr/>
                    <a:lstStyle/>
                    <a:p>
                      <a:pPr algn="ctr" fontAlgn="b"/>
                      <a:r>
                        <a:rPr lang="es-CO" sz="900" b="1" i="0" u="none" strike="noStrike">
                          <a:solidFill>
                            <a:srgbClr val="000000"/>
                          </a:solidFill>
                          <a:effectLst/>
                          <a:latin typeface="Calibri" panose="020F0502020204030204" pitchFamily="34" charset="0"/>
                        </a:rPr>
                        <a:t>Barrios Unidos</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528350956"/>
                  </a:ext>
                </a:extLst>
              </a:tr>
              <a:tr h="198869">
                <a:tc>
                  <a:txBody>
                    <a:bodyPr/>
                    <a:lstStyle/>
                    <a:p>
                      <a:pPr algn="ctr" fontAlgn="b"/>
                      <a:r>
                        <a:rPr lang="es-CO" sz="900" b="1" i="0" u="none" strike="noStrike">
                          <a:solidFill>
                            <a:srgbClr val="000000"/>
                          </a:solidFill>
                          <a:effectLst/>
                          <a:latin typeface="Calibri" panose="020F0502020204030204" pitchFamily="34" charset="0"/>
                        </a:rPr>
                        <a:t>Usaquén</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5.2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358315619"/>
                  </a:ext>
                </a:extLst>
              </a:tr>
              <a:tr h="198869">
                <a:tc>
                  <a:txBody>
                    <a:bodyPr/>
                    <a:lstStyle/>
                    <a:p>
                      <a:pPr algn="ctr" fontAlgn="b"/>
                      <a:r>
                        <a:rPr lang="es-CO" sz="900" b="1" i="0" u="none" strike="noStrike">
                          <a:solidFill>
                            <a:srgbClr val="000000"/>
                          </a:solidFill>
                          <a:effectLst/>
                          <a:latin typeface="Calibri" panose="020F0502020204030204" pitchFamily="34" charset="0"/>
                        </a:rPr>
                        <a:t>Chapinero</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4.0</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078725221"/>
                  </a:ext>
                </a:extLst>
              </a:tr>
              <a:tr h="198869">
                <a:tc>
                  <a:txBody>
                    <a:bodyPr/>
                    <a:lstStyle/>
                    <a:p>
                      <a:pPr algn="ctr" fontAlgn="b"/>
                      <a:r>
                        <a:rPr lang="es-CO" sz="900" b="1" i="0" u="none" strike="noStrike">
                          <a:solidFill>
                            <a:srgbClr val="000000"/>
                          </a:solidFill>
                          <a:effectLst/>
                          <a:latin typeface="Calibri" panose="020F0502020204030204" pitchFamily="34" charset="0"/>
                        </a:rPr>
                        <a:t>Teusaquillo</a:t>
                      </a:r>
                    </a:p>
                  </a:txBody>
                  <a:tcPr marL="9845" marR="9845" marT="9845" marB="47256"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2</a:t>
                      </a:r>
                    </a:p>
                  </a:txBody>
                  <a:tcPr marL="9845" marR="9845" marT="9845" marB="47256"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731283619"/>
                  </a:ext>
                </a:extLst>
              </a:tr>
            </a:tbl>
          </a:graphicData>
        </a:graphic>
      </p:graphicFrame>
    </p:spTree>
    <p:extLst>
      <p:ext uri="{BB962C8B-B14F-4D97-AF65-F5344CB8AC3E}">
        <p14:creationId xmlns:p14="http://schemas.microsoft.com/office/powerpoint/2010/main" val="2721900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EEFA2E38-5E4F-4875-BDB0-0B26A0FF9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2" name="Título 1"/>
          <p:cNvSpPr>
            <a:spLocks noGrp="1"/>
          </p:cNvSpPr>
          <p:nvPr>
            <p:ph type="title"/>
          </p:nvPr>
        </p:nvSpPr>
        <p:spPr>
          <a:xfrm>
            <a:off x="6156771" y="1008162"/>
            <a:ext cx="5792100" cy="827851"/>
          </a:xfrm>
        </p:spPr>
        <p:txBody>
          <a:bodyPr>
            <a:noAutofit/>
          </a:bodyPr>
          <a:lstStyle/>
          <a:p>
            <a:r>
              <a:rPr lang="es-CO" sz="2894" dirty="0">
                <a:latin typeface="Arial" panose="020B0604020202020204" pitchFamily="34" charset="0"/>
                <a:cs typeface="Arial" panose="020B0604020202020204" pitchFamily="34" charset="0"/>
              </a:rPr>
              <a:t>Las tres localidades con mayor nivel de </a:t>
            </a:r>
            <a:r>
              <a:rPr lang="es-CO" sz="2894" b="1" dirty="0">
                <a:latin typeface="Arial" panose="020B0604020202020204" pitchFamily="34" charset="0"/>
                <a:cs typeface="Arial" panose="020B0604020202020204" pitchFamily="34" charset="0"/>
              </a:rPr>
              <a:t>pobreza por NBI </a:t>
            </a:r>
            <a:r>
              <a:rPr lang="es-CO" sz="2894" dirty="0">
                <a:latin typeface="Arial" panose="020B0604020202020204" pitchFamily="34" charset="0"/>
                <a:cs typeface="Arial" panose="020B0604020202020204" pitchFamily="34" charset="0"/>
              </a:rPr>
              <a:t>presentan:</a:t>
            </a:r>
            <a:br>
              <a:rPr lang="es-CO" sz="2894" dirty="0">
                <a:latin typeface="Arial" panose="020B0604020202020204" pitchFamily="34" charset="0"/>
                <a:cs typeface="Arial" panose="020B0604020202020204" pitchFamily="34" charset="0"/>
              </a:rPr>
            </a:br>
            <a:r>
              <a:rPr lang="es-CO" sz="2894" dirty="0">
                <a:latin typeface="Arial" panose="020B0604020202020204" pitchFamily="34" charset="0"/>
                <a:cs typeface="Arial" panose="020B0604020202020204" pitchFamily="34" charset="0"/>
              </a:rPr>
              <a:t/>
            </a:r>
            <a:br>
              <a:rPr lang="es-CO" sz="2894" dirty="0">
                <a:latin typeface="Arial" panose="020B0604020202020204" pitchFamily="34" charset="0"/>
                <a:cs typeface="Arial" panose="020B0604020202020204" pitchFamily="34" charset="0"/>
              </a:rPr>
            </a:br>
            <a:endParaRPr lang="es-CO" sz="2894"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 xmlns:a16="http://schemas.microsoft.com/office/drawing/2014/main" id="{B232E320-C9E9-44A6-90E9-5BD7D0A6FBFE}"/>
              </a:ext>
            </a:extLst>
          </p:cNvPr>
          <p:cNvSpPr/>
          <p:nvPr/>
        </p:nvSpPr>
        <p:spPr>
          <a:xfrm>
            <a:off x="6020431" y="1697012"/>
            <a:ext cx="6300788" cy="1180608"/>
          </a:xfrm>
          <a:prstGeom prst="rect">
            <a:avLst/>
          </a:prstGeom>
        </p:spPr>
        <p:txBody>
          <a:bodyPr>
            <a:spAutoFit/>
          </a:bodyPr>
          <a:lstStyle/>
          <a:p>
            <a:r>
              <a:rPr lang="es-CO" sz="2274" dirty="0">
                <a:latin typeface="Arial" panose="020B0604020202020204" pitchFamily="34" charset="0"/>
                <a:cs typeface="Arial" panose="020B0604020202020204" pitchFamily="34" charset="0"/>
              </a:rPr>
              <a:t>*En términos de Espacio publico efectivo los puestos 16,5,13 en dotación por área y los puestos 2,14,13 si se analiza por habitante.</a:t>
            </a:r>
          </a:p>
        </p:txBody>
      </p:sp>
      <p:sp>
        <p:nvSpPr>
          <p:cNvPr id="10" name="Rectángulo 9">
            <a:extLst>
              <a:ext uri="{FF2B5EF4-FFF2-40B4-BE49-F238E27FC236}">
                <a16:creationId xmlns="" xmlns:a16="http://schemas.microsoft.com/office/drawing/2014/main" id="{8E910A7E-D1D0-4A06-8A26-FE50DB2CFB1C}"/>
              </a:ext>
            </a:extLst>
          </p:cNvPr>
          <p:cNvSpPr/>
          <p:nvPr/>
        </p:nvSpPr>
        <p:spPr>
          <a:xfrm>
            <a:off x="6020431" y="2912664"/>
            <a:ext cx="6300788" cy="1180608"/>
          </a:xfrm>
          <a:prstGeom prst="rect">
            <a:avLst/>
          </a:prstGeom>
        </p:spPr>
        <p:txBody>
          <a:bodyPr>
            <a:spAutoFit/>
          </a:bodyPr>
          <a:lstStyle/>
          <a:p>
            <a:r>
              <a:rPr lang="es-CO" sz="2274" dirty="0">
                <a:latin typeface="Arial" panose="020B0604020202020204" pitchFamily="34" charset="0"/>
                <a:cs typeface="Arial" panose="020B0604020202020204" pitchFamily="34" charset="0"/>
              </a:rPr>
              <a:t>*En términos de Espacio publico verde los puestos 16,5,15 en dotación por área y los puestos 7,9,17 si se analiza por habitante.</a:t>
            </a:r>
          </a:p>
        </p:txBody>
      </p:sp>
      <p:sp>
        <p:nvSpPr>
          <p:cNvPr id="11" name="Rectángulo 10">
            <a:extLst>
              <a:ext uri="{FF2B5EF4-FFF2-40B4-BE49-F238E27FC236}">
                <a16:creationId xmlns="" xmlns:a16="http://schemas.microsoft.com/office/drawing/2014/main" id="{A78DE05D-6164-4EB5-AF98-6C35C3611794}"/>
              </a:ext>
            </a:extLst>
          </p:cNvPr>
          <p:cNvSpPr/>
          <p:nvPr/>
        </p:nvSpPr>
        <p:spPr>
          <a:xfrm>
            <a:off x="6020431" y="4126284"/>
            <a:ext cx="6300788" cy="1180608"/>
          </a:xfrm>
          <a:prstGeom prst="rect">
            <a:avLst/>
          </a:prstGeom>
        </p:spPr>
        <p:txBody>
          <a:bodyPr>
            <a:spAutoFit/>
          </a:bodyPr>
          <a:lstStyle/>
          <a:p>
            <a:r>
              <a:rPr lang="es-CO" sz="2274" dirty="0">
                <a:latin typeface="Arial" panose="020B0604020202020204" pitchFamily="34" charset="0"/>
                <a:cs typeface="Arial" panose="020B0604020202020204" pitchFamily="34" charset="0"/>
              </a:rPr>
              <a:t>*En términos de Espacio publico total los puestos 16,6,14 en dotación por área y los puestos 5,16,18 si se analiza por habitante.</a:t>
            </a:r>
          </a:p>
        </p:txBody>
      </p:sp>
      <p:graphicFrame>
        <p:nvGraphicFramePr>
          <p:cNvPr id="12" name="Tabla 11">
            <a:extLst>
              <a:ext uri="{FF2B5EF4-FFF2-40B4-BE49-F238E27FC236}">
                <a16:creationId xmlns="" xmlns:a16="http://schemas.microsoft.com/office/drawing/2014/main" id="{7617EF03-9C36-411F-B358-69775959046F}"/>
              </a:ext>
            </a:extLst>
          </p:cNvPr>
          <p:cNvGraphicFramePr>
            <a:graphicFrameLocks noGrp="1"/>
          </p:cNvGraphicFramePr>
          <p:nvPr>
            <p:extLst/>
          </p:nvPr>
        </p:nvGraphicFramePr>
        <p:xfrm>
          <a:off x="201240" y="379267"/>
          <a:ext cx="5547869" cy="5005240"/>
        </p:xfrm>
        <a:graphic>
          <a:graphicData uri="http://schemas.openxmlformats.org/drawingml/2006/table">
            <a:tbl>
              <a:tblPr>
                <a:tableStyleId>{5C22544A-7EE6-4342-B048-85BDC9FD1C3A}</a:tableStyleId>
              </a:tblPr>
              <a:tblGrid>
                <a:gridCol w="802046">
                  <a:extLst>
                    <a:ext uri="{9D8B030D-6E8A-4147-A177-3AD203B41FA5}">
                      <a16:colId xmlns="" xmlns:a16="http://schemas.microsoft.com/office/drawing/2014/main" val="467682789"/>
                    </a:ext>
                  </a:extLst>
                </a:gridCol>
                <a:gridCol w="813023">
                  <a:extLst>
                    <a:ext uri="{9D8B030D-6E8A-4147-A177-3AD203B41FA5}">
                      <a16:colId xmlns="" xmlns:a16="http://schemas.microsoft.com/office/drawing/2014/main" val="3468962377"/>
                    </a:ext>
                  </a:extLst>
                </a:gridCol>
                <a:gridCol w="786560">
                  <a:extLst>
                    <a:ext uri="{9D8B030D-6E8A-4147-A177-3AD203B41FA5}">
                      <a16:colId xmlns="" xmlns:a16="http://schemas.microsoft.com/office/drawing/2014/main" val="78252493"/>
                    </a:ext>
                  </a:extLst>
                </a:gridCol>
                <a:gridCol w="629248">
                  <a:extLst>
                    <a:ext uri="{9D8B030D-6E8A-4147-A177-3AD203B41FA5}">
                      <a16:colId xmlns="" xmlns:a16="http://schemas.microsoft.com/office/drawing/2014/main" val="4199006157"/>
                    </a:ext>
                  </a:extLst>
                </a:gridCol>
                <a:gridCol w="629248">
                  <a:extLst>
                    <a:ext uri="{9D8B030D-6E8A-4147-A177-3AD203B41FA5}">
                      <a16:colId xmlns="" xmlns:a16="http://schemas.microsoft.com/office/drawing/2014/main" val="2152264511"/>
                    </a:ext>
                  </a:extLst>
                </a:gridCol>
                <a:gridCol w="629248">
                  <a:extLst>
                    <a:ext uri="{9D8B030D-6E8A-4147-A177-3AD203B41FA5}">
                      <a16:colId xmlns="" xmlns:a16="http://schemas.microsoft.com/office/drawing/2014/main" val="1360373957"/>
                    </a:ext>
                  </a:extLst>
                </a:gridCol>
                <a:gridCol w="629248">
                  <a:extLst>
                    <a:ext uri="{9D8B030D-6E8A-4147-A177-3AD203B41FA5}">
                      <a16:colId xmlns="" xmlns:a16="http://schemas.microsoft.com/office/drawing/2014/main" val="816675942"/>
                    </a:ext>
                  </a:extLst>
                </a:gridCol>
                <a:gridCol w="629248">
                  <a:extLst>
                    <a:ext uri="{9D8B030D-6E8A-4147-A177-3AD203B41FA5}">
                      <a16:colId xmlns="" xmlns:a16="http://schemas.microsoft.com/office/drawing/2014/main" val="4259259216"/>
                    </a:ext>
                  </a:extLst>
                </a:gridCol>
              </a:tblGrid>
              <a:tr h="467982">
                <a:tc>
                  <a:txBody>
                    <a:bodyPr/>
                    <a:lstStyle/>
                    <a:p>
                      <a:pPr algn="ctr" fontAlgn="b"/>
                      <a:r>
                        <a:rPr lang="es-CO" sz="900" b="1" u="none" strike="noStrike" dirty="0">
                          <a:effectLst/>
                        </a:rPr>
                        <a:t>Localidad</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CO" sz="900" b="1" i="0" u="none" strike="noStrike" dirty="0">
                          <a:solidFill>
                            <a:srgbClr val="000000"/>
                          </a:solidFill>
                          <a:effectLst/>
                          <a:latin typeface="Calibri" panose="020F0502020204030204" pitchFamily="34" charset="0"/>
                        </a:rPr>
                        <a:t>% de personas pobres por NBI</a:t>
                      </a:r>
                    </a:p>
                  </a:txBody>
                  <a:tcPr marL="9845" marR="9845" marT="9845" marB="4725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Efectivo</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Efectivo </a:t>
                      </a:r>
                      <a:r>
                        <a:rPr lang="es-CO" sz="900" b="1" u="none" strike="noStrike" dirty="0" err="1">
                          <a:effectLst/>
                        </a:rPr>
                        <a:t>hab</a:t>
                      </a:r>
                      <a:r>
                        <a:rPr lang="es-CO" sz="900" b="1" u="none" strike="noStrike" dirty="0">
                          <a:effectLst/>
                        </a:rPr>
                        <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Verde</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Verde </a:t>
                      </a:r>
                      <a:r>
                        <a:rPr lang="es-CO" sz="900" b="1" u="none" strike="noStrike" dirty="0" err="1">
                          <a:effectLst/>
                        </a:rPr>
                        <a:t>hab</a:t>
                      </a:r>
                      <a:r>
                        <a:rPr lang="es-CO" sz="900" b="1" u="none" strike="noStrike" dirty="0">
                          <a:effectLst/>
                        </a:rPr>
                        <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total</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1" u="none" strike="noStrike" dirty="0">
                          <a:effectLst/>
                        </a:rPr>
                        <a:t>EP total </a:t>
                      </a:r>
                      <a:r>
                        <a:rPr lang="es-CO" sz="900" b="1" u="none" strike="noStrike" dirty="0" err="1">
                          <a:effectLst/>
                        </a:rPr>
                        <a:t>hab</a:t>
                      </a:r>
                      <a:r>
                        <a:rPr lang="es-CO" sz="900" b="1" u="none" strike="noStrike" dirty="0">
                          <a:effectLst/>
                        </a:rPr>
                        <a:t/>
                      </a:r>
                      <a:br>
                        <a:rPr lang="es-CO" sz="900" b="1" u="none" strike="noStrike" dirty="0">
                          <a:effectLst/>
                        </a:rPr>
                      </a:br>
                      <a:r>
                        <a:rPr lang="es-CO" sz="900" b="1" u="none" strike="noStrike" dirty="0">
                          <a:effectLst/>
                        </a:rPr>
                        <a:t>//orden</a:t>
                      </a:r>
                      <a:endParaRPr lang="es-CO" sz="900" b="1" i="0" u="none" strike="noStrike" dirty="0">
                        <a:solidFill>
                          <a:srgbClr val="000000"/>
                        </a:solidFill>
                        <a:effectLst/>
                        <a:latin typeface="Calibri" panose="020F0502020204030204" pitchFamily="34" charset="0"/>
                      </a:endParaRPr>
                    </a:p>
                  </a:txBody>
                  <a:tcPr marL="7358" marR="7358" marT="7358" marB="35321"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2438129919"/>
                  </a:ext>
                </a:extLst>
              </a:tr>
              <a:tr h="301699">
                <a:tc>
                  <a:txBody>
                    <a:bodyPr/>
                    <a:lstStyle/>
                    <a:p>
                      <a:pPr algn="ctr" fontAlgn="b"/>
                      <a:r>
                        <a:rPr lang="es-CO" sz="900" b="1" i="0" u="none" strike="noStrike">
                          <a:solidFill>
                            <a:srgbClr val="000000"/>
                          </a:solidFill>
                          <a:effectLst/>
                          <a:latin typeface="Calibri" panose="020F0502020204030204" pitchFamily="34" charset="0"/>
                        </a:rPr>
                        <a:t>Santafé</a:t>
                      </a:r>
                    </a:p>
                  </a:txBody>
                  <a:tcPr marL="9845" marR="9845" marT="9845" marB="4725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11.6</a:t>
                      </a:r>
                    </a:p>
                  </a:txBody>
                  <a:tcPr marL="9845" marR="9845" marT="9845" marB="4725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2</a:t>
                      </a:r>
                    </a:p>
                  </a:txBody>
                  <a:tcPr marL="9845" marR="9845" marT="9845" marB="4725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 xmlns:a16="http://schemas.microsoft.com/office/drawing/2014/main" val="1612371436"/>
                  </a:ext>
                </a:extLst>
              </a:tr>
              <a:tr h="198869">
                <a:tc>
                  <a:txBody>
                    <a:bodyPr/>
                    <a:lstStyle/>
                    <a:p>
                      <a:pPr algn="ctr" fontAlgn="b"/>
                      <a:r>
                        <a:rPr lang="es-CO" sz="900" b="1" i="0" u="none" strike="noStrike">
                          <a:solidFill>
                            <a:srgbClr val="000000"/>
                          </a:solidFill>
                          <a:effectLst/>
                          <a:latin typeface="Calibri" panose="020F0502020204030204" pitchFamily="34" charset="0"/>
                        </a:rPr>
                        <a:t>Ciudad Bolívar</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7.0</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extLst>
                  <a:ext uri="{0D108BD9-81ED-4DB2-BD59-A6C34878D82A}">
                    <a16:rowId xmlns="" xmlns:a16="http://schemas.microsoft.com/office/drawing/2014/main" val="571455204"/>
                  </a:ext>
                </a:extLst>
              </a:tr>
              <a:tr h="340636">
                <a:tc>
                  <a:txBody>
                    <a:bodyPr/>
                    <a:lstStyle/>
                    <a:p>
                      <a:pPr algn="ctr" fontAlgn="b"/>
                      <a:r>
                        <a:rPr lang="es-CO" sz="900" b="1" i="0" u="none" strike="noStrike">
                          <a:solidFill>
                            <a:srgbClr val="000000"/>
                          </a:solidFill>
                          <a:effectLst/>
                          <a:latin typeface="Calibri" panose="020F0502020204030204" pitchFamily="34" charset="0"/>
                        </a:rPr>
                        <a:t>Rafael Uribe Uribe</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7.0</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R w="12700" cap="flat" cmpd="sng" algn="ctr">
                      <a:solidFill>
                        <a:schemeClr val="tx1"/>
                      </a:solidFill>
                      <a:prstDash val="solid"/>
                      <a:round/>
                      <a:headEnd type="none" w="med" len="med"/>
                      <a:tailEnd type="none" w="med" len="med"/>
                    </a:lnR>
                    <a:solidFill>
                      <a:schemeClr val="accent1">
                        <a:lumMod val="60000"/>
                        <a:lumOff val="40000"/>
                      </a:schemeClr>
                    </a:solidFill>
                  </a:tcPr>
                </a:tc>
                <a:extLst>
                  <a:ext uri="{0D108BD9-81ED-4DB2-BD59-A6C34878D82A}">
                    <a16:rowId xmlns="" xmlns:a16="http://schemas.microsoft.com/office/drawing/2014/main" val="482107981"/>
                  </a:ext>
                </a:extLst>
              </a:tr>
              <a:tr h="198869">
                <a:tc>
                  <a:txBody>
                    <a:bodyPr/>
                    <a:lstStyle/>
                    <a:p>
                      <a:pPr algn="ctr" fontAlgn="b"/>
                      <a:r>
                        <a:rPr lang="es-CO" sz="900" b="1" i="0" u="none" strike="noStrike">
                          <a:solidFill>
                            <a:srgbClr val="000000"/>
                          </a:solidFill>
                          <a:effectLst/>
                          <a:latin typeface="Calibri" panose="020F0502020204030204" pitchFamily="34" charset="0"/>
                        </a:rPr>
                        <a:t>Usme</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950021435"/>
                  </a:ext>
                </a:extLst>
              </a:tr>
              <a:tr h="198869">
                <a:tc>
                  <a:txBody>
                    <a:bodyPr/>
                    <a:lstStyle/>
                    <a:p>
                      <a:pPr algn="ctr" fontAlgn="b"/>
                      <a:r>
                        <a:rPr lang="es-CO" sz="900" b="1" i="0" u="none" strike="noStrike">
                          <a:solidFill>
                            <a:srgbClr val="000000"/>
                          </a:solidFill>
                          <a:effectLst/>
                          <a:latin typeface="Calibri" panose="020F0502020204030204" pitchFamily="34" charset="0"/>
                        </a:rPr>
                        <a:t>San Cristóbal</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4113456262"/>
                  </a:ext>
                </a:extLst>
              </a:tr>
              <a:tr h="301699">
                <a:tc>
                  <a:txBody>
                    <a:bodyPr/>
                    <a:lstStyle/>
                    <a:p>
                      <a:pPr algn="ctr" fontAlgn="b"/>
                      <a:r>
                        <a:rPr lang="es-CO" sz="900" b="1" i="0" u="none" strike="noStrike">
                          <a:solidFill>
                            <a:srgbClr val="000000"/>
                          </a:solidFill>
                          <a:effectLst/>
                          <a:latin typeface="Calibri" panose="020F0502020204030204" pitchFamily="34" charset="0"/>
                        </a:rPr>
                        <a:t>Bosa</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6.0</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232128654"/>
                  </a:ext>
                </a:extLst>
              </a:tr>
              <a:tr h="198869">
                <a:tc>
                  <a:txBody>
                    <a:bodyPr/>
                    <a:lstStyle/>
                    <a:p>
                      <a:pPr algn="ctr" fontAlgn="b"/>
                      <a:r>
                        <a:rPr lang="es-CO" sz="900" b="1" i="0" u="none" strike="noStrike">
                          <a:solidFill>
                            <a:srgbClr val="000000"/>
                          </a:solidFill>
                          <a:effectLst/>
                          <a:latin typeface="Calibri" panose="020F0502020204030204" pitchFamily="34" charset="0"/>
                        </a:rPr>
                        <a:t>Kennedy</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30942510"/>
                  </a:ext>
                </a:extLst>
              </a:tr>
              <a:tr h="301699">
                <a:tc>
                  <a:txBody>
                    <a:bodyPr/>
                    <a:lstStyle/>
                    <a:p>
                      <a:pPr algn="ctr" fontAlgn="b"/>
                      <a:r>
                        <a:rPr lang="es-CO" sz="900" b="1" i="0" u="none" strike="noStrike">
                          <a:solidFill>
                            <a:srgbClr val="000000"/>
                          </a:solidFill>
                          <a:effectLst/>
                          <a:latin typeface="Calibri" panose="020F0502020204030204" pitchFamily="34" charset="0"/>
                        </a:rPr>
                        <a:t>Los Mártires</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088532933"/>
                  </a:ext>
                </a:extLst>
              </a:tr>
              <a:tr h="198869">
                <a:tc>
                  <a:txBody>
                    <a:bodyPr/>
                    <a:lstStyle/>
                    <a:p>
                      <a:pPr algn="ctr" fontAlgn="b"/>
                      <a:r>
                        <a:rPr lang="es-CO" sz="900" b="1" i="0" u="none" strike="noStrike">
                          <a:solidFill>
                            <a:srgbClr val="000000"/>
                          </a:solidFill>
                          <a:effectLst/>
                          <a:latin typeface="Calibri" panose="020F0502020204030204" pitchFamily="34" charset="0"/>
                        </a:rPr>
                        <a:t>La Candelaria</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4.0</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19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745529957"/>
                  </a:ext>
                </a:extLst>
              </a:tr>
              <a:tr h="198869">
                <a:tc>
                  <a:txBody>
                    <a:bodyPr/>
                    <a:lstStyle/>
                    <a:p>
                      <a:pPr algn="ctr" fontAlgn="b"/>
                      <a:r>
                        <a:rPr lang="es-CO" sz="900" b="1" i="0" u="none" strike="noStrike">
                          <a:solidFill>
                            <a:srgbClr val="000000"/>
                          </a:solidFill>
                          <a:effectLst/>
                          <a:latin typeface="Calibri" panose="020F0502020204030204" pitchFamily="34" charset="0"/>
                        </a:rPr>
                        <a:t>Tunjuelito</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15</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072610173"/>
                  </a:ext>
                </a:extLst>
              </a:tr>
              <a:tr h="301699">
                <a:tc>
                  <a:txBody>
                    <a:bodyPr/>
                    <a:lstStyle/>
                    <a:p>
                      <a:pPr algn="ctr" fontAlgn="b"/>
                      <a:r>
                        <a:rPr lang="es-CO" sz="900" b="1" i="0" u="none" strike="noStrike">
                          <a:solidFill>
                            <a:srgbClr val="000000"/>
                          </a:solidFill>
                          <a:effectLst/>
                          <a:latin typeface="Calibri" panose="020F0502020204030204" pitchFamily="34" charset="0"/>
                        </a:rPr>
                        <a:t>Usaquén</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5</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378223726"/>
                  </a:ext>
                </a:extLst>
              </a:tr>
              <a:tr h="301699">
                <a:tc>
                  <a:txBody>
                    <a:bodyPr/>
                    <a:lstStyle/>
                    <a:p>
                      <a:pPr algn="ctr" fontAlgn="b"/>
                      <a:r>
                        <a:rPr lang="es-CO" sz="900" b="1" i="0" u="none" strike="noStrike">
                          <a:solidFill>
                            <a:srgbClr val="000000"/>
                          </a:solidFill>
                          <a:effectLst/>
                          <a:latin typeface="Calibri" panose="020F0502020204030204" pitchFamily="34" charset="0"/>
                        </a:rPr>
                        <a:t>Fontibón</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2.9</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10</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605943115"/>
                  </a:ext>
                </a:extLst>
              </a:tr>
              <a:tr h="301699">
                <a:tc>
                  <a:txBody>
                    <a:bodyPr/>
                    <a:lstStyle/>
                    <a:p>
                      <a:pPr algn="ctr" fontAlgn="b"/>
                      <a:r>
                        <a:rPr lang="es-CO" sz="900" b="1" i="0" u="none" strike="noStrike">
                          <a:solidFill>
                            <a:srgbClr val="000000"/>
                          </a:solidFill>
                          <a:effectLst/>
                          <a:latin typeface="Calibri" panose="020F0502020204030204" pitchFamily="34" charset="0"/>
                        </a:rPr>
                        <a:t>Suba</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1017500836"/>
                  </a:ext>
                </a:extLst>
              </a:tr>
              <a:tr h="198869">
                <a:tc>
                  <a:txBody>
                    <a:bodyPr/>
                    <a:lstStyle/>
                    <a:p>
                      <a:pPr algn="ctr" fontAlgn="b"/>
                      <a:r>
                        <a:rPr lang="es-CO" sz="900" b="1" i="0" u="none" strike="noStrike">
                          <a:solidFill>
                            <a:srgbClr val="000000"/>
                          </a:solidFill>
                          <a:effectLst/>
                          <a:latin typeface="Calibri" panose="020F0502020204030204" pitchFamily="34" charset="0"/>
                        </a:rPr>
                        <a:t>Antonio Nariño</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18</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3607376824"/>
                  </a:ext>
                </a:extLst>
              </a:tr>
              <a:tr h="198869">
                <a:tc>
                  <a:txBody>
                    <a:bodyPr/>
                    <a:lstStyle/>
                    <a:p>
                      <a:pPr algn="ctr" fontAlgn="b"/>
                      <a:r>
                        <a:rPr lang="es-CO" sz="900" b="1" i="0" u="none" strike="noStrike">
                          <a:solidFill>
                            <a:srgbClr val="000000"/>
                          </a:solidFill>
                          <a:effectLst/>
                          <a:latin typeface="Calibri" panose="020F0502020204030204" pitchFamily="34" charset="0"/>
                        </a:rPr>
                        <a:t>Puente Aranda</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401641973"/>
                  </a:ext>
                </a:extLst>
              </a:tr>
              <a:tr h="198869">
                <a:tc>
                  <a:txBody>
                    <a:bodyPr/>
                    <a:lstStyle/>
                    <a:p>
                      <a:pPr algn="ctr" fontAlgn="b"/>
                      <a:r>
                        <a:rPr lang="es-CO" sz="900" b="1" i="0" u="none" strike="noStrike">
                          <a:solidFill>
                            <a:srgbClr val="000000"/>
                          </a:solidFill>
                          <a:effectLst/>
                          <a:latin typeface="Calibri" panose="020F0502020204030204" pitchFamily="34" charset="0"/>
                        </a:rPr>
                        <a:t>Barrios Unidos</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2.5</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9</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528350956"/>
                  </a:ext>
                </a:extLst>
              </a:tr>
              <a:tr h="198869">
                <a:tc>
                  <a:txBody>
                    <a:bodyPr/>
                    <a:lstStyle/>
                    <a:p>
                      <a:pPr algn="ctr" fontAlgn="b"/>
                      <a:r>
                        <a:rPr lang="es-CO" sz="900" b="1" i="0" u="none" strike="noStrike">
                          <a:solidFill>
                            <a:srgbClr val="000000"/>
                          </a:solidFill>
                          <a:effectLst/>
                          <a:latin typeface="Calibri" panose="020F0502020204030204" pitchFamily="34" charset="0"/>
                        </a:rPr>
                        <a:t>Chapinero</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2.4</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14</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358315619"/>
                  </a:ext>
                </a:extLst>
              </a:tr>
              <a:tr h="198869">
                <a:tc>
                  <a:txBody>
                    <a:bodyPr/>
                    <a:lstStyle/>
                    <a:p>
                      <a:pPr algn="ctr" fontAlgn="b"/>
                      <a:r>
                        <a:rPr lang="es-CO" sz="900" b="1" i="0" u="none" strike="noStrike">
                          <a:solidFill>
                            <a:srgbClr val="000000"/>
                          </a:solidFill>
                          <a:effectLst/>
                          <a:latin typeface="Calibri" panose="020F0502020204030204" pitchFamily="34" charset="0"/>
                        </a:rPr>
                        <a:t>Engativá</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1.7</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6</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3</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2</a:t>
                      </a:r>
                    </a:p>
                  </a:txBody>
                  <a:tcPr marL="9845" marR="9845" marT="9845" marB="47256"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 xmlns:a16="http://schemas.microsoft.com/office/drawing/2014/main" val="2078725221"/>
                  </a:ext>
                </a:extLst>
              </a:tr>
              <a:tr h="198869">
                <a:tc>
                  <a:txBody>
                    <a:bodyPr/>
                    <a:lstStyle/>
                    <a:p>
                      <a:pPr algn="ctr" fontAlgn="b"/>
                      <a:r>
                        <a:rPr lang="es-CO" sz="900" b="1" i="0" u="none" strike="noStrike">
                          <a:solidFill>
                            <a:srgbClr val="000000"/>
                          </a:solidFill>
                          <a:effectLst/>
                          <a:latin typeface="Calibri" panose="020F0502020204030204" pitchFamily="34" charset="0"/>
                        </a:rPr>
                        <a:t>Teusaquillo</a:t>
                      </a:r>
                    </a:p>
                  </a:txBody>
                  <a:tcPr marL="9845" marR="9845" marT="9845" marB="47256"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0.5</a:t>
                      </a:r>
                    </a:p>
                  </a:txBody>
                  <a:tcPr marL="9845" marR="9845" marT="9845" marB="47256"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8</a:t>
                      </a:r>
                    </a:p>
                  </a:txBody>
                  <a:tcPr marL="9845" marR="9845" marT="9845" marB="47256"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a:t>
                      </a:r>
                    </a:p>
                  </a:txBody>
                  <a:tcPr marL="9845" marR="9845" marT="9845" marB="47256"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12</a:t>
                      </a:r>
                    </a:p>
                  </a:txBody>
                  <a:tcPr marL="9845" marR="9845" marT="9845" marB="47256"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4</a:t>
                      </a:r>
                    </a:p>
                  </a:txBody>
                  <a:tcPr marL="9845" marR="9845" marT="9845" marB="47256"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a:solidFill>
                            <a:srgbClr val="000000"/>
                          </a:solidFill>
                          <a:effectLst/>
                          <a:latin typeface="Calibri" panose="020F0502020204030204" pitchFamily="34" charset="0"/>
                        </a:rPr>
                        <a:t>11</a:t>
                      </a:r>
                    </a:p>
                  </a:txBody>
                  <a:tcPr marL="9845" marR="9845" marT="9845" marB="47256"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CO" sz="900" b="0" i="0" u="none" strike="noStrike" dirty="0">
                          <a:solidFill>
                            <a:srgbClr val="000000"/>
                          </a:solidFill>
                          <a:effectLst/>
                          <a:latin typeface="Calibri" panose="020F0502020204030204" pitchFamily="34" charset="0"/>
                        </a:rPr>
                        <a:t>2</a:t>
                      </a:r>
                    </a:p>
                  </a:txBody>
                  <a:tcPr marL="9845" marR="9845" marT="9845" marB="47256"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731283619"/>
                  </a:ext>
                </a:extLst>
              </a:tr>
            </a:tbl>
          </a:graphicData>
        </a:graphic>
      </p:graphicFrame>
    </p:spTree>
    <p:extLst>
      <p:ext uri="{BB962C8B-B14F-4D97-AF65-F5344CB8AC3E}">
        <p14:creationId xmlns:p14="http://schemas.microsoft.com/office/powerpoint/2010/main" val="3640876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33E4041F-DFE2-48E4-B971-2997CEC77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2" name="Título 1">
            <a:extLst>
              <a:ext uri="{FF2B5EF4-FFF2-40B4-BE49-F238E27FC236}">
                <a16:creationId xmlns="" xmlns:a16="http://schemas.microsoft.com/office/drawing/2014/main" id="{907DC2F4-B833-4E5C-A6F2-AAA426F3148F}"/>
              </a:ext>
            </a:extLst>
          </p:cNvPr>
          <p:cNvSpPr>
            <a:spLocks noGrp="1"/>
          </p:cNvSpPr>
          <p:nvPr>
            <p:ph type="title"/>
          </p:nvPr>
        </p:nvSpPr>
        <p:spPr/>
        <p:txBody>
          <a:bodyPr/>
          <a:lstStyle/>
          <a:p>
            <a:endParaRPr lang="es-CO" dirty="0"/>
          </a:p>
        </p:txBody>
      </p:sp>
      <p:sp>
        <p:nvSpPr>
          <p:cNvPr id="3" name="Marcador de contenido 2">
            <a:extLst>
              <a:ext uri="{FF2B5EF4-FFF2-40B4-BE49-F238E27FC236}">
                <a16:creationId xmlns="" xmlns:a16="http://schemas.microsoft.com/office/drawing/2014/main" id="{E12B0247-EE90-4624-AE61-F0CA5977DA73}"/>
              </a:ext>
            </a:extLst>
          </p:cNvPr>
          <p:cNvSpPr>
            <a:spLocks noGrp="1"/>
          </p:cNvSpPr>
          <p:nvPr>
            <p:ph idx="1"/>
          </p:nvPr>
        </p:nvSpPr>
        <p:spPr/>
        <p:txBody>
          <a:bodyPr/>
          <a:lstStyle/>
          <a:p>
            <a:endParaRPr lang="es-CO"/>
          </a:p>
        </p:txBody>
      </p:sp>
      <p:pic>
        <p:nvPicPr>
          <p:cNvPr id="4" name="Imagen 3">
            <a:extLst>
              <a:ext uri="{FF2B5EF4-FFF2-40B4-BE49-F238E27FC236}">
                <a16:creationId xmlns="" xmlns:a16="http://schemas.microsoft.com/office/drawing/2014/main" id="{C21B0630-4C58-462A-9F36-81DEE228EB9C}"/>
              </a:ext>
            </a:extLst>
          </p:cNvPr>
          <p:cNvPicPr>
            <a:picLocks noChangeAspect="1"/>
          </p:cNvPicPr>
          <p:nvPr/>
        </p:nvPicPr>
        <p:blipFill rotWithShape="1">
          <a:blip r:embed="rId3"/>
          <a:srcRect t="3146"/>
          <a:stretch/>
        </p:blipFill>
        <p:spPr>
          <a:xfrm>
            <a:off x="204787" y="1170136"/>
            <a:ext cx="12192000" cy="5562084"/>
          </a:xfrm>
          <a:prstGeom prst="rect">
            <a:avLst/>
          </a:prstGeom>
        </p:spPr>
      </p:pic>
      <p:sp>
        <p:nvSpPr>
          <p:cNvPr id="6" name="Rectángulo 5">
            <a:extLst>
              <a:ext uri="{FF2B5EF4-FFF2-40B4-BE49-F238E27FC236}">
                <a16:creationId xmlns="" xmlns:a16="http://schemas.microsoft.com/office/drawing/2014/main" id="{9F0ADED7-928C-4875-AA82-1C4014740E47}"/>
              </a:ext>
            </a:extLst>
          </p:cNvPr>
          <p:cNvSpPr/>
          <p:nvPr/>
        </p:nvSpPr>
        <p:spPr>
          <a:xfrm>
            <a:off x="0" y="342982"/>
            <a:ext cx="12938219" cy="772543"/>
          </a:xfrm>
          <a:prstGeom prst="rect">
            <a:avLst/>
          </a:prstGeom>
          <a:noFill/>
        </p:spPr>
        <p:txBody>
          <a:bodyPr wrap="square" lIns="94512" tIns="47256" rIns="94512" bIns="47256">
            <a:spAutoFit/>
          </a:bodyPr>
          <a:lstStyle/>
          <a:p>
            <a:pPr algn="ctr"/>
            <a:r>
              <a:rPr lang="es-ES" sz="4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Diferencias dentro de las localidades</a:t>
            </a:r>
          </a:p>
        </p:txBody>
      </p:sp>
    </p:spTree>
    <p:extLst>
      <p:ext uri="{BB962C8B-B14F-4D97-AF65-F5344CB8AC3E}">
        <p14:creationId xmlns:p14="http://schemas.microsoft.com/office/powerpoint/2010/main" val="1006450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39508937-8599-4A00-ADC4-8B3BB4EBE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2" name="Título 1"/>
          <p:cNvSpPr>
            <a:spLocks noGrp="1"/>
          </p:cNvSpPr>
          <p:nvPr>
            <p:ph type="title"/>
          </p:nvPr>
        </p:nvSpPr>
        <p:spPr>
          <a:xfrm>
            <a:off x="2705291" y="667044"/>
            <a:ext cx="5792100" cy="827851"/>
          </a:xfrm>
        </p:spPr>
        <p:txBody>
          <a:bodyPr>
            <a:noAutofit/>
          </a:bodyPr>
          <a:lstStyle/>
          <a:p>
            <a:r>
              <a:rPr lang="es-CO" sz="2894" dirty="0"/>
              <a:t/>
            </a:r>
            <a:br>
              <a:rPr lang="es-CO" sz="2894" dirty="0"/>
            </a:br>
            <a:r>
              <a:rPr lang="es-CO" sz="2894" dirty="0"/>
              <a:t/>
            </a:r>
            <a:br>
              <a:rPr lang="es-CO" sz="2894" dirty="0"/>
            </a:br>
            <a:endParaRPr lang="es-CO" sz="2894" dirty="0"/>
          </a:p>
        </p:txBody>
      </p:sp>
      <p:graphicFrame>
        <p:nvGraphicFramePr>
          <p:cNvPr id="6" name="Gráfico 5">
            <a:extLst>
              <a:ext uri="{FF2B5EF4-FFF2-40B4-BE49-F238E27FC236}">
                <a16:creationId xmlns="" xmlns:a16="http://schemas.microsoft.com/office/drawing/2014/main" id="{E0CF5243-1EB2-4D35-9452-C3DFE6B3E96F}"/>
              </a:ext>
            </a:extLst>
          </p:cNvPr>
          <p:cNvGraphicFramePr/>
          <p:nvPr>
            <p:extLst/>
          </p:nvPr>
        </p:nvGraphicFramePr>
        <p:xfrm>
          <a:off x="1269550" y="1494896"/>
          <a:ext cx="3761533" cy="1717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 xmlns:a16="http://schemas.microsoft.com/office/drawing/2014/main" id="{077DE7F3-2A7C-4CBE-9F3F-F874A9AF62D9}"/>
              </a:ext>
            </a:extLst>
          </p:cNvPr>
          <p:cNvGraphicFramePr/>
          <p:nvPr>
            <p:extLst/>
          </p:nvPr>
        </p:nvGraphicFramePr>
        <p:xfrm>
          <a:off x="1269549" y="3212219"/>
          <a:ext cx="3761534" cy="214242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ángulo 2">
            <a:extLst>
              <a:ext uri="{FF2B5EF4-FFF2-40B4-BE49-F238E27FC236}">
                <a16:creationId xmlns="" xmlns:a16="http://schemas.microsoft.com/office/drawing/2014/main" id="{4708EEF0-9CC6-488B-A959-2A96CF42A339}"/>
              </a:ext>
            </a:extLst>
          </p:cNvPr>
          <p:cNvSpPr/>
          <p:nvPr/>
        </p:nvSpPr>
        <p:spPr>
          <a:xfrm>
            <a:off x="108099" y="409835"/>
            <a:ext cx="12938219" cy="772543"/>
          </a:xfrm>
          <a:prstGeom prst="rect">
            <a:avLst/>
          </a:prstGeom>
          <a:noFill/>
        </p:spPr>
        <p:txBody>
          <a:bodyPr wrap="square" lIns="94512" tIns="47256" rIns="94512" bIns="47256">
            <a:spAutoFit/>
          </a:bodyPr>
          <a:lstStyle/>
          <a:p>
            <a:pPr algn="ctr"/>
            <a:r>
              <a:rPr lang="es-ES" sz="4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Cercanía al EP por estrato de la manzana</a:t>
            </a:r>
          </a:p>
        </p:txBody>
      </p:sp>
      <p:graphicFrame>
        <p:nvGraphicFramePr>
          <p:cNvPr id="8" name="Gráfico 7">
            <a:extLst>
              <a:ext uri="{FF2B5EF4-FFF2-40B4-BE49-F238E27FC236}">
                <a16:creationId xmlns="" xmlns:a16="http://schemas.microsoft.com/office/drawing/2014/main" id="{810F97D1-0B6C-420C-B1B5-5F065A6328A4}"/>
              </a:ext>
            </a:extLst>
          </p:cNvPr>
          <p:cNvGraphicFramePr>
            <a:graphicFrameLocks/>
          </p:cNvGraphicFramePr>
          <p:nvPr>
            <p:extLst>
              <p:ext uri="{D42A27DB-BD31-4B8C-83A1-F6EECF244321}">
                <p14:modId xmlns:p14="http://schemas.microsoft.com/office/powerpoint/2010/main" val="2748146746"/>
              </p:ext>
            </p:extLst>
          </p:nvPr>
        </p:nvGraphicFramePr>
        <p:xfrm>
          <a:off x="6300787" y="1621393"/>
          <a:ext cx="4095512" cy="18511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a:extLst>
              <a:ext uri="{FF2B5EF4-FFF2-40B4-BE49-F238E27FC236}">
                <a16:creationId xmlns="" xmlns:a16="http://schemas.microsoft.com/office/drawing/2014/main" id="{810F97D1-0B6C-420C-B1B5-5F065A6328A4}"/>
              </a:ext>
            </a:extLst>
          </p:cNvPr>
          <p:cNvGraphicFramePr>
            <a:graphicFrameLocks/>
          </p:cNvGraphicFramePr>
          <p:nvPr>
            <p:extLst/>
          </p:nvPr>
        </p:nvGraphicFramePr>
        <p:xfrm>
          <a:off x="6234628" y="3550189"/>
          <a:ext cx="3961860" cy="18820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6280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u bosque"/>
          <p:cNvSpPr>
            <a:spLocks noChangeAspect="1" noChangeArrowheads="1"/>
          </p:cNvSpPr>
          <p:nvPr/>
        </p:nvSpPr>
        <p:spPr bwMode="auto">
          <a:xfrm>
            <a:off x="206039" y="92096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8" name="Picture 4" descr="Resultado de imagen para u bos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76899"/>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 xmlns:a16="http://schemas.microsoft.com/office/drawing/2014/main" id="{5F35F0F7-AC03-4A3A-B905-5ADFA385F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4250"/>
            <a:ext cx="12601575" cy="6986650"/>
          </a:xfrm>
          <a:prstGeom prst="rect">
            <a:avLst/>
          </a:prstGeom>
        </p:spPr>
      </p:pic>
      <p:sp>
        <p:nvSpPr>
          <p:cNvPr id="5" name="Título 4"/>
          <p:cNvSpPr>
            <a:spLocks noGrp="1"/>
          </p:cNvSpPr>
          <p:nvPr>
            <p:ph type="ctrTitle"/>
          </p:nvPr>
        </p:nvSpPr>
        <p:spPr>
          <a:xfrm>
            <a:off x="945117" y="1512218"/>
            <a:ext cx="10711339" cy="1543526"/>
          </a:xfrm>
        </p:spPr>
        <p:txBody>
          <a:bodyPr>
            <a:normAutofit fontScale="90000"/>
          </a:bodyPr>
          <a:lstStyle/>
          <a:p>
            <a:r>
              <a:rPr lang="es-CO"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¿Equidad en la distribución del espacio público en Bogotá?</a:t>
            </a:r>
            <a:br>
              <a:rPr lang="es-CO"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endParaRPr lang="es-CO" dirty="0">
              <a:latin typeface="Arial" panose="020B0604020202020204" pitchFamily="34" charset="0"/>
              <a:cs typeface="Arial" panose="020B0604020202020204" pitchFamily="34" charset="0"/>
            </a:endParaRPr>
          </a:p>
        </p:txBody>
      </p:sp>
      <p:pic>
        <p:nvPicPr>
          <p:cNvPr id="12" name="Picture 2" descr="Resultado de imagen para espacios publicos en bogota">
            <a:extLst>
              <a:ext uri="{FF2B5EF4-FFF2-40B4-BE49-F238E27FC236}">
                <a16:creationId xmlns="" xmlns:a16="http://schemas.microsoft.com/office/drawing/2014/main" id="{063D50CE-99E1-4CC1-839C-700EA10E5C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30"/>
          <a:stretch/>
        </p:blipFill>
        <p:spPr bwMode="auto">
          <a:xfrm>
            <a:off x="3996531" y="2899568"/>
            <a:ext cx="3977580" cy="30295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canchas de microfutbol bogota">
            <a:extLst>
              <a:ext uri="{FF2B5EF4-FFF2-40B4-BE49-F238E27FC236}">
                <a16:creationId xmlns="" xmlns:a16="http://schemas.microsoft.com/office/drawing/2014/main" id="{DCB45F03-0819-4031-869C-4B73C95FAB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026" y="3212983"/>
            <a:ext cx="2410716" cy="1808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Resultado de imagen para canchas de microfutbol bogota">
            <a:extLst>
              <a:ext uri="{FF2B5EF4-FFF2-40B4-BE49-F238E27FC236}">
                <a16:creationId xmlns="" xmlns:a16="http://schemas.microsoft.com/office/drawing/2014/main" id="{8EDEC5C7-00A0-4125-824C-A750D27192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6317" y="2919132"/>
            <a:ext cx="2639822" cy="200592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124323" y="5929114"/>
            <a:ext cx="4048159" cy="1107996"/>
          </a:xfrm>
          <a:prstGeom prst="rect">
            <a:avLst/>
          </a:prstGeom>
          <a:noFill/>
        </p:spPr>
        <p:txBody>
          <a:bodyPr wrap="none" rtlCol="0">
            <a:spAutoFit/>
          </a:bodyPr>
          <a:lstStyle/>
          <a:p>
            <a:r>
              <a:rPr lang="es-CO" dirty="0"/>
              <a:t>Julián Alberto Gutiérrez López</a:t>
            </a:r>
          </a:p>
          <a:p>
            <a:r>
              <a:rPr lang="es-CO" dirty="0"/>
              <a:t>Mario Andrés Betancourt Carvajal</a:t>
            </a:r>
          </a:p>
          <a:p>
            <a:r>
              <a:rPr lang="es-CO" dirty="0"/>
              <a:t>Lina Fernanda </a:t>
            </a:r>
            <a:r>
              <a:rPr lang="es-CO" dirty="0" err="1"/>
              <a:t>Quenguan</a:t>
            </a:r>
            <a:endParaRPr lang="es-CO" dirty="0"/>
          </a:p>
        </p:txBody>
      </p:sp>
    </p:spTree>
    <p:extLst>
      <p:ext uri="{BB962C8B-B14F-4D97-AF65-F5344CB8AC3E}">
        <p14:creationId xmlns:p14="http://schemas.microsoft.com/office/powerpoint/2010/main" val="772793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7F62DBB0-E56A-4183-9106-C43E54480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pic>
        <p:nvPicPr>
          <p:cNvPr id="4" name="Imagen 3" descr="Imagen relacionada">
            <a:extLst>
              <a:ext uri="{FF2B5EF4-FFF2-40B4-BE49-F238E27FC236}">
                <a16:creationId xmlns="" xmlns:a16="http://schemas.microsoft.com/office/drawing/2014/main" id="{FCC2EFE7-F645-4C69-BA00-7E4FBDF25FDF}"/>
              </a:ext>
            </a:extLst>
          </p:cNvPr>
          <p:cNvPicPr/>
          <p:nvPr/>
        </p:nvPicPr>
        <p:blipFill rotWithShape="1">
          <a:blip r:embed="rId3">
            <a:extLst>
              <a:ext uri="{28A0092B-C50C-407E-A947-70E740481C1C}">
                <a14:useLocalDpi xmlns:a14="http://schemas.microsoft.com/office/drawing/2010/main" val="0"/>
              </a:ext>
            </a:extLst>
          </a:blip>
          <a:srcRect l="9524"/>
          <a:stretch/>
        </p:blipFill>
        <p:spPr bwMode="auto">
          <a:xfrm>
            <a:off x="1226016" y="1943212"/>
            <a:ext cx="3741093" cy="335713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ángulo 5">
                <a:extLst>
                  <a:ext uri="{FF2B5EF4-FFF2-40B4-BE49-F238E27FC236}">
                    <a16:creationId xmlns="" xmlns:a16="http://schemas.microsoft.com/office/drawing/2014/main" id="{F85413B7-3F22-4BFF-A0FF-E7B20546F859}"/>
                  </a:ext>
                </a:extLst>
              </p:cNvPr>
              <p:cNvSpPr/>
              <p:nvPr/>
            </p:nvSpPr>
            <p:spPr>
              <a:xfrm>
                <a:off x="5292675" y="2156922"/>
                <a:ext cx="6300788" cy="2892074"/>
              </a:xfrm>
              <a:prstGeom prst="rect">
                <a:avLst/>
              </a:prstGeom>
            </p:spPr>
            <p:txBody>
              <a:bodyPr>
                <a:spAutoFit/>
              </a:bodyPr>
              <a:lstStyle/>
              <a:p>
                <a:r>
                  <a:rPr lang="es-CO" sz="2274" dirty="0">
                    <a:solidFill>
                      <a:srgbClr val="000000"/>
                    </a:solidFill>
                    <a:latin typeface="Arial" panose="020B0604020202020204" pitchFamily="34" charset="0"/>
                    <a:ea typeface="Times New Roman" panose="02020603050405020304" pitchFamily="18" charset="0"/>
                    <a:cs typeface="Arial" panose="020B0604020202020204" pitchFamily="34" charset="0"/>
                  </a:rPr>
                  <a:t>La elaboración de la curva de Lorenz se da partiendo de n individuos ordenados de manera ascendente respecto al valor que estos posean de la variable </a:t>
                </a:r>
                <a14:m>
                  <m:oMath xmlns:m="http://schemas.openxmlformats.org/officeDocument/2006/math">
                    <m:r>
                      <a:rPr lang="es-CO" sz="2274"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𝑌</m:t>
                    </m:r>
                  </m:oMath>
                </a14:m>
                <a:r>
                  <a:rPr lang="es-CO" sz="2274" dirty="0">
                    <a:solidFill>
                      <a:srgbClr val="000000"/>
                    </a:solidFill>
                    <a:latin typeface="Arial" panose="020B0604020202020204" pitchFamily="34" charset="0"/>
                    <a:ea typeface="Times New Roman" panose="02020603050405020304" pitchFamily="18" charset="0"/>
                    <a:cs typeface="Arial" panose="020B0604020202020204" pitchFamily="34" charset="0"/>
                  </a:rPr>
                  <a:t>, de este ordenamiento se conforman </a:t>
                </a:r>
                <a14:m>
                  <m:oMath xmlns:m="http://schemas.openxmlformats.org/officeDocument/2006/math">
                    <m:r>
                      <a:rPr lang="es-CO" sz="2274"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𝑔</m:t>
                    </m:r>
                  </m:oMath>
                </a14:m>
                <a:r>
                  <a:rPr lang="es-CO" sz="2274" dirty="0">
                    <a:solidFill>
                      <a:srgbClr val="000000"/>
                    </a:solidFill>
                    <a:latin typeface="Arial" panose="020B0604020202020204" pitchFamily="34" charset="0"/>
                    <a:ea typeface="Times New Roman" panose="02020603050405020304" pitchFamily="18" charset="0"/>
                    <a:cs typeface="Arial" panose="020B0604020202020204" pitchFamily="34" charset="0"/>
                  </a:rPr>
                  <a:t> grupos, de igual tamaño llamados percentiles (los grupos más usados son, con el 10% de la población se llaman deciles, 20% quintiles, 25% cuartiles). </a:t>
                </a:r>
                <a:endParaRPr lang="es-CO" sz="2274" dirty="0">
                  <a:latin typeface="Arial" panose="020B0604020202020204" pitchFamily="34" charset="0"/>
                  <a:cs typeface="Arial" panose="020B0604020202020204" pitchFamily="34" charset="0"/>
                </a:endParaRPr>
              </a:p>
            </p:txBody>
          </p:sp>
        </mc:Choice>
        <mc:Fallback xmlns="">
          <p:sp>
            <p:nvSpPr>
              <p:cNvPr id="6" name="Rectángulo 5">
                <a:extLst>
                  <a:ext uri="{FF2B5EF4-FFF2-40B4-BE49-F238E27FC236}">
                    <a16:creationId xmlns:a16="http://schemas.microsoft.com/office/drawing/2014/main" id="{F85413B7-3F22-4BFF-A0FF-E7B20546F859}"/>
                  </a:ext>
                </a:extLst>
              </p:cNvPr>
              <p:cNvSpPr>
                <a:spLocks noRot="1" noChangeAspect="1" noMove="1" noResize="1" noEditPoints="1" noAdjustHandles="1" noChangeArrowheads="1" noChangeShapeType="1" noTextEdit="1"/>
              </p:cNvSpPr>
              <p:nvPr/>
            </p:nvSpPr>
            <p:spPr>
              <a:xfrm>
                <a:off x="5292675" y="2156922"/>
                <a:ext cx="6300788" cy="2892074"/>
              </a:xfrm>
              <a:prstGeom prst="rect">
                <a:avLst/>
              </a:prstGeom>
              <a:blipFill>
                <a:blip r:embed="rId4"/>
                <a:stretch>
                  <a:fillRect l="-1257" t="-1266" r="-2515" b="-3586"/>
                </a:stretch>
              </a:blipFill>
            </p:spPr>
            <p:txBody>
              <a:bodyPr/>
              <a:lstStyle/>
              <a:p>
                <a:r>
                  <a:rPr lang="es-CO">
                    <a:noFill/>
                  </a:rPr>
                  <a:t> </a:t>
                </a:r>
              </a:p>
            </p:txBody>
          </p:sp>
        </mc:Fallback>
      </mc:AlternateContent>
      <p:sp>
        <p:nvSpPr>
          <p:cNvPr id="7" name="Rectángulo 6">
            <a:extLst>
              <a:ext uri="{FF2B5EF4-FFF2-40B4-BE49-F238E27FC236}">
                <a16:creationId xmlns="" xmlns:a16="http://schemas.microsoft.com/office/drawing/2014/main" id="{4FEA07A5-DFC2-48BE-90F0-8ABA13E2E4A0}"/>
              </a:ext>
            </a:extLst>
          </p:cNvPr>
          <p:cNvSpPr/>
          <p:nvPr/>
        </p:nvSpPr>
        <p:spPr>
          <a:xfrm>
            <a:off x="71464" y="601331"/>
            <a:ext cx="11836687" cy="954260"/>
          </a:xfrm>
          <a:prstGeom prst="rect">
            <a:avLst/>
          </a:prstGeom>
          <a:noFill/>
        </p:spPr>
        <p:txBody>
          <a:bodyPr wrap="none" lIns="94512" tIns="47256" rIns="94512" bIns="47256">
            <a:spAutoFit/>
          </a:bodyPr>
          <a:lstStyle/>
          <a:p>
            <a:pPr algn="ctr"/>
            <a:r>
              <a:rPr lang="es-CO" sz="558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La desigualdad y la Curva de Lorenz</a:t>
            </a:r>
          </a:p>
        </p:txBody>
      </p:sp>
    </p:spTree>
    <p:extLst>
      <p:ext uri="{BB962C8B-B14F-4D97-AF65-F5344CB8AC3E}">
        <p14:creationId xmlns:p14="http://schemas.microsoft.com/office/powerpoint/2010/main" val="744582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0097F89F-6F0F-4CEE-8BE2-699472FC689E}"/>
              </a:ext>
            </a:extLst>
          </p:cNvPr>
          <p:cNvPicPr>
            <a:picLocks noChangeAspect="1"/>
          </p:cNvPicPr>
          <p:nvPr/>
        </p:nvPicPr>
        <p:blipFill>
          <a:blip r:embed="rId2"/>
          <a:stretch>
            <a:fillRect/>
          </a:stretch>
        </p:blipFill>
        <p:spPr>
          <a:xfrm>
            <a:off x="3945218" y="437774"/>
            <a:ext cx="4003717" cy="5562976"/>
          </a:xfrm>
          <a:prstGeom prst="rect">
            <a:avLst/>
          </a:prstGeom>
        </p:spPr>
      </p:pic>
      <p:pic>
        <p:nvPicPr>
          <p:cNvPr id="12" name="Imagen 11">
            <a:extLst>
              <a:ext uri="{FF2B5EF4-FFF2-40B4-BE49-F238E27FC236}">
                <a16:creationId xmlns="" xmlns:a16="http://schemas.microsoft.com/office/drawing/2014/main" id="{25F831E9-AE13-4785-BAE1-DDFC48FDB8F2}"/>
              </a:ext>
            </a:extLst>
          </p:cNvPr>
          <p:cNvPicPr>
            <a:picLocks noChangeAspect="1"/>
          </p:cNvPicPr>
          <p:nvPr/>
        </p:nvPicPr>
        <p:blipFill>
          <a:blip r:embed="rId3"/>
          <a:stretch>
            <a:fillRect/>
          </a:stretch>
        </p:blipFill>
        <p:spPr>
          <a:xfrm>
            <a:off x="0" y="437773"/>
            <a:ext cx="4003717" cy="5562976"/>
          </a:xfrm>
          <a:prstGeom prst="rect">
            <a:avLst/>
          </a:prstGeom>
        </p:spPr>
      </p:pic>
      <p:pic>
        <p:nvPicPr>
          <p:cNvPr id="13" name="Imagen 12">
            <a:extLst>
              <a:ext uri="{FF2B5EF4-FFF2-40B4-BE49-F238E27FC236}">
                <a16:creationId xmlns="" xmlns:a16="http://schemas.microsoft.com/office/drawing/2014/main" id="{E42FE09C-E322-49D2-82C7-1E8110F638CD}"/>
              </a:ext>
            </a:extLst>
          </p:cNvPr>
          <p:cNvPicPr>
            <a:picLocks noChangeAspect="1"/>
          </p:cNvPicPr>
          <p:nvPr/>
        </p:nvPicPr>
        <p:blipFill>
          <a:blip r:embed="rId4"/>
          <a:stretch>
            <a:fillRect/>
          </a:stretch>
        </p:blipFill>
        <p:spPr>
          <a:xfrm>
            <a:off x="7948936" y="437772"/>
            <a:ext cx="4056292" cy="5636027"/>
          </a:xfrm>
          <a:prstGeom prst="rect">
            <a:avLst/>
          </a:prstGeom>
        </p:spPr>
      </p:pic>
      <p:sp>
        <p:nvSpPr>
          <p:cNvPr id="14" name="Rectángulo 13">
            <a:extLst>
              <a:ext uri="{FF2B5EF4-FFF2-40B4-BE49-F238E27FC236}">
                <a16:creationId xmlns="" xmlns:a16="http://schemas.microsoft.com/office/drawing/2014/main" id="{22AB6C58-B7D8-4B9C-8E2E-2FF92DE2AF27}"/>
              </a:ext>
            </a:extLst>
          </p:cNvPr>
          <p:cNvSpPr/>
          <p:nvPr/>
        </p:nvSpPr>
        <p:spPr>
          <a:xfrm>
            <a:off x="0" y="669605"/>
            <a:ext cx="2058277" cy="325606"/>
          </a:xfrm>
          <a:prstGeom prst="rect">
            <a:avLst/>
          </a:prstGeom>
        </p:spPr>
        <p:txBody>
          <a:bodyPr wrap="none">
            <a:spAutoFit/>
          </a:bodyPr>
          <a:lstStyle/>
          <a:p>
            <a:r>
              <a:rPr lang="es-CO" altLang="es-CO" sz="1447" dirty="0"/>
              <a:t>Espacio público efectivo</a:t>
            </a:r>
            <a:endParaRPr lang="es-CO" sz="1447" dirty="0"/>
          </a:p>
        </p:txBody>
      </p:sp>
      <p:sp>
        <p:nvSpPr>
          <p:cNvPr id="15" name="Rectángulo 14">
            <a:extLst>
              <a:ext uri="{FF2B5EF4-FFF2-40B4-BE49-F238E27FC236}">
                <a16:creationId xmlns="" xmlns:a16="http://schemas.microsoft.com/office/drawing/2014/main" id="{9997841E-76C9-4406-901E-E1D7C7867ED3}"/>
              </a:ext>
            </a:extLst>
          </p:cNvPr>
          <p:cNvSpPr/>
          <p:nvPr/>
        </p:nvSpPr>
        <p:spPr>
          <a:xfrm>
            <a:off x="4034625" y="669605"/>
            <a:ext cx="1879734" cy="325606"/>
          </a:xfrm>
          <a:prstGeom prst="rect">
            <a:avLst/>
          </a:prstGeom>
        </p:spPr>
        <p:txBody>
          <a:bodyPr wrap="none">
            <a:spAutoFit/>
          </a:bodyPr>
          <a:lstStyle/>
          <a:p>
            <a:r>
              <a:rPr lang="es-CO" altLang="es-CO" sz="1447" dirty="0"/>
              <a:t>Espacio público verde</a:t>
            </a:r>
            <a:endParaRPr lang="es-CO" sz="1447" dirty="0"/>
          </a:p>
        </p:txBody>
      </p:sp>
      <p:sp>
        <p:nvSpPr>
          <p:cNvPr id="16" name="Rectángulo 15">
            <a:extLst>
              <a:ext uri="{FF2B5EF4-FFF2-40B4-BE49-F238E27FC236}">
                <a16:creationId xmlns="" xmlns:a16="http://schemas.microsoft.com/office/drawing/2014/main" id="{8B45410D-07E7-440D-AA02-DBFFF58209AB}"/>
              </a:ext>
            </a:extLst>
          </p:cNvPr>
          <p:cNvSpPr/>
          <p:nvPr/>
        </p:nvSpPr>
        <p:spPr>
          <a:xfrm>
            <a:off x="7948935" y="669604"/>
            <a:ext cx="1800536" cy="325606"/>
          </a:xfrm>
          <a:prstGeom prst="rect">
            <a:avLst/>
          </a:prstGeom>
        </p:spPr>
        <p:txBody>
          <a:bodyPr wrap="none">
            <a:spAutoFit/>
          </a:bodyPr>
          <a:lstStyle/>
          <a:p>
            <a:r>
              <a:rPr lang="es-CO" altLang="es-CO" sz="1447" dirty="0"/>
              <a:t>Espacio público total</a:t>
            </a:r>
            <a:endParaRPr lang="es-CO" sz="1447" dirty="0"/>
          </a:p>
        </p:txBody>
      </p:sp>
      <p:pic>
        <p:nvPicPr>
          <p:cNvPr id="9" name="Imagen 8">
            <a:extLst>
              <a:ext uri="{FF2B5EF4-FFF2-40B4-BE49-F238E27FC236}">
                <a16:creationId xmlns="" xmlns:a16="http://schemas.microsoft.com/office/drawing/2014/main" id="{7768D7B8-C0C4-4270-9A9C-4A2F8C72B0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Tree>
    <p:extLst>
      <p:ext uri="{BB962C8B-B14F-4D97-AF65-F5344CB8AC3E}">
        <p14:creationId xmlns:p14="http://schemas.microsoft.com/office/powerpoint/2010/main" val="2853304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 xmlns:a16="http://schemas.microsoft.com/office/drawing/2014/main" id="{FD71B6AF-F3A3-4218-B38B-EA11161A5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21"/>
            <a:ext cx="12601575" cy="6986650"/>
          </a:xfrm>
          <a:prstGeom prst="rect">
            <a:avLst/>
          </a:prstGeom>
        </p:spPr>
      </p:pic>
      <p:sp>
        <p:nvSpPr>
          <p:cNvPr id="16" name="Cuadro de texto 16">
            <a:extLst>
              <a:ext uri="{FF2B5EF4-FFF2-40B4-BE49-F238E27FC236}">
                <a16:creationId xmlns="" xmlns:a16="http://schemas.microsoft.com/office/drawing/2014/main" id="{BEA2897B-1FCD-463E-83C6-947341F7902F}"/>
              </a:ext>
            </a:extLst>
          </p:cNvPr>
          <p:cNvSpPr txBox="1">
            <a:spLocks noChangeArrowheads="1"/>
          </p:cNvSpPr>
          <p:nvPr/>
        </p:nvSpPr>
        <p:spPr bwMode="auto">
          <a:xfrm>
            <a:off x="378047" y="1741851"/>
            <a:ext cx="3199619" cy="292666"/>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spcAft>
                <a:spcPts val="1000"/>
              </a:spcAft>
              <a:defRPr sz="1200" i="1">
                <a:solidFill>
                  <a:srgbClr val="44546A"/>
                </a:solidFill>
                <a:latin typeface="Times New Roman" panose="02020603050405020304" pitchFamily="18" charset="0"/>
                <a:ea typeface="Times New Roman" panose="02020603050405020304" pitchFamily="18" charset="0"/>
              </a:defRPr>
            </a:lvl1pPr>
          </a:lstStyle>
          <a:p>
            <a:r>
              <a:rPr lang="es-CO" altLang="es-CO" sz="1240" dirty="0"/>
              <a:t> Curva de Lorenz del espacio público efectivo</a:t>
            </a:r>
          </a:p>
        </p:txBody>
      </p:sp>
      <p:pic>
        <p:nvPicPr>
          <p:cNvPr id="2059" name="Imagen 13">
            <a:extLst>
              <a:ext uri="{FF2B5EF4-FFF2-40B4-BE49-F238E27FC236}">
                <a16:creationId xmlns="" xmlns:a16="http://schemas.microsoft.com/office/drawing/2014/main" id="{38C4F491-263E-4381-B5BF-4FBD5EEC8C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47" y="1999329"/>
            <a:ext cx="3199619" cy="24710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3">
            <a:extLst>
              <a:ext uri="{FF2B5EF4-FFF2-40B4-BE49-F238E27FC236}">
                <a16:creationId xmlns="" xmlns:a16="http://schemas.microsoft.com/office/drawing/2014/main" id="{8CA0C3CF-394A-46D6-883E-EF19A1DB7745}"/>
              </a:ext>
            </a:extLst>
          </p:cNvPr>
          <p:cNvSpPr>
            <a:spLocks noChangeArrowheads="1"/>
          </p:cNvSpPr>
          <p:nvPr/>
        </p:nvSpPr>
        <p:spPr bwMode="auto">
          <a:xfrm>
            <a:off x="378047" y="1198098"/>
            <a:ext cx="190937" cy="45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512" tIns="47256" rIns="94512" bIns="47256" numCol="1" anchor="ctr" anchorCtr="0" compatLnSpc="1">
            <a:prstTxWarp prst="textNoShape">
              <a:avLst/>
            </a:prstTxWarp>
            <a:spAutoFit/>
          </a:bodyPr>
          <a:lstStyle/>
          <a:p>
            <a:endParaRPr lang="es-CO" sz="2274"/>
          </a:p>
        </p:txBody>
      </p:sp>
      <p:sp>
        <p:nvSpPr>
          <p:cNvPr id="18" name="Rectangle 15">
            <a:extLst>
              <a:ext uri="{FF2B5EF4-FFF2-40B4-BE49-F238E27FC236}">
                <a16:creationId xmlns="" xmlns:a16="http://schemas.microsoft.com/office/drawing/2014/main" id="{77A5500D-BF76-4225-AB27-6EE583153B1C}"/>
              </a:ext>
            </a:extLst>
          </p:cNvPr>
          <p:cNvSpPr>
            <a:spLocks noChangeArrowheads="1"/>
          </p:cNvSpPr>
          <p:nvPr/>
        </p:nvSpPr>
        <p:spPr bwMode="auto">
          <a:xfrm>
            <a:off x="378047" y="1434379"/>
            <a:ext cx="190937" cy="4571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512" tIns="47256" rIns="94512" bIns="47256" numCol="1" anchor="ctr" anchorCtr="0" compatLnSpc="1">
            <a:prstTxWarp prst="textNoShape">
              <a:avLst/>
            </a:prstTxWarp>
            <a:spAutoFit/>
          </a:bodyPr>
          <a:lstStyle/>
          <a:p>
            <a:endParaRPr lang="es-CO" sz="2274"/>
          </a:p>
        </p:txBody>
      </p:sp>
      <p:sp>
        <p:nvSpPr>
          <p:cNvPr id="23" name="Cuadro de texto 19">
            <a:extLst>
              <a:ext uri="{FF2B5EF4-FFF2-40B4-BE49-F238E27FC236}">
                <a16:creationId xmlns="" xmlns:a16="http://schemas.microsoft.com/office/drawing/2014/main" id="{BB51CC92-DE43-4B7A-BC26-87EDA1933534}"/>
              </a:ext>
            </a:extLst>
          </p:cNvPr>
          <p:cNvSpPr txBox="1"/>
          <p:nvPr/>
        </p:nvSpPr>
        <p:spPr>
          <a:xfrm>
            <a:off x="4242070" y="1860699"/>
            <a:ext cx="3150394" cy="292666"/>
          </a:xfrm>
          <a:prstGeom prst="rect">
            <a:avLst/>
          </a:prstGeom>
        </p:spPr>
        <p:txBody>
          <a:bodyPr wrap="square">
            <a:spAutoFit/>
          </a:bodyPr>
          <a:lstStyle>
            <a:defPPr>
              <a:defRPr lang="es-CO"/>
            </a:defPPr>
            <a:lvl1pPr>
              <a:spcAft>
                <a:spcPts val="1000"/>
              </a:spcAft>
              <a:defRPr sz="1200" i="1">
                <a:solidFill>
                  <a:srgbClr val="44546A"/>
                </a:solidFill>
                <a:latin typeface="Times New Roman" panose="02020603050405020304" pitchFamily="18" charset="0"/>
                <a:ea typeface="Times New Roman" panose="02020603050405020304" pitchFamily="18" charset="0"/>
              </a:defRPr>
            </a:lvl1pPr>
          </a:lstStyle>
          <a:p>
            <a:r>
              <a:rPr lang="es-CO" sz="1240" dirty="0"/>
              <a:t> Curva de Lorenz del espacio público verde</a:t>
            </a:r>
          </a:p>
        </p:txBody>
      </p:sp>
      <p:pic>
        <p:nvPicPr>
          <p:cNvPr id="24" name="Imagen 23">
            <a:extLst>
              <a:ext uri="{FF2B5EF4-FFF2-40B4-BE49-F238E27FC236}">
                <a16:creationId xmlns="" xmlns:a16="http://schemas.microsoft.com/office/drawing/2014/main" id="{16A56117-BB62-4704-B6E3-6822D82B892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5352" y="2104566"/>
            <a:ext cx="3203557" cy="2344418"/>
          </a:xfrm>
          <a:prstGeom prst="rect">
            <a:avLst/>
          </a:prstGeom>
          <a:noFill/>
          <a:ln>
            <a:noFill/>
          </a:ln>
        </p:spPr>
      </p:pic>
      <p:sp>
        <p:nvSpPr>
          <p:cNvPr id="19" name="Rectángulo 18">
            <a:extLst>
              <a:ext uri="{FF2B5EF4-FFF2-40B4-BE49-F238E27FC236}">
                <a16:creationId xmlns="" xmlns:a16="http://schemas.microsoft.com/office/drawing/2014/main" id="{4A736855-3EF1-4537-9E76-4507FCB0196E}"/>
              </a:ext>
            </a:extLst>
          </p:cNvPr>
          <p:cNvSpPr/>
          <p:nvPr/>
        </p:nvSpPr>
        <p:spPr>
          <a:xfrm>
            <a:off x="7740124" y="1860699"/>
            <a:ext cx="4861451" cy="292666"/>
          </a:xfrm>
          <a:prstGeom prst="rect">
            <a:avLst/>
          </a:prstGeom>
        </p:spPr>
        <p:txBody>
          <a:bodyPr wrap="square">
            <a:spAutoFit/>
          </a:bodyPr>
          <a:lstStyle/>
          <a:p>
            <a:pPr>
              <a:spcAft>
                <a:spcPts val="1034"/>
              </a:spcAft>
            </a:pPr>
            <a:r>
              <a:rPr lang="es-CO" sz="1240" i="1" dirty="0">
                <a:solidFill>
                  <a:srgbClr val="44546A"/>
                </a:solidFill>
                <a:latin typeface="Times New Roman" panose="02020603050405020304" pitchFamily="18" charset="0"/>
                <a:ea typeface="Times New Roman" panose="02020603050405020304" pitchFamily="18" charset="0"/>
              </a:rPr>
              <a:t>Curva de Lorenz del espacio público total</a:t>
            </a:r>
          </a:p>
        </p:txBody>
      </p:sp>
      <p:pic>
        <p:nvPicPr>
          <p:cNvPr id="26" name="Imagen 25">
            <a:extLst>
              <a:ext uri="{FF2B5EF4-FFF2-40B4-BE49-F238E27FC236}">
                <a16:creationId xmlns="" xmlns:a16="http://schemas.microsoft.com/office/drawing/2014/main" id="{AC5486AE-D27B-4F7A-949D-EA0D53545D7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9838" y="2098921"/>
            <a:ext cx="3203557" cy="2344418"/>
          </a:xfrm>
          <a:prstGeom prst="rect">
            <a:avLst/>
          </a:prstGeom>
          <a:noFill/>
          <a:ln>
            <a:noFill/>
          </a:ln>
        </p:spPr>
      </p:pic>
      <p:graphicFrame>
        <p:nvGraphicFramePr>
          <p:cNvPr id="20" name="Tabla 19">
            <a:extLst>
              <a:ext uri="{FF2B5EF4-FFF2-40B4-BE49-F238E27FC236}">
                <a16:creationId xmlns="" xmlns:a16="http://schemas.microsoft.com/office/drawing/2014/main" id="{FB20D2DF-4DC6-4C4E-91C6-D33A74A97033}"/>
              </a:ext>
            </a:extLst>
          </p:cNvPr>
          <p:cNvGraphicFramePr>
            <a:graphicFrameLocks noGrp="1"/>
          </p:cNvGraphicFramePr>
          <p:nvPr>
            <p:extLst/>
          </p:nvPr>
        </p:nvGraphicFramePr>
        <p:xfrm>
          <a:off x="374765" y="4666005"/>
          <a:ext cx="2914114" cy="196900"/>
        </p:xfrm>
        <a:graphic>
          <a:graphicData uri="http://schemas.openxmlformats.org/drawingml/2006/table">
            <a:tbl>
              <a:tblPr firstRow="1" firstCol="1" bandRow="1">
                <a:tableStyleId>{5C22544A-7EE6-4342-B048-85BDC9FD1C3A}</a:tableStyleId>
              </a:tblPr>
              <a:tblGrid>
                <a:gridCol w="2179022">
                  <a:extLst>
                    <a:ext uri="{9D8B030D-6E8A-4147-A177-3AD203B41FA5}">
                      <a16:colId xmlns="" xmlns:a16="http://schemas.microsoft.com/office/drawing/2014/main" val="97467095"/>
                    </a:ext>
                  </a:extLst>
                </a:gridCol>
                <a:gridCol w="735092">
                  <a:extLst>
                    <a:ext uri="{9D8B030D-6E8A-4147-A177-3AD203B41FA5}">
                      <a16:colId xmlns="" xmlns:a16="http://schemas.microsoft.com/office/drawing/2014/main" val="2985378694"/>
                    </a:ext>
                  </a:extLst>
                </a:gridCol>
              </a:tblGrid>
              <a:tr h="196900">
                <a:tc>
                  <a:txBody>
                    <a:bodyPr/>
                    <a:lstStyle/>
                    <a:p>
                      <a:pPr marL="0" marR="0" algn="l">
                        <a:lnSpc>
                          <a:spcPct val="107000"/>
                        </a:lnSpc>
                        <a:spcBef>
                          <a:spcPts val="0"/>
                        </a:spcBef>
                        <a:spcAft>
                          <a:spcPts val="0"/>
                        </a:spcAft>
                      </a:pPr>
                      <a:r>
                        <a:rPr lang="es-CO" sz="1100">
                          <a:effectLst/>
                        </a:rPr>
                        <a:t>Gini coefficient</a:t>
                      </a:r>
                      <a:endParaRPr lang="es-CO" sz="1100">
                        <a:effectLst/>
                        <a:latin typeface="Times New Roman" panose="02020603050405020304" pitchFamily="18" charset="0"/>
                        <a:ea typeface="Times New Roman" panose="02020603050405020304" pitchFamily="18" charset="0"/>
                      </a:endParaRPr>
                    </a:p>
                  </a:txBody>
                  <a:tcPr marL="45943" marR="45943" marT="0" marB="0" anchor="ctr"/>
                </a:tc>
                <a:tc>
                  <a:txBody>
                    <a:bodyPr/>
                    <a:lstStyle/>
                    <a:p>
                      <a:pPr marL="0" marR="0" algn="r">
                        <a:lnSpc>
                          <a:spcPct val="107000"/>
                        </a:lnSpc>
                        <a:spcBef>
                          <a:spcPts val="0"/>
                        </a:spcBef>
                        <a:spcAft>
                          <a:spcPts val="0"/>
                        </a:spcAft>
                      </a:pPr>
                      <a:r>
                        <a:rPr lang="es-CO" sz="1100" dirty="0">
                          <a:effectLst/>
                        </a:rPr>
                        <a:t>0.6260355</a:t>
                      </a:r>
                      <a:endParaRPr lang="es-CO" sz="1100" dirty="0">
                        <a:effectLst/>
                        <a:latin typeface="Times New Roman" panose="02020603050405020304" pitchFamily="18" charset="0"/>
                        <a:ea typeface="Times New Roman" panose="02020603050405020304" pitchFamily="18" charset="0"/>
                      </a:endParaRPr>
                    </a:p>
                  </a:txBody>
                  <a:tcPr marL="45943" marR="45943" marT="0" marB="0" anchor="ctr"/>
                </a:tc>
                <a:extLst>
                  <a:ext uri="{0D108BD9-81ED-4DB2-BD59-A6C34878D82A}">
                    <a16:rowId xmlns="" xmlns:a16="http://schemas.microsoft.com/office/drawing/2014/main" val="4078593646"/>
                  </a:ext>
                </a:extLst>
              </a:tr>
            </a:tbl>
          </a:graphicData>
        </a:graphic>
      </p:graphicFrame>
      <p:graphicFrame>
        <p:nvGraphicFramePr>
          <p:cNvPr id="21" name="Tabla 20">
            <a:extLst>
              <a:ext uri="{FF2B5EF4-FFF2-40B4-BE49-F238E27FC236}">
                <a16:creationId xmlns="" xmlns:a16="http://schemas.microsoft.com/office/drawing/2014/main" id="{EF9ECB72-115C-4653-9216-585F36247DC0}"/>
              </a:ext>
            </a:extLst>
          </p:cNvPr>
          <p:cNvGraphicFramePr>
            <a:graphicFrameLocks noGrp="1"/>
          </p:cNvGraphicFramePr>
          <p:nvPr>
            <p:extLst/>
          </p:nvPr>
        </p:nvGraphicFramePr>
        <p:xfrm>
          <a:off x="4390072" y="4666005"/>
          <a:ext cx="2914114" cy="196900"/>
        </p:xfrm>
        <a:graphic>
          <a:graphicData uri="http://schemas.openxmlformats.org/drawingml/2006/table">
            <a:tbl>
              <a:tblPr firstRow="1" firstCol="1" bandRow="1">
                <a:tableStyleId>{5C22544A-7EE6-4342-B048-85BDC9FD1C3A}</a:tableStyleId>
              </a:tblPr>
              <a:tblGrid>
                <a:gridCol w="2179022">
                  <a:extLst>
                    <a:ext uri="{9D8B030D-6E8A-4147-A177-3AD203B41FA5}">
                      <a16:colId xmlns="" xmlns:a16="http://schemas.microsoft.com/office/drawing/2014/main" val="4233896398"/>
                    </a:ext>
                  </a:extLst>
                </a:gridCol>
                <a:gridCol w="735092">
                  <a:extLst>
                    <a:ext uri="{9D8B030D-6E8A-4147-A177-3AD203B41FA5}">
                      <a16:colId xmlns="" xmlns:a16="http://schemas.microsoft.com/office/drawing/2014/main" val="2332982063"/>
                    </a:ext>
                  </a:extLst>
                </a:gridCol>
              </a:tblGrid>
              <a:tr h="196900">
                <a:tc>
                  <a:txBody>
                    <a:bodyPr/>
                    <a:lstStyle/>
                    <a:p>
                      <a:pPr marL="0" marR="0" algn="l">
                        <a:lnSpc>
                          <a:spcPct val="107000"/>
                        </a:lnSpc>
                        <a:spcBef>
                          <a:spcPts val="0"/>
                        </a:spcBef>
                        <a:spcAft>
                          <a:spcPts val="0"/>
                        </a:spcAft>
                      </a:pPr>
                      <a:r>
                        <a:rPr lang="es-CO" sz="1100">
                          <a:effectLst/>
                        </a:rPr>
                        <a:t>Gini coefficient</a:t>
                      </a:r>
                      <a:endParaRPr lang="es-CO" sz="1100">
                        <a:effectLst/>
                        <a:latin typeface="Times New Roman" panose="02020603050405020304" pitchFamily="18" charset="0"/>
                        <a:ea typeface="Times New Roman" panose="02020603050405020304" pitchFamily="18" charset="0"/>
                      </a:endParaRPr>
                    </a:p>
                  </a:txBody>
                  <a:tcPr marL="45943" marR="45943" marT="0" marB="0" anchor="ctr"/>
                </a:tc>
                <a:tc>
                  <a:txBody>
                    <a:bodyPr/>
                    <a:lstStyle/>
                    <a:p>
                      <a:pPr marL="0" marR="0" algn="r">
                        <a:lnSpc>
                          <a:spcPct val="107000"/>
                        </a:lnSpc>
                        <a:spcBef>
                          <a:spcPts val="0"/>
                        </a:spcBef>
                        <a:spcAft>
                          <a:spcPts val="0"/>
                        </a:spcAft>
                      </a:pPr>
                      <a:r>
                        <a:rPr lang="es-CO" sz="1100" dirty="0">
                          <a:effectLst/>
                        </a:rPr>
                        <a:t>0.8450449</a:t>
                      </a:r>
                      <a:endParaRPr lang="es-CO" sz="1100" dirty="0">
                        <a:effectLst/>
                        <a:latin typeface="Times New Roman" panose="02020603050405020304" pitchFamily="18" charset="0"/>
                        <a:ea typeface="Times New Roman" panose="02020603050405020304" pitchFamily="18" charset="0"/>
                      </a:endParaRPr>
                    </a:p>
                  </a:txBody>
                  <a:tcPr marL="45943" marR="45943" marT="0" marB="0" anchor="ctr"/>
                </a:tc>
                <a:extLst>
                  <a:ext uri="{0D108BD9-81ED-4DB2-BD59-A6C34878D82A}">
                    <a16:rowId xmlns="" xmlns:a16="http://schemas.microsoft.com/office/drawing/2014/main" val="3190416569"/>
                  </a:ext>
                </a:extLst>
              </a:tr>
            </a:tbl>
          </a:graphicData>
        </a:graphic>
      </p:graphicFrame>
      <p:graphicFrame>
        <p:nvGraphicFramePr>
          <p:cNvPr id="22" name="Tabla 21">
            <a:extLst>
              <a:ext uri="{FF2B5EF4-FFF2-40B4-BE49-F238E27FC236}">
                <a16:creationId xmlns="" xmlns:a16="http://schemas.microsoft.com/office/drawing/2014/main" id="{BA69B81E-3B6B-46EE-AA20-E71F1119C0DD}"/>
              </a:ext>
            </a:extLst>
          </p:cNvPr>
          <p:cNvGraphicFramePr>
            <a:graphicFrameLocks noGrp="1"/>
          </p:cNvGraphicFramePr>
          <p:nvPr>
            <p:extLst/>
          </p:nvPr>
        </p:nvGraphicFramePr>
        <p:xfrm>
          <a:off x="7859838" y="4666005"/>
          <a:ext cx="3264808" cy="196900"/>
        </p:xfrm>
        <a:graphic>
          <a:graphicData uri="http://schemas.openxmlformats.org/drawingml/2006/table">
            <a:tbl>
              <a:tblPr firstRow="1" firstCol="1" bandRow="1">
                <a:tableStyleId>{5C22544A-7EE6-4342-B048-85BDC9FD1C3A}</a:tableStyleId>
              </a:tblPr>
              <a:tblGrid>
                <a:gridCol w="2466760">
                  <a:extLst>
                    <a:ext uri="{9D8B030D-6E8A-4147-A177-3AD203B41FA5}">
                      <a16:colId xmlns="" xmlns:a16="http://schemas.microsoft.com/office/drawing/2014/main" val="2157107082"/>
                    </a:ext>
                  </a:extLst>
                </a:gridCol>
                <a:gridCol w="798048">
                  <a:extLst>
                    <a:ext uri="{9D8B030D-6E8A-4147-A177-3AD203B41FA5}">
                      <a16:colId xmlns="" xmlns:a16="http://schemas.microsoft.com/office/drawing/2014/main" val="1680231116"/>
                    </a:ext>
                  </a:extLst>
                </a:gridCol>
              </a:tblGrid>
              <a:tr h="196900">
                <a:tc>
                  <a:txBody>
                    <a:bodyPr/>
                    <a:lstStyle/>
                    <a:p>
                      <a:pPr marL="0" marR="0" algn="l">
                        <a:lnSpc>
                          <a:spcPct val="107000"/>
                        </a:lnSpc>
                        <a:spcBef>
                          <a:spcPts val="0"/>
                        </a:spcBef>
                        <a:spcAft>
                          <a:spcPts val="0"/>
                        </a:spcAft>
                      </a:pPr>
                      <a:r>
                        <a:rPr lang="es-CO" sz="1100">
                          <a:effectLst/>
                        </a:rPr>
                        <a:t>Gini coefficient</a:t>
                      </a:r>
                      <a:endParaRPr lang="es-CO" sz="1100">
                        <a:effectLst/>
                        <a:latin typeface="Times New Roman" panose="02020603050405020304" pitchFamily="18" charset="0"/>
                        <a:ea typeface="Times New Roman" panose="02020603050405020304" pitchFamily="18" charset="0"/>
                      </a:endParaRPr>
                    </a:p>
                  </a:txBody>
                  <a:tcPr marL="45943" marR="45943" marT="0" marB="0" anchor="ctr"/>
                </a:tc>
                <a:tc>
                  <a:txBody>
                    <a:bodyPr/>
                    <a:lstStyle/>
                    <a:p>
                      <a:pPr marL="0" marR="0" algn="r">
                        <a:lnSpc>
                          <a:spcPct val="107000"/>
                        </a:lnSpc>
                        <a:spcBef>
                          <a:spcPts val="0"/>
                        </a:spcBef>
                        <a:spcAft>
                          <a:spcPts val="0"/>
                        </a:spcAft>
                      </a:pPr>
                      <a:r>
                        <a:rPr lang="es-CO" sz="1100" dirty="0">
                          <a:effectLst/>
                        </a:rPr>
                        <a:t>0.6445744</a:t>
                      </a:r>
                      <a:endParaRPr lang="es-CO" sz="1100" dirty="0">
                        <a:effectLst/>
                        <a:latin typeface="Times New Roman" panose="02020603050405020304" pitchFamily="18" charset="0"/>
                        <a:ea typeface="Times New Roman" panose="02020603050405020304" pitchFamily="18" charset="0"/>
                      </a:endParaRPr>
                    </a:p>
                  </a:txBody>
                  <a:tcPr marL="45943" marR="45943" marT="0" marB="0" anchor="ctr"/>
                </a:tc>
                <a:extLst>
                  <a:ext uri="{0D108BD9-81ED-4DB2-BD59-A6C34878D82A}">
                    <a16:rowId xmlns="" xmlns:a16="http://schemas.microsoft.com/office/drawing/2014/main" val="2526810361"/>
                  </a:ext>
                </a:extLst>
              </a:tr>
            </a:tbl>
          </a:graphicData>
        </a:graphic>
      </p:graphicFrame>
      <p:sp>
        <p:nvSpPr>
          <p:cNvPr id="27" name="Rectángulo 26">
            <a:extLst>
              <a:ext uri="{FF2B5EF4-FFF2-40B4-BE49-F238E27FC236}">
                <a16:creationId xmlns="" xmlns:a16="http://schemas.microsoft.com/office/drawing/2014/main" id="{8BFDF9E9-F93B-4538-A73C-7C9837C2C72A}"/>
              </a:ext>
            </a:extLst>
          </p:cNvPr>
          <p:cNvSpPr/>
          <p:nvPr/>
        </p:nvSpPr>
        <p:spPr>
          <a:xfrm>
            <a:off x="684163" y="88451"/>
            <a:ext cx="11402670" cy="1813085"/>
          </a:xfrm>
          <a:prstGeom prst="rect">
            <a:avLst/>
          </a:prstGeom>
          <a:noFill/>
        </p:spPr>
        <p:txBody>
          <a:bodyPr wrap="square" lIns="94512" tIns="47256" rIns="94512" bIns="47256">
            <a:spAutoFit/>
          </a:bodyPr>
          <a:lstStyle/>
          <a:p>
            <a:pPr algn="ctr"/>
            <a:r>
              <a:rPr lang="es-CO" sz="558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Mediciones de desigualdad de espacio publico </a:t>
            </a:r>
          </a:p>
        </p:txBody>
      </p:sp>
    </p:spTree>
    <p:extLst>
      <p:ext uri="{BB962C8B-B14F-4D97-AF65-F5344CB8AC3E}">
        <p14:creationId xmlns:p14="http://schemas.microsoft.com/office/powerpoint/2010/main" val="41991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25D54D38-8DED-4702-A648-2184F5E67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3" name="Marcador de contenido 2">
            <a:extLst>
              <a:ext uri="{FF2B5EF4-FFF2-40B4-BE49-F238E27FC236}">
                <a16:creationId xmlns="" xmlns:a16="http://schemas.microsoft.com/office/drawing/2014/main" id="{D9AA7A8A-4E52-451A-AC83-8C3C496BE0A6}"/>
              </a:ext>
            </a:extLst>
          </p:cNvPr>
          <p:cNvSpPr>
            <a:spLocks noGrp="1"/>
          </p:cNvSpPr>
          <p:nvPr>
            <p:ph idx="1"/>
          </p:nvPr>
        </p:nvSpPr>
        <p:spPr>
          <a:xfrm>
            <a:off x="805662" y="1503233"/>
            <a:ext cx="10868858" cy="4497516"/>
          </a:xfrm>
        </p:spPr>
        <p:txBody>
          <a:bodyPr>
            <a:normAutofit fontScale="70000" lnSpcReduction="20000"/>
          </a:bodyPr>
          <a:lstStyle/>
          <a:p>
            <a:pPr algn="just"/>
            <a:r>
              <a:rPr lang="es-CO" dirty="0">
                <a:latin typeface="Arial" panose="020B0604020202020204" pitchFamily="34" charset="0"/>
                <a:cs typeface="Arial" panose="020B0604020202020204" pitchFamily="34" charset="0"/>
              </a:rPr>
              <a:t>Al analizar las diferentes cifras de  pobreza, se encuentra en términos generales una correlación negativa (aunque débil) con las dotaciones de espacio publico, mostrando que las localidades mas pobres no poseen mayor cantidad de espacio publico.</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De igual manera al hacer el mismo análisis de correlación, ya no en términos del área de espacio publico en la localidad, sino el espacio publico por habitante, se encuentra que las localidades mas pobres tampoco cuentan con mayores índices de espacio publico por habitante. </a:t>
            </a:r>
          </a:p>
          <a:p>
            <a:endParaRPr lang="es-CO" dirty="0">
              <a:latin typeface="Arial" panose="020B0604020202020204" pitchFamily="34" charset="0"/>
              <a:cs typeface="Arial" panose="020B0604020202020204" pitchFamily="34" charset="0"/>
            </a:endParaRPr>
          </a:p>
          <a:p>
            <a:endParaRPr lang="es-CO"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 xmlns:a16="http://schemas.microsoft.com/office/drawing/2014/main" id="{0B1E7F6E-3F2D-4BF3-99A7-B4152A515191}"/>
              </a:ext>
            </a:extLst>
          </p:cNvPr>
          <p:cNvSpPr/>
          <p:nvPr/>
        </p:nvSpPr>
        <p:spPr>
          <a:xfrm>
            <a:off x="498699" y="441955"/>
            <a:ext cx="8734876" cy="954260"/>
          </a:xfrm>
          <a:prstGeom prst="rect">
            <a:avLst/>
          </a:prstGeom>
          <a:noFill/>
        </p:spPr>
        <p:txBody>
          <a:bodyPr wrap="none" lIns="94512" tIns="47256" rIns="94512" bIns="47256">
            <a:spAutoFit/>
          </a:bodyPr>
          <a:lstStyle/>
          <a:p>
            <a:pPr algn="ctr"/>
            <a:r>
              <a:rPr lang="es-CO" sz="558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Conclusiones y resultados </a:t>
            </a:r>
          </a:p>
        </p:txBody>
      </p:sp>
    </p:spTree>
    <p:extLst>
      <p:ext uri="{BB962C8B-B14F-4D97-AF65-F5344CB8AC3E}">
        <p14:creationId xmlns:p14="http://schemas.microsoft.com/office/powerpoint/2010/main" val="3963432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6347C4DA-E3B1-4839-BBA6-65CED1E5B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3" name="Marcador de contenido 2">
            <a:extLst>
              <a:ext uri="{FF2B5EF4-FFF2-40B4-BE49-F238E27FC236}">
                <a16:creationId xmlns="" xmlns:a16="http://schemas.microsoft.com/office/drawing/2014/main" id="{D9AA7A8A-4E52-451A-AC83-8C3C496BE0A6}"/>
              </a:ext>
            </a:extLst>
          </p:cNvPr>
          <p:cNvSpPr>
            <a:spLocks noGrp="1"/>
          </p:cNvSpPr>
          <p:nvPr>
            <p:ph idx="1"/>
          </p:nvPr>
        </p:nvSpPr>
        <p:spPr>
          <a:xfrm>
            <a:off x="805662" y="1503233"/>
            <a:ext cx="10868858" cy="4497516"/>
          </a:xfrm>
        </p:spPr>
        <p:txBody>
          <a:bodyPr>
            <a:normAutofit fontScale="70000" lnSpcReduction="20000"/>
          </a:bodyPr>
          <a:lstStyle/>
          <a:p>
            <a:pPr algn="just"/>
            <a:r>
              <a:rPr lang="es-CO" dirty="0">
                <a:latin typeface="Arial" panose="020B0604020202020204" pitchFamily="34" charset="0"/>
                <a:cs typeface="Arial" panose="020B0604020202020204" pitchFamily="34" charset="0"/>
              </a:rPr>
              <a:t> Al analizar las posiciones de las tres localidades mas pobres en términos de pobreza por ingresos, IPM y NBI, se encuentran en promedio en el puesto 9 con respecto al indicador de </a:t>
            </a:r>
            <a:r>
              <a:rPr lang="es-CO" dirty="0" err="1">
                <a:latin typeface="Arial" panose="020B0604020202020204" pitchFamily="34" charset="0"/>
                <a:cs typeface="Arial" panose="020B0604020202020204" pitchFamily="34" charset="0"/>
              </a:rPr>
              <a:t>EPe</a:t>
            </a:r>
            <a:r>
              <a:rPr lang="es-CO" dirty="0">
                <a:latin typeface="Arial" panose="020B0604020202020204" pitchFamily="34" charset="0"/>
                <a:cs typeface="Arial" panose="020B0604020202020204" pitchFamily="34" charset="0"/>
              </a:rPr>
              <a:t>, si se analiza en términos de área y bajan a la posición 10 al analizarlas en términos de espacio publico por habitante.</a:t>
            </a:r>
          </a:p>
          <a:p>
            <a:pPr algn="just"/>
            <a:r>
              <a:rPr lang="es-CO" dirty="0">
                <a:latin typeface="Arial" panose="020B0604020202020204" pitchFamily="34" charset="0"/>
                <a:cs typeface="Arial" panose="020B0604020202020204" pitchFamily="34" charset="0"/>
              </a:rPr>
              <a:t>En dotación de </a:t>
            </a:r>
            <a:r>
              <a:rPr lang="es-CO" dirty="0" err="1">
                <a:latin typeface="Arial" panose="020B0604020202020204" pitchFamily="34" charset="0"/>
                <a:cs typeface="Arial" panose="020B0604020202020204" pitchFamily="34" charset="0"/>
              </a:rPr>
              <a:t>EPv</a:t>
            </a:r>
            <a:r>
              <a:rPr lang="es-CO" dirty="0">
                <a:latin typeface="Arial" panose="020B0604020202020204" pitchFamily="34" charset="0"/>
                <a:cs typeface="Arial" panose="020B0604020202020204" pitchFamily="34" charset="0"/>
              </a:rPr>
              <a:t>, se encuentran en promedio en el puesto 7 en términos de área y en términos de espacio público por habitante. </a:t>
            </a:r>
          </a:p>
          <a:p>
            <a:pPr algn="just"/>
            <a:r>
              <a:rPr lang="es-CO" dirty="0">
                <a:latin typeface="Arial" panose="020B0604020202020204" pitchFamily="34" charset="0"/>
                <a:cs typeface="Arial" panose="020B0604020202020204" pitchFamily="34" charset="0"/>
              </a:rPr>
              <a:t>En dotación de </a:t>
            </a:r>
            <a:r>
              <a:rPr lang="es-CO" dirty="0" err="1">
                <a:latin typeface="Arial" panose="020B0604020202020204" pitchFamily="34" charset="0"/>
                <a:cs typeface="Arial" panose="020B0604020202020204" pitchFamily="34" charset="0"/>
              </a:rPr>
              <a:t>EPt</a:t>
            </a:r>
            <a:r>
              <a:rPr lang="es-CO" dirty="0">
                <a:latin typeface="Arial" panose="020B0604020202020204" pitchFamily="34" charset="0"/>
                <a:cs typeface="Arial" panose="020B0604020202020204" pitchFamily="34" charset="0"/>
              </a:rPr>
              <a:t>, se encuentran en promedio en el puesto 9, en términos de área, y en  el puesto 10 en términos de espacio público por habitante. </a:t>
            </a:r>
          </a:p>
          <a:p>
            <a:endParaRPr lang="es-CO" dirty="0">
              <a:latin typeface="Arial" panose="020B0604020202020204" pitchFamily="34" charset="0"/>
              <a:cs typeface="Arial" panose="020B0604020202020204" pitchFamily="34" charset="0"/>
            </a:endParaRPr>
          </a:p>
          <a:p>
            <a:pPr marL="0" indent="0">
              <a:buNone/>
            </a:pPr>
            <a:endParaRPr lang="es-CO" dirty="0">
              <a:latin typeface="Arial" panose="020B0604020202020204" pitchFamily="34" charset="0"/>
              <a:cs typeface="Arial" panose="020B0604020202020204" pitchFamily="34" charset="0"/>
            </a:endParaRPr>
          </a:p>
          <a:p>
            <a:endParaRPr lang="es-CO" dirty="0">
              <a:latin typeface="Arial" panose="020B0604020202020204" pitchFamily="34" charset="0"/>
              <a:cs typeface="Arial" panose="020B0604020202020204" pitchFamily="34" charset="0"/>
            </a:endParaRPr>
          </a:p>
          <a:p>
            <a:endParaRPr lang="es-CO" dirty="0">
              <a:latin typeface="Arial" panose="020B0604020202020204" pitchFamily="34" charset="0"/>
              <a:cs typeface="Arial" panose="020B0604020202020204" pitchFamily="34" charset="0"/>
            </a:endParaRPr>
          </a:p>
          <a:p>
            <a:endParaRPr lang="es-CO"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 xmlns:a16="http://schemas.microsoft.com/office/drawing/2014/main" id="{0B1E7F6E-3F2D-4BF3-99A7-B4152A515191}"/>
              </a:ext>
            </a:extLst>
          </p:cNvPr>
          <p:cNvSpPr/>
          <p:nvPr/>
        </p:nvSpPr>
        <p:spPr>
          <a:xfrm>
            <a:off x="498698" y="441955"/>
            <a:ext cx="8734876" cy="954260"/>
          </a:xfrm>
          <a:prstGeom prst="rect">
            <a:avLst/>
          </a:prstGeom>
          <a:noFill/>
        </p:spPr>
        <p:txBody>
          <a:bodyPr wrap="none" lIns="94512" tIns="47256" rIns="94512" bIns="47256">
            <a:spAutoFit/>
          </a:bodyPr>
          <a:lstStyle/>
          <a:p>
            <a:pPr algn="ctr"/>
            <a:r>
              <a:rPr lang="es-CO" sz="558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Conclusiones y resultados </a:t>
            </a:r>
          </a:p>
        </p:txBody>
      </p:sp>
    </p:spTree>
    <p:extLst>
      <p:ext uri="{BB962C8B-B14F-4D97-AF65-F5344CB8AC3E}">
        <p14:creationId xmlns:p14="http://schemas.microsoft.com/office/powerpoint/2010/main" val="1394707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0305997-B912-403C-94DD-450DB1826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3" name="Marcador de contenido 2">
            <a:extLst>
              <a:ext uri="{FF2B5EF4-FFF2-40B4-BE49-F238E27FC236}">
                <a16:creationId xmlns="" xmlns:a16="http://schemas.microsoft.com/office/drawing/2014/main" id="{D9AA7A8A-4E52-451A-AC83-8C3C496BE0A6}"/>
              </a:ext>
            </a:extLst>
          </p:cNvPr>
          <p:cNvSpPr>
            <a:spLocks noGrp="1"/>
          </p:cNvSpPr>
          <p:nvPr>
            <p:ph idx="1"/>
          </p:nvPr>
        </p:nvSpPr>
        <p:spPr>
          <a:xfrm>
            <a:off x="805662" y="1503233"/>
            <a:ext cx="10868858" cy="4497516"/>
          </a:xfrm>
        </p:spPr>
        <p:txBody>
          <a:bodyPr>
            <a:normAutofit fontScale="77500" lnSpcReduction="20000"/>
          </a:bodyPr>
          <a:lstStyle/>
          <a:p>
            <a:pPr algn="just"/>
            <a:r>
              <a:rPr lang="es-CO" dirty="0">
                <a:latin typeface="Arial" panose="020B0604020202020204" pitchFamily="34" charset="0"/>
                <a:cs typeface="Arial" panose="020B0604020202020204" pitchFamily="34" charset="0"/>
              </a:rPr>
              <a:t>Al analizar el promedio de las distancias y la cantidad de espacio publico que se dispone por estrato; se encuentra que los estratos mas bajos presentan en términos generales menor espacio publico y así mismo estos se localizan a una mayor distancia. </a:t>
            </a:r>
          </a:p>
          <a:p>
            <a:pPr algn="just"/>
            <a:r>
              <a:rPr lang="es-CO" dirty="0">
                <a:latin typeface="Arial" panose="020B0604020202020204" pitchFamily="34" charset="0"/>
                <a:cs typeface="Arial" panose="020B0604020202020204" pitchFamily="34" charset="0"/>
              </a:rPr>
              <a:t>Descartada la equidad en la dotación de espacio publico, se verifico a nivel de sector catastral si existe igualdad, obteniendo resultados igualmente negativos en términos de distribución de espacio público. </a:t>
            </a:r>
          </a:p>
        </p:txBody>
      </p:sp>
      <p:sp>
        <p:nvSpPr>
          <p:cNvPr id="5" name="Rectángulo 4">
            <a:extLst>
              <a:ext uri="{FF2B5EF4-FFF2-40B4-BE49-F238E27FC236}">
                <a16:creationId xmlns="" xmlns:a16="http://schemas.microsoft.com/office/drawing/2014/main" id="{0B1E7F6E-3F2D-4BF3-99A7-B4152A515191}"/>
              </a:ext>
            </a:extLst>
          </p:cNvPr>
          <p:cNvSpPr/>
          <p:nvPr/>
        </p:nvSpPr>
        <p:spPr>
          <a:xfrm>
            <a:off x="498698" y="441955"/>
            <a:ext cx="8734876" cy="954260"/>
          </a:xfrm>
          <a:prstGeom prst="rect">
            <a:avLst/>
          </a:prstGeom>
          <a:noFill/>
        </p:spPr>
        <p:txBody>
          <a:bodyPr wrap="none" lIns="94512" tIns="47256" rIns="94512" bIns="47256">
            <a:spAutoFit/>
          </a:bodyPr>
          <a:lstStyle/>
          <a:p>
            <a:pPr algn="ctr"/>
            <a:r>
              <a:rPr lang="es-CO" sz="558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Conclusiones y resultados </a:t>
            </a:r>
          </a:p>
        </p:txBody>
      </p:sp>
    </p:spTree>
    <p:extLst>
      <p:ext uri="{BB962C8B-B14F-4D97-AF65-F5344CB8AC3E}">
        <p14:creationId xmlns:p14="http://schemas.microsoft.com/office/powerpoint/2010/main" val="1116802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71C954D8-9807-49A2-A24B-1A326533F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 y="165958"/>
            <a:ext cx="12601575" cy="6986650"/>
          </a:xfrm>
          <a:prstGeom prst="rect">
            <a:avLst/>
          </a:prstGeom>
        </p:spPr>
      </p:pic>
      <p:sp>
        <p:nvSpPr>
          <p:cNvPr id="2" name="Título 1">
            <a:extLst>
              <a:ext uri="{FF2B5EF4-FFF2-40B4-BE49-F238E27FC236}">
                <a16:creationId xmlns="" xmlns:a16="http://schemas.microsoft.com/office/drawing/2014/main" id="{B83B492C-A0BA-4EFC-A4B1-255F6C784B10}"/>
              </a:ext>
            </a:extLst>
          </p:cNvPr>
          <p:cNvSpPr>
            <a:spLocks noGrp="1"/>
          </p:cNvSpPr>
          <p:nvPr>
            <p:ph type="title"/>
          </p:nvPr>
        </p:nvSpPr>
        <p:spPr>
          <a:xfrm>
            <a:off x="630078" y="3000375"/>
            <a:ext cx="11341418" cy="1200150"/>
          </a:xfrm>
        </p:spPr>
        <p:txBody>
          <a:bodyPr/>
          <a:lstStyle/>
          <a:p>
            <a:r>
              <a:rPr lang="es-CO" dirty="0"/>
              <a:t>Gracias </a:t>
            </a:r>
          </a:p>
        </p:txBody>
      </p:sp>
      <p:pic>
        <p:nvPicPr>
          <p:cNvPr id="5" name="15 Imagen">
            <a:extLst>
              <a:ext uri="{FF2B5EF4-FFF2-40B4-BE49-F238E27FC236}">
                <a16:creationId xmlns="" xmlns:a16="http://schemas.microsoft.com/office/drawing/2014/main" id="{BE95024C-7247-4D4E-9940-9C3943DD1273}"/>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4454988"/>
            <a:ext cx="12601576" cy="1376014"/>
          </a:xfrm>
          <a:prstGeom prst="rect">
            <a:avLst/>
          </a:prstGeom>
        </p:spPr>
      </p:pic>
      <p:pic>
        <p:nvPicPr>
          <p:cNvPr id="6" name="4 Imagen">
            <a:extLst>
              <a:ext uri="{FF2B5EF4-FFF2-40B4-BE49-F238E27FC236}">
                <a16:creationId xmlns="" xmlns:a16="http://schemas.microsoft.com/office/drawing/2014/main" id="{35F842A0-D8DE-4CFC-9830-37AE0F98C226}"/>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 y="5827952"/>
            <a:ext cx="12601576" cy="1446144"/>
          </a:xfrm>
          <a:prstGeom prst="rect">
            <a:avLst/>
          </a:prstGeom>
        </p:spPr>
      </p:pic>
      <p:pic>
        <p:nvPicPr>
          <p:cNvPr id="7" name="12 Imagen">
            <a:extLst>
              <a:ext uri="{FF2B5EF4-FFF2-40B4-BE49-F238E27FC236}">
                <a16:creationId xmlns="" xmlns:a16="http://schemas.microsoft.com/office/drawing/2014/main" id="{02760AEF-7470-414F-A16E-F6A612793A72}"/>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929466" y="4454987"/>
            <a:ext cx="7672109" cy="1373094"/>
          </a:xfrm>
          <a:prstGeom prst="rect">
            <a:avLst/>
          </a:prstGeom>
        </p:spPr>
      </p:pic>
      <p:pic>
        <p:nvPicPr>
          <p:cNvPr id="8" name="11 Imagen">
            <a:extLst>
              <a:ext uri="{FF2B5EF4-FFF2-40B4-BE49-F238E27FC236}">
                <a16:creationId xmlns="" xmlns:a16="http://schemas.microsoft.com/office/drawing/2014/main" id="{EA052912-CB08-43A7-9327-82CC220A61A4}"/>
              </a:ext>
            </a:extLst>
          </p:cNvPr>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523" t="53765" r="523"/>
          <a:stretch/>
        </p:blipFill>
        <p:spPr>
          <a:xfrm>
            <a:off x="1044203" y="4454858"/>
            <a:ext cx="6663822" cy="1373094"/>
          </a:xfrm>
          <a:prstGeom prst="rect">
            <a:avLst/>
          </a:prstGeom>
        </p:spPr>
      </p:pic>
      <p:grpSp>
        <p:nvGrpSpPr>
          <p:cNvPr id="9" name="19 Grupo">
            <a:extLst>
              <a:ext uri="{FF2B5EF4-FFF2-40B4-BE49-F238E27FC236}">
                <a16:creationId xmlns="" xmlns:a16="http://schemas.microsoft.com/office/drawing/2014/main" id="{9E70B0CB-A986-4E4A-BE2D-0BE614E7B8EB}"/>
              </a:ext>
            </a:extLst>
          </p:cNvPr>
          <p:cNvGrpSpPr/>
          <p:nvPr/>
        </p:nvGrpSpPr>
        <p:grpSpPr>
          <a:xfrm>
            <a:off x="0" y="3153438"/>
            <a:ext cx="12601576" cy="1311957"/>
            <a:chOff x="0" y="2288493"/>
            <a:chExt cx="12601576" cy="1311957"/>
          </a:xfrm>
        </p:grpSpPr>
        <p:pic>
          <p:nvPicPr>
            <p:cNvPr id="10" name="16 Imagen">
              <a:extLst>
                <a:ext uri="{FF2B5EF4-FFF2-40B4-BE49-F238E27FC236}">
                  <a16:creationId xmlns="" xmlns:a16="http://schemas.microsoft.com/office/drawing/2014/main" id="{908892BB-AEAA-44B7-AF38-FB229AF9825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2288493"/>
              <a:ext cx="12601576" cy="1239949"/>
            </a:xfrm>
            <a:prstGeom prst="rect">
              <a:avLst/>
            </a:prstGeom>
          </p:spPr>
        </p:pic>
        <p:pic>
          <p:nvPicPr>
            <p:cNvPr id="11" name="13 Imagen">
              <a:extLst>
                <a:ext uri="{FF2B5EF4-FFF2-40B4-BE49-F238E27FC236}">
                  <a16:creationId xmlns="" xmlns:a16="http://schemas.microsoft.com/office/drawing/2014/main" id="{A8D551A3-7F75-40F5-A606-54C83DBE9734}"/>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0" y="2288493"/>
              <a:ext cx="4788619" cy="1239949"/>
            </a:xfrm>
            <a:prstGeom prst="rect">
              <a:avLst/>
            </a:prstGeom>
          </p:spPr>
        </p:pic>
        <p:pic>
          <p:nvPicPr>
            <p:cNvPr id="12" name="10 Imagen">
              <a:extLst>
                <a:ext uri="{FF2B5EF4-FFF2-40B4-BE49-F238E27FC236}">
                  <a16:creationId xmlns="" xmlns:a16="http://schemas.microsoft.com/office/drawing/2014/main" id="{BAA5A1B7-9275-440B-B151-35890A46F969}"/>
                </a:ext>
              </a:extLst>
            </p:cNvPr>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b="55824"/>
            <a:stretch/>
          </p:blipFill>
          <p:spPr>
            <a:xfrm>
              <a:off x="4788619" y="2288493"/>
              <a:ext cx="6663822" cy="1311957"/>
            </a:xfrm>
            <a:prstGeom prst="rect">
              <a:avLst/>
            </a:prstGeom>
          </p:spPr>
        </p:pic>
      </p:grpSp>
      <p:pic>
        <p:nvPicPr>
          <p:cNvPr id="13" name="17 Imagen">
            <a:extLst>
              <a:ext uri="{FF2B5EF4-FFF2-40B4-BE49-F238E27FC236}">
                <a16:creationId xmlns="" xmlns:a16="http://schemas.microsoft.com/office/drawing/2014/main" id="{462D5D50-6D0D-44FB-8852-BB77F2CA3CE2}"/>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5249047" y="576114"/>
            <a:ext cx="7352528" cy="432048"/>
          </a:xfrm>
          <a:prstGeom prst="rect">
            <a:avLst/>
          </a:prstGeom>
        </p:spPr>
      </p:pic>
      <p:pic>
        <p:nvPicPr>
          <p:cNvPr id="14" name="18 Imagen">
            <a:extLst>
              <a:ext uri="{FF2B5EF4-FFF2-40B4-BE49-F238E27FC236}">
                <a16:creationId xmlns="" xmlns:a16="http://schemas.microsoft.com/office/drawing/2014/main" id="{2766ABCC-0852-4700-BEBE-D6B30AE3906A}"/>
              </a:ext>
            </a:extLst>
          </p:cNvPr>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7053" y="576114"/>
            <a:ext cx="8225461" cy="432048"/>
          </a:xfrm>
          <a:prstGeom prst="rect">
            <a:avLst/>
          </a:prstGeom>
        </p:spPr>
      </p:pic>
      <p:pic>
        <p:nvPicPr>
          <p:cNvPr id="16" name="21 Imagen">
            <a:extLst>
              <a:ext uri="{FF2B5EF4-FFF2-40B4-BE49-F238E27FC236}">
                <a16:creationId xmlns="" xmlns:a16="http://schemas.microsoft.com/office/drawing/2014/main" id="{AA5ADF4B-B133-4B45-BDC4-066658741770}"/>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 y="5827952"/>
            <a:ext cx="12601576" cy="1446144"/>
          </a:xfrm>
          <a:prstGeom prst="rect">
            <a:avLst/>
          </a:prstGeom>
        </p:spPr>
      </p:pic>
      <p:grpSp>
        <p:nvGrpSpPr>
          <p:cNvPr id="17" name="24 Grupo">
            <a:extLst>
              <a:ext uri="{FF2B5EF4-FFF2-40B4-BE49-F238E27FC236}">
                <a16:creationId xmlns="" xmlns:a16="http://schemas.microsoft.com/office/drawing/2014/main" id="{D8BB3902-BC8F-4C03-969A-6684CB1B6429}"/>
              </a:ext>
            </a:extLst>
          </p:cNvPr>
          <p:cNvGrpSpPr/>
          <p:nvPr/>
        </p:nvGrpSpPr>
        <p:grpSpPr>
          <a:xfrm>
            <a:off x="-1" y="5827952"/>
            <a:ext cx="12601576" cy="1084866"/>
            <a:chOff x="-1" y="5827952"/>
            <a:chExt cx="12601576" cy="1084866"/>
          </a:xfrm>
        </p:grpSpPr>
        <p:sp>
          <p:nvSpPr>
            <p:cNvPr id="18" name="25 Rectángulo">
              <a:extLst>
                <a:ext uri="{FF2B5EF4-FFF2-40B4-BE49-F238E27FC236}">
                  <a16:creationId xmlns="" xmlns:a16="http://schemas.microsoft.com/office/drawing/2014/main" id="{0A7C4C7B-A9FD-4A57-87D6-7937CE5CAAAB}"/>
                </a:ext>
              </a:extLst>
            </p:cNvPr>
            <p:cNvSpPr/>
            <p:nvPr/>
          </p:nvSpPr>
          <p:spPr>
            <a:xfrm>
              <a:off x="-1" y="5827952"/>
              <a:ext cx="12601576" cy="1084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26 Imagen">
              <a:extLst>
                <a:ext uri="{FF2B5EF4-FFF2-40B4-BE49-F238E27FC236}">
                  <a16:creationId xmlns="" xmlns:a16="http://schemas.microsoft.com/office/drawing/2014/main" id="{45B7D902-2701-4406-A667-33B93AABB0C9}"/>
                </a:ext>
              </a:extLst>
            </p:cNvPr>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10229877" y="6172218"/>
              <a:ext cx="1643074" cy="583916"/>
            </a:xfrm>
            <a:prstGeom prst="rect">
              <a:avLst/>
            </a:prstGeom>
          </p:spPr>
        </p:pic>
      </p:grpSp>
      <p:pic>
        <p:nvPicPr>
          <p:cNvPr id="20" name="27 Imagen">
            <a:extLst>
              <a:ext uri="{FF2B5EF4-FFF2-40B4-BE49-F238E27FC236}">
                <a16:creationId xmlns="" xmlns:a16="http://schemas.microsoft.com/office/drawing/2014/main" id="{172FBA1A-91DE-4DB7-9AF7-C076DD565B6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 y="7051657"/>
            <a:ext cx="12601576" cy="221201"/>
          </a:xfrm>
          <a:prstGeom prst="rect">
            <a:avLst/>
          </a:prstGeom>
        </p:spPr>
      </p:pic>
      <p:pic>
        <p:nvPicPr>
          <p:cNvPr id="21" name="28 Imagen">
            <a:extLst>
              <a:ext uri="{FF2B5EF4-FFF2-40B4-BE49-F238E27FC236}">
                <a16:creationId xmlns="" xmlns:a16="http://schemas.microsoft.com/office/drawing/2014/main" id="{CE5065B2-2CE8-48A7-A945-5153AC3F82D0}"/>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943333" y="5942239"/>
            <a:ext cx="8658242" cy="87103"/>
          </a:xfrm>
          <a:prstGeom prst="rect">
            <a:avLst/>
          </a:prstGeom>
        </p:spPr>
      </p:pic>
      <p:pic>
        <p:nvPicPr>
          <p:cNvPr id="22" name="29 Imagen">
            <a:extLst>
              <a:ext uri="{FF2B5EF4-FFF2-40B4-BE49-F238E27FC236}">
                <a16:creationId xmlns="" xmlns:a16="http://schemas.microsoft.com/office/drawing/2014/main" id="{E41A318C-7222-4894-A16A-9223E2E0EFE8}"/>
              </a:ext>
            </a:extLst>
          </p:cNvPr>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0" y="5942240"/>
            <a:ext cx="5249047" cy="84490"/>
          </a:xfrm>
          <a:prstGeom prst="rect">
            <a:avLst/>
          </a:prstGeom>
        </p:spPr>
      </p:pic>
      <p:sp>
        <p:nvSpPr>
          <p:cNvPr id="23" name="30 CuadroTexto">
            <a:extLst>
              <a:ext uri="{FF2B5EF4-FFF2-40B4-BE49-F238E27FC236}">
                <a16:creationId xmlns="" xmlns:a16="http://schemas.microsoft.com/office/drawing/2014/main" id="{47C704AB-6580-4A9A-8169-743BDA826252}"/>
              </a:ext>
            </a:extLst>
          </p:cNvPr>
          <p:cNvSpPr txBox="1"/>
          <p:nvPr/>
        </p:nvSpPr>
        <p:spPr>
          <a:xfrm>
            <a:off x="180107" y="6048722"/>
            <a:ext cx="6620746" cy="400110"/>
          </a:xfrm>
          <a:prstGeom prst="rect">
            <a:avLst/>
          </a:prstGeom>
          <a:noFill/>
        </p:spPr>
        <p:txBody>
          <a:bodyPr wrap="square" rtlCol="0">
            <a:spAutoFit/>
          </a:bodyPr>
          <a:lstStyle>
            <a:defPPr>
              <a:defRPr lang="es-CO"/>
            </a:defPPr>
            <a:lvl1pPr>
              <a:defRPr sz="1800">
                <a:solidFill>
                  <a:schemeClr val="accent5">
                    <a:lumMod val="20000"/>
                    <a:lumOff val="80000"/>
                  </a:schemeClr>
                </a:solidFill>
                <a:latin typeface="Gotham Rounded Medium" pitchFamily="50" charset="0"/>
                <a:cs typeface="Arial" pitchFamily="34" charset="0"/>
              </a:defRPr>
            </a:lvl1pPr>
          </a:lstStyle>
          <a:p>
            <a:r>
              <a:rPr lang="es-CO" dirty="0"/>
              <a:t>Gobierno, Seguridad y Convivencia</a:t>
            </a:r>
          </a:p>
        </p:txBody>
      </p:sp>
      <p:sp>
        <p:nvSpPr>
          <p:cNvPr id="24" name="31 CuadroTexto">
            <a:extLst>
              <a:ext uri="{FF2B5EF4-FFF2-40B4-BE49-F238E27FC236}">
                <a16:creationId xmlns="" xmlns:a16="http://schemas.microsoft.com/office/drawing/2014/main" id="{0132A521-8B2E-4138-9F3A-0420C2821A76}"/>
              </a:ext>
            </a:extLst>
          </p:cNvPr>
          <p:cNvSpPr txBox="1"/>
          <p:nvPr/>
        </p:nvSpPr>
        <p:spPr>
          <a:xfrm>
            <a:off x="180107" y="6386532"/>
            <a:ext cx="9001000" cy="369332"/>
          </a:xfrm>
          <a:prstGeom prst="rect">
            <a:avLst/>
          </a:prstGeom>
          <a:noFill/>
        </p:spPr>
        <p:txBody>
          <a:bodyPr wrap="square" rtlCol="0">
            <a:spAutoFit/>
          </a:bodyPr>
          <a:lstStyle/>
          <a:p>
            <a:r>
              <a:rPr lang="es-CO" sz="1800" dirty="0">
                <a:solidFill>
                  <a:schemeClr val="accent5">
                    <a:lumMod val="20000"/>
                    <a:lumOff val="80000"/>
                  </a:schemeClr>
                </a:solidFill>
                <a:latin typeface="Gotham Rounded Medium" pitchFamily="50" charset="0"/>
                <a:cs typeface="Arial" pitchFamily="34" charset="0"/>
              </a:rPr>
              <a:t>Defensoría del Espacio Público </a:t>
            </a:r>
          </a:p>
        </p:txBody>
      </p:sp>
      <p:sp>
        <p:nvSpPr>
          <p:cNvPr id="25" name="Rectángulo 24">
            <a:extLst>
              <a:ext uri="{FF2B5EF4-FFF2-40B4-BE49-F238E27FC236}">
                <a16:creationId xmlns="" xmlns:a16="http://schemas.microsoft.com/office/drawing/2014/main" id="{38A58911-90FA-4C6D-9562-28F9C621673A}"/>
              </a:ext>
            </a:extLst>
          </p:cNvPr>
          <p:cNvSpPr/>
          <p:nvPr/>
        </p:nvSpPr>
        <p:spPr>
          <a:xfrm>
            <a:off x="4572595" y="1958832"/>
            <a:ext cx="2853458" cy="954260"/>
          </a:xfrm>
          <a:prstGeom prst="rect">
            <a:avLst/>
          </a:prstGeom>
          <a:noFill/>
        </p:spPr>
        <p:txBody>
          <a:bodyPr wrap="none" lIns="94512" tIns="47256" rIns="94512" bIns="47256">
            <a:spAutoFit/>
          </a:bodyPr>
          <a:lstStyle/>
          <a:p>
            <a:pPr algn="ctr"/>
            <a:r>
              <a:rPr lang="es-CO" sz="558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2554466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u bos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9132"/>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 xmlns:a16="http://schemas.microsoft.com/office/drawing/2014/main" id="{E9A02E72-C269-463C-910A-3162186D9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2" y="19726"/>
            <a:ext cx="12601575" cy="6986650"/>
          </a:xfrm>
          <a:prstGeom prst="rect">
            <a:avLst/>
          </a:prstGeom>
        </p:spPr>
      </p:pic>
      <p:sp>
        <p:nvSpPr>
          <p:cNvPr id="7" name="Subtítulo 6"/>
          <p:cNvSpPr>
            <a:spLocks noGrp="1"/>
          </p:cNvSpPr>
          <p:nvPr>
            <p:ph type="subTitle" idx="1"/>
          </p:nvPr>
        </p:nvSpPr>
        <p:spPr>
          <a:xfrm>
            <a:off x="5940747" y="1368202"/>
            <a:ext cx="5664279" cy="3837724"/>
          </a:xfrm>
        </p:spPr>
        <p:txBody>
          <a:bodyPr>
            <a:noAutofit/>
          </a:bodyPr>
          <a:lstStyle/>
          <a:p>
            <a:pPr algn="just"/>
            <a:r>
              <a:rPr lang="es-CO" sz="2000" dirty="0">
                <a:solidFill>
                  <a:schemeClr val="tx1"/>
                </a:solidFill>
                <a:latin typeface="Arial" panose="020B0604020202020204" pitchFamily="34" charset="0"/>
                <a:cs typeface="Arial" panose="020B0604020202020204" pitchFamily="34" charset="0"/>
              </a:rPr>
              <a:t>La Ley 715 de 2001 </a:t>
            </a:r>
            <a:r>
              <a:rPr lang="es-ES" sz="2000" dirty="0">
                <a:solidFill>
                  <a:schemeClr val="tx1"/>
                </a:solidFill>
                <a:latin typeface="Arial" panose="020B0604020202020204" pitchFamily="34" charset="0"/>
                <a:cs typeface="Arial" panose="020B0604020202020204" pitchFamily="34" charset="0"/>
              </a:rPr>
              <a:t>por la cual se dictan normas orgánicas en materia de recursos y competencias</a:t>
            </a:r>
            <a:r>
              <a:rPr lang="es-CO" sz="2000" dirty="0">
                <a:solidFill>
                  <a:schemeClr val="tx1"/>
                </a:solidFill>
                <a:latin typeface="Arial" panose="020B0604020202020204" pitchFamily="34" charset="0"/>
                <a:cs typeface="Arial" panose="020B0604020202020204" pitchFamily="34" charset="0"/>
              </a:rPr>
              <a:t>, en el artículo 94, y la Ley 1176 de 2007, en el artículo 24, define la focalización como el “proceso mediante el cual se garantiza que el gasto social se asigne a los​ grupos de población más pobre y vulnerable”.</a:t>
            </a:r>
          </a:p>
          <a:p>
            <a:pPr algn="just"/>
            <a:r>
              <a:rPr lang="es-CO" sz="2000" dirty="0">
                <a:solidFill>
                  <a:schemeClr val="tx1"/>
                </a:solidFill>
                <a:latin typeface="Arial" panose="020B0604020202020204" pitchFamily="34" charset="0"/>
                <a:cs typeface="Arial" panose="020B0604020202020204" pitchFamily="34" charset="0"/>
              </a:rPr>
              <a:t/>
            </a:r>
            <a:br>
              <a:rPr lang="es-CO" sz="2000" dirty="0">
                <a:solidFill>
                  <a:schemeClr val="tx1"/>
                </a:solidFill>
                <a:latin typeface="Arial" panose="020B0604020202020204" pitchFamily="34" charset="0"/>
                <a:cs typeface="Arial" panose="020B0604020202020204" pitchFamily="34" charset="0"/>
              </a:rPr>
            </a:br>
            <a:endParaRPr lang="es-CO" sz="2000" dirty="0">
              <a:solidFill>
                <a:schemeClr val="tx1"/>
              </a:solidFill>
              <a:latin typeface="Arial" panose="020B0604020202020204" pitchFamily="34" charset="0"/>
              <a:cs typeface="Arial" panose="020B0604020202020204" pitchFamily="34" charset="0"/>
            </a:endParaRPr>
          </a:p>
          <a:p>
            <a:pPr algn="just"/>
            <a:r>
              <a:rPr lang="es-CO" sz="2000" dirty="0">
                <a:solidFill>
                  <a:schemeClr val="tx1"/>
                </a:solidFill>
                <a:latin typeface="Arial" panose="020B0604020202020204" pitchFamily="34" charset="0"/>
                <a:cs typeface="Arial" panose="020B0604020202020204" pitchFamily="34" charset="0"/>
              </a:rPr>
              <a:t>La focalización no es, por tanto, la política social sino un instrumento básico para lograr que determinados programas destinados a grupos específicos lleguen efectivamente a la población escogida como objetivo</a:t>
            </a:r>
          </a:p>
          <a:p>
            <a:pPr algn="just">
              <a:lnSpc>
                <a:spcPct val="110000"/>
              </a:lnSpc>
            </a:pPr>
            <a:endParaRPr lang="es-CO" sz="2000" dirty="0"/>
          </a:p>
        </p:txBody>
      </p:sp>
      <p:pic>
        <p:nvPicPr>
          <p:cNvPr id="1026" name="Picture 2" descr="Resultado de imagen para imagenes de igualdad y equidad">
            <a:extLst>
              <a:ext uri="{FF2B5EF4-FFF2-40B4-BE49-F238E27FC236}">
                <a16:creationId xmlns="" xmlns:a16="http://schemas.microsoft.com/office/drawing/2014/main" id="{770FDD00-FFA1-42C5-8A26-3208B876F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55" y="944835"/>
            <a:ext cx="4922490" cy="381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228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sultado de imagen para u bos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 y="5676899"/>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 xmlns:a16="http://schemas.microsoft.com/office/drawing/2014/main" id="{D488AE04-6D4F-490F-8B6E-ED5E95965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783"/>
            <a:ext cx="12601575" cy="6986650"/>
          </a:xfrm>
          <a:prstGeom prst="rect">
            <a:avLst/>
          </a:prstGeom>
        </p:spPr>
      </p:pic>
      <p:sp>
        <p:nvSpPr>
          <p:cNvPr id="6" name="Título 5"/>
          <p:cNvSpPr>
            <a:spLocks noGrp="1"/>
          </p:cNvSpPr>
          <p:nvPr>
            <p:ph type="ctrTitle"/>
          </p:nvPr>
        </p:nvSpPr>
        <p:spPr>
          <a:xfrm>
            <a:off x="1668422" y="-293092"/>
            <a:ext cx="9451181" cy="2467808"/>
          </a:xfrm>
        </p:spPr>
        <p:txBody>
          <a:bodyPr/>
          <a:lstStyle/>
          <a:p>
            <a:r>
              <a:rPr lang="es-CO"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Mediciones de la pobreza</a:t>
            </a:r>
          </a:p>
        </p:txBody>
      </p:sp>
      <p:sp>
        <p:nvSpPr>
          <p:cNvPr id="7" name="Subtítulo 6"/>
          <p:cNvSpPr>
            <a:spLocks noGrp="1"/>
          </p:cNvSpPr>
          <p:nvPr>
            <p:ph type="subTitle" idx="1"/>
          </p:nvPr>
        </p:nvSpPr>
        <p:spPr/>
        <p:txBody>
          <a:bodyPr/>
          <a:lstStyle/>
          <a:p>
            <a:endParaRPr lang="es-CO"/>
          </a:p>
        </p:txBody>
      </p:sp>
      <p:graphicFrame>
        <p:nvGraphicFramePr>
          <p:cNvPr id="9" name="Diagrama 8"/>
          <p:cNvGraphicFramePr/>
          <p:nvPr>
            <p:extLst>
              <p:ext uri="{D42A27DB-BD31-4B8C-83A1-F6EECF244321}">
                <p14:modId xmlns:p14="http://schemas.microsoft.com/office/powerpoint/2010/main" val="1700232817"/>
              </p:ext>
            </p:extLst>
          </p:nvPr>
        </p:nvGraphicFramePr>
        <p:xfrm>
          <a:off x="2073474" y="1774498"/>
          <a:ext cx="8641079" cy="3971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8611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12C98081-7B4C-4171-B78D-E4DEB8000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25"/>
            <a:ext cx="12601575" cy="6986650"/>
          </a:xfrm>
          <a:prstGeom prst="rect">
            <a:avLst/>
          </a:prstGeom>
        </p:spPr>
      </p:pic>
      <p:sp>
        <p:nvSpPr>
          <p:cNvPr id="6" name="Título 5"/>
          <p:cNvSpPr>
            <a:spLocks noGrp="1"/>
          </p:cNvSpPr>
          <p:nvPr>
            <p:ph type="ctrTitle"/>
          </p:nvPr>
        </p:nvSpPr>
        <p:spPr>
          <a:xfrm>
            <a:off x="70723" y="174767"/>
            <a:ext cx="11386422" cy="1106287"/>
          </a:xfrm>
        </p:spPr>
        <p:txBody>
          <a:bodyPr/>
          <a:lstStyle/>
          <a:p>
            <a:r>
              <a:rPr lang="es-CO"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Bogotá en el agregado Nacional </a:t>
            </a:r>
          </a:p>
        </p:txBody>
      </p:sp>
      <p:graphicFrame>
        <p:nvGraphicFramePr>
          <p:cNvPr id="8" name="Gráfico 7">
            <a:extLst>
              <a:ext uri="{FF2B5EF4-FFF2-40B4-BE49-F238E27FC236}">
                <a16:creationId xmlns="" xmlns:a16="http://schemas.microsoft.com/office/drawing/2014/main" id="{1B4293FC-FDF7-4378-88D0-CFF4D0CF4D62}"/>
              </a:ext>
            </a:extLst>
          </p:cNvPr>
          <p:cNvGraphicFramePr/>
          <p:nvPr>
            <p:extLst/>
          </p:nvPr>
        </p:nvGraphicFramePr>
        <p:xfrm>
          <a:off x="70723" y="1259505"/>
          <a:ext cx="5503545" cy="23414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 xmlns:a16="http://schemas.microsoft.com/office/drawing/2014/main" id="{6098EE18-8962-43B8-951F-3832D6EFD1D1}"/>
              </a:ext>
            </a:extLst>
          </p:cNvPr>
          <p:cNvGraphicFramePr/>
          <p:nvPr>
            <p:extLst/>
          </p:nvPr>
        </p:nvGraphicFramePr>
        <p:xfrm>
          <a:off x="6731555" y="1237957"/>
          <a:ext cx="5419963" cy="2261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 xmlns:a16="http://schemas.microsoft.com/office/drawing/2014/main" id="{C22FA121-CE90-4C26-87B4-2C808F76A8C9}"/>
              </a:ext>
            </a:extLst>
          </p:cNvPr>
          <p:cNvGraphicFramePr/>
          <p:nvPr>
            <p:extLst/>
          </p:nvPr>
        </p:nvGraphicFramePr>
        <p:xfrm>
          <a:off x="3579554" y="3499188"/>
          <a:ext cx="5146715" cy="28353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696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6BCDF6B5-70EE-4088-9877-07C0CE3FC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82"/>
            <a:ext cx="12601575" cy="6986650"/>
          </a:xfrm>
          <a:prstGeom prst="rect">
            <a:avLst/>
          </a:prstGeom>
        </p:spPr>
      </p:pic>
      <p:sp>
        <p:nvSpPr>
          <p:cNvPr id="2" name="Título 1">
            <a:extLst>
              <a:ext uri="{FF2B5EF4-FFF2-40B4-BE49-F238E27FC236}">
                <a16:creationId xmlns="" xmlns:a16="http://schemas.microsoft.com/office/drawing/2014/main" id="{158647DC-2C7D-41F6-A74F-5BEAE08DE439}"/>
              </a:ext>
            </a:extLst>
          </p:cNvPr>
          <p:cNvSpPr>
            <a:spLocks noGrp="1"/>
          </p:cNvSpPr>
          <p:nvPr>
            <p:ph type="title"/>
          </p:nvPr>
        </p:nvSpPr>
        <p:spPr/>
        <p:txBody>
          <a:bodyPr/>
          <a:lstStyle/>
          <a:p>
            <a:endParaRPr lang="es-CO" dirty="0"/>
          </a:p>
        </p:txBody>
      </p:sp>
      <p:pic>
        <p:nvPicPr>
          <p:cNvPr id="2050" name="Picture 2" descr="http://www.oecd.org/media/oecdorg/satellitesites/centrodemexico/43777548graph%20el%20dato%2025%20septiembre.jpg">
            <a:extLst>
              <a:ext uri="{FF2B5EF4-FFF2-40B4-BE49-F238E27FC236}">
                <a16:creationId xmlns="" xmlns:a16="http://schemas.microsoft.com/office/drawing/2014/main" id="{83DC6C4C-2F8C-4866-8DF9-00039D7416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073"/>
          <a:stretch/>
        </p:blipFill>
        <p:spPr bwMode="auto">
          <a:xfrm>
            <a:off x="7236891" y="3225159"/>
            <a:ext cx="4961870" cy="353674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 xmlns:a16="http://schemas.microsoft.com/office/drawing/2014/main" id="{8FE514B3-EDF1-492C-9690-7F3700337F07}"/>
              </a:ext>
            </a:extLst>
          </p:cNvPr>
          <p:cNvPicPr>
            <a:picLocks noChangeAspect="1"/>
          </p:cNvPicPr>
          <p:nvPr/>
        </p:nvPicPr>
        <p:blipFill rotWithShape="1">
          <a:blip r:embed="rId4"/>
          <a:srcRect l="25321" t="20673" r="26514" b="31131"/>
          <a:stretch/>
        </p:blipFill>
        <p:spPr>
          <a:xfrm>
            <a:off x="324123" y="3225159"/>
            <a:ext cx="6069565" cy="3416300"/>
          </a:xfrm>
          <a:prstGeom prst="rect">
            <a:avLst/>
          </a:prstGeom>
        </p:spPr>
      </p:pic>
      <p:graphicFrame>
        <p:nvGraphicFramePr>
          <p:cNvPr id="6" name="Marcador de contenido 5">
            <a:extLst>
              <a:ext uri="{FF2B5EF4-FFF2-40B4-BE49-F238E27FC236}">
                <a16:creationId xmlns="" xmlns:a16="http://schemas.microsoft.com/office/drawing/2014/main" id="{EDC67E93-3B2D-4BD6-AAEC-5CB93A9FD5CD}"/>
              </a:ext>
            </a:extLst>
          </p:cNvPr>
          <p:cNvGraphicFramePr>
            <a:graphicFrameLocks noGrp="1"/>
          </p:cNvGraphicFramePr>
          <p:nvPr>
            <p:ph idx="1"/>
            <p:extLst>
              <p:ext uri="{D42A27DB-BD31-4B8C-83A1-F6EECF244321}">
                <p14:modId xmlns:p14="http://schemas.microsoft.com/office/powerpoint/2010/main" val="1837964042"/>
              </p:ext>
            </p:extLst>
          </p:nvPr>
        </p:nvGraphicFramePr>
        <p:xfrm>
          <a:off x="1404243" y="306895"/>
          <a:ext cx="9182386" cy="26912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2671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E1140A78-648C-48FC-8592-E6C43D38D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132"/>
            <a:ext cx="12601575" cy="6986650"/>
          </a:xfrm>
          <a:prstGeom prst="rect">
            <a:avLst/>
          </a:prstGeom>
        </p:spPr>
      </p:pic>
      <p:sp>
        <p:nvSpPr>
          <p:cNvPr id="6" name="Título 5"/>
          <p:cNvSpPr>
            <a:spLocks noGrp="1"/>
          </p:cNvSpPr>
          <p:nvPr>
            <p:ph type="ctrTitle"/>
          </p:nvPr>
        </p:nvSpPr>
        <p:spPr>
          <a:xfrm>
            <a:off x="433981" y="801429"/>
            <a:ext cx="2758204" cy="3073876"/>
          </a:xfrm>
        </p:spPr>
        <p:txBody>
          <a:bodyPr>
            <a:normAutofit fontScale="90000"/>
          </a:bodyPr>
          <a:lstStyle/>
          <a:p>
            <a:r>
              <a:rPr lang="es-CO"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Bogotá a nivel localidad </a:t>
            </a:r>
          </a:p>
        </p:txBody>
      </p:sp>
      <p:sp>
        <p:nvSpPr>
          <p:cNvPr id="7" name="Subtítulo 6"/>
          <p:cNvSpPr>
            <a:spLocks noGrp="1"/>
          </p:cNvSpPr>
          <p:nvPr>
            <p:ph type="subTitle" idx="1"/>
          </p:nvPr>
        </p:nvSpPr>
        <p:spPr/>
        <p:txBody>
          <a:bodyPr/>
          <a:lstStyle/>
          <a:p>
            <a:endParaRPr lang="es-CO" dirty="0"/>
          </a:p>
        </p:txBody>
      </p:sp>
      <p:graphicFrame>
        <p:nvGraphicFramePr>
          <p:cNvPr id="9" name="Tabla 8"/>
          <p:cNvGraphicFramePr>
            <a:graphicFrameLocks noGrp="1"/>
          </p:cNvGraphicFramePr>
          <p:nvPr>
            <p:extLst>
              <p:ext uri="{D42A27DB-BD31-4B8C-83A1-F6EECF244321}">
                <p14:modId xmlns:p14="http://schemas.microsoft.com/office/powerpoint/2010/main" val="2294757343"/>
              </p:ext>
            </p:extLst>
          </p:nvPr>
        </p:nvGraphicFramePr>
        <p:xfrm>
          <a:off x="3564483" y="360090"/>
          <a:ext cx="8207357" cy="5720359"/>
        </p:xfrm>
        <a:graphic>
          <a:graphicData uri="http://schemas.openxmlformats.org/drawingml/2006/table">
            <a:tbl>
              <a:tblPr firstRow="1" firstCol="1" bandRow="1">
                <a:tableStyleId>{5C22544A-7EE6-4342-B048-85BDC9FD1C3A}</a:tableStyleId>
              </a:tblPr>
              <a:tblGrid>
                <a:gridCol w="757419">
                  <a:extLst>
                    <a:ext uri="{9D8B030D-6E8A-4147-A177-3AD203B41FA5}">
                      <a16:colId xmlns="" xmlns:a16="http://schemas.microsoft.com/office/drawing/2014/main" val="1510171702"/>
                    </a:ext>
                  </a:extLst>
                </a:gridCol>
                <a:gridCol w="806786">
                  <a:extLst>
                    <a:ext uri="{9D8B030D-6E8A-4147-A177-3AD203B41FA5}">
                      <a16:colId xmlns="" xmlns:a16="http://schemas.microsoft.com/office/drawing/2014/main" val="3071670016"/>
                    </a:ext>
                  </a:extLst>
                </a:gridCol>
                <a:gridCol w="729453">
                  <a:extLst>
                    <a:ext uri="{9D8B030D-6E8A-4147-A177-3AD203B41FA5}">
                      <a16:colId xmlns="" xmlns:a16="http://schemas.microsoft.com/office/drawing/2014/main" val="2114655504"/>
                    </a:ext>
                  </a:extLst>
                </a:gridCol>
                <a:gridCol w="996398">
                  <a:extLst>
                    <a:ext uri="{9D8B030D-6E8A-4147-A177-3AD203B41FA5}">
                      <a16:colId xmlns="" xmlns:a16="http://schemas.microsoft.com/office/drawing/2014/main" val="1893150088"/>
                    </a:ext>
                  </a:extLst>
                </a:gridCol>
                <a:gridCol w="1054398">
                  <a:extLst>
                    <a:ext uri="{9D8B030D-6E8A-4147-A177-3AD203B41FA5}">
                      <a16:colId xmlns="" xmlns:a16="http://schemas.microsoft.com/office/drawing/2014/main" val="3283802205"/>
                    </a:ext>
                  </a:extLst>
                </a:gridCol>
                <a:gridCol w="759939">
                  <a:extLst>
                    <a:ext uri="{9D8B030D-6E8A-4147-A177-3AD203B41FA5}">
                      <a16:colId xmlns="" xmlns:a16="http://schemas.microsoft.com/office/drawing/2014/main" val="706152612"/>
                    </a:ext>
                  </a:extLst>
                </a:gridCol>
                <a:gridCol w="775555">
                  <a:extLst>
                    <a:ext uri="{9D8B030D-6E8A-4147-A177-3AD203B41FA5}">
                      <a16:colId xmlns="" xmlns:a16="http://schemas.microsoft.com/office/drawing/2014/main" val="1516579890"/>
                    </a:ext>
                  </a:extLst>
                </a:gridCol>
                <a:gridCol w="776299">
                  <a:extLst>
                    <a:ext uri="{9D8B030D-6E8A-4147-A177-3AD203B41FA5}">
                      <a16:colId xmlns="" xmlns:a16="http://schemas.microsoft.com/office/drawing/2014/main" val="2272485800"/>
                    </a:ext>
                  </a:extLst>
                </a:gridCol>
                <a:gridCol w="775555">
                  <a:extLst>
                    <a:ext uri="{9D8B030D-6E8A-4147-A177-3AD203B41FA5}">
                      <a16:colId xmlns="" xmlns:a16="http://schemas.microsoft.com/office/drawing/2014/main" val="2100835577"/>
                    </a:ext>
                  </a:extLst>
                </a:gridCol>
                <a:gridCol w="775555">
                  <a:extLst>
                    <a:ext uri="{9D8B030D-6E8A-4147-A177-3AD203B41FA5}">
                      <a16:colId xmlns="" xmlns:a16="http://schemas.microsoft.com/office/drawing/2014/main" val="1360419310"/>
                    </a:ext>
                  </a:extLst>
                </a:gridCol>
              </a:tblGrid>
              <a:tr h="727795">
                <a:tc>
                  <a:txBody>
                    <a:bodyPr/>
                    <a:lstStyle/>
                    <a:p>
                      <a:pPr algn="ctr">
                        <a:lnSpc>
                          <a:spcPct val="107000"/>
                        </a:lnSpc>
                        <a:spcAft>
                          <a:spcPts val="0"/>
                        </a:spcAft>
                      </a:pPr>
                      <a:r>
                        <a:rPr lang="es-CO" sz="1100">
                          <a:effectLst/>
                        </a:rPr>
                        <a:t> </a:t>
                      </a:r>
                    </a:p>
                    <a:p>
                      <a:pPr algn="ctr">
                        <a:lnSpc>
                          <a:spcPct val="107000"/>
                        </a:lnSpc>
                        <a:spcAft>
                          <a:spcPts val="0"/>
                        </a:spcAft>
                      </a:pPr>
                      <a:r>
                        <a:rPr lang="es-CO" sz="1100">
                          <a:effectLst/>
                        </a:rPr>
                        <a:t> </a:t>
                      </a:r>
                    </a:p>
                    <a:p>
                      <a:pPr algn="ctr">
                        <a:lnSpc>
                          <a:spcPct val="107000"/>
                        </a:lnSpc>
                        <a:spcAft>
                          <a:spcPts val="0"/>
                        </a:spcAft>
                      </a:pPr>
                      <a:r>
                        <a:rPr lang="es-CO" sz="1100">
                          <a:effectLst/>
                        </a:rPr>
                        <a:t>Localidad</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 </a:t>
                      </a:r>
                    </a:p>
                    <a:p>
                      <a:pPr algn="ctr">
                        <a:lnSpc>
                          <a:spcPct val="107000"/>
                        </a:lnSpc>
                        <a:spcAft>
                          <a:spcPts val="0"/>
                        </a:spcAft>
                      </a:pPr>
                      <a:r>
                        <a:rPr lang="es-CO" sz="1100" dirty="0">
                          <a:effectLst/>
                        </a:rPr>
                        <a:t>Pobreza monetaria</a:t>
                      </a:r>
                      <a:endParaRPr lang="es-CO" sz="2300" dirty="0"/>
                    </a:p>
                  </a:txBody>
                  <a:tcPr marL="49384" marR="49384" marT="0" marB="0"/>
                </a:tc>
                <a:tc>
                  <a:txBody>
                    <a:bodyPr/>
                    <a:lstStyle/>
                    <a:p>
                      <a:pPr algn="ctr">
                        <a:lnSpc>
                          <a:spcPct val="107000"/>
                        </a:lnSpc>
                        <a:spcAft>
                          <a:spcPts val="0"/>
                        </a:spcAft>
                      </a:pPr>
                      <a:r>
                        <a:rPr lang="es-CO" sz="1100" dirty="0">
                          <a:effectLst/>
                        </a:rPr>
                        <a:t> </a:t>
                      </a:r>
                    </a:p>
                    <a:p>
                      <a:pPr algn="ctr">
                        <a:lnSpc>
                          <a:spcPct val="107000"/>
                        </a:lnSpc>
                        <a:spcAft>
                          <a:spcPts val="0"/>
                        </a:spcAft>
                      </a:pPr>
                      <a:r>
                        <a:rPr lang="es-CO" sz="1100" dirty="0">
                          <a:effectLst/>
                        </a:rPr>
                        <a:t>Pobreza extrema</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Incidencia Pobreza Multi-dimensional</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Intensidad Pobreza Multi-dimensional</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 </a:t>
                      </a:r>
                    </a:p>
                    <a:p>
                      <a:pPr algn="ctr">
                        <a:lnSpc>
                          <a:spcPct val="107000"/>
                        </a:lnSpc>
                        <a:spcAft>
                          <a:spcPts val="0"/>
                        </a:spcAft>
                      </a:pPr>
                      <a:r>
                        <a:rPr lang="es-CO" sz="1100" dirty="0">
                          <a:effectLst/>
                        </a:rPr>
                        <a:t> </a:t>
                      </a:r>
                    </a:p>
                    <a:p>
                      <a:pPr algn="ctr">
                        <a:lnSpc>
                          <a:spcPct val="107000"/>
                        </a:lnSpc>
                        <a:spcAft>
                          <a:spcPts val="0"/>
                        </a:spcAft>
                      </a:pPr>
                      <a:r>
                        <a:rPr lang="es-CO" sz="1100" dirty="0">
                          <a:effectLst/>
                        </a:rPr>
                        <a:t>ICV</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 </a:t>
                      </a:r>
                    </a:p>
                    <a:p>
                      <a:pPr algn="ctr">
                        <a:lnSpc>
                          <a:spcPct val="107000"/>
                        </a:lnSpc>
                        <a:spcAft>
                          <a:spcPts val="0"/>
                        </a:spcAft>
                      </a:pPr>
                      <a:r>
                        <a:rPr lang="es-CO" sz="1100">
                          <a:effectLst/>
                        </a:rPr>
                        <a:t>Personas pobres por NBI</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 de personas pobres por NBI</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Personas en miseria por NBI</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 de Personas en miseria por NBI</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768122013"/>
                  </a:ext>
                </a:extLst>
              </a:tr>
              <a:tr h="337092">
                <a:tc>
                  <a:txBody>
                    <a:bodyPr/>
                    <a:lstStyle/>
                    <a:p>
                      <a:pPr>
                        <a:lnSpc>
                          <a:spcPct val="107000"/>
                        </a:lnSpc>
                        <a:spcAft>
                          <a:spcPts val="0"/>
                        </a:spcAft>
                      </a:pPr>
                      <a:r>
                        <a:rPr lang="es-CO" sz="1000">
                          <a:effectLst/>
                        </a:rPr>
                        <a:t>Antonio Nariño</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9,5</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8,8</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39,6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91,8</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2.845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216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2253933490"/>
                  </a:ext>
                </a:extLst>
              </a:tr>
              <a:tr h="337092">
                <a:tc>
                  <a:txBody>
                    <a:bodyPr/>
                    <a:lstStyle/>
                    <a:p>
                      <a:pPr>
                        <a:lnSpc>
                          <a:spcPct val="107000"/>
                        </a:lnSpc>
                        <a:spcAft>
                          <a:spcPts val="0"/>
                        </a:spcAft>
                      </a:pPr>
                      <a:r>
                        <a:rPr lang="es-CO" sz="1000">
                          <a:effectLst/>
                        </a:rPr>
                        <a:t>Barrios Unidos</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10,2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6,4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40,6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95,0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6.127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612353614"/>
                  </a:ext>
                </a:extLst>
              </a:tr>
              <a:tr h="176947">
                <a:tc>
                  <a:txBody>
                    <a:bodyPr/>
                    <a:lstStyle/>
                    <a:p>
                      <a:pPr>
                        <a:lnSpc>
                          <a:spcPct val="107000"/>
                        </a:lnSpc>
                        <a:spcAft>
                          <a:spcPts val="0"/>
                        </a:spcAft>
                      </a:pPr>
                      <a:r>
                        <a:rPr lang="es-CO" sz="1000">
                          <a:effectLst/>
                        </a:rPr>
                        <a:t>Bosa</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23,5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5,2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18,2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40,1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89,2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37.636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6,0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2224220612"/>
                  </a:ext>
                </a:extLst>
              </a:tr>
              <a:tr h="255818">
                <a:tc>
                  <a:txBody>
                    <a:bodyPr/>
                    <a:lstStyle/>
                    <a:p>
                      <a:pPr>
                        <a:lnSpc>
                          <a:spcPct val="107000"/>
                        </a:lnSpc>
                        <a:spcAft>
                          <a:spcPts val="0"/>
                        </a:spcAft>
                      </a:pPr>
                      <a:r>
                        <a:rPr lang="es-CO" sz="1000">
                          <a:effectLst/>
                        </a:rPr>
                        <a:t>Chapinero</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6,1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39,2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96,9</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3.351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1463325280"/>
                  </a:ext>
                </a:extLst>
              </a:tr>
              <a:tr h="337092">
                <a:tc>
                  <a:txBody>
                    <a:bodyPr/>
                    <a:lstStyle/>
                    <a:p>
                      <a:pPr>
                        <a:lnSpc>
                          <a:spcPct val="107000"/>
                        </a:lnSpc>
                        <a:spcAft>
                          <a:spcPts val="0"/>
                        </a:spcAft>
                      </a:pPr>
                      <a:r>
                        <a:rPr lang="es-CO" sz="1000">
                          <a:effectLst/>
                        </a:rPr>
                        <a:t>Ciudad Bolívar</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solidFill>
                            <a:srgbClr val="FF0000"/>
                          </a:solidFill>
                          <a:effectLst/>
                        </a:rPr>
                        <a:t>29,3</a:t>
                      </a:r>
                      <a:endParaRPr lang="es-CO"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solidFill>
                            <a:srgbClr val="FF0000"/>
                          </a:solidFill>
                          <a:effectLst/>
                        </a:rPr>
                        <a:t>6,3</a:t>
                      </a:r>
                      <a:endParaRPr lang="es-CO"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13,4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39,6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solidFill>
                            <a:srgbClr val="FF0000"/>
                          </a:solidFill>
                          <a:effectLst/>
                        </a:rPr>
                        <a:t>87,6</a:t>
                      </a:r>
                      <a:endParaRPr lang="es-CO"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solidFill>
                            <a:srgbClr val="FF0000"/>
                          </a:solidFill>
                          <a:effectLst/>
                        </a:rPr>
                        <a:t>47.033</a:t>
                      </a:r>
                      <a:endParaRPr lang="es-CO"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7,0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2.147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1663894815"/>
                  </a:ext>
                </a:extLst>
              </a:tr>
              <a:tr h="176947">
                <a:tc>
                  <a:txBody>
                    <a:bodyPr/>
                    <a:lstStyle/>
                    <a:p>
                      <a:pPr>
                        <a:lnSpc>
                          <a:spcPct val="107000"/>
                        </a:lnSpc>
                        <a:spcAft>
                          <a:spcPts val="0"/>
                        </a:spcAft>
                      </a:pPr>
                      <a:r>
                        <a:rPr lang="es-CO" sz="1000">
                          <a:effectLst/>
                        </a:rPr>
                        <a:t>Engativá</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7,6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39,7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93,8</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15.273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2661674828"/>
                  </a:ext>
                </a:extLst>
              </a:tr>
              <a:tr h="176947">
                <a:tc>
                  <a:txBody>
                    <a:bodyPr/>
                    <a:lstStyle/>
                    <a:p>
                      <a:pPr>
                        <a:lnSpc>
                          <a:spcPct val="107000"/>
                        </a:lnSpc>
                        <a:spcAft>
                          <a:spcPts val="0"/>
                        </a:spcAft>
                      </a:pPr>
                      <a:r>
                        <a:rPr lang="es-CO" sz="1000">
                          <a:effectLst/>
                        </a:rPr>
                        <a:t>Fontibón</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8,3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38,9</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93,2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10.842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2,9</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415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1881343715"/>
                  </a:ext>
                </a:extLst>
              </a:tr>
              <a:tr h="176947">
                <a:tc>
                  <a:txBody>
                    <a:bodyPr/>
                    <a:lstStyle/>
                    <a:p>
                      <a:pPr>
                        <a:lnSpc>
                          <a:spcPct val="107000"/>
                        </a:lnSpc>
                        <a:spcAft>
                          <a:spcPts val="0"/>
                        </a:spcAft>
                      </a:pPr>
                      <a:r>
                        <a:rPr lang="es-CO" sz="1000">
                          <a:effectLst/>
                        </a:rPr>
                        <a:t>Kennedy</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17,4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4,9</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12,0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39,8</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91,8</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46.457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3532795367"/>
                  </a:ext>
                </a:extLst>
              </a:tr>
              <a:tr h="383727">
                <a:tc>
                  <a:txBody>
                    <a:bodyPr/>
                    <a:lstStyle/>
                    <a:p>
                      <a:pPr>
                        <a:lnSpc>
                          <a:spcPct val="107000"/>
                        </a:lnSpc>
                        <a:spcAft>
                          <a:spcPts val="0"/>
                        </a:spcAft>
                      </a:pPr>
                      <a:r>
                        <a:rPr lang="es-CO" sz="1000">
                          <a:effectLst/>
                        </a:rPr>
                        <a:t>La Candelaria</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15,9</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5,0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8,7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40,5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91,1</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989</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66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3110797184"/>
                  </a:ext>
                </a:extLst>
              </a:tr>
              <a:tr h="337092">
                <a:tc>
                  <a:txBody>
                    <a:bodyPr/>
                    <a:lstStyle/>
                    <a:p>
                      <a:pPr>
                        <a:lnSpc>
                          <a:spcPct val="107000"/>
                        </a:lnSpc>
                        <a:spcAft>
                          <a:spcPts val="0"/>
                        </a:spcAft>
                      </a:pPr>
                      <a:r>
                        <a:rPr lang="es-CO" sz="1000">
                          <a:effectLst/>
                        </a:rPr>
                        <a:t>Los Mártires</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15,6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12,6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39,7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91,9</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4.285</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4,3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492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1872371208"/>
                  </a:ext>
                </a:extLst>
              </a:tr>
              <a:tr h="337092">
                <a:tc>
                  <a:txBody>
                    <a:bodyPr/>
                    <a:lstStyle/>
                    <a:p>
                      <a:pPr>
                        <a:lnSpc>
                          <a:spcPct val="107000"/>
                        </a:lnSpc>
                        <a:spcAft>
                          <a:spcPts val="0"/>
                        </a:spcAft>
                      </a:pPr>
                      <a:r>
                        <a:rPr lang="es-CO" sz="1000">
                          <a:effectLst/>
                        </a:rPr>
                        <a:t>Puente Aranda</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12,5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5,8</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8,2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41,2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93,6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6.475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2,5</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508</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3204421558"/>
                  </a:ext>
                </a:extLst>
              </a:tr>
              <a:tr h="383727">
                <a:tc>
                  <a:txBody>
                    <a:bodyPr/>
                    <a:lstStyle/>
                    <a:p>
                      <a:pPr>
                        <a:lnSpc>
                          <a:spcPct val="107000"/>
                        </a:lnSpc>
                        <a:spcAft>
                          <a:spcPts val="0"/>
                        </a:spcAft>
                      </a:pPr>
                      <a:r>
                        <a:rPr lang="es-CO" sz="1000">
                          <a:effectLst/>
                        </a:rPr>
                        <a:t>Rafael Uribe Uribe</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17,8</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16,4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solidFill>
                            <a:srgbClr val="FF0000"/>
                          </a:solidFill>
                          <a:effectLst/>
                        </a:rPr>
                        <a:t>41,6</a:t>
                      </a:r>
                      <a:endParaRPr lang="es-CO"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26.805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7,0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solidFill>
                            <a:srgbClr val="FF0000"/>
                          </a:solidFill>
                          <a:effectLst/>
                        </a:rPr>
                        <a:t>3.562</a:t>
                      </a:r>
                      <a:endParaRPr lang="es-CO"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0,9</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301568147"/>
                  </a:ext>
                </a:extLst>
              </a:tr>
              <a:tr h="337092">
                <a:tc>
                  <a:txBody>
                    <a:bodyPr/>
                    <a:lstStyle/>
                    <a:p>
                      <a:pPr>
                        <a:lnSpc>
                          <a:spcPct val="107000"/>
                        </a:lnSpc>
                        <a:spcAft>
                          <a:spcPts val="0"/>
                        </a:spcAft>
                      </a:pPr>
                      <a:r>
                        <a:rPr lang="es-CO" sz="1000">
                          <a:effectLst/>
                        </a:rPr>
                        <a:t>San Cristóbal</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23,1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15,1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41,6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89,3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25.127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6,1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2.879</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2352639368"/>
                  </a:ext>
                </a:extLst>
              </a:tr>
              <a:tr h="176947">
                <a:tc>
                  <a:txBody>
                    <a:bodyPr/>
                    <a:lstStyle/>
                    <a:p>
                      <a:pPr>
                        <a:lnSpc>
                          <a:spcPct val="107000"/>
                        </a:lnSpc>
                        <a:spcAft>
                          <a:spcPts val="0"/>
                        </a:spcAft>
                      </a:pPr>
                      <a:r>
                        <a:rPr lang="es-CO" sz="1000">
                          <a:effectLst/>
                        </a:rPr>
                        <a:t>Santafé</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23,2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4,6</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17,4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41,3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89,1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12.169</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solidFill>
                            <a:srgbClr val="FF0000"/>
                          </a:solidFill>
                          <a:effectLst/>
                        </a:rPr>
                        <a:t>11,6</a:t>
                      </a:r>
                      <a:endParaRPr lang="es-CO"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1.457</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solidFill>
                            <a:srgbClr val="FF0000"/>
                          </a:solidFill>
                          <a:effectLst/>
                        </a:rPr>
                        <a:t>1,4</a:t>
                      </a:r>
                      <a:endParaRPr lang="es-CO"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3966146251"/>
                  </a:ext>
                </a:extLst>
              </a:tr>
              <a:tr h="176947">
                <a:tc>
                  <a:txBody>
                    <a:bodyPr/>
                    <a:lstStyle/>
                    <a:p>
                      <a:pPr>
                        <a:lnSpc>
                          <a:spcPct val="107000"/>
                        </a:lnSpc>
                        <a:spcAft>
                          <a:spcPts val="0"/>
                        </a:spcAft>
                      </a:pPr>
                      <a:r>
                        <a:rPr lang="es-CO" sz="1000">
                          <a:effectLst/>
                        </a:rPr>
                        <a:t>Suba</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8,1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b="1" dirty="0">
                          <a:effectLst/>
                        </a:rPr>
                        <a:t>2,3</a:t>
                      </a:r>
                      <a:endParaRPr lang="es-CO"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39,3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93,2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32.610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2,8</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1821487126"/>
                  </a:ext>
                </a:extLst>
              </a:tr>
              <a:tr h="255818">
                <a:tc>
                  <a:txBody>
                    <a:bodyPr/>
                    <a:lstStyle/>
                    <a:p>
                      <a:pPr>
                        <a:lnSpc>
                          <a:spcPct val="107000"/>
                        </a:lnSpc>
                        <a:spcAft>
                          <a:spcPts val="0"/>
                        </a:spcAft>
                      </a:pPr>
                      <a:r>
                        <a:rPr lang="es-CO" sz="1000">
                          <a:effectLst/>
                        </a:rPr>
                        <a:t>Teusaquillo</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b="1" dirty="0">
                          <a:effectLst/>
                        </a:rPr>
                        <a:t>4,3</a:t>
                      </a:r>
                      <a:endParaRPr lang="es-CO"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b="1" dirty="0">
                          <a:effectLst/>
                        </a:rPr>
                        <a:t>1,5</a:t>
                      </a:r>
                      <a:endParaRPr lang="es-CO"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b="1" dirty="0">
                          <a:effectLst/>
                        </a:rPr>
                        <a:t>38,3</a:t>
                      </a:r>
                      <a:endParaRPr lang="es-CO"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b="1" dirty="0">
                          <a:effectLst/>
                        </a:rPr>
                        <a:t>97,1</a:t>
                      </a:r>
                      <a:endParaRPr lang="es-CO"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b="1" dirty="0">
                          <a:effectLst/>
                        </a:rPr>
                        <a:t>815</a:t>
                      </a:r>
                      <a:endParaRPr lang="es-CO"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b="1" dirty="0">
                          <a:effectLst/>
                        </a:rPr>
                        <a:t>0,5</a:t>
                      </a:r>
                      <a:endParaRPr lang="es-CO"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b="1" dirty="0">
                          <a:effectLst/>
                        </a:rPr>
                        <a:t>0</a:t>
                      </a:r>
                      <a:endParaRPr lang="es-CO"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b="1" dirty="0">
                          <a:effectLst/>
                        </a:rPr>
                        <a:t>0,0</a:t>
                      </a:r>
                      <a:endParaRPr lang="es-CO"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1278375837"/>
                  </a:ext>
                </a:extLst>
              </a:tr>
              <a:tr h="255818">
                <a:tc>
                  <a:txBody>
                    <a:bodyPr/>
                    <a:lstStyle/>
                    <a:p>
                      <a:pPr>
                        <a:lnSpc>
                          <a:spcPct val="107000"/>
                        </a:lnSpc>
                        <a:spcAft>
                          <a:spcPts val="0"/>
                        </a:spcAft>
                      </a:pPr>
                      <a:r>
                        <a:rPr lang="es-CO" sz="1000">
                          <a:effectLst/>
                        </a:rPr>
                        <a:t>Tunjuelito</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15,0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10,5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39,5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90,7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7.750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3,8</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625</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0,3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1411823157"/>
                  </a:ext>
                </a:extLst>
              </a:tr>
              <a:tr h="176947">
                <a:tc>
                  <a:txBody>
                    <a:bodyPr/>
                    <a:lstStyle/>
                    <a:p>
                      <a:pPr>
                        <a:lnSpc>
                          <a:spcPct val="107000"/>
                        </a:lnSpc>
                        <a:spcAft>
                          <a:spcPts val="0"/>
                        </a:spcAft>
                      </a:pPr>
                      <a:r>
                        <a:rPr lang="es-CO" sz="1000">
                          <a:effectLst/>
                        </a:rPr>
                        <a:t>Usaquén</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5,2</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38,8</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95,3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14.039</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2,9</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584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0,1</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2208450998"/>
                  </a:ext>
                </a:extLst>
              </a:tr>
              <a:tr h="0">
                <a:tc>
                  <a:txBody>
                    <a:bodyPr/>
                    <a:lstStyle/>
                    <a:p>
                      <a:pPr>
                        <a:lnSpc>
                          <a:spcPct val="107000"/>
                        </a:lnSpc>
                        <a:spcAft>
                          <a:spcPts val="0"/>
                        </a:spcAft>
                      </a:pPr>
                      <a:r>
                        <a:rPr lang="es-CO" sz="1000">
                          <a:effectLst/>
                        </a:rPr>
                        <a:t>Usme</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solidFill>
                            <a:schemeClr val="tx1"/>
                          </a:solidFill>
                          <a:effectLst/>
                        </a:rPr>
                        <a:t>29,1</a:t>
                      </a:r>
                      <a:endParaRPr lang="es-CO"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5,3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solidFill>
                            <a:srgbClr val="FF0000"/>
                          </a:solidFill>
                          <a:effectLst/>
                        </a:rPr>
                        <a:t>19,1</a:t>
                      </a:r>
                      <a:endParaRPr lang="es-CO"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39,0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88,3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28.217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6,7</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a:effectLst/>
                        </a:rPr>
                        <a:t>2.360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tc>
                  <a:txBody>
                    <a:bodyPr/>
                    <a:lstStyle/>
                    <a:p>
                      <a:pPr algn="ctr">
                        <a:lnSpc>
                          <a:spcPct val="107000"/>
                        </a:lnSpc>
                        <a:spcAft>
                          <a:spcPts val="0"/>
                        </a:spcAft>
                      </a:pPr>
                      <a:r>
                        <a:rPr lang="es-CO" sz="1100" dirty="0">
                          <a:effectLst/>
                        </a:rPr>
                        <a:t>0,6</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84" marR="49384" marT="0" marB="0"/>
                </a:tc>
                <a:extLst>
                  <a:ext uri="{0D108BD9-81ED-4DB2-BD59-A6C34878D82A}">
                    <a16:rowId xmlns="" xmlns:a16="http://schemas.microsoft.com/office/drawing/2014/main" val="1740984423"/>
                  </a:ext>
                </a:extLst>
              </a:tr>
            </a:tbl>
          </a:graphicData>
        </a:graphic>
      </p:graphicFrame>
    </p:spTree>
    <p:extLst>
      <p:ext uri="{BB962C8B-B14F-4D97-AF65-F5344CB8AC3E}">
        <p14:creationId xmlns:p14="http://schemas.microsoft.com/office/powerpoint/2010/main" val="2103097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3FBCCF09-A273-4973-B38B-DF192F0AF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25"/>
            <a:ext cx="12601575" cy="6986650"/>
          </a:xfrm>
          <a:prstGeom prst="rect">
            <a:avLst/>
          </a:prstGeom>
        </p:spPr>
      </p:pic>
      <p:pic>
        <p:nvPicPr>
          <p:cNvPr id="8" name="Imagen 7"/>
          <p:cNvPicPr/>
          <p:nvPr/>
        </p:nvPicPr>
        <p:blipFill rotWithShape="1">
          <a:blip r:embed="rId3"/>
          <a:srcRect l="22585" t="25680" r="47067" b="5943"/>
          <a:stretch/>
        </p:blipFill>
        <p:spPr bwMode="auto">
          <a:xfrm>
            <a:off x="-11932" y="902970"/>
            <a:ext cx="4206240" cy="5394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Subtítulo 4">
            <a:extLst>
              <a:ext uri="{FF2B5EF4-FFF2-40B4-BE49-F238E27FC236}">
                <a16:creationId xmlns="" xmlns:a16="http://schemas.microsoft.com/office/drawing/2014/main" id="{3172E6F4-6526-43D6-8D79-C7DB80DD7032}"/>
              </a:ext>
            </a:extLst>
          </p:cNvPr>
          <p:cNvSpPr>
            <a:spLocks noGrp="1"/>
          </p:cNvSpPr>
          <p:nvPr>
            <p:ph type="subTitle" idx="1"/>
          </p:nvPr>
        </p:nvSpPr>
        <p:spPr/>
        <p:txBody>
          <a:bodyPr/>
          <a:lstStyle/>
          <a:p>
            <a:endParaRPr lang="es-CO" dirty="0"/>
          </a:p>
        </p:txBody>
      </p:sp>
      <p:pic>
        <p:nvPicPr>
          <p:cNvPr id="9" name="Imagen 8">
            <a:extLst>
              <a:ext uri="{FF2B5EF4-FFF2-40B4-BE49-F238E27FC236}">
                <a16:creationId xmlns="" xmlns:a16="http://schemas.microsoft.com/office/drawing/2014/main" id="{8FBD3169-389F-4BB2-BE0D-C1761950CEA0}"/>
              </a:ext>
            </a:extLst>
          </p:cNvPr>
          <p:cNvPicPr/>
          <p:nvPr/>
        </p:nvPicPr>
        <p:blipFill rotWithShape="1">
          <a:blip r:embed="rId4"/>
          <a:srcRect l="35294" t="21442" r="36513" b="12857"/>
          <a:stretch/>
        </p:blipFill>
        <p:spPr bwMode="auto">
          <a:xfrm>
            <a:off x="4206240" y="902970"/>
            <a:ext cx="4206240" cy="5394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1" name="Imagen 10">
            <a:extLst>
              <a:ext uri="{FF2B5EF4-FFF2-40B4-BE49-F238E27FC236}">
                <a16:creationId xmlns="" xmlns:a16="http://schemas.microsoft.com/office/drawing/2014/main" id="{5E55AC43-7EB1-4B29-9D19-A33BFFA22771}"/>
              </a:ext>
            </a:extLst>
          </p:cNvPr>
          <p:cNvPicPr/>
          <p:nvPr/>
        </p:nvPicPr>
        <p:blipFill rotWithShape="1">
          <a:blip r:embed="rId5"/>
          <a:srcRect l="35258" t="21511" r="36330" b="12370"/>
          <a:stretch/>
        </p:blipFill>
        <p:spPr bwMode="auto">
          <a:xfrm>
            <a:off x="8407267" y="902970"/>
            <a:ext cx="4206240" cy="5394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2" name="Título 5">
            <a:extLst>
              <a:ext uri="{FF2B5EF4-FFF2-40B4-BE49-F238E27FC236}">
                <a16:creationId xmlns="" xmlns:a16="http://schemas.microsoft.com/office/drawing/2014/main" id="{A23F69DC-B429-4223-B08D-BB8E256B7276}"/>
              </a:ext>
            </a:extLst>
          </p:cNvPr>
          <p:cNvSpPr>
            <a:spLocks noGrp="1"/>
          </p:cNvSpPr>
          <p:nvPr>
            <p:ph type="ctrTitle"/>
          </p:nvPr>
        </p:nvSpPr>
        <p:spPr>
          <a:xfrm>
            <a:off x="70723" y="174767"/>
            <a:ext cx="11386422" cy="977411"/>
          </a:xfrm>
        </p:spPr>
        <p:txBody>
          <a:bodyPr>
            <a:normAutofit fontScale="90000"/>
          </a:bodyPr>
          <a:lstStyle/>
          <a:p>
            <a:pPr algn="l"/>
            <a:r>
              <a:rPr lang="es-CO" sz="40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Pobreza Monetaria              NBI                               ICV</a:t>
            </a:r>
          </a:p>
        </p:txBody>
      </p:sp>
    </p:spTree>
    <p:extLst>
      <p:ext uri="{BB962C8B-B14F-4D97-AF65-F5344CB8AC3E}">
        <p14:creationId xmlns:p14="http://schemas.microsoft.com/office/powerpoint/2010/main" val="390615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76134740-9694-4B38-8963-AA7767CD2702}"/>
              </a:ext>
            </a:extLst>
          </p:cNvPr>
          <p:cNvPicPr>
            <a:picLocks noChangeAspect="1"/>
          </p:cNvPicPr>
          <p:nvPr/>
        </p:nvPicPr>
        <p:blipFill>
          <a:blip r:embed="rId2"/>
          <a:stretch>
            <a:fillRect/>
          </a:stretch>
        </p:blipFill>
        <p:spPr>
          <a:xfrm>
            <a:off x="6552728" y="4611668"/>
            <a:ext cx="4705350" cy="1657350"/>
          </a:xfrm>
          <a:prstGeom prst="rect">
            <a:avLst/>
          </a:prstGeom>
        </p:spPr>
      </p:pic>
      <p:pic>
        <p:nvPicPr>
          <p:cNvPr id="6" name="Imagen 5">
            <a:extLst>
              <a:ext uri="{FF2B5EF4-FFF2-40B4-BE49-F238E27FC236}">
                <a16:creationId xmlns="" xmlns:a16="http://schemas.microsoft.com/office/drawing/2014/main" id="{B77ADB59-C80F-4C9E-932C-FCD5E7821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601575" cy="6986650"/>
          </a:xfrm>
          <a:prstGeom prst="rect">
            <a:avLst/>
          </a:prstGeom>
        </p:spPr>
      </p:pic>
      <p:sp>
        <p:nvSpPr>
          <p:cNvPr id="3" name="Marcador de contenido 2">
            <a:extLst>
              <a:ext uri="{FF2B5EF4-FFF2-40B4-BE49-F238E27FC236}">
                <a16:creationId xmlns="" xmlns:a16="http://schemas.microsoft.com/office/drawing/2014/main" id="{83512CFB-A01B-41CB-B3A8-05C53FA165D8}"/>
              </a:ext>
            </a:extLst>
          </p:cNvPr>
          <p:cNvSpPr>
            <a:spLocks noGrp="1"/>
          </p:cNvSpPr>
          <p:nvPr>
            <p:ph idx="1"/>
          </p:nvPr>
        </p:nvSpPr>
        <p:spPr>
          <a:xfrm>
            <a:off x="291411" y="1440210"/>
            <a:ext cx="11341418" cy="4752261"/>
          </a:xfrm>
        </p:spPr>
        <p:txBody>
          <a:bodyPr>
            <a:normAutofit fontScale="70000" lnSpcReduction="20000"/>
          </a:bodyPr>
          <a:lstStyle/>
          <a:p>
            <a:r>
              <a:rPr lang="es-CO" dirty="0">
                <a:latin typeface="Arial" panose="020B0604020202020204" pitchFamily="34" charset="0"/>
                <a:cs typeface="Arial" panose="020B0604020202020204" pitchFamily="34" charset="0"/>
              </a:rPr>
              <a:t>El coeficiente de correlación, r, presenta valores entre</a:t>
            </a:r>
            <a:r>
              <a:rPr lang="es-CO" dirty="0">
                <a:solidFill>
                  <a:schemeClr val="bg1"/>
                </a:solidFill>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rPr>
              <a:t>0 y +1. </a:t>
            </a:r>
          </a:p>
          <a:p>
            <a:endParaRPr lang="es-CO" dirty="0">
              <a:latin typeface="Arial" panose="020B0604020202020204" pitchFamily="34" charset="0"/>
              <a:cs typeface="Arial" panose="020B0604020202020204" pitchFamily="34" charset="0"/>
            </a:endParaRPr>
          </a:p>
          <a:p>
            <a:pPr lvl="1"/>
            <a:r>
              <a:rPr lang="es-CO" dirty="0">
                <a:latin typeface="Arial" panose="020B0604020202020204" pitchFamily="34" charset="0"/>
                <a:cs typeface="Arial" panose="020B0604020202020204" pitchFamily="34" charset="0"/>
              </a:rPr>
              <a:t>Cuando r es próximo a 0, no hay correlación lineal entre las variables. </a:t>
            </a:r>
          </a:p>
          <a:p>
            <a:pPr lvl="1"/>
            <a:r>
              <a:rPr lang="es-CO" dirty="0">
                <a:latin typeface="Arial" panose="020B0604020202020204" pitchFamily="34" charset="0"/>
                <a:cs typeface="Arial" panose="020B0604020202020204" pitchFamily="34" charset="0"/>
              </a:rPr>
              <a:t>Cuando r es cercano a +1, hay una buena correlación positiva entre las variables según un modelo lineal y la recta de regresión que se determine tendrá pendiente positiva, será creciente. </a:t>
            </a:r>
          </a:p>
          <a:p>
            <a:pPr lvl="1"/>
            <a:r>
              <a:rPr lang="es-CO" dirty="0">
                <a:latin typeface="Arial" panose="020B0604020202020204" pitchFamily="34" charset="0"/>
                <a:cs typeface="Arial" panose="020B0604020202020204" pitchFamily="34" charset="0"/>
              </a:rPr>
              <a:t>Cuando r es cercano a -1, hay una buena correlación negativa entre las variables según un modelo lineal y la recta de regresión que se determine tendrá pendiente negativa: es decreciente. </a:t>
            </a:r>
            <a:r>
              <a:rPr lang="es-CO" dirty="0"/>
              <a:t/>
            </a:r>
            <a:br>
              <a:rPr lang="es-CO" dirty="0"/>
            </a:br>
            <a:r>
              <a:rPr lang="es-CO" dirty="0"/>
              <a:t/>
            </a:r>
            <a:br>
              <a:rPr lang="es-CO" dirty="0"/>
            </a:br>
            <a:endParaRPr lang="es-CO" dirty="0"/>
          </a:p>
        </p:txBody>
      </p:sp>
      <p:sp>
        <p:nvSpPr>
          <p:cNvPr id="7" name="Título 5">
            <a:extLst>
              <a:ext uri="{FF2B5EF4-FFF2-40B4-BE49-F238E27FC236}">
                <a16:creationId xmlns="" xmlns:a16="http://schemas.microsoft.com/office/drawing/2014/main" id="{D3E0B399-4655-4C93-8068-2D96C6B43639}"/>
              </a:ext>
            </a:extLst>
          </p:cNvPr>
          <p:cNvSpPr txBox="1">
            <a:spLocks/>
          </p:cNvSpPr>
          <p:nvPr/>
        </p:nvSpPr>
        <p:spPr>
          <a:xfrm>
            <a:off x="108099" y="457167"/>
            <a:ext cx="11386422" cy="1106287"/>
          </a:xfrm>
          <a:prstGeom prst="rect">
            <a:avLst/>
          </a:prstGeom>
        </p:spPr>
        <p:txBody>
          <a:bodyPr vert="horz" lIns="113157" tIns="56579" rIns="113157" bIns="56579" rtlCol="0" anchor="ctr">
            <a:normAutofit/>
          </a:bodyPr>
          <a:lstStyle>
            <a:lvl1pPr algn="ctr" defTabSz="1131570" rtl="0" eaLnBrk="1" latinLnBrk="0" hangingPunct="1">
              <a:spcBef>
                <a:spcPct val="0"/>
              </a:spcBef>
              <a:buNone/>
              <a:defRPr sz="5400" kern="1200">
                <a:solidFill>
                  <a:schemeClr val="tx1"/>
                </a:solidFill>
                <a:latin typeface="+mj-lt"/>
                <a:ea typeface="+mj-ea"/>
                <a:cs typeface="+mj-cs"/>
              </a:defRPr>
            </a:lvl1pPr>
          </a:lstStyle>
          <a:p>
            <a:r>
              <a:rPr lang="es-CO"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Grado de correlación</a:t>
            </a:r>
          </a:p>
        </p:txBody>
      </p:sp>
      <p:pic>
        <p:nvPicPr>
          <p:cNvPr id="2" name="Imagen 1">
            <a:extLst>
              <a:ext uri="{FF2B5EF4-FFF2-40B4-BE49-F238E27FC236}">
                <a16:creationId xmlns="" xmlns:a16="http://schemas.microsoft.com/office/drawing/2014/main" id="{0293812D-CC08-481F-A21E-5C7D0443A824}"/>
              </a:ext>
            </a:extLst>
          </p:cNvPr>
          <p:cNvPicPr>
            <a:picLocks noChangeAspect="1"/>
          </p:cNvPicPr>
          <p:nvPr/>
        </p:nvPicPr>
        <p:blipFill>
          <a:blip r:embed="rId4"/>
          <a:stretch>
            <a:fillRect/>
          </a:stretch>
        </p:blipFill>
        <p:spPr>
          <a:xfrm>
            <a:off x="291411" y="4909607"/>
            <a:ext cx="1885950" cy="1504950"/>
          </a:xfrm>
          <a:prstGeom prst="rect">
            <a:avLst/>
          </a:prstGeom>
        </p:spPr>
      </p:pic>
      <p:pic>
        <p:nvPicPr>
          <p:cNvPr id="4" name="Imagen 3">
            <a:extLst>
              <a:ext uri="{FF2B5EF4-FFF2-40B4-BE49-F238E27FC236}">
                <a16:creationId xmlns="" xmlns:a16="http://schemas.microsoft.com/office/drawing/2014/main" id="{746D7713-E0DC-42E8-B187-43347B8E37FA}"/>
              </a:ext>
            </a:extLst>
          </p:cNvPr>
          <p:cNvPicPr>
            <a:picLocks noChangeAspect="1"/>
          </p:cNvPicPr>
          <p:nvPr/>
        </p:nvPicPr>
        <p:blipFill rotWithShape="1">
          <a:blip r:embed="rId5"/>
          <a:srcRect l="7601" r="4231"/>
          <a:stretch/>
        </p:blipFill>
        <p:spPr>
          <a:xfrm>
            <a:off x="2177361" y="4633382"/>
            <a:ext cx="4375367" cy="1781175"/>
          </a:xfrm>
          <a:prstGeom prst="rect">
            <a:avLst/>
          </a:prstGeom>
        </p:spPr>
      </p:pic>
    </p:spTree>
    <p:extLst>
      <p:ext uri="{BB962C8B-B14F-4D97-AF65-F5344CB8AC3E}">
        <p14:creationId xmlns:p14="http://schemas.microsoft.com/office/powerpoint/2010/main" val="913291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2139</TotalTime>
  <Words>2834</Words>
  <Application>Microsoft Office PowerPoint</Application>
  <PresentationFormat>Personalizado</PresentationFormat>
  <Paragraphs>1333</Paragraphs>
  <Slides>26</Slides>
  <Notes>2</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¿Equidad en la distribución del espacio público en Bogotá? </vt:lpstr>
      <vt:lpstr>Presentación de PowerPoint</vt:lpstr>
      <vt:lpstr>Mediciones de la pobreza</vt:lpstr>
      <vt:lpstr>Bogotá en el agregado Nacional </vt:lpstr>
      <vt:lpstr>Presentación de PowerPoint</vt:lpstr>
      <vt:lpstr>Bogotá a nivel localidad </vt:lpstr>
      <vt:lpstr>Pobreza Monetaria              NBI                               ICV</vt:lpstr>
      <vt:lpstr>Presentación de PowerPoint</vt:lpstr>
      <vt:lpstr>Presentación de PowerPoint</vt:lpstr>
      <vt:lpstr>Presentación de PowerPoint</vt:lpstr>
      <vt:lpstr>Presentación de PowerPoint</vt:lpstr>
      <vt:lpstr>Presentación de PowerPoint</vt:lpstr>
      <vt:lpstr>Presentación de PowerPoint</vt:lpstr>
      <vt:lpstr>Las tres localidades con mayor nivel de pobreza por ingresos presentan:  </vt:lpstr>
      <vt:lpstr>Las tres localidades con mayor nivel de pobreza por IPM presentan:  </vt:lpstr>
      <vt:lpstr>Las tres localidades con mayor nivel de pobreza por NBI presentan:  </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NANITA</dc:creator>
  <cp:lastModifiedBy>USUARIO</cp:lastModifiedBy>
  <cp:revision>121</cp:revision>
  <dcterms:created xsi:type="dcterms:W3CDTF">2016-04-08T15:06:10Z</dcterms:created>
  <dcterms:modified xsi:type="dcterms:W3CDTF">2018-12-06T17:21:19Z</dcterms:modified>
</cp:coreProperties>
</file>