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12192000" cy="6858000"/>
  <p:notesSz cx="12192000" cy="6858000"/>
  <p:embeddedFontLst>
    <p:embeddedFont>
      <p:font typeface="JNWQVR+Arial-BoldMT"/>
      <p:regular r:id="rId41"/>
    </p:embeddedFont>
    <p:embeddedFont>
      <p:font typeface="BVUEGW+ArialMT"/>
      <p:regular r:id="rId42"/>
    </p:embeddedFont>
    <p:embeddedFont>
      <p:font typeface="OKHDCE+TrebuchetMS"/>
      <p:regular r:id="rId43"/>
    </p:embeddedFont>
    <p:embeddedFont>
      <p:font typeface="EKJKME+Arial-ItalicMT"/>
      <p:regular r:id="rId44"/>
    </p:embeddedFont>
    <p:embeddedFont>
      <p:font typeface="RISPGD+TrebuchetMS-Bold"/>
      <p:regular r:id="rId45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slide" Target="slides/slide32.xml" /><Relationship Id="rId38" Type="http://schemas.openxmlformats.org/officeDocument/2006/relationships/slide" Target="slides/slide33.xml" /><Relationship Id="rId39" Type="http://schemas.openxmlformats.org/officeDocument/2006/relationships/slide" Target="slides/slide34.xml" /><Relationship Id="rId4" Type="http://schemas.openxmlformats.org/officeDocument/2006/relationships/theme" Target="theme/theme1.xml" /><Relationship Id="rId40" Type="http://schemas.openxmlformats.org/officeDocument/2006/relationships/slide" Target="slides/slide35.xml" /><Relationship Id="rId41" Type="http://schemas.openxmlformats.org/officeDocument/2006/relationships/font" Target="fonts/font1.fntdata" /><Relationship Id="rId42" Type="http://schemas.openxmlformats.org/officeDocument/2006/relationships/font" Target="fonts/font2.fntdata" /><Relationship Id="rId43" Type="http://schemas.openxmlformats.org/officeDocument/2006/relationships/font" Target="fonts/font3.fntdata" /><Relationship Id="rId44" Type="http://schemas.openxmlformats.org/officeDocument/2006/relationships/font" Target="fonts/font4.fntdata" /><Relationship Id="rId45" Type="http://schemas.openxmlformats.org/officeDocument/2006/relationships/font" Target="fonts/font5.fntdata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4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7577" y="2181827"/>
            <a:ext cx="8730231" cy="21569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043"/>
              </a:lnSpc>
              <a:spcBef>
                <a:spcPts val="0"/>
              </a:spcBef>
              <a:spcAft>
                <a:spcPts val="0"/>
              </a:spcAft>
            </a:pPr>
            <a:r>
              <a:rPr dirty="0" sz="7200" b="1">
                <a:solidFill>
                  <a:srgbClr val="e94e1b"/>
                </a:solidFill>
                <a:latin typeface="JNWQVR+Arial-BoldMT"/>
                <a:cs typeface="JNWQVR+Arial-BoldMT"/>
              </a:rPr>
              <a:t>Metodología</a:t>
            </a:r>
            <a:r>
              <a:rPr dirty="0" sz="7200" b="1">
                <a:solidFill>
                  <a:srgbClr val="e94e1b"/>
                </a:solidFill>
                <a:latin typeface="JNWQVR+Arial-BoldMT"/>
                <a:cs typeface="JNWQVR+Arial-BoldMT"/>
              </a:rPr>
              <a:t> </a:t>
            </a:r>
            <a:r>
              <a:rPr dirty="0" sz="7200" b="1">
                <a:solidFill>
                  <a:srgbClr val="e94e1b"/>
                </a:solidFill>
                <a:latin typeface="JNWQVR+Arial-BoldMT"/>
                <a:cs typeface="JNWQVR+Arial-BoldMT"/>
              </a:rPr>
              <a:t>para</a:t>
            </a:r>
            <a:r>
              <a:rPr dirty="0" sz="7200" b="1">
                <a:solidFill>
                  <a:srgbClr val="e94e1b"/>
                </a:solidFill>
                <a:latin typeface="JNWQVR+Arial-BoldMT"/>
                <a:cs typeface="JNWQVR+Arial-BoldMT"/>
              </a:rPr>
              <a:t> </a:t>
            </a:r>
            <a:r>
              <a:rPr dirty="0" sz="7200" b="1">
                <a:solidFill>
                  <a:srgbClr val="e94e1b"/>
                </a:solidFill>
                <a:latin typeface="JNWQVR+Arial-BoldMT"/>
                <a:cs typeface="JNWQVR+Arial-BoldMT"/>
              </a:rPr>
              <a:t>el</a:t>
            </a:r>
          </a:p>
          <a:p>
            <a:pPr marL="0" marR="0">
              <a:lnSpc>
                <a:spcPts val="8043"/>
              </a:lnSpc>
              <a:spcBef>
                <a:spcPts val="646"/>
              </a:spcBef>
              <a:spcAft>
                <a:spcPts val="0"/>
              </a:spcAft>
            </a:pPr>
            <a:r>
              <a:rPr dirty="0" sz="7200" b="1">
                <a:solidFill>
                  <a:srgbClr val="e94e1b"/>
                </a:solidFill>
                <a:latin typeface="JNWQVR+Arial-BoldMT"/>
                <a:cs typeface="JNWQVR+Arial-BoldMT"/>
              </a:rPr>
              <a:t>diagnóstico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24969" y="474365"/>
            <a:ext cx="6355218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e94e1b"/>
                </a:solidFill>
                <a:latin typeface="JNWQVR+Arial-BoldMT"/>
                <a:cs typeface="JNWQVR+Arial-BoldMT"/>
              </a:rPr>
              <a:t>Metodología</a:t>
            </a:r>
            <a:r>
              <a:rPr dirty="0" sz="3200" b="1">
                <a:solidFill>
                  <a:srgbClr val="e94e1b"/>
                </a:solidFill>
                <a:latin typeface="JNWQVR+Arial-BoldMT"/>
                <a:cs typeface="JNWQVR+Arial-BoldMT"/>
              </a:rPr>
              <a:t> </a:t>
            </a:r>
            <a:r>
              <a:rPr dirty="0" sz="3200" b="1">
                <a:solidFill>
                  <a:srgbClr val="e94e1b"/>
                </a:solidFill>
                <a:latin typeface="JNWQVR+Arial-BoldMT"/>
                <a:cs typeface="JNWQVR+Arial-BoldMT"/>
              </a:rPr>
              <a:t>para</a:t>
            </a:r>
            <a:r>
              <a:rPr dirty="0" sz="3200" b="1">
                <a:solidFill>
                  <a:srgbClr val="e94e1b"/>
                </a:solidFill>
                <a:latin typeface="JNWQVR+Arial-BoldMT"/>
                <a:cs typeface="JNWQVR+Arial-BoldMT"/>
              </a:rPr>
              <a:t> </a:t>
            </a:r>
            <a:r>
              <a:rPr dirty="0" sz="3200" b="1">
                <a:solidFill>
                  <a:srgbClr val="e94e1b"/>
                </a:solidFill>
                <a:latin typeface="JNWQVR+Arial-BoldMT"/>
                <a:cs typeface="JNWQVR+Arial-BoldMT"/>
              </a:rPr>
              <a:t>el</a:t>
            </a:r>
            <a:r>
              <a:rPr dirty="0" sz="3200" b="1">
                <a:solidFill>
                  <a:srgbClr val="e94e1b"/>
                </a:solidFill>
                <a:latin typeface="JNWQVR+Arial-BoldMT"/>
                <a:cs typeface="JNWQVR+Arial-BoldMT"/>
              </a:rPr>
              <a:t> </a:t>
            </a:r>
            <a:r>
              <a:rPr dirty="0" sz="3200" b="1">
                <a:solidFill>
                  <a:srgbClr val="e94e1b"/>
                </a:solidFill>
                <a:latin typeface="JNWQVR+Arial-BoldMT"/>
                <a:cs typeface="JNWQVR+Arial-BoldMT"/>
              </a:rPr>
              <a:t>diagnóstico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20638" y="4055812"/>
            <a:ext cx="1408881" cy="931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0499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BVUEGW+ArialMT"/>
                <a:cs typeface="BVUEGW+ArialMT"/>
              </a:rPr>
              <a:t>Cultural</a:t>
            </a:r>
          </a:p>
          <a:p>
            <a:pPr marL="281781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BVUEGW+ArialMT"/>
                <a:cs typeface="BVUEGW+ArialMT"/>
              </a:rPr>
              <a:t>Social</a:t>
            </a:r>
          </a:p>
          <a:p>
            <a:pPr marL="0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BVUEGW+ArialMT"/>
                <a:cs typeface="BVUEGW+ArialMT"/>
              </a:rPr>
              <a:t>Económico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72123" y="4070636"/>
            <a:ext cx="1846312" cy="626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BVUEGW+ArialMT"/>
                <a:cs typeface="BVUEGW+ArialMT"/>
              </a:rPr>
              <a:t>Físico-espacial</a:t>
            </a:r>
          </a:p>
          <a:p>
            <a:pPr marL="282575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BVUEGW+ArialMT"/>
                <a:cs typeface="BVUEGW+ArialMT"/>
              </a:rPr>
              <a:t>Ambiental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47852" y="4055812"/>
            <a:ext cx="1493713" cy="931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9568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BVUEGW+ArialMT"/>
                <a:cs typeface="BVUEGW+ArialMT"/>
              </a:rPr>
              <a:t>Legal</a:t>
            </a:r>
          </a:p>
          <a:p>
            <a:pPr marL="0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BVUEGW+ArialMT"/>
                <a:cs typeface="BVUEGW+ArialMT"/>
              </a:rPr>
              <a:t>Institucional</a:t>
            </a:r>
          </a:p>
          <a:p>
            <a:pPr marL="233362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BVUEGW+ArialMT"/>
                <a:cs typeface="BVUEGW+ArialMT"/>
              </a:rPr>
              <a:t>Gestión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03898" y="4680236"/>
            <a:ext cx="1380604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BVUEGW+ArialMT"/>
                <a:cs typeface="BVUEGW+ArialMT"/>
              </a:rPr>
              <a:t>Resiliencia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28801" y="5360378"/>
            <a:ext cx="3799433" cy="9228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966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c00000"/>
                </a:solidFill>
                <a:latin typeface="OKHDCE+TrebuchetMS"/>
                <a:cs typeface="OKHDCE+TrebuchetMS"/>
              </a:rPr>
              <a:t>Innovación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7577" y="2181827"/>
            <a:ext cx="10608702" cy="21569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043"/>
              </a:lnSpc>
              <a:spcBef>
                <a:spcPts val="0"/>
              </a:spcBef>
              <a:spcAft>
                <a:spcPts val="0"/>
              </a:spcAft>
            </a:pPr>
            <a:r>
              <a:rPr dirty="0" sz="7200" b="1">
                <a:solidFill>
                  <a:srgbClr val="e94e1b"/>
                </a:solidFill>
                <a:latin typeface="JNWQVR+Arial-BoldMT"/>
                <a:cs typeface="JNWQVR+Arial-BoldMT"/>
              </a:rPr>
              <a:t>Metodología</a:t>
            </a:r>
            <a:r>
              <a:rPr dirty="0" sz="7200" b="1">
                <a:solidFill>
                  <a:srgbClr val="e94e1b"/>
                </a:solidFill>
                <a:latin typeface="JNWQVR+Arial-BoldMT"/>
                <a:cs typeface="JNWQVR+Arial-BoldMT"/>
              </a:rPr>
              <a:t> </a:t>
            </a:r>
            <a:r>
              <a:rPr dirty="0" sz="7200" b="1">
                <a:solidFill>
                  <a:srgbClr val="e94e1b"/>
                </a:solidFill>
                <a:latin typeface="JNWQVR+Arial-BoldMT"/>
                <a:cs typeface="JNWQVR+Arial-BoldMT"/>
              </a:rPr>
              <a:t>de</a:t>
            </a:r>
          </a:p>
          <a:p>
            <a:pPr marL="0" marR="0">
              <a:lnSpc>
                <a:spcPts val="8043"/>
              </a:lnSpc>
              <a:spcBef>
                <a:spcPts val="646"/>
              </a:spcBef>
              <a:spcAft>
                <a:spcPts val="0"/>
              </a:spcAft>
            </a:pPr>
            <a:r>
              <a:rPr dirty="0" sz="7200" b="1">
                <a:solidFill>
                  <a:srgbClr val="e94e1b"/>
                </a:solidFill>
                <a:latin typeface="JNWQVR+Arial-BoldMT"/>
                <a:cs typeface="JNWQVR+Arial-BoldMT"/>
              </a:rPr>
              <a:t>participación</a:t>
            </a:r>
            <a:r>
              <a:rPr dirty="0" sz="7200" b="1">
                <a:solidFill>
                  <a:srgbClr val="e94e1b"/>
                </a:solidFill>
                <a:latin typeface="JNWQVR+Arial-BoldMT"/>
                <a:cs typeface="JNWQVR+Arial-BoldMT"/>
              </a:rPr>
              <a:t> </a:t>
            </a:r>
            <a:r>
              <a:rPr dirty="0" sz="7200" b="1">
                <a:solidFill>
                  <a:srgbClr val="e94e1b"/>
                </a:solidFill>
                <a:latin typeface="JNWQVR+Arial-BoldMT"/>
                <a:cs typeface="JNWQVR+Arial-BoldMT"/>
              </a:rPr>
              <a:t>ciudadana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135310" y="672920"/>
            <a:ext cx="2083035" cy="5772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45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 b="1">
                <a:solidFill>
                  <a:srgbClr val="ed7d31"/>
                </a:solidFill>
                <a:latin typeface="JNWQVR+Arial-BoldMT"/>
                <a:cs typeface="JNWQVR+Arial-BoldMT"/>
              </a:rPr>
              <a:t>Objetivo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5366" y="1456878"/>
            <a:ext cx="11317771" cy="862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808080"/>
                </a:solidFill>
                <a:latin typeface="BVUEGW+ArialMT"/>
                <a:cs typeface="BVUEGW+ArialMT"/>
              </a:rPr>
              <a:t>Identificar</a:t>
            </a:r>
            <a:r>
              <a:rPr dirty="0" sz="2800" spc="109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808080"/>
                </a:solidFill>
                <a:latin typeface="BVUEGW+ArialMT"/>
                <a:cs typeface="BVUEGW+ArialMT"/>
              </a:rPr>
              <a:t>necesidades</a:t>
            </a:r>
            <a:r>
              <a:rPr dirty="0" sz="2800" spc="75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808080"/>
                </a:solidFill>
                <a:latin typeface="BVUEGW+ArialMT"/>
                <a:cs typeface="BVUEGW+ArialMT"/>
              </a:rPr>
              <a:t>y</a:t>
            </a:r>
            <a:r>
              <a:rPr dirty="0" sz="2800" spc="75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808080"/>
                </a:solidFill>
                <a:latin typeface="BVUEGW+ArialMT"/>
                <a:cs typeface="BVUEGW+ArialMT"/>
              </a:rPr>
              <a:t>retos</a:t>
            </a:r>
            <a:r>
              <a:rPr dirty="0" sz="2800" spc="75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808080"/>
                </a:solidFill>
                <a:latin typeface="BVUEGW+ArialMT"/>
                <a:cs typeface="BVUEGW+ArialMT"/>
              </a:rPr>
              <a:t>para</a:t>
            </a:r>
            <a:r>
              <a:rPr dirty="0" sz="2800" spc="75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808080"/>
                </a:solidFill>
                <a:latin typeface="BVUEGW+ArialMT"/>
                <a:cs typeface="BVUEGW+ArialMT"/>
              </a:rPr>
              <a:t>fijar</a:t>
            </a:r>
            <a:r>
              <a:rPr dirty="0" sz="2800" spc="76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808080"/>
                </a:solidFill>
                <a:latin typeface="BVUEGW+ArialMT"/>
                <a:cs typeface="BVUEGW+ArialMT"/>
              </a:rPr>
              <a:t>las</a:t>
            </a:r>
            <a:r>
              <a:rPr dirty="0" sz="2800" spc="75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808080"/>
                </a:solidFill>
                <a:latin typeface="BVUEGW+ArialMT"/>
                <a:cs typeface="BVUEGW+ArialMT"/>
              </a:rPr>
              <a:t>bases</a:t>
            </a:r>
            <a:r>
              <a:rPr dirty="0" sz="2800" spc="75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808080"/>
                </a:solidFill>
                <a:latin typeface="BVUEGW+ArialMT"/>
                <a:cs typeface="BVUEGW+ArialMT"/>
              </a:rPr>
              <a:t>de</a:t>
            </a:r>
            <a:r>
              <a:rPr dirty="0" sz="2800" spc="75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808080"/>
                </a:solidFill>
                <a:latin typeface="BVUEGW+ArialMT"/>
                <a:cs typeface="BVUEGW+ArialMT"/>
              </a:rPr>
              <a:t>una</a:t>
            </a:r>
            <a:r>
              <a:rPr dirty="0" sz="2800" spc="75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808080"/>
                </a:solidFill>
                <a:latin typeface="BVUEGW+ArialMT"/>
                <a:cs typeface="BVUEGW+ArialMT"/>
              </a:rPr>
              <a:t>construcción</a:t>
            </a:r>
          </a:p>
          <a:p>
            <a:pPr marL="27781" marR="0">
              <a:lnSpc>
                <a:spcPts val="3128"/>
              </a:lnSpc>
              <a:spcBef>
                <a:spcPts val="281"/>
              </a:spcBef>
              <a:spcAft>
                <a:spcPts val="0"/>
              </a:spcAft>
            </a:pPr>
            <a:r>
              <a:rPr dirty="0" sz="2800">
                <a:solidFill>
                  <a:srgbClr val="808080"/>
                </a:solidFill>
                <a:latin typeface="BVUEGW+ArialMT"/>
                <a:cs typeface="BVUEGW+ArialMT"/>
              </a:rPr>
              <a:t>social</a:t>
            </a:r>
            <a:r>
              <a:rPr dirty="0" sz="2800" spc="75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808080"/>
                </a:solidFill>
                <a:latin typeface="BVUEGW+ArialMT"/>
                <a:cs typeface="BVUEGW+ArialMT"/>
              </a:rPr>
              <a:t>y</a:t>
            </a:r>
            <a:r>
              <a:rPr dirty="0" sz="2800" spc="75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808080"/>
                </a:solidFill>
                <a:latin typeface="BVUEGW+ArialMT"/>
                <a:cs typeface="BVUEGW+ArialMT"/>
              </a:rPr>
              <a:t>cultural</a:t>
            </a:r>
            <a:r>
              <a:rPr dirty="0" sz="2800" spc="75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808080"/>
                </a:solidFill>
                <a:latin typeface="BVUEGW+ArialMT"/>
                <a:cs typeface="BVUEGW+ArialMT"/>
              </a:rPr>
              <a:t>del</a:t>
            </a:r>
            <a:r>
              <a:rPr dirty="0" sz="2800" spc="75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808080"/>
                </a:solidFill>
                <a:latin typeface="BVUEGW+ArialMT"/>
                <a:cs typeface="BVUEGW+ArialMT"/>
              </a:rPr>
              <a:t>territorio</a:t>
            </a:r>
            <a:r>
              <a:rPr dirty="0" sz="2800" spc="75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808080"/>
                </a:solidFill>
                <a:latin typeface="BVUEGW+ArialMT"/>
                <a:cs typeface="BVUEGW+ArialMT"/>
              </a:rPr>
              <a:t>para</a:t>
            </a:r>
            <a:r>
              <a:rPr dirty="0" sz="2800" spc="75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808080"/>
                </a:solidFill>
                <a:latin typeface="BVUEGW+ArialMT"/>
                <a:cs typeface="BVUEGW+ArialMT"/>
              </a:rPr>
              <a:t>la</a:t>
            </a:r>
            <a:r>
              <a:rPr dirty="0" sz="2800" spc="75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808080"/>
                </a:solidFill>
                <a:latin typeface="BVUEGW+ArialMT"/>
                <a:cs typeface="BVUEGW+ArialMT"/>
              </a:rPr>
              <a:t>administración</a:t>
            </a:r>
            <a:r>
              <a:rPr dirty="0" sz="2800" spc="75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808080"/>
                </a:solidFill>
                <a:latin typeface="BVUEGW+ArialMT"/>
                <a:cs typeface="BVUEGW+ArialMT"/>
              </a:rPr>
              <a:t>del</a:t>
            </a:r>
            <a:r>
              <a:rPr dirty="0" sz="2800" spc="75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808080"/>
                </a:solidFill>
                <a:latin typeface="BVUEGW+ArialMT"/>
                <a:cs typeface="BVUEGW+ArialMT"/>
              </a:rPr>
              <a:t>espacio</a:t>
            </a:r>
            <a:r>
              <a:rPr dirty="0" sz="2800" spc="75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808080"/>
                </a:solidFill>
                <a:latin typeface="BVUEGW+ArialMT"/>
                <a:cs typeface="BVUEGW+ArialMT"/>
              </a:rPr>
              <a:t>público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34556" y="6493813"/>
            <a:ext cx="5051704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EKJKME+Arial-ItalicMT"/>
                <a:cs typeface="EKJKME+Arial-ItalicMT"/>
              </a:rPr>
              <a:t>Taller</a:t>
            </a:r>
            <a:r>
              <a:rPr dirty="0" sz="1400" spc="37">
                <a:solidFill>
                  <a:srgbClr val="ffffff"/>
                </a:solidFill>
                <a:latin typeface="EKJKME+Arial-ItalicMT"/>
                <a:cs typeface="EKJKME+Arial-ItalicMT"/>
              </a:rPr>
              <a:t> </a:t>
            </a:r>
            <a:r>
              <a:rPr dirty="0" sz="1400">
                <a:solidFill>
                  <a:srgbClr val="ffffff"/>
                </a:solidFill>
                <a:latin typeface="EKJKME+Arial-ItalicMT"/>
                <a:cs typeface="EKJKME+Arial-ItalicMT"/>
              </a:rPr>
              <a:t>de</a:t>
            </a:r>
            <a:r>
              <a:rPr dirty="0" sz="1400" spc="37">
                <a:solidFill>
                  <a:srgbClr val="ffffff"/>
                </a:solidFill>
                <a:latin typeface="EKJKME+Arial-ItalicMT"/>
                <a:cs typeface="EKJKME+Arial-ItalicMT"/>
              </a:rPr>
              <a:t> </a:t>
            </a:r>
            <a:r>
              <a:rPr dirty="0" sz="1400">
                <a:solidFill>
                  <a:srgbClr val="ffffff"/>
                </a:solidFill>
                <a:latin typeface="EKJKME+Arial-ItalicMT"/>
                <a:cs typeface="EKJKME+Arial-ItalicMT"/>
              </a:rPr>
              <a:t>participación</a:t>
            </a:r>
            <a:r>
              <a:rPr dirty="0" sz="1400" spc="37">
                <a:solidFill>
                  <a:srgbClr val="ffffff"/>
                </a:solidFill>
                <a:latin typeface="EKJKME+Arial-ItalicMT"/>
                <a:cs typeface="EKJKME+Arial-ItalicMT"/>
              </a:rPr>
              <a:t> </a:t>
            </a:r>
            <a:r>
              <a:rPr dirty="0" sz="1400">
                <a:solidFill>
                  <a:srgbClr val="ffffff"/>
                </a:solidFill>
                <a:latin typeface="EKJKME+Arial-ItalicMT"/>
                <a:cs typeface="EKJKME+Arial-ItalicMT"/>
              </a:rPr>
              <a:t>Localidad</a:t>
            </a:r>
            <a:r>
              <a:rPr dirty="0" sz="1400" spc="37">
                <a:solidFill>
                  <a:srgbClr val="ffffff"/>
                </a:solidFill>
                <a:latin typeface="EKJKME+Arial-ItalicMT"/>
                <a:cs typeface="EKJKME+Arial-ItalicMT"/>
              </a:rPr>
              <a:t> </a:t>
            </a:r>
            <a:r>
              <a:rPr dirty="0" sz="1400">
                <a:solidFill>
                  <a:srgbClr val="ffffff"/>
                </a:solidFill>
                <a:latin typeface="EKJKME+Arial-ItalicMT"/>
                <a:cs typeface="EKJKME+Arial-ItalicMT"/>
              </a:rPr>
              <a:t>de</a:t>
            </a:r>
            <a:r>
              <a:rPr dirty="0" sz="1400" spc="37">
                <a:solidFill>
                  <a:srgbClr val="ffffff"/>
                </a:solidFill>
                <a:latin typeface="EKJKME+Arial-ItalicMT"/>
                <a:cs typeface="EKJKME+Arial-ItalicMT"/>
              </a:rPr>
              <a:t> </a:t>
            </a:r>
            <a:r>
              <a:rPr dirty="0" sz="1400">
                <a:solidFill>
                  <a:srgbClr val="ffffff"/>
                </a:solidFill>
                <a:latin typeface="EKJKME+Arial-ItalicMT"/>
                <a:cs typeface="EKJKME+Arial-ItalicMT"/>
              </a:rPr>
              <a:t>Ciudad</a:t>
            </a:r>
            <a:r>
              <a:rPr dirty="0" sz="1400" spc="37">
                <a:solidFill>
                  <a:srgbClr val="ffffff"/>
                </a:solidFill>
                <a:latin typeface="EKJKME+Arial-ItalicMT"/>
                <a:cs typeface="EKJKME+Arial-ItalicMT"/>
              </a:rPr>
              <a:t> </a:t>
            </a:r>
            <a:r>
              <a:rPr dirty="0" sz="1400">
                <a:solidFill>
                  <a:srgbClr val="ffffff"/>
                </a:solidFill>
                <a:latin typeface="EKJKME+Arial-ItalicMT"/>
                <a:cs typeface="EKJKME+Arial-ItalicMT"/>
              </a:rPr>
              <a:t>Bolívar</a:t>
            </a:r>
            <a:r>
              <a:rPr dirty="0" sz="1400" spc="37">
                <a:solidFill>
                  <a:srgbClr val="ffffff"/>
                </a:solidFill>
                <a:latin typeface="EKJKME+Arial-ItalicMT"/>
                <a:cs typeface="EKJKME+Arial-ItalicMT"/>
              </a:rPr>
              <a:t> </a:t>
            </a:r>
            <a:r>
              <a:rPr dirty="0" sz="1400">
                <a:solidFill>
                  <a:srgbClr val="ffffff"/>
                </a:solidFill>
                <a:latin typeface="EKJKME+Arial-ItalicMT"/>
                <a:cs typeface="EKJKME+Arial-ItalicMT"/>
              </a:rPr>
              <a:t>–</a:t>
            </a:r>
            <a:r>
              <a:rPr dirty="0" sz="1400" spc="37">
                <a:solidFill>
                  <a:srgbClr val="ffffff"/>
                </a:solidFill>
                <a:latin typeface="EKJKME+Arial-ItalicMT"/>
                <a:cs typeface="EKJKME+Arial-ItalicMT"/>
              </a:rPr>
              <a:t> </a:t>
            </a:r>
            <a:r>
              <a:rPr dirty="0" sz="1400">
                <a:solidFill>
                  <a:srgbClr val="ffffff"/>
                </a:solidFill>
                <a:latin typeface="EKJKME+Arial-ItalicMT"/>
                <a:cs typeface="EKJKME+Arial-ItalicMT"/>
              </a:rPr>
              <a:t>15/07/17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589407" y="6493813"/>
            <a:ext cx="3461284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EKJKME+Arial-ItalicMT"/>
                <a:cs typeface="EKJKME+Arial-ItalicMT"/>
              </a:rPr>
              <a:t>Taller</a:t>
            </a:r>
            <a:r>
              <a:rPr dirty="0" sz="1400" spc="37">
                <a:solidFill>
                  <a:srgbClr val="ffffff"/>
                </a:solidFill>
                <a:latin typeface="EKJKME+Arial-ItalicMT"/>
                <a:cs typeface="EKJKME+Arial-ItalicMT"/>
              </a:rPr>
              <a:t> </a:t>
            </a:r>
            <a:r>
              <a:rPr dirty="0" sz="1400">
                <a:solidFill>
                  <a:srgbClr val="ffffff"/>
                </a:solidFill>
                <a:latin typeface="EKJKME+Arial-ItalicMT"/>
                <a:cs typeface="EKJKME+Arial-ItalicMT"/>
              </a:rPr>
              <a:t>de</a:t>
            </a:r>
            <a:r>
              <a:rPr dirty="0" sz="1400" spc="37">
                <a:solidFill>
                  <a:srgbClr val="ffffff"/>
                </a:solidFill>
                <a:latin typeface="EKJKME+Arial-ItalicMT"/>
                <a:cs typeface="EKJKME+Arial-ItalicMT"/>
              </a:rPr>
              <a:t> </a:t>
            </a:r>
            <a:r>
              <a:rPr dirty="0" sz="1400">
                <a:solidFill>
                  <a:srgbClr val="ffffff"/>
                </a:solidFill>
                <a:latin typeface="EKJKME+Arial-ItalicMT"/>
                <a:cs typeface="EKJKME+Arial-ItalicMT"/>
              </a:rPr>
              <a:t>participación</a:t>
            </a:r>
            <a:r>
              <a:rPr dirty="0" sz="1400" spc="37">
                <a:solidFill>
                  <a:srgbClr val="ffffff"/>
                </a:solidFill>
                <a:latin typeface="EKJKME+Arial-ItalicMT"/>
                <a:cs typeface="EKJKME+Arial-ItalicMT"/>
              </a:rPr>
              <a:t> </a:t>
            </a:r>
            <a:r>
              <a:rPr dirty="0" sz="1400">
                <a:solidFill>
                  <a:srgbClr val="ffffff"/>
                </a:solidFill>
                <a:latin typeface="EKJKME+Arial-ItalicMT"/>
                <a:cs typeface="EKJKME+Arial-ItalicMT"/>
              </a:rPr>
              <a:t>Mujeres</a:t>
            </a:r>
            <a:r>
              <a:rPr dirty="0" sz="1400" spc="37">
                <a:solidFill>
                  <a:srgbClr val="ffffff"/>
                </a:solidFill>
                <a:latin typeface="EKJKME+Arial-ItalicMT"/>
                <a:cs typeface="EKJKME+Arial-ItalicMT"/>
              </a:rPr>
              <a:t> </a:t>
            </a:r>
            <a:r>
              <a:rPr dirty="0" sz="1400">
                <a:solidFill>
                  <a:srgbClr val="ffffff"/>
                </a:solidFill>
                <a:latin typeface="EKJKME+Arial-ItalicMT"/>
                <a:cs typeface="EKJKME+Arial-ItalicMT"/>
              </a:rPr>
              <a:t>–</a:t>
            </a:r>
            <a:r>
              <a:rPr dirty="0" sz="1400" spc="37">
                <a:solidFill>
                  <a:srgbClr val="ffffff"/>
                </a:solidFill>
                <a:latin typeface="EKJKME+Arial-ItalicMT"/>
                <a:cs typeface="EKJKME+Arial-ItalicMT"/>
              </a:rPr>
              <a:t> </a:t>
            </a:r>
            <a:r>
              <a:rPr dirty="0" sz="1400">
                <a:solidFill>
                  <a:srgbClr val="ffffff"/>
                </a:solidFill>
                <a:latin typeface="EKJKME+Arial-ItalicMT"/>
                <a:cs typeface="EKJKME+Arial-ItalicMT"/>
              </a:rPr>
              <a:t>29/06/17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9903" y="162211"/>
            <a:ext cx="2395797" cy="4637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ed7d31"/>
                </a:solidFill>
                <a:latin typeface="JNWQVR+Arial-BoldMT"/>
                <a:cs typeface="JNWQVR+Arial-BoldMT"/>
              </a:rPr>
              <a:t>Metodología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70675" y="1765906"/>
            <a:ext cx="915218" cy="8042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e94e1b"/>
                </a:solidFill>
                <a:latin typeface="JNWQVR+Arial-BoldMT"/>
                <a:cs typeface="JNWQVR+Arial-BoldMT"/>
              </a:rPr>
              <a:t>52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410325" y="2834969"/>
            <a:ext cx="1435819" cy="567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7618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BVUEGW+ArialMT"/>
                <a:cs typeface="BVUEGW+ArialMT"/>
              </a:rPr>
              <a:t>Talleres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BVUEGW+ArialMT"/>
                <a:cs typeface="BVUEGW+ArialMT"/>
              </a:rPr>
              <a:t>presenciales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08151" y="3737673"/>
            <a:ext cx="5534430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EKJKME+Arial-ItalicMT"/>
                <a:cs typeface="EKJKME+Arial-ItalicMT"/>
              </a:rPr>
              <a:t>Taller</a:t>
            </a:r>
            <a:r>
              <a:rPr dirty="0" sz="1400" spc="37">
                <a:solidFill>
                  <a:srgbClr val="ffffff"/>
                </a:solidFill>
                <a:latin typeface="EKJKME+Arial-ItalicMT"/>
                <a:cs typeface="EKJKME+Arial-ItalicMT"/>
              </a:rPr>
              <a:t> </a:t>
            </a:r>
            <a:r>
              <a:rPr dirty="0" sz="1400">
                <a:solidFill>
                  <a:srgbClr val="ffffff"/>
                </a:solidFill>
                <a:latin typeface="EKJKME+Arial-ItalicMT"/>
                <a:cs typeface="EKJKME+Arial-ItalicMT"/>
              </a:rPr>
              <a:t>de</a:t>
            </a:r>
            <a:r>
              <a:rPr dirty="0" sz="1400" spc="37">
                <a:solidFill>
                  <a:srgbClr val="ffffff"/>
                </a:solidFill>
                <a:latin typeface="EKJKME+Arial-ItalicMT"/>
                <a:cs typeface="EKJKME+Arial-ItalicMT"/>
              </a:rPr>
              <a:t> </a:t>
            </a:r>
            <a:r>
              <a:rPr dirty="0" sz="1400">
                <a:solidFill>
                  <a:srgbClr val="ffffff"/>
                </a:solidFill>
                <a:latin typeface="EKJKME+Arial-ItalicMT"/>
                <a:cs typeface="EKJKME+Arial-ItalicMT"/>
              </a:rPr>
              <a:t>participación</a:t>
            </a:r>
            <a:r>
              <a:rPr dirty="0" sz="1400" spc="-129">
                <a:solidFill>
                  <a:srgbClr val="ffffff"/>
                </a:solidFill>
                <a:latin typeface="EKJKME+Arial-ItalicMT"/>
                <a:cs typeface="EKJKME+Arial-ItalicMT"/>
              </a:rPr>
              <a:t> </a:t>
            </a:r>
            <a:r>
              <a:rPr dirty="0" sz="1400">
                <a:solidFill>
                  <a:srgbClr val="ffffff"/>
                </a:solidFill>
                <a:latin typeface="EKJKME+Arial-ItalicMT"/>
                <a:cs typeface="EKJKME+Arial-ItalicMT"/>
              </a:rPr>
              <a:t>grupo</a:t>
            </a:r>
            <a:r>
              <a:rPr dirty="0" sz="1400" spc="37">
                <a:solidFill>
                  <a:srgbClr val="ffffff"/>
                </a:solidFill>
                <a:latin typeface="EKJKME+Arial-ItalicMT"/>
                <a:cs typeface="EKJKME+Arial-ItalicMT"/>
              </a:rPr>
              <a:t> </a:t>
            </a:r>
            <a:r>
              <a:rPr dirty="0" sz="1400">
                <a:solidFill>
                  <a:srgbClr val="ffffff"/>
                </a:solidFill>
                <a:latin typeface="EKJKME+Arial-ItalicMT"/>
                <a:cs typeface="EKJKME+Arial-ItalicMT"/>
              </a:rPr>
              <a:t>focal</a:t>
            </a:r>
            <a:r>
              <a:rPr dirty="0" sz="1400" spc="37">
                <a:solidFill>
                  <a:srgbClr val="ffffff"/>
                </a:solidFill>
                <a:latin typeface="EKJKME+Arial-ItalicMT"/>
                <a:cs typeface="EKJKME+Arial-ItalicMT"/>
              </a:rPr>
              <a:t> </a:t>
            </a:r>
            <a:r>
              <a:rPr dirty="0" sz="1400">
                <a:solidFill>
                  <a:srgbClr val="ffffff"/>
                </a:solidFill>
                <a:latin typeface="EKJKME+Arial-ItalicMT"/>
                <a:cs typeface="EKJKME+Arial-ItalicMT"/>
              </a:rPr>
              <a:t>vendedores</a:t>
            </a:r>
            <a:r>
              <a:rPr dirty="0" sz="1400" spc="37">
                <a:solidFill>
                  <a:srgbClr val="ffffff"/>
                </a:solidFill>
                <a:latin typeface="EKJKME+Arial-ItalicMT"/>
                <a:cs typeface="EKJKME+Arial-ItalicMT"/>
              </a:rPr>
              <a:t> </a:t>
            </a:r>
            <a:r>
              <a:rPr dirty="0" sz="1400">
                <a:solidFill>
                  <a:srgbClr val="ffffff"/>
                </a:solidFill>
                <a:latin typeface="EKJKME+Arial-ItalicMT"/>
                <a:cs typeface="EKJKME+Arial-ItalicMT"/>
              </a:rPr>
              <a:t>informales</a:t>
            </a:r>
            <a:r>
              <a:rPr dirty="0" sz="1400" spc="37">
                <a:solidFill>
                  <a:srgbClr val="ffffff"/>
                </a:solidFill>
                <a:latin typeface="EKJKME+Arial-ItalicMT"/>
                <a:cs typeface="EKJKME+Arial-ItalicMT"/>
              </a:rPr>
              <a:t> </a:t>
            </a:r>
            <a:r>
              <a:rPr dirty="0" sz="1400">
                <a:solidFill>
                  <a:srgbClr val="ffffff"/>
                </a:solidFill>
                <a:latin typeface="EKJKME+Arial-ItalicMT"/>
                <a:cs typeface="EKJKME+Arial-ItalicMT"/>
              </a:rPr>
              <a:t>–</a:t>
            </a:r>
            <a:r>
              <a:rPr dirty="0" sz="1400" spc="37">
                <a:solidFill>
                  <a:srgbClr val="ffffff"/>
                </a:solidFill>
                <a:latin typeface="EKJKME+Arial-ItalicMT"/>
                <a:cs typeface="EKJKME+Arial-ItalicMT"/>
              </a:rPr>
              <a:t> </a:t>
            </a:r>
            <a:r>
              <a:rPr dirty="0" sz="1400">
                <a:solidFill>
                  <a:srgbClr val="ffffff"/>
                </a:solidFill>
                <a:latin typeface="EKJKME+Arial-ItalicMT"/>
                <a:cs typeface="EKJKME+Arial-ItalicMT"/>
              </a:rPr>
              <a:t>07/12/17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9919" y="4091772"/>
            <a:ext cx="2502636" cy="5678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808080"/>
                </a:solidFill>
                <a:latin typeface="BVUEGW+ArialMT"/>
                <a:cs typeface="BVUEGW+ArialMT"/>
              </a:rPr>
              <a:t>19</a:t>
            </a:r>
            <a:r>
              <a:rPr dirty="0" sz="1800" spc="49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08080"/>
                </a:solidFill>
                <a:latin typeface="BVUEGW+ArialMT"/>
                <a:cs typeface="BVUEGW+ArialMT"/>
              </a:rPr>
              <a:t>localidades</a:t>
            </a:r>
            <a:r>
              <a:rPr dirty="0" sz="1800" spc="49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08080"/>
                </a:solidFill>
                <a:latin typeface="BVUEGW+ArialMT"/>
                <a:cs typeface="BVUEGW+ArialMT"/>
              </a:rPr>
              <a:t>urbanas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808080"/>
                </a:solidFill>
                <a:latin typeface="BVUEGW+ArialMT"/>
                <a:cs typeface="BVUEGW+ArialMT"/>
              </a:rPr>
              <a:t>4</a:t>
            </a:r>
            <a:r>
              <a:rPr dirty="0" sz="1800" spc="47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08080"/>
                </a:solidFill>
                <a:latin typeface="BVUEGW+ArialMT"/>
                <a:cs typeface="BVUEGW+ArialMT"/>
              </a:rPr>
              <a:t>zonas</a:t>
            </a:r>
            <a:r>
              <a:rPr dirty="0" sz="1800" spc="49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08080"/>
                </a:solidFill>
                <a:latin typeface="BVUEGW+ArialMT"/>
                <a:cs typeface="BVUEGW+ArialMT"/>
              </a:rPr>
              <a:t>rurales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44339" y="4091772"/>
            <a:ext cx="2807182" cy="5678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808080"/>
                </a:solidFill>
                <a:latin typeface="BVUEGW+ArialMT"/>
                <a:cs typeface="BVUEGW+ArialMT"/>
              </a:rPr>
              <a:t>Observatorios</a:t>
            </a:r>
            <a:r>
              <a:rPr dirty="0" sz="1800" spc="49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08080"/>
                </a:solidFill>
                <a:latin typeface="BVUEGW+ArialMT"/>
                <a:cs typeface="BVUEGW+ArialMT"/>
              </a:rPr>
              <a:t>ciudadanos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808080"/>
                </a:solidFill>
                <a:latin typeface="BVUEGW+ArialMT"/>
                <a:cs typeface="BVUEGW+ArialMT"/>
              </a:rPr>
              <a:t>Población</a:t>
            </a:r>
            <a:r>
              <a:rPr dirty="0" sz="1800" spc="49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08080"/>
                </a:solidFill>
                <a:latin typeface="BVUEGW+ArialMT"/>
                <a:cs typeface="BVUEGW+ArialMT"/>
              </a:rPr>
              <a:t>LGTBI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244339" y="4640412"/>
            <a:ext cx="3289935" cy="13907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808080"/>
                </a:solidFill>
                <a:latin typeface="BVUEGW+ArialMT"/>
                <a:cs typeface="BVUEGW+ArialMT"/>
              </a:rPr>
              <a:t>Vendedores</a:t>
            </a:r>
            <a:r>
              <a:rPr dirty="0" sz="1800" spc="49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08080"/>
                </a:solidFill>
                <a:latin typeface="BVUEGW+ArialMT"/>
                <a:cs typeface="BVUEGW+ArialMT"/>
              </a:rPr>
              <a:t>informales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808080"/>
                </a:solidFill>
                <a:latin typeface="BVUEGW+ArialMT"/>
                <a:cs typeface="BVUEGW+ArialMT"/>
              </a:rPr>
              <a:t>Artistas</a:t>
            </a:r>
            <a:r>
              <a:rPr dirty="0" sz="1800" spc="49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08080"/>
                </a:solidFill>
                <a:latin typeface="BVUEGW+ArialMT"/>
                <a:cs typeface="BVUEGW+ArialMT"/>
              </a:rPr>
              <a:t>en</a:t>
            </a:r>
            <a:r>
              <a:rPr dirty="0" sz="1800" spc="49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08080"/>
                </a:solidFill>
                <a:latin typeface="BVUEGW+ArialMT"/>
                <a:cs typeface="BVUEGW+ArialMT"/>
              </a:rPr>
              <a:t>el</a:t>
            </a:r>
            <a:r>
              <a:rPr dirty="0" sz="1800" spc="49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08080"/>
                </a:solidFill>
                <a:latin typeface="BVUEGW+ArialMT"/>
                <a:cs typeface="BVUEGW+ArialMT"/>
              </a:rPr>
              <a:t>espacio</a:t>
            </a:r>
            <a:r>
              <a:rPr dirty="0" sz="1800" spc="49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08080"/>
                </a:solidFill>
                <a:latin typeface="BVUEGW+ArialMT"/>
                <a:cs typeface="BVUEGW+ArialMT"/>
              </a:rPr>
              <a:t>público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>
                <a:solidFill>
                  <a:srgbClr val="808080"/>
                </a:solidFill>
                <a:latin typeface="BVUEGW+ArialMT"/>
                <a:cs typeface="BVUEGW+ArialMT"/>
              </a:rPr>
              <a:t>Líderes</a:t>
            </a:r>
            <a:r>
              <a:rPr dirty="0" sz="1800" spc="49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08080"/>
                </a:solidFill>
                <a:latin typeface="BVUEGW+ArialMT"/>
                <a:cs typeface="BVUEGW+ArialMT"/>
              </a:rPr>
              <a:t>Asojuntas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808080"/>
                </a:solidFill>
                <a:latin typeface="BVUEGW+ArialMT"/>
                <a:cs typeface="BVUEGW+ArialMT"/>
              </a:rPr>
              <a:t>Líderes</a:t>
            </a:r>
            <a:r>
              <a:rPr dirty="0" sz="1800" spc="49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08080"/>
                </a:solidFill>
                <a:latin typeface="BVUEGW+ArialMT"/>
                <a:cs typeface="BVUEGW+ArialMT"/>
              </a:rPr>
              <a:t>Ambientales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808080"/>
                </a:solidFill>
                <a:latin typeface="BVUEGW+ArialMT"/>
                <a:cs typeface="BVUEGW+ArialMT"/>
              </a:rPr>
              <a:t>7</a:t>
            </a:r>
            <a:r>
              <a:rPr dirty="0" sz="1800" spc="47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08080"/>
                </a:solidFill>
                <a:latin typeface="BVUEGW+ArialMT"/>
                <a:cs typeface="BVUEGW+ArialMT"/>
              </a:rPr>
              <a:t>grupos</a:t>
            </a:r>
            <a:r>
              <a:rPr dirty="0" sz="1800" spc="49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08080"/>
                </a:solidFill>
                <a:latin typeface="BVUEGW+ArialMT"/>
                <a:cs typeface="BVUEGW+ArialMT"/>
              </a:rPr>
              <a:t>focales</a:t>
            </a:r>
            <a:r>
              <a:rPr dirty="0" sz="1800" spc="49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08080"/>
                </a:solidFill>
                <a:latin typeface="BVUEGW+ArialMT"/>
                <a:cs typeface="BVUEGW+ArialMT"/>
              </a:rPr>
              <a:t>poblacionales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9919" y="4731853"/>
            <a:ext cx="1600906" cy="5678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808080"/>
                </a:solidFill>
                <a:latin typeface="BVUEGW+ArialMT"/>
                <a:cs typeface="BVUEGW+ArialMT"/>
              </a:rPr>
              <a:t>Universidades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808080"/>
                </a:solidFill>
                <a:latin typeface="BVUEGW+ArialMT"/>
                <a:cs typeface="BVUEGW+ArialMT"/>
              </a:rPr>
              <a:t>Gremios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79919" y="5371932"/>
            <a:ext cx="2057552" cy="842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808080"/>
                </a:solidFill>
                <a:latin typeface="BVUEGW+ArialMT"/>
                <a:cs typeface="BVUEGW+ArialMT"/>
              </a:rPr>
              <a:t>Mujeres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808080"/>
                </a:solidFill>
                <a:latin typeface="BVUEGW+ArialMT"/>
                <a:cs typeface="BVUEGW+ArialMT"/>
              </a:rPr>
              <a:t>Personas</a:t>
            </a:r>
            <a:r>
              <a:rPr dirty="0" sz="1800" spc="49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08080"/>
                </a:solidFill>
                <a:latin typeface="BVUEGW+ArialMT"/>
                <a:cs typeface="BVUEGW+ArialMT"/>
              </a:rPr>
              <a:t>Mayores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>
                <a:solidFill>
                  <a:srgbClr val="808080"/>
                </a:solidFill>
                <a:latin typeface="BVUEGW+ArialMT"/>
                <a:cs typeface="BVUEGW+ArialMT"/>
              </a:rPr>
              <a:t>Niños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44339" y="6172820"/>
            <a:ext cx="2463581" cy="5678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808080"/>
                </a:solidFill>
                <a:latin typeface="BVUEGW+ArialMT"/>
                <a:cs typeface="BVUEGW+ArialMT"/>
              </a:rPr>
              <a:t>15</a:t>
            </a:r>
            <a:r>
              <a:rPr dirty="0" sz="1800" spc="49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08080"/>
                </a:solidFill>
                <a:latin typeface="BVUEGW+ArialMT"/>
                <a:cs typeface="BVUEGW+ArialMT"/>
              </a:rPr>
              <a:t>sectores</a:t>
            </a:r>
            <a:r>
              <a:rPr dirty="0" sz="1800" spc="49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08080"/>
                </a:solidFill>
                <a:latin typeface="BVUEGW+ArialMT"/>
                <a:cs typeface="BVUEGW+ArialMT"/>
              </a:rPr>
              <a:t>de</a:t>
            </a:r>
            <a:r>
              <a:rPr dirty="0" sz="1800" spc="49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08080"/>
                </a:solidFill>
                <a:latin typeface="BVUEGW+ArialMT"/>
                <a:cs typeface="BVUEGW+ArialMT"/>
              </a:rPr>
              <a:t>la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808080"/>
                </a:solidFill>
                <a:latin typeface="BVUEGW+ArialMT"/>
                <a:cs typeface="BVUEGW+ArialMT"/>
              </a:rPr>
              <a:t>Administración</a:t>
            </a:r>
            <a:r>
              <a:rPr dirty="0" sz="1800" spc="49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08080"/>
                </a:solidFill>
                <a:latin typeface="BVUEGW+ArialMT"/>
                <a:cs typeface="BVUEGW+ArialMT"/>
              </a:rPr>
              <a:t>Pública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79919" y="6194892"/>
            <a:ext cx="2819714" cy="567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808080"/>
                </a:solidFill>
                <a:latin typeface="BVUEGW+ArialMT"/>
                <a:cs typeface="BVUEGW+ArialMT"/>
              </a:rPr>
              <a:t>Población</a:t>
            </a:r>
            <a:r>
              <a:rPr dirty="0" sz="1800" spc="46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08080"/>
                </a:solidFill>
                <a:latin typeface="BVUEGW+ArialMT"/>
                <a:cs typeface="BVUEGW+ArialMT"/>
              </a:rPr>
              <a:t>en</a:t>
            </a:r>
            <a:r>
              <a:rPr dirty="0" sz="1800" spc="49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08080"/>
                </a:solidFill>
                <a:latin typeface="BVUEGW+ArialMT"/>
                <a:cs typeface="BVUEGW+ArialMT"/>
              </a:rPr>
              <a:t>condición</a:t>
            </a:r>
            <a:r>
              <a:rPr dirty="0" sz="1800" spc="49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08080"/>
                </a:solidFill>
                <a:latin typeface="BVUEGW+ArialMT"/>
                <a:cs typeface="BVUEGW+ArialMT"/>
              </a:rPr>
              <a:t>de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808080"/>
                </a:solidFill>
                <a:latin typeface="BVUEGW+ArialMT"/>
                <a:cs typeface="BVUEGW+ArialMT"/>
              </a:rPr>
              <a:t>discapacidad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958207" y="6492479"/>
            <a:ext cx="4250359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EKJKME+Arial-ItalicMT"/>
                <a:cs typeface="EKJKME+Arial-ItalicMT"/>
              </a:rPr>
              <a:t>Taller</a:t>
            </a:r>
            <a:r>
              <a:rPr dirty="0" sz="1400" spc="37">
                <a:solidFill>
                  <a:srgbClr val="ffffff"/>
                </a:solidFill>
                <a:latin typeface="EKJKME+Arial-ItalicMT"/>
                <a:cs typeface="EKJKME+Arial-ItalicMT"/>
              </a:rPr>
              <a:t> </a:t>
            </a:r>
            <a:r>
              <a:rPr dirty="0" sz="1400">
                <a:solidFill>
                  <a:srgbClr val="ffffff"/>
                </a:solidFill>
                <a:latin typeface="EKJKME+Arial-ItalicMT"/>
                <a:cs typeface="EKJKME+Arial-ItalicMT"/>
              </a:rPr>
              <a:t>de</a:t>
            </a:r>
            <a:r>
              <a:rPr dirty="0" sz="1400" spc="37">
                <a:solidFill>
                  <a:srgbClr val="ffffff"/>
                </a:solidFill>
                <a:latin typeface="EKJKME+Arial-ItalicMT"/>
                <a:cs typeface="EKJKME+Arial-ItalicMT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EKJKME+Arial-ItalicMT"/>
                <a:cs typeface="EKJKME+Arial-ItalicMT"/>
              </a:rPr>
              <a:t>participaciónEntidades</a:t>
            </a:r>
            <a:r>
              <a:rPr dirty="0" sz="1400" spc="27">
                <a:solidFill>
                  <a:srgbClr val="ffffff"/>
                </a:solidFill>
                <a:latin typeface="EKJKME+Arial-ItalicMT"/>
                <a:cs typeface="EKJKME+Arial-ItalicMT"/>
              </a:rPr>
              <a:t> </a:t>
            </a:r>
            <a:r>
              <a:rPr dirty="0" sz="1400">
                <a:solidFill>
                  <a:srgbClr val="ffffff"/>
                </a:solidFill>
                <a:latin typeface="EKJKME+Arial-ItalicMT"/>
                <a:cs typeface="EKJKME+Arial-ItalicMT"/>
              </a:rPr>
              <a:t>públicas–</a:t>
            </a:r>
            <a:r>
              <a:rPr dirty="0" sz="1400" spc="37">
                <a:solidFill>
                  <a:srgbClr val="ffffff"/>
                </a:solidFill>
                <a:latin typeface="EKJKME+Arial-ItalicMT"/>
                <a:cs typeface="EKJKME+Arial-ItalicMT"/>
              </a:rPr>
              <a:t> </a:t>
            </a:r>
            <a:r>
              <a:rPr dirty="0" sz="1400">
                <a:solidFill>
                  <a:srgbClr val="ffffff"/>
                </a:solidFill>
                <a:latin typeface="EKJKME+Arial-ItalicMT"/>
                <a:cs typeface="EKJKME+Arial-ItalicMT"/>
              </a:rPr>
              <a:t>05/06/17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59045" y="1758048"/>
            <a:ext cx="6669586" cy="11634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732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e94e1b"/>
                </a:solidFill>
                <a:latin typeface="JNWQVR+Arial-BoldMT"/>
                <a:cs typeface="JNWQVR+Arial-BoldMT"/>
              </a:rPr>
              <a:t>25.919</a:t>
            </a:r>
            <a:r>
              <a:rPr dirty="0" sz="5400" b="1">
                <a:solidFill>
                  <a:srgbClr val="e94e1b"/>
                </a:solidFill>
                <a:latin typeface="JNWQVR+Arial-BoldMT"/>
                <a:cs typeface="JNWQVR+Arial-BoldMT"/>
              </a:rPr>
              <a:t> </a:t>
            </a:r>
            <a:r>
              <a:rPr dirty="0" sz="3800" b="1">
                <a:solidFill>
                  <a:srgbClr val="808080"/>
                </a:solidFill>
                <a:latin typeface="JNWQVR+Arial-BoldMT"/>
                <a:cs typeface="JNWQVR+Arial-BoldMT"/>
              </a:rPr>
              <a:t>Aportes</a:t>
            </a:r>
            <a:r>
              <a:rPr dirty="0" sz="3800" b="1">
                <a:solidFill>
                  <a:srgbClr val="808080"/>
                </a:solidFill>
                <a:latin typeface="JNWQVR+Arial-BoldMT"/>
                <a:cs typeface="JNWQVR+Arial-BoldMT"/>
              </a:rPr>
              <a:t> </a:t>
            </a:r>
            <a:r>
              <a:rPr dirty="0" sz="3800" b="1">
                <a:solidFill>
                  <a:srgbClr val="808080"/>
                </a:solidFill>
                <a:latin typeface="JNWQVR+Arial-BoldMT"/>
                <a:cs typeface="JNWQVR+Arial-BoldMT"/>
              </a:rPr>
              <a:t>totales</a:t>
            </a:r>
          </a:p>
          <a:p>
            <a:pPr marL="0" marR="0">
              <a:lnSpc>
                <a:spcPts val="329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e94e1b"/>
                </a:solidFill>
                <a:latin typeface="JNWQVR+Arial-BoldMT"/>
                <a:cs typeface="JNWQVR+Arial-BoldMT"/>
              </a:rPr>
              <a:t>3.657</a:t>
            </a:r>
            <a:r>
              <a:rPr dirty="0" sz="3200" spc="596" b="1">
                <a:solidFill>
                  <a:srgbClr val="e94e1b"/>
                </a:solidFill>
                <a:latin typeface="JNWQVR+Arial-BoldMT"/>
                <a:cs typeface="JNWQVR+Arial-BoldMT"/>
              </a:rPr>
              <a:t> </a:t>
            </a:r>
            <a:r>
              <a:rPr dirty="0" sz="2800" b="1">
                <a:solidFill>
                  <a:srgbClr val="808080"/>
                </a:solidFill>
                <a:latin typeface="JNWQVR+Arial-BoldMT"/>
                <a:cs typeface="JNWQVR+Arial-BoldMT"/>
              </a:rPr>
              <a:t>Presenciales</a:t>
            </a:r>
            <a:r>
              <a:rPr dirty="0" sz="2800" b="1">
                <a:solidFill>
                  <a:srgbClr val="808080"/>
                </a:solidFill>
                <a:latin typeface="JNWQVR+Arial-BoldMT"/>
                <a:cs typeface="JNWQVR+Arial-BoldMT"/>
              </a:rPr>
              <a:t> </a:t>
            </a:r>
            <a:r>
              <a:rPr dirty="0" sz="2800" b="1">
                <a:solidFill>
                  <a:srgbClr val="808080"/>
                </a:solidFill>
                <a:latin typeface="JNWQVR+Arial-BoldMT"/>
                <a:cs typeface="JNWQVR+Arial-BoldMT"/>
              </a:rPr>
              <a:t>/</a:t>
            </a:r>
            <a:r>
              <a:rPr dirty="0" sz="2800" spc="33" b="1">
                <a:solidFill>
                  <a:srgbClr val="808080"/>
                </a:solidFill>
                <a:latin typeface="JNWQVR+Arial-BoldMT"/>
                <a:cs typeface="JNWQVR+Arial-BoldMT"/>
              </a:rPr>
              <a:t> </a:t>
            </a:r>
            <a:r>
              <a:rPr dirty="0" sz="3200" b="1">
                <a:solidFill>
                  <a:srgbClr val="e94e1b"/>
                </a:solidFill>
                <a:latin typeface="JNWQVR+Arial-BoldMT"/>
                <a:cs typeface="JNWQVR+Arial-BoldMT"/>
              </a:rPr>
              <a:t>22.463</a:t>
            </a:r>
            <a:r>
              <a:rPr dirty="0" sz="3200" spc="-134" b="1">
                <a:solidFill>
                  <a:srgbClr val="e94e1b"/>
                </a:solidFill>
                <a:latin typeface="JNWQVR+Arial-BoldMT"/>
                <a:cs typeface="JNWQVR+Arial-BoldMT"/>
              </a:rPr>
              <a:t> </a:t>
            </a:r>
            <a:r>
              <a:rPr dirty="0" sz="2800" b="1">
                <a:solidFill>
                  <a:srgbClr val="808080"/>
                </a:solidFill>
                <a:latin typeface="JNWQVR+Arial-BoldMT"/>
                <a:cs typeface="JNWQVR+Arial-BoldMT"/>
              </a:rPr>
              <a:t>Virtuales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93214" y="2990255"/>
            <a:ext cx="5388586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e94e1b"/>
                </a:solidFill>
                <a:latin typeface="JNWQVR+Arial-BoldMT"/>
                <a:cs typeface="JNWQVR+Arial-BoldMT"/>
              </a:rPr>
              <a:t>213</a:t>
            </a:r>
            <a:r>
              <a:rPr dirty="0" sz="3200" spc="-125" b="1">
                <a:solidFill>
                  <a:srgbClr val="e94e1b"/>
                </a:solidFill>
                <a:latin typeface="JNWQVR+Arial-BoldMT"/>
                <a:cs typeface="JNWQVR+Arial-BoldMT"/>
              </a:rPr>
              <a:t> </a:t>
            </a:r>
            <a:r>
              <a:rPr dirty="0" sz="2800" b="1">
                <a:solidFill>
                  <a:srgbClr val="808080"/>
                </a:solidFill>
                <a:latin typeface="JNWQVR+Arial-BoldMT"/>
                <a:cs typeface="JNWQVR+Arial-BoldMT"/>
              </a:rPr>
              <a:t>Compromisos</a:t>
            </a:r>
            <a:r>
              <a:rPr dirty="0" sz="2800" b="1">
                <a:solidFill>
                  <a:srgbClr val="808080"/>
                </a:solidFill>
                <a:latin typeface="JNWQVR+Arial-BoldMT"/>
                <a:cs typeface="JNWQVR+Arial-BoldMT"/>
              </a:rPr>
              <a:t> </a:t>
            </a:r>
            <a:r>
              <a:rPr dirty="0" sz="2800" b="1">
                <a:solidFill>
                  <a:srgbClr val="808080"/>
                </a:solidFill>
                <a:latin typeface="JNWQVR+Arial-BoldMT"/>
                <a:cs typeface="JNWQVR+Arial-BoldMT"/>
              </a:rPr>
              <a:t>ciudadanos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7577" y="2181827"/>
            <a:ext cx="10608702" cy="21569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043"/>
              </a:lnSpc>
              <a:spcBef>
                <a:spcPts val="0"/>
              </a:spcBef>
              <a:spcAft>
                <a:spcPts val="0"/>
              </a:spcAft>
            </a:pPr>
            <a:r>
              <a:rPr dirty="0" sz="7200" b="1">
                <a:solidFill>
                  <a:srgbClr val="e94e1b"/>
                </a:solidFill>
                <a:latin typeface="JNWQVR+Arial-BoldMT"/>
                <a:cs typeface="JNWQVR+Arial-BoldMT"/>
              </a:rPr>
              <a:t>Resultados</a:t>
            </a:r>
            <a:r>
              <a:rPr dirty="0" sz="7200" b="1">
                <a:solidFill>
                  <a:srgbClr val="e94e1b"/>
                </a:solidFill>
                <a:latin typeface="JNWQVR+Arial-BoldMT"/>
                <a:cs typeface="JNWQVR+Arial-BoldMT"/>
              </a:rPr>
              <a:t> </a:t>
            </a:r>
            <a:r>
              <a:rPr dirty="0" sz="7200" b="1">
                <a:solidFill>
                  <a:srgbClr val="e94e1b"/>
                </a:solidFill>
                <a:latin typeface="JNWQVR+Arial-BoldMT"/>
                <a:cs typeface="JNWQVR+Arial-BoldMT"/>
              </a:rPr>
              <a:t>de</a:t>
            </a:r>
          </a:p>
          <a:p>
            <a:pPr marL="0" marR="0">
              <a:lnSpc>
                <a:spcPts val="8043"/>
              </a:lnSpc>
              <a:spcBef>
                <a:spcPts val="646"/>
              </a:spcBef>
              <a:spcAft>
                <a:spcPts val="0"/>
              </a:spcAft>
            </a:pPr>
            <a:r>
              <a:rPr dirty="0" sz="7200" b="1">
                <a:solidFill>
                  <a:srgbClr val="e94e1b"/>
                </a:solidFill>
                <a:latin typeface="JNWQVR+Arial-BoldMT"/>
                <a:cs typeface="JNWQVR+Arial-BoldMT"/>
              </a:rPr>
              <a:t>participación</a:t>
            </a:r>
            <a:r>
              <a:rPr dirty="0" sz="7200" b="1">
                <a:solidFill>
                  <a:srgbClr val="e94e1b"/>
                </a:solidFill>
                <a:latin typeface="JNWQVR+Arial-BoldMT"/>
                <a:cs typeface="JNWQVR+Arial-BoldMT"/>
              </a:rPr>
              <a:t> </a:t>
            </a:r>
            <a:r>
              <a:rPr dirty="0" sz="7200" b="1">
                <a:solidFill>
                  <a:srgbClr val="e94e1b"/>
                </a:solidFill>
                <a:latin typeface="JNWQVR+Arial-BoldMT"/>
                <a:cs typeface="JNWQVR+Arial-BoldMT"/>
              </a:rPr>
              <a:t>ciudadana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9903" y="418690"/>
            <a:ext cx="4255327" cy="4637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ed7d31"/>
                </a:solidFill>
                <a:latin typeface="JNWQVR+Arial-BoldMT"/>
                <a:cs typeface="JNWQVR+Arial-BoldMT"/>
              </a:rPr>
              <a:t>Aportes</a:t>
            </a:r>
            <a:r>
              <a:rPr dirty="0" sz="3000" b="1">
                <a:solidFill>
                  <a:srgbClr val="ed7d31"/>
                </a:solidFill>
                <a:latin typeface="JNWQVR+Arial-BoldMT"/>
                <a:cs typeface="JNWQVR+Arial-BoldMT"/>
              </a:rPr>
              <a:t> </a:t>
            </a:r>
            <a:r>
              <a:rPr dirty="0" sz="3000" b="1">
                <a:solidFill>
                  <a:srgbClr val="ed7d31"/>
                </a:solidFill>
                <a:latin typeface="JNWQVR+Arial-BoldMT"/>
                <a:cs typeface="JNWQVR+Arial-BoldMT"/>
              </a:rPr>
              <a:t>al</a:t>
            </a:r>
            <a:r>
              <a:rPr dirty="0" sz="3000" b="1">
                <a:solidFill>
                  <a:srgbClr val="ed7d31"/>
                </a:solidFill>
                <a:latin typeface="JNWQVR+Arial-BoldMT"/>
                <a:cs typeface="JNWQVR+Arial-BoldMT"/>
              </a:rPr>
              <a:t> </a:t>
            </a:r>
            <a:r>
              <a:rPr dirty="0" sz="3000" b="1">
                <a:solidFill>
                  <a:srgbClr val="ed7d31"/>
                </a:solidFill>
                <a:latin typeface="JNWQVR+Arial-BoldMT"/>
                <a:cs typeface="JNWQVR+Arial-BoldMT"/>
              </a:rPr>
              <a:t>diagnóstico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50894" y="1604017"/>
            <a:ext cx="775134" cy="465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687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No.</a:t>
            </a: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 </a:t>
            </a: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de</a:t>
            </a:r>
          </a:p>
          <a:p>
            <a:pPr marL="0" marR="0">
              <a:lnSpc>
                <a:spcPts val="1564"/>
              </a:lnSpc>
              <a:spcBef>
                <a:spcPts val="233"/>
              </a:spcBef>
              <a:spcAft>
                <a:spcPts val="0"/>
              </a:spcAft>
            </a:pP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talleres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85831" y="1604017"/>
            <a:ext cx="824185" cy="6933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0423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Total</a:t>
            </a:r>
          </a:p>
          <a:p>
            <a:pPr marL="0" marR="0">
              <a:lnSpc>
                <a:spcPts val="1564"/>
              </a:lnSpc>
              <a:spcBef>
                <a:spcPts val="233"/>
              </a:spcBef>
              <a:spcAft>
                <a:spcPts val="0"/>
              </a:spcAft>
            </a:pP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Aportes</a:t>
            </a:r>
          </a:p>
          <a:p>
            <a:pPr marL="187325" marR="0">
              <a:lnSpc>
                <a:spcPts val="1564"/>
              </a:lnSpc>
              <a:spcBef>
                <a:spcPts val="233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125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2229" y="1718164"/>
            <a:ext cx="1100956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Despliegue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56982" y="1718164"/>
            <a:ext cx="1612642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Población</a:t>
            </a: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 </a:t>
            </a: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Objeto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0179" y="2060607"/>
            <a:ext cx="774786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DADEP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56002" y="2060607"/>
            <a:ext cx="2137536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Funcionarios</a:t>
            </a:r>
            <a:r>
              <a:rPr dirty="0" sz="1400" spc="37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y</a:t>
            </a:r>
            <a:r>
              <a:rPr dirty="0" sz="1400" spc="37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Directivos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112038" y="2060607"/>
            <a:ext cx="251283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70179" y="2288902"/>
            <a:ext cx="1100956" cy="6933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Despliegue</a:t>
            </a:r>
          </a:p>
          <a:p>
            <a:pPr marL="0" marR="0">
              <a:lnSpc>
                <a:spcPts val="1564"/>
              </a:lnSpc>
              <a:spcBef>
                <a:spcPts val="233"/>
              </a:spcBef>
              <a:spcAft>
                <a:spcPts val="0"/>
              </a:spcAft>
            </a:pP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Territorial</a:t>
            </a:r>
          </a:p>
          <a:p>
            <a:pPr marL="0" marR="0">
              <a:lnSpc>
                <a:spcPts val="1564"/>
              </a:lnSpc>
              <a:spcBef>
                <a:spcPts val="233"/>
              </a:spcBef>
              <a:spcAft>
                <a:spcPts val="0"/>
              </a:spcAft>
            </a:pP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Distrital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56002" y="2403050"/>
            <a:ext cx="2411723" cy="4650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Representantes</a:t>
            </a:r>
            <a:r>
              <a:rPr dirty="0" sz="1400" spc="17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de</a:t>
            </a:r>
            <a:r>
              <a:rPr dirty="0" sz="1400" spc="19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Gremios</a:t>
            </a:r>
          </a:p>
          <a:p>
            <a:pPr marL="0" marR="0">
              <a:lnSpc>
                <a:spcPts val="1564"/>
              </a:lnSpc>
              <a:spcBef>
                <a:spcPts val="233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y</a:t>
            </a:r>
            <a:r>
              <a:rPr dirty="0" sz="1400" spc="37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Universidades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112038" y="2517197"/>
            <a:ext cx="251283" cy="126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3</a:t>
            </a:r>
          </a:p>
          <a:p>
            <a:pPr marL="0" marR="0">
              <a:lnSpc>
                <a:spcPts val="1564"/>
              </a:lnSpc>
              <a:spcBef>
                <a:spcPts val="6525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9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122368" y="2517197"/>
            <a:ext cx="350167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59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356002" y="2973788"/>
            <a:ext cx="745442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Líderes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341976" y="2973788"/>
            <a:ext cx="350167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de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934249" y="2973788"/>
            <a:ext cx="834169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Mujeres,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356002" y="3202083"/>
            <a:ext cx="2410988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Personas</a:t>
            </a:r>
            <a:r>
              <a:rPr dirty="0" sz="1400" spc="596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en</a:t>
            </a:r>
            <a:r>
              <a:rPr dirty="0" sz="1400" spc="601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condición</a:t>
            </a:r>
            <a:r>
              <a:rPr dirty="0" sz="1400" spc="59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de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70179" y="3430378"/>
            <a:ext cx="2425261" cy="4650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Despliegue</a:t>
            </a:r>
            <a:r>
              <a:rPr dirty="0" sz="1400" spc="1486" b="1">
                <a:solidFill>
                  <a:srgbClr val="808080"/>
                </a:solidFill>
                <a:latin typeface="JNWQVR+Arial-BoldMT"/>
                <a:cs typeface="JNWQVR+Arial-BoldMT"/>
              </a:rPr>
              <a:t> </a:t>
            </a: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discapacidad,</a:t>
            </a:r>
          </a:p>
          <a:p>
            <a:pPr marL="0" marR="0">
              <a:lnSpc>
                <a:spcPts val="1564"/>
              </a:lnSpc>
              <a:spcBef>
                <a:spcPts val="233"/>
              </a:spcBef>
              <a:spcAft>
                <a:spcPts val="0"/>
              </a:spcAft>
            </a:pP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poblacional</a:t>
            </a:r>
            <a:r>
              <a:rPr dirty="0" sz="1400" spc="1178" b="1">
                <a:solidFill>
                  <a:srgbClr val="808080"/>
                </a:solidFill>
                <a:latin typeface="JNWQVR+Arial-BoldMT"/>
                <a:cs typeface="JNWQVR+Arial-BoldMT"/>
              </a:rPr>
              <a:t> </a:t>
            </a: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Personas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885037" y="3430378"/>
            <a:ext cx="883567" cy="465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5425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Niños,</a:t>
            </a:r>
          </a:p>
          <a:p>
            <a:pPr marL="0" marR="0">
              <a:lnSpc>
                <a:spcPts val="1564"/>
              </a:lnSpc>
              <a:spcBef>
                <a:spcPts val="233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Mayores,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073156" y="3544526"/>
            <a:ext cx="449051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314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356002" y="3886969"/>
            <a:ext cx="2411431" cy="6933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Asojuntas,</a:t>
            </a:r>
            <a:r>
              <a:rPr dirty="0" sz="1400" spc="179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Población</a:t>
            </a:r>
            <a:r>
              <a:rPr dirty="0" sz="1400" spc="179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LGTBI</a:t>
            </a:r>
          </a:p>
          <a:p>
            <a:pPr marL="0" marR="0">
              <a:lnSpc>
                <a:spcPts val="1564"/>
              </a:lnSpc>
              <a:spcBef>
                <a:spcPts val="233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y</a:t>
            </a:r>
            <a:r>
              <a:rPr dirty="0" sz="1400" spc="37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Observatorios</a:t>
            </a:r>
            <a:r>
              <a:rPr dirty="0" sz="1400" spc="37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Ciudadanos</a:t>
            </a:r>
          </a:p>
          <a:p>
            <a:pPr marL="0" marR="0">
              <a:lnSpc>
                <a:spcPts val="1564"/>
              </a:lnSpc>
              <a:spcBef>
                <a:spcPts val="233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Autoridades</a:t>
            </a:r>
            <a:r>
              <a:rPr dirty="0" sz="1400" spc="371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locales,</a:t>
            </a:r>
            <a:r>
              <a:rPr dirty="0" sz="1400" spc="379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Juntas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70179" y="4457706"/>
            <a:ext cx="1100956" cy="6933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Despliegue</a:t>
            </a:r>
          </a:p>
          <a:p>
            <a:pPr marL="0" marR="0">
              <a:lnSpc>
                <a:spcPts val="1564"/>
              </a:lnSpc>
              <a:spcBef>
                <a:spcPts val="233"/>
              </a:spcBef>
              <a:spcAft>
                <a:spcPts val="0"/>
              </a:spcAft>
            </a:pP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Territorial</a:t>
            </a:r>
          </a:p>
          <a:p>
            <a:pPr marL="0" marR="0">
              <a:lnSpc>
                <a:spcPts val="1564"/>
              </a:lnSpc>
              <a:spcBef>
                <a:spcPts val="233"/>
              </a:spcBef>
              <a:spcAft>
                <a:spcPts val="0"/>
              </a:spcAft>
            </a:pP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Local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356002" y="4571855"/>
            <a:ext cx="1437022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Administradoras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953299" y="4571855"/>
            <a:ext cx="814635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Locales,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062825" y="4686002"/>
            <a:ext cx="350167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20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073156" y="4686002"/>
            <a:ext cx="449051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653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356002" y="4800150"/>
            <a:ext cx="2410988" cy="465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líderes</a:t>
            </a:r>
            <a:r>
              <a:rPr dirty="0" sz="1400" spc="1143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y</a:t>
            </a:r>
            <a:r>
              <a:rPr dirty="0" sz="1400" spc="1155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ciudadanía</a:t>
            </a:r>
            <a:r>
              <a:rPr dirty="0" sz="1400" spc="113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en</a:t>
            </a:r>
          </a:p>
          <a:p>
            <a:pPr marL="0" marR="0">
              <a:lnSpc>
                <a:spcPts val="1564"/>
              </a:lnSpc>
              <a:spcBef>
                <a:spcPts val="233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general</a:t>
            </a:r>
            <a:r>
              <a:rPr dirty="0" sz="1400" spc="37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en</a:t>
            </a:r>
            <a:r>
              <a:rPr dirty="0" sz="1400" spc="37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19</a:t>
            </a:r>
            <a:r>
              <a:rPr dirty="0" sz="1400" spc="37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localidades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034250" y="5262627"/>
            <a:ext cx="406672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808080"/>
                </a:solidFill>
                <a:latin typeface="JNWQVR+Arial-BoldMT"/>
                <a:cs typeface="JNWQVR+Arial-BoldMT"/>
              </a:rPr>
              <a:t>34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935043" y="5262627"/>
            <a:ext cx="724458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808080"/>
                </a:solidFill>
                <a:latin typeface="JNWQVR+Arial-BoldMT"/>
                <a:cs typeface="JNWQVR+Arial-BoldMT"/>
              </a:rPr>
              <a:t>1.151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687400" y="5290230"/>
            <a:ext cx="577105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Total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9903" y="418690"/>
            <a:ext cx="7195622" cy="4637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ed7d31"/>
                </a:solidFill>
                <a:latin typeface="JNWQVR+Arial-BoldMT"/>
                <a:cs typeface="JNWQVR+Arial-BoldMT"/>
              </a:rPr>
              <a:t>Aportes</a:t>
            </a:r>
            <a:r>
              <a:rPr dirty="0" sz="3000" b="1">
                <a:solidFill>
                  <a:srgbClr val="ed7d31"/>
                </a:solidFill>
                <a:latin typeface="JNWQVR+Arial-BoldMT"/>
                <a:cs typeface="JNWQVR+Arial-BoldMT"/>
              </a:rPr>
              <a:t> </a:t>
            </a:r>
            <a:r>
              <a:rPr dirty="0" sz="3000" b="1">
                <a:solidFill>
                  <a:srgbClr val="ed7d31"/>
                </a:solidFill>
                <a:latin typeface="JNWQVR+Arial-BoldMT"/>
                <a:cs typeface="JNWQVR+Arial-BoldMT"/>
              </a:rPr>
              <a:t>a</a:t>
            </a:r>
            <a:r>
              <a:rPr dirty="0" sz="3000" b="1">
                <a:solidFill>
                  <a:srgbClr val="ed7d31"/>
                </a:solidFill>
                <a:latin typeface="JNWQVR+Arial-BoldMT"/>
                <a:cs typeface="JNWQVR+Arial-BoldMT"/>
              </a:rPr>
              <a:t> </a:t>
            </a:r>
            <a:r>
              <a:rPr dirty="0" sz="3000" b="1">
                <a:solidFill>
                  <a:srgbClr val="ed7d31"/>
                </a:solidFill>
                <a:latin typeface="JNWQVR+Arial-BoldMT"/>
                <a:cs typeface="JNWQVR+Arial-BoldMT"/>
              </a:rPr>
              <a:t>la</a:t>
            </a:r>
            <a:r>
              <a:rPr dirty="0" sz="3000" b="1">
                <a:solidFill>
                  <a:srgbClr val="ed7d31"/>
                </a:solidFill>
                <a:latin typeface="JNWQVR+Arial-BoldMT"/>
                <a:cs typeface="JNWQVR+Arial-BoldMT"/>
              </a:rPr>
              <a:t> </a:t>
            </a:r>
            <a:r>
              <a:rPr dirty="0" sz="3000" b="1">
                <a:solidFill>
                  <a:srgbClr val="ed7d31"/>
                </a:solidFill>
                <a:latin typeface="JNWQVR+Arial-BoldMT"/>
                <a:cs typeface="JNWQVR+Arial-BoldMT"/>
              </a:rPr>
              <a:t>formulación</a:t>
            </a:r>
            <a:r>
              <a:rPr dirty="0" sz="3000" b="1">
                <a:solidFill>
                  <a:srgbClr val="ed7d31"/>
                </a:solidFill>
                <a:latin typeface="JNWQVR+Arial-BoldMT"/>
                <a:cs typeface="JNWQVR+Arial-BoldMT"/>
              </a:rPr>
              <a:t> </a:t>
            </a:r>
            <a:r>
              <a:rPr dirty="0" sz="3000" b="1">
                <a:solidFill>
                  <a:srgbClr val="ed7d31"/>
                </a:solidFill>
                <a:latin typeface="JNWQVR+Arial-BoldMT"/>
                <a:cs typeface="JNWQVR+Arial-BoldMT"/>
              </a:rPr>
              <a:t>-</a:t>
            </a:r>
            <a:r>
              <a:rPr dirty="0" sz="3000" b="1">
                <a:solidFill>
                  <a:srgbClr val="ed7d31"/>
                </a:solidFill>
                <a:latin typeface="JNWQVR+Arial-BoldMT"/>
                <a:cs typeface="JNWQVR+Arial-BoldMT"/>
              </a:rPr>
              <a:t> </a:t>
            </a:r>
            <a:r>
              <a:rPr dirty="0" sz="3000" b="1">
                <a:solidFill>
                  <a:srgbClr val="ed7d31"/>
                </a:solidFill>
                <a:latin typeface="JNWQVR+Arial-BoldMT"/>
                <a:cs typeface="JNWQVR+Arial-BoldMT"/>
              </a:rPr>
              <a:t>Despliegues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97186" y="1405035"/>
            <a:ext cx="1655536" cy="465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687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No.</a:t>
            </a: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 </a:t>
            </a: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de</a:t>
            </a:r>
          </a:p>
          <a:p>
            <a:pPr marL="0" marR="0">
              <a:lnSpc>
                <a:spcPts val="1564"/>
              </a:lnSpc>
              <a:spcBef>
                <a:spcPts val="233"/>
              </a:spcBef>
              <a:spcAft>
                <a:spcPts val="0"/>
              </a:spcAft>
            </a:pP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talleres</a:t>
            </a:r>
            <a:r>
              <a:rPr dirty="0" sz="1400" spc="1260" b="1">
                <a:solidFill>
                  <a:srgbClr val="808080"/>
                </a:solidFill>
                <a:latin typeface="JNWQVR+Arial-BoldMT"/>
                <a:cs typeface="JNWQVR+Arial-BoldMT"/>
              </a:rPr>
              <a:t> </a:t>
            </a: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Aportes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59346" y="1405035"/>
            <a:ext cx="577105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Total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3131" y="1519182"/>
            <a:ext cx="1100956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Despliegue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98115" y="1519182"/>
            <a:ext cx="1612642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Población</a:t>
            </a: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 </a:t>
            </a: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Objeto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8580" y="1861625"/>
            <a:ext cx="774786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DADEP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19405" y="1861625"/>
            <a:ext cx="2137536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Funcionarios</a:t>
            </a:r>
            <a:r>
              <a:rPr dirty="0" sz="1400" spc="37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y</a:t>
            </a:r>
            <a:r>
              <a:rPr dirty="0" sz="1400" spc="37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Directivos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058330" y="1861625"/>
            <a:ext cx="251283" cy="6933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2</a:t>
            </a:r>
          </a:p>
          <a:p>
            <a:pPr marL="0" marR="0">
              <a:lnSpc>
                <a:spcPts val="1564"/>
              </a:lnSpc>
              <a:spcBef>
                <a:spcPts val="2031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4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865461" y="1861625"/>
            <a:ext cx="350167" cy="6933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95</a:t>
            </a:r>
          </a:p>
          <a:p>
            <a:pPr marL="0" marR="0">
              <a:lnSpc>
                <a:spcPts val="1564"/>
              </a:lnSpc>
              <a:spcBef>
                <a:spcPts val="2031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73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8580" y="2089921"/>
            <a:ext cx="1100956" cy="6933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Despliegue</a:t>
            </a:r>
          </a:p>
          <a:p>
            <a:pPr marL="0" marR="0">
              <a:lnSpc>
                <a:spcPts val="1564"/>
              </a:lnSpc>
              <a:spcBef>
                <a:spcPts val="233"/>
              </a:spcBef>
              <a:spcAft>
                <a:spcPts val="0"/>
              </a:spcAft>
            </a:pP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Territorial</a:t>
            </a:r>
          </a:p>
          <a:p>
            <a:pPr marL="0" marR="0">
              <a:lnSpc>
                <a:spcPts val="1564"/>
              </a:lnSpc>
              <a:spcBef>
                <a:spcPts val="233"/>
              </a:spcBef>
              <a:spcAft>
                <a:spcPts val="0"/>
              </a:spcAft>
            </a:pP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Distrital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19405" y="2204068"/>
            <a:ext cx="2137714" cy="4650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Representantes</a:t>
            </a:r>
          </a:p>
          <a:p>
            <a:pPr marL="0" marR="0">
              <a:lnSpc>
                <a:spcPts val="1564"/>
              </a:lnSpc>
              <a:spcBef>
                <a:spcPts val="233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Gremios</a:t>
            </a:r>
            <a:r>
              <a:rPr dirty="0" sz="1400" spc="37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y</a:t>
            </a:r>
            <a:r>
              <a:rPr dirty="0" sz="1400" spc="37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Universidades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435712" y="2204068"/>
            <a:ext cx="350167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de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419405" y="2774806"/>
            <a:ext cx="745442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Líderes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383108" y="2774806"/>
            <a:ext cx="350167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de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953112" y="2774806"/>
            <a:ext cx="834169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Mujeres,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419405" y="3003101"/>
            <a:ext cx="2366448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Personas</a:t>
            </a:r>
            <a:r>
              <a:rPr dirty="0" sz="1400" spc="48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en</a:t>
            </a:r>
            <a:r>
              <a:rPr dirty="0" sz="1400" spc="48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condición</a:t>
            </a:r>
            <a:r>
              <a:rPr dirty="0" sz="1400" spc="478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de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419405" y="3231397"/>
            <a:ext cx="1239688" cy="465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discapacidad,</a:t>
            </a:r>
          </a:p>
          <a:p>
            <a:pPr marL="0" marR="0">
              <a:lnSpc>
                <a:spcPts val="1564"/>
              </a:lnSpc>
              <a:spcBef>
                <a:spcPts val="233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Personas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903900" y="3231397"/>
            <a:ext cx="883567" cy="465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5425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Niños,</a:t>
            </a:r>
          </a:p>
          <a:p>
            <a:pPr marL="0" marR="0">
              <a:lnSpc>
                <a:spcPts val="1564"/>
              </a:lnSpc>
              <a:spcBef>
                <a:spcPts val="233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Mayores,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8580" y="3687987"/>
            <a:ext cx="1140283" cy="4650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Despliegue</a:t>
            </a:r>
          </a:p>
          <a:p>
            <a:pPr marL="0" marR="0">
              <a:lnSpc>
                <a:spcPts val="1564"/>
              </a:lnSpc>
              <a:spcBef>
                <a:spcPts val="233"/>
              </a:spcBef>
              <a:spcAft>
                <a:spcPts val="0"/>
              </a:spcAft>
            </a:pP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poblacional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419405" y="3687987"/>
            <a:ext cx="982625" cy="465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Asojuntas,</a:t>
            </a:r>
          </a:p>
          <a:p>
            <a:pPr marL="0" marR="0">
              <a:lnSpc>
                <a:spcPts val="1564"/>
              </a:lnSpc>
              <a:spcBef>
                <a:spcPts val="233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LGTBI,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529250" y="3687987"/>
            <a:ext cx="1259135" cy="465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3849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Población</a:t>
            </a:r>
          </a:p>
          <a:p>
            <a:pPr marL="0" marR="0">
              <a:lnSpc>
                <a:spcPts val="1564"/>
              </a:lnSpc>
              <a:spcBef>
                <a:spcPts val="233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Observatorios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816248" y="3687987"/>
            <a:ext cx="449051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892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009118" y="3802135"/>
            <a:ext cx="350167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17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419405" y="4144578"/>
            <a:ext cx="1150788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Ciudadanos,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419405" y="4372873"/>
            <a:ext cx="1387797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Organizaciones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149962" y="4372873"/>
            <a:ext cx="636661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Medio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419405" y="4601168"/>
            <a:ext cx="2378213" cy="4650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ambientales,</a:t>
            </a:r>
            <a:r>
              <a:rPr dirty="0" sz="1400" spc="169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Vendedores</a:t>
            </a:r>
          </a:p>
          <a:p>
            <a:pPr marL="0" marR="0">
              <a:lnSpc>
                <a:spcPts val="1564"/>
              </a:lnSpc>
              <a:spcBef>
                <a:spcPts val="233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informales</a:t>
            </a:r>
            <a:r>
              <a:rPr dirty="0" sz="1400" spc="37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y</a:t>
            </a:r>
            <a:r>
              <a:rPr dirty="0" sz="1400" spc="37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Artistas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419405" y="5057758"/>
            <a:ext cx="2366891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Autoridades</a:t>
            </a:r>
            <a:r>
              <a:rPr dirty="0" sz="1400" spc="196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locales,</a:t>
            </a:r>
            <a:r>
              <a:rPr dirty="0" sz="1400" spc="20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Juntas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8580" y="5171906"/>
            <a:ext cx="1100956" cy="693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Despliegue</a:t>
            </a:r>
          </a:p>
          <a:p>
            <a:pPr marL="0" marR="0">
              <a:lnSpc>
                <a:spcPts val="1564"/>
              </a:lnSpc>
              <a:spcBef>
                <a:spcPts val="233"/>
              </a:spcBef>
              <a:spcAft>
                <a:spcPts val="0"/>
              </a:spcAft>
            </a:pP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Territorial</a:t>
            </a:r>
          </a:p>
          <a:p>
            <a:pPr marL="0" marR="0">
              <a:lnSpc>
                <a:spcPts val="1564"/>
              </a:lnSpc>
              <a:spcBef>
                <a:spcPts val="233"/>
              </a:spcBef>
              <a:spcAft>
                <a:spcPts val="0"/>
              </a:spcAft>
            </a:pP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Local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419405" y="5286054"/>
            <a:ext cx="1437022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Administradoras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972162" y="5286054"/>
            <a:ext cx="814635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Locales,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009118" y="5400201"/>
            <a:ext cx="350167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25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816248" y="5400201"/>
            <a:ext cx="449051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489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419405" y="5514349"/>
            <a:ext cx="2366448" cy="465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líderes</a:t>
            </a:r>
            <a:r>
              <a:rPr dirty="0" sz="1400" spc="1026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y</a:t>
            </a:r>
            <a:r>
              <a:rPr dirty="0" sz="1400" spc="1038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ciudadanía</a:t>
            </a:r>
            <a:r>
              <a:rPr dirty="0" sz="1400" spc="1015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en</a:t>
            </a:r>
          </a:p>
          <a:p>
            <a:pPr marL="0" marR="0">
              <a:lnSpc>
                <a:spcPts val="1564"/>
              </a:lnSpc>
              <a:spcBef>
                <a:spcPts val="233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general</a:t>
            </a:r>
            <a:r>
              <a:rPr dirty="0" sz="1400" spc="37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en</a:t>
            </a:r>
            <a:r>
              <a:rPr dirty="0" sz="1400" spc="37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19</a:t>
            </a:r>
            <a:r>
              <a:rPr dirty="0" sz="1400" spc="37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localidades.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980543" y="5975950"/>
            <a:ext cx="406672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808080"/>
                </a:solidFill>
                <a:latin typeface="JNWQVR+Arial-BoldMT"/>
                <a:cs typeface="JNWQVR+Arial-BoldMT"/>
              </a:rPr>
              <a:t>48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678136" y="5975950"/>
            <a:ext cx="724458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808080"/>
                </a:solidFill>
                <a:latin typeface="JNWQVR+Arial-BoldMT"/>
                <a:cs typeface="JNWQVR+Arial-BoldMT"/>
              </a:rPr>
              <a:t>1.549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646031" y="6003553"/>
            <a:ext cx="577105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Total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5285" y="266178"/>
            <a:ext cx="6771950" cy="4637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ed7d31"/>
                </a:solidFill>
                <a:latin typeface="JNWQVR+Arial-BoldMT"/>
                <a:cs typeface="JNWQVR+Arial-BoldMT"/>
              </a:rPr>
              <a:t>Aportes</a:t>
            </a:r>
            <a:r>
              <a:rPr dirty="0" sz="3000" b="1">
                <a:solidFill>
                  <a:srgbClr val="ed7d31"/>
                </a:solidFill>
                <a:latin typeface="JNWQVR+Arial-BoldMT"/>
                <a:cs typeface="JNWQVR+Arial-BoldMT"/>
              </a:rPr>
              <a:t> </a:t>
            </a:r>
            <a:r>
              <a:rPr dirty="0" sz="3000" b="1">
                <a:solidFill>
                  <a:srgbClr val="ed7d31"/>
                </a:solidFill>
                <a:latin typeface="JNWQVR+Arial-BoldMT"/>
                <a:cs typeface="JNWQVR+Arial-BoldMT"/>
              </a:rPr>
              <a:t>a</a:t>
            </a:r>
            <a:r>
              <a:rPr dirty="0" sz="3000" b="1">
                <a:solidFill>
                  <a:srgbClr val="ed7d31"/>
                </a:solidFill>
                <a:latin typeface="JNWQVR+Arial-BoldMT"/>
                <a:cs typeface="JNWQVR+Arial-BoldMT"/>
              </a:rPr>
              <a:t> </a:t>
            </a:r>
            <a:r>
              <a:rPr dirty="0" sz="3000" b="1">
                <a:solidFill>
                  <a:srgbClr val="ed7d31"/>
                </a:solidFill>
                <a:latin typeface="JNWQVR+Arial-BoldMT"/>
                <a:cs typeface="JNWQVR+Arial-BoldMT"/>
              </a:rPr>
              <a:t>la</a:t>
            </a:r>
            <a:r>
              <a:rPr dirty="0" sz="3000" b="1">
                <a:solidFill>
                  <a:srgbClr val="ed7d31"/>
                </a:solidFill>
                <a:latin typeface="JNWQVR+Arial-BoldMT"/>
                <a:cs typeface="JNWQVR+Arial-BoldMT"/>
              </a:rPr>
              <a:t> </a:t>
            </a:r>
            <a:r>
              <a:rPr dirty="0" sz="3000" b="1">
                <a:solidFill>
                  <a:srgbClr val="ed7d31"/>
                </a:solidFill>
                <a:latin typeface="JNWQVR+Arial-BoldMT"/>
                <a:cs typeface="JNWQVR+Arial-BoldMT"/>
              </a:rPr>
              <a:t>formulación</a:t>
            </a:r>
            <a:r>
              <a:rPr dirty="0" sz="3000" b="1">
                <a:solidFill>
                  <a:srgbClr val="ed7d31"/>
                </a:solidFill>
                <a:latin typeface="JNWQVR+Arial-BoldMT"/>
                <a:cs typeface="JNWQVR+Arial-BoldMT"/>
              </a:rPr>
              <a:t> </a:t>
            </a:r>
            <a:r>
              <a:rPr dirty="0" sz="3000" b="1">
                <a:solidFill>
                  <a:srgbClr val="ed7d31"/>
                </a:solidFill>
                <a:latin typeface="JNWQVR+Arial-BoldMT"/>
                <a:cs typeface="JNWQVR+Arial-BoldMT"/>
              </a:rPr>
              <a:t>-</a:t>
            </a:r>
            <a:r>
              <a:rPr dirty="0" sz="3000" b="1">
                <a:solidFill>
                  <a:srgbClr val="ed7d31"/>
                </a:solidFill>
                <a:latin typeface="JNWQVR+Arial-BoldMT"/>
                <a:cs typeface="JNWQVR+Arial-BoldMT"/>
              </a:rPr>
              <a:t> </a:t>
            </a:r>
            <a:r>
              <a:rPr dirty="0" sz="3000" b="1">
                <a:solidFill>
                  <a:srgbClr val="ed7d31"/>
                </a:solidFill>
                <a:latin typeface="JNWQVR+Arial-BoldMT"/>
                <a:cs typeface="JNWQVR+Arial-BoldMT"/>
              </a:rPr>
              <a:t>Entidades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20932" y="4505074"/>
            <a:ext cx="1655536" cy="4650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687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No.</a:t>
            </a: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 </a:t>
            </a: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de</a:t>
            </a:r>
          </a:p>
          <a:p>
            <a:pPr marL="0" marR="0">
              <a:lnSpc>
                <a:spcPts val="1564"/>
              </a:lnSpc>
              <a:spcBef>
                <a:spcPts val="233"/>
              </a:spcBef>
              <a:spcAft>
                <a:spcPts val="0"/>
              </a:spcAft>
            </a:pP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talleres</a:t>
            </a:r>
            <a:r>
              <a:rPr dirty="0" sz="1400" spc="1260" b="1">
                <a:solidFill>
                  <a:srgbClr val="808080"/>
                </a:solidFill>
                <a:latin typeface="JNWQVR+Arial-BoldMT"/>
                <a:cs typeface="JNWQVR+Arial-BoldMT"/>
              </a:rPr>
              <a:t> </a:t>
            </a: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Aportes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83092" y="4505074"/>
            <a:ext cx="577105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Total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6877" y="4619221"/>
            <a:ext cx="1100956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Despliegue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21861" y="4619221"/>
            <a:ext cx="1612642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Población</a:t>
            </a: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 </a:t>
            </a: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Objeto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43151" y="4961664"/>
            <a:ext cx="2366448" cy="6933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Entidades</a:t>
            </a:r>
          </a:p>
          <a:p>
            <a:pPr marL="0" marR="0">
              <a:lnSpc>
                <a:spcPts val="1564"/>
              </a:lnSpc>
              <a:spcBef>
                <a:spcPts val="233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público</a:t>
            </a:r>
            <a:r>
              <a:rPr dirty="0" sz="1400" spc="1059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relacionadas</a:t>
            </a:r>
            <a:r>
              <a:rPr dirty="0" sz="1400" spc="1046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con</a:t>
            </a:r>
          </a:p>
          <a:p>
            <a:pPr marL="0" marR="0">
              <a:lnSpc>
                <a:spcPts val="1564"/>
              </a:lnSpc>
              <a:spcBef>
                <a:spcPts val="233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líneas</a:t>
            </a:r>
            <a:r>
              <a:rPr dirty="0" sz="1400" spc="37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de</a:t>
            </a:r>
            <a:r>
              <a:rPr dirty="0" sz="1400" spc="37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acción</a:t>
            </a:r>
            <a:r>
              <a:rPr dirty="0" sz="1400" spc="37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y</a:t>
            </a:r>
            <a:r>
              <a:rPr dirty="0" sz="1400" spc="37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ruralidad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984655" y="4961664"/>
            <a:ext cx="389669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del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573708" y="4961664"/>
            <a:ext cx="636575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sector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92326" y="5075812"/>
            <a:ext cx="1012142" cy="465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Entidades</a:t>
            </a:r>
          </a:p>
          <a:p>
            <a:pPr marL="0" marR="0">
              <a:lnSpc>
                <a:spcPts val="1564"/>
              </a:lnSpc>
              <a:spcBef>
                <a:spcPts val="233"/>
              </a:spcBef>
              <a:spcAft>
                <a:spcPts val="0"/>
              </a:spcAft>
            </a:pP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Distritales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482076" y="5189959"/>
            <a:ext cx="251283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4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239994" y="5189959"/>
            <a:ext cx="449051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BVUEGW+ArialMT"/>
                <a:cs typeface="BVUEGW+ArialMT"/>
              </a:rPr>
              <a:t>957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467788" y="5651561"/>
            <a:ext cx="279536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808080"/>
                </a:solidFill>
                <a:latin typeface="JNWQVR+Arial-BoldMT"/>
                <a:cs typeface="JNWQVR+Arial-BoldMT"/>
              </a:rPr>
              <a:t>4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197131" y="5651561"/>
            <a:ext cx="533809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808080"/>
                </a:solidFill>
                <a:latin typeface="JNWQVR+Arial-BoldMT"/>
                <a:cs typeface="JNWQVR+Arial-BoldMT"/>
              </a:rPr>
              <a:t>957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069777" y="5679164"/>
            <a:ext cx="577105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808080"/>
                </a:solidFill>
                <a:latin typeface="JNWQVR+Arial-BoldMT"/>
                <a:cs typeface="JNWQVR+Arial-BoldMT"/>
              </a:rPr>
              <a:t>Total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36844" y="2216551"/>
            <a:ext cx="8779616" cy="21569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043"/>
              </a:lnSpc>
              <a:spcBef>
                <a:spcPts val="0"/>
              </a:spcBef>
              <a:spcAft>
                <a:spcPts val="0"/>
              </a:spcAft>
            </a:pPr>
            <a:r>
              <a:rPr dirty="0" sz="7200" b="1">
                <a:solidFill>
                  <a:srgbClr val="e94e1b"/>
                </a:solidFill>
                <a:latin typeface="JNWQVR+Arial-BoldMT"/>
                <a:cs typeface="JNWQVR+Arial-BoldMT"/>
              </a:rPr>
              <a:t>¿Qué</a:t>
            </a:r>
            <a:r>
              <a:rPr dirty="0" sz="7200" b="1">
                <a:solidFill>
                  <a:srgbClr val="e94e1b"/>
                </a:solidFill>
                <a:latin typeface="JNWQVR+Arial-BoldMT"/>
                <a:cs typeface="JNWQVR+Arial-BoldMT"/>
              </a:rPr>
              <a:t> </a:t>
            </a:r>
            <a:r>
              <a:rPr dirty="0" sz="7200" b="1">
                <a:solidFill>
                  <a:srgbClr val="e94e1b"/>
                </a:solidFill>
                <a:latin typeface="JNWQVR+Arial-BoldMT"/>
                <a:cs typeface="JNWQVR+Arial-BoldMT"/>
              </a:rPr>
              <a:t>es</a:t>
            </a:r>
          </a:p>
          <a:p>
            <a:pPr marL="0" marR="0">
              <a:lnSpc>
                <a:spcPts val="8043"/>
              </a:lnSpc>
              <a:spcBef>
                <a:spcPts val="646"/>
              </a:spcBef>
              <a:spcAft>
                <a:spcPts val="0"/>
              </a:spcAft>
            </a:pPr>
            <a:r>
              <a:rPr dirty="0" sz="7200" b="1">
                <a:solidFill>
                  <a:srgbClr val="e94e1b"/>
                </a:solidFill>
                <a:latin typeface="JNWQVR+Arial-BoldMT"/>
                <a:cs typeface="JNWQVR+Arial-BoldMT"/>
              </a:rPr>
              <a:t>el</a:t>
            </a:r>
            <a:r>
              <a:rPr dirty="0" sz="7200" spc="-10" b="1">
                <a:solidFill>
                  <a:srgbClr val="e94e1b"/>
                </a:solidFill>
                <a:latin typeface="JNWQVR+Arial-BoldMT"/>
                <a:cs typeface="JNWQVR+Arial-BoldMT"/>
              </a:rPr>
              <a:t> </a:t>
            </a:r>
            <a:r>
              <a:rPr dirty="0" sz="7200" b="1">
                <a:solidFill>
                  <a:srgbClr val="e94e1b"/>
                </a:solidFill>
                <a:latin typeface="JNWQVR+Arial-BoldMT"/>
                <a:cs typeface="JNWQVR+Arial-BoldMT"/>
              </a:rPr>
              <a:t>Espacio</a:t>
            </a:r>
            <a:r>
              <a:rPr dirty="0" sz="7200" b="1">
                <a:solidFill>
                  <a:srgbClr val="e94e1b"/>
                </a:solidFill>
                <a:latin typeface="JNWQVR+Arial-BoldMT"/>
                <a:cs typeface="JNWQVR+Arial-BoldMT"/>
              </a:rPr>
              <a:t> </a:t>
            </a:r>
            <a:r>
              <a:rPr dirty="0" sz="7200" b="1">
                <a:solidFill>
                  <a:srgbClr val="e94e1b"/>
                </a:solidFill>
                <a:latin typeface="JNWQVR+Arial-BoldMT"/>
                <a:cs typeface="JNWQVR+Arial-BoldMT"/>
              </a:rPr>
              <a:t>Público?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7577" y="2181827"/>
            <a:ext cx="9947592" cy="21569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043"/>
              </a:lnSpc>
              <a:spcBef>
                <a:spcPts val="0"/>
              </a:spcBef>
              <a:spcAft>
                <a:spcPts val="0"/>
              </a:spcAft>
            </a:pPr>
            <a:r>
              <a:rPr dirty="0" sz="7200" b="1">
                <a:solidFill>
                  <a:srgbClr val="e94e1b"/>
                </a:solidFill>
                <a:latin typeface="JNWQVR+Arial-BoldMT"/>
                <a:cs typeface="JNWQVR+Arial-BoldMT"/>
              </a:rPr>
              <a:t>La</a:t>
            </a:r>
            <a:r>
              <a:rPr dirty="0" sz="7200" b="1">
                <a:solidFill>
                  <a:srgbClr val="e94e1b"/>
                </a:solidFill>
                <a:latin typeface="JNWQVR+Arial-BoldMT"/>
                <a:cs typeface="JNWQVR+Arial-BoldMT"/>
              </a:rPr>
              <a:t> </a:t>
            </a:r>
            <a:r>
              <a:rPr dirty="0" sz="7200" b="1">
                <a:solidFill>
                  <a:srgbClr val="e94e1b"/>
                </a:solidFill>
                <a:latin typeface="JNWQVR+Arial-BoldMT"/>
                <a:cs typeface="JNWQVR+Arial-BoldMT"/>
              </a:rPr>
              <a:t>Política</a:t>
            </a:r>
            <a:r>
              <a:rPr dirty="0" sz="7200" b="1">
                <a:solidFill>
                  <a:srgbClr val="e94e1b"/>
                </a:solidFill>
                <a:latin typeface="JNWQVR+Arial-BoldMT"/>
                <a:cs typeface="JNWQVR+Arial-BoldMT"/>
              </a:rPr>
              <a:t> </a:t>
            </a:r>
            <a:r>
              <a:rPr dirty="0" sz="7200" b="1">
                <a:solidFill>
                  <a:srgbClr val="e94e1b"/>
                </a:solidFill>
                <a:latin typeface="JNWQVR+Arial-BoldMT"/>
                <a:cs typeface="JNWQVR+Arial-BoldMT"/>
              </a:rPr>
              <a:t>como</a:t>
            </a:r>
          </a:p>
          <a:p>
            <a:pPr marL="0" marR="0">
              <a:lnSpc>
                <a:spcPts val="8043"/>
              </a:lnSpc>
              <a:spcBef>
                <a:spcPts val="646"/>
              </a:spcBef>
              <a:spcAft>
                <a:spcPts val="0"/>
              </a:spcAft>
            </a:pPr>
            <a:r>
              <a:rPr dirty="0" sz="7200" b="1">
                <a:solidFill>
                  <a:srgbClr val="e94e1b"/>
                </a:solidFill>
                <a:latin typeface="JNWQVR+Arial-BoldMT"/>
                <a:cs typeface="JNWQVR+Arial-BoldMT"/>
              </a:rPr>
              <a:t>construcción</a:t>
            </a:r>
            <a:r>
              <a:rPr dirty="0" sz="7200" b="1">
                <a:solidFill>
                  <a:srgbClr val="e94e1b"/>
                </a:solidFill>
                <a:latin typeface="JNWQVR+Arial-BoldMT"/>
                <a:cs typeface="JNWQVR+Arial-BoldMT"/>
              </a:rPr>
              <a:t> </a:t>
            </a:r>
            <a:r>
              <a:rPr dirty="0" sz="7200" b="1">
                <a:solidFill>
                  <a:srgbClr val="e94e1b"/>
                </a:solidFill>
                <a:latin typeface="JNWQVR+Arial-BoldMT"/>
                <a:cs typeface="JNWQVR+Arial-BoldMT"/>
              </a:rPr>
              <a:t>conjunta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61555" y="211883"/>
            <a:ext cx="4637446" cy="605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6600"/>
                </a:solidFill>
                <a:latin typeface="JNWQVR+Arial-BoldMT"/>
                <a:cs typeface="JNWQVR+Arial-BoldMT"/>
              </a:rPr>
              <a:t>Problema</a:t>
            </a:r>
            <a:r>
              <a:rPr dirty="0" sz="4000" spc="1106" b="1">
                <a:solidFill>
                  <a:srgbClr val="ff6600"/>
                </a:solidFill>
                <a:latin typeface="JNWQVR+Arial-BoldMT"/>
                <a:cs typeface="JNWQVR+Arial-BoldMT"/>
              </a:rPr>
              <a:t> </a:t>
            </a:r>
            <a:r>
              <a:rPr dirty="0" sz="4000" b="1">
                <a:solidFill>
                  <a:srgbClr val="ff6600"/>
                </a:solidFill>
                <a:latin typeface="JNWQVR+Arial-BoldMT"/>
                <a:cs typeface="JNWQVR+Arial-BoldMT"/>
              </a:rPr>
              <a:t>General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61555" y="3050195"/>
            <a:ext cx="7598047" cy="11550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ed7d31"/>
                </a:solidFill>
                <a:latin typeface="JNWQVR+Arial-BoldMT"/>
                <a:cs typeface="JNWQVR+Arial-BoldMT"/>
              </a:rPr>
              <a:t>Baja</a:t>
            </a:r>
            <a:r>
              <a:rPr dirty="0" sz="4000" b="1">
                <a:solidFill>
                  <a:srgbClr val="ed7d31"/>
                </a:solidFill>
                <a:latin typeface="JNWQVR+Arial-BoldMT"/>
                <a:cs typeface="JNWQVR+Arial-BoldMT"/>
              </a:rPr>
              <a:t> </a:t>
            </a:r>
            <a:r>
              <a:rPr dirty="0" sz="4000" b="1">
                <a:solidFill>
                  <a:srgbClr val="ed7d31"/>
                </a:solidFill>
                <a:latin typeface="JNWQVR+Arial-BoldMT"/>
                <a:cs typeface="JNWQVR+Arial-BoldMT"/>
              </a:rPr>
              <a:t>eficacia</a:t>
            </a:r>
            <a:r>
              <a:rPr dirty="0" sz="4000" spc="31" b="1">
                <a:solidFill>
                  <a:srgbClr val="ed7d31"/>
                </a:solidFill>
                <a:latin typeface="JNWQVR+Arial-BoldMT"/>
                <a:cs typeface="JNWQVR+Arial-BoldMT"/>
              </a:rPr>
              <a:t> </a:t>
            </a:r>
            <a:r>
              <a:rPr dirty="0" sz="3600">
                <a:solidFill>
                  <a:srgbClr val="000000"/>
                </a:solidFill>
                <a:latin typeface="BVUEGW+ArialMT"/>
                <a:cs typeface="BVUEGW+ArialMT"/>
              </a:rPr>
              <a:t>y</a:t>
            </a:r>
            <a:r>
              <a:rPr dirty="0" sz="3600" spc="2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 b="1">
                <a:solidFill>
                  <a:srgbClr val="ed7d31"/>
                </a:solidFill>
                <a:latin typeface="JNWQVR+Arial-BoldMT"/>
                <a:cs typeface="JNWQVR+Arial-BoldMT"/>
              </a:rPr>
              <a:t>eficiencia</a:t>
            </a:r>
            <a:r>
              <a:rPr dirty="0" sz="4000" spc="23" b="1">
                <a:solidFill>
                  <a:srgbClr val="ed7d31"/>
                </a:solidFill>
                <a:latin typeface="JNWQVR+Arial-BoldMT"/>
                <a:cs typeface="JNWQVR+Arial-BoldMT"/>
              </a:rPr>
              <a:t> </a:t>
            </a:r>
            <a:r>
              <a:rPr dirty="0" sz="3600">
                <a:solidFill>
                  <a:srgbClr val="000000"/>
                </a:solidFill>
                <a:latin typeface="BVUEGW+ArialMT"/>
                <a:cs typeface="BVUEGW+ArialMT"/>
              </a:rPr>
              <a:t>para</a:t>
            </a:r>
            <a:r>
              <a:rPr dirty="0" sz="36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BVUEGW+ArialMT"/>
                <a:cs typeface="BVUEGW+ArialMT"/>
              </a:rPr>
              <a:t>la</a:t>
            </a:r>
          </a:p>
          <a:p>
            <a:pPr marL="0" marR="0">
              <a:lnSpc>
                <a:spcPts val="4021"/>
              </a:lnSpc>
              <a:spcBef>
                <a:spcPts val="304"/>
              </a:spcBef>
              <a:spcAft>
                <a:spcPts val="0"/>
              </a:spcAft>
            </a:pPr>
            <a:r>
              <a:rPr dirty="0" sz="3600" b="1">
                <a:solidFill>
                  <a:srgbClr val="70ad47"/>
                </a:solidFill>
                <a:latin typeface="JNWQVR+Arial-BoldMT"/>
                <a:cs typeface="JNWQVR+Arial-BoldMT"/>
              </a:rPr>
              <a:t>generación</a:t>
            </a:r>
            <a:r>
              <a:rPr dirty="0" sz="3600">
                <a:solidFill>
                  <a:srgbClr val="000000"/>
                </a:solidFill>
                <a:latin typeface="BVUEGW+ArialMT"/>
                <a:cs typeface="BVUEGW+ArialMT"/>
              </a:rPr>
              <a:t>,</a:t>
            </a:r>
            <a:r>
              <a:rPr dirty="0" sz="36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ff6600"/>
                </a:solidFill>
                <a:latin typeface="JNWQVR+Arial-BoldMT"/>
                <a:cs typeface="JNWQVR+Arial-BoldMT"/>
              </a:rPr>
              <a:t>recuperación</a:t>
            </a:r>
            <a:r>
              <a:rPr dirty="0" sz="3600" b="1">
                <a:solidFill>
                  <a:srgbClr val="ff6600"/>
                </a:solidFill>
                <a:latin typeface="JNWQVR+Arial-BoldMT"/>
                <a:cs typeface="JNWQVR+Arial-BoldMT"/>
              </a:rPr>
              <a:t> </a:t>
            </a:r>
            <a:r>
              <a:rPr dirty="0" sz="3600">
                <a:solidFill>
                  <a:srgbClr val="000000"/>
                </a:solidFill>
                <a:latin typeface="BVUEGW+ArialMT"/>
                <a:cs typeface="BVUEGW+ArialMT"/>
              </a:rPr>
              <a:t>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61555" y="4205027"/>
            <a:ext cx="7366583" cy="548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33ccff"/>
                </a:solidFill>
                <a:latin typeface="JNWQVR+Arial-BoldMT"/>
                <a:cs typeface="JNWQVR+Arial-BoldMT"/>
              </a:rPr>
              <a:t>sostenibilidad</a:t>
            </a:r>
            <a:r>
              <a:rPr dirty="0" sz="3600" spc="21" b="1">
                <a:solidFill>
                  <a:srgbClr val="33ccff"/>
                </a:solidFill>
                <a:latin typeface="JNWQVR+Arial-BoldMT"/>
                <a:cs typeface="JNWQVR+Arial-BoldMT"/>
              </a:rPr>
              <a:t> </a:t>
            </a:r>
            <a:r>
              <a:rPr dirty="0" sz="3600">
                <a:solidFill>
                  <a:srgbClr val="000000"/>
                </a:solidFill>
                <a:latin typeface="BVUEGW+ArialMT"/>
                <a:cs typeface="BVUEGW+ArialMT"/>
              </a:rPr>
              <a:t>del</a:t>
            </a:r>
            <a:r>
              <a:rPr dirty="0" sz="36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BVUEGW+ArialMT"/>
                <a:cs typeface="BVUEGW+ArialMT"/>
              </a:rPr>
              <a:t>espacio</a:t>
            </a:r>
            <a:r>
              <a:rPr dirty="0" sz="36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BVUEGW+ArialMT"/>
                <a:cs typeface="BVUEGW+ArialMT"/>
              </a:rPr>
              <a:t>público.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9948" y="4471397"/>
            <a:ext cx="3482085" cy="7218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92419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JNWQVR+Arial-BoldMT"/>
                <a:cs typeface="JNWQVR+Arial-BoldMT"/>
              </a:rPr>
              <a:t>POLÍTICA</a:t>
            </a:r>
            <a:r>
              <a:rPr dirty="0" sz="1600" b="1">
                <a:solidFill>
                  <a:srgbClr val="ffffff"/>
                </a:solidFill>
                <a:latin typeface="JNWQVR+Arial-BoldMT"/>
                <a:cs typeface="JNWQVR+Arial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JNWQVR+Arial-BoldMT"/>
                <a:cs typeface="JNWQVR+Arial-BoldMT"/>
              </a:rPr>
              <a:t>PÚBLICA</a:t>
            </a:r>
            <a:r>
              <a:rPr dirty="0" sz="1600" b="1">
                <a:solidFill>
                  <a:srgbClr val="ffffff"/>
                </a:solidFill>
                <a:latin typeface="JNWQVR+Arial-BoldMT"/>
                <a:cs typeface="JNWQVR+Arial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JNWQVR+Arial-BoldMT"/>
                <a:cs typeface="JNWQVR+Arial-BoldMT"/>
              </a:rPr>
              <a:t>DE</a:t>
            </a:r>
          </a:p>
          <a:p>
            <a:pPr marL="0" marR="0">
              <a:lnSpc>
                <a:spcPts val="322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RISPGD+TrebuchetMS-Bold"/>
                <a:cs typeface="RISPGD+TrebuchetMS-Bold"/>
              </a:rPr>
              <a:t>ESPACIO</a:t>
            </a:r>
            <a:r>
              <a:rPr dirty="0" sz="3200" b="1">
                <a:solidFill>
                  <a:srgbClr val="ffffff"/>
                </a:solidFill>
                <a:latin typeface="RISPGD+TrebuchetMS-Bold"/>
                <a:cs typeface="RISPGD+TrebuchetMS-Bold"/>
              </a:rPr>
              <a:t> </a:t>
            </a:r>
            <a:r>
              <a:rPr dirty="0" sz="3200" b="1">
                <a:solidFill>
                  <a:srgbClr val="ffffff"/>
                </a:solidFill>
                <a:latin typeface="RISPGD+TrebuchetMS-Bold"/>
                <a:cs typeface="RISPGD+TrebuchetMS-Bold"/>
              </a:rPr>
              <a:t>PÚBLICO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8430" y="5164309"/>
            <a:ext cx="1900495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JNWQVR+Arial-BoldMT"/>
                <a:cs typeface="JNWQVR+Arial-BoldMT"/>
              </a:rPr>
              <a:t>DE</a:t>
            </a:r>
            <a:r>
              <a:rPr dirty="0" sz="1600" b="1">
                <a:solidFill>
                  <a:srgbClr val="ffffff"/>
                </a:solidFill>
                <a:latin typeface="JNWQVR+Arial-BoldMT"/>
                <a:cs typeface="JNWQVR+Arial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JNWQVR+Arial-BoldMT"/>
                <a:cs typeface="JNWQVR+Arial-BoldMT"/>
              </a:rPr>
              <a:t>BOGOTÁ,</a:t>
            </a:r>
            <a:r>
              <a:rPr dirty="0" sz="1600" b="1">
                <a:solidFill>
                  <a:srgbClr val="ffffff"/>
                </a:solidFill>
                <a:latin typeface="JNWQVR+Arial-BoldMT"/>
                <a:cs typeface="JNWQVR+Arial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JNWQVR+Arial-BoldMT"/>
                <a:cs typeface="JNWQVR+Arial-BoldMT"/>
              </a:rPr>
              <a:t>D.C.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61555" y="565825"/>
            <a:ext cx="4354490" cy="605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6600"/>
                </a:solidFill>
                <a:latin typeface="JNWQVR+Arial-BoldMT"/>
                <a:cs typeface="JNWQVR+Arial-BoldMT"/>
              </a:rPr>
              <a:t>Objetivo</a:t>
            </a:r>
            <a:r>
              <a:rPr dirty="0" sz="4000" spc="1102" b="1">
                <a:solidFill>
                  <a:srgbClr val="ff6600"/>
                </a:solidFill>
                <a:latin typeface="JNWQVR+Arial-BoldMT"/>
                <a:cs typeface="JNWQVR+Arial-BoldMT"/>
              </a:rPr>
              <a:t> </a:t>
            </a:r>
            <a:r>
              <a:rPr dirty="0" sz="4000" b="1">
                <a:solidFill>
                  <a:srgbClr val="ff6600"/>
                </a:solidFill>
                <a:latin typeface="JNWQVR+Arial-BoldMT"/>
                <a:cs typeface="JNWQVR+Arial-BoldMT"/>
              </a:rPr>
              <a:t>General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61555" y="2311284"/>
            <a:ext cx="7340415" cy="27434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BVUEGW+ArialMT"/>
                <a:cs typeface="BVUEGW+ArialMT"/>
              </a:rPr>
              <a:t>Reforzar</a:t>
            </a:r>
            <a:r>
              <a:rPr dirty="0" sz="36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BVUEGW+ArialMT"/>
                <a:cs typeface="BVUEGW+ArialMT"/>
              </a:rPr>
              <a:t>el</a:t>
            </a:r>
            <a:r>
              <a:rPr dirty="0" sz="36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000090"/>
                </a:solidFill>
                <a:latin typeface="JNWQVR+Arial-BoldMT"/>
                <a:cs typeface="JNWQVR+Arial-BoldMT"/>
              </a:rPr>
              <a:t>carácter</a:t>
            </a:r>
            <a:r>
              <a:rPr dirty="0" sz="3600" b="1">
                <a:solidFill>
                  <a:srgbClr val="000090"/>
                </a:solidFill>
                <a:latin typeface="JNWQVR+Arial-BoldMT"/>
                <a:cs typeface="JNWQVR+Arial-BoldMT"/>
              </a:rPr>
              <a:t> </a:t>
            </a:r>
            <a:r>
              <a:rPr dirty="0" sz="3600" b="1">
                <a:solidFill>
                  <a:srgbClr val="000090"/>
                </a:solidFill>
                <a:latin typeface="JNWQVR+Arial-BoldMT"/>
                <a:cs typeface="JNWQVR+Arial-BoldMT"/>
              </a:rPr>
              <a:t>estructurante</a:t>
            </a:r>
          </a:p>
          <a:p>
            <a:pPr marL="0" marR="0">
              <a:lnSpc>
                <a:spcPts val="4021"/>
              </a:lnSpc>
              <a:spcBef>
                <a:spcPts val="298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BVUEGW+ArialMT"/>
                <a:cs typeface="BVUEGW+ArialMT"/>
              </a:rPr>
              <a:t>del</a:t>
            </a:r>
            <a:r>
              <a:rPr dirty="0" sz="36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BVUEGW+ArialMT"/>
                <a:cs typeface="BVUEGW+ArialMT"/>
              </a:rPr>
              <a:t>espacio</a:t>
            </a:r>
            <a:r>
              <a:rPr dirty="0" sz="36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BVUEGW+ArialMT"/>
                <a:cs typeface="BVUEGW+ArialMT"/>
              </a:rPr>
              <a:t>público,</a:t>
            </a:r>
            <a:r>
              <a:rPr dirty="0" sz="36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000090"/>
                </a:solidFill>
                <a:latin typeface="JNWQVR+Arial-BoldMT"/>
                <a:cs typeface="JNWQVR+Arial-BoldMT"/>
              </a:rPr>
              <a:t>aumentar</a:t>
            </a:r>
            <a:r>
              <a:rPr dirty="0" sz="3600" b="1">
                <a:solidFill>
                  <a:srgbClr val="000090"/>
                </a:solidFill>
                <a:latin typeface="JNWQVR+Arial-BoldMT"/>
                <a:cs typeface="JNWQVR+Arial-BoldMT"/>
              </a:rPr>
              <a:t> </a:t>
            </a:r>
            <a:r>
              <a:rPr dirty="0" sz="3600">
                <a:solidFill>
                  <a:srgbClr val="000000"/>
                </a:solidFill>
                <a:latin typeface="BVUEGW+ArialMT"/>
                <a:cs typeface="BVUEGW+ArialMT"/>
              </a:rPr>
              <a:t>su</a:t>
            </a:r>
          </a:p>
          <a:p>
            <a:pPr marL="0" marR="0">
              <a:lnSpc>
                <a:spcPts val="4021"/>
              </a:lnSpc>
              <a:spcBef>
                <a:spcPts val="348"/>
              </a:spcBef>
              <a:spcAft>
                <a:spcPts val="0"/>
              </a:spcAft>
            </a:pPr>
            <a:r>
              <a:rPr dirty="0" sz="3600" b="1">
                <a:solidFill>
                  <a:srgbClr val="70ad47"/>
                </a:solidFill>
                <a:latin typeface="JNWQVR+Arial-BoldMT"/>
                <a:cs typeface="JNWQVR+Arial-BoldMT"/>
              </a:rPr>
              <a:t>oferta</a:t>
            </a:r>
            <a:r>
              <a:rPr dirty="0" sz="3600" b="1">
                <a:solidFill>
                  <a:srgbClr val="70ad47"/>
                </a:solidFill>
                <a:latin typeface="JNWQVR+Arial-BoldMT"/>
                <a:cs typeface="JNWQVR+Arial-BoldMT"/>
              </a:rPr>
              <a:t> </a:t>
            </a:r>
            <a:r>
              <a:rPr dirty="0" sz="3600" b="1">
                <a:solidFill>
                  <a:srgbClr val="70ad47"/>
                </a:solidFill>
                <a:latin typeface="JNWQVR+Arial-BoldMT"/>
                <a:cs typeface="JNWQVR+Arial-BoldMT"/>
              </a:rPr>
              <a:t>cuantitativa</a:t>
            </a:r>
            <a:r>
              <a:rPr dirty="0" sz="3600" b="1">
                <a:solidFill>
                  <a:srgbClr val="70ad47"/>
                </a:solidFill>
                <a:latin typeface="JNWQVR+Arial-BoldMT"/>
                <a:cs typeface="JNWQVR+Arial-BoldMT"/>
              </a:rPr>
              <a:t> </a:t>
            </a:r>
            <a:r>
              <a:rPr dirty="0" sz="3600">
                <a:solidFill>
                  <a:srgbClr val="000000"/>
                </a:solidFill>
                <a:latin typeface="BVUEGW+ArialMT"/>
                <a:cs typeface="BVUEGW+ArialMT"/>
              </a:rPr>
              <a:t>y</a:t>
            </a:r>
            <a:r>
              <a:rPr dirty="0" sz="36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ff6600"/>
                </a:solidFill>
                <a:latin typeface="JNWQVR+Arial-BoldMT"/>
                <a:cs typeface="JNWQVR+Arial-BoldMT"/>
              </a:rPr>
              <a:t>cualitativa</a:t>
            </a:r>
            <a:r>
              <a:rPr dirty="0" sz="3600">
                <a:solidFill>
                  <a:srgbClr val="000000"/>
                </a:solidFill>
                <a:latin typeface="BVUEGW+ArialMT"/>
                <a:cs typeface="BVUEGW+ArialMT"/>
              </a:rPr>
              <a:t>,</a:t>
            </a:r>
            <a:r>
              <a:rPr dirty="0" sz="36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BVUEGW+ArialMT"/>
                <a:cs typeface="BVUEGW+ArialMT"/>
              </a:rPr>
              <a:t>y</a:t>
            </a:r>
          </a:p>
          <a:p>
            <a:pPr marL="0" marR="0">
              <a:lnSpc>
                <a:spcPts val="4021"/>
              </a:lnSpc>
              <a:spcBef>
                <a:spcPts val="298"/>
              </a:spcBef>
              <a:spcAft>
                <a:spcPts val="0"/>
              </a:spcAft>
            </a:pPr>
            <a:r>
              <a:rPr dirty="0" sz="3600" b="1">
                <a:solidFill>
                  <a:srgbClr val="000090"/>
                </a:solidFill>
                <a:latin typeface="JNWQVR+Arial-BoldMT"/>
                <a:cs typeface="JNWQVR+Arial-BoldMT"/>
              </a:rPr>
              <a:t>garantizar</a:t>
            </a:r>
            <a:r>
              <a:rPr dirty="0" sz="3600" b="1">
                <a:solidFill>
                  <a:srgbClr val="000090"/>
                </a:solidFill>
                <a:latin typeface="JNWQVR+Arial-BoldMT"/>
                <a:cs typeface="JNWQVR+Arial-BoldMT"/>
              </a:rPr>
              <a:t> </a:t>
            </a:r>
            <a:r>
              <a:rPr dirty="0" sz="3600">
                <a:solidFill>
                  <a:srgbClr val="000000"/>
                </a:solidFill>
                <a:latin typeface="BVUEGW+ArialMT"/>
                <a:cs typeface="BVUEGW+ArialMT"/>
              </a:rPr>
              <a:t>su</a:t>
            </a:r>
            <a:r>
              <a:rPr dirty="0" sz="36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33ccff"/>
                </a:solidFill>
                <a:latin typeface="JNWQVR+Arial-BoldMT"/>
                <a:cs typeface="JNWQVR+Arial-BoldMT"/>
              </a:rPr>
              <a:t>uso</a:t>
            </a:r>
            <a:r>
              <a:rPr dirty="0" sz="3600" b="1">
                <a:solidFill>
                  <a:srgbClr val="33ccff"/>
                </a:solidFill>
                <a:latin typeface="JNWQVR+Arial-BoldMT"/>
                <a:cs typeface="JNWQVR+Arial-BoldMT"/>
              </a:rPr>
              <a:t> </a:t>
            </a:r>
            <a:r>
              <a:rPr dirty="0" sz="3600">
                <a:solidFill>
                  <a:srgbClr val="000000"/>
                </a:solidFill>
                <a:latin typeface="BVUEGW+ArialMT"/>
                <a:cs typeface="BVUEGW+ArialMT"/>
              </a:rPr>
              <a:t>y</a:t>
            </a:r>
            <a:r>
              <a:rPr dirty="0" sz="36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33ccff"/>
                </a:solidFill>
                <a:latin typeface="JNWQVR+Arial-BoldMT"/>
                <a:cs typeface="JNWQVR+Arial-BoldMT"/>
              </a:rPr>
              <a:t>valoración</a:t>
            </a:r>
          </a:p>
          <a:p>
            <a:pPr marL="0" marR="0">
              <a:lnSpc>
                <a:spcPts val="4021"/>
              </a:lnSpc>
              <a:spcBef>
                <a:spcPts val="298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BVUEGW+ArialMT"/>
                <a:cs typeface="BVUEGW+ArialMT"/>
              </a:rPr>
              <a:t>ciudadana.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9948" y="4471397"/>
            <a:ext cx="3482085" cy="7218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92419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JNWQVR+Arial-BoldMT"/>
                <a:cs typeface="JNWQVR+Arial-BoldMT"/>
              </a:rPr>
              <a:t>POLÍTICA</a:t>
            </a:r>
            <a:r>
              <a:rPr dirty="0" sz="1600" b="1">
                <a:solidFill>
                  <a:srgbClr val="ffffff"/>
                </a:solidFill>
                <a:latin typeface="JNWQVR+Arial-BoldMT"/>
                <a:cs typeface="JNWQVR+Arial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JNWQVR+Arial-BoldMT"/>
                <a:cs typeface="JNWQVR+Arial-BoldMT"/>
              </a:rPr>
              <a:t>PÚBLICA</a:t>
            </a:r>
            <a:r>
              <a:rPr dirty="0" sz="1600" b="1">
                <a:solidFill>
                  <a:srgbClr val="ffffff"/>
                </a:solidFill>
                <a:latin typeface="JNWQVR+Arial-BoldMT"/>
                <a:cs typeface="JNWQVR+Arial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JNWQVR+Arial-BoldMT"/>
                <a:cs typeface="JNWQVR+Arial-BoldMT"/>
              </a:rPr>
              <a:t>DE</a:t>
            </a:r>
          </a:p>
          <a:p>
            <a:pPr marL="0" marR="0">
              <a:lnSpc>
                <a:spcPts val="322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RISPGD+TrebuchetMS-Bold"/>
                <a:cs typeface="RISPGD+TrebuchetMS-Bold"/>
              </a:rPr>
              <a:t>ESPACIO</a:t>
            </a:r>
            <a:r>
              <a:rPr dirty="0" sz="3200" b="1">
                <a:solidFill>
                  <a:srgbClr val="ffffff"/>
                </a:solidFill>
                <a:latin typeface="RISPGD+TrebuchetMS-Bold"/>
                <a:cs typeface="RISPGD+TrebuchetMS-Bold"/>
              </a:rPr>
              <a:t> </a:t>
            </a:r>
            <a:r>
              <a:rPr dirty="0" sz="3200" b="1">
                <a:solidFill>
                  <a:srgbClr val="ffffff"/>
                </a:solidFill>
                <a:latin typeface="RISPGD+TrebuchetMS-Bold"/>
                <a:cs typeface="RISPGD+TrebuchetMS-Bold"/>
              </a:rPr>
              <a:t>PÚBLICO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8430" y="5164309"/>
            <a:ext cx="1900495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JNWQVR+Arial-BoldMT"/>
                <a:cs typeface="JNWQVR+Arial-BoldMT"/>
              </a:rPr>
              <a:t>DE</a:t>
            </a:r>
            <a:r>
              <a:rPr dirty="0" sz="1600" b="1">
                <a:solidFill>
                  <a:srgbClr val="ffffff"/>
                </a:solidFill>
                <a:latin typeface="JNWQVR+Arial-BoldMT"/>
                <a:cs typeface="JNWQVR+Arial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JNWQVR+Arial-BoldMT"/>
                <a:cs typeface="JNWQVR+Arial-BoldMT"/>
              </a:rPr>
              <a:t>BOGOTÁ,</a:t>
            </a:r>
            <a:r>
              <a:rPr dirty="0" sz="1600" b="1">
                <a:solidFill>
                  <a:srgbClr val="ffffff"/>
                </a:solidFill>
                <a:latin typeface="JNWQVR+Arial-BoldMT"/>
                <a:cs typeface="JNWQVR+Arial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JNWQVR+Arial-BoldMT"/>
                <a:cs typeface="JNWQVR+Arial-BoldMT"/>
              </a:rPr>
              <a:t>D.C.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499793" y="977113"/>
            <a:ext cx="1253132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JNWQVR+Arial-BoldMT"/>
                <a:cs typeface="JNWQVR+Arial-BoldMT"/>
              </a:rPr>
              <a:t>Público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71770" y="2319731"/>
            <a:ext cx="1684362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BVUEGW+ArialMT"/>
                <a:cs typeface="BVUEGW+ArialMT"/>
              </a:rPr>
              <a:t>Co-responsabilidad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35911" y="2356080"/>
            <a:ext cx="1180306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BVUEGW+ArialMT"/>
                <a:cs typeface="BVUEGW+ArialMT"/>
              </a:rPr>
              <a:t>Necesidades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95651" y="3190059"/>
            <a:ext cx="1591940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BVUEGW+ArialMT"/>
                <a:cs typeface="BVUEGW+ArialMT"/>
              </a:rPr>
              <a:t>ACUERDOS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695500" y="4020830"/>
            <a:ext cx="913345" cy="4500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081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BVUEGW+ArialMT"/>
                <a:cs typeface="BVUEGW+ArialMT"/>
              </a:rPr>
              <a:t>Intereses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BVUEGW+ArialMT"/>
                <a:cs typeface="BVUEGW+ArialMT"/>
              </a:rPr>
              <a:t>Comunes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11639" y="4191518"/>
            <a:ext cx="1270396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JNWQVR+Arial-BoldMT"/>
                <a:cs typeface="JNWQVR+Arial-BoldMT"/>
              </a:rPr>
              <a:t>Privado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971617" y="4191518"/>
            <a:ext cx="1828651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JNWQVR+Arial-BoldMT"/>
                <a:cs typeface="JNWQVR+Arial-BoldMT"/>
              </a:rPr>
              <a:t>Comunidad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14579" y="2205342"/>
            <a:ext cx="6639128" cy="12152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ed7d31"/>
                </a:solidFill>
                <a:latin typeface="JNWQVR+Arial-BoldMT"/>
                <a:cs typeface="JNWQVR+Arial-BoldMT"/>
              </a:rPr>
              <a:t>Criterios</a:t>
            </a:r>
            <a:r>
              <a:rPr dirty="0" sz="4000" b="1">
                <a:solidFill>
                  <a:srgbClr val="ed7d31"/>
                </a:solidFill>
                <a:latin typeface="JNWQVR+Arial-BoldMT"/>
                <a:cs typeface="JNWQVR+Arial-BoldMT"/>
              </a:rPr>
              <a:t> </a:t>
            </a:r>
            <a:r>
              <a:rPr dirty="0" sz="4000" b="1">
                <a:solidFill>
                  <a:srgbClr val="ed7d31"/>
                </a:solidFill>
                <a:latin typeface="JNWQVR+Arial-BoldMT"/>
                <a:cs typeface="JNWQVR+Arial-BoldMT"/>
              </a:rPr>
              <a:t>y</a:t>
            </a:r>
            <a:r>
              <a:rPr dirty="0" sz="4000" b="1">
                <a:solidFill>
                  <a:srgbClr val="ed7d31"/>
                </a:solidFill>
                <a:latin typeface="JNWQVR+Arial-BoldMT"/>
                <a:cs typeface="JNWQVR+Arial-BoldMT"/>
              </a:rPr>
              <a:t> </a:t>
            </a:r>
            <a:r>
              <a:rPr dirty="0" sz="4000" b="1">
                <a:solidFill>
                  <a:srgbClr val="ed7d31"/>
                </a:solidFill>
                <a:latin typeface="JNWQVR+Arial-BoldMT"/>
                <a:cs typeface="JNWQVR+Arial-BoldMT"/>
              </a:rPr>
              <a:t>lineamientos</a:t>
            </a:r>
            <a:r>
              <a:rPr dirty="0" sz="4000" b="1">
                <a:solidFill>
                  <a:srgbClr val="ed7d31"/>
                </a:solidFill>
                <a:latin typeface="JNWQVR+Arial-BoldMT"/>
                <a:cs typeface="JNWQVR+Arial-BoldMT"/>
              </a:rPr>
              <a:t> </a:t>
            </a:r>
            <a:r>
              <a:rPr dirty="0" sz="4000" b="1">
                <a:solidFill>
                  <a:srgbClr val="ed7d31"/>
                </a:solidFill>
                <a:latin typeface="JNWQVR+Arial-BoldMT"/>
                <a:cs typeface="JNWQVR+Arial-BoldMT"/>
              </a:rPr>
              <a:t>de</a:t>
            </a:r>
          </a:p>
          <a:p>
            <a:pPr marL="0" marR="0">
              <a:lnSpc>
                <a:spcPts val="4468"/>
              </a:lnSpc>
              <a:spcBef>
                <a:spcPts val="331"/>
              </a:spcBef>
              <a:spcAft>
                <a:spcPts val="0"/>
              </a:spcAft>
            </a:pPr>
            <a:r>
              <a:rPr dirty="0" sz="4000" b="1">
                <a:solidFill>
                  <a:srgbClr val="ed7d31"/>
                </a:solidFill>
                <a:latin typeface="JNWQVR+Arial-BoldMT"/>
                <a:cs typeface="JNWQVR+Arial-BoldMT"/>
              </a:rPr>
              <a:t>intervención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9948" y="4471397"/>
            <a:ext cx="3482085" cy="7218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92419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JNWQVR+Arial-BoldMT"/>
                <a:cs typeface="JNWQVR+Arial-BoldMT"/>
              </a:rPr>
              <a:t>POLÍTICA</a:t>
            </a:r>
            <a:r>
              <a:rPr dirty="0" sz="1600" b="1">
                <a:solidFill>
                  <a:srgbClr val="ffffff"/>
                </a:solidFill>
                <a:latin typeface="JNWQVR+Arial-BoldMT"/>
                <a:cs typeface="JNWQVR+Arial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JNWQVR+Arial-BoldMT"/>
                <a:cs typeface="JNWQVR+Arial-BoldMT"/>
              </a:rPr>
              <a:t>PÚBLICA</a:t>
            </a:r>
            <a:r>
              <a:rPr dirty="0" sz="1600" b="1">
                <a:solidFill>
                  <a:srgbClr val="ffffff"/>
                </a:solidFill>
                <a:latin typeface="JNWQVR+Arial-BoldMT"/>
                <a:cs typeface="JNWQVR+Arial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JNWQVR+Arial-BoldMT"/>
                <a:cs typeface="JNWQVR+Arial-BoldMT"/>
              </a:rPr>
              <a:t>DE</a:t>
            </a:r>
          </a:p>
          <a:p>
            <a:pPr marL="0" marR="0">
              <a:lnSpc>
                <a:spcPts val="322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RISPGD+TrebuchetMS-Bold"/>
                <a:cs typeface="RISPGD+TrebuchetMS-Bold"/>
              </a:rPr>
              <a:t>ESPACIO</a:t>
            </a:r>
            <a:r>
              <a:rPr dirty="0" sz="3200" b="1">
                <a:solidFill>
                  <a:srgbClr val="ffffff"/>
                </a:solidFill>
                <a:latin typeface="RISPGD+TrebuchetMS-Bold"/>
                <a:cs typeface="RISPGD+TrebuchetMS-Bold"/>
              </a:rPr>
              <a:t> </a:t>
            </a:r>
            <a:r>
              <a:rPr dirty="0" sz="3200" b="1">
                <a:solidFill>
                  <a:srgbClr val="ffffff"/>
                </a:solidFill>
                <a:latin typeface="RISPGD+TrebuchetMS-Bold"/>
                <a:cs typeface="RISPGD+TrebuchetMS-Bold"/>
              </a:rPr>
              <a:t>PÚBLICO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8430" y="5164309"/>
            <a:ext cx="1900495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JNWQVR+Arial-BoldMT"/>
                <a:cs typeface="JNWQVR+Arial-BoldMT"/>
              </a:rPr>
              <a:t>DE</a:t>
            </a:r>
            <a:r>
              <a:rPr dirty="0" sz="1600" b="1">
                <a:solidFill>
                  <a:srgbClr val="ffffff"/>
                </a:solidFill>
                <a:latin typeface="JNWQVR+Arial-BoldMT"/>
                <a:cs typeface="JNWQVR+Arial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JNWQVR+Arial-BoldMT"/>
                <a:cs typeface="JNWQVR+Arial-BoldMT"/>
              </a:rPr>
              <a:t>BOGOTÁ,</a:t>
            </a:r>
            <a:r>
              <a:rPr dirty="0" sz="1600" b="1">
                <a:solidFill>
                  <a:srgbClr val="ffffff"/>
                </a:solidFill>
                <a:latin typeface="JNWQVR+Arial-BoldMT"/>
                <a:cs typeface="JNWQVR+Arial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JNWQVR+Arial-BoldMT"/>
                <a:cs typeface="JNWQVR+Arial-BoldMT"/>
              </a:rPr>
              <a:t>D.C.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40631" y="365697"/>
            <a:ext cx="10128399" cy="9742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0108" marR="0">
              <a:lnSpc>
                <a:spcPts val="3798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 b="1">
                <a:solidFill>
                  <a:srgbClr val="70ad47"/>
                </a:solidFill>
                <a:latin typeface="JNWQVR+Arial-BoldMT"/>
                <a:cs typeface="JNWQVR+Arial-BoldMT"/>
              </a:rPr>
              <a:t>Criterios</a:t>
            </a:r>
            <a:r>
              <a:rPr dirty="0" sz="3400" b="1">
                <a:solidFill>
                  <a:srgbClr val="70ad47"/>
                </a:solidFill>
                <a:latin typeface="JNWQVR+Arial-BoldMT"/>
                <a:cs typeface="JNWQVR+Arial-BoldMT"/>
              </a:rPr>
              <a:t> </a:t>
            </a:r>
            <a:r>
              <a:rPr dirty="0" sz="3400" b="1">
                <a:solidFill>
                  <a:srgbClr val="70ad47"/>
                </a:solidFill>
                <a:latin typeface="JNWQVR+Arial-BoldMT"/>
                <a:cs typeface="JNWQVR+Arial-BoldMT"/>
              </a:rPr>
              <a:t>y</a:t>
            </a:r>
            <a:r>
              <a:rPr dirty="0" sz="3400" b="1">
                <a:solidFill>
                  <a:srgbClr val="70ad47"/>
                </a:solidFill>
                <a:latin typeface="JNWQVR+Arial-BoldMT"/>
                <a:cs typeface="JNWQVR+Arial-BoldMT"/>
              </a:rPr>
              <a:t> </a:t>
            </a:r>
            <a:r>
              <a:rPr dirty="0" sz="3400" b="1">
                <a:solidFill>
                  <a:srgbClr val="70ad47"/>
                </a:solidFill>
                <a:latin typeface="JNWQVR+Arial-BoldMT"/>
                <a:cs typeface="JNWQVR+Arial-BoldMT"/>
              </a:rPr>
              <a:t>lineamientos</a:t>
            </a:r>
            <a:r>
              <a:rPr dirty="0" sz="3400" b="1">
                <a:solidFill>
                  <a:srgbClr val="70ad47"/>
                </a:solidFill>
                <a:latin typeface="JNWQVR+Arial-BoldMT"/>
                <a:cs typeface="JNWQVR+Arial-BoldMT"/>
              </a:rPr>
              <a:t> </a:t>
            </a:r>
            <a:r>
              <a:rPr dirty="0" sz="3400" b="1">
                <a:solidFill>
                  <a:srgbClr val="70ad47"/>
                </a:solidFill>
                <a:latin typeface="JNWQVR+Arial-BoldMT"/>
                <a:cs typeface="JNWQVR+Arial-BoldMT"/>
              </a:rPr>
              <a:t>Físico</a:t>
            </a:r>
            <a:r>
              <a:rPr dirty="0" sz="3400" b="1">
                <a:solidFill>
                  <a:srgbClr val="70ad47"/>
                </a:solidFill>
                <a:latin typeface="JNWQVR+Arial-BoldMT"/>
                <a:cs typeface="JNWQVR+Arial-BoldMT"/>
              </a:rPr>
              <a:t> </a:t>
            </a:r>
            <a:r>
              <a:rPr dirty="0" sz="3400" b="1">
                <a:solidFill>
                  <a:srgbClr val="70ad47"/>
                </a:solidFill>
                <a:latin typeface="JNWQVR+Arial-BoldMT"/>
                <a:cs typeface="JNWQVR+Arial-BoldMT"/>
              </a:rPr>
              <a:t>ambientales</a:t>
            </a:r>
          </a:p>
          <a:p>
            <a:pPr marL="0" marR="0">
              <a:lnSpc>
                <a:spcPts val="3483"/>
              </a:lnSpc>
              <a:spcBef>
                <a:spcPts val="89"/>
              </a:spcBef>
              <a:spcAft>
                <a:spcPts val="0"/>
              </a:spcAft>
            </a:pPr>
            <a:r>
              <a:rPr dirty="0" sz="3000">
                <a:solidFill>
                  <a:srgbClr val="70ad47"/>
                </a:solidFill>
                <a:latin typeface="OKHDCE+TrebuchetMS"/>
                <a:cs typeface="OKHDCE+TrebuchetMS"/>
              </a:rPr>
              <a:t>El</a:t>
            </a:r>
            <a:r>
              <a:rPr dirty="0" sz="3000">
                <a:solidFill>
                  <a:srgbClr val="70ad47"/>
                </a:solidFill>
                <a:latin typeface="OKHDCE+TrebuchetMS"/>
                <a:cs typeface="OKHDCE+TrebuchetMS"/>
              </a:rPr>
              <a:t> </a:t>
            </a:r>
            <a:r>
              <a:rPr dirty="0" sz="3000">
                <a:solidFill>
                  <a:srgbClr val="70ad47"/>
                </a:solidFill>
                <a:latin typeface="OKHDCE+TrebuchetMS"/>
                <a:cs typeface="OKHDCE+TrebuchetMS"/>
              </a:rPr>
              <a:t>espacio</a:t>
            </a:r>
            <a:r>
              <a:rPr dirty="0" sz="3000">
                <a:solidFill>
                  <a:srgbClr val="70ad47"/>
                </a:solidFill>
                <a:latin typeface="OKHDCE+TrebuchetMS"/>
                <a:cs typeface="OKHDCE+TrebuchetMS"/>
              </a:rPr>
              <a:t> </a:t>
            </a:r>
            <a:r>
              <a:rPr dirty="0" sz="3000">
                <a:solidFill>
                  <a:srgbClr val="70ad47"/>
                </a:solidFill>
                <a:latin typeface="OKHDCE+TrebuchetMS"/>
                <a:cs typeface="OKHDCE+TrebuchetMS"/>
              </a:rPr>
              <a:t>público</a:t>
            </a:r>
            <a:r>
              <a:rPr dirty="0" sz="3000">
                <a:solidFill>
                  <a:srgbClr val="70ad47"/>
                </a:solidFill>
                <a:latin typeface="OKHDCE+TrebuchetMS"/>
                <a:cs typeface="OKHDCE+TrebuchetMS"/>
              </a:rPr>
              <a:t> </a:t>
            </a:r>
            <a:r>
              <a:rPr dirty="0" sz="3000">
                <a:solidFill>
                  <a:srgbClr val="70ad47"/>
                </a:solidFill>
                <a:latin typeface="OKHDCE+TrebuchetMS"/>
                <a:cs typeface="OKHDCE+TrebuchetMS"/>
              </a:rPr>
              <a:t>como</a:t>
            </a:r>
            <a:r>
              <a:rPr dirty="0" sz="3000">
                <a:solidFill>
                  <a:srgbClr val="70ad47"/>
                </a:solidFill>
                <a:latin typeface="OKHDCE+TrebuchetMS"/>
                <a:cs typeface="OKHDCE+TrebuchetMS"/>
              </a:rPr>
              <a:t> </a:t>
            </a:r>
            <a:r>
              <a:rPr dirty="0" sz="3000">
                <a:solidFill>
                  <a:srgbClr val="70ad47"/>
                </a:solidFill>
                <a:latin typeface="OKHDCE+TrebuchetMS"/>
                <a:cs typeface="OKHDCE+TrebuchetMS"/>
              </a:rPr>
              <a:t>lugar</a:t>
            </a:r>
            <a:r>
              <a:rPr dirty="0" sz="3000">
                <a:solidFill>
                  <a:srgbClr val="70ad47"/>
                </a:solidFill>
                <a:latin typeface="OKHDCE+TrebuchetMS"/>
                <a:cs typeface="OKHDCE+TrebuchetMS"/>
              </a:rPr>
              <a:t> </a:t>
            </a:r>
            <a:r>
              <a:rPr dirty="0" sz="3000">
                <a:solidFill>
                  <a:srgbClr val="70ad47"/>
                </a:solidFill>
                <a:latin typeface="OKHDCE+TrebuchetMS"/>
                <a:cs typeface="OKHDCE+TrebuchetMS"/>
              </a:rPr>
              <a:t>y</a:t>
            </a:r>
            <a:r>
              <a:rPr dirty="0" sz="3000">
                <a:solidFill>
                  <a:srgbClr val="70ad47"/>
                </a:solidFill>
                <a:latin typeface="OKHDCE+TrebuchetMS"/>
                <a:cs typeface="OKHDCE+TrebuchetMS"/>
              </a:rPr>
              <a:t> </a:t>
            </a:r>
            <a:r>
              <a:rPr dirty="0" sz="3000">
                <a:solidFill>
                  <a:srgbClr val="70ad47"/>
                </a:solidFill>
                <a:latin typeface="OKHDCE+TrebuchetMS"/>
                <a:cs typeface="OKHDCE+TrebuchetMS"/>
              </a:rPr>
              <a:t>soporte</a:t>
            </a:r>
            <a:r>
              <a:rPr dirty="0" sz="3000">
                <a:solidFill>
                  <a:srgbClr val="70ad47"/>
                </a:solidFill>
                <a:latin typeface="OKHDCE+TrebuchetMS"/>
                <a:cs typeface="OKHDCE+TrebuchetMS"/>
              </a:rPr>
              <a:t> </a:t>
            </a:r>
            <a:r>
              <a:rPr dirty="0" sz="3000">
                <a:solidFill>
                  <a:srgbClr val="70ad47"/>
                </a:solidFill>
                <a:latin typeface="OKHDCE+TrebuchetMS"/>
                <a:cs typeface="OKHDCE+TrebuchetMS"/>
              </a:rPr>
              <a:t>de</a:t>
            </a:r>
            <a:r>
              <a:rPr dirty="0" sz="3000">
                <a:solidFill>
                  <a:srgbClr val="70ad47"/>
                </a:solidFill>
                <a:latin typeface="OKHDCE+TrebuchetMS"/>
                <a:cs typeface="OKHDCE+TrebuchetMS"/>
              </a:rPr>
              <a:t> </a:t>
            </a:r>
            <a:r>
              <a:rPr dirty="0" sz="3000">
                <a:solidFill>
                  <a:srgbClr val="70ad47"/>
                </a:solidFill>
                <a:latin typeface="OKHDCE+TrebuchetMS"/>
                <a:cs typeface="OKHDCE+TrebuchetMS"/>
              </a:rPr>
              <a:t>vida</a:t>
            </a:r>
            <a:r>
              <a:rPr dirty="0" sz="3000">
                <a:solidFill>
                  <a:srgbClr val="70ad47"/>
                </a:solidFill>
                <a:latin typeface="OKHDCE+TrebuchetMS"/>
                <a:cs typeface="OKHDCE+TrebuchetMS"/>
              </a:rPr>
              <a:t> </a:t>
            </a:r>
            <a:r>
              <a:rPr dirty="0" sz="3000">
                <a:solidFill>
                  <a:srgbClr val="70ad47"/>
                </a:solidFill>
                <a:latin typeface="OKHDCE+TrebuchetMS"/>
                <a:cs typeface="OKHDCE+TrebuchetMS"/>
              </a:rPr>
              <a:t>ciudadana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3440" y="2119235"/>
            <a:ext cx="6270307" cy="9047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 b="1">
                <a:solidFill>
                  <a:srgbClr val="808080"/>
                </a:solidFill>
                <a:latin typeface="RISPGD+TrebuchetMS-Bold"/>
                <a:cs typeface="RISPGD+TrebuchetMS-Bold"/>
              </a:rPr>
              <a:t>1.</a:t>
            </a:r>
            <a:r>
              <a:rPr dirty="0" sz="1950" spc="257" b="1">
                <a:solidFill>
                  <a:srgbClr val="808080"/>
                </a:solidFill>
                <a:latin typeface="RISPGD+TrebuchetMS-Bold"/>
                <a:cs typeface="RISPGD+TrebuchetMS-Bold"/>
              </a:rPr>
              <a:t> </a:t>
            </a:r>
            <a:r>
              <a:rPr dirty="0" sz="1900" b="1">
                <a:solidFill>
                  <a:srgbClr val="808080"/>
                </a:solidFill>
                <a:latin typeface="RISPGD+TrebuchetMS-Bold"/>
                <a:cs typeface="RISPGD+TrebuchetMS-Bold"/>
              </a:rPr>
              <a:t>Integrar</a:t>
            </a:r>
            <a:r>
              <a:rPr dirty="0" sz="1900" b="1">
                <a:solidFill>
                  <a:srgbClr val="808080"/>
                </a:solidFill>
                <a:latin typeface="RISPGD+TrebuchetMS-Bold"/>
                <a:cs typeface="RISPGD+TrebuchetMS-Bold"/>
              </a:rPr>
              <a:t> </a:t>
            </a:r>
            <a:r>
              <a:rPr dirty="0" sz="1900" b="1">
                <a:solidFill>
                  <a:srgbClr val="808080"/>
                </a:solidFill>
                <a:latin typeface="RISPGD+TrebuchetMS-Bold"/>
                <a:cs typeface="RISPGD+TrebuchetMS-Bold"/>
              </a:rPr>
              <a:t>armónicamente</a:t>
            </a:r>
            <a:r>
              <a:rPr dirty="0" sz="1900" spc="-40" b="1">
                <a:solidFill>
                  <a:srgbClr val="808080"/>
                </a:solidFill>
                <a:latin typeface="RISPGD+TrebuchetMS-Bold"/>
                <a:cs typeface="RISPGD+TrebuchetMS-Bold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la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intervención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en</a:t>
            </a:r>
            <a:r>
              <a:rPr dirty="0" sz="1900" spc="1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el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medio</a:t>
            </a:r>
          </a:p>
          <a:p>
            <a:pPr marL="0" marR="0">
              <a:lnSpc>
                <a:spcPts val="2264"/>
              </a:lnSpc>
              <a:spcBef>
                <a:spcPts val="2245"/>
              </a:spcBef>
              <a:spcAft>
                <a:spcPts val="0"/>
              </a:spcAft>
            </a:pPr>
            <a:r>
              <a:rPr dirty="0" sz="1950" b="1">
                <a:solidFill>
                  <a:srgbClr val="808080"/>
                </a:solidFill>
                <a:latin typeface="RISPGD+TrebuchetMS-Bold"/>
                <a:cs typeface="RISPGD+TrebuchetMS-Bold"/>
              </a:rPr>
              <a:t>2.</a:t>
            </a:r>
            <a:r>
              <a:rPr dirty="0" sz="1950" spc="257" b="1">
                <a:solidFill>
                  <a:srgbClr val="808080"/>
                </a:solidFill>
                <a:latin typeface="RISPGD+TrebuchetMS-Bold"/>
                <a:cs typeface="RISPGD+TrebuchetMS-Bold"/>
              </a:rPr>
              <a:t> </a:t>
            </a:r>
            <a:r>
              <a:rPr dirty="0" sz="1900" b="1">
                <a:solidFill>
                  <a:srgbClr val="808080"/>
                </a:solidFill>
                <a:latin typeface="RISPGD+TrebuchetMS-Bold"/>
                <a:cs typeface="RISPGD+TrebuchetMS-Bold"/>
              </a:rPr>
              <a:t>Ahorrar</a:t>
            </a:r>
            <a:r>
              <a:rPr dirty="0" sz="1900" spc="-55" b="1">
                <a:solidFill>
                  <a:srgbClr val="808080"/>
                </a:solidFill>
                <a:latin typeface="RISPGD+TrebuchetMS-Bold"/>
                <a:cs typeface="RISPGD+TrebuchetMS-Bold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recursos</a:t>
            </a:r>
            <a:r>
              <a:rPr dirty="0" sz="1900" spc="25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energéticos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y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materiales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3440" y="3277475"/>
            <a:ext cx="11001321" cy="3256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808080"/>
                </a:solidFill>
                <a:latin typeface="OKHDCE+TrebuchetMS"/>
                <a:cs typeface="OKHDCE+TrebuchetMS"/>
              </a:rPr>
              <a:t>3.</a:t>
            </a:r>
            <a:r>
              <a:rPr dirty="0" sz="1950" spc="375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Contribuir</a:t>
            </a:r>
            <a:r>
              <a:rPr dirty="0" sz="1900" spc="194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a</a:t>
            </a:r>
            <a:r>
              <a:rPr dirty="0" sz="1900" spc="194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 b="1">
                <a:solidFill>
                  <a:srgbClr val="808080"/>
                </a:solidFill>
                <a:latin typeface="RISPGD+TrebuchetMS-Bold"/>
                <a:cs typeface="RISPGD+TrebuchetMS-Bold"/>
              </a:rPr>
              <a:t>incrementar</a:t>
            </a:r>
            <a:r>
              <a:rPr dirty="0" sz="1900" spc="201" b="1">
                <a:solidFill>
                  <a:srgbClr val="808080"/>
                </a:solidFill>
                <a:latin typeface="RISPGD+TrebuchetMS-Bold"/>
                <a:cs typeface="RISPGD+TrebuchetMS-Bold"/>
              </a:rPr>
              <a:t> </a:t>
            </a:r>
            <a:r>
              <a:rPr dirty="0" sz="1900" b="1">
                <a:solidFill>
                  <a:srgbClr val="808080"/>
                </a:solidFill>
                <a:latin typeface="RISPGD+TrebuchetMS-Bold"/>
                <a:cs typeface="RISPGD+TrebuchetMS-Bold"/>
              </a:rPr>
              <a:t>la</a:t>
            </a:r>
            <a:r>
              <a:rPr dirty="0" sz="1900" spc="198" b="1">
                <a:solidFill>
                  <a:srgbClr val="808080"/>
                </a:solidFill>
                <a:latin typeface="RISPGD+TrebuchetMS-Bold"/>
                <a:cs typeface="RISPGD+TrebuchetMS-Bold"/>
              </a:rPr>
              <a:t> </a:t>
            </a:r>
            <a:r>
              <a:rPr dirty="0" sz="1900" b="1">
                <a:solidFill>
                  <a:srgbClr val="808080"/>
                </a:solidFill>
                <a:latin typeface="RISPGD+TrebuchetMS-Bold"/>
                <a:cs typeface="RISPGD+TrebuchetMS-Bold"/>
              </a:rPr>
              <a:t>calidad</a:t>
            </a:r>
            <a:r>
              <a:rPr dirty="0" sz="1900" spc="196" b="1">
                <a:solidFill>
                  <a:srgbClr val="808080"/>
                </a:solidFill>
                <a:latin typeface="RISPGD+TrebuchetMS-Bold"/>
                <a:cs typeface="RISPGD+TrebuchetMS-Bold"/>
              </a:rPr>
              <a:t> </a:t>
            </a:r>
            <a:r>
              <a:rPr dirty="0" sz="1900" b="1">
                <a:solidFill>
                  <a:srgbClr val="808080"/>
                </a:solidFill>
                <a:latin typeface="RISPGD+TrebuchetMS-Bold"/>
                <a:cs typeface="RISPGD+TrebuchetMS-Bold"/>
              </a:rPr>
              <a:t>de</a:t>
            </a:r>
            <a:r>
              <a:rPr dirty="0" sz="1900" spc="187" b="1">
                <a:solidFill>
                  <a:srgbClr val="808080"/>
                </a:solidFill>
                <a:latin typeface="RISPGD+TrebuchetMS-Bold"/>
                <a:cs typeface="RISPGD+TrebuchetMS-Bold"/>
              </a:rPr>
              <a:t> </a:t>
            </a:r>
            <a:r>
              <a:rPr dirty="0" sz="1900" b="1">
                <a:solidFill>
                  <a:srgbClr val="808080"/>
                </a:solidFill>
                <a:latin typeface="RISPGD+TrebuchetMS-Bold"/>
                <a:cs typeface="RISPGD+TrebuchetMS-Bold"/>
              </a:rPr>
              <a:t>vida</a:t>
            </a:r>
            <a:r>
              <a:rPr dirty="0" sz="1900" spc="187" b="1">
                <a:solidFill>
                  <a:srgbClr val="808080"/>
                </a:solidFill>
                <a:latin typeface="RISPGD+TrebuchetMS-Bold"/>
                <a:cs typeface="RISPGD+TrebuchetMS-Bold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de</a:t>
            </a:r>
            <a:r>
              <a:rPr dirty="0" sz="1900" spc="198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la</a:t>
            </a:r>
            <a:r>
              <a:rPr dirty="0" sz="1900" spc="20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población</a:t>
            </a:r>
            <a:r>
              <a:rPr dirty="0" sz="1900" spc="214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en</a:t>
            </a:r>
            <a:r>
              <a:rPr dirty="0" sz="1900" spc="195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términos</a:t>
            </a:r>
            <a:r>
              <a:rPr dirty="0" sz="1900" spc="20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de</a:t>
            </a:r>
            <a:r>
              <a:rPr dirty="0" sz="1900" spc="198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salud</a:t>
            </a:r>
            <a:r>
              <a:rPr dirty="0" sz="1900" spc="21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y</a:t>
            </a:r>
            <a:r>
              <a:rPr dirty="0" sz="1900" spc="192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bienestar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96340" y="3572998"/>
            <a:ext cx="765782" cy="3182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social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53440" y="4146156"/>
            <a:ext cx="11002007" cy="3256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808080"/>
                </a:solidFill>
                <a:latin typeface="OKHDCE+TrebuchetMS"/>
                <a:cs typeface="OKHDCE+TrebuchetMS"/>
              </a:rPr>
              <a:t>4.</a:t>
            </a:r>
            <a:r>
              <a:rPr dirty="0" sz="1950" spc="375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Cada</a:t>
            </a:r>
            <a:r>
              <a:rPr dirty="0" sz="1900" spc="309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espacio</a:t>
            </a:r>
            <a:r>
              <a:rPr dirty="0" sz="1900" spc="315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público</a:t>
            </a:r>
            <a:r>
              <a:rPr dirty="0" sz="1900" spc="31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deberá</a:t>
            </a:r>
            <a:r>
              <a:rPr dirty="0" sz="1900" spc="315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contar</a:t>
            </a:r>
            <a:r>
              <a:rPr dirty="0" sz="1900" spc="302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tener</a:t>
            </a:r>
            <a:r>
              <a:rPr dirty="0" sz="1900" spc="30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un</a:t>
            </a:r>
            <a:r>
              <a:rPr dirty="0" sz="1900" spc="30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 b="1">
                <a:solidFill>
                  <a:srgbClr val="808080"/>
                </a:solidFill>
                <a:latin typeface="RISPGD+TrebuchetMS-Bold"/>
                <a:cs typeface="RISPGD+TrebuchetMS-Bold"/>
              </a:rPr>
              <a:t>uso</a:t>
            </a:r>
            <a:r>
              <a:rPr dirty="0" sz="1900" spc="300" b="1">
                <a:solidFill>
                  <a:srgbClr val="808080"/>
                </a:solidFill>
                <a:latin typeface="RISPGD+TrebuchetMS-Bold"/>
                <a:cs typeface="RISPGD+TrebuchetMS-Bold"/>
              </a:rPr>
              <a:t> </a:t>
            </a:r>
            <a:r>
              <a:rPr dirty="0" sz="1900" b="1">
                <a:solidFill>
                  <a:srgbClr val="808080"/>
                </a:solidFill>
                <a:latin typeface="RISPGD+TrebuchetMS-Bold"/>
                <a:cs typeface="RISPGD+TrebuchetMS-Bold"/>
              </a:rPr>
              <a:t>determinado</a:t>
            </a:r>
            <a:r>
              <a:rPr dirty="0" sz="1900" spc="296" b="1">
                <a:solidFill>
                  <a:srgbClr val="808080"/>
                </a:solidFill>
                <a:latin typeface="RISPGD+TrebuchetMS-Bold"/>
                <a:cs typeface="RISPGD+TrebuchetMS-Bold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limitado</a:t>
            </a:r>
            <a:r>
              <a:rPr dirty="0" sz="1900" spc="303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por</a:t>
            </a:r>
            <a:r>
              <a:rPr dirty="0" sz="1900" spc="309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la</a:t>
            </a:r>
            <a:r>
              <a:rPr dirty="0" sz="1900" spc="306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capacidad</a:t>
            </a:r>
            <a:r>
              <a:rPr dirty="0" sz="1900" spc="309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de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96340" y="4441678"/>
            <a:ext cx="2817024" cy="3182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carga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de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los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ecosistemas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53440" y="5014836"/>
            <a:ext cx="11001932" cy="9033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808080"/>
                </a:solidFill>
                <a:latin typeface="OKHDCE+TrebuchetMS"/>
                <a:cs typeface="OKHDCE+TrebuchetMS"/>
              </a:rPr>
              <a:t>5.</a:t>
            </a:r>
            <a:r>
              <a:rPr dirty="0" sz="1950" spc="375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La</a:t>
            </a:r>
            <a:r>
              <a:rPr dirty="0" sz="1900" spc="99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 b="1">
                <a:solidFill>
                  <a:srgbClr val="808080"/>
                </a:solidFill>
                <a:latin typeface="RISPGD+TrebuchetMS-Bold"/>
                <a:cs typeface="RISPGD+TrebuchetMS-Bold"/>
              </a:rPr>
              <a:t>ruralidad</a:t>
            </a:r>
            <a:r>
              <a:rPr dirty="0" sz="1900" spc="41" b="1">
                <a:solidFill>
                  <a:srgbClr val="808080"/>
                </a:solidFill>
                <a:latin typeface="RISPGD+TrebuchetMS-Bold"/>
                <a:cs typeface="RISPGD+TrebuchetMS-Bold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no</a:t>
            </a:r>
            <a:r>
              <a:rPr dirty="0" sz="1900" spc="10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deberá</a:t>
            </a:r>
            <a:r>
              <a:rPr dirty="0" sz="1900" spc="684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verse</a:t>
            </a:r>
            <a:r>
              <a:rPr dirty="0" sz="1900" spc="102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como</a:t>
            </a:r>
            <a:r>
              <a:rPr dirty="0" sz="1900" spc="102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un</a:t>
            </a:r>
            <a:r>
              <a:rPr dirty="0" sz="1900" spc="94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espacio</a:t>
            </a:r>
            <a:r>
              <a:rPr dirty="0" sz="1900" spc="11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para</a:t>
            </a:r>
            <a:r>
              <a:rPr dirty="0" sz="1900" spc="104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duplicar</a:t>
            </a:r>
            <a:r>
              <a:rPr dirty="0" sz="1900" spc="102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los</a:t>
            </a:r>
            <a:r>
              <a:rPr dirty="0" sz="1900" spc="112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espacios</a:t>
            </a:r>
            <a:r>
              <a:rPr dirty="0" sz="1900" spc="116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públicos</a:t>
            </a:r>
            <a:r>
              <a:rPr dirty="0" sz="1900" spc="113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urbanos,</a:t>
            </a:r>
            <a:r>
              <a:rPr dirty="0" sz="1900" spc="12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allí</a:t>
            </a:r>
          </a:p>
          <a:p>
            <a:pPr marL="342900" marR="0">
              <a:lnSpc>
                <a:spcPts val="2206"/>
              </a:lnSpc>
              <a:spcBef>
                <a:spcPts val="12"/>
              </a:spcBef>
              <a:spcAft>
                <a:spcPts val="0"/>
              </a:spcAft>
            </a:pP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se</a:t>
            </a:r>
            <a:r>
              <a:rPr dirty="0" sz="1900" spc="345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desarrollan</a:t>
            </a:r>
            <a:r>
              <a:rPr dirty="0" sz="1900" spc="369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 b="1">
                <a:solidFill>
                  <a:srgbClr val="808080"/>
                </a:solidFill>
                <a:latin typeface="RISPGD+TrebuchetMS-Bold"/>
                <a:cs typeface="RISPGD+TrebuchetMS-Bold"/>
              </a:rPr>
              <a:t>actividades</a:t>
            </a:r>
            <a:r>
              <a:rPr dirty="0" sz="1900" spc="320" b="1">
                <a:solidFill>
                  <a:srgbClr val="808080"/>
                </a:solidFill>
                <a:latin typeface="RISPGD+TrebuchetMS-Bold"/>
                <a:cs typeface="RISPGD+TrebuchetMS-Bold"/>
              </a:rPr>
              <a:t> </a:t>
            </a:r>
            <a:r>
              <a:rPr dirty="0" sz="1900" b="1">
                <a:solidFill>
                  <a:srgbClr val="808080"/>
                </a:solidFill>
                <a:latin typeface="RISPGD+TrebuchetMS-Bold"/>
                <a:cs typeface="RISPGD+TrebuchetMS-Bold"/>
              </a:rPr>
              <a:t>únicas</a:t>
            </a:r>
            <a:r>
              <a:rPr dirty="0" sz="1900" spc="341" b="1">
                <a:solidFill>
                  <a:srgbClr val="808080"/>
                </a:solidFill>
                <a:latin typeface="RISPGD+TrebuchetMS-Bold"/>
                <a:cs typeface="RISPGD+TrebuchetMS-Bold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que</a:t>
            </a:r>
            <a:r>
              <a:rPr dirty="0" sz="1900" spc="341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deberán</a:t>
            </a:r>
            <a:r>
              <a:rPr dirty="0" sz="1900" spc="35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verse</a:t>
            </a:r>
            <a:r>
              <a:rPr dirty="0" sz="1900" spc="343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reflejadas</a:t>
            </a:r>
            <a:r>
              <a:rPr dirty="0" sz="1900" spc="363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en</a:t>
            </a:r>
            <a:r>
              <a:rPr dirty="0" sz="1900" spc="336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el</a:t>
            </a:r>
            <a:r>
              <a:rPr dirty="0" sz="1900" spc="34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diseño</a:t>
            </a:r>
            <a:r>
              <a:rPr dirty="0" sz="1900" spc="35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de</a:t>
            </a:r>
            <a:r>
              <a:rPr dirty="0" sz="1900" spc="341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los</a:t>
            </a:r>
            <a:r>
              <a:rPr dirty="0" sz="1900" spc="352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espacios</a:t>
            </a:r>
          </a:p>
          <a:p>
            <a:pPr marL="342900" marR="0">
              <a:lnSpc>
                <a:spcPts val="2206"/>
              </a:lnSpc>
              <a:spcBef>
                <a:spcPts val="73"/>
              </a:spcBef>
              <a:spcAft>
                <a:spcPts val="0"/>
              </a:spcAft>
            </a:pP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públicos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52500" y="248639"/>
            <a:ext cx="10522608" cy="988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54087" marR="0">
              <a:lnSpc>
                <a:spcPts val="3798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 b="1">
                <a:solidFill>
                  <a:srgbClr val="4472c4"/>
                </a:solidFill>
                <a:latin typeface="JNWQVR+Arial-BoldMT"/>
                <a:cs typeface="JNWQVR+Arial-BoldMT"/>
              </a:rPr>
              <a:t>Criterios</a:t>
            </a:r>
            <a:r>
              <a:rPr dirty="0" sz="3400" b="1">
                <a:solidFill>
                  <a:srgbClr val="4472c4"/>
                </a:solidFill>
                <a:latin typeface="JNWQVR+Arial-BoldMT"/>
                <a:cs typeface="JNWQVR+Arial-BoldMT"/>
              </a:rPr>
              <a:t> </a:t>
            </a:r>
            <a:r>
              <a:rPr dirty="0" sz="3400" b="1">
                <a:solidFill>
                  <a:srgbClr val="4472c4"/>
                </a:solidFill>
                <a:latin typeface="JNWQVR+Arial-BoldMT"/>
                <a:cs typeface="JNWQVR+Arial-BoldMT"/>
              </a:rPr>
              <a:t>y</a:t>
            </a:r>
            <a:r>
              <a:rPr dirty="0" sz="3400" b="1">
                <a:solidFill>
                  <a:srgbClr val="4472c4"/>
                </a:solidFill>
                <a:latin typeface="JNWQVR+Arial-BoldMT"/>
                <a:cs typeface="JNWQVR+Arial-BoldMT"/>
              </a:rPr>
              <a:t> </a:t>
            </a:r>
            <a:r>
              <a:rPr dirty="0" sz="3400" b="1">
                <a:solidFill>
                  <a:srgbClr val="4472c4"/>
                </a:solidFill>
                <a:latin typeface="JNWQVR+Arial-BoldMT"/>
                <a:cs typeface="JNWQVR+Arial-BoldMT"/>
              </a:rPr>
              <a:t>lineamientos</a:t>
            </a:r>
            <a:r>
              <a:rPr dirty="0" sz="3400" b="1">
                <a:solidFill>
                  <a:srgbClr val="4472c4"/>
                </a:solidFill>
                <a:latin typeface="JNWQVR+Arial-BoldMT"/>
                <a:cs typeface="JNWQVR+Arial-BoldMT"/>
              </a:rPr>
              <a:t> </a:t>
            </a:r>
            <a:r>
              <a:rPr dirty="0" sz="3400" b="1">
                <a:solidFill>
                  <a:srgbClr val="4472c4"/>
                </a:solidFill>
                <a:latin typeface="JNWQVR+Arial-BoldMT"/>
                <a:cs typeface="JNWQVR+Arial-BoldMT"/>
              </a:rPr>
              <a:t>Socio</a:t>
            </a:r>
            <a:r>
              <a:rPr dirty="0" sz="3400" b="1">
                <a:solidFill>
                  <a:srgbClr val="4472c4"/>
                </a:solidFill>
                <a:latin typeface="JNWQVR+Arial-BoldMT"/>
                <a:cs typeface="JNWQVR+Arial-BoldMT"/>
              </a:rPr>
              <a:t> </a:t>
            </a:r>
            <a:r>
              <a:rPr dirty="0" sz="3400" b="1">
                <a:solidFill>
                  <a:srgbClr val="4472c4"/>
                </a:solidFill>
                <a:latin typeface="JNWQVR+Arial-BoldMT"/>
                <a:cs typeface="JNWQVR+Arial-BoldMT"/>
              </a:rPr>
              <a:t>culturales</a:t>
            </a:r>
          </a:p>
          <a:p>
            <a:pPr marL="0" marR="0">
              <a:lnSpc>
                <a:spcPts val="3483"/>
              </a:lnSpc>
              <a:spcBef>
                <a:spcPts val="198"/>
              </a:spcBef>
              <a:spcAft>
                <a:spcPts val="0"/>
              </a:spcAft>
            </a:pPr>
            <a:r>
              <a:rPr dirty="0" sz="3000">
                <a:solidFill>
                  <a:srgbClr val="4472c4"/>
                </a:solidFill>
                <a:latin typeface="OKHDCE+TrebuchetMS"/>
                <a:cs typeface="OKHDCE+TrebuchetMS"/>
              </a:rPr>
              <a:t>El</a:t>
            </a:r>
            <a:r>
              <a:rPr dirty="0" sz="3000">
                <a:solidFill>
                  <a:srgbClr val="4472c4"/>
                </a:solidFill>
                <a:latin typeface="OKHDCE+TrebuchetMS"/>
                <a:cs typeface="OKHDCE+TrebuchetMS"/>
              </a:rPr>
              <a:t> </a:t>
            </a:r>
            <a:r>
              <a:rPr dirty="0" sz="3000">
                <a:solidFill>
                  <a:srgbClr val="4472c4"/>
                </a:solidFill>
                <a:latin typeface="OKHDCE+TrebuchetMS"/>
                <a:cs typeface="OKHDCE+TrebuchetMS"/>
              </a:rPr>
              <a:t>espacio</a:t>
            </a:r>
            <a:r>
              <a:rPr dirty="0" sz="3000">
                <a:solidFill>
                  <a:srgbClr val="4472c4"/>
                </a:solidFill>
                <a:latin typeface="OKHDCE+TrebuchetMS"/>
                <a:cs typeface="OKHDCE+TrebuchetMS"/>
              </a:rPr>
              <a:t> </a:t>
            </a:r>
            <a:r>
              <a:rPr dirty="0" sz="3000">
                <a:solidFill>
                  <a:srgbClr val="4472c4"/>
                </a:solidFill>
                <a:latin typeface="OKHDCE+TrebuchetMS"/>
                <a:cs typeface="OKHDCE+TrebuchetMS"/>
              </a:rPr>
              <a:t>público</a:t>
            </a:r>
            <a:r>
              <a:rPr dirty="0" sz="3000">
                <a:solidFill>
                  <a:srgbClr val="4472c4"/>
                </a:solidFill>
                <a:latin typeface="OKHDCE+TrebuchetMS"/>
                <a:cs typeface="OKHDCE+TrebuchetMS"/>
              </a:rPr>
              <a:t> </a:t>
            </a:r>
            <a:r>
              <a:rPr dirty="0" sz="3000">
                <a:solidFill>
                  <a:srgbClr val="4472c4"/>
                </a:solidFill>
                <a:latin typeface="OKHDCE+TrebuchetMS"/>
                <a:cs typeface="OKHDCE+TrebuchetMS"/>
              </a:rPr>
              <a:t>como</a:t>
            </a:r>
            <a:r>
              <a:rPr dirty="0" sz="3000">
                <a:solidFill>
                  <a:srgbClr val="4472c4"/>
                </a:solidFill>
                <a:latin typeface="OKHDCE+TrebuchetMS"/>
                <a:cs typeface="OKHDCE+TrebuchetMS"/>
              </a:rPr>
              <a:t> </a:t>
            </a:r>
            <a:r>
              <a:rPr dirty="0" sz="3000">
                <a:solidFill>
                  <a:srgbClr val="4472c4"/>
                </a:solidFill>
                <a:latin typeface="OKHDCE+TrebuchetMS"/>
                <a:cs typeface="OKHDCE+TrebuchetMS"/>
              </a:rPr>
              <a:t>lugar</a:t>
            </a:r>
            <a:r>
              <a:rPr dirty="0" sz="3000">
                <a:solidFill>
                  <a:srgbClr val="4472c4"/>
                </a:solidFill>
                <a:latin typeface="OKHDCE+TrebuchetMS"/>
                <a:cs typeface="OKHDCE+TrebuchetMS"/>
              </a:rPr>
              <a:t> </a:t>
            </a:r>
            <a:r>
              <a:rPr dirty="0" sz="3000">
                <a:solidFill>
                  <a:srgbClr val="4472c4"/>
                </a:solidFill>
                <a:latin typeface="OKHDCE+TrebuchetMS"/>
                <a:cs typeface="OKHDCE+TrebuchetMS"/>
              </a:rPr>
              <a:t>de</a:t>
            </a:r>
            <a:r>
              <a:rPr dirty="0" sz="3000">
                <a:solidFill>
                  <a:srgbClr val="4472c4"/>
                </a:solidFill>
                <a:latin typeface="OKHDCE+TrebuchetMS"/>
                <a:cs typeface="OKHDCE+TrebuchetMS"/>
              </a:rPr>
              <a:t> </a:t>
            </a:r>
            <a:r>
              <a:rPr dirty="0" sz="3000">
                <a:solidFill>
                  <a:srgbClr val="4472c4"/>
                </a:solidFill>
                <a:latin typeface="OKHDCE+TrebuchetMS"/>
                <a:cs typeface="OKHDCE+TrebuchetMS"/>
              </a:rPr>
              <a:t>encuentro</a:t>
            </a:r>
            <a:r>
              <a:rPr dirty="0" sz="3000">
                <a:solidFill>
                  <a:srgbClr val="4472c4"/>
                </a:solidFill>
                <a:latin typeface="OKHDCE+TrebuchetMS"/>
                <a:cs typeface="OKHDCE+TrebuchetMS"/>
              </a:rPr>
              <a:t> </a:t>
            </a:r>
            <a:r>
              <a:rPr dirty="0" sz="3000">
                <a:solidFill>
                  <a:srgbClr val="4472c4"/>
                </a:solidFill>
                <a:latin typeface="OKHDCE+TrebuchetMS"/>
                <a:cs typeface="OKHDCE+TrebuchetMS"/>
              </a:rPr>
              <a:t>de</a:t>
            </a:r>
            <a:r>
              <a:rPr dirty="0" sz="3000">
                <a:solidFill>
                  <a:srgbClr val="4472c4"/>
                </a:solidFill>
                <a:latin typeface="OKHDCE+TrebuchetMS"/>
                <a:cs typeface="OKHDCE+TrebuchetMS"/>
              </a:rPr>
              <a:t> </a:t>
            </a:r>
            <a:r>
              <a:rPr dirty="0" sz="3000">
                <a:solidFill>
                  <a:srgbClr val="4472c4"/>
                </a:solidFill>
                <a:latin typeface="OKHDCE+TrebuchetMS"/>
                <a:cs typeface="OKHDCE+TrebuchetMS"/>
              </a:rPr>
              <a:t>la</a:t>
            </a:r>
            <a:r>
              <a:rPr dirty="0" sz="3000">
                <a:solidFill>
                  <a:srgbClr val="4472c4"/>
                </a:solidFill>
                <a:latin typeface="OKHDCE+TrebuchetMS"/>
                <a:cs typeface="OKHDCE+TrebuchetMS"/>
              </a:rPr>
              <a:t> </a:t>
            </a:r>
            <a:r>
              <a:rPr dirty="0" sz="3000">
                <a:solidFill>
                  <a:srgbClr val="4472c4"/>
                </a:solidFill>
                <a:latin typeface="OKHDCE+TrebuchetMS"/>
                <a:cs typeface="OKHDCE+TrebuchetMS"/>
              </a:rPr>
              <a:t>ciudadanía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2190" y="1930741"/>
            <a:ext cx="10293710" cy="613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808080"/>
                </a:solidFill>
                <a:latin typeface="OKHDCE+TrebuchetMS"/>
                <a:cs typeface="OKHDCE+TrebuchetMS"/>
              </a:rPr>
              <a:t>1.</a:t>
            </a:r>
            <a:r>
              <a:rPr dirty="0" sz="1950" spc="375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Adecuar</a:t>
            </a:r>
            <a:r>
              <a:rPr dirty="0" sz="1900" spc="261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espacios</a:t>
            </a:r>
            <a:r>
              <a:rPr dirty="0" sz="1900" spc="273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públicos</a:t>
            </a:r>
            <a:r>
              <a:rPr dirty="0" sz="1900" spc="269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para</a:t>
            </a:r>
            <a:r>
              <a:rPr dirty="0" sz="1900" spc="259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la</a:t>
            </a:r>
            <a:r>
              <a:rPr dirty="0" sz="1900" spc="257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promoción</a:t>
            </a:r>
            <a:r>
              <a:rPr dirty="0" sz="1900" spc="266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 b="1">
                <a:solidFill>
                  <a:srgbClr val="808080"/>
                </a:solidFill>
                <a:latin typeface="RISPGD+TrebuchetMS-Bold"/>
                <a:cs typeface="RISPGD+TrebuchetMS-Bold"/>
              </a:rPr>
              <a:t>de</a:t>
            </a:r>
            <a:r>
              <a:rPr dirty="0" sz="1900" spc="245" b="1">
                <a:solidFill>
                  <a:srgbClr val="808080"/>
                </a:solidFill>
                <a:latin typeface="RISPGD+TrebuchetMS-Bold"/>
                <a:cs typeface="RISPGD+TrebuchetMS-Bold"/>
              </a:rPr>
              <a:t> </a:t>
            </a:r>
            <a:r>
              <a:rPr dirty="0" sz="1900" b="1">
                <a:solidFill>
                  <a:srgbClr val="808080"/>
                </a:solidFill>
                <a:latin typeface="RISPGD+TrebuchetMS-Bold"/>
                <a:cs typeface="RISPGD+TrebuchetMS-Bold"/>
              </a:rPr>
              <a:t>actividad</a:t>
            </a:r>
            <a:r>
              <a:rPr dirty="0" sz="1900" spc="243" b="1">
                <a:solidFill>
                  <a:srgbClr val="808080"/>
                </a:solidFill>
                <a:latin typeface="RISPGD+TrebuchetMS-Bold"/>
                <a:cs typeface="RISPGD+TrebuchetMS-Bold"/>
              </a:rPr>
              <a:t> </a:t>
            </a:r>
            <a:r>
              <a:rPr dirty="0" sz="1900" b="1">
                <a:solidFill>
                  <a:srgbClr val="808080"/>
                </a:solidFill>
                <a:latin typeface="RISPGD+TrebuchetMS-Bold"/>
                <a:cs typeface="RISPGD+TrebuchetMS-Bold"/>
              </a:rPr>
              <a:t>física</a:t>
            </a:r>
            <a:r>
              <a:rPr dirty="0" sz="1900" spc="243" b="1">
                <a:solidFill>
                  <a:srgbClr val="808080"/>
                </a:solidFill>
                <a:latin typeface="RISPGD+TrebuchetMS-Bold"/>
                <a:cs typeface="RISPGD+TrebuchetMS-Bold"/>
              </a:rPr>
              <a:t> </a:t>
            </a:r>
            <a:r>
              <a:rPr dirty="0" sz="1900" b="1">
                <a:solidFill>
                  <a:srgbClr val="808080"/>
                </a:solidFill>
                <a:latin typeface="RISPGD+TrebuchetMS-Bold"/>
                <a:cs typeface="RISPGD+TrebuchetMS-Bold"/>
              </a:rPr>
              <a:t>y</a:t>
            </a:r>
            <a:r>
              <a:rPr dirty="0" sz="1900" spc="249" b="1">
                <a:solidFill>
                  <a:srgbClr val="808080"/>
                </a:solidFill>
                <a:latin typeface="RISPGD+TrebuchetMS-Bold"/>
                <a:cs typeface="RISPGD+TrebuchetMS-Bold"/>
              </a:rPr>
              <a:t> </a:t>
            </a:r>
            <a:r>
              <a:rPr dirty="0" sz="1900" b="1">
                <a:solidFill>
                  <a:srgbClr val="808080"/>
                </a:solidFill>
                <a:latin typeface="RISPGD+TrebuchetMS-Bold"/>
                <a:cs typeface="RISPGD+TrebuchetMS-Bold"/>
              </a:rPr>
              <a:t>deporte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,</a:t>
            </a:r>
            <a:r>
              <a:rPr dirty="0" sz="1900" spc="252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con</a:t>
            </a:r>
            <a:r>
              <a:rPr dirty="0" sz="1900" spc="253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oferta</a:t>
            </a:r>
          </a:p>
          <a:p>
            <a:pPr marL="342900" marR="0">
              <a:lnSpc>
                <a:spcPts val="2206"/>
              </a:lnSpc>
              <a:spcBef>
                <a:spcPts val="12"/>
              </a:spcBef>
              <a:spcAft>
                <a:spcPts val="0"/>
              </a:spcAft>
            </a:pP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diferenciada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por</a:t>
            </a:r>
            <a:r>
              <a:rPr dirty="0" sz="1900" spc="21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 b="1">
                <a:solidFill>
                  <a:srgbClr val="808080"/>
                </a:solidFill>
                <a:latin typeface="RISPGD+TrebuchetMS-Bold"/>
                <a:cs typeface="RISPGD+TrebuchetMS-Bold"/>
              </a:rPr>
              <a:t>enfoques</a:t>
            </a:r>
            <a:r>
              <a:rPr dirty="0" sz="1900" b="1">
                <a:solidFill>
                  <a:srgbClr val="808080"/>
                </a:solidFill>
                <a:latin typeface="RISPGD+TrebuchetMS-Bold"/>
                <a:cs typeface="RISPGD+TrebuchetMS-Bold"/>
              </a:rPr>
              <a:t> </a:t>
            </a:r>
            <a:r>
              <a:rPr dirty="0" sz="1900" b="1">
                <a:solidFill>
                  <a:srgbClr val="808080"/>
                </a:solidFill>
                <a:latin typeface="RISPGD+TrebuchetMS-Bold"/>
                <a:cs typeface="RISPGD+TrebuchetMS-Bold"/>
              </a:rPr>
              <a:t>poblacionales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12190" y="2799421"/>
            <a:ext cx="10295018" cy="613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808080"/>
                </a:solidFill>
                <a:latin typeface="OKHDCE+TrebuchetMS"/>
                <a:cs typeface="OKHDCE+TrebuchetMS"/>
              </a:rPr>
              <a:t>2.</a:t>
            </a:r>
            <a:r>
              <a:rPr dirty="0" sz="1950" spc="375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Garantizar</a:t>
            </a:r>
            <a:r>
              <a:rPr dirty="0" sz="1900" spc="62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la</a:t>
            </a:r>
            <a:r>
              <a:rPr dirty="0" sz="1900" spc="64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circulación</a:t>
            </a:r>
            <a:r>
              <a:rPr dirty="0" sz="1900" spc="55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y</a:t>
            </a:r>
            <a:r>
              <a:rPr dirty="0" sz="1900" spc="58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permanencia</a:t>
            </a:r>
            <a:r>
              <a:rPr dirty="0" sz="1900" spc="62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adecuados</a:t>
            </a:r>
            <a:r>
              <a:rPr dirty="0" sz="1900" spc="83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para</a:t>
            </a:r>
            <a:r>
              <a:rPr dirty="0" sz="1900" spc="68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el</a:t>
            </a:r>
            <a:r>
              <a:rPr dirty="0" sz="1900" spc="62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 b="1">
                <a:solidFill>
                  <a:srgbClr val="808080"/>
                </a:solidFill>
                <a:latin typeface="RISPGD+TrebuchetMS-Bold"/>
                <a:cs typeface="RISPGD+TrebuchetMS-Bold"/>
              </a:rPr>
              <a:t>acceso</a:t>
            </a:r>
            <a:r>
              <a:rPr dirty="0" sz="1900" spc="61" b="1">
                <a:solidFill>
                  <a:srgbClr val="808080"/>
                </a:solidFill>
                <a:latin typeface="RISPGD+TrebuchetMS-Bold"/>
                <a:cs typeface="RISPGD+TrebuchetMS-Bold"/>
              </a:rPr>
              <a:t> </a:t>
            </a:r>
            <a:r>
              <a:rPr dirty="0" sz="1900" b="1">
                <a:solidFill>
                  <a:srgbClr val="808080"/>
                </a:solidFill>
                <a:latin typeface="RISPGD+TrebuchetMS-Bold"/>
                <a:cs typeface="RISPGD+TrebuchetMS-Bold"/>
              </a:rPr>
              <a:t>universal</a:t>
            </a:r>
            <a:r>
              <a:rPr dirty="0" sz="1900" spc="58" b="1">
                <a:solidFill>
                  <a:srgbClr val="808080"/>
                </a:solidFill>
                <a:latin typeface="RISPGD+TrebuchetMS-Bold"/>
                <a:cs typeface="RISPGD+TrebuchetMS-Bold"/>
              </a:rPr>
              <a:t> </a:t>
            </a:r>
            <a:r>
              <a:rPr dirty="0" sz="1900" b="1">
                <a:solidFill>
                  <a:srgbClr val="808080"/>
                </a:solidFill>
                <a:latin typeface="RISPGD+TrebuchetMS-Bold"/>
                <a:cs typeface="RISPGD+TrebuchetMS-Bold"/>
              </a:rPr>
              <a:t>e</a:t>
            </a:r>
            <a:r>
              <a:rPr dirty="0" sz="1900" spc="54" b="1">
                <a:solidFill>
                  <a:srgbClr val="808080"/>
                </a:solidFill>
                <a:latin typeface="RISPGD+TrebuchetMS-Bold"/>
                <a:cs typeface="RISPGD+TrebuchetMS-Bold"/>
              </a:rPr>
              <a:t> </a:t>
            </a:r>
            <a:r>
              <a:rPr dirty="0" sz="1900" b="1">
                <a:solidFill>
                  <a:srgbClr val="808080"/>
                </a:solidFill>
                <a:latin typeface="RISPGD+TrebuchetMS-Bold"/>
                <a:cs typeface="RISPGD+TrebuchetMS-Bold"/>
              </a:rPr>
              <a:t>igualitario</a:t>
            </a:r>
          </a:p>
          <a:p>
            <a:pPr marL="342900" marR="0">
              <a:lnSpc>
                <a:spcPts val="2206"/>
              </a:lnSpc>
              <a:spcBef>
                <a:spcPts val="12"/>
              </a:spcBef>
              <a:spcAft>
                <a:spcPts val="0"/>
              </a:spcAft>
            </a:pP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y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su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uso</a:t>
            </a:r>
            <a:r>
              <a:rPr dirty="0" sz="1900" spc="31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equitativo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y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seguro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por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parte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de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la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ciudadanía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con</a:t>
            </a:r>
            <a:r>
              <a:rPr dirty="0" sz="1900" spc="79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 b="1">
                <a:solidFill>
                  <a:srgbClr val="808080"/>
                </a:solidFill>
                <a:latin typeface="RISPGD+TrebuchetMS-Bold"/>
                <a:cs typeface="RISPGD+TrebuchetMS-Bold"/>
              </a:rPr>
              <a:t>necesidades</a:t>
            </a:r>
            <a:r>
              <a:rPr dirty="0" sz="1900" b="1">
                <a:solidFill>
                  <a:srgbClr val="808080"/>
                </a:solidFill>
                <a:latin typeface="RISPGD+TrebuchetMS-Bold"/>
                <a:cs typeface="RISPGD+TrebuchetMS-Bold"/>
              </a:rPr>
              <a:t> </a:t>
            </a:r>
            <a:r>
              <a:rPr dirty="0" sz="1900" b="1">
                <a:solidFill>
                  <a:srgbClr val="808080"/>
                </a:solidFill>
                <a:latin typeface="RISPGD+TrebuchetMS-Bold"/>
                <a:cs typeface="RISPGD+TrebuchetMS-Bold"/>
              </a:rPr>
              <a:t>diferenciales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12190" y="3668101"/>
            <a:ext cx="10293931" cy="3256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808080"/>
                </a:solidFill>
                <a:latin typeface="OKHDCE+TrebuchetMS"/>
                <a:cs typeface="OKHDCE+TrebuchetMS"/>
              </a:rPr>
              <a:t>3.</a:t>
            </a:r>
            <a:r>
              <a:rPr dirty="0" sz="1950" spc="375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Promover</a:t>
            </a:r>
            <a:r>
              <a:rPr dirty="0" sz="1900" spc="432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espacios</a:t>
            </a:r>
            <a:r>
              <a:rPr dirty="0" sz="1900" spc="528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públicos</a:t>
            </a:r>
            <a:r>
              <a:rPr dirty="0" sz="1900" spc="526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 b="1">
                <a:solidFill>
                  <a:srgbClr val="808080"/>
                </a:solidFill>
                <a:latin typeface="RISPGD+TrebuchetMS-Bold"/>
                <a:cs typeface="RISPGD+TrebuchetMS-Bold"/>
              </a:rPr>
              <a:t>seguros</a:t>
            </a:r>
            <a:r>
              <a:rPr dirty="0" sz="1900" spc="501" b="1">
                <a:solidFill>
                  <a:srgbClr val="808080"/>
                </a:solidFill>
                <a:latin typeface="RISPGD+TrebuchetMS-Bold"/>
                <a:cs typeface="RISPGD+TrebuchetMS-Bold"/>
              </a:rPr>
              <a:t> </a:t>
            </a:r>
            <a:r>
              <a:rPr dirty="0" sz="1900" b="1">
                <a:solidFill>
                  <a:srgbClr val="808080"/>
                </a:solidFill>
                <a:latin typeface="RISPGD+TrebuchetMS-Bold"/>
                <a:cs typeface="RISPGD+TrebuchetMS-Bold"/>
              </a:rPr>
              <a:t>y</a:t>
            </a:r>
            <a:r>
              <a:rPr dirty="0" sz="1900" spc="507" b="1">
                <a:solidFill>
                  <a:srgbClr val="808080"/>
                </a:solidFill>
                <a:latin typeface="RISPGD+TrebuchetMS-Bold"/>
                <a:cs typeface="RISPGD+TrebuchetMS-Bold"/>
              </a:rPr>
              <a:t> </a:t>
            </a:r>
            <a:r>
              <a:rPr dirty="0" sz="1900" b="1">
                <a:solidFill>
                  <a:srgbClr val="808080"/>
                </a:solidFill>
                <a:latin typeface="RISPGD+TrebuchetMS-Bold"/>
                <a:cs typeface="RISPGD+TrebuchetMS-Bold"/>
              </a:rPr>
              <a:t>de</a:t>
            </a:r>
            <a:r>
              <a:rPr dirty="0" sz="1900" spc="503" b="1">
                <a:solidFill>
                  <a:srgbClr val="808080"/>
                </a:solidFill>
                <a:latin typeface="RISPGD+TrebuchetMS-Bold"/>
                <a:cs typeface="RISPGD+TrebuchetMS-Bold"/>
              </a:rPr>
              <a:t> </a:t>
            </a:r>
            <a:r>
              <a:rPr dirty="0" sz="1900" b="1">
                <a:solidFill>
                  <a:srgbClr val="808080"/>
                </a:solidFill>
                <a:latin typeface="RISPGD+TrebuchetMS-Bold"/>
                <a:cs typeface="RISPGD+TrebuchetMS-Bold"/>
              </a:rPr>
              <a:t>libre</a:t>
            </a:r>
            <a:r>
              <a:rPr dirty="0" sz="1900" spc="501" b="1">
                <a:solidFill>
                  <a:srgbClr val="808080"/>
                </a:solidFill>
                <a:latin typeface="RISPGD+TrebuchetMS-Bold"/>
                <a:cs typeface="RISPGD+TrebuchetMS-Bold"/>
              </a:rPr>
              <a:t> </a:t>
            </a:r>
            <a:r>
              <a:rPr dirty="0" sz="1900" b="1">
                <a:solidFill>
                  <a:srgbClr val="808080"/>
                </a:solidFill>
                <a:latin typeface="RISPGD+TrebuchetMS-Bold"/>
                <a:cs typeface="RISPGD+TrebuchetMS-Bold"/>
              </a:rPr>
              <a:t>uso,</a:t>
            </a:r>
            <a:r>
              <a:rPr dirty="0" sz="1900" spc="513" b="1">
                <a:solidFill>
                  <a:srgbClr val="808080"/>
                </a:solidFill>
                <a:latin typeface="RISPGD+TrebuchetMS-Bold"/>
                <a:cs typeface="RISPGD+TrebuchetMS-Bold"/>
              </a:rPr>
              <a:t> </a:t>
            </a:r>
            <a:r>
              <a:rPr dirty="0" sz="1900" b="1">
                <a:solidFill>
                  <a:srgbClr val="808080"/>
                </a:solidFill>
                <a:latin typeface="RISPGD+TrebuchetMS-Bold"/>
                <a:cs typeface="RISPGD+TrebuchetMS-Bold"/>
              </a:rPr>
              <a:t>goce</a:t>
            </a:r>
            <a:r>
              <a:rPr dirty="0" sz="1900" spc="509" b="1">
                <a:solidFill>
                  <a:srgbClr val="808080"/>
                </a:solidFill>
                <a:latin typeface="RISPGD+TrebuchetMS-Bold"/>
                <a:cs typeface="RISPGD+TrebuchetMS-Bold"/>
              </a:rPr>
              <a:t> </a:t>
            </a:r>
            <a:r>
              <a:rPr dirty="0" sz="1900" b="1">
                <a:solidFill>
                  <a:srgbClr val="808080"/>
                </a:solidFill>
                <a:latin typeface="RISPGD+TrebuchetMS-Bold"/>
                <a:cs typeface="RISPGD+TrebuchetMS-Bold"/>
              </a:rPr>
              <a:t>y</a:t>
            </a:r>
            <a:r>
              <a:rPr dirty="0" sz="1900" spc="507" b="1">
                <a:solidFill>
                  <a:srgbClr val="808080"/>
                </a:solidFill>
                <a:latin typeface="RISPGD+TrebuchetMS-Bold"/>
                <a:cs typeface="RISPGD+TrebuchetMS-Bold"/>
              </a:rPr>
              <a:t> </a:t>
            </a:r>
            <a:r>
              <a:rPr dirty="0" sz="1900" b="1">
                <a:solidFill>
                  <a:srgbClr val="808080"/>
                </a:solidFill>
                <a:latin typeface="RISPGD+TrebuchetMS-Bold"/>
                <a:cs typeface="RISPGD+TrebuchetMS-Bold"/>
              </a:rPr>
              <a:t>acceso</a:t>
            </a:r>
            <a:r>
              <a:rPr dirty="0" sz="1900" spc="511" b="1">
                <a:solidFill>
                  <a:srgbClr val="808080"/>
                </a:solidFill>
                <a:latin typeface="RISPGD+TrebuchetMS-Bold"/>
                <a:cs typeface="RISPGD+TrebuchetMS-Bold"/>
              </a:rPr>
              <a:t> </a:t>
            </a:r>
            <a:r>
              <a:rPr dirty="0" sz="1900" b="1">
                <a:solidFill>
                  <a:srgbClr val="808080"/>
                </a:solidFill>
                <a:latin typeface="RISPGD+TrebuchetMS-Bold"/>
                <a:cs typeface="RISPGD+TrebuchetMS-Bold"/>
              </a:rPr>
              <a:t>sin</a:t>
            </a:r>
            <a:r>
              <a:rPr dirty="0" sz="1900" spc="503" b="1">
                <a:solidFill>
                  <a:srgbClr val="808080"/>
                </a:solidFill>
                <a:latin typeface="RISPGD+TrebuchetMS-Bold"/>
                <a:cs typeface="RISPGD+TrebuchetMS-Bold"/>
              </a:rPr>
              <a:t> </a:t>
            </a:r>
            <a:r>
              <a:rPr dirty="0" sz="1900" b="1">
                <a:solidFill>
                  <a:srgbClr val="808080"/>
                </a:solidFill>
                <a:latin typeface="RISPGD+TrebuchetMS-Bold"/>
                <a:cs typeface="RISPGD+TrebuchetMS-Bold"/>
              </a:rPr>
              <a:t>distinción</a:t>
            </a:r>
            <a:r>
              <a:rPr dirty="0" sz="1900" spc="501" b="1">
                <a:solidFill>
                  <a:srgbClr val="808080"/>
                </a:solidFill>
                <a:latin typeface="RISPGD+TrebuchetMS-Bold"/>
                <a:cs typeface="RISPGD+TrebuchetMS-Bold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55090" y="3963623"/>
            <a:ext cx="8146840" cy="3182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priorización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de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culto,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género,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edad,</a:t>
            </a:r>
            <a:r>
              <a:rPr dirty="0" sz="1900" spc="62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etnia,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identidad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u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orientación</a:t>
            </a:r>
            <a:r>
              <a:rPr dirty="0" sz="1900" spc="2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sexual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12190" y="4536781"/>
            <a:ext cx="10294811" cy="3256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808080"/>
                </a:solidFill>
                <a:latin typeface="OKHDCE+TrebuchetMS"/>
                <a:cs typeface="OKHDCE+TrebuchetMS"/>
              </a:rPr>
              <a:t>4.</a:t>
            </a:r>
            <a:r>
              <a:rPr dirty="0" sz="1950" spc="375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Incrementar</a:t>
            </a:r>
            <a:r>
              <a:rPr dirty="0" sz="1900" spc="323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el</a:t>
            </a:r>
            <a:r>
              <a:rPr dirty="0" sz="1900" spc="331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uso</a:t>
            </a:r>
            <a:r>
              <a:rPr dirty="0" sz="1900" spc="341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del</a:t>
            </a:r>
            <a:r>
              <a:rPr dirty="0" sz="1900" spc="335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espacio</a:t>
            </a:r>
            <a:r>
              <a:rPr dirty="0" sz="1900" spc="343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público</a:t>
            </a:r>
            <a:r>
              <a:rPr dirty="0" sz="1900" spc="339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para</a:t>
            </a:r>
            <a:r>
              <a:rPr dirty="0" sz="1900" spc="336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las</a:t>
            </a:r>
            <a:r>
              <a:rPr dirty="0" sz="1900" spc="341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 b="1">
                <a:solidFill>
                  <a:srgbClr val="808080"/>
                </a:solidFill>
                <a:latin typeface="RISPGD+TrebuchetMS-Bold"/>
                <a:cs typeface="RISPGD+TrebuchetMS-Bold"/>
              </a:rPr>
              <a:t>manifestaciones</a:t>
            </a:r>
            <a:r>
              <a:rPr dirty="0" sz="1900" spc="323" b="1">
                <a:solidFill>
                  <a:srgbClr val="808080"/>
                </a:solidFill>
                <a:latin typeface="RISPGD+TrebuchetMS-Bold"/>
                <a:cs typeface="RISPGD+TrebuchetMS-Bold"/>
              </a:rPr>
              <a:t> </a:t>
            </a:r>
            <a:r>
              <a:rPr dirty="0" sz="1900" b="1">
                <a:solidFill>
                  <a:srgbClr val="808080"/>
                </a:solidFill>
                <a:latin typeface="RISPGD+TrebuchetMS-Bold"/>
                <a:cs typeface="RISPGD+TrebuchetMS-Bold"/>
              </a:rPr>
              <a:t>sociales,</a:t>
            </a:r>
            <a:r>
              <a:rPr dirty="0" sz="1900" spc="325" b="1">
                <a:solidFill>
                  <a:srgbClr val="808080"/>
                </a:solidFill>
                <a:latin typeface="RISPGD+TrebuchetMS-Bold"/>
                <a:cs typeface="RISPGD+TrebuchetMS-Bold"/>
              </a:rPr>
              <a:t> </a:t>
            </a:r>
            <a:r>
              <a:rPr dirty="0" sz="1900" b="1">
                <a:solidFill>
                  <a:srgbClr val="808080"/>
                </a:solidFill>
                <a:latin typeface="RISPGD+TrebuchetMS-Bold"/>
                <a:cs typeface="RISPGD+TrebuchetMS-Bold"/>
              </a:rPr>
              <a:t>artísticas</a:t>
            </a:r>
            <a:r>
              <a:rPr dirty="0" sz="1900" spc="315" b="1">
                <a:solidFill>
                  <a:srgbClr val="808080"/>
                </a:solidFill>
                <a:latin typeface="RISPGD+TrebuchetMS-Bold"/>
                <a:cs typeface="RISPGD+TrebuchetMS-Bold"/>
              </a:rPr>
              <a:t> </a:t>
            </a:r>
            <a:r>
              <a:rPr dirty="0" sz="1900" b="1">
                <a:solidFill>
                  <a:srgbClr val="808080"/>
                </a:solidFill>
                <a:latin typeface="RISPGD+TrebuchetMS-Bold"/>
                <a:cs typeface="RISPGD+TrebuchetMS-Bold"/>
              </a:rPr>
              <a:t>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55090" y="4832304"/>
            <a:ext cx="1273243" cy="3182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 b="1">
                <a:solidFill>
                  <a:srgbClr val="808080"/>
                </a:solidFill>
                <a:latin typeface="RISPGD+TrebuchetMS-Bold"/>
                <a:cs typeface="RISPGD+TrebuchetMS-Bold"/>
              </a:rPr>
              <a:t>culturales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2406" y="370961"/>
            <a:ext cx="12024838" cy="14190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46112" marR="0">
              <a:lnSpc>
                <a:spcPts val="3798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 b="1">
                <a:solidFill>
                  <a:srgbClr val="ed7d31"/>
                </a:solidFill>
                <a:latin typeface="JNWQVR+Arial-BoldMT"/>
                <a:cs typeface="JNWQVR+Arial-BoldMT"/>
              </a:rPr>
              <a:t>Criterios</a:t>
            </a:r>
            <a:r>
              <a:rPr dirty="0" sz="3400" b="1">
                <a:solidFill>
                  <a:srgbClr val="ed7d31"/>
                </a:solidFill>
                <a:latin typeface="JNWQVR+Arial-BoldMT"/>
                <a:cs typeface="JNWQVR+Arial-BoldMT"/>
              </a:rPr>
              <a:t> </a:t>
            </a:r>
            <a:r>
              <a:rPr dirty="0" sz="3400" b="1">
                <a:solidFill>
                  <a:srgbClr val="ed7d31"/>
                </a:solidFill>
                <a:latin typeface="JNWQVR+Arial-BoldMT"/>
                <a:cs typeface="JNWQVR+Arial-BoldMT"/>
              </a:rPr>
              <a:t>y</a:t>
            </a:r>
            <a:r>
              <a:rPr dirty="0" sz="3400" b="1">
                <a:solidFill>
                  <a:srgbClr val="ed7d31"/>
                </a:solidFill>
                <a:latin typeface="JNWQVR+Arial-BoldMT"/>
                <a:cs typeface="JNWQVR+Arial-BoldMT"/>
              </a:rPr>
              <a:t> </a:t>
            </a:r>
            <a:r>
              <a:rPr dirty="0" sz="3400" b="1">
                <a:solidFill>
                  <a:srgbClr val="ed7d31"/>
                </a:solidFill>
                <a:latin typeface="JNWQVR+Arial-BoldMT"/>
                <a:cs typeface="JNWQVR+Arial-BoldMT"/>
              </a:rPr>
              <a:t>lineamientos</a:t>
            </a:r>
            <a:r>
              <a:rPr dirty="0" sz="3400" b="1">
                <a:solidFill>
                  <a:srgbClr val="ed7d31"/>
                </a:solidFill>
                <a:latin typeface="JNWQVR+Arial-BoldMT"/>
                <a:cs typeface="JNWQVR+Arial-BoldMT"/>
              </a:rPr>
              <a:t> </a:t>
            </a:r>
            <a:r>
              <a:rPr dirty="0" sz="3400" b="1">
                <a:solidFill>
                  <a:srgbClr val="ed7d31"/>
                </a:solidFill>
                <a:latin typeface="JNWQVR+Arial-BoldMT"/>
                <a:cs typeface="JNWQVR+Arial-BoldMT"/>
              </a:rPr>
              <a:t>de</a:t>
            </a:r>
            <a:r>
              <a:rPr dirty="0" sz="3400" b="1">
                <a:solidFill>
                  <a:srgbClr val="ed7d31"/>
                </a:solidFill>
                <a:latin typeface="JNWQVR+Arial-BoldMT"/>
                <a:cs typeface="JNWQVR+Arial-BoldMT"/>
              </a:rPr>
              <a:t> </a:t>
            </a:r>
            <a:r>
              <a:rPr dirty="0" sz="3400" b="1">
                <a:solidFill>
                  <a:srgbClr val="ed7d31"/>
                </a:solidFill>
                <a:latin typeface="JNWQVR+Arial-BoldMT"/>
                <a:cs typeface="JNWQVR+Arial-BoldMT"/>
              </a:rPr>
              <a:t>participación</a:t>
            </a:r>
            <a:r>
              <a:rPr dirty="0" sz="3400" b="1">
                <a:solidFill>
                  <a:srgbClr val="ed7d31"/>
                </a:solidFill>
                <a:latin typeface="JNWQVR+Arial-BoldMT"/>
                <a:cs typeface="JNWQVR+Arial-BoldMT"/>
              </a:rPr>
              <a:t> </a:t>
            </a:r>
            <a:r>
              <a:rPr dirty="0" sz="3400" b="1">
                <a:solidFill>
                  <a:srgbClr val="ed7d31"/>
                </a:solidFill>
                <a:latin typeface="JNWQVR+Arial-BoldMT"/>
                <a:cs typeface="JNWQVR+Arial-BoldMT"/>
              </a:rPr>
              <a:t>ciudadana</a:t>
            </a:r>
          </a:p>
          <a:p>
            <a:pPr marL="0" marR="0">
              <a:lnSpc>
                <a:spcPts val="3483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ed7d31"/>
                </a:solidFill>
                <a:latin typeface="OKHDCE+TrebuchetMS"/>
                <a:cs typeface="OKHDCE+TrebuchetMS"/>
              </a:rPr>
              <a:t>El</a:t>
            </a:r>
            <a:r>
              <a:rPr dirty="0" sz="3000">
                <a:solidFill>
                  <a:srgbClr val="ed7d31"/>
                </a:solidFill>
                <a:latin typeface="OKHDCE+TrebuchetMS"/>
                <a:cs typeface="OKHDCE+TrebuchetMS"/>
              </a:rPr>
              <a:t> </a:t>
            </a:r>
            <a:r>
              <a:rPr dirty="0" sz="3000">
                <a:solidFill>
                  <a:srgbClr val="ed7d31"/>
                </a:solidFill>
                <a:latin typeface="OKHDCE+TrebuchetMS"/>
                <a:cs typeface="OKHDCE+TrebuchetMS"/>
              </a:rPr>
              <a:t>espacio</a:t>
            </a:r>
            <a:r>
              <a:rPr dirty="0" sz="3000">
                <a:solidFill>
                  <a:srgbClr val="ed7d31"/>
                </a:solidFill>
                <a:latin typeface="OKHDCE+TrebuchetMS"/>
                <a:cs typeface="OKHDCE+TrebuchetMS"/>
              </a:rPr>
              <a:t> </a:t>
            </a:r>
            <a:r>
              <a:rPr dirty="0" sz="3000">
                <a:solidFill>
                  <a:srgbClr val="ed7d31"/>
                </a:solidFill>
                <a:latin typeface="OKHDCE+TrebuchetMS"/>
                <a:cs typeface="OKHDCE+TrebuchetMS"/>
              </a:rPr>
              <a:t>público</a:t>
            </a:r>
            <a:r>
              <a:rPr dirty="0" sz="3000">
                <a:solidFill>
                  <a:srgbClr val="ed7d31"/>
                </a:solidFill>
                <a:latin typeface="OKHDCE+TrebuchetMS"/>
                <a:cs typeface="OKHDCE+TrebuchetMS"/>
              </a:rPr>
              <a:t> </a:t>
            </a:r>
            <a:r>
              <a:rPr dirty="0" sz="3000">
                <a:solidFill>
                  <a:srgbClr val="ed7d31"/>
                </a:solidFill>
                <a:latin typeface="OKHDCE+TrebuchetMS"/>
                <a:cs typeface="OKHDCE+TrebuchetMS"/>
              </a:rPr>
              <a:t>como</a:t>
            </a:r>
            <a:r>
              <a:rPr dirty="0" sz="3000" spc="31">
                <a:solidFill>
                  <a:srgbClr val="ed7d31"/>
                </a:solidFill>
                <a:latin typeface="OKHDCE+TrebuchetMS"/>
                <a:cs typeface="OKHDCE+TrebuchetMS"/>
              </a:rPr>
              <a:t> </a:t>
            </a:r>
            <a:r>
              <a:rPr dirty="0" sz="3000">
                <a:solidFill>
                  <a:srgbClr val="ed7d31"/>
                </a:solidFill>
                <a:latin typeface="OKHDCE+TrebuchetMS"/>
                <a:cs typeface="OKHDCE+TrebuchetMS"/>
              </a:rPr>
              <a:t>resultado</a:t>
            </a:r>
            <a:r>
              <a:rPr dirty="0" sz="3000">
                <a:solidFill>
                  <a:srgbClr val="ed7d31"/>
                </a:solidFill>
                <a:latin typeface="OKHDCE+TrebuchetMS"/>
                <a:cs typeface="OKHDCE+TrebuchetMS"/>
              </a:rPr>
              <a:t> </a:t>
            </a:r>
            <a:r>
              <a:rPr dirty="0" sz="3000">
                <a:solidFill>
                  <a:srgbClr val="ed7d31"/>
                </a:solidFill>
                <a:latin typeface="OKHDCE+TrebuchetMS"/>
                <a:cs typeface="OKHDCE+TrebuchetMS"/>
              </a:rPr>
              <a:t>de</a:t>
            </a:r>
            <a:r>
              <a:rPr dirty="0" sz="3000">
                <a:solidFill>
                  <a:srgbClr val="ed7d31"/>
                </a:solidFill>
                <a:latin typeface="OKHDCE+TrebuchetMS"/>
                <a:cs typeface="OKHDCE+TrebuchetMS"/>
              </a:rPr>
              <a:t> </a:t>
            </a:r>
            <a:r>
              <a:rPr dirty="0" sz="3000">
                <a:solidFill>
                  <a:srgbClr val="ed7d31"/>
                </a:solidFill>
                <a:latin typeface="OKHDCE+TrebuchetMS"/>
                <a:cs typeface="OKHDCE+TrebuchetMS"/>
              </a:rPr>
              <a:t>la</a:t>
            </a:r>
            <a:r>
              <a:rPr dirty="0" sz="3000">
                <a:solidFill>
                  <a:srgbClr val="ed7d31"/>
                </a:solidFill>
                <a:latin typeface="OKHDCE+TrebuchetMS"/>
                <a:cs typeface="OKHDCE+TrebuchetMS"/>
              </a:rPr>
              <a:t> </a:t>
            </a:r>
            <a:r>
              <a:rPr dirty="0" sz="3000">
                <a:solidFill>
                  <a:srgbClr val="ed7d31"/>
                </a:solidFill>
                <a:latin typeface="OKHDCE+TrebuchetMS"/>
                <a:cs typeface="OKHDCE+TrebuchetMS"/>
              </a:rPr>
              <a:t>construcción</a:t>
            </a:r>
            <a:r>
              <a:rPr dirty="0" sz="3000">
                <a:solidFill>
                  <a:srgbClr val="ed7d31"/>
                </a:solidFill>
                <a:latin typeface="OKHDCE+TrebuchetMS"/>
                <a:cs typeface="OKHDCE+TrebuchetMS"/>
              </a:rPr>
              <a:t> </a:t>
            </a:r>
            <a:r>
              <a:rPr dirty="0" sz="3000">
                <a:solidFill>
                  <a:srgbClr val="ed7d31"/>
                </a:solidFill>
                <a:latin typeface="OKHDCE+TrebuchetMS"/>
                <a:cs typeface="OKHDCE+TrebuchetMS"/>
              </a:rPr>
              <a:t>social</a:t>
            </a:r>
            <a:r>
              <a:rPr dirty="0" sz="3000">
                <a:solidFill>
                  <a:srgbClr val="ed7d31"/>
                </a:solidFill>
                <a:latin typeface="OKHDCE+TrebuchetMS"/>
                <a:cs typeface="OKHDCE+TrebuchetMS"/>
              </a:rPr>
              <a:t> </a:t>
            </a:r>
            <a:r>
              <a:rPr dirty="0" sz="3000">
                <a:solidFill>
                  <a:srgbClr val="ed7d31"/>
                </a:solidFill>
                <a:latin typeface="OKHDCE+TrebuchetMS"/>
                <a:cs typeface="OKHDCE+TrebuchetMS"/>
              </a:rPr>
              <a:t>y</a:t>
            </a:r>
            <a:r>
              <a:rPr dirty="0" sz="3000">
                <a:solidFill>
                  <a:srgbClr val="ed7d31"/>
                </a:solidFill>
                <a:latin typeface="OKHDCE+TrebuchetMS"/>
                <a:cs typeface="OKHDCE+TrebuchetMS"/>
              </a:rPr>
              <a:t> </a:t>
            </a:r>
            <a:r>
              <a:rPr dirty="0" sz="3000">
                <a:solidFill>
                  <a:srgbClr val="ed7d31"/>
                </a:solidFill>
                <a:latin typeface="OKHDCE+TrebuchetMS"/>
                <a:cs typeface="OKHDCE+TrebuchetMS"/>
              </a:rPr>
              <a:t>cultural</a:t>
            </a:r>
          </a:p>
          <a:p>
            <a:pPr marL="4825206" marR="0">
              <a:lnSpc>
                <a:spcPts val="3483"/>
              </a:lnSpc>
              <a:spcBef>
                <a:spcPts val="116"/>
              </a:spcBef>
              <a:spcAft>
                <a:spcPts val="0"/>
              </a:spcAft>
            </a:pPr>
            <a:r>
              <a:rPr dirty="0" sz="3000">
                <a:solidFill>
                  <a:srgbClr val="ed7d31"/>
                </a:solidFill>
                <a:latin typeface="OKHDCE+TrebuchetMS"/>
                <a:cs typeface="OKHDCE+TrebuchetMS"/>
              </a:rPr>
              <a:t>del</a:t>
            </a:r>
            <a:r>
              <a:rPr dirty="0" sz="3000">
                <a:solidFill>
                  <a:srgbClr val="ed7d31"/>
                </a:solidFill>
                <a:latin typeface="OKHDCE+TrebuchetMS"/>
                <a:cs typeface="OKHDCE+TrebuchetMS"/>
              </a:rPr>
              <a:t> </a:t>
            </a:r>
            <a:r>
              <a:rPr dirty="0" sz="3000">
                <a:solidFill>
                  <a:srgbClr val="ed7d31"/>
                </a:solidFill>
                <a:latin typeface="OKHDCE+TrebuchetMS"/>
                <a:cs typeface="OKHDCE+TrebuchetMS"/>
              </a:rPr>
              <a:t>territorio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6940" y="2650375"/>
            <a:ext cx="10154392" cy="6078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Los</a:t>
            </a:r>
            <a:r>
              <a:rPr dirty="0" sz="1900" spc="5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procesos</a:t>
            </a:r>
            <a:r>
              <a:rPr dirty="0" sz="1900" spc="67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de</a:t>
            </a:r>
            <a:r>
              <a:rPr dirty="0" sz="1900" spc="41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participación</a:t>
            </a:r>
            <a:r>
              <a:rPr dirty="0" sz="1900" spc="36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deben</a:t>
            </a:r>
            <a:r>
              <a:rPr dirty="0" sz="1900" spc="47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ser</a:t>
            </a:r>
            <a:r>
              <a:rPr dirty="0" sz="1900" spc="46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transversales</a:t>
            </a:r>
            <a:r>
              <a:rPr dirty="0" sz="1900" spc="64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en</a:t>
            </a:r>
            <a:r>
              <a:rPr dirty="0" sz="1900" spc="37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todas</a:t>
            </a:r>
            <a:r>
              <a:rPr dirty="0" sz="1900" spc="54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las</a:t>
            </a:r>
            <a:r>
              <a:rPr dirty="0" sz="1900" spc="5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acciones</a:t>
            </a:r>
            <a:r>
              <a:rPr dirty="0" sz="1900" spc="43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lideradas</a:t>
            </a:r>
            <a:r>
              <a:rPr dirty="0" sz="1900" spc="57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por</a:t>
            </a:r>
            <a:r>
              <a:rPr dirty="0" sz="1900" spc="46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el</a:t>
            </a:r>
          </a:p>
          <a:p>
            <a:pPr marL="0" marR="0">
              <a:lnSpc>
                <a:spcPts val="2206"/>
              </a:lnSpc>
              <a:spcBef>
                <a:spcPts val="73"/>
              </a:spcBef>
              <a:spcAft>
                <a:spcPts val="0"/>
              </a:spcAft>
            </a:pP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sector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público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o</a:t>
            </a:r>
            <a:r>
              <a:rPr dirty="0" sz="1900" spc="37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el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privado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con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la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garantía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de: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6940" y="3513092"/>
            <a:ext cx="8349554" cy="904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808080"/>
                </a:solidFill>
                <a:latin typeface="OKHDCE+TrebuchetMS"/>
                <a:cs typeface="OKHDCE+TrebuchetMS"/>
              </a:rPr>
              <a:t>1.</a:t>
            </a:r>
            <a:r>
              <a:rPr dirty="0" sz="1950" spc="375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Escenarios</a:t>
            </a:r>
            <a:r>
              <a:rPr dirty="0" sz="1900" spc="17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de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construcción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conjunta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en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todas</a:t>
            </a:r>
            <a:r>
              <a:rPr dirty="0" sz="1900" spc="46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las</a:t>
            </a:r>
            <a:r>
              <a:rPr dirty="0" sz="1900" spc="15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etapas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de</a:t>
            </a:r>
            <a:r>
              <a:rPr dirty="0" sz="1900" spc="28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intervención</a:t>
            </a:r>
          </a:p>
          <a:p>
            <a:pPr marL="0" marR="0">
              <a:lnSpc>
                <a:spcPts val="2264"/>
              </a:lnSpc>
              <a:spcBef>
                <a:spcPts val="2245"/>
              </a:spcBef>
              <a:spcAft>
                <a:spcPts val="0"/>
              </a:spcAft>
            </a:pPr>
            <a:r>
              <a:rPr dirty="0" sz="1950">
                <a:solidFill>
                  <a:srgbClr val="808080"/>
                </a:solidFill>
                <a:latin typeface="OKHDCE+TrebuchetMS"/>
                <a:cs typeface="OKHDCE+TrebuchetMS"/>
              </a:rPr>
              <a:t>2.</a:t>
            </a:r>
            <a:r>
              <a:rPr dirty="0" sz="1950" spc="375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Evidencias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de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incidencia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efectiva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de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los</a:t>
            </a:r>
            <a:r>
              <a:rPr dirty="0" sz="1900" spc="2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resultados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6940" y="4671332"/>
            <a:ext cx="10154231" cy="613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808080"/>
                </a:solidFill>
                <a:latin typeface="OKHDCE+TrebuchetMS"/>
                <a:cs typeface="OKHDCE+TrebuchetMS"/>
              </a:rPr>
              <a:t>3.</a:t>
            </a:r>
            <a:r>
              <a:rPr dirty="0" sz="1950" spc="375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Libertad</a:t>
            </a:r>
            <a:r>
              <a:rPr dirty="0" sz="1900" spc="331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para</a:t>
            </a:r>
            <a:r>
              <a:rPr dirty="0" sz="1900" spc="332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la</a:t>
            </a:r>
            <a:r>
              <a:rPr dirty="0" sz="1900" spc="33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manifestación</a:t>
            </a:r>
            <a:r>
              <a:rPr dirty="0" sz="1900" spc="327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de</a:t>
            </a:r>
            <a:r>
              <a:rPr dirty="0" sz="1900" spc="328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las</a:t>
            </a:r>
            <a:r>
              <a:rPr dirty="0" sz="1900" spc="336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necesidades,</a:t>
            </a:r>
            <a:r>
              <a:rPr dirty="0" sz="1900" spc="35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y</a:t>
            </a:r>
            <a:r>
              <a:rPr dirty="0" sz="1900" spc="324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las</a:t>
            </a:r>
            <a:r>
              <a:rPr dirty="0" sz="1900" spc="336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características</a:t>
            </a:r>
            <a:r>
              <a:rPr dirty="0" sz="1900" spc="325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sociales</a:t>
            </a:r>
            <a:r>
              <a:rPr dirty="0" sz="1900" spc="345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y</a:t>
            </a:r>
            <a:r>
              <a:rPr dirty="0" sz="1900" spc="324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de</a:t>
            </a:r>
          </a:p>
          <a:p>
            <a:pPr marL="342900" marR="0">
              <a:lnSpc>
                <a:spcPts val="2206"/>
              </a:lnSpc>
              <a:spcBef>
                <a:spcPts val="12"/>
              </a:spcBef>
              <a:spcAft>
                <a:spcPts val="0"/>
              </a:spcAft>
            </a:pP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expresión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artística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y</a:t>
            </a:r>
            <a:r>
              <a:rPr dirty="0" sz="1900" spc="25">
                <a:solidFill>
                  <a:srgbClr val="808080"/>
                </a:solidFill>
                <a:latin typeface="OKHDCE+TrebuchetMS"/>
                <a:cs typeface="OKHDCE+TrebuchetMS"/>
              </a:rPr>
              <a:t> </a:t>
            </a:r>
            <a:r>
              <a:rPr dirty="0" sz="1900">
                <a:solidFill>
                  <a:srgbClr val="808080"/>
                </a:solidFill>
                <a:latin typeface="OKHDCE+TrebuchetMS"/>
                <a:cs typeface="OKHDCE+TrebuchetMS"/>
              </a:rPr>
              <a:t>cultural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98676" y="2735819"/>
            <a:ext cx="5823280" cy="605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ed7d31"/>
                </a:solidFill>
                <a:latin typeface="JNWQVR+Arial-BoldMT"/>
                <a:cs typeface="JNWQVR+Arial-BoldMT"/>
              </a:rPr>
              <a:t>Programas</a:t>
            </a:r>
            <a:r>
              <a:rPr dirty="0" sz="4000" b="1">
                <a:solidFill>
                  <a:srgbClr val="ed7d31"/>
                </a:solidFill>
                <a:latin typeface="JNWQVR+Arial-BoldMT"/>
                <a:cs typeface="JNWQVR+Arial-BoldMT"/>
              </a:rPr>
              <a:t> </a:t>
            </a:r>
            <a:r>
              <a:rPr dirty="0" sz="4000" b="1">
                <a:solidFill>
                  <a:srgbClr val="ed7d31"/>
                </a:solidFill>
                <a:latin typeface="JNWQVR+Arial-BoldMT"/>
                <a:cs typeface="JNWQVR+Arial-BoldMT"/>
              </a:rPr>
              <a:t>y</a:t>
            </a:r>
            <a:r>
              <a:rPr dirty="0" sz="4000" b="1">
                <a:solidFill>
                  <a:srgbClr val="ed7d31"/>
                </a:solidFill>
                <a:latin typeface="JNWQVR+Arial-BoldMT"/>
                <a:cs typeface="JNWQVR+Arial-BoldMT"/>
              </a:rPr>
              <a:t> </a:t>
            </a:r>
            <a:r>
              <a:rPr dirty="0" sz="4000" b="1">
                <a:solidFill>
                  <a:srgbClr val="ed7d31"/>
                </a:solidFill>
                <a:latin typeface="JNWQVR+Arial-BoldMT"/>
                <a:cs typeface="JNWQVR+Arial-BoldMT"/>
              </a:rPr>
              <a:t>Proyectos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9948" y="4471397"/>
            <a:ext cx="3482085" cy="7218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92419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JNWQVR+Arial-BoldMT"/>
                <a:cs typeface="JNWQVR+Arial-BoldMT"/>
              </a:rPr>
              <a:t>POLÍTICA</a:t>
            </a:r>
            <a:r>
              <a:rPr dirty="0" sz="1600" b="1">
                <a:solidFill>
                  <a:srgbClr val="ffffff"/>
                </a:solidFill>
                <a:latin typeface="JNWQVR+Arial-BoldMT"/>
                <a:cs typeface="JNWQVR+Arial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JNWQVR+Arial-BoldMT"/>
                <a:cs typeface="JNWQVR+Arial-BoldMT"/>
              </a:rPr>
              <a:t>PÚBLICA</a:t>
            </a:r>
            <a:r>
              <a:rPr dirty="0" sz="1600" b="1">
                <a:solidFill>
                  <a:srgbClr val="ffffff"/>
                </a:solidFill>
                <a:latin typeface="JNWQVR+Arial-BoldMT"/>
                <a:cs typeface="JNWQVR+Arial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JNWQVR+Arial-BoldMT"/>
                <a:cs typeface="JNWQVR+Arial-BoldMT"/>
              </a:rPr>
              <a:t>DE</a:t>
            </a:r>
          </a:p>
          <a:p>
            <a:pPr marL="0" marR="0">
              <a:lnSpc>
                <a:spcPts val="322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RISPGD+TrebuchetMS-Bold"/>
                <a:cs typeface="RISPGD+TrebuchetMS-Bold"/>
              </a:rPr>
              <a:t>ESPACIO</a:t>
            </a:r>
            <a:r>
              <a:rPr dirty="0" sz="3200" b="1">
                <a:solidFill>
                  <a:srgbClr val="ffffff"/>
                </a:solidFill>
                <a:latin typeface="RISPGD+TrebuchetMS-Bold"/>
                <a:cs typeface="RISPGD+TrebuchetMS-Bold"/>
              </a:rPr>
              <a:t> </a:t>
            </a:r>
            <a:r>
              <a:rPr dirty="0" sz="3200" b="1">
                <a:solidFill>
                  <a:srgbClr val="ffffff"/>
                </a:solidFill>
                <a:latin typeface="RISPGD+TrebuchetMS-Bold"/>
                <a:cs typeface="RISPGD+TrebuchetMS-Bold"/>
              </a:rPr>
              <a:t>PÚBLICO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8430" y="5164309"/>
            <a:ext cx="1900495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JNWQVR+Arial-BoldMT"/>
                <a:cs typeface="JNWQVR+Arial-BoldMT"/>
              </a:rPr>
              <a:t>DE</a:t>
            </a:r>
            <a:r>
              <a:rPr dirty="0" sz="1600" b="1">
                <a:solidFill>
                  <a:srgbClr val="ffffff"/>
                </a:solidFill>
                <a:latin typeface="JNWQVR+Arial-BoldMT"/>
                <a:cs typeface="JNWQVR+Arial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JNWQVR+Arial-BoldMT"/>
                <a:cs typeface="JNWQVR+Arial-BoldMT"/>
              </a:rPr>
              <a:t>BOGOTÁ,</a:t>
            </a:r>
            <a:r>
              <a:rPr dirty="0" sz="1600" b="1">
                <a:solidFill>
                  <a:srgbClr val="ffffff"/>
                </a:solidFill>
                <a:latin typeface="JNWQVR+Arial-BoldMT"/>
                <a:cs typeface="JNWQVR+Arial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JNWQVR+Arial-BoldMT"/>
                <a:cs typeface="JNWQVR+Arial-BoldMT"/>
              </a:rPr>
              <a:t>D.C.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70963" y="1036503"/>
            <a:ext cx="533809" cy="8042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404040"/>
                </a:solidFill>
                <a:latin typeface="JNWQVR+Arial-BoldMT"/>
                <a:cs typeface="JNWQVR+Arial-BoldMT"/>
              </a:rPr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84992" y="1230433"/>
            <a:ext cx="4832401" cy="362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5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RISPGD+TrebuchetMS-Bold"/>
                <a:cs typeface="RISPGD+TrebuchetMS-Bold"/>
              </a:rPr>
              <a:t>MÁS</a:t>
            </a:r>
            <a:r>
              <a:rPr dirty="0" sz="2200" b="1">
                <a:solidFill>
                  <a:srgbClr val="ffffff"/>
                </a:solidFill>
                <a:latin typeface="RISPGD+TrebuchetMS-Bold"/>
                <a:cs typeface="RISPGD+TrebuchetMS-Bold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ISPGD+TrebuchetMS-Bold"/>
                <a:cs typeface="RISPGD+TrebuchetMS-Bold"/>
              </a:rPr>
              <a:t>ESPACIO</a:t>
            </a:r>
            <a:r>
              <a:rPr dirty="0" sz="2200" b="1">
                <a:solidFill>
                  <a:srgbClr val="ffffff"/>
                </a:solidFill>
                <a:latin typeface="RISPGD+TrebuchetMS-Bold"/>
                <a:cs typeface="RISPGD+TrebuchetMS-Bold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ISPGD+TrebuchetMS-Bold"/>
                <a:cs typeface="RISPGD+TrebuchetMS-Bold"/>
              </a:rPr>
              <a:t>PÚBLICO</a:t>
            </a:r>
            <a:r>
              <a:rPr dirty="0" sz="2200" b="1">
                <a:solidFill>
                  <a:srgbClr val="ffffff"/>
                </a:solidFill>
                <a:latin typeface="RISPGD+TrebuchetMS-Bold"/>
                <a:cs typeface="RISPGD+TrebuchetMS-Bold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ISPGD+TrebuchetMS-Bold"/>
                <a:cs typeface="RISPGD+TrebuchetMS-Bold"/>
              </a:rPr>
              <a:t>(Generación)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9275" y="2222536"/>
            <a:ext cx="1324880" cy="23933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545"/>
              </a:lnSpc>
              <a:spcBef>
                <a:spcPts val="0"/>
              </a:spcBef>
              <a:spcAft>
                <a:spcPts val="0"/>
              </a:spcAft>
            </a:pPr>
            <a:r>
              <a:rPr dirty="0" sz="16600" b="1">
                <a:solidFill>
                  <a:srgbClr val="ff6600"/>
                </a:solidFill>
                <a:latin typeface="JNWQVR+Arial-BoldMT"/>
                <a:cs typeface="JNWQVR+Arial-BoldMT"/>
              </a:rPr>
              <a:t>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34391" y="2437290"/>
            <a:ext cx="5820416" cy="1033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6837" marR="0">
              <a:lnSpc>
                <a:spcPts val="255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Generar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nuevo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espacio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público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con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mejores</a:t>
            </a:r>
          </a:p>
          <a:p>
            <a:pPr marL="0" marR="0">
              <a:lnSpc>
                <a:spcPts val="2554"/>
              </a:lnSpc>
              <a:spcBef>
                <a:spcPts val="35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condiciones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físicas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y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ambientales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orientado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a</a:t>
            </a:r>
          </a:p>
          <a:p>
            <a:pPr marL="890587" marR="0">
              <a:lnSpc>
                <a:spcPts val="2554"/>
              </a:lnSpc>
              <a:spcBef>
                <a:spcPts val="35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superar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la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inequidad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territorial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31183" y="4034772"/>
            <a:ext cx="109057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Proyectos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913967" y="4034772"/>
            <a:ext cx="206347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Acciones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específicas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311044" y="4034772"/>
            <a:ext cx="201745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Líderes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proyecto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29031" y="4269345"/>
            <a:ext cx="2275681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2e75b6"/>
                </a:solidFill>
                <a:latin typeface="JNWQVR+Arial-BoldMT"/>
                <a:cs typeface="JNWQVR+Arial-BoldMT"/>
              </a:rPr>
              <a:t>Programas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36293" y="4522240"/>
            <a:ext cx="268262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806960" y="4522240"/>
            <a:ext cx="268262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8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314114" y="4522240"/>
            <a:ext cx="1993343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SDP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SDA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SDHT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–</a:t>
            </a:r>
          </a:p>
          <a:p>
            <a:pPr marL="297656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SDM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–DADEP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1563" y="1109883"/>
            <a:ext cx="3777174" cy="39449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62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BVUEGW+ArialMT"/>
                <a:cs typeface="BVUEGW+ArialMT"/>
              </a:rPr>
              <a:t>Conjunto</a:t>
            </a:r>
            <a:r>
              <a:rPr dirty="0" sz="4800" spc="12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BVUEGW+ArialMT"/>
                <a:cs typeface="BVUEGW+ArialMT"/>
              </a:rPr>
              <a:t>de</a:t>
            </a:r>
          </a:p>
          <a:p>
            <a:pPr marL="0" marR="0">
              <a:lnSpc>
                <a:spcPts val="5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BVUEGW+ArialMT"/>
                <a:cs typeface="BVUEGW+ArialMT"/>
              </a:rPr>
              <a:t>inmuebles</a:t>
            </a:r>
            <a:r>
              <a:rPr dirty="0" sz="4800" spc="12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BVUEGW+ArialMT"/>
                <a:cs typeface="BVUEGW+ArialMT"/>
              </a:rPr>
              <a:t>de</a:t>
            </a:r>
          </a:p>
          <a:p>
            <a:pPr marL="0" marR="0">
              <a:lnSpc>
                <a:spcPts val="5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JNWQVR+Arial-BoldMT"/>
                <a:cs typeface="JNWQVR+Arial-BoldMT"/>
              </a:rPr>
              <a:t>uso</a:t>
            </a:r>
          </a:p>
          <a:p>
            <a:pPr marL="0" marR="0">
              <a:lnSpc>
                <a:spcPts val="5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JNWQVR+Arial-BoldMT"/>
                <a:cs typeface="JNWQVR+Arial-BoldMT"/>
              </a:rPr>
              <a:t>público:</a:t>
            </a:r>
          </a:p>
          <a:p>
            <a:pPr marL="0" marR="0">
              <a:lnSpc>
                <a:spcPts val="5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BVUEGW+ArialMT"/>
                <a:cs typeface="BVUEGW+ArialMT"/>
              </a:rPr>
              <a:t>Naturales</a:t>
            </a:r>
            <a:r>
              <a:rPr dirty="0" sz="48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BVUEGW+ArialMT"/>
                <a:cs typeface="BVUEGW+ArialMT"/>
              </a:rPr>
              <a:t>y</a:t>
            </a:r>
          </a:p>
          <a:p>
            <a:pPr marL="0" marR="0">
              <a:lnSpc>
                <a:spcPts val="5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BVUEGW+ArialMT"/>
                <a:cs typeface="BVUEGW+ArialMT"/>
              </a:rPr>
              <a:t>Construidos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07231" y="350343"/>
            <a:ext cx="3468879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JNWQVR+Arial-BoldMT"/>
                <a:cs typeface="JNWQVR+Arial-BoldMT"/>
              </a:rPr>
              <a:t>1.</a:t>
            </a:r>
            <a:r>
              <a:rPr dirty="0" sz="2400" b="1">
                <a:solidFill>
                  <a:srgbClr val="ffffff"/>
                </a:solidFill>
                <a:latin typeface="JNWQVR+Arial-BoldMT"/>
                <a:cs typeface="JNWQVR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JNWQVR+Arial-BoldMT"/>
                <a:cs typeface="JNWQVR+Arial-BoldMT"/>
              </a:rPr>
              <a:t>Más</a:t>
            </a:r>
            <a:r>
              <a:rPr dirty="0" sz="2400" b="1">
                <a:solidFill>
                  <a:srgbClr val="ffffff"/>
                </a:solidFill>
                <a:latin typeface="JNWQVR+Arial-BoldMT"/>
                <a:cs typeface="JNWQVR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JNWQVR+Arial-BoldMT"/>
                <a:cs typeface="JNWQVR+Arial-BoldMT"/>
              </a:rPr>
              <a:t>espacio</a:t>
            </a:r>
            <a:r>
              <a:rPr dirty="0" sz="2400" b="1">
                <a:solidFill>
                  <a:srgbClr val="ffffff"/>
                </a:solidFill>
                <a:latin typeface="JNWQVR+Arial-BoldMT"/>
                <a:cs typeface="JNWQVR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JNWQVR+Arial-BoldMT"/>
                <a:cs typeface="JNWQVR+Arial-BoldMT"/>
              </a:rPr>
              <a:t>público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49953" y="1161567"/>
            <a:ext cx="1337964" cy="4500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3825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3e66"/>
                </a:solidFill>
                <a:latin typeface="JNWQVR+Arial-BoldMT"/>
                <a:cs typeface="JNWQVR+Arial-BoldMT"/>
              </a:rPr>
              <a:t>ACCIONES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 b="1">
                <a:solidFill>
                  <a:srgbClr val="003e66"/>
                </a:solidFill>
                <a:latin typeface="JNWQVR+Arial-BoldMT"/>
                <a:cs typeface="JNWQVR+Arial-BoldMT"/>
              </a:rPr>
              <a:t>ESPECÍFICAS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586828" y="1198915"/>
            <a:ext cx="1624458" cy="4500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3e66"/>
                </a:solidFill>
                <a:latin typeface="JNWQVR+Arial-BoldMT"/>
                <a:cs typeface="JNWQVR+Arial-BoldMT"/>
              </a:rPr>
              <a:t>RESPONSABLES</a:t>
            </a:r>
          </a:p>
          <a:p>
            <a:pPr marL="279418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 b="1">
                <a:solidFill>
                  <a:srgbClr val="003e66"/>
                </a:solidFill>
                <a:latin typeface="JNWQVR+Arial-BoldMT"/>
                <a:cs typeface="JNWQVR+Arial-BoldMT"/>
              </a:rPr>
              <a:t>DIRECTOS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59929" y="1305596"/>
            <a:ext cx="1150180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3e66"/>
                </a:solidFill>
                <a:latin typeface="JNWQVR+Arial-BoldMT"/>
                <a:cs typeface="JNWQVR+Arial-BoldMT"/>
              </a:rPr>
              <a:t>PROYECTO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037675" y="2147484"/>
            <a:ext cx="369701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(7)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571527" y="2299809"/>
            <a:ext cx="1909268" cy="4500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SDP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–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SDA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–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SDHT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–</a:t>
            </a:r>
          </a:p>
          <a:p>
            <a:pPr marL="300831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SDM</a:t>
            </a:r>
            <a:r>
              <a:rPr dirty="0" sz="1400" spc="38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–DADEP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49394" y="2360844"/>
            <a:ext cx="3352826" cy="876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925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Generar</a:t>
            </a:r>
            <a:r>
              <a:rPr dirty="0" sz="1400" spc="1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nuevos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espacios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públicos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para</a:t>
            </a:r>
          </a:p>
          <a:p>
            <a:pPr marL="157956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disminuir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el</a:t>
            </a:r>
            <a:r>
              <a:rPr dirty="0" sz="1400" spc="23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déficit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rural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y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urbano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y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la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distribución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inequitativa,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conectar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ciudad</a:t>
            </a:r>
          </a:p>
          <a:p>
            <a:pPr marL="254793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región,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incorporar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EEP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como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EPE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37230" y="2424601"/>
            <a:ext cx="2015571" cy="7527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970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4546a"/>
                </a:solidFill>
                <a:latin typeface="BVUEGW+ArialMT"/>
                <a:cs typeface="BVUEGW+ArialMT"/>
              </a:rPr>
              <a:t>A.</a:t>
            </a:r>
            <a:r>
              <a:rPr dirty="0" sz="1600" spc="43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4546a"/>
                </a:solidFill>
                <a:latin typeface="BVUEGW+ArialMT"/>
                <a:cs typeface="BVUEGW+ArialMT"/>
              </a:rPr>
              <a:t>Generación</a:t>
            </a:r>
            <a:r>
              <a:rPr dirty="0" sz="1600" spc="43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4546a"/>
                </a:solidFill>
                <a:latin typeface="BVUEGW+ArialMT"/>
                <a:cs typeface="BVUEGW+ArialMT"/>
              </a:rPr>
              <a:t>de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44546a"/>
                </a:solidFill>
                <a:latin typeface="BVUEGW+ArialMT"/>
                <a:cs typeface="BVUEGW+ArialMT"/>
              </a:rPr>
              <a:t>espacio</a:t>
            </a:r>
            <a:r>
              <a:rPr dirty="0" sz="1600" spc="43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4546a"/>
                </a:solidFill>
                <a:latin typeface="BVUEGW+ArialMT"/>
                <a:cs typeface="BVUEGW+ArialMT"/>
              </a:rPr>
              <a:t>público</a:t>
            </a:r>
            <a:r>
              <a:rPr dirty="0" sz="1600" spc="43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4546a"/>
                </a:solidFill>
                <a:latin typeface="BVUEGW+ArialMT"/>
                <a:cs typeface="BVUEGW+ArialMT"/>
              </a:rPr>
              <a:t>para</a:t>
            </a:r>
          </a:p>
          <a:p>
            <a:pPr marL="681831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44546a"/>
                </a:solidFill>
                <a:latin typeface="BVUEGW+ArialMT"/>
                <a:cs typeface="BVUEGW+ArialMT"/>
              </a:rPr>
              <a:t>todos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949885" y="4779272"/>
            <a:ext cx="369701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(1)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497620" y="4912583"/>
            <a:ext cx="1889682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SDP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–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SDA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–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DADEP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11867" y="4942684"/>
            <a:ext cx="2274854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440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4546a"/>
                </a:solidFill>
                <a:latin typeface="BVUEGW+ArialMT"/>
                <a:cs typeface="BVUEGW+ArialMT"/>
              </a:rPr>
              <a:t>B.</a:t>
            </a:r>
            <a:r>
              <a:rPr dirty="0" sz="1600" spc="43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4546a"/>
                </a:solidFill>
                <a:latin typeface="BVUEGW+ArialMT"/>
                <a:cs typeface="BVUEGW+ArialMT"/>
              </a:rPr>
              <a:t>Generación</a:t>
            </a:r>
            <a:r>
              <a:rPr dirty="0" sz="1600" spc="54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4546a"/>
                </a:solidFill>
                <a:latin typeface="BVUEGW+ArialMT"/>
                <a:cs typeface="BVUEGW+ArialMT"/>
              </a:rPr>
              <a:t>de</a:t>
            </a:r>
            <a:r>
              <a:rPr dirty="0" sz="1600" spc="43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4546a"/>
                </a:solidFill>
                <a:latin typeface="BVUEGW+ArialMT"/>
                <a:cs typeface="BVUEGW+ArialMT"/>
              </a:rPr>
              <a:t>más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44546a"/>
                </a:solidFill>
                <a:latin typeface="BVUEGW+ArialMT"/>
                <a:cs typeface="BVUEGW+ArialMT"/>
              </a:rPr>
              <a:t>espacio</a:t>
            </a:r>
            <a:r>
              <a:rPr dirty="0" sz="1600" spc="43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4546a"/>
                </a:solidFill>
                <a:latin typeface="BVUEGW+ArialMT"/>
                <a:cs typeface="BVUEGW+ArialMT"/>
              </a:rPr>
              <a:t>con</a:t>
            </a:r>
            <a:r>
              <a:rPr dirty="0" sz="1600" spc="43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4546a"/>
                </a:solidFill>
                <a:latin typeface="BVUEGW+ArialMT"/>
                <a:cs typeface="BVUEGW+ArialMT"/>
              </a:rPr>
              <a:t>más</a:t>
            </a:r>
            <a:r>
              <a:rPr dirty="0" sz="1600" spc="43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4546a"/>
                </a:solidFill>
                <a:latin typeface="BVUEGW+ArialMT"/>
                <a:cs typeface="BVUEGW+ArialMT"/>
              </a:rPr>
              <a:t>Verde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398897" y="4992632"/>
            <a:ext cx="3477731" cy="450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Incorporar</a:t>
            </a:r>
            <a:r>
              <a:rPr dirty="0" sz="1400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suelos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de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protección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por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riesgo</a:t>
            </a:r>
          </a:p>
          <a:p>
            <a:pPr marL="1239043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como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EPE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80433" y="1036503"/>
            <a:ext cx="533809" cy="8042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404040"/>
                </a:solidFill>
                <a:latin typeface="JNWQVR+Arial-BoldMT"/>
                <a:cs typeface="JNWQVR+Arial-BoldMT"/>
              </a:rPr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92892" y="1190464"/>
            <a:ext cx="4832401" cy="362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5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RISPGD+TrebuchetMS-Bold"/>
                <a:cs typeface="RISPGD+TrebuchetMS-Bold"/>
              </a:rPr>
              <a:t>MÁS</a:t>
            </a:r>
            <a:r>
              <a:rPr dirty="0" sz="2200" b="1">
                <a:solidFill>
                  <a:srgbClr val="ffffff"/>
                </a:solidFill>
                <a:latin typeface="RISPGD+TrebuchetMS-Bold"/>
                <a:cs typeface="RISPGD+TrebuchetMS-Bold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ISPGD+TrebuchetMS-Bold"/>
                <a:cs typeface="RISPGD+TrebuchetMS-Bold"/>
              </a:rPr>
              <a:t>ESPACIO</a:t>
            </a:r>
            <a:r>
              <a:rPr dirty="0" sz="2200" b="1">
                <a:solidFill>
                  <a:srgbClr val="ffffff"/>
                </a:solidFill>
                <a:latin typeface="RISPGD+TrebuchetMS-Bold"/>
                <a:cs typeface="RISPGD+TrebuchetMS-Bold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ISPGD+TrebuchetMS-Bold"/>
                <a:cs typeface="RISPGD+TrebuchetMS-Bold"/>
              </a:rPr>
              <a:t>PÚBLICO</a:t>
            </a:r>
            <a:r>
              <a:rPr dirty="0" sz="2200" b="1">
                <a:solidFill>
                  <a:srgbClr val="ffffff"/>
                </a:solidFill>
                <a:latin typeface="RISPGD+TrebuchetMS-Bold"/>
                <a:cs typeface="RISPGD+TrebuchetMS-Bold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ISPGD+TrebuchetMS-Bold"/>
                <a:cs typeface="RISPGD+TrebuchetMS-Bold"/>
              </a:rPr>
              <a:t>(Generación)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07649" y="2103566"/>
            <a:ext cx="533809" cy="8042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404040"/>
                </a:solidFill>
                <a:latin typeface="JNWQVR+Arial-BoldMT"/>
                <a:cs typeface="JNWQVR+Arial-BoldMT"/>
              </a:rPr>
              <a:t>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9275" y="2222536"/>
            <a:ext cx="1324880" cy="23933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545"/>
              </a:lnSpc>
              <a:spcBef>
                <a:spcPts val="0"/>
              </a:spcBef>
              <a:spcAft>
                <a:spcPts val="0"/>
              </a:spcAft>
            </a:pPr>
            <a:r>
              <a:rPr dirty="0" sz="16600" b="1">
                <a:solidFill>
                  <a:srgbClr val="ff6600"/>
                </a:solidFill>
                <a:latin typeface="JNWQVR+Arial-BoldMT"/>
                <a:cs typeface="JNWQVR+Arial-BoldMT"/>
              </a:rPr>
              <a:t>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29664" y="2236637"/>
            <a:ext cx="5559401" cy="362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5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RISPGD+TrebuchetMS-Bold"/>
                <a:cs typeface="RISPGD+TrebuchetMS-Bold"/>
              </a:rPr>
              <a:t>MEJOR</a:t>
            </a:r>
            <a:r>
              <a:rPr dirty="0" sz="2200" b="1">
                <a:solidFill>
                  <a:srgbClr val="ffffff"/>
                </a:solidFill>
                <a:latin typeface="RISPGD+TrebuchetMS-Bold"/>
                <a:cs typeface="RISPGD+TrebuchetMS-Bold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ISPGD+TrebuchetMS-Bold"/>
                <a:cs typeface="RISPGD+TrebuchetMS-Bold"/>
              </a:rPr>
              <a:t>ESPACIO</a:t>
            </a:r>
            <a:r>
              <a:rPr dirty="0" sz="2200" b="1">
                <a:solidFill>
                  <a:srgbClr val="ffffff"/>
                </a:solidFill>
                <a:latin typeface="RISPGD+TrebuchetMS-Bold"/>
                <a:cs typeface="RISPGD+TrebuchetMS-Bold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ISPGD+TrebuchetMS-Bold"/>
                <a:cs typeface="RISPGD+TrebuchetMS-Bold"/>
              </a:rPr>
              <a:t>PÚBLICO</a:t>
            </a:r>
            <a:r>
              <a:rPr dirty="0" sz="2200" spc="663" b="1">
                <a:solidFill>
                  <a:srgbClr val="ffffff"/>
                </a:solidFill>
                <a:latin typeface="RISPGD+TrebuchetMS-Bold"/>
                <a:cs typeface="RISPGD+TrebuchetMS-Bold"/>
              </a:rPr>
              <a:t> </a:t>
            </a:r>
            <a:r>
              <a:rPr dirty="0" sz="2200" b="1">
                <a:solidFill>
                  <a:srgbClr val="ffffff"/>
                </a:solidFill>
                <a:latin typeface="RISPGD+TrebuchetMS-Bold"/>
                <a:cs typeface="RISPGD+TrebuchetMS-Bold"/>
              </a:rPr>
              <a:t>(Recuperación)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91018" y="2992860"/>
            <a:ext cx="6582562" cy="1368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5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Restituir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jurídicamente,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físico-espacial,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ambiental,</a:t>
            </a:r>
          </a:p>
          <a:p>
            <a:pPr marL="285644" marR="0">
              <a:lnSpc>
                <a:spcPts val="2554"/>
              </a:lnSpc>
              <a:spcBef>
                <a:spcPts val="35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social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y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culturalmente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los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espacios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públicos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en</a:t>
            </a:r>
          </a:p>
          <a:p>
            <a:pPr marL="89588" marR="0">
              <a:lnSpc>
                <a:spcPts val="2554"/>
              </a:lnSpc>
              <a:spcBef>
                <a:spcPts val="35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condición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inadecuada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para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su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uso,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goce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y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disfrute</a:t>
            </a:r>
          </a:p>
          <a:p>
            <a:pPr marL="1553263" marR="0">
              <a:lnSpc>
                <a:spcPts val="2554"/>
              </a:lnSpc>
              <a:spcBef>
                <a:spcPts val="85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por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parte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de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la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ciudadanía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29031" y="4269345"/>
            <a:ext cx="2275681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2e75b6"/>
                </a:solidFill>
                <a:latin typeface="JNWQVR+Arial-BoldMT"/>
                <a:cs typeface="JNWQVR+Arial-BoldMT"/>
              </a:rPr>
              <a:t>Programas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629808" y="4614221"/>
            <a:ext cx="109057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Proyectos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725845" y="4614221"/>
            <a:ext cx="206347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Acciones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específicas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336175" y="4614221"/>
            <a:ext cx="201745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Líderes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proyecto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034918" y="5087166"/>
            <a:ext cx="268262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560895" y="5087166"/>
            <a:ext cx="38412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19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084953" y="5087166"/>
            <a:ext cx="2502865" cy="815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SDP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1800" spc="1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SDA</a:t>
            </a:r>
            <a:r>
              <a:rPr dirty="0" sz="1800" spc="-2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–SDMov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IDU</a:t>
            </a:r>
          </a:p>
          <a:p>
            <a:pPr marL="194673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JBB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CAR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SCRD</a:t>
            </a:r>
            <a:r>
              <a:rPr dirty="0" sz="1800" spc="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–</a:t>
            </a:r>
          </a:p>
          <a:p>
            <a:pPr marL="22516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IDRD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SDMujer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DADEP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32328" y="493706"/>
            <a:ext cx="3688335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JNWQVR+Arial-BoldMT"/>
                <a:cs typeface="JNWQVR+Arial-BoldMT"/>
              </a:rPr>
              <a:t>2.</a:t>
            </a:r>
            <a:r>
              <a:rPr dirty="0" sz="2400" b="1">
                <a:solidFill>
                  <a:srgbClr val="ffffff"/>
                </a:solidFill>
                <a:latin typeface="JNWQVR+Arial-BoldMT"/>
                <a:cs typeface="JNWQVR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JNWQVR+Arial-BoldMT"/>
                <a:cs typeface="JNWQVR+Arial-BoldMT"/>
              </a:rPr>
              <a:t>Mejor</a:t>
            </a:r>
            <a:r>
              <a:rPr dirty="0" sz="2400" b="1">
                <a:solidFill>
                  <a:srgbClr val="ffffff"/>
                </a:solidFill>
                <a:latin typeface="JNWQVR+Arial-BoldMT"/>
                <a:cs typeface="JNWQVR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JNWQVR+Arial-BoldMT"/>
                <a:cs typeface="JNWQVR+Arial-BoldMT"/>
              </a:rPr>
              <a:t>espacio</a:t>
            </a:r>
            <a:r>
              <a:rPr dirty="0" sz="2400" b="1">
                <a:solidFill>
                  <a:srgbClr val="ffffff"/>
                </a:solidFill>
                <a:latin typeface="JNWQVR+Arial-BoldMT"/>
                <a:cs typeface="JNWQVR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JNWQVR+Arial-BoldMT"/>
                <a:cs typeface="JNWQVR+Arial-BoldMT"/>
              </a:rPr>
              <a:t>público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02182" y="1352844"/>
            <a:ext cx="1337964" cy="4500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3825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3e66"/>
                </a:solidFill>
                <a:latin typeface="JNWQVR+Arial-BoldMT"/>
                <a:cs typeface="JNWQVR+Arial-BoldMT"/>
              </a:rPr>
              <a:t>ACCIONES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 b="1">
                <a:solidFill>
                  <a:srgbClr val="003e66"/>
                </a:solidFill>
                <a:latin typeface="JNWQVR+Arial-BoldMT"/>
                <a:cs typeface="JNWQVR+Arial-BoldMT"/>
              </a:rPr>
              <a:t>ESPECÍFICAS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319026" y="1402113"/>
            <a:ext cx="1624458" cy="4500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3e66"/>
                </a:solidFill>
                <a:latin typeface="JNWQVR+Arial-BoldMT"/>
                <a:cs typeface="JNWQVR+Arial-BoldMT"/>
              </a:rPr>
              <a:t>RESPONSABLES</a:t>
            </a:r>
          </a:p>
          <a:p>
            <a:pPr marL="279418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 b="1">
                <a:solidFill>
                  <a:srgbClr val="003e66"/>
                </a:solidFill>
                <a:latin typeface="JNWQVR+Arial-BoldMT"/>
                <a:cs typeface="JNWQVR+Arial-BoldMT"/>
              </a:rPr>
              <a:t>DIRECTOS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80279" y="1508794"/>
            <a:ext cx="1150180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3e66"/>
                </a:solidFill>
                <a:latin typeface="JNWQVR+Arial-BoldMT"/>
                <a:cs typeface="JNWQVR+Arial-BoldMT"/>
              </a:rPr>
              <a:t>PROYECTO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26943" y="2230370"/>
            <a:ext cx="369701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(9)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10124" y="2443730"/>
            <a:ext cx="2809975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Intervenciones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para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adecuación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964515" y="2427259"/>
            <a:ext cx="2284756" cy="6634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7481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SDP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–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SDMov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–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IDU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–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SCRD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–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IDRD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–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SDMujer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-</a:t>
            </a:r>
          </a:p>
          <a:p>
            <a:pPr marL="758825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DADEP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36819" y="2573322"/>
            <a:ext cx="1935917" cy="7527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5731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4546a"/>
                </a:solidFill>
                <a:latin typeface="BVUEGW+ArialMT"/>
                <a:cs typeface="BVUEGW+ArialMT"/>
              </a:rPr>
              <a:t>C.</a:t>
            </a:r>
            <a:r>
              <a:rPr dirty="0" sz="1600" spc="46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4546a"/>
                </a:solidFill>
                <a:latin typeface="BVUEGW+ArialMT"/>
                <a:cs typeface="BVUEGW+ArialMT"/>
              </a:rPr>
              <a:t>Recuperación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44546a"/>
                </a:solidFill>
                <a:latin typeface="BVUEGW+ArialMT"/>
                <a:cs typeface="BVUEGW+ArialMT"/>
              </a:rPr>
              <a:t>Integral</a:t>
            </a:r>
            <a:r>
              <a:rPr dirty="0" sz="1600" spc="43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4546a"/>
                </a:solidFill>
                <a:latin typeface="BVUEGW+ArialMT"/>
                <a:cs typeface="BVUEGW+ArialMT"/>
              </a:rPr>
              <a:t>del</a:t>
            </a:r>
            <a:r>
              <a:rPr dirty="0" sz="1600" spc="43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4546a"/>
                </a:solidFill>
                <a:latin typeface="BVUEGW+ArialMT"/>
                <a:cs typeface="BVUEGW+ArialMT"/>
              </a:rPr>
              <a:t>Espacio</a:t>
            </a:r>
          </a:p>
          <a:p>
            <a:pPr marL="559593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44546a"/>
                </a:solidFill>
                <a:latin typeface="BVUEGW+ArialMT"/>
                <a:cs typeface="BVUEGW+ArialMT"/>
              </a:rPr>
              <a:t>Público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037050" y="2657090"/>
            <a:ext cx="3758210" cy="876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33387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mantenimiento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de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espacio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público,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mejoramiento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de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condiciones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diferenciales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de</a:t>
            </a:r>
          </a:p>
          <a:p>
            <a:pPr marL="13493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movilidad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y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accesibilidad,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intervención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plazas</a:t>
            </a:r>
          </a:p>
          <a:p>
            <a:pPr marL="98424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fundacionales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y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sectores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de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interés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cultural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677730" y="4161788"/>
            <a:ext cx="468585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(10)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43423" y="4375148"/>
            <a:ext cx="3343225" cy="876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3815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Restauración,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Rehabilitación,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Renaturalización,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Conexión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y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Manejo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de</a:t>
            </a:r>
          </a:p>
          <a:p>
            <a:pPr marL="15875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escorrentías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de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elementos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naturales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del</a:t>
            </a:r>
          </a:p>
          <a:p>
            <a:pPr marL="980281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espacio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público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248504" y="4484952"/>
            <a:ext cx="1605145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SDA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–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CAR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–</a:t>
            </a:r>
            <a:r>
              <a:rPr dirty="0" sz="1400" spc="-2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JBB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38205" y="4615768"/>
            <a:ext cx="2173020" cy="7527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430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4546a"/>
                </a:solidFill>
                <a:latin typeface="BVUEGW+ArialMT"/>
                <a:cs typeface="BVUEGW+ArialMT"/>
              </a:rPr>
              <a:t>C.</a:t>
            </a:r>
            <a:r>
              <a:rPr dirty="0" sz="1600" spc="41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4546a"/>
                </a:solidFill>
                <a:latin typeface="BVUEGW+ArialMT"/>
                <a:cs typeface="BVUEGW+ArialMT"/>
              </a:rPr>
              <a:t>Recuperación</a:t>
            </a:r>
            <a:r>
              <a:rPr dirty="0" sz="16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4546a"/>
                </a:solidFill>
                <a:latin typeface="BVUEGW+ArialMT"/>
                <a:cs typeface="BVUEGW+ArialMT"/>
              </a:rPr>
              <a:t>de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44546a"/>
                </a:solidFill>
                <a:latin typeface="BVUEGW+ArialMT"/>
                <a:cs typeface="BVUEGW+ArialMT"/>
              </a:rPr>
              <a:t>más</a:t>
            </a:r>
            <a:r>
              <a:rPr dirty="0" sz="1600" spc="43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4546a"/>
                </a:solidFill>
                <a:latin typeface="BVUEGW+ArialMT"/>
                <a:cs typeface="BVUEGW+ArialMT"/>
              </a:rPr>
              <a:t>espacio</a:t>
            </a:r>
            <a:r>
              <a:rPr dirty="0" sz="1600" spc="43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4546a"/>
                </a:solidFill>
                <a:latin typeface="BVUEGW+ArialMT"/>
                <a:cs typeface="BVUEGW+ArialMT"/>
              </a:rPr>
              <a:t>con</a:t>
            </a:r>
            <a:r>
              <a:rPr dirty="0" sz="1600" spc="486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4546a"/>
                </a:solidFill>
                <a:latin typeface="BVUEGW+ArialMT"/>
                <a:cs typeface="BVUEGW+ArialMT"/>
              </a:rPr>
              <a:t>más</a:t>
            </a:r>
          </a:p>
          <a:p>
            <a:pPr marL="757237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44546a"/>
                </a:solidFill>
                <a:latin typeface="BVUEGW+ArialMT"/>
                <a:cs typeface="BVUEGW+ArialMT"/>
              </a:rPr>
              <a:t>verde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01479" y="668219"/>
            <a:ext cx="533809" cy="8042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404040"/>
                </a:solidFill>
                <a:latin typeface="JNWQVR+Arial-BoldMT"/>
                <a:cs typeface="JNWQVR+Arial-BoldMT"/>
              </a:rPr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61970" y="899143"/>
            <a:ext cx="5257857" cy="3920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RISPGD+TrebuchetMS-Bold"/>
                <a:cs typeface="RISPGD+TrebuchetMS-Bold"/>
              </a:rPr>
              <a:t>MÁS</a:t>
            </a:r>
            <a:r>
              <a:rPr dirty="0" sz="2400" b="1">
                <a:solidFill>
                  <a:srgbClr val="ffffff"/>
                </a:solidFill>
                <a:latin typeface="RISPGD+TrebuchetMS-Bold"/>
                <a:cs typeface="RISPGD+TrebuchetMS-Bold"/>
              </a:rPr>
              <a:t> </a:t>
            </a:r>
            <a:r>
              <a:rPr dirty="0" sz="2400" b="1">
                <a:solidFill>
                  <a:srgbClr val="ffffff"/>
                </a:solidFill>
                <a:latin typeface="RISPGD+TrebuchetMS-Bold"/>
                <a:cs typeface="RISPGD+TrebuchetMS-Bold"/>
              </a:rPr>
              <a:t>ESPACIO</a:t>
            </a:r>
            <a:r>
              <a:rPr dirty="0" sz="2400" b="1">
                <a:solidFill>
                  <a:srgbClr val="ffffff"/>
                </a:solidFill>
                <a:latin typeface="RISPGD+TrebuchetMS-Bold"/>
                <a:cs typeface="RISPGD+TrebuchetMS-Bold"/>
              </a:rPr>
              <a:t> </a:t>
            </a:r>
            <a:r>
              <a:rPr dirty="0" sz="2400" b="1">
                <a:solidFill>
                  <a:srgbClr val="ffffff"/>
                </a:solidFill>
                <a:latin typeface="RISPGD+TrebuchetMS-Bold"/>
                <a:cs typeface="RISPGD+TrebuchetMS-Bold"/>
              </a:rPr>
              <a:t>PÚBLICO</a:t>
            </a:r>
            <a:r>
              <a:rPr dirty="0" sz="2400" b="1">
                <a:solidFill>
                  <a:srgbClr val="ffffff"/>
                </a:solidFill>
                <a:latin typeface="RISPGD+TrebuchetMS-Bold"/>
                <a:cs typeface="RISPGD+TrebuchetMS-Bold"/>
              </a:rPr>
              <a:t> </a:t>
            </a:r>
            <a:r>
              <a:rPr dirty="0" sz="2400" b="1">
                <a:solidFill>
                  <a:srgbClr val="ffffff"/>
                </a:solidFill>
                <a:latin typeface="RISPGD+TrebuchetMS-Bold"/>
                <a:cs typeface="RISPGD+TrebuchetMS-Bold"/>
              </a:rPr>
              <a:t>(Generación)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63693" y="1915695"/>
            <a:ext cx="533809" cy="8042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404040"/>
                </a:solidFill>
                <a:latin typeface="JNWQVR+Arial-BoldMT"/>
                <a:cs typeface="JNWQVR+Arial-BoldMT"/>
              </a:rPr>
              <a:t>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94810" y="2184570"/>
            <a:ext cx="6050946" cy="3920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RISPGD+TrebuchetMS-Bold"/>
                <a:cs typeface="RISPGD+TrebuchetMS-Bold"/>
              </a:rPr>
              <a:t>MEJOR</a:t>
            </a:r>
            <a:r>
              <a:rPr dirty="0" sz="2400" b="1">
                <a:solidFill>
                  <a:srgbClr val="ffffff"/>
                </a:solidFill>
                <a:latin typeface="RISPGD+TrebuchetMS-Bold"/>
                <a:cs typeface="RISPGD+TrebuchetMS-Bold"/>
              </a:rPr>
              <a:t> </a:t>
            </a:r>
            <a:r>
              <a:rPr dirty="0" sz="2400" b="1">
                <a:solidFill>
                  <a:srgbClr val="ffffff"/>
                </a:solidFill>
                <a:latin typeface="RISPGD+TrebuchetMS-Bold"/>
                <a:cs typeface="RISPGD+TrebuchetMS-Bold"/>
              </a:rPr>
              <a:t>ESPACIO</a:t>
            </a:r>
            <a:r>
              <a:rPr dirty="0" sz="2400" b="1">
                <a:solidFill>
                  <a:srgbClr val="ffffff"/>
                </a:solidFill>
                <a:latin typeface="RISPGD+TrebuchetMS-Bold"/>
                <a:cs typeface="RISPGD+TrebuchetMS-Bold"/>
              </a:rPr>
              <a:t> </a:t>
            </a:r>
            <a:r>
              <a:rPr dirty="0" sz="2400" b="1">
                <a:solidFill>
                  <a:srgbClr val="ffffff"/>
                </a:solidFill>
                <a:latin typeface="RISPGD+TrebuchetMS-Bold"/>
                <a:cs typeface="RISPGD+TrebuchetMS-Bold"/>
              </a:rPr>
              <a:t>PÚBLICO</a:t>
            </a:r>
            <a:r>
              <a:rPr dirty="0" sz="2400" spc="723" b="1">
                <a:solidFill>
                  <a:srgbClr val="ffffff"/>
                </a:solidFill>
                <a:latin typeface="RISPGD+TrebuchetMS-Bold"/>
                <a:cs typeface="RISPGD+TrebuchetMS-Bold"/>
              </a:rPr>
              <a:t> </a:t>
            </a:r>
            <a:r>
              <a:rPr dirty="0" sz="2400" b="1">
                <a:solidFill>
                  <a:srgbClr val="ffffff"/>
                </a:solidFill>
                <a:latin typeface="RISPGD+TrebuchetMS-Bold"/>
                <a:cs typeface="RISPGD+TrebuchetMS-Bold"/>
              </a:rPr>
              <a:t>(Recuperación)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99275" y="2222536"/>
            <a:ext cx="1324880" cy="23933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545"/>
              </a:lnSpc>
              <a:spcBef>
                <a:spcPts val="0"/>
              </a:spcBef>
              <a:spcAft>
                <a:spcPts val="0"/>
              </a:spcAft>
            </a:pPr>
            <a:r>
              <a:rPr dirty="0" sz="16600" b="1">
                <a:solidFill>
                  <a:srgbClr val="ff6600"/>
                </a:solidFill>
                <a:latin typeface="JNWQVR+Arial-BoldMT"/>
                <a:cs typeface="JNWQVR+Arial-BoldMT"/>
              </a:rPr>
              <a:t>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06206" y="3503351"/>
            <a:ext cx="533809" cy="8042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404040"/>
                </a:solidFill>
                <a:latin typeface="JNWQVR+Arial-BoldMT"/>
                <a:cs typeface="JNWQVR+Arial-BoldMT"/>
              </a:rPr>
              <a:t>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461626" y="3662360"/>
            <a:ext cx="6742233" cy="3920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RISPGD+TrebuchetMS-Bold"/>
                <a:cs typeface="RISPGD+TrebuchetMS-Bold"/>
              </a:rPr>
              <a:t>ESPACIO</a:t>
            </a:r>
            <a:r>
              <a:rPr dirty="0" sz="2400" b="1">
                <a:solidFill>
                  <a:srgbClr val="ffffff"/>
                </a:solidFill>
                <a:latin typeface="RISPGD+TrebuchetMS-Bold"/>
                <a:cs typeface="RISPGD+TrebuchetMS-Bold"/>
              </a:rPr>
              <a:t> </a:t>
            </a:r>
            <a:r>
              <a:rPr dirty="0" sz="2400" b="1">
                <a:solidFill>
                  <a:srgbClr val="ffffff"/>
                </a:solidFill>
                <a:latin typeface="RISPGD+TrebuchetMS-Bold"/>
                <a:cs typeface="RISPGD+TrebuchetMS-Bold"/>
              </a:rPr>
              <a:t>PÚBLICO</a:t>
            </a:r>
            <a:r>
              <a:rPr dirty="0" sz="2400" b="1">
                <a:solidFill>
                  <a:srgbClr val="ffffff"/>
                </a:solidFill>
                <a:latin typeface="RISPGD+TrebuchetMS-Bold"/>
                <a:cs typeface="RISPGD+TrebuchetMS-Bold"/>
              </a:rPr>
              <a:t> </a:t>
            </a:r>
            <a:r>
              <a:rPr dirty="0" sz="2400" b="1">
                <a:solidFill>
                  <a:srgbClr val="ffffff"/>
                </a:solidFill>
                <a:latin typeface="RISPGD+TrebuchetMS-Bold"/>
                <a:cs typeface="RISPGD+TrebuchetMS-Bold"/>
              </a:rPr>
              <a:t>SOSTENIBLE</a:t>
            </a:r>
            <a:r>
              <a:rPr dirty="0" sz="2400" b="1">
                <a:solidFill>
                  <a:srgbClr val="ffffff"/>
                </a:solidFill>
                <a:latin typeface="RISPGD+TrebuchetMS-Bold"/>
                <a:cs typeface="RISPGD+TrebuchetMS-Bold"/>
              </a:rPr>
              <a:t> </a:t>
            </a:r>
            <a:r>
              <a:rPr dirty="0" sz="2400" b="1">
                <a:solidFill>
                  <a:srgbClr val="ffffff"/>
                </a:solidFill>
                <a:latin typeface="RISPGD+TrebuchetMS-Bold"/>
                <a:cs typeface="RISPGD+TrebuchetMS-Bold"/>
              </a:rPr>
              <a:t>(Sostenibilidad)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29031" y="4269345"/>
            <a:ext cx="2275681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2e75b6"/>
                </a:solidFill>
                <a:latin typeface="JNWQVR+Arial-BoldMT"/>
                <a:cs typeface="JNWQVR+Arial-BoldMT"/>
              </a:rPr>
              <a:t>Programas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15961" y="4549838"/>
            <a:ext cx="7551301" cy="1033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5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Consolidar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los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lineamientos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e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instrumentos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necesarios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para</a:t>
            </a:r>
          </a:p>
          <a:p>
            <a:pPr marL="555625" marR="0">
              <a:lnSpc>
                <a:spcPts val="2554"/>
              </a:lnSpc>
              <a:spcBef>
                <a:spcPts val="35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la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sostenibilidad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del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espacio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público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y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la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gestión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e</a:t>
            </a:r>
          </a:p>
          <a:p>
            <a:pPr marL="179387" marR="0">
              <a:lnSpc>
                <a:spcPts val="2554"/>
              </a:lnSpc>
              <a:spcBef>
                <a:spcPts val="35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implementación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del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Sistema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Distrital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de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Espacio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 </a:t>
            </a:r>
            <a:r>
              <a:rPr dirty="0" sz="2200">
                <a:solidFill>
                  <a:srgbClr val="000000"/>
                </a:solidFill>
                <a:latin typeface="OKHDCE+TrebuchetMS"/>
                <a:cs typeface="OKHDCE+TrebuchetMS"/>
              </a:rPr>
              <a:t>Público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834097" y="5794095"/>
            <a:ext cx="109057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Proyectos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840002" y="5794095"/>
            <a:ext cx="206347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Acciones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específicas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480130" y="5794095"/>
            <a:ext cx="201745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Líderes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proyecto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239207" y="6164935"/>
            <a:ext cx="268262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675052" y="6164935"/>
            <a:ext cx="38412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27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159350" y="6164935"/>
            <a:ext cx="2645014" cy="5410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SDG</a:t>
            </a:r>
            <a:r>
              <a:rPr dirty="0" sz="1800" spc="1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SCRD</a:t>
            </a:r>
            <a:r>
              <a:rPr dirty="0" sz="1800" spc="1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SDDE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800" spc="2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SDA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–</a:t>
            </a:r>
          </a:p>
          <a:p>
            <a:pPr marL="656431" marR="0">
              <a:lnSpc>
                <a:spcPts val="1800"/>
              </a:lnSpc>
              <a:spcBef>
                <a:spcPts val="35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SDP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DADEP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08634" y="557377"/>
            <a:ext cx="4415380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3e66"/>
                </a:solidFill>
                <a:latin typeface="JNWQVR+Arial-BoldMT"/>
                <a:cs typeface="JNWQVR+Arial-BoldMT"/>
              </a:rPr>
              <a:t>3.</a:t>
            </a:r>
            <a:r>
              <a:rPr dirty="0" sz="2400" b="1">
                <a:solidFill>
                  <a:srgbClr val="003e66"/>
                </a:solidFill>
                <a:latin typeface="JNWQVR+Arial-BoldMT"/>
                <a:cs typeface="JNWQVR+Arial-BoldMT"/>
              </a:rPr>
              <a:t> </a:t>
            </a:r>
            <a:r>
              <a:rPr dirty="0" sz="2400" b="1">
                <a:solidFill>
                  <a:srgbClr val="003e66"/>
                </a:solidFill>
                <a:latin typeface="JNWQVR+Arial-BoldMT"/>
                <a:cs typeface="JNWQVR+Arial-BoldMT"/>
              </a:rPr>
              <a:t>Espacio</a:t>
            </a:r>
            <a:r>
              <a:rPr dirty="0" sz="2400" b="1">
                <a:solidFill>
                  <a:srgbClr val="003e66"/>
                </a:solidFill>
                <a:latin typeface="JNWQVR+Arial-BoldMT"/>
                <a:cs typeface="JNWQVR+Arial-BoldMT"/>
              </a:rPr>
              <a:t> </a:t>
            </a:r>
            <a:r>
              <a:rPr dirty="0" sz="2400" b="1">
                <a:solidFill>
                  <a:srgbClr val="003e66"/>
                </a:solidFill>
                <a:latin typeface="JNWQVR+Arial-BoldMT"/>
                <a:cs typeface="JNWQVR+Arial-BoldMT"/>
              </a:rPr>
              <a:t>público</a:t>
            </a:r>
            <a:r>
              <a:rPr dirty="0" sz="2400" b="1">
                <a:solidFill>
                  <a:srgbClr val="003e66"/>
                </a:solidFill>
                <a:latin typeface="JNWQVR+Arial-BoldMT"/>
                <a:cs typeface="JNWQVR+Arial-BoldMT"/>
              </a:rPr>
              <a:t> </a:t>
            </a:r>
            <a:r>
              <a:rPr dirty="0" sz="2400" b="1">
                <a:solidFill>
                  <a:srgbClr val="003e66"/>
                </a:solidFill>
                <a:latin typeface="JNWQVR+Arial-BoldMT"/>
                <a:cs typeface="JNWQVR+Arial-BoldMT"/>
              </a:rPr>
              <a:t>sostenible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48524" y="1340365"/>
            <a:ext cx="1337964" cy="4500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3825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3e66"/>
                </a:solidFill>
                <a:latin typeface="JNWQVR+Arial-BoldMT"/>
                <a:cs typeface="JNWQVR+Arial-BoldMT"/>
              </a:rPr>
              <a:t>ACCIONES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 b="1">
                <a:solidFill>
                  <a:srgbClr val="003e66"/>
                </a:solidFill>
                <a:latin typeface="JNWQVR+Arial-BoldMT"/>
                <a:cs typeface="JNWQVR+Arial-BoldMT"/>
              </a:rPr>
              <a:t>ESPECÍFICAS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326174" y="1431700"/>
            <a:ext cx="1624458" cy="4500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3e66"/>
                </a:solidFill>
                <a:latin typeface="JNWQVR+Arial-BoldMT"/>
                <a:cs typeface="JNWQVR+Arial-BoldMT"/>
              </a:rPr>
              <a:t>RESPONSABLES</a:t>
            </a:r>
          </a:p>
          <a:p>
            <a:pPr marL="279418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 b="1">
                <a:solidFill>
                  <a:srgbClr val="003e66"/>
                </a:solidFill>
                <a:latin typeface="JNWQVR+Arial-BoldMT"/>
                <a:cs typeface="JNWQVR+Arial-BoldMT"/>
              </a:rPr>
              <a:t>DIRECTOS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80454" y="1532388"/>
            <a:ext cx="1150180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3e66"/>
                </a:solidFill>
                <a:latin typeface="JNWQVR+Arial-BoldMT"/>
                <a:cs typeface="JNWQVR+Arial-BoldMT"/>
              </a:rPr>
              <a:t>PROYECTO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75389" y="2171577"/>
            <a:ext cx="468585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(16)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33078" y="2252559"/>
            <a:ext cx="2236420" cy="6634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0343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E.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Sostenibilidad</a:t>
            </a:r>
            <a:r>
              <a:rPr dirty="0" sz="1400" spc="30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con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Fortalecimiento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de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gestión</a:t>
            </a:r>
          </a:p>
          <a:p>
            <a:pPr marL="718343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para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EP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052503" y="2360397"/>
            <a:ext cx="1869768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SDP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–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SDG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-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DADEP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048202" y="2384937"/>
            <a:ext cx="3726105" cy="663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Ajustes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legales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e</a:t>
            </a:r>
            <a:r>
              <a:rPr dirty="0" sz="1400" spc="23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institucionales,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procesos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de</a:t>
            </a:r>
          </a:p>
          <a:p>
            <a:pPr marL="41275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saneamiento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jurídica,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batería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de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indicadores</a:t>
            </a:r>
          </a:p>
          <a:p>
            <a:pPr marL="758825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cualitativos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y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cuantitativos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682243" y="3791302"/>
            <a:ext cx="369701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(4)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180195" y="3791822"/>
            <a:ext cx="1909243" cy="450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SCRD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–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SDA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–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SDG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-</a:t>
            </a:r>
          </a:p>
          <a:p>
            <a:pPr marL="572293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DADEP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90084" y="3887160"/>
            <a:ext cx="2372428" cy="4500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F.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Sostenibilidad</a:t>
            </a:r>
            <a:r>
              <a:rPr dirty="0" sz="1400" spc="-134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de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Espacio</a:t>
            </a:r>
          </a:p>
          <a:p>
            <a:pPr marL="375115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Público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para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todos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154274" y="4004662"/>
            <a:ext cx="3432098" cy="450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Procesos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pedagógicos,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de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participación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y</a:t>
            </a:r>
          </a:p>
          <a:p>
            <a:pPr marL="44450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promoción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para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la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apropiación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708992" y="5192934"/>
            <a:ext cx="369701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(7)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204801" y="5253970"/>
            <a:ext cx="1859636" cy="450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SDDE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–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SDP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-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SDG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-</a:t>
            </a:r>
          </a:p>
          <a:p>
            <a:pPr marL="547687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DADEP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69166" y="5300656"/>
            <a:ext cx="2483918" cy="6634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05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G.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Sostenibilidad</a:t>
            </a:r>
            <a:r>
              <a:rPr dirty="0" sz="1400" spc="25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del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espacio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público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con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Aprovechamiento</a:t>
            </a:r>
          </a:p>
          <a:p>
            <a:pPr marL="734218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económico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994635" y="5406294"/>
            <a:ext cx="3816324" cy="4500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Establecer,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caracterizar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y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promover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sectores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y</a:t>
            </a:r>
          </a:p>
          <a:p>
            <a:pPr marL="222107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espacios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urbanos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para</a:t>
            </a:r>
            <a:r>
              <a:rPr dirty="0" sz="1400" spc="37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4546a"/>
                </a:solidFill>
                <a:latin typeface="BVUEGW+ArialMT"/>
                <a:cs typeface="BVUEGW+ArialMT"/>
              </a:rPr>
              <a:t>aprovechamiento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170024" y="2933021"/>
            <a:ext cx="3507730" cy="10596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043"/>
              </a:lnSpc>
              <a:spcBef>
                <a:spcPts val="0"/>
              </a:spcBef>
              <a:spcAft>
                <a:spcPts val="0"/>
              </a:spcAft>
            </a:pPr>
            <a:r>
              <a:rPr dirty="0" sz="7200" b="1">
                <a:solidFill>
                  <a:srgbClr val="ffffff"/>
                </a:solidFill>
                <a:latin typeface="JNWQVR+Arial-BoldMT"/>
                <a:cs typeface="JNWQVR+Arial-BoldMT"/>
              </a:rPr>
              <a:t>Gracias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9221" y="1292612"/>
            <a:ext cx="4263090" cy="26546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62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BVUEGW+ArialMT"/>
                <a:cs typeface="BVUEGW+ArialMT"/>
              </a:rPr>
              <a:t>Conjunto</a:t>
            </a:r>
            <a:r>
              <a:rPr dirty="0" sz="4800" spc="12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BVUEGW+ArialMT"/>
                <a:cs typeface="BVUEGW+ArialMT"/>
              </a:rPr>
              <a:t>de</a:t>
            </a:r>
          </a:p>
          <a:p>
            <a:pPr marL="0" marR="0">
              <a:lnSpc>
                <a:spcPts val="5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BVUEGW+ArialMT"/>
                <a:cs typeface="BVUEGW+ArialMT"/>
              </a:rPr>
              <a:t>inmuebles</a:t>
            </a:r>
            <a:r>
              <a:rPr dirty="0" sz="4800" spc="12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BVUEGW+ArialMT"/>
                <a:cs typeface="BVUEGW+ArialMT"/>
              </a:rPr>
              <a:t>de</a:t>
            </a:r>
          </a:p>
          <a:p>
            <a:pPr marL="0" marR="0">
              <a:lnSpc>
                <a:spcPts val="5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JNWQVR+Arial-BoldMT"/>
                <a:cs typeface="JNWQVR+Arial-BoldMT"/>
              </a:rPr>
              <a:t>uso</a:t>
            </a:r>
            <a:r>
              <a:rPr dirty="0" sz="5400" b="1">
                <a:solidFill>
                  <a:srgbClr val="ffffff"/>
                </a:solidFill>
                <a:latin typeface="JNWQVR+Arial-BoldMT"/>
                <a:cs typeface="JNWQVR+Arial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JNWQVR+Arial-BoldMT"/>
                <a:cs typeface="JNWQVR+Arial-BoldMT"/>
              </a:rPr>
              <a:t>privado:</a:t>
            </a:r>
          </a:p>
          <a:p>
            <a:pPr marL="0" marR="0">
              <a:lnSpc>
                <a:spcPts val="5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BVUEGW+ArialMT"/>
                <a:cs typeface="BVUEGW+ArialMT"/>
              </a:rPr>
              <a:t>Aportan</a:t>
            </a:r>
            <a:r>
              <a:rPr dirty="0" sz="48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BVUEGW+ArialMT"/>
                <a:cs typeface="BVUEGW+ArialMT"/>
              </a:rPr>
              <a:t>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9221" y="3873252"/>
            <a:ext cx="4183177" cy="7191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62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BVUEGW+ArialMT"/>
                <a:cs typeface="BVUEGW+ArialMT"/>
              </a:rPr>
              <a:t>interés</a:t>
            </a:r>
            <a:r>
              <a:rPr dirty="0" sz="48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BVUEGW+ArialMT"/>
                <a:cs typeface="BVUEGW+ArialMT"/>
              </a:rPr>
              <a:t>general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4348" y="471544"/>
            <a:ext cx="4272575" cy="3831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BVUEGW+ArialMT"/>
                <a:cs typeface="BVUEGW+ArialMT"/>
              </a:rPr>
              <a:t>Son</a:t>
            </a:r>
            <a:r>
              <a:rPr dirty="0" sz="40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ffffff"/>
                </a:solidFill>
                <a:latin typeface="BVUEGW+ArialMT"/>
                <a:cs typeface="BVUEGW+ArialMT"/>
              </a:rPr>
              <a:t>un</a:t>
            </a:r>
          </a:p>
          <a:p>
            <a:pPr marL="0" marR="0">
              <a:lnSpc>
                <a:spcPts val="4915"/>
              </a:lnSpc>
              <a:spcBef>
                <a:spcPts val="249"/>
              </a:spcBef>
              <a:spcAft>
                <a:spcPts val="0"/>
              </a:spcAft>
            </a:pPr>
            <a:r>
              <a:rPr dirty="0" sz="4400" b="1">
                <a:solidFill>
                  <a:srgbClr val="ffffff"/>
                </a:solidFill>
                <a:latin typeface="JNWQVR+Arial-BoldMT"/>
                <a:cs typeface="JNWQVR+Arial-BoldMT"/>
              </a:rPr>
              <a:t>elemento</a:t>
            </a:r>
          </a:p>
          <a:p>
            <a:pPr marL="0" marR="0">
              <a:lnSpc>
                <a:spcPts val="4915"/>
              </a:lnSpc>
              <a:spcBef>
                <a:spcPts val="164"/>
              </a:spcBef>
              <a:spcAft>
                <a:spcPts val="0"/>
              </a:spcAft>
            </a:pPr>
            <a:r>
              <a:rPr dirty="0" sz="4400" b="1">
                <a:solidFill>
                  <a:srgbClr val="ffffff"/>
                </a:solidFill>
                <a:latin typeface="JNWQVR+Arial-BoldMT"/>
                <a:cs typeface="JNWQVR+Arial-BoldMT"/>
              </a:rPr>
              <a:t>estructurante</a:t>
            </a:r>
          </a:p>
          <a:p>
            <a:pPr marL="0" marR="0">
              <a:lnSpc>
                <a:spcPts val="4468"/>
              </a:lnSpc>
              <a:spcBef>
                <a:spcPts val="526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BVUEGW+ArialMT"/>
                <a:cs typeface="BVUEGW+ArialMT"/>
              </a:rPr>
              <a:t>del</a:t>
            </a:r>
            <a:r>
              <a:rPr dirty="0" sz="4000" spc="10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ffffff"/>
                </a:solidFill>
                <a:latin typeface="BVUEGW+ArialMT"/>
                <a:cs typeface="BVUEGW+ArialMT"/>
              </a:rPr>
              <a:t>territorio</a:t>
            </a:r>
            <a:r>
              <a:rPr dirty="0" sz="4000" spc="10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ffffff"/>
                </a:solidFill>
                <a:latin typeface="BVUEGW+ArialMT"/>
                <a:cs typeface="BVUEGW+ArialMT"/>
              </a:rPr>
              <a:t>que</a:t>
            </a:r>
          </a:p>
          <a:p>
            <a:pPr marL="0" marR="0">
              <a:lnSpc>
                <a:spcPts val="4468"/>
              </a:lnSpc>
              <a:spcBef>
                <a:spcPts val="611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BVUEGW+ArialMT"/>
                <a:cs typeface="BVUEGW+ArialMT"/>
              </a:rPr>
              <a:t>genera</a:t>
            </a:r>
            <a:r>
              <a:rPr dirty="0" sz="4000" spc="12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b="1">
                <a:solidFill>
                  <a:srgbClr val="ffffff"/>
                </a:solidFill>
                <a:latin typeface="JNWQVR+Arial-BoldMT"/>
                <a:cs typeface="JNWQVR+Arial-BoldMT"/>
              </a:rPr>
              <a:t>identidad,</a:t>
            </a:r>
          </a:p>
          <a:p>
            <a:pPr marL="0" marR="0">
              <a:lnSpc>
                <a:spcPts val="4468"/>
              </a:lnSpc>
              <a:spcBef>
                <a:spcPts val="611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JNWQVR+Arial-BoldMT"/>
                <a:cs typeface="JNWQVR+Arial-BoldMT"/>
              </a:rPr>
              <a:t>paisaje</a:t>
            </a:r>
            <a:r>
              <a:rPr dirty="0" sz="4000" spc="12" b="1">
                <a:solidFill>
                  <a:srgbClr val="ffffff"/>
                </a:solidFill>
                <a:latin typeface="JNWQVR+Arial-BoldMT"/>
                <a:cs typeface="JNWQVR+Arial-BoldMT"/>
              </a:rPr>
              <a:t> </a:t>
            </a:r>
            <a:r>
              <a:rPr dirty="0" sz="4000">
                <a:solidFill>
                  <a:srgbClr val="ffffff"/>
                </a:solidFill>
                <a:latin typeface="BVUEGW+ArialMT"/>
                <a:cs typeface="BVUEGW+ArialMT"/>
              </a:rPr>
              <a:t>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4348" y="4342503"/>
            <a:ext cx="2664866" cy="12507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BVUEGW+ArialMT"/>
                <a:cs typeface="BVUEGW+ArialMT"/>
              </a:rPr>
              <a:t>desarrollo</a:t>
            </a:r>
          </a:p>
          <a:p>
            <a:pPr marL="0" marR="0">
              <a:lnSpc>
                <a:spcPts val="4468"/>
              </a:lnSpc>
              <a:spcBef>
                <a:spcPts val="561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JNWQVR+Arial-BoldMT"/>
                <a:cs typeface="JNWQVR+Arial-BoldMT"/>
              </a:rPr>
              <a:t>sostenible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4348" y="748137"/>
            <a:ext cx="4033829" cy="38881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fffff"/>
                </a:solidFill>
                <a:latin typeface="BVUEGW+ArialMT"/>
                <a:cs typeface="BVUEGW+ArialMT"/>
              </a:rPr>
              <a:t>El</a:t>
            </a:r>
            <a:r>
              <a:rPr dirty="0" sz="4400" spc="12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ffffff"/>
                </a:solidFill>
                <a:latin typeface="BVUEGW+ArialMT"/>
                <a:cs typeface="BVUEGW+ArialMT"/>
              </a:rPr>
              <a:t>Espacio</a:t>
            </a:r>
          </a:p>
          <a:p>
            <a:pPr marL="0" marR="0">
              <a:lnSpc>
                <a:spcPts val="4915"/>
              </a:lnSpc>
              <a:spcBef>
                <a:spcPts val="164"/>
              </a:spcBef>
              <a:spcAft>
                <a:spcPts val="0"/>
              </a:spcAft>
            </a:pPr>
            <a:r>
              <a:rPr dirty="0" sz="4400">
                <a:solidFill>
                  <a:srgbClr val="ffffff"/>
                </a:solidFill>
                <a:latin typeface="BVUEGW+ArialMT"/>
                <a:cs typeface="BVUEGW+ArialMT"/>
              </a:rPr>
              <a:t>Público</a:t>
            </a:r>
            <a:r>
              <a:rPr dirty="0" sz="4400" spc="11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ffffff"/>
                </a:solidFill>
                <a:latin typeface="BVUEGW+ArialMT"/>
                <a:cs typeface="BVUEGW+ArialMT"/>
              </a:rPr>
              <a:t>es</a:t>
            </a:r>
            <a:r>
              <a:rPr dirty="0" sz="4400" spc="11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ffffff"/>
                </a:solidFill>
                <a:latin typeface="BVUEGW+ArialMT"/>
                <a:cs typeface="BVUEGW+ArialMT"/>
              </a:rPr>
              <a:t>un</a:t>
            </a:r>
          </a:p>
          <a:p>
            <a:pPr marL="0" marR="0">
              <a:lnSpc>
                <a:spcPts val="5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00ffff"/>
                </a:solidFill>
                <a:latin typeface="JNWQVR+Arial-BoldMT"/>
                <a:cs typeface="JNWQVR+Arial-BoldMT"/>
              </a:rPr>
              <a:t>derecho</a:t>
            </a:r>
          </a:p>
          <a:p>
            <a:pPr marL="0" marR="0">
              <a:lnSpc>
                <a:spcPts val="5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00ffff"/>
                </a:solidFill>
                <a:latin typeface="JNWQVR+Arial-BoldMT"/>
                <a:cs typeface="JNWQVR+Arial-BoldMT"/>
              </a:rPr>
              <a:t>colectivo</a:t>
            </a:r>
            <a:r>
              <a:rPr dirty="0" sz="4800" spc="62" b="1">
                <a:solidFill>
                  <a:srgbClr val="00ffff"/>
                </a:solidFill>
                <a:latin typeface="JNWQVR+Arial-BoldMT"/>
                <a:cs typeface="JNWQVR+Arial-BoldMT"/>
              </a:rPr>
              <a:t> </a:t>
            </a:r>
            <a:r>
              <a:rPr dirty="0" sz="4400">
                <a:solidFill>
                  <a:srgbClr val="ffffff"/>
                </a:solidFill>
                <a:latin typeface="BVUEGW+ArialMT"/>
                <a:cs typeface="BVUEGW+ArialMT"/>
              </a:rPr>
              <a:t>que</a:t>
            </a:r>
          </a:p>
          <a:p>
            <a:pPr marL="0" marR="0">
              <a:lnSpc>
                <a:spcPts val="4915"/>
              </a:lnSpc>
              <a:spcBef>
                <a:spcPts val="79"/>
              </a:spcBef>
              <a:spcAft>
                <a:spcPts val="0"/>
              </a:spcAft>
            </a:pPr>
            <a:r>
              <a:rPr dirty="0" sz="4400">
                <a:solidFill>
                  <a:srgbClr val="ffffff"/>
                </a:solidFill>
                <a:latin typeface="BVUEGW+ArialMT"/>
                <a:cs typeface="BVUEGW+ArialMT"/>
              </a:rPr>
              <a:t>debe</a:t>
            </a:r>
            <a:r>
              <a:rPr dirty="0" sz="4400" spc="11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ffffff"/>
                </a:solidFill>
                <a:latin typeface="BVUEGW+ArialMT"/>
                <a:cs typeface="BVUEGW+ArialMT"/>
              </a:rPr>
              <a:t>garantizar</a:t>
            </a:r>
          </a:p>
          <a:p>
            <a:pPr marL="0" marR="0">
              <a:lnSpc>
                <a:spcPts val="4915"/>
              </a:lnSpc>
              <a:spcBef>
                <a:spcPts val="114"/>
              </a:spcBef>
              <a:spcAft>
                <a:spcPts val="0"/>
              </a:spcAft>
            </a:pPr>
            <a:r>
              <a:rPr dirty="0" sz="4400">
                <a:solidFill>
                  <a:srgbClr val="ffffff"/>
                </a:solidFill>
                <a:latin typeface="BVUEGW+ArialMT"/>
                <a:cs typeface="BVUEGW+ArialMT"/>
              </a:rPr>
              <a:t>su</a:t>
            </a:r>
            <a:r>
              <a:rPr dirty="0" sz="4400" spc="12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400" b="1">
                <a:solidFill>
                  <a:srgbClr val="ffffff"/>
                </a:solidFill>
                <a:latin typeface="JNWQVR+Arial-BoldMT"/>
                <a:cs typeface="JNWQVR+Arial-BoldMT"/>
              </a:rPr>
              <a:t>acceso,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4348" y="4619097"/>
            <a:ext cx="3812625" cy="6623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ffffff"/>
                </a:solidFill>
                <a:latin typeface="JNWQVR+Arial-BoldMT"/>
                <a:cs typeface="JNWQVR+Arial-BoldMT"/>
              </a:rPr>
              <a:t>uso</a:t>
            </a:r>
            <a:r>
              <a:rPr dirty="0" sz="4400" b="1">
                <a:solidFill>
                  <a:srgbClr val="ffffff"/>
                </a:solidFill>
                <a:latin typeface="JNWQVR+Arial-BoldMT"/>
                <a:cs typeface="JNWQVR+Arial-BoldMT"/>
              </a:rPr>
              <a:t> </a:t>
            </a:r>
            <a:r>
              <a:rPr dirty="0" sz="4400" b="1">
                <a:solidFill>
                  <a:srgbClr val="ffffff"/>
                </a:solidFill>
                <a:latin typeface="JNWQVR+Arial-BoldMT"/>
                <a:cs typeface="JNWQVR+Arial-BoldMT"/>
              </a:rPr>
              <a:t>y</a:t>
            </a:r>
            <a:r>
              <a:rPr dirty="0" sz="4400" b="1">
                <a:solidFill>
                  <a:srgbClr val="ffffff"/>
                </a:solidFill>
                <a:latin typeface="JNWQVR+Arial-BoldMT"/>
                <a:cs typeface="JNWQVR+Arial-BoldMT"/>
              </a:rPr>
              <a:t> </a:t>
            </a:r>
            <a:r>
              <a:rPr dirty="0" sz="4400" b="1">
                <a:solidFill>
                  <a:srgbClr val="ffffff"/>
                </a:solidFill>
                <a:latin typeface="JNWQVR+Arial-BoldMT"/>
                <a:cs typeface="JNWQVR+Arial-BoldMT"/>
              </a:rPr>
              <a:t>disfrute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21096" y="1564466"/>
            <a:ext cx="9084111" cy="32542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043"/>
              </a:lnSpc>
              <a:spcBef>
                <a:spcPts val="0"/>
              </a:spcBef>
              <a:spcAft>
                <a:spcPts val="0"/>
              </a:spcAft>
            </a:pPr>
            <a:r>
              <a:rPr dirty="0" sz="7200" b="1">
                <a:solidFill>
                  <a:srgbClr val="e94e1b"/>
                </a:solidFill>
                <a:latin typeface="JNWQVR+Arial-BoldMT"/>
                <a:cs typeface="JNWQVR+Arial-BoldMT"/>
              </a:rPr>
              <a:t>¿Qué</a:t>
            </a:r>
            <a:r>
              <a:rPr dirty="0" sz="7200" b="1">
                <a:solidFill>
                  <a:srgbClr val="e94e1b"/>
                </a:solidFill>
                <a:latin typeface="JNWQVR+Arial-BoldMT"/>
                <a:cs typeface="JNWQVR+Arial-BoldMT"/>
              </a:rPr>
              <a:t> </a:t>
            </a:r>
            <a:r>
              <a:rPr dirty="0" sz="7200" b="1">
                <a:solidFill>
                  <a:srgbClr val="e94e1b"/>
                </a:solidFill>
                <a:latin typeface="JNWQVR+Arial-BoldMT"/>
                <a:cs typeface="JNWQVR+Arial-BoldMT"/>
              </a:rPr>
              <a:t>es</a:t>
            </a:r>
            <a:r>
              <a:rPr dirty="0" sz="7200" b="1">
                <a:solidFill>
                  <a:srgbClr val="e94e1b"/>
                </a:solidFill>
                <a:latin typeface="JNWQVR+Arial-BoldMT"/>
                <a:cs typeface="JNWQVR+Arial-BoldMT"/>
              </a:rPr>
              <a:t> </a:t>
            </a:r>
            <a:r>
              <a:rPr dirty="0" sz="7200" b="1">
                <a:solidFill>
                  <a:srgbClr val="e94e1b"/>
                </a:solidFill>
                <a:latin typeface="JNWQVR+Arial-BoldMT"/>
                <a:cs typeface="JNWQVR+Arial-BoldMT"/>
              </a:rPr>
              <a:t>la</a:t>
            </a:r>
          </a:p>
          <a:p>
            <a:pPr marL="0" marR="0">
              <a:lnSpc>
                <a:spcPts val="8043"/>
              </a:lnSpc>
              <a:spcBef>
                <a:spcPts val="646"/>
              </a:spcBef>
              <a:spcAft>
                <a:spcPts val="0"/>
              </a:spcAft>
            </a:pPr>
            <a:r>
              <a:rPr dirty="0" sz="7200" b="1">
                <a:solidFill>
                  <a:srgbClr val="e94e1b"/>
                </a:solidFill>
                <a:latin typeface="JNWQVR+Arial-BoldMT"/>
                <a:cs typeface="JNWQVR+Arial-BoldMT"/>
              </a:rPr>
              <a:t>Política</a:t>
            </a:r>
            <a:r>
              <a:rPr dirty="0" sz="7200" b="1">
                <a:solidFill>
                  <a:srgbClr val="e94e1b"/>
                </a:solidFill>
                <a:latin typeface="JNWQVR+Arial-BoldMT"/>
                <a:cs typeface="JNWQVR+Arial-BoldMT"/>
              </a:rPr>
              <a:t> </a:t>
            </a:r>
            <a:r>
              <a:rPr dirty="0" sz="7200" b="1">
                <a:solidFill>
                  <a:srgbClr val="e94e1b"/>
                </a:solidFill>
                <a:latin typeface="JNWQVR+Arial-BoldMT"/>
                <a:cs typeface="JNWQVR+Arial-BoldMT"/>
              </a:rPr>
              <a:t>Pública</a:t>
            </a:r>
          </a:p>
          <a:p>
            <a:pPr marL="0" marR="0">
              <a:lnSpc>
                <a:spcPts val="8043"/>
              </a:lnSpc>
              <a:spcBef>
                <a:spcPts val="596"/>
              </a:spcBef>
              <a:spcAft>
                <a:spcPts val="0"/>
              </a:spcAft>
            </a:pPr>
            <a:r>
              <a:rPr dirty="0" sz="7200" b="1">
                <a:solidFill>
                  <a:srgbClr val="e94e1b"/>
                </a:solidFill>
                <a:latin typeface="JNWQVR+Arial-BoldMT"/>
                <a:cs typeface="JNWQVR+Arial-BoldMT"/>
              </a:rPr>
              <a:t>de</a:t>
            </a:r>
            <a:r>
              <a:rPr dirty="0" sz="7200" b="1">
                <a:solidFill>
                  <a:srgbClr val="e94e1b"/>
                </a:solidFill>
                <a:latin typeface="JNWQVR+Arial-BoldMT"/>
                <a:cs typeface="JNWQVR+Arial-BoldMT"/>
              </a:rPr>
              <a:t> </a:t>
            </a:r>
            <a:r>
              <a:rPr dirty="0" sz="7200" b="1">
                <a:solidFill>
                  <a:srgbClr val="e94e1b"/>
                </a:solidFill>
                <a:latin typeface="JNWQVR+Arial-BoldMT"/>
                <a:cs typeface="JNWQVR+Arial-BoldMT"/>
              </a:rPr>
              <a:t>Espacio</a:t>
            </a:r>
            <a:r>
              <a:rPr dirty="0" sz="7200" b="1">
                <a:solidFill>
                  <a:srgbClr val="e94e1b"/>
                </a:solidFill>
                <a:latin typeface="JNWQVR+Arial-BoldMT"/>
                <a:cs typeface="JNWQVR+Arial-BoldMT"/>
              </a:rPr>
              <a:t> </a:t>
            </a:r>
            <a:r>
              <a:rPr dirty="0" sz="7200" b="1">
                <a:solidFill>
                  <a:srgbClr val="e94e1b"/>
                </a:solidFill>
                <a:latin typeface="JNWQVR+Arial-BoldMT"/>
                <a:cs typeface="JNWQVR+Arial-BoldMT"/>
              </a:rPr>
              <a:t>Público?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55089" y="1013386"/>
            <a:ext cx="4026454" cy="7443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e94e1b"/>
                </a:solidFill>
                <a:latin typeface="JNWQVR+Arial-BoldMT"/>
                <a:cs typeface="JNWQVR+Arial-BoldMT"/>
              </a:rPr>
              <a:t>¿Qué</a:t>
            </a:r>
            <a:r>
              <a:rPr dirty="0" sz="2400" b="1">
                <a:solidFill>
                  <a:srgbClr val="e94e1b"/>
                </a:solidFill>
                <a:latin typeface="JNWQVR+Arial-BoldMT"/>
                <a:cs typeface="JNWQVR+Arial-BoldMT"/>
              </a:rPr>
              <a:t> </a:t>
            </a:r>
            <a:r>
              <a:rPr dirty="0" sz="2400" b="1">
                <a:solidFill>
                  <a:srgbClr val="e94e1b"/>
                </a:solidFill>
                <a:latin typeface="JNWQVR+Arial-BoldMT"/>
                <a:cs typeface="JNWQVR+Arial-BoldMT"/>
              </a:rPr>
              <a:t>es</a:t>
            </a:r>
            <a:r>
              <a:rPr dirty="0" sz="2400" b="1">
                <a:solidFill>
                  <a:srgbClr val="e94e1b"/>
                </a:solidFill>
                <a:latin typeface="JNWQVR+Arial-BoldMT"/>
                <a:cs typeface="JNWQVR+Arial-BoldMT"/>
              </a:rPr>
              <a:t> </a:t>
            </a:r>
            <a:r>
              <a:rPr dirty="0" sz="2400" b="1">
                <a:solidFill>
                  <a:srgbClr val="e94e1b"/>
                </a:solidFill>
                <a:latin typeface="JNWQVR+Arial-BoldMT"/>
                <a:cs typeface="JNWQVR+Arial-BoldMT"/>
              </a:rPr>
              <a:t>la</a:t>
            </a:r>
            <a:r>
              <a:rPr dirty="0" sz="2400" b="1">
                <a:solidFill>
                  <a:srgbClr val="e94e1b"/>
                </a:solidFill>
                <a:latin typeface="JNWQVR+Arial-BoldMT"/>
                <a:cs typeface="JNWQVR+Arial-BoldMT"/>
              </a:rPr>
              <a:t> </a:t>
            </a:r>
            <a:r>
              <a:rPr dirty="0" sz="2400" b="1">
                <a:solidFill>
                  <a:srgbClr val="e94e1b"/>
                </a:solidFill>
                <a:latin typeface="JNWQVR+Arial-BoldMT"/>
                <a:cs typeface="JNWQVR+Arial-BoldMT"/>
              </a:rPr>
              <a:t>Política</a:t>
            </a:r>
            <a:r>
              <a:rPr dirty="0" sz="2400" b="1">
                <a:solidFill>
                  <a:srgbClr val="e94e1b"/>
                </a:solidFill>
                <a:latin typeface="JNWQVR+Arial-BoldMT"/>
                <a:cs typeface="JNWQVR+Arial-BoldMT"/>
              </a:rPr>
              <a:t> </a:t>
            </a:r>
            <a:r>
              <a:rPr dirty="0" sz="2400" b="1">
                <a:solidFill>
                  <a:srgbClr val="e94e1b"/>
                </a:solidFill>
                <a:latin typeface="JNWQVR+Arial-BoldMT"/>
                <a:cs typeface="JNWQVR+Arial-BoldMT"/>
              </a:rPr>
              <a:t>Pública</a:t>
            </a:r>
          </a:p>
          <a:p>
            <a:pPr marL="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dirty="0" sz="2400" b="1">
                <a:solidFill>
                  <a:srgbClr val="e94e1b"/>
                </a:solidFill>
                <a:latin typeface="JNWQVR+Arial-BoldMT"/>
                <a:cs typeface="JNWQVR+Arial-BoldMT"/>
              </a:rPr>
              <a:t>de</a:t>
            </a:r>
            <a:r>
              <a:rPr dirty="0" sz="2400" b="1">
                <a:solidFill>
                  <a:srgbClr val="e94e1b"/>
                </a:solidFill>
                <a:latin typeface="JNWQVR+Arial-BoldMT"/>
                <a:cs typeface="JNWQVR+Arial-BoldMT"/>
              </a:rPr>
              <a:t> </a:t>
            </a:r>
            <a:r>
              <a:rPr dirty="0" sz="2400" b="1">
                <a:solidFill>
                  <a:srgbClr val="e94e1b"/>
                </a:solidFill>
                <a:latin typeface="JNWQVR+Arial-BoldMT"/>
                <a:cs typeface="JNWQVR+Arial-BoldMT"/>
              </a:rPr>
              <a:t>Espacio</a:t>
            </a:r>
            <a:r>
              <a:rPr dirty="0" sz="2400" b="1">
                <a:solidFill>
                  <a:srgbClr val="e94e1b"/>
                </a:solidFill>
                <a:latin typeface="JNWQVR+Arial-BoldMT"/>
                <a:cs typeface="JNWQVR+Arial-BoldMT"/>
              </a:rPr>
              <a:t> </a:t>
            </a:r>
            <a:r>
              <a:rPr dirty="0" sz="2400" b="1">
                <a:solidFill>
                  <a:srgbClr val="e94e1b"/>
                </a:solidFill>
                <a:latin typeface="JNWQVR+Arial-BoldMT"/>
                <a:cs typeface="JNWQVR+Arial-BoldMT"/>
              </a:rPr>
              <a:t>Público?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5089" y="2351627"/>
            <a:ext cx="3833381" cy="12152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95c11f"/>
                </a:solidFill>
                <a:latin typeface="JNWQVR+Arial-BoldMT"/>
                <a:cs typeface="JNWQVR+Arial-BoldMT"/>
              </a:rPr>
              <a:t>Responde</a:t>
            </a:r>
          </a:p>
          <a:p>
            <a:pPr marL="0" marR="0">
              <a:lnSpc>
                <a:spcPts val="4468"/>
              </a:lnSpc>
              <a:spcBef>
                <a:spcPts val="331"/>
              </a:spcBef>
              <a:spcAft>
                <a:spcPts val="0"/>
              </a:spcAft>
            </a:pPr>
            <a:r>
              <a:rPr dirty="0" sz="2000" b="1">
                <a:solidFill>
                  <a:srgbClr val="706f6f"/>
                </a:solidFill>
                <a:latin typeface="JNWQVR+Arial-BoldMT"/>
                <a:cs typeface="JNWQVR+Arial-BoldMT"/>
              </a:rPr>
              <a:t>a</a:t>
            </a:r>
            <a:r>
              <a:rPr dirty="0" sz="2000" b="1">
                <a:solidFill>
                  <a:srgbClr val="706f6f"/>
                </a:solidFill>
                <a:latin typeface="JNWQVR+Arial-BoldMT"/>
                <a:cs typeface="JNWQVR+Arial-BoldMT"/>
              </a:rPr>
              <a:t> </a:t>
            </a:r>
            <a:r>
              <a:rPr dirty="0" sz="2000" b="1">
                <a:solidFill>
                  <a:srgbClr val="706f6f"/>
                </a:solidFill>
                <a:latin typeface="JNWQVR+Arial-BoldMT"/>
                <a:cs typeface="JNWQVR+Arial-BoldMT"/>
              </a:rPr>
              <a:t>las</a:t>
            </a:r>
            <a:r>
              <a:rPr dirty="0" sz="2000" spc="-10" b="1">
                <a:solidFill>
                  <a:srgbClr val="706f6f"/>
                </a:solidFill>
                <a:latin typeface="JNWQVR+Arial-BoldMT"/>
                <a:cs typeface="JNWQVR+Arial-BoldMT"/>
              </a:rPr>
              <a:t> </a:t>
            </a:r>
            <a:r>
              <a:rPr dirty="0" sz="4000" b="1">
                <a:solidFill>
                  <a:srgbClr val="95c11f"/>
                </a:solidFill>
                <a:latin typeface="JNWQVR+Arial-BoldMT"/>
                <a:cs typeface="JNWQVR+Arial-BoldMT"/>
              </a:rPr>
              <a:t>necesidades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5089" y="3823760"/>
            <a:ext cx="279536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706f6f"/>
                </a:solidFill>
                <a:latin typeface="JNWQVR+Arial-BoldMT"/>
                <a:cs typeface="JNWQVR+Arial-BoldMT"/>
              </a:rPr>
              <a:t>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45589" y="3570827"/>
            <a:ext cx="2523480" cy="605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e94e1b"/>
                </a:solidFill>
                <a:latin typeface="JNWQVR+Arial-BoldMT"/>
                <a:cs typeface="JNWQVR+Arial-BoldMT"/>
              </a:rPr>
              <a:t>soluciona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55089" y="4180427"/>
            <a:ext cx="4889608" cy="12152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706f6f"/>
                </a:solidFill>
                <a:latin typeface="JNWQVR+Arial-BoldMT"/>
                <a:cs typeface="JNWQVR+Arial-BoldMT"/>
              </a:rPr>
              <a:t>los</a:t>
            </a:r>
            <a:r>
              <a:rPr dirty="0" sz="2000" spc="784" b="1">
                <a:solidFill>
                  <a:srgbClr val="706f6f"/>
                </a:solidFill>
                <a:latin typeface="JNWQVR+Arial-BoldMT"/>
                <a:cs typeface="JNWQVR+Arial-BoldMT"/>
              </a:rPr>
              <a:t> </a:t>
            </a:r>
            <a:r>
              <a:rPr dirty="0" sz="4000" b="1">
                <a:solidFill>
                  <a:srgbClr val="e94e1b"/>
                </a:solidFill>
                <a:latin typeface="JNWQVR+Arial-BoldMT"/>
                <a:cs typeface="JNWQVR+Arial-BoldMT"/>
              </a:rPr>
              <a:t>conflictos</a:t>
            </a:r>
          </a:p>
          <a:p>
            <a:pPr marL="0" marR="0">
              <a:lnSpc>
                <a:spcPts val="4468"/>
              </a:lnSpc>
              <a:spcBef>
                <a:spcPts val="331"/>
              </a:spcBef>
              <a:spcAft>
                <a:spcPts val="0"/>
              </a:spcAft>
            </a:pPr>
            <a:r>
              <a:rPr dirty="0" sz="2000" b="1">
                <a:solidFill>
                  <a:srgbClr val="706f6f"/>
                </a:solidFill>
                <a:latin typeface="JNWQVR+Arial-BoldMT"/>
                <a:cs typeface="JNWQVR+Arial-BoldMT"/>
              </a:rPr>
              <a:t>en</a:t>
            </a:r>
            <a:r>
              <a:rPr dirty="0" sz="2000" spc="551" b="1">
                <a:solidFill>
                  <a:srgbClr val="706f6f"/>
                </a:solidFill>
                <a:latin typeface="JNWQVR+Arial-BoldMT"/>
                <a:cs typeface="JNWQVR+Arial-BoldMT"/>
              </a:rPr>
              <a:t> </a:t>
            </a:r>
            <a:r>
              <a:rPr dirty="0" sz="2000" b="1">
                <a:solidFill>
                  <a:srgbClr val="706f6f"/>
                </a:solidFill>
                <a:latin typeface="JNWQVR+Arial-BoldMT"/>
                <a:cs typeface="JNWQVR+Arial-BoldMT"/>
              </a:rPr>
              <a:t>el</a:t>
            </a:r>
            <a:r>
              <a:rPr dirty="0" sz="2000" spc="773" b="1">
                <a:solidFill>
                  <a:srgbClr val="706f6f"/>
                </a:solidFill>
                <a:latin typeface="JNWQVR+Arial-BoldMT"/>
                <a:cs typeface="JNWQVR+Arial-BoldMT"/>
              </a:rPr>
              <a:t> </a:t>
            </a:r>
            <a:r>
              <a:rPr dirty="0" sz="4000" b="1">
                <a:solidFill>
                  <a:srgbClr val="36a9e1"/>
                </a:solidFill>
                <a:latin typeface="JNWQVR+Arial-BoldMT"/>
                <a:cs typeface="JNWQVR+Arial-BoldMT"/>
              </a:rPr>
              <a:t>Espacio</a:t>
            </a:r>
            <a:r>
              <a:rPr dirty="0" sz="4000" b="1">
                <a:solidFill>
                  <a:srgbClr val="36a9e1"/>
                </a:solidFill>
                <a:latin typeface="JNWQVR+Arial-BoldMT"/>
                <a:cs typeface="JNWQVR+Arial-BoldMT"/>
              </a:rPr>
              <a:t> </a:t>
            </a:r>
            <a:r>
              <a:rPr dirty="0" sz="4000" b="1">
                <a:solidFill>
                  <a:srgbClr val="36a9e1"/>
                </a:solidFill>
                <a:latin typeface="JNWQVR+Arial-BoldMT"/>
                <a:cs typeface="JNWQVR+Arial-BoldMT"/>
              </a:rPr>
              <a:t>Público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156188" y="1176470"/>
            <a:ext cx="6333273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95c11f"/>
                </a:solidFill>
                <a:latin typeface="JNWQVR+Arial-BoldMT"/>
                <a:cs typeface="JNWQVR+Arial-BoldMT"/>
              </a:rPr>
              <a:t>Generación</a:t>
            </a:r>
            <a:r>
              <a:rPr dirty="0" sz="3200" b="1">
                <a:solidFill>
                  <a:srgbClr val="95c11f"/>
                </a:solidFill>
                <a:latin typeface="JNWQVR+Arial-BoldMT"/>
                <a:cs typeface="JNWQVR+Arial-BoldMT"/>
              </a:rPr>
              <a:t> </a:t>
            </a:r>
            <a:r>
              <a:rPr dirty="0" sz="3200" b="1">
                <a:solidFill>
                  <a:srgbClr val="95c11f"/>
                </a:solidFill>
                <a:latin typeface="JNWQVR+Arial-BoldMT"/>
                <a:cs typeface="JNWQVR+Arial-BoldMT"/>
              </a:rPr>
              <a:t>del</a:t>
            </a:r>
            <a:r>
              <a:rPr dirty="0" sz="3200" b="1">
                <a:solidFill>
                  <a:srgbClr val="95c11f"/>
                </a:solidFill>
                <a:latin typeface="JNWQVR+Arial-BoldMT"/>
                <a:cs typeface="JNWQVR+Arial-BoldMT"/>
              </a:rPr>
              <a:t> </a:t>
            </a:r>
            <a:r>
              <a:rPr dirty="0" sz="3200" b="1">
                <a:solidFill>
                  <a:srgbClr val="95c11f"/>
                </a:solidFill>
                <a:latin typeface="JNWQVR+Arial-BoldMT"/>
                <a:cs typeface="JNWQVR+Arial-BoldMT"/>
              </a:rPr>
              <a:t>Espacio</a:t>
            </a:r>
            <a:r>
              <a:rPr dirty="0" sz="3200" b="1">
                <a:solidFill>
                  <a:srgbClr val="95c11f"/>
                </a:solidFill>
                <a:latin typeface="JNWQVR+Arial-BoldMT"/>
                <a:cs typeface="JNWQVR+Arial-BoldMT"/>
              </a:rPr>
              <a:t> </a:t>
            </a:r>
            <a:r>
              <a:rPr dirty="0" sz="3200" b="1">
                <a:solidFill>
                  <a:srgbClr val="95c11f"/>
                </a:solidFill>
                <a:latin typeface="JNWQVR+Arial-BoldMT"/>
                <a:cs typeface="JNWQVR+Arial-BoldMT"/>
              </a:rPr>
              <a:t>Público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39575" y="1639574"/>
            <a:ext cx="4245440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706f6f"/>
                </a:solidFill>
                <a:latin typeface="JNWQVR+Arial-BoldMT"/>
                <a:cs typeface="JNWQVR+Arial-BoldMT"/>
              </a:rPr>
              <a:t>rear</a:t>
            </a:r>
            <a:r>
              <a:rPr dirty="0" sz="2000" b="1">
                <a:solidFill>
                  <a:srgbClr val="706f6f"/>
                </a:solidFill>
                <a:latin typeface="JNWQVR+Arial-BoldMT"/>
                <a:cs typeface="JNWQVR+Arial-BoldMT"/>
              </a:rPr>
              <a:t> </a:t>
            </a:r>
            <a:r>
              <a:rPr dirty="0" sz="2000" b="1">
                <a:solidFill>
                  <a:srgbClr val="706f6f"/>
                </a:solidFill>
                <a:latin typeface="JNWQVR+Arial-BoldMT"/>
                <a:cs typeface="JNWQVR+Arial-BoldMT"/>
              </a:rPr>
              <a:t>nuevo</a:t>
            </a:r>
            <a:r>
              <a:rPr dirty="0" sz="2000" b="1">
                <a:solidFill>
                  <a:srgbClr val="706f6f"/>
                </a:solidFill>
                <a:latin typeface="JNWQVR+Arial-BoldMT"/>
                <a:cs typeface="JNWQVR+Arial-BoldMT"/>
              </a:rPr>
              <a:t> </a:t>
            </a:r>
            <a:r>
              <a:rPr dirty="0" sz="2000" b="1">
                <a:solidFill>
                  <a:srgbClr val="706f6f"/>
                </a:solidFill>
                <a:latin typeface="JNWQVR+Arial-BoldMT"/>
                <a:cs typeface="JNWQVR+Arial-BoldMT"/>
              </a:rPr>
              <a:t>espacio</a:t>
            </a:r>
            <a:r>
              <a:rPr dirty="0" sz="2000" spc="10" b="1">
                <a:solidFill>
                  <a:srgbClr val="706f6f"/>
                </a:solidFill>
                <a:latin typeface="JNWQVR+Arial-BoldMT"/>
                <a:cs typeface="JNWQVR+Arial-BoldMT"/>
              </a:rPr>
              <a:t> </a:t>
            </a:r>
            <a:r>
              <a:rPr dirty="0" sz="2000">
                <a:solidFill>
                  <a:srgbClr val="706f6f"/>
                </a:solidFill>
                <a:latin typeface="BVUEGW+ArialMT"/>
                <a:cs typeface="BVUEGW+ArialMT"/>
              </a:rPr>
              <a:t>de</a:t>
            </a:r>
            <a:r>
              <a:rPr dirty="0" sz="2000" spc="54">
                <a:solidFill>
                  <a:srgbClr val="70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6f6f"/>
                </a:solidFill>
                <a:latin typeface="BVUEGW+ArialMT"/>
                <a:cs typeface="BVUEGW+ArialMT"/>
              </a:rPr>
              <a:t>uso</a:t>
            </a:r>
            <a:r>
              <a:rPr dirty="0" sz="2000" spc="54">
                <a:solidFill>
                  <a:srgbClr val="70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6f6f"/>
                </a:solidFill>
                <a:latin typeface="BVUEGW+ArialMT"/>
                <a:cs typeface="BVUEGW+ArialMT"/>
              </a:rPr>
              <a:t>público.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56187" y="2551548"/>
            <a:ext cx="6784783" cy="11009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e94e1b"/>
                </a:solidFill>
                <a:latin typeface="JNWQVR+Arial-BoldMT"/>
                <a:cs typeface="JNWQVR+Arial-BoldMT"/>
              </a:rPr>
              <a:t>Recuperación</a:t>
            </a:r>
            <a:r>
              <a:rPr dirty="0" sz="3200" b="1">
                <a:solidFill>
                  <a:srgbClr val="e94e1b"/>
                </a:solidFill>
                <a:latin typeface="JNWQVR+Arial-BoldMT"/>
                <a:cs typeface="JNWQVR+Arial-BoldMT"/>
              </a:rPr>
              <a:t> </a:t>
            </a:r>
            <a:r>
              <a:rPr dirty="0" sz="3200" b="1">
                <a:solidFill>
                  <a:srgbClr val="e94e1b"/>
                </a:solidFill>
                <a:latin typeface="JNWQVR+Arial-BoldMT"/>
                <a:cs typeface="JNWQVR+Arial-BoldMT"/>
              </a:rPr>
              <a:t>del</a:t>
            </a:r>
            <a:r>
              <a:rPr dirty="0" sz="3200" b="1">
                <a:solidFill>
                  <a:srgbClr val="e94e1b"/>
                </a:solidFill>
                <a:latin typeface="JNWQVR+Arial-BoldMT"/>
                <a:cs typeface="JNWQVR+Arial-BoldMT"/>
              </a:rPr>
              <a:t> </a:t>
            </a:r>
            <a:r>
              <a:rPr dirty="0" sz="3200" b="1">
                <a:solidFill>
                  <a:srgbClr val="e94e1b"/>
                </a:solidFill>
                <a:latin typeface="JNWQVR+Arial-BoldMT"/>
                <a:cs typeface="JNWQVR+Arial-BoldMT"/>
              </a:rPr>
              <a:t>Espacio</a:t>
            </a:r>
            <a:r>
              <a:rPr dirty="0" sz="3200" b="1">
                <a:solidFill>
                  <a:srgbClr val="e94e1b"/>
                </a:solidFill>
                <a:latin typeface="JNWQVR+Arial-BoldMT"/>
                <a:cs typeface="JNWQVR+Arial-BoldMT"/>
              </a:rPr>
              <a:t> </a:t>
            </a:r>
            <a:r>
              <a:rPr dirty="0" sz="3200" b="1">
                <a:solidFill>
                  <a:srgbClr val="e94e1b"/>
                </a:solidFill>
                <a:latin typeface="JNWQVR+Arial-BoldMT"/>
                <a:cs typeface="JNWQVR+Arial-BoldMT"/>
              </a:rPr>
              <a:t>Público</a:t>
            </a:r>
          </a:p>
          <a:p>
            <a:pPr marL="0" marR="0">
              <a:lnSpc>
                <a:spcPts val="2234"/>
              </a:lnSpc>
              <a:spcBef>
                <a:spcPts val="159"/>
              </a:spcBef>
              <a:spcAft>
                <a:spcPts val="0"/>
              </a:spcAft>
            </a:pPr>
            <a:r>
              <a:rPr dirty="0" sz="2000" b="1">
                <a:solidFill>
                  <a:srgbClr val="706f6f"/>
                </a:solidFill>
                <a:latin typeface="JNWQVR+Arial-BoldMT"/>
                <a:cs typeface="JNWQVR+Arial-BoldMT"/>
              </a:rPr>
              <a:t>Restituir</a:t>
            </a:r>
            <a:r>
              <a:rPr dirty="0" sz="2000" b="1">
                <a:solidFill>
                  <a:srgbClr val="706f6f"/>
                </a:solidFill>
                <a:latin typeface="JNWQVR+Arial-BoldMT"/>
                <a:cs typeface="JNWQVR+Arial-BoldMT"/>
              </a:rPr>
              <a:t> </a:t>
            </a:r>
            <a:r>
              <a:rPr dirty="0" sz="2000">
                <a:solidFill>
                  <a:srgbClr val="706f6f"/>
                </a:solidFill>
                <a:latin typeface="BVUEGW+ArialMT"/>
                <a:cs typeface="BVUEGW+ArialMT"/>
              </a:rPr>
              <a:t>el</a:t>
            </a:r>
            <a:r>
              <a:rPr dirty="0" sz="2000" spc="54">
                <a:solidFill>
                  <a:srgbClr val="70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6f6f"/>
                </a:solidFill>
                <a:latin typeface="BVUEGW+ArialMT"/>
                <a:cs typeface="BVUEGW+ArialMT"/>
              </a:rPr>
              <a:t>uso</a:t>
            </a:r>
            <a:r>
              <a:rPr dirty="0" sz="2000" spc="54">
                <a:solidFill>
                  <a:srgbClr val="70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6f6f"/>
                </a:solidFill>
                <a:latin typeface="BVUEGW+ArialMT"/>
                <a:cs typeface="BVUEGW+ArialMT"/>
              </a:rPr>
              <a:t>del</a:t>
            </a:r>
            <a:r>
              <a:rPr dirty="0" sz="2000" spc="51">
                <a:solidFill>
                  <a:srgbClr val="706f6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706f6f"/>
                </a:solidFill>
                <a:latin typeface="JNWQVR+Arial-BoldMT"/>
                <a:cs typeface="JNWQVR+Arial-BoldMT"/>
              </a:rPr>
              <a:t>espacio</a:t>
            </a:r>
            <a:r>
              <a:rPr dirty="0" sz="2000" b="1">
                <a:solidFill>
                  <a:srgbClr val="706f6f"/>
                </a:solidFill>
                <a:latin typeface="JNWQVR+Arial-BoldMT"/>
                <a:cs typeface="JNWQVR+Arial-BoldMT"/>
              </a:rPr>
              <a:t> </a:t>
            </a:r>
            <a:r>
              <a:rPr dirty="0" sz="2000" b="1">
                <a:solidFill>
                  <a:srgbClr val="706f6f"/>
                </a:solidFill>
                <a:latin typeface="JNWQVR+Arial-BoldMT"/>
                <a:cs typeface="JNWQVR+Arial-BoldMT"/>
              </a:rPr>
              <a:t>público</a:t>
            </a:r>
            <a:r>
              <a:rPr dirty="0" sz="2000" spc="10" b="1">
                <a:solidFill>
                  <a:srgbClr val="706f6f"/>
                </a:solidFill>
                <a:latin typeface="JNWQVR+Arial-BoldMT"/>
                <a:cs typeface="JNWQVR+Arial-BoldMT"/>
              </a:rPr>
              <a:t> </a:t>
            </a:r>
            <a:r>
              <a:rPr dirty="0" sz="2000">
                <a:solidFill>
                  <a:srgbClr val="706f6f"/>
                </a:solidFill>
                <a:latin typeface="BVUEGW+ArialMT"/>
                <a:cs typeface="BVUEGW+ArialMT"/>
              </a:rPr>
              <a:t>en</a:t>
            </a:r>
            <a:r>
              <a:rPr dirty="0" sz="2000" spc="54">
                <a:solidFill>
                  <a:srgbClr val="70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6f6f"/>
                </a:solidFill>
                <a:latin typeface="BVUEGW+ArialMT"/>
                <a:cs typeface="BVUEGW+ArialMT"/>
              </a:rPr>
              <a:t>condición</a:t>
            </a:r>
          </a:p>
          <a:p>
            <a:pPr marL="0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dirty="0" sz="2000">
                <a:solidFill>
                  <a:srgbClr val="706f6f"/>
                </a:solidFill>
                <a:latin typeface="BVUEGW+ArialMT"/>
                <a:cs typeface="BVUEGW+ArialMT"/>
              </a:rPr>
              <a:t>inadecuada.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56187" y="4030884"/>
            <a:ext cx="6872972" cy="13945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36a9e1"/>
                </a:solidFill>
                <a:latin typeface="JNWQVR+Arial-BoldMT"/>
                <a:cs typeface="JNWQVR+Arial-BoldMT"/>
              </a:rPr>
              <a:t>Sostenibilidad</a:t>
            </a:r>
            <a:r>
              <a:rPr dirty="0" sz="3200" b="1">
                <a:solidFill>
                  <a:srgbClr val="36a9e1"/>
                </a:solidFill>
                <a:latin typeface="JNWQVR+Arial-BoldMT"/>
                <a:cs typeface="JNWQVR+Arial-BoldMT"/>
              </a:rPr>
              <a:t> </a:t>
            </a:r>
            <a:r>
              <a:rPr dirty="0" sz="3200" b="1">
                <a:solidFill>
                  <a:srgbClr val="36a9e1"/>
                </a:solidFill>
                <a:latin typeface="JNWQVR+Arial-BoldMT"/>
                <a:cs typeface="JNWQVR+Arial-BoldMT"/>
              </a:rPr>
              <a:t>del</a:t>
            </a:r>
            <a:r>
              <a:rPr dirty="0" sz="3200" b="1">
                <a:solidFill>
                  <a:srgbClr val="36a9e1"/>
                </a:solidFill>
                <a:latin typeface="JNWQVR+Arial-BoldMT"/>
                <a:cs typeface="JNWQVR+Arial-BoldMT"/>
              </a:rPr>
              <a:t> </a:t>
            </a:r>
            <a:r>
              <a:rPr dirty="0" sz="3200" b="1">
                <a:solidFill>
                  <a:srgbClr val="36a9e1"/>
                </a:solidFill>
                <a:latin typeface="JNWQVR+Arial-BoldMT"/>
                <a:cs typeface="JNWQVR+Arial-BoldMT"/>
              </a:rPr>
              <a:t>Espacio</a:t>
            </a:r>
            <a:r>
              <a:rPr dirty="0" sz="3200" b="1">
                <a:solidFill>
                  <a:srgbClr val="36a9e1"/>
                </a:solidFill>
                <a:latin typeface="JNWQVR+Arial-BoldMT"/>
                <a:cs typeface="JNWQVR+Arial-BoldMT"/>
              </a:rPr>
              <a:t> </a:t>
            </a:r>
            <a:r>
              <a:rPr dirty="0" sz="3200" b="1">
                <a:solidFill>
                  <a:srgbClr val="36a9e1"/>
                </a:solidFill>
                <a:latin typeface="JNWQVR+Arial-BoldMT"/>
                <a:cs typeface="JNWQVR+Arial-BoldMT"/>
              </a:rPr>
              <a:t>Público</a:t>
            </a:r>
          </a:p>
          <a:p>
            <a:pPr marL="0" marR="0">
              <a:lnSpc>
                <a:spcPts val="2234"/>
              </a:lnSpc>
              <a:spcBef>
                <a:spcPts val="71"/>
              </a:spcBef>
              <a:spcAft>
                <a:spcPts val="0"/>
              </a:spcAft>
            </a:pPr>
            <a:r>
              <a:rPr dirty="0" sz="2000" b="1">
                <a:solidFill>
                  <a:srgbClr val="706f6f"/>
                </a:solidFill>
                <a:latin typeface="JNWQVR+Arial-BoldMT"/>
                <a:cs typeface="JNWQVR+Arial-BoldMT"/>
              </a:rPr>
              <a:t>Salvaguardar</a:t>
            </a:r>
            <a:r>
              <a:rPr dirty="0" sz="2000" spc="11" b="1">
                <a:solidFill>
                  <a:srgbClr val="706f6f"/>
                </a:solidFill>
                <a:latin typeface="JNWQVR+Arial-BoldMT"/>
                <a:cs typeface="JNWQVR+Arial-BoldMT"/>
              </a:rPr>
              <a:t> </a:t>
            </a:r>
            <a:r>
              <a:rPr dirty="0" sz="2000">
                <a:solidFill>
                  <a:srgbClr val="706f6f"/>
                </a:solidFill>
                <a:latin typeface="BVUEGW+ArialMT"/>
                <a:cs typeface="BVUEGW+ArialMT"/>
              </a:rPr>
              <a:t>los</a:t>
            </a:r>
            <a:r>
              <a:rPr dirty="0" sz="2000" spc="54">
                <a:solidFill>
                  <a:srgbClr val="70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6f6f"/>
                </a:solidFill>
                <a:latin typeface="BVUEGW+ArialMT"/>
                <a:cs typeface="BVUEGW+ArialMT"/>
              </a:rPr>
              <a:t>valores,</a:t>
            </a:r>
            <a:r>
              <a:rPr dirty="0" sz="2000" spc="52">
                <a:solidFill>
                  <a:srgbClr val="70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6f6f"/>
                </a:solidFill>
                <a:latin typeface="BVUEGW+ArialMT"/>
                <a:cs typeface="BVUEGW+ArialMT"/>
              </a:rPr>
              <a:t>calidades</a:t>
            </a:r>
            <a:r>
              <a:rPr dirty="0" sz="2000" spc="54">
                <a:solidFill>
                  <a:srgbClr val="70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6f6f"/>
                </a:solidFill>
                <a:latin typeface="BVUEGW+ArialMT"/>
                <a:cs typeface="BVUEGW+ArialMT"/>
              </a:rPr>
              <a:t>y</a:t>
            </a:r>
            <a:r>
              <a:rPr dirty="0" sz="2000" spc="54">
                <a:solidFill>
                  <a:srgbClr val="70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6f6f"/>
                </a:solidFill>
                <a:latin typeface="BVUEGW+ArialMT"/>
                <a:cs typeface="BVUEGW+ArialMT"/>
              </a:rPr>
              <a:t>las</a:t>
            </a:r>
            <a:r>
              <a:rPr dirty="0" sz="2000" spc="54">
                <a:solidFill>
                  <a:srgbClr val="70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6f6f"/>
                </a:solidFill>
                <a:latin typeface="BVUEGW+ArialMT"/>
                <a:cs typeface="BVUEGW+ArialMT"/>
              </a:rPr>
              <a:t>formas</a:t>
            </a:r>
            <a:r>
              <a:rPr dirty="0" sz="2000" spc="54">
                <a:solidFill>
                  <a:srgbClr val="70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6f6f"/>
                </a:solidFill>
                <a:latin typeface="BVUEGW+ArialMT"/>
                <a:cs typeface="BVUEGW+ArialMT"/>
              </a:rPr>
              <a:t>de</a:t>
            </a:r>
          </a:p>
          <a:p>
            <a:pPr marL="0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dirty="0" sz="2000">
                <a:solidFill>
                  <a:srgbClr val="706f6f"/>
                </a:solidFill>
                <a:latin typeface="BVUEGW+ArialMT"/>
                <a:cs typeface="BVUEGW+ArialMT"/>
              </a:rPr>
              <a:t>uso</a:t>
            </a:r>
            <a:r>
              <a:rPr dirty="0" sz="2000" spc="54">
                <a:solidFill>
                  <a:srgbClr val="70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6f6f"/>
                </a:solidFill>
                <a:latin typeface="BVUEGW+ArialMT"/>
                <a:cs typeface="BVUEGW+ArialMT"/>
              </a:rPr>
              <a:t>del</a:t>
            </a:r>
            <a:r>
              <a:rPr dirty="0" sz="2000" spc="54">
                <a:solidFill>
                  <a:srgbClr val="706f6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706f6f"/>
                </a:solidFill>
                <a:latin typeface="JNWQVR+Arial-BoldMT"/>
                <a:cs typeface="JNWQVR+Arial-BoldMT"/>
              </a:rPr>
              <a:t>espacio</a:t>
            </a:r>
            <a:r>
              <a:rPr dirty="0" sz="2000" b="1">
                <a:solidFill>
                  <a:srgbClr val="706f6f"/>
                </a:solidFill>
                <a:latin typeface="JNWQVR+Arial-BoldMT"/>
                <a:cs typeface="JNWQVR+Arial-BoldMT"/>
              </a:rPr>
              <a:t> </a:t>
            </a:r>
            <a:r>
              <a:rPr dirty="0" sz="2000" b="1">
                <a:solidFill>
                  <a:srgbClr val="706f6f"/>
                </a:solidFill>
                <a:latin typeface="JNWQVR+Arial-BoldMT"/>
                <a:cs typeface="JNWQVR+Arial-BoldMT"/>
              </a:rPr>
              <a:t>público</a:t>
            </a:r>
            <a:r>
              <a:rPr dirty="0" sz="2000" spc="10" b="1">
                <a:solidFill>
                  <a:srgbClr val="706f6f"/>
                </a:solidFill>
                <a:latin typeface="JNWQVR+Arial-BoldMT"/>
                <a:cs typeface="JNWQVR+Arial-BoldMT"/>
              </a:rPr>
              <a:t> </a:t>
            </a:r>
            <a:r>
              <a:rPr dirty="0" sz="2000">
                <a:solidFill>
                  <a:srgbClr val="706f6f"/>
                </a:solidFill>
                <a:latin typeface="BVUEGW+ArialMT"/>
                <a:cs typeface="BVUEGW+ArialMT"/>
              </a:rPr>
              <a:t>para</a:t>
            </a:r>
            <a:r>
              <a:rPr dirty="0" sz="2000" spc="54">
                <a:solidFill>
                  <a:srgbClr val="70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6f6f"/>
                </a:solidFill>
                <a:latin typeface="BVUEGW+ArialMT"/>
                <a:cs typeface="BVUEGW+ArialMT"/>
              </a:rPr>
              <a:t>su</a:t>
            </a:r>
            <a:r>
              <a:rPr dirty="0" sz="2000" spc="54">
                <a:solidFill>
                  <a:srgbClr val="70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6f6f"/>
                </a:solidFill>
                <a:latin typeface="BVUEGW+ArialMT"/>
                <a:cs typeface="BVUEGW+ArialMT"/>
              </a:rPr>
              <a:t>aprovechamiento,</a:t>
            </a:r>
          </a:p>
          <a:p>
            <a:pPr marL="0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dirty="0" sz="2000">
                <a:solidFill>
                  <a:srgbClr val="706f6f"/>
                </a:solidFill>
                <a:latin typeface="BVUEGW+ArialMT"/>
                <a:cs typeface="BVUEGW+ArialMT"/>
              </a:rPr>
              <a:t>goce</a:t>
            </a:r>
            <a:r>
              <a:rPr dirty="0" sz="2000" spc="54">
                <a:solidFill>
                  <a:srgbClr val="70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6f6f"/>
                </a:solidFill>
                <a:latin typeface="BVUEGW+ArialMT"/>
                <a:cs typeface="BVUEGW+ArialMT"/>
              </a:rPr>
              <a:t>y</a:t>
            </a:r>
            <a:r>
              <a:rPr dirty="0" sz="2000" spc="54">
                <a:solidFill>
                  <a:srgbClr val="70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6f6f"/>
                </a:solidFill>
                <a:latin typeface="BVUEGW+ArialMT"/>
                <a:cs typeface="BVUEGW+ArialMT"/>
              </a:rPr>
              <a:t>disfrute.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2023-04-14T15:27:02-05:00</dcterms:modified>
</cp:coreProperties>
</file>