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7" r:id="rId3"/>
    <p:sldId id="447" r:id="rId4"/>
    <p:sldId id="448" r:id="rId5"/>
    <p:sldId id="449" r:id="rId6"/>
    <p:sldId id="458" r:id="rId7"/>
    <p:sldId id="456" r:id="rId8"/>
    <p:sldId id="445" r:id="rId9"/>
    <p:sldId id="457" r:id="rId10"/>
    <p:sldId id="446" r:id="rId11"/>
    <p:sldId id="459" r:id="rId12"/>
    <p:sldId id="450" r:id="rId13"/>
    <p:sldId id="436" r:id="rId14"/>
    <p:sldId id="437" r:id="rId15"/>
    <p:sldId id="444" r:id="rId16"/>
    <p:sldId id="430" r:id="rId17"/>
    <p:sldId id="453" r:id="rId18"/>
    <p:sldId id="425" r:id="rId19"/>
    <p:sldId id="431" r:id="rId20"/>
    <p:sldId id="419" r:id="rId21"/>
    <p:sldId id="420" r:id="rId22"/>
    <p:sldId id="418" r:id="rId23"/>
    <p:sldId id="428" r:id="rId24"/>
    <p:sldId id="422" r:id="rId25"/>
    <p:sldId id="455" r:id="rId26"/>
    <p:sldId id="423" r:id="rId27"/>
    <p:sldId id="424" r:id="rId28"/>
    <p:sldId id="432" r:id="rId29"/>
    <p:sldId id="433" r:id="rId30"/>
    <p:sldId id="407" r:id="rId31"/>
    <p:sldId id="408" r:id="rId32"/>
    <p:sldId id="396" r:id="rId33"/>
    <p:sldId id="439" r:id="rId34"/>
    <p:sldId id="454" r:id="rId35"/>
    <p:sldId id="435" r:id="rId36"/>
    <p:sldId id="451" r:id="rId37"/>
    <p:sldId id="427" r:id="rId38"/>
    <p:sldId id="452" r:id="rId39"/>
    <p:sldId id="461" r:id="rId40"/>
    <p:sldId id="368" r:id="rId41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C3A"/>
    <a:srgbClr val="A7C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74691" autoAdjust="0"/>
  </p:normalViewPr>
  <p:slideViewPr>
    <p:cSldViewPr snapToObjects="1">
      <p:cViewPr>
        <p:scale>
          <a:sx n="75" d="100"/>
          <a:sy n="75" d="100"/>
        </p:scale>
        <p:origin x="-1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29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lancallorente:Dropbox:BancoDatosIMPIT:W99:Evolucion%20precios-Certificacin%20DA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lancallorente1:Downloads:ECV%202016:microdatosalud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0565707450888"/>
          <c:y val="0.0232139527428203"/>
          <c:w val="0.873118053810476"/>
          <c:h val="0.88504384583506"/>
        </c:manualLayout>
      </c:layout>
      <c:lineChart>
        <c:grouping val="standard"/>
        <c:varyColors val="0"/>
        <c:ser>
          <c:idx val="1"/>
          <c:order val="1"/>
          <c:spPr>
            <a:ln w="28575">
              <a:solidFill>
                <a:srgbClr val="4F81BD">
                  <a:alpha val="100000"/>
                </a:srgbClr>
              </a:solidFill>
              <a:round/>
            </a:ln>
          </c:spPr>
          <c:marker>
            <c:symbol val="none"/>
          </c:marker>
          <c:cat>
            <c:numRef>
              <c:f>Empalme!$A$319:$A$432</c:f>
              <c:numCache>
                <c:formatCode>mmm\-yy</c:formatCode>
                <c:ptCount val="114"/>
                <c:pt idx="0">
                  <c:v>39783.0</c:v>
                </c:pt>
                <c:pt idx="1">
                  <c:v>39814.0</c:v>
                </c:pt>
                <c:pt idx="2">
                  <c:v>39845.0</c:v>
                </c:pt>
                <c:pt idx="3">
                  <c:v>39873.0</c:v>
                </c:pt>
                <c:pt idx="4">
                  <c:v>39904.0</c:v>
                </c:pt>
                <c:pt idx="5">
                  <c:v>39934.0</c:v>
                </c:pt>
                <c:pt idx="6">
                  <c:v>39965.0</c:v>
                </c:pt>
                <c:pt idx="7">
                  <c:v>39995.0</c:v>
                </c:pt>
                <c:pt idx="8">
                  <c:v>40026.0</c:v>
                </c:pt>
                <c:pt idx="9">
                  <c:v>40057.0</c:v>
                </c:pt>
                <c:pt idx="10">
                  <c:v>40087.0</c:v>
                </c:pt>
                <c:pt idx="11">
                  <c:v>40118.0</c:v>
                </c:pt>
                <c:pt idx="12">
                  <c:v>40148.0</c:v>
                </c:pt>
                <c:pt idx="13">
                  <c:v>40179.0</c:v>
                </c:pt>
                <c:pt idx="14">
                  <c:v>40210.0</c:v>
                </c:pt>
                <c:pt idx="15">
                  <c:v>40238.0</c:v>
                </c:pt>
                <c:pt idx="16">
                  <c:v>40269.0</c:v>
                </c:pt>
                <c:pt idx="17">
                  <c:v>40299.0</c:v>
                </c:pt>
                <c:pt idx="18">
                  <c:v>40330.0</c:v>
                </c:pt>
                <c:pt idx="19">
                  <c:v>40360.0</c:v>
                </c:pt>
                <c:pt idx="20">
                  <c:v>40391.0</c:v>
                </c:pt>
                <c:pt idx="21">
                  <c:v>40422.0</c:v>
                </c:pt>
                <c:pt idx="22">
                  <c:v>40452.0</c:v>
                </c:pt>
                <c:pt idx="23">
                  <c:v>40483.0</c:v>
                </c:pt>
                <c:pt idx="24">
                  <c:v>40513.0</c:v>
                </c:pt>
                <c:pt idx="25">
                  <c:v>40544.0</c:v>
                </c:pt>
                <c:pt idx="26">
                  <c:v>40575.0</c:v>
                </c:pt>
                <c:pt idx="27">
                  <c:v>40603.0</c:v>
                </c:pt>
                <c:pt idx="28">
                  <c:v>40634.0</c:v>
                </c:pt>
                <c:pt idx="29">
                  <c:v>40664.0</c:v>
                </c:pt>
                <c:pt idx="30">
                  <c:v>40695.0</c:v>
                </c:pt>
                <c:pt idx="31">
                  <c:v>40725.0</c:v>
                </c:pt>
                <c:pt idx="32">
                  <c:v>40756.0</c:v>
                </c:pt>
                <c:pt idx="33">
                  <c:v>40787.0</c:v>
                </c:pt>
                <c:pt idx="34">
                  <c:v>40817.0</c:v>
                </c:pt>
                <c:pt idx="35">
                  <c:v>40848.0</c:v>
                </c:pt>
                <c:pt idx="36">
                  <c:v>40878.0</c:v>
                </c:pt>
                <c:pt idx="37">
                  <c:v>40909.0</c:v>
                </c:pt>
                <c:pt idx="38">
                  <c:v>40940.0</c:v>
                </c:pt>
                <c:pt idx="39">
                  <c:v>40969.0</c:v>
                </c:pt>
                <c:pt idx="40">
                  <c:v>41000.0</c:v>
                </c:pt>
                <c:pt idx="41">
                  <c:v>41030.0</c:v>
                </c:pt>
                <c:pt idx="42">
                  <c:v>41061.0</c:v>
                </c:pt>
                <c:pt idx="43">
                  <c:v>41091.0</c:v>
                </c:pt>
                <c:pt idx="44">
                  <c:v>41122.0</c:v>
                </c:pt>
                <c:pt idx="45">
                  <c:v>41153.0</c:v>
                </c:pt>
                <c:pt idx="46">
                  <c:v>41183.0</c:v>
                </c:pt>
                <c:pt idx="47">
                  <c:v>41214.0</c:v>
                </c:pt>
                <c:pt idx="48">
                  <c:v>41244.0</c:v>
                </c:pt>
                <c:pt idx="49">
                  <c:v>41275.0</c:v>
                </c:pt>
                <c:pt idx="50">
                  <c:v>41306.0</c:v>
                </c:pt>
                <c:pt idx="51">
                  <c:v>41334.0</c:v>
                </c:pt>
                <c:pt idx="52">
                  <c:v>41365.0</c:v>
                </c:pt>
                <c:pt idx="53">
                  <c:v>41395.0</c:v>
                </c:pt>
                <c:pt idx="54">
                  <c:v>41426.0</c:v>
                </c:pt>
                <c:pt idx="55">
                  <c:v>41456.0</c:v>
                </c:pt>
                <c:pt idx="56">
                  <c:v>41487.0</c:v>
                </c:pt>
                <c:pt idx="57">
                  <c:v>41518.0</c:v>
                </c:pt>
                <c:pt idx="58">
                  <c:v>41548.0</c:v>
                </c:pt>
                <c:pt idx="59">
                  <c:v>41579.0</c:v>
                </c:pt>
                <c:pt idx="60">
                  <c:v>41609.0</c:v>
                </c:pt>
                <c:pt idx="61">
                  <c:v>41640.0</c:v>
                </c:pt>
                <c:pt idx="62">
                  <c:v>41671.0</c:v>
                </c:pt>
                <c:pt idx="63">
                  <c:v>41699.0</c:v>
                </c:pt>
                <c:pt idx="64">
                  <c:v>41730.0</c:v>
                </c:pt>
                <c:pt idx="65">
                  <c:v>41760.0</c:v>
                </c:pt>
                <c:pt idx="66">
                  <c:v>41791.0</c:v>
                </c:pt>
                <c:pt idx="67">
                  <c:v>41821.0</c:v>
                </c:pt>
                <c:pt idx="68">
                  <c:v>41852.0</c:v>
                </c:pt>
                <c:pt idx="69">
                  <c:v>41883.0</c:v>
                </c:pt>
                <c:pt idx="70">
                  <c:v>41913.0</c:v>
                </c:pt>
                <c:pt idx="71">
                  <c:v>41944.0</c:v>
                </c:pt>
                <c:pt idx="72">
                  <c:v>41974.0</c:v>
                </c:pt>
                <c:pt idx="73">
                  <c:v>42005.0</c:v>
                </c:pt>
                <c:pt idx="74">
                  <c:v>42036.0</c:v>
                </c:pt>
                <c:pt idx="75">
                  <c:v>42064.0</c:v>
                </c:pt>
                <c:pt idx="76">
                  <c:v>42095.0</c:v>
                </c:pt>
                <c:pt idx="77">
                  <c:v>42125.0</c:v>
                </c:pt>
                <c:pt idx="78">
                  <c:v>42156.0</c:v>
                </c:pt>
                <c:pt idx="79">
                  <c:v>42186.0</c:v>
                </c:pt>
                <c:pt idx="80">
                  <c:v>42217.0</c:v>
                </c:pt>
                <c:pt idx="81">
                  <c:v>42248.0</c:v>
                </c:pt>
                <c:pt idx="82">
                  <c:v>42278.0</c:v>
                </c:pt>
                <c:pt idx="83">
                  <c:v>42309.0</c:v>
                </c:pt>
                <c:pt idx="84">
                  <c:v>42339.0</c:v>
                </c:pt>
                <c:pt idx="85">
                  <c:v>42370.0</c:v>
                </c:pt>
                <c:pt idx="86">
                  <c:v>42401.0</c:v>
                </c:pt>
                <c:pt idx="87">
                  <c:v>42430.0</c:v>
                </c:pt>
                <c:pt idx="88">
                  <c:v>42461.0</c:v>
                </c:pt>
                <c:pt idx="89">
                  <c:v>42491.0</c:v>
                </c:pt>
                <c:pt idx="90">
                  <c:v>42522.0</c:v>
                </c:pt>
                <c:pt idx="91">
                  <c:v>42552.0</c:v>
                </c:pt>
                <c:pt idx="92">
                  <c:v>42583.0</c:v>
                </c:pt>
                <c:pt idx="93">
                  <c:v>42614.0</c:v>
                </c:pt>
                <c:pt idx="94">
                  <c:v>42644.0</c:v>
                </c:pt>
                <c:pt idx="95">
                  <c:v>42675.0</c:v>
                </c:pt>
                <c:pt idx="96">
                  <c:v>42705.0</c:v>
                </c:pt>
                <c:pt idx="97">
                  <c:v>42736.0</c:v>
                </c:pt>
                <c:pt idx="98">
                  <c:v>42767.0</c:v>
                </c:pt>
                <c:pt idx="99">
                  <c:v>42795.0</c:v>
                </c:pt>
                <c:pt idx="100">
                  <c:v>42826.0</c:v>
                </c:pt>
                <c:pt idx="101">
                  <c:v>42856.0</c:v>
                </c:pt>
                <c:pt idx="102">
                  <c:v>42887.0</c:v>
                </c:pt>
                <c:pt idx="103">
                  <c:v>42917.0</c:v>
                </c:pt>
                <c:pt idx="104">
                  <c:v>42948.0</c:v>
                </c:pt>
                <c:pt idx="105">
                  <c:v>42979.0</c:v>
                </c:pt>
                <c:pt idx="106">
                  <c:v>43009.0</c:v>
                </c:pt>
                <c:pt idx="107">
                  <c:v>43040.0</c:v>
                </c:pt>
                <c:pt idx="108">
                  <c:v>43070.0</c:v>
                </c:pt>
                <c:pt idx="109">
                  <c:v>43101.0</c:v>
                </c:pt>
                <c:pt idx="110">
                  <c:v>43132.0</c:v>
                </c:pt>
                <c:pt idx="111">
                  <c:v>43160.0</c:v>
                </c:pt>
                <c:pt idx="112">
                  <c:v>43191.0</c:v>
                </c:pt>
                <c:pt idx="113">
                  <c:v>43221.0</c:v>
                </c:pt>
              </c:numCache>
            </c:numRef>
          </c:cat>
          <c:val>
            <c:numRef>
              <c:f>Empalme!$W$319:$W$432</c:f>
              <c:numCache>
                <c:formatCode>0.00</c:formatCode>
                <c:ptCount val="114"/>
                <c:pt idx="0">
                  <c:v>100.0</c:v>
                </c:pt>
                <c:pt idx="1">
                  <c:v>99.94183279562221</c:v>
                </c:pt>
                <c:pt idx="2">
                  <c:v>99.80989593102365</c:v>
                </c:pt>
                <c:pt idx="3">
                  <c:v>100.0729909299266</c:v>
                </c:pt>
                <c:pt idx="4">
                  <c:v>100.1118352306264</c:v>
                </c:pt>
                <c:pt idx="5">
                  <c:v>100.4733086845118</c:v>
                </c:pt>
                <c:pt idx="6">
                  <c:v>101.0280573946334</c:v>
                </c:pt>
                <c:pt idx="7">
                  <c:v>101.3544166534419</c:v>
                </c:pt>
                <c:pt idx="8">
                  <c:v>101.6461500973372</c:v>
                </c:pt>
                <c:pt idx="9">
                  <c:v>101.8011328959035</c:v>
                </c:pt>
                <c:pt idx="10">
                  <c:v>101.9211465246389</c:v>
                </c:pt>
                <c:pt idx="11">
                  <c:v>102.2398206820819</c:v>
                </c:pt>
                <c:pt idx="12">
                  <c:v>102.2809321183797</c:v>
                </c:pt>
                <c:pt idx="13">
                  <c:v>102.1467084076402</c:v>
                </c:pt>
                <c:pt idx="14">
                  <c:v>102.5449196862628</c:v>
                </c:pt>
                <c:pt idx="15">
                  <c:v>104.2531461635225</c:v>
                </c:pt>
                <c:pt idx="16">
                  <c:v>105.1379716653785</c:v>
                </c:pt>
                <c:pt idx="17">
                  <c:v>105.7974516692801</c:v>
                </c:pt>
                <c:pt idx="18">
                  <c:v>105.9453989036159</c:v>
                </c:pt>
                <c:pt idx="19">
                  <c:v>106.2241008527455</c:v>
                </c:pt>
                <c:pt idx="20">
                  <c:v>107.6249579967195</c:v>
                </c:pt>
                <c:pt idx="21">
                  <c:v>111.5820654625724</c:v>
                </c:pt>
                <c:pt idx="22">
                  <c:v>113.1193809801636</c:v>
                </c:pt>
                <c:pt idx="23">
                  <c:v>113.2106662889002</c:v>
                </c:pt>
                <c:pt idx="24">
                  <c:v>113.9783585757764</c:v>
                </c:pt>
                <c:pt idx="25">
                  <c:v>114.2787663930554</c:v>
                </c:pt>
                <c:pt idx="26">
                  <c:v>113.6919881379077</c:v>
                </c:pt>
                <c:pt idx="27">
                  <c:v>113.6670399102528</c:v>
                </c:pt>
                <c:pt idx="28">
                  <c:v>113.7468005132512</c:v>
                </c:pt>
                <c:pt idx="29">
                  <c:v>113.8668361723587</c:v>
                </c:pt>
                <c:pt idx="30">
                  <c:v>113.5502492042296</c:v>
                </c:pt>
                <c:pt idx="31">
                  <c:v>113.1973401544184</c:v>
                </c:pt>
                <c:pt idx="32">
                  <c:v>113.274282315031</c:v>
                </c:pt>
                <c:pt idx="33">
                  <c:v>113.185369442272</c:v>
                </c:pt>
                <c:pt idx="34">
                  <c:v>112.9794344319312</c:v>
                </c:pt>
                <c:pt idx="35">
                  <c:v>112.9355608938786</c:v>
                </c:pt>
                <c:pt idx="36">
                  <c:v>112.333307682301</c:v>
                </c:pt>
                <c:pt idx="37">
                  <c:v>111.9836690328431</c:v>
                </c:pt>
                <c:pt idx="38">
                  <c:v>112.1299451295625</c:v>
                </c:pt>
                <c:pt idx="39">
                  <c:v>112.5734338196305</c:v>
                </c:pt>
                <c:pt idx="40">
                  <c:v>112.7156958139322</c:v>
                </c:pt>
                <c:pt idx="41">
                  <c:v>113.294049358391</c:v>
                </c:pt>
                <c:pt idx="42">
                  <c:v>113.5892602888185</c:v>
                </c:pt>
                <c:pt idx="43">
                  <c:v>113.7256177358856</c:v>
                </c:pt>
                <c:pt idx="44">
                  <c:v>113.777065544909</c:v>
                </c:pt>
                <c:pt idx="45">
                  <c:v>113.6618609602211</c:v>
                </c:pt>
                <c:pt idx="46">
                  <c:v>113.5133943349899</c:v>
                </c:pt>
                <c:pt idx="47">
                  <c:v>113.7805917264848</c:v>
                </c:pt>
                <c:pt idx="48">
                  <c:v>113.71059065118</c:v>
                </c:pt>
                <c:pt idx="49">
                  <c:v>113.586243402803</c:v>
                </c:pt>
                <c:pt idx="50">
                  <c:v>114.1685306968222</c:v>
                </c:pt>
                <c:pt idx="51">
                  <c:v>115.4926056051388</c:v>
                </c:pt>
                <c:pt idx="52">
                  <c:v>115.6580292919878</c:v>
                </c:pt>
                <c:pt idx="53">
                  <c:v>116.0208897929407</c:v>
                </c:pt>
                <c:pt idx="54">
                  <c:v>116.2371237366074</c:v>
                </c:pt>
                <c:pt idx="55">
                  <c:v>116.3812096237033</c:v>
                </c:pt>
                <c:pt idx="56">
                  <c:v>116.2677864930184</c:v>
                </c:pt>
                <c:pt idx="57">
                  <c:v>115.8080787100741</c:v>
                </c:pt>
                <c:pt idx="58">
                  <c:v>116.1680289737634</c:v>
                </c:pt>
                <c:pt idx="59">
                  <c:v>116.6296700497226</c:v>
                </c:pt>
                <c:pt idx="60">
                  <c:v>116.5649516747925</c:v>
                </c:pt>
                <c:pt idx="61">
                  <c:v>116.215860966233</c:v>
                </c:pt>
                <c:pt idx="62">
                  <c:v>116.0128664392795</c:v>
                </c:pt>
                <c:pt idx="63">
                  <c:v>116.6254574441479</c:v>
                </c:pt>
                <c:pt idx="64">
                  <c:v>116.6644258189938</c:v>
                </c:pt>
                <c:pt idx="65">
                  <c:v>116.8204573015502</c:v>
                </c:pt>
                <c:pt idx="66">
                  <c:v>117.0338097505158</c:v>
                </c:pt>
                <c:pt idx="67">
                  <c:v>116.9226976529494</c:v>
                </c:pt>
                <c:pt idx="68">
                  <c:v>116.7356915484662</c:v>
                </c:pt>
                <c:pt idx="69">
                  <c:v>116.6557558189911</c:v>
                </c:pt>
                <c:pt idx="70">
                  <c:v>116.620078480182</c:v>
                </c:pt>
                <c:pt idx="71">
                  <c:v>116.5890718234222</c:v>
                </c:pt>
                <c:pt idx="72">
                  <c:v>116.4252972226594</c:v>
                </c:pt>
                <c:pt idx="73">
                  <c:v>116.2247096919136</c:v>
                </c:pt>
                <c:pt idx="74">
                  <c:v>115.8805791426861</c:v>
                </c:pt>
                <c:pt idx="75">
                  <c:v>116.2796495261991</c:v>
                </c:pt>
                <c:pt idx="76">
                  <c:v>117.0966090290634</c:v>
                </c:pt>
                <c:pt idx="77">
                  <c:v>118.643937656205</c:v>
                </c:pt>
                <c:pt idx="78">
                  <c:v>119.0559502308425</c:v>
                </c:pt>
                <c:pt idx="79">
                  <c:v>119.2926050458012</c:v>
                </c:pt>
                <c:pt idx="80">
                  <c:v>118.8009133833252</c:v>
                </c:pt>
                <c:pt idx="81">
                  <c:v>117.9409864056076</c:v>
                </c:pt>
                <c:pt idx="82">
                  <c:v>117.1662736509937</c:v>
                </c:pt>
                <c:pt idx="83">
                  <c:v>116.081265210636</c:v>
                </c:pt>
                <c:pt idx="84">
                  <c:v>115.5106797176736</c:v>
                </c:pt>
                <c:pt idx="85">
                  <c:v>114.6833188050892</c:v>
                </c:pt>
                <c:pt idx="86">
                  <c:v>115.1030949009234</c:v>
                </c:pt>
                <c:pt idx="87">
                  <c:v>116.8516115845931</c:v>
                </c:pt>
                <c:pt idx="88">
                  <c:v>117.098045685224</c:v>
                </c:pt>
                <c:pt idx="89">
                  <c:v>117.3264165835267</c:v>
                </c:pt>
                <c:pt idx="90">
                  <c:v>117.1487640129438</c:v>
                </c:pt>
                <c:pt idx="91">
                  <c:v>116.8794493646015</c:v>
                </c:pt>
                <c:pt idx="92">
                  <c:v>117.2910724280282</c:v>
                </c:pt>
                <c:pt idx="93">
                  <c:v>117.245022572776</c:v>
                </c:pt>
                <c:pt idx="94">
                  <c:v>117.460383788553</c:v>
                </c:pt>
                <c:pt idx="95">
                  <c:v>117.4947529462314</c:v>
                </c:pt>
                <c:pt idx="96">
                  <c:v>117.539307207067</c:v>
                </c:pt>
                <c:pt idx="97">
                  <c:v>122.5418606888634</c:v>
                </c:pt>
                <c:pt idx="98">
                  <c:v>131.2909228657857</c:v>
                </c:pt>
                <c:pt idx="99">
                  <c:v>138.5046250376932</c:v>
                </c:pt>
                <c:pt idx="100">
                  <c:v>140.0943168244418</c:v>
                </c:pt>
                <c:pt idx="101">
                  <c:v>140.5548550682589</c:v>
                </c:pt>
                <c:pt idx="102">
                  <c:v>141.7713271397735</c:v>
                </c:pt>
                <c:pt idx="103">
                  <c:v>142.5892397918247</c:v>
                </c:pt>
                <c:pt idx="104">
                  <c:v>142.827255569446</c:v>
                </c:pt>
                <c:pt idx="105">
                  <c:v>142.671389586247</c:v>
                </c:pt>
                <c:pt idx="106">
                  <c:v>142.9266617238785</c:v>
                </c:pt>
                <c:pt idx="107">
                  <c:v>142.8243202697298</c:v>
                </c:pt>
                <c:pt idx="108">
                  <c:v>143.6078654854594</c:v>
                </c:pt>
                <c:pt idx="109">
                  <c:v>149.1358935795226</c:v>
                </c:pt>
                <c:pt idx="110">
                  <c:v>156.817236088833</c:v>
                </c:pt>
                <c:pt idx="111">
                  <c:v>162.193772527354</c:v>
                </c:pt>
                <c:pt idx="112">
                  <c:v>163.2840903670554</c:v>
                </c:pt>
                <c:pt idx="113">
                  <c:v>163.9123293686821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65-4945-B5C4-E16BD3B9F7C8}"/>
            </c:ext>
          </c:extLst>
        </c:ser>
        <c:ser>
          <c:idx val="0"/>
          <c:order val="0"/>
          <c:tx>
            <c:v>IPC cigarrillos Real (IPC cigarrillos/IPC total)</c:v>
          </c:tx>
          <c:spPr>
            <a:ln w="28575">
              <a:solidFill>
                <a:srgbClr val="4F81BD">
                  <a:alpha val="100000"/>
                </a:srgbClr>
              </a:solidFill>
              <a:round/>
            </a:ln>
          </c:spPr>
          <c:marker>
            <c:symbol val="none"/>
          </c:marker>
          <c:dPt>
            <c:idx val="96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65-4945-B5C4-E16BD3B9F7C8}"/>
              </c:ext>
            </c:extLst>
          </c:dPt>
          <c:dPt>
            <c:idx val="103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368-41FE-934D-F42EEED86C59}"/>
              </c:ext>
            </c:extLst>
          </c:dPt>
          <c:dPt>
            <c:idx val="108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68-41FE-934D-F42EEED86C59}"/>
              </c:ext>
            </c:extLst>
          </c:dPt>
          <c:dPt>
            <c:idx val="113"/>
            <c:marker>
              <c:symbol val="diamond"/>
              <c:size val="5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B65-4945-B5C4-E16BD3B9F7C8}"/>
              </c:ext>
            </c:extLst>
          </c:dPt>
          <c:dLbls>
            <c:dLbl>
              <c:idx val="96"/>
              <c:layout/>
              <c:tx>
                <c:rich>
                  <a:bodyPr/>
                  <a:lstStyle/>
                  <a:p>
                    <a:r>
                      <a:rPr lang="en-US" altLang="ko-KR" sz="120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rPr>
                      <a:t>Dec/2016: 117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65-4945-B5C4-E16BD3B9F7C8}"/>
                </c:ext>
              </c:extLst>
            </c:dLbl>
            <c:dLbl>
              <c:idx val="103"/>
              <c:layout>
                <c:manualLayout>
                  <c:x val="-0.142481302411151"/>
                  <c:y val="-0.0147648426996065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20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rPr>
                      <a:t>Jul 2017: 142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68-41FE-934D-F42EEED86C59}"/>
                </c:ext>
              </c:extLst>
            </c:dLbl>
            <c:dLbl>
              <c:idx val="108"/>
              <c:layout>
                <c:manualLayout>
                  <c:x val="-0.00106342844133068"/>
                  <c:y val="0.00819705648551305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defRPr>
                    </a:pPr>
                    <a:r>
                      <a:rPr lang="en-US" altLang="ko-KR" sz="105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rPr>
                      <a:t>Dec 2017: </a:t>
                    </a:r>
                  </a:p>
                  <a:p>
                    <a:pPr>
                      <a:defRPr sz="105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defRPr>
                    </a:pPr>
                    <a:r>
                      <a:rPr lang="en-US" altLang="ko-KR" sz="1050" b="0" i="0" u="none" baseline="0">
                        <a:solidFill>
                          <a:srgbClr val="000000"/>
                        </a:solidFill>
                        <a:latin typeface="Calibri"/>
                        <a:ea typeface="Calibri"/>
                      </a:rPr>
                      <a:t>143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8-41FE-934D-F42EEED86C59}"/>
                </c:ext>
              </c:extLst>
            </c:dLbl>
            <c:dLbl>
              <c:idx val="113"/>
              <c:layout>
                <c:manualLayout>
                  <c:x val="-0.0649945837846847"/>
                  <c:y val="-0.016618196925633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May 2018:163.9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65-4945-B5C4-E16BD3B9F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baseline="0">
                    <a:solidFill>
                      <a:srgbClr val="000000"/>
                    </a:solidFill>
                    <a:latin typeface="Calibri"/>
                    <a:ea typeface="Calibri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Empalme!$A$319:$A$432</c:f>
              <c:numCache>
                <c:formatCode>mmm\-yy</c:formatCode>
                <c:ptCount val="114"/>
                <c:pt idx="0">
                  <c:v>39783.0</c:v>
                </c:pt>
                <c:pt idx="1">
                  <c:v>39814.0</c:v>
                </c:pt>
                <c:pt idx="2">
                  <c:v>39845.0</c:v>
                </c:pt>
                <c:pt idx="3">
                  <c:v>39873.0</c:v>
                </c:pt>
                <c:pt idx="4">
                  <c:v>39904.0</c:v>
                </c:pt>
                <c:pt idx="5">
                  <c:v>39934.0</c:v>
                </c:pt>
                <c:pt idx="6">
                  <c:v>39965.0</c:v>
                </c:pt>
                <c:pt idx="7">
                  <c:v>39995.0</c:v>
                </c:pt>
                <c:pt idx="8">
                  <c:v>40026.0</c:v>
                </c:pt>
                <c:pt idx="9">
                  <c:v>40057.0</c:v>
                </c:pt>
                <c:pt idx="10">
                  <c:v>40087.0</c:v>
                </c:pt>
                <c:pt idx="11">
                  <c:v>40118.0</c:v>
                </c:pt>
                <c:pt idx="12">
                  <c:v>40148.0</c:v>
                </c:pt>
                <c:pt idx="13">
                  <c:v>40179.0</c:v>
                </c:pt>
                <c:pt idx="14">
                  <c:v>40210.0</c:v>
                </c:pt>
                <c:pt idx="15">
                  <c:v>40238.0</c:v>
                </c:pt>
                <c:pt idx="16">
                  <c:v>40269.0</c:v>
                </c:pt>
                <c:pt idx="17">
                  <c:v>40299.0</c:v>
                </c:pt>
                <c:pt idx="18">
                  <c:v>40330.0</c:v>
                </c:pt>
                <c:pt idx="19">
                  <c:v>40360.0</c:v>
                </c:pt>
                <c:pt idx="20">
                  <c:v>40391.0</c:v>
                </c:pt>
                <c:pt idx="21">
                  <c:v>40422.0</c:v>
                </c:pt>
                <c:pt idx="22">
                  <c:v>40452.0</c:v>
                </c:pt>
                <c:pt idx="23">
                  <c:v>40483.0</c:v>
                </c:pt>
                <c:pt idx="24">
                  <c:v>40513.0</c:v>
                </c:pt>
                <c:pt idx="25">
                  <c:v>40544.0</c:v>
                </c:pt>
                <c:pt idx="26">
                  <c:v>40575.0</c:v>
                </c:pt>
                <c:pt idx="27">
                  <c:v>40603.0</c:v>
                </c:pt>
                <c:pt idx="28">
                  <c:v>40634.0</c:v>
                </c:pt>
                <c:pt idx="29">
                  <c:v>40664.0</c:v>
                </c:pt>
                <c:pt idx="30">
                  <c:v>40695.0</c:v>
                </c:pt>
                <c:pt idx="31">
                  <c:v>40725.0</c:v>
                </c:pt>
                <c:pt idx="32">
                  <c:v>40756.0</c:v>
                </c:pt>
                <c:pt idx="33">
                  <c:v>40787.0</c:v>
                </c:pt>
                <c:pt idx="34">
                  <c:v>40817.0</c:v>
                </c:pt>
                <c:pt idx="35">
                  <c:v>40848.0</c:v>
                </c:pt>
                <c:pt idx="36">
                  <c:v>40878.0</c:v>
                </c:pt>
                <c:pt idx="37">
                  <c:v>40909.0</c:v>
                </c:pt>
                <c:pt idx="38">
                  <c:v>40940.0</c:v>
                </c:pt>
                <c:pt idx="39">
                  <c:v>40969.0</c:v>
                </c:pt>
                <c:pt idx="40">
                  <c:v>41000.0</c:v>
                </c:pt>
                <c:pt idx="41">
                  <c:v>41030.0</c:v>
                </c:pt>
                <c:pt idx="42">
                  <c:v>41061.0</c:v>
                </c:pt>
                <c:pt idx="43">
                  <c:v>41091.0</c:v>
                </c:pt>
                <c:pt idx="44">
                  <c:v>41122.0</c:v>
                </c:pt>
                <c:pt idx="45">
                  <c:v>41153.0</c:v>
                </c:pt>
                <c:pt idx="46">
                  <c:v>41183.0</c:v>
                </c:pt>
                <c:pt idx="47">
                  <c:v>41214.0</c:v>
                </c:pt>
                <c:pt idx="48">
                  <c:v>41244.0</c:v>
                </c:pt>
                <c:pt idx="49">
                  <c:v>41275.0</c:v>
                </c:pt>
                <c:pt idx="50">
                  <c:v>41306.0</c:v>
                </c:pt>
                <c:pt idx="51">
                  <c:v>41334.0</c:v>
                </c:pt>
                <c:pt idx="52">
                  <c:v>41365.0</c:v>
                </c:pt>
                <c:pt idx="53">
                  <c:v>41395.0</c:v>
                </c:pt>
                <c:pt idx="54">
                  <c:v>41426.0</c:v>
                </c:pt>
                <c:pt idx="55">
                  <c:v>41456.0</c:v>
                </c:pt>
                <c:pt idx="56">
                  <c:v>41487.0</c:v>
                </c:pt>
                <c:pt idx="57">
                  <c:v>41518.0</c:v>
                </c:pt>
                <c:pt idx="58">
                  <c:v>41548.0</c:v>
                </c:pt>
                <c:pt idx="59">
                  <c:v>41579.0</c:v>
                </c:pt>
                <c:pt idx="60">
                  <c:v>41609.0</c:v>
                </c:pt>
                <c:pt idx="61">
                  <c:v>41640.0</c:v>
                </c:pt>
                <c:pt idx="62">
                  <c:v>41671.0</c:v>
                </c:pt>
                <c:pt idx="63">
                  <c:v>41699.0</c:v>
                </c:pt>
                <c:pt idx="64">
                  <c:v>41730.0</c:v>
                </c:pt>
                <c:pt idx="65">
                  <c:v>41760.0</c:v>
                </c:pt>
                <c:pt idx="66">
                  <c:v>41791.0</c:v>
                </c:pt>
                <c:pt idx="67">
                  <c:v>41821.0</c:v>
                </c:pt>
                <c:pt idx="68">
                  <c:v>41852.0</c:v>
                </c:pt>
                <c:pt idx="69">
                  <c:v>41883.0</c:v>
                </c:pt>
                <c:pt idx="70">
                  <c:v>41913.0</c:v>
                </c:pt>
                <c:pt idx="71">
                  <c:v>41944.0</c:v>
                </c:pt>
                <c:pt idx="72">
                  <c:v>41974.0</c:v>
                </c:pt>
                <c:pt idx="73">
                  <c:v>42005.0</c:v>
                </c:pt>
                <c:pt idx="74">
                  <c:v>42036.0</c:v>
                </c:pt>
                <c:pt idx="75">
                  <c:v>42064.0</c:v>
                </c:pt>
                <c:pt idx="76">
                  <c:v>42095.0</c:v>
                </c:pt>
                <c:pt idx="77">
                  <c:v>42125.0</c:v>
                </c:pt>
                <c:pt idx="78">
                  <c:v>42156.0</c:v>
                </c:pt>
                <c:pt idx="79">
                  <c:v>42186.0</c:v>
                </c:pt>
                <c:pt idx="80">
                  <c:v>42217.0</c:v>
                </c:pt>
                <c:pt idx="81">
                  <c:v>42248.0</c:v>
                </c:pt>
                <c:pt idx="82">
                  <c:v>42278.0</c:v>
                </c:pt>
                <c:pt idx="83">
                  <c:v>42309.0</c:v>
                </c:pt>
                <c:pt idx="84">
                  <c:v>42339.0</c:v>
                </c:pt>
                <c:pt idx="85">
                  <c:v>42370.0</c:v>
                </c:pt>
                <c:pt idx="86">
                  <c:v>42401.0</c:v>
                </c:pt>
                <c:pt idx="87">
                  <c:v>42430.0</c:v>
                </c:pt>
                <c:pt idx="88">
                  <c:v>42461.0</c:v>
                </c:pt>
                <c:pt idx="89">
                  <c:v>42491.0</c:v>
                </c:pt>
                <c:pt idx="90">
                  <c:v>42522.0</c:v>
                </c:pt>
                <c:pt idx="91">
                  <c:v>42552.0</c:v>
                </c:pt>
                <c:pt idx="92">
                  <c:v>42583.0</c:v>
                </c:pt>
                <c:pt idx="93">
                  <c:v>42614.0</c:v>
                </c:pt>
                <c:pt idx="94">
                  <c:v>42644.0</c:v>
                </c:pt>
                <c:pt idx="95">
                  <c:v>42675.0</c:v>
                </c:pt>
                <c:pt idx="96">
                  <c:v>42705.0</c:v>
                </c:pt>
                <c:pt idx="97">
                  <c:v>42736.0</c:v>
                </c:pt>
                <c:pt idx="98">
                  <c:v>42767.0</c:v>
                </c:pt>
                <c:pt idx="99">
                  <c:v>42795.0</c:v>
                </c:pt>
                <c:pt idx="100">
                  <c:v>42826.0</c:v>
                </c:pt>
                <c:pt idx="101">
                  <c:v>42856.0</c:v>
                </c:pt>
                <c:pt idx="102">
                  <c:v>42887.0</c:v>
                </c:pt>
                <c:pt idx="103">
                  <c:v>42917.0</c:v>
                </c:pt>
                <c:pt idx="104">
                  <c:v>42948.0</c:v>
                </c:pt>
                <c:pt idx="105">
                  <c:v>42979.0</c:v>
                </c:pt>
                <c:pt idx="106">
                  <c:v>43009.0</c:v>
                </c:pt>
                <c:pt idx="107">
                  <c:v>43040.0</c:v>
                </c:pt>
                <c:pt idx="108">
                  <c:v>43070.0</c:v>
                </c:pt>
                <c:pt idx="109">
                  <c:v>43101.0</c:v>
                </c:pt>
                <c:pt idx="110">
                  <c:v>43132.0</c:v>
                </c:pt>
                <c:pt idx="111">
                  <c:v>43160.0</c:v>
                </c:pt>
                <c:pt idx="112">
                  <c:v>43191.0</c:v>
                </c:pt>
                <c:pt idx="113">
                  <c:v>43221.0</c:v>
                </c:pt>
              </c:numCache>
            </c:numRef>
          </c:cat>
          <c:val>
            <c:numRef>
              <c:f>Empalme!$W$319:$W$432</c:f>
              <c:numCache>
                <c:formatCode>0.00</c:formatCode>
                <c:ptCount val="114"/>
                <c:pt idx="0">
                  <c:v>100.0</c:v>
                </c:pt>
                <c:pt idx="1">
                  <c:v>99.94183279562221</c:v>
                </c:pt>
                <c:pt idx="2">
                  <c:v>99.80989593102365</c:v>
                </c:pt>
                <c:pt idx="3">
                  <c:v>100.0729909299266</c:v>
                </c:pt>
                <c:pt idx="4">
                  <c:v>100.1118352306264</c:v>
                </c:pt>
                <c:pt idx="5">
                  <c:v>100.4733086845118</c:v>
                </c:pt>
                <c:pt idx="6">
                  <c:v>101.0280573946334</c:v>
                </c:pt>
                <c:pt idx="7">
                  <c:v>101.3544166534419</c:v>
                </c:pt>
                <c:pt idx="8">
                  <c:v>101.6461500973372</c:v>
                </c:pt>
                <c:pt idx="9">
                  <c:v>101.8011328959035</c:v>
                </c:pt>
                <c:pt idx="10">
                  <c:v>101.9211465246389</c:v>
                </c:pt>
                <c:pt idx="11">
                  <c:v>102.2398206820819</c:v>
                </c:pt>
                <c:pt idx="12">
                  <c:v>102.2809321183797</c:v>
                </c:pt>
                <c:pt idx="13">
                  <c:v>102.1467084076402</c:v>
                </c:pt>
                <c:pt idx="14">
                  <c:v>102.5449196862628</c:v>
                </c:pt>
                <c:pt idx="15">
                  <c:v>104.2531461635225</c:v>
                </c:pt>
                <c:pt idx="16">
                  <c:v>105.1379716653785</c:v>
                </c:pt>
                <c:pt idx="17">
                  <c:v>105.7974516692801</c:v>
                </c:pt>
                <c:pt idx="18">
                  <c:v>105.9453989036159</c:v>
                </c:pt>
                <c:pt idx="19">
                  <c:v>106.2241008527455</c:v>
                </c:pt>
                <c:pt idx="20">
                  <c:v>107.6249579967195</c:v>
                </c:pt>
                <c:pt idx="21">
                  <c:v>111.5820654625724</c:v>
                </c:pt>
                <c:pt idx="22">
                  <c:v>113.1193809801636</c:v>
                </c:pt>
                <c:pt idx="23">
                  <c:v>113.2106662889002</c:v>
                </c:pt>
                <c:pt idx="24">
                  <c:v>113.9783585757764</c:v>
                </c:pt>
                <c:pt idx="25">
                  <c:v>114.2787663930554</c:v>
                </c:pt>
                <c:pt idx="26">
                  <c:v>113.6919881379077</c:v>
                </c:pt>
                <c:pt idx="27">
                  <c:v>113.6670399102528</c:v>
                </c:pt>
                <c:pt idx="28">
                  <c:v>113.7468005132512</c:v>
                </c:pt>
                <c:pt idx="29">
                  <c:v>113.8668361723587</c:v>
                </c:pt>
                <c:pt idx="30">
                  <c:v>113.5502492042296</c:v>
                </c:pt>
                <c:pt idx="31">
                  <c:v>113.1973401544184</c:v>
                </c:pt>
                <c:pt idx="32">
                  <c:v>113.274282315031</c:v>
                </c:pt>
                <c:pt idx="33">
                  <c:v>113.185369442272</c:v>
                </c:pt>
                <c:pt idx="34">
                  <c:v>112.9794344319312</c:v>
                </c:pt>
                <c:pt idx="35">
                  <c:v>112.9355608938786</c:v>
                </c:pt>
                <c:pt idx="36">
                  <c:v>112.333307682301</c:v>
                </c:pt>
                <c:pt idx="37">
                  <c:v>111.9836690328431</c:v>
                </c:pt>
                <c:pt idx="38">
                  <c:v>112.1299451295625</c:v>
                </c:pt>
                <c:pt idx="39">
                  <c:v>112.5734338196305</c:v>
                </c:pt>
                <c:pt idx="40">
                  <c:v>112.7156958139322</c:v>
                </c:pt>
                <c:pt idx="41">
                  <c:v>113.294049358391</c:v>
                </c:pt>
                <c:pt idx="42">
                  <c:v>113.5892602888185</c:v>
                </c:pt>
                <c:pt idx="43">
                  <c:v>113.7256177358856</c:v>
                </c:pt>
                <c:pt idx="44">
                  <c:v>113.777065544909</c:v>
                </c:pt>
                <c:pt idx="45">
                  <c:v>113.6618609602211</c:v>
                </c:pt>
                <c:pt idx="46">
                  <c:v>113.5133943349899</c:v>
                </c:pt>
                <c:pt idx="47">
                  <c:v>113.7805917264848</c:v>
                </c:pt>
                <c:pt idx="48">
                  <c:v>113.71059065118</c:v>
                </c:pt>
                <c:pt idx="49">
                  <c:v>113.586243402803</c:v>
                </c:pt>
                <c:pt idx="50">
                  <c:v>114.1685306968222</c:v>
                </c:pt>
                <c:pt idx="51">
                  <c:v>115.4926056051388</c:v>
                </c:pt>
                <c:pt idx="52">
                  <c:v>115.6580292919878</c:v>
                </c:pt>
                <c:pt idx="53">
                  <c:v>116.0208897929407</c:v>
                </c:pt>
                <c:pt idx="54">
                  <c:v>116.2371237366074</c:v>
                </c:pt>
                <c:pt idx="55">
                  <c:v>116.3812096237033</c:v>
                </c:pt>
                <c:pt idx="56">
                  <c:v>116.2677864930184</c:v>
                </c:pt>
                <c:pt idx="57">
                  <c:v>115.8080787100741</c:v>
                </c:pt>
                <c:pt idx="58">
                  <c:v>116.1680289737634</c:v>
                </c:pt>
                <c:pt idx="59">
                  <c:v>116.6296700497226</c:v>
                </c:pt>
                <c:pt idx="60">
                  <c:v>116.5649516747925</c:v>
                </c:pt>
                <c:pt idx="61">
                  <c:v>116.215860966233</c:v>
                </c:pt>
                <c:pt idx="62">
                  <c:v>116.0128664392795</c:v>
                </c:pt>
                <c:pt idx="63">
                  <c:v>116.6254574441479</c:v>
                </c:pt>
                <c:pt idx="64">
                  <c:v>116.6644258189938</c:v>
                </c:pt>
                <c:pt idx="65">
                  <c:v>116.8204573015502</c:v>
                </c:pt>
                <c:pt idx="66">
                  <c:v>117.0338097505158</c:v>
                </c:pt>
                <c:pt idx="67">
                  <c:v>116.9226976529494</c:v>
                </c:pt>
                <c:pt idx="68">
                  <c:v>116.7356915484662</c:v>
                </c:pt>
                <c:pt idx="69">
                  <c:v>116.6557558189911</c:v>
                </c:pt>
                <c:pt idx="70">
                  <c:v>116.620078480182</c:v>
                </c:pt>
                <c:pt idx="71">
                  <c:v>116.5890718234222</c:v>
                </c:pt>
                <c:pt idx="72">
                  <c:v>116.4252972226594</c:v>
                </c:pt>
                <c:pt idx="73">
                  <c:v>116.2247096919136</c:v>
                </c:pt>
                <c:pt idx="74">
                  <c:v>115.8805791426861</c:v>
                </c:pt>
                <c:pt idx="75">
                  <c:v>116.2796495261991</c:v>
                </c:pt>
                <c:pt idx="76">
                  <c:v>117.0966090290634</c:v>
                </c:pt>
                <c:pt idx="77">
                  <c:v>118.643937656205</c:v>
                </c:pt>
                <c:pt idx="78">
                  <c:v>119.0559502308425</c:v>
                </c:pt>
                <c:pt idx="79">
                  <c:v>119.2926050458012</c:v>
                </c:pt>
                <c:pt idx="80">
                  <c:v>118.8009133833252</c:v>
                </c:pt>
                <c:pt idx="81">
                  <c:v>117.9409864056076</c:v>
                </c:pt>
                <c:pt idx="82">
                  <c:v>117.1662736509937</c:v>
                </c:pt>
                <c:pt idx="83">
                  <c:v>116.081265210636</c:v>
                </c:pt>
                <c:pt idx="84">
                  <c:v>115.5106797176736</c:v>
                </c:pt>
                <c:pt idx="85">
                  <c:v>114.6833188050892</c:v>
                </c:pt>
                <c:pt idx="86">
                  <c:v>115.1030949009234</c:v>
                </c:pt>
                <c:pt idx="87">
                  <c:v>116.8516115845931</c:v>
                </c:pt>
                <c:pt idx="88">
                  <c:v>117.098045685224</c:v>
                </c:pt>
                <c:pt idx="89">
                  <c:v>117.3264165835267</c:v>
                </c:pt>
                <c:pt idx="90">
                  <c:v>117.1487640129438</c:v>
                </c:pt>
                <c:pt idx="91">
                  <c:v>116.8794493646015</c:v>
                </c:pt>
                <c:pt idx="92">
                  <c:v>117.2910724280282</c:v>
                </c:pt>
                <c:pt idx="93">
                  <c:v>117.245022572776</c:v>
                </c:pt>
                <c:pt idx="94">
                  <c:v>117.460383788553</c:v>
                </c:pt>
                <c:pt idx="95">
                  <c:v>117.4947529462314</c:v>
                </c:pt>
                <c:pt idx="96">
                  <c:v>117.539307207067</c:v>
                </c:pt>
                <c:pt idx="97">
                  <c:v>122.5418606888634</c:v>
                </c:pt>
                <c:pt idx="98">
                  <c:v>131.2909228657857</c:v>
                </c:pt>
                <c:pt idx="99">
                  <c:v>138.5046250376932</c:v>
                </c:pt>
                <c:pt idx="100">
                  <c:v>140.0943168244418</c:v>
                </c:pt>
                <c:pt idx="101">
                  <c:v>140.5548550682589</c:v>
                </c:pt>
                <c:pt idx="102">
                  <c:v>141.7713271397735</c:v>
                </c:pt>
                <c:pt idx="103">
                  <c:v>142.5892397918247</c:v>
                </c:pt>
                <c:pt idx="104">
                  <c:v>142.827255569446</c:v>
                </c:pt>
                <c:pt idx="105">
                  <c:v>142.671389586247</c:v>
                </c:pt>
                <c:pt idx="106">
                  <c:v>142.9266617238785</c:v>
                </c:pt>
                <c:pt idx="107">
                  <c:v>142.8243202697298</c:v>
                </c:pt>
                <c:pt idx="108">
                  <c:v>143.6078654854594</c:v>
                </c:pt>
                <c:pt idx="109">
                  <c:v>149.1358935795226</c:v>
                </c:pt>
                <c:pt idx="110">
                  <c:v>156.817236088833</c:v>
                </c:pt>
                <c:pt idx="111">
                  <c:v>162.193772527354</c:v>
                </c:pt>
                <c:pt idx="112">
                  <c:v>163.2840903670554</c:v>
                </c:pt>
                <c:pt idx="113">
                  <c:v>163.9123293686821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68-41FE-934D-F42EEED86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501112"/>
        <c:axId val="-2116498024"/>
      </c:lineChart>
      <c:dateAx>
        <c:axId val="-2116501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 b="0" i="0" u="none" baseline="0">
                <a:solidFill>
                  <a:srgbClr val="595959"/>
                </a:solidFill>
                <a:latin typeface="Calibri"/>
                <a:ea typeface="Calibri"/>
              </a:defRPr>
            </a:pPr>
            <a:endParaRPr lang="es-ES"/>
          </a:p>
        </c:txPr>
        <c:crossAx val="-2116498024"/>
        <c:crosses val="autoZero"/>
        <c:auto val="1"/>
        <c:lblOffset val="100"/>
        <c:baseTimeUnit val="months"/>
      </c:dateAx>
      <c:valAx>
        <c:axId val="-2116498024"/>
        <c:scaling>
          <c:orientation val="minMax"/>
          <c:min val="90.0"/>
        </c:scaling>
        <c:delete val="0"/>
        <c:axPos val="l"/>
        <c:majorGridlines>
          <c:spPr>
            <a:ln w="9525" cap="flat">
              <a:solidFill>
                <a:srgbClr val="D9D9D9">
                  <a:alpha val="100000"/>
                </a:srgbClr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  <a:round/>
          </a:ln>
        </c:spPr>
        <c:txPr>
          <a:bodyPr/>
          <a:lstStyle/>
          <a:p>
            <a:pPr>
              <a:defRPr sz="900" b="0" i="0" u="none" baseline="0">
                <a:solidFill>
                  <a:srgbClr val="595959"/>
                </a:solidFill>
                <a:latin typeface="Calibri"/>
                <a:ea typeface="Calibri"/>
              </a:defRPr>
            </a:pPr>
            <a:endParaRPr lang="es-ES"/>
          </a:p>
        </c:txPr>
        <c:crossAx val="-2116501112"/>
        <c:crosses val="autoZero"/>
        <c:crossBetween val="between"/>
      </c:valAx>
      <c:spPr>
        <a:noFill/>
        <a:ln>
          <a:noFill/>
          <a:round/>
        </a:ln>
      </c:spPr>
    </c:plotArea>
    <c:plotVisOnly val="1"/>
    <c:dispBlanksAs val="gap"/>
    <c:showDLblsOverMax val="0"/>
  </c:chart>
  <c:spPr>
    <a:solidFill>
      <a:srgbClr val="FFFFFF">
        <a:alpha val="100000"/>
      </a:srgbClr>
    </a:solidFill>
    <a:ln w="9525" cap="flat">
      <a:solidFill>
        <a:srgbClr val="D9D9D9">
          <a:alpha val="100000"/>
        </a:srgbClr>
      </a:solidFill>
      <a:round/>
    </a:ln>
  </c:spPr>
  <c:txPr>
    <a:bodyPr/>
    <a:lstStyle/>
    <a:p>
      <a:pPr>
        <a:defRPr sz="1000" b="0" i="0" u="none" baseline="0">
          <a:solidFill>
            <a:srgbClr val="000000"/>
          </a:solidFill>
          <a:latin typeface="Calibri"/>
          <a:ea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Número de fumadores: Aproximación al sub-reporte en menores de</a:t>
            </a:r>
            <a:r>
              <a:rPr lang="es-ES" baseline="0"/>
              <a:t> edad en ECV 2016</a:t>
            </a:r>
            <a:endParaRPr lang="es-ES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2"/>
          <c:order val="1"/>
          <c:tx>
            <c:strRef>
              <c:f>'por edad'!$I$4</c:f>
              <c:strCache>
                <c:ptCount val="1"/>
                <c:pt idx="0">
                  <c:v>Estimado (prevalencia 8% promedio)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cat>
            <c:numRef>
              <c:f>'por edad'!$G$15:$G$108</c:f>
              <c:numCache>
                <c:formatCode>General</c:formatCode>
                <c:ptCount val="94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  <c:pt idx="21">
                  <c:v>31.0</c:v>
                </c:pt>
                <c:pt idx="22">
                  <c:v>32.0</c:v>
                </c:pt>
                <c:pt idx="23">
                  <c:v>33.0</c:v>
                </c:pt>
                <c:pt idx="24">
                  <c:v>34.0</c:v>
                </c:pt>
                <c:pt idx="25">
                  <c:v>35.0</c:v>
                </c:pt>
                <c:pt idx="26">
                  <c:v>36.0</c:v>
                </c:pt>
                <c:pt idx="27">
                  <c:v>37.0</c:v>
                </c:pt>
                <c:pt idx="28">
                  <c:v>38.0</c:v>
                </c:pt>
                <c:pt idx="29">
                  <c:v>39.0</c:v>
                </c:pt>
                <c:pt idx="30">
                  <c:v>40.0</c:v>
                </c:pt>
                <c:pt idx="31">
                  <c:v>41.0</c:v>
                </c:pt>
                <c:pt idx="32">
                  <c:v>42.0</c:v>
                </c:pt>
                <c:pt idx="33">
                  <c:v>43.0</c:v>
                </c:pt>
                <c:pt idx="34">
                  <c:v>44.0</c:v>
                </c:pt>
                <c:pt idx="35">
                  <c:v>45.0</c:v>
                </c:pt>
                <c:pt idx="36">
                  <c:v>46.0</c:v>
                </c:pt>
                <c:pt idx="37">
                  <c:v>47.0</c:v>
                </c:pt>
                <c:pt idx="38">
                  <c:v>48.0</c:v>
                </c:pt>
                <c:pt idx="39">
                  <c:v>49.0</c:v>
                </c:pt>
                <c:pt idx="40">
                  <c:v>50.0</c:v>
                </c:pt>
                <c:pt idx="41">
                  <c:v>51.0</c:v>
                </c:pt>
                <c:pt idx="42">
                  <c:v>52.0</c:v>
                </c:pt>
                <c:pt idx="43">
                  <c:v>53.0</c:v>
                </c:pt>
                <c:pt idx="44">
                  <c:v>54.0</c:v>
                </c:pt>
                <c:pt idx="45">
                  <c:v>55.0</c:v>
                </c:pt>
                <c:pt idx="46">
                  <c:v>56.0</c:v>
                </c:pt>
                <c:pt idx="47">
                  <c:v>57.0</c:v>
                </c:pt>
                <c:pt idx="48">
                  <c:v>58.0</c:v>
                </c:pt>
                <c:pt idx="49">
                  <c:v>59.0</c:v>
                </c:pt>
                <c:pt idx="50">
                  <c:v>60.0</c:v>
                </c:pt>
                <c:pt idx="51">
                  <c:v>61.0</c:v>
                </c:pt>
                <c:pt idx="52">
                  <c:v>62.0</c:v>
                </c:pt>
                <c:pt idx="53">
                  <c:v>63.0</c:v>
                </c:pt>
                <c:pt idx="54">
                  <c:v>64.0</c:v>
                </c:pt>
                <c:pt idx="55">
                  <c:v>65.0</c:v>
                </c:pt>
                <c:pt idx="56">
                  <c:v>66.0</c:v>
                </c:pt>
                <c:pt idx="57">
                  <c:v>67.0</c:v>
                </c:pt>
                <c:pt idx="58">
                  <c:v>68.0</c:v>
                </c:pt>
                <c:pt idx="59">
                  <c:v>69.0</c:v>
                </c:pt>
                <c:pt idx="60">
                  <c:v>70.0</c:v>
                </c:pt>
                <c:pt idx="61">
                  <c:v>71.0</c:v>
                </c:pt>
                <c:pt idx="62">
                  <c:v>72.0</c:v>
                </c:pt>
                <c:pt idx="63">
                  <c:v>73.0</c:v>
                </c:pt>
                <c:pt idx="64">
                  <c:v>74.0</c:v>
                </c:pt>
                <c:pt idx="65">
                  <c:v>75.0</c:v>
                </c:pt>
                <c:pt idx="66">
                  <c:v>76.0</c:v>
                </c:pt>
                <c:pt idx="67">
                  <c:v>77.0</c:v>
                </c:pt>
                <c:pt idx="68">
                  <c:v>78.0</c:v>
                </c:pt>
                <c:pt idx="69">
                  <c:v>79.0</c:v>
                </c:pt>
                <c:pt idx="70">
                  <c:v>80.0</c:v>
                </c:pt>
                <c:pt idx="71">
                  <c:v>81.0</c:v>
                </c:pt>
                <c:pt idx="72">
                  <c:v>82.0</c:v>
                </c:pt>
                <c:pt idx="73">
                  <c:v>83.0</c:v>
                </c:pt>
                <c:pt idx="74">
                  <c:v>84.0</c:v>
                </c:pt>
                <c:pt idx="75">
                  <c:v>85.0</c:v>
                </c:pt>
                <c:pt idx="76">
                  <c:v>86.0</c:v>
                </c:pt>
                <c:pt idx="77">
                  <c:v>87.0</c:v>
                </c:pt>
                <c:pt idx="78">
                  <c:v>88.0</c:v>
                </c:pt>
                <c:pt idx="79">
                  <c:v>89.0</c:v>
                </c:pt>
                <c:pt idx="80">
                  <c:v>90.0</c:v>
                </c:pt>
                <c:pt idx="81">
                  <c:v>91.0</c:v>
                </c:pt>
                <c:pt idx="82">
                  <c:v>92.0</c:v>
                </c:pt>
                <c:pt idx="83">
                  <c:v>93.0</c:v>
                </c:pt>
                <c:pt idx="84">
                  <c:v>94.0</c:v>
                </c:pt>
                <c:pt idx="85">
                  <c:v>95.0</c:v>
                </c:pt>
                <c:pt idx="86">
                  <c:v>96.0</c:v>
                </c:pt>
                <c:pt idx="87">
                  <c:v>97.0</c:v>
                </c:pt>
                <c:pt idx="88">
                  <c:v>98.0</c:v>
                </c:pt>
                <c:pt idx="89">
                  <c:v>99.0</c:v>
                </c:pt>
                <c:pt idx="90">
                  <c:v>100.0</c:v>
                </c:pt>
                <c:pt idx="91">
                  <c:v>101.0</c:v>
                </c:pt>
                <c:pt idx="92">
                  <c:v>102.0</c:v>
                </c:pt>
                <c:pt idx="93">
                  <c:v>105.0</c:v>
                </c:pt>
              </c:numCache>
            </c:numRef>
          </c:cat>
          <c:val>
            <c:numRef>
              <c:f>'por edad'!$I$15:$I$24</c:f>
              <c:numCache>
                <c:formatCode>General</c:formatCode>
                <c:ptCount val="10"/>
                <c:pt idx="0">
                  <c:v>43806.70518103905</c:v>
                </c:pt>
                <c:pt idx="1">
                  <c:v>52935.20931238447</c:v>
                </c:pt>
                <c:pt idx="2">
                  <c:v>60087.96204250387</c:v>
                </c:pt>
                <c:pt idx="3">
                  <c:v>66912.3833177302</c:v>
                </c:pt>
                <c:pt idx="4">
                  <c:v>64042.47006700195</c:v>
                </c:pt>
                <c:pt idx="5">
                  <c:v>68481.26492829326</c:v>
                </c:pt>
                <c:pt idx="6">
                  <c:v>73799.19492620478</c:v>
                </c:pt>
                <c:pt idx="7">
                  <c:v>66334.79675093604</c:v>
                </c:pt>
                <c:pt idx="8">
                  <c:v>70601.16987537938</c:v>
                </c:pt>
                <c:pt idx="9">
                  <c:v>68409.48531050172</c:v>
                </c:pt>
              </c:numCache>
            </c:numRef>
          </c:val>
        </c:ser>
        <c:ser>
          <c:idx val="1"/>
          <c:order val="0"/>
          <c:tx>
            <c:strRef>
              <c:f>'por edad'!$H$4</c:f>
              <c:strCache>
                <c:ptCount val="1"/>
                <c:pt idx="0">
                  <c:v>Fumador (ECV)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'por edad'!$G$15:$G$108</c:f>
              <c:numCache>
                <c:formatCode>General</c:formatCode>
                <c:ptCount val="94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  <c:pt idx="11">
                  <c:v>21.0</c:v>
                </c:pt>
                <c:pt idx="12">
                  <c:v>22.0</c:v>
                </c:pt>
                <c:pt idx="13">
                  <c:v>23.0</c:v>
                </c:pt>
                <c:pt idx="14">
                  <c:v>24.0</c:v>
                </c:pt>
                <c:pt idx="15">
                  <c:v>25.0</c:v>
                </c:pt>
                <c:pt idx="16">
                  <c:v>26.0</c:v>
                </c:pt>
                <c:pt idx="17">
                  <c:v>27.0</c:v>
                </c:pt>
                <c:pt idx="18">
                  <c:v>28.0</c:v>
                </c:pt>
                <c:pt idx="19">
                  <c:v>29.0</c:v>
                </c:pt>
                <c:pt idx="20">
                  <c:v>30.0</c:v>
                </c:pt>
                <c:pt idx="21">
                  <c:v>31.0</c:v>
                </c:pt>
                <c:pt idx="22">
                  <c:v>32.0</c:v>
                </c:pt>
                <c:pt idx="23">
                  <c:v>33.0</c:v>
                </c:pt>
                <c:pt idx="24">
                  <c:v>34.0</c:v>
                </c:pt>
                <c:pt idx="25">
                  <c:v>35.0</c:v>
                </c:pt>
                <c:pt idx="26">
                  <c:v>36.0</c:v>
                </c:pt>
                <c:pt idx="27">
                  <c:v>37.0</c:v>
                </c:pt>
                <c:pt idx="28">
                  <c:v>38.0</c:v>
                </c:pt>
                <c:pt idx="29">
                  <c:v>39.0</c:v>
                </c:pt>
                <c:pt idx="30">
                  <c:v>40.0</c:v>
                </c:pt>
                <c:pt idx="31">
                  <c:v>41.0</c:v>
                </c:pt>
                <c:pt idx="32">
                  <c:v>42.0</c:v>
                </c:pt>
                <c:pt idx="33">
                  <c:v>43.0</c:v>
                </c:pt>
                <c:pt idx="34">
                  <c:v>44.0</c:v>
                </c:pt>
                <c:pt idx="35">
                  <c:v>45.0</c:v>
                </c:pt>
                <c:pt idx="36">
                  <c:v>46.0</c:v>
                </c:pt>
                <c:pt idx="37">
                  <c:v>47.0</c:v>
                </c:pt>
                <c:pt idx="38">
                  <c:v>48.0</c:v>
                </c:pt>
                <c:pt idx="39">
                  <c:v>49.0</c:v>
                </c:pt>
                <c:pt idx="40">
                  <c:v>50.0</c:v>
                </c:pt>
                <c:pt idx="41">
                  <c:v>51.0</c:v>
                </c:pt>
                <c:pt idx="42">
                  <c:v>52.0</c:v>
                </c:pt>
                <c:pt idx="43">
                  <c:v>53.0</c:v>
                </c:pt>
                <c:pt idx="44">
                  <c:v>54.0</c:v>
                </c:pt>
                <c:pt idx="45">
                  <c:v>55.0</c:v>
                </c:pt>
                <c:pt idx="46">
                  <c:v>56.0</c:v>
                </c:pt>
                <c:pt idx="47">
                  <c:v>57.0</c:v>
                </c:pt>
                <c:pt idx="48">
                  <c:v>58.0</c:v>
                </c:pt>
                <c:pt idx="49">
                  <c:v>59.0</c:v>
                </c:pt>
                <c:pt idx="50">
                  <c:v>60.0</c:v>
                </c:pt>
                <c:pt idx="51">
                  <c:v>61.0</c:v>
                </c:pt>
                <c:pt idx="52">
                  <c:v>62.0</c:v>
                </c:pt>
                <c:pt idx="53">
                  <c:v>63.0</c:v>
                </c:pt>
                <c:pt idx="54">
                  <c:v>64.0</c:v>
                </c:pt>
                <c:pt idx="55">
                  <c:v>65.0</c:v>
                </c:pt>
                <c:pt idx="56">
                  <c:v>66.0</c:v>
                </c:pt>
                <c:pt idx="57">
                  <c:v>67.0</c:v>
                </c:pt>
                <c:pt idx="58">
                  <c:v>68.0</c:v>
                </c:pt>
                <c:pt idx="59">
                  <c:v>69.0</c:v>
                </c:pt>
                <c:pt idx="60">
                  <c:v>70.0</c:v>
                </c:pt>
                <c:pt idx="61">
                  <c:v>71.0</c:v>
                </c:pt>
                <c:pt idx="62">
                  <c:v>72.0</c:v>
                </c:pt>
                <c:pt idx="63">
                  <c:v>73.0</c:v>
                </c:pt>
                <c:pt idx="64">
                  <c:v>74.0</c:v>
                </c:pt>
                <c:pt idx="65">
                  <c:v>75.0</c:v>
                </c:pt>
                <c:pt idx="66">
                  <c:v>76.0</c:v>
                </c:pt>
                <c:pt idx="67">
                  <c:v>77.0</c:v>
                </c:pt>
                <c:pt idx="68">
                  <c:v>78.0</c:v>
                </c:pt>
                <c:pt idx="69">
                  <c:v>79.0</c:v>
                </c:pt>
                <c:pt idx="70">
                  <c:v>80.0</c:v>
                </c:pt>
                <c:pt idx="71">
                  <c:v>81.0</c:v>
                </c:pt>
                <c:pt idx="72">
                  <c:v>82.0</c:v>
                </c:pt>
                <c:pt idx="73">
                  <c:v>83.0</c:v>
                </c:pt>
                <c:pt idx="74">
                  <c:v>84.0</c:v>
                </c:pt>
                <c:pt idx="75">
                  <c:v>85.0</c:v>
                </c:pt>
                <c:pt idx="76">
                  <c:v>86.0</c:v>
                </c:pt>
                <c:pt idx="77">
                  <c:v>87.0</c:v>
                </c:pt>
                <c:pt idx="78">
                  <c:v>88.0</c:v>
                </c:pt>
                <c:pt idx="79">
                  <c:v>89.0</c:v>
                </c:pt>
                <c:pt idx="80">
                  <c:v>90.0</c:v>
                </c:pt>
                <c:pt idx="81">
                  <c:v>91.0</c:v>
                </c:pt>
                <c:pt idx="82">
                  <c:v>92.0</c:v>
                </c:pt>
                <c:pt idx="83">
                  <c:v>93.0</c:v>
                </c:pt>
                <c:pt idx="84">
                  <c:v>94.0</c:v>
                </c:pt>
                <c:pt idx="85">
                  <c:v>95.0</c:v>
                </c:pt>
                <c:pt idx="86">
                  <c:v>96.0</c:v>
                </c:pt>
                <c:pt idx="87">
                  <c:v>97.0</c:v>
                </c:pt>
                <c:pt idx="88">
                  <c:v>98.0</c:v>
                </c:pt>
                <c:pt idx="89">
                  <c:v>99.0</c:v>
                </c:pt>
                <c:pt idx="90">
                  <c:v>100.0</c:v>
                </c:pt>
                <c:pt idx="91">
                  <c:v>101.0</c:v>
                </c:pt>
                <c:pt idx="92">
                  <c:v>102.0</c:v>
                </c:pt>
                <c:pt idx="93">
                  <c:v>105.0</c:v>
                </c:pt>
              </c:numCache>
            </c:numRef>
          </c:cat>
          <c:val>
            <c:numRef>
              <c:f>'por edad'!$H$15:$H$108</c:f>
              <c:numCache>
                <c:formatCode>General</c:formatCode>
                <c:ptCount val="94"/>
                <c:pt idx="0">
                  <c:v>0.0</c:v>
                </c:pt>
                <c:pt idx="1">
                  <c:v>0.0</c:v>
                </c:pt>
                <c:pt idx="2">
                  <c:v>475.4495093506089</c:v>
                </c:pt>
                <c:pt idx="3">
                  <c:v>0.0</c:v>
                </c:pt>
                <c:pt idx="4">
                  <c:v>0.0</c:v>
                </c:pt>
                <c:pt idx="5">
                  <c:v>9339.054186380265</c:v>
                </c:pt>
                <c:pt idx="6">
                  <c:v>12570.95806792673</c:v>
                </c:pt>
                <c:pt idx="7">
                  <c:v>32514.78574409711</c:v>
                </c:pt>
                <c:pt idx="8">
                  <c:v>51804.4346959682</c:v>
                </c:pt>
                <c:pt idx="9">
                  <c:v>68409.48531050172</c:v>
                </c:pt>
                <c:pt idx="10">
                  <c:v>74532.71905212563</c:v>
                </c:pt>
                <c:pt idx="11">
                  <c:v>93748.34670253289</c:v>
                </c:pt>
                <c:pt idx="12">
                  <c:v>84395.13271192227</c:v>
                </c:pt>
                <c:pt idx="13">
                  <c:v>86936.38633497166</c:v>
                </c:pt>
                <c:pt idx="14">
                  <c:v>89414.40203781432</c:v>
                </c:pt>
                <c:pt idx="15">
                  <c:v>74839.21071576497</c:v>
                </c:pt>
                <c:pt idx="16">
                  <c:v>119270.1111122002</c:v>
                </c:pt>
                <c:pt idx="17">
                  <c:v>111951.3609912546</c:v>
                </c:pt>
                <c:pt idx="18">
                  <c:v>82008.69091841505</c:v>
                </c:pt>
                <c:pt idx="19">
                  <c:v>57240.80847357067</c:v>
                </c:pt>
                <c:pt idx="20">
                  <c:v>75134.6725728211</c:v>
                </c:pt>
                <c:pt idx="21">
                  <c:v>87616.25399337681</c:v>
                </c:pt>
                <c:pt idx="22">
                  <c:v>84765.97885398051</c:v>
                </c:pt>
                <c:pt idx="23">
                  <c:v>65878.45499865741</c:v>
                </c:pt>
                <c:pt idx="24">
                  <c:v>59492.94070299534</c:v>
                </c:pt>
                <c:pt idx="25">
                  <c:v>70901.16677844073</c:v>
                </c:pt>
                <c:pt idx="26">
                  <c:v>61964.8260911996</c:v>
                </c:pt>
                <c:pt idx="27">
                  <c:v>76375.82832256203</c:v>
                </c:pt>
                <c:pt idx="28">
                  <c:v>57516.26518972612</c:v>
                </c:pt>
                <c:pt idx="29">
                  <c:v>56027.3897510423</c:v>
                </c:pt>
                <c:pt idx="30">
                  <c:v>54141.12055488268</c:v>
                </c:pt>
                <c:pt idx="31">
                  <c:v>49138.53579051956</c:v>
                </c:pt>
                <c:pt idx="32">
                  <c:v>50693.07743617907</c:v>
                </c:pt>
                <c:pt idx="33">
                  <c:v>28610.29372390183</c:v>
                </c:pt>
                <c:pt idx="34">
                  <c:v>53999.68480788632</c:v>
                </c:pt>
                <c:pt idx="35">
                  <c:v>37706.6235310068</c:v>
                </c:pt>
                <c:pt idx="36">
                  <c:v>50977.15362972828</c:v>
                </c:pt>
                <c:pt idx="37">
                  <c:v>56872.52952907662</c:v>
                </c:pt>
                <c:pt idx="38">
                  <c:v>66969.38391601606</c:v>
                </c:pt>
                <c:pt idx="39">
                  <c:v>48768.9190994065</c:v>
                </c:pt>
                <c:pt idx="40">
                  <c:v>67862.20641300411</c:v>
                </c:pt>
                <c:pt idx="41">
                  <c:v>68404.41132167897</c:v>
                </c:pt>
                <c:pt idx="42">
                  <c:v>58706.8804256849</c:v>
                </c:pt>
                <c:pt idx="43">
                  <c:v>60902.13159904244</c:v>
                </c:pt>
                <c:pt idx="44">
                  <c:v>69972.11416254668</c:v>
                </c:pt>
                <c:pt idx="45">
                  <c:v>55467.63492404415</c:v>
                </c:pt>
                <c:pt idx="46">
                  <c:v>71086.65924676608</c:v>
                </c:pt>
                <c:pt idx="47">
                  <c:v>45480.38594325032</c:v>
                </c:pt>
                <c:pt idx="48">
                  <c:v>53493.0708232964</c:v>
                </c:pt>
                <c:pt idx="49">
                  <c:v>52630.69188484237</c:v>
                </c:pt>
                <c:pt idx="50">
                  <c:v>41927.3587594886</c:v>
                </c:pt>
                <c:pt idx="51">
                  <c:v>35736.73268805453</c:v>
                </c:pt>
                <c:pt idx="52">
                  <c:v>40224.62229854863</c:v>
                </c:pt>
                <c:pt idx="53">
                  <c:v>30086.96796430863</c:v>
                </c:pt>
                <c:pt idx="54">
                  <c:v>22130.66482105988</c:v>
                </c:pt>
                <c:pt idx="55">
                  <c:v>30159.51374312705</c:v>
                </c:pt>
                <c:pt idx="56">
                  <c:v>21825.75262732655</c:v>
                </c:pt>
                <c:pt idx="57">
                  <c:v>21331.12913062096</c:v>
                </c:pt>
                <c:pt idx="58">
                  <c:v>19023.12253290447</c:v>
                </c:pt>
                <c:pt idx="59">
                  <c:v>17098.33333401584</c:v>
                </c:pt>
                <c:pt idx="60">
                  <c:v>17442.5064606265</c:v>
                </c:pt>
                <c:pt idx="61">
                  <c:v>18456.15377624321</c:v>
                </c:pt>
                <c:pt idx="62">
                  <c:v>23659.8749347442</c:v>
                </c:pt>
                <c:pt idx="63">
                  <c:v>23147.5697766989</c:v>
                </c:pt>
                <c:pt idx="64">
                  <c:v>13074.34673423264</c:v>
                </c:pt>
                <c:pt idx="65">
                  <c:v>18375.94758717614</c:v>
                </c:pt>
                <c:pt idx="66">
                  <c:v>9456.73330114526</c:v>
                </c:pt>
                <c:pt idx="67">
                  <c:v>10147.76540190438</c:v>
                </c:pt>
                <c:pt idx="68">
                  <c:v>7720.942987251842</c:v>
                </c:pt>
                <c:pt idx="69">
                  <c:v>6706.515373241772</c:v>
                </c:pt>
                <c:pt idx="70">
                  <c:v>4182.153364222874</c:v>
                </c:pt>
                <c:pt idx="71">
                  <c:v>4586.67814954595</c:v>
                </c:pt>
                <c:pt idx="72">
                  <c:v>3173.012339158076</c:v>
                </c:pt>
                <c:pt idx="73">
                  <c:v>5439.578884971507</c:v>
                </c:pt>
                <c:pt idx="74">
                  <c:v>2167.406839045187</c:v>
                </c:pt>
                <c:pt idx="75">
                  <c:v>4637.58488128316</c:v>
                </c:pt>
                <c:pt idx="76">
                  <c:v>2052.38508600905</c:v>
                </c:pt>
                <c:pt idx="77">
                  <c:v>268.8970616120461</c:v>
                </c:pt>
                <c:pt idx="78">
                  <c:v>272.57178871836</c:v>
                </c:pt>
                <c:pt idx="79">
                  <c:v>221.893813947623</c:v>
                </c:pt>
                <c:pt idx="80">
                  <c:v>293.3335709827196</c:v>
                </c:pt>
                <c:pt idx="81">
                  <c:v>0.0</c:v>
                </c:pt>
                <c:pt idx="82">
                  <c:v>527.605732913514</c:v>
                </c:pt>
                <c:pt idx="83">
                  <c:v>0.0</c:v>
                </c:pt>
                <c:pt idx="84">
                  <c:v>161.830392686761</c:v>
                </c:pt>
                <c:pt idx="85">
                  <c:v>0.0</c:v>
                </c:pt>
                <c:pt idx="86">
                  <c:v>607.8991677553204</c:v>
                </c:pt>
                <c:pt idx="87">
                  <c:v>1983.56495984653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465416"/>
        <c:axId val="-2116460056"/>
      </c:areaChart>
      <c:catAx>
        <c:axId val="-2116465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 actual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6460056"/>
        <c:crosses val="autoZero"/>
        <c:auto val="1"/>
        <c:lblAlgn val="ctr"/>
        <c:lblOffset val="100"/>
        <c:noMultiLvlLbl val="0"/>
      </c:catAx>
      <c:valAx>
        <c:axId val="-21164600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116465416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BDE29-FA44-794F-92E0-14574FEC5095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4B81B3-09E6-BB4A-92AC-E3DE67DFA34F}">
      <dgm:prSet phldrT="[Texto]"/>
      <dgm:spPr/>
      <dgm:t>
        <a:bodyPr/>
        <a:lstStyle/>
        <a:p>
          <a:r>
            <a:rPr lang="es-ES" dirty="0" smtClean="0"/>
            <a:t>ENFREC 1993</a:t>
          </a:r>
          <a:endParaRPr lang="es-ES" dirty="0"/>
        </a:p>
      </dgm:t>
    </dgm:pt>
    <dgm:pt modelId="{7BD081DA-EBF5-D346-92C6-384A1E604D6E}" type="parTrans" cxnId="{79CF775C-57F4-AB45-89D3-B6AE1505FB05}">
      <dgm:prSet/>
      <dgm:spPr/>
      <dgm:t>
        <a:bodyPr/>
        <a:lstStyle/>
        <a:p>
          <a:endParaRPr lang="es-ES"/>
        </a:p>
      </dgm:t>
    </dgm:pt>
    <dgm:pt modelId="{1034D7ED-375B-D141-BA60-4AA7CAA35AE6}" type="sibTrans" cxnId="{79CF775C-57F4-AB45-89D3-B6AE1505FB05}">
      <dgm:prSet/>
      <dgm:spPr/>
      <dgm:t>
        <a:bodyPr/>
        <a:lstStyle/>
        <a:p>
          <a:endParaRPr lang="es-ES"/>
        </a:p>
      </dgm:t>
    </dgm:pt>
    <dgm:pt modelId="{35C211CD-DE19-DE48-A64B-2171FED4220A}">
      <dgm:prSet phldrT="[Texto]" custT="1"/>
      <dgm:spPr/>
      <dgm:t>
        <a:bodyPr/>
        <a:lstStyle/>
        <a:p>
          <a:r>
            <a:rPr lang="es-ES" sz="1200" dirty="0" smtClean="0"/>
            <a:t>21.4% 18-69 años</a:t>
          </a:r>
          <a:endParaRPr lang="es-ES" sz="1200" dirty="0"/>
        </a:p>
      </dgm:t>
    </dgm:pt>
    <dgm:pt modelId="{7F989D6C-8A95-B74E-B45D-5DF0EF27A701}" type="parTrans" cxnId="{79E77FEC-016D-F047-9F9B-885D3161FD3C}">
      <dgm:prSet/>
      <dgm:spPr/>
      <dgm:t>
        <a:bodyPr/>
        <a:lstStyle/>
        <a:p>
          <a:endParaRPr lang="es-ES"/>
        </a:p>
      </dgm:t>
    </dgm:pt>
    <dgm:pt modelId="{D0F1B602-EBA6-5546-8BA8-3D0A7525A4E8}" type="sibTrans" cxnId="{79E77FEC-016D-F047-9F9B-885D3161FD3C}">
      <dgm:prSet/>
      <dgm:spPr/>
      <dgm:t>
        <a:bodyPr/>
        <a:lstStyle/>
        <a:p>
          <a:endParaRPr lang="es-ES"/>
        </a:p>
      </dgm:t>
    </dgm:pt>
    <dgm:pt modelId="{D5D975C9-B636-D54D-A069-98E4BA506337}">
      <dgm:prSet phldrT="[Texto]"/>
      <dgm:spPr/>
      <dgm:t>
        <a:bodyPr/>
        <a:lstStyle/>
        <a:p>
          <a:r>
            <a:rPr lang="es-ES" dirty="0" smtClean="0"/>
            <a:t>ENFREC 1998</a:t>
          </a:r>
          <a:endParaRPr lang="es-ES" dirty="0"/>
        </a:p>
      </dgm:t>
    </dgm:pt>
    <dgm:pt modelId="{9D90B213-BDAE-4042-93C3-1877BB94D6FE}" type="parTrans" cxnId="{ECABC55F-0817-3545-BA63-4F458C0A15E5}">
      <dgm:prSet/>
      <dgm:spPr/>
      <dgm:t>
        <a:bodyPr/>
        <a:lstStyle/>
        <a:p>
          <a:endParaRPr lang="es-ES"/>
        </a:p>
      </dgm:t>
    </dgm:pt>
    <dgm:pt modelId="{1378CF29-F662-2340-8957-22AABBA943CA}" type="sibTrans" cxnId="{ECABC55F-0817-3545-BA63-4F458C0A15E5}">
      <dgm:prSet/>
      <dgm:spPr/>
      <dgm:t>
        <a:bodyPr/>
        <a:lstStyle/>
        <a:p>
          <a:endParaRPr lang="es-ES"/>
        </a:p>
      </dgm:t>
    </dgm:pt>
    <dgm:pt modelId="{E5034260-28BE-9E47-A2AC-402BF4C5605E}">
      <dgm:prSet phldrT="[Texto]" custT="1"/>
      <dgm:spPr/>
      <dgm:t>
        <a:bodyPr/>
        <a:lstStyle/>
        <a:p>
          <a:r>
            <a:rPr lang="es-ES" sz="1200" dirty="0" smtClean="0"/>
            <a:t>18.9% 12-69 años</a:t>
          </a:r>
          <a:endParaRPr lang="es-ES" sz="1200" dirty="0"/>
        </a:p>
      </dgm:t>
    </dgm:pt>
    <dgm:pt modelId="{663FE9E6-D3FA-234A-A609-FF1179D3DEBB}" type="parTrans" cxnId="{961FB29B-5A3C-2E44-8BB0-32A03E8F2D5A}">
      <dgm:prSet/>
      <dgm:spPr/>
      <dgm:t>
        <a:bodyPr/>
        <a:lstStyle/>
        <a:p>
          <a:endParaRPr lang="es-ES"/>
        </a:p>
      </dgm:t>
    </dgm:pt>
    <dgm:pt modelId="{52C2CAA0-85B2-A545-8D7E-8C4D171E710D}" type="sibTrans" cxnId="{961FB29B-5A3C-2E44-8BB0-32A03E8F2D5A}">
      <dgm:prSet/>
      <dgm:spPr/>
      <dgm:t>
        <a:bodyPr/>
        <a:lstStyle/>
        <a:p>
          <a:endParaRPr lang="es-ES"/>
        </a:p>
      </dgm:t>
    </dgm:pt>
    <dgm:pt modelId="{98B27C55-0B70-0B48-BCDD-F0053DDE3D4B}">
      <dgm:prSet phldrT="[Texto]"/>
      <dgm:spPr/>
      <dgm:t>
        <a:bodyPr/>
        <a:lstStyle/>
        <a:p>
          <a:r>
            <a:rPr lang="es-ES" dirty="0" smtClean="0"/>
            <a:t>Encuesta Nacional de Salud 2007</a:t>
          </a:r>
          <a:endParaRPr lang="es-ES" dirty="0"/>
        </a:p>
      </dgm:t>
    </dgm:pt>
    <dgm:pt modelId="{14F60A01-2BFF-A343-A209-2C0A4C2AF9A9}" type="parTrans" cxnId="{6A1A6C25-E0C7-3A49-BADE-1ED90D7F6340}">
      <dgm:prSet/>
      <dgm:spPr/>
      <dgm:t>
        <a:bodyPr/>
        <a:lstStyle/>
        <a:p>
          <a:endParaRPr lang="es-ES"/>
        </a:p>
      </dgm:t>
    </dgm:pt>
    <dgm:pt modelId="{8639C6C3-3671-DB45-8430-596A414D12D6}" type="sibTrans" cxnId="{6A1A6C25-E0C7-3A49-BADE-1ED90D7F6340}">
      <dgm:prSet/>
      <dgm:spPr/>
      <dgm:t>
        <a:bodyPr/>
        <a:lstStyle/>
        <a:p>
          <a:endParaRPr lang="es-ES"/>
        </a:p>
      </dgm:t>
    </dgm:pt>
    <dgm:pt modelId="{44D21F4C-4431-3B43-BAC4-46086680F084}">
      <dgm:prSet phldrT="[Texto]" custT="1"/>
      <dgm:spPr/>
      <dgm:t>
        <a:bodyPr/>
        <a:lstStyle/>
        <a:p>
          <a:r>
            <a:rPr lang="es-ES" sz="1200" dirty="0" smtClean="0"/>
            <a:t>12.8% 18-69 años</a:t>
          </a:r>
          <a:endParaRPr lang="es-ES" sz="1200" dirty="0"/>
        </a:p>
      </dgm:t>
    </dgm:pt>
    <dgm:pt modelId="{4FE95ABB-F875-D94D-AA6C-F5FE9854B59A}" type="parTrans" cxnId="{F6DC6C85-A205-4C40-A552-93B07E0B4A2B}">
      <dgm:prSet/>
      <dgm:spPr/>
      <dgm:t>
        <a:bodyPr/>
        <a:lstStyle/>
        <a:p>
          <a:endParaRPr lang="es-ES"/>
        </a:p>
      </dgm:t>
    </dgm:pt>
    <dgm:pt modelId="{8E637327-128B-3D41-8E21-376D1C5D6DA6}" type="sibTrans" cxnId="{F6DC6C85-A205-4C40-A552-93B07E0B4A2B}">
      <dgm:prSet/>
      <dgm:spPr/>
      <dgm:t>
        <a:bodyPr/>
        <a:lstStyle/>
        <a:p>
          <a:endParaRPr lang="es-ES"/>
        </a:p>
      </dgm:t>
    </dgm:pt>
    <dgm:pt modelId="{F9B728EA-3959-964D-8ADA-39C3B2D0A565}">
      <dgm:prSet phldrT="[Texto]" custT="1"/>
      <dgm:spPr/>
      <dgm:t>
        <a:bodyPr/>
        <a:lstStyle/>
        <a:p>
          <a:r>
            <a:rPr lang="es-ES" sz="1200" dirty="0" smtClean="0"/>
            <a:t>12.7% 12-17 años</a:t>
          </a:r>
          <a:endParaRPr lang="es-ES" sz="1200" dirty="0"/>
        </a:p>
      </dgm:t>
    </dgm:pt>
    <dgm:pt modelId="{9FD82E6A-4371-FB49-84FF-EF94FE08F26B}" type="parTrans" cxnId="{7FE6BEDB-BFB2-F647-8DC4-2F146C5C1311}">
      <dgm:prSet/>
      <dgm:spPr/>
      <dgm:t>
        <a:bodyPr/>
        <a:lstStyle/>
        <a:p>
          <a:endParaRPr lang="es-ES"/>
        </a:p>
      </dgm:t>
    </dgm:pt>
    <dgm:pt modelId="{27D6D66B-E76B-5046-BD53-442596457704}" type="sibTrans" cxnId="{7FE6BEDB-BFB2-F647-8DC4-2F146C5C1311}">
      <dgm:prSet/>
      <dgm:spPr/>
      <dgm:t>
        <a:bodyPr/>
        <a:lstStyle/>
        <a:p>
          <a:endParaRPr lang="es-ES"/>
        </a:p>
      </dgm:t>
    </dgm:pt>
    <dgm:pt modelId="{C68D2D14-6F40-934D-BF7F-EEA66180CD72}">
      <dgm:prSet phldrT="[Texto]"/>
      <dgm:spPr/>
      <dgm:t>
        <a:bodyPr/>
        <a:lstStyle/>
        <a:p>
          <a:r>
            <a:rPr lang="es-ES" dirty="0" smtClean="0"/>
            <a:t>ENCSP 2008</a:t>
          </a:r>
          <a:endParaRPr lang="es-ES" dirty="0"/>
        </a:p>
      </dgm:t>
    </dgm:pt>
    <dgm:pt modelId="{6817B923-3B96-A244-BB6F-B78922849072}" type="parTrans" cxnId="{35A63ABE-E7B8-3D49-BFCA-EC39AE65BE48}">
      <dgm:prSet/>
      <dgm:spPr/>
      <dgm:t>
        <a:bodyPr/>
        <a:lstStyle/>
        <a:p>
          <a:endParaRPr lang="es-ES"/>
        </a:p>
      </dgm:t>
    </dgm:pt>
    <dgm:pt modelId="{2C7C8656-F9C5-F244-BB87-25D98C243B79}" type="sibTrans" cxnId="{35A63ABE-E7B8-3D49-BFCA-EC39AE65BE48}">
      <dgm:prSet/>
      <dgm:spPr/>
      <dgm:t>
        <a:bodyPr/>
        <a:lstStyle/>
        <a:p>
          <a:endParaRPr lang="es-ES"/>
        </a:p>
      </dgm:t>
    </dgm:pt>
    <dgm:pt modelId="{32797AD3-AB6A-1040-A9D6-8FE02F5E34C4}">
      <dgm:prSet phldrT="[Texto]" custT="1"/>
      <dgm:spPr/>
      <dgm:t>
        <a:bodyPr/>
        <a:lstStyle/>
        <a:p>
          <a:r>
            <a:rPr lang="es-ES" sz="1200" dirty="0" smtClean="0"/>
            <a:t>17.3% 12-65 años</a:t>
          </a:r>
          <a:endParaRPr lang="es-ES" sz="1200" dirty="0"/>
        </a:p>
      </dgm:t>
    </dgm:pt>
    <dgm:pt modelId="{4103237F-C57A-714C-A645-0F8626FDD733}" type="parTrans" cxnId="{CE015646-087B-9D43-880D-135579DBBCDB}">
      <dgm:prSet/>
      <dgm:spPr/>
      <dgm:t>
        <a:bodyPr/>
        <a:lstStyle/>
        <a:p>
          <a:endParaRPr lang="es-ES"/>
        </a:p>
      </dgm:t>
    </dgm:pt>
    <dgm:pt modelId="{BC9476F5-A0DC-C343-A0BC-2C81692375BA}" type="sibTrans" cxnId="{CE015646-087B-9D43-880D-135579DBBCDB}">
      <dgm:prSet/>
      <dgm:spPr/>
      <dgm:t>
        <a:bodyPr/>
        <a:lstStyle/>
        <a:p>
          <a:endParaRPr lang="es-ES"/>
        </a:p>
      </dgm:t>
    </dgm:pt>
    <dgm:pt modelId="{AD6B0173-1803-8248-A94E-61ED3CC12A81}">
      <dgm:prSet phldrT="[Texto]"/>
      <dgm:spPr/>
      <dgm:t>
        <a:bodyPr/>
        <a:lstStyle/>
        <a:p>
          <a:r>
            <a:rPr lang="es-ES" dirty="0" smtClean="0"/>
            <a:t>ENCSP 2013</a:t>
          </a:r>
          <a:endParaRPr lang="es-ES" dirty="0"/>
        </a:p>
      </dgm:t>
    </dgm:pt>
    <dgm:pt modelId="{601A486A-D1CD-4546-93F3-673A8D90ACBE}" type="parTrans" cxnId="{8EB96564-55FF-FF49-ABAF-7B8C385D15CF}">
      <dgm:prSet/>
      <dgm:spPr/>
      <dgm:t>
        <a:bodyPr/>
        <a:lstStyle/>
        <a:p>
          <a:endParaRPr lang="es-ES"/>
        </a:p>
      </dgm:t>
    </dgm:pt>
    <dgm:pt modelId="{45623C44-143A-064D-9C77-612C50D013D4}" type="sibTrans" cxnId="{8EB96564-55FF-FF49-ABAF-7B8C385D15CF}">
      <dgm:prSet/>
      <dgm:spPr/>
      <dgm:t>
        <a:bodyPr/>
        <a:lstStyle/>
        <a:p>
          <a:endParaRPr lang="es-ES"/>
        </a:p>
      </dgm:t>
    </dgm:pt>
    <dgm:pt modelId="{2EFF3887-BF3B-744F-9444-F18C50459ACC}">
      <dgm:prSet phldrT="[Texto]" custT="1"/>
      <dgm:spPr/>
      <dgm:t>
        <a:bodyPr/>
        <a:lstStyle/>
        <a:p>
          <a:r>
            <a:rPr lang="es-ES" sz="1200" dirty="0" smtClean="0"/>
            <a:t>12.9% 12-65 años</a:t>
          </a:r>
          <a:endParaRPr lang="es-ES" sz="1200" dirty="0"/>
        </a:p>
      </dgm:t>
    </dgm:pt>
    <dgm:pt modelId="{44F32680-BC70-2944-95A6-E6F5F682B6A3}" type="parTrans" cxnId="{78A6E168-561D-9F43-A8FA-CA54928B2583}">
      <dgm:prSet/>
      <dgm:spPr/>
      <dgm:t>
        <a:bodyPr/>
        <a:lstStyle/>
        <a:p>
          <a:endParaRPr lang="es-ES"/>
        </a:p>
      </dgm:t>
    </dgm:pt>
    <dgm:pt modelId="{E49963FD-9047-534C-BD7E-8F5B207D0DF5}" type="sibTrans" cxnId="{78A6E168-561D-9F43-A8FA-CA54928B2583}">
      <dgm:prSet/>
      <dgm:spPr/>
      <dgm:t>
        <a:bodyPr/>
        <a:lstStyle/>
        <a:p>
          <a:endParaRPr lang="es-ES"/>
        </a:p>
      </dgm:t>
    </dgm:pt>
    <dgm:pt modelId="{C86696A6-9303-5846-8913-B3F9B6229BE7}">
      <dgm:prSet phldrT="[Texto]"/>
      <dgm:spPr/>
      <dgm:t>
        <a:bodyPr/>
        <a:lstStyle/>
        <a:p>
          <a:r>
            <a:rPr lang="es-ES" dirty="0" smtClean="0"/>
            <a:t>ECV 2016</a:t>
          </a:r>
          <a:endParaRPr lang="es-ES" dirty="0"/>
        </a:p>
      </dgm:t>
    </dgm:pt>
    <dgm:pt modelId="{1A1A7680-112E-D549-A0E2-3372F137744A}" type="parTrans" cxnId="{73990A19-DE64-D744-B507-A3D2059D1EF7}">
      <dgm:prSet/>
      <dgm:spPr/>
      <dgm:t>
        <a:bodyPr/>
        <a:lstStyle/>
        <a:p>
          <a:endParaRPr lang="es-ES"/>
        </a:p>
      </dgm:t>
    </dgm:pt>
    <dgm:pt modelId="{C93B72DE-7865-6B43-97B0-CC0883E11B27}" type="sibTrans" cxnId="{73990A19-DE64-D744-B507-A3D2059D1EF7}">
      <dgm:prSet/>
      <dgm:spPr/>
      <dgm:t>
        <a:bodyPr/>
        <a:lstStyle/>
        <a:p>
          <a:endParaRPr lang="es-ES"/>
        </a:p>
      </dgm:t>
    </dgm:pt>
    <dgm:pt modelId="{24CB44BE-A0AB-C843-8FF9-F177F50BA5F7}">
      <dgm:prSet phldrT="[Texto]" custT="1"/>
      <dgm:spPr/>
      <dgm:t>
        <a:bodyPr/>
        <a:lstStyle/>
        <a:p>
          <a:r>
            <a:rPr lang="es-ES" sz="1200" dirty="0" smtClean="0"/>
            <a:t>9.8% 18 años y más</a:t>
          </a:r>
          <a:endParaRPr lang="es-ES" sz="1200" dirty="0"/>
        </a:p>
      </dgm:t>
    </dgm:pt>
    <dgm:pt modelId="{FC19DE84-6784-AD43-9A17-5D8C24AB6A97}" type="parTrans" cxnId="{86E5ECAB-7CC4-5F45-81AF-2ED47DEBAE4C}">
      <dgm:prSet/>
      <dgm:spPr/>
      <dgm:t>
        <a:bodyPr/>
        <a:lstStyle/>
        <a:p>
          <a:endParaRPr lang="es-ES"/>
        </a:p>
      </dgm:t>
    </dgm:pt>
    <dgm:pt modelId="{8DFAEACB-2137-5C45-A890-8FBF8142644E}" type="sibTrans" cxnId="{86E5ECAB-7CC4-5F45-81AF-2ED47DEBAE4C}">
      <dgm:prSet/>
      <dgm:spPr/>
      <dgm:t>
        <a:bodyPr/>
        <a:lstStyle/>
        <a:p>
          <a:endParaRPr lang="es-ES"/>
        </a:p>
      </dgm:t>
    </dgm:pt>
    <dgm:pt modelId="{01998A0C-54EB-9149-8CAB-FFD24C771401}">
      <dgm:prSet phldrT="[Texto]"/>
      <dgm:spPr/>
      <dgm:t>
        <a:bodyPr/>
        <a:lstStyle/>
        <a:p>
          <a:r>
            <a:rPr lang="es-ES" dirty="0" smtClean="0"/>
            <a:t>ECV 2017</a:t>
          </a:r>
          <a:endParaRPr lang="es-ES" dirty="0"/>
        </a:p>
      </dgm:t>
    </dgm:pt>
    <dgm:pt modelId="{C3F9D8BB-0135-E743-9FC9-290B83BADD62}" type="parTrans" cxnId="{E7BF1F97-5668-D342-9501-43CD3C7A74EE}">
      <dgm:prSet/>
      <dgm:spPr/>
      <dgm:t>
        <a:bodyPr/>
        <a:lstStyle/>
        <a:p>
          <a:endParaRPr lang="es-ES"/>
        </a:p>
      </dgm:t>
    </dgm:pt>
    <dgm:pt modelId="{9C24E4B7-F2C6-4046-AC40-60C33AD541FF}" type="sibTrans" cxnId="{E7BF1F97-5668-D342-9501-43CD3C7A74EE}">
      <dgm:prSet/>
      <dgm:spPr/>
      <dgm:t>
        <a:bodyPr/>
        <a:lstStyle/>
        <a:p>
          <a:endParaRPr lang="es-ES"/>
        </a:p>
      </dgm:t>
    </dgm:pt>
    <dgm:pt modelId="{B15884A1-1C54-264A-8634-73E0C4A6BD57}">
      <dgm:prSet phldrT="[Texto]" custT="1"/>
      <dgm:spPr/>
      <dgm:t>
        <a:bodyPr/>
        <a:lstStyle/>
        <a:p>
          <a:r>
            <a:rPr lang="es-ES" sz="1200" dirty="0" smtClean="0"/>
            <a:t>8.3%18 años y más</a:t>
          </a:r>
          <a:endParaRPr lang="es-ES" sz="1200" dirty="0"/>
        </a:p>
      </dgm:t>
    </dgm:pt>
    <dgm:pt modelId="{D67C2332-FCA1-5B4C-9980-475DEF022580}" type="parTrans" cxnId="{88CACB1B-FA80-414A-B751-5EF1FD52D9F0}">
      <dgm:prSet/>
      <dgm:spPr/>
      <dgm:t>
        <a:bodyPr/>
        <a:lstStyle/>
        <a:p>
          <a:endParaRPr lang="es-ES"/>
        </a:p>
      </dgm:t>
    </dgm:pt>
    <dgm:pt modelId="{B440F17C-5ED8-7D44-9E08-D86CE868E1CC}" type="sibTrans" cxnId="{88CACB1B-FA80-414A-B751-5EF1FD52D9F0}">
      <dgm:prSet/>
      <dgm:spPr/>
      <dgm:t>
        <a:bodyPr/>
        <a:lstStyle/>
        <a:p>
          <a:endParaRPr lang="es-ES"/>
        </a:p>
      </dgm:t>
    </dgm:pt>
    <dgm:pt modelId="{152A6700-1A6B-494C-9291-FDD9EBDAFF1C}" type="pres">
      <dgm:prSet presAssocID="{BB0BDE29-FA44-794F-92E0-14574FEC50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81FC4BC-9F9A-8343-A6ED-B3D935E4EA41}" type="pres">
      <dgm:prSet presAssocID="{474B81B3-09E6-BB4A-92AC-E3DE67DFA34F}" presName="composite" presStyleCnt="0"/>
      <dgm:spPr/>
    </dgm:pt>
    <dgm:pt modelId="{61D750B4-33AD-594F-8CF0-139057850654}" type="pres">
      <dgm:prSet presAssocID="{474B81B3-09E6-BB4A-92AC-E3DE67DFA34F}" presName="bentUpArrow1" presStyleLbl="alignImgPlace1" presStyleIdx="0" presStyleCnt="6"/>
      <dgm:spPr>
        <a:noFill/>
      </dgm:spPr>
    </dgm:pt>
    <dgm:pt modelId="{50C22520-C1F7-1246-BB4A-4E79886F310E}" type="pres">
      <dgm:prSet presAssocID="{474B81B3-09E6-BB4A-92AC-E3DE67DFA34F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6A931-3B5E-FB40-A0F1-01D547E9EE00}" type="pres">
      <dgm:prSet presAssocID="{474B81B3-09E6-BB4A-92AC-E3DE67DFA34F}" presName="ChildText" presStyleLbl="revTx" presStyleIdx="0" presStyleCnt="7" custScaleX="349766" custLinFactX="56100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074BD-A01F-B64F-BFC1-CBFE22A51C4C}" type="pres">
      <dgm:prSet presAssocID="{1034D7ED-375B-D141-BA60-4AA7CAA35AE6}" presName="sibTrans" presStyleCnt="0"/>
      <dgm:spPr/>
    </dgm:pt>
    <dgm:pt modelId="{E667003A-21B5-5C48-A830-5384F40D8E48}" type="pres">
      <dgm:prSet presAssocID="{D5D975C9-B636-D54D-A069-98E4BA506337}" presName="composite" presStyleCnt="0"/>
      <dgm:spPr/>
    </dgm:pt>
    <dgm:pt modelId="{EC3045FC-B030-A34C-AF3E-FAD8E5A6101E}" type="pres">
      <dgm:prSet presAssocID="{D5D975C9-B636-D54D-A069-98E4BA506337}" presName="bentUpArrow1" presStyleLbl="alignImgPlace1" presStyleIdx="1" presStyleCnt="6"/>
      <dgm:spPr>
        <a:noFill/>
      </dgm:spPr>
    </dgm:pt>
    <dgm:pt modelId="{DFE037AE-DD65-2E48-A7E3-3B83CB9873EC}" type="pres">
      <dgm:prSet presAssocID="{D5D975C9-B636-D54D-A069-98E4BA506337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EE132-DFBF-484D-8392-F52DA6E0DA0B}" type="pres">
      <dgm:prSet presAssocID="{D5D975C9-B636-D54D-A069-98E4BA506337}" presName="ChildText" presStyleLbl="revTx" presStyleIdx="1" presStyleCnt="7" custScaleX="245715" custLinFactNeighborX="86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0D6AF-F1FF-F042-96B9-4126C05E9E3C}" type="pres">
      <dgm:prSet presAssocID="{1378CF29-F662-2340-8957-22AABBA943CA}" presName="sibTrans" presStyleCnt="0"/>
      <dgm:spPr/>
    </dgm:pt>
    <dgm:pt modelId="{DF89818F-000F-8B4E-8689-C5306CA39743}" type="pres">
      <dgm:prSet presAssocID="{98B27C55-0B70-0B48-BCDD-F0053DDE3D4B}" presName="composite" presStyleCnt="0"/>
      <dgm:spPr/>
    </dgm:pt>
    <dgm:pt modelId="{BBA9F6AB-86B9-3E4B-8AC6-C235AB2A36CC}" type="pres">
      <dgm:prSet presAssocID="{98B27C55-0B70-0B48-BCDD-F0053DDE3D4B}" presName="bentUpArrow1" presStyleLbl="alignImgPlace1" presStyleIdx="2" presStyleCnt="6"/>
      <dgm:spPr>
        <a:noFill/>
      </dgm:spPr>
    </dgm:pt>
    <dgm:pt modelId="{797C6B6D-A107-A24A-B1EA-A50093FDCCFB}" type="pres">
      <dgm:prSet presAssocID="{98B27C55-0B70-0B48-BCDD-F0053DDE3D4B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5A445-1F10-6D43-9BB7-47C02A131B42}" type="pres">
      <dgm:prSet presAssocID="{98B27C55-0B70-0B48-BCDD-F0053DDE3D4B}" presName="ChildText" presStyleLbl="revTx" presStyleIdx="2" presStyleCnt="7" custScaleX="239678" custLinFactNeighborX="80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CA074-414C-B148-B0F7-37791813A1E4}" type="pres">
      <dgm:prSet presAssocID="{8639C6C3-3671-DB45-8430-596A414D12D6}" presName="sibTrans" presStyleCnt="0"/>
      <dgm:spPr/>
    </dgm:pt>
    <dgm:pt modelId="{8A980012-777E-F34D-B453-0211419A44A7}" type="pres">
      <dgm:prSet presAssocID="{C68D2D14-6F40-934D-BF7F-EEA66180CD72}" presName="composite" presStyleCnt="0"/>
      <dgm:spPr/>
    </dgm:pt>
    <dgm:pt modelId="{26794592-9E01-8546-9A77-8425D98796BA}" type="pres">
      <dgm:prSet presAssocID="{C68D2D14-6F40-934D-BF7F-EEA66180CD72}" presName="bentUpArrow1" presStyleLbl="alignImgPlace1" presStyleIdx="3" presStyleCnt="6"/>
      <dgm:spPr>
        <a:noFill/>
      </dgm:spPr>
    </dgm:pt>
    <dgm:pt modelId="{0ED383A3-2DC8-5746-A900-D837B35EA0EE}" type="pres">
      <dgm:prSet presAssocID="{C68D2D14-6F40-934D-BF7F-EEA66180CD72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B6EA8-08DA-334B-B9F8-6DA562A9548C}" type="pres">
      <dgm:prSet presAssocID="{C68D2D14-6F40-934D-BF7F-EEA66180CD72}" presName="ChildText" presStyleLbl="revTx" presStyleIdx="3" presStyleCnt="7" custScaleX="256432" custLinFactNeighborX="91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BFEA20-BBE9-654A-8DB3-377CA681DE29}" type="pres">
      <dgm:prSet presAssocID="{2C7C8656-F9C5-F244-BB87-25D98C243B79}" presName="sibTrans" presStyleCnt="0"/>
      <dgm:spPr/>
    </dgm:pt>
    <dgm:pt modelId="{C7684665-D84F-A242-BF76-DEFE4F28A2B0}" type="pres">
      <dgm:prSet presAssocID="{AD6B0173-1803-8248-A94E-61ED3CC12A81}" presName="composite" presStyleCnt="0"/>
      <dgm:spPr/>
    </dgm:pt>
    <dgm:pt modelId="{AE56798C-5696-1440-9ECB-FBE8E4940D46}" type="pres">
      <dgm:prSet presAssocID="{AD6B0173-1803-8248-A94E-61ED3CC12A81}" presName="bentUpArrow1" presStyleLbl="alignImgPlace1" presStyleIdx="4" presStyleCnt="6"/>
      <dgm:spPr>
        <a:noFill/>
      </dgm:spPr>
    </dgm:pt>
    <dgm:pt modelId="{1B7593FA-D77C-AB4A-88B1-94AF00B93B8D}" type="pres">
      <dgm:prSet presAssocID="{AD6B0173-1803-8248-A94E-61ED3CC12A81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4BBAAE-A0A1-3046-8DC9-7C1A2CF6AE76}" type="pres">
      <dgm:prSet presAssocID="{AD6B0173-1803-8248-A94E-61ED3CC12A81}" presName="ChildText" presStyleLbl="revTx" presStyleIdx="4" presStyleCnt="7" custScaleX="273187" custLinFactNeighborX="91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5BEC4-88B9-DD49-8AB9-B7B26AF3509F}" type="pres">
      <dgm:prSet presAssocID="{45623C44-143A-064D-9C77-612C50D013D4}" presName="sibTrans" presStyleCnt="0"/>
      <dgm:spPr/>
    </dgm:pt>
    <dgm:pt modelId="{BD0D42D2-F7B5-934A-B744-CA62FDB2F7C4}" type="pres">
      <dgm:prSet presAssocID="{C86696A6-9303-5846-8913-B3F9B6229BE7}" presName="composite" presStyleCnt="0"/>
      <dgm:spPr/>
    </dgm:pt>
    <dgm:pt modelId="{9B47C4D3-68C2-1B43-AB44-3B3390E78D07}" type="pres">
      <dgm:prSet presAssocID="{C86696A6-9303-5846-8913-B3F9B6229BE7}" presName="bentUpArrow1" presStyleLbl="alignImgPlace1" presStyleIdx="5" presStyleCnt="6"/>
      <dgm:spPr>
        <a:noFill/>
      </dgm:spPr>
    </dgm:pt>
    <dgm:pt modelId="{2C2B011C-8F55-3145-8E23-7E3CF9634202}" type="pres">
      <dgm:prSet presAssocID="{C86696A6-9303-5846-8913-B3F9B6229BE7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75594-E094-924A-AD1A-64FA0AA27D3C}" type="pres">
      <dgm:prSet presAssocID="{C86696A6-9303-5846-8913-B3F9B6229BE7}" presName="ChildText" presStyleLbl="revTx" presStyleIdx="5" presStyleCnt="7" custScaleX="221572" custLinFactNeighborX="68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8765E-94BA-894A-9EB2-5BF560199A53}" type="pres">
      <dgm:prSet presAssocID="{C93B72DE-7865-6B43-97B0-CC0883E11B27}" presName="sibTrans" presStyleCnt="0"/>
      <dgm:spPr/>
    </dgm:pt>
    <dgm:pt modelId="{B4073463-D5FA-2C48-BCDE-915DEE2881A6}" type="pres">
      <dgm:prSet presAssocID="{01998A0C-54EB-9149-8CAB-FFD24C771401}" presName="composite" presStyleCnt="0"/>
      <dgm:spPr/>
    </dgm:pt>
    <dgm:pt modelId="{6F2BC03E-1AB2-FF4E-8409-FB80966389AC}" type="pres">
      <dgm:prSet presAssocID="{01998A0C-54EB-9149-8CAB-FFD24C771401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261621-E8E0-5144-A4CD-A1FF4C972176}" type="pres">
      <dgm:prSet presAssocID="{01998A0C-54EB-9149-8CAB-FFD24C771401}" presName="FinalChildText" presStyleLbl="revTx" presStyleIdx="6" presStyleCnt="7" custScaleX="112727" custLinFactNeighborX="11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553949-78A3-2E44-8E1D-8235A4802FA6}" type="presOf" srcId="{F9B728EA-3959-964D-8ADA-39C3B2D0A565}" destId="{9D36A931-3B5E-FB40-A0F1-01D547E9EE00}" srcOrd="0" destOrd="1" presId="urn:microsoft.com/office/officeart/2005/8/layout/StepDownProcess"/>
    <dgm:cxn modelId="{7D2CDC14-323B-5349-BAC8-018C287FE614}" type="presOf" srcId="{C68D2D14-6F40-934D-BF7F-EEA66180CD72}" destId="{0ED383A3-2DC8-5746-A900-D837B35EA0EE}" srcOrd="0" destOrd="0" presId="urn:microsoft.com/office/officeart/2005/8/layout/StepDownProcess"/>
    <dgm:cxn modelId="{9E4FD9E5-A1E7-A849-B1B1-A87711E850F7}" type="presOf" srcId="{24CB44BE-A0AB-C843-8FF9-F177F50BA5F7}" destId="{6BA75594-E094-924A-AD1A-64FA0AA27D3C}" srcOrd="0" destOrd="0" presId="urn:microsoft.com/office/officeart/2005/8/layout/StepDownProcess"/>
    <dgm:cxn modelId="{88CACB1B-FA80-414A-B751-5EF1FD52D9F0}" srcId="{01998A0C-54EB-9149-8CAB-FFD24C771401}" destId="{B15884A1-1C54-264A-8634-73E0C4A6BD57}" srcOrd="0" destOrd="0" parTransId="{D67C2332-FCA1-5B4C-9980-475DEF022580}" sibTransId="{B440F17C-5ED8-7D44-9E08-D86CE868E1CC}"/>
    <dgm:cxn modelId="{ECABC55F-0817-3545-BA63-4F458C0A15E5}" srcId="{BB0BDE29-FA44-794F-92E0-14574FEC5095}" destId="{D5D975C9-B636-D54D-A069-98E4BA506337}" srcOrd="1" destOrd="0" parTransId="{9D90B213-BDAE-4042-93C3-1877BB94D6FE}" sibTransId="{1378CF29-F662-2340-8957-22AABBA943CA}"/>
    <dgm:cxn modelId="{E7BF1F97-5668-D342-9501-43CD3C7A74EE}" srcId="{BB0BDE29-FA44-794F-92E0-14574FEC5095}" destId="{01998A0C-54EB-9149-8CAB-FFD24C771401}" srcOrd="6" destOrd="0" parTransId="{C3F9D8BB-0135-E743-9FC9-290B83BADD62}" sibTransId="{9C24E4B7-F2C6-4046-AC40-60C33AD541FF}"/>
    <dgm:cxn modelId="{79CF775C-57F4-AB45-89D3-B6AE1505FB05}" srcId="{BB0BDE29-FA44-794F-92E0-14574FEC5095}" destId="{474B81B3-09E6-BB4A-92AC-E3DE67DFA34F}" srcOrd="0" destOrd="0" parTransId="{7BD081DA-EBF5-D346-92C6-384A1E604D6E}" sibTransId="{1034D7ED-375B-D141-BA60-4AA7CAA35AE6}"/>
    <dgm:cxn modelId="{DBE42B92-9407-AA43-B41B-AC4C2388BE2A}" type="presOf" srcId="{B15884A1-1C54-264A-8634-73E0C4A6BD57}" destId="{3F261621-E8E0-5144-A4CD-A1FF4C972176}" srcOrd="0" destOrd="0" presId="urn:microsoft.com/office/officeart/2005/8/layout/StepDownProcess"/>
    <dgm:cxn modelId="{37C18A96-39DF-2E4E-B40D-3C2AACB20BE8}" type="presOf" srcId="{44D21F4C-4431-3B43-BAC4-46086680F084}" destId="{C3E5A445-1F10-6D43-9BB7-47C02A131B42}" srcOrd="0" destOrd="0" presId="urn:microsoft.com/office/officeart/2005/8/layout/StepDownProcess"/>
    <dgm:cxn modelId="{336ECFE4-0817-494C-85AC-D68A2D194699}" type="presOf" srcId="{C86696A6-9303-5846-8913-B3F9B6229BE7}" destId="{2C2B011C-8F55-3145-8E23-7E3CF9634202}" srcOrd="0" destOrd="0" presId="urn:microsoft.com/office/officeart/2005/8/layout/StepDownProcess"/>
    <dgm:cxn modelId="{8F90DC8A-6208-394C-A6EA-FD5EAF2223CC}" type="presOf" srcId="{AD6B0173-1803-8248-A94E-61ED3CC12A81}" destId="{1B7593FA-D77C-AB4A-88B1-94AF00B93B8D}" srcOrd="0" destOrd="0" presId="urn:microsoft.com/office/officeart/2005/8/layout/StepDownProcess"/>
    <dgm:cxn modelId="{BC2DCA24-64FB-F542-859C-86857F8076D9}" type="presOf" srcId="{BB0BDE29-FA44-794F-92E0-14574FEC5095}" destId="{152A6700-1A6B-494C-9291-FDD9EBDAFF1C}" srcOrd="0" destOrd="0" presId="urn:microsoft.com/office/officeart/2005/8/layout/StepDownProcess"/>
    <dgm:cxn modelId="{F6DC6C85-A205-4C40-A552-93B07E0B4A2B}" srcId="{98B27C55-0B70-0B48-BCDD-F0053DDE3D4B}" destId="{44D21F4C-4431-3B43-BAC4-46086680F084}" srcOrd="0" destOrd="0" parTransId="{4FE95ABB-F875-D94D-AA6C-F5FE9854B59A}" sibTransId="{8E637327-128B-3D41-8E21-376D1C5D6DA6}"/>
    <dgm:cxn modelId="{8585CCA9-0663-5548-9F3E-80980060D845}" type="presOf" srcId="{01998A0C-54EB-9149-8CAB-FFD24C771401}" destId="{6F2BC03E-1AB2-FF4E-8409-FB80966389AC}" srcOrd="0" destOrd="0" presId="urn:microsoft.com/office/officeart/2005/8/layout/StepDownProcess"/>
    <dgm:cxn modelId="{1DE9EDE3-6682-124E-8EDE-670113ABDD2A}" type="presOf" srcId="{474B81B3-09E6-BB4A-92AC-E3DE67DFA34F}" destId="{50C22520-C1F7-1246-BB4A-4E79886F310E}" srcOrd="0" destOrd="0" presId="urn:microsoft.com/office/officeart/2005/8/layout/StepDownProcess"/>
    <dgm:cxn modelId="{6A1A6C25-E0C7-3A49-BADE-1ED90D7F6340}" srcId="{BB0BDE29-FA44-794F-92E0-14574FEC5095}" destId="{98B27C55-0B70-0B48-BCDD-F0053DDE3D4B}" srcOrd="2" destOrd="0" parTransId="{14F60A01-2BFF-A343-A209-2C0A4C2AF9A9}" sibTransId="{8639C6C3-3671-DB45-8430-596A414D12D6}"/>
    <dgm:cxn modelId="{73990A19-DE64-D744-B507-A3D2059D1EF7}" srcId="{BB0BDE29-FA44-794F-92E0-14574FEC5095}" destId="{C86696A6-9303-5846-8913-B3F9B6229BE7}" srcOrd="5" destOrd="0" parTransId="{1A1A7680-112E-D549-A0E2-3372F137744A}" sibTransId="{C93B72DE-7865-6B43-97B0-CC0883E11B27}"/>
    <dgm:cxn modelId="{978A5EF1-4D45-AB49-8A58-A4523681D1AA}" type="presOf" srcId="{98B27C55-0B70-0B48-BCDD-F0053DDE3D4B}" destId="{797C6B6D-A107-A24A-B1EA-A50093FDCCFB}" srcOrd="0" destOrd="0" presId="urn:microsoft.com/office/officeart/2005/8/layout/StepDownProcess"/>
    <dgm:cxn modelId="{35A63ABE-E7B8-3D49-BFCA-EC39AE65BE48}" srcId="{BB0BDE29-FA44-794F-92E0-14574FEC5095}" destId="{C68D2D14-6F40-934D-BF7F-EEA66180CD72}" srcOrd="3" destOrd="0" parTransId="{6817B923-3B96-A244-BB6F-B78922849072}" sibTransId="{2C7C8656-F9C5-F244-BB87-25D98C243B79}"/>
    <dgm:cxn modelId="{86E5ECAB-7CC4-5F45-81AF-2ED47DEBAE4C}" srcId="{C86696A6-9303-5846-8913-B3F9B6229BE7}" destId="{24CB44BE-A0AB-C843-8FF9-F177F50BA5F7}" srcOrd="0" destOrd="0" parTransId="{FC19DE84-6784-AD43-9A17-5D8C24AB6A97}" sibTransId="{8DFAEACB-2137-5C45-A890-8FBF8142644E}"/>
    <dgm:cxn modelId="{6D1CB5C2-6DF4-E841-9773-27D32675C6A0}" type="presOf" srcId="{35C211CD-DE19-DE48-A64B-2171FED4220A}" destId="{9D36A931-3B5E-FB40-A0F1-01D547E9EE00}" srcOrd="0" destOrd="0" presId="urn:microsoft.com/office/officeart/2005/8/layout/StepDownProcess"/>
    <dgm:cxn modelId="{CE015646-087B-9D43-880D-135579DBBCDB}" srcId="{C68D2D14-6F40-934D-BF7F-EEA66180CD72}" destId="{32797AD3-AB6A-1040-A9D6-8FE02F5E34C4}" srcOrd="0" destOrd="0" parTransId="{4103237F-C57A-714C-A645-0F8626FDD733}" sibTransId="{BC9476F5-A0DC-C343-A0BC-2C81692375BA}"/>
    <dgm:cxn modelId="{79E77FEC-016D-F047-9F9B-885D3161FD3C}" srcId="{474B81B3-09E6-BB4A-92AC-E3DE67DFA34F}" destId="{35C211CD-DE19-DE48-A64B-2171FED4220A}" srcOrd="0" destOrd="0" parTransId="{7F989D6C-8A95-B74E-B45D-5DF0EF27A701}" sibTransId="{D0F1B602-EBA6-5546-8BA8-3D0A7525A4E8}"/>
    <dgm:cxn modelId="{FBF9D240-0C5C-3B48-A838-9E702B2DD37F}" type="presOf" srcId="{2EFF3887-BF3B-744F-9444-F18C50459ACC}" destId="{384BBAAE-A0A1-3046-8DC9-7C1A2CF6AE76}" srcOrd="0" destOrd="0" presId="urn:microsoft.com/office/officeart/2005/8/layout/StepDownProcess"/>
    <dgm:cxn modelId="{78A6E168-561D-9F43-A8FA-CA54928B2583}" srcId="{AD6B0173-1803-8248-A94E-61ED3CC12A81}" destId="{2EFF3887-BF3B-744F-9444-F18C50459ACC}" srcOrd="0" destOrd="0" parTransId="{44F32680-BC70-2944-95A6-E6F5F682B6A3}" sibTransId="{E49963FD-9047-534C-BD7E-8F5B207D0DF5}"/>
    <dgm:cxn modelId="{8EB96564-55FF-FF49-ABAF-7B8C385D15CF}" srcId="{BB0BDE29-FA44-794F-92E0-14574FEC5095}" destId="{AD6B0173-1803-8248-A94E-61ED3CC12A81}" srcOrd="4" destOrd="0" parTransId="{601A486A-D1CD-4546-93F3-673A8D90ACBE}" sibTransId="{45623C44-143A-064D-9C77-612C50D013D4}"/>
    <dgm:cxn modelId="{961FB29B-5A3C-2E44-8BB0-32A03E8F2D5A}" srcId="{D5D975C9-B636-D54D-A069-98E4BA506337}" destId="{E5034260-28BE-9E47-A2AC-402BF4C5605E}" srcOrd="0" destOrd="0" parTransId="{663FE9E6-D3FA-234A-A609-FF1179D3DEBB}" sibTransId="{52C2CAA0-85B2-A545-8D7E-8C4D171E710D}"/>
    <dgm:cxn modelId="{5FF3C281-1353-DA43-94EF-6FBC41AA52C4}" type="presOf" srcId="{32797AD3-AB6A-1040-A9D6-8FE02F5E34C4}" destId="{E7BB6EA8-08DA-334B-B9F8-6DA562A9548C}" srcOrd="0" destOrd="0" presId="urn:microsoft.com/office/officeart/2005/8/layout/StepDownProcess"/>
    <dgm:cxn modelId="{0CB7F0F1-97D4-FB40-B90F-A5558E3182C8}" type="presOf" srcId="{D5D975C9-B636-D54D-A069-98E4BA506337}" destId="{DFE037AE-DD65-2E48-A7E3-3B83CB9873EC}" srcOrd="0" destOrd="0" presId="urn:microsoft.com/office/officeart/2005/8/layout/StepDownProcess"/>
    <dgm:cxn modelId="{0ABF223B-3C0E-994D-986A-F21F7F868D02}" type="presOf" srcId="{E5034260-28BE-9E47-A2AC-402BF4C5605E}" destId="{C29EE132-DFBF-484D-8392-F52DA6E0DA0B}" srcOrd="0" destOrd="0" presId="urn:microsoft.com/office/officeart/2005/8/layout/StepDownProcess"/>
    <dgm:cxn modelId="{7FE6BEDB-BFB2-F647-8DC4-2F146C5C1311}" srcId="{474B81B3-09E6-BB4A-92AC-E3DE67DFA34F}" destId="{F9B728EA-3959-964D-8ADA-39C3B2D0A565}" srcOrd="1" destOrd="0" parTransId="{9FD82E6A-4371-FB49-84FF-EF94FE08F26B}" sibTransId="{27D6D66B-E76B-5046-BD53-442596457704}"/>
    <dgm:cxn modelId="{033DEAF3-F153-E944-B4D6-94F8DAAAE7F9}" type="presParOf" srcId="{152A6700-1A6B-494C-9291-FDD9EBDAFF1C}" destId="{E81FC4BC-9F9A-8343-A6ED-B3D935E4EA41}" srcOrd="0" destOrd="0" presId="urn:microsoft.com/office/officeart/2005/8/layout/StepDownProcess"/>
    <dgm:cxn modelId="{31F1A918-E0D0-AB4B-B0CF-4CD4D744DE73}" type="presParOf" srcId="{E81FC4BC-9F9A-8343-A6ED-B3D935E4EA41}" destId="{61D750B4-33AD-594F-8CF0-139057850654}" srcOrd="0" destOrd="0" presId="urn:microsoft.com/office/officeart/2005/8/layout/StepDownProcess"/>
    <dgm:cxn modelId="{DE2F479C-5FE5-FB47-B3AA-3DD5E0811D63}" type="presParOf" srcId="{E81FC4BC-9F9A-8343-A6ED-B3D935E4EA41}" destId="{50C22520-C1F7-1246-BB4A-4E79886F310E}" srcOrd="1" destOrd="0" presId="urn:microsoft.com/office/officeart/2005/8/layout/StepDownProcess"/>
    <dgm:cxn modelId="{E7B062DA-9B9A-FB47-8077-CBD25D5EC031}" type="presParOf" srcId="{E81FC4BC-9F9A-8343-A6ED-B3D935E4EA41}" destId="{9D36A931-3B5E-FB40-A0F1-01D547E9EE00}" srcOrd="2" destOrd="0" presId="urn:microsoft.com/office/officeart/2005/8/layout/StepDownProcess"/>
    <dgm:cxn modelId="{2C5FFA95-0142-8541-9BFC-279A4F3A6A60}" type="presParOf" srcId="{152A6700-1A6B-494C-9291-FDD9EBDAFF1C}" destId="{BF6074BD-A01F-B64F-BFC1-CBFE22A51C4C}" srcOrd="1" destOrd="0" presId="urn:microsoft.com/office/officeart/2005/8/layout/StepDownProcess"/>
    <dgm:cxn modelId="{EF4CA030-8058-2246-A396-36596EDD0787}" type="presParOf" srcId="{152A6700-1A6B-494C-9291-FDD9EBDAFF1C}" destId="{E667003A-21B5-5C48-A830-5384F40D8E48}" srcOrd="2" destOrd="0" presId="urn:microsoft.com/office/officeart/2005/8/layout/StepDownProcess"/>
    <dgm:cxn modelId="{5F6AC2AC-D77A-9940-B79B-CF806DF90C11}" type="presParOf" srcId="{E667003A-21B5-5C48-A830-5384F40D8E48}" destId="{EC3045FC-B030-A34C-AF3E-FAD8E5A6101E}" srcOrd="0" destOrd="0" presId="urn:microsoft.com/office/officeart/2005/8/layout/StepDownProcess"/>
    <dgm:cxn modelId="{9E6CA866-E55D-924B-9211-E8B673E91CA1}" type="presParOf" srcId="{E667003A-21B5-5C48-A830-5384F40D8E48}" destId="{DFE037AE-DD65-2E48-A7E3-3B83CB9873EC}" srcOrd="1" destOrd="0" presId="urn:microsoft.com/office/officeart/2005/8/layout/StepDownProcess"/>
    <dgm:cxn modelId="{F28C8563-BDD9-B049-9E99-A1520ED6443F}" type="presParOf" srcId="{E667003A-21B5-5C48-A830-5384F40D8E48}" destId="{C29EE132-DFBF-484D-8392-F52DA6E0DA0B}" srcOrd="2" destOrd="0" presId="urn:microsoft.com/office/officeart/2005/8/layout/StepDownProcess"/>
    <dgm:cxn modelId="{AB29E3AB-4229-394E-8F7E-047A1C337217}" type="presParOf" srcId="{152A6700-1A6B-494C-9291-FDD9EBDAFF1C}" destId="{7CB0D6AF-F1FF-F042-96B9-4126C05E9E3C}" srcOrd="3" destOrd="0" presId="urn:microsoft.com/office/officeart/2005/8/layout/StepDownProcess"/>
    <dgm:cxn modelId="{E906B10B-9446-1C45-B224-A0CC0E1D05C4}" type="presParOf" srcId="{152A6700-1A6B-494C-9291-FDD9EBDAFF1C}" destId="{DF89818F-000F-8B4E-8689-C5306CA39743}" srcOrd="4" destOrd="0" presId="urn:microsoft.com/office/officeart/2005/8/layout/StepDownProcess"/>
    <dgm:cxn modelId="{8B0F69BF-5042-CE45-B348-7D41D317F65D}" type="presParOf" srcId="{DF89818F-000F-8B4E-8689-C5306CA39743}" destId="{BBA9F6AB-86B9-3E4B-8AC6-C235AB2A36CC}" srcOrd="0" destOrd="0" presId="urn:microsoft.com/office/officeart/2005/8/layout/StepDownProcess"/>
    <dgm:cxn modelId="{07F5492A-142D-1A4D-86D7-DAF541D165A9}" type="presParOf" srcId="{DF89818F-000F-8B4E-8689-C5306CA39743}" destId="{797C6B6D-A107-A24A-B1EA-A50093FDCCFB}" srcOrd="1" destOrd="0" presId="urn:microsoft.com/office/officeart/2005/8/layout/StepDownProcess"/>
    <dgm:cxn modelId="{49648C74-6A34-E44C-BB60-5E0B0C327545}" type="presParOf" srcId="{DF89818F-000F-8B4E-8689-C5306CA39743}" destId="{C3E5A445-1F10-6D43-9BB7-47C02A131B42}" srcOrd="2" destOrd="0" presId="urn:microsoft.com/office/officeart/2005/8/layout/StepDownProcess"/>
    <dgm:cxn modelId="{2FEA35BA-90B1-654D-8090-A3B4E7950F89}" type="presParOf" srcId="{152A6700-1A6B-494C-9291-FDD9EBDAFF1C}" destId="{AF5CA074-414C-B148-B0F7-37791813A1E4}" srcOrd="5" destOrd="0" presId="urn:microsoft.com/office/officeart/2005/8/layout/StepDownProcess"/>
    <dgm:cxn modelId="{7F23CF8D-0455-9D4A-9A6E-9FF1EFE51F4D}" type="presParOf" srcId="{152A6700-1A6B-494C-9291-FDD9EBDAFF1C}" destId="{8A980012-777E-F34D-B453-0211419A44A7}" srcOrd="6" destOrd="0" presId="urn:microsoft.com/office/officeart/2005/8/layout/StepDownProcess"/>
    <dgm:cxn modelId="{7B96F2A6-6E58-4842-88B2-0F1665B9F1CF}" type="presParOf" srcId="{8A980012-777E-F34D-B453-0211419A44A7}" destId="{26794592-9E01-8546-9A77-8425D98796BA}" srcOrd="0" destOrd="0" presId="urn:microsoft.com/office/officeart/2005/8/layout/StepDownProcess"/>
    <dgm:cxn modelId="{9FCE8BCA-FAE3-B54F-B66E-5F4FC8369B09}" type="presParOf" srcId="{8A980012-777E-F34D-B453-0211419A44A7}" destId="{0ED383A3-2DC8-5746-A900-D837B35EA0EE}" srcOrd="1" destOrd="0" presId="urn:microsoft.com/office/officeart/2005/8/layout/StepDownProcess"/>
    <dgm:cxn modelId="{181FD288-ED19-2444-A2ED-1969B10CC2E9}" type="presParOf" srcId="{8A980012-777E-F34D-B453-0211419A44A7}" destId="{E7BB6EA8-08DA-334B-B9F8-6DA562A9548C}" srcOrd="2" destOrd="0" presId="urn:microsoft.com/office/officeart/2005/8/layout/StepDownProcess"/>
    <dgm:cxn modelId="{DF071BC5-2332-C94D-A198-BD427FE9180A}" type="presParOf" srcId="{152A6700-1A6B-494C-9291-FDD9EBDAFF1C}" destId="{F7BFEA20-BBE9-654A-8DB3-377CA681DE29}" srcOrd="7" destOrd="0" presId="urn:microsoft.com/office/officeart/2005/8/layout/StepDownProcess"/>
    <dgm:cxn modelId="{66873E8B-48FC-1040-960A-110BC0FE3DBB}" type="presParOf" srcId="{152A6700-1A6B-494C-9291-FDD9EBDAFF1C}" destId="{C7684665-D84F-A242-BF76-DEFE4F28A2B0}" srcOrd="8" destOrd="0" presId="urn:microsoft.com/office/officeart/2005/8/layout/StepDownProcess"/>
    <dgm:cxn modelId="{66FFC12C-3873-8848-B284-2C9728A7A104}" type="presParOf" srcId="{C7684665-D84F-A242-BF76-DEFE4F28A2B0}" destId="{AE56798C-5696-1440-9ECB-FBE8E4940D46}" srcOrd="0" destOrd="0" presId="urn:microsoft.com/office/officeart/2005/8/layout/StepDownProcess"/>
    <dgm:cxn modelId="{48C0FCA5-B840-514C-A7E1-641C96C3FF05}" type="presParOf" srcId="{C7684665-D84F-A242-BF76-DEFE4F28A2B0}" destId="{1B7593FA-D77C-AB4A-88B1-94AF00B93B8D}" srcOrd="1" destOrd="0" presId="urn:microsoft.com/office/officeart/2005/8/layout/StepDownProcess"/>
    <dgm:cxn modelId="{E055C5A2-4ADB-D947-BA13-CDC2206C3160}" type="presParOf" srcId="{C7684665-D84F-A242-BF76-DEFE4F28A2B0}" destId="{384BBAAE-A0A1-3046-8DC9-7C1A2CF6AE76}" srcOrd="2" destOrd="0" presId="urn:microsoft.com/office/officeart/2005/8/layout/StepDownProcess"/>
    <dgm:cxn modelId="{B30FA983-52D3-FA4E-B8E5-74792B4BC792}" type="presParOf" srcId="{152A6700-1A6B-494C-9291-FDD9EBDAFF1C}" destId="{1165BEC4-88B9-DD49-8AB9-B7B26AF3509F}" srcOrd="9" destOrd="0" presId="urn:microsoft.com/office/officeart/2005/8/layout/StepDownProcess"/>
    <dgm:cxn modelId="{80D5257A-3DF0-1A4C-B971-97E5A7CBB470}" type="presParOf" srcId="{152A6700-1A6B-494C-9291-FDD9EBDAFF1C}" destId="{BD0D42D2-F7B5-934A-B744-CA62FDB2F7C4}" srcOrd="10" destOrd="0" presId="urn:microsoft.com/office/officeart/2005/8/layout/StepDownProcess"/>
    <dgm:cxn modelId="{094A4302-34A7-1B44-ABC1-9D678A46435D}" type="presParOf" srcId="{BD0D42D2-F7B5-934A-B744-CA62FDB2F7C4}" destId="{9B47C4D3-68C2-1B43-AB44-3B3390E78D07}" srcOrd="0" destOrd="0" presId="urn:microsoft.com/office/officeart/2005/8/layout/StepDownProcess"/>
    <dgm:cxn modelId="{1D4C3194-4645-D546-A861-7D7A0A68BBC4}" type="presParOf" srcId="{BD0D42D2-F7B5-934A-B744-CA62FDB2F7C4}" destId="{2C2B011C-8F55-3145-8E23-7E3CF9634202}" srcOrd="1" destOrd="0" presId="urn:microsoft.com/office/officeart/2005/8/layout/StepDownProcess"/>
    <dgm:cxn modelId="{C20FC8DA-548D-6045-8EA0-E7C4004FE18E}" type="presParOf" srcId="{BD0D42D2-F7B5-934A-B744-CA62FDB2F7C4}" destId="{6BA75594-E094-924A-AD1A-64FA0AA27D3C}" srcOrd="2" destOrd="0" presId="urn:microsoft.com/office/officeart/2005/8/layout/StepDownProcess"/>
    <dgm:cxn modelId="{8FEFB96B-79F0-7343-B319-A54C3A4AB7DC}" type="presParOf" srcId="{152A6700-1A6B-494C-9291-FDD9EBDAFF1C}" destId="{5808765E-94BA-894A-9EB2-5BF560199A53}" srcOrd="11" destOrd="0" presId="urn:microsoft.com/office/officeart/2005/8/layout/StepDownProcess"/>
    <dgm:cxn modelId="{640FDB8A-5825-7E43-9BFF-B6EE9AE8A6A6}" type="presParOf" srcId="{152A6700-1A6B-494C-9291-FDD9EBDAFF1C}" destId="{B4073463-D5FA-2C48-BCDE-915DEE2881A6}" srcOrd="12" destOrd="0" presId="urn:microsoft.com/office/officeart/2005/8/layout/StepDownProcess"/>
    <dgm:cxn modelId="{B131C573-02D7-4F42-B138-1624CDA33782}" type="presParOf" srcId="{B4073463-D5FA-2C48-BCDE-915DEE2881A6}" destId="{6F2BC03E-1AB2-FF4E-8409-FB80966389AC}" srcOrd="0" destOrd="0" presId="urn:microsoft.com/office/officeart/2005/8/layout/StepDownProcess"/>
    <dgm:cxn modelId="{BFCBB5E4-9961-1343-99BC-F4442CD4524E}" type="presParOf" srcId="{B4073463-D5FA-2C48-BCDE-915DEE2881A6}" destId="{3F261621-E8E0-5144-A4CD-A1FF4C97217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750B4-33AD-594F-8CF0-139057850654}">
      <dsp:nvSpPr>
        <dsp:cNvPr id="0" name=""/>
        <dsp:cNvSpPr/>
      </dsp:nvSpPr>
      <dsp:spPr>
        <a:xfrm rot="5400000">
          <a:off x="144442" y="694843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C22520-C1F7-1246-BB4A-4E79886F310E}">
      <dsp:nvSpPr>
        <dsp:cNvPr id="0" name=""/>
        <dsp:cNvSpPr/>
      </dsp:nvSpPr>
      <dsp:spPr>
        <a:xfrm>
          <a:off x="2943" y="102802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ENFREC 1993</a:t>
          </a:r>
          <a:endParaRPr lang="es-ES" sz="1000" kern="1200" dirty="0"/>
        </a:p>
      </dsp:txBody>
      <dsp:txXfrm>
        <a:off x="33670" y="133529"/>
        <a:ext cx="837626" cy="567872"/>
      </dsp:txXfrm>
    </dsp:sp>
    <dsp:sp modelId="{9D36A931-3B5E-FB40-A0F1-01D547E9EE00}">
      <dsp:nvSpPr>
        <dsp:cNvPr id="0" name=""/>
        <dsp:cNvSpPr/>
      </dsp:nvSpPr>
      <dsp:spPr>
        <a:xfrm>
          <a:off x="1106153" y="162823"/>
          <a:ext cx="2287137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21.4% 18-69 años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12.7% 12-17 años</a:t>
          </a:r>
          <a:endParaRPr lang="es-ES" sz="1200" kern="1200" dirty="0"/>
        </a:p>
      </dsp:txBody>
      <dsp:txXfrm>
        <a:off x="1106153" y="162823"/>
        <a:ext cx="2287137" cy="508649"/>
      </dsp:txXfrm>
    </dsp:sp>
    <dsp:sp modelId="{EC3045FC-B030-A34C-AF3E-FAD8E5A6101E}">
      <dsp:nvSpPr>
        <dsp:cNvPr id="0" name=""/>
        <dsp:cNvSpPr/>
      </dsp:nvSpPr>
      <dsp:spPr>
        <a:xfrm rot="5400000">
          <a:off x="1281851" y="1401784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037AE-DD65-2E48-A7E3-3B83CB9873EC}">
      <dsp:nvSpPr>
        <dsp:cNvPr id="0" name=""/>
        <dsp:cNvSpPr/>
      </dsp:nvSpPr>
      <dsp:spPr>
        <a:xfrm>
          <a:off x="1140352" y="809744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ENFREC 1998</a:t>
          </a:r>
          <a:endParaRPr lang="es-ES" sz="1000" kern="1200" dirty="0"/>
        </a:p>
      </dsp:txBody>
      <dsp:txXfrm>
        <a:off x="1171079" y="840471"/>
        <a:ext cx="837626" cy="567872"/>
      </dsp:txXfrm>
    </dsp:sp>
    <dsp:sp modelId="{C29EE132-DFBF-484D-8392-F52DA6E0DA0B}">
      <dsp:nvSpPr>
        <dsp:cNvPr id="0" name=""/>
        <dsp:cNvSpPr/>
      </dsp:nvSpPr>
      <dsp:spPr>
        <a:xfrm>
          <a:off x="2126588" y="869764"/>
          <a:ext cx="1606743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18.9% 12-69 años</a:t>
          </a:r>
          <a:endParaRPr lang="es-ES" sz="1200" kern="1200" dirty="0"/>
        </a:p>
      </dsp:txBody>
      <dsp:txXfrm>
        <a:off x="2126588" y="869764"/>
        <a:ext cx="1606743" cy="508649"/>
      </dsp:txXfrm>
    </dsp:sp>
    <dsp:sp modelId="{BBA9F6AB-86B9-3E4B-8AC6-C235AB2A36CC}">
      <dsp:nvSpPr>
        <dsp:cNvPr id="0" name=""/>
        <dsp:cNvSpPr/>
      </dsp:nvSpPr>
      <dsp:spPr>
        <a:xfrm rot="5400000">
          <a:off x="2419260" y="2108726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C6B6D-A107-A24A-B1EA-A50093FDCCFB}">
      <dsp:nvSpPr>
        <dsp:cNvPr id="0" name=""/>
        <dsp:cNvSpPr/>
      </dsp:nvSpPr>
      <dsp:spPr>
        <a:xfrm>
          <a:off x="2277761" y="1516685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Encuesta Nacional de Salud 2007</a:t>
          </a:r>
          <a:endParaRPr lang="es-ES" sz="1000" kern="1200" dirty="0"/>
        </a:p>
      </dsp:txBody>
      <dsp:txXfrm>
        <a:off x="2308488" y="1547412"/>
        <a:ext cx="837626" cy="567872"/>
      </dsp:txXfrm>
    </dsp:sp>
    <dsp:sp modelId="{C3E5A445-1F10-6D43-9BB7-47C02A131B42}">
      <dsp:nvSpPr>
        <dsp:cNvPr id="0" name=""/>
        <dsp:cNvSpPr/>
      </dsp:nvSpPr>
      <dsp:spPr>
        <a:xfrm>
          <a:off x="3244265" y="1576706"/>
          <a:ext cx="1567266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12.8% 18-69 años</a:t>
          </a:r>
          <a:endParaRPr lang="es-ES" sz="1200" kern="1200" dirty="0"/>
        </a:p>
      </dsp:txBody>
      <dsp:txXfrm>
        <a:off x="3244265" y="1576706"/>
        <a:ext cx="1567266" cy="508649"/>
      </dsp:txXfrm>
    </dsp:sp>
    <dsp:sp modelId="{26794592-9E01-8546-9A77-8425D98796BA}">
      <dsp:nvSpPr>
        <dsp:cNvPr id="0" name=""/>
        <dsp:cNvSpPr/>
      </dsp:nvSpPr>
      <dsp:spPr>
        <a:xfrm rot="5400000">
          <a:off x="3556669" y="2815668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D383A3-2DC8-5746-A900-D837B35EA0EE}">
      <dsp:nvSpPr>
        <dsp:cNvPr id="0" name=""/>
        <dsp:cNvSpPr/>
      </dsp:nvSpPr>
      <dsp:spPr>
        <a:xfrm>
          <a:off x="3415169" y="2223627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ENCSP 2008</a:t>
          </a:r>
          <a:endParaRPr lang="es-ES" sz="1000" kern="1200" dirty="0"/>
        </a:p>
      </dsp:txBody>
      <dsp:txXfrm>
        <a:off x="3445896" y="2254354"/>
        <a:ext cx="837626" cy="567872"/>
      </dsp:txXfrm>
    </dsp:sp>
    <dsp:sp modelId="{E7BB6EA8-08DA-334B-B9F8-6DA562A9548C}">
      <dsp:nvSpPr>
        <dsp:cNvPr id="0" name=""/>
        <dsp:cNvSpPr/>
      </dsp:nvSpPr>
      <dsp:spPr>
        <a:xfrm>
          <a:off x="4398891" y="2283648"/>
          <a:ext cx="1676822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17.3% 12-65 años</a:t>
          </a:r>
          <a:endParaRPr lang="es-ES" sz="1200" kern="1200" dirty="0"/>
        </a:p>
      </dsp:txBody>
      <dsp:txXfrm>
        <a:off x="4398891" y="2283648"/>
        <a:ext cx="1676822" cy="508649"/>
      </dsp:txXfrm>
    </dsp:sp>
    <dsp:sp modelId="{AE56798C-5696-1440-9ECB-FBE8E4940D46}">
      <dsp:nvSpPr>
        <dsp:cNvPr id="0" name=""/>
        <dsp:cNvSpPr/>
      </dsp:nvSpPr>
      <dsp:spPr>
        <a:xfrm rot="5400000">
          <a:off x="4694077" y="3522610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7593FA-D77C-AB4A-88B1-94AF00B93B8D}">
      <dsp:nvSpPr>
        <dsp:cNvPr id="0" name=""/>
        <dsp:cNvSpPr/>
      </dsp:nvSpPr>
      <dsp:spPr>
        <a:xfrm>
          <a:off x="4552578" y="2930569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ENCSP 2013</a:t>
          </a:r>
          <a:endParaRPr lang="es-ES" sz="1000" kern="1200" dirty="0"/>
        </a:p>
      </dsp:txBody>
      <dsp:txXfrm>
        <a:off x="4583305" y="2961296"/>
        <a:ext cx="837626" cy="567872"/>
      </dsp:txXfrm>
    </dsp:sp>
    <dsp:sp modelId="{384BBAAE-A0A1-3046-8DC9-7C1A2CF6AE76}">
      <dsp:nvSpPr>
        <dsp:cNvPr id="0" name=""/>
        <dsp:cNvSpPr/>
      </dsp:nvSpPr>
      <dsp:spPr>
        <a:xfrm>
          <a:off x="5481512" y="2990589"/>
          <a:ext cx="1786383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12.9% 12-65 años</a:t>
          </a:r>
          <a:endParaRPr lang="es-ES" sz="1200" kern="1200" dirty="0"/>
        </a:p>
      </dsp:txBody>
      <dsp:txXfrm>
        <a:off x="5481512" y="2990589"/>
        <a:ext cx="1786383" cy="508649"/>
      </dsp:txXfrm>
    </dsp:sp>
    <dsp:sp modelId="{9B47C4D3-68C2-1B43-AB44-3B3390E78D07}">
      <dsp:nvSpPr>
        <dsp:cNvPr id="0" name=""/>
        <dsp:cNvSpPr/>
      </dsp:nvSpPr>
      <dsp:spPr>
        <a:xfrm rot="5400000">
          <a:off x="5831486" y="4229551"/>
          <a:ext cx="534082" cy="6080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B011C-8F55-3145-8E23-7E3CF9634202}">
      <dsp:nvSpPr>
        <dsp:cNvPr id="0" name=""/>
        <dsp:cNvSpPr/>
      </dsp:nvSpPr>
      <dsp:spPr>
        <a:xfrm>
          <a:off x="5689987" y="3637511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ECV 2016</a:t>
          </a:r>
          <a:endParaRPr lang="es-ES" sz="1000" kern="1200" dirty="0"/>
        </a:p>
      </dsp:txBody>
      <dsp:txXfrm>
        <a:off x="5720714" y="3668238"/>
        <a:ext cx="837626" cy="567872"/>
      </dsp:txXfrm>
    </dsp:sp>
    <dsp:sp modelId="{6BA75594-E094-924A-AD1A-64FA0AA27D3C}">
      <dsp:nvSpPr>
        <dsp:cNvPr id="0" name=""/>
        <dsp:cNvSpPr/>
      </dsp:nvSpPr>
      <dsp:spPr>
        <a:xfrm>
          <a:off x="6638652" y="3697531"/>
          <a:ext cx="1448870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9.8% 18 años y más</a:t>
          </a:r>
          <a:endParaRPr lang="es-ES" sz="1200" kern="1200" dirty="0"/>
        </a:p>
      </dsp:txBody>
      <dsp:txXfrm>
        <a:off x="6638652" y="3697531"/>
        <a:ext cx="1448870" cy="508649"/>
      </dsp:txXfrm>
    </dsp:sp>
    <dsp:sp modelId="{6F2BC03E-1AB2-FF4E-8409-FB80966389AC}">
      <dsp:nvSpPr>
        <dsp:cNvPr id="0" name=""/>
        <dsp:cNvSpPr/>
      </dsp:nvSpPr>
      <dsp:spPr>
        <a:xfrm>
          <a:off x="6827396" y="4344452"/>
          <a:ext cx="899080" cy="62932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ECV 2017</a:t>
          </a:r>
          <a:endParaRPr lang="es-ES" sz="1000" kern="1200" dirty="0"/>
        </a:p>
      </dsp:txBody>
      <dsp:txXfrm>
        <a:off x="6858123" y="4375179"/>
        <a:ext cx="837626" cy="567872"/>
      </dsp:txXfrm>
    </dsp:sp>
    <dsp:sp modelId="{3F261621-E8E0-5144-A4CD-A1FF4C972176}">
      <dsp:nvSpPr>
        <dsp:cNvPr id="0" name=""/>
        <dsp:cNvSpPr/>
      </dsp:nvSpPr>
      <dsp:spPr>
        <a:xfrm>
          <a:off x="7687808" y="4404473"/>
          <a:ext cx="737127" cy="508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8.3%18 años y más</a:t>
          </a:r>
          <a:endParaRPr lang="es-ES" sz="1200" kern="1200" dirty="0"/>
        </a:p>
      </dsp:txBody>
      <dsp:txXfrm>
        <a:off x="7687808" y="4404473"/>
        <a:ext cx="737127" cy="508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2A89-994D-694E-9996-9AEA79CDAB9A}" type="datetime1">
              <a:rPr lang="es-CO" smtClean="0"/>
              <a:t>27/09/18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A1FD-5B98-3048-8C17-884AFB5E17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21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11593-163A-2340-A4EA-BD7D17FC371A}" type="datetime1">
              <a:rPr lang="es-CO" smtClean="0"/>
              <a:t>27/09/18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861BD-0047-4EDA-853C-B6C806E4099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978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61BD-0047-4EDA-853C-B6C806E40994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3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61BD-0047-4EDA-853C-B6C806E40994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0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Prevalencia actual Risaralda 2017: 16%</a:t>
            </a:r>
          </a:p>
          <a:p>
            <a:r>
              <a:rPr lang="es-ES" dirty="0" smtClean="0"/>
              <a:t>Prevalencia mes universitarios hombres 2016: 23.8%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61BD-0047-4EDA-853C-B6C806E40994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85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61BD-0047-4EDA-853C-B6C806E40994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109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29" charset="0"/>
                <a:ea typeface="msgothic" charset="0"/>
                <a:cs typeface="msgothic" charset="0"/>
              </a:rPr>
              <a:t>Orleans and Slade, 1993 </a:t>
            </a:r>
            <a:r>
              <a:rPr lang="en-GB" dirty="0" err="1" smtClean="0">
                <a:latin typeface="Arial" pitchFamily="29" charset="0"/>
                <a:ea typeface="msgothic" charset="0"/>
                <a:cs typeface="msgothic" charset="0"/>
              </a:rPr>
              <a:t>propusieron</a:t>
            </a:r>
            <a:r>
              <a:rPr lang="en-GB" dirty="0" smtClean="0">
                <a:latin typeface="Arial" pitchFamily="29" charset="0"/>
                <a:ea typeface="msgothic" charset="0"/>
                <a:cs typeface="msgothic" charset="0"/>
              </a:rPr>
              <a:t> </a:t>
            </a:r>
            <a:r>
              <a:rPr lang="en-GB" dirty="0" err="1" smtClean="0">
                <a:latin typeface="Arial" pitchFamily="29" charset="0"/>
                <a:ea typeface="msgothic" charset="0"/>
                <a:cs typeface="msgothic" charset="0"/>
              </a:rPr>
              <a:t>este</a:t>
            </a:r>
            <a:r>
              <a:rPr lang="en-GB" dirty="0" smtClean="0">
                <a:latin typeface="Arial" pitchFamily="29" charset="0"/>
                <a:ea typeface="msgothic" charset="0"/>
                <a:cs typeface="msgothic" charset="0"/>
              </a:rPr>
              <a:t> </a:t>
            </a:r>
            <a:r>
              <a:rPr lang="en-GB" dirty="0" err="1" smtClean="0">
                <a:latin typeface="Arial" pitchFamily="29" charset="0"/>
                <a:ea typeface="msgothic" charset="0"/>
                <a:cs typeface="msgothic" charset="0"/>
              </a:rPr>
              <a:t>modelo</a:t>
            </a:r>
            <a:endParaRPr lang="en-GB" dirty="0" smtClean="0">
              <a:latin typeface="Arial" pitchFamily="29" charset="0"/>
              <a:ea typeface="msgothic" charset="0"/>
              <a:cs typeface="msgothic" charset="0"/>
            </a:endParaRPr>
          </a:p>
          <a:p>
            <a:endParaRPr lang="en-GB" dirty="0" smtClean="0">
              <a:latin typeface="Arial" pitchFamily="29" charset="0"/>
              <a:ea typeface="msgothic" charset="0"/>
              <a:cs typeface="msgothic" charset="0"/>
            </a:endParaRPr>
          </a:p>
          <a:p>
            <a:pPr lvl="1"/>
            <a:r>
              <a:rPr lang="es-ES" dirty="0" smtClean="0"/>
              <a:t>Políticas basadas en evidencia</a:t>
            </a:r>
          </a:p>
          <a:p>
            <a:pPr lvl="1"/>
            <a:r>
              <a:rPr lang="es-ES" dirty="0" smtClean="0"/>
              <a:t>Globalización y tabaco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F985-1693-DA41-9C2F-A7797496A098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 un </a:t>
            </a:r>
            <a:r>
              <a:rPr lang="es-ES" dirty="0" err="1" smtClean="0"/>
              <a:t>Delfin</a:t>
            </a:r>
            <a:r>
              <a:rPr lang="es-ES" dirty="0" smtClean="0"/>
              <a:t>: distorsiones en la información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861BD-0047-4EDA-853C-B6C806E40994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76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FE14673-CF3C-0549-8D33-19E3313B7C7F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6BE-2B6B-4742-B579-59C47E80928E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FBA-5A69-F044-B80F-1AB2AFCFA7BC}" type="datetime1">
              <a:rPr lang="es-CO" smtClean="0"/>
              <a:t>27/09/18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6F6A-6CB7-5C44-B014-C3CB5160C664}" type="datetime1">
              <a:rPr lang="es-CO" smtClean="0"/>
              <a:t>27/09/18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AE89C81-1935-3E42-B29C-9E20DE4797F1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FF13A94-4303-444B-A05A-A226B059C9AA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31EA-20EC-6744-A71E-9D35EE2E5C16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63613D-0C59-9944-878C-5963B3840DF1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D676ED-341A-F94C-9B3A-C76E345A459D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F05F999-E35E-D740-B488-6E7664B9FE8F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2700-B995-E94B-9A13-FFB6F7A52303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105D-40E5-D849-90A3-210C1ED02544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D85B-23CE-5440-A85F-9DDAB5B1EC2D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27/09/18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7703" y="329308"/>
            <a:ext cx="4454127" cy="3092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3D9B-B375-B248-9946-CDBDB04EA6C3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F926D76-8BB8-6140-AC09-76913209C4B3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A6102BF-C045-C243-A8C1-4A4B876C85C3}" type="datetime1">
              <a:rPr lang="es-CO" smtClean="0"/>
              <a:t>27/09/18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49CF-A293-2F40-A47D-D30B4A88AA1F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4B4-6330-3C41-A03F-4EDD254B3E1B}" type="datetime1">
              <a:rPr lang="es-CO" smtClean="0"/>
              <a:t>27/09/18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ADC-BFB6-3445-8B6E-D1A85F291697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6C56-0ECB-C040-A818-2FD16C4D1047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Tejiendo Bienestar</a:t>
            </a: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hyperlink" Target="http://www.fundacionanaas.org" TargetMode="External"/><Relationship Id="rId24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00" y="6490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5D97B0-B139-9D42-A5AF-07C014CEB33A}" type="datetime1">
              <a:rPr lang="es-CO" smtClean="0"/>
              <a:t>27/09/18</a:t>
            </a:fld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85B31C-724E-9B43-9E58-EE115CA2BDB4}" type="slidenum">
              <a:rPr lang="es-ES_tradnl" smtClean="0"/>
              <a:pPr/>
              <a:t>‹Nr.›</a:t>
            </a:fld>
            <a:endParaRPr lang="es-ES_tradnl"/>
          </a:p>
        </p:txBody>
      </p:sp>
      <p:pic>
        <p:nvPicPr>
          <p:cNvPr id="7" name="Picture 4" descr="Logo-01.png">
            <a:hlinkClick r:id="rId23"/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812360" y="6237312"/>
            <a:ext cx="1324195" cy="618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llorente@fundacionanaas.or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worldbank.org/curated/en/491661505803109617/Main-report" TargetMode="External"/><Relationship Id="rId4" Type="http://schemas.openxmlformats.org/officeDocument/2006/relationships/hyperlink" Target="http://documents.worldbank.org/curated/en/238861522243274209/Economics-of-Tobacco-Taxation-Toolk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ncercontrol.cancer.gov/brp/tcrb/monographs/21/docs/m21_complete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J_JXv4qBTe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elibrary.worldbank.org/doi/book/10.1596/978-1-4648-0779-4" TargetMode="External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9643096" TargetMode="External"/><Relationship Id="rId4" Type="http://schemas.openxmlformats.org/officeDocument/2006/relationships/hyperlink" Target="http://www.ncbi.nlm.nih.gov/pubmed/30093415" TargetMode="External"/><Relationship Id="rId5" Type="http://schemas.openxmlformats.org/officeDocument/2006/relationships/hyperlink" Target="http://www.ncbi.nlm.nih.gov/pubmed/2954055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ho.org/journal/index.php?option=com_content&amp;view=article&amp;id=199:economics-of-tobacco-control-in-the-americas&amp;Itemid=8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ancercontrol.cancer.gov/brp/tcrb/monographs/21/docs/m21_complet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509120"/>
            <a:ext cx="5923384" cy="933450"/>
          </a:xfrm>
        </p:spPr>
        <p:txBody>
          <a:bodyPr>
            <a:normAutofit/>
          </a:bodyPr>
          <a:lstStyle/>
          <a:p>
            <a:pPr algn="ctr"/>
            <a:r>
              <a:rPr lang="es-ES_tradnl" sz="1800" dirty="0"/>
              <a:t>Una aproximación integral al monitoreo de la política de impuestos al cigarrillo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632" y="5157192"/>
            <a:ext cx="4038600" cy="75303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_tradnl" dirty="0" smtClean="0"/>
              <a:t>XIII Seminario Internacional de investigación urbana y regional</a:t>
            </a:r>
          </a:p>
          <a:p>
            <a:pPr algn="ctr">
              <a:spcBef>
                <a:spcPts val="0"/>
              </a:spcBef>
            </a:pPr>
            <a:r>
              <a:rPr lang="es-ES_tradnl" dirty="0" smtClean="0"/>
              <a:t>ACIUR</a:t>
            </a:r>
          </a:p>
          <a:p>
            <a:pPr algn="ctr">
              <a:spcBef>
                <a:spcPts val="0"/>
              </a:spcBef>
            </a:pPr>
            <a:r>
              <a:rPr lang="es-ES_tradnl" dirty="0" smtClean="0"/>
              <a:t>Septiembre 27, 2018</a:t>
            </a:r>
          </a:p>
          <a:p>
            <a:pPr algn="ctr">
              <a:spcBef>
                <a:spcPts val="0"/>
              </a:spcBef>
            </a:pPr>
            <a:r>
              <a:rPr lang="es-ES_tradnl" dirty="0" smtClean="0"/>
              <a:t>Blanca Llorente y Norman M</a:t>
            </a:r>
            <a:r>
              <a:rPr lang="es-ES_tradnl" dirty="0" smtClean="0">
                <a:hlinkClick r:id="rId3"/>
              </a:rPr>
              <a:t>a</a:t>
            </a:r>
            <a:r>
              <a:rPr lang="es-ES_tradnl" dirty="0" smtClean="0"/>
              <a:t>ldonado</a:t>
            </a:r>
          </a:p>
          <a:p>
            <a:pPr algn="ctr">
              <a:spcBef>
                <a:spcPts val="0"/>
              </a:spcBef>
            </a:pPr>
            <a:r>
              <a:rPr lang="es-ES_tradnl" dirty="0" smtClean="0">
                <a:hlinkClick r:id="rId3"/>
              </a:rPr>
              <a:t>bllorente</a:t>
            </a:r>
            <a:r>
              <a:rPr lang="es-ES_tradnl" dirty="0">
                <a:hlinkClick r:id="rId3"/>
              </a:rPr>
              <a:t>@</a:t>
            </a:r>
            <a:r>
              <a:rPr lang="es-ES_tradnl" dirty="0" smtClean="0">
                <a:hlinkClick r:id="rId3"/>
              </a:rPr>
              <a:t>fundacionanaas.org</a:t>
            </a:r>
            <a:r>
              <a:rPr lang="es-ES_tradnl" dirty="0"/>
              <a:t> </a:t>
            </a:r>
            <a:endParaRPr lang="es-ES_tradnl" dirty="0" smtClean="0"/>
          </a:p>
        </p:txBody>
      </p:sp>
      <p:pic>
        <p:nvPicPr>
          <p:cNvPr id="4" name="Picture 3" descr="anaasweb1-02.png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609600" y="243356"/>
            <a:ext cx="8229600" cy="823444"/>
          </a:xfrm>
          <a:prstGeom prst="rect">
            <a:avLst/>
          </a:prstGeom>
        </p:spPr>
      </p:pic>
      <p:pic>
        <p:nvPicPr>
          <p:cNvPr id="6" name="Picture 5" descr="Logo-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4738321" cy="22098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173664" y="14625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framework_taxnprice_sept5_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" b="-9368"/>
          <a:stretch/>
        </p:blipFill>
        <p:spPr>
          <a:xfrm>
            <a:off x="0" y="188640"/>
            <a:ext cx="9117013" cy="6966573"/>
          </a:xfrm>
        </p:spPr>
      </p:pic>
    </p:spTree>
    <p:extLst>
      <p:ext uri="{BB962C8B-B14F-4D97-AF65-F5344CB8AC3E}">
        <p14:creationId xmlns:p14="http://schemas.microsoft.com/office/powerpoint/2010/main" val="69819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literatura que respalda la eficiencia del impuesto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ES" dirty="0" err="1" smtClean="0"/>
              <a:t>Curbing</a:t>
            </a:r>
            <a:r>
              <a:rPr lang="es-ES" dirty="0" smtClean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epidemic</a:t>
            </a:r>
            <a:r>
              <a:rPr lang="es-ES" dirty="0"/>
              <a:t> (1999)</a:t>
            </a:r>
          </a:p>
          <a:p>
            <a:pPr lvl="1"/>
            <a:r>
              <a:rPr lang="es-ES" dirty="0"/>
              <a:t>IARC </a:t>
            </a:r>
            <a:r>
              <a:rPr lang="es-ES" dirty="0" err="1"/>
              <a:t>Handbook</a:t>
            </a:r>
            <a:r>
              <a:rPr lang="es-ES" dirty="0"/>
              <a:t> 14 (2011)</a:t>
            </a:r>
          </a:p>
          <a:p>
            <a:pPr lvl="1"/>
            <a:r>
              <a:rPr lang="es-ES" dirty="0" err="1"/>
              <a:t>Surgeon</a:t>
            </a:r>
            <a:r>
              <a:rPr lang="es-ES" dirty="0"/>
              <a:t> General (2014) </a:t>
            </a:r>
            <a:r>
              <a:rPr lang="es-ES" sz="1600" i="1" dirty="0" err="1"/>
              <a:t>The</a:t>
            </a:r>
            <a:r>
              <a:rPr lang="es-ES" sz="1600" i="1" dirty="0"/>
              <a:t> </a:t>
            </a:r>
            <a:r>
              <a:rPr lang="es-ES" sz="1600" i="1" dirty="0" err="1"/>
              <a:t>Health</a:t>
            </a:r>
            <a:r>
              <a:rPr lang="es-ES" sz="1600" i="1" dirty="0"/>
              <a:t> </a:t>
            </a:r>
            <a:r>
              <a:rPr lang="es-ES" sz="1600" i="1" dirty="0" err="1"/>
              <a:t>Consequences</a:t>
            </a:r>
            <a:r>
              <a:rPr lang="es-ES" sz="1600" i="1" dirty="0"/>
              <a:t> of Smoking—50 </a:t>
            </a:r>
            <a:r>
              <a:rPr lang="es-ES" sz="1600" i="1" dirty="0" err="1"/>
              <a:t>Years</a:t>
            </a:r>
            <a:r>
              <a:rPr lang="es-ES" sz="1600" i="1" dirty="0"/>
              <a:t> of </a:t>
            </a:r>
            <a:r>
              <a:rPr lang="es-ES" sz="1600" i="1" dirty="0" err="1"/>
              <a:t>Progress</a:t>
            </a:r>
            <a:endParaRPr lang="es-ES" sz="1600" i="1" dirty="0"/>
          </a:p>
          <a:p>
            <a:pPr marL="228600" lvl="1" indent="0">
              <a:buNone/>
            </a:pPr>
            <a:r>
              <a:rPr lang="es-ES" sz="1500" i="1" dirty="0"/>
              <a:t>“</a:t>
            </a:r>
            <a:r>
              <a:rPr lang="es-ES" sz="1500" i="1" dirty="0" err="1"/>
              <a:t>The</a:t>
            </a:r>
            <a:r>
              <a:rPr lang="es-ES" sz="1500" i="1" dirty="0"/>
              <a:t> </a:t>
            </a:r>
            <a:r>
              <a:rPr lang="es-ES" sz="1500" i="1" dirty="0" err="1"/>
              <a:t>evidence</a:t>
            </a:r>
            <a:r>
              <a:rPr lang="es-ES" sz="1500" i="1" dirty="0"/>
              <a:t> </a:t>
            </a:r>
            <a:r>
              <a:rPr lang="es-ES" sz="1500" i="1" dirty="0" err="1"/>
              <a:t>is</a:t>
            </a:r>
            <a:r>
              <a:rPr lang="es-ES" sz="1500" i="1" dirty="0"/>
              <a:t> </a:t>
            </a:r>
            <a:r>
              <a:rPr lang="es-ES" sz="1500" b="1" i="1" dirty="0" err="1"/>
              <a:t>sufficient</a:t>
            </a:r>
            <a:r>
              <a:rPr lang="es-ES" sz="1500" i="1" dirty="0"/>
              <a:t> </a:t>
            </a:r>
            <a:r>
              <a:rPr lang="es-ES" sz="1500" i="1" dirty="0" err="1"/>
              <a:t>to</a:t>
            </a:r>
            <a:r>
              <a:rPr lang="es-ES" sz="1500" i="1" dirty="0"/>
              <a:t> </a:t>
            </a:r>
            <a:r>
              <a:rPr lang="es-ES" sz="1500" i="1" dirty="0" err="1"/>
              <a:t>conclude</a:t>
            </a:r>
            <a:r>
              <a:rPr lang="es-ES" sz="1500" i="1" dirty="0"/>
              <a:t> </a:t>
            </a:r>
            <a:r>
              <a:rPr lang="es-ES" sz="1500" i="1" dirty="0" err="1"/>
              <a:t>that</a:t>
            </a:r>
            <a:r>
              <a:rPr lang="es-ES" sz="1500" i="1" dirty="0"/>
              <a:t> </a:t>
            </a:r>
            <a:r>
              <a:rPr lang="es-ES" sz="1500" i="1" dirty="0" err="1"/>
              <a:t>increases</a:t>
            </a:r>
            <a:r>
              <a:rPr lang="es-ES" sz="1500" i="1" dirty="0"/>
              <a:t> in </a:t>
            </a:r>
            <a:r>
              <a:rPr lang="es-ES" sz="1500" i="1" dirty="0" err="1"/>
              <a:t>the</a:t>
            </a:r>
            <a:r>
              <a:rPr lang="es-ES" sz="1500" i="1" dirty="0"/>
              <a:t> </a:t>
            </a:r>
            <a:r>
              <a:rPr lang="es-ES" sz="1500" b="1" i="1" dirty="0" err="1"/>
              <a:t>prices</a:t>
            </a:r>
            <a:r>
              <a:rPr lang="es-ES" sz="1500" i="1" dirty="0"/>
              <a:t> of </a:t>
            </a:r>
            <a:r>
              <a:rPr lang="es-ES" sz="1500" i="1" dirty="0" err="1"/>
              <a:t>tobacco</a:t>
            </a:r>
            <a:r>
              <a:rPr lang="es-ES" sz="1500" i="1" dirty="0"/>
              <a:t> </a:t>
            </a:r>
            <a:r>
              <a:rPr lang="es-ES" sz="1500" i="1" dirty="0" err="1"/>
              <a:t>products</a:t>
            </a:r>
            <a:r>
              <a:rPr lang="es-ES" sz="1500" i="1" dirty="0"/>
              <a:t>, </a:t>
            </a:r>
            <a:r>
              <a:rPr lang="es-ES" sz="1500" i="1" dirty="0" err="1"/>
              <a:t>including</a:t>
            </a:r>
            <a:r>
              <a:rPr lang="es-ES" sz="1500" i="1" dirty="0"/>
              <a:t> </a:t>
            </a:r>
            <a:r>
              <a:rPr lang="es-ES" sz="1500" i="1" dirty="0" err="1"/>
              <a:t>those</a:t>
            </a:r>
            <a:r>
              <a:rPr lang="es-ES" sz="1500" i="1" dirty="0"/>
              <a:t> </a:t>
            </a:r>
            <a:r>
              <a:rPr lang="es-ES" sz="1500" i="1" dirty="0" err="1"/>
              <a:t>resulting</a:t>
            </a:r>
            <a:r>
              <a:rPr lang="es-ES" sz="1500" i="1" dirty="0"/>
              <a:t> </a:t>
            </a:r>
            <a:r>
              <a:rPr lang="es-ES" sz="1500" i="1" dirty="0" err="1"/>
              <a:t>from</a:t>
            </a:r>
            <a:r>
              <a:rPr lang="es-ES" sz="1500" i="1" dirty="0"/>
              <a:t> </a:t>
            </a:r>
            <a:r>
              <a:rPr lang="es-ES" sz="1500" i="1" dirty="0" err="1"/>
              <a:t>excise</a:t>
            </a:r>
            <a:r>
              <a:rPr lang="es-ES" sz="1500" i="1" dirty="0"/>
              <a:t> </a:t>
            </a:r>
            <a:r>
              <a:rPr lang="es-ES" sz="1500" i="1" dirty="0" err="1"/>
              <a:t>tax</a:t>
            </a:r>
            <a:r>
              <a:rPr lang="es-ES" sz="1500" i="1" dirty="0"/>
              <a:t> </a:t>
            </a:r>
            <a:r>
              <a:rPr lang="es-ES" sz="1500" i="1" dirty="0" err="1"/>
              <a:t>increases</a:t>
            </a:r>
            <a:r>
              <a:rPr lang="es-ES" sz="1500" i="1" dirty="0"/>
              <a:t>, </a:t>
            </a:r>
            <a:r>
              <a:rPr lang="es-ES" sz="1500" b="1" i="1" dirty="0" err="1"/>
              <a:t>prevent</a:t>
            </a:r>
            <a:r>
              <a:rPr lang="es-ES" sz="1500" b="1" i="1" dirty="0"/>
              <a:t> </a:t>
            </a:r>
            <a:r>
              <a:rPr lang="es-ES" sz="1500" b="1" i="1" dirty="0" err="1"/>
              <a:t>initiation</a:t>
            </a:r>
            <a:r>
              <a:rPr lang="es-ES" sz="1500" i="1" dirty="0"/>
              <a:t> of </a:t>
            </a:r>
            <a:r>
              <a:rPr lang="es-ES" sz="1500" i="1" dirty="0" err="1"/>
              <a:t>tobacco</a:t>
            </a:r>
            <a:r>
              <a:rPr lang="es-ES" sz="1500" i="1" dirty="0"/>
              <a:t> use, </a:t>
            </a:r>
            <a:r>
              <a:rPr lang="es-ES" sz="1500" i="1" dirty="0" err="1"/>
              <a:t>promote</a:t>
            </a:r>
            <a:r>
              <a:rPr lang="es-ES" sz="1500" i="1" dirty="0"/>
              <a:t> </a:t>
            </a:r>
            <a:r>
              <a:rPr lang="es-ES" sz="1500" b="1" i="1" dirty="0" err="1"/>
              <a:t>cessation</a:t>
            </a:r>
            <a:r>
              <a:rPr lang="es-ES" sz="1500" i="1" dirty="0"/>
              <a:t>, and reduce </a:t>
            </a:r>
            <a:r>
              <a:rPr lang="es-ES" sz="1500" i="1" dirty="0" err="1"/>
              <a:t>the</a:t>
            </a:r>
            <a:r>
              <a:rPr lang="es-ES" sz="1500" i="1" dirty="0"/>
              <a:t> </a:t>
            </a:r>
            <a:r>
              <a:rPr lang="es-ES" sz="1500" i="1" dirty="0" err="1"/>
              <a:t>prevalence</a:t>
            </a:r>
            <a:r>
              <a:rPr lang="es-ES" sz="1500" i="1" dirty="0"/>
              <a:t> and </a:t>
            </a:r>
            <a:r>
              <a:rPr lang="es-ES" sz="1500" i="1" dirty="0" err="1"/>
              <a:t>intensity</a:t>
            </a:r>
            <a:r>
              <a:rPr lang="es-ES" sz="1500" i="1" dirty="0"/>
              <a:t> of </a:t>
            </a:r>
            <a:r>
              <a:rPr lang="es-ES" sz="1500" i="1" dirty="0" err="1"/>
              <a:t>tobacco</a:t>
            </a:r>
            <a:r>
              <a:rPr lang="es-ES" sz="1500" i="1" dirty="0"/>
              <a:t> use </a:t>
            </a:r>
            <a:r>
              <a:rPr lang="es-ES" sz="1500" i="1" dirty="0" err="1"/>
              <a:t>among</a:t>
            </a:r>
            <a:r>
              <a:rPr lang="es-ES" sz="1500" i="1" dirty="0"/>
              <a:t> </a:t>
            </a:r>
            <a:r>
              <a:rPr lang="es-ES" sz="1500" i="1" dirty="0" err="1"/>
              <a:t>youth</a:t>
            </a:r>
            <a:r>
              <a:rPr lang="es-ES" sz="1500" i="1" dirty="0"/>
              <a:t> and </a:t>
            </a:r>
            <a:r>
              <a:rPr lang="es-ES" sz="1500" i="1" dirty="0" err="1"/>
              <a:t>adults</a:t>
            </a:r>
            <a:r>
              <a:rPr lang="es-ES" sz="1500" i="1" dirty="0"/>
              <a:t>.”</a:t>
            </a:r>
            <a:r>
              <a:rPr lang="es-ES" sz="1500" dirty="0"/>
              <a:t> </a:t>
            </a:r>
            <a:r>
              <a:rPr lang="es-ES" sz="1100" b="1" dirty="0"/>
              <a:t>Cap. 14</a:t>
            </a:r>
          </a:p>
          <a:p>
            <a:pPr lvl="1"/>
            <a:r>
              <a:rPr lang="es-ES" dirty="0"/>
              <a:t>NCI, OMS </a:t>
            </a:r>
            <a:r>
              <a:rPr lang="es-ES" dirty="0">
                <a:hlinkClick r:id="rId2"/>
              </a:rPr>
              <a:t>The Economics of Tobacco and Tobacco Control </a:t>
            </a:r>
            <a:r>
              <a:rPr lang="es-ES" dirty="0"/>
              <a:t>(2016). </a:t>
            </a:r>
            <a:r>
              <a:rPr lang="es-ES" sz="1100" b="1" dirty="0"/>
              <a:t>Cap. 4</a:t>
            </a:r>
          </a:p>
          <a:p>
            <a:pPr marL="228600" lvl="1" indent="0">
              <a:buNone/>
            </a:pPr>
            <a:r>
              <a:rPr lang="es-ES" sz="1500" i="1" dirty="0"/>
              <a:t>“</a:t>
            </a:r>
            <a:r>
              <a:rPr lang="es-ES" sz="1500" i="1" dirty="0" err="1"/>
              <a:t>significantly</a:t>
            </a:r>
            <a:r>
              <a:rPr lang="es-ES" sz="1500" i="1" dirty="0"/>
              <a:t> </a:t>
            </a:r>
            <a:r>
              <a:rPr lang="es-ES" sz="1500" i="1" dirty="0" err="1"/>
              <a:t>increasing</a:t>
            </a:r>
            <a:r>
              <a:rPr lang="es-ES" sz="1500" i="1" dirty="0"/>
              <a:t> </a:t>
            </a:r>
            <a:r>
              <a:rPr lang="es-ES" sz="1500" i="1" dirty="0" err="1"/>
              <a:t>the</a:t>
            </a:r>
            <a:r>
              <a:rPr lang="es-ES" sz="1500" i="1" dirty="0"/>
              <a:t> </a:t>
            </a:r>
            <a:r>
              <a:rPr lang="es-ES" sz="1500" b="1" i="1" dirty="0" err="1"/>
              <a:t>excise</a:t>
            </a:r>
            <a:r>
              <a:rPr lang="es-ES" sz="1500" b="1" i="1" dirty="0"/>
              <a:t> </a:t>
            </a:r>
            <a:r>
              <a:rPr lang="es-ES" sz="1500" b="1" i="1" dirty="0" err="1"/>
              <a:t>tax</a:t>
            </a:r>
            <a:r>
              <a:rPr lang="es-ES" sz="1500" b="1" i="1" dirty="0"/>
              <a:t> </a:t>
            </a:r>
            <a:r>
              <a:rPr lang="es-ES" sz="1500" i="1" dirty="0"/>
              <a:t>and </a:t>
            </a:r>
            <a:r>
              <a:rPr lang="es-ES" sz="1500" i="1" dirty="0" err="1"/>
              <a:t>price</a:t>
            </a:r>
            <a:r>
              <a:rPr lang="es-ES" sz="1500" i="1" dirty="0"/>
              <a:t> of </a:t>
            </a:r>
            <a:r>
              <a:rPr lang="es-ES" sz="1500" i="1" dirty="0" err="1"/>
              <a:t>tobacco</a:t>
            </a:r>
            <a:r>
              <a:rPr lang="es-ES" sz="1500" i="1" dirty="0"/>
              <a:t> </a:t>
            </a:r>
            <a:r>
              <a:rPr lang="es-ES" sz="1500" i="1" dirty="0" err="1"/>
              <a:t>products</a:t>
            </a:r>
            <a:r>
              <a:rPr lang="es-ES" sz="1500" i="1" dirty="0"/>
              <a:t> </a:t>
            </a:r>
            <a:r>
              <a:rPr lang="es-ES" sz="1500" i="1" dirty="0" err="1"/>
              <a:t>is</a:t>
            </a:r>
            <a:r>
              <a:rPr lang="es-ES" sz="1500" i="1" dirty="0"/>
              <a:t> </a:t>
            </a:r>
            <a:r>
              <a:rPr lang="es-ES" sz="1500" i="1" dirty="0" err="1"/>
              <a:t>the</a:t>
            </a:r>
            <a:r>
              <a:rPr lang="es-ES" sz="1500" i="1" dirty="0"/>
              <a:t> </a:t>
            </a:r>
            <a:r>
              <a:rPr lang="es-ES" sz="1500" b="1" i="1" dirty="0"/>
              <a:t>single </a:t>
            </a:r>
            <a:r>
              <a:rPr lang="es-ES" sz="1500" b="1" i="1" dirty="0" err="1"/>
              <a:t>most</a:t>
            </a:r>
            <a:r>
              <a:rPr lang="es-ES" sz="1500" b="1" i="1" dirty="0"/>
              <a:t> </a:t>
            </a:r>
            <a:r>
              <a:rPr lang="es-ES" sz="1500" b="1" i="1" dirty="0" err="1"/>
              <a:t>consistently</a:t>
            </a:r>
            <a:r>
              <a:rPr lang="es-ES" sz="1500" b="1" i="1" dirty="0"/>
              <a:t> </a:t>
            </a:r>
            <a:r>
              <a:rPr lang="es-ES" sz="1500" b="1" i="1" dirty="0" err="1"/>
              <a:t>effective</a:t>
            </a:r>
            <a:r>
              <a:rPr lang="es-ES" sz="1500" b="1" i="1" dirty="0"/>
              <a:t> </a:t>
            </a:r>
            <a:r>
              <a:rPr lang="es-ES" sz="1500" b="1" i="1" dirty="0" err="1"/>
              <a:t>tool</a:t>
            </a:r>
            <a:r>
              <a:rPr lang="es-ES" sz="1500" b="1" i="1" dirty="0"/>
              <a:t> </a:t>
            </a:r>
            <a:r>
              <a:rPr lang="es-ES" sz="1500" b="1" i="1" dirty="0" err="1"/>
              <a:t>for</a:t>
            </a:r>
            <a:r>
              <a:rPr lang="es-ES" sz="1500" b="1" i="1" dirty="0"/>
              <a:t> </a:t>
            </a:r>
            <a:r>
              <a:rPr lang="es-ES" sz="1500" b="1" i="1" dirty="0" err="1"/>
              <a:t>reducing</a:t>
            </a:r>
            <a:r>
              <a:rPr lang="es-ES" sz="1500" b="1" i="1" dirty="0"/>
              <a:t> </a:t>
            </a:r>
            <a:r>
              <a:rPr lang="es-ES" sz="1500" b="1" i="1" dirty="0" err="1"/>
              <a:t>tobacco</a:t>
            </a:r>
            <a:r>
              <a:rPr lang="es-ES" sz="1500" b="1" i="1" dirty="0"/>
              <a:t> use</a:t>
            </a:r>
            <a:r>
              <a:rPr lang="es-ES" sz="1500" i="1" dirty="0"/>
              <a:t>”</a:t>
            </a:r>
          </a:p>
          <a:p>
            <a:pPr lvl="1"/>
            <a:r>
              <a:rPr lang="es-ES" dirty="0"/>
              <a:t>Banco </a:t>
            </a:r>
            <a:r>
              <a:rPr lang="es-ES" dirty="0" smtClean="0"/>
              <a:t>Mundial</a:t>
            </a:r>
          </a:p>
          <a:p>
            <a:pPr lvl="2"/>
            <a:r>
              <a:rPr lang="es-ES" dirty="0" smtClean="0">
                <a:hlinkClick r:id="rId3"/>
              </a:rPr>
              <a:t>Tobacco </a:t>
            </a:r>
            <a:r>
              <a:rPr lang="es-ES" dirty="0">
                <a:hlinkClick r:id="rId3"/>
              </a:rPr>
              <a:t>Tax Reform at the Crossroads of Health and Development  </a:t>
            </a:r>
            <a:r>
              <a:rPr lang="es-ES" dirty="0"/>
              <a:t>(2017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>
                <a:hlinkClick r:id="rId4"/>
              </a:rPr>
              <a:t>The</a:t>
            </a:r>
            <a:r>
              <a:rPr lang="es-ES" dirty="0" smtClean="0">
                <a:hlinkClick r:id="rId4"/>
              </a:rPr>
              <a:t> </a:t>
            </a:r>
            <a:r>
              <a:rPr lang="es-ES" dirty="0" err="1" smtClean="0">
                <a:hlinkClick r:id="rId4"/>
              </a:rPr>
              <a:t>economics</a:t>
            </a:r>
            <a:r>
              <a:rPr lang="es-ES" dirty="0" smtClean="0">
                <a:hlinkClick r:id="rId4"/>
              </a:rPr>
              <a:t> of </a:t>
            </a:r>
            <a:r>
              <a:rPr lang="es-ES" dirty="0" err="1" smtClean="0">
                <a:hlinkClick r:id="rId4"/>
              </a:rPr>
              <a:t>tobacco</a:t>
            </a:r>
            <a:r>
              <a:rPr lang="es-ES" dirty="0" smtClean="0">
                <a:hlinkClick r:id="rId4"/>
              </a:rPr>
              <a:t> </a:t>
            </a:r>
            <a:r>
              <a:rPr lang="es-ES" dirty="0" err="1" smtClean="0">
                <a:hlinkClick r:id="rId4"/>
              </a:rPr>
              <a:t>taxation</a:t>
            </a:r>
            <a:r>
              <a:rPr lang="es-ES" dirty="0" smtClean="0">
                <a:hlinkClick r:id="rId4"/>
              </a:rPr>
              <a:t> </a:t>
            </a:r>
            <a:r>
              <a:rPr lang="es-ES" dirty="0" err="1" smtClean="0">
                <a:hlinkClick r:id="rId4"/>
              </a:rPr>
              <a:t>toolkit</a:t>
            </a:r>
            <a:r>
              <a:rPr lang="es-ES" dirty="0" smtClean="0">
                <a:hlinkClick r:id="rId4"/>
              </a:rPr>
              <a:t> </a:t>
            </a:r>
            <a:r>
              <a:rPr lang="es-ES" dirty="0" smtClean="0"/>
              <a:t>(2018)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58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IMPIT: </a:t>
            </a:r>
            <a:br>
              <a:rPr lang="es-ES" dirty="0" smtClean="0"/>
            </a:br>
            <a:r>
              <a:rPr lang="es-ES" dirty="0" smtClean="0"/>
              <a:t>Un instrumento para el seguimiento de la política de impuestos al tabaco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93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434453" y="439797"/>
            <a:ext cx="361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discusión sobre los </a:t>
            </a:r>
            <a:r>
              <a:rPr lang="es-ES" dirty="0"/>
              <a:t>e</a:t>
            </a:r>
            <a:r>
              <a:rPr lang="es-ES" dirty="0" smtClean="0"/>
              <a:t>fectos </a:t>
            </a:r>
          </a:p>
          <a:p>
            <a:r>
              <a:rPr lang="es-ES" dirty="0" smtClean="0"/>
              <a:t>del impuesto al tabaco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95535" y="6273011"/>
            <a:ext cx="4597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Imagen cortesía de </a:t>
            </a:r>
            <a:r>
              <a:rPr lang="es-ES" sz="1200" i="1" dirty="0" err="1" smtClean="0"/>
              <a:t>Bplanet</a:t>
            </a:r>
            <a:r>
              <a:rPr lang="es-ES" sz="1200" i="1" dirty="0" smtClean="0"/>
              <a:t> disponible en </a:t>
            </a:r>
            <a:r>
              <a:rPr lang="es-ES" sz="1200" i="1" dirty="0" err="1"/>
              <a:t>F</a:t>
            </a:r>
            <a:r>
              <a:rPr lang="es-ES" sz="1200" i="1" dirty="0" err="1" smtClean="0"/>
              <a:t>reeDigitalPhotos.net</a:t>
            </a:r>
            <a:endParaRPr lang="es-ES" sz="1200" i="1" dirty="0"/>
          </a:p>
        </p:txBody>
      </p:sp>
      <p:pic>
        <p:nvPicPr>
          <p:cNvPr id="5" name="Imagen 4" descr="ID-1001274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086127"/>
            <a:ext cx="7746142" cy="51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484094"/>
            <a:ext cx="7731259" cy="712658"/>
          </a:xfrm>
        </p:spPr>
        <p:txBody>
          <a:bodyPr/>
          <a:lstStyle/>
          <a:p>
            <a:r>
              <a:rPr lang="es-ES" sz="2400" dirty="0" smtClean="0"/>
              <a:t>Para superar el problema de los sabios ciegos</a:t>
            </a:r>
            <a:endParaRPr lang="es-ES" sz="2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26368" y="1583269"/>
            <a:ext cx="3657600" cy="4654043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s-ES" sz="1500" dirty="0" smtClean="0"/>
              <a:t>Mediciones periódicas de factores de riesgo de ENT. </a:t>
            </a:r>
            <a:r>
              <a:rPr lang="es-ES" sz="1500" b="1" dirty="0" smtClean="0">
                <a:solidFill>
                  <a:schemeClr val="accent1">
                    <a:lumMod val="75000"/>
                  </a:schemeClr>
                </a:solidFill>
              </a:rPr>
              <a:t>Saber en donde estamos</a:t>
            </a:r>
          </a:p>
          <a:p>
            <a:pPr>
              <a:spcBef>
                <a:spcPts val="200"/>
              </a:spcBef>
            </a:pPr>
            <a:r>
              <a:rPr lang="es-ES" sz="1500" dirty="0" smtClean="0"/>
              <a:t>Análisis </a:t>
            </a:r>
            <a:r>
              <a:rPr lang="es-ES" sz="1500" b="1" dirty="0" smtClean="0">
                <a:solidFill>
                  <a:srgbClr val="BF7D00"/>
                </a:solidFill>
              </a:rPr>
              <a:t>integral</a:t>
            </a:r>
            <a:r>
              <a:rPr lang="es-ES" sz="1500" dirty="0" smtClean="0"/>
              <a:t> de los efectos</a:t>
            </a:r>
          </a:p>
          <a:p>
            <a:pPr lvl="1">
              <a:spcBef>
                <a:spcPts val="200"/>
              </a:spcBef>
            </a:pPr>
            <a:r>
              <a:rPr lang="es-ES" sz="1500" dirty="0" smtClean="0"/>
              <a:t>Considerar la cadena de valor de la política: </a:t>
            </a:r>
            <a:r>
              <a:rPr lang="es-ES" sz="1500" dirty="0" err="1" smtClean="0"/>
              <a:t>Tx</a:t>
            </a:r>
            <a:r>
              <a:rPr lang="es-ES" sz="1500" dirty="0" err="1" smtClean="0">
                <a:sym typeface="Wingdings"/>
              </a:rPr>
              <a:t>PConsumoSalud</a:t>
            </a:r>
            <a:r>
              <a:rPr lang="es-ES" sz="1500" dirty="0" smtClean="0">
                <a:sym typeface="Wingdings"/>
              </a:rPr>
              <a:t>/erradicación pobreza y Recaudos</a:t>
            </a:r>
            <a:endParaRPr lang="es-ES" sz="1500" dirty="0" smtClean="0"/>
          </a:p>
          <a:p>
            <a:pPr lvl="1">
              <a:spcBef>
                <a:spcPts val="200"/>
              </a:spcBef>
            </a:pPr>
            <a:r>
              <a:rPr lang="es-ES" sz="1500" b="1" dirty="0" smtClean="0">
                <a:solidFill>
                  <a:srgbClr val="BF7D00"/>
                </a:solidFill>
              </a:rPr>
              <a:t>Precios</a:t>
            </a:r>
            <a:r>
              <a:rPr lang="es-ES" sz="1500" dirty="0" smtClean="0"/>
              <a:t> en canales principales y a lo largo de la cadena</a:t>
            </a:r>
          </a:p>
          <a:p>
            <a:pPr lvl="1">
              <a:spcBef>
                <a:spcPts val="200"/>
              </a:spcBef>
            </a:pPr>
            <a:r>
              <a:rPr lang="es-ES" sz="1500" dirty="0"/>
              <a:t>C</a:t>
            </a:r>
            <a:r>
              <a:rPr lang="es-ES" sz="1500" dirty="0" smtClean="0"/>
              <a:t>onocer el </a:t>
            </a:r>
            <a:r>
              <a:rPr lang="es-ES" sz="1500" b="1" dirty="0" smtClean="0">
                <a:solidFill>
                  <a:srgbClr val="BF7D00"/>
                </a:solidFill>
              </a:rPr>
              <a:t>volumen de ventas</a:t>
            </a:r>
          </a:p>
          <a:p>
            <a:pPr lvl="1">
              <a:spcBef>
                <a:spcPts val="200"/>
              </a:spcBef>
            </a:pPr>
            <a:r>
              <a:rPr lang="es-ES" sz="1500" dirty="0" smtClean="0"/>
              <a:t>Contextualizar datos de </a:t>
            </a:r>
            <a:r>
              <a:rPr lang="es-ES" sz="1500" b="1" dirty="0" smtClean="0">
                <a:solidFill>
                  <a:srgbClr val="BF7D00"/>
                </a:solidFill>
              </a:rPr>
              <a:t>contrabando</a:t>
            </a:r>
            <a:r>
              <a:rPr lang="es-ES" sz="1500" dirty="0" smtClean="0"/>
              <a:t> comparando con mediciones de consumo total</a:t>
            </a:r>
          </a:p>
          <a:p>
            <a:pPr>
              <a:spcBef>
                <a:spcPts val="200"/>
              </a:spcBef>
            </a:pPr>
            <a:r>
              <a:rPr lang="es-ES" sz="1500" dirty="0" smtClean="0"/>
              <a:t>Generar evidencia independiente</a:t>
            </a:r>
          </a:p>
          <a:p>
            <a:pPr>
              <a:spcBef>
                <a:spcPts val="200"/>
              </a:spcBef>
            </a:pPr>
            <a:r>
              <a:rPr lang="es-ES" sz="1500" dirty="0" smtClean="0"/>
              <a:t>Procesos para </a:t>
            </a:r>
            <a:r>
              <a:rPr lang="es-ES" sz="1500" dirty="0"/>
              <a:t>integrar </a:t>
            </a:r>
            <a:r>
              <a:rPr lang="es-ES" sz="1500" dirty="0" smtClean="0"/>
              <a:t>información continuamente</a:t>
            </a:r>
          </a:p>
          <a:p>
            <a:pPr>
              <a:spcBef>
                <a:spcPts val="200"/>
              </a:spcBef>
            </a:pPr>
            <a:r>
              <a:rPr lang="es-ES" sz="1500" dirty="0" smtClean="0"/>
              <a:t>No sólo local: Revisar experiencias internacionales bien documentadas</a:t>
            </a:r>
          </a:p>
          <a:p>
            <a:pPr lvl="1">
              <a:spcBef>
                <a:spcPts val="200"/>
              </a:spcBef>
            </a:pPr>
            <a:endParaRPr lang="es-ES" sz="1500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399878" y="1583269"/>
            <a:ext cx="3657600" cy="4654043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No medir consumo de productos de tabaco</a:t>
            </a:r>
          </a:p>
          <a:p>
            <a:pPr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Enfoque parcial en medición: considerar un solo aspecto a la vez (recaudos, consumo, precios, contrabando).</a:t>
            </a:r>
          </a:p>
          <a:p>
            <a:pPr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Análisis </a:t>
            </a:r>
            <a:r>
              <a:rPr lang="es-ES" sz="1500" dirty="0"/>
              <a:t>de efectos limitado a contrabando</a:t>
            </a:r>
          </a:p>
          <a:p>
            <a:pPr lvl="1">
              <a:spcBef>
                <a:spcPts val="200"/>
              </a:spcBef>
              <a:buFont typeface="Wingdings" charset="2"/>
              <a:buChar char="n"/>
            </a:pPr>
            <a:r>
              <a:rPr lang="es-ES" sz="1500" dirty="0"/>
              <a:t>Utilizar estimaciones de la </a:t>
            </a:r>
            <a:r>
              <a:rPr lang="es-ES" sz="1500" dirty="0" smtClean="0"/>
              <a:t>industria</a:t>
            </a:r>
          </a:p>
          <a:p>
            <a:pPr lvl="1"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Medir contrabando sólo con cifras de incautaciones</a:t>
            </a:r>
          </a:p>
          <a:p>
            <a:pPr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Dejar a la industria la responsabilidad de producir información y reportar resultados</a:t>
            </a:r>
          </a:p>
          <a:p>
            <a:pPr lvl="1"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Sistemas de seguimiento y rastreo financiados por la industria</a:t>
            </a:r>
          </a:p>
          <a:p>
            <a:pPr>
              <a:spcBef>
                <a:spcPts val="200"/>
              </a:spcBef>
              <a:buFont typeface="Wingdings" charset="2"/>
              <a:buChar char="n"/>
            </a:pPr>
            <a:r>
              <a:rPr lang="es-ES" sz="1500" dirty="0" smtClean="0"/>
              <a:t>Tratar los impuestos al tabaco solo como un asunto local</a:t>
            </a:r>
            <a:endParaRPr lang="es-ES" sz="1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26368" y="1206751"/>
            <a:ext cx="3657600" cy="368318"/>
          </a:xfrm>
        </p:spPr>
        <p:txBody>
          <a:bodyPr/>
          <a:lstStyle/>
          <a:p>
            <a:r>
              <a:rPr lang="es-ES" dirty="0" smtClean="0"/>
              <a:t>Aciertos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399878" y="1206751"/>
            <a:ext cx="3657600" cy="368318"/>
          </a:xfrm>
        </p:spPr>
        <p:txBody>
          <a:bodyPr/>
          <a:lstStyle/>
          <a:p>
            <a:r>
              <a:rPr lang="es-ES" dirty="0" smtClean="0"/>
              <a:t>Equivocaciones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36512" y="1604477"/>
            <a:ext cx="7216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smtClean="0"/>
              <a:t>Qué</a:t>
            </a:r>
          </a:p>
          <a:p>
            <a:r>
              <a:rPr lang="es-ES" sz="1400" b="1" dirty="0" smtClean="0"/>
              <a:t>medir</a:t>
            </a:r>
            <a:endParaRPr lang="es-ES" sz="1400" b="1" dirty="0"/>
          </a:p>
        </p:txBody>
      </p:sp>
      <p:sp>
        <p:nvSpPr>
          <p:cNvPr id="3" name="Marco 2"/>
          <p:cNvSpPr/>
          <p:nvPr/>
        </p:nvSpPr>
        <p:spPr>
          <a:xfrm>
            <a:off x="626368" y="1583269"/>
            <a:ext cx="3657600" cy="3429907"/>
          </a:xfrm>
          <a:prstGeom prst="frame">
            <a:avLst>
              <a:gd name="adj1" fmla="val 1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31640" y="1124744"/>
            <a:ext cx="653355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Abadi MT Condensed Extra Bold"/>
                <a:cs typeface="Abadi MT Condensed Extra Bold"/>
              </a:rPr>
              <a:t>“Lo que no</a:t>
            </a:r>
          </a:p>
          <a:p>
            <a:r>
              <a:rPr lang="es-ES" sz="4000" dirty="0" smtClean="0">
                <a:latin typeface="Abadi MT Condensed Extra Bold"/>
                <a:cs typeface="Abadi MT Condensed Extra Bold"/>
              </a:rPr>
              <a:t> se </a:t>
            </a:r>
            <a:r>
              <a:rPr lang="es-ES" sz="8000" b="1" dirty="0" smtClean="0">
                <a:solidFill>
                  <a:srgbClr val="1E8F16"/>
                </a:solidFill>
                <a:latin typeface="Abadi MT Condensed Extra Bold"/>
                <a:cs typeface="Abadi MT Condensed Extra Bold"/>
              </a:rPr>
              <a:t>mide </a:t>
            </a:r>
          </a:p>
          <a:p>
            <a:r>
              <a:rPr lang="es-ES" sz="4000" dirty="0" smtClean="0">
                <a:latin typeface="Abadi MT Condensed Extra Bold"/>
                <a:cs typeface="Abadi MT Condensed Extra Bold"/>
              </a:rPr>
              <a:t>					no se </a:t>
            </a:r>
            <a:r>
              <a:rPr lang="es-ES" sz="6000" dirty="0" smtClean="0">
                <a:latin typeface="Abadi MT Condensed Extra Bold"/>
                <a:cs typeface="Abadi MT Condensed Extra Bold"/>
              </a:rPr>
              <a:t>puede</a:t>
            </a:r>
            <a:r>
              <a:rPr lang="es-ES" sz="4000" dirty="0" smtClean="0">
                <a:latin typeface="Abadi MT Condensed Extra Bold"/>
                <a:cs typeface="Abadi MT Condensed Extra Bold"/>
              </a:rPr>
              <a:t> </a:t>
            </a:r>
          </a:p>
          <a:p>
            <a:r>
              <a:rPr lang="es-ES" sz="4000" b="1" dirty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	</a:t>
            </a:r>
            <a:r>
              <a:rPr lang="es-ES" sz="4000" b="1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				</a:t>
            </a:r>
            <a:r>
              <a:rPr lang="es-ES" sz="8000" b="1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gestionar</a:t>
            </a:r>
            <a:r>
              <a:rPr lang="es-ES" sz="4000" dirty="0" smtClean="0">
                <a:latin typeface="Abadi MT Condensed Extra Bold"/>
                <a:cs typeface="Abadi MT Condensed Extra Bold"/>
              </a:rPr>
              <a:t>”</a:t>
            </a:r>
            <a:endParaRPr lang="es-ES" sz="4000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57313" y="51479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P. Drucker</a:t>
            </a:r>
            <a:endParaRPr lang="es-ES" i="1" dirty="0"/>
          </a:p>
        </p:txBody>
      </p:sp>
      <p:sp>
        <p:nvSpPr>
          <p:cNvPr id="9" name="Botón de acción: Película 8">
            <a:hlinkClick r:id="rId2" highlightClick="1"/>
          </p:cNvPr>
          <p:cNvSpPr/>
          <p:nvPr/>
        </p:nvSpPr>
        <p:spPr>
          <a:xfrm>
            <a:off x="971600" y="5517232"/>
            <a:ext cx="1152128" cy="93610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1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conceptual 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La cadena de valor de la política de impuestos al tabaco</a:t>
            </a:r>
            <a:endParaRPr lang="es-E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Marcador de posición de imagen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8135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2CE8C6F-3BB7-401D-B276-77AA05B1A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7308" r="49014" b="16667"/>
          <a:stretch/>
        </p:blipFill>
        <p:spPr>
          <a:xfrm>
            <a:off x="448408" y="1415562"/>
            <a:ext cx="3633422" cy="3842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9291D38-3C6F-4ECF-832E-0FDE0D45D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9" t="11026" r="49303" b="9359"/>
          <a:stretch/>
        </p:blipFill>
        <p:spPr>
          <a:xfrm>
            <a:off x="4840165" y="914400"/>
            <a:ext cx="3399040" cy="518306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8177" y="6279703"/>
            <a:ext cx="717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﻿</a:t>
            </a:r>
            <a:r>
              <a:rPr lang="es-ES" sz="1200" i="1" dirty="0" smtClean="0"/>
              <a:t>Para una explicación del concepto de cadena de valor en evaluación: </a:t>
            </a:r>
          </a:p>
          <a:p>
            <a:r>
              <a:rPr lang="es-ES" sz="1200" i="1" dirty="0" err="1" smtClean="0"/>
              <a:t>Gertler</a:t>
            </a:r>
            <a:r>
              <a:rPr lang="es-ES" sz="1200" i="1" dirty="0" smtClean="0"/>
              <a:t> </a:t>
            </a:r>
            <a:r>
              <a:rPr lang="es-ES" sz="1200" i="1" dirty="0"/>
              <a:t>PJ, </a:t>
            </a:r>
            <a:r>
              <a:rPr lang="es-ES" sz="1200" i="1" dirty="0" err="1"/>
              <a:t>Martinez</a:t>
            </a:r>
            <a:r>
              <a:rPr lang="es-ES" sz="1200" i="1" dirty="0"/>
              <a:t> S, </a:t>
            </a:r>
            <a:r>
              <a:rPr lang="es-ES" sz="1200" i="1" dirty="0" err="1"/>
              <a:t>Premand</a:t>
            </a:r>
            <a:r>
              <a:rPr lang="es-ES" sz="1200" i="1" dirty="0"/>
              <a:t> P, </a:t>
            </a:r>
            <a:r>
              <a:rPr lang="es-ES" sz="1200" i="1" dirty="0" err="1"/>
              <a:t>Rawlings</a:t>
            </a:r>
            <a:r>
              <a:rPr lang="es-ES" sz="1200" i="1" dirty="0"/>
              <a:t> LB, </a:t>
            </a:r>
            <a:r>
              <a:rPr lang="es-ES" sz="1200" i="1" dirty="0" err="1"/>
              <a:t>Vermeersch</a:t>
            </a:r>
            <a:r>
              <a:rPr lang="es-ES" sz="1200" i="1" dirty="0"/>
              <a:t> CMJ. </a:t>
            </a:r>
            <a:r>
              <a:rPr lang="es-ES" sz="1200" i="1" dirty="0" err="1">
                <a:hlinkClick r:id="rId4"/>
              </a:rPr>
              <a:t>Impact</a:t>
            </a:r>
            <a:r>
              <a:rPr lang="es-ES" sz="1200" i="1" dirty="0">
                <a:hlinkClick r:id="rId4"/>
              </a:rPr>
              <a:t> </a:t>
            </a:r>
            <a:r>
              <a:rPr lang="es-ES" sz="1200" i="1" dirty="0" err="1">
                <a:hlinkClick r:id="rId4"/>
              </a:rPr>
              <a:t>Evaluation</a:t>
            </a:r>
            <a:r>
              <a:rPr lang="es-ES" sz="1200" i="1" dirty="0">
                <a:hlinkClick r:id="rId4"/>
              </a:rPr>
              <a:t> in </a:t>
            </a:r>
            <a:r>
              <a:rPr lang="es-ES" sz="1200" i="1" dirty="0" err="1" smtClean="0">
                <a:hlinkClick r:id="rId4"/>
              </a:rPr>
              <a:t>Practice</a:t>
            </a:r>
            <a:r>
              <a:rPr lang="es-ES" sz="1200" i="1" dirty="0" smtClean="0"/>
              <a:t>, 2016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180601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v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07" r="-48207"/>
          <a:stretch>
            <a:fillRect/>
          </a:stretch>
        </p:blipFill>
        <p:spPr>
          <a:xfrm>
            <a:off x="-2124744" y="548680"/>
            <a:ext cx="10681769" cy="5859410"/>
          </a:xfrm>
        </p:spPr>
      </p:pic>
      <p:sp>
        <p:nvSpPr>
          <p:cNvPr id="3" name="CuadroTexto 2"/>
          <p:cNvSpPr txBox="1"/>
          <p:nvPr/>
        </p:nvSpPr>
        <p:spPr>
          <a:xfrm>
            <a:off x="5652120" y="22048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66B10"/>
                </a:solidFill>
              </a:rPr>
              <a:t>Reto: Articulación global-nacional-</a:t>
            </a:r>
            <a:r>
              <a:rPr lang="es-ES" b="1" dirty="0" err="1" smtClean="0">
                <a:solidFill>
                  <a:srgbClr val="166B10"/>
                </a:solidFill>
              </a:rPr>
              <a:t>subnacional</a:t>
            </a:r>
            <a:endParaRPr lang="es-ES" b="1" dirty="0" smtClean="0">
              <a:solidFill>
                <a:srgbClr val="166B10"/>
              </a:solidFill>
            </a:endParaRPr>
          </a:p>
          <a:p>
            <a:r>
              <a:rPr lang="es-ES" b="1" dirty="0" smtClean="0">
                <a:solidFill>
                  <a:srgbClr val="166B10"/>
                </a:solidFill>
              </a:rPr>
              <a:t>Con enfoque </a:t>
            </a:r>
            <a:r>
              <a:rPr lang="es-E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INTEGRAL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80112" y="42210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66B10"/>
                </a:solidFill>
              </a:rPr>
              <a:t>Reto Local:</a:t>
            </a:r>
          </a:p>
          <a:p>
            <a:r>
              <a:rPr lang="es-ES" b="1" dirty="0" smtClean="0">
                <a:solidFill>
                  <a:srgbClr val="166B10"/>
                </a:solidFill>
              </a:rPr>
              <a:t>Medición de consumo y de recaudo confiable y oportuna </a:t>
            </a:r>
            <a:endParaRPr lang="es-ES" b="1" dirty="0">
              <a:solidFill>
                <a:srgbClr val="166B1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52120" y="31409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166B10"/>
                </a:solidFill>
              </a:rPr>
              <a:t>Reto Local:</a:t>
            </a:r>
          </a:p>
          <a:p>
            <a:r>
              <a:rPr lang="es-ES" b="1" dirty="0" smtClean="0">
                <a:solidFill>
                  <a:srgbClr val="166B10"/>
                </a:solidFill>
              </a:rPr>
              <a:t>Medición de precios</a:t>
            </a:r>
            <a:endParaRPr lang="es-ES" b="1" dirty="0">
              <a:solidFill>
                <a:srgbClr val="166B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8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Marcador de posición de imagen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224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260648"/>
            <a:ext cx="7556313" cy="504056"/>
          </a:xfrm>
        </p:spPr>
        <p:txBody>
          <a:bodyPr/>
          <a:lstStyle/>
          <a:p>
            <a:r>
              <a:rPr lang="es-ES" sz="2800" dirty="0" smtClean="0"/>
              <a:t>Quienes somos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8993" y="1061343"/>
            <a:ext cx="7545376" cy="500141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4800" b="1" dirty="0" smtClean="0"/>
              <a:t>Anáas</a:t>
            </a:r>
            <a:r>
              <a:rPr lang="es-CO" sz="4800" dirty="0" smtClean="0"/>
              <a:t> es una organización de sociedad civil cuya misión es la </a:t>
            </a:r>
            <a:r>
              <a:rPr lang="es-CO" sz="4800" b="1" dirty="0" smtClean="0"/>
              <a:t>generación de conocimiento</a:t>
            </a:r>
            <a:r>
              <a:rPr lang="es-CO" sz="4800" dirty="0" smtClean="0"/>
              <a:t> para promover políticas públicas alineadas con los compromisos de la </a:t>
            </a:r>
            <a:r>
              <a:rPr lang="es-CO" sz="4800" b="1" dirty="0" smtClean="0"/>
              <a:t>Agenda 2030 </a:t>
            </a:r>
            <a:r>
              <a:rPr lang="es-CO" sz="4800" dirty="0" smtClean="0"/>
              <a:t>de Desarrollo Global.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dirty="0" smtClean="0"/>
              <a:t>Desde su creación en 2013, los investigadores de Anáas han ofrecido apoyo técnico a organizaciones en Colombia y en otros países de la región, produciendo estudios económicos, documentos de política y material para abogacía en diversos aspectos del CMCT.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dirty="0" smtClean="0"/>
              <a:t>Anáas es miembro de la Veeduría Ciudadana Control Tabaco.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b="1" dirty="0" smtClean="0"/>
              <a:t>DEICSCOL</a:t>
            </a:r>
            <a:r>
              <a:rPr lang="es-CO" sz="4800" dirty="0" smtClean="0"/>
              <a:t> </a:t>
            </a:r>
            <a:r>
              <a:rPr lang="mr-IN" sz="4800" dirty="0" smtClean="0"/>
              <a:t>–</a:t>
            </a:r>
            <a:r>
              <a:rPr lang="es-CO" sz="4800" dirty="0" smtClean="0"/>
              <a:t> Encuesta a fumadores desarrollada con apoyo financiero y técnico de la American Cancer Society en 2016 y PROACTT (ACS+CRUK) en 2017.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b="1" dirty="0" smtClean="0"/>
              <a:t>IMPIT</a:t>
            </a:r>
            <a:r>
              <a:rPr lang="es-CO" sz="4800" dirty="0" smtClean="0"/>
              <a:t> </a:t>
            </a:r>
            <a:r>
              <a:rPr lang="mr-IN" sz="4800" dirty="0" smtClean="0"/>
              <a:t>–</a:t>
            </a:r>
            <a:r>
              <a:rPr lang="es-CO" sz="4800" dirty="0" smtClean="0"/>
              <a:t> Coordinador Blanca Llorente, Investigador senior Norman Maldonado, Investigador jr Diego García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dirty="0" smtClean="0"/>
              <a:t>La herramienta de seguimiento y evaluación </a:t>
            </a:r>
            <a:r>
              <a:rPr lang="es-CO" sz="4800" b="1" dirty="0" smtClean="0"/>
              <a:t>IMPIT </a:t>
            </a:r>
            <a:r>
              <a:rPr lang="es-CO" sz="4800" dirty="0" smtClean="0"/>
              <a:t>(Indicadores de Monitoreo de la Política de Impuestos al Tabaco) es un esfuerzo colaborativo de la </a:t>
            </a:r>
            <a:r>
              <a:rPr lang="es-CO" sz="4800" b="1" dirty="0" smtClean="0"/>
              <a:t>Fundación Anáas y el Ministerio de </a:t>
            </a:r>
            <a:r>
              <a:rPr lang="es-CO" sz="4800" b="1" dirty="0" smtClean="0"/>
              <a:t>Salud </a:t>
            </a:r>
            <a:r>
              <a:rPr lang="es-CO" sz="4800" b="1" dirty="0" smtClean="0"/>
              <a:t>de Colombia</a:t>
            </a:r>
            <a:r>
              <a:rPr lang="es-CO" sz="4800" dirty="0" smtClean="0"/>
              <a:t> y ha sido desarrollado con la ayuda de una subvención de La Unión. Los contenidos son responsabilidad exclusiva de sus autores y bajo ninguna circunstancia debe considerarse que reflejan la posición de La Unión o los donantes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CO" sz="4800" dirty="0" smtClean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CO" sz="5000" b="1" i="1" dirty="0"/>
              <a:t>Declaro que ni yo ni la organización u organizaciones a las que represento recibimos ningún tipo de contribución o ayuda financiera o de otra índole de la industria tabacalera, ya sea directa o </a:t>
            </a:r>
            <a:r>
              <a:rPr lang="es-CO" sz="5000" b="1" i="1" dirty="0" smtClean="0"/>
              <a:t>indirectamente</a:t>
            </a:r>
            <a:r>
              <a:rPr lang="es-CO" sz="5000" b="1" i="1" dirty="0"/>
              <a:t>. </a:t>
            </a:r>
            <a:r>
              <a:rPr lang="es-ES" sz="5000" b="1" i="1" dirty="0"/>
              <a:t>Afirmo no tener afiliación alguna a la industria tabacalera</a:t>
            </a:r>
            <a:endParaRPr lang="es-CO" sz="5000" b="1" i="1" dirty="0"/>
          </a:p>
        </p:txBody>
      </p:sp>
    </p:spTree>
    <p:extLst>
      <p:ext uri="{BB962C8B-B14F-4D97-AF65-F5344CB8AC3E}">
        <p14:creationId xmlns:p14="http://schemas.microsoft.com/office/powerpoint/2010/main" val="65581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Identificación de indicadores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Para cada indicador se definen niveles (0 = mayor nivel de agregación, 1 = desagregación por 1 variable, y así sucesivamente)</a:t>
            </a:r>
          </a:p>
          <a:p>
            <a:r>
              <a:rPr lang="es-ES" dirty="0" smtClean="0"/>
              <a:t>Inicialmente se identificaron 51 indicadores, de los cuales se priorizaron 27 para una primera etapa. </a:t>
            </a:r>
          </a:p>
          <a:p>
            <a:r>
              <a:rPr lang="es-ES" dirty="0" smtClean="0"/>
              <a:t>Según categoría de la cadena de valor de la política:</a:t>
            </a:r>
          </a:p>
          <a:p>
            <a:pPr lvl="1"/>
            <a:r>
              <a:rPr lang="es-ES" dirty="0" smtClean="0"/>
              <a:t>Insumo: Nivel de impuestos (diseño) </a:t>
            </a: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dirty="0" smtClean="0"/>
              <a:t>Proceso: Actividades de inspección y control (</a:t>
            </a:r>
            <a:r>
              <a:rPr lang="es-ES" dirty="0" err="1" smtClean="0"/>
              <a:t>ej</a:t>
            </a:r>
            <a:r>
              <a:rPr lang="es-ES" dirty="0" smtClean="0"/>
              <a:t>: incautaciones) 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dirty="0" smtClean="0"/>
              <a:t>Producto: márgenes, </a:t>
            </a:r>
            <a:r>
              <a:rPr lang="es-ES" b="1" dirty="0" smtClean="0">
                <a:solidFill>
                  <a:srgbClr val="CA0007"/>
                </a:solidFill>
              </a:rPr>
              <a:t>precios</a:t>
            </a:r>
            <a:r>
              <a:rPr lang="es-ES" dirty="0" smtClean="0"/>
              <a:t>, carga tributaria </a:t>
            </a:r>
            <a:endParaRPr lang="es-ES" sz="2400" dirty="0" smtClean="0"/>
          </a:p>
          <a:p>
            <a:pPr lvl="1"/>
            <a:r>
              <a:rPr lang="es-ES" b="1" dirty="0" smtClean="0">
                <a:solidFill>
                  <a:schemeClr val="accent6"/>
                </a:solidFill>
              </a:rPr>
              <a:t>Resultados: recaudos, consumo, ventas, importaciones, asequibilidad, comercio ilícito. </a:t>
            </a:r>
          </a:p>
          <a:p>
            <a:pPr marL="228600" lvl="1" indent="0">
              <a:buNone/>
            </a:pPr>
            <a:r>
              <a:rPr lang="es-ES" b="1" dirty="0" smtClean="0">
                <a:solidFill>
                  <a:schemeClr val="accent6"/>
                </a:solidFill>
              </a:rPr>
              <a:t>* Aquí se concentran los esfuerzos iniciales </a:t>
            </a:r>
            <a:endParaRPr lang="es-ES" sz="2400" b="1" dirty="0" smtClean="0">
              <a:solidFill>
                <a:schemeClr val="accent6"/>
              </a:solidFill>
            </a:endParaRP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12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Identificación y selección de fuentes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Registros oficiales: 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ncuestas de precios e IPC (DANE)</a:t>
            </a:r>
          </a:p>
          <a:p>
            <a:pPr lvl="1"/>
            <a:r>
              <a:rPr lang="es-ES" dirty="0" smtClean="0"/>
              <a:t>Encuesta de Calidad de Vida</a:t>
            </a:r>
          </a:p>
          <a:p>
            <a:pPr lvl="1"/>
            <a:r>
              <a:rPr lang="es-ES" dirty="0" smtClean="0"/>
              <a:t>CHIP</a:t>
            </a:r>
          </a:p>
          <a:p>
            <a:r>
              <a:rPr lang="es-ES" dirty="0" smtClean="0"/>
              <a:t>Estudios independientes</a:t>
            </a:r>
          </a:p>
          <a:p>
            <a:pPr lvl="1"/>
            <a:r>
              <a:rPr lang="es-ES" dirty="0" err="1" smtClean="0"/>
              <a:t>Deics</a:t>
            </a:r>
            <a:r>
              <a:rPr lang="es-ES" dirty="0" smtClean="0"/>
              <a:t>-Col 2016 y 2017</a:t>
            </a:r>
          </a:p>
          <a:p>
            <a:r>
              <a:rPr lang="es-ES" dirty="0" smtClean="0"/>
              <a:t>Otras fuentes</a:t>
            </a:r>
          </a:p>
          <a:p>
            <a:pPr lvl="1"/>
            <a:r>
              <a:rPr lang="es-ES" dirty="0" smtClean="0"/>
              <a:t>Sondeos de precios en internet</a:t>
            </a:r>
          </a:p>
          <a:p>
            <a:pPr lvl="1"/>
            <a:r>
              <a:rPr lang="es-ES" dirty="0" smtClean="0"/>
              <a:t>Informes de incautación</a:t>
            </a:r>
          </a:p>
          <a:p>
            <a:pPr lvl="1"/>
            <a:r>
              <a:rPr lang="es-ES" dirty="0" smtClean="0"/>
              <a:t>Encuestas regionales: ERICA</a:t>
            </a:r>
          </a:p>
          <a:p>
            <a:pPr lvl="1"/>
            <a:r>
              <a:rPr lang="es-ES" dirty="0" smtClean="0"/>
              <a:t>Normas y leyes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91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de las bases de datos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Datos: Archivos organizados según códigos asignados en manual </a:t>
            </a:r>
          </a:p>
          <a:p>
            <a:pPr lvl="1"/>
            <a:r>
              <a:rPr lang="es-ES" dirty="0" smtClean="0"/>
              <a:t>Archivos Do (Código </a:t>
            </a:r>
            <a:r>
              <a:rPr lang="es-ES" dirty="0" err="1" smtClean="0"/>
              <a:t>Stata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Archivos de datos:</a:t>
            </a:r>
          </a:p>
          <a:p>
            <a:pPr lvl="2"/>
            <a:r>
              <a:rPr lang="es-ES" dirty="0" smtClean="0"/>
              <a:t>Datos crudos</a:t>
            </a:r>
          </a:p>
          <a:p>
            <a:pPr lvl="2"/>
            <a:r>
              <a:rPr lang="es-ES" dirty="0" smtClean="0"/>
              <a:t>Datos procesados</a:t>
            </a:r>
          </a:p>
          <a:p>
            <a:pPr lvl="2"/>
            <a:r>
              <a:rPr lang="es-ES" dirty="0" smtClean="0"/>
              <a:t>Indicadores</a:t>
            </a:r>
          </a:p>
          <a:p>
            <a:pPr lvl="2"/>
            <a:r>
              <a:rPr lang="es-ES" dirty="0" smtClean="0"/>
              <a:t>Gráficos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¿</a:t>
            </a:r>
            <a:r>
              <a:rPr lang="es-ES" dirty="0" smtClean="0"/>
              <a:t>Para qué? Un ejercicio de seguimiento </a:t>
            </a:r>
            <a:r>
              <a:rPr lang="es-ES" b="1" dirty="0" smtClean="0"/>
              <a:t>replicable</a:t>
            </a:r>
            <a:r>
              <a:rPr lang="es-ES" dirty="0" smtClean="0"/>
              <a:t> y </a:t>
            </a:r>
            <a:r>
              <a:rPr lang="es-ES" b="1" dirty="0" smtClean="0"/>
              <a:t>transparente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5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Construcción de fichas técnicas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Concepto: Definición, objetivo y unidad de medida</a:t>
            </a:r>
          </a:p>
          <a:p>
            <a:r>
              <a:rPr lang="es-ES" dirty="0" smtClean="0"/>
              <a:t>Fuentes de información</a:t>
            </a:r>
          </a:p>
          <a:p>
            <a:r>
              <a:rPr lang="es-ES" dirty="0" smtClean="0"/>
              <a:t>Cálculo: método, características (unidad de observación, desagregación) y fórmula</a:t>
            </a:r>
          </a:p>
          <a:p>
            <a:r>
              <a:rPr lang="es-ES" dirty="0" smtClean="0"/>
              <a:t>Otros: observaciones, fecha de actualización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38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Insumo: Impuesto específico</a:t>
            </a:r>
            <a:endParaRPr lang="es-ES" dirty="0"/>
          </a:p>
        </p:txBody>
      </p:sp>
      <p:pic>
        <p:nvPicPr>
          <p:cNvPr id="4" name="Marcador de contenido 3" descr="A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1" r="-16331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</p:spTree>
    <p:extLst>
      <p:ext uri="{BB962C8B-B14F-4D97-AF65-F5344CB8AC3E}">
        <p14:creationId xmlns:p14="http://schemas.microsoft.com/office/powerpoint/2010/main" val="292547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4">
                    <a:lumMod val="75000"/>
                  </a:schemeClr>
                </a:solidFill>
              </a:rPr>
              <a:t>Proceso</a:t>
            </a:r>
            <a:r>
              <a:rPr lang="es-ES" dirty="0" smtClean="0"/>
              <a:t>: Prohibición de PPP</a:t>
            </a:r>
            <a:br>
              <a:rPr lang="es-ES" dirty="0" smtClean="0"/>
            </a:br>
            <a:r>
              <a:rPr lang="es-ES" sz="1800" dirty="0" smtClean="0"/>
              <a:t>Fumadores que reportan alguna acción de promoción </a:t>
            </a:r>
            <a:endParaRPr lang="es-ES" sz="1800" dirty="0"/>
          </a:p>
        </p:txBody>
      </p:sp>
      <p:pic>
        <p:nvPicPr>
          <p:cNvPr id="3" name="Imagen 2" descr="muestras grat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6858000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Proceso: Incautaciones</a:t>
            </a:r>
            <a:endParaRPr lang="es-ES" dirty="0"/>
          </a:p>
        </p:txBody>
      </p:sp>
      <p:pic>
        <p:nvPicPr>
          <p:cNvPr id="4" name="Marcador de contenido 3" descr="B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9" r="-16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3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Producto: precio por ciudad</a:t>
            </a:r>
            <a:endParaRPr lang="es-ES" dirty="0"/>
          </a:p>
        </p:txBody>
      </p:sp>
      <p:pic>
        <p:nvPicPr>
          <p:cNvPr id="4" name="Marcador de contenido 3" descr="C05b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0" r="-16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02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Producto: precio </a:t>
            </a:r>
            <a:r>
              <a:rPr lang="es-ES" dirty="0" smtClean="0"/>
              <a:t>en línea</a:t>
            </a:r>
            <a:endParaRPr lang="es-ES" dirty="0"/>
          </a:p>
        </p:txBody>
      </p:sp>
      <p:pic>
        <p:nvPicPr>
          <p:cNvPr id="4" name="Marcador de contenido 3" descr="C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0" r="-16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63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linkClick r:id="rId2" action="ppaction://hlinksldjump"/>
              </a:rPr>
              <a:t>Producto</a:t>
            </a:r>
            <a:r>
              <a:rPr lang="es-ES" dirty="0"/>
              <a:t>: precio </a:t>
            </a:r>
            <a:r>
              <a:rPr lang="es-ES" dirty="0" smtClean="0"/>
              <a:t>por </a:t>
            </a:r>
            <a:r>
              <a:rPr lang="es-ES" dirty="0" err="1" smtClean="0"/>
              <a:t>stick</a:t>
            </a:r>
            <a:r>
              <a:rPr lang="es-ES" dirty="0" smtClean="0"/>
              <a:t> según formato de compra</a:t>
            </a:r>
            <a:endParaRPr lang="es-ES" dirty="0"/>
          </a:p>
        </p:txBody>
      </p:sp>
      <p:pic>
        <p:nvPicPr>
          <p:cNvPr id="4" name="Marcador de contenido 3" descr="C0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9" r="-16359"/>
          <a:stretch>
            <a:fillRect/>
          </a:stretch>
        </p:blipFill>
        <p:spPr>
          <a:xfrm>
            <a:off x="498474" y="2092349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41155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Ciudades saludables</a:t>
            </a:r>
            <a:br>
              <a:rPr lang="es-ES" dirty="0" smtClean="0"/>
            </a:br>
            <a:r>
              <a:rPr lang="es-ES" dirty="0" smtClean="0"/>
              <a:t>¿Cuál es el problema?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226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88640"/>
            <a:ext cx="7556313" cy="1116106"/>
          </a:xfrm>
        </p:spPr>
        <p:txBody>
          <a:bodyPr/>
          <a:lstStyle/>
          <a:p>
            <a:r>
              <a:rPr lang="es-ES" dirty="0" smtClean="0"/>
              <a:t>Producto: Estructura impositiva (supermercados)</a:t>
            </a:r>
            <a:endParaRPr lang="es-ES" dirty="0"/>
          </a:p>
        </p:txBody>
      </p:sp>
      <p:pic>
        <p:nvPicPr>
          <p:cNvPr id="4" name="Marcador de contenido 3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>
          <a:xfrm>
            <a:off x="498474" y="1484784"/>
            <a:ext cx="8461285" cy="4641379"/>
          </a:xfrm>
        </p:spPr>
      </p:pic>
      <p:cxnSp>
        <p:nvCxnSpPr>
          <p:cNvPr id="6" name="Conector recto 5"/>
          <p:cNvCxnSpPr/>
          <p:nvPr/>
        </p:nvCxnSpPr>
        <p:spPr>
          <a:xfrm flipH="1" flipV="1">
            <a:off x="1907704" y="1600200"/>
            <a:ext cx="14980" cy="4277072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907704" y="1412776"/>
            <a:ext cx="179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</a:rPr>
              <a:t>Ley 1819/2016</a:t>
            </a:r>
            <a:endParaRPr lang="es-E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Producto: Precios reales de los cigarrillos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425687" y="2561931"/>
            <a:ext cx="13131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Variación </a:t>
            </a:r>
          </a:p>
          <a:p>
            <a:pPr algn="ctr"/>
            <a:r>
              <a:rPr lang="es-ES" dirty="0" smtClean="0"/>
              <a:t>real:</a:t>
            </a:r>
          </a:p>
          <a:p>
            <a:pPr algn="ctr"/>
            <a:r>
              <a:rPr lang="es-ES" dirty="0" smtClean="0"/>
              <a:t>39.5%%</a:t>
            </a:r>
            <a:endParaRPr lang="es-ES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647346"/>
              </p:ext>
            </p:extLst>
          </p:nvPr>
        </p:nvGraphicFramePr>
        <p:xfrm>
          <a:off x="761683" y="1600200"/>
          <a:ext cx="6258590" cy="488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5940152" y="3485262"/>
            <a:ext cx="1547945" cy="1023858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732240" y="2057622"/>
            <a:ext cx="755857" cy="504309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5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Resultado: Asequibilidad (salario mínimo)</a:t>
            </a:r>
            <a:endParaRPr lang="es-ES" dirty="0"/>
          </a:p>
        </p:txBody>
      </p:sp>
      <p:pic>
        <p:nvPicPr>
          <p:cNvPr id="5" name="Marcador de contenido 4" descr="D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0" r="-16330"/>
          <a:stretch>
            <a:fillRect/>
          </a:stretch>
        </p:blipFill>
        <p:spPr>
          <a:xfrm>
            <a:off x="-97966" y="1830694"/>
            <a:ext cx="8558398" cy="4694650"/>
          </a:xfrm>
        </p:spPr>
      </p:pic>
    </p:spTree>
    <p:extLst>
      <p:ext uri="{BB962C8B-B14F-4D97-AF65-F5344CB8AC3E}">
        <p14:creationId xmlns:p14="http://schemas.microsoft.com/office/powerpoint/2010/main" val="337462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Resultado: </a:t>
            </a:r>
            <a:r>
              <a:rPr lang="es-ES" dirty="0" smtClean="0">
                <a:hlinkClick r:id="rId2" action="ppaction://hlinksldjump"/>
              </a:rPr>
              <a:t>Consumo</a:t>
            </a:r>
            <a:endParaRPr lang="es-E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522308"/>
              </p:ext>
            </p:extLst>
          </p:nvPr>
        </p:nvGraphicFramePr>
        <p:xfrm>
          <a:off x="323528" y="1600200"/>
          <a:ext cx="8064896" cy="49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27784" y="5085184"/>
            <a:ext cx="15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3.3 millones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175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Resultado: </a:t>
            </a:r>
            <a:r>
              <a:rPr lang="es-ES" sz="2400" dirty="0" smtClean="0"/>
              <a:t>Penetración de comercio ilícito (Consumo)</a:t>
            </a:r>
            <a:endParaRPr lang="es-ES" sz="24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781407"/>
              </p:ext>
            </p:extLst>
          </p:nvPr>
        </p:nvGraphicFramePr>
        <p:xfrm>
          <a:off x="1218556" y="1981200"/>
          <a:ext cx="5657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00"/>
                <a:gridCol w="1885900"/>
                <a:gridCol w="18859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Ciudad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2016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2017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Bogotá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1.5%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2.0%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Cali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3.9%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5.3%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Medellín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3.4%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8.6%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Cartagena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8.9%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8.9%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Cúcuta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23.7%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37.6%</a:t>
                      </a:r>
                      <a:endParaRPr lang="es-E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Total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3.45%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6.37%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1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Impacto: simulaciones y evaluación ex post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844824"/>
            <a:ext cx="8249990" cy="4281339"/>
          </a:xfrm>
        </p:spPr>
        <p:txBody>
          <a:bodyPr/>
          <a:lstStyle/>
          <a:p>
            <a:r>
              <a:rPr lang="es-ES" dirty="0" smtClean="0"/>
              <a:t>ECEA: impuestos al tabaco como medida para combatir la pobreza. Modelación de efectos en equidad.</a:t>
            </a:r>
          </a:p>
          <a:p>
            <a:r>
              <a:rPr lang="es-ES" dirty="0" smtClean="0"/>
              <a:t>IETS/IECS: modelación de costos evitados y años de vida salvados</a:t>
            </a:r>
          </a:p>
          <a:p>
            <a:r>
              <a:rPr lang="es-ES" dirty="0" smtClean="0"/>
              <a:t>Evaluación de impacto del aumento del impuesto en el comercio ilícito. Estudio ex post sobre el efecto de la medida en los cambios observados en la penetración de contrabando.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93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</a:t>
            </a:r>
            <a:r>
              <a:rPr lang="es-ES" dirty="0" smtClean="0"/>
              <a:t>esafíos para los entes territoriales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Fuerte interferencia de la industria desde la Federación de Departamentos y en medios.</a:t>
            </a:r>
          </a:p>
          <a:p>
            <a:pPr lvl="1"/>
            <a:r>
              <a:rPr lang="es-ES" dirty="0" smtClean="0"/>
              <a:t>Convenio de Cooperación PMI</a:t>
            </a:r>
          </a:p>
          <a:p>
            <a:pPr lvl="1"/>
            <a:r>
              <a:rPr lang="es-ES" dirty="0" smtClean="0"/>
              <a:t>Observatorio de contrabando</a:t>
            </a:r>
          </a:p>
          <a:p>
            <a:r>
              <a:rPr lang="es-ES" dirty="0" smtClean="0"/>
              <a:t>Dispersión del monitoreo en las 33 entidades </a:t>
            </a:r>
            <a:r>
              <a:rPr lang="es-ES" dirty="0" err="1" smtClean="0"/>
              <a:t>subnacionales</a:t>
            </a:r>
            <a:endParaRPr lang="es-ES" dirty="0" smtClean="0"/>
          </a:p>
          <a:p>
            <a:r>
              <a:rPr lang="es-ES" dirty="0" smtClean="0"/>
              <a:t>Desconocimiento en las secretarías de hacienda de </a:t>
            </a:r>
          </a:p>
          <a:p>
            <a:pPr lvl="1"/>
            <a:r>
              <a:rPr lang="es-ES" dirty="0" smtClean="0"/>
              <a:t>las dinámicas del mercado</a:t>
            </a:r>
          </a:p>
          <a:p>
            <a:pPr lvl="1"/>
            <a:r>
              <a:rPr lang="es-ES" dirty="0" smtClean="0"/>
              <a:t>Las herramientas técnicas para seguimiento y localización</a:t>
            </a:r>
          </a:p>
          <a:p>
            <a:r>
              <a:rPr lang="es-ES" dirty="0" smtClean="0"/>
              <a:t>Sistema de información fragmentado: </a:t>
            </a:r>
          </a:p>
          <a:p>
            <a:pPr lvl="1"/>
            <a:r>
              <a:rPr lang="es-ES" dirty="0" smtClean="0"/>
              <a:t>No se comparte información ni se coordina.</a:t>
            </a:r>
          </a:p>
          <a:p>
            <a:pPr lvl="1"/>
            <a:r>
              <a:rPr lang="es-ES" dirty="0" smtClean="0"/>
              <a:t>Ventas de importados y nacionales se monitorean con sistemas distintos.</a:t>
            </a:r>
          </a:p>
          <a:p>
            <a:r>
              <a:rPr lang="es-ES" dirty="0" smtClean="0"/>
              <a:t>Consecuencia: datos de recaudo y ventas incompletos, con problemas de calidad.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dirty="0" smtClean="0"/>
              <a:t>RECAUDOS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030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Instrumentos de comunicación: mejores y más oportunos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98474" y="1600200"/>
            <a:ext cx="788995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s-ES" dirty="0" smtClean="0"/>
              <a:t>Informe de monitoreo de precios de cigarrillos (3 números)</a:t>
            </a:r>
          </a:p>
          <a:p>
            <a:pPr lvl="1"/>
            <a:r>
              <a:rPr lang="es-ES" dirty="0" smtClean="0"/>
              <a:t>Informe de importaciones de cigarrillos</a:t>
            </a:r>
          </a:p>
          <a:p>
            <a:pPr lvl="1"/>
            <a:r>
              <a:rPr lang="es-ES" dirty="0" smtClean="0"/>
              <a:t>Video con los resultados observados de la medida</a:t>
            </a:r>
          </a:p>
          <a:p>
            <a:pPr marL="228600" lvl="1" indent="0">
              <a:buNone/>
            </a:pPr>
            <a:endParaRPr lang="es-ES" dirty="0"/>
          </a:p>
          <a:p>
            <a:pPr marL="228600" lvl="1" indent="0">
              <a:buNone/>
            </a:pPr>
            <a:r>
              <a:rPr lang="es-ES" dirty="0" smtClean="0"/>
              <a:t>La mayor parte de estos productos aporta alguna información regional, pero podría mejorar.</a:t>
            </a:r>
          </a:p>
          <a:p>
            <a:pPr marL="228600" lvl="1" indent="0">
              <a:buNone/>
            </a:pPr>
            <a:endParaRPr lang="es-ES" dirty="0"/>
          </a:p>
          <a:p>
            <a:pPr marL="228600" lvl="1" indent="0">
              <a:buNone/>
            </a:pPr>
            <a:r>
              <a:rPr lang="es-ES" dirty="0" smtClean="0"/>
              <a:t>¿Por qué es importante? Para promover convergencia entre las regiones en las metas: </a:t>
            </a:r>
          </a:p>
          <a:p>
            <a:pPr lvl="1"/>
            <a:r>
              <a:rPr lang="es-ES" dirty="0" smtClean="0"/>
              <a:t>De proceso, como la capacidad de implementación de acciones de IVC (fiscalización), </a:t>
            </a:r>
          </a:p>
          <a:p>
            <a:pPr lvl="1"/>
            <a:r>
              <a:rPr lang="es-ES" dirty="0" smtClean="0"/>
              <a:t>De resultado, como la prevalencia de tabaquismo, y de mortalidad y morbilidad por ENT atribuibles a este factor, o la reducción en casos de familias que pasan a condición pobreza por cuenta del tabaquismo y sus consecuencias.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3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Lecciones para las entidades territoriales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51917"/>
            <a:ext cx="8033966" cy="4713387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Empezar por un diagnóstico de la </a:t>
            </a:r>
            <a:r>
              <a:rPr lang="es-ES" b="1" dirty="0" smtClean="0"/>
              <a:t>información</a:t>
            </a:r>
            <a:r>
              <a:rPr lang="es-ES" dirty="0" smtClean="0"/>
              <a:t> disponible en registros públicos y planear acciones de mejora:</a:t>
            </a:r>
          </a:p>
          <a:p>
            <a:pPr lvl="1"/>
            <a:r>
              <a:rPr lang="es-ES" dirty="0" smtClean="0"/>
              <a:t>Tipo de datos a nivel de ciudad/región</a:t>
            </a:r>
          </a:p>
          <a:p>
            <a:pPr lvl="1"/>
            <a:r>
              <a:rPr lang="es-ES" dirty="0" smtClean="0"/>
              <a:t>Metodologías</a:t>
            </a:r>
          </a:p>
          <a:p>
            <a:r>
              <a:rPr lang="es-ES" dirty="0" smtClean="0"/>
              <a:t>Siempre habrá espacio para más estudios y datos</a:t>
            </a:r>
            <a:r>
              <a:rPr lang="mr-IN" dirty="0" smtClean="0"/>
              <a:t>…</a:t>
            </a:r>
            <a:r>
              <a:rPr lang="es-ES_tradnl" dirty="0" smtClean="0"/>
              <a:t> pero hay que establecer un </a:t>
            </a:r>
            <a:r>
              <a:rPr lang="es-ES_tradnl" b="1" dirty="0" smtClean="0"/>
              <a:t>mínimo razonable </a:t>
            </a:r>
            <a:r>
              <a:rPr lang="es-ES_tradnl" dirty="0" smtClean="0"/>
              <a:t>para avanzar en las medidas de política. Usar la evidencia externa también se vale.</a:t>
            </a:r>
          </a:p>
          <a:p>
            <a:r>
              <a:rPr lang="es-ES_tradnl" dirty="0" smtClean="0"/>
              <a:t>El seguimiento/monitoreo y evaluación deben llevar a la </a:t>
            </a:r>
            <a:r>
              <a:rPr lang="es-ES_tradnl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acción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Iniciar una reflexión: cómo incorporar en </a:t>
            </a:r>
            <a:r>
              <a:rPr lang="es-ES_tradnl" b="1" dirty="0" smtClean="0"/>
              <a:t>planes de desarrollo locales </a:t>
            </a:r>
            <a:r>
              <a:rPr lang="es-ES_tradnl" dirty="0" smtClean="0"/>
              <a:t>estrategias intersectoriales que complementen la medida de impuestos</a:t>
            </a:r>
          </a:p>
          <a:p>
            <a:pPr lvl="2"/>
            <a:r>
              <a:rPr lang="es-ES_tradnl" dirty="0" smtClean="0"/>
              <a:t>Fortalecimiento de capacidad de fiscalización (IVC) y de coordinación intersectorial. </a:t>
            </a:r>
            <a:endParaRPr lang="es-ES" dirty="0" smtClean="0"/>
          </a:p>
          <a:p>
            <a:r>
              <a:rPr lang="es-ES" dirty="0" smtClean="0"/>
              <a:t>Gestión del </a:t>
            </a:r>
            <a:r>
              <a:rPr lang="es-ES" b="1" dirty="0" smtClean="0"/>
              <a:t>conflicto de interés</a:t>
            </a:r>
          </a:p>
          <a:p>
            <a:pPr lvl="1"/>
            <a:r>
              <a:rPr lang="es-ES" dirty="0" smtClean="0"/>
              <a:t>La información para tomar decisiones de política no puede provenir de la industria y al menos deben existir protocolos de validación que incluyan una revisión de las metodologías. Involucrar expertos independientes en el análisis de datos y en las evaluaciones.</a:t>
            </a:r>
          </a:p>
          <a:p>
            <a:pPr lvl="1"/>
            <a:r>
              <a:rPr lang="es-ES" dirty="0" smtClean="0"/>
              <a:t>Cooperación </a:t>
            </a:r>
            <a:r>
              <a:rPr lang="es-ES" b="1" dirty="0" smtClean="0"/>
              <a:t>público-privada </a:t>
            </a:r>
            <a:r>
              <a:rPr lang="es-ES" dirty="0" smtClean="0"/>
              <a:t>necesita reglas de juego claras para asegurar transparencia y eliminar oportunidades de influencia indebida en las políticas de salud.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30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es-ES" dirty="0" smtClean="0"/>
              <a:t>a evidencia en la región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98474" y="1124744"/>
            <a:ext cx="7556313" cy="5001419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Latinoamérica</a:t>
            </a:r>
            <a:r>
              <a:rPr lang="es-ES" dirty="0" smtClean="0"/>
              <a:t>: </a:t>
            </a:r>
            <a:r>
              <a:rPr lang="es-ES" dirty="0" err="1" smtClean="0">
                <a:solidFill>
                  <a:schemeClr val="tx1"/>
                </a:solidFill>
              </a:rPr>
              <a:t>Guindon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/>
              <a:t>et al (2015) revisión sistemática – elasticidad precio inferior a 0.5</a:t>
            </a:r>
          </a:p>
          <a:p>
            <a:r>
              <a:rPr lang="es-ES" dirty="0"/>
              <a:t>En PAHO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Oct, 2016 </a:t>
            </a:r>
            <a:r>
              <a:rPr lang="es-ES" dirty="0">
                <a:hlinkClick r:id="rId2"/>
              </a:rPr>
              <a:t>Economics of tobacco control in the Americas</a:t>
            </a:r>
            <a:endParaRPr lang="es-ES" dirty="0"/>
          </a:p>
          <a:p>
            <a:pPr lvl="1"/>
            <a:r>
              <a:rPr lang="es-ES" dirty="0" smtClean="0"/>
              <a:t>Nuevas </a:t>
            </a:r>
            <a:r>
              <a:rPr lang="es-ES" dirty="0" smtClean="0"/>
              <a:t>estimaciones de demanda – elasticidad precio 0,7</a:t>
            </a:r>
          </a:p>
          <a:p>
            <a:pPr lvl="2"/>
            <a:r>
              <a:rPr lang="es-ES" dirty="0" smtClean="0"/>
              <a:t>Colombia: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Maldonado et al (2016)</a:t>
            </a:r>
          </a:p>
          <a:p>
            <a:pPr lvl="2"/>
            <a:r>
              <a:rPr lang="es-ES" dirty="0" smtClean="0"/>
              <a:t>Perú: González y Ramos (2016) </a:t>
            </a:r>
          </a:p>
          <a:p>
            <a:pPr lvl="2"/>
            <a:r>
              <a:rPr lang="es-ES" dirty="0" smtClean="0"/>
              <a:t>Ecuador: Chávez (2016)</a:t>
            </a:r>
          </a:p>
          <a:p>
            <a:pPr lvl="2"/>
            <a:r>
              <a:rPr lang="es-ES" dirty="0" smtClean="0"/>
              <a:t>Salvador: Ramos et al (2016)</a:t>
            </a:r>
          </a:p>
          <a:p>
            <a:pPr lvl="1"/>
            <a:r>
              <a:rPr lang="es-ES" dirty="0" smtClean="0"/>
              <a:t>Brasil: Iglesias (2016) caso de alza de impuestos sostenible a pesar del </a:t>
            </a:r>
            <a:r>
              <a:rPr lang="es-ES" dirty="0" smtClean="0"/>
              <a:t>contrabando.</a:t>
            </a:r>
          </a:p>
          <a:p>
            <a:pPr lvl="1"/>
            <a:r>
              <a:rPr lang="es-ES" dirty="0" smtClean="0"/>
              <a:t>Costos </a:t>
            </a:r>
            <a:r>
              <a:rPr lang="es-ES" dirty="0"/>
              <a:t>de la epidemia y evaluaciones de las </a:t>
            </a:r>
            <a:r>
              <a:rPr lang="es-ES" dirty="0" smtClean="0"/>
              <a:t>intervenciones: </a:t>
            </a:r>
            <a:r>
              <a:rPr lang="es-ES" dirty="0" err="1" smtClean="0"/>
              <a:t>Pichon</a:t>
            </a:r>
            <a:r>
              <a:rPr lang="es-ES" dirty="0" err="1"/>
              <a:t>-Riviere</a:t>
            </a:r>
            <a:r>
              <a:rPr lang="es-ES" dirty="0"/>
              <a:t> et al </a:t>
            </a:r>
            <a:r>
              <a:rPr lang="es-ES" dirty="0" smtClean="0"/>
              <a:t>Impacto </a:t>
            </a:r>
            <a:r>
              <a:rPr lang="es-ES" dirty="0"/>
              <a:t>económico del tabaquismo en los sistemas de salud de América </a:t>
            </a:r>
            <a:r>
              <a:rPr lang="es-ES" dirty="0" smtClean="0"/>
              <a:t>Latina</a:t>
            </a:r>
          </a:p>
          <a:p>
            <a:r>
              <a:rPr lang="es-ES" dirty="0" smtClean="0"/>
              <a:t>Impactos en equidad:</a:t>
            </a:r>
          </a:p>
          <a:p>
            <a:pPr lvl="2"/>
            <a:r>
              <a:rPr lang="es-ES" b="1" dirty="0">
                <a:solidFill>
                  <a:srgbClr val="970005"/>
                </a:solidFill>
              </a:rPr>
              <a:t>Global </a:t>
            </a:r>
            <a:r>
              <a:rPr lang="es-ES" b="1" dirty="0" err="1">
                <a:solidFill>
                  <a:srgbClr val="970005"/>
                </a:solidFill>
              </a:rPr>
              <a:t>Tobacco</a:t>
            </a:r>
            <a:r>
              <a:rPr lang="es-ES" b="1" dirty="0">
                <a:solidFill>
                  <a:srgbClr val="970005"/>
                </a:solidFill>
              </a:rPr>
              <a:t> </a:t>
            </a:r>
            <a:r>
              <a:rPr lang="es-ES" b="1" dirty="0" err="1">
                <a:solidFill>
                  <a:srgbClr val="970005"/>
                </a:solidFill>
              </a:rPr>
              <a:t>Economics</a:t>
            </a:r>
            <a:r>
              <a:rPr lang="es-ES" b="1" dirty="0">
                <a:solidFill>
                  <a:srgbClr val="970005"/>
                </a:solidFill>
              </a:rPr>
              <a:t> </a:t>
            </a:r>
            <a:r>
              <a:rPr lang="es-ES" b="1" dirty="0" err="1">
                <a:solidFill>
                  <a:srgbClr val="970005"/>
                </a:solidFill>
              </a:rPr>
              <a:t>Consortium</a:t>
            </a:r>
            <a:r>
              <a:rPr lang="es-ES" b="1" dirty="0">
                <a:solidFill>
                  <a:srgbClr val="970005"/>
                </a:solidFill>
              </a:rPr>
              <a:t> GTE.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The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health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,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poverty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, and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financial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consequences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of a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cigarette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price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increase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among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500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million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male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smokers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in 13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middle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income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countries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: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compartmental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model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 </a:t>
            </a:r>
            <a:r>
              <a:rPr lang="es-ES" b="1" dirty="0">
                <a:solidFill>
                  <a:srgbClr val="970005"/>
                </a:solidFill>
                <a:hlinkClick r:id="rId3"/>
              </a:rPr>
              <a:t>study</a:t>
            </a:r>
            <a:r>
              <a:rPr lang="es-ES" b="1" dirty="0">
                <a:solidFill>
                  <a:srgbClr val="970005"/>
                </a:solidFill>
              </a:rPr>
              <a:t>. </a:t>
            </a:r>
            <a:r>
              <a:rPr lang="es-ES" b="1" dirty="0" smtClean="0">
                <a:solidFill>
                  <a:srgbClr val="970005"/>
                </a:solidFill>
              </a:rPr>
              <a:t>BMJ</a:t>
            </a:r>
          </a:p>
          <a:p>
            <a:pPr lvl="2"/>
            <a:r>
              <a:rPr lang="es-ES" dirty="0">
                <a:solidFill>
                  <a:srgbClr val="970005"/>
                </a:solidFill>
              </a:rPr>
              <a:t>James EK, </a:t>
            </a:r>
            <a:r>
              <a:rPr lang="es-ES" dirty="0" err="1">
                <a:solidFill>
                  <a:srgbClr val="970005"/>
                </a:solidFill>
              </a:rPr>
              <a:t>Saxena</a:t>
            </a:r>
            <a:r>
              <a:rPr lang="es-ES" dirty="0">
                <a:solidFill>
                  <a:srgbClr val="970005"/>
                </a:solidFill>
              </a:rPr>
              <a:t> A, Franco Restrepo C, Llorente B, Vecino-Ortiz AI, Villar Uribe M, et al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.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Distributional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health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and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financial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benefits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of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increased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tobacco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taxes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in Colombia: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results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from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a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modelling</a:t>
            </a:r>
            <a:r>
              <a:rPr lang="es-ES" dirty="0">
                <a:solidFill>
                  <a:srgbClr val="970005"/>
                </a:solidFill>
                <a:hlinkClick r:id="rId4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4"/>
              </a:rPr>
              <a:t>study</a:t>
            </a:r>
            <a:r>
              <a:rPr lang="es-ES" dirty="0">
                <a:solidFill>
                  <a:srgbClr val="970005"/>
                </a:solidFill>
              </a:rPr>
              <a:t>. </a:t>
            </a:r>
            <a:r>
              <a:rPr lang="es-ES" dirty="0" err="1">
                <a:solidFill>
                  <a:srgbClr val="970005"/>
                </a:solidFill>
              </a:rPr>
              <a:t>Tob</a:t>
            </a:r>
            <a:r>
              <a:rPr lang="es-ES" dirty="0">
                <a:solidFill>
                  <a:srgbClr val="970005"/>
                </a:solidFill>
              </a:rPr>
              <a:t> Control</a:t>
            </a:r>
            <a:endParaRPr lang="es-ES" b="1" dirty="0">
              <a:solidFill>
                <a:srgbClr val="970005"/>
              </a:solidFill>
            </a:endParaRPr>
          </a:p>
          <a:p>
            <a:r>
              <a:rPr lang="es-ES" dirty="0" smtClean="0"/>
              <a:t>Contrabando: </a:t>
            </a:r>
          </a:p>
          <a:p>
            <a:pPr lvl="1"/>
            <a:r>
              <a:rPr lang="es-ES" dirty="0" smtClean="0">
                <a:solidFill>
                  <a:srgbClr val="970005"/>
                </a:solidFill>
              </a:rPr>
              <a:t>Maldonado </a:t>
            </a:r>
            <a:r>
              <a:rPr lang="es-ES" dirty="0">
                <a:solidFill>
                  <a:srgbClr val="970005"/>
                </a:solidFill>
              </a:rPr>
              <a:t>N, Llorente BA, Iglesias RM, Escobar D. </a:t>
            </a:r>
            <a:r>
              <a:rPr lang="es-ES" dirty="0" err="1">
                <a:solidFill>
                  <a:srgbClr val="970005"/>
                </a:solidFill>
                <a:hlinkClick r:id="rId5"/>
              </a:rPr>
              <a:t>Measuring</a:t>
            </a:r>
            <a:r>
              <a:rPr lang="es-ES" dirty="0">
                <a:solidFill>
                  <a:srgbClr val="970005"/>
                </a:solidFill>
                <a:hlinkClick r:id="rId5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5"/>
              </a:rPr>
              <a:t>illicit</a:t>
            </a:r>
            <a:r>
              <a:rPr lang="es-ES" dirty="0">
                <a:solidFill>
                  <a:srgbClr val="970005"/>
                </a:solidFill>
                <a:hlinkClick r:id="rId5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5"/>
              </a:rPr>
              <a:t>cigarette</a:t>
            </a:r>
            <a:r>
              <a:rPr lang="es-ES" dirty="0">
                <a:solidFill>
                  <a:srgbClr val="970005"/>
                </a:solidFill>
                <a:hlinkClick r:id="rId5"/>
              </a:rPr>
              <a:t> </a:t>
            </a:r>
            <a:r>
              <a:rPr lang="es-ES" dirty="0" err="1">
                <a:solidFill>
                  <a:srgbClr val="970005"/>
                </a:solidFill>
                <a:hlinkClick r:id="rId5"/>
              </a:rPr>
              <a:t>trade</a:t>
            </a:r>
            <a:r>
              <a:rPr lang="es-ES" dirty="0">
                <a:solidFill>
                  <a:srgbClr val="970005"/>
                </a:solidFill>
                <a:hlinkClick r:id="rId5"/>
              </a:rPr>
              <a:t> in Colombia</a:t>
            </a:r>
            <a:r>
              <a:rPr lang="es-ES" dirty="0">
                <a:solidFill>
                  <a:srgbClr val="970005"/>
                </a:solidFill>
              </a:rPr>
              <a:t>. </a:t>
            </a:r>
            <a:r>
              <a:rPr lang="es-ES" dirty="0" err="1">
                <a:solidFill>
                  <a:srgbClr val="970005"/>
                </a:solidFill>
              </a:rPr>
              <a:t>Tob</a:t>
            </a:r>
            <a:r>
              <a:rPr lang="es-ES" dirty="0">
                <a:solidFill>
                  <a:srgbClr val="970005"/>
                </a:solidFill>
              </a:rPr>
              <a:t> </a:t>
            </a:r>
            <a:r>
              <a:rPr lang="es-ES" dirty="0" smtClean="0">
                <a:solidFill>
                  <a:srgbClr val="970005"/>
                </a:solidFill>
              </a:rPr>
              <a:t>Control</a:t>
            </a:r>
          </a:p>
          <a:p>
            <a:pPr lvl="1"/>
            <a:r>
              <a:rPr lang="es-ES" dirty="0" smtClean="0">
                <a:solidFill>
                  <a:srgbClr val="970005"/>
                </a:solidFill>
              </a:rPr>
              <a:t>Pr</a:t>
            </a:r>
            <a:r>
              <a:rPr lang="es-ES" dirty="0" smtClean="0">
                <a:solidFill>
                  <a:srgbClr val="970005"/>
                </a:solidFill>
              </a:rPr>
              <a:t>óxima publicación:  Banco Mundial, </a:t>
            </a:r>
            <a:r>
              <a:rPr lang="es-ES" dirty="0" smtClean="0">
                <a:solidFill>
                  <a:srgbClr val="970005"/>
                </a:solidFill>
              </a:rPr>
              <a:t>“</a:t>
            </a:r>
            <a:r>
              <a:rPr lang="es-ES" dirty="0" err="1">
                <a:solidFill>
                  <a:srgbClr val="970005"/>
                </a:solidFill>
              </a:rPr>
              <a:t>Confronting</a:t>
            </a:r>
            <a:r>
              <a:rPr lang="es-ES" dirty="0">
                <a:solidFill>
                  <a:srgbClr val="970005"/>
                </a:solidFill>
              </a:rPr>
              <a:t> </a:t>
            </a:r>
            <a:r>
              <a:rPr lang="es-ES" dirty="0" err="1">
                <a:solidFill>
                  <a:srgbClr val="970005"/>
                </a:solidFill>
              </a:rPr>
              <a:t>illicit</a:t>
            </a:r>
            <a:r>
              <a:rPr lang="es-ES" dirty="0">
                <a:solidFill>
                  <a:srgbClr val="970005"/>
                </a:solidFill>
              </a:rPr>
              <a:t> </a:t>
            </a:r>
            <a:r>
              <a:rPr lang="es-ES" dirty="0" err="1">
                <a:solidFill>
                  <a:srgbClr val="970005"/>
                </a:solidFill>
              </a:rPr>
              <a:t>tobacco</a:t>
            </a:r>
            <a:r>
              <a:rPr lang="es-ES" dirty="0">
                <a:solidFill>
                  <a:srgbClr val="970005"/>
                </a:solidFill>
              </a:rPr>
              <a:t> </a:t>
            </a:r>
            <a:r>
              <a:rPr lang="es-ES" dirty="0" err="1">
                <a:solidFill>
                  <a:srgbClr val="970005"/>
                </a:solidFill>
              </a:rPr>
              <a:t>trade</a:t>
            </a:r>
            <a:r>
              <a:rPr lang="es-ES" dirty="0">
                <a:solidFill>
                  <a:srgbClr val="970005"/>
                </a:solidFill>
              </a:rPr>
              <a:t>: A global </a:t>
            </a:r>
            <a:r>
              <a:rPr lang="es-ES" dirty="0" err="1">
                <a:solidFill>
                  <a:srgbClr val="970005"/>
                </a:solidFill>
              </a:rPr>
              <a:t>review</a:t>
            </a:r>
            <a:r>
              <a:rPr lang="es-ES" dirty="0">
                <a:solidFill>
                  <a:srgbClr val="970005"/>
                </a:solidFill>
              </a:rPr>
              <a:t> of country </a:t>
            </a:r>
            <a:r>
              <a:rPr lang="es-ES" dirty="0" err="1">
                <a:solidFill>
                  <a:srgbClr val="970005"/>
                </a:solidFill>
              </a:rPr>
              <a:t>experiences</a:t>
            </a:r>
            <a:r>
              <a:rPr lang="es-ES" dirty="0">
                <a:solidFill>
                  <a:srgbClr val="970005"/>
                </a:solidFill>
              </a:rPr>
              <a:t> </a:t>
            </a:r>
            <a:r>
              <a:rPr lang="es-ES" dirty="0" smtClean="0">
                <a:solidFill>
                  <a:srgbClr val="970005"/>
                </a:solidFill>
              </a:rPr>
              <a:t>“ </a:t>
            </a:r>
            <a:r>
              <a:rPr lang="mr-IN" dirty="0" smtClean="0">
                <a:solidFill>
                  <a:srgbClr val="970005"/>
                </a:solidFill>
              </a:rPr>
              <a:t>–</a:t>
            </a:r>
            <a:r>
              <a:rPr lang="es-ES" dirty="0" smtClean="0">
                <a:solidFill>
                  <a:srgbClr val="970005"/>
                </a:solidFill>
              </a:rPr>
              <a:t> cap</a:t>
            </a:r>
            <a:r>
              <a:rPr lang="es-ES" dirty="0" smtClean="0">
                <a:solidFill>
                  <a:srgbClr val="970005"/>
                </a:solidFill>
              </a:rPr>
              <a:t>ítulo sobre Colombia</a:t>
            </a:r>
            <a:endParaRPr lang="es-ES" dirty="0">
              <a:solidFill>
                <a:srgbClr val="970005"/>
              </a:solidFill>
            </a:endParaRPr>
          </a:p>
          <a:p>
            <a:pPr marL="228600" lvl="1" indent="0">
              <a:buNone/>
            </a:pPr>
            <a:r>
              <a:rPr lang="es-ES" dirty="0" smtClean="0">
                <a:solidFill>
                  <a:srgbClr val="970005"/>
                </a:solidFill>
              </a:rPr>
              <a:t> </a:t>
            </a:r>
            <a:endParaRPr lang="es-ES" dirty="0" smtClean="0">
              <a:solidFill>
                <a:srgbClr val="970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3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88640"/>
            <a:ext cx="7556313" cy="1116106"/>
          </a:xfrm>
        </p:spPr>
        <p:txBody>
          <a:bodyPr/>
          <a:lstStyle/>
          <a:p>
            <a:r>
              <a:rPr lang="es-ES" sz="2800" dirty="0" smtClean="0"/>
              <a:t>La situación de tabaquismo</a:t>
            </a:r>
            <a:br>
              <a:rPr lang="es-ES" sz="2800" dirty="0" smtClean="0"/>
            </a:br>
            <a:r>
              <a:rPr lang="es-ES" sz="2800" dirty="0" smtClean="0">
                <a:solidFill>
                  <a:schemeClr val="accent4"/>
                </a:solidFill>
              </a:rPr>
              <a:t>Prevalencia en descenso</a:t>
            </a:r>
            <a:r>
              <a:rPr lang="mr-IN" sz="2800" dirty="0" smtClean="0">
                <a:solidFill>
                  <a:schemeClr val="accent4"/>
                </a:solidFill>
              </a:rPr>
              <a:t>…</a:t>
            </a:r>
            <a:r>
              <a:rPr lang="es-ES_tradnl" sz="2800" dirty="0" smtClean="0">
                <a:solidFill>
                  <a:schemeClr val="accent4"/>
                </a:solidFill>
              </a:rPr>
              <a:t>pero:</a:t>
            </a:r>
            <a:endParaRPr lang="es-ES" sz="2800" dirty="0">
              <a:solidFill>
                <a:schemeClr val="accent4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20468"/>
              </p:ext>
            </p:extLst>
          </p:nvPr>
        </p:nvGraphicFramePr>
        <p:xfrm>
          <a:off x="179512" y="1304746"/>
          <a:ext cx="8424936" cy="507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lamada de flecha a la derecha 7"/>
          <p:cNvSpPr/>
          <p:nvPr/>
        </p:nvSpPr>
        <p:spPr>
          <a:xfrm>
            <a:off x="1187624" y="4149080"/>
            <a:ext cx="2088232" cy="720080"/>
          </a:xfrm>
          <a:prstGeom prst="rightArrowCallou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Ratificación CMCT</a:t>
            </a:r>
            <a:endParaRPr lang="es-ES" sz="1600" dirty="0"/>
          </a:p>
        </p:txBody>
      </p:sp>
      <p:sp>
        <p:nvSpPr>
          <p:cNvPr id="9" name="Llamada ovalada 8"/>
          <p:cNvSpPr/>
          <p:nvPr/>
        </p:nvSpPr>
        <p:spPr>
          <a:xfrm>
            <a:off x="4644008" y="1484784"/>
            <a:ext cx="2952328" cy="1584176"/>
          </a:xfrm>
          <a:prstGeom prst="wedgeEllipse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Pre CMCT</a:t>
            </a:r>
          </a:p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Dinamización de la epidemia</a:t>
            </a:r>
          </a:p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GYTS 2007 29.8%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61555" y="5620598"/>
            <a:ext cx="3516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166B10"/>
                </a:solidFill>
              </a:rPr>
              <a:t>ASIMETRIAS</a:t>
            </a:r>
          </a:p>
          <a:p>
            <a:r>
              <a:rPr lang="es-ES" dirty="0" smtClean="0"/>
              <a:t>Grandes diferencias regionales </a:t>
            </a:r>
          </a:p>
          <a:p>
            <a:r>
              <a:rPr lang="es-ES" dirty="0" smtClean="0"/>
              <a:t>y entre grupos poblacionales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92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Gracias</a:t>
            </a:r>
            <a:endParaRPr lang="es-ES_tradnl" dirty="0"/>
          </a:p>
        </p:txBody>
      </p:sp>
      <p:pic>
        <p:nvPicPr>
          <p:cNvPr id="6" name="Picture 5" descr="anaasweb1-02.pn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5400000">
            <a:off x="-2305604" y="2945926"/>
            <a:ext cx="6546930" cy="655078"/>
          </a:xfrm>
          <a:prstGeom prst="rect">
            <a:avLst/>
          </a:prstGeom>
        </p:spPr>
      </p:pic>
      <p:pic>
        <p:nvPicPr>
          <p:cNvPr id="7" name="Picture 6" descr="Logo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4" y="1196752"/>
            <a:ext cx="3916288" cy="1826430"/>
          </a:xfrm>
          <a:prstGeom prst="rect">
            <a:avLst/>
          </a:prstGeom>
        </p:spPr>
      </p:pic>
      <p:pic>
        <p:nvPicPr>
          <p:cNvPr id="9" name="Imagen 8" descr="Captura de pantalla 2017-11-09 a la(s) 5.19.23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2" y="692696"/>
            <a:ext cx="5073368" cy="4536504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19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costos de la epidemia en Colombia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88 muertes diarias atribuibles al tabaquismo</a:t>
            </a:r>
          </a:p>
          <a:p>
            <a:r>
              <a:rPr lang="es-ES" dirty="0" smtClean="0"/>
              <a:t>0.6% del PIB </a:t>
            </a:r>
            <a:r>
              <a:rPr lang="mr-IN" dirty="0" smtClean="0"/>
              <a:t>–</a:t>
            </a:r>
            <a:r>
              <a:rPr lang="es-ES" dirty="0" smtClean="0"/>
              <a:t> costos directos de tratamiento</a:t>
            </a:r>
          </a:p>
          <a:p>
            <a:r>
              <a:rPr lang="es-ES" dirty="0" smtClean="0"/>
              <a:t>Muertes prematuras: 7 años menos de vida</a:t>
            </a:r>
          </a:p>
          <a:p>
            <a:r>
              <a:rPr lang="es-ES" dirty="0" smtClean="0"/>
              <a:t>Discapacidad temprana</a:t>
            </a:r>
          </a:p>
          <a:p>
            <a:r>
              <a:rPr lang="es-ES" dirty="0" smtClean="0"/>
              <a:t>Efectos en pobreza: 62% de los fumadores en estratos 1 y 2 (2013)</a:t>
            </a:r>
          </a:p>
          <a:p>
            <a:r>
              <a:rPr lang="es-ES" dirty="0" smtClean="0"/>
              <a:t>Costos ambientales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8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 es la teoría del cambio que da fundamento a IMPIT?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 2030 y CMCT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441097"/>
            <a:ext cx="5521796" cy="47962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9344" y="6333531"/>
            <a:ext cx="707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U.S. </a:t>
            </a:r>
            <a:r>
              <a:rPr lang="es-ES" sz="1200" i="1" dirty="0" err="1"/>
              <a:t>National</a:t>
            </a:r>
            <a:r>
              <a:rPr lang="es-ES" sz="1200" i="1" dirty="0"/>
              <a:t> </a:t>
            </a:r>
            <a:r>
              <a:rPr lang="es-ES" sz="1200" i="1" dirty="0" err="1"/>
              <a:t>Cancer</a:t>
            </a:r>
            <a:r>
              <a:rPr lang="es-ES" sz="1200" i="1" dirty="0"/>
              <a:t> </a:t>
            </a:r>
            <a:r>
              <a:rPr lang="es-ES" sz="1200" i="1" dirty="0" err="1"/>
              <a:t>Institute</a:t>
            </a:r>
            <a:r>
              <a:rPr lang="es-ES" sz="1200" i="1" dirty="0"/>
              <a:t> and </a:t>
            </a:r>
            <a:r>
              <a:rPr lang="es-ES" sz="1200" i="1" dirty="0" err="1"/>
              <a:t>World</a:t>
            </a:r>
            <a:r>
              <a:rPr lang="es-ES" sz="1200" i="1" dirty="0"/>
              <a:t> </a:t>
            </a:r>
            <a:r>
              <a:rPr lang="es-ES" sz="1200" i="1" dirty="0" err="1"/>
              <a:t>Health</a:t>
            </a:r>
            <a:r>
              <a:rPr lang="es-ES" sz="1200" i="1" dirty="0"/>
              <a:t> </a:t>
            </a:r>
            <a:r>
              <a:rPr lang="es-ES" sz="1200" i="1" dirty="0" err="1"/>
              <a:t>Organization</a:t>
            </a:r>
            <a:r>
              <a:rPr lang="es-ES" sz="1200" i="1" dirty="0"/>
              <a:t>. 2016. </a:t>
            </a:r>
            <a:r>
              <a:rPr lang="es-ES" sz="1200" i="1" dirty="0" err="1">
                <a:hlinkClick r:id="rId4"/>
              </a:rPr>
              <a:t>The</a:t>
            </a:r>
            <a:r>
              <a:rPr lang="es-ES" sz="1200" i="1" dirty="0">
                <a:hlinkClick r:id="rId4"/>
              </a:rPr>
              <a:t> </a:t>
            </a:r>
            <a:r>
              <a:rPr lang="es-ES" sz="1200" i="1" dirty="0" err="1">
                <a:hlinkClick r:id="rId4"/>
              </a:rPr>
              <a:t>Economics</a:t>
            </a:r>
            <a:r>
              <a:rPr lang="es-ES" sz="1200" i="1" dirty="0">
                <a:hlinkClick r:id="rId4"/>
              </a:rPr>
              <a:t> of </a:t>
            </a:r>
            <a:r>
              <a:rPr lang="es-ES" sz="1200" i="1" dirty="0" err="1">
                <a:hlinkClick r:id="rId4"/>
              </a:rPr>
              <a:t>Tobacco</a:t>
            </a:r>
            <a:r>
              <a:rPr lang="es-ES" sz="1200" i="1" dirty="0">
                <a:hlinkClick r:id="rId4"/>
              </a:rPr>
              <a:t> and</a:t>
            </a:r>
          </a:p>
          <a:p>
            <a:r>
              <a:rPr lang="es-ES" sz="1200" i="1" dirty="0" err="1">
                <a:hlinkClick r:id="rId4"/>
              </a:rPr>
              <a:t>Tobacco</a:t>
            </a:r>
            <a:r>
              <a:rPr lang="es-ES" sz="1200" i="1" dirty="0">
                <a:hlinkClick r:id="rId4"/>
              </a:rPr>
              <a:t> Control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411709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979488"/>
            <a:ext cx="7327900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19762" y="1837520"/>
            <a:ext cx="21044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Productos de tabaco</a:t>
            </a:r>
          </a:p>
          <a:p>
            <a:pPr algn="ctr"/>
            <a:r>
              <a:rPr lang="es-ES_tradnl" b="1" dirty="0" smtClean="0"/>
              <a:t>AGENTE</a:t>
            </a:r>
            <a:endParaRPr lang="es-ES_trad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5195" y="4141062"/>
            <a:ext cx="1924181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HUESPED</a:t>
            </a:r>
          </a:p>
          <a:p>
            <a:pPr algn="ctr"/>
            <a:r>
              <a:rPr lang="es-ES_tradnl" sz="1500" dirty="0" smtClean="0"/>
              <a:t>Fumador</a:t>
            </a:r>
          </a:p>
          <a:p>
            <a:pPr algn="ctr"/>
            <a:r>
              <a:rPr lang="es-ES_tradnl" sz="1500" dirty="0" smtClean="0"/>
              <a:t>Personas expuestas a </a:t>
            </a:r>
          </a:p>
          <a:p>
            <a:pPr algn="ctr"/>
            <a:r>
              <a:rPr lang="es-ES_tradnl" sz="1500" dirty="0" smtClean="0"/>
              <a:t>humo de segunda mano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4237" y="3941799"/>
            <a:ext cx="623828" cy="217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2002994" y="4173549"/>
            <a:ext cx="189336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VECTOR</a:t>
            </a:r>
          </a:p>
          <a:p>
            <a:pPr algn="ctr"/>
            <a:r>
              <a:rPr lang="es-ES_tradnl" sz="1600" dirty="0" smtClean="0"/>
              <a:t>Industria tabacalera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996" y="4725144"/>
            <a:ext cx="1305916" cy="500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2132059" y="2636912"/>
            <a:ext cx="157584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Ambiente,</a:t>
            </a:r>
          </a:p>
          <a:p>
            <a:pPr algn="ctr"/>
            <a:r>
              <a:rPr lang="es-ES_tradnl" sz="1400" dirty="0" smtClean="0"/>
              <a:t> cultura, </a:t>
            </a:r>
          </a:p>
          <a:p>
            <a:pPr algn="ctr"/>
            <a:r>
              <a:rPr lang="es-ES_tradnl" sz="1400" dirty="0" smtClean="0"/>
              <a:t>economía,</a:t>
            </a:r>
          </a:p>
          <a:p>
            <a:pPr algn="ctr"/>
            <a:r>
              <a:rPr lang="es-ES_tradnl" sz="1400" dirty="0" smtClean="0"/>
              <a:t>entorno  institucional, </a:t>
            </a:r>
          </a:p>
          <a:p>
            <a:pPr algn="ctr"/>
            <a:r>
              <a:rPr lang="es-ES_tradnl" sz="1400" dirty="0" smtClean="0"/>
              <a:t>política, medios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16632"/>
            <a:ext cx="7556313" cy="1116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_tradnl" dirty="0" smtClean="0"/>
              <a:t>Teoría del cambio: </a:t>
            </a:r>
            <a:br>
              <a:rPr lang="es-ES_tradnl" dirty="0" smtClean="0"/>
            </a:br>
            <a:r>
              <a:rPr lang="es-ES_tradnl" dirty="0" smtClean="0"/>
              <a:t>Modelo epidemiológico</a:t>
            </a:r>
            <a:br>
              <a:rPr lang="es-ES_tradnl" dirty="0" smtClean="0"/>
            </a:br>
            <a:r>
              <a:rPr lang="es-ES_tradnl" sz="2667" dirty="0" smtClean="0"/>
              <a:t>Adicción a la nicotina y control de tabaco</a:t>
            </a:r>
            <a:endParaRPr lang="es-ES_tradnl" sz="2667" dirty="0"/>
          </a:p>
        </p:txBody>
      </p:sp>
      <p:sp>
        <p:nvSpPr>
          <p:cNvPr id="17" name="Rectangle 16"/>
          <p:cNvSpPr/>
          <p:nvPr/>
        </p:nvSpPr>
        <p:spPr>
          <a:xfrm>
            <a:off x="6349376" y="4153555"/>
            <a:ext cx="465028" cy="955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120125" y="6281412"/>
            <a:ext cx="1950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/>
              <a:t>Orleans y </a:t>
            </a:r>
            <a:r>
              <a:rPr lang="es-ES" sz="1400" i="1" dirty="0" err="1"/>
              <a:t>S</a:t>
            </a:r>
            <a:r>
              <a:rPr lang="es-ES" sz="1400" i="1" dirty="0" err="1" smtClean="0"/>
              <a:t>lade</a:t>
            </a:r>
            <a:r>
              <a:rPr lang="es-ES" sz="1400" i="1" dirty="0" smtClean="0"/>
              <a:t>, 1993</a:t>
            </a:r>
            <a:endParaRPr lang="es-ES" sz="14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012161" y="2564904"/>
            <a:ext cx="313184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Medidas relacionadas con la demanda: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Impuestos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/>
              <a:t>ALH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Prohibición de Publicidad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Información contenido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Etiquetado </a:t>
            </a:r>
            <a:r>
              <a:rPr lang="es-ES" sz="1600" dirty="0"/>
              <a:t>y </a:t>
            </a:r>
            <a:r>
              <a:rPr lang="es-ES" sz="1600" dirty="0" smtClean="0"/>
              <a:t>empaquetado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Cesación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5593" y="4843025"/>
            <a:ext cx="3962351" cy="175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Art. 5.3 Contrarrestar interferencia</a:t>
            </a:r>
          </a:p>
          <a:p>
            <a:endParaRPr lang="es-ES" dirty="0" smtClean="0"/>
          </a:p>
          <a:p>
            <a:r>
              <a:rPr lang="es-ES" dirty="0" smtClean="0"/>
              <a:t>Medidas relacionadas con la oferta: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Eliminación de comercio ilícito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Prohibición venta a menores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Sustitución de cultivos</a:t>
            </a:r>
          </a:p>
        </p:txBody>
      </p:sp>
    </p:spTree>
    <p:extLst>
      <p:ext uri="{BB962C8B-B14F-4D97-AF65-F5344CB8AC3E}">
        <p14:creationId xmlns:p14="http://schemas.microsoft.com/office/powerpoint/2010/main" val="32156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 es la intervención de interés?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29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A600"/>
      </a:accent1>
      <a:accent2>
        <a:srgbClr val="864100"/>
      </a:accent2>
      <a:accent3>
        <a:srgbClr val="1B587C"/>
      </a:accent3>
      <a:accent4>
        <a:srgbClr val="1E8F16"/>
      </a:accent4>
      <a:accent5>
        <a:srgbClr val="604878"/>
      </a:accent5>
      <a:accent6>
        <a:srgbClr val="CA0007"/>
      </a:accent6>
      <a:hlink>
        <a:srgbClr val="6B9F25"/>
      </a:hlink>
      <a:folHlink>
        <a:srgbClr val="B26B02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1256055</TotalTime>
  <Words>2066</Words>
  <Application>Microsoft Macintosh PowerPoint</Application>
  <PresentationFormat>Presentación en pantalla (4:3)</PresentationFormat>
  <Paragraphs>279</Paragraphs>
  <Slides>40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Advantage</vt:lpstr>
      <vt:lpstr>Una aproximación integral al monitoreo de la política de impuestos al cigarrillo </vt:lpstr>
      <vt:lpstr>Quienes somos</vt:lpstr>
      <vt:lpstr>Ciudades saludables ¿Cuál es el problema?</vt:lpstr>
      <vt:lpstr>La situación de tabaquismo Prevalencia en descenso…pero:</vt:lpstr>
      <vt:lpstr>Los costos de la epidemia en Colombia</vt:lpstr>
      <vt:lpstr>¿Cuál es la teoría del cambio que da fundamento a IMPIT?</vt:lpstr>
      <vt:lpstr>Agenda 2030 y CMCT</vt:lpstr>
      <vt:lpstr>Teoría del cambio:  Modelo epidemiológico Adicción a la nicotina y control de tabaco</vt:lpstr>
      <vt:lpstr>¿Cuál es la intervención de interés?</vt:lpstr>
      <vt:lpstr>Presentación de PowerPoint</vt:lpstr>
      <vt:lpstr>La literatura que respalda la eficiencia del impuesto</vt:lpstr>
      <vt:lpstr>IMPIT:  Un instrumento para el seguimiento de la política de impuestos al tabaco</vt:lpstr>
      <vt:lpstr>Presentación de PowerPoint</vt:lpstr>
      <vt:lpstr>Para superar el problema de los sabios ciegos</vt:lpstr>
      <vt:lpstr>Presentación de PowerPoint</vt:lpstr>
      <vt:lpstr>Marco conceptual </vt:lpstr>
      <vt:lpstr>Presentación de PowerPoint</vt:lpstr>
      <vt:lpstr>Presentación de PowerPoint</vt:lpstr>
      <vt:lpstr>Indicadores</vt:lpstr>
      <vt:lpstr>Identificación de indicadores</vt:lpstr>
      <vt:lpstr>Identificación y selección de fuentes</vt:lpstr>
      <vt:lpstr>Estructura de las bases de datos</vt:lpstr>
      <vt:lpstr>Construcción de fichas técnicas</vt:lpstr>
      <vt:lpstr>Insumo: Impuesto específico</vt:lpstr>
      <vt:lpstr>Proceso: Prohibición de PPP Fumadores que reportan alguna acción de promoción </vt:lpstr>
      <vt:lpstr>Proceso: Incautaciones</vt:lpstr>
      <vt:lpstr>Producto: precio por ciudad</vt:lpstr>
      <vt:lpstr>Producto: precio en línea</vt:lpstr>
      <vt:lpstr>Producto: precio por stick según formato de compra</vt:lpstr>
      <vt:lpstr>Producto: Estructura impositiva (supermercados)</vt:lpstr>
      <vt:lpstr>Producto: Precios reales de los cigarrillos </vt:lpstr>
      <vt:lpstr>Resultado: Asequibilidad (salario mínimo)</vt:lpstr>
      <vt:lpstr>Resultado: Consumo</vt:lpstr>
      <vt:lpstr>Resultado: Penetración de comercio ilícito (Consumo)</vt:lpstr>
      <vt:lpstr>Impacto: simulaciones y evaluación ex post</vt:lpstr>
      <vt:lpstr>Desafíos para los entes territoriales</vt:lpstr>
      <vt:lpstr>Instrumentos de comunicación: mejores y más oportunos</vt:lpstr>
      <vt:lpstr>Lecciones para las entidades territoriales</vt:lpstr>
      <vt:lpstr>La evidencia en la región</vt:lpstr>
      <vt:lpstr>Gracias</vt:lpstr>
    </vt:vector>
  </TitlesOfParts>
  <Company>jm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Blanca Llorente</cp:lastModifiedBy>
  <cp:revision>491</cp:revision>
  <dcterms:created xsi:type="dcterms:W3CDTF">2014-07-16T09:18:22Z</dcterms:created>
  <dcterms:modified xsi:type="dcterms:W3CDTF">2018-09-27T19:10:08Z</dcterms:modified>
</cp:coreProperties>
</file>