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39" r:id="rId3"/>
    <p:sldId id="308" r:id="rId4"/>
    <p:sldId id="316" r:id="rId5"/>
    <p:sldId id="309" r:id="rId6"/>
    <p:sldId id="310" r:id="rId7"/>
    <p:sldId id="311" r:id="rId8"/>
    <p:sldId id="312" r:id="rId9"/>
    <p:sldId id="313" r:id="rId10"/>
    <p:sldId id="314" r:id="rId11"/>
    <p:sldId id="315" r:id="rId12"/>
    <p:sldId id="318" r:id="rId13"/>
    <p:sldId id="340" r:id="rId14"/>
    <p:sldId id="285" r:id="rId15"/>
    <p:sldId id="286" r:id="rId16"/>
    <p:sldId id="299" r:id="rId17"/>
    <p:sldId id="301" r:id="rId18"/>
    <p:sldId id="300" r:id="rId19"/>
    <p:sldId id="278" r:id="rId20"/>
    <p:sldId id="306" r:id="rId21"/>
    <p:sldId id="304" r:id="rId22"/>
    <p:sldId id="341" r:id="rId23"/>
    <p:sldId id="321" r:id="rId24"/>
    <p:sldId id="279" r:id="rId25"/>
    <p:sldId id="305" r:id="rId26"/>
    <p:sldId id="258" r:id="rId27"/>
    <p:sldId id="282" r:id="rId28"/>
    <p:sldId id="283" r:id="rId29"/>
    <p:sldId id="322" r:id="rId30"/>
    <p:sldId id="335" r:id="rId31"/>
    <p:sldId id="284" r:id="rId32"/>
    <p:sldId id="336" r:id="rId33"/>
    <p:sldId id="328" r:id="rId34"/>
    <p:sldId id="329" r:id="rId35"/>
    <p:sldId id="330" r:id="rId36"/>
    <p:sldId id="331" r:id="rId37"/>
    <p:sldId id="332" r:id="rId38"/>
    <p:sldId id="333" r:id="rId39"/>
    <p:sldId id="337" r:id="rId40"/>
    <p:sldId id="342" r:id="rId41"/>
    <p:sldId id="334" r:id="rId42"/>
    <p:sldId id="326" r:id="rId43"/>
    <p:sldId id="327" r:id="rId44"/>
    <p:sldId id="271" r:id="rId45"/>
    <p:sldId id="292" r:id="rId46"/>
    <p:sldId id="303" r:id="rId47"/>
  </p:sldIdLst>
  <p:sldSz cx="9144000" cy="6858000" type="screen4x3"/>
  <p:notesSz cx="6858000" cy="9144000"/>
  <p:defaultTextStyle>
    <a:defPPr>
      <a:defRPr lang="es-CO"/>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41" autoAdjust="0"/>
    <p:restoredTop sz="94660"/>
  </p:normalViewPr>
  <p:slideViewPr>
    <p:cSldViewPr>
      <p:cViewPr varScale="1">
        <p:scale>
          <a:sx n="74" d="100"/>
          <a:sy n="74" d="100"/>
        </p:scale>
        <p:origin x="-3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98FC9C95-0402-4348-881C-04CF5E765760}" type="datetimeFigureOut">
              <a:rPr lang="es-CO"/>
              <a:pPr>
                <a:defRPr/>
              </a:pPr>
              <a:t>26/09/2018</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O"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5A39751A-D736-48EB-B44F-1165E2EC344D}" type="slidenum">
              <a:rPr lang="es-CO"/>
              <a:pPr>
                <a:defRPr/>
              </a:pPr>
              <a:t>‹Nº›</a:t>
            </a:fld>
            <a:endParaRPr lang="es-CO"/>
          </a:p>
        </p:txBody>
      </p:sp>
    </p:spTree>
    <p:extLst>
      <p:ext uri="{BB962C8B-B14F-4D97-AF65-F5344CB8AC3E}">
        <p14:creationId xmlns:p14="http://schemas.microsoft.com/office/powerpoint/2010/main" val="6303481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lvl1pPr>
              <a:defRPr/>
            </a:lvl1pPr>
          </a:lstStyle>
          <a:p>
            <a:pPr>
              <a:defRPr/>
            </a:pPr>
            <a:fld id="{E0B05143-72F3-495F-8863-DA679DC94332}" type="datetime1">
              <a:rPr lang="es-CO"/>
              <a:pPr>
                <a:defRPr/>
              </a:pPr>
              <a:t>26/09/2018</a:t>
            </a:fld>
            <a:endParaRPr lang="es-CO"/>
          </a:p>
        </p:txBody>
      </p:sp>
      <p:sp>
        <p:nvSpPr>
          <p:cNvPr id="5" name="4 Marcador de pie de página"/>
          <p:cNvSpPr>
            <a:spLocks noGrp="1"/>
          </p:cNvSpPr>
          <p:nvPr>
            <p:ph type="ftr" sz="quarter" idx="11"/>
          </p:nvPr>
        </p:nvSpPr>
        <p:spPr/>
        <p:txBody>
          <a:bodyPr/>
          <a:lstStyle>
            <a:lvl1pPr>
              <a:defRPr/>
            </a:lvl1pPr>
          </a:lstStyle>
          <a:p>
            <a:pPr>
              <a:defRPr/>
            </a:pPr>
            <a:r>
              <a:rPr lang="es-CO"/>
              <a:t>El reto del desarrollo en la ciudad del futuro: arkebios@yahoo.es</a:t>
            </a:r>
          </a:p>
        </p:txBody>
      </p:sp>
      <p:sp>
        <p:nvSpPr>
          <p:cNvPr id="6" name="5 Marcador de número de diapositiva"/>
          <p:cNvSpPr>
            <a:spLocks noGrp="1"/>
          </p:cNvSpPr>
          <p:nvPr>
            <p:ph type="sldNum" sz="quarter" idx="12"/>
          </p:nvPr>
        </p:nvSpPr>
        <p:spPr/>
        <p:txBody>
          <a:bodyPr/>
          <a:lstStyle>
            <a:lvl1pPr>
              <a:defRPr/>
            </a:lvl1pPr>
          </a:lstStyle>
          <a:p>
            <a:pPr>
              <a:defRPr/>
            </a:pPr>
            <a:fld id="{9497820B-EDC4-4DBC-B4A6-0FE023AE44BC}" type="slidenum">
              <a:rPr lang="es-CO"/>
              <a:pPr>
                <a:defRPr/>
              </a:pPr>
              <a:t>‹Nº›</a:t>
            </a:fld>
            <a:endParaRPr lang="es-CO"/>
          </a:p>
        </p:txBody>
      </p:sp>
    </p:spTree>
    <p:extLst>
      <p:ext uri="{BB962C8B-B14F-4D97-AF65-F5344CB8AC3E}">
        <p14:creationId xmlns:p14="http://schemas.microsoft.com/office/powerpoint/2010/main" val="424595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lvl1pPr>
              <a:defRPr/>
            </a:lvl1pPr>
          </a:lstStyle>
          <a:p>
            <a:pPr>
              <a:defRPr/>
            </a:pPr>
            <a:fld id="{A8DCEFBA-99FC-486C-9EE2-58F0C0E8C7F7}" type="datetime1">
              <a:rPr lang="es-CO"/>
              <a:pPr>
                <a:defRPr/>
              </a:pPr>
              <a:t>26/09/2018</a:t>
            </a:fld>
            <a:endParaRPr lang="es-CO"/>
          </a:p>
        </p:txBody>
      </p:sp>
      <p:sp>
        <p:nvSpPr>
          <p:cNvPr id="5" name="4 Marcador de pie de página"/>
          <p:cNvSpPr>
            <a:spLocks noGrp="1"/>
          </p:cNvSpPr>
          <p:nvPr>
            <p:ph type="ftr" sz="quarter" idx="11"/>
          </p:nvPr>
        </p:nvSpPr>
        <p:spPr/>
        <p:txBody>
          <a:bodyPr/>
          <a:lstStyle>
            <a:lvl1pPr>
              <a:defRPr/>
            </a:lvl1pPr>
          </a:lstStyle>
          <a:p>
            <a:pPr>
              <a:defRPr/>
            </a:pPr>
            <a:r>
              <a:rPr lang="es-CO"/>
              <a:t>El reto del desarrollo en la ciudad del futuro: arkebios@yahoo.es</a:t>
            </a:r>
          </a:p>
        </p:txBody>
      </p:sp>
      <p:sp>
        <p:nvSpPr>
          <p:cNvPr id="6" name="5 Marcador de número de diapositiva"/>
          <p:cNvSpPr>
            <a:spLocks noGrp="1"/>
          </p:cNvSpPr>
          <p:nvPr>
            <p:ph type="sldNum" sz="quarter" idx="12"/>
          </p:nvPr>
        </p:nvSpPr>
        <p:spPr/>
        <p:txBody>
          <a:bodyPr/>
          <a:lstStyle>
            <a:lvl1pPr>
              <a:defRPr/>
            </a:lvl1pPr>
          </a:lstStyle>
          <a:p>
            <a:pPr>
              <a:defRPr/>
            </a:pPr>
            <a:fld id="{903CA09A-6B5C-46CE-B927-DAC4E7A5DC5D}" type="slidenum">
              <a:rPr lang="es-CO"/>
              <a:pPr>
                <a:defRPr/>
              </a:pPr>
              <a:t>‹Nº›</a:t>
            </a:fld>
            <a:endParaRPr lang="es-CO"/>
          </a:p>
        </p:txBody>
      </p:sp>
    </p:spTree>
    <p:extLst>
      <p:ext uri="{BB962C8B-B14F-4D97-AF65-F5344CB8AC3E}">
        <p14:creationId xmlns:p14="http://schemas.microsoft.com/office/powerpoint/2010/main" val="68268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lvl1pPr>
              <a:defRPr/>
            </a:lvl1pPr>
          </a:lstStyle>
          <a:p>
            <a:pPr>
              <a:defRPr/>
            </a:pPr>
            <a:fld id="{E99D6F6F-4128-4C3D-98BC-4A19F6DFAFDB}" type="datetime1">
              <a:rPr lang="es-CO"/>
              <a:pPr>
                <a:defRPr/>
              </a:pPr>
              <a:t>26/09/2018</a:t>
            </a:fld>
            <a:endParaRPr lang="es-CO"/>
          </a:p>
        </p:txBody>
      </p:sp>
      <p:sp>
        <p:nvSpPr>
          <p:cNvPr id="5" name="4 Marcador de pie de página"/>
          <p:cNvSpPr>
            <a:spLocks noGrp="1"/>
          </p:cNvSpPr>
          <p:nvPr>
            <p:ph type="ftr" sz="quarter" idx="11"/>
          </p:nvPr>
        </p:nvSpPr>
        <p:spPr/>
        <p:txBody>
          <a:bodyPr/>
          <a:lstStyle>
            <a:lvl1pPr>
              <a:defRPr/>
            </a:lvl1pPr>
          </a:lstStyle>
          <a:p>
            <a:pPr>
              <a:defRPr/>
            </a:pPr>
            <a:r>
              <a:rPr lang="es-CO"/>
              <a:t>El reto del desarrollo en la ciudad del futuro: arkebios@yahoo.es</a:t>
            </a:r>
          </a:p>
        </p:txBody>
      </p:sp>
      <p:sp>
        <p:nvSpPr>
          <p:cNvPr id="6" name="5 Marcador de número de diapositiva"/>
          <p:cNvSpPr>
            <a:spLocks noGrp="1"/>
          </p:cNvSpPr>
          <p:nvPr>
            <p:ph type="sldNum" sz="quarter" idx="12"/>
          </p:nvPr>
        </p:nvSpPr>
        <p:spPr/>
        <p:txBody>
          <a:bodyPr/>
          <a:lstStyle>
            <a:lvl1pPr>
              <a:defRPr/>
            </a:lvl1pPr>
          </a:lstStyle>
          <a:p>
            <a:pPr>
              <a:defRPr/>
            </a:pPr>
            <a:fld id="{DBB65A7C-E22D-4687-9A83-9223418D6525}" type="slidenum">
              <a:rPr lang="es-CO"/>
              <a:pPr>
                <a:defRPr/>
              </a:pPr>
              <a:t>‹Nº›</a:t>
            </a:fld>
            <a:endParaRPr lang="es-CO"/>
          </a:p>
        </p:txBody>
      </p:sp>
    </p:spTree>
    <p:extLst>
      <p:ext uri="{BB962C8B-B14F-4D97-AF65-F5344CB8AC3E}">
        <p14:creationId xmlns:p14="http://schemas.microsoft.com/office/powerpoint/2010/main" val="105553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lvl1pPr>
              <a:defRPr/>
            </a:lvl1pPr>
          </a:lstStyle>
          <a:p>
            <a:pPr>
              <a:defRPr/>
            </a:pPr>
            <a:fld id="{A99E3C4F-2773-4869-8C5B-B378C56EF3B2}" type="datetime1">
              <a:rPr lang="es-CO"/>
              <a:pPr>
                <a:defRPr/>
              </a:pPr>
              <a:t>26/09/2018</a:t>
            </a:fld>
            <a:endParaRPr lang="es-CO"/>
          </a:p>
        </p:txBody>
      </p:sp>
      <p:sp>
        <p:nvSpPr>
          <p:cNvPr id="5" name="4 Marcador de pie de página"/>
          <p:cNvSpPr>
            <a:spLocks noGrp="1"/>
          </p:cNvSpPr>
          <p:nvPr>
            <p:ph type="ftr" sz="quarter" idx="11"/>
          </p:nvPr>
        </p:nvSpPr>
        <p:spPr/>
        <p:txBody>
          <a:bodyPr/>
          <a:lstStyle>
            <a:lvl1pPr>
              <a:defRPr/>
            </a:lvl1pPr>
          </a:lstStyle>
          <a:p>
            <a:pPr>
              <a:defRPr/>
            </a:pPr>
            <a:r>
              <a:rPr lang="es-CO"/>
              <a:t>El reto del desarrollo en la ciudad del futuro: arkebios@yahoo.es</a:t>
            </a:r>
          </a:p>
        </p:txBody>
      </p:sp>
      <p:sp>
        <p:nvSpPr>
          <p:cNvPr id="6" name="5 Marcador de número de diapositiva"/>
          <p:cNvSpPr>
            <a:spLocks noGrp="1"/>
          </p:cNvSpPr>
          <p:nvPr>
            <p:ph type="sldNum" sz="quarter" idx="12"/>
          </p:nvPr>
        </p:nvSpPr>
        <p:spPr/>
        <p:txBody>
          <a:bodyPr/>
          <a:lstStyle>
            <a:lvl1pPr>
              <a:defRPr/>
            </a:lvl1pPr>
          </a:lstStyle>
          <a:p>
            <a:pPr>
              <a:defRPr/>
            </a:pPr>
            <a:fld id="{2CF8E612-2392-4837-B789-AF16FD008CF0}" type="slidenum">
              <a:rPr lang="es-CO"/>
              <a:pPr>
                <a:defRPr/>
              </a:pPr>
              <a:t>‹Nº›</a:t>
            </a:fld>
            <a:endParaRPr lang="es-CO"/>
          </a:p>
        </p:txBody>
      </p:sp>
    </p:spTree>
    <p:extLst>
      <p:ext uri="{BB962C8B-B14F-4D97-AF65-F5344CB8AC3E}">
        <p14:creationId xmlns:p14="http://schemas.microsoft.com/office/powerpoint/2010/main" val="351446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95686C2-D1B7-4DD8-B7BA-32AB0607E3E6}" type="datetime1">
              <a:rPr lang="es-CO"/>
              <a:pPr>
                <a:defRPr/>
              </a:pPr>
              <a:t>26/09/2018</a:t>
            </a:fld>
            <a:endParaRPr lang="es-CO"/>
          </a:p>
        </p:txBody>
      </p:sp>
      <p:sp>
        <p:nvSpPr>
          <p:cNvPr id="5" name="4 Marcador de pie de página"/>
          <p:cNvSpPr>
            <a:spLocks noGrp="1"/>
          </p:cNvSpPr>
          <p:nvPr>
            <p:ph type="ftr" sz="quarter" idx="11"/>
          </p:nvPr>
        </p:nvSpPr>
        <p:spPr/>
        <p:txBody>
          <a:bodyPr/>
          <a:lstStyle>
            <a:lvl1pPr>
              <a:defRPr/>
            </a:lvl1pPr>
          </a:lstStyle>
          <a:p>
            <a:pPr>
              <a:defRPr/>
            </a:pPr>
            <a:r>
              <a:rPr lang="es-CO"/>
              <a:t>El reto del desarrollo en la ciudad del futuro: arkebios@yahoo.es</a:t>
            </a:r>
          </a:p>
        </p:txBody>
      </p:sp>
      <p:sp>
        <p:nvSpPr>
          <p:cNvPr id="6" name="5 Marcador de número de diapositiva"/>
          <p:cNvSpPr>
            <a:spLocks noGrp="1"/>
          </p:cNvSpPr>
          <p:nvPr>
            <p:ph type="sldNum" sz="quarter" idx="12"/>
          </p:nvPr>
        </p:nvSpPr>
        <p:spPr/>
        <p:txBody>
          <a:bodyPr/>
          <a:lstStyle>
            <a:lvl1pPr>
              <a:defRPr/>
            </a:lvl1pPr>
          </a:lstStyle>
          <a:p>
            <a:pPr>
              <a:defRPr/>
            </a:pPr>
            <a:fld id="{4239F782-2403-4D4F-8DC3-598B4E87C16B}" type="slidenum">
              <a:rPr lang="es-CO"/>
              <a:pPr>
                <a:defRPr/>
              </a:pPr>
              <a:t>‹Nº›</a:t>
            </a:fld>
            <a:endParaRPr lang="es-CO"/>
          </a:p>
        </p:txBody>
      </p:sp>
    </p:spTree>
    <p:extLst>
      <p:ext uri="{BB962C8B-B14F-4D97-AF65-F5344CB8AC3E}">
        <p14:creationId xmlns:p14="http://schemas.microsoft.com/office/powerpoint/2010/main" val="252617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3 Marcador de fecha"/>
          <p:cNvSpPr>
            <a:spLocks noGrp="1"/>
          </p:cNvSpPr>
          <p:nvPr>
            <p:ph type="dt" sz="half" idx="10"/>
          </p:nvPr>
        </p:nvSpPr>
        <p:spPr/>
        <p:txBody>
          <a:bodyPr/>
          <a:lstStyle>
            <a:lvl1pPr>
              <a:defRPr/>
            </a:lvl1pPr>
          </a:lstStyle>
          <a:p>
            <a:pPr>
              <a:defRPr/>
            </a:pPr>
            <a:fld id="{9C061CAF-3AB1-46A2-876B-E9FA11B85660}" type="datetime1">
              <a:rPr lang="es-CO"/>
              <a:pPr>
                <a:defRPr/>
              </a:pPr>
              <a:t>26/09/2018</a:t>
            </a:fld>
            <a:endParaRPr lang="es-CO"/>
          </a:p>
        </p:txBody>
      </p:sp>
      <p:sp>
        <p:nvSpPr>
          <p:cNvPr id="6" name="4 Marcador de pie de página"/>
          <p:cNvSpPr>
            <a:spLocks noGrp="1"/>
          </p:cNvSpPr>
          <p:nvPr>
            <p:ph type="ftr" sz="quarter" idx="11"/>
          </p:nvPr>
        </p:nvSpPr>
        <p:spPr/>
        <p:txBody>
          <a:bodyPr/>
          <a:lstStyle>
            <a:lvl1pPr>
              <a:defRPr/>
            </a:lvl1pPr>
          </a:lstStyle>
          <a:p>
            <a:pPr>
              <a:defRPr/>
            </a:pPr>
            <a:r>
              <a:rPr lang="es-CO"/>
              <a:t>El reto del desarrollo en la ciudad del futuro: arkebios@yahoo.es</a:t>
            </a:r>
          </a:p>
        </p:txBody>
      </p:sp>
      <p:sp>
        <p:nvSpPr>
          <p:cNvPr id="7" name="5 Marcador de número de diapositiva"/>
          <p:cNvSpPr>
            <a:spLocks noGrp="1"/>
          </p:cNvSpPr>
          <p:nvPr>
            <p:ph type="sldNum" sz="quarter" idx="12"/>
          </p:nvPr>
        </p:nvSpPr>
        <p:spPr/>
        <p:txBody>
          <a:bodyPr/>
          <a:lstStyle>
            <a:lvl1pPr>
              <a:defRPr/>
            </a:lvl1pPr>
          </a:lstStyle>
          <a:p>
            <a:pPr>
              <a:defRPr/>
            </a:pPr>
            <a:fld id="{D8BCEEEF-E465-4A26-AB4F-F32099DC4199}" type="slidenum">
              <a:rPr lang="es-CO"/>
              <a:pPr>
                <a:defRPr/>
              </a:pPr>
              <a:t>‹Nº›</a:t>
            </a:fld>
            <a:endParaRPr lang="es-CO"/>
          </a:p>
        </p:txBody>
      </p:sp>
    </p:spTree>
    <p:extLst>
      <p:ext uri="{BB962C8B-B14F-4D97-AF65-F5344CB8AC3E}">
        <p14:creationId xmlns:p14="http://schemas.microsoft.com/office/powerpoint/2010/main" val="285993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3 Marcador de fecha"/>
          <p:cNvSpPr>
            <a:spLocks noGrp="1"/>
          </p:cNvSpPr>
          <p:nvPr>
            <p:ph type="dt" sz="half" idx="10"/>
          </p:nvPr>
        </p:nvSpPr>
        <p:spPr/>
        <p:txBody>
          <a:bodyPr/>
          <a:lstStyle>
            <a:lvl1pPr>
              <a:defRPr/>
            </a:lvl1pPr>
          </a:lstStyle>
          <a:p>
            <a:pPr>
              <a:defRPr/>
            </a:pPr>
            <a:fld id="{C8891BFC-16C5-4ABE-A82C-AF0990634FB1}" type="datetime1">
              <a:rPr lang="es-CO"/>
              <a:pPr>
                <a:defRPr/>
              </a:pPr>
              <a:t>26/09/2018</a:t>
            </a:fld>
            <a:endParaRPr lang="es-CO"/>
          </a:p>
        </p:txBody>
      </p:sp>
      <p:sp>
        <p:nvSpPr>
          <p:cNvPr id="8" name="4 Marcador de pie de página"/>
          <p:cNvSpPr>
            <a:spLocks noGrp="1"/>
          </p:cNvSpPr>
          <p:nvPr>
            <p:ph type="ftr" sz="quarter" idx="11"/>
          </p:nvPr>
        </p:nvSpPr>
        <p:spPr/>
        <p:txBody>
          <a:bodyPr/>
          <a:lstStyle>
            <a:lvl1pPr>
              <a:defRPr/>
            </a:lvl1pPr>
          </a:lstStyle>
          <a:p>
            <a:pPr>
              <a:defRPr/>
            </a:pPr>
            <a:r>
              <a:rPr lang="es-CO"/>
              <a:t>El reto del desarrollo en la ciudad del futuro: arkebios@yahoo.es</a:t>
            </a:r>
          </a:p>
        </p:txBody>
      </p:sp>
      <p:sp>
        <p:nvSpPr>
          <p:cNvPr id="9" name="5 Marcador de número de diapositiva"/>
          <p:cNvSpPr>
            <a:spLocks noGrp="1"/>
          </p:cNvSpPr>
          <p:nvPr>
            <p:ph type="sldNum" sz="quarter" idx="12"/>
          </p:nvPr>
        </p:nvSpPr>
        <p:spPr/>
        <p:txBody>
          <a:bodyPr/>
          <a:lstStyle>
            <a:lvl1pPr>
              <a:defRPr/>
            </a:lvl1pPr>
          </a:lstStyle>
          <a:p>
            <a:pPr>
              <a:defRPr/>
            </a:pPr>
            <a:fld id="{C809CCE4-2E6A-469A-843C-2A137DE099BA}" type="slidenum">
              <a:rPr lang="es-CO"/>
              <a:pPr>
                <a:defRPr/>
              </a:pPr>
              <a:t>‹Nº›</a:t>
            </a:fld>
            <a:endParaRPr lang="es-CO"/>
          </a:p>
        </p:txBody>
      </p:sp>
    </p:spTree>
    <p:extLst>
      <p:ext uri="{BB962C8B-B14F-4D97-AF65-F5344CB8AC3E}">
        <p14:creationId xmlns:p14="http://schemas.microsoft.com/office/powerpoint/2010/main" val="3948732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fld id="{9A942989-F954-4E99-A199-5F6869436FBA}" type="datetime1">
              <a:rPr lang="es-CO"/>
              <a:pPr>
                <a:defRPr/>
              </a:pPr>
              <a:t>26/09/2018</a:t>
            </a:fld>
            <a:endParaRPr lang="es-CO"/>
          </a:p>
        </p:txBody>
      </p:sp>
      <p:sp>
        <p:nvSpPr>
          <p:cNvPr id="4" name="4 Marcador de pie de página"/>
          <p:cNvSpPr>
            <a:spLocks noGrp="1"/>
          </p:cNvSpPr>
          <p:nvPr>
            <p:ph type="ftr" sz="quarter" idx="11"/>
          </p:nvPr>
        </p:nvSpPr>
        <p:spPr/>
        <p:txBody>
          <a:bodyPr/>
          <a:lstStyle>
            <a:lvl1pPr>
              <a:defRPr/>
            </a:lvl1pPr>
          </a:lstStyle>
          <a:p>
            <a:pPr>
              <a:defRPr/>
            </a:pPr>
            <a:r>
              <a:rPr lang="es-CO"/>
              <a:t>El reto del desarrollo en la ciudad del futuro: arkebios@yahoo.es</a:t>
            </a:r>
          </a:p>
        </p:txBody>
      </p:sp>
      <p:sp>
        <p:nvSpPr>
          <p:cNvPr id="5" name="5 Marcador de número de diapositiva"/>
          <p:cNvSpPr>
            <a:spLocks noGrp="1"/>
          </p:cNvSpPr>
          <p:nvPr>
            <p:ph type="sldNum" sz="quarter" idx="12"/>
          </p:nvPr>
        </p:nvSpPr>
        <p:spPr/>
        <p:txBody>
          <a:bodyPr/>
          <a:lstStyle>
            <a:lvl1pPr>
              <a:defRPr/>
            </a:lvl1pPr>
          </a:lstStyle>
          <a:p>
            <a:pPr>
              <a:defRPr/>
            </a:pPr>
            <a:fld id="{5AFE8134-2030-4679-94AB-DEA946478CC2}" type="slidenum">
              <a:rPr lang="es-CO"/>
              <a:pPr>
                <a:defRPr/>
              </a:pPr>
              <a:t>‹Nº›</a:t>
            </a:fld>
            <a:endParaRPr lang="es-CO"/>
          </a:p>
        </p:txBody>
      </p:sp>
    </p:spTree>
    <p:extLst>
      <p:ext uri="{BB962C8B-B14F-4D97-AF65-F5344CB8AC3E}">
        <p14:creationId xmlns:p14="http://schemas.microsoft.com/office/powerpoint/2010/main" val="2622309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B7308B9-1A9B-430F-8D07-274016DCC806}" type="datetime1">
              <a:rPr lang="es-CO"/>
              <a:pPr>
                <a:defRPr/>
              </a:pPr>
              <a:t>26/09/2018</a:t>
            </a:fld>
            <a:endParaRPr lang="es-CO"/>
          </a:p>
        </p:txBody>
      </p:sp>
      <p:sp>
        <p:nvSpPr>
          <p:cNvPr id="3" name="4 Marcador de pie de página"/>
          <p:cNvSpPr>
            <a:spLocks noGrp="1"/>
          </p:cNvSpPr>
          <p:nvPr>
            <p:ph type="ftr" sz="quarter" idx="11"/>
          </p:nvPr>
        </p:nvSpPr>
        <p:spPr/>
        <p:txBody>
          <a:bodyPr/>
          <a:lstStyle>
            <a:lvl1pPr>
              <a:defRPr/>
            </a:lvl1pPr>
          </a:lstStyle>
          <a:p>
            <a:pPr>
              <a:defRPr/>
            </a:pPr>
            <a:r>
              <a:rPr lang="es-CO"/>
              <a:t>El reto del desarrollo en la ciudad del futuro: arkebios@yahoo.es</a:t>
            </a:r>
          </a:p>
        </p:txBody>
      </p:sp>
      <p:sp>
        <p:nvSpPr>
          <p:cNvPr id="4" name="5 Marcador de número de diapositiva"/>
          <p:cNvSpPr>
            <a:spLocks noGrp="1"/>
          </p:cNvSpPr>
          <p:nvPr>
            <p:ph type="sldNum" sz="quarter" idx="12"/>
          </p:nvPr>
        </p:nvSpPr>
        <p:spPr/>
        <p:txBody>
          <a:bodyPr/>
          <a:lstStyle>
            <a:lvl1pPr>
              <a:defRPr/>
            </a:lvl1pPr>
          </a:lstStyle>
          <a:p>
            <a:pPr>
              <a:defRPr/>
            </a:pPr>
            <a:fld id="{89DB0E5E-5D3D-4B98-B8C6-4E3FD2F2B843}" type="slidenum">
              <a:rPr lang="es-CO"/>
              <a:pPr>
                <a:defRPr/>
              </a:pPr>
              <a:t>‹Nº›</a:t>
            </a:fld>
            <a:endParaRPr lang="es-CO"/>
          </a:p>
        </p:txBody>
      </p:sp>
    </p:spTree>
    <p:extLst>
      <p:ext uri="{BB962C8B-B14F-4D97-AF65-F5344CB8AC3E}">
        <p14:creationId xmlns:p14="http://schemas.microsoft.com/office/powerpoint/2010/main" val="126410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7B55EDA-BED3-46B7-A52E-8286816CB964}" type="datetime1">
              <a:rPr lang="es-CO"/>
              <a:pPr>
                <a:defRPr/>
              </a:pPr>
              <a:t>26/09/2018</a:t>
            </a:fld>
            <a:endParaRPr lang="es-CO"/>
          </a:p>
        </p:txBody>
      </p:sp>
      <p:sp>
        <p:nvSpPr>
          <p:cNvPr id="6" name="4 Marcador de pie de página"/>
          <p:cNvSpPr>
            <a:spLocks noGrp="1"/>
          </p:cNvSpPr>
          <p:nvPr>
            <p:ph type="ftr" sz="quarter" idx="11"/>
          </p:nvPr>
        </p:nvSpPr>
        <p:spPr/>
        <p:txBody>
          <a:bodyPr/>
          <a:lstStyle>
            <a:lvl1pPr>
              <a:defRPr/>
            </a:lvl1pPr>
          </a:lstStyle>
          <a:p>
            <a:pPr>
              <a:defRPr/>
            </a:pPr>
            <a:r>
              <a:rPr lang="es-CO"/>
              <a:t>El reto del desarrollo en la ciudad del futuro: arkebios@yahoo.es</a:t>
            </a:r>
          </a:p>
        </p:txBody>
      </p:sp>
      <p:sp>
        <p:nvSpPr>
          <p:cNvPr id="7" name="5 Marcador de número de diapositiva"/>
          <p:cNvSpPr>
            <a:spLocks noGrp="1"/>
          </p:cNvSpPr>
          <p:nvPr>
            <p:ph type="sldNum" sz="quarter" idx="12"/>
          </p:nvPr>
        </p:nvSpPr>
        <p:spPr/>
        <p:txBody>
          <a:bodyPr/>
          <a:lstStyle>
            <a:lvl1pPr>
              <a:defRPr/>
            </a:lvl1pPr>
          </a:lstStyle>
          <a:p>
            <a:pPr>
              <a:defRPr/>
            </a:pPr>
            <a:fld id="{207513F2-C548-449B-BC25-9D9011ACBD04}" type="slidenum">
              <a:rPr lang="es-CO"/>
              <a:pPr>
                <a:defRPr/>
              </a:pPr>
              <a:t>‹Nº›</a:t>
            </a:fld>
            <a:endParaRPr lang="es-CO"/>
          </a:p>
        </p:txBody>
      </p:sp>
    </p:spTree>
    <p:extLst>
      <p:ext uri="{BB962C8B-B14F-4D97-AF65-F5344CB8AC3E}">
        <p14:creationId xmlns:p14="http://schemas.microsoft.com/office/powerpoint/2010/main" val="1202857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C9181A4-4449-4393-B33D-4CB1870BBC80}" type="datetime1">
              <a:rPr lang="es-CO"/>
              <a:pPr>
                <a:defRPr/>
              </a:pPr>
              <a:t>26/09/2018</a:t>
            </a:fld>
            <a:endParaRPr lang="es-CO"/>
          </a:p>
        </p:txBody>
      </p:sp>
      <p:sp>
        <p:nvSpPr>
          <p:cNvPr id="6" name="4 Marcador de pie de página"/>
          <p:cNvSpPr>
            <a:spLocks noGrp="1"/>
          </p:cNvSpPr>
          <p:nvPr>
            <p:ph type="ftr" sz="quarter" idx="11"/>
          </p:nvPr>
        </p:nvSpPr>
        <p:spPr/>
        <p:txBody>
          <a:bodyPr/>
          <a:lstStyle>
            <a:lvl1pPr>
              <a:defRPr/>
            </a:lvl1pPr>
          </a:lstStyle>
          <a:p>
            <a:pPr>
              <a:defRPr/>
            </a:pPr>
            <a:r>
              <a:rPr lang="es-CO"/>
              <a:t>El reto del desarrollo en la ciudad del futuro: arkebios@yahoo.es</a:t>
            </a:r>
          </a:p>
        </p:txBody>
      </p:sp>
      <p:sp>
        <p:nvSpPr>
          <p:cNvPr id="7" name="5 Marcador de número de diapositiva"/>
          <p:cNvSpPr>
            <a:spLocks noGrp="1"/>
          </p:cNvSpPr>
          <p:nvPr>
            <p:ph type="sldNum" sz="quarter" idx="12"/>
          </p:nvPr>
        </p:nvSpPr>
        <p:spPr/>
        <p:txBody>
          <a:bodyPr/>
          <a:lstStyle>
            <a:lvl1pPr>
              <a:defRPr/>
            </a:lvl1pPr>
          </a:lstStyle>
          <a:p>
            <a:pPr>
              <a:defRPr/>
            </a:pPr>
            <a:fld id="{706FBEA8-3F4E-408F-9B42-90BF28B4086E}" type="slidenum">
              <a:rPr lang="es-CO"/>
              <a:pPr>
                <a:defRPr/>
              </a:pPr>
              <a:t>‹Nº›</a:t>
            </a:fld>
            <a:endParaRPr lang="es-CO"/>
          </a:p>
        </p:txBody>
      </p:sp>
    </p:spTree>
    <p:extLst>
      <p:ext uri="{BB962C8B-B14F-4D97-AF65-F5344CB8AC3E}">
        <p14:creationId xmlns:p14="http://schemas.microsoft.com/office/powerpoint/2010/main" val="2478730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s-CO" altLang="es-CO"/>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el estilo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s-CO" alt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B07B4E6-379C-4F4E-A397-71787484A6AD}" type="datetime1">
              <a:rPr lang="es-CO"/>
              <a:pPr>
                <a:defRPr/>
              </a:pPr>
              <a:t>26/09/2018</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s-CO"/>
              <a:t>El reto del desarrollo en la ciudad del futuro: arkebios@yahoo.es</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04F9448-A113-44A2-80C7-004B847BF620}" type="slidenum">
              <a:rPr lang="es-CO"/>
              <a:pPr>
                <a:defRPr/>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np.gov.co/Gobierno/BuenGobierno.aspxhttps:/www.dnp.gov.co/Gobierno/BuenGobierno.aspx"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las2orillas.co/democratizar-la-revolucion-revolucionar-la-democraci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ctrTitle"/>
          </p:nvPr>
        </p:nvSpPr>
        <p:spPr/>
        <p:txBody>
          <a:bodyPr/>
          <a:lstStyle/>
          <a:p>
            <a:pPr eaLnBrk="1" hangingPunct="1"/>
            <a:r>
              <a:rPr lang="es-ES" dirty="0"/>
              <a:t>El Cerebro Urbano: ¿Planeación Versus Gobernanza?</a:t>
            </a:r>
            <a:r>
              <a:rPr lang="es-CO" dirty="0"/>
              <a:t/>
            </a:r>
            <a:br>
              <a:rPr lang="es-CO" dirty="0"/>
            </a:br>
            <a:endParaRPr lang="es-CO" altLang="es-CO" dirty="0"/>
          </a:p>
        </p:txBody>
      </p:sp>
      <p:sp>
        <p:nvSpPr>
          <p:cNvPr id="3" name="2 Subtítulo"/>
          <p:cNvSpPr>
            <a:spLocks noGrp="1"/>
          </p:cNvSpPr>
          <p:nvPr>
            <p:ph type="subTitle" idx="1"/>
          </p:nvPr>
        </p:nvSpPr>
        <p:spPr/>
        <p:txBody>
          <a:bodyPr rtlCol="0">
            <a:normAutofit fontScale="92500" lnSpcReduction="10000"/>
          </a:bodyPr>
          <a:lstStyle/>
          <a:p>
            <a:pPr eaLnBrk="1" fontAlgn="auto" hangingPunct="1">
              <a:spcAft>
                <a:spcPts val="0"/>
              </a:spcAft>
              <a:defRPr/>
            </a:pPr>
            <a:r>
              <a:rPr lang="es-ES" dirty="0"/>
              <a:t>aportes al debate contemporáneo sobre la planeación urbana como medio para la consolidación del gobierno en las grandes áreas urbanas latinoamericanas</a:t>
            </a:r>
            <a:r>
              <a:rPr lang="es-CO" dirty="0"/>
              <a:t> </a:t>
            </a:r>
          </a:p>
        </p:txBody>
      </p:sp>
      <p:sp>
        <p:nvSpPr>
          <p:cNvPr id="2" name="1 Marcador de pie de página"/>
          <p:cNvSpPr>
            <a:spLocks noGrp="1"/>
          </p:cNvSpPr>
          <p:nvPr>
            <p:ph type="ftr" sz="quarter" idx="11"/>
          </p:nvPr>
        </p:nvSpPr>
        <p:spPr/>
        <p:txBody>
          <a:bodyPr/>
          <a:lstStyle/>
          <a:p>
            <a:pPr>
              <a:defRPr/>
            </a:pPr>
            <a:r>
              <a:rPr lang="es-ES" dirty="0"/>
              <a:t>Profesor Mauricio Sierra | Redes y Gobernanza | Abril de 2018</a:t>
            </a:r>
            <a:r>
              <a:rPr lang="es-CO"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1266" name="1 Título"/>
          <p:cNvSpPr>
            <a:spLocks noGrp="1"/>
          </p:cNvSpPr>
          <p:nvPr>
            <p:ph type="title"/>
          </p:nvPr>
        </p:nvSpPr>
        <p:spPr/>
        <p:txBody>
          <a:bodyPr/>
          <a:lstStyle/>
          <a:p>
            <a:r>
              <a:rPr lang="es-CO" altLang="es-CO"/>
              <a:t>Estructuras de poder</a:t>
            </a:r>
          </a:p>
        </p:txBody>
      </p:sp>
      <p:sp>
        <p:nvSpPr>
          <p:cNvPr id="5" name="4 Estrella de 8 puntas"/>
          <p:cNvSpPr/>
          <p:nvPr/>
        </p:nvSpPr>
        <p:spPr>
          <a:xfrm>
            <a:off x="371475" y="293688"/>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6" name="5 Estrella de 8 puntas"/>
          <p:cNvSpPr/>
          <p:nvPr/>
        </p:nvSpPr>
        <p:spPr>
          <a:xfrm>
            <a:off x="371475" y="765175"/>
            <a:ext cx="92075"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7" name="6 Estrella de 8 puntas"/>
          <p:cNvSpPr/>
          <p:nvPr/>
        </p:nvSpPr>
        <p:spPr>
          <a:xfrm>
            <a:off x="179388" y="1341438"/>
            <a:ext cx="92075"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8" name="7 Estrella de 8 puntas"/>
          <p:cNvSpPr/>
          <p:nvPr/>
        </p:nvSpPr>
        <p:spPr>
          <a:xfrm>
            <a:off x="611188" y="1447800"/>
            <a:ext cx="92075"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9" name="8 Estrella de 8 puntas"/>
          <p:cNvSpPr/>
          <p:nvPr/>
        </p:nvSpPr>
        <p:spPr>
          <a:xfrm>
            <a:off x="1042988" y="549275"/>
            <a:ext cx="92075"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0" name="9 Estrella de 8 puntas"/>
          <p:cNvSpPr/>
          <p:nvPr/>
        </p:nvSpPr>
        <p:spPr>
          <a:xfrm>
            <a:off x="827088" y="1052513"/>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1" name="10 Estrella de 8 puntas"/>
          <p:cNvSpPr/>
          <p:nvPr/>
        </p:nvSpPr>
        <p:spPr>
          <a:xfrm>
            <a:off x="1403350" y="1158875"/>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2" name="11 Estrella de 8 puntas"/>
          <p:cNvSpPr/>
          <p:nvPr/>
        </p:nvSpPr>
        <p:spPr>
          <a:xfrm>
            <a:off x="1763713" y="544513"/>
            <a:ext cx="92075"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3" name="12 Estrella de 8 puntas"/>
          <p:cNvSpPr/>
          <p:nvPr/>
        </p:nvSpPr>
        <p:spPr>
          <a:xfrm>
            <a:off x="1916113" y="996950"/>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4" name="13 Estrella de 8 puntas"/>
          <p:cNvSpPr/>
          <p:nvPr/>
        </p:nvSpPr>
        <p:spPr>
          <a:xfrm>
            <a:off x="2484438" y="115888"/>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5" name="14 Estrella de 8 puntas"/>
          <p:cNvSpPr/>
          <p:nvPr/>
        </p:nvSpPr>
        <p:spPr>
          <a:xfrm>
            <a:off x="2387600" y="811213"/>
            <a:ext cx="92075"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6" name="15 Estrella de 8 puntas"/>
          <p:cNvSpPr/>
          <p:nvPr/>
        </p:nvSpPr>
        <p:spPr>
          <a:xfrm>
            <a:off x="1490663" y="1538288"/>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7" name="16 Estrella de 8 puntas"/>
          <p:cNvSpPr/>
          <p:nvPr/>
        </p:nvSpPr>
        <p:spPr>
          <a:xfrm>
            <a:off x="1863725" y="1646238"/>
            <a:ext cx="90488"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8" name="17 Estrella de 8 puntas"/>
          <p:cNvSpPr/>
          <p:nvPr/>
        </p:nvSpPr>
        <p:spPr>
          <a:xfrm>
            <a:off x="2589213" y="1235075"/>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9" name="18 Estrella de 8 puntas"/>
          <p:cNvSpPr/>
          <p:nvPr/>
        </p:nvSpPr>
        <p:spPr>
          <a:xfrm>
            <a:off x="2124075" y="1989138"/>
            <a:ext cx="90488"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0" name="19 Estrella de 8 puntas"/>
          <p:cNvSpPr/>
          <p:nvPr/>
        </p:nvSpPr>
        <p:spPr>
          <a:xfrm>
            <a:off x="327025" y="2092325"/>
            <a:ext cx="90488"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1" name="20 Estrella de 8 puntas"/>
          <p:cNvSpPr/>
          <p:nvPr/>
        </p:nvSpPr>
        <p:spPr>
          <a:xfrm>
            <a:off x="2589213" y="2092325"/>
            <a:ext cx="90487"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2" name="21 Estrella de 8 puntas"/>
          <p:cNvSpPr/>
          <p:nvPr/>
        </p:nvSpPr>
        <p:spPr>
          <a:xfrm>
            <a:off x="736600" y="2420938"/>
            <a:ext cx="90488"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3" name="22 Estrella de 8 puntas"/>
          <p:cNvSpPr/>
          <p:nvPr/>
        </p:nvSpPr>
        <p:spPr>
          <a:xfrm>
            <a:off x="2633663" y="2457450"/>
            <a:ext cx="92075"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4" name="23 Estrella de 8 puntas"/>
          <p:cNvSpPr/>
          <p:nvPr/>
        </p:nvSpPr>
        <p:spPr>
          <a:xfrm>
            <a:off x="992188" y="2678113"/>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5" name="24 Estrella de 8 puntas"/>
          <p:cNvSpPr/>
          <p:nvPr/>
        </p:nvSpPr>
        <p:spPr>
          <a:xfrm>
            <a:off x="371475" y="2913063"/>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6" name="25 Estrella de 8 puntas"/>
          <p:cNvSpPr/>
          <p:nvPr/>
        </p:nvSpPr>
        <p:spPr>
          <a:xfrm>
            <a:off x="1868488" y="2633663"/>
            <a:ext cx="92075"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7" name="26 Estrella de 8 puntas"/>
          <p:cNvSpPr/>
          <p:nvPr/>
        </p:nvSpPr>
        <p:spPr>
          <a:xfrm>
            <a:off x="2297113" y="2671763"/>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8" name="27 Estrella de 8 puntas"/>
          <p:cNvSpPr/>
          <p:nvPr/>
        </p:nvSpPr>
        <p:spPr>
          <a:xfrm>
            <a:off x="1919288" y="2990850"/>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9" name="28 Estrella de 8 puntas"/>
          <p:cNvSpPr/>
          <p:nvPr/>
        </p:nvSpPr>
        <p:spPr>
          <a:xfrm>
            <a:off x="2528888" y="2976563"/>
            <a:ext cx="92075"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0" name="29 Estrella de 8 puntas"/>
          <p:cNvSpPr/>
          <p:nvPr/>
        </p:nvSpPr>
        <p:spPr>
          <a:xfrm>
            <a:off x="1403350" y="2719388"/>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1" name="30 Estrella de 8 puntas"/>
          <p:cNvSpPr/>
          <p:nvPr/>
        </p:nvSpPr>
        <p:spPr>
          <a:xfrm>
            <a:off x="722313" y="3644900"/>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2" name="31 Estrella de 8 puntas"/>
          <p:cNvSpPr/>
          <p:nvPr/>
        </p:nvSpPr>
        <p:spPr>
          <a:xfrm>
            <a:off x="327025" y="3894138"/>
            <a:ext cx="90488"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3" name="32 Estrella de 8 puntas"/>
          <p:cNvSpPr/>
          <p:nvPr/>
        </p:nvSpPr>
        <p:spPr>
          <a:xfrm>
            <a:off x="1358900" y="3328988"/>
            <a:ext cx="90488"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4" name="33 Estrella de 8 puntas"/>
          <p:cNvSpPr/>
          <p:nvPr/>
        </p:nvSpPr>
        <p:spPr>
          <a:xfrm>
            <a:off x="1138238" y="3795713"/>
            <a:ext cx="92075"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5" name="34 Estrella de 8 puntas"/>
          <p:cNvSpPr/>
          <p:nvPr/>
        </p:nvSpPr>
        <p:spPr>
          <a:xfrm>
            <a:off x="2159000" y="3421063"/>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6" name="35 Estrella de 8 puntas"/>
          <p:cNvSpPr/>
          <p:nvPr/>
        </p:nvSpPr>
        <p:spPr>
          <a:xfrm>
            <a:off x="2624138" y="4076700"/>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7" name="36 Estrella de 8 puntas"/>
          <p:cNvSpPr/>
          <p:nvPr/>
        </p:nvSpPr>
        <p:spPr>
          <a:xfrm>
            <a:off x="2522538" y="4437063"/>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8" name="37 Estrella de 8 puntas"/>
          <p:cNvSpPr/>
          <p:nvPr/>
        </p:nvSpPr>
        <p:spPr>
          <a:xfrm>
            <a:off x="2205038" y="4146550"/>
            <a:ext cx="92075"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9" name="38 Estrella de 8 puntas"/>
          <p:cNvSpPr/>
          <p:nvPr/>
        </p:nvSpPr>
        <p:spPr>
          <a:xfrm>
            <a:off x="1757363" y="3690938"/>
            <a:ext cx="90487"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0" name="39 Estrella de 8 puntas"/>
          <p:cNvSpPr/>
          <p:nvPr/>
        </p:nvSpPr>
        <p:spPr>
          <a:xfrm>
            <a:off x="1497013" y="4029075"/>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1" name="40 Estrella de 8 puntas"/>
          <p:cNvSpPr/>
          <p:nvPr/>
        </p:nvSpPr>
        <p:spPr>
          <a:xfrm>
            <a:off x="900113" y="4352925"/>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2" name="41 Estrella de 8 puntas"/>
          <p:cNvSpPr/>
          <p:nvPr/>
        </p:nvSpPr>
        <p:spPr>
          <a:xfrm>
            <a:off x="992188" y="4724400"/>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3" name="42 Estrella de 8 puntas"/>
          <p:cNvSpPr/>
          <p:nvPr/>
        </p:nvSpPr>
        <p:spPr>
          <a:xfrm>
            <a:off x="565150" y="4770438"/>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4" name="43 Estrella de 8 puntas"/>
          <p:cNvSpPr/>
          <p:nvPr/>
        </p:nvSpPr>
        <p:spPr>
          <a:xfrm>
            <a:off x="280988" y="5157788"/>
            <a:ext cx="90487"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5" name="44 Estrella de 8 puntas"/>
          <p:cNvSpPr/>
          <p:nvPr/>
        </p:nvSpPr>
        <p:spPr>
          <a:xfrm>
            <a:off x="1404938" y="4724400"/>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6" name="45 Estrella de 8 puntas"/>
          <p:cNvSpPr/>
          <p:nvPr/>
        </p:nvSpPr>
        <p:spPr>
          <a:xfrm>
            <a:off x="2024063" y="4546600"/>
            <a:ext cx="92075"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7" name="46 Estrella de 8 puntas"/>
          <p:cNvSpPr/>
          <p:nvPr/>
        </p:nvSpPr>
        <p:spPr>
          <a:xfrm>
            <a:off x="1871663" y="5056188"/>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8" name="47 Estrella de 8 puntas"/>
          <p:cNvSpPr/>
          <p:nvPr/>
        </p:nvSpPr>
        <p:spPr>
          <a:xfrm>
            <a:off x="1042988" y="5219700"/>
            <a:ext cx="92075"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1311" name="2 CuadroTexto"/>
          <p:cNvSpPr txBox="1">
            <a:spLocks noChangeArrowheads="1"/>
          </p:cNvSpPr>
          <p:nvPr/>
        </p:nvSpPr>
        <p:spPr bwMode="auto">
          <a:xfrm>
            <a:off x="873125" y="5805488"/>
            <a:ext cx="1409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DISTRIBUIDO</a:t>
            </a:r>
          </a:p>
        </p:txBody>
      </p:sp>
      <p:sp>
        <p:nvSpPr>
          <p:cNvPr id="49" name="48 Forma libre"/>
          <p:cNvSpPr/>
          <p:nvPr/>
        </p:nvSpPr>
        <p:spPr>
          <a:xfrm>
            <a:off x="231775" y="152400"/>
            <a:ext cx="2457450" cy="5203825"/>
          </a:xfrm>
          <a:custGeom>
            <a:avLst/>
            <a:gdLst>
              <a:gd name="connsiteX0" fmla="*/ 218632 w 2457169"/>
              <a:gd name="connsiteY0" fmla="*/ 201987 h 5203183"/>
              <a:gd name="connsiteX1" fmla="*/ 2306740 w 2457169"/>
              <a:gd name="connsiteY1" fmla="*/ 24566 h 5203183"/>
              <a:gd name="connsiteX2" fmla="*/ 2224853 w 2457169"/>
              <a:gd name="connsiteY2" fmla="*/ 720602 h 5203183"/>
              <a:gd name="connsiteX3" fmla="*/ 2388626 w 2457169"/>
              <a:gd name="connsiteY3" fmla="*/ 1116387 h 5203183"/>
              <a:gd name="connsiteX4" fmla="*/ 2402274 w 2457169"/>
              <a:gd name="connsiteY4" fmla="*/ 1989844 h 5203183"/>
              <a:gd name="connsiteX5" fmla="*/ 2456865 w 2457169"/>
              <a:gd name="connsiteY5" fmla="*/ 2358333 h 5203183"/>
              <a:gd name="connsiteX6" fmla="*/ 2374978 w 2457169"/>
              <a:gd name="connsiteY6" fmla="*/ 2863300 h 5203183"/>
              <a:gd name="connsiteX7" fmla="*/ 2443217 w 2457169"/>
              <a:gd name="connsiteY7" fmla="*/ 3955121 h 5203183"/>
              <a:gd name="connsiteX8" fmla="*/ 2361331 w 2457169"/>
              <a:gd name="connsiteY8" fmla="*/ 4337258 h 5203183"/>
              <a:gd name="connsiteX9" fmla="*/ 1706238 w 2457169"/>
              <a:gd name="connsiteY9" fmla="*/ 4951408 h 5203183"/>
              <a:gd name="connsiteX10" fmla="*/ 860077 w 2457169"/>
              <a:gd name="connsiteY10" fmla="*/ 5128829 h 5203183"/>
              <a:gd name="connsiteX11" fmla="*/ 82155 w 2457169"/>
              <a:gd name="connsiteY11" fmla="*/ 5087885 h 5203183"/>
              <a:gd name="connsiteX12" fmla="*/ 150393 w 2457169"/>
              <a:gd name="connsiteY12" fmla="*/ 3818644 h 5203183"/>
              <a:gd name="connsiteX13" fmla="*/ 191337 w 2457169"/>
              <a:gd name="connsiteY13" fmla="*/ 2836005 h 5203183"/>
              <a:gd name="connsiteX14" fmla="*/ 150393 w 2457169"/>
              <a:gd name="connsiteY14" fmla="*/ 2003491 h 5203183"/>
              <a:gd name="connsiteX15" fmla="*/ 268 w 2457169"/>
              <a:gd name="connsiteY15" fmla="*/ 1239217 h 5203183"/>
              <a:gd name="connsiteX16" fmla="*/ 191337 w 2457169"/>
              <a:gd name="connsiteY16" fmla="*/ 638715 h 5203183"/>
              <a:gd name="connsiteX17" fmla="*/ 218632 w 2457169"/>
              <a:gd name="connsiteY17" fmla="*/ 201987 h 520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7169" h="5203183">
                <a:moveTo>
                  <a:pt x="218632" y="201987"/>
                </a:moveTo>
                <a:cubicBezTo>
                  <a:pt x="571199" y="99629"/>
                  <a:pt x="1972370" y="-61870"/>
                  <a:pt x="2306740" y="24566"/>
                </a:cubicBezTo>
                <a:cubicBezTo>
                  <a:pt x="2641110" y="111002"/>
                  <a:pt x="2211205" y="538632"/>
                  <a:pt x="2224853" y="720602"/>
                </a:cubicBezTo>
                <a:cubicBezTo>
                  <a:pt x="2238501" y="902572"/>
                  <a:pt x="2359056" y="904847"/>
                  <a:pt x="2388626" y="1116387"/>
                </a:cubicBezTo>
                <a:cubicBezTo>
                  <a:pt x="2418196" y="1327927"/>
                  <a:pt x="2390901" y="1782853"/>
                  <a:pt x="2402274" y="1989844"/>
                </a:cubicBezTo>
                <a:cubicBezTo>
                  <a:pt x="2413647" y="2196835"/>
                  <a:pt x="2461414" y="2212757"/>
                  <a:pt x="2456865" y="2358333"/>
                </a:cubicBezTo>
                <a:cubicBezTo>
                  <a:pt x="2452316" y="2503909"/>
                  <a:pt x="2377253" y="2597169"/>
                  <a:pt x="2374978" y="2863300"/>
                </a:cubicBezTo>
                <a:cubicBezTo>
                  <a:pt x="2372703" y="3129431"/>
                  <a:pt x="2445491" y="3709461"/>
                  <a:pt x="2443217" y="3955121"/>
                </a:cubicBezTo>
                <a:cubicBezTo>
                  <a:pt x="2440943" y="4200781"/>
                  <a:pt x="2484161" y="4171210"/>
                  <a:pt x="2361331" y="4337258"/>
                </a:cubicBezTo>
                <a:cubicBezTo>
                  <a:pt x="2238501" y="4503306"/>
                  <a:pt x="1956447" y="4819480"/>
                  <a:pt x="1706238" y="4951408"/>
                </a:cubicBezTo>
                <a:cubicBezTo>
                  <a:pt x="1456029" y="5083336"/>
                  <a:pt x="1130758" y="5106083"/>
                  <a:pt x="860077" y="5128829"/>
                </a:cubicBezTo>
                <a:cubicBezTo>
                  <a:pt x="589397" y="5151575"/>
                  <a:pt x="200436" y="5306249"/>
                  <a:pt x="82155" y="5087885"/>
                </a:cubicBezTo>
                <a:cubicBezTo>
                  <a:pt x="-36126" y="4869521"/>
                  <a:pt x="132196" y="4193957"/>
                  <a:pt x="150393" y="3818644"/>
                </a:cubicBezTo>
                <a:cubicBezTo>
                  <a:pt x="168590" y="3443331"/>
                  <a:pt x="191337" y="3138530"/>
                  <a:pt x="191337" y="2836005"/>
                </a:cubicBezTo>
                <a:cubicBezTo>
                  <a:pt x="191337" y="2533480"/>
                  <a:pt x="182238" y="2269622"/>
                  <a:pt x="150393" y="2003491"/>
                </a:cubicBezTo>
                <a:cubicBezTo>
                  <a:pt x="118548" y="1737360"/>
                  <a:pt x="-6556" y="1466680"/>
                  <a:pt x="268" y="1239217"/>
                </a:cubicBezTo>
                <a:cubicBezTo>
                  <a:pt x="7092" y="1011754"/>
                  <a:pt x="161767" y="813861"/>
                  <a:pt x="191337" y="638715"/>
                </a:cubicBezTo>
                <a:cubicBezTo>
                  <a:pt x="220907" y="463569"/>
                  <a:pt x="-133935" y="304345"/>
                  <a:pt x="218632" y="20198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51" name="50 Forma libre"/>
          <p:cNvSpPr/>
          <p:nvPr/>
        </p:nvSpPr>
        <p:spPr>
          <a:xfrm>
            <a:off x="579438" y="531813"/>
            <a:ext cx="1782762" cy="4383087"/>
          </a:xfrm>
          <a:custGeom>
            <a:avLst/>
            <a:gdLst>
              <a:gd name="connsiteX0" fmla="*/ 513075 w 1782789"/>
              <a:gd name="connsiteY0" fmla="*/ 68427 h 4383230"/>
              <a:gd name="connsiteX1" fmla="*/ 1236406 w 1782789"/>
              <a:gd name="connsiteY1" fmla="*/ 54780 h 4383230"/>
              <a:gd name="connsiteX2" fmla="*/ 1386532 w 1782789"/>
              <a:gd name="connsiteY2" fmla="*/ 532451 h 4383230"/>
              <a:gd name="connsiteX3" fmla="*/ 1345588 w 1782789"/>
              <a:gd name="connsiteY3" fmla="*/ 1173896 h 4383230"/>
              <a:gd name="connsiteX4" fmla="*/ 1591248 w 1782789"/>
              <a:gd name="connsiteY4" fmla="*/ 1487795 h 4383230"/>
              <a:gd name="connsiteX5" fmla="*/ 1782317 w 1782789"/>
              <a:gd name="connsiteY5" fmla="*/ 2197478 h 4383230"/>
              <a:gd name="connsiteX6" fmla="*/ 1645839 w 1782789"/>
              <a:gd name="connsiteY6" fmla="*/ 2920810 h 4383230"/>
              <a:gd name="connsiteX7" fmla="*/ 1659487 w 1782789"/>
              <a:gd name="connsiteY7" fmla="*/ 3657789 h 4383230"/>
              <a:gd name="connsiteX8" fmla="*/ 1509361 w 1782789"/>
              <a:gd name="connsiteY8" fmla="*/ 4053574 h 4383230"/>
              <a:gd name="connsiteX9" fmla="*/ 908860 w 1782789"/>
              <a:gd name="connsiteY9" fmla="*/ 4258290 h 4383230"/>
              <a:gd name="connsiteX10" fmla="*/ 458484 w 1782789"/>
              <a:gd name="connsiteY10" fmla="*/ 4258290 h 4383230"/>
              <a:gd name="connsiteX11" fmla="*/ 8108 w 1782789"/>
              <a:gd name="connsiteY11" fmla="*/ 4312881 h 4383230"/>
              <a:gd name="connsiteX12" fmla="*/ 171881 w 1782789"/>
              <a:gd name="connsiteY12" fmla="*/ 3166469 h 4383230"/>
              <a:gd name="connsiteX13" fmla="*/ 212824 w 1782789"/>
              <a:gd name="connsiteY13" fmla="*/ 1965466 h 4383230"/>
              <a:gd name="connsiteX14" fmla="*/ 49051 w 1782789"/>
              <a:gd name="connsiteY14" fmla="*/ 969180 h 4383230"/>
              <a:gd name="connsiteX15" fmla="*/ 267415 w 1782789"/>
              <a:gd name="connsiteY15" fmla="*/ 573395 h 4383230"/>
              <a:gd name="connsiteX16" fmla="*/ 513075 w 1782789"/>
              <a:gd name="connsiteY16" fmla="*/ 68427 h 43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2789" h="4383230">
                <a:moveTo>
                  <a:pt x="513075" y="68427"/>
                </a:moveTo>
                <a:cubicBezTo>
                  <a:pt x="674573" y="-18009"/>
                  <a:pt x="1090830" y="-22557"/>
                  <a:pt x="1236406" y="54780"/>
                </a:cubicBezTo>
                <a:cubicBezTo>
                  <a:pt x="1381982" y="132117"/>
                  <a:pt x="1368335" y="345932"/>
                  <a:pt x="1386532" y="532451"/>
                </a:cubicBezTo>
                <a:cubicBezTo>
                  <a:pt x="1404729" y="718970"/>
                  <a:pt x="1311469" y="1014672"/>
                  <a:pt x="1345588" y="1173896"/>
                </a:cubicBezTo>
                <a:cubicBezTo>
                  <a:pt x="1379707" y="1333120"/>
                  <a:pt x="1518460" y="1317198"/>
                  <a:pt x="1591248" y="1487795"/>
                </a:cubicBezTo>
                <a:cubicBezTo>
                  <a:pt x="1664036" y="1658392"/>
                  <a:pt x="1773219" y="1958642"/>
                  <a:pt x="1782317" y="2197478"/>
                </a:cubicBezTo>
                <a:cubicBezTo>
                  <a:pt x="1791416" y="2436314"/>
                  <a:pt x="1666311" y="2677425"/>
                  <a:pt x="1645839" y="2920810"/>
                </a:cubicBezTo>
                <a:cubicBezTo>
                  <a:pt x="1625367" y="3164195"/>
                  <a:pt x="1682233" y="3468995"/>
                  <a:pt x="1659487" y="3657789"/>
                </a:cubicBezTo>
                <a:cubicBezTo>
                  <a:pt x="1636741" y="3846583"/>
                  <a:pt x="1634466" y="3953491"/>
                  <a:pt x="1509361" y="4053574"/>
                </a:cubicBezTo>
                <a:cubicBezTo>
                  <a:pt x="1384257" y="4153658"/>
                  <a:pt x="1084006" y="4224171"/>
                  <a:pt x="908860" y="4258290"/>
                </a:cubicBezTo>
                <a:cubicBezTo>
                  <a:pt x="733714" y="4292409"/>
                  <a:pt x="608609" y="4249192"/>
                  <a:pt x="458484" y="4258290"/>
                </a:cubicBezTo>
                <a:cubicBezTo>
                  <a:pt x="308359" y="4267388"/>
                  <a:pt x="55875" y="4494851"/>
                  <a:pt x="8108" y="4312881"/>
                </a:cubicBezTo>
                <a:cubicBezTo>
                  <a:pt x="-39659" y="4130911"/>
                  <a:pt x="137762" y="3557705"/>
                  <a:pt x="171881" y="3166469"/>
                </a:cubicBezTo>
                <a:cubicBezTo>
                  <a:pt x="206000" y="2775233"/>
                  <a:pt x="233296" y="2331681"/>
                  <a:pt x="212824" y="1965466"/>
                </a:cubicBezTo>
                <a:cubicBezTo>
                  <a:pt x="192352" y="1599251"/>
                  <a:pt x="39953" y="1201192"/>
                  <a:pt x="49051" y="969180"/>
                </a:cubicBezTo>
                <a:cubicBezTo>
                  <a:pt x="58149" y="737168"/>
                  <a:pt x="192352" y="721246"/>
                  <a:pt x="267415" y="573395"/>
                </a:cubicBezTo>
                <a:cubicBezTo>
                  <a:pt x="342478" y="425544"/>
                  <a:pt x="351577" y="154863"/>
                  <a:pt x="513075" y="684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cxnSp>
        <p:nvCxnSpPr>
          <p:cNvPr id="55" name="54 Conector recto"/>
          <p:cNvCxnSpPr>
            <a:stCxn id="9" idx="2"/>
            <a:endCxn id="49" idx="0"/>
          </p:cNvCxnSpPr>
          <p:nvPr/>
        </p:nvCxnSpPr>
        <p:spPr>
          <a:xfrm flipH="1" flipV="1">
            <a:off x="450850" y="355600"/>
            <a:ext cx="638175" cy="19367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58 Conector recto"/>
          <p:cNvCxnSpPr>
            <a:stCxn id="12" idx="2"/>
            <a:endCxn id="49" idx="1"/>
          </p:cNvCxnSpPr>
          <p:nvPr/>
        </p:nvCxnSpPr>
        <p:spPr>
          <a:xfrm flipV="1">
            <a:off x="1809750" y="177800"/>
            <a:ext cx="728663" cy="36671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62 Conector recto"/>
          <p:cNvCxnSpPr>
            <a:stCxn id="51" idx="0"/>
            <a:endCxn id="11" idx="2"/>
          </p:cNvCxnSpPr>
          <p:nvPr/>
        </p:nvCxnSpPr>
        <p:spPr>
          <a:xfrm>
            <a:off x="1092200" y="600075"/>
            <a:ext cx="325438" cy="573088"/>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6" name="65 Conector recto"/>
          <p:cNvCxnSpPr>
            <a:stCxn id="11" idx="2"/>
            <a:endCxn id="10" idx="2"/>
          </p:cNvCxnSpPr>
          <p:nvPr/>
        </p:nvCxnSpPr>
        <p:spPr>
          <a:xfrm flipH="1" flipV="1">
            <a:off x="919163" y="1098550"/>
            <a:ext cx="498475" cy="74613"/>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9" name="68 Conector recto"/>
          <p:cNvCxnSpPr>
            <a:stCxn id="11" idx="2"/>
            <a:endCxn id="12" idx="2"/>
          </p:cNvCxnSpPr>
          <p:nvPr/>
        </p:nvCxnSpPr>
        <p:spPr>
          <a:xfrm flipV="1">
            <a:off x="1449388" y="622300"/>
            <a:ext cx="327025" cy="536575"/>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1" name="70 Conector recto"/>
          <p:cNvCxnSpPr>
            <a:stCxn id="13" idx="2"/>
            <a:endCxn id="15" idx="2"/>
          </p:cNvCxnSpPr>
          <p:nvPr/>
        </p:nvCxnSpPr>
        <p:spPr>
          <a:xfrm flipV="1">
            <a:off x="2006600" y="855663"/>
            <a:ext cx="381000" cy="18732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74 Conector recto"/>
          <p:cNvCxnSpPr>
            <a:stCxn id="11" idx="2"/>
            <a:endCxn id="13" idx="2"/>
          </p:cNvCxnSpPr>
          <p:nvPr/>
        </p:nvCxnSpPr>
        <p:spPr>
          <a:xfrm flipV="1">
            <a:off x="1481138" y="1074738"/>
            <a:ext cx="447675" cy="98425"/>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78 Conector recto"/>
          <p:cNvCxnSpPr>
            <a:stCxn id="6" idx="2"/>
            <a:endCxn id="51" idx="15"/>
          </p:cNvCxnSpPr>
          <p:nvPr/>
        </p:nvCxnSpPr>
        <p:spPr>
          <a:xfrm>
            <a:off x="449263" y="842963"/>
            <a:ext cx="396875" cy="26193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82 Conector recto"/>
          <p:cNvCxnSpPr>
            <a:stCxn id="22" idx="2"/>
            <a:endCxn id="16" idx="2"/>
          </p:cNvCxnSpPr>
          <p:nvPr/>
        </p:nvCxnSpPr>
        <p:spPr>
          <a:xfrm flipV="1">
            <a:off x="814388" y="1617663"/>
            <a:ext cx="688975" cy="815975"/>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86 Conector recto"/>
          <p:cNvCxnSpPr>
            <a:stCxn id="7" idx="2"/>
            <a:endCxn id="51" idx="14"/>
          </p:cNvCxnSpPr>
          <p:nvPr/>
        </p:nvCxnSpPr>
        <p:spPr>
          <a:xfrm>
            <a:off x="271463" y="1385888"/>
            <a:ext cx="355600" cy="115887"/>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5" name="94 Conector recto"/>
          <p:cNvCxnSpPr>
            <a:stCxn id="11" idx="2"/>
            <a:endCxn id="16" idx="2"/>
          </p:cNvCxnSpPr>
          <p:nvPr/>
        </p:nvCxnSpPr>
        <p:spPr>
          <a:xfrm>
            <a:off x="1417638" y="1238250"/>
            <a:ext cx="85725" cy="314325"/>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8" name="97 Conector recto"/>
          <p:cNvCxnSpPr>
            <a:stCxn id="8" idx="2"/>
            <a:endCxn id="16" idx="2"/>
          </p:cNvCxnSpPr>
          <p:nvPr/>
        </p:nvCxnSpPr>
        <p:spPr>
          <a:xfrm>
            <a:off x="688975" y="1525588"/>
            <a:ext cx="801688" cy="58737"/>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0" name="99 Conector recto"/>
          <p:cNvCxnSpPr>
            <a:stCxn id="16" idx="2"/>
            <a:endCxn id="10" idx="2"/>
          </p:cNvCxnSpPr>
          <p:nvPr/>
        </p:nvCxnSpPr>
        <p:spPr>
          <a:xfrm flipH="1" flipV="1">
            <a:off x="873125" y="1144588"/>
            <a:ext cx="630238" cy="407987"/>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2" name="101 Conector recto"/>
          <p:cNvCxnSpPr>
            <a:stCxn id="20" idx="2"/>
            <a:endCxn id="51" idx="13"/>
          </p:cNvCxnSpPr>
          <p:nvPr/>
        </p:nvCxnSpPr>
        <p:spPr>
          <a:xfrm>
            <a:off x="404813" y="2105025"/>
            <a:ext cx="387350" cy="392113"/>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9" name="108 Conector recto"/>
          <p:cNvCxnSpPr>
            <a:stCxn id="49" idx="13"/>
            <a:endCxn id="51" idx="13"/>
          </p:cNvCxnSpPr>
          <p:nvPr/>
        </p:nvCxnSpPr>
        <p:spPr>
          <a:xfrm flipV="1">
            <a:off x="423863" y="2497138"/>
            <a:ext cx="368300" cy="492125"/>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112 Conector recto"/>
          <p:cNvCxnSpPr>
            <a:stCxn id="49" idx="14"/>
            <a:endCxn id="51" idx="14"/>
          </p:cNvCxnSpPr>
          <p:nvPr/>
        </p:nvCxnSpPr>
        <p:spPr>
          <a:xfrm flipV="1">
            <a:off x="382588" y="1501775"/>
            <a:ext cx="244475" cy="654050"/>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6" name="115 Conector recto"/>
          <p:cNvCxnSpPr>
            <a:stCxn id="16" idx="2"/>
            <a:endCxn id="17" idx="2"/>
          </p:cNvCxnSpPr>
          <p:nvPr/>
        </p:nvCxnSpPr>
        <p:spPr>
          <a:xfrm>
            <a:off x="1536700" y="1538288"/>
            <a:ext cx="327025" cy="152400"/>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9" name="118 Conector recto"/>
          <p:cNvCxnSpPr>
            <a:stCxn id="51" idx="3"/>
            <a:endCxn id="49" idx="3"/>
          </p:cNvCxnSpPr>
          <p:nvPr/>
        </p:nvCxnSpPr>
        <p:spPr>
          <a:xfrm flipV="1">
            <a:off x="1924050" y="1270000"/>
            <a:ext cx="696913" cy="436563"/>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2" name="121 Conector recto"/>
          <p:cNvCxnSpPr>
            <a:stCxn id="51" idx="4"/>
            <a:endCxn id="49" idx="4"/>
          </p:cNvCxnSpPr>
          <p:nvPr/>
        </p:nvCxnSpPr>
        <p:spPr>
          <a:xfrm>
            <a:off x="2170113" y="2019300"/>
            <a:ext cx="463550" cy="123825"/>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5" name="124 Conector recto"/>
          <p:cNvCxnSpPr>
            <a:stCxn id="51" idx="5"/>
            <a:endCxn id="49" idx="4"/>
          </p:cNvCxnSpPr>
          <p:nvPr/>
        </p:nvCxnSpPr>
        <p:spPr>
          <a:xfrm flipV="1">
            <a:off x="2360613" y="2143125"/>
            <a:ext cx="273050" cy="585788"/>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9" name="128 Conector recto"/>
          <p:cNvCxnSpPr>
            <a:stCxn id="51" idx="5"/>
            <a:endCxn id="26" idx="2"/>
          </p:cNvCxnSpPr>
          <p:nvPr/>
        </p:nvCxnSpPr>
        <p:spPr>
          <a:xfrm flipH="1" flipV="1">
            <a:off x="1960563" y="2678113"/>
            <a:ext cx="400050" cy="50800"/>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32" name="131 Conector recto"/>
          <p:cNvCxnSpPr>
            <a:stCxn id="30" idx="2"/>
            <a:endCxn id="16" idx="2"/>
          </p:cNvCxnSpPr>
          <p:nvPr/>
        </p:nvCxnSpPr>
        <p:spPr>
          <a:xfrm flipV="1">
            <a:off x="1449388" y="1617663"/>
            <a:ext cx="53975" cy="1101725"/>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134 Conector recto"/>
          <p:cNvCxnSpPr>
            <a:stCxn id="30" idx="2"/>
            <a:endCxn id="19" idx="2"/>
          </p:cNvCxnSpPr>
          <p:nvPr/>
        </p:nvCxnSpPr>
        <p:spPr>
          <a:xfrm flipV="1">
            <a:off x="1481138" y="2035175"/>
            <a:ext cx="642937" cy="698500"/>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39" name="138 Conector recto"/>
          <p:cNvCxnSpPr>
            <a:stCxn id="30" idx="2"/>
            <a:endCxn id="26" idx="2"/>
          </p:cNvCxnSpPr>
          <p:nvPr/>
        </p:nvCxnSpPr>
        <p:spPr>
          <a:xfrm flipV="1">
            <a:off x="1481138" y="2678113"/>
            <a:ext cx="387350" cy="55562"/>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41" name="140 Conector recto"/>
          <p:cNvCxnSpPr>
            <a:stCxn id="28" idx="2"/>
            <a:endCxn id="26" idx="2"/>
          </p:cNvCxnSpPr>
          <p:nvPr/>
        </p:nvCxnSpPr>
        <p:spPr>
          <a:xfrm flipH="1" flipV="1">
            <a:off x="1882775" y="2646363"/>
            <a:ext cx="82550" cy="344487"/>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45" name="144 Conector recto"/>
          <p:cNvCxnSpPr>
            <a:stCxn id="28" idx="2"/>
            <a:endCxn id="35" idx="2"/>
          </p:cNvCxnSpPr>
          <p:nvPr/>
        </p:nvCxnSpPr>
        <p:spPr>
          <a:xfrm>
            <a:off x="2009775" y="3036888"/>
            <a:ext cx="149225" cy="430212"/>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49" name="148 Conector recto"/>
          <p:cNvCxnSpPr>
            <a:stCxn id="33" idx="2"/>
            <a:endCxn id="28" idx="2"/>
          </p:cNvCxnSpPr>
          <p:nvPr/>
        </p:nvCxnSpPr>
        <p:spPr>
          <a:xfrm flipV="1">
            <a:off x="1436688" y="3036888"/>
            <a:ext cx="482600" cy="304800"/>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2" name="151 Conector recto"/>
          <p:cNvCxnSpPr>
            <a:stCxn id="33" idx="2"/>
            <a:endCxn id="24" idx="2"/>
          </p:cNvCxnSpPr>
          <p:nvPr/>
        </p:nvCxnSpPr>
        <p:spPr>
          <a:xfrm flipH="1" flipV="1">
            <a:off x="1069975" y="2757488"/>
            <a:ext cx="334963" cy="571500"/>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4" name="153 Conector recto"/>
          <p:cNvCxnSpPr>
            <a:stCxn id="31" idx="2"/>
            <a:endCxn id="33" idx="2"/>
          </p:cNvCxnSpPr>
          <p:nvPr/>
        </p:nvCxnSpPr>
        <p:spPr>
          <a:xfrm flipV="1">
            <a:off x="800100" y="3328988"/>
            <a:ext cx="604838" cy="330200"/>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155 Conector recto"/>
          <p:cNvCxnSpPr>
            <a:stCxn id="49" idx="13"/>
            <a:endCxn id="51" idx="12"/>
          </p:cNvCxnSpPr>
          <p:nvPr/>
        </p:nvCxnSpPr>
        <p:spPr>
          <a:xfrm>
            <a:off x="423863" y="2989263"/>
            <a:ext cx="327025" cy="709612"/>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2" name="161 Conector recto"/>
          <p:cNvCxnSpPr>
            <a:stCxn id="24" idx="2"/>
            <a:endCxn id="51" idx="12"/>
          </p:cNvCxnSpPr>
          <p:nvPr/>
        </p:nvCxnSpPr>
        <p:spPr>
          <a:xfrm flipH="1">
            <a:off x="750888" y="2770188"/>
            <a:ext cx="287337" cy="928687"/>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7" name="166 Conector recto"/>
          <p:cNvCxnSpPr>
            <a:stCxn id="32" idx="2"/>
            <a:endCxn id="51" idx="12"/>
          </p:cNvCxnSpPr>
          <p:nvPr/>
        </p:nvCxnSpPr>
        <p:spPr>
          <a:xfrm flipV="1">
            <a:off x="417513" y="3698875"/>
            <a:ext cx="333375" cy="239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168 Conector recto"/>
          <p:cNvCxnSpPr>
            <a:stCxn id="32" idx="2"/>
            <a:endCxn id="51" idx="11"/>
          </p:cNvCxnSpPr>
          <p:nvPr/>
        </p:nvCxnSpPr>
        <p:spPr>
          <a:xfrm>
            <a:off x="404813" y="3971925"/>
            <a:ext cx="182562" cy="873125"/>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3" name="172 Conector recto"/>
          <p:cNvCxnSpPr>
            <a:stCxn id="43" idx="2"/>
            <a:endCxn id="41" idx="2"/>
          </p:cNvCxnSpPr>
          <p:nvPr/>
        </p:nvCxnSpPr>
        <p:spPr>
          <a:xfrm flipV="1">
            <a:off x="611188" y="4430713"/>
            <a:ext cx="303212" cy="339725"/>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5" name="174 Conector recto"/>
          <p:cNvCxnSpPr>
            <a:stCxn id="41" idx="2"/>
            <a:endCxn id="34" idx="2"/>
          </p:cNvCxnSpPr>
          <p:nvPr/>
        </p:nvCxnSpPr>
        <p:spPr>
          <a:xfrm flipV="1">
            <a:off x="946150" y="3840163"/>
            <a:ext cx="192088" cy="604837"/>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7" name="176 Conector recto"/>
          <p:cNvCxnSpPr>
            <a:stCxn id="34" idx="2"/>
            <a:endCxn id="51" idx="12"/>
          </p:cNvCxnSpPr>
          <p:nvPr/>
        </p:nvCxnSpPr>
        <p:spPr>
          <a:xfrm flipH="1" flipV="1">
            <a:off x="750888" y="3698875"/>
            <a:ext cx="401637" cy="109538"/>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9" name="178 Conector recto"/>
          <p:cNvCxnSpPr>
            <a:stCxn id="34" idx="2"/>
            <a:endCxn id="40" idx="2"/>
          </p:cNvCxnSpPr>
          <p:nvPr/>
        </p:nvCxnSpPr>
        <p:spPr>
          <a:xfrm>
            <a:off x="1230313" y="3840163"/>
            <a:ext cx="266700" cy="234950"/>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3" name="182 Conector recto"/>
          <p:cNvCxnSpPr>
            <a:stCxn id="40" idx="2"/>
            <a:endCxn id="51" idx="9"/>
          </p:cNvCxnSpPr>
          <p:nvPr/>
        </p:nvCxnSpPr>
        <p:spPr>
          <a:xfrm flipH="1">
            <a:off x="1487488" y="4029075"/>
            <a:ext cx="55562" cy="762000"/>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5" name="184 Conector recto"/>
          <p:cNvCxnSpPr>
            <a:stCxn id="40" idx="2"/>
            <a:endCxn id="51" idx="7"/>
          </p:cNvCxnSpPr>
          <p:nvPr/>
        </p:nvCxnSpPr>
        <p:spPr>
          <a:xfrm>
            <a:off x="1543050" y="4029075"/>
            <a:ext cx="695325" cy="160338"/>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7" name="186 Conector recto"/>
          <p:cNvCxnSpPr>
            <a:stCxn id="51" idx="7"/>
            <a:endCxn id="49" idx="7"/>
          </p:cNvCxnSpPr>
          <p:nvPr/>
        </p:nvCxnSpPr>
        <p:spPr>
          <a:xfrm flipV="1">
            <a:off x="2238375" y="4108450"/>
            <a:ext cx="436563" cy="80963"/>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9" name="188 Conector recto"/>
          <p:cNvCxnSpPr>
            <a:stCxn id="51" idx="6"/>
            <a:endCxn id="49" idx="7"/>
          </p:cNvCxnSpPr>
          <p:nvPr/>
        </p:nvCxnSpPr>
        <p:spPr>
          <a:xfrm>
            <a:off x="2224088" y="3452813"/>
            <a:ext cx="450850" cy="655637"/>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91" name="190 Conector recto"/>
          <p:cNvCxnSpPr>
            <a:stCxn id="51" idx="6"/>
            <a:endCxn id="29" idx="2"/>
          </p:cNvCxnSpPr>
          <p:nvPr/>
        </p:nvCxnSpPr>
        <p:spPr>
          <a:xfrm flipV="1">
            <a:off x="2224088" y="3054350"/>
            <a:ext cx="319087" cy="398463"/>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93" name="192 Conector recto"/>
          <p:cNvCxnSpPr>
            <a:stCxn id="29" idx="2"/>
            <a:endCxn id="51" idx="5"/>
          </p:cNvCxnSpPr>
          <p:nvPr/>
        </p:nvCxnSpPr>
        <p:spPr>
          <a:xfrm flipH="1" flipV="1">
            <a:off x="2360613" y="2728913"/>
            <a:ext cx="168275" cy="293687"/>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95" name="194 Conector recto"/>
          <p:cNvCxnSpPr>
            <a:stCxn id="40" idx="2"/>
            <a:endCxn id="39" idx="2"/>
          </p:cNvCxnSpPr>
          <p:nvPr/>
        </p:nvCxnSpPr>
        <p:spPr>
          <a:xfrm flipV="1">
            <a:off x="1574800" y="3781425"/>
            <a:ext cx="228600" cy="260350"/>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97" name="196 Conector recto"/>
          <p:cNvCxnSpPr>
            <a:stCxn id="39" idx="2"/>
            <a:endCxn id="35" idx="2"/>
          </p:cNvCxnSpPr>
          <p:nvPr/>
        </p:nvCxnSpPr>
        <p:spPr>
          <a:xfrm flipV="1">
            <a:off x="1847850" y="3500438"/>
            <a:ext cx="325438" cy="236537"/>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99" name="198 Conector recto"/>
          <p:cNvCxnSpPr>
            <a:stCxn id="41" idx="2"/>
            <a:endCxn id="51" idx="9"/>
          </p:cNvCxnSpPr>
          <p:nvPr/>
        </p:nvCxnSpPr>
        <p:spPr>
          <a:xfrm>
            <a:off x="946150" y="4445000"/>
            <a:ext cx="541338" cy="346075"/>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01" name="200 Conector recto"/>
          <p:cNvCxnSpPr>
            <a:stCxn id="42" idx="2"/>
            <a:endCxn id="48" idx="2"/>
          </p:cNvCxnSpPr>
          <p:nvPr/>
        </p:nvCxnSpPr>
        <p:spPr>
          <a:xfrm>
            <a:off x="1082675" y="4770438"/>
            <a:ext cx="39688" cy="461962"/>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03" name="202 Conector recto"/>
          <p:cNvCxnSpPr>
            <a:stCxn id="51" idx="11"/>
            <a:endCxn id="44" idx="2"/>
          </p:cNvCxnSpPr>
          <p:nvPr/>
        </p:nvCxnSpPr>
        <p:spPr>
          <a:xfrm flipH="1">
            <a:off x="371475" y="4845050"/>
            <a:ext cx="215900" cy="357188"/>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05" name="204 Conector recto"/>
          <p:cNvCxnSpPr>
            <a:stCxn id="49" idx="9"/>
            <a:endCxn id="51" idx="9"/>
          </p:cNvCxnSpPr>
          <p:nvPr/>
        </p:nvCxnSpPr>
        <p:spPr>
          <a:xfrm flipH="1" flipV="1">
            <a:off x="1487488" y="4791075"/>
            <a:ext cx="450850" cy="312738"/>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07" name="206 Conector recto"/>
          <p:cNvCxnSpPr>
            <a:stCxn id="51" idx="8"/>
            <a:endCxn id="40" idx="2"/>
          </p:cNvCxnSpPr>
          <p:nvPr/>
        </p:nvCxnSpPr>
        <p:spPr>
          <a:xfrm flipH="1" flipV="1">
            <a:off x="1574800" y="4106863"/>
            <a:ext cx="512763" cy="479425"/>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09" name="208 Conector recto"/>
          <p:cNvCxnSpPr>
            <a:endCxn id="37" idx="2"/>
          </p:cNvCxnSpPr>
          <p:nvPr/>
        </p:nvCxnSpPr>
        <p:spPr>
          <a:xfrm flipV="1">
            <a:off x="2124075" y="4483100"/>
            <a:ext cx="398463" cy="134938"/>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11" name="210 Conector recto"/>
          <p:cNvCxnSpPr>
            <a:stCxn id="49" idx="9"/>
            <a:endCxn id="46" idx="2"/>
          </p:cNvCxnSpPr>
          <p:nvPr/>
        </p:nvCxnSpPr>
        <p:spPr>
          <a:xfrm flipV="1">
            <a:off x="1938338" y="4637088"/>
            <a:ext cx="131762" cy="466725"/>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13" name="212 Conector recto"/>
          <p:cNvCxnSpPr>
            <a:stCxn id="33" idx="2"/>
            <a:endCxn id="30" idx="2"/>
          </p:cNvCxnSpPr>
          <p:nvPr/>
        </p:nvCxnSpPr>
        <p:spPr>
          <a:xfrm flipV="1">
            <a:off x="1436688" y="2798763"/>
            <a:ext cx="44450" cy="542925"/>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15" name="214 Conector recto"/>
          <p:cNvCxnSpPr>
            <a:stCxn id="22" idx="2"/>
            <a:endCxn id="30" idx="2"/>
          </p:cNvCxnSpPr>
          <p:nvPr/>
        </p:nvCxnSpPr>
        <p:spPr>
          <a:xfrm>
            <a:off x="814388" y="2498725"/>
            <a:ext cx="666750" cy="234950"/>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17" name="216 Conector recto"/>
          <p:cNvCxnSpPr>
            <a:stCxn id="30" idx="2"/>
            <a:endCxn id="24" idx="2"/>
          </p:cNvCxnSpPr>
          <p:nvPr/>
        </p:nvCxnSpPr>
        <p:spPr>
          <a:xfrm flipH="1" flipV="1">
            <a:off x="1082675" y="2724150"/>
            <a:ext cx="398463" cy="9525"/>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20" name="219 Conector recto"/>
          <p:cNvCxnSpPr>
            <a:stCxn id="22" idx="2"/>
            <a:endCxn id="24" idx="2"/>
          </p:cNvCxnSpPr>
          <p:nvPr/>
        </p:nvCxnSpPr>
        <p:spPr>
          <a:xfrm>
            <a:off x="814388" y="2498725"/>
            <a:ext cx="268287" cy="225425"/>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22" name="221 Conector recto"/>
          <p:cNvCxnSpPr>
            <a:stCxn id="34" idx="2"/>
            <a:endCxn id="33" idx="2"/>
          </p:cNvCxnSpPr>
          <p:nvPr/>
        </p:nvCxnSpPr>
        <p:spPr>
          <a:xfrm flipV="1">
            <a:off x="1217613" y="3419475"/>
            <a:ext cx="187325" cy="454025"/>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24" name="223 Conector recto"/>
          <p:cNvCxnSpPr>
            <a:stCxn id="39" idx="2"/>
            <a:endCxn id="33" idx="2"/>
          </p:cNvCxnSpPr>
          <p:nvPr/>
        </p:nvCxnSpPr>
        <p:spPr>
          <a:xfrm flipH="1" flipV="1">
            <a:off x="1436688" y="3406775"/>
            <a:ext cx="333375" cy="361950"/>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08" name="2 Subtítulo"/>
          <p:cNvSpPr txBox="1">
            <a:spLocks/>
          </p:cNvSpPr>
          <p:nvPr/>
        </p:nvSpPr>
        <p:spPr bwMode="auto">
          <a:xfrm>
            <a:off x="3059113" y="1414463"/>
            <a:ext cx="54737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eaLnBrk="1" fontAlgn="auto" hangingPunct="1">
              <a:spcAft>
                <a:spcPts val="0"/>
              </a:spcAft>
              <a:buFont typeface="Wingdings" pitchFamily="2" charset="2"/>
              <a:buChar char="v"/>
              <a:defRPr/>
            </a:pPr>
            <a:r>
              <a:rPr lang="es-CO" sz="2600" dirty="0"/>
              <a:t>Niveles jerárquicos: </a:t>
            </a:r>
            <a:r>
              <a:rPr lang="es-CO" sz="2600" dirty="0">
                <a:solidFill>
                  <a:schemeClr val="bg1">
                    <a:lumMod val="50000"/>
                  </a:schemeClr>
                </a:solidFill>
              </a:rPr>
              <a:t>Horizontales</a:t>
            </a:r>
            <a:endParaRPr lang="es-CO" sz="2600" dirty="0"/>
          </a:p>
          <a:p>
            <a:pPr marL="457200" indent="-457200" eaLnBrk="1" fontAlgn="auto" hangingPunct="1">
              <a:spcAft>
                <a:spcPts val="0"/>
              </a:spcAft>
              <a:buFont typeface="Wingdings" pitchFamily="2" charset="2"/>
              <a:buChar char="v"/>
              <a:defRPr/>
            </a:pPr>
            <a:r>
              <a:rPr lang="es-CO" sz="2600" dirty="0"/>
              <a:t>Coordinación: </a:t>
            </a:r>
            <a:r>
              <a:rPr lang="es-CO" sz="2600" dirty="0">
                <a:solidFill>
                  <a:schemeClr val="bg1">
                    <a:lumMod val="50000"/>
                  </a:schemeClr>
                </a:solidFill>
              </a:rPr>
              <a:t>Entre todos</a:t>
            </a:r>
            <a:endParaRPr lang="es-CO" sz="2600" dirty="0"/>
          </a:p>
          <a:p>
            <a:pPr marL="457200" indent="-457200" eaLnBrk="1" fontAlgn="auto" hangingPunct="1">
              <a:spcAft>
                <a:spcPts val="0"/>
              </a:spcAft>
              <a:buFont typeface="Wingdings" pitchFamily="2" charset="2"/>
              <a:buChar char="v"/>
              <a:defRPr/>
            </a:pPr>
            <a:r>
              <a:rPr lang="es-CO" sz="2600" dirty="0"/>
              <a:t>Compromiso y responsabilidad: </a:t>
            </a:r>
            <a:r>
              <a:rPr lang="es-CO" sz="2600" dirty="0">
                <a:solidFill>
                  <a:schemeClr val="bg1">
                    <a:lumMod val="50000"/>
                  </a:schemeClr>
                </a:solidFill>
              </a:rPr>
              <a:t>En cada uno de los miembros de la RED</a:t>
            </a:r>
          </a:p>
          <a:p>
            <a:pPr marL="457200" indent="-457200" eaLnBrk="1" fontAlgn="auto" hangingPunct="1">
              <a:spcAft>
                <a:spcPts val="0"/>
              </a:spcAft>
              <a:buFont typeface="Wingdings" pitchFamily="2" charset="2"/>
              <a:buChar char="v"/>
              <a:defRPr/>
            </a:pPr>
            <a:r>
              <a:rPr lang="es-CO" sz="2600" dirty="0"/>
              <a:t>Autoría de los resultados: </a:t>
            </a:r>
            <a:r>
              <a:rPr lang="es-CO" sz="2600" dirty="0">
                <a:solidFill>
                  <a:schemeClr val="bg1">
                    <a:lumMod val="50000"/>
                  </a:schemeClr>
                </a:solidFill>
              </a:rPr>
              <a:t>De todos</a:t>
            </a:r>
            <a:endParaRPr lang="es-CO" sz="2600" dirty="0"/>
          </a:p>
          <a:p>
            <a:pPr marL="457200" indent="-457200" eaLnBrk="1" fontAlgn="auto" hangingPunct="1">
              <a:spcAft>
                <a:spcPts val="0"/>
              </a:spcAft>
              <a:buFont typeface="Wingdings" pitchFamily="2" charset="2"/>
              <a:buChar char="v"/>
              <a:defRPr/>
            </a:pPr>
            <a:r>
              <a:rPr lang="es-CO" sz="2600" dirty="0"/>
              <a:t>Entorno: </a:t>
            </a:r>
            <a:r>
              <a:rPr lang="es-CO" sz="2600" dirty="0">
                <a:solidFill>
                  <a:schemeClr val="bg1">
                    <a:lumMod val="50000"/>
                  </a:schemeClr>
                </a:solidFill>
              </a:rPr>
              <a:t>Abierto/Variado</a:t>
            </a:r>
            <a:endParaRPr lang="es-CO" sz="2600" dirty="0"/>
          </a:p>
          <a:p>
            <a:pPr marL="457200" indent="-457200" eaLnBrk="1" fontAlgn="auto" hangingPunct="1">
              <a:spcAft>
                <a:spcPts val="0"/>
              </a:spcAft>
              <a:buFont typeface="Wingdings" pitchFamily="2" charset="2"/>
              <a:buChar char="v"/>
              <a:defRPr/>
            </a:pPr>
            <a:r>
              <a:rPr lang="es-CO" sz="2600" dirty="0"/>
              <a:t>Estructura: </a:t>
            </a:r>
            <a:r>
              <a:rPr lang="es-CO" sz="2600" dirty="0">
                <a:solidFill>
                  <a:schemeClr val="bg1">
                    <a:lumMod val="50000"/>
                  </a:schemeClr>
                </a:solidFill>
              </a:rPr>
              <a:t>Horizontal</a:t>
            </a:r>
            <a:endParaRPr lang="es-CO" sz="2600" dirty="0"/>
          </a:p>
          <a:p>
            <a:pPr marL="457200" indent="-457200" eaLnBrk="1" fontAlgn="auto" hangingPunct="1">
              <a:spcAft>
                <a:spcPts val="0"/>
              </a:spcAft>
              <a:buFont typeface="Wingdings" pitchFamily="2" charset="2"/>
              <a:buChar char="v"/>
              <a:defRPr/>
            </a:pPr>
            <a:r>
              <a:rPr lang="es-CO" sz="2600" dirty="0"/>
              <a:t>Dinamismo de la estructura: </a:t>
            </a:r>
            <a:r>
              <a:rPr lang="es-CO" sz="2600" dirty="0">
                <a:solidFill>
                  <a:schemeClr val="bg1">
                    <a:lumMod val="50000"/>
                  </a:schemeClr>
                </a:solidFill>
              </a:rPr>
              <a:t>Ágil</a:t>
            </a:r>
            <a:endParaRPr lang="es-CO" sz="2600" dirty="0"/>
          </a:p>
          <a:p>
            <a:pPr marL="457200" indent="-457200" eaLnBrk="1" fontAlgn="auto" hangingPunct="1">
              <a:spcAft>
                <a:spcPts val="0"/>
              </a:spcAft>
              <a:buFont typeface="Wingdings" pitchFamily="2" charset="2"/>
              <a:buChar char="v"/>
              <a:defRPr/>
            </a:pPr>
            <a:r>
              <a:rPr lang="es-CO" sz="2600" dirty="0"/>
              <a:t>Objetivo de la organización: </a:t>
            </a:r>
            <a:r>
              <a:rPr lang="es-CO" sz="2600" dirty="0">
                <a:solidFill>
                  <a:schemeClr val="bg1">
                    <a:lumMod val="50000"/>
                  </a:schemeClr>
                </a:solidFill>
              </a:rPr>
              <a:t>De apoyo/de acción</a:t>
            </a:r>
            <a:endParaRPr lang="es-CO" sz="2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r>
              <a:rPr lang="es-CO" altLang="es-CO"/>
              <a:t>Modelo Urbano Distribuido</a:t>
            </a:r>
          </a:p>
        </p:txBody>
      </p:sp>
      <p:sp>
        <p:nvSpPr>
          <p:cNvPr id="6" name="5 Elipse"/>
          <p:cNvSpPr/>
          <p:nvPr/>
        </p:nvSpPr>
        <p:spPr>
          <a:xfrm>
            <a:off x="5435600" y="1268413"/>
            <a:ext cx="1223963" cy="647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dirty="0">
                <a:solidFill>
                  <a:schemeClr val="tx1"/>
                </a:solidFill>
              </a:rPr>
              <a:t>Judicial</a:t>
            </a:r>
          </a:p>
        </p:txBody>
      </p:sp>
      <p:sp>
        <p:nvSpPr>
          <p:cNvPr id="8" name="7 Elipse"/>
          <p:cNvSpPr/>
          <p:nvPr/>
        </p:nvSpPr>
        <p:spPr>
          <a:xfrm>
            <a:off x="1079500" y="2852738"/>
            <a:ext cx="1152525" cy="647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dirty="0">
                <a:solidFill>
                  <a:schemeClr val="tx1"/>
                </a:solidFill>
              </a:rPr>
              <a:t>Liberal</a:t>
            </a:r>
          </a:p>
        </p:txBody>
      </p:sp>
      <p:sp>
        <p:nvSpPr>
          <p:cNvPr id="20" name="19 Elipse"/>
          <p:cNvSpPr/>
          <p:nvPr/>
        </p:nvSpPr>
        <p:spPr>
          <a:xfrm>
            <a:off x="3281363" y="3543300"/>
            <a:ext cx="1800225" cy="11160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sz="1200" dirty="0">
              <a:solidFill>
                <a:schemeClr val="tx1"/>
              </a:solidFill>
            </a:endParaRPr>
          </a:p>
        </p:txBody>
      </p:sp>
      <p:grpSp>
        <p:nvGrpSpPr>
          <p:cNvPr id="12294" name="23 Grupo"/>
          <p:cNvGrpSpPr>
            <a:grpSpLocks/>
          </p:cNvGrpSpPr>
          <p:nvPr/>
        </p:nvGrpSpPr>
        <p:grpSpPr bwMode="auto">
          <a:xfrm>
            <a:off x="971550" y="1916113"/>
            <a:ext cx="1368425" cy="576262"/>
            <a:chOff x="971600" y="1916832"/>
            <a:chExt cx="1368152" cy="576064"/>
          </a:xfrm>
        </p:grpSpPr>
        <p:sp>
          <p:nvSpPr>
            <p:cNvPr id="5" name="4 Elipse"/>
            <p:cNvSpPr/>
            <p:nvPr/>
          </p:nvSpPr>
          <p:spPr>
            <a:xfrm>
              <a:off x="971600" y="1916832"/>
              <a:ext cx="1368152"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12385" name="22 CuadroTexto"/>
            <p:cNvSpPr txBox="1">
              <a:spLocks noChangeArrowheads="1"/>
            </p:cNvSpPr>
            <p:nvPr/>
          </p:nvSpPr>
          <p:spPr bwMode="auto">
            <a:xfrm>
              <a:off x="986034" y="2044109"/>
              <a:ext cx="130561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sz="1700"/>
                <a:t>Conservador</a:t>
              </a:r>
            </a:p>
          </p:txBody>
        </p:sp>
      </p:grpSp>
      <p:grpSp>
        <p:nvGrpSpPr>
          <p:cNvPr id="12295" name="25 Grupo"/>
          <p:cNvGrpSpPr>
            <a:grpSpLocks/>
          </p:cNvGrpSpPr>
          <p:nvPr/>
        </p:nvGrpSpPr>
        <p:grpSpPr bwMode="auto">
          <a:xfrm>
            <a:off x="4427538" y="1897063"/>
            <a:ext cx="1152525" cy="647700"/>
            <a:chOff x="4427984" y="1897045"/>
            <a:chExt cx="1152128" cy="648072"/>
          </a:xfrm>
        </p:grpSpPr>
        <p:sp>
          <p:nvSpPr>
            <p:cNvPr id="19" name="18 Elipse"/>
            <p:cNvSpPr/>
            <p:nvPr/>
          </p:nvSpPr>
          <p:spPr>
            <a:xfrm>
              <a:off x="4427984" y="1897045"/>
              <a:ext cx="1152128" cy="648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12383" name="24 CuadroTexto"/>
            <p:cNvSpPr txBox="1">
              <a:spLocks noChangeArrowheads="1"/>
            </p:cNvSpPr>
            <p:nvPr/>
          </p:nvSpPr>
          <p:spPr bwMode="auto">
            <a:xfrm>
              <a:off x="4464721" y="2044109"/>
              <a:ext cx="1040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Ejecutivo</a:t>
              </a:r>
            </a:p>
          </p:txBody>
        </p:sp>
      </p:grpSp>
      <p:grpSp>
        <p:nvGrpSpPr>
          <p:cNvPr id="12296" name="27 Grupo"/>
          <p:cNvGrpSpPr>
            <a:grpSpLocks/>
          </p:cNvGrpSpPr>
          <p:nvPr/>
        </p:nvGrpSpPr>
        <p:grpSpPr bwMode="auto">
          <a:xfrm>
            <a:off x="6264275" y="2168525"/>
            <a:ext cx="1196975" cy="647700"/>
            <a:chOff x="6263988" y="2168860"/>
            <a:chExt cx="1196716" cy="648072"/>
          </a:xfrm>
        </p:grpSpPr>
        <p:sp>
          <p:nvSpPr>
            <p:cNvPr id="18" name="17 Elipse"/>
            <p:cNvSpPr/>
            <p:nvPr/>
          </p:nvSpPr>
          <p:spPr>
            <a:xfrm>
              <a:off x="6308428" y="2168860"/>
              <a:ext cx="1152276" cy="648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solidFill>
                  <a:schemeClr val="tx1"/>
                </a:solidFill>
              </a:endParaRPr>
            </a:p>
          </p:txBody>
        </p:sp>
        <p:sp>
          <p:nvSpPr>
            <p:cNvPr id="12381" name="26 CuadroTexto"/>
            <p:cNvSpPr txBox="1">
              <a:spLocks noChangeArrowheads="1"/>
            </p:cNvSpPr>
            <p:nvPr/>
          </p:nvSpPr>
          <p:spPr bwMode="auto">
            <a:xfrm>
              <a:off x="6263988" y="2296341"/>
              <a:ext cx="1164426" cy="36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Legislativo</a:t>
              </a:r>
            </a:p>
          </p:txBody>
        </p:sp>
      </p:grpSp>
      <p:grpSp>
        <p:nvGrpSpPr>
          <p:cNvPr id="12297" name="29 Grupo"/>
          <p:cNvGrpSpPr>
            <a:grpSpLocks/>
          </p:cNvGrpSpPr>
          <p:nvPr/>
        </p:nvGrpSpPr>
        <p:grpSpPr bwMode="auto">
          <a:xfrm>
            <a:off x="7078663" y="2903538"/>
            <a:ext cx="1327150" cy="649287"/>
            <a:chOff x="7071736" y="2996952"/>
            <a:chExt cx="1327351" cy="648072"/>
          </a:xfrm>
        </p:grpSpPr>
        <p:sp>
          <p:nvSpPr>
            <p:cNvPr id="7" name="6 Elipse"/>
            <p:cNvSpPr/>
            <p:nvPr/>
          </p:nvSpPr>
          <p:spPr>
            <a:xfrm>
              <a:off x="7092376" y="2996952"/>
              <a:ext cx="1295596" cy="648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solidFill>
                  <a:schemeClr val="tx1"/>
                </a:solidFill>
              </a:endParaRPr>
            </a:p>
          </p:txBody>
        </p:sp>
        <p:sp>
          <p:nvSpPr>
            <p:cNvPr id="12379" name="28 CuadroTexto"/>
            <p:cNvSpPr txBox="1">
              <a:spLocks noChangeArrowheads="1"/>
            </p:cNvSpPr>
            <p:nvPr/>
          </p:nvSpPr>
          <p:spPr bwMode="auto">
            <a:xfrm>
              <a:off x="7071736" y="3182764"/>
              <a:ext cx="1327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Monárquico</a:t>
              </a:r>
            </a:p>
          </p:txBody>
        </p:sp>
      </p:grpSp>
      <p:grpSp>
        <p:nvGrpSpPr>
          <p:cNvPr id="12298" name="31 Grupo"/>
          <p:cNvGrpSpPr>
            <a:grpSpLocks/>
          </p:cNvGrpSpPr>
          <p:nvPr/>
        </p:nvGrpSpPr>
        <p:grpSpPr bwMode="auto">
          <a:xfrm>
            <a:off x="7735888" y="3841750"/>
            <a:ext cx="1300162" cy="649288"/>
            <a:chOff x="7735411" y="3906868"/>
            <a:chExt cx="1301085" cy="648072"/>
          </a:xfrm>
        </p:grpSpPr>
        <p:sp>
          <p:nvSpPr>
            <p:cNvPr id="16" name="15 Elipse"/>
            <p:cNvSpPr/>
            <p:nvPr/>
          </p:nvSpPr>
          <p:spPr>
            <a:xfrm>
              <a:off x="7735411" y="3906868"/>
              <a:ext cx="1301085" cy="648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solidFill>
                  <a:schemeClr val="tx1"/>
                </a:solidFill>
              </a:endParaRPr>
            </a:p>
          </p:txBody>
        </p:sp>
        <p:sp>
          <p:nvSpPr>
            <p:cNvPr id="12377" name="30 CuadroTexto"/>
            <p:cNvSpPr txBox="1">
              <a:spLocks noChangeArrowheads="1"/>
            </p:cNvSpPr>
            <p:nvPr/>
          </p:nvSpPr>
          <p:spPr bwMode="auto">
            <a:xfrm>
              <a:off x="7777449" y="4046238"/>
              <a:ext cx="1151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Jerárquico</a:t>
              </a:r>
            </a:p>
          </p:txBody>
        </p:sp>
      </p:grpSp>
      <p:grpSp>
        <p:nvGrpSpPr>
          <p:cNvPr id="12299" name="33 Grupo"/>
          <p:cNvGrpSpPr>
            <a:grpSpLocks/>
          </p:cNvGrpSpPr>
          <p:nvPr/>
        </p:nvGrpSpPr>
        <p:grpSpPr bwMode="auto">
          <a:xfrm>
            <a:off x="7461250" y="4924425"/>
            <a:ext cx="1250950" cy="647700"/>
            <a:chOff x="7460704" y="4924623"/>
            <a:chExt cx="1251520" cy="648072"/>
          </a:xfrm>
        </p:grpSpPr>
        <p:sp>
          <p:nvSpPr>
            <p:cNvPr id="15" name="14 Elipse"/>
            <p:cNvSpPr/>
            <p:nvPr/>
          </p:nvSpPr>
          <p:spPr>
            <a:xfrm>
              <a:off x="7460704" y="4924623"/>
              <a:ext cx="1251520" cy="648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solidFill>
                  <a:schemeClr val="tx1"/>
                </a:solidFill>
              </a:endParaRPr>
            </a:p>
          </p:txBody>
        </p:sp>
        <p:sp>
          <p:nvSpPr>
            <p:cNvPr id="12375" name="32 CuadroTexto"/>
            <p:cNvSpPr txBox="1">
              <a:spLocks noChangeArrowheads="1"/>
            </p:cNvSpPr>
            <p:nvPr/>
          </p:nvSpPr>
          <p:spPr bwMode="auto">
            <a:xfrm>
              <a:off x="7462908" y="5085184"/>
              <a:ext cx="1249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Oligárquico</a:t>
              </a:r>
            </a:p>
          </p:txBody>
        </p:sp>
      </p:grpSp>
      <p:grpSp>
        <p:nvGrpSpPr>
          <p:cNvPr id="12300" name="35 Grupo"/>
          <p:cNvGrpSpPr>
            <a:grpSpLocks/>
          </p:cNvGrpSpPr>
          <p:nvPr/>
        </p:nvGrpSpPr>
        <p:grpSpPr bwMode="auto">
          <a:xfrm>
            <a:off x="6048375" y="5110163"/>
            <a:ext cx="1260475" cy="695325"/>
            <a:chOff x="6048164" y="5110261"/>
            <a:chExt cx="1260140" cy="695003"/>
          </a:xfrm>
        </p:grpSpPr>
        <p:sp>
          <p:nvSpPr>
            <p:cNvPr id="14" name="13 Elipse"/>
            <p:cNvSpPr/>
            <p:nvPr/>
          </p:nvSpPr>
          <p:spPr>
            <a:xfrm>
              <a:off x="6048164" y="5110261"/>
              <a:ext cx="1260140" cy="6950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12373" name="34 CuadroTexto"/>
            <p:cNvSpPr txBox="1">
              <a:spLocks noChangeArrowheads="1"/>
            </p:cNvSpPr>
            <p:nvPr/>
          </p:nvSpPr>
          <p:spPr bwMode="auto">
            <a:xfrm>
              <a:off x="6107532" y="5269850"/>
              <a:ext cx="11414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Anárquico</a:t>
              </a:r>
            </a:p>
          </p:txBody>
        </p:sp>
      </p:grpSp>
      <p:grpSp>
        <p:nvGrpSpPr>
          <p:cNvPr id="12301" name="36 Grupo"/>
          <p:cNvGrpSpPr>
            <a:grpSpLocks/>
          </p:cNvGrpSpPr>
          <p:nvPr/>
        </p:nvGrpSpPr>
        <p:grpSpPr bwMode="auto">
          <a:xfrm>
            <a:off x="4598988" y="5886450"/>
            <a:ext cx="1344612" cy="695325"/>
            <a:chOff x="6048164" y="5110261"/>
            <a:chExt cx="1344656" cy="695003"/>
          </a:xfrm>
        </p:grpSpPr>
        <p:sp>
          <p:nvSpPr>
            <p:cNvPr id="38" name="37 Elipse"/>
            <p:cNvSpPr/>
            <p:nvPr/>
          </p:nvSpPr>
          <p:spPr>
            <a:xfrm>
              <a:off x="6048164" y="5110261"/>
              <a:ext cx="1344656" cy="6950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12371" name="38 CuadroTexto"/>
            <p:cNvSpPr txBox="1">
              <a:spLocks noChangeArrowheads="1"/>
            </p:cNvSpPr>
            <p:nvPr/>
          </p:nvSpPr>
          <p:spPr bwMode="auto">
            <a:xfrm>
              <a:off x="6107532" y="5269850"/>
              <a:ext cx="1285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Globalizado</a:t>
              </a:r>
            </a:p>
          </p:txBody>
        </p:sp>
      </p:grpSp>
      <p:grpSp>
        <p:nvGrpSpPr>
          <p:cNvPr id="12302" name="39 Grupo"/>
          <p:cNvGrpSpPr>
            <a:grpSpLocks/>
          </p:cNvGrpSpPr>
          <p:nvPr/>
        </p:nvGrpSpPr>
        <p:grpSpPr bwMode="auto">
          <a:xfrm>
            <a:off x="2700338" y="5805488"/>
            <a:ext cx="1344612" cy="695325"/>
            <a:chOff x="6048164" y="5110261"/>
            <a:chExt cx="1344656" cy="695003"/>
          </a:xfrm>
        </p:grpSpPr>
        <p:sp>
          <p:nvSpPr>
            <p:cNvPr id="41" name="40 Elipse"/>
            <p:cNvSpPr/>
            <p:nvPr/>
          </p:nvSpPr>
          <p:spPr>
            <a:xfrm>
              <a:off x="6048164" y="5110261"/>
              <a:ext cx="1344656" cy="6950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12369" name="41 CuadroTexto"/>
            <p:cNvSpPr txBox="1">
              <a:spLocks noChangeArrowheads="1"/>
            </p:cNvSpPr>
            <p:nvPr/>
          </p:nvSpPr>
          <p:spPr bwMode="auto">
            <a:xfrm>
              <a:off x="6107532" y="5269850"/>
              <a:ext cx="11583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Localizado</a:t>
              </a:r>
            </a:p>
          </p:txBody>
        </p:sp>
      </p:grpSp>
      <p:sp>
        <p:nvSpPr>
          <p:cNvPr id="43" name="42 Elipse"/>
          <p:cNvSpPr/>
          <p:nvPr/>
        </p:nvSpPr>
        <p:spPr>
          <a:xfrm>
            <a:off x="827088" y="5270500"/>
            <a:ext cx="1404937" cy="6842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dirty="0">
                <a:solidFill>
                  <a:schemeClr val="tx1"/>
                </a:solidFill>
              </a:rPr>
              <a:t>Externo</a:t>
            </a:r>
          </a:p>
        </p:txBody>
      </p:sp>
      <p:sp>
        <p:nvSpPr>
          <p:cNvPr id="44" name="43 Elipse"/>
          <p:cNvSpPr/>
          <p:nvPr/>
        </p:nvSpPr>
        <p:spPr>
          <a:xfrm>
            <a:off x="52388" y="4430713"/>
            <a:ext cx="1403350" cy="6842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dirty="0">
                <a:solidFill>
                  <a:schemeClr val="tx1"/>
                </a:solidFill>
              </a:rPr>
              <a:t>Interno</a:t>
            </a:r>
          </a:p>
        </p:txBody>
      </p:sp>
      <p:sp>
        <p:nvSpPr>
          <p:cNvPr id="12305" name="2 CuadroTexto"/>
          <p:cNvSpPr txBox="1">
            <a:spLocks noChangeArrowheads="1"/>
          </p:cNvSpPr>
          <p:nvPr/>
        </p:nvSpPr>
        <p:spPr bwMode="auto">
          <a:xfrm>
            <a:off x="3651250" y="3763963"/>
            <a:ext cx="1028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CO" altLang="es-CO"/>
              <a:t>Formas </a:t>
            </a:r>
          </a:p>
          <a:p>
            <a:pPr algn="ctr" eaLnBrk="1" hangingPunct="1"/>
            <a:r>
              <a:rPr lang="es-CO" altLang="es-CO"/>
              <a:t>de Poder</a:t>
            </a:r>
          </a:p>
        </p:txBody>
      </p:sp>
      <p:grpSp>
        <p:nvGrpSpPr>
          <p:cNvPr id="12306" name="44 Grupo"/>
          <p:cNvGrpSpPr>
            <a:grpSpLocks/>
          </p:cNvGrpSpPr>
          <p:nvPr/>
        </p:nvGrpSpPr>
        <p:grpSpPr bwMode="auto">
          <a:xfrm>
            <a:off x="2565400" y="2395538"/>
            <a:ext cx="1344613" cy="693737"/>
            <a:chOff x="6048164" y="5110261"/>
            <a:chExt cx="1344656" cy="695003"/>
          </a:xfrm>
        </p:grpSpPr>
        <p:sp>
          <p:nvSpPr>
            <p:cNvPr id="46" name="45 Elipse"/>
            <p:cNvSpPr/>
            <p:nvPr/>
          </p:nvSpPr>
          <p:spPr>
            <a:xfrm>
              <a:off x="6048164" y="5110261"/>
              <a:ext cx="1344656" cy="6950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12367" name="46 CuadroTexto"/>
            <p:cNvSpPr txBox="1">
              <a:spLocks noChangeArrowheads="1"/>
            </p:cNvSpPr>
            <p:nvPr/>
          </p:nvSpPr>
          <p:spPr bwMode="auto">
            <a:xfrm>
              <a:off x="6107532" y="5269850"/>
              <a:ext cx="1186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Tendencial</a:t>
              </a:r>
            </a:p>
          </p:txBody>
        </p:sp>
      </p:grpSp>
      <p:grpSp>
        <p:nvGrpSpPr>
          <p:cNvPr id="12307" name="47 Grupo"/>
          <p:cNvGrpSpPr>
            <a:grpSpLocks/>
          </p:cNvGrpSpPr>
          <p:nvPr/>
        </p:nvGrpSpPr>
        <p:grpSpPr bwMode="auto">
          <a:xfrm>
            <a:off x="4919663" y="2665413"/>
            <a:ext cx="1344612" cy="695325"/>
            <a:chOff x="6048164" y="5110261"/>
            <a:chExt cx="1344656" cy="695003"/>
          </a:xfrm>
        </p:grpSpPr>
        <p:sp>
          <p:nvSpPr>
            <p:cNvPr id="49" name="48 Elipse"/>
            <p:cNvSpPr/>
            <p:nvPr/>
          </p:nvSpPr>
          <p:spPr>
            <a:xfrm>
              <a:off x="6048164" y="5110261"/>
              <a:ext cx="1344656" cy="6950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12365" name="49 CuadroTexto"/>
            <p:cNvSpPr txBox="1">
              <a:spLocks noChangeArrowheads="1"/>
            </p:cNvSpPr>
            <p:nvPr/>
          </p:nvSpPr>
          <p:spPr bwMode="auto">
            <a:xfrm>
              <a:off x="6107532" y="5269850"/>
              <a:ext cx="1091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Funcional</a:t>
              </a:r>
            </a:p>
          </p:txBody>
        </p:sp>
      </p:grpSp>
      <p:grpSp>
        <p:nvGrpSpPr>
          <p:cNvPr id="12308" name="50 Grupo"/>
          <p:cNvGrpSpPr>
            <a:grpSpLocks/>
          </p:cNvGrpSpPr>
          <p:nvPr/>
        </p:nvGrpSpPr>
        <p:grpSpPr bwMode="auto">
          <a:xfrm>
            <a:off x="1558925" y="4143375"/>
            <a:ext cx="1344613" cy="693738"/>
            <a:chOff x="6048164" y="5110261"/>
            <a:chExt cx="1344656" cy="695003"/>
          </a:xfrm>
        </p:grpSpPr>
        <p:sp>
          <p:nvSpPr>
            <p:cNvPr id="52" name="51 Elipse"/>
            <p:cNvSpPr/>
            <p:nvPr/>
          </p:nvSpPr>
          <p:spPr>
            <a:xfrm>
              <a:off x="6048164" y="5110261"/>
              <a:ext cx="1344656" cy="6950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12363" name="52 CuadroTexto"/>
            <p:cNvSpPr txBox="1">
              <a:spLocks noChangeArrowheads="1"/>
            </p:cNvSpPr>
            <p:nvPr/>
          </p:nvSpPr>
          <p:spPr bwMode="auto">
            <a:xfrm>
              <a:off x="6153735" y="5269850"/>
              <a:ext cx="1133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Orientado</a:t>
              </a:r>
            </a:p>
          </p:txBody>
        </p:sp>
      </p:grpSp>
      <p:grpSp>
        <p:nvGrpSpPr>
          <p:cNvPr id="12309" name="53 Grupo"/>
          <p:cNvGrpSpPr>
            <a:grpSpLocks/>
          </p:cNvGrpSpPr>
          <p:nvPr/>
        </p:nvGrpSpPr>
        <p:grpSpPr bwMode="auto">
          <a:xfrm>
            <a:off x="3659188" y="4989513"/>
            <a:ext cx="1344612" cy="695325"/>
            <a:chOff x="6048164" y="5110261"/>
            <a:chExt cx="1344656" cy="695003"/>
          </a:xfrm>
        </p:grpSpPr>
        <p:sp>
          <p:nvSpPr>
            <p:cNvPr id="55" name="54 Elipse"/>
            <p:cNvSpPr/>
            <p:nvPr/>
          </p:nvSpPr>
          <p:spPr>
            <a:xfrm>
              <a:off x="6048164" y="5110261"/>
              <a:ext cx="1344656" cy="6950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12361" name="55 CuadroTexto"/>
            <p:cNvSpPr txBox="1">
              <a:spLocks noChangeArrowheads="1"/>
            </p:cNvSpPr>
            <p:nvPr/>
          </p:nvSpPr>
          <p:spPr bwMode="auto">
            <a:xfrm>
              <a:off x="6199905" y="5269850"/>
              <a:ext cx="1011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Nivelado</a:t>
              </a:r>
            </a:p>
          </p:txBody>
        </p:sp>
      </p:grpSp>
      <p:grpSp>
        <p:nvGrpSpPr>
          <p:cNvPr id="12310" name="56 Grupo"/>
          <p:cNvGrpSpPr>
            <a:grpSpLocks/>
          </p:cNvGrpSpPr>
          <p:nvPr/>
        </p:nvGrpSpPr>
        <p:grpSpPr bwMode="auto">
          <a:xfrm>
            <a:off x="6167438" y="3929063"/>
            <a:ext cx="1344612" cy="695325"/>
            <a:chOff x="6048164" y="5110261"/>
            <a:chExt cx="1344656" cy="695003"/>
          </a:xfrm>
        </p:grpSpPr>
        <p:sp>
          <p:nvSpPr>
            <p:cNvPr id="58" name="57 Elipse"/>
            <p:cNvSpPr/>
            <p:nvPr/>
          </p:nvSpPr>
          <p:spPr>
            <a:xfrm>
              <a:off x="6048164" y="5110261"/>
              <a:ext cx="1344656" cy="6950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12359" name="58 CuadroTexto"/>
            <p:cNvSpPr txBox="1">
              <a:spLocks noChangeArrowheads="1"/>
            </p:cNvSpPr>
            <p:nvPr/>
          </p:nvSpPr>
          <p:spPr bwMode="auto">
            <a:xfrm>
              <a:off x="6292200" y="5269850"/>
              <a:ext cx="8371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Formal</a:t>
              </a:r>
            </a:p>
          </p:txBody>
        </p:sp>
      </p:grpSp>
      <p:cxnSp>
        <p:nvCxnSpPr>
          <p:cNvPr id="10" name="9 Conector curvado"/>
          <p:cNvCxnSpPr>
            <a:stCxn id="44" idx="1"/>
            <a:endCxn id="12385" idx="1"/>
          </p:cNvCxnSpPr>
          <p:nvPr/>
        </p:nvCxnSpPr>
        <p:spPr>
          <a:xfrm rot="5400000" flipH="1" flipV="1">
            <a:off x="-533399" y="3011487"/>
            <a:ext cx="2309812" cy="728663"/>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11 Conector curvado"/>
          <p:cNvCxnSpPr>
            <a:stCxn id="5" idx="7"/>
            <a:endCxn id="6" idx="0"/>
          </p:cNvCxnSpPr>
          <p:nvPr/>
        </p:nvCxnSpPr>
        <p:spPr>
          <a:xfrm rot="5400000" flipH="1" flipV="1">
            <a:off x="3727450" y="-319087"/>
            <a:ext cx="733425" cy="3908425"/>
          </a:xfrm>
          <a:prstGeom prst="curvedConnector3">
            <a:avLst>
              <a:gd name="adj1" fmla="val 13121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curvado"/>
          <p:cNvCxnSpPr>
            <a:stCxn id="6" idx="6"/>
            <a:endCxn id="12379" idx="3"/>
          </p:cNvCxnSpPr>
          <p:nvPr/>
        </p:nvCxnSpPr>
        <p:spPr>
          <a:xfrm>
            <a:off x="6659563" y="1592263"/>
            <a:ext cx="1746250" cy="1682750"/>
          </a:xfrm>
          <a:prstGeom prst="curvedConnector3">
            <a:avLst>
              <a:gd name="adj1" fmla="val 113094"/>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59 Conector curvado"/>
          <p:cNvCxnSpPr>
            <a:stCxn id="12379" idx="3"/>
            <a:endCxn id="12375" idx="3"/>
          </p:cNvCxnSpPr>
          <p:nvPr/>
        </p:nvCxnSpPr>
        <p:spPr>
          <a:xfrm>
            <a:off x="8405813" y="3275013"/>
            <a:ext cx="306387" cy="1995487"/>
          </a:xfrm>
          <a:prstGeom prst="curvedConnector3">
            <a:avLst>
              <a:gd name="adj1" fmla="val 250455"/>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63 Conector curvado"/>
          <p:cNvCxnSpPr>
            <a:endCxn id="38" idx="4"/>
          </p:cNvCxnSpPr>
          <p:nvPr/>
        </p:nvCxnSpPr>
        <p:spPr>
          <a:xfrm rot="10800000" flipV="1">
            <a:off x="5270500" y="5270500"/>
            <a:ext cx="3441700" cy="1311275"/>
          </a:xfrm>
          <a:prstGeom prst="curvedConnector4">
            <a:avLst>
              <a:gd name="adj1" fmla="val -1016"/>
              <a:gd name="adj2" fmla="val 11742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68 Conector curvado"/>
          <p:cNvCxnSpPr>
            <a:stCxn id="38" idx="3"/>
            <a:endCxn id="43" idx="3"/>
          </p:cNvCxnSpPr>
          <p:nvPr/>
        </p:nvCxnSpPr>
        <p:spPr>
          <a:xfrm rot="5400000" flipH="1">
            <a:off x="2601120" y="4285456"/>
            <a:ext cx="627062" cy="3762375"/>
          </a:xfrm>
          <a:prstGeom prst="curvedConnector3">
            <a:avLst>
              <a:gd name="adj1" fmla="val -5274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75 Conector curvado"/>
          <p:cNvCxnSpPr>
            <a:stCxn id="43" idx="7"/>
            <a:endCxn id="52" idx="3"/>
          </p:cNvCxnSpPr>
          <p:nvPr/>
        </p:nvCxnSpPr>
        <p:spPr>
          <a:xfrm rot="16200000" flipV="1">
            <a:off x="1573213" y="4918075"/>
            <a:ext cx="635000" cy="269875"/>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77 Conector curvado"/>
          <p:cNvCxnSpPr/>
          <p:nvPr/>
        </p:nvCxnSpPr>
        <p:spPr>
          <a:xfrm flipV="1">
            <a:off x="754063" y="3543300"/>
            <a:ext cx="901700" cy="887413"/>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79 Conector curvado"/>
          <p:cNvCxnSpPr>
            <a:stCxn id="52" idx="0"/>
          </p:cNvCxnSpPr>
          <p:nvPr/>
        </p:nvCxnSpPr>
        <p:spPr>
          <a:xfrm rot="16200000" flipV="1">
            <a:off x="1653382" y="3564731"/>
            <a:ext cx="590550" cy="566737"/>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81 Conector curvado"/>
          <p:cNvCxnSpPr>
            <a:stCxn id="8" idx="0"/>
            <a:endCxn id="12385" idx="1"/>
          </p:cNvCxnSpPr>
          <p:nvPr/>
        </p:nvCxnSpPr>
        <p:spPr>
          <a:xfrm rot="16200000" flipV="1">
            <a:off x="1004888" y="2201863"/>
            <a:ext cx="631825" cy="669925"/>
          </a:xfrm>
          <a:prstGeom prst="curvedConnector4">
            <a:avLst>
              <a:gd name="adj1" fmla="val 27356"/>
              <a:gd name="adj2" fmla="val 111719"/>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87 Conector curvado"/>
          <p:cNvCxnSpPr>
            <a:stCxn id="6" idx="2"/>
            <a:endCxn id="19" idx="1"/>
          </p:cNvCxnSpPr>
          <p:nvPr/>
        </p:nvCxnSpPr>
        <p:spPr>
          <a:xfrm rot="10800000" flipV="1">
            <a:off x="4597400" y="1592263"/>
            <a:ext cx="838200" cy="400050"/>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89 Conector curvado"/>
          <p:cNvCxnSpPr>
            <a:stCxn id="46" idx="0"/>
            <a:endCxn id="19" idx="1"/>
          </p:cNvCxnSpPr>
          <p:nvPr/>
        </p:nvCxnSpPr>
        <p:spPr>
          <a:xfrm rot="5400000" flipH="1" flipV="1">
            <a:off x="3715544" y="1513682"/>
            <a:ext cx="403225" cy="1360487"/>
          </a:xfrm>
          <a:prstGeom prst="curvedConnector3">
            <a:avLst>
              <a:gd name="adj1" fmla="val 180299"/>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92 Conector curvado"/>
          <p:cNvCxnSpPr>
            <a:stCxn id="8" idx="6"/>
            <a:endCxn id="20" idx="2"/>
          </p:cNvCxnSpPr>
          <p:nvPr/>
        </p:nvCxnSpPr>
        <p:spPr>
          <a:xfrm>
            <a:off x="2232025" y="3176588"/>
            <a:ext cx="1049338" cy="925512"/>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94 Conector curvado"/>
          <p:cNvCxnSpPr>
            <a:stCxn id="8" idx="7"/>
            <a:endCxn id="46" idx="2"/>
          </p:cNvCxnSpPr>
          <p:nvPr/>
        </p:nvCxnSpPr>
        <p:spPr>
          <a:xfrm rot="5400000" flipH="1" flipV="1">
            <a:off x="2211387" y="2593976"/>
            <a:ext cx="206375" cy="501650"/>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96 Conector curvado"/>
          <p:cNvCxnSpPr>
            <a:stCxn id="46" idx="2"/>
            <a:endCxn id="5" idx="5"/>
          </p:cNvCxnSpPr>
          <p:nvPr/>
        </p:nvCxnSpPr>
        <p:spPr>
          <a:xfrm rot="10800000">
            <a:off x="2139950" y="2408238"/>
            <a:ext cx="425450" cy="333375"/>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100 Conector curvado"/>
          <p:cNvCxnSpPr>
            <a:stCxn id="19" idx="3"/>
            <a:endCxn id="49" idx="2"/>
          </p:cNvCxnSpPr>
          <p:nvPr/>
        </p:nvCxnSpPr>
        <p:spPr>
          <a:xfrm rot="16200000" flipH="1">
            <a:off x="4476751" y="2570162"/>
            <a:ext cx="563562" cy="322263"/>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106 Conector curvado"/>
          <p:cNvCxnSpPr>
            <a:stCxn id="46" idx="7"/>
            <a:endCxn id="19" idx="3"/>
          </p:cNvCxnSpPr>
          <p:nvPr/>
        </p:nvCxnSpPr>
        <p:spPr>
          <a:xfrm rot="5400000" flipH="1" flipV="1">
            <a:off x="4131469" y="2031207"/>
            <a:ext cx="47625" cy="884237"/>
          </a:xfrm>
          <a:prstGeom prst="curvedConnector5">
            <a:avLst>
              <a:gd name="adj1" fmla="val 492619"/>
              <a:gd name="adj2" fmla="val 51595"/>
              <a:gd name="adj3" fmla="val -392619"/>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109 Conector curvado"/>
          <p:cNvCxnSpPr>
            <a:stCxn id="20" idx="0"/>
            <a:endCxn id="46" idx="4"/>
          </p:cNvCxnSpPr>
          <p:nvPr/>
        </p:nvCxnSpPr>
        <p:spPr>
          <a:xfrm rot="16200000" flipV="1">
            <a:off x="3482181" y="2844007"/>
            <a:ext cx="454025" cy="944562"/>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111 Conector curvado"/>
          <p:cNvCxnSpPr>
            <a:stCxn id="20" idx="0"/>
            <a:endCxn id="19" idx="3"/>
          </p:cNvCxnSpPr>
          <p:nvPr/>
        </p:nvCxnSpPr>
        <p:spPr>
          <a:xfrm rot="5400000" flipH="1" flipV="1">
            <a:off x="3842544" y="2788444"/>
            <a:ext cx="1093787" cy="415925"/>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117 Conector curvado"/>
          <p:cNvCxnSpPr>
            <a:stCxn id="20" idx="4"/>
            <a:endCxn id="55" idx="6"/>
          </p:cNvCxnSpPr>
          <p:nvPr/>
        </p:nvCxnSpPr>
        <p:spPr>
          <a:xfrm rot="16200000" flipH="1">
            <a:off x="4253707" y="4587081"/>
            <a:ext cx="677862" cy="822325"/>
          </a:xfrm>
          <a:prstGeom prst="curvedConnector4">
            <a:avLst>
              <a:gd name="adj1" fmla="val 24374"/>
              <a:gd name="adj2" fmla="val 13716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119 Conector curvado"/>
          <p:cNvCxnSpPr>
            <a:endCxn id="41" idx="0"/>
          </p:cNvCxnSpPr>
          <p:nvPr/>
        </p:nvCxnSpPr>
        <p:spPr>
          <a:xfrm rot="5400000">
            <a:off x="3209925" y="4833938"/>
            <a:ext cx="1133475" cy="809625"/>
          </a:xfrm>
          <a:prstGeom prst="curvedConnector3">
            <a:avLst>
              <a:gd name="adj1" fmla="val 2351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122 Conector curvado"/>
          <p:cNvCxnSpPr>
            <a:stCxn id="41" idx="2"/>
            <a:endCxn id="43" idx="6"/>
          </p:cNvCxnSpPr>
          <p:nvPr/>
        </p:nvCxnSpPr>
        <p:spPr>
          <a:xfrm rot="10800000">
            <a:off x="2232025" y="5611813"/>
            <a:ext cx="468313" cy="541337"/>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124 Conector curvado"/>
          <p:cNvCxnSpPr>
            <a:stCxn id="41" idx="6"/>
            <a:endCxn id="38" idx="0"/>
          </p:cNvCxnSpPr>
          <p:nvPr/>
        </p:nvCxnSpPr>
        <p:spPr>
          <a:xfrm flipV="1">
            <a:off x="4044950" y="5886450"/>
            <a:ext cx="1225550" cy="266700"/>
          </a:xfrm>
          <a:prstGeom prst="curvedConnector4">
            <a:avLst>
              <a:gd name="adj1" fmla="val 22594"/>
              <a:gd name="adj2" fmla="val 155169"/>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127 Conector curvado"/>
          <p:cNvCxnSpPr>
            <a:stCxn id="38" idx="0"/>
            <a:endCxn id="14" idx="2"/>
          </p:cNvCxnSpPr>
          <p:nvPr/>
        </p:nvCxnSpPr>
        <p:spPr>
          <a:xfrm rot="5400000" flipH="1" flipV="1">
            <a:off x="5445125" y="5283200"/>
            <a:ext cx="428625" cy="777875"/>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129 Conector curvado"/>
          <p:cNvCxnSpPr>
            <a:stCxn id="14" idx="1"/>
            <a:endCxn id="20" idx="6"/>
          </p:cNvCxnSpPr>
          <p:nvPr/>
        </p:nvCxnSpPr>
        <p:spPr>
          <a:xfrm rot="16200000" flipV="1">
            <a:off x="5102225" y="4081463"/>
            <a:ext cx="1109663" cy="1150937"/>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131 Conector curvado"/>
          <p:cNvCxnSpPr>
            <a:endCxn id="49" idx="4"/>
          </p:cNvCxnSpPr>
          <p:nvPr/>
        </p:nvCxnSpPr>
        <p:spPr>
          <a:xfrm rot="5400000" flipH="1" flipV="1">
            <a:off x="4972844" y="3469482"/>
            <a:ext cx="727075" cy="509587"/>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133 Conector curvado"/>
          <p:cNvCxnSpPr>
            <a:stCxn id="49" idx="4"/>
            <a:endCxn id="58" idx="0"/>
          </p:cNvCxnSpPr>
          <p:nvPr/>
        </p:nvCxnSpPr>
        <p:spPr>
          <a:xfrm rot="16200000" flipH="1">
            <a:off x="5931694" y="3020219"/>
            <a:ext cx="568325" cy="1249363"/>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135 Conector curvado"/>
          <p:cNvCxnSpPr>
            <a:stCxn id="58" idx="4"/>
            <a:endCxn id="14" idx="1"/>
          </p:cNvCxnSpPr>
          <p:nvPr/>
        </p:nvCxnSpPr>
        <p:spPr>
          <a:xfrm rot="5400000">
            <a:off x="6242844" y="4614069"/>
            <a:ext cx="587375" cy="608013"/>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137 Conector curvado"/>
          <p:cNvCxnSpPr>
            <a:stCxn id="58" idx="0"/>
            <a:endCxn id="12379" idx="1"/>
          </p:cNvCxnSpPr>
          <p:nvPr/>
        </p:nvCxnSpPr>
        <p:spPr>
          <a:xfrm rot="5400000" flipH="1" flipV="1">
            <a:off x="6632576" y="3482975"/>
            <a:ext cx="654050" cy="238125"/>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139 Conector curvado"/>
          <p:cNvCxnSpPr>
            <a:stCxn id="12379" idx="1"/>
            <a:endCxn id="18" idx="4"/>
          </p:cNvCxnSpPr>
          <p:nvPr/>
        </p:nvCxnSpPr>
        <p:spPr>
          <a:xfrm rot="10800000">
            <a:off x="6884988" y="2816225"/>
            <a:ext cx="193675" cy="458788"/>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141 Conector curvado"/>
          <p:cNvCxnSpPr>
            <a:stCxn id="18" idx="0"/>
            <a:endCxn id="6" idx="4"/>
          </p:cNvCxnSpPr>
          <p:nvPr/>
        </p:nvCxnSpPr>
        <p:spPr>
          <a:xfrm rot="16200000" flipV="1">
            <a:off x="6340476" y="1624012"/>
            <a:ext cx="252412" cy="836613"/>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145 Conector curvado"/>
          <p:cNvCxnSpPr>
            <a:stCxn id="58" idx="6"/>
            <a:endCxn id="7" idx="4"/>
          </p:cNvCxnSpPr>
          <p:nvPr/>
        </p:nvCxnSpPr>
        <p:spPr>
          <a:xfrm flipV="1">
            <a:off x="7512050" y="3552825"/>
            <a:ext cx="234950" cy="723900"/>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150 Conector curvado"/>
          <p:cNvCxnSpPr>
            <a:stCxn id="7" idx="4"/>
            <a:endCxn id="16" idx="0"/>
          </p:cNvCxnSpPr>
          <p:nvPr/>
        </p:nvCxnSpPr>
        <p:spPr>
          <a:xfrm rot="16200000" flipH="1">
            <a:off x="7921625" y="3378200"/>
            <a:ext cx="288925" cy="638175"/>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152 Conector curvado"/>
          <p:cNvCxnSpPr>
            <a:stCxn id="58" idx="4"/>
            <a:endCxn id="15" idx="0"/>
          </p:cNvCxnSpPr>
          <p:nvPr/>
        </p:nvCxnSpPr>
        <p:spPr>
          <a:xfrm rot="16200000" flipH="1">
            <a:off x="7313613" y="4151313"/>
            <a:ext cx="300037" cy="1246187"/>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154 Conector curvado"/>
          <p:cNvCxnSpPr>
            <a:endCxn id="16" idx="4"/>
          </p:cNvCxnSpPr>
          <p:nvPr/>
        </p:nvCxnSpPr>
        <p:spPr>
          <a:xfrm rot="5400000" flipH="1" flipV="1">
            <a:off x="8023225" y="4556126"/>
            <a:ext cx="427037" cy="296862"/>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159 Conector curvado"/>
          <p:cNvCxnSpPr>
            <a:stCxn id="14" idx="4"/>
            <a:endCxn id="15" idx="3"/>
          </p:cNvCxnSpPr>
          <p:nvPr/>
        </p:nvCxnSpPr>
        <p:spPr>
          <a:xfrm rot="5400000" flipH="1" flipV="1">
            <a:off x="6997700" y="5159376"/>
            <a:ext cx="327025" cy="965200"/>
          </a:xfrm>
          <a:prstGeom prst="curvedConnector3">
            <a:avLst>
              <a:gd name="adj1" fmla="val -69806"/>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161 Conector curvado"/>
          <p:cNvCxnSpPr>
            <a:stCxn id="14" idx="4"/>
            <a:endCxn id="38" idx="6"/>
          </p:cNvCxnSpPr>
          <p:nvPr/>
        </p:nvCxnSpPr>
        <p:spPr>
          <a:xfrm rot="5400000">
            <a:off x="6096794" y="5652294"/>
            <a:ext cx="428625" cy="735013"/>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163 Conector curvado"/>
          <p:cNvCxnSpPr>
            <a:stCxn id="16" idx="4"/>
            <a:endCxn id="58" idx="6"/>
          </p:cNvCxnSpPr>
          <p:nvPr/>
        </p:nvCxnSpPr>
        <p:spPr>
          <a:xfrm rot="5400000" flipH="1">
            <a:off x="7841456" y="3947319"/>
            <a:ext cx="214313" cy="873125"/>
          </a:xfrm>
          <a:prstGeom prst="curvedConnector4">
            <a:avLst>
              <a:gd name="adj1" fmla="val -106795"/>
              <a:gd name="adj2" fmla="val 87236"/>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165 Conector curvado"/>
          <p:cNvCxnSpPr>
            <a:stCxn id="43" idx="7"/>
            <a:endCxn id="20" idx="3"/>
          </p:cNvCxnSpPr>
          <p:nvPr/>
        </p:nvCxnSpPr>
        <p:spPr>
          <a:xfrm rot="5400000" flipH="1" flipV="1">
            <a:off x="2347912" y="4173538"/>
            <a:ext cx="874713" cy="1519238"/>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167 Conector curvado"/>
          <p:cNvCxnSpPr>
            <a:stCxn id="52" idx="6"/>
            <a:endCxn id="20" idx="2"/>
          </p:cNvCxnSpPr>
          <p:nvPr/>
        </p:nvCxnSpPr>
        <p:spPr>
          <a:xfrm flipV="1">
            <a:off x="2903538" y="4102100"/>
            <a:ext cx="377825" cy="388938"/>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169 Conector curvado"/>
          <p:cNvCxnSpPr>
            <a:stCxn id="20" idx="5"/>
            <a:endCxn id="14" idx="1"/>
          </p:cNvCxnSpPr>
          <p:nvPr/>
        </p:nvCxnSpPr>
        <p:spPr>
          <a:xfrm rot="16200000" flipH="1">
            <a:off x="5167312" y="4146551"/>
            <a:ext cx="715963" cy="1414462"/>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177 Conector curvado"/>
          <p:cNvCxnSpPr>
            <a:stCxn id="46" idx="4"/>
            <a:endCxn id="20" idx="2"/>
          </p:cNvCxnSpPr>
          <p:nvPr/>
        </p:nvCxnSpPr>
        <p:spPr>
          <a:xfrm rot="16200000" flipH="1">
            <a:off x="2752725" y="3573463"/>
            <a:ext cx="1012825" cy="44450"/>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181 Conector curvado"/>
          <p:cNvCxnSpPr>
            <a:stCxn id="18" idx="4"/>
            <a:endCxn id="49" idx="6"/>
          </p:cNvCxnSpPr>
          <p:nvPr/>
        </p:nvCxnSpPr>
        <p:spPr>
          <a:xfrm rot="5400000">
            <a:off x="6476207" y="2604293"/>
            <a:ext cx="196850" cy="620713"/>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183 Conector curvado"/>
          <p:cNvCxnSpPr>
            <a:stCxn id="19" idx="6"/>
            <a:endCxn id="12381" idx="1"/>
          </p:cNvCxnSpPr>
          <p:nvPr/>
        </p:nvCxnSpPr>
        <p:spPr>
          <a:xfrm>
            <a:off x="5580063" y="2220913"/>
            <a:ext cx="684212" cy="260350"/>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186 Conector curvado"/>
          <p:cNvCxnSpPr>
            <a:stCxn id="19" idx="6"/>
            <a:endCxn id="49" idx="0"/>
          </p:cNvCxnSpPr>
          <p:nvPr/>
        </p:nvCxnSpPr>
        <p:spPr>
          <a:xfrm>
            <a:off x="5580063" y="2220913"/>
            <a:ext cx="11112" cy="444500"/>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192 Conector curvado"/>
          <p:cNvCxnSpPr>
            <a:stCxn id="44" idx="7"/>
            <a:endCxn id="52" idx="0"/>
          </p:cNvCxnSpPr>
          <p:nvPr/>
        </p:nvCxnSpPr>
        <p:spPr>
          <a:xfrm rot="5400000" flipH="1" flipV="1">
            <a:off x="1547813" y="3846512"/>
            <a:ext cx="387350" cy="981075"/>
          </a:xfrm>
          <a:prstGeom prst="curvedConnector3">
            <a:avLst>
              <a:gd name="adj1" fmla="val 15898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194 Conector curvado"/>
          <p:cNvCxnSpPr>
            <a:stCxn id="43" idx="7"/>
            <a:endCxn id="41" idx="0"/>
          </p:cNvCxnSpPr>
          <p:nvPr/>
        </p:nvCxnSpPr>
        <p:spPr>
          <a:xfrm rot="16200000" flipH="1">
            <a:off x="2481262" y="4914901"/>
            <a:ext cx="434975" cy="1346200"/>
          </a:xfrm>
          <a:prstGeom prst="curvedConnector3">
            <a:avLst>
              <a:gd name="adj1" fmla="val -75547"/>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6DDFC77-1199-7E4E-A675-9098201021F7}"/>
              </a:ext>
            </a:extLst>
          </p:cNvPr>
          <p:cNvSpPr>
            <a:spLocks noGrp="1"/>
          </p:cNvSpPr>
          <p:nvPr>
            <p:ph type="title"/>
          </p:nvPr>
        </p:nvSpPr>
        <p:spPr/>
        <p:txBody>
          <a:bodyPr/>
          <a:lstStyle/>
          <a:p>
            <a:r>
              <a:rPr lang="es-ES" sz="3200" dirty="0"/>
              <a:t>Si el gobierno abierto es la meta, la innovación “pública” será el camino para alcanzarla</a:t>
            </a:r>
            <a:r>
              <a:rPr lang="es-CO" sz="3200" dirty="0"/>
              <a:t> </a:t>
            </a:r>
          </a:p>
        </p:txBody>
      </p:sp>
      <p:pic>
        <p:nvPicPr>
          <p:cNvPr id="6" name="Marcador de contenido 5">
            <a:extLst>
              <a:ext uri="{FF2B5EF4-FFF2-40B4-BE49-F238E27FC236}">
                <a16:creationId xmlns:a16="http://schemas.microsoft.com/office/drawing/2014/main" xmlns="" id="{B4D0E29E-E871-334A-AB17-2C9369F83B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574801"/>
            <a:ext cx="4325395" cy="4624385"/>
          </a:xfrm>
        </p:spPr>
      </p:pic>
      <p:sp>
        <p:nvSpPr>
          <p:cNvPr id="7" name="1 Marcador de pie de página">
            <a:extLst>
              <a:ext uri="{FF2B5EF4-FFF2-40B4-BE49-F238E27FC236}">
                <a16:creationId xmlns:a16="http://schemas.microsoft.com/office/drawing/2014/main" xmlns="" id="{2B569BAB-3426-7B4B-9212-04712A75F11C}"/>
              </a:ext>
            </a:extLst>
          </p:cNvPr>
          <p:cNvSpPr>
            <a:spLocks noGrp="1"/>
          </p:cNvSpPr>
          <p:nvPr>
            <p:ph type="ftr" sz="quarter" idx="11"/>
          </p:nvPr>
        </p:nvSpPr>
        <p:spPr>
          <a:xfrm>
            <a:off x="3124200" y="6356350"/>
            <a:ext cx="2895600" cy="365125"/>
          </a:xfrm>
        </p:spPr>
        <p:txBody>
          <a:bodyPr/>
          <a:lstStyle/>
          <a:p>
            <a:pPr>
              <a:defRPr/>
            </a:pPr>
            <a:r>
              <a:rPr lang="es-CO" dirty="0">
                <a:hlinkClick r:id="rId3"/>
              </a:rPr>
              <a:t>https://www.dnp.gov.co/Gobierno/BuenGobierno.aspx</a:t>
            </a:r>
            <a:r>
              <a:rPr lang="es-CO" dirty="0"/>
              <a:t> </a:t>
            </a:r>
            <a:r>
              <a:rPr lang="es-ES" dirty="0"/>
              <a:t> / Septiembre de 2003</a:t>
            </a:r>
            <a:endParaRPr lang="es-CO" dirty="0"/>
          </a:p>
        </p:txBody>
      </p:sp>
      <p:sp>
        <p:nvSpPr>
          <p:cNvPr id="8" name="Cerrar llave 7">
            <a:extLst>
              <a:ext uri="{FF2B5EF4-FFF2-40B4-BE49-F238E27FC236}">
                <a16:creationId xmlns:a16="http://schemas.microsoft.com/office/drawing/2014/main" xmlns="" id="{D6988AEF-827F-F044-A3B7-12356E8A0BAF}"/>
              </a:ext>
            </a:extLst>
          </p:cNvPr>
          <p:cNvSpPr/>
          <p:nvPr/>
        </p:nvSpPr>
        <p:spPr>
          <a:xfrm>
            <a:off x="6019800" y="1700808"/>
            <a:ext cx="424408" cy="43924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 name="2 Marcador de contenido">
            <a:extLst>
              <a:ext uri="{FF2B5EF4-FFF2-40B4-BE49-F238E27FC236}">
                <a16:creationId xmlns:a16="http://schemas.microsoft.com/office/drawing/2014/main" xmlns="" id="{2396A653-0425-CE4D-8162-4B2D8E08698E}"/>
              </a:ext>
            </a:extLst>
          </p:cNvPr>
          <p:cNvSpPr txBox="1">
            <a:spLocks/>
          </p:cNvSpPr>
          <p:nvPr/>
        </p:nvSpPr>
        <p:spPr bwMode="auto">
          <a:xfrm>
            <a:off x="6590949" y="3464867"/>
            <a:ext cx="2071104" cy="86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itchFamily="34" charset="0"/>
              <a:buNone/>
            </a:pPr>
            <a:r>
              <a:rPr lang="es-CO" altLang="es-CO" dirty="0"/>
              <a:t>CBG: OCDE / 1990</a:t>
            </a:r>
          </a:p>
        </p:txBody>
      </p:sp>
    </p:spTree>
    <p:extLst>
      <p:ext uri="{BB962C8B-B14F-4D97-AF65-F5344CB8AC3E}">
        <p14:creationId xmlns:p14="http://schemas.microsoft.com/office/powerpoint/2010/main" val="4141179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lstStyle/>
          <a:p>
            <a:pPr eaLnBrk="1" hangingPunct="1"/>
            <a:r>
              <a:rPr lang="es-CO" altLang="es-CO"/>
              <a:t>El Cerebro Urbano</a:t>
            </a:r>
          </a:p>
        </p:txBody>
      </p:sp>
      <p:sp>
        <p:nvSpPr>
          <p:cNvPr id="3075" name="2 Marcador de contenido"/>
          <p:cNvSpPr>
            <a:spLocks noGrp="1"/>
          </p:cNvSpPr>
          <p:nvPr>
            <p:ph idx="1"/>
          </p:nvPr>
        </p:nvSpPr>
        <p:spPr/>
        <p:txBody>
          <a:bodyPr/>
          <a:lstStyle/>
          <a:p>
            <a:pPr eaLnBrk="1" hangingPunct="1"/>
            <a:r>
              <a:rPr lang="es-CO" altLang="es-CO" dirty="0"/>
              <a:t>El significado de las redes.</a:t>
            </a:r>
          </a:p>
          <a:p>
            <a:pPr eaLnBrk="1" hangingPunct="1"/>
            <a:r>
              <a:rPr lang="es-CO" altLang="es-CO" dirty="0"/>
              <a:t>¿Cómo ”funciona” un buen gobierno?</a:t>
            </a:r>
          </a:p>
          <a:p>
            <a:pPr eaLnBrk="1" hangingPunct="1"/>
            <a:r>
              <a:rPr lang="es-CO" altLang="es-CO" dirty="0">
                <a:solidFill>
                  <a:srgbClr val="FF0000"/>
                </a:solidFill>
              </a:rPr>
              <a:t>Gobernanza como resiliencia.</a:t>
            </a:r>
          </a:p>
          <a:p>
            <a:pPr eaLnBrk="1" hangingPunct="1"/>
            <a:r>
              <a:rPr lang="es-CO" altLang="es-CO" dirty="0">
                <a:solidFill>
                  <a:srgbClr val="FF0000"/>
                </a:solidFill>
              </a:rPr>
              <a:t>¿Cómo “actúa” un buen ciudadano?</a:t>
            </a:r>
          </a:p>
          <a:p>
            <a:pPr eaLnBrk="1" hangingPunct="1"/>
            <a:r>
              <a:rPr lang="es-CO" altLang="es-CO" dirty="0" smtClean="0">
                <a:solidFill>
                  <a:srgbClr val="FF0000"/>
                </a:solidFill>
              </a:rPr>
              <a:t>La salida es por la entrada.</a:t>
            </a:r>
          </a:p>
          <a:p>
            <a:pPr eaLnBrk="1" hangingPunct="1"/>
            <a:r>
              <a:rPr lang="es-CO" altLang="es-CO" dirty="0" smtClean="0">
                <a:solidFill>
                  <a:srgbClr val="FF0000"/>
                </a:solidFill>
              </a:rPr>
              <a:t>El uso consciente de la </a:t>
            </a:r>
            <a:r>
              <a:rPr lang="es-CO" altLang="es-CO" dirty="0" err="1" smtClean="0">
                <a:solidFill>
                  <a:srgbClr val="FF0000"/>
                </a:solidFill>
              </a:rPr>
              <a:t>Matrix</a:t>
            </a:r>
            <a:r>
              <a:rPr lang="es-CO" altLang="es-CO" dirty="0" smtClean="0">
                <a:solidFill>
                  <a:srgbClr val="FF0000"/>
                </a:solidFill>
              </a:rPr>
              <a:t>.</a:t>
            </a:r>
          </a:p>
          <a:p>
            <a:pPr eaLnBrk="1" hangingPunct="1"/>
            <a:r>
              <a:rPr lang="es-CO" altLang="es-CO" dirty="0" smtClean="0">
                <a:solidFill>
                  <a:srgbClr val="FF0000"/>
                </a:solidFill>
              </a:rPr>
              <a:t>La inteligencia colectiva como política pública.</a:t>
            </a:r>
            <a:endParaRPr lang="es-CO" altLang="es-CO" dirty="0">
              <a:solidFill>
                <a:srgbClr val="FF0000"/>
              </a:solidFill>
            </a:endParaRPr>
          </a:p>
        </p:txBody>
      </p:sp>
      <p:sp>
        <p:nvSpPr>
          <p:cNvPr id="5"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extLst>
      <p:ext uri="{BB962C8B-B14F-4D97-AF65-F5344CB8AC3E}">
        <p14:creationId xmlns:p14="http://schemas.microsoft.com/office/powerpoint/2010/main" val="686422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3 Imagen"/>
          <p:cNvPicPr>
            <a:picLocks noChangeAspect="1"/>
          </p:cNvPicPr>
          <p:nvPr/>
        </p:nvPicPr>
        <p:blipFill>
          <a:blip r:embed="rId2">
            <a:extLst>
              <a:ext uri="{28A0092B-C50C-407E-A947-70E740481C1C}">
                <a14:useLocalDpi xmlns:a14="http://schemas.microsoft.com/office/drawing/2010/main" val="0"/>
              </a:ext>
            </a:extLst>
          </a:blip>
          <a:srcRect r="12532"/>
          <a:stretch>
            <a:fillRect/>
          </a:stretch>
        </p:blipFill>
        <p:spPr bwMode="auto">
          <a:xfrm>
            <a:off x="3979863" y="1628775"/>
            <a:ext cx="4913312"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1 Título"/>
          <p:cNvSpPr>
            <a:spLocks noGrp="1"/>
          </p:cNvSpPr>
          <p:nvPr>
            <p:ph type="title"/>
          </p:nvPr>
        </p:nvSpPr>
        <p:spPr/>
        <p:txBody>
          <a:bodyPr/>
          <a:lstStyle/>
          <a:p>
            <a:r>
              <a:rPr lang="es-ES" altLang="es-CO" dirty="0"/>
              <a:t>¿Cómo ”funciona” un buen gobierno?</a:t>
            </a:r>
          </a:p>
        </p:txBody>
      </p:sp>
      <p:sp>
        <p:nvSpPr>
          <p:cNvPr id="13316" name="2 Marcador de contenido"/>
          <p:cNvSpPr>
            <a:spLocks noGrp="1"/>
          </p:cNvSpPr>
          <p:nvPr>
            <p:ph idx="1"/>
          </p:nvPr>
        </p:nvSpPr>
        <p:spPr>
          <a:xfrm>
            <a:off x="250825" y="2060575"/>
            <a:ext cx="4537075" cy="4065588"/>
          </a:xfrm>
        </p:spPr>
        <p:txBody>
          <a:bodyPr/>
          <a:lstStyle/>
          <a:p>
            <a:pPr marL="0" indent="0">
              <a:buFont typeface="Arial" pitchFamily="34" charset="0"/>
              <a:buNone/>
            </a:pPr>
            <a:r>
              <a:rPr lang="es-CO" altLang="es-CO" dirty="0"/>
              <a:t>Nosotros somos un modelo de auto-gobierno. Estamos «intrincados» con otro «mí mismo» en ciclos de desdoblamiento específicos llamados “paquetes de plenitud”.</a:t>
            </a:r>
          </a:p>
        </p:txBody>
      </p:sp>
      <p:sp>
        <p:nvSpPr>
          <p:cNvPr id="5"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3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0988"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1 Título"/>
          <p:cNvSpPr>
            <a:spLocks noGrp="1"/>
          </p:cNvSpPr>
          <p:nvPr>
            <p:ph type="title"/>
          </p:nvPr>
        </p:nvSpPr>
        <p:spPr/>
        <p:txBody>
          <a:bodyPr/>
          <a:lstStyle/>
          <a:p>
            <a:r>
              <a:rPr lang="es-ES" altLang="es-CO" dirty="0">
                <a:solidFill>
                  <a:schemeClr val="bg1"/>
                </a:solidFill>
              </a:rPr>
              <a:t>Intrincación</a:t>
            </a:r>
          </a:p>
        </p:txBody>
      </p:sp>
      <p:sp>
        <p:nvSpPr>
          <p:cNvPr id="14340" name="2 Marcador de contenido"/>
          <p:cNvSpPr>
            <a:spLocks noGrp="1"/>
          </p:cNvSpPr>
          <p:nvPr>
            <p:ph idx="1"/>
          </p:nvPr>
        </p:nvSpPr>
        <p:spPr>
          <a:xfrm>
            <a:off x="228600" y="4986338"/>
            <a:ext cx="8713788" cy="1871662"/>
          </a:xfrm>
        </p:spPr>
        <p:txBody>
          <a:bodyPr/>
          <a:lstStyle/>
          <a:p>
            <a:pPr marL="0" indent="0" algn="r">
              <a:buNone/>
            </a:pPr>
            <a:r>
              <a:rPr lang="es-CO" altLang="es-CO" sz="2800" dirty="0">
                <a:solidFill>
                  <a:schemeClr val="bg1"/>
                </a:solidFill>
              </a:rPr>
              <a:t>El fenómeno de intrincación permite a dos partículas separadas infinitamente recibir instantáneamente información.</a:t>
            </a:r>
          </a:p>
        </p:txBody>
      </p:sp>
      <p:sp>
        <p:nvSpPr>
          <p:cNvPr id="5"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7410" name="1 Título"/>
          <p:cNvSpPr>
            <a:spLocks noGrp="1"/>
          </p:cNvSpPr>
          <p:nvPr>
            <p:ph type="title"/>
          </p:nvPr>
        </p:nvSpPr>
        <p:spPr>
          <a:xfrm>
            <a:off x="179388" y="274638"/>
            <a:ext cx="8713787" cy="1143000"/>
          </a:xfrm>
        </p:spPr>
        <p:txBody>
          <a:bodyPr/>
          <a:lstStyle/>
          <a:p>
            <a:r>
              <a:rPr lang="es-ES" altLang="es-CO"/>
              <a:t>Intrincación – Información - Creación </a:t>
            </a:r>
          </a:p>
        </p:txBody>
      </p:sp>
      <p:sp>
        <p:nvSpPr>
          <p:cNvPr id="17411" name="2 Marcador de contenido"/>
          <p:cNvSpPr>
            <a:spLocks noGrp="1"/>
          </p:cNvSpPr>
          <p:nvPr>
            <p:ph idx="1"/>
          </p:nvPr>
        </p:nvSpPr>
        <p:spPr>
          <a:xfrm>
            <a:off x="457200" y="1600200"/>
            <a:ext cx="8229600" cy="39893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altLang="es-CO"/>
              <a:t>Si la información es una energía (de desdoblamiento) esta debe de ser una masa:</a:t>
            </a:r>
          </a:p>
          <a:p>
            <a:r>
              <a:rPr lang="es-CO" altLang="es-CO"/>
              <a:t>E=MC²</a:t>
            </a:r>
          </a:p>
          <a:p>
            <a:r>
              <a:rPr lang="es-CO" altLang="es-CO"/>
              <a:t>Si nuestros pensamientos se transportan por ondas (sin masa), ¿Cómo es esto posible?</a:t>
            </a:r>
          </a:p>
          <a:p>
            <a:r>
              <a:rPr lang="es-CO" altLang="es-CO"/>
              <a:t>Solo es posible si estamos creando lo que estamos imaginando.</a:t>
            </a:r>
          </a:p>
        </p:txBody>
      </p:sp>
      <p:sp>
        <p:nvSpPr>
          <p:cNvPr id="17413" name="1 CuadroTexto"/>
          <p:cNvSpPr txBox="1">
            <a:spLocks noChangeArrowheads="1"/>
          </p:cNvSpPr>
          <p:nvPr/>
        </p:nvSpPr>
        <p:spPr bwMode="auto">
          <a:xfrm>
            <a:off x="3172033" y="5757749"/>
            <a:ext cx="2799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ltLang="es-CO" sz="2400" dirty="0">
                <a:highlight>
                  <a:srgbClr val="FFFF00"/>
                </a:highlight>
              </a:rPr>
              <a:t>E=MC²=Pensamiento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r>
              <a:rPr lang="es-ES" altLang="es-CO"/>
              <a:t>Interfaz Urbana</a:t>
            </a:r>
          </a:p>
        </p:txBody>
      </p:sp>
      <p:sp>
        <p:nvSpPr>
          <p:cNvPr id="15363" name="2 Marcador de contenido"/>
          <p:cNvSpPr>
            <a:spLocks noGrp="1"/>
          </p:cNvSpPr>
          <p:nvPr>
            <p:ph idx="1"/>
          </p:nvPr>
        </p:nvSpPr>
        <p:spPr>
          <a:xfrm>
            <a:off x="468313" y="1341438"/>
            <a:ext cx="8229600" cy="4525962"/>
          </a:xfrm>
        </p:spPr>
        <p:txBody>
          <a:bodyPr/>
          <a:lstStyle/>
          <a:p>
            <a:r>
              <a:rPr lang="es-CO" altLang="es-CO" dirty="0" smtClean="0"/>
              <a:t>La </a:t>
            </a:r>
            <a:r>
              <a:rPr lang="es-CO" altLang="es-CO" dirty="0"/>
              <a:t>interfaz urbana, como fenómeno intrincado o nudo complejo de la realidad, a distintas escalas de tiempo y espacio es «creada» mediante nuestros pensamientos a futuro, para bien o para mal.</a:t>
            </a:r>
            <a:endParaRPr lang="es-ES" altLang="es-CO"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lstStyle/>
          <a:p>
            <a:r>
              <a:rPr lang="es-ES" altLang="es-CO" sz="4000" dirty="0"/>
              <a:t>La innovación en la gestión pública basada en la resiliencia y la dignidad</a:t>
            </a:r>
          </a:p>
        </p:txBody>
      </p:sp>
      <p:pic>
        <p:nvPicPr>
          <p:cNvPr id="25604" name="5 Imagen" descr="D:\Imagenes de apoyo\fibonacc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0" y="2349500"/>
            <a:ext cx="244157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0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325" y="3857625"/>
            <a:ext cx="2443163"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1 CuadroTexto"/>
          <p:cNvSpPr txBox="1">
            <a:spLocks noChangeArrowheads="1"/>
          </p:cNvSpPr>
          <p:nvPr/>
        </p:nvSpPr>
        <p:spPr bwMode="auto">
          <a:xfrm>
            <a:off x="4572000" y="2349500"/>
            <a:ext cx="383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t>El desarrollo consiste en saber desenrrollarnos</a:t>
            </a:r>
          </a:p>
          <a:p>
            <a:pPr eaLnBrk="1" hangingPunct="1"/>
            <a:r>
              <a:rPr lang="es-CO"/>
              <a:t>Cuando las condiciones sean favorables.</a:t>
            </a:r>
          </a:p>
        </p:txBody>
      </p:sp>
      <p:sp>
        <p:nvSpPr>
          <p:cNvPr id="25607" name="8 CuadroTexto"/>
          <p:cNvSpPr txBox="1">
            <a:spLocks noChangeArrowheads="1"/>
          </p:cNvSpPr>
          <p:nvPr/>
        </p:nvSpPr>
        <p:spPr bwMode="auto">
          <a:xfrm>
            <a:off x="250825" y="4164013"/>
            <a:ext cx="3835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s-CO"/>
              <a:t>Y en saber como enrrollarnos</a:t>
            </a:r>
          </a:p>
          <a:p>
            <a:pPr algn="r" eaLnBrk="1" hangingPunct="1"/>
            <a:r>
              <a:rPr lang="es-CO"/>
              <a:t>Cuando las condiciones </a:t>
            </a:r>
          </a:p>
          <a:p>
            <a:pPr algn="r" eaLnBrk="1" hangingPunct="1"/>
            <a:r>
              <a:rPr lang="es-CO"/>
              <a:t>Sean desfavorables.</a:t>
            </a:r>
          </a:p>
        </p:txBody>
      </p:sp>
      <p:sp>
        <p:nvSpPr>
          <p:cNvPr id="7"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1 Título"/>
          <p:cNvSpPr>
            <a:spLocks noGrp="1"/>
          </p:cNvSpPr>
          <p:nvPr>
            <p:ph type="title"/>
          </p:nvPr>
        </p:nvSpPr>
        <p:spPr/>
        <p:txBody>
          <a:bodyPr/>
          <a:lstStyle/>
          <a:p>
            <a:r>
              <a:rPr lang="es-CO" altLang="es-CO"/>
              <a:t>Bases para un nuevo paradigma</a:t>
            </a:r>
          </a:p>
        </p:txBody>
      </p:sp>
      <p:sp>
        <p:nvSpPr>
          <p:cNvPr id="24579" name="2 Marcador de contenido"/>
          <p:cNvSpPr>
            <a:spLocks noGrp="1"/>
          </p:cNvSpPr>
          <p:nvPr>
            <p:ph idx="1"/>
          </p:nvPr>
        </p:nvSpPr>
        <p:spPr/>
        <p:txBody>
          <a:bodyPr/>
          <a:lstStyle/>
          <a:p>
            <a:r>
              <a:rPr lang="es-CO" altLang="es-CO"/>
              <a:t>La dignidad es un concepto normalmente atribuido al sujeto, pero mediante un cambio de enfoque es posible entender que un objeto puede también ser digno, en la medida en que pueda sustentarse.</a:t>
            </a:r>
          </a:p>
          <a:p>
            <a:r>
              <a:rPr lang="es-CO" altLang="es-CO"/>
              <a:t>La resiliencia es una idea atribuida al objeto, que mediante una nueva mirada puede entenderse como una característica del nuevo sujeto sustentable.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lstStyle/>
          <a:p>
            <a:pPr eaLnBrk="1" hangingPunct="1"/>
            <a:r>
              <a:rPr lang="es-CO" altLang="es-CO"/>
              <a:t>El Cerebro Urbano</a:t>
            </a:r>
          </a:p>
        </p:txBody>
      </p:sp>
      <p:sp>
        <p:nvSpPr>
          <p:cNvPr id="3075" name="2 Marcador de contenido"/>
          <p:cNvSpPr>
            <a:spLocks noGrp="1"/>
          </p:cNvSpPr>
          <p:nvPr>
            <p:ph idx="1"/>
          </p:nvPr>
        </p:nvSpPr>
        <p:spPr/>
        <p:txBody>
          <a:bodyPr/>
          <a:lstStyle/>
          <a:p>
            <a:pPr eaLnBrk="1" hangingPunct="1"/>
            <a:r>
              <a:rPr lang="es-CO" altLang="es-CO" dirty="0"/>
              <a:t>El significado de las redes.</a:t>
            </a:r>
          </a:p>
          <a:p>
            <a:pPr eaLnBrk="1" hangingPunct="1"/>
            <a:r>
              <a:rPr lang="es-CO" altLang="es-CO" dirty="0">
                <a:solidFill>
                  <a:srgbClr val="FF0000"/>
                </a:solidFill>
              </a:rPr>
              <a:t>¿Cómo ”funciona” un buen gobierno?</a:t>
            </a:r>
          </a:p>
          <a:p>
            <a:pPr eaLnBrk="1" hangingPunct="1"/>
            <a:r>
              <a:rPr lang="es-CO" altLang="es-CO" dirty="0">
                <a:solidFill>
                  <a:srgbClr val="FF0000"/>
                </a:solidFill>
              </a:rPr>
              <a:t>Gobernanza como resiliencia.</a:t>
            </a:r>
          </a:p>
          <a:p>
            <a:pPr eaLnBrk="1" hangingPunct="1"/>
            <a:r>
              <a:rPr lang="es-CO" altLang="es-CO" dirty="0">
                <a:solidFill>
                  <a:srgbClr val="FF0000"/>
                </a:solidFill>
              </a:rPr>
              <a:t>¿Cómo “actúa” un buen ciudadano?</a:t>
            </a:r>
          </a:p>
          <a:p>
            <a:pPr eaLnBrk="1" hangingPunct="1"/>
            <a:r>
              <a:rPr lang="es-CO" altLang="es-CO" dirty="0" smtClean="0">
                <a:solidFill>
                  <a:srgbClr val="FF0000"/>
                </a:solidFill>
              </a:rPr>
              <a:t>La salida es por la entrada.</a:t>
            </a:r>
          </a:p>
          <a:p>
            <a:pPr eaLnBrk="1" hangingPunct="1"/>
            <a:r>
              <a:rPr lang="es-CO" altLang="es-CO" dirty="0" smtClean="0">
                <a:solidFill>
                  <a:srgbClr val="FF0000"/>
                </a:solidFill>
              </a:rPr>
              <a:t>El uso consciente de la </a:t>
            </a:r>
            <a:r>
              <a:rPr lang="es-CO" altLang="es-CO" dirty="0" err="1" smtClean="0">
                <a:solidFill>
                  <a:srgbClr val="FF0000"/>
                </a:solidFill>
              </a:rPr>
              <a:t>Matrix</a:t>
            </a:r>
            <a:r>
              <a:rPr lang="es-CO" altLang="es-CO" dirty="0" smtClean="0">
                <a:solidFill>
                  <a:srgbClr val="FF0000"/>
                </a:solidFill>
              </a:rPr>
              <a:t>.</a:t>
            </a:r>
          </a:p>
          <a:p>
            <a:pPr eaLnBrk="1" hangingPunct="1"/>
            <a:r>
              <a:rPr lang="es-CO" altLang="es-CO" dirty="0" smtClean="0">
                <a:solidFill>
                  <a:srgbClr val="FF0000"/>
                </a:solidFill>
              </a:rPr>
              <a:t>La inteligencia colectiva como política pública.</a:t>
            </a:r>
            <a:endParaRPr lang="es-CO" altLang="es-CO" dirty="0">
              <a:solidFill>
                <a:srgbClr val="FF0000"/>
              </a:solidFill>
            </a:endParaRPr>
          </a:p>
        </p:txBody>
      </p:sp>
      <p:sp>
        <p:nvSpPr>
          <p:cNvPr id="5"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extLst>
      <p:ext uri="{BB962C8B-B14F-4D97-AF65-F5344CB8AC3E}">
        <p14:creationId xmlns:p14="http://schemas.microsoft.com/office/powerpoint/2010/main" val="711287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3554" name="1 Título"/>
          <p:cNvSpPr>
            <a:spLocks noGrp="1"/>
          </p:cNvSpPr>
          <p:nvPr>
            <p:ph type="title"/>
          </p:nvPr>
        </p:nvSpPr>
        <p:spPr/>
        <p:txBody>
          <a:bodyPr/>
          <a:lstStyle/>
          <a:p>
            <a:r>
              <a:rPr lang="es-ES" altLang="es-CO"/>
              <a:t>Omnijetividad</a:t>
            </a:r>
          </a:p>
        </p:txBody>
      </p:sp>
      <p:sp>
        <p:nvSpPr>
          <p:cNvPr id="23555" name="2 Marcador de contenido"/>
          <p:cNvSpPr>
            <a:spLocks noGrp="1"/>
          </p:cNvSpPr>
          <p:nvPr>
            <p:ph idx="1"/>
          </p:nvPr>
        </p:nvSpPr>
        <p:spPr>
          <a:xfrm>
            <a:off x="457200" y="1600200"/>
            <a:ext cx="8229600" cy="2189163"/>
          </a:xfrm>
        </p:spPr>
        <p:txBody>
          <a:bodyPr/>
          <a:lstStyle/>
          <a:p>
            <a:r>
              <a:rPr lang="es-ES" altLang="es-CO"/>
              <a:t>Como respuesta al fenómeno de intrincación universal, no existe diferencia entre la interfaz humana-urbana, solamente escalas de espacio-tiempo consciente.</a:t>
            </a:r>
          </a:p>
        </p:txBody>
      </p:sp>
      <p:pic>
        <p:nvPicPr>
          <p:cNvPr id="23557" name="Picture 2" descr="http://www.ka-gold-jewelry.com/images/vesica-pisce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3716338"/>
            <a:ext cx="3810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Subtítulo"/>
          <p:cNvSpPr txBox="1">
            <a:spLocks/>
          </p:cNvSpPr>
          <p:nvPr/>
        </p:nvSpPr>
        <p:spPr bwMode="auto">
          <a:xfrm>
            <a:off x="1371600" y="5430838"/>
            <a:ext cx="64008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fontAlgn="auto" hangingPunct="1">
              <a:spcAft>
                <a:spcPts val="0"/>
              </a:spcAft>
              <a:buFont typeface="Arial" pitchFamily="34" charset="0"/>
              <a:buNone/>
              <a:defRPr/>
            </a:pPr>
            <a:r>
              <a:rPr lang="es-CO" dirty="0">
                <a:solidFill>
                  <a:schemeClr val="bg1">
                    <a:lumMod val="50000"/>
                  </a:schemeClr>
                </a:solidFill>
              </a:rPr>
              <a:t>Objeto – Sujeto - </a:t>
            </a:r>
            <a:r>
              <a:rPr lang="es-CO" dirty="0" err="1">
                <a:solidFill>
                  <a:schemeClr val="bg1">
                    <a:lumMod val="50000"/>
                  </a:schemeClr>
                </a:solidFill>
              </a:rPr>
              <a:t>Omnijeto</a:t>
            </a:r>
            <a:endParaRPr lang="es-CO" dirty="0">
              <a:solidFill>
                <a:schemeClr val="bg1">
                  <a:lumMod val="50000"/>
                </a:schemeClr>
              </a:solidFill>
            </a:endParaRPr>
          </a:p>
        </p:txBody>
      </p:sp>
      <p:sp>
        <p:nvSpPr>
          <p:cNvPr id="7"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p:txBody>
          <a:bodyPr/>
          <a:lstStyle/>
          <a:p>
            <a:r>
              <a:rPr lang="es-ES" altLang="es-CO" sz="4000" dirty="0"/>
              <a:t>Nuevo paradigma del desarrollo basado en la resiliencia y la dignidad</a:t>
            </a:r>
          </a:p>
        </p:txBody>
      </p:sp>
      <p:sp>
        <p:nvSpPr>
          <p:cNvPr id="26627" name="2 Marcador de contenido"/>
          <p:cNvSpPr>
            <a:spLocks noGrp="1"/>
          </p:cNvSpPr>
          <p:nvPr>
            <p:ph idx="1"/>
          </p:nvPr>
        </p:nvSpPr>
        <p:spPr>
          <a:xfrm>
            <a:off x="4572000" y="1989138"/>
            <a:ext cx="4114800" cy="4137025"/>
          </a:xfrm>
        </p:spPr>
        <p:txBody>
          <a:bodyPr/>
          <a:lstStyle/>
          <a:p>
            <a:pPr marL="0" indent="0">
              <a:buFont typeface="Arial" pitchFamily="34" charset="0"/>
              <a:buNone/>
            </a:pPr>
            <a:r>
              <a:rPr lang="es-ES" altLang="es-CO"/>
              <a:t>Nos referimos al despliegue consciente de la interfaz humana configurando colectivamente, mediante sus </a:t>
            </a:r>
            <a:r>
              <a:rPr lang="es-ES" altLang="es-CO">
                <a:solidFill>
                  <a:srgbClr val="FF0000"/>
                </a:solidFill>
              </a:rPr>
              <a:t>pensamientos</a:t>
            </a:r>
            <a:r>
              <a:rPr lang="es-ES" altLang="es-CO"/>
              <a:t>, el futuro de la interfaz urbana.</a:t>
            </a:r>
          </a:p>
        </p:txBody>
      </p:sp>
      <p:pic>
        <p:nvPicPr>
          <p:cNvPr id="26629"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205038"/>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lstStyle/>
          <a:p>
            <a:pPr eaLnBrk="1" hangingPunct="1"/>
            <a:r>
              <a:rPr lang="es-CO" altLang="es-CO"/>
              <a:t>El Cerebro Urbano</a:t>
            </a:r>
          </a:p>
        </p:txBody>
      </p:sp>
      <p:sp>
        <p:nvSpPr>
          <p:cNvPr id="3075" name="2 Marcador de contenido"/>
          <p:cNvSpPr>
            <a:spLocks noGrp="1"/>
          </p:cNvSpPr>
          <p:nvPr>
            <p:ph idx="1"/>
          </p:nvPr>
        </p:nvSpPr>
        <p:spPr/>
        <p:txBody>
          <a:bodyPr/>
          <a:lstStyle/>
          <a:p>
            <a:pPr eaLnBrk="1" hangingPunct="1"/>
            <a:r>
              <a:rPr lang="es-CO" altLang="es-CO" dirty="0"/>
              <a:t>El significado de las redes.</a:t>
            </a:r>
          </a:p>
          <a:p>
            <a:pPr eaLnBrk="1" hangingPunct="1"/>
            <a:r>
              <a:rPr lang="es-CO" altLang="es-CO" dirty="0"/>
              <a:t>¿Cómo ”funciona” un buen gobierno?</a:t>
            </a:r>
          </a:p>
          <a:p>
            <a:pPr eaLnBrk="1" hangingPunct="1"/>
            <a:r>
              <a:rPr lang="es-CO" altLang="es-CO" dirty="0"/>
              <a:t>Gobernanza como resiliencia.</a:t>
            </a:r>
            <a:endParaRPr lang="es-CO" altLang="es-CO" dirty="0">
              <a:solidFill>
                <a:srgbClr val="FF0000"/>
              </a:solidFill>
            </a:endParaRPr>
          </a:p>
          <a:p>
            <a:pPr eaLnBrk="1" hangingPunct="1"/>
            <a:r>
              <a:rPr lang="es-CO" altLang="es-CO" dirty="0">
                <a:solidFill>
                  <a:srgbClr val="FF0000"/>
                </a:solidFill>
              </a:rPr>
              <a:t>¿Cómo “actúa” un buen ciudadano?</a:t>
            </a:r>
          </a:p>
          <a:p>
            <a:pPr eaLnBrk="1" hangingPunct="1"/>
            <a:r>
              <a:rPr lang="es-CO" altLang="es-CO" dirty="0" smtClean="0">
                <a:solidFill>
                  <a:srgbClr val="FF0000"/>
                </a:solidFill>
              </a:rPr>
              <a:t>La salida es por la entrada.</a:t>
            </a:r>
          </a:p>
          <a:p>
            <a:pPr eaLnBrk="1" hangingPunct="1"/>
            <a:r>
              <a:rPr lang="es-CO" altLang="es-CO" dirty="0" smtClean="0">
                <a:solidFill>
                  <a:srgbClr val="FF0000"/>
                </a:solidFill>
              </a:rPr>
              <a:t>El uso consciente de la </a:t>
            </a:r>
            <a:r>
              <a:rPr lang="es-CO" altLang="es-CO" dirty="0" err="1" smtClean="0">
                <a:solidFill>
                  <a:srgbClr val="FF0000"/>
                </a:solidFill>
              </a:rPr>
              <a:t>Matrix</a:t>
            </a:r>
            <a:r>
              <a:rPr lang="es-CO" altLang="es-CO" dirty="0" smtClean="0">
                <a:solidFill>
                  <a:srgbClr val="FF0000"/>
                </a:solidFill>
              </a:rPr>
              <a:t>.</a:t>
            </a:r>
          </a:p>
          <a:p>
            <a:pPr eaLnBrk="1" hangingPunct="1"/>
            <a:r>
              <a:rPr lang="es-CO" altLang="es-CO" dirty="0" smtClean="0">
                <a:solidFill>
                  <a:srgbClr val="FF0000"/>
                </a:solidFill>
              </a:rPr>
              <a:t>La inteligencia colectiva como política pública.</a:t>
            </a:r>
            <a:endParaRPr lang="es-CO" altLang="es-CO" dirty="0">
              <a:solidFill>
                <a:srgbClr val="FF0000"/>
              </a:solidFill>
            </a:endParaRPr>
          </a:p>
        </p:txBody>
      </p:sp>
      <p:sp>
        <p:nvSpPr>
          <p:cNvPr id="5"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extLst>
      <p:ext uri="{BB962C8B-B14F-4D97-AF65-F5344CB8AC3E}">
        <p14:creationId xmlns:p14="http://schemas.microsoft.com/office/powerpoint/2010/main" val="3642473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EACE91D-8410-AC47-BD70-F38AA6162039}"/>
              </a:ext>
            </a:extLst>
          </p:cNvPr>
          <p:cNvSpPr>
            <a:spLocks noGrp="1"/>
          </p:cNvSpPr>
          <p:nvPr>
            <p:ph type="title"/>
          </p:nvPr>
        </p:nvSpPr>
        <p:spPr/>
        <p:txBody>
          <a:bodyPr/>
          <a:lstStyle/>
          <a:p>
            <a:r>
              <a:rPr lang="es-CO" dirty="0"/>
              <a:t>Gobernanza como Resiliencia</a:t>
            </a:r>
          </a:p>
        </p:txBody>
      </p:sp>
      <p:sp>
        <p:nvSpPr>
          <p:cNvPr id="3" name="Marcador de contenido 2">
            <a:extLst>
              <a:ext uri="{FF2B5EF4-FFF2-40B4-BE49-F238E27FC236}">
                <a16:creationId xmlns:a16="http://schemas.microsoft.com/office/drawing/2014/main" xmlns="" id="{48BE5F90-7258-6A4F-9992-FEA3AB5DF48D}"/>
              </a:ext>
            </a:extLst>
          </p:cNvPr>
          <p:cNvSpPr>
            <a:spLocks noGrp="1"/>
          </p:cNvSpPr>
          <p:nvPr>
            <p:ph idx="1"/>
          </p:nvPr>
        </p:nvSpPr>
        <p:spPr/>
        <p:txBody>
          <a:bodyPr/>
          <a:lstStyle/>
          <a:p>
            <a:r>
              <a:rPr lang="es-ES" dirty="0"/>
              <a:t>Dicha visión, que comienza a ser introducida por la idea del buen gobierno, requiere de una planeación cada vez más participativa y menos indicativa.</a:t>
            </a:r>
          </a:p>
          <a:p>
            <a:r>
              <a:rPr lang="es-CO" dirty="0"/>
              <a:t>Lo que ha cambiado no es solo la manera como se entiende la democracia hoy en día, sino fundamentalmente la manera de gobernar.</a:t>
            </a:r>
          </a:p>
        </p:txBody>
      </p:sp>
      <p:sp>
        <p:nvSpPr>
          <p:cNvPr id="4"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extLst>
      <p:ext uri="{BB962C8B-B14F-4D97-AF65-F5344CB8AC3E}">
        <p14:creationId xmlns:p14="http://schemas.microsoft.com/office/powerpoint/2010/main" val="3231901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7650" name="1 Título"/>
          <p:cNvSpPr>
            <a:spLocks noGrp="1"/>
          </p:cNvSpPr>
          <p:nvPr>
            <p:ph type="title"/>
          </p:nvPr>
        </p:nvSpPr>
        <p:spPr/>
        <p:txBody>
          <a:bodyPr/>
          <a:lstStyle/>
          <a:p>
            <a:pPr eaLnBrk="1" hangingPunct="1"/>
            <a:r>
              <a:rPr lang="es-CO" altLang="es-CO"/>
              <a:t>Patrones de Resiliencia</a:t>
            </a:r>
          </a:p>
        </p:txBody>
      </p:sp>
      <p:sp>
        <p:nvSpPr>
          <p:cNvPr id="3" name="2 Marcador de contenido"/>
          <p:cNvSpPr>
            <a:spLocks noGrp="1"/>
          </p:cNvSpPr>
          <p:nvPr>
            <p:ph idx="1"/>
          </p:nvPr>
        </p:nvSpPr>
        <p:spPr>
          <a:xfrm>
            <a:off x="457200" y="1600200"/>
            <a:ext cx="8229600" cy="4421188"/>
          </a:xfrm>
        </p:spPr>
        <p:txBody>
          <a:bodyPr rtlCol="0">
            <a:normAutofit lnSpcReduction="10000"/>
          </a:bodyPr>
          <a:lstStyle/>
          <a:p>
            <a:pPr eaLnBrk="1" fontAlgn="auto" hangingPunct="1">
              <a:spcAft>
                <a:spcPts val="0"/>
              </a:spcAft>
              <a:defRPr/>
            </a:pPr>
            <a:r>
              <a:rPr lang="es-CO" dirty="0"/>
              <a:t>Apretados círculos de realimentación.</a:t>
            </a:r>
          </a:p>
          <a:p>
            <a:pPr eaLnBrk="1" fontAlgn="auto" hangingPunct="1">
              <a:spcAft>
                <a:spcPts val="0"/>
              </a:spcAft>
              <a:defRPr/>
            </a:pPr>
            <a:r>
              <a:rPr lang="es-CO" dirty="0"/>
              <a:t>Reorganización dinámica.</a:t>
            </a:r>
          </a:p>
          <a:p>
            <a:pPr eaLnBrk="1" fontAlgn="auto" hangingPunct="1">
              <a:spcAft>
                <a:spcPts val="0"/>
              </a:spcAft>
              <a:defRPr/>
            </a:pPr>
            <a:r>
              <a:rPr lang="es-CO" dirty="0"/>
              <a:t>Mecanismos internos de defensa.</a:t>
            </a:r>
          </a:p>
          <a:p>
            <a:pPr eaLnBrk="1" fontAlgn="auto" hangingPunct="1">
              <a:spcAft>
                <a:spcPts val="0"/>
              </a:spcAft>
              <a:defRPr/>
            </a:pPr>
            <a:r>
              <a:rPr lang="es-CO" dirty="0"/>
              <a:t>Desligamiento.</a:t>
            </a:r>
          </a:p>
          <a:p>
            <a:pPr eaLnBrk="1" fontAlgn="auto" hangingPunct="1">
              <a:spcAft>
                <a:spcPts val="0"/>
              </a:spcAft>
              <a:defRPr/>
            </a:pPr>
            <a:r>
              <a:rPr lang="es-CO" dirty="0"/>
              <a:t>Diversidad.</a:t>
            </a:r>
          </a:p>
          <a:p>
            <a:pPr eaLnBrk="1" fontAlgn="auto" hangingPunct="1">
              <a:spcAft>
                <a:spcPts val="0"/>
              </a:spcAft>
              <a:defRPr/>
            </a:pPr>
            <a:r>
              <a:rPr lang="es-CO" dirty="0"/>
              <a:t>Modularidad.</a:t>
            </a:r>
          </a:p>
          <a:p>
            <a:pPr eaLnBrk="1" fontAlgn="auto" hangingPunct="1">
              <a:spcAft>
                <a:spcPts val="0"/>
              </a:spcAft>
              <a:defRPr/>
            </a:pPr>
            <a:r>
              <a:rPr lang="es-CO" dirty="0"/>
              <a:t>Simplicidad.</a:t>
            </a:r>
          </a:p>
          <a:p>
            <a:pPr eaLnBrk="1" fontAlgn="auto" hangingPunct="1">
              <a:spcAft>
                <a:spcPts val="0"/>
              </a:spcAft>
              <a:defRPr/>
            </a:pPr>
            <a:r>
              <a:rPr lang="es-CO" dirty="0"/>
              <a:t>Conglomerarse y/o aglomerarse.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p:txBody>
          <a:bodyPr/>
          <a:lstStyle/>
          <a:p>
            <a:pPr eaLnBrk="1" hangingPunct="1"/>
            <a:r>
              <a:rPr lang="es-CO" altLang="es-CO"/>
              <a:t>Resiliencia</a:t>
            </a:r>
          </a:p>
        </p:txBody>
      </p:sp>
      <p:sp>
        <p:nvSpPr>
          <p:cNvPr id="28675" name="2 Marcador de contenido"/>
          <p:cNvSpPr>
            <a:spLocks noGrp="1"/>
          </p:cNvSpPr>
          <p:nvPr>
            <p:ph idx="1"/>
          </p:nvPr>
        </p:nvSpPr>
        <p:spPr>
          <a:xfrm>
            <a:off x="457200" y="1600200"/>
            <a:ext cx="3322638" cy="4421188"/>
          </a:xfrm>
        </p:spPr>
        <p:txBody>
          <a:bodyPr/>
          <a:lstStyle/>
          <a:p>
            <a:pPr marL="0" indent="0" eaLnBrk="1" hangingPunct="1">
              <a:buFont typeface="Arial" pitchFamily="34" charset="0"/>
              <a:buNone/>
            </a:pPr>
            <a:r>
              <a:rPr lang="es-CO" altLang="es-CO"/>
              <a:t>En términos urbanos, la resiliencia es lo más parecido a la neuroplasticidad del cerebro humano.</a:t>
            </a:r>
          </a:p>
        </p:txBody>
      </p:sp>
      <p:pic>
        <p:nvPicPr>
          <p:cNvPr id="28677" name="2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196975"/>
            <a:ext cx="44958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3794" name="1 Título"/>
          <p:cNvSpPr>
            <a:spLocks noGrp="1"/>
          </p:cNvSpPr>
          <p:nvPr>
            <p:ph type="title"/>
          </p:nvPr>
        </p:nvSpPr>
        <p:spPr/>
        <p:txBody>
          <a:bodyPr/>
          <a:lstStyle/>
          <a:p>
            <a:r>
              <a:rPr lang="es-CO" altLang="es-CO"/>
              <a:t>El Cerebro Urbano – Ciudad del Futuro</a:t>
            </a:r>
          </a:p>
        </p:txBody>
      </p:sp>
      <p:sp>
        <p:nvSpPr>
          <p:cNvPr id="33795" name="2 Marcador de contenido"/>
          <p:cNvSpPr>
            <a:spLocks noGrp="1"/>
          </p:cNvSpPr>
          <p:nvPr>
            <p:ph idx="1"/>
          </p:nvPr>
        </p:nvSpPr>
        <p:spPr>
          <a:xfrm>
            <a:off x="395288" y="1844675"/>
            <a:ext cx="8229600" cy="3671888"/>
          </a:xfrm>
        </p:spPr>
        <p:txBody>
          <a:bodyPr/>
          <a:lstStyle/>
          <a:p>
            <a:r>
              <a:rPr lang="es-CO" altLang="es-CO"/>
              <a:t>“la inteligencia biológica es sólo una de las fases de la evolución de la inteligencia en el universo”.</a:t>
            </a:r>
          </a:p>
          <a:p>
            <a:r>
              <a:rPr lang="es-CO" altLang="es-CO"/>
              <a:t>La ciudad del futuro no necesariamente corresponde al hábitat de seres “vivos” tal y como los conocemos en la actualidad.</a:t>
            </a:r>
          </a:p>
        </p:txBody>
      </p:sp>
      <p:sp>
        <p:nvSpPr>
          <p:cNvPr id="5"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4818" name="1 Título"/>
          <p:cNvSpPr>
            <a:spLocks noGrp="1"/>
          </p:cNvSpPr>
          <p:nvPr>
            <p:ph type="title"/>
          </p:nvPr>
        </p:nvSpPr>
        <p:spPr/>
        <p:txBody>
          <a:bodyPr/>
          <a:lstStyle/>
          <a:p>
            <a:r>
              <a:rPr lang="es-ES" altLang="es-CO"/>
              <a:t>Modelos Energéticos Universales</a:t>
            </a:r>
          </a:p>
        </p:txBody>
      </p:sp>
      <p:sp>
        <p:nvSpPr>
          <p:cNvPr id="34819" name="2 Marcador de contenido"/>
          <p:cNvSpPr>
            <a:spLocks noGrp="1"/>
          </p:cNvSpPr>
          <p:nvPr>
            <p:ph idx="1"/>
          </p:nvPr>
        </p:nvSpPr>
        <p:spPr/>
        <p:txBody>
          <a:bodyPr/>
          <a:lstStyle/>
          <a:p>
            <a:r>
              <a:rPr lang="es-ES" altLang="es-CO"/>
              <a:t>Existen formas universales de inteligencia cósmica relacionadas directamente con nuestro cotidiano. </a:t>
            </a:r>
          </a:p>
          <a:p>
            <a:r>
              <a:rPr lang="es-ES" altLang="es-CO"/>
              <a:t>Son modelos de origen antiguo que habitan nuestra mente y afectan nuestra vida aunque no podemos percibirlos.</a:t>
            </a:r>
          </a:p>
          <a:p>
            <a:r>
              <a:rPr lang="es-ES" altLang="es-CO"/>
              <a:t>Son arquetipos vivientes presentes en todas las culturas y pueblos del planeta.</a:t>
            </a:r>
          </a:p>
        </p:txBody>
      </p:sp>
      <p:sp>
        <p:nvSpPr>
          <p:cNvPr id="5"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5842" name="1 Título"/>
          <p:cNvSpPr>
            <a:spLocks noGrp="1"/>
          </p:cNvSpPr>
          <p:nvPr>
            <p:ph type="title"/>
          </p:nvPr>
        </p:nvSpPr>
        <p:spPr/>
        <p:txBody>
          <a:bodyPr/>
          <a:lstStyle/>
          <a:p>
            <a:r>
              <a:rPr lang="es-ES" altLang="es-CO"/>
              <a:t>Formas y Comportamientos</a:t>
            </a:r>
          </a:p>
        </p:txBody>
      </p:sp>
      <p:sp>
        <p:nvSpPr>
          <p:cNvPr id="35843" name="2 Marcador de contenido"/>
          <p:cNvSpPr>
            <a:spLocks noGrp="1"/>
          </p:cNvSpPr>
          <p:nvPr>
            <p:ph idx="1"/>
          </p:nvPr>
        </p:nvSpPr>
        <p:spPr/>
        <p:txBody>
          <a:bodyPr/>
          <a:lstStyle/>
          <a:p>
            <a:r>
              <a:rPr lang="es-ES" altLang="es-CO"/>
              <a:t>De la misma manera que los arquetipos simbólicos determinan nuestra vida de manera intensa y oculta, los patrones arquetípicos determinan el diseño de nuestra arquitectura y la población que habitamos.</a:t>
            </a:r>
          </a:p>
          <a:p>
            <a:r>
              <a:rPr lang="es-ES" altLang="es-CO"/>
              <a:t>El tiempo y la energía de los modelos de creencias y comportamientos es tan intenso que determina la forma y el espacio que habitamos consciente o inconscientemente.</a:t>
            </a:r>
          </a:p>
        </p:txBody>
      </p:sp>
      <p:sp>
        <p:nvSpPr>
          <p:cNvPr id="5"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lstStyle/>
          <a:p>
            <a:pPr eaLnBrk="1" hangingPunct="1"/>
            <a:r>
              <a:rPr lang="es-CO" altLang="es-CO"/>
              <a:t>El Cerebro Urbano</a:t>
            </a:r>
          </a:p>
        </p:txBody>
      </p:sp>
      <p:sp>
        <p:nvSpPr>
          <p:cNvPr id="3075" name="2 Marcador de contenido"/>
          <p:cNvSpPr>
            <a:spLocks noGrp="1"/>
          </p:cNvSpPr>
          <p:nvPr>
            <p:ph idx="1"/>
          </p:nvPr>
        </p:nvSpPr>
        <p:spPr/>
        <p:txBody>
          <a:bodyPr/>
          <a:lstStyle/>
          <a:p>
            <a:pPr eaLnBrk="1" hangingPunct="1"/>
            <a:r>
              <a:rPr lang="es-CO" altLang="es-CO" dirty="0"/>
              <a:t>El significado de las redes.</a:t>
            </a:r>
          </a:p>
          <a:p>
            <a:pPr eaLnBrk="1" hangingPunct="1"/>
            <a:r>
              <a:rPr lang="es-CO" altLang="es-CO" dirty="0"/>
              <a:t>¿Cómo ”funciona” un buen gobierno?</a:t>
            </a:r>
          </a:p>
          <a:p>
            <a:pPr eaLnBrk="1" hangingPunct="1"/>
            <a:r>
              <a:rPr lang="es-CO" altLang="es-CO" dirty="0"/>
              <a:t>Gobernanza como resiliencia.</a:t>
            </a:r>
            <a:endParaRPr lang="es-CO" altLang="es-CO" dirty="0">
              <a:solidFill>
                <a:srgbClr val="FF0000"/>
              </a:solidFill>
            </a:endParaRPr>
          </a:p>
          <a:p>
            <a:pPr eaLnBrk="1" hangingPunct="1"/>
            <a:r>
              <a:rPr lang="es-CO" altLang="es-CO" dirty="0"/>
              <a:t>¿Cómo “actúa” un buen ciudadano?</a:t>
            </a:r>
          </a:p>
          <a:p>
            <a:pPr eaLnBrk="1" hangingPunct="1"/>
            <a:r>
              <a:rPr lang="es-CO" altLang="es-CO" dirty="0" smtClean="0">
                <a:solidFill>
                  <a:srgbClr val="FF0000"/>
                </a:solidFill>
              </a:rPr>
              <a:t>La salida es por la entrada.</a:t>
            </a:r>
          </a:p>
          <a:p>
            <a:pPr eaLnBrk="1" hangingPunct="1"/>
            <a:r>
              <a:rPr lang="es-CO" altLang="es-CO" dirty="0" smtClean="0">
                <a:solidFill>
                  <a:srgbClr val="FF0000"/>
                </a:solidFill>
              </a:rPr>
              <a:t>El uso consciente de la </a:t>
            </a:r>
            <a:r>
              <a:rPr lang="es-CO" altLang="es-CO" dirty="0" err="1" smtClean="0">
                <a:solidFill>
                  <a:srgbClr val="FF0000"/>
                </a:solidFill>
              </a:rPr>
              <a:t>Matrix</a:t>
            </a:r>
            <a:r>
              <a:rPr lang="es-CO" altLang="es-CO" dirty="0" smtClean="0">
                <a:solidFill>
                  <a:srgbClr val="FF0000"/>
                </a:solidFill>
              </a:rPr>
              <a:t>.</a:t>
            </a:r>
          </a:p>
          <a:p>
            <a:pPr eaLnBrk="1" hangingPunct="1"/>
            <a:r>
              <a:rPr lang="es-CO" altLang="es-CO" dirty="0" smtClean="0">
                <a:solidFill>
                  <a:srgbClr val="FF0000"/>
                </a:solidFill>
              </a:rPr>
              <a:t>La inteligencia colectiva como política pública.</a:t>
            </a:r>
            <a:endParaRPr lang="es-CO" altLang="es-CO" dirty="0"/>
          </a:p>
        </p:txBody>
      </p:sp>
      <p:sp>
        <p:nvSpPr>
          <p:cNvPr id="5"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extLst>
      <p:ext uri="{BB962C8B-B14F-4D97-AF65-F5344CB8AC3E}">
        <p14:creationId xmlns:p14="http://schemas.microsoft.com/office/powerpoint/2010/main" val="274391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1 Título"/>
          <p:cNvSpPr txBox="1">
            <a:spLocks/>
          </p:cNvSpPr>
          <p:nvPr/>
        </p:nvSpPr>
        <p:spPr bwMode="auto">
          <a:xfrm>
            <a:off x="611188" y="47625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CO" altLang="es-CO" sz="4400" dirty="0"/>
              <a:t>El paradigma de la innovación en la gestión pública y el significado de las redes</a:t>
            </a:r>
          </a:p>
        </p:txBody>
      </p:sp>
      <p:pic>
        <p:nvPicPr>
          <p:cNvPr id="3" name="Imagen 2">
            <a:extLst>
              <a:ext uri="{FF2B5EF4-FFF2-40B4-BE49-F238E27FC236}">
                <a16:creationId xmlns:a16="http://schemas.microsoft.com/office/drawing/2014/main" xmlns="" id="{863539F6-B928-9B48-A13E-825C9EFC20E3}"/>
              </a:ext>
            </a:extLst>
          </p:cNvPr>
          <p:cNvPicPr>
            <a:picLocks noChangeAspect="1"/>
          </p:cNvPicPr>
          <p:nvPr/>
        </p:nvPicPr>
        <p:blipFill>
          <a:blip r:embed="rId2"/>
          <a:stretch>
            <a:fillRect/>
          </a:stretch>
        </p:blipFill>
        <p:spPr>
          <a:xfrm>
            <a:off x="1017588" y="2204864"/>
            <a:ext cx="6959600" cy="4445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cerebro urbano «bueno»</a:t>
            </a:r>
            <a:endParaRPr lang="es-ES" dirty="0"/>
          </a:p>
        </p:txBody>
      </p:sp>
      <p:sp>
        <p:nvSpPr>
          <p:cNvPr id="3" name="2 Marcador de contenido"/>
          <p:cNvSpPr>
            <a:spLocks noGrp="1"/>
          </p:cNvSpPr>
          <p:nvPr>
            <p:ph idx="1"/>
          </p:nvPr>
        </p:nvSpPr>
        <p:spPr/>
        <p:txBody>
          <a:bodyPr/>
          <a:lstStyle/>
          <a:p>
            <a:r>
              <a:rPr lang="es-ES" dirty="0" smtClean="0"/>
              <a:t>Urbanismo y urbanidad, forma y comportamiento definen al «buen» ciudadano.</a:t>
            </a:r>
          </a:p>
          <a:p>
            <a:r>
              <a:rPr lang="es-ES" dirty="0" smtClean="0"/>
              <a:t>El dominio único del mundo es la nueva forma de «</a:t>
            </a:r>
            <a:r>
              <a:rPr lang="es-ES" dirty="0" err="1" smtClean="0"/>
              <a:t>orbanidad</a:t>
            </a:r>
            <a:r>
              <a:rPr lang="es-ES" dirty="0" smtClean="0"/>
              <a:t>»   que define y ordena la </a:t>
            </a:r>
            <a:r>
              <a:rPr lang="es-ES" dirty="0" err="1" smtClean="0"/>
              <a:t>matrix</a:t>
            </a:r>
            <a:r>
              <a:rPr lang="es-ES" dirty="0" smtClean="0"/>
              <a:t> holográfica en tres sencillos pasos: equidad, igualdad y conectividad.</a:t>
            </a:r>
          </a:p>
          <a:p>
            <a:r>
              <a:rPr lang="es-ES" dirty="0" smtClean="0"/>
              <a:t>Colaboración, participación y transparencia.</a:t>
            </a:r>
            <a:endParaRPr lang="es-ES" dirty="0"/>
          </a:p>
        </p:txBody>
      </p:sp>
      <p:sp>
        <p:nvSpPr>
          <p:cNvPr id="4"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CO" dirty="0" smtClean="0"/>
              <a:t>2. </a:t>
            </a:r>
            <a:r>
              <a:rPr lang="es-CO" dirty="0" err="1" smtClean="0"/>
              <a:t>Orbanidade</a:t>
            </a:r>
            <a:r>
              <a:rPr lang="es-CO" dirty="0" smtClean="0"/>
              <a:t>: A </a:t>
            </a:r>
            <a:r>
              <a:rPr lang="es-CO" dirty="0" err="1" smtClean="0"/>
              <a:t>Cidade</a:t>
            </a:r>
            <a:r>
              <a:rPr lang="es-CO" dirty="0" smtClean="0"/>
              <a:t> </a:t>
            </a:r>
            <a:r>
              <a:rPr lang="es-CO" dirty="0" err="1" smtClean="0"/>
              <a:t>sou</a:t>
            </a:r>
            <a:r>
              <a:rPr lang="es-CO" dirty="0" smtClean="0"/>
              <a:t> Eu. </a:t>
            </a:r>
            <a:r>
              <a:rPr lang="es-CO" dirty="0" err="1" smtClean="0"/>
              <a:t>Rosane</a:t>
            </a:r>
            <a:r>
              <a:rPr lang="es-CO" dirty="0" smtClean="0"/>
              <a:t> </a:t>
            </a:r>
            <a:r>
              <a:rPr lang="es-CO" dirty="0" err="1" smtClean="0"/>
              <a:t>Azevedo</a:t>
            </a:r>
            <a:r>
              <a:rPr lang="es-CO" dirty="0" smtClean="0"/>
              <a:t> de Araujo, 2008</a:t>
            </a:r>
            <a:endParaRPr lang="es-CO" dirty="0"/>
          </a:p>
        </p:txBody>
      </p:sp>
      <p:sp>
        <p:nvSpPr>
          <p:cNvPr id="6" name="Dodecágono 5"/>
          <p:cNvSpPr/>
          <p:nvPr/>
        </p:nvSpPr>
        <p:spPr>
          <a:xfrm>
            <a:off x="3491880" y="3717032"/>
            <a:ext cx="288032" cy="288032"/>
          </a:xfrm>
          <a:prstGeom prst="dodec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2</a:t>
            </a:r>
            <a:endParaRPr lang="es-CO" dirty="0">
              <a:solidFill>
                <a:schemeClr val="tx1"/>
              </a:solidFill>
            </a:endParaRPr>
          </a:p>
        </p:txBody>
      </p:sp>
    </p:spTree>
    <p:extLst>
      <p:ext uri="{BB962C8B-B14F-4D97-AF65-F5344CB8AC3E}">
        <p14:creationId xmlns:p14="http://schemas.microsoft.com/office/powerpoint/2010/main" val="37867851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p:txBody>
          <a:bodyPr/>
          <a:lstStyle/>
          <a:p>
            <a:r>
              <a:rPr lang="es-ES" altLang="es-CO"/>
              <a:t>¿Existe una «buena» forma y un comportamiento «ciudadano»?</a:t>
            </a:r>
          </a:p>
        </p:txBody>
      </p:sp>
      <p:sp>
        <p:nvSpPr>
          <p:cNvPr id="36867" name="2 Marcador de contenido"/>
          <p:cNvSpPr>
            <a:spLocks noGrp="1"/>
          </p:cNvSpPr>
          <p:nvPr>
            <p:ph idx="1"/>
          </p:nvPr>
        </p:nvSpPr>
        <p:spPr/>
        <p:txBody>
          <a:bodyPr/>
          <a:lstStyle/>
          <a:p>
            <a:r>
              <a:rPr lang="es-ES" altLang="es-CO"/>
              <a:t>Cualquier pensamiento modifica el futuro y cualquier persona que piensa modifica su futuro y el de los demás.</a:t>
            </a:r>
          </a:p>
          <a:p>
            <a:r>
              <a:rPr lang="es-ES" altLang="es-CO"/>
              <a:t>Existen maneras de pensar el futuro que «fabrican» realidades paradigmáticas que replican patrones de comportamiento y de formas.</a:t>
            </a:r>
          </a:p>
          <a:p>
            <a:r>
              <a:rPr lang="es-ES" altLang="es-CO"/>
              <a:t>Diseñar buenos pensamientos es tan importante como diseñar buena arquitectura.</a:t>
            </a:r>
          </a:p>
        </p:txBody>
      </p:sp>
      <p:sp>
        <p:nvSpPr>
          <p:cNvPr id="5"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gobierno «bueno»</a:t>
            </a:r>
            <a:endParaRPr lang="es-ES" dirty="0"/>
          </a:p>
        </p:txBody>
      </p:sp>
      <p:sp>
        <p:nvSpPr>
          <p:cNvPr id="3" name="2 Marcador de contenido"/>
          <p:cNvSpPr>
            <a:spLocks noGrp="1"/>
          </p:cNvSpPr>
          <p:nvPr>
            <p:ph idx="1"/>
          </p:nvPr>
        </p:nvSpPr>
        <p:spPr/>
        <p:txBody>
          <a:bodyPr/>
          <a:lstStyle/>
          <a:p>
            <a:r>
              <a:rPr lang="es-CO" dirty="0"/>
              <a:t>El dominio de las mentes es el nuevo escenario del poder. Poder comunicar transmitiendo significados mediante el intercambio de una información programada en </a:t>
            </a:r>
            <a:r>
              <a:rPr lang="es-CO" dirty="0" smtClean="0"/>
              <a:t>masas.</a:t>
            </a:r>
          </a:p>
          <a:p>
            <a:r>
              <a:rPr lang="es-CO" dirty="0"/>
              <a:t>Los programadores de la sociedad en red son el nuevo gobierno “bueno”, el gobierno transparente y aparentemente desinteresado que solo busca el bien común. </a:t>
            </a:r>
            <a:endParaRPr lang="es-ES" dirty="0"/>
          </a:p>
        </p:txBody>
      </p:sp>
    </p:spTree>
    <p:extLst>
      <p:ext uri="{BB962C8B-B14F-4D97-AF65-F5344CB8AC3E}">
        <p14:creationId xmlns:p14="http://schemas.microsoft.com/office/powerpoint/2010/main" val="1330196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lstStyle/>
          <a:p>
            <a:pPr eaLnBrk="1" hangingPunct="1"/>
            <a:r>
              <a:rPr lang="es-CO" altLang="es-CO"/>
              <a:t>El Cerebro Urbano</a:t>
            </a:r>
          </a:p>
        </p:txBody>
      </p:sp>
      <p:sp>
        <p:nvSpPr>
          <p:cNvPr id="3075" name="2 Marcador de contenido"/>
          <p:cNvSpPr>
            <a:spLocks noGrp="1"/>
          </p:cNvSpPr>
          <p:nvPr>
            <p:ph idx="1"/>
          </p:nvPr>
        </p:nvSpPr>
        <p:spPr/>
        <p:txBody>
          <a:bodyPr/>
          <a:lstStyle/>
          <a:p>
            <a:pPr eaLnBrk="1" hangingPunct="1"/>
            <a:r>
              <a:rPr lang="es-CO" altLang="es-CO" dirty="0"/>
              <a:t>El significado de las redes.</a:t>
            </a:r>
          </a:p>
          <a:p>
            <a:pPr eaLnBrk="1" hangingPunct="1"/>
            <a:r>
              <a:rPr lang="es-CO" altLang="es-CO" dirty="0"/>
              <a:t>¿Cómo ”funciona” un buen gobierno?</a:t>
            </a:r>
          </a:p>
          <a:p>
            <a:pPr eaLnBrk="1" hangingPunct="1"/>
            <a:r>
              <a:rPr lang="es-CO" altLang="es-CO" dirty="0"/>
              <a:t>Gobernanza como resiliencia.</a:t>
            </a:r>
            <a:endParaRPr lang="es-CO" altLang="es-CO" dirty="0">
              <a:solidFill>
                <a:srgbClr val="FF0000"/>
              </a:solidFill>
            </a:endParaRPr>
          </a:p>
          <a:p>
            <a:pPr eaLnBrk="1" hangingPunct="1"/>
            <a:r>
              <a:rPr lang="es-CO" altLang="es-CO" dirty="0"/>
              <a:t>¿Cómo “actúa” un buen ciudadano?</a:t>
            </a:r>
          </a:p>
          <a:p>
            <a:pPr eaLnBrk="1" hangingPunct="1"/>
            <a:r>
              <a:rPr lang="es-CO" altLang="es-CO" dirty="0" smtClean="0"/>
              <a:t>La salida es por la entrada.</a:t>
            </a:r>
          </a:p>
          <a:p>
            <a:pPr eaLnBrk="1" hangingPunct="1"/>
            <a:r>
              <a:rPr lang="es-CO" altLang="es-CO" dirty="0" smtClean="0">
                <a:solidFill>
                  <a:srgbClr val="FF0000"/>
                </a:solidFill>
              </a:rPr>
              <a:t>El uso consciente de la </a:t>
            </a:r>
            <a:r>
              <a:rPr lang="es-CO" altLang="es-CO" dirty="0" err="1" smtClean="0">
                <a:solidFill>
                  <a:srgbClr val="FF0000"/>
                </a:solidFill>
              </a:rPr>
              <a:t>Matrix</a:t>
            </a:r>
            <a:r>
              <a:rPr lang="es-CO" altLang="es-CO" dirty="0" smtClean="0">
                <a:solidFill>
                  <a:srgbClr val="FF0000"/>
                </a:solidFill>
              </a:rPr>
              <a:t>.</a:t>
            </a:r>
          </a:p>
          <a:p>
            <a:pPr eaLnBrk="1" hangingPunct="1"/>
            <a:r>
              <a:rPr lang="es-CO" altLang="es-CO" dirty="0" smtClean="0">
                <a:solidFill>
                  <a:srgbClr val="FF0000"/>
                </a:solidFill>
              </a:rPr>
              <a:t>La inteligencia colectiva como política pública.</a:t>
            </a:r>
            <a:endParaRPr lang="es-CO" altLang="es-CO" dirty="0"/>
          </a:p>
        </p:txBody>
      </p:sp>
      <p:sp>
        <p:nvSpPr>
          <p:cNvPr id="5"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extLst>
      <p:ext uri="{BB962C8B-B14F-4D97-AF65-F5344CB8AC3E}">
        <p14:creationId xmlns:p14="http://schemas.microsoft.com/office/powerpoint/2010/main" val="102401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Desiguales, diferentes y desconectados</a:t>
            </a:r>
            <a:endParaRPr lang="es-ES" dirty="0"/>
          </a:p>
        </p:txBody>
      </p:sp>
      <p:sp>
        <p:nvSpPr>
          <p:cNvPr id="3" name="2 Marcador de contenido"/>
          <p:cNvSpPr>
            <a:spLocks noGrp="1"/>
          </p:cNvSpPr>
          <p:nvPr>
            <p:ph idx="1"/>
          </p:nvPr>
        </p:nvSpPr>
        <p:spPr/>
        <p:txBody>
          <a:bodyPr/>
          <a:lstStyle/>
          <a:p>
            <a:r>
              <a:rPr lang="es-CO" dirty="0"/>
              <a:t>Paradójicamente, la salida que nos queda, como población mayoritariamente excluida del proceso de acumulación creciente de capital, es por la entrada. </a:t>
            </a:r>
            <a:endParaRPr lang="es-CO" dirty="0" smtClean="0"/>
          </a:p>
          <a:p>
            <a:r>
              <a:rPr lang="es-CO" dirty="0"/>
              <a:t>Es a través del uso consciente e inteligente de la Internet y los medios que podemos innovar en la gestión. </a:t>
            </a:r>
            <a:endParaRPr lang="es-ES" dirty="0"/>
          </a:p>
        </p:txBody>
      </p:sp>
      <p:sp>
        <p:nvSpPr>
          <p:cNvPr id="5"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extLst>
      <p:ext uri="{BB962C8B-B14F-4D97-AF65-F5344CB8AC3E}">
        <p14:creationId xmlns:p14="http://schemas.microsoft.com/office/powerpoint/2010/main" val="26715925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lstStyle/>
          <a:p>
            <a:pPr eaLnBrk="1" hangingPunct="1"/>
            <a:r>
              <a:rPr lang="es-CO" altLang="es-CO"/>
              <a:t>El Cerebro Urbano</a:t>
            </a:r>
          </a:p>
        </p:txBody>
      </p:sp>
      <p:sp>
        <p:nvSpPr>
          <p:cNvPr id="3075" name="2 Marcador de contenido"/>
          <p:cNvSpPr>
            <a:spLocks noGrp="1"/>
          </p:cNvSpPr>
          <p:nvPr>
            <p:ph idx="1"/>
          </p:nvPr>
        </p:nvSpPr>
        <p:spPr/>
        <p:txBody>
          <a:bodyPr/>
          <a:lstStyle/>
          <a:p>
            <a:pPr eaLnBrk="1" hangingPunct="1"/>
            <a:r>
              <a:rPr lang="es-CO" altLang="es-CO" dirty="0"/>
              <a:t>El significado de las redes.</a:t>
            </a:r>
          </a:p>
          <a:p>
            <a:pPr eaLnBrk="1" hangingPunct="1"/>
            <a:r>
              <a:rPr lang="es-CO" altLang="es-CO" dirty="0"/>
              <a:t>¿Cómo ”funciona” un buen gobierno?</a:t>
            </a:r>
          </a:p>
          <a:p>
            <a:pPr eaLnBrk="1" hangingPunct="1"/>
            <a:r>
              <a:rPr lang="es-CO" altLang="es-CO" dirty="0"/>
              <a:t>Gobernanza como resiliencia.</a:t>
            </a:r>
            <a:endParaRPr lang="es-CO" altLang="es-CO" dirty="0">
              <a:solidFill>
                <a:srgbClr val="FF0000"/>
              </a:solidFill>
            </a:endParaRPr>
          </a:p>
          <a:p>
            <a:pPr eaLnBrk="1" hangingPunct="1"/>
            <a:r>
              <a:rPr lang="es-CO" altLang="es-CO" dirty="0"/>
              <a:t>¿Cómo “actúa” un buen ciudadano?</a:t>
            </a:r>
          </a:p>
          <a:p>
            <a:pPr eaLnBrk="1" hangingPunct="1"/>
            <a:r>
              <a:rPr lang="es-CO" altLang="es-CO" dirty="0" smtClean="0"/>
              <a:t>La salida es por la entrada.</a:t>
            </a:r>
          </a:p>
          <a:p>
            <a:pPr eaLnBrk="1" hangingPunct="1"/>
            <a:r>
              <a:rPr lang="es-CO" altLang="es-CO" dirty="0" smtClean="0"/>
              <a:t>El uso consciente de la </a:t>
            </a:r>
            <a:r>
              <a:rPr lang="es-CO" altLang="es-CO" dirty="0" err="1" smtClean="0"/>
              <a:t>Matrix</a:t>
            </a:r>
            <a:r>
              <a:rPr lang="es-CO" altLang="es-CO" dirty="0" smtClean="0"/>
              <a:t>.</a:t>
            </a:r>
          </a:p>
          <a:p>
            <a:pPr eaLnBrk="1" hangingPunct="1"/>
            <a:r>
              <a:rPr lang="es-CO" altLang="es-CO" dirty="0" smtClean="0">
                <a:solidFill>
                  <a:srgbClr val="FF0000"/>
                </a:solidFill>
              </a:rPr>
              <a:t>La inteligencia colectiva como política pública.</a:t>
            </a:r>
            <a:endParaRPr lang="es-CO" altLang="es-CO" dirty="0"/>
          </a:p>
        </p:txBody>
      </p:sp>
      <p:sp>
        <p:nvSpPr>
          <p:cNvPr id="5"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extLst>
      <p:ext uri="{BB962C8B-B14F-4D97-AF65-F5344CB8AC3E}">
        <p14:creationId xmlns:p14="http://schemas.microsoft.com/office/powerpoint/2010/main" val="10653001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Título"/>
          <p:cNvSpPr>
            <a:spLocks noGrp="1"/>
          </p:cNvSpPr>
          <p:nvPr>
            <p:ph type="title"/>
          </p:nvPr>
        </p:nvSpPr>
        <p:spPr/>
        <p:txBody>
          <a:bodyPr/>
          <a:lstStyle/>
          <a:p>
            <a:r>
              <a:rPr lang="es-ES" altLang="es-CO"/>
              <a:t>La interfaz urbana: Una memoria colectiva de futuro</a:t>
            </a:r>
          </a:p>
        </p:txBody>
      </p:sp>
      <p:sp>
        <p:nvSpPr>
          <p:cNvPr id="51203" name="2 Marcador de contenido"/>
          <p:cNvSpPr>
            <a:spLocks noGrp="1"/>
          </p:cNvSpPr>
          <p:nvPr>
            <p:ph idx="1"/>
          </p:nvPr>
        </p:nvSpPr>
        <p:spPr/>
        <p:txBody>
          <a:bodyPr/>
          <a:lstStyle/>
          <a:p>
            <a:r>
              <a:rPr lang="es-ES" altLang="es-CO" dirty="0"/>
              <a:t>La ciudad del futuro es una ciudad </a:t>
            </a:r>
            <a:r>
              <a:rPr lang="es-ES" altLang="es-CO" dirty="0" smtClean="0"/>
              <a:t>INFORMADA, </a:t>
            </a:r>
            <a:r>
              <a:rPr lang="es-ES" altLang="es-CO" dirty="0"/>
              <a:t>cuyas partículas se encuentran desdobladas en tiempo presente. </a:t>
            </a:r>
            <a:endParaRPr lang="es-ES" altLang="es-CO" dirty="0" smtClean="0"/>
          </a:p>
          <a:p>
            <a:r>
              <a:rPr lang="es-ES" altLang="es-CO" dirty="0" smtClean="0"/>
              <a:t>Depende </a:t>
            </a:r>
            <a:r>
              <a:rPr lang="es-ES" altLang="es-CO" dirty="0"/>
              <a:t>de la calidad </a:t>
            </a:r>
            <a:r>
              <a:rPr lang="es-ES" altLang="es-CO" dirty="0" smtClean="0"/>
              <a:t>y «pureza» de </a:t>
            </a:r>
            <a:r>
              <a:rPr lang="es-ES" altLang="es-CO" dirty="0"/>
              <a:t>nuestros pensamientos individuales desdoblados colectivamente (memoria de futuro), determinar cual sería la calidad de dicha ciudad</a:t>
            </a:r>
            <a:r>
              <a:rPr lang="es-ES" altLang="es-CO" dirty="0" smtClean="0"/>
              <a:t>.</a:t>
            </a:r>
            <a:endParaRPr lang="es-ES" altLang="es-CO" dirty="0"/>
          </a:p>
        </p:txBody>
      </p:sp>
      <p:sp>
        <p:nvSpPr>
          <p:cNvPr id="4"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extLst>
      <p:ext uri="{BB962C8B-B14F-4D97-AF65-F5344CB8AC3E}">
        <p14:creationId xmlns:p14="http://schemas.microsoft.com/office/powerpoint/2010/main" val="2155233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p:nvPr>
        </p:nvSpPr>
        <p:spPr/>
        <p:txBody>
          <a:bodyPr/>
          <a:lstStyle/>
          <a:p>
            <a:r>
              <a:rPr lang="es-CO" altLang="es-CO" dirty="0"/>
              <a:t>La desinformación y </a:t>
            </a:r>
            <a:r>
              <a:rPr lang="es-CO" altLang="es-CO" dirty="0" smtClean="0"/>
              <a:t>la corrupción (a manera de ejemplo)</a:t>
            </a:r>
            <a:endParaRPr lang="es-CO" altLang="es-CO" dirty="0"/>
          </a:p>
        </p:txBody>
      </p:sp>
      <p:sp>
        <p:nvSpPr>
          <p:cNvPr id="52227" name="2 Marcador de contenido"/>
          <p:cNvSpPr>
            <a:spLocks noGrp="1"/>
          </p:cNvSpPr>
          <p:nvPr>
            <p:ph idx="1"/>
          </p:nvPr>
        </p:nvSpPr>
        <p:spPr/>
        <p:txBody>
          <a:bodyPr/>
          <a:lstStyle/>
          <a:p>
            <a:r>
              <a:rPr lang="es-ES" dirty="0"/>
              <a:t>Adulterar la pureza de algo como la democracia, implica una carga moral propia de un pensamiento clásico y civilizador de la humanidad. </a:t>
            </a:r>
            <a:endParaRPr lang="es-ES" dirty="0" smtClean="0"/>
          </a:p>
          <a:p>
            <a:r>
              <a:rPr lang="es-ES" dirty="0" smtClean="0"/>
              <a:t>Nosotros</a:t>
            </a:r>
            <a:r>
              <a:rPr lang="es-ES" dirty="0"/>
              <a:t>, latinoamericanos, por muchos motivos, entre ellos los históricos, somos producto de la corrupción y eso tenemos que entenderlo si queremos, algún día, superarlo</a:t>
            </a:r>
            <a:r>
              <a:rPr lang="es-ES" dirty="0" smtClean="0"/>
              <a:t>.</a:t>
            </a:r>
            <a:endParaRPr lang="es-ES" dirty="0"/>
          </a:p>
        </p:txBody>
      </p:sp>
      <p:sp>
        <p:nvSpPr>
          <p:cNvPr id="4"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extLst>
      <p:ext uri="{BB962C8B-B14F-4D97-AF65-F5344CB8AC3E}">
        <p14:creationId xmlns:p14="http://schemas.microsoft.com/office/powerpoint/2010/main" val="8907124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p:cNvSpPr>
            <a:spLocks noGrp="1"/>
          </p:cNvSpPr>
          <p:nvPr>
            <p:ph type="title"/>
          </p:nvPr>
        </p:nvSpPr>
        <p:spPr/>
        <p:txBody>
          <a:bodyPr/>
          <a:lstStyle/>
          <a:p>
            <a:r>
              <a:rPr lang="es-CO" altLang="es-CO" dirty="0"/>
              <a:t>La desinformación y </a:t>
            </a:r>
            <a:r>
              <a:rPr lang="es-CO" altLang="es-CO" dirty="0" smtClean="0"/>
              <a:t>la corrupción</a:t>
            </a:r>
            <a:endParaRPr lang="es-CO" altLang="es-CO" dirty="0"/>
          </a:p>
        </p:txBody>
      </p:sp>
      <p:sp>
        <p:nvSpPr>
          <p:cNvPr id="8195" name="2 Marcador de contenido"/>
          <p:cNvSpPr>
            <a:spLocks noGrp="1"/>
          </p:cNvSpPr>
          <p:nvPr>
            <p:ph idx="1"/>
          </p:nvPr>
        </p:nvSpPr>
        <p:spPr/>
        <p:txBody>
          <a:bodyPr/>
          <a:lstStyle/>
          <a:p>
            <a:pPr>
              <a:buFont typeface="Arial" charset="0"/>
              <a:buChar char="•"/>
              <a:defRPr/>
            </a:pPr>
            <a:r>
              <a:rPr lang="es-CO" altLang="es-CO" dirty="0"/>
              <a:t>Nuestros pensamientos (los de todos nosotros), que son fundamentalmente </a:t>
            </a:r>
            <a:r>
              <a:rPr lang="es-CO" altLang="es-CO" dirty="0" smtClean="0"/>
              <a:t>energía e información</a:t>
            </a:r>
            <a:r>
              <a:rPr lang="es-CO" altLang="es-CO" dirty="0"/>
              <a:t>, son </a:t>
            </a:r>
            <a:r>
              <a:rPr lang="es-CO" altLang="es-CO" dirty="0" smtClean="0"/>
              <a:t>los responsables </a:t>
            </a:r>
            <a:r>
              <a:rPr lang="es-CO" altLang="es-CO" dirty="0"/>
              <a:t>de propiciar el caos que estamos viviendo por desinformación.</a:t>
            </a:r>
          </a:p>
          <a:p>
            <a:pPr marL="0" indent="0">
              <a:buFont typeface="Arial" charset="0"/>
              <a:buNone/>
              <a:defRPr/>
            </a:pPr>
            <a:r>
              <a:rPr lang="es-CO" altLang="es-CO" dirty="0"/>
              <a:t>¿Cómo es esto posible?</a:t>
            </a:r>
          </a:p>
        </p:txBody>
      </p:sp>
      <p:sp>
        <p:nvSpPr>
          <p:cNvPr id="4"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extLst>
      <p:ext uri="{BB962C8B-B14F-4D97-AF65-F5344CB8AC3E}">
        <p14:creationId xmlns:p14="http://schemas.microsoft.com/office/powerpoint/2010/main" val="1829050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pt-BR" dirty="0"/>
              <a:t>Tomado de: &lt;https://www.elterrat.com/&gt;</a:t>
            </a:r>
            <a:endParaRPr lang="es-CO" dirty="0"/>
          </a:p>
        </p:txBody>
      </p:sp>
      <p:sp>
        <p:nvSpPr>
          <p:cNvPr id="5" name="4 CuadroTexto"/>
          <p:cNvSpPr txBox="1"/>
          <p:nvPr/>
        </p:nvSpPr>
        <p:spPr>
          <a:xfrm>
            <a:off x="464537" y="332656"/>
            <a:ext cx="8280920" cy="6186309"/>
          </a:xfrm>
          <a:prstGeom prst="rect">
            <a:avLst/>
          </a:prstGeom>
          <a:noFill/>
        </p:spPr>
        <p:txBody>
          <a:bodyPr wrap="square" rtlCol="0">
            <a:spAutoFit/>
          </a:bodyPr>
          <a:lstStyle/>
          <a:p>
            <a:pPr lvl="0"/>
            <a:r>
              <a:rPr lang="es-ES" dirty="0"/>
              <a:t>En nuestro partido político cumplimos con lo que prometemos</a:t>
            </a:r>
          </a:p>
          <a:p>
            <a:pPr lvl="0"/>
            <a:r>
              <a:rPr lang="es-ES" dirty="0"/>
              <a:t>Solo los (ingenuos) pueden creer que</a:t>
            </a:r>
          </a:p>
          <a:p>
            <a:pPr lvl="0"/>
            <a:r>
              <a:rPr lang="es-ES" dirty="0"/>
              <a:t>n</a:t>
            </a:r>
            <a:r>
              <a:rPr lang="es-ES" dirty="0" smtClean="0"/>
              <a:t>o </a:t>
            </a:r>
            <a:r>
              <a:rPr lang="es-ES" dirty="0"/>
              <a:t>lucharemos contra la corrupción</a:t>
            </a:r>
          </a:p>
          <a:p>
            <a:pPr lvl="0"/>
            <a:r>
              <a:rPr lang="es-ES" dirty="0"/>
              <a:t>p</a:t>
            </a:r>
            <a:r>
              <a:rPr lang="es-ES" dirty="0" smtClean="0"/>
              <a:t>orque </a:t>
            </a:r>
            <a:r>
              <a:rPr lang="es-ES" dirty="0"/>
              <a:t>si hay algo indispensable para nosotros es que</a:t>
            </a:r>
          </a:p>
          <a:p>
            <a:pPr lvl="0"/>
            <a:r>
              <a:rPr lang="es-ES" dirty="0"/>
              <a:t>l</a:t>
            </a:r>
            <a:r>
              <a:rPr lang="es-ES" dirty="0" smtClean="0"/>
              <a:t>a </a:t>
            </a:r>
            <a:r>
              <a:rPr lang="es-ES" dirty="0"/>
              <a:t>honestidad y la transparencia sean fundamentales</a:t>
            </a:r>
          </a:p>
          <a:p>
            <a:pPr lvl="0"/>
            <a:r>
              <a:rPr lang="es-ES" dirty="0"/>
              <a:t>p</a:t>
            </a:r>
            <a:r>
              <a:rPr lang="es-ES" dirty="0" smtClean="0"/>
              <a:t>ara </a:t>
            </a:r>
            <a:r>
              <a:rPr lang="es-ES" dirty="0"/>
              <a:t>alcanzar nuestros ideales</a:t>
            </a:r>
          </a:p>
          <a:p>
            <a:pPr lvl="0"/>
            <a:r>
              <a:rPr lang="es-ES" dirty="0"/>
              <a:t>Demostraremos que es una gran estupidez creer que</a:t>
            </a:r>
          </a:p>
          <a:p>
            <a:pPr lvl="0"/>
            <a:r>
              <a:rPr lang="es-ES" dirty="0"/>
              <a:t>l</a:t>
            </a:r>
            <a:r>
              <a:rPr lang="es-ES" dirty="0" smtClean="0"/>
              <a:t>as </a:t>
            </a:r>
            <a:r>
              <a:rPr lang="es-ES" dirty="0"/>
              <a:t>mafias seguirán formando parte del gobierno</a:t>
            </a:r>
          </a:p>
          <a:p>
            <a:pPr lvl="0"/>
            <a:r>
              <a:rPr lang="es-ES" dirty="0"/>
              <a:t>Como en otros tiempos</a:t>
            </a:r>
          </a:p>
          <a:p>
            <a:pPr lvl="0"/>
            <a:r>
              <a:rPr lang="es-ES" dirty="0"/>
              <a:t>a</a:t>
            </a:r>
            <a:r>
              <a:rPr lang="es-ES" dirty="0" smtClean="0"/>
              <a:t>seguraremos </a:t>
            </a:r>
            <a:r>
              <a:rPr lang="es-ES" dirty="0"/>
              <a:t>sin rastro de duda que</a:t>
            </a:r>
          </a:p>
          <a:p>
            <a:pPr lvl="0"/>
            <a:r>
              <a:rPr lang="es-ES" dirty="0"/>
              <a:t>l</a:t>
            </a:r>
            <a:r>
              <a:rPr lang="es-ES" dirty="0" smtClean="0"/>
              <a:t>a </a:t>
            </a:r>
            <a:r>
              <a:rPr lang="es-ES" dirty="0"/>
              <a:t>justicia social será el fin principal de nuestro mandato</a:t>
            </a:r>
          </a:p>
          <a:p>
            <a:pPr lvl="0"/>
            <a:r>
              <a:rPr lang="es-ES" dirty="0"/>
              <a:t>Pese a esto hay gente (ingenua) que piensa que </a:t>
            </a:r>
            <a:r>
              <a:rPr lang="es-ES" dirty="0" smtClean="0">
                <a:solidFill>
                  <a:srgbClr val="FF0000"/>
                </a:solidFill>
              </a:rPr>
              <a:t>ojalá</a:t>
            </a:r>
            <a:endParaRPr lang="es-ES" dirty="0"/>
          </a:p>
          <a:p>
            <a:pPr lvl="0"/>
            <a:r>
              <a:rPr lang="es-ES" dirty="0"/>
              <a:t>s</a:t>
            </a:r>
            <a:r>
              <a:rPr lang="es-ES" dirty="0" smtClean="0"/>
              <a:t>e </a:t>
            </a:r>
            <a:r>
              <a:rPr lang="es-ES" dirty="0"/>
              <a:t>pueda seguir gobernando con las artimañas de la vieja política</a:t>
            </a:r>
          </a:p>
          <a:p>
            <a:pPr lvl="0"/>
            <a:r>
              <a:rPr lang="es-ES" dirty="0"/>
              <a:t>Cuando asumamos el poder, haremos hasta lo imposible para que</a:t>
            </a:r>
          </a:p>
          <a:p>
            <a:pPr lvl="0"/>
            <a:r>
              <a:rPr lang="es-ES" dirty="0"/>
              <a:t>s</a:t>
            </a:r>
            <a:r>
              <a:rPr lang="es-ES" dirty="0" smtClean="0"/>
              <a:t>e </a:t>
            </a:r>
            <a:r>
              <a:rPr lang="es-ES" dirty="0"/>
              <a:t>acaben las situaciones privilegiadas y el tráfico de influencias</a:t>
            </a:r>
          </a:p>
          <a:p>
            <a:pPr lvl="0"/>
            <a:r>
              <a:rPr lang="es-ES" dirty="0"/>
              <a:t>No permitiremos en ningún momento que</a:t>
            </a:r>
          </a:p>
          <a:p>
            <a:pPr lvl="0"/>
            <a:r>
              <a:rPr lang="es-ES" dirty="0"/>
              <a:t>n</a:t>
            </a:r>
            <a:r>
              <a:rPr lang="es-ES" dirty="0" smtClean="0"/>
              <a:t>uestros </a:t>
            </a:r>
            <a:r>
              <a:rPr lang="es-ES" dirty="0"/>
              <a:t>niños tengan una formación insuficiente</a:t>
            </a:r>
          </a:p>
          <a:p>
            <a:pPr lvl="0"/>
            <a:r>
              <a:rPr lang="es-ES" dirty="0"/>
              <a:t>Cumpliremos nuestros propósitos, aunque</a:t>
            </a:r>
          </a:p>
          <a:p>
            <a:pPr lvl="0"/>
            <a:r>
              <a:rPr lang="es-ES" dirty="0"/>
              <a:t>n</a:t>
            </a:r>
            <a:r>
              <a:rPr lang="es-ES" dirty="0" smtClean="0"/>
              <a:t>uestros </a:t>
            </a:r>
            <a:r>
              <a:rPr lang="es-ES" dirty="0"/>
              <a:t>recursos económicos se hayan agotado</a:t>
            </a:r>
          </a:p>
          <a:p>
            <a:pPr lvl="0"/>
            <a:r>
              <a:rPr lang="es-ES" dirty="0"/>
              <a:t>Ejerceremos el poder hasta que</a:t>
            </a:r>
          </a:p>
          <a:p>
            <a:pPr lvl="0"/>
            <a:r>
              <a:rPr lang="es-ES" dirty="0"/>
              <a:t>c</a:t>
            </a:r>
            <a:r>
              <a:rPr lang="es-ES" dirty="0" smtClean="0"/>
              <a:t>omprendan </a:t>
            </a:r>
            <a:r>
              <a:rPr lang="es-ES" dirty="0"/>
              <a:t>desde ahora que</a:t>
            </a:r>
          </a:p>
          <a:p>
            <a:r>
              <a:rPr lang="es-CO" dirty="0"/>
              <a:t>s</a:t>
            </a:r>
            <a:r>
              <a:rPr lang="es-CO" dirty="0" smtClean="0"/>
              <a:t>omos </a:t>
            </a:r>
            <a:r>
              <a:rPr lang="es-CO" dirty="0"/>
              <a:t>la nueva política</a:t>
            </a:r>
            <a:endParaRPr lang="es-ES" dirty="0"/>
          </a:p>
        </p:txBody>
      </p:sp>
    </p:spTree>
    <p:extLst>
      <p:ext uri="{BB962C8B-B14F-4D97-AF65-F5344CB8AC3E}">
        <p14:creationId xmlns:p14="http://schemas.microsoft.com/office/powerpoint/2010/main" val="94311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9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8" dur="59000" fill="hold"/>
                                        <p:tgtEl>
                                          <p:spTgt spid="5">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59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2" dur="59000" fill="hold"/>
                                        <p:tgtEl>
                                          <p:spTgt spid="5">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59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59000" fill="hold"/>
                                        <p:tgtEl>
                                          <p:spTgt spid="5">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59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0" dur="59000" fill="hold"/>
                                        <p:tgtEl>
                                          <p:spTgt spid="5">
                                            <p:txEl>
                                              <p:pRg st="3" end="3"/>
                                            </p:txEl>
                                          </p:spTgt>
                                        </p:tgtEl>
                                        <p:attrNameLst>
                                          <p:attrName>ppt_y</p:attrName>
                                        </p:attrNameLst>
                                      </p:cBhvr>
                                      <p:tavLst>
                                        <p:tav tm="0">
                                          <p:val>
                                            <p:strVal val="#ppt_y+1"/>
                                          </p:val>
                                        </p:tav>
                                        <p:tav tm="100000">
                                          <p:val>
                                            <p:strVal val="#ppt_y-1"/>
                                          </p:val>
                                        </p:tav>
                                      </p:tavLst>
                                    </p:anim>
                                  </p:childTnLst>
                                </p:cTn>
                              </p:par>
                              <p:par>
                                <p:cTn id="21" presetID="28"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p:cTn id="23" dur="59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4" dur="59000" fill="hold"/>
                                        <p:tgtEl>
                                          <p:spTgt spid="5">
                                            <p:txEl>
                                              <p:pRg st="4" end="4"/>
                                            </p:txEl>
                                          </p:spTgt>
                                        </p:tgtEl>
                                        <p:attrNameLst>
                                          <p:attrName>ppt_y</p:attrName>
                                        </p:attrNameLst>
                                      </p:cBhvr>
                                      <p:tavLst>
                                        <p:tav tm="0">
                                          <p:val>
                                            <p:strVal val="#ppt_y+1"/>
                                          </p:val>
                                        </p:tav>
                                        <p:tav tm="100000">
                                          <p:val>
                                            <p:strVal val="#ppt_y-1"/>
                                          </p:val>
                                        </p:tav>
                                      </p:tavLst>
                                    </p:anim>
                                  </p:childTnLst>
                                </p:cTn>
                              </p:par>
                              <p:par>
                                <p:cTn id="25" presetID="28"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p:cTn id="27" dur="59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59000" fill="hold"/>
                                        <p:tgtEl>
                                          <p:spTgt spid="5">
                                            <p:txEl>
                                              <p:pRg st="5" end="5"/>
                                            </p:txEl>
                                          </p:spTgt>
                                        </p:tgtEl>
                                        <p:attrNameLst>
                                          <p:attrName>ppt_y</p:attrName>
                                        </p:attrNameLst>
                                      </p:cBhvr>
                                      <p:tavLst>
                                        <p:tav tm="0">
                                          <p:val>
                                            <p:strVal val="#ppt_y+1"/>
                                          </p:val>
                                        </p:tav>
                                        <p:tav tm="100000">
                                          <p:val>
                                            <p:strVal val="#ppt_y-1"/>
                                          </p:val>
                                        </p:tav>
                                      </p:tavLst>
                                    </p:anim>
                                  </p:childTnLst>
                                </p:cTn>
                              </p:par>
                              <p:par>
                                <p:cTn id="29" presetID="28"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p:cTn id="31" dur="59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2" dur="59000" fill="hold"/>
                                        <p:tgtEl>
                                          <p:spTgt spid="5">
                                            <p:txEl>
                                              <p:pRg st="6" end="6"/>
                                            </p:txEl>
                                          </p:spTgt>
                                        </p:tgtEl>
                                        <p:attrNameLst>
                                          <p:attrName>ppt_y</p:attrName>
                                        </p:attrNameLst>
                                      </p:cBhvr>
                                      <p:tavLst>
                                        <p:tav tm="0">
                                          <p:val>
                                            <p:strVal val="#ppt_y+1"/>
                                          </p:val>
                                        </p:tav>
                                        <p:tav tm="100000">
                                          <p:val>
                                            <p:strVal val="#ppt_y-1"/>
                                          </p:val>
                                        </p:tav>
                                      </p:tavLst>
                                    </p:anim>
                                  </p:childTnLst>
                                </p:cTn>
                              </p:par>
                              <p:par>
                                <p:cTn id="33" presetID="28" presetClass="entr" presetSubtype="0"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p:cTn id="35" dur="59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59000" fill="hold"/>
                                        <p:tgtEl>
                                          <p:spTgt spid="5">
                                            <p:txEl>
                                              <p:pRg st="7" end="7"/>
                                            </p:txEl>
                                          </p:spTgt>
                                        </p:tgtEl>
                                        <p:attrNameLst>
                                          <p:attrName>ppt_y</p:attrName>
                                        </p:attrNameLst>
                                      </p:cBhvr>
                                      <p:tavLst>
                                        <p:tav tm="0">
                                          <p:val>
                                            <p:strVal val="#ppt_y+1"/>
                                          </p:val>
                                        </p:tav>
                                        <p:tav tm="100000">
                                          <p:val>
                                            <p:strVal val="#ppt_y-1"/>
                                          </p:val>
                                        </p:tav>
                                      </p:tavLst>
                                    </p:anim>
                                  </p:childTnLst>
                                </p:cTn>
                              </p:par>
                              <p:par>
                                <p:cTn id="37" presetID="28" presetClass="entr" presetSubtype="0"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p:cTn id="39" dur="59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0" dur="59000" fill="hold"/>
                                        <p:tgtEl>
                                          <p:spTgt spid="5">
                                            <p:txEl>
                                              <p:pRg st="8" end="8"/>
                                            </p:txEl>
                                          </p:spTgt>
                                        </p:tgtEl>
                                        <p:attrNameLst>
                                          <p:attrName>ppt_y</p:attrName>
                                        </p:attrNameLst>
                                      </p:cBhvr>
                                      <p:tavLst>
                                        <p:tav tm="0">
                                          <p:val>
                                            <p:strVal val="#ppt_y+1"/>
                                          </p:val>
                                        </p:tav>
                                        <p:tav tm="100000">
                                          <p:val>
                                            <p:strVal val="#ppt_y-1"/>
                                          </p:val>
                                        </p:tav>
                                      </p:tavLst>
                                    </p:anim>
                                  </p:childTnLst>
                                </p:cTn>
                              </p:par>
                              <p:par>
                                <p:cTn id="41" presetID="28" presetClass="entr" presetSubtype="0"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p:cTn id="43" dur="59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4" dur="59000" fill="hold"/>
                                        <p:tgtEl>
                                          <p:spTgt spid="5">
                                            <p:txEl>
                                              <p:pRg st="9" end="9"/>
                                            </p:txEl>
                                          </p:spTgt>
                                        </p:tgtEl>
                                        <p:attrNameLst>
                                          <p:attrName>ppt_y</p:attrName>
                                        </p:attrNameLst>
                                      </p:cBhvr>
                                      <p:tavLst>
                                        <p:tav tm="0">
                                          <p:val>
                                            <p:strVal val="#ppt_y+1"/>
                                          </p:val>
                                        </p:tav>
                                        <p:tav tm="100000">
                                          <p:val>
                                            <p:strVal val="#ppt_y-1"/>
                                          </p:val>
                                        </p:tav>
                                      </p:tavLst>
                                    </p:anim>
                                  </p:childTnLst>
                                </p:cTn>
                              </p:par>
                              <p:par>
                                <p:cTn id="45" presetID="28" presetClass="entr" presetSubtype="0" fill="hold"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p:cTn id="47" dur="59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48" dur="59000" fill="hold"/>
                                        <p:tgtEl>
                                          <p:spTgt spid="5">
                                            <p:txEl>
                                              <p:pRg st="10" end="10"/>
                                            </p:txEl>
                                          </p:spTgt>
                                        </p:tgtEl>
                                        <p:attrNameLst>
                                          <p:attrName>ppt_y</p:attrName>
                                        </p:attrNameLst>
                                      </p:cBhvr>
                                      <p:tavLst>
                                        <p:tav tm="0">
                                          <p:val>
                                            <p:strVal val="#ppt_y+1"/>
                                          </p:val>
                                        </p:tav>
                                        <p:tav tm="100000">
                                          <p:val>
                                            <p:strVal val="#ppt_y-1"/>
                                          </p:val>
                                        </p:tav>
                                      </p:tavLst>
                                    </p:anim>
                                  </p:childTnLst>
                                </p:cTn>
                              </p:par>
                              <p:par>
                                <p:cTn id="49" presetID="28" presetClass="entr" presetSubtype="0" fill="hold"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p:cTn id="51" dur="59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2" dur="59000" fill="hold"/>
                                        <p:tgtEl>
                                          <p:spTgt spid="5">
                                            <p:txEl>
                                              <p:pRg st="11" end="11"/>
                                            </p:txEl>
                                          </p:spTgt>
                                        </p:tgtEl>
                                        <p:attrNameLst>
                                          <p:attrName>ppt_y</p:attrName>
                                        </p:attrNameLst>
                                      </p:cBhvr>
                                      <p:tavLst>
                                        <p:tav tm="0">
                                          <p:val>
                                            <p:strVal val="#ppt_y+1"/>
                                          </p:val>
                                        </p:tav>
                                        <p:tav tm="100000">
                                          <p:val>
                                            <p:strVal val="#ppt_y-1"/>
                                          </p:val>
                                        </p:tav>
                                      </p:tavLst>
                                    </p:anim>
                                  </p:childTnLst>
                                </p:cTn>
                              </p:par>
                              <p:par>
                                <p:cTn id="53" presetID="28" presetClass="entr" presetSubtype="0" fill="hold" nodeType="with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p:cTn id="55" dur="59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56" dur="59000" fill="hold"/>
                                        <p:tgtEl>
                                          <p:spTgt spid="5">
                                            <p:txEl>
                                              <p:pRg st="12" end="12"/>
                                            </p:txEl>
                                          </p:spTgt>
                                        </p:tgtEl>
                                        <p:attrNameLst>
                                          <p:attrName>ppt_y</p:attrName>
                                        </p:attrNameLst>
                                      </p:cBhvr>
                                      <p:tavLst>
                                        <p:tav tm="0">
                                          <p:val>
                                            <p:strVal val="#ppt_y+1"/>
                                          </p:val>
                                        </p:tav>
                                        <p:tav tm="100000">
                                          <p:val>
                                            <p:strVal val="#ppt_y-1"/>
                                          </p:val>
                                        </p:tav>
                                      </p:tavLst>
                                    </p:anim>
                                  </p:childTnLst>
                                </p:cTn>
                              </p:par>
                              <p:par>
                                <p:cTn id="57" presetID="28" presetClass="entr" presetSubtype="0" fill="hold" nodeType="with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anim calcmode="lin" valueType="num">
                                      <p:cBhvr>
                                        <p:cTn id="59" dur="59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60" dur="59000" fill="hold"/>
                                        <p:tgtEl>
                                          <p:spTgt spid="5">
                                            <p:txEl>
                                              <p:pRg st="13" end="13"/>
                                            </p:txEl>
                                          </p:spTgt>
                                        </p:tgtEl>
                                        <p:attrNameLst>
                                          <p:attrName>ppt_y</p:attrName>
                                        </p:attrNameLst>
                                      </p:cBhvr>
                                      <p:tavLst>
                                        <p:tav tm="0">
                                          <p:val>
                                            <p:strVal val="#ppt_y+1"/>
                                          </p:val>
                                        </p:tav>
                                        <p:tav tm="100000">
                                          <p:val>
                                            <p:strVal val="#ppt_y-1"/>
                                          </p:val>
                                        </p:tav>
                                      </p:tavLst>
                                    </p:anim>
                                  </p:childTnLst>
                                </p:cTn>
                              </p:par>
                              <p:par>
                                <p:cTn id="61" presetID="28" presetClass="entr" presetSubtype="0" fill="hold" nodeType="with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anim calcmode="lin" valueType="num">
                                      <p:cBhvr>
                                        <p:cTn id="63" dur="59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64" dur="59000" fill="hold"/>
                                        <p:tgtEl>
                                          <p:spTgt spid="5">
                                            <p:txEl>
                                              <p:pRg st="14" end="14"/>
                                            </p:txEl>
                                          </p:spTgt>
                                        </p:tgtEl>
                                        <p:attrNameLst>
                                          <p:attrName>ppt_y</p:attrName>
                                        </p:attrNameLst>
                                      </p:cBhvr>
                                      <p:tavLst>
                                        <p:tav tm="0">
                                          <p:val>
                                            <p:strVal val="#ppt_y+1"/>
                                          </p:val>
                                        </p:tav>
                                        <p:tav tm="100000">
                                          <p:val>
                                            <p:strVal val="#ppt_y-1"/>
                                          </p:val>
                                        </p:tav>
                                      </p:tavLst>
                                    </p:anim>
                                  </p:childTnLst>
                                </p:cTn>
                              </p:par>
                              <p:par>
                                <p:cTn id="65" presetID="28" presetClass="entr" presetSubtype="0" fill="hold" nodeType="with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anim calcmode="lin" valueType="num">
                                      <p:cBhvr>
                                        <p:cTn id="67" dur="59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68" dur="59000" fill="hold"/>
                                        <p:tgtEl>
                                          <p:spTgt spid="5">
                                            <p:txEl>
                                              <p:pRg st="15" end="15"/>
                                            </p:txEl>
                                          </p:spTgt>
                                        </p:tgtEl>
                                        <p:attrNameLst>
                                          <p:attrName>ppt_y</p:attrName>
                                        </p:attrNameLst>
                                      </p:cBhvr>
                                      <p:tavLst>
                                        <p:tav tm="0">
                                          <p:val>
                                            <p:strVal val="#ppt_y+1"/>
                                          </p:val>
                                        </p:tav>
                                        <p:tav tm="100000">
                                          <p:val>
                                            <p:strVal val="#ppt_y-1"/>
                                          </p:val>
                                        </p:tav>
                                      </p:tavLst>
                                    </p:anim>
                                  </p:childTnLst>
                                </p:cTn>
                              </p:par>
                              <p:par>
                                <p:cTn id="69" presetID="28" presetClass="entr" presetSubtype="0" fill="hold" nodeType="withEffect">
                                  <p:stCondLst>
                                    <p:cond delay="0"/>
                                  </p:stCondLst>
                                  <p:childTnLst>
                                    <p:set>
                                      <p:cBhvr>
                                        <p:cTn id="70" dur="1" fill="hold">
                                          <p:stCondLst>
                                            <p:cond delay="0"/>
                                          </p:stCondLst>
                                        </p:cTn>
                                        <p:tgtEl>
                                          <p:spTgt spid="5">
                                            <p:txEl>
                                              <p:pRg st="16" end="16"/>
                                            </p:txEl>
                                          </p:spTgt>
                                        </p:tgtEl>
                                        <p:attrNameLst>
                                          <p:attrName>style.visibility</p:attrName>
                                        </p:attrNameLst>
                                      </p:cBhvr>
                                      <p:to>
                                        <p:strVal val="visible"/>
                                      </p:to>
                                    </p:set>
                                    <p:anim calcmode="lin" valueType="num">
                                      <p:cBhvr>
                                        <p:cTn id="71" dur="59000" fill="hold"/>
                                        <p:tgtEl>
                                          <p:spTgt spid="5">
                                            <p:txEl>
                                              <p:pRg st="16" end="16"/>
                                            </p:txEl>
                                          </p:spTgt>
                                        </p:tgtEl>
                                        <p:attrNameLst>
                                          <p:attrName>ppt_x</p:attrName>
                                        </p:attrNameLst>
                                      </p:cBhvr>
                                      <p:tavLst>
                                        <p:tav tm="0">
                                          <p:val>
                                            <p:strVal val="#ppt_x"/>
                                          </p:val>
                                        </p:tav>
                                        <p:tav tm="100000">
                                          <p:val>
                                            <p:strVal val="#ppt_x"/>
                                          </p:val>
                                        </p:tav>
                                      </p:tavLst>
                                    </p:anim>
                                    <p:anim calcmode="lin" valueType="num">
                                      <p:cBhvr>
                                        <p:cTn id="72" dur="59000" fill="hold"/>
                                        <p:tgtEl>
                                          <p:spTgt spid="5">
                                            <p:txEl>
                                              <p:pRg st="16" end="16"/>
                                            </p:txEl>
                                          </p:spTgt>
                                        </p:tgtEl>
                                        <p:attrNameLst>
                                          <p:attrName>ppt_y</p:attrName>
                                        </p:attrNameLst>
                                      </p:cBhvr>
                                      <p:tavLst>
                                        <p:tav tm="0">
                                          <p:val>
                                            <p:strVal val="#ppt_y+1"/>
                                          </p:val>
                                        </p:tav>
                                        <p:tav tm="100000">
                                          <p:val>
                                            <p:strVal val="#ppt_y-1"/>
                                          </p:val>
                                        </p:tav>
                                      </p:tavLst>
                                    </p:anim>
                                  </p:childTnLst>
                                </p:cTn>
                              </p:par>
                              <p:par>
                                <p:cTn id="73" presetID="28" presetClass="entr" presetSubtype="0" fill="hold" nodeType="withEffect">
                                  <p:stCondLst>
                                    <p:cond delay="0"/>
                                  </p:stCondLst>
                                  <p:childTnLst>
                                    <p:set>
                                      <p:cBhvr>
                                        <p:cTn id="74" dur="1" fill="hold">
                                          <p:stCondLst>
                                            <p:cond delay="0"/>
                                          </p:stCondLst>
                                        </p:cTn>
                                        <p:tgtEl>
                                          <p:spTgt spid="5">
                                            <p:txEl>
                                              <p:pRg st="17" end="17"/>
                                            </p:txEl>
                                          </p:spTgt>
                                        </p:tgtEl>
                                        <p:attrNameLst>
                                          <p:attrName>style.visibility</p:attrName>
                                        </p:attrNameLst>
                                      </p:cBhvr>
                                      <p:to>
                                        <p:strVal val="visible"/>
                                      </p:to>
                                    </p:set>
                                    <p:anim calcmode="lin" valueType="num">
                                      <p:cBhvr>
                                        <p:cTn id="75" dur="59000" fill="hold"/>
                                        <p:tgtEl>
                                          <p:spTgt spid="5">
                                            <p:txEl>
                                              <p:pRg st="17" end="17"/>
                                            </p:txEl>
                                          </p:spTgt>
                                        </p:tgtEl>
                                        <p:attrNameLst>
                                          <p:attrName>ppt_x</p:attrName>
                                        </p:attrNameLst>
                                      </p:cBhvr>
                                      <p:tavLst>
                                        <p:tav tm="0">
                                          <p:val>
                                            <p:strVal val="#ppt_x"/>
                                          </p:val>
                                        </p:tav>
                                        <p:tav tm="100000">
                                          <p:val>
                                            <p:strVal val="#ppt_x"/>
                                          </p:val>
                                        </p:tav>
                                      </p:tavLst>
                                    </p:anim>
                                    <p:anim calcmode="lin" valueType="num">
                                      <p:cBhvr>
                                        <p:cTn id="76" dur="59000" fill="hold"/>
                                        <p:tgtEl>
                                          <p:spTgt spid="5">
                                            <p:txEl>
                                              <p:pRg st="17" end="17"/>
                                            </p:txEl>
                                          </p:spTgt>
                                        </p:tgtEl>
                                        <p:attrNameLst>
                                          <p:attrName>ppt_y</p:attrName>
                                        </p:attrNameLst>
                                      </p:cBhvr>
                                      <p:tavLst>
                                        <p:tav tm="0">
                                          <p:val>
                                            <p:strVal val="#ppt_y+1"/>
                                          </p:val>
                                        </p:tav>
                                        <p:tav tm="100000">
                                          <p:val>
                                            <p:strVal val="#ppt_y-1"/>
                                          </p:val>
                                        </p:tav>
                                      </p:tavLst>
                                    </p:anim>
                                  </p:childTnLst>
                                </p:cTn>
                              </p:par>
                              <p:par>
                                <p:cTn id="77" presetID="28" presetClass="entr" presetSubtype="0" fill="hold" nodeType="withEffect">
                                  <p:stCondLst>
                                    <p:cond delay="0"/>
                                  </p:stCondLst>
                                  <p:childTnLst>
                                    <p:set>
                                      <p:cBhvr>
                                        <p:cTn id="78" dur="1" fill="hold">
                                          <p:stCondLst>
                                            <p:cond delay="0"/>
                                          </p:stCondLst>
                                        </p:cTn>
                                        <p:tgtEl>
                                          <p:spTgt spid="5">
                                            <p:txEl>
                                              <p:pRg st="18" end="18"/>
                                            </p:txEl>
                                          </p:spTgt>
                                        </p:tgtEl>
                                        <p:attrNameLst>
                                          <p:attrName>style.visibility</p:attrName>
                                        </p:attrNameLst>
                                      </p:cBhvr>
                                      <p:to>
                                        <p:strVal val="visible"/>
                                      </p:to>
                                    </p:set>
                                    <p:anim calcmode="lin" valueType="num">
                                      <p:cBhvr>
                                        <p:cTn id="79" dur="59000" fill="hold"/>
                                        <p:tgtEl>
                                          <p:spTgt spid="5">
                                            <p:txEl>
                                              <p:pRg st="18" end="18"/>
                                            </p:txEl>
                                          </p:spTgt>
                                        </p:tgtEl>
                                        <p:attrNameLst>
                                          <p:attrName>ppt_x</p:attrName>
                                        </p:attrNameLst>
                                      </p:cBhvr>
                                      <p:tavLst>
                                        <p:tav tm="0">
                                          <p:val>
                                            <p:strVal val="#ppt_x"/>
                                          </p:val>
                                        </p:tav>
                                        <p:tav tm="100000">
                                          <p:val>
                                            <p:strVal val="#ppt_x"/>
                                          </p:val>
                                        </p:tav>
                                      </p:tavLst>
                                    </p:anim>
                                    <p:anim calcmode="lin" valueType="num">
                                      <p:cBhvr>
                                        <p:cTn id="80" dur="59000" fill="hold"/>
                                        <p:tgtEl>
                                          <p:spTgt spid="5">
                                            <p:txEl>
                                              <p:pRg st="18" end="18"/>
                                            </p:txEl>
                                          </p:spTgt>
                                        </p:tgtEl>
                                        <p:attrNameLst>
                                          <p:attrName>ppt_y</p:attrName>
                                        </p:attrNameLst>
                                      </p:cBhvr>
                                      <p:tavLst>
                                        <p:tav tm="0">
                                          <p:val>
                                            <p:strVal val="#ppt_y+1"/>
                                          </p:val>
                                        </p:tav>
                                        <p:tav tm="100000">
                                          <p:val>
                                            <p:strVal val="#ppt_y-1"/>
                                          </p:val>
                                        </p:tav>
                                      </p:tavLst>
                                    </p:anim>
                                  </p:childTnLst>
                                </p:cTn>
                              </p:par>
                              <p:par>
                                <p:cTn id="81" presetID="28" presetClass="entr" presetSubtype="0" fill="hold" nodeType="withEffect">
                                  <p:stCondLst>
                                    <p:cond delay="0"/>
                                  </p:stCondLst>
                                  <p:childTnLst>
                                    <p:set>
                                      <p:cBhvr>
                                        <p:cTn id="82" dur="1" fill="hold">
                                          <p:stCondLst>
                                            <p:cond delay="0"/>
                                          </p:stCondLst>
                                        </p:cTn>
                                        <p:tgtEl>
                                          <p:spTgt spid="5">
                                            <p:txEl>
                                              <p:pRg st="19" end="19"/>
                                            </p:txEl>
                                          </p:spTgt>
                                        </p:tgtEl>
                                        <p:attrNameLst>
                                          <p:attrName>style.visibility</p:attrName>
                                        </p:attrNameLst>
                                      </p:cBhvr>
                                      <p:to>
                                        <p:strVal val="visible"/>
                                      </p:to>
                                    </p:set>
                                    <p:anim calcmode="lin" valueType="num">
                                      <p:cBhvr>
                                        <p:cTn id="83" dur="59000" fill="hold"/>
                                        <p:tgtEl>
                                          <p:spTgt spid="5">
                                            <p:txEl>
                                              <p:pRg st="19" end="19"/>
                                            </p:txEl>
                                          </p:spTgt>
                                        </p:tgtEl>
                                        <p:attrNameLst>
                                          <p:attrName>ppt_x</p:attrName>
                                        </p:attrNameLst>
                                      </p:cBhvr>
                                      <p:tavLst>
                                        <p:tav tm="0">
                                          <p:val>
                                            <p:strVal val="#ppt_x"/>
                                          </p:val>
                                        </p:tav>
                                        <p:tav tm="100000">
                                          <p:val>
                                            <p:strVal val="#ppt_x"/>
                                          </p:val>
                                        </p:tav>
                                      </p:tavLst>
                                    </p:anim>
                                    <p:anim calcmode="lin" valueType="num">
                                      <p:cBhvr>
                                        <p:cTn id="84" dur="59000" fill="hold"/>
                                        <p:tgtEl>
                                          <p:spTgt spid="5">
                                            <p:txEl>
                                              <p:pRg st="19" end="19"/>
                                            </p:txEl>
                                          </p:spTgt>
                                        </p:tgtEl>
                                        <p:attrNameLst>
                                          <p:attrName>ppt_y</p:attrName>
                                        </p:attrNameLst>
                                      </p:cBhvr>
                                      <p:tavLst>
                                        <p:tav tm="0">
                                          <p:val>
                                            <p:strVal val="#ppt_y+1"/>
                                          </p:val>
                                        </p:tav>
                                        <p:tav tm="100000">
                                          <p:val>
                                            <p:strVal val="#ppt_y-1"/>
                                          </p:val>
                                        </p:tav>
                                      </p:tavLst>
                                    </p:anim>
                                  </p:childTnLst>
                                </p:cTn>
                              </p:par>
                              <p:par>
                                <p:cTn id="85" presetID="28" presetClass="entr" presetSubtype="0" fill="hold" nodeType="withEffect">
                                  <p:stCondLst>
                                    <p:cond delay="0"/>
                                  </p:stCondLst>
                                  <p:childTnLst>
                                    <p:set>
                                      <p:cBhvr>
                                        <p:cTn id="86" dur="1" fill="hold">
                                          <p:stCondLst>
                                            <p:cond delay="0"/>
                                          </p:stCondLst>
                                        </p:cTn>
                                        <p:tgtEl>
                                          <p:spTgt spid="5">
                                            <p:txEl>
                                              <p:pRg st="20" end="20"/>
                                            </p:txEl>
                                          </p:spTgt>
                                        </p:tgtEl>
                                        <p:attrNameLst>
                                          <p:attrName>style.visibility</p:attrName>
                                        </p:attrNameLst>
                                      </p:cBhvr>
                                      <p:to>
                                        <p:strVal val="visible"/>
                                      </p:to>
                                    </p:set>
                                    <p:anim calcmode="lin" valueType="num">
                                      <p:cBhvr>
                                        <p:cTn id="87" dur="59000" fill="hold"/>
                                        <p:tgtEl>
                                          <p:spTgt spid="5">
                                            <p:txEl>
                                              <p:pRg st="20" end="20"/>
                                            </p:txEl>
                                          </p:spTgt>
                                        </p:tgtEl>
                                        <p:attrNameLst>
                                          <p:attrName>ppt_x</p:attrName>
                                        </p:attrNameLst>
                                      </p:cBhvr>
                                      <p:tavLst>
                                        <p:tav tm="0">
                                          <p:val>
                                            <p:strVal val="#ppt_x"/>
                                          </p:val>
                                        </p:tav>
                                        <p:tav tm="100000">
                                          <p:val>
                                            <p:strVal val="#ppt_x"/>
                                          </p:val>
                                        </p:tav>
                                      </p:tavLst>
                                    </p:anim>
                                    <p:anim calcmode="lin" valueType="num">
                                      <p:cBhvr>
                                        <p:cTn id="88" dur="59000" fill="hold"/>
                                        <p:tgtEl>
                                          <p:spTgt spid="5">
                                            <p:txEl>
                                              <p:pRg st="20" end="20"/>
                                            </p:txEl>
                                          </p:spTgt>
                                        </p:tgtEl>
                                        <p:attrNameLst>
                                          <p:attrName>ppt_y</p:attrName>
                                        </p:attrNameLst>
                                      </p:cBhvr>
                                      <p:tavLst>
                                        <p:tav tm="0">
                                          <p:val>
                                            <p:strVal val="#ppt_y+1"/>
                                          </p:val>
                                        </p:tav>
                                        <p:tav tm="100000">
                                          <p:val>
                                            <p:strVal val="#ppt_y-1"/>
                                          </p:val>
                                        </p:tav>
                                      </p:tavLst>
                                    </p:anim>
                                  </p:childTnLst>
                                </p:cTn>
                              </p:par>
                              <p:par>
                                <p:cTn id="89" presetID="28" presetClass="entr" presetSubtype="0" fill="hold" nodeType="withEffect">
                                  <p:stCondLst>
                                    <p:cond delay="0"/>
                                  </p:stCondLst>
                                  <p:childTnLst>
                                    <p:set>
                                      <p:cBhvr>
                                        <p:cTn id="90" dur="1" fill="hold">
                                          <p:stCondLst>
                                            <p:cond delay="0"/>
                                          </p:stCondLst>
                                        </p:cTn>
                                        <p:tgtEl>
                                          <p:spTgt spid="5">
                                            <p:txEl>
                                              <p:pRg st="21" end="21"/>
                                            </p:txEl>
                                          </p:spTgt>
                                        </p:tgtEl>
                                        <p:attrNameLst>
                                          <p:attrName>style.visibility</p:attrName>
                                        </p:attrNameLst>
                                      </p:cBhvr>
                                      <p:to>
                                        <p:strVal val="visible"/>
                                      </p:to>
                                    </p:set>
                                    <p:anim calcmode="lin" valueType="num">
                                      <p:cBhvr>
                                        <p:cTn id="91" dur="59000" fill="hold"/>
                                        <p:tgtEl>
                                          <p:spTgt spid="5">
                                            <p:txEl>
                                              <p:pRg st="21" end="21"/>
                                            </p:txEl>
                                          </p:spTgt>
                                        </p:tgtEl>
                                        <p:attrNameLst>
                                          <p:attrName>ppt_x</p:attrName>
                                        </p:attrNameLst>
                                      </p:cBhvr>
                                      <p:tavLst>
                                        <p:tav tm="0">
                                          <p:val>
                                            <p:strVal val="#ppt_x"/>
                                          </p:val>
                                        </p:tav>
                                        <p:tav tm="100000">
                                          <p:val>
                                            <p:strVal val="#ppt_x"/>
                                          </p:val>
                                        </p:tav>
                                      </p:tavLst>
                                    </p:anim>
                                    <p:anim calcmode="lin" valueType="num">
                                      <p:cBhvr>
                                        <p:cTn id="92" dur="59000" fill="hold"/>
                                        <p:tgtEl>
                                          <p:spTgt spid="5">
                                            <p:txEl>
                                              <p:pRg st="21" end="21"/>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 Marcador de contenido"/>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defRPr/>
            </a:pPr>
            <a:r>
              <a:rPr lang="es-CO" dirty="0">
                <a:solidFill>
                  <a:schemeClr val="tx1"/>
                </a:solidFill>
              </a:rPr>
              <a:t>El cerebro humano no parece haber evolucionado para funcionar en red.</a:t>
            </a:r>
          </a:p>
          <a:p>
            <a:pPr marL="457200" indent="-457200" algn="just">
              <a:buFont typeface="Arial" panose="020B0604020202020204" pitchFamily="34" charset="0"/>
              <a:buChar char="•"/>
              <a:defRPr/>
            </a:pPr>
            <a:r>
              <a:rPr lang="es-CO" dirty="0">
                <a:solidFill>
                  <a:schemeClr val="tx1"/>
                </a:solidFill>
              </a:rPr>
              <a:t>La inteligencia colectiva, en nuestro caso, requiere de estructuras de comunicación mediadas por el poder.</a:t>
            </a:r>
          </a:p>
          <a:p>
            <a:pPr marL="457200" indent="-457200" algn="just">
              <a:buFont typeface="Arial" panose="020B0604020202020204" pitchFamily="34" charset="0"/>
              <a:buChar char="•"/>
              <a:defRPr/>
            </a:pPr>
            <a:r>
              <a:rPr lang="es-CO" dirty="0">
                <a:solidFill>
                  <a:schemeClr val="tx1"/>
                </a:solidFill>
              </a:rPr>
              <a:t>El uso de ordenadores y la internet ha facilitado entender otras formas sociales de comunicación y poder.</a:t>
            </a:r>
          </a:p>
          <a:p>
            <a:pPr>
              <a:defRPr/>
            </a:pPr>
            <a:endParaRPr lang="es-CO" dirty="0"/>
          </a:p>
        </p:txBody>
      </p:sp>
      <p:sp>
        <p:nvSpPr>
          <p:cNvPr id="5123" name="1 Título"/>
          <p:cNvSpPr txBox="1">
            <a:spLocks/>
          </p:cNvSpPr>
          <p:nvPr/>
        </p:nvSpPr>
        <p:spPr bwMode="auto">
          <a:xfrm>
            <a:off x="611188" y="47625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CO" altLang="es-CO" sz="4400"/>
              <a:t>El significado de las redes</a:t>
            </a:r>
          </a:p>
        </p:txBody>
      </p:sp>
      <p:sp>
        <p:nvSpPr>
          <p:cNvPr id="4"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pie de página"/>
          <p:cNvSpPr>
            <a:spLocks noGrp="1"/>
          </p:cNvSpPr>
          <p:nvPr>
            <p:ph type="ftr" sz="quarter" idx="11"/>
          </p:nvPr>
        </p:nvSpPr>
        <p:spPr>
          <a:xfrm>
            <a:off x="3124200" y="6356350"/>
            <a:ext cx="2895600" cy="365125"/>
          </a:xfrm>
        </p:spPr>
        <p:txBody>
          <a:bodyPr/>
          <a:lstStyle/>
          <a:p>
            <a:pPr>
              <a:defRPr/>
            </a:pPr>
            <a:r>
              <a:rPr lang="pt-BR" dirty="0"/>
              <a:t>Tomado de: &lt;https://www.elterrat.com/&gt;</a:t>
            </a:r>
            <a:endParaRPr lang="es-CO" dirty="0"/>
          </a:p>
        </p:txBody>
      </p:sp>
      <p:sp>
        <p:nvSpPr>
          <p:cNvPr id="7" name="CuadroTexto 6"/>
          <p:cNvSpPr txBox="1"/>
          <p:nvPr/>
        </p:nvSpPr>
        <p:spPr>
          <a:xfrm>
            <a:off x="323528" y="170041"/>
            <a:ext cx="6353727" cy="6186309"/>
          </a:xfrm>
          <a:prstGeom prst="rect">
            <a:avLst/>
          </a:prstGeom>
          <a:noFill/>
        </p:spPr>
        <p:txBody>
          <a:bodyPr wrap="none" rtlCol="0">
            <a:spAutoFit/>
          </a:bodyPr>
          <a:lstStyle/>
          <a:p>
            <a:pPr lvl="0"/>
            <a:r>
              <a:rPr lang="es-ES" dirty="0"/>
              <a:t>Somos la nueva política.</a:t>
            </a:r>
            <a:endParaRPr lang="es-CO" dirty="0"/>
          </a:p>
          <a:p>
            <a:pPr lvl="0"/>
            <a:r>
              <a:rPr lang="es-ES" dirty="0"/>
              <a:t>Comprendan desde ahora que</a:t>
            </a:r>
            <a:endParaRPr lang="es-CO" dirty="0"/>
          </a:p>
          <a:p>
            <a:pPr lvl="0"/>
            <a:r>
              <a:rPr lang="es-ES" dirty="0"/>
              <a:t>e</a:t>
            </a:r>
            <a:r>
              <a:rPr lang="es-ES" dirty="0" smtClean="0"/>
              <a:t>jerceremos </a:t>
            </a:r>
            <a:r>
              <a:rPr lang="es-ES" dirty="0"/>
              <a:t>el poder hasta que</a:t>
            </a:r>
            <a:endParaRPr lang="es-CO" dirty="0"/>
          </a:p>
          <a:p>
            <a:pPr lvl="0"/>
            <a:r>
              <a:rPr lang="es-ES" dirty="0"/>
              <a:t>n</a:t>
            </a:r>
            <a:r>
              <a:rPr lang="es-ES" dirty="0" smtClean="0"/>
              <a:t>uestros </a:t>
            </a:r>
            <a:r>
              <a:rPr lang="es-ES" dirty="0"/>
              <a:t>recursos económicos se hayan agotado</a:t>
            </a:r>
            <a:endParaRPr lang="es-CO" dirty="0"/>
          </a:p>
          <a:p>
            <a:pPr lvl="0"/>
            <a:r>
              <a:rPr lang="es-ES" dirty="0"/>
              <a:t>Cumpliremos nuestros propósitos, aunque</a:t>
            </a:r>
            <a:endParaRPr lang="es-CO" dirty="0"/>
          </a:p>
          <a:p>
            <a:pPr lvl="0"/>
            <a:r>
              <a:rPr lang="es-ES" dirty="0"/>
              <a:t>n</a:t>
            </a:r>
            <a:r>
              <a:rPr lang="es-ES" dirty="0" smtClean="0"/>
              <a:t>uestros </a:t>
            </a:r>
            <a:r>
              <a:rPr lang="es-ES" dirty="0"/>
              <a:t>niños tengan una formación insuficiente</a:t>
            </a:r>
            <a:endParaRPr lang="es-CO" dirty="0"/>
          </a:p>
          <a:p>
            <a:pPr lvl="0"/>
            <a:r>
              <a:rPr lang="es-ES" dirty="0"/>
              <a:t>No permitiremos en ningún momento que</a:t>
            </a:r>
            <a:endParaRPr lang="es-CO" dirty="0"/>
          </a:p>
          <a:p>
            <a:pPr lvl="0"/>
            <a:r>
              <a:rPr lang="es-ES" dirty="0"/>
              <a:t>s</a:t>
            </a:r>
            <a:r>
              <a:rPr lang="es-ES" dirty="0" smtClean="0"/>
              <a:t>e </a:t>
            </a:r>
            <a:r>
              <a:rPr lang="es-ES" dirty="0"/>
              <a:t>acaben las situaciones privilegiadas y el tráfico de influencias</a:t>
            </a:r>
            <a:endParaRPr lang="es-CO" dirty="0"/>
          </a:p>
          <a:p>
            <a:pPr lvl="0"/>
            <a:r>
              <a:rPr lang="es-ES" dirty="0"/>
              <a:t>Cuando asumamos el poder, haremos hasta lo imposible para que</a:t>
            </a:r>
            <a:endParaRPr lang="es-CO" dirty="0"/>
          </a:p>
          <a:p>
            <a:pPr lvl="0"/>
            <a:r>
              <a:rPr lang="es-ES" dirty="0"/>
              <a:t>s</a:t>
            </a:r>
            <a:r>
              <a:rPr lang="es-ES" dirty="0" smtClean="0"/>
              <a:t>e </a:t>
            </a:r>
            <a:r>
              <a:rPr lang="es-ES" dirty="0"/>
              <a:t>pueda seguir gobernando con las artimañas de la vieja política</a:t>
            </a:r>
            <a:endParaRPr lang="es-CO" dirty="0"/>
          </a:p>
          <a:p>
            <a:pPr lvl="0"/>
            <a:r>
              <a:rPr lang="es-ES" dirty="0"/>
              <a:t>Pese a esto hay gente (ingenua) que piensa que </a:t>
            </a:r>
            <a:r>
              <a:rPr lang="es-ES" dirty="0" smtClean="0">
                <a:solidFill>
                  <a:srgbClr val="FF0000"/>
                </a:solidFill>
              </a:rPr>
              <a:t>ojalá</a:t>
            </a:r>
            <a:endParaRPr lang="es-CO" dirty="0">
              <a:solidFill>
                <a:srgbClr val="FF0000"/>
              </a:solidFill>
            </a:endParaRPr>
          </a:p>
          <a:p>
            <a:pPr lvl="0"/>
            <a:r>
              <a:rPr lang="es-ES" dirty="0"/>
              <a:t>l</a:t>
            </a:r>
            <a:r>
              <a:rPr lang="es-ES" dirty="0" smtClean="0"/>
              <a:t>a </a:t>
            </a:r>
            <a:r>
              <a:rPr lang="es-ES" dirty="0"/>
              <a:t>justicia social será el fin principal de nuestro mandato</a:t>
            </a:r>
            <a:endParaRPr lang="es-CO" dirty="0"/>
          </a:p>
          <a:p>
            <a:pPr lvl="0"/>
            <a:r>
              <a:rPr lang="es-ES" dirty="0"/>
              <a:t>Aseguraremos sin rastro de duda que</a:t>
            </a:r>
            <a:endParaRPr lang="es-CO" dirty="0"/>
          </a:p>
          <a:p>
            <a:pPr lvl="0"/>
            <a:r>
              <a:rPr lang="es-ES" dirty="0"/>
              <a:t>c</a:t>
            </a:r>
            <a:r>
              <a:rPr lang="es-ES" dirty="0" smtClean="0"/>
              <a:t>omo </a:t>
            </a:r>
            <a:r>
              <a:rPr lang="es-ES" dirty="0"/>
              <a:t>en otros tiempos</a:t>
            </a:r>
            <a:endParaRPr lang="es-CO" dirty="0"/>
          </a:p>
          <a:p>
            <a:pPr lvl="0"/>
            <a:r>
              <a:rPr lang="es-ES" dirty="0"/>
              <a:t>l</a:t>
            </a:r>
            <a:r>
              <a:rPr lang="es-ES" dirty="0" smtClean="0"/>
              <a:t>as </a:t>
            </a:r>
            <a:r>
              <a:rPr lang="es-ES" dirty="0"/>
              <a:t>mafias seguirán formando parte del gobierno</a:t>
            </a:r>
            <a:endParaRPr lang="es-CO" dirty="0"/>
          </a:p>
          <a:p>
            <a:pPr lvl="0"/>
            <a:r>
              <a:rPr lang="es-ES" dirty="0"/>
              <a:t>Demostraremos que es una gran estupidez creer que</a:t>
            </a:r>
            <a:endParaRPr lang="es-CO" dirty="0"/>
          </a:p>
          <a:p>
            <a:pPr lvl="0"/>
            <a:r>
              <a:rPr lang="es-ES" dirty="0"/>
              <a:t>p</a:t>
            </a:r>
            <a:r>
              <a:rPr lang="es-ES" dirty="0" smtClean="0"/>
              <a:t>ara </a:t>
            </a:r>
            <a:r>
              <a:rPr lang="es-ES" dirty="0"/>
              <a:t>alcanzar nuestros ideales</a:t>
            </a:r>
            <a:endParaRPr lang="es-CO" dirty="0"/>
          </a:p>
          <a:p>
            <a:pPr lvl="0"/>
            <a:r>
              <a:rPr lang="es-ES" dirty="0"/>
              <a:t>l</a:t>
            </a:r>
            <a:r>
              <a:rPr lang="es-ES" dirty="0" smtClean="0"/>
              <a:t>a </a:t>
            </a:r>
            <a:r>
              <a:rPr lang="es-ES" dirty="0"/>
              <a:t>honestidad y la transparencia sean fundamentales</a:t>
            </a:r>
            <a:endParaRPr lang="es-CO" dirty="0"/>
          </a:p>
          <a:p>
            <a:pPr lvl="0"/>
            <a:r>
              <a:rPr lang="es-ES" dirty="0"/>
              <a:t>Porque si hay algo indispensable para nosotros es que</a:t>
            </a:r>
            <a:endParaRPr lang="es-CO" dirty="0"/>
          </a:p>
          <a:p>
            <a:pPr lvl="0"/>
            <a:r>
              <a:rPr lang="es-ES" dirty="0"/>
              <a:t>n</a:t>
            </a:r>
            <a:r>
              <a:rPr lang="es-ES" dirty="0" smtClean="0"/>
              <a:t>o </a:t>
            </a:r>
            <a:r>
              <a:rPr lang="es-ES" dirty="0"/>
              <a:t>lucharemos contra la corrupción</a:t>
            </a:r>
            <a:endParaRPr lang="es-CO" dirty="0"/>
          </a:p>
          <a:p>
            <a:pPr lvl="0"/>
            <a:r>
              <a:rPr lang="es-ES" dirty="0"/>
              <a:t>Solo los (ingenuos) pueden creer que</a:t>
            </a:r>
            <a:endParaRPr lang="es-CO" dirty="0"/>
          </a:p>
          <a:p>
            <a:r>
              <a:rPr lang="es-CO" dirty="0"/>
              <a:t>e</a:t>
            </a:r>
            <a:r>
              <a:rPr lang="es-CO" dirty="0" smtClean="0"/>
              <a:t>n </a:t>
            </a:r>
            <a:r>
              <a:rPr lang="es-CO" dirty="0"/>
              <a:t>nuestro partido político cumplimos con lo que prometemos</a:t>
            </a:r>
          </a:p>
        </p:txBody>
      </p:sp>
    </p:spTree>
    <p:extLst>
      <p:ext uri="{BB962C8B-B14F-4D97-AF65-F5344CB8AC3E}">
        <p14:creationId xmlns:p14="http://schemas.microsoft.com/office/powerpoint/2010/main" val="170688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9000" fill="hold"/>
                                        <p:tgtEl>
                                          <p:spTgt spid="7"/>
                                        </p:tgtEl>
                                        <p:attrNameLst>
                                          <p:attrName>ppt_x</p:attrName>
                                        </p:attrNameLst>
                                      </p:cBhvr>
                                      <p:tavLst>
                                        <p:tav tm="0">
                                          <p:val>
                                            <p:strVal val="#ppt_x"/>
                                          </p:val>
                                        </p:tav>
                                        <p:tav tm="100000">
                                          <p:val>
                                            <p:strVal val="#ppt_x"/>
                                          </p:val>
                                        </p:tav>
                                      </p:tavLst>
                                    </p:anim>
                                    <p:anim calcmode="lin" valueType="num">
                                      <p:cBhvr>
                                        <p:cTn id="8" dur="59000" fill="hold"/>
                                        <p:tgtEl>
                                          <p:spTgt spid="7"/>
                                        </p:tgtEl>
                                        <p:attrNameLst>
                                          <p:attrName>ppt_y</p:attrName>
                                        </p:attrNameLst>
                                      </p:cBhvr>
                                      <p:tavLst>
                                        <p:tav tm="0">
                                          <p:val>
                                            <p:strVal val="#ppt_y+1"/>
                                          </p:val>
                                        </p:tav>
                                        <p:tav tm="100000">
                                          <p:val>
                                            <p:strVal val="#ppt_y-1"/>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p:nvPr>
        </p:nvSpPr>
        <p:spPr/>
        <p:txBody>
          <a:bodyPr/>
          <a:lstStyle/>
          <a:p>
            <a:r>
              <a:rPr lang="es-ES" altLang="es-CO"/>
              <a:t>¿Cómo somos responsables de la ciudad del futuro?</a:t>
            </a:r>
          </a:p>
        </p:txBody>
      </p:sp>
      <p:sp>
        <p:nvSpPr>
          <p:cNvPr id="55299" name="2 Marcador de contenido"/>
          <p:cNvSpPr>
            <a:spLocks noGrp="1"/>
          </p:cNvSpPr>
          <p:nvPr>
            <p:ph idx="1"/>
          </p:nvPr>
        </p:nvSpPr>
        <p:spPr/>
        <p:txBody>
          <a:bodyPr/>
          <a:lstStyle/>
          <a:p>
            <a:r>
              <a:rPr lang="es-CO" altLang="es-CO" dirty="0" smtClean="0"/>
              <a:t>Nosotros </a:t>
            </a:r>
            <a:r>
              <a:rPr lang="es-CO" altLang="es-CO" dirty="0"/>
              <a:t>fabricamos nuestro futuro aunque no seamos conscientes de ello</a:t>
            </a:r>
            <a:r>
              <a:rPr lang="es-CO" altLang="es-CO" dirty="0" smtClean="0"/>
              <a:t>.</a:t>
            </a:r>
          </a:p>
          <a:p>
            <a:r>
              <a:rPr lang="es-CO" dirty="0"/>
              <a:t>Hay tanta complejidad en el discurso neoliberal que ahora no podemos ni reconocernos a nosotros mismos. </a:t>
            </a:r>
            <a:endParaRPr lang="es-CO" altLang="es-CO" dirty="0" smtClean="0"/>
          </a:p>
          <a:p>
            <a:r>
              <a:rPr lang="es-CO" dirty="0"/>
              <a:t>Contra la alta complejidad, </a:t>
            </a:r>
            <a:r>
              <a:rPr lang="es-CO" dirty="0" err="1"/>
              <a:t>Boaventura</a:t>
            </a:r>
            <a:r>
              <a:rPr lang="es-CO" dirty="0"/>
              <a:t> de Sousa, </a:t>
            </a:r>
            <a:r>
              <a:rPr lang="es-CO" dirty="0" smtClean="0"/>
              <a:t>  propone </a:t>
            </a:r>
            <a:r>
              <a:rPr lang="es-CO" dirty="0"/>
              <a:t>una “alta simplicidad”. Combinar Revolución y Democracia</a:t>
            </a:r>
            <a:r>
              <a:rPr lang="es-CO" dirty="0" smtClean="0"/>
              <a:t>.</a:t>
            </a:r>
            <a:endParaRPr lang="es-CO" altLang="es-CO" dirty="0" smtClean="0"/>
          </a:p>
          <a:p>
            <a:endParaRPr lang="es-CO" altLang="es-CO" dirty="0"/>
          </a:p>
          <a:p>
            <a:endParaRPr lang="es-ES" altLang="es-CO" dirty="0"/>
          </a:p>
        </p:txBody>
      </p:sp>
      <p:sp>
        <p:nvSpPr>
          <p:cNvPr id="5"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1327820" y="6328442"/>
            <a:ext cx="6488360" cy="365125"/>
          </a:xfrm>
        </p:spPr>
        <p:txBody>
          <a:bodyPr/>
          <a:lstStyle/>
          <a:p>
            <a:pPr>
              <a:defRPr/>
            </a:pPr>
            <a:r>
              <a:rPr lang="es-CO" dirty="0" smtClean="0"/>
              <a:t>3. Tomado </a:t>
            </a:r>
            <a:r>
              <a:rPr lang="es-CO" dirty="0"/>
              <a:t>de: </a:t>
            </a:r>
            <a:r>
              <a:rPr lang="es-CO" dirty="0">
                <a:hlinkClick r:id="rId2"/>
              </a:rPr>
              <a:t>https://www.las2orillas.co/democratizar-la-revolucion-revolucionar-la-democracia/</a:t>
            </a:r>
            <a:endParaRPr lang="es-CO" dirty="0"/>
          </a:p>
        </p:txBody>
      </p:sp>
      <p:sp>
        <p:nvSpPr>
          <p:cNvPr id="6" name="Dodecágono 5"/>
          <p:cNvSpPr/>
          <p:nvPr/>
        </p:nvSpPr>
        <p:spPr>
          <a:xfrm>
            <a:off x="1907704" y="4797152"/>
            <a:ext cx="288032" cy="288032"/>
          </a:xfrm>
          <a:prstGeom prst="dodec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3</a:t>
            </a:r>
            <a:endParaRPr lang="es-CO" dirty="0">
              <a:solidFill>
                <a:schemeClr val="tx1"/>
              </a:solidFill>
            </a:endParaRPr>
          </a:p>
        </p:txBody>
      </p:sp>
    </p:spTree>
    <p:extLst>
      <p:ext uri="{BB962C8B-B14F-4D97-AF65-F5344CB8AC3E}">
        <p14:creationId xmlns:p14="http://schemas.microsoft.com/office/powerpoint/2010/main" val="11955137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lstStyle/>
          <a:p>
            <a:pPr eaLnBrk="1" hangingPunct="1"/>
            <a:r>
              <a:rPr lang="es-CO" altLang="es-CO"/>
              <a:t>El Cerebro Urbano</a:t>
            </a:r>
          </a:p>
        </p:txBody>
      </p:sp>
      <p:sp>
        <p:nvSpPr>
          <p:cNvPr id="3075" name="2 Marcador de contenido"/>
          <p:cNvSpPr>
            <a:spLocks noGrp="1"/>
          </p:cNvSpPr>
          <p:nvPr>
            <p:ph idx="1"/>
          </p:nvPr>
        </p:nvSpPr>
        <p:spPr/>
        <p:txBody>
          <a:bodyPr/>
          <a:lstStyle/>
          <a:p>
            <a:pPr eaLnBrk="1" hangingPunct="1"/>
            <a:r>
              <a:rPr lang="es-CO" altLang="es-CO" dirty="0"/>
              <a:t>El significado de las redes.</a:t>
            </a:r>
          </a:p>
          <a:p>
            <a:pPr eaLnBrk="1" hangingPunct="1"/>
            <a:r>
              <a:rPr lang="es-CO" altLang="es-CO" dirty="0"/>
              <a:t>¿Cómo ”funciona” un buen gobierno?</a:t>
            </a:r>
          </a:p>
          <a:p>
            <a:pPr eaLnBrk="1" hangingPunct="1"/>
            <a:r>
              <a:rPr lang="es-CO" altLang="es-CO" dirty="0"/>
              <a:t>Gobernanza como resiliencia.</a:t>
            </a:r>
            <a:endParaRPr lang="es-CO" altLang="es-CO" dirty="0">
              <a:solidFill>
                <a:srgbClr val="FF0000"/>
              </a:solidFill>
            </a:endParaRPr>
          </a:p>
          <a:p>
            <a:pPr eaLnBrk="1" hangingPunct="1"/>
            <a:r>
              <a:rPr lang="es-CO" altLang="es-CO" dirty="0"/>
              <a:t>¿Cómo “actúa” un buen ciudadano?</a:t>
            </a:r>
          </a:p>
          <a:p>
            <a:pPr eaLnBrk="1" hangingPunct="1"/>
            <a:r>
              <a:rPr lang="es-CO" altLang="es-CO" dirty="0" smtClean="0"/>
              <a:t>La salida es por la entrada.</a:t>
            </a:r>
          </a:p>
          <a:p>
            <a:pPr eaLnBrk="1" hangingPunct="1"/>
            <a:r>
              <a:rPr lang="es-CO" altLang="es-CO" dirty="0" smtClean="0"/>
              <a:t>El uso consciente de la </a:t>
            </a:r>
            <a:r>
              <a:rPr lang="es-CO" altLang="es-CO" dirty="0" err="1" smtClean="0"/>
              <a:t>Matrix</a:t>
            </a:r>
            <a:r>
              <a:rPr lang="es-CO" altLang="es-CO" dirty="0" smtClean="0"/>
              <a:t>.</a:t>
            </a:r>
          </a:p>
          <a:p>
            <a:pPr eaLnBrk="1" hangingPunct="1"/>
            <a:r>
              <a:rPr lang="es-CO" altLang="es-CO" dirty="0" smtClean="0"/>
              <a:t>La inteligencia colectiva como política pública.</a:t>
            </a:r>
            <a:endParaRPr lang="es-CO" altLang="es-CO" dirty="0"/>
          </a:p>
        </p:txBody>
      </p:sp>
      <p:sp>
        <p:nvSpPr>
          <p:cNvPr id="5"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extLst>
      <p:ext uri="{BB962C8B-B14F-4D97-AF65-F5344CB8AC3E}">
        <p14:creationId xmlns:p14="http://schemas.microsoft.com/office/powerpoint/2010/main" val="100299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altLang="es-CO" dirty="0"/>
              <a:t>La inteligencia colectiva como política pública</a:t>
            </a:r>
            <a:endParaRPr lang="es-ES" dirty="0"/>
          </a:p>
        </p:txBody>
      </p:sp>
      <p:sp>
        <p:nvSpPr>
          <p:cNvPr id="3" name="2 Marcador de contenido"/>
          <p:cNvSpPr>
            <a:spLocks noGrp="1"/>
          </p:cNvSpPr>
          <p:nvPr>
            <p:ph idx="1"/>
          </p:nvPr>
        </p:nvSpPr>
        <p:spPr/>
        <p:txBody>
          <a:bodyPr/>
          <a:lstStyle/>
          <a:p>
            <a:r>
              <a:rPr lang="es-CO" dirty="0"/>
              <a:t>Esta nueva misión, que es de naturaleza abierta y colaborativa tiene como meta generar nuevos valores públicos y centrarnos cada vez más en las personas como sujetos </a:t>
            </a:r>
            <a:r>
              <a:rPr lang="es-CO" dirty="0" smtClean="0">
                <a:solidFill>
                  <a:srgbClr val="FF0000"/>
                </a:solidFill>
              </a:rPr>
              <a:t>conscientes </a:t>
            </a:r>
            <a:r>
              <a:rPr lang="es-CO" dirty="0" smtClean="0"/>
              <a:t>del desarrollo.</a:t>
            </a:r>
            <a:endParaRPr lang="es-ES" dirty="0"/>
          </a:p>
        </p:txBody>
      </p:sp>
      <p:sp>
        <p:nvSpPr>
          <p:cNvPr id="5"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extLst>
      <p:ext uri="{BB962C8B-B14F-4D97-AF65-F5344CB8AC3E}">
        <p14:creationId xmlns:p14="http://schemas.microsoft.com/office/powerpoint/2010/main" val="31254301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p:txBody>
          <a:bodyPr/>
          <a:lstStyle/>
          <a:p>
            <a:r>
              <a:rPr lang="es-CO" altLang="es-CO"/>
              <a:t>La “ciudad” del futuro</a:t>
            </a:r>
          </a:p>
        </p:txBody>
      </p:sp>
      <p:sp>
        <p:nvSpPr>
          <p:cNvPr id="45059" name="2 Marcador de contenido"/>
          <p:cNvSpPr>
            <a:spLocks noGrp="1"/>
          </p:cNvSpPr>
          <p:nvPr>
            <p:ph idx="1"/>
          </p:nvPr>
        </p:nvSpPr>
        <p:spPr>
          <a:xfrm>
            <a:off x="323850" y="1412875"/>
            <a:ext cx="8569325" cy="3197225"/>
          </a:xfrm>
        </p:spPr>
        <p:txBody>
          <a:bodyPr/>
          <a:lstStyle/>
          <a:p>
            <a:r>
              <a:rPr lang="es-CO" altLang="es-CO"/>
              <a:t>Como espacio de lo “plasmático”, la ciudad del futuro obedecería a principios de “neuroplasticidad”, de manera que las actuales divisiones entre lo “público” y lo “privado”, lo “natural” y lo “construido” serán condiciones obsoletas y hasta poco viables.</a:t>
            </a:r>
          </a:p>
        </p:txBody>
      </p:sp>
      <p:pic>
        <p:nvPicPr>
          <p:cNvPr id="45061" name="5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1975" y="4508500"/>
            <a:ext cx="2895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Título"/>
          <p:cNvSpPr>
            <a:spLocks noGrp="1"/>
          </p:cNvSpPr>
          <p:nvPr>
            <p:ph type="title"/>
          </p:nvPr>
        </p:nvSpPr>
        <p:spPr/>
        <p:txBody>
          <a:bodyPr/>
          <a:lstStyle/>
          <a:p>
            <a:r>
              <a:rPr lang="es-ES" altLang="es-CO"/>
              <a:t>La interfaz urbana: Una memoria colectiva de futuro</a:t>
            </a:r>
          </a:p>
        </p:txBody>
      </p:sp>
      <p:sp>
        <p:nvSpPr>
          <p:cNvPr id="50179" name="2 Marcador de contenido"/>
          <p:cNvSpPr>
            <a:spLocks noGrp="1"/>
          </p:cNvSpPr>
          <p:nvPr>
            <p:ph idx="1"/>
          </p:nvPr>
        </p:nvSpPr>
        <p:spPr/>
        <p:txBody>
          <a:bodyPr/>
          <a:lstStyle/>
          <a:p>
            <a:r>
              <a:rPr lang="es-ES" altLang="es-CO"/>
              <a:t>Como espacio-tiempo «plasmático», la interfaz urbana futura será construida colectivamente si nos logramos desdoblar y conectar por escalas de tiempo-espacio.</a:t>
            </a:r>
          </a:p>
          <a:p>
            <a:r>
              <a:rPr lang="es-ES" altLang="es-CO"/>
              <a:t>Escapamos del apocalipsis futuro que ha sido configurado como tendencia de pasado a presente, si logramos entender que se trata de ciclos de desdoblamiento por escalas de espacio-tiempo.</a:t>
            </a:r>
          </a:p>
        </p:txBody>
      </p:sp>
      <p:sp>
        <p:nvSpPr>
          <p:cNvPr id="5"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Título"/>
          <p:cNvSpPr>
            <a:spLocks noGrp="1"/>
          </p:cNvSpPr>
          <p:nvPr>
            <p:ph type="title"/>
          </p:nvPr>
        </p:nvSpPr>
        <p:spPr>
          <a:xfrm>
            <a:off x="0" y="274638"/>
            <a:ext cx="9144000" cy="1143000"/>
          </a:xfrm>
        </p:spPr>
        <p:txBody>
          <a:bodyPr/>
          <a:lstStyle/>
          <a:p>
            <a:r>
              <a:rPr lang="es-CO" altLang="es-CO" sz="4000"/>
              <a:t>Conclusiones: Hagamos un mejor futuro</a:t>
            </a:r>
          </a:p>
        </p:txBody>
      </p:sp>
      <p:sp>
        <p:nvSpPr>
          <p:cNvPr id="58371" name="2 Marcador de contenido"/>
          <p:cNvSpPr>
            <a:spLocks noGrp="1"/>
          </p:cNvSpPr>
          <p:nvPr>
            <p:ph idx="1"/>
          </p:nvPr>
        </p:nvSpPr>
        <p:spPr/>
        <p:txBody>
          <a:bodyPr/>
          <a:lstStyle/>
          <a:p>
            <a:r>
              <a:rPr lang="es-CO" altLang="es-CO"/>
              <a:t>No hay que olvidar que vivimos en la fábula que imaginamos.</a:t>
            </a:r>
          </a:p>
          <a:p>
            <a:r>
              <a:rPr lang="es-CO" altLang="es-CO"/>
              <a:t>Cualquier pensamiento fabrica futuro (como posibilidad).</a:t>
            </a:r>
          </a:p>
          <a:p>
            <a:r>
              <a:rPr lang="es-CO" altLang="es-CO"/>
              <a:t>Cualquier persona puede modificar ese pensamiento futuro, conscientemente.</a:t>
            </a:r>
          </a:p>
          <a:p>
            <a:r>
              <a:rPr lang="es-CO" altLang="es-CO"/>
              <a:t>Hacer (desear) al prójimo lo mismo que quisiéramos para nosotros es lo único que nos garantiza un mejor futuro. </a:t>
            </a:r>
          </a:p>
        </p:txBody>
      </p:sp>
      <p:sp>
        <p:nvSpPr>
          <p:cNvPr id="5" name="1 Marcador de pie de página">
            <a:extLst>
              <a:ext uri="{FF2B5EF4-FFF2-40B4-BE49-F238E27FC236}">
                <a16:creationId xmlns:a16="http://schemas.microsoft.com/office/drawing/2014/main" xmlns="" id="{C0066913-F5C9-554F-97CC-3620288FFC6E}"/>
              </a:ext>
            </a:extLst>
          </p:cNvPr>
          <p:cNvSpPr>
            <a:spLocks noGrp="1"/>
          </p:cNvSpPr>
          <p:nvPr>
            <p:ph type="ftr" sz="quarter" idx="11"/>
          </p:nvPr>
        </p:nvSpPr>
        <p:spPr>
          <a:xfrm>
            <a:off x="3124200" y="6356350"/>
            <a:ext cx="2895600" cy="365125"/>
          </a:xfrm>
        </p:spPr>
        <p:txBody>
          <a:bodyPr/>
          <a:lstStyle/>
          <a:p>
            <a:pPr>
              <a:defRPr/>
            </a:pPr>
            <a:r>
              <a:rPr lang="es-ES" dirty="0"/>
              <a:t>Profesor Mauricio Sierra | Redes y Gobernanza | Abril de 2018</a:t>
            </a:r>
            <a:r>
              <a:rPr lang="es-CO"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146" name="1 Título"/>
          <p:cNvSpPr>
            <a:spLocks noGrp="1"/>
          </p:cNvSpPr>
          <p:nvPr>
            <p:ph type="ctrTitle"/>
          </p:nvPr>
        </p:nvSpPr>
        <p:spPr>
          <a:xfrm>
            <a:off x="611188" y="476250"/>
            <a:ext cx="7772400" cy="1470025"/>
          </a:xfrm>
        </p:spPr>
        <p:txBody>
          <a:bodyPr/>
          <a:lstStyle/>
          <a:p>
            <a:pPr eaLnBrk="1" hangingPunct="1"/>
            <a:r>
              <a:rPr lang="es-CO" altLang="es-CO"/>
              <a:t>Ordenador: El complemento de la RED</a:t>
            </a:r>
          </a:p>
        </p:txBody>
      </p:sp>
      <p:sp>
        <p:nvSpPr>
          <p:cNvPr id="3" name="2 Subtítulo"/>
          <p:cNvSpPr>
            <a:spLocks noGrp="1"/>
          </p:cNvSpPr>
          <p:nvPr>
            <p:ph type="subTitle" idx="1"/>
          </p:nvPr>
        </p:nvSpPr>
        <p:spPr>
          <a:xfrm>
            <a:off x="466725" y="2212975"/>
            <a:ext cx="4105275" cy="4321175"/>
          </a:xfrm>
        </p:spPr>
        <p:txBody>
          <a:bodyPr rtlCol="0">
            <a:normAutofit fontScale="85000" lnSpcReduction="20000"/>
          </a:bodyPr>
          <a:lstStyle/>
          <a:p>
            <a:pPr marL="457200" indent="-457200" algn="l" eaLnBrk="1" fontAlgn="auto" hangingPunct="1">
              <a:spcAft>
                <a:spcPts val="0"/>
              </a:spcAft>
              <a:buFont typeface="Wingdings" pitchFamily="2" charset="2"/>
              <a:buChar char="v"/>
              <a:defRPr/>
            </a:pPr>
            <a:r>
              <a:rPr lang="es-CO" dirty="0"/>
              <a:t>Niveles jerárquicos</a:t>
            </a:r>
          </a:p>
          <a:p>
            <a:pPr marL="457200" indent="-457200" algn="l" eaLnBrk="1" fontAlgn="auto" hangingPunct="1">
              <a:spcAft>
                <a:spcPts val="0"/>
              </a:spcAft>
              <a:buFont typeface="Wingdings" pitchFamily="2" charset="2"/>
              <a:buChar char="v"/>
              <a:defRPr/>
            </a:pPr>
            <a:r>
              <a:rPr lang="es-CO" dirty="0"/>
              <a:t>Coordinación</a:t>
            </a:r>
          </a:p>
          <a:p>
            <a:pPr marL="457200" indent="-457200" algn="l" eaLnBrk="1" fontAlgn="auto" hangingPunct="1">
              <a:spcAft>
                <a:spcPts val="0"/>
              </a:spcAft>
              <a:buFont typeface="Wingdings" pitchFamily="2" charset="2"/>
              <a:buChar char="v"/>
              <a:defRPr/>
            </a:pPr>
            <a:r>
              <a:rPr lang="es-CO" dirty="0"/>
              <a:t>Compromiso y responsabilidad</a:t>
            </a:r>
          </a:p>
          <a:p>
            <a:pPr marL="457200" indent="-457200" algn="l" eaLnBrk="1" fontAlgn="auto" hangingPunct="1">
              <a:spcAft>
                <a:spcPts val="0"/>
              </a:spcAft>
              <a:buFont typeface="Wingdings" pitchFamily="2" charset="2"/>
              <a:buChar char="v"/>
              <a:defRPr/>
            </a:pPr>
            <a:r>
              <a:rPr lang="es-CO" dirty="0"/>
              <a:t>Autoría de los resultados</a:t>
            </a:r>
          </a:p>
          <a:p>
            <a:pPr marL="457200" indent="-457200" algn="l" eaLnBrk="1" fontAlgn="auto" hangingPunct="1">
              <a:spcAft>
                <a:spcPts val="0"/>
              </a:spcAft>
              <a:buFont typeface="Wingdings" pitchFamily="2" charset="2"/>
              <a:buChar char="v"/>
              <a:defRPr/>
            </a:pPr>
            <a:r>
              <a:rPr lang="es-CO" dirty="0"/>
              <a:t>Entorno</a:t>
            </a:r>
          </a:p>
          <a:p>
            <a:pPr marL="457200" indent="-457200" algn="l" eaLnBrk="1" fontAlgn="auto" hangingPunct="1">
              <a:spcAft>
                <a:spcPts val="0"/>
              </a:spcAft>
              <a:buFont typeface="Wingdings" pitchFamily="2" charset="2"/>
              <a:buChar char="v"/>
              <a:defRPr/>
            </a:pPr>
            <a:r>
              <a:rPr lang="es-CO" dirty="0"/>
              <a:t>Estructura</a:t>
            </a:r>
          </a:p>
          <a:p>
            <a:pPr marL="457200" indent="-457200" algn="l" eaLnBrk="1" fontAlgn="auto" hangingPunct="1">
              <a:spcAft>
                <a:spcPts val="0"/>
              </a:spcAft>
              <a:buFont typeface="Wingdings" pitchFamily="2" charset="2"/>
              <a:buChar char="v"/>
              <a:defRPr/>
            </a:pPr>
            <a:r>
              <a:rPr lang="es-CO" dirty="0"/>
              <a:t>Dinamismo de la estructura</a:t>
            </a:r>
          </a:p>
          <a:p>
            <a:pPr marL="457200" indent="-457200" algn="l" eaLnBrk="1" fontAlgn="auto" hangingPunct="1">
              <a:spcAft>
                <a:spcPts val="0"/>
              </a:spcAft>
              <a:buFont typeface="Wingdings" pitchFamily="2" charset="2"/>
              <a:buChar char="v"/>
              <a:defRPr/>
            </a:pPr>
            <a:r>
              <a:rPr lang="es-CO" dirty="0"/>
              <a:t>Objetivo de la organización</a:t>
            </a:r>
          </a:p>
          <a:p>
            <a:pPr marL="457200" indent="-457200" algn="just" eaLnBrk="1" fontAlgn="auto" hangingPunct="1">
              <a:spcAft>
                <a:spcPts val="0"/>
              </a:spcAft>
              <a:buFont typeface="Wingdings" pitchFamily="2" charset="2"/>
              <a:buChar char="v"/>
              <a:defRPr/>
            </a:pPr>
            <a:endParaRPr lang="es-CO" dirty="0"/>
          </a:p>
        </p:txBody>
      </p:sp>
      <p:sp>
        <p:nvSpPr>
          <p:cNvPr id="4" name="2 Subtítulo"/>
          <p:cNvSpPr txBox="1">
            <a:spLocks/>
          </p:cNvSpPr>
          <p:nvPr/>
        </p:nvSpPr>
        <p:spPr bwMode="auto">
          <a:xfrm>
            <a:off x="4572000" y="2212975"/>
            <a:ext cx="41052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eaLnBrk="1" fontAlgn="auto" hangingPunct="1">
              <a:spcAft>
                <a:spcPts val="0"/>
              </a:spcAft>
              <a:defRPr/>
            </a:pPr>
            <a:r>
              <a:rPr lang="es-CO" dirty="0"/>
              <a:t>01123581321345589144233377610987159725844181676510946177112865746368750251213931964183178115142298320401346269217830935245785702887922746514930352241578173908816963245986102334155165580141267914296433494437701408733</a:t>
            </a:r>
          </a:p>
        </p:txBody>
      </p:sp>
      <p:sp>
        <p:nvSpPr>
          <p:cNvPr id="5" name="2 Subtítulo"/>
          <p:cNvSpPr txBox="1">
            <a:spLocks/>
          </p:cNvSpPr>
          <p:nvPr/>
        </p:nvSpPr>
        <p:spPr bwMode="auto">
          <a:xfrm>
            <a:off x="4572000" y="2220913"/>
            <a:ext cx="4105275" cy="4321175"/>
          </a:xfrm>
          <a:prstGeom prst="rect">
            <a:avLst/>
          </a:prstGeom>
          <a:solidFill>
            <a:schemeClr val="bg1"/>
          </a:solidFill>
          <a:ln>
            <a:noFill/>
          </a:ln>
        </p:spPr>
        <p:txBody>
          <a:bodyPr>
            <a:normAutofit fontScale="85000" lnSpcReduction="1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eaLnBrk="1" fontAlgn="auto" hangingPunct="1">
              <a:spcAft>
                <a:spcPts val="0"/>
              </a:spcAft>
              <a:defRPr/>
            </a:pPr>
            <a:r>
              <a:rPr lang="es-CO" dirty="0">
                <a:solidFill>
                  <a:schemeClr val="bg1">
                    <a:lumMod val="65000"/>
                  </a:schemeClr>
                </a:solidFill>
              </a:rPr>
              <a:t>0,1,1,2,3,5,8,13,21,34,55,89,144,233,377,610,987,1597,2584,4181,6765,10946,17711,28657,46368,75025,121393,196418,317811,514229,832040,1346269,2178309,3524578,5702887,9227465,14930352,24157817,39088169,63245986,102334155,165580141,267914296,433494437,701408733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r>
              <a:rPr lang="es-CO" altLang="es-CO" dirty="0"/>
              <a:t>Estructuras de poder</a:t>
            </a:r>
            <a:r>
              <a:rPr lang="es-CO" altLang="es-CO" sz="1200" dirty="0"/>
              <a:t>①</a:t>
            </a:r>
          </a:p>
        </p:txBody>
      </p:sp>
      <p:sp>
        <p:nvSpPr>
          <p:cNvPr id="5" name="4 Estrella de 8 puntas"/>
          <p:cNvSpPr/>
          <p:nvPr/>
        </p:nvSpPr>
        <p:spPr>
          <a:xfrm>
            <a:off x="371475" y="293688"/>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6" name="5 Estrella de 8 puntas"/>
          <p:cNvSpPr/>
          <p:nvPr/>
        </p:nvSpPr>
        <p:spPr>
          <a:xfrm>
            <a:off x="371475" y="765175"/>
            <a:ext cx="92075"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7" name="6 Estrella de 8 puntas"/>
          <p:cNvSpPr/>
          <p:nvPr/>
        </p:nvSpPr>
        <p:spPr>
          <a:xfrm>
            <a:off x="179388" y="1341438"/>
            <a:ext cx="92075"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8" name="7 Estrella de 8 puntas"/>
          <p:cNvSpPr/>
          <p:nvPr/>
        </p:nvSpPr>
        <p:spPr>
          <a:xfrm>
            <a:off x="611188" y="1447800"/>
            <a:ext cx="92075"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9" name="8 Estrella de 8 puntas"/>
          <p:cNvSpPr/>
          <p:nvPr/>
        </p:nvSpPr>
        <p:spPr>
          <a:xfrm>
            <a:off x="1042988" y="549275"/>
            <a:ext cx="92075"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0" name="9 Estrella de 8 puntas"/>
          <p:cNvSpPr/>
          <p:nvPr/>
        </p:nvSpPr>
        <p:spPr>
          <a:xfrm>
            <a:off x="827088" y="1052513"/>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1" name="10 Estrella de 8 puntas"/>
          <p:cNvSpPr/>
          <p:nvPr/>
        </p:nvSpPr>
        <p:spPr>
          <a:xfrm>
            <a:off x="1403350" y="1158875"/>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2" name="11 Estrella de 8 puntas"/>
          <p:cNvSpPr/>
          <p:nvPr/>
        </p:nvSpPr>
        <p:spPr>
          <a:xfrm>
            <a:off x="1763713" y="544513"/>
            <a:ext cx="92075"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3" name="12 Estrella de 8 puntas"/>
          <p:cNvSpPr/>
          <p:nvPr/>
        </p:nvSpPr>
        <p:spPr>
          <a:xfrm>
            <a:off x="1916113" y="996950"/>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4" name="13 Estrella de 8 puntas"/>
          <p:cNvSpPr/>
          <p:nvPr/>
        </p:nvSpPr>
        <p:spPr>
          <a:xfrm>
            <a:off x="2484438" y="115888"/>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5" name="14 Estrella de 8 puntas"/>
          <p:cNvSpPr/>
          <p:nvPr/>
        </p:nvSpPr>
        <p:spPr>
          <a:xfrm>
            <a:off x="2387600" y="811213"/>
            <a:ext cx="92075"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6" name="15 Estrella de 8 puntas"/>
          <p:cNvSpPr/>
          <p:nvPr/>
        </p:nvSpPr>
        <p:spPr>
          <a:xfrm>
            <a:off x="1490663" y="1538288"/>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7" name="16 Estrella de 8 puntas"/>
          <p:cNvSpPr/>
          <p:nvPr/>
        </p:nvSpPr>
        <p:spPr>
          <a:xfrm>
            <a:off x="1863725" y="1646238"/>
            <a:ext cx="90488"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8" name="17 Estrella de 8 puntas"/>
          <p:cNvSpPr/>
          <p:nvPr/>
        </p:nvSpPr>
        <p:spPr>
          <a:xfrm>
            <a:off x="2589213" y="1235075"/>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9" name="18 Estrella de 8 puntas"/>
          <p:cNvSpPr/>
          <p:nvPr/>
        </p:nvSpPr>
        <p:spPr>
          <a:xfrm>
            <a:off x="2124075" y="1989138"/>
            <a:ext cx="90488"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0" name="19 Estrella de 8 puntas"/>
          <p:cNvSpPr/>
          <p:nvPr/>
        </p:nvSpPr>
        <p:spPr>
          <a:xfrm>
            <a:off x="327025" y="2092325"/>
            <a:ext cx="90488"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1" name="20 Estrella de 8 puntas"/>
          <p:cNvSpPr/>
          <p:nvPr/>
        </p:nvSpPr>
        <p:spPr>
          <a:xfrm>
            <a:off x="2589213" y="2092325"/>
            <a:ext cx="90487"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2" name="21 Estrella de 8 puntas"/>
          <p:cNvSpPr/>
          <p:nvPr/>
        </p:nvSpPr>
        <p:spPr>
          <a:xfrm>
            <a:off x="736600" y="2420938"/>
            <a:ext cx="90488"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3" name="22 Estrella de 8 puntas"/>
          <p:cNvSpPr/>
          <p:nvPr/>
        </p:nvSpPr>
        <p:spPr>
          <a:xfrm>
            <a:off x="2633663" y="2457450"/>
            <a:ext cx="92075"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4" name="23 Estrella de 8 puntas"/>
          <p:cNvSpPr/>
          <p:nvPr/>
        </p:nvSpPr>
        <p:spPr>
          <a:xfrm>
            <a:off x="992188" y="2678113"/>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5" name="24 Estrella de 8 puntas"/>
          <p:cNvSpPr/>
          <p:nvPr/>
        </p:nvSpPr>
        <p:spPr>
          <a:xfrm>
            <a:off x="371475" y="2913063"/>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6" name="25 Estrella de 8 puntas"/>
          <p:cNvSpPr/>
          <p:nvPr/>
        </p:nvSpPr>
        <p:spPr>
          <a:xfrm>
            <a:off x="1868488" y="2633663"/>
            <a:ext cx="92075"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7" name="26 Estrella de 8 puntas"/>
          <p:cNvSpPr/>
          <p:nvPr/>
        </p:nvSpPr>
        <p:spPr>
          <a:xfrm>
            <a:off x="2297113" y="2671763"/>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8" name="27 Estrella de 8 puntas"/>
          <p:cNvSpPr/>
          <p:nvPr/>
        </p:nvSpPr>
        <p:spPr>
          <a:xfrm>
            <a:off x="1919288" y="2990850"/>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9" name="28 Estrella de 8 puntas"/>
          <p:cNvSpPr/>
          <p:nvPr/>
        </p:nvSpPr>
        <p:spPr>
          <a:xfrm>
            <a:off x="2528888" y="2976563"/>
            <a:ext cx="92075"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0" name="29 Estrella de 8 puntas"/>
          <p:cNvSpPr/>
          <p:nvPr/>
        </p:nvSpPr>
        <p:spPr>
          <a:xfrm>
            <a:off x="1403350" y="2719388"/>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1" name="30 Estrella de 8 puntas"/>
          <p:cNvSpPr/>
          <p:nvPr/>
        </p:nvSpPr>
        <p:spPr>
          <a:xfrm>
            <a:off x="722313" y="3644900"/>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2" name="31 Estrella de 8 puntas"/>
          <p:cNvSpPr/>
          <p:nvPr/>
        </p:nvSpPr>
        <p:spPr>
          <a:xfrm>
            <a:off x="327025" y="3894138"/>
            <a:ext cx="90488"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3" name="32 Estrella de 8 puntas"/>
          <p:cNvSpPr/>
          <p:nvPr/>
        </p:nvSpPr>
        <p:spPr>
          <a:xfrm>
            <a:off x="1358900" y="3328988"/>
            <a:ext cx="90488"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4" name="33 Estrella de 8 puntas"/>
          <p:cNvSpPr/>
          <p:nvPr/>
        </p:nvSpPr>
        <p:spPr>
          <a:xfrm>
            <a:off x="1138238" y="3795713"/>
            <a:ext cx="92075"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5" name="34 Estrella de 8 puntas"/>
          <p:cNvSpPr/>
          <p:nvPr/>
        </p:nvSpPr>
        <p:spPr>
          <a:xfrm>
            <a:off x="2159000" y="3421063"/>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6" name="35 Estrella de 8 puntas"/>
          <p:cNvSpPr/>
          <p:nvPr/>
        </p:nvSpPr>
        <p:spPr>
          <a:xfrm>
            <a:off x="2624138" y="4076700"/>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7" name="36 Estrella de 8 puntas"/>
          <p:cNvSpPr/>
          <p:nvPr/>
        </p:nvSpPr>
        <p:spPr>
          <a:xfrm>
            <a:off x="2522538" y="4437063"/>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8" name="37 Estrella de 8 puntas"/>
          <p:cNvSpPr/>
          <p:nvPr/>
        </p:nvSpPr>
        <p:spPr>
          <a:xfrm>
            <a:off x="2205038" y="4146550"/>
            <a:ext cx="92075"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9" name="38 Estrella de 8 puntas"/>
          <p:cNvSpPr/>
          <p:nvPr/>
        </p:nvSpPr>
        <p:spPr>
          <a:xfrm>
            <a:off x="1757363" y="3690938"/>
            <a:ext cx="90487"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0" name="39 Estrella de 8 puntas"/>
          <p:cNvSpPr/>
          <p:nvPr/>
        </p:nvSpPr>
        <p:spPr>
          <a:xfrm>
            <a:off x="1497013" y="4029075"/>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1" name="40 Estrella de 8 puntas"/>
          <p:cNvSpPr/>
          <p:nvPr/>
        </p:nvSpPr>
        <p:spPr>
          <a:xfrm>
            <a:off x="900113" y="4352925"/>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2" name="41 Estrella de 8 puntas"/>
          <p:cNvSpPr/>
          <p:nvPr/>
        </p:nvSpPr>
        <p:spPr>
          <a:xfrm>
            <a:off x="992188" y="4724400"/>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3" name="42 Estrella de 8 puntas"/>
          <p:cNvSpPr/>
          <p:nvPr/>
        </p:nvSpPr>
        <p:spPr>
          <a:xfrm>
            <a:off x="565150" y="4770438"/>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4" name="43 Estrella de 8 puntas"/>
          <p:cNvSpPr/>
          <p:nvPr/>
        </p:nvSpPr>
        <p:spPr>
          <a:xfrm>
            <a:off x="280988" y="5157788"/>
            <a:ext cx="90487"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5" name="44 Estrella de 8 puntas"/>
          <p:cNvSpPr/>
          <p:nvPr/>
        </p:nvSpPr>
        <p:spPr>
          <a:xfrm>
            <a:off x="1404938" y="4724400"/>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6" name="45 Estrella de 8 puntas"/>
          <p:cNvSpPr/>
          <p:nvPr/>
        </p:nvSpPr>
        <p:spPr>
          <a:xfrm>
            <a:off x="2024063" y="4546600"/>
            <a:ext cx="92075"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7" name="46 Estrella de 8 puntas"/>
          <p:cNvSpPr/>
          <p:nvPr/>
        </p:nvSpPr>
        <p:spPr>
          <a:xfrm>
            <a:off x="1871663" y="5056188"/>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8" name="47 Estrella de 8 puntas"/>
          <p:cNvSpPr/>
          <p:nvPr/>
        </p:nvSpPr>
        <p:spPr>
          <a:xfrm>
            <a:off x="1042988" y="5219700"/>
            <a:ext cx="92075"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7215" name="2 CuadroTexto"/>
          <p:cNvSpPr txBox="1">
            <a:spLocks noChangeArrowheads="1"/>
          </p:cNvSpPr>
          <p:nvPr/>
        </p:nvSpPr>
        <p:spPr bwMode="auto">
          <a:xfrm>
            <a:off x="873125" y="5805488"/>
            <a:ext cx="1628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CENTRALIZADO</a:t>
            </a:r>
          </a:p>
        </p:txBody>
      </p:sp>
      <p:cxnSp>
        <p:nvCxnSpPr>
          <p:cNvPr id="50" name="49 Conector recto"/>
          <p:cNvCxnSpPr>
            <a:stCxn id="30" idx="2"/>
            <a:endCxn id="16" idx="2"/>
          </p:cNvCxnSpPr>
          <p:nvPr/>
        </p:nvCxnSpPr>
        <p:spPr>
          <a:xfrm flipV="1">
            <a:off x="1449388" y="1630363"/>
            <a:ext cx="87312" cy="1089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a:stCxn id="30" idx="2"/>
            <a:endCxn id="12" idx="2"/>
          </p:cNvCxnSpPr>
          <p:nvPr/>
        </p:nvCxnSpPr>
        <p:spPr>
          <a:xfrm flipV="1">
            <a:off x="1449388" y="635000"/>
            <a:ext cx="360362" cy="2084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53 Conector recto"/>
          <p:cNvCxnSpPr>
            <a:stCxn id="30" idx="2"/>
            <a:endCxn id="11" idx="2"/>
          </p:cNvCxnSpPr>
          <p:nvPr/>
        </p:nvCxnSpPr>
        <p:spPr>
          <a:xfrm flipV="1">
            <a:off x="1449388" y="1250950"/>
            <a:ext cx="0" cy="1560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55 Conector recto"/>
          <p:cNvCxnSpPr>
            <a:stCxn id="30" idx="2"/>
            <a:endCxn id="9" idx="2"/>
          </p:cNvCxnSpPr>
          <p:nvPr/>
        </p:nvCxnSpPr>
        <p:spPr>
          <a:xfrm flipH="1" flipV="1">
            <a:off x="1089025" y="639763"/>
            <a:ext cx="360363" cy="2171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57 Conector recto"/>
          <p:cNvCxnSpPr>
            <a:stCxn id="30" idx="2"/>
            <a:endCxn id="10" idx="2"/>
          </p:cNvCxnSpPr>
          <p:nvPr/>
        </p:nvCxnSpPr>
        <p:spPr>
          <a:xfrm flipH="1" flipV="1">
            <a:off x="873125" y="1144588"/>
            <a:ext cx="576263" cy="1666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59 Conector recto"/>
          <p:cNvCxnSpPr>
            <a:stCxn id="30" idx="2"/>
            <a:endCxn id="5" idx="2"/>
          </p:cNvCxnSpPr>
          <p:nvPr/>
        </p:nvCxnSpPr>
        <p:spPr>
          <a:xfrm flipH="1" flipV="1">
            <a:off x="417513" y="385763"/>
            <a:ext cx="1031875" cy="2425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61 Conector recto"/>
          <p:cNvCxnSpPr>
            <a:stCxn id="30" idx="2"/>
            <a:endCxn id="6" idx="2"/>
          </p:cNvCxnSpPr>
          <p:nvPr/>
        </p:nvCxnSpPr>
        <p:spPr>
          <a:xfrm flipH="1" flipV="1">
            <a:off x="417513" y="855663"/>
            <a:ext cx="1031875" cy="195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63 Conector recto"/>
          <p:cNvCxnSpPr>
            <a:stCxn id="30" idx="2"/>
            <a:endCxn id="8" idx="2"/>
          </p:cNvCxnSpPr>
          <p:nvPr/>
        </p:nvCxnSpPr>
        <p:spPr>
          <a:xfrm flipH="1" flipV="1">
            <a:off x="657225" y="1538288"/>
            <a:ext cx="746125" cy="1227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67 Conector recto"/>
          <p:cNvCxnSpPr>
            <a:stCxn id="30" idx="2"/>
            <a:endCxn id="7" idx="2"/>
          </p:cNvCxnSpPr>
          <p:nvPr/>
        </p:nvCxnSpPr>
        <p:spPr>
          <a:xfrm flipH="1" flipV="1">
            <a:off x="257175" y="1419225"/>
            <a:ext cx="1146175" cy="134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71 Conector recto"/>
          <p:cNvCxnSpPr>
            <a:stCxn id="30" idx="2"/>
            <a:endCxn id="20" idx="2"/>
          </p:cNvCxnSpPr>
          <p:nvPr/>
        </p:nvCxnSpPr>
        <p:spPr>
          <a:xfrm flipH="1" flipV="1">
            <a:off x="417513" y="2136775"/>
            <a:ext cx="1031875" cy="674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73 Conector recto"/>
          <p:cNvCxnSpPr>
            <a:stCxn id="30" idx="2"/>
            <a:endCxn id="22" idx="2"/>
          </p:cNvCxnSpPr>
          <p:nvPr/>
        </p:nvCxnSpPr>
        <p:spPr>
          <a:xfrm flipH="1" flipV="1">
            <a:off x="814388" y="2498725"/>
            <a:ext cx="603250" cy="300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75 Conector recto"/>
          <p:cNvCxnSpPr>
            <a:endCxn id="24" idx="2"/>
          </p:cNvCxnSpPr>
          <p:nvPr/>
        </p:nvCxnSpPr>
        <p:spPr>
          <a:xfrm flipH="1" flipV="1">
            <a:off x="1069975" y="2757488"/>
            <a:ext cx="334963" cy="53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77 Conector recto"/>
          <p:cNvCxnSpPr>
            <a:endCxn id="25" idx="2"/>
          </p:cNvCxnSpPr>
          <p:nvPr/>
        </p:nvCxnSpPr>
        <p:spPr>
          <a:xfrm flipH="1">
            <a:off x="463550" y="2811463"/>
            <a:ext cx="954088" cy="1476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79 Conector recto"/>
          <p:cNvCxnSpPr>
            <a:stCxn id="30" idx="2"/>
            <a:endCxn id="13" idx="2"/>
          </p:cNvCxnSpPr>
          <p:nvPr/>
        </p:nvCxnSpPr>
        <p:spPr>
          <a:xfrm flipV="1">
            <a:off x="1449388" y="1089025"/>
            <a:ext cx="512762" cy="1722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81 Conector recto"/>
          <p:cNvCxnSpPr>
            <a:stCxn id="30" idx="2"/>
            <a:endCxn id="14" idx="2"/>
          </p:cNvCxnSpPr>
          <p:nvPr/>
        </p:nvCxnSpPr>
        <p:spPr>
          <a:xfrm flipV="1">
            <a:off x="1449388" y="195263"/>
            <a:ext cx="1047750" cy="261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83 Conector recto"/>
          <p:cNvCxnSpPr>
            <a:stCxn id="30" idx="2"/>
            <a:endCxn id="17" idx="2"/>
          </p:cNvCxnSpPr>
          <p:nvPr/>
        </p:nvCxnSpPr>
        <p:spPr>
          <a:xfrm flipV="1">
            <a:off x="1449388" y="1736725"/>
            <a:ext cx="460375" cy="9826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85 Conector recto"/>
          <p:cNvCxnSpPr>
            <a:stCxn id="15" idx="2"/>
            <a:endCxn id="30" idx="2"/>
          </p:cNvCxnSpPr>
          <p:nvPr/>
        </p:nvCxnSpPr>
        <p:spPr>
          <a:xfrm flipH="1">
            <a:off x="1495425" y="901700"/>
            <a:ext cx="938213" cy="1863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87 Conector recto"/>
          <p:cNvCxnSpPr>
            <a:stCxn id="18" idx="2"/>
            <a:endCxn id="30" idx="2"/>
          </p:cNvCxnSpPr>
          <p:nvPr/>
        </p:nvCxnSpPr>
        <p:spPr>
          <a:xfrm flipH="1">
            <a:off x="1495425" y="1281113"/>
            <a:ext cx="1093788" cy="1484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89 Conector recto"/>
          <p:cNvCxnSpPr>
            <a:stCxn id="19" idx="2"/>
            <a:endCxn id="30" idx="2"/>
          </p:cNvCxnSpPr>
          <p:nvPr/>
        </p:nvCxnSpPr>
        <p:spPr>
          <a:xfrm flipH="1">
            <a:off x="1495425" y="2066925"/>
            <a:ext cx="641350" cy="698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91 Conector recto"/>
          <p:cNvCxnSpPr>
            <a:stCxn id="21" idx="2"/>
            <a:endCxn id="30" idx="2"/>
          </p:cNvCxnSpPr>
          <p:nvPr/>
        </p:nvCxnSpPr>
        <p:spPr>
          <a:xfrm flipH="1">
            <a:off x="1495425" y="2136775"/>
            <a:ext cx="1093788" cy="628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93 Conector recto"/>
          <p:cNvCxnSpPr>
            <a:stCxn id="32" idx="2"/>
            <a:endCxn id="30" idx="2"/>
          </p:cNvCxnSpPr>
          <p:nvPr/>
        </p:nvCxnSpPr>
        <p:spPr>
          <a:xfrm flipV="1">
            <a:off x="417513" y="2811463"/>
            <a:ext cx="1031875" cy="1127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95 Conector recto"/>
          <p:cNvCxnSpPr>
            <a:stCxn id="31" idx="2"/>
            <a:endCxn id="30" idx="2"/>
          </p:cNvCxnSpPr>
          <p:nvPr/>
        </p:nvCxnSpPr>
        <p:spPr>
          <a:xfrm flipV="1">
            <a:off x="800100" y="2811463"/>
            <a:ext cx="649288" cy="847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103 Conector recto"/>
          <p:cNvCxnSpPr>
            <a:stCxn id="43" idx="2"/>
            <a:endCxn id="30" idx="2"/>
          </p:cNvCxnSpPr>
          <p:nvPr/>
        </p:nvCxnSpPr>
        <p:spPr>
          <a:xfrm flipV="1">
            <a:off x="644525" y="2811463"/>
            <a:ext cx="804863" cy="1973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105 Conector recto"/>
          <p:cNvCxnSpPr>
            <a:stCxn id="44" idx="2"/>
            <a:endCxn id="30" idx="2"/>
          </p:cNvCxnSpPr>
          <p:nvPr/>
        </p:nvCxnSpPr>
        <p:spPr>
          <a:xfrm flipV="1">
            <a:off x="327025" y="2811463"/>
            <a:ext cx="1122363" cy="2346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107 Conector recto"/>
          <p:cNvCxnSpPr>
            <a:stCxn id="41" idx="2"/>
            <a:endCxn id="30" idx="2"/>
          </p:cNvCxnSpPr>
          <p:nvPr/>
        </p:nvCxnSpPr>
        <p:spPr>
          <a:xfrm flipV="1">
            <a:off x="946150" y="2811463"/>
            <a:ext cx="503238" cy="1541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109 Conector recto"/>
          <p:cNvCxnSpPr>
            <a:stCxn id="34" idx="2"/>
            <a:endCxn id="30" idx="2"/>
          </p:cNvCxnSpPr>
          <p:nvPr/>
        </p:nvCxnSpPr>
        <p:spPr>
          <a:xfrm flipV="1">
            <a:off x="1184275" y="2811463"/>
            <a:ext cx="265113" cy="984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111 Conector recto"/>
          <p:cNvCxnSpPr>
            <a:stCxn id="42" idx="2"/>
            <a:endCxn id="30" idx="2"/>
          </p:cNvCxnSpPr>
          <p:nvPr/>
        </p:nvCxnSpPr>
        <p:spPr>
          <a:xfrm flipV="1">
            <a:off x="1038225" y="2811463"/>
            <a:ext cx="411163" cy="1912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113 Conector recto"/>
          <p:cNvCxnSpPr>
            <a:stCxn id="48" idx="2"/>
            <a:endCxn id="30" idx="2"/>
          </p:cNvCxnSpPr>
          <p:nvPr/>
        </p:nvCxnSpPr>
        <p:spPr>
          <a:xfrm flipV="1">
            <a:off x="1089025" y="2798763"/>
            <a:ext cx="392113" cy="2420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117 Conector recto"/>
          <p:cNvCxnSpPr>
            <a:stCxn id="30" idx="2"/>
            <a:endCxn id="33" idx="2"/>
          </p:cNvCxnSpPr>
          <p:nvPr/>
        </p:nvCxnSpPr>
        <p:spPr>
          <a:xfrm flipH="1">
            <a:off x="1436688" y="2798763"/>
            <a:ext cx="44450" cy="542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119 Conector recto"/>
          <p:cNvCxnSpPr>
            <a:stCxn id="45" idx="2"/>
            <a:endCxn id="30" idx="2"/>
          </p:cNvCxnSpPr>
          <p:nvPr/>
        </p:nvCxnSpPr>
        <p:spPr>
          <a:xfrm flipV="1">
            <a:off x="1449388" y="2798763"/>
            <a:ext cx="31750" cy="19256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123 Conector recto"/>
          <p:cNvCxnSpPr>
            <a:stCxn id="40" idx="2"/>
            <a:endCxn id="30" idx="2"/>
          </p:cNvCxnSpPr>
          <p:nvPr/>
        </p:nvCxnSpPr>
        <p:spPr>
          <a:xfrm flipH="1" flipV="1">
            <a:off x="1481138" y="2798763"/>
            <a:ext cx="61912" cy="1230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125 Conector recto"/>
          <p:cNvCxnSpPr>
            <a:stCxn id="47" idx="2"/>
            <a:endCxn id="30" idx="2"/>
          </p:cNvCxnSpPr>
          <p:nvPr/>
        </p:nvCxnSpPr>
        <p:spPr>
          <a:xfrm flipH="1" flipV="1">
            <a:off x="1481138" y="2798763"/>
            <a:ext cx="436562" cy="2257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127 Conector recto"/>
          <p:cNvCxnSpPr>
            <a:endCxn id="30" idx="2"/>
          </p:cNvCxnSpPr>
          <p:nvPr/>
        </p:nvCxnSpPr>
        <p:spPr>
          <a:xfrm flipH="1" flipV="1">
            <a:off x="1481138" y="2798763"/>
            <a:ext cx="606425" cy="1793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129 Conector recto"/>
          <p:cNvCxnSpPr>
            <a:stCxn id="39" idx="2"/>
            <a:endCxn id="30" idx="2"/>
          </p:cNvCxnSpPr>
          <p:nvPr/>
        </p:nvCxnSpPr>
        <p:spPr>
          <a:xfrm flipH="1" flipV="1">
            <a:off x="1495425" y="2765425"/>
            <a:ext cx="274638" cy="938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132 Conector recto"/>
          <p:cNvCxnSpPr>
            <a:stCxn id="38" idx="2"/>
            <a:endCxn id="30" idx="2"/>
          </p:cNvCxnSpPr>
          <p:nvPr/>
        </p:nvCxnSpPr>
        <p:spPr>
          <a:xfrm flipH="1" flipV="1">
            <a:off x="1495425" y="2765425"/>
            <a:ext cx="722313" cy="139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135 Conector recto"/>
          <p:cNvCxnSpPr>
            <a:stCxn id="37" idx="2"/>
            <a:endCxn id="30" idx="2"/>
          </p:cNvCxnSpPr>
          <p:nvPr/>
        </p:nvCxnSpPr>
        <p:spPr>
          <a:xfrm flipH="1" flipV="1">
            <a:off x="1495425" y="2765425"/>
            <a:ext cx="1073150" cy="1671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137 Conector recto"/>
          <p:cNvCxnSpPr>
            <a:stCxn id="36" idx="2"/>
            <a:endCxn id="30" idx="2"/>
          </p:cNvCxnSpPr>
          <p:nvPr/>
        </p:nvCxnSpPr>
        <p:spPr>
          <a:xfrm flipH="1" flipV="1">
            <a:off x="1481138" y="2798763"/>
            <a:ext cx="1143000" cy="1323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145 Conector recto"/>
          <p:cNvCxnSpPr>
            <a:stCxn id="35" idx="2"/>
            <a:endCxn id="30" idx="2"/>
          </p:cNvCxnSpPr>
          <p:nvPr/>
        </p:nvCxnSpPr>
        <p:spPr>
          <a:xfrm flipH="1" flipV="1">
            <a:off x="1481138" y="2798763"/>
            <a:ext cx="677862" cy="668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147 Conector recto"/>
          <p:cNvCxnSpPr>
            <a:stCxn id="28" idx="2"/>
            <a:endCxn id="30" idx="2"/>
          </p:cNvCxnSpPr>
          <p:nvPr/>
        </p:nvCxnSpPr>
        <p:spPr>
          <a:xfrm flipH="1" flipV="1">
            <a:off x="1481138" y="2798763"/>
            <a:ext cx="450850" cy="204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149 Conector recto"/>
          <p:cNvCxnSpPr>
            <a:stCxn id="29" idx="2"/>
            <a:endCxn id="30" idx="2"/>
          </p:cNvCxnSpPr>
          <p:nvPr/>
        </p:nvCxnSpPr>
        <p:spPr>
          <a:xfrm flipH="1" flipV="1">
            <a:off x="1481138" y="2798763"/>
            <a:ext cx="1047750" cy="223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157 Conector recto"/>
          <p:cNvCxnSpPr>
            <a:stCxn id="30" idx="2"/>
            <a:endCxn id="26" idx="2"/>
          </p:cNvCxnSpPr>
          <p:nvPr/>
        </p:nvCxnSpPr>
        <p:spPr>
          <a:xfrm flipV="1">
            <a:off x="1481138" y="2678113"/>
            <a:ext cx="387350" cy="12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159 Conector recto"/>
          <p:cNvCxnSpPr>
            <a:stCxn id="30" idx="2"/>
            <a:endCxn id="27" idx="2"/>
          </p:cNvCxnSpPr>
          <p:nvPr/>
        </p:nvCxnSpPr>
        <p:spPr>
          <a:xfrm flipV="1">
            <a:off x="1481138" y="2717800"/>
            <a:ext cx="815975" cy="809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163 Conector recto"/>
          <p:cNvCxnSpPr>
            <a:stCxn id="23" idx="2"/>
            <a:endCxn id="30" idx="2"/>
          </p:cNvCxnSpPr>
          <p:nvPr/>
        </p:nvCxnSpPr>
        <p:spPr>
          <a:xfrm flipH="1">
            <a:off x="1481138" y="2535238"/>
            <a:ext cx="1166812"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165 Marcador de pie de página"/>
          <p:cNvSpPr>
            <a:spLocks noGrp="1"/>
          </p:cNvSpPr>
          <p:nvPr>
            <p:ph type="ftr" sz="quarter" idx="11"/>
          </p:nvPr>
        </p:nvSpPr>
        <p:spPr>
          <a:xfrm>
            <a:off x="6156325" y="6381750"/>
            <a:ext cx="2895600" cy="365125"/>
          </a:xfrm>
        </p:spPr>
        <p:txBody>
          <a:bodyPr/>
          <a:lstStyle/>
          <a:p>
            <a:pPr>
              <a:defRPr/>
            </a:pPr>
            <a:r>
              <a:rPr lang="es-CO" dirty="0"/>
              <a:t>❶Paul </a:t>
            </a:r>
            <a:r>
              <a:rPr lang="es-CO" dirty="0" err="1"/>
              <a:t>Baran</a:t>
            </a:r>
            <a:r>
              <a:rPr lang="es-CO" dirty="0"/>
              <a:t> (1926-2011)</a:t>
            </a:r>
          </a:p>
          <a:p>
            <a:pPr>
              <a:defRPr/>
            </a:pPr>
            <a:endParaRPr lang="es-CO" dirty="0"/>
          </a:p>
        </p:txBody>
      </p:sp>
      <p:sp>
        <p:nvSpPr>
          <p:cNvPr id="93" name="2 Subtítulo"/>
          <p:cNvSpPr txBox="1">
            <a:spLocks/>
          </p:cNvSpPr>
          <p:nvPr/>
        </p:nvSpPr>
        <p:spPr bwMode="auto">
          <a:xfrm>
            <a:off x="3059113" y="1414463"/>
            <a:ext cx="54737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eaLnBrk="1" fontAlgn="auto" hangingPunct="1">
              <a:spcAft>
                <a:spcPts val="0"/>
              </a:spcAft>
              <a:buFont typeface="Wingdings" pitchFamily="2" charset="2"/>
              <a:buChar char="v"/>
              <a:defRPr/>
            </a:pPr>
            <a:r>
              <a:rPr lang="es-CO" dirty="0"/>
              <a:t>Niveles jerárquicos: </a:t>
            </a:r>
            <a:r>
              <a:rPr lang="es-CO" dirty="0">
                <a:solidFill>
                  <a:schemeClr val="bg1">
                    <a:lumMod val="50000"/>
                  </a:schemeClr>
                </a:solidFill>
              </a:rPr>
              <a:t>Verticales</a:t>
            </a:r>
            <a:endParaRPr lang="es-CO" dirty="0"/>
          </a:p>
          <a:p>
            <a:pPr marL="457200" indent="-457200" eaLnBrk="1" fontAlgn="auto" hangingPunct="1">
              <a:spcAft>
                <a:spcPts val="0"/>
              </a:spcAft>
              <a:buFont typeface="Wingdings" pitchFamily="2" charset="2"/>
              <a:buChar char="v"/>
              <a:defRPr/>
            </a:pPr>
            <a:r>
              <a:rPr lang="es-CO" dirty="0"/>
              <a:t>Coordinación: </a:t>
            </a:r>
            <a:r>
              <a:rPr lang="es-CO" dirty="0">
                <a:solidFill>
                  <a:schemeClr val="bg1">
                    <a:lumMod val="50000"/>
                  </a:schemeClr>
                </a:solidFill>
              </a:rPr>
              <a:t>Desde la cabeza</a:t>
            </a:r>
            <a:endParaRPr lang="es-CO" dirty="0"/>
          </a:p>
          <a:p>
            <a:pPr marL="457200" indent="-457200" eaLnBrk="1" fontAlgn="auto" hangingPunct="1">
              <a:spcAft>
                <a:spcPts val="0"/>
              </a:spcAft>
              <a:buFont typeface="Wingdings" pitchFamily="2" charset="2"/>
              <a:buChar char="v"/>
              <a:defRPr/>
            </a:pPr>
            <a:r>
              <a:rPr lang="es-CO" dirty="0"/>
              <a:t>Compromiso y responsabilidad: </a:t>
            </a:r>
            <a:r>
              <a:rPr lang="es-CO" dirty="0">
                <a:solidFill>
                  <a:schemeClr val="bg1">
                    <a:lumMod val="50000"/>
                  </a:schemeClr>
                </a:solidFill>
              </a:rPr>
              <a:t>Directamente proporcional al nivel jerárquico</a:t>
            </a:r>
          </a:p>
          <a:p>
            <a:pPr marL="457200" indent="-457200" eaLnBrk="1" fontAlgn="auto" hangingPunct="1">
              <a:spcAft>
                <a:spcPts val="0"/>
              </a:spcAft>
              <a:buFont typeface="Wingdings" pitchFamily="2" charset="2"/>
              <a:buChar char="v"/>
              <a:defRPr/>
            </a:pPr>
            <a:r>
              <a:rPr lang="es-CO" dirty="0"/>
              <a:t>Autoría de los resultados: </a:t>
            </a:r>
            <a:r>
              <a:rPr lang="es-CO" dirty="0">
                <a:solidFill>
                  <a:schemeClr val="bg1">
                    <a:lumMod val="50000"/>
                  </a:schemeClr>
                </a:solidFill>
              </a:rPr>
              <a:t>Del jefe</a:t>
            </a:r>
            <a:endParaRPr lang="es-CO" dirty="0"/>
          </a:p>
          <a:p>
            <a:pPr marL="457200" indent="-457200" eaLnBrk="1" fontAlgn="auto" hangingPunct="1">
              <a:spcAft>
                <a:spcPts val="0"/>
              </a:spcAft>
              <a:buFont typeface="Wingdings" pitchFamily="2" charset="2"/>
              <a:buChar char="v"/>
              <a:defRPr/>
            </a:pPr>
            <a:r>
              <a:rPr lang="es-CO" dirty="0"/>
              <a:t>Entorno: </a:t>
            </a:r>
            <a:r>
              <a:rPr lang="es-CO" dirty="0">
                <a:solidFill>
                  <a:schemeClr val="bg1">
                    <a:lumMod val="50000"/>
                  </a:schemeClr>
                </a:solidFill>
              </a:rPr>
              <a:t>Cerrado/Único</a:t>
            </a:r>
            <a:endParaRPr lang="es-CO" dirty="0"/>
          </a:p>
          <a:p>
            <a:pPr marL="457200" indent="-457200" eaLnBrk="1" fontAlgn="auto" hangingPunct="1">
              <a:spcAft>
                <a:spcPts val="0"/>
              </a:spcAft>
              <a:buFont typeface="Wingdings" pitchFamily="2" charset="2"/>
              <a:buChar char="v"/>
              <a:defRPr/>
            </a:pPr>
            <a:r>
              <a:rPr lang="es-CO" dirty="0"/>
              <a:t>Estructura: </a:t>
            </a:r>
            <a:r>
              <a:rPr lang="es-CO" dirty="0">
                <a:solidFill>
                  <a:schemeClr val="bg1">
                    <a:lumMod val="50000"/>
                  </a:schemeClr>
                </a:solidFill>
              </a:rPr>
              <a:t>Rígida</a:t>
            </a:r>
            <a:endParaRPr lang="es-CO" dirty="0"/>
          </a:p>
          <a:p>
            <a:pPr marL="457200" indent="-457200" eaLnBrk="1" fontAlgn="auto" hangingPunct="1">
              <a:spcAft>
                <a:spcPts val="0"/>
              </a:spcAft>
              <a:buFont typeface="Wingdings" pitchFamily="2" charset="2"/>
              <a:buChar char="v"/>
              <a:defRPr/>
            </a:pPr>
            <a:r>
              <a:rPr lang="es-CO" dirty="0"/>
              <a:t>Dinamismo de la estructura: </a:t>
            </a:r>
            <a:r>
              <a:rPr lang="es-CO" dirty="0">
                <a:solidFill>
                  <a:schemeClr val="bg1">
                    <a:lumMod val="50000"/>
                  </a:schemeClr>
                </a:solidFill>
              </a:rPr>
              <a:t>Lento</a:t>
            </a:r>
            <a:endParaRPr lang="es-CO" dirty="0"/>
          </a:p>
          <a:p>
            <a:pPr marL="457200" indent="-457200" eaLnBrk="1" fontAlgn="auto" hangingPunct="1">
              <a:spcAft>
                <a:spcPts val="0"/>
              </a:spcAft>
              <a:buFont typeface="Wingdings" pitchFamily="2" charset="2"/>
              <a:buChar char="v"/>
              <a:defRPr/>
            </a:pPr>
            <a:r>
              <a:rPr lang="es-CO" dirty="0"/>
              <a:t>Objetivo de la organización: </a:t>
            </a:r>
            <a:r>
              <a:rPr lang="es-CO" dirty="0">
                <a:solidFill>
                  <a:schemeClr val="bg1">
                    <a:lumMod val="50000"/>
                  </a:schemeClr>
                </a:solidFill>
              </a:rPr>
              <a:t>Asignación específica de funciones por cargos y espacios de poder</a:t>
            </a:r>
            <a:endParaRPr lang="es-CO" dirty="0"/>
          </a:p>
          <a:p>
            <a:pPr marL="457200" indent="-457200" algn="just" eaLnBrk="1" fontAlgn="auto" hangingPunct="1">
              <a:spcAft>
                <a:spcPts val="0"/>
              </a:spcAft>
              <a:buFont typeface="Wingdings" pitchFamily="2" charset="2"/>
              <a:buChar char="v"/>
              <a:defRPr/>
            </a:pPr>
            <a:endParaRPr lang="es-C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r>
              <a:rPr lang="es-CO" altLang="es-CO"/>
              <a:t>Modelo Urbano Centralizado</a:t>
            </a:r>
          </a:p>
        </p:txBody>
      </p:sp>
      <p:sp>
        <p:nvSpPr>
          <p:cNvPr id="6" name="5 Elipse"/>
          <p:cNvSpPr/>
          <p:nvPr/>
        </p:nvSpPr>
        <p:spPr>
          <a:xfrm>
            <a:off x="5435600" y="1268413"/>
            <a:ext cx="1223963" cy="647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dirty="0">
                <a:solidFill>
                  <a:schemeClr val="tx1"/>
                </a:solidFill>
              </a:rPr>
              <a:t>Judicial</a:t>
            </a:r>
          </a:p>
        </p:txBody>
      </p:sp>
      <p:sp>
        <p:nvSpPr>
          <p:cNvPr id="8" name="7 Elipse"/>
          <p:cNvSpPr/>
          <p:nvPr/>
        </p:nvSpPr>
        <p:spPr>
          <a:xfrm>
            <a:off x="1079500" y="2852738"/>
            <a:ext cx="1152525" cy="647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dirty="0">
                <a:solidFill>
                  <a:schemeClr val="tx1"/>
                </a:solidFill>
              </a:rPr>
              <a:t>Liberal</a:t>
            </a:r>
          </a:p>
        </p:txBody>
      </p:sp>
      <p:sp>
        <p:nvSpPr>
          <p:cNvPr id="20" name="19 Elipse"/>
          <p:cNvSpPr/>
          <p:nvPr/>
        </p:nvSpPr>
        <p:spPr>
          <a:xfrm>
            <a:off x="3281363" y="3543300"/>
            <a:ext cx="1800225" cy="11160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sz="1200" dirty="0">
              <a:solidFill>
                <a:schemeClr val="tx1"/>
              </a:solidFill>
            </a:endParaRPr>
          </a:p>
        </p:txBody>
      </p:sp>
      <p:grpSp>
        <p:nvGrpSpPr>
          <p:cNvPr id="8198" name="23 Grupo"/>
          <p:cNvGrpSpPr>
            <a:grpSpLocks/>
          </p:cNvGrpSpPr>
          <p:nvPr/>
        </p:nvGrpSpPr>
        <p:grpSpPr bwMode="auto">
          <a:xfrm>
            <a:off x="971550" y="1916113"/>
            <a:ext cx="1368425" cy="576262"/>
            <a:chOff x="971600" y="1916832"/>
            <a:chExt cx="1368152" cy="576064"/>
          </a:xfrm>
        </p:grpSpPr>
        <p:sp>
          <p:nvSpPr>
            <p:cNvPr id="5" name="4 Elipse"/>
            <p:cNvSpPr/>
            <p:nvPr/>
          </p:nvSpPr>
          <p:spPr>
            <a:xfrm>
              <a:off x="971600" y="1916832"/>
              <a:ext cx="1368152"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8240" name="22 CuadroTexto"/>
            <p:cNvSpPr txBox="1">
              <a:spLocks noChangeArrowheads="1"/>
            </p:cNvSpPr>
            <p:nvPr/>
          </p:nvSpPr>
          <p:spPr bwMode="auto">
            <a:xfrm>
              <a:off x="986034" y="2044109"/>
              <a:ext cx="130561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sz="1700"/>
                <a:t>Conservador</a:t>
              </a:r>
            </a:p>
          </p:txBody>
        </p:sp>
      </p:grpSp>
      <p:grpSp>
        <p:nvGrpSpPr>
          <p:cNvPr id="8199" name="25 Grupo"/>
          <p:cNvGrpSpPr>
            <a:grpSpLocks/>
          </p:cNvGrpSpPr>
          <p:nvPr/>
        </p:nvGrpSpPr>
        <p:grpSpPr bwMode="auto">
          <a:xfrm>
            <a:off x="4427538" y="1897063"/>
            <a:ext cx="1152525" cy="647700"/>
            <a:chOff x="4427984" y="1897045"/>
            <a:chExt cx="1152128" cy="648072"/>
          </a:xfrm>
        </p:grpSpPr>
        <p:sp>
          <p:nvSpPr>
            <p:cNvPr id="19" name="18 Elipse"/>
            <p:cNvSpPr/>
            <p:nvPr/>
          </p:nvSpPr>
          <p:spPr>
            <a:xfrm>
              <a:off x="4427984" y="1897045"/>
              <a:ext cx="1152128" cy="648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8238" name="24 CuadroTexto"/>
            <p:cNvSpPr txBox="1">
              <a:spLocks noChangeArrowheads="1"/>
            </p:cNvSpPr>
            <p:nvPr/>
          </p:nvSpPr>
          <p:spPr bwMode="auto">
            <a:xfrm>
              <a:off x="4464721" y="2044109"/>
              <a:ext cx="1040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Ejecutivo</a:t>
              </a:r>
            </a:p>
          </p:txBody>
        </p:sp>
      </p:grpSp>
      <p:grpSp>
        <p:nvGrpSpPr>
          <p:cNvPr id="8200" name="27 Grupo"/>
          <p:cNvGrpSpPr>
            <a:grpSpLocks/>
          </p:cNvGrpSpPr>
          <p:nvPr/>
        </p:nvGrpSpPr>
        <p:grpSpPr bwMode="auto">
          <a:xfrm>
            <a:off x="6264275" y="2168525"/>
            <a:ext cx="1196975" cy="647700"/>
            <a:chOff x="6263988" y="2168860"/>
            <a:chExt cx="1196716" cy="648072"/>
          </a:xfrm>
        </p:grpSpPr>
        <p:sp>
          <p:nvSpPr>
            <p:cNvPr id="18" name="17 Elipse"/>
            <p:cNvSpPr/>
            <p:nvPr/>
          </p:nvSpPr>
          <p:spPr>
            <a:xfrm>
              <a:off x="6308428" y="2168860"/>
              <a:ext cx="1152276" cy="648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solidFill>
                  <a:schemeClr val="tx1"/>
                </a:solidFill>
              </a:endParaRPr>
            </a:p>
          </p:txBody>
        </p:sp>
        <p:sp>
          <p:nvSpPr>
            <p:cNvPr id="8236" name="26 CuadroTexto"/>
            <p:cNvSpPr txBox="1">
              <a:spLocks noChangeArrowheads="1"/>
            </p:cNvSpPr>
            <p:nvPr/>
          </p:nvSpPr>
          <p:spPr bwMode="auto">
            <a:xfrm>
              <a:off x="6263988" y="2296341"/>
              <a:ext cx="1164426" cy="36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Legislativo</a:t>
              </a:r>
            </a:p>
          </p:txBody>
        </p:sp>
      </p:grpSp>
      <p:grpSp>
        <p:nvGrpSpPr>
          <p:cNvPr id="8201" name="29 Grupo"/>
          <p:cNvGrpSpPr>
            <a:grpSpLocks/>
          </p:cNvGrpSpPr>
          <p:nvPr/>
        </p:nvGrpSpPr>
        <p:grpSpPr bwMode="auto">
          <a:xfrm>
            <a:off x="7078663" y="2903538"/>
            <a:ext cx="1327150" cy="649287"/>
            <a:chOff x="7071736" y="2996952"/>
            <a:chExt cx="1327351" cy="648072"/>
          </a:xfrm>
        </p:grpSpPr>
        <p:sp>
          <p:nvSpPr>
            <p:cNvPr id="7" name="6 Elipse"/>
            <p:cNvSpPr/>
            <p:nvPr/>
          </p:nvSpPr>
          <p:spPr>
            <a:xfrm>
              <a:off x="7092376" y="2996952"/>
              <a:ext cx="1295596" cy="648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solidFill>
                  <a:schemeClr val="tx1"/>
                </a:solidFill>
              </a:endParaRPr>
            </a:p>
          </p:txBody>
        </p:sp>
        <p:sp>
          <p:nvSpPr>
            <p:cNvPr id="8234" name="28 CuadroTexto"/>
            <p:cNvSpPr txBox="1">
              <a:spLocks noChangeArrowheads="1"/>
            </p:cNvSpPr>
            <p:nvPr/>
          </p:nvSpPr>
          <p:spPr bwMode="auto">
            <a:xfrm>
              <a:off x="7071736" y="3182764"/>
              <a:ext cx="1327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Monárquico</a:t>
              </a:r>
            </a:p>
          </p:txBody>
        </p:sp>
      </p:grpSp>
      <p:grpSp>
        <p:nvGrpSpPr>
          <p:cNvPr id="8202" name="31 Grupo"/>
          <p:cNvGrpSpPr>
            <a:grpSpLocks/>
          </p:cNvGrpSpPr>
          <p:nvPr/>
        </p:nvGrpSpPr>
        <p:grpSpPr bwMode="auto">
          <a:xfrm>
            <a:off x="7735888" y="3841750"/>
            <a:ext cx="1300162" cy="649288"/>
            <a:chOff x="7735411" y="3906868"/>
            <a:chExt cx="1301085" cy="648072"/>
          </a:xfrm>
        </p:grpSpPr>
        <p:sp>
          <p:nvSpPr>
            <p:cNvPr id="16" name="15 Elipse"/>
            <p:cNvSpPr/>
            <p:nvPr/>
          </p:nvSpPr>
          <p:spPr>
            <a:xfrm>
              <a:off x="7735411" y="3906868"/>
              <a:ext cx="1301085" cy="648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solidFill>
                  <a:schemeClr val="tx1"/>
                </a:solidFill>
              </a:endParaRPr>
            </a:p>
          </p:txBody>
        </p:sp>
        <p:sp>
          <p:nvSpPr>
            <p:cNvPr id="8232" name="30 CuadroTexto"/>
            <p:cNvSpPr txBox="1">
              <a:spLocks noChangeArrowheads="1"/>
            </p:cNvSpPr>
            <p:nvPr/>
          </p:nvSpPr>
          <p:spPr bwMode="auto">
            <a:xfrm>
              <a:off x="7777449" y="4046238"/>
              <a:ext cx="1151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Jerárquico</a:t>
              </a:r>
            </a:p>
          </p:txBody>
        </p:sp>
      </p:grpSp>
      <p:grpSp>
        <p:nvGrpSpPr>
          <p:cNvPr id="8203" name="33 Grupo"/>
          <p:cNvGrpSpPr>
            <a:grpSpLocks/>
          </p:cNvGrpSpPr>
          <p:nvPr/>
        </p:nvGrpSpPr>
        <p:grpSpPr bwMode="auto">
          <a:xfrm>
            <a:off x="7461250" y="4924425"/>
            <a:ext cx="1250950" cy="647700"/>
            <a:chOff x="7460704" y="4924623"/>
            <a:chExt cx="1251520" cy="648072"/>
          </a:xfrm>
        </p:grpSpPr>
        <p:sp>
          <p:nvSpPr>
            <p:cNvPr id="15" name="14 Elipse"/>
            <p:cNvSpPr/>
            <p:nvPr/>
          </p:nvSpPr>
          <p:spPr>
            <a:xfrm>
              <a:off x="7460704" y="4924623"/>
              <a:ext cx="1251520" cy="648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solidFill>
                  <a:schemeClr val="tx1"/>
                </a:solidFill>
              </a:endParaRPr>
            </a:p>
          </p:txBody>
        </p:sp>
        <p:sp>
          <p:nvSpPr>
            <p:cNvPr id="8230" name="32 CuadroTexto"/>
            <p:cNvSpPr txBox="1">
              <a:spLocks noChangeArrowheads="1"/>
            </p:cNvSpPr>
            <p:nvPr/>
          </p:nvSpPr>
          <p:spPr bwMode="auto">
            <a:xfrm>
              <a:off x="7462908" y="5085184"/>
              <a:ext cx="1249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Oligárquico</a:t>
              </a:r>
            </a:p>
          </p:txBody>
        </p:sp>
      </p:grpSp>
      <p:grpSp>
        <p:nvGrpSpPr>
          <p:cNvPr id="8204" name="35 Grupo"/>
          <p:cNvGrpSpPr>
            <a:grpSpLocks/>
          </p:cNvGrpSpPr>
          <p:nvPr/>
        </p:nvGrpSpPr>
        <p:grpSpPr bwMode="auto">
          <a:xfrm>
            <a:off x="6048375" y="5110163"/>
            <a:ext cx="1260475" cy="695325"/>
            <a:chOff x="6048164" y="5110261"/>
            <a:chExt cx="1260140" cy="695003"/>
          </a:xfrm>
        </p:grpSpPr>
        <p:sp>
          <p:nvSpPr>
            <p:cNvPr id="14" name="13 Elipse"/>
            <p:cNvSpPr/>
            <p:nvPr/>
          </p:nvSpPr>
          <p:spPr>
            <a:xfrm>
              <a:off x="6048164" y="5110261"/>
              <a:ext cx="1260140" cy="6950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8228" name="34 CuadroTexto"/>
            <p:cNvSpPr txBox="1">
              <a:spLocks noChangeArrowheads="1"/>
            </p:cNvSpPr>
            <p:nvPr/>
          </p:nvSpPr>
          <p:spPr bwMode="auto">
            <a:xfrm>
              <a:off x="6107532" y="5269850"/>
              <a:ext cx="11414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Anárquico</a:t>
              </a:r>
            </a:p>
          </p:txBody>
        </p:sp>
      </p:grpSp>
      <p:grpSp>
        <p:nvGrpSpPr>
          <p:cNvPr id="8205" name="36 Grupo"/>
          <p:cNvGrpSpPr>
            <a:grpSpLocks/>
          </p:cNvGrpSpPr>
          <p:nvPr/>
        </p:nvGrpSpPr>
        <p:grpSpPr bwMode="auto">
          <a:xfrm>
            <a:off x="4598988" y="5886450"/>
            <a:ext cx="1344612" cy="695325"/>
            <a:chOff x="6048164" y="5110261"/>
            <a:chExt cx="1344656" cy="695003"/>
          </a:xfrm>
        </p:grpSpPr>
        <p:sp>
          <p:nvSpPr>
            <p:cNvPr id="38" name="37 Elipse"/>
            <p:cNvSpPr/>
            <p:nvPr/>
          </p:nvSpPr>
          <p:spPr>
            <a:xfrm>
              <a:off x="6048164" y="5110261"/>
              <a:ext cx="1344656" cy="6950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8226" name="38 CuadroTexto"/>
            <p:cNvSpPr txBox="1">
              <a:spLocks noChangeArrowheads="1"/>
            </p:cNvSpPr>
            <p:nvPr/>
          </p:nvSpPr>
          <p:spPr bwMode="auto">
            <a:xfrm>
              <a:off x="6107532" y="5269850"/>
              <a:ext cx="1285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Globalizado</a:t>
              </a:r>
            </a:p>
          </p:txBody>
        </p:sp>
      </p:grpSp>
      <p:grpSp>
        <p:nvGrpSpPr>
          <p:cNvPr id="8206" name="39 Grupo"/>
          <p:cNvGrpSpPr>
            <a:grpSpLocks/>
          </p:cNvGrpSpPr>
          <p:nvPr/>
        </p:nvGrpSpPr>
        <p:grpSpPr bwMode="auto">
          <a:xfrm>
            <a:off x="2700338" y="5805488"/>
            <a:ext cx="1344612" cy="695325"/>
            <a:chOff x="6048164" y="5110261"/>
            <a:chExt cx="1344656" cy="695003"/>
          </a:xfrm>
        </p:grpSpPr>
        <p:sp>
          <p:nvSpPr>
            <p:cNvPr id="41" name="40 Elipse"/>
            <p:cNvSpPr/>
            <p:nvPr/>
          </p:nvSpPr>
          <p:spPr>
            <a:xfrm>
              <a:off x="6048164" y="5110261"/>
              <a:ext cx="1344656" cy="6950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8224" name="41 CuadroTexto"/>
            <p:cNvSpPr txBox="1">
              <a:spLocks noChangeArrowheads="1"/>
            </p:cNvSpPr>
            <p:nvPr/>
          </p:nvSpPr>
          <p:spPr bwMode="auto">
            <a:xfrm>
              <a:off x="6107532" y="5269850"/>
              <a:ext cx="11583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Localizado</a:t>
              </a:r>
            </a:p>
          </p:txBody>
        </p:sp>
      </p:grpSp>
      <p:sp>
        <p:nvSpPr>
          <p:cNvPr id="43" name="42 Elipse"/>
          <p:cNvSpPr/>
          <p:nvPr/>
        </p:nvSpPr>
        <p:spPr>
          <a:xfrm>
            <a:off x="827088" y="5270500"/>
            <a:ext cx="1404937" cy="6842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dirty="0">
                <a:solidFill>
                  <a:schemeClr val="tx1"/>
                </a:solidFill>
              </a:rPr>
              <a:t>Externo</a:t>
            </a:r>
          </a:p>
        </p:txBody>
      </p:sp>
      <p:sp>
        <p:nvSpPr>
          <p:cNvPr id="44" name="43 Elipse"/>
          <p:cNvSpPr/>
          <p:nvPr/>
        </p:nvSpPr>
        <p:spPr>
          <a:xfrm>
            <a:off x="52388" y="4430713"/>
            <a:ext cx="1403350" cy="6842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dirty="0">
                <a:solidFill>
                  <a:schemeClr val="tx1"/>
                </a:solidFill>
              </a:rPr>
              <a:t>Interno</a:t>
            </a:r>
          </a:p>
        </p:txBody>
      </p:sp>
      <p:cxnSp>
        <p:nvCxnSpPr>
          <p:cNvPr id="46" name="45 Conector curvado"/>
          <p:cNvCxnSpPr>
            <a:stCxn id="20" idx="0"/>
            <a:endCxn id="19" idx="2"/>
          </p:cNvCxnSpPr>
          <p:nvPr/>
        </p:nvCxnSpPr>
        <p:spPr>
          <a:xfrm rot="5400000" flipH="1" flipV="1">
            <a:off x="3643313" y="2759075"/>
            <a:ext cx="1322387" cy="246063"/>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47 Conector curvado"/>
          <p:cNvCxnSpPr>
            <a:stCxn id="20" idx="7"/>
            <a:endCxn id="18" idx="4"/>
          </p:cNvCxnSpPr>
          <p:nvPr/>
        </p:nvCxnSpPr>
        <p:spPr>
          <a:xfrm rot="5400000" flipH="1" flipV="1">
            <a:off x="5406232" y="2228056"/>
            <a:ext cx="890588" cy="2066925"/>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49 Conector curvado"/>
          <p:cNvCxnSpPr>
            <a:stCxn id="20" idx="6"/>
          </p:cNvCxnSpPr>
          <p:nvPr/>
        </p:nvCxnSpPr>
        <p:spPr>
          <a:xfrm>
            <a:off x="5081588" y="4102100"/>
            <a:ext cx="2654300" cy="128588"/>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51 Conector curvado"/>
          <p:cNvCxnSpPr>
            <a:stCxn id="20" idx="5"/>
            <a:endCxn id="14" idx="1"/>
          </p:cNvCxnSpPr>
          <p:nvPr/>
        </p:nvCxnSpPr>
        <p:spPr>
          <a:xfrm rot="16200000" flipH="1">
            <a:off x="5167312" y="4146551"/>
            <a:ext cx="715963" cy="1414462"/>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55 Conector curvado"/>
          <p:cNvCxnSpPr>
            <a:stCxn id="20" idx="3"/>
          </p:cNvCxnSpPr>
          <p:nvPr/>
        </p:nvCxnSpPr>
        <p:spPr>
          <a:xfrm rot="5400000">
            <a:off x="2362200" y="3589338"/>
            <a:ext cx="276225" cy="2089150"/>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57 Conector curvado"/>
          <p:cNvCxnSpPr>
            <a:stCxn id="20" idx="2"/>
            <a:endCxn id="8" idx="4"/>
          </p:cNvCxnSpPr>
          <p:nvPr/>
        </p:nvCxnSpPr>
        <p:spPr>
          <a:xfrm rot="10800000">
            <a:off x="1655763" y="3500438"/>
            <a:ext cx="1625600" cy="601662"/>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59 Conector curvado"/>
          <p:cNvCxnSpPr>
            <a:stCxn id="20" idx="1"/>
            <a:endCxn id="5" idx="6"/>
          </p:cNvCxnSpPr>
          <p:nvPr/>
        </p:nvCxnSpPr>
        <p:spPr>
          <a:xfrm rot="16200000" flipV="1">
            <a:off x="2191544" y="2353469"/>
            <a:ext cx="1501775" cy="1204913"/>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61 Conector curvado"/>
          <p:cNvCxnSpPr>
            <a:stCxn id="20" idx="4"/>
            <a:endCxn id="41" idx="0"/>
          </p:cNvCxnSpPr>
          <p:nvPr/>
        </p:nvCxnSpPr>
        <p:spPr>
          <a:xfrm rot="5400000">
            <a:off x="3203575" y="4827588"/>
            <a:ext cx="1146175" cy="809625"/>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63 Conector curvado"/>
          <p:cNvCxnSpPr>
            <a:endCxn id="38" idx="0"/>
          </p:cNvCxnSpPr>
          <p:nvPr/>
        </p:nvCxnSpPr>
        <p:spPr>
          <a:xfrm rot="16200000" flipH="1">
            <a:off x="4241006" y="4856957"/>
            <a:ext cx="1252537" cy="806450"/>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65 Conector curvado"/>
          <p:cNvCxnSpPr>
            <a:endCxn id="43" idx="6"/>
          </p:cNvCxnSpPr>
          <p:nvPr/>
        </p:nvCxnSpPr>
        <p:spPr>
          <a:xfrm rot="10800000" flipV="1">
            <a:off x="2232025" y="4633913"/>
            <a:ext cx="1685925" cy="977900"/>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68 Conector curvado"/>
          <p:cNvCxnSpPr>
            <a:endCxn id="7" idx="3"/>
          </p:cNvCxnSpPr>
          <p:nvPr/>
        </p:nvCxnSpPr>
        <p:spPr>
          <a:xfrm flipV="1">
            <a:off x="4984750" y="3457575"/>
            <a:ext cx="2303463" cy="384175"/>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70 Conector curvado"/>
          <p:cNvCxnSpPr>
            <a:stCxn id="6" idx="4"/>
          </p:cNvCxnSpPr>
          <p:nvPr/>
        </p:nvCxnSpPr>
        <p:spPr>
          <a:xfrm rot="5400000">
            <a:off x="4437857" y="1942306"/>
            <a:ext cx="1636712" cy="1584325"/>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72 Conector curvado"/>
          <p:cNvCxnSpPr>
            <a:stCxn id="15" idx="1"/>
          </p:cNvCxnSpPr>
          <p:nvPr/>
        </p:nvCxnSpPr>
        <p:spPr>
          <a:xfrm rot="16200000" flipV="1">
            <a:off x="5980113" y="3355975"/>
            <a:ext cx="668337" cy="2659063"/>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22" name="75 CuadroTexto"/>
          <p:cNvSpPr txBox="1">
            <a:spLocks noChangeArrowheads="1"/>
          </p:cNvSpPr>
          <p:nvPr/>
        </p:nvSpPr>
        <p:spPr bwMode="auto">
          <a:xfrm>
            <a:off x="3424238" y="3917950"/>
            <a:ext cx="1457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CO" altLang="es-CO"/>
              <a:t>Pensamiento</a:t>
            </a:r>
            <a:endParaRPr lang="es-CO" altLang="es-CO" sz="12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r>
              <a:rPr lang="es-CO" altLang="es-CO"/>
              <a:t>Estructuras de poder</a:t>
            </a:r>
          </a:p>
        </p:txBody>
      </p:sp>
      <p:sp>
        <p:nvSpPr>
          <p:cNvPr id="5" name="4 Estrella de 8 puntas"/>
          <p:cNvSpPr/>
          <p:nvPr/>
        </p:nvSpPr>
        <p:spPr>
          <a:xfrm>
            <a:off x="371475" y="293688"/>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6" name="5 Estrella de 8 puntas"/>
          <p:cNvSpPr/>
          <p:nvPr/>
        </p:nvSpPr>
        <p:spPr>
          <a:xfrm>
            <a:off x="371475" y="765175"/>
            <a:ext cx="92075"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7" name="6 Estrella de 8 puntas"/>
          <p:cNvSpPr/>
          <p:nvPr/>
        </p:nvSpPr>
        <p:spPr>
          <a:xfrm>
            <a:off x="179388" y="1341438"/>
            <a:ext cx="92075"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8" name="7 Estrella de 8 puntas"/>
          <p:cNvSpPr/>
          <p:nvPr/>
        </p:nvSpPr>
        <p:spPr>
          <a:xfrm>
            <a:off x="611188" y="1447800"/>
            <a:ext cx="92075"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9" name="8 Estrella de 8 puntas"/>
          <p:cNvSpPr/>
          <p:nvPr/>
        </p:nvSpPr>
        <p:spPr>
          <a:xfrm>
            <a:off x="1042988" y="549275"/>
            <a:ext cx="92075"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0" name="9 Estrella de 8 puntas"/>
          <p:cNvSpPr/>
          <p:nvPr/>
        </p:nvSpPr>
        <p:spPr>
          <a:xfrm>
            <a:off x="827088" y="1052513"/>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1" name="10 Estrella de 8 puntas"/>
          <p:cNvSpPr/>
          <p:nvPr/>
        </p:nvSpPr>
        <p:spPr>
          <a:xfrm>
            <a:off x="1403350" y="1158875"/>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2" name="11 Estrella de 8 puntas"/>
          <p:cNvSpPr/>
          <p:nvPr/>
        </p:nvSpPr>
        <p:spPr>
          <a:xfrm>
            <a:off x="1763713" y="544513"/>
            <a:ext cx="92075"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3" name="12 Estrella de 8 puntas"/>
          <p:cNvSpPr/>
          <p:nvPr/>
        </p:nvSpPr>
        <p:spPr>
          <a:xfrm>
            <a:off x="1916113" y="996950"/>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4" name="13 Estrella de 8 puntas"/>
          <p:cNvSpPr/>
          <p:nvPr/>
        </p:nvSpPr>
        <p:spPr>
          <a:xfrm>
            <a:off x="2484438" y="115888"/>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5" name="14 Estrella de 8 puntas"/>
          <p:cNvSpPr/>
          <p:nvPr/>
        </p:nvSpPr>
        <p:spPr>
          <a:xfrm>
            <a:off x="2387600" y="811213"/>
            <a:ext cx="92075"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6" name="15 Estrella de 8 puntas"/>
          <p:cNvSpPr/>
          <p:nvPr/>
        </p:nvSpPr>
        <p:spPr>
          <a:xfrm>
            <a:off x="1490663" y="1538288"/>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7" name="16 Estrella de 8 puntas"/>
          <p:cNvSpPr/>
          <p:nvPr/>
        </p:nvSpPr>
        <p:spPr>
          <a:xfrm>
            <a:off x="1863725" y="1646238"/>
            <a:ext cx="90488"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8" name="17 Estrella de 8 puntas"/>
          <p:cNvSpPr/>
          <p:nvPr/>
        </p:nvSpPr>
        <p:spPr>
          <a:xfrm>
            <a:off x="2589213" y="1235075"/>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9" name="18 Estrella de 8 puntas"/>
          <p:cNvSpPr/>
          <p:nvPr/>
        </p:nvSpPr>
        <p:spPr>
          <a:xfrm>
            <a:off x="2124075" y="1989138"/>
            <a:ext cx="90488"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0" name="19 Estrella de 8 puntas"/>
          <p:cNvSpPr/>
          <p:nvPr/>
        </p:nvSpPr>
        <p:spPr>
          <a:xfrm>
            <a:off x="327025" y="2092325"/>
            <a:ext cx="90488"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1" name="20 Estrella de 8 puntas"/>
          <p:cNvSpPr/>
          <p:nvPr/>
        </p:nvSpPr>
        <p:spPr>
          <a:xfrm>
            <a:off x="2589213" y="2092325"/>
            <a:ext cx="90487"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2" name="21 Estrella de 8 puntas"/>
          <p:cNvSpPr/>
          <p:nvPr/>
        </p:nvSpPr>
        <p:spPr>
          <a:xfrm>
            <a:off x="736600" y="2420938"/>
            <a:ext cx="90488"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3" name="22 Estrella de 8 puntas"/>
          <p:cNvSpPr/>
          <p:nvPr/>
        </p:nvSpPr>
        <p:spPr>
          <a:xfrm>
            <a:off x="2633663" y="2457450"/>
            <a:ext cx="92075"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4" name="23 Estrella de 8 puntas"/>
          <p:cNvSpPr/>
          <p:nvPr/>
        </p:nvSpPr>
        <p:spPr>
          <a:xfrm>
            <a:off x="992188" y="2678113"/>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5" name="24 Estrella de 8 puntas"/>
          <p:cNvSpPr/>
          <p:nvPr/>
        </p:nvSpPr>
        <p:spPr>
          <a:xfrm>
            <a:off x="371475" y="2913063"/>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6" name="25 Estrella de 8 puntas"/>
          <p:cNvSpPr/>
          <p:nvPr/>
        </p:nvSpPr>
        <p:spPr>
          <a:xfrm>
            <a:off x="1868488" y="2633663"/>
            <a:ext cx="92075"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7" name="26 Estrella de 8 puntas"/>
          <p:cNvSpPr/>
          <p:nvPr/>
        </p:nvSpPr>
        <p:spPr>
          <a:xfrm>
            <a:off x="2297113" y="2671763"/>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8" name="27 Estrella de 8 puntas"/>
          <p:cNvSpPr/>
          <p:nvPr/>
        </p:nvSpPr>
        <p:spPr>
          <a:xfrm>
            <a:off x="1919288" y="2990850"/>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29" name="28 Estrella de 8 puntas"/>
          <p:cNvSpPr/>
          <p:nvPr/>
        </p:nvSpPr>
        <p:spPr>
          <a:xfrm>
            <a:off x="2528888" y="2976563"/>
            <a:ext cx="92075"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0" name="29 Estrella de 8 puntas"/>
          <p:cNvSpPr/>
          <p:nvPr/>
        </p:nvSpPr>
        <p:spPr>
          <a:xfrm>
            <a:off x="1403350" y="2719388"/>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1" name="30 Estrella de 8 puntas"/>
          <p:cNvSpPr/>
          <p:nvPr/>
        </p:nvSpPr>
        <p:spPr>
          <a:xfrm>
            <a:off x="722313" y="3644900"/>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2" name="31 Estrella de 8 puntas"/>
          <p:cNvSpPr/>
          <p:nvPr/>
        </p:nvSpPr>
        <p:spPr>
          <a:xfrm>
            <a:off x="327025" y="3894138"/>
            <a:ext cx="90488"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3" name="32 Estrella de 8 puntas"/>
          <p:cNvSpPr/>
          <p:nvPr/>
        </p:nvSpPr>
        <p:spPr>
          <a:xfrm>
            <a:off x="1358900" y="3328988"/>
            <a:ext cx="90488"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4" name="33 Estrella de 8 puntas"/>
          <p:cNvSpPr/>
          <p:nvPr/>
        </p:nvSpPr>
        <p:spPr>
          <a:xfrm>
            <a:off x="1138238" y="3795713"/>
            <a:ext cx="92075"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5" name="34 Estrella de 8 puntas"/>
          <p:cNvSpPr/>
          <p:nvPr/>
        </p:nvSpPr>
        <p:spPr>
          <a:xfrm>
            <a:off x="2159000" y="3421063"/>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6" name="35 Estrella de 8 puntas"/>
          <p:cNvSpPr/>
          <p:nvPr/>
        </p:nvSpPr>
        <p:spPr>
          <a:xfrm>
            <a:off x="2624138" y="4076700"/>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7" name="36 Estrella de 8 puntas"/>
          <p:cNvSpPr/>
          <p:nvPr/>
        </p:nvSpPr>
        <p:spPr>
          <a:xfrm>
            <a:off x="2522538" y="4437063"/>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8" name="37 Estrella de 8 puntas"/>
          <p:cNvSpPr/>
          <p:nvPr/>
        </p:nvSpPr>
        <p:spPr>
          <a:xfrm>
            <a:off x="2205038" y="4146550"/>
            <a:ext cx="92075"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9" name="38 Estrella de 8 puntas"/>
          <p:cNvSpPr/>
          <p:nvPr/>
        </p:nvSpPr>
        <p:spPr>
          <a:xfrm>
            <a:off x="1757363" y="3690938"/>
            <a:ext cx="90487"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0" name="39 Estrella de 8 puntas"/>
          <p:cNvSpPr/>
          <p:nvPr/>
        </p:nvSpPr>
        <p:spPr>
          <a:xfrm>
            <a:off x="1497013" y="4029075"/>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1" name="40 Estrella de 8 puntas"/>
          <p:cNvSpPr/>
          <p:nvPr/>
        </p:nvSpPr>
        <p:spPr>
          <a:xfrm>
            <a:off x="900113" y="4352925"/>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2" name="41 Estrella de 8 puntas"/>
          <p:cNvSpPr/>
          <p:nvPr/>
        </p:nvSpPr>
        <p:spPr>
          <a:xfrm>
            <a:off x="992188" y="4724400"/>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3" name="42 Estrella de 8 puntas"/>
          <p:cNvSpPr/>
          <p:nvPr/>
        </p:nvSpPr>
        <p:spPr>
          <a:xfrm>
            <a:off x="565150" y="4770438"/>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4" name="43 Estrella de 8 puntas"/>
          <p:cNvSpPr/>
          <p:nvPr/>
        </p:nvSpPr>
        <p:spPr>
          <a:xfrm>
            <a:off x="280988" y="5157788"/>
            <a:ext cx="90487" cy="90487"/>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5" name="44 Estrella de 8 puntas"/>
          <p:cNvSpPr/>
          <p:nvPr/>
        </p:nvSpPr>
        <p:spPr>
          <a:xfrm>
            <a:off x="1404938" y="4724400"/>
            <a:ext cx="90487"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6" name="45 Estrella de 8 puntas"/>
          <p:cNvSpPr/>
          <p:nvPr/>
        </p:nvSpPr>
        <p:spPr>
          <a:xfrm>
            <a:off x="2024063" y="4546600"/>
            <a:ext cx="92075"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7" name="46 Estrella de 8 puntas"/>
          <p:cNvSpPr/>
          <p:nvPr/>
        </p:nvSpPr>
        <p:spPr>
          <a:xfrm>
            <a:off x="1871663" y="5056188"/>
            <a:ext cx="92075" cy="92075"/>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48" name="47 Estrella de 8 puntas"/>
          <p:cNvSpPr/>
          <p:nvPr/>
        </p:nvSpPr>
        <p:spPr>
          <a:xfrm>
            <a:off x="1042988" y="5219700"/>
            <a:ext cx="92075" cy="90488"/>
          </a:xfrm>
          <a:prstGeom prst="star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9263" name="2 CuadroTexto"/>
          <p:cNvSpPr txBox="1">
            <a:spLocks noChangeArrowheads="1"/>
          </p:cNvSpPr>
          <p:nvPr/>
        </p:nvSpPr>
        <p:spPr bwMode="auto">
          <a:xfrm>
            <a:off x="873125" y="5805488"/>
            <a:ext cx="1987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DESCENTRALIZADO</a:t>
            </a:r>
          </a:p>
        </p:txBody>
      </p:sp>
      <p:cxnSp>
        <p:nvCxnSpPr>
          <p:cNvPr id="51" name="50 Conector recto"/>
          <p:cNvCxnSpPr>
            <a:stCxn id="10" idx="2"/>
            <a:endCxn id="9" idx="2"/>
          </p:cNvCxnSpPr>
          <p:nvPr/>
        </p:nvCxnSpPr>
        <p:spPr>
          <a:xfrm flipV="1">
            <a:off x="904875" y="627063"/>
            <a:ext cx="152400" cy="439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54 Conector recto"/>
          <p:cNvCxnSpPr>
            <a:stCxn id="10" idx="2"/>
          </p:cNvCxnSpPr>
          <p:nvPr/>
        </p:nvCxnSpPr>
        <p:spPr>
          <a:xfrm flipH="1" flipV="1">
            <a:off x="463550" y="385763"/>
            <a:ext cx="377825" cy="681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62 Conector recto"/>
          <p:cNvCxnSpPr>
            <a:stCxn id="10" idx="2"/>
            <a:endCxn id="6" idx="2"/>
          </p:cNvCxnSpPr>
          <p:nvPr/>
        </p:nvCxnSpPr>
        <p:spPr>
          <a:xfrm flipH="1" flipV="1">
            <a:off x="449263" y="842963"/>
            <a:ext cx="392112" cy="223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65 Conector recto"/>
          <p:cNvCxnSpPr>
            <a:stCxn id="10" idx="2"/>
            <a:endCxn id="7" idx="2"/>
          </p:cNvCxnSpPr>
          <p:nvPr/>
        </p:nvCxnSpPr>
        <p:spPr>
          <a:xfrm flipH="1">
            <a:off x="257175" y="1098550"/>
            <a:ext cx="569913" cy="25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68 Conector recto"/>
          <p:cNvCxnSpPr>
            <a:stCxn id="10" idx="2"/>
            <a:endCxn id="8" idx="2"/>
          </p:cNvCxnSpPr>
          <p:nvPr/>
        </p:nvCxnSpPr>
        <p:spPr>
          <a:xfrm flipH="1">
            <a:off x="688975" y="1144588"/>
            <a:ext cx="184150" cy="315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70 Conector recto"/>
          <p:cNvCxnSpPr>
            <a:stCxn id="11" idx="2"/>
            <a:endCxn id="10" idx="2"/>
          </p:cNvCxnSpPr>
          <p:nvPr/>
        </p:nvCxnSpPr>
        <p:spPr>
          <a:xfrm flipH="1" flipV="1">
            <a:off x="919163" y="1098550"/>
            <a:ext cx="484187" cy="10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74 Conector recto"/>
          <p:cNvCxnSpPr>
            <a:endCxn id="15" idx="2"/>
          </p:cNvCxnSpPr>
          <p:nvPr/>
        </p:nvCxnSpPr>
        <p:spPr>
          <a:xfrm flipV="1">
            <a:off x="946150" y="889000"/>
            <a:ext cx="1455738" cy="20002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9" name="78 Conector recto"/>
          <p:cNvCxnSpPr>
            <a:stCxn id="12" idx="2"/>
            <a:endCxn id="15" idx="2"/>
          </p:cNvCxnSpPr>
          <p:nvPr/>
        </p:nvCxnSpPr>
        <p:spPr>
          <a:xfrm>
            <a:off x="1809750" y="635000"/>
            <a:ext cx="592138" cy="188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82 Conector recto"/>
          <p:cNvCxnSpPr>
            <a:stCxn id="14" idx="2"/>
            <a:endCxn id="15" idx="2"/>
          </p:cNvCxnSpPr>
          <p:nvPr/>
        </p:nvCxnSpPr>
        <p:spPr>
          <a:xfrm flipH="1">
            <a:off x="2433638" y="207963"/>
            <a:ext cx="95250" cy="603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90 Conector recto"/>
          <p:cNvCxnSpPr>
            <a:stCxn id="18" idx="2"/>
            <a:endCxn id="15" idx="2"/>
          </p:cNvCxnSpPr>
          <p:nvPr/>
        </p:nvCxnSpPr>
        <p:spPr>
          <a:xfrm flipH="1" flipV="1">
            <a:off x="2466975" y="889000"/>
            <a:ext cx="134938" cy="360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94 Conector recto"/>
          <p:cNvCxnSpPr>
            <a:stCxn id="16" idx="2"/>
            <a:endCxn id="10" idx="2"/>
          </p:cNvCxnSpPr>
          <p:nvPr/>
        </p:nvCxnSpPr>
        <p:spPr>
          <a:xfrm flipH="1" flipV="1">
            <a:off x="904875" y="1130300"/>
            <a:ext cx="598488" cy="422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104 Conector recto"/>
          <p:cNvCxnSpPr>
            <a:stCxn id="30" idx="2"/>
            <a:endCxn id="10" idx="2"/>
          </p:cNvCxnSpPr>
          <p:nvPr/>
        </p:nvCxnSpPr>
        <p:spPr>
          <a:xfrm flipH="1" flipV="1">
            <a:off x="904875" y="1130300"/>
            <a:ext cx="544513" cy="1589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112 Conector recto"/>
          <p:cNvCxnSpPr>
            <a:stCxn id="13" idx="2"/>
            <a:endCxn id="15" idx="2"/>
          </p:cNvCxnSpPr>
          <p:nvPr/>
        </p:nvCxnSpPr>
        <p:spPr>
          <a:xfrm flipV="1">
            <a:off x="2006600" y="889000"/>
            <a:ext cx="395288" cy="153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115 Conector recto"/>
          <p:cNvCxnSpPr>
            <a:stCxn id="17" idx="2"/>
            <a:endCxn id="15" idx="2"/>
          </p:cNvCxnSpPr>
          <p:nvPr/>
        </p:nvCxnSpPr>
        <p:spPr>
          <a:xfrm flipV="1">
            <a:off x="1909763" y="889000"/>
            <a:ext cx="492125" cy="757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118 Conector recto"/>
          <p:cNvCxnSpPr>
            <a:stCxn id="30" idx="2"/>
            <a:endCxn id="15" idx="2"/>
          </p:cNvCxnSpPr>
          <p:nvPr/>
        </p:nvCxnSpPr>
        <p:spPr>
          <a:xfrm flipV="1">
            <a:off x="1481138" y="889000"/>
            <a:ext cx="920750" cy="1844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121 Conector recto"/>
          <p:cNvCxnSpPr>
            <a:stCxn id="30" idx="2"/>
            <a:endCxn id="22" idx="2"/>
          </p:cNvCxnSpPr>
          <p:nvPr/>
        </p:nvCxnSpPr>
        <p:spPr>
          <a:xfrm flipH="1" flipV="1">
            <a:off x="814388" y="2498725"/>
            <a:ext cx="635000" cy="2206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131 Conector recto"/>
          <p:cNvCxnSpPr>
            <a:stCxn id="22" idx="2"/>
            <a:endCxn id="25" idx="2"/>
          </p:cNvCxnSpPr>
          <p:nvPr/>
        </p:nvCxnSpPr>
        <p:spPr>
          <a:xfrm flipH="1">
            <a:off x="449263" y="2513013"/>
            <a:ext cx="333375" cy="414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140 Conector recto"/>
          <p:cNvCxnSpPr>
            <a:stCxn id="20" idx="2"/>
            <a:endCxn id="22" idx="2"/>
          </p:cNvCxnSpPr>
          <p:nvPr/>
        </p:nvCxnSpPr>
        <p:spPr>
          <a:xfrm>
            <a:off x="404813" y="2170113"/>
            <a:ext cx="344487"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142 Conector recto"/>
          <p:cNvCxnSpPr>
            <a:stCxn id="24" idx="2"/>
            <a:endCxn id="22" idx="2"/>
          </p:cNvCxnSpPr>
          <p:nvPr/>
        </p:nvCxnSpPr>
        <p:spPr>
          <a:xfrm flipH="1" flipV="1">
            <a:off x="814388" y="2498725"/>
            <a:ext cx="190500" cy="193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148 Conector recto"/>
          <p:cNvCxnSpPr>
            <a:stCxn id="27" idx="2"/>
            <a:endCxn id="26" idx="2"/>
          </p:cNvCxnSpPr>
          <p:nvPr/>
        </p:nvCxnSpPr>
        <p:spPr>
          <a:xfrm flipH="1" flipV="1">
            <a:off x="1960563" y="2678113"/>
            <a:ext cx="349250" cy="6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151 Conector recto"/>
          <p:cNvCxnSpPr>
            <a:stCxn id="27" idx="2"/>
            <a:endCxn id="23" idx="2"/>
          </p:cNvCxnSpPr>
          <p:nvPr/>
        </p:nvCxnSpPr>
        <p:spPr>
          <a:xfrm flipV="1">
            <a:off x="2341563" y="2535238"/>
            <a:ext cx="306387" cy="136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153 Conector recto"/>
          <p:cNvCxnSpPr>
            <a:stCxn id="27" idx="2"/>
            <a:endCxn id="29" idx="2"/>
          </p:cNvCxnSpPr>
          <p:nvPr/>
        </p:nvCxnSpPr>
        <p:spPr>
          <a:xfrm>
            <a:off x="2387600" y="2717800"/>
            <a:ext cx="155575" cy="271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158 Conector recto"/>
          <p:cNvCxnSpPr>
            <a:stCxn id="30" idx="2"/>
            <a:endCxn id="27" idx="2"/>
          </p:cNvCxnSpPr>
          <p:nvPr/>
        </p:nvCxnSpPr>
        <p:spPr>
          <a:xfrm flipV="1">
            <a:off x="1495425" y="2717800"/>
            <a:ext cx="892175" cy="47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170 Conector recto"/>
          <p:cNvCxnSpPr>
            <a:stCxn id="34" idx="2"/>
            <a:endCxn id="31" idx="2"/>
          </p:cNvCxnSpPr>
          <p:nvPr/>
        </p:nvCxnSpPr>
        <p:spPr>
          <a:xfrm flipH="1" flipV="1">
            <a:off x="812800" y="3690938"/>
            <a:ext cx="371475" cy="104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172 Conector recto"/>
          <p:cNvCxnSpPr>
            <a:stCxn id="34" idx="2"/>
            <a:endCxn id="32" idx="2"/>
          </p:cNvCxnSpPr>
          <p:nvPr/>
        </p:nvCxnSpPr>
        <p:spPr>
          <a:xfrm flipH="1">
            <a:off x="417513" y="3808413"/>
            <a:ext cx="735012" cy="130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178 Conector curvado"/>
          <p:cNvCxnSpPr>
            <a:stCxn id="30" idx="2"/>
            <a:endCxn id="42" idx="2"/>
          </p:cNvCxnSpPr>
          <p:nvPr/>
        </p:nvCxnSpPr>
        <p:spPr>
          <a:xfrm flipH="1">
            <a:off x="1069975" y="2765425"/>
            <a:ext cx="425450" cy="1973263"/>
          </a:xfrm>
          <a:prstGeom prst="curvedConnector4">
            <a:avLst>
              <a:gd name="adj1" fmla="val -40939"/>
              <a:gd name="adj2" fmla="val 9094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185 Conector recto"/>
          <p:cNvCxnSpPr>
            <a:stCxn id="43" idx="2"/>
            <a:endCxn id="42" idx="2"/>
          </p:cNvCxnSpPr>
          <p:nvPr/>
        </p:nvCxnSpPr>
        <p:spPr>
          <a:xfrm flipV="1">
            <a:off x="657225" y="4738688"/>
            <a:ext cx="347663" cy="77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187 Conector recto"/>
          <p:cNvCxnSpPr>
            <a:stCxn id="41" idx="2"/>
            <a:endCxn id="42" idx="2"/>
          </p:cNvCxnSpPr>
          <p:nvPr/>
        </p:nvCxnSpPr>
        <p:spPr>
          <a:xfrm>
            <a:off x="977900" y="4430713"/>
            <a:ext cx="60325" cy="2936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193 Conector recto"/>
          <p:cNvCxnSpPr>
            <a:stCxn id="44" idx="2"/>
            <a:endCxn id="42" idx="2"/>
          </p:cNvCxnSpPr>
          <p:nvPr/>
        </p:nvCxnSpPr>
        <p:spPr>
          <a:xfrm flipV="1">
            <a:off x="358775" y="4770438"/>
            <a:ext cx="633413" cy="400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197 Conector recto"/>
          <p:cNvCxnSpPr>
            <a:stCxn id="42" idx="2"/>
            <a:endCxn id="48" idx="2"/>
          </p:cNvCxnSpPr>
          <p:nvPr/>
        </p:nvCxnSpPr>
        <p:spPr>
          <a:xfrm>
            <a:off x="1038225" y="4816475"/>
            <a:ext cx="50800" cy="403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199 Conector recto"/>
          <p:cNvCxnSpPr>
            <a:stCxn id="42" idx="2"/>
            <a:endCxn id="45" idx="2"/>
          </p:cNvCxnSpPr>
          <p:nvPr/>
        </p:nvCxnSpPr>
        <p:spPr>
          <a:xfrm>
            <a:off x="1069975" y="4738688"/>
            <a:ext cx="347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205 Conector recto"/>
          <p:cNvCxnSpPr>
            <a:stCxn id="34" idx="2"/>
            <a:endCxn id="40" idx="2"/>
          </p:cNvCxnSpPr>
          <p:nvPr/>
        </p:nvCxnSpPr>
        <p:spPr>
          <a:xfrm>
            <a:off x="1217613" y="3873500"/>
            <a:ext cx="293687" cy="168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208 Conector recto"/>
          <p:cNvCxnSpPr>
            <a:stCxn id="34" idx="2"/>
            <a:endCxn id="33" idx="2"/>
          </p:cNvCxnSpPr>
          <p:nvPr/>
        </p:nvCxnSpPr>
        <p:spPr>
          <a:xfrm flipV="1">
            <a:off x="1217613" y="3419475"/>
            <a:ext cx="187325" cy="388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210 Conector recto"/>
          <p:cNvCxnSpPr>
            <a:stCxn id="30" idx="2"/>
            <a:endCxn id="34" idx="2"/>
          </p:cNvCxnSpPr>
          <p:nvPr/>
        </p:nvCxnSpPr>
        <p:spPr>
          <a:xfrm flipH="1">
            <a:off x="1184275" y="2798763"/>
            <a:ext cx="233363" cy="996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212 Conector recto"/>
          <p:cNvCxnSpPr>
            <a:stCxn id="28" idx="2"/>
            <a:endCxn id="27" idx="2"/>
          </p:cNvCxnSpPr>
          <p:nvPr/>
        </p:nvCxnSpPr>
        <p:spPr>
          <a:xfrm flipV="1">
            <a:off x="1965325" y="2717800"/>
            <a:ext cx="331788" cy="273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216 Conector recto"/>
          <p:cNvCxnSpPr>
            <a:stCxn id="27" idx="2"/>
            <a:endCxn id="35" idx="2"/>
          </p:cNvCxnSpPr>
          <p:nvPr/>
        </p:nvCxnSpPr>
        <p:spPr>
          <a:xfrm flipH="1">
            <a:off x="2205038" y="2749550"/>
            <a:ext cx="104775" cy="671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218 Conector recto"/>
          <p:cNvCxnSpPr>
            <a:stCxn id="42" idx="2"/>
            <a:endCxn id="47" idx="2"/>
          </p:cNvCxnSpPr>
          <p:nvPr/>
        </p:nvCxnSpPr>
        <p:spPr>
          <a:xfrm>
            <a:off x="1069975" y="4803775"/>
            <a:ext cx="815975" cy="26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222 Conector recto"/>
          <p:cNvCxnSpPr>
            <a:stCxn id="38" idx="2"/>
            <a:endCxn id="39" idx="2"/>
          </p:cNvCxnSpPr>
          <p:nvPr/>
        </p:nvCxnSpPr>
        <p:spPr>
          <a:xfrm flipH="1" flipV="1">
            <a:off x="1803400" y="3781425"/>
            <a:ext cx="414338" cy="377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224 Conector recto"/>
          <p:cNvCxnSpPr>
            <a:stCxn id="38" idx="2"/>
            <a:endCxn id="36" idx="2"/>
          </p:cNvCxnSpPr>
          <p:nvPr/>
        </p:nvCxnSpPr>
        <p:spPr>
          <a:xfrm flipV="1">
            <a:off x="2251075" y="4122738"/>
            <a:ext cx="373063" cy="23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226 Conector recto"/>
          <p:cNvCxnSpPr>
            <a:stCxn id="38" idx="2"/>
            <a:endCxn id="37" idx="2"/>
          </p:cNvCxnSpPr>
          <p:nvPr/>
        </p:nvCxnSpPr>
        <p:spPr>
          <a:xfrm>
            <a:off x="2297113" y="4191000"/>
            <a:ext cx="271462" cy="246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230 Conector recto"/>
          <p:cNvCxnSpPr>
            <a:stCxn id="46" idx="2"/>
            <a:endCxn id="38" idx="2"/>
          </p:cNvCxnSpPr>
          <p:nvPr/>
        </p:nvCxnSpPr>
        <p:spPr>
          <a:xfrm flipV="1">
            <a:off x="2070100" y="4191000"/>
            <a:ext cx="134938" cy="355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256 Conector recto"/>
          <p:cNvCxnSpPr>
            <a:stCxn id="30" idx="2"/>
            <a:endCxn id="38" idx="2"/>
          </p:cNvCxnSpPr>
          <p:nvPr/>
        </p:nvCxnSpPr>
        <p:spPr>
          <a:xfrm>
            <a:off x="1495425" y="2765425"/>
            <a:ext cx="755650" cy="1381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258 Conector recto"/>
          <p:cNvCxnSpPr>
            <a:stCxn id="27" idx="2"/>
            <a:endCxn id="21" idx="2"/>
          </p:cNvCxnSpPr>
          <p:nvPr/>
        </p:nvCxnSpPr>
        <p:spPr>
          <a:xfrm flipV="1">
            <a:off x="2341563" y="2170113"/>
            <a:ext cx="260350" cy="501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260 Conector recto"/>
          <p:cNvCxnSpPr>
            <a:stCxn id="27" idx="2"/>
            <a:endCxn id="19" idx="2"/>
          </p:cNvCxnSpPr>
          <p:nvPr/>
        </p:nvCxnSpPr>
        <p:spPr>
          <a:xfrm flipH="1" flipV="1">
            <a:off x="2170113" y="2079625"/>
            <a:ext cx="171450" cy="592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2 Subtítulo"/>
          <p:cNvSpPr txBox="1">
            <a:spLocks/>
          </p:cNvSpPr>
          <p:nvPr/>
        </p:nvSpPr>
        <p:spPr bwMode="auto">
          <a:xfrm>
            <a:off x="3059113" y="1414463"/>
            <a:ext cx="54737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eaLnBrk="1" fontAlgn="auto" hangingPunct="1">
              <a:spcAft>
                <a:spcPts val="0"/>
              </a:spcAft>
              <a:buFont typeface="Wingdings" pitchFamily="2" charset="2"/>
              <a:buChar char="v"/>
              <a:defRPr/>
            </a:pPr>
            <a:r>
              <a:rPr lang="es-CO" sz="2400" dirty="0"/>
              <a:t>Niveles jerárquicos: </a:t>
            </a:r>
            <a:r>
              <a:rPr lang="es-CO" sz="2400" dirty="0" err="1">
                <a:solidFill>
                  <a:schemeClr val="bg1">
                    <a:lumMod val="50000"/>
                  </a:schemeClr>
                </a:solidFill>
              </a:rPr>
              <a:t>Semi</a:t>
            </a:r>
            <a:r>
              <a:rPr lang="es-CO" sz="2400" dirty="0">
                <a:solidFill>
                  <a:schemeClr val="bg1">
                    <a:lumMod val="50000"/>
                  </a:schemeClr>
                </a:solidFill>
              </a:rPr>
              <a:t>-horizontales</a:t>
            </a:r>
            <a:endParaRPr lang="es-CO" sz="2400" dirty="0"/>
          </a:p>
          <a:p>
            <a:pPr marL="457200" indent="-457200" eaLnBrk="1" fontAlgn="auto" hangingPunct="1">
              <a:spcAft>
                <a:spcPts val="0"/>
              </a:spcAft>
              <a:buFont typeface="Wingdings" pitchFamily="2" charset="2"/>
              <a:buChar char="v"/>
              <a:defRPr/>
            </a:pPr>
            <a:r>
              <a:rPr lang="es-CO" sz="2400" dirty="0"/>
              <a:t>Coordinación: </a:t>
            </a:r>
            <a:r>
              <a:rPr lang="es-CO" sz="2400" dirty="0">
                <a:solidFill>
                  <a:schemeClr val="bg1">
                    <a:lumMod val="50000"/>
                  </a:schemeClr>
                </a:solidFill>
              </a:rPr>
              <a:t>Desde un centro designado</a:t>
            </a:r>
            <a:endParaRPr lang="es-CO" sz="2400" dirty="0"/>
          </a:p>
          <a:p>
            <a:pPr marL="457200" indent="-457200" eaLnBrk="1" fontAlgn="auto" hangingPunct="1">
              <a:spcAft>
                <a:spcPts val="0"/>
              </a:spcAft>
              <a:buFont typeface="Wingdings" pitchFamily="2" charset="2"/>
              <a:buChar char="v"/>
              <a:defRPr/>
            </a:pPr>
            <a:r>
              <a:rPr lang="es-CO" sz="2400" dirty="0"/>
              <a:t>Compromiso y responsabilidad: </a:t>
            </a:r>
            <a:r>
              <a:rPr lang="es-CO" sz="2400" dirty="0">
                <a:solidFill>
                  <a:schemeClr val="bg1">
                    <a:lumMod val="50000"/>
                  </a:schemeClr>
                </a:solidFill>
              </a:rPr>
              <a:t>En el centro</a:t>
            </a:r>
          </a:p>
          <a:p>
            <a:pPr marL="457200" indent="-457200" eaLnBrk="1" fontAlgn="auto" hangingPunct="1">
              <a:spcAft>
                <a:spcPts val="0"/>
              </a:spcAft>
              <a:buFont typeface="Wingdings" pitchFamily="2" charset="2"/>
              <a:buChar char="v"/>
              <a:defRPr/>
            </a:pPr>
            <a:r>
              <a:rPr lang="es-CO" sz="2400" dirty="0"/>
              <a:t>Autoría de los resultados: </a:t>
            </a:r>
            <a:r>
              <a:rPr lang="es-CO" sz="2400" dirty="0">
                <a:solidFill>
                  <a:schemeClr val="bg1">
                    <a:lumMod val="50000"/>
                  </a:schemeClr>
                </a:solidFill>
              </a:rPr>
              <a:t>Del coordinador</a:t>
            </a:r>
            <a:endParaRPr lang="es-CO" sz="2400" dirty="0"/>
          </a:p>
          <a:p>
            <a:pPr marL="457200" indent="-457200" eaLnBrk="1" fontAlgn="auto" hangingPunct="1">
              <a:spcAft>
                <a:spcPts val="0"/>
              </a:spcAft>
              <a:buFont typeface="Wingdings" pitchFamily="2" charset="2"/>
              <a:buChar char="v"/>
              <a:defRPr/>
            </a:pPr>
            <a:r>
              <a:rPr lang="es-CO" sz="2400" dirty="0"/>
              <a:t>Entorno: </a:t>
            </a:r>
            <a:r>
              <a:rPr lang="es-CO" sz="2400" dirty="0">
                <a:solidFill>
                  <a:schemeClr val="bg1">
                    <a:lumMod val="50000"/>
                  </a:schemeClr>
                </a:solidFill>
              </a:rPr>
              <a:t>Abierto/Único</a:t>
            </a:r>
            <a:endParaRPr lang="es-CO" sz="2400" dirty="0"/>
          </a:p>
          <a:p>
            <a:pPr marL="457200" indent="-457200" eaLnBrk="1" fontAlgn="auto" hangingPunct="1">
              <a:spcAft>
                <a:spcPts val="0"/>
              </a:spcAft>
              <a:buFont typeface="Wingdings" pitchFamily="2" charset="2"/>
              <a:buChar char="v"/>
              <a:defRPr/>
            </a:pPr>
            <a:r>
              <a:rPr lang="es-CO" sz="2400" dirty="0"/>
              <a:t>Estructura: </a:t>
            </a:r>
            <a:r>
              <a:rPr lang="es-CO" sz="2400" dirty="0">
                <a:solidFill>
                  <a:schemeClr val="bg1">
                    <a:lumMod val="50000"/>
                  </a:schemeClr>
                </a:solidFill>
              </a:rPr>
              <a:t>Centralizada</a:t>
            </a:r>
            <a:endParaRPr lang="es-CO" sz="2400" dirty="0"/>
          </a:p>
          <a:p>
            <a:pPr marL="457200" indent="-457200" eaLnBrk="1" fontAlgn="auto" hangingPunct="1">
              <a:spcAft>
                <a:spcPts val="0"/>
              </a:spcAft>
              <a:buFont typeface="Wingdings" pitchFamily="2" charset="2"/>
              <a:buChar char="v"/>
              <a:defRPr/>
            </a:pPr>
            <a:r>
              <a:rPr lang="es-CO" sz="2400" dirty="0"/>
              <a:t>Dinamismo de la estructura: </a:t>
            </a:r>
            <a:r>
              <a:rPr lang="es-CO" sz="2400" dirty="0">
                <a:solidFill>
                  <a:schemeClr val="bg1">
                    <a:lumMod val="50000"/>
                  </a:schemeClr>
                </a:solidFill>
              </a:rPr>
              <a:t>Lento ó ágil</a:t>
            </a:r>
            <a:endParaRPr lang="es-CO" sz="2400" dirty="0"/>
          </a:p>
          <a:p>
            <a:pPr marL="457200" indent="-457200" eaLnBrk="1" fontAlgn="auto" hangingPunct="1">
              <a:spcAft>
                <a:spcPts val="0"/>
              </a:spcAft>
              <a:buFont typeface="Wingdings" pitchFamily="2" charset="2"/>
              <a:buChar char="v"/>
              <a:defRPr/>
            </a:pPr>
            <a:r>
              <a:rPr lang="es-CO" sz="2400" dirty="0"/>
              <a:t>Objetivo de la organización: </a:t>
            </a:r>
            <a:r>
              <a:rPr lang="es-CO" sz="2400" dirty="0">
                <a:solidFill>
                  <a:schemeClr val="bg1">
                    <a:lumMod val="50000"/>
                  </a:schemeClr>
                </a:solidFill>
              </a:rPr>
              <a:t>De coordinación</a:t>
            </a:r>
            <a:endParaRPr lang="es-CO"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r>
              <a:rPr lang="es-CO" altLang="es-CO"/>
              <a:t>Modelo Urbano Descentralizado</a:t>
            </a:r>
          </a:p>
        </p:txBody>
      </p:sp>
      <p:sp>
        <p:nvSpPr>
          <p:cNvPr id="6" name="5 Elipse"/>
          <p:cNvSpPr/>
          <p:nvPr/>
        </p:nvSpPr>
        <p:spPr>
          <a:xfrm>
            <a:off x="5435600" y="1268413"/>
            <a:ext cx="1223963" cy="647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dirty="0">
                <a:solidFill>
                  <a:schemeClr val="tx1"/>
                </a:solidFill>
              </a:rPr>
              <a:t>Judicial</a:t>
            </a:r>
          </a:p>
        </p:txBody>
      </p:sp>
      <p:sp>
        <p:nvSpPr>
          <p:cNvPr id="8" name="7 Elipse"/>
          <p:cNvSpPr/>
          <p:nvPr/>
        </p:nvSpPr>
        <p:spPr>
          <a:xfrm>
            <a:off x="1079500" y="2852738"/>
            <a:ext cx="1152525" cy="647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dirty="0">
                <a:solidFill>
                  <a:schemeClr val="tx1"/>
                </a:solidFill>
              </a:rPr>
              <a:t>Liberal</a:t>
            </a:r>
          </a:p>
        </p:txBody>
      </p:sp>
      <p:sp>
        <p:nvSpPr>
          <p:cNvPr id="20" name="19 Elipse"/>
          <p:cNvSpPr/>
          <p:nvPr/>
        </p:nvSpPr>
        <p:spPr>
          <a:xfrm>
            <a:off x="3281363" y="3543300"/>
            <a:ext cx="1800225" cy="11160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dirty="0">
                <a:solidFill>
                  <a:schemeClr val="tx1"/>
                </a:solidFill>
              </a:rPr>
              <a:t>Formas de pensar </a:t>
            </a:r>
            <a:r>
              <a:rPr lang="es-CO" sz="1200" dirty="0">
                <a:solidFill>
                  <a:schemeClr val="tx1"/>
                </a:solidFill>
              </a:rPr>
              <a:t>❷</a:t>
            </a:r>
          </a:p>
        </p:txBody>
      </p:sp>
      <p:sp>
        <p:nvSpPr>
          <p:cNvPr id="21" name="20 Marcador de pie de página"/>
          <p:cNvSpPr>
            <a:spLocks noGrp="1"/>
          </p:cNvSpPr>
          <p:nvPr>
            <p:ph type="ftr" sz="quarter" idx="11"/>
          </p:nvPr>
        </p:nvSpPr>
        <p:spPr>
          <a:xfrm>
            <a:off x="6086475" y="6388100"/>
            <a:ext cx="2895600" cy="365125"/>
          </a:xfrm>
        </p:spPr>
        <p:txBody>
          <a:bodyPr/>
          <a:lstStyle/>
          <a:p>
            <a:pPr>
              <a:defRPr/>
            </a:pPr>
            <a:r>
              <a:rPr lang="es-CO" dirty="0"/>
              <a:t>❷</a:t>
            </a:r>
            <a:r>
              <a:rPr lang="es-CO" dirty="0" err="1"/>
              <a:t>Stemberg</a:t>
            </a:r>
            <a:r>
              <a:rPr lang="es-CO" dirty="0"/>
              <a:t> (n. 1949)</a:t>
            </a:r>
          </a:p>
        </p:txBody>
      </p:sp>
      <p:grpSp>
        <p:nvGrpSpPr>
          <p:cNvPr id="10247" name="23 Grupo"/>
          <p:cNvGrpSpPr>
            <a:grpSpLocks/>
          </p:cNvGrpSpPr>
          <p:nvPr/>
        </p:nvGrpSpPr>
        <p:grpSpPr bwMode="auto">
          <a:xfrm>
            <a:off x="952500" y="1916113"/>
            <a:ext cx="1406525" cy="576262"/>
            <a:chOff x="953015" y="1916832"/>
            <a:chExt cx="1405321" cy="576064"/>
          </a:xfrm>
        </p:grpSpPr>
        <p:sp>
          <p:nvSpPr>
            <p:cNvPr id="5" name="4 Elipse"/>
            <p:cNvSpPr/>
            <p:nvPr/>
          </p:nvSpPr>
          <p:spPr>
            <a:xfrm>
              <a:off x="972049" y="1916832"/>
              <a:ext cx="1367254"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10308" name="22 CuadroTexto"/>
            <p:cNvSpPr txBox="1">
              <a:spLocks noChangeArrowheads="1"/>
            </p:cNvSpPr>
            <p:nvPr/>
          </p:nvSpPr>
          <p:spPr bwMode="auto">
            <a:xfrm>
              <a:off x="953015" y="2044109"/>
              <a:ext cx="140532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sz="1700"/>
                <a:t>Conservadora</a:t>
              </a:r>
            </a:p>
          </p:txBody>
        </p:sp>
      </p:grpSp>
      <p:grpSp>
        <p:nvGrpSpPr>
          <p:cNvPr id="10248" name="25 Grupo"/>
          <p:cNvGrpSpPr>
            <a:grpSpLocks/>
          </p:cNvGrpSpPr>
          <p:nvPr/>
        </p:nvGrpSpPr>
        <p:grpSpPr bwMode="auto">
          <a:xfrm>
            <a:off x="4427538" y="1897063"/>
            <a:ext cx="1152525" cy="647700"/>
            <a:chOff x="4427984" y="1897045"/>
            <a:chExt cx="1152128" cy="648072"/>
          </a:xfrm>
        </p:grpSpPr>
        <p:sp>
          <p:nvSpPr>
            <p:cNvPr id="19" name="18 Elipse"/>
            <p:cNvSpPr/>
            <p:nvPr/>
          </p:nvSpPr>
          <p:spPr>
            <a:xfrm>
              <a:off x="4427984" y="1897045"/>
              <a:ext cx="1152128" cy="648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10306" name="24 CuadroTexto"/>
            <p:cNvSpPr txBox="1">
              <a:spLocks noChangeArrowheads="1"/>
            </p:cNvSpPr>
            <p:nvPr/>
          </p:nvSpPr>
          <p:spPr bwMode="auto">
            <a:xfrm>
              <a:off x="4464721" y="2044109"/>
              <a:ext cx="1027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Ejecutiva</a:t>
              </a:r>
            </a:p>
          </p:txBody>
        </p:sp>
      </p:grpSp>
      <p:grpSp>
        <p:nvGrpSpPr>
          <p:cNvPr id="10249" name="27 Grupo"/>
          <p:cNvGrpSpPr>
            <a:grpSpLocks/>
          </p:cNvGrpSpPr>
          <p:nvPr/>
        </p:nvGrpSpPr>
        <p:grpSpPr bwMode="auto">
          <a:xfrm>
            <a:off x="6264275" y="2168525"/>
            <a:ext cx="1196975" cy="647700"/>
            <a:chOff x="6263988" y="2168860"/>
            <a:chExt cx="1196716" cy="648072"/>
          </a:xfrm>
        </p:grpSpPr>
        <p:sp>
          <p:nvSpPr>
            <p:cNvPr id="18" name="17 Elipse"/>
            <p:cNvSpPr/>
            <p:nvPr/>
          </p:nvSpPr>
          <p:spPr>
            <a:xfrm>
              <a:off x="6308428" y="2168860"/>
              <a:ext cx="1152276" cy="648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solidFill>
                  <a:schemeClr val="tx1"/>
                </a:solidFill>
              </a:endParaRPr>
            </a:p>
          </p:txBody>
        </p:sp>
        <p:sp>
          <p:nvSpPr>
            <p:cNvPr id="10304" name="26 CuadroTexto"/>
            <p:cNvSpPr txBox="1">
              <a:spLocks noChangeArrowheads="1"/>
            </p:cNvSpPr>
            <p:nvPr/>
          </p:nvSpPr>
          <p:spPr bwMode="auto">
            <a:xfrm>
              <a:off x="6263988" y="2296341"/>
              <a:ext cx="1152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Legislativa</a:t>
              </a:r>
            </a:p>
          </p:txBody>
        </p:sp>
      </p:grpSp>
      <p:grpSp>
        <p:nvGrpSpPr>
          <p:cNvPr id="10250" name="29 Grupo"/>
          <p:cNvGrpSpPr>
            <a:grpSpLocks/>
          </p:cNvGrpSpPr>
          <p:nvPr/>
        </p:nvGrpSpPr>
        <p:grpSpPr bwMode="auto">
          <a:xfrm>
            <a:off x="7078663" y="2903538"/>
            <a:ext cx="1316037" cy="649287"/>
            <a:chOff x="7071736" y="2996952"/>
            <a:chExt cx="1316130" cy="648072"/>
          </a:xfrm>
        </p:grpSpPr>
        <p:sp>
          <p:nvSpPr>
            <p:cNvPr id="7" name="6 Elipse"/>
            <p:cNvSpPr/>
            <p:nvPr/>
          </p:nvSpPr>
          <p:spPr>
            <a:xfrm>
              <a:off x="7092374" y="2996952"/>
              <a:ext cx="1295492" cy="648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solidFill>
                  <a:schemeClr val="tx1"/>
                </a:solidFill>
              </a:endParaRPr>
            </a:p>
          </p:txBody>
        </p:sp>
        <p:sp>
          <p:nvSpPr>
            <p:cNvPr id="10302" name="28 CuadroTexto"/>
            <p:cNvSpPr txBox="1">
              <a:spLocks noChangeArrowheads="1"/>
            </p:cNvSpPr>
            <p:nvPr/>
          </p:nvSpPr>
          <p:spPr bwMode="auto">
            <a:xfrm>
              <a:off x="7071736" y="3182764"/>
              <a:ext cx="13161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Monárquica</a:t>
              </a:r>
            </a:p>
          </p:txBody>
        </p:sp>
      </p:grpSp>
      <p:grpSp>
        <p:nvGrpSpPr>
          <p:cNvPr id="10251" name="31 Grupo"/>
          <p:cNvGrpSpPr>
            <a:grpSpLocks/>
          </p:cNvGrpSpPr>
          <p:nvPr/>
        </p:nvGrpSpPr>
        <p:grpSpPr bwMode="auto">
          <a:xfrm>
            <a:off x="7735888" y="3841750"/>
            <a:ext cx="1300162" cy="649288"/>
            <a:chOff x="7735411" y="3906868"/>
            <a:chExt cx="1301085" cy="648072"/>
          </a:xfrm>
        </p:grpSpPr>
        <p:sp>
          <p:nvSpPr>
            <p:cNvPr id="16" name="15 Elipse"/>
            <p:cNvSpPr/>
            <p:nvPr/>
          </p:nvSpPr>
          <p:spPr>
            <a:xfrm>
              <a:off x="7735411" y="3906868"/>
              <a:ext cx="1301085" cy="648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solidFill>
                  <a:schemeClr val="tx1"/>
                </a:solidFill>
              </a:endParaRPr>
            </a:p>
          </p:txBody>
        </p:sp>
        <p:sp>
          <p:nvSpPr>
            <p:cNvPr id="10300" name="30 CuadroTexto"/>
            <p:cNvSpPr txBox="1">
              <a:spLocks noChangeArrowheads="1"/>
            </p:cNvSpPr>
            <p:nvPr/>
          </p:nvSpPr>
          <p:spPr bwMode="auto">
            <a:xfrm>
              <a:off x="7777449" y="4046238"/>
              <a:ext cx="11398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Jerárquica</a:t>
              </a:r>
            </a:p>
          </p:txBody>
        </p:sp>
      </p:grpSp>
      <p:grpSp>
        <p:nvGrpSpPr>
          <p:cNvPr id="10252" name="33 Grupo"/>
          <p:cNvGrpSpPr>
            <a:grpSpLocks/>
          </p:cNvGrpSpPr>
          <p:nvPr/>
        </p:nvGrpSpPr>
        <p:grpSpPr bwMode="auto">
          <a:xfrm>
            <a:off x="7461250" y="4924425"/>
            <a:ext cx="1250950" cy="647700"/>
            <a:chOff x="7460704" y="4924623"/>
            <a:chExt cx="1251520" cy="648072"/>
          </a:xfrm>
        </p:grpSpPr>
        <p:sp>
          <p:nvSpPr>
            <p:cNvPr id="15" name="14 Elipse"/>
            <p:cNvSpPr/>
            <p:nvPr/>
          </p:nvSpPr>
          <p:spPr>
            <a:xfrm>
              <a:off x="7460704" y="4924623"/>
              <a:ext cx="1251520" cy="648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solidFill>
                  <a:schemeClr val="tx1"/>
                </a:solidFill>
              </a:endParaRPr>
            </a:p>
          </p:txBody>
        </p:sp>
        <p:sp>
          <p:nvSpPr>
            <p:cNvPr id="10298" name="32 CuadroTexto"/>
            <p:cNvSpPr txBox="1">
              <a:spLocks noChangeArrowheads="1"/>
            </p:cNvSpPr>
            <p:nvPr/>
          </p:nvSpPr>
          <p:spPr bwMode="auto">
            <a:xfrm>
              <a:off x="7462908" y="5085184"/>
              <a:ext cx="1238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Oligárquica</a:t>
              </a:r>
            </a:p>
          </p:txBody>
        </p:sp>
      </p:grpSp>
      <p:grpSp>
        <p:nvGrpSpPr>
          <p:cNvPr id="10253" name="35 Grupo"/>
          <p:cNvGrpSpPr>
            <a:grpSpLocks/>
          </p:cNvGrpSpPr>
          <p:nvPr/>
        </p:nvGrpSpPr>
        <p:grpSpPr bwMode="auto">
          <a:xfrm>
            <a:off x="6048375" y="5110163"/>
            <a:ext cx="1260475" cy="695325"/>
            <a:chOff x="6048164" y="5110261"/>
            <a:chExt cx="1260140" cy="695003"/>
          </a:xfrm>
        </p:grpSpPr>
        <p:sp>
          <p:nvSpPr>
            <p:cNvPr id="14" name="13 Elipse"/>
            <p:cNvSpPr/>
            <p:nvPr/>
          </p:nvSpPr>
          <p:spPr>
            <a:xfrm>
              <a:off x="6048164" y="5110261"/>
              <a:ext cx="1260140" cy="6950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10296" name="34 CuadroTexto"/>
            <p:cNvSpPr txBox="1">
              <a:spLocks noChangeArrowheads="1"/>
            </p:cNvSpPr>
            <p:nvPr/>
          </p:nvSpPr>
          <p:spPr bwMode="auto">
            <a:xfrm>
              <a:off x="6107532" y="5269850"/>
              <a:ext cx="11301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Anárquica</a:t>
              </a:r>
            </a:p>
          </p:txBody>
        </p:sp>
      </p:grpSp>
      <p:grpSp>
        <p:nvGrpSpPr>
          <p:cNvPr id="10254" name="36 Grupo"/>
          <p:cNvGrpSpPr>
            <a:grpSpLocks/>
          </p:cNvGrpSpPr>
          <p:nvPr/>
        </p:nvGrpSpPr>
        <p:grpSpPr bwMode="auto">
          <a:xfrm>
            <a:off x="4598988" y="5886450"/>
            <a:ext cx="1344612" cy="695325"/>
            <a:chOff x="6048164" y="5110261"/>
            <a:chExt cx="1344656" cy="695003"/>
          </a:xfrm>
        </p:grpSpPr>
        <p:sp>
          <p:nvSpPr>
            <p:cNvPr id="38" name="37 Elipse"/>
            <p:cNvSpPr/>
            <p:nvPr/>
          </p:nvSpPr>
          <p:spPr>
            <a:xfrm>
              <a:off x="6048164" y="5110261"/>
              <a:ext cx="1344656" cy="6950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10294" name="38 CuadroTexto"/>
            <p:cNvSpPr txBox="1">
              <a:spLocks noChangeArrowheads="1"/>
            </p:cNvSpPr>
            <p:nvPr/>
          </p:nvSpPr>
          <p:spPr bwMode="auto">
            <a:xfrm>
              <a:off x="6273232" y="5269850"/>
              <a:ext cx="7906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Global</a:t>
              </a:r>
            </a:p>
          </p:txBody>
        </p:sp>
      </p:grpSp>
      <p:grpSp>
        <p:nvGrpSpPr>
          <p:cNvPr id="10255" name="39 Grupo"/>
          <p:cNvGrpSpPr>
            <a:grpSpLocks/>
          </p:cNvGrpSpPr>
          <p:nvPr/>
        </p:nvGrpSpPr>
        <p:grpSpPr bwMode="auto">
          <a:xfrm>
            <a:off x="2700338" y="5805488"/>
            <a:ext cx="1344612" cy="695325"/>
            <a:chOff x="6048164" y="5110261"/>
            <a:chExt cx="1344656" cy="695003"/>
          </a:xfrm>
        </p:grpSpPr>
        <p:sp>
          <p:nvSpPr>
            <p:cNvPr id="41" name="40 Elipse"/>
            <p:cNvSpPr/>
            <p:nvPr/>
          </p:nvSpPr>
          <p:spPr>
            <a:xfrm>
              <a:off x="6048164" y="5110261"/>
              <a:ext cx="1344656" cy="6950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10292" name="41 CuadroTexto"/>
            <p:cNvSpPr txBox="1">
              <a:spLocks noChangeArrowheads="1"/>
            </p:cNvSpPr>
            <p:nvPr/>
          </p:nvSpPr>
          <p:spPr bwMode="auto">
            <a:xfrm>
              <a:off x="6281351" y="5269850"/>
              <a:ext cx="6636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Local</a:t>
              </a:r>
            </a:p>
          </p:txBody>
        </p:sp>
      </p:grpSp>
      <p:sp>
        <p:nvSpPr>
          <p:cNvPr id="43" name="42 Elipse"/>
          <p:cNvSpPr/>
          <p:nvPr/>
        </p:nvSpPr>
        <p:spPr>
          <a:xfrm>
            <a:off x="827088" y="5270500"/>
            <a:ext cx="1404937" cy="6842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dirty="0">
                <a:solidFill>
                  <a:schemeClr val="tx1"/>
                </a:solidFill>
              </a:rPr>
              <a:t>Externa</a:t>
            </a:r>
          </a:p>
        </p:txBody>
      </p:sp>
      <p:sp>
        <p:nvSpPr>
          <p:cNvPr id="44" name="43 Elipse"/>
          <p:cNvSpPr/>
          <p:nvPr/>
        </p:nvSpPr>
        <p:spPr>
          <a:xfrm>
            <a:off x="52388" y="4430713"/>
            <a:ext cx="1403350" cy="6842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O" dirty="0">
                <a:solidFill>
                  <a:schemeClr val="tx1"/>
                </a:solidFill>
              </a:rPr>
              <a:t>Interna</a:t>
            </a:r>
          </a:p>
        </p:txBody>
      </p:sp>
      <p:grpSp>
        <p:nvGrpSpPr>
          <p:cNvPr id="10258" name="50 Grupo"/>
          <p:cNvGrpSpPr>
            <a:grpSpLocks/>
          </p:cNvGrpSpPr>
          <p:nvPr/>
        </p:nvGrpSpPr>
        <p:grpSpPr bwMode="auto">
          <a:xfrm>
            <a:off x="2565400" y="2395538"/>
            <a:ext cx="1344613" cy="693737"/>
            <a:chOff x="6048164" y="5110261"/>
            <a:chExt cx="1344656" cy="695003"/>
          </a:xfrm>
        </p:grpSpPr>
        <p:sp>
          <p:nvSpPr>
            <p:cNvPr id="53" name="52 Elipse"/>
            <p:cNvSpPr/>
            <p:nvPr/>
          </p:nvSpPr>
          <p:spPr>
            <a:xfrm>
              <a:off x="6048164" y="5110261"/>
              <a:ext cx="1344656" cy="6950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10290" name="53 CuadroTexto"/>
            <p:cNvSpPr txBox="1">
              <a:spLocks noChangeArrowheads="1"/>
            </p:cNvSpPr>
            <p:nvPr/>
          </p:nvSpPr>
          <p:spPr bwMode="auto">
            <a:xfrm>
              <a:off x="6107532" y="5269850"/>
              <a:ext cx="12237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Tendencias</a:t>
              </a:r>
            </a:p>
          </p:txBody>
        </p:sp>
      </p:grpSp>
      <p:grpSp>
        <p:nvGrpSpPr>
          <p:cNvPr id="10259" name="54 Grupo"/>
          <p:cNvGrpSpPr>
            <a:grpSpLocks/>
          </p:cNvGrpSpPr>
          <p:nvPr/>
        </p:nvGrpSpPr>
        <p:grpSpPr bwMode="auto">
          <a:xfrm>
            <a:off x="4919663" y="2665413"/>
            <a:ext cx="1344612" cy="695325"/>
            <a:chOff x="6048164" y="5110261"/>
            <a:chExt cx="1344656" cy="695003"/>
          </a:xfrm>
        </p:grpSpPr>
        <p:sp>
          <p:nvSpPr>
            <p:cNvPr id="57" name="56 Elipse"/>
            <p:cNvSpPr/>
            <p:nvPr/>
          </p:nvSpPr>
          <p:spPr>
            <a:xfrm>
              <a:off x="6048164" y="5110261"/>
              <a:ext cx="1344656" cy="6950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10288" name="58 CuadroTexto"/>
            <p:cNvSpPr txBox="1">
              <a:spLocks noChangeArrowheads="1"/>
            </p:cNvSpPr>
            <p:nvPr/>
          </p:nvSpPr>
          <p:spPr bwMode="auto">
            <a:xfrm>
              <a:off x="6107532" y="5269850"/>
              <a:ext cx="11336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Funciones</a:t>
              </a:r>
            </a:p>
          </p:txBody>
        </p:sp>
      </p:grpSp>
      <p:grpSp>
        <p:nvGrpSpPr>
          <p:cNvPr id="10260" name="60 Grupo"/>
          <p:cNvGrpSpPr>
            <a:grpSpLocks/>
          </p:cNvGrpSpPr>
          <p:nvPr/>
        </p:nvGrpSpPr>
        <p:grpSpPr bwMode="auto">
          <a:xfrm>
            <a:off x="1558925" y="4143375"/>
            <a:ext cx="1344613" cy="693738"/>
            <a:chOff x="6048164" y="5110261"/>
            <a:chExt cx="1344656" cy="695003"/>
          </a:xfrm>
        </p:grpSpPr>
        <p:sp>
          <p:nvSpPr>
            <p:cNvPr id="63" name="62 Elipse"/>
            <p:cNvSpPr/>
            <p:nvPr/>
          </p:nvSpPr>
          <p:spPr>
            <a:xfrm>
              <a:off x="6048164" y="5110261"/>
              <a:ext cx="1344656" cy="6950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10286" name="64 CuadroTexto"/>
            <p:cNvSpPr txBox="1">
              <a:spLocks noChangeArrowheads="1"/>
            </p:cNvSpPr>
            <p:nvPr/>
          </p:nvSpPr>
          <p:spPr bwMode="auto">
            <a:xfrm>
              <a:off x="6048164" y="5257807"/>
              <a:ext cx="13440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sz="1600"/>
                <a:t>Orientaciones</a:t>
              </a:r>
            </a:p>
          </p:txBody>
        </p:sp>
      </p:grpSp>
      <p:grpSp>
        <p:nvGrpSpPr>
          <p:cNvPr id="10261" name="66 Grupo"/>
          <p:cNvGrpSpPr>
            <a:grpSpLocks/>
          </p:cNvGrpSpPr>
          <p:nvPr/>
        </p:nvGrpSpPr>
        <p:grpSpPr bwMode="auto">
          <a:xfrm>
            <a:off x="3659188" y="4989513"/>
            <a:ext cx="1344612" cy="695325"/>
            <a:chOff x="6048164" y="5110261"/>
            <a:chExt cx="1344656" cy="695003"/>
          </a:xfrm>
        </p:grpSpPr>
        <p:sp>
          <p:nvSpPr>
            <p:cNvPr id="68" name="67 Elipse"/>
            <p:cNvSpPr/>
            <p:nvPr/>
          </p:nvSpPr>
          <p:spPr>
            <a:xfrm>
              <a:off x="6048164" y="5110261"/>
              <a:ext cx="1344656" cy="6950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10284" name="69 CuadroTexto"/>
            <p:cNvSpPr txBox="1">
              <a:spLocks noChangeArrowheads="1"/>
            </p:cNvSpPr>
            <p:nvPr/>
          </p:nvSpPr>
          <p:spPr bwMode="auto">
            <a:xfrm>
              <a:off x="6298330" y="5323434"/>
              <a:ext cx="862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Niveles</a:t>
              </a:r>
            </a:p>
          </p:txBody>
        </p:sp>
      </p:grpSp>
      <p:grpSp>
        <p:nvGrpSpPr>
          <p:cNvPr id="10262" name="71 Grupo"/>
          <p:cNvGrpSpPr>
            <a:grpSpLocks/>
          </p:cNvGrpSpPr>
          <p:nvPr/>
        </p:nvGrpSpPr>
        <p:grpSpPr bwMode="auto">
          <a:xfrm>
            <a:off x="6167438" y="3929063"/>
            <a:ext cx="1344612" cy="695325"/>
            <a:chOff x="6048164" y="5110261"/>
            <a:chExt cx="1344656" cy="695003"/>
          </a:xfrm>
        </p:grpSpPr>
        <p:sp>
          <p:nvSpPr>
            <p:cNvPr id="74" name="73 Elipse"/>
            <p:cNvSpPr/>
            <p:nvPr/>
          </p:nvSpPr>
          <p:spPr>
            <a:xfrm>
              <a:off x="6048164" y="5110261"/>
              <a:ext cx="1344656" cy="6950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solidFill>
                  <a:schemeClr val="tx1"/>
                </a:solidFill>
              </a:endParaRPr>
            </a:p>
          </p:txBody>
        </p:sp>
        <p:sp>
          <p:nvSpPr>
            <p:cNvPr id="10282" name="74 CuadroTexto"/>
            <p:cNvSpPr txBox="1">
              <a:spLocks noChangeArrowheads="1"/>
            </p:cNvSpPr>
            <p:nvPr/>
          </p:nvSpPr>
          <p:spPr bwMode="auto">
            <a:xfrm>
              <a:off x="6107987" y="5283131"/>
              <a:ext cx="1235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CO" altLang="es-CO"/>
                <a:t>Estructuras</a:t>
              </a:r>
            </a:p>
          </p:txBody>
        </p:sp>
      </p:grpSp>
      <p:cxnSp>
        <p:nvCxnSpPr>
          <p:cNvPr id="11" name="10 Conector curvado"/>
          <p:cNvCxnSpPr>
            <a:stCxn id="53" idx="0"/>
            <a:endCxn id="5" idx="0"/>
          </p:cNvCxnSpPr>
          <p:nvPr/>
        </p:nvCxnSpPr>
        <p:spPr>
          <a:xfrm rot="16200000" flipV="1">
            <a:off x="2206625" y="1365251"/>
            <a:ext cx="479425" cy="1581150"/>
          </a:xfrm>
          <a:prstGeom prst="curvedConnector3">
            <a:avLst>
              <a:gd name="adj1" fmla="val 147824"/>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Conector curvado"/>
          <p:cNvCxnSpPr>
            <a:stCxn id="53" idx="4"/>
            <a:endCxn id="8" idx="4"/>
          </p:cNvCxnSpPr>
          <p:nvPr/>
        </p:nvCxnSpPr>
        <p:spPr>
          <a:xfrm rot="5400000">
            <a:off x="2240756" y="2504282"/>
            <a:ext cx="411163" cy="1581150"/>
          </a:xfrm>
          <a:prstGeom prst="curvedConnector3">
            <a:avLst>
              <a:gd name="adj1" fmla="val 155597"/>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46 Conector curvado"/>
          <p:cNvCxnSpPr>
            <a:stCxn id="20" idx="0"/>
            <a:endCxn id="53" idx="6"/>
          </p:cNvCxnSpPr>
          <p:nvPr/>
        </p:nvCxnSpPr>
        <p:spPr>
          <a:xfrm rot="16200000" flipV="1">
            <a:off x="3644900" y="3006726"/>
            <a:ext cx="801687" cy="271462"/>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75 Conector curvado"/>
          <p:cNvCxnSpPr>
            <a:stCxn id="57" idx="1"/>
            <a:endCxn id="19" idx="2"/>
          </p:cNvCxnSpPr>
          <p:nvPr/>
        </p:nvCxnSpPr>
        <p:spPr>
          <a:xfrm rot="16200000" flipV="1">
            <a:off x="4498976" y="2149475"/>
            <a:ext cx="546100" cy="688975"/>
          </a:xfrm>
          <a:prstGeom prst="curvedConnector4">
            <a:avLst>
              <a:gd name="adj1" fmla="val 11032"/>
              <a:gd name="adj2" fmla="val 133214"/>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77 Conector curvado"/>
          <p:cNvCxnSpPr>
            <a:stCxn id="57" idx="0"/>
          </p:cNvCxnSpPr>
          <p:nvPr/>
        </p:nvCxnSpPr>
        <p:spPr>
          <a:xfrm rot="5400000" flipH="1" flipV="1">
            <a:off x="5392738" y="2114550"/>
            <a:ext cx="749300" cy="352425"/>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79 Conector curvado"/>
          <p:cNvCxnSpPr>
            <a:stCxn id="57" idx="7"/>
            <a:endCxn id="10304" idx="1"/>
          </p:cNvCxnSpPr>
          <p:nvPr/>
        </p:nvCxnSpPr>
        <p:spPr>
          <a:xfrm rot="5400000" flipH="1" flipV="1">
            <a:off x="6022975" y="2525713"/>
            <a:ext cx="285750" cy="196850"/>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81 Conector curvado"/>
          <p:cNvCxnSpPr>
            <a:endCxn id="57" idx="5"/>
          </p:cNvCxnSpPr>
          <p:nvPr/>
        </p:nvCxnSpPr>
        <p:spPr>
          <a:xfrm flipV="1">
            <a:off x="4919663" y="3259138"/>
            <a:ext cx="1147762" cy="582612"/>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83 Conector curvado"/>
          <p:cNvCxnSpPr>
            <a:stCxn id="20" idx="6"/>
            <a:endCxn id="74" idx="3"/>
          </p:cNvCxnSpPr>
          <p:nvPr/>
        </p:nvCxnSpPr>
        <p:spPr>
          <a:xfrm>
            <a:off x="5081588" y="4102100"/>
            <a:ext cx="1282700" cy="419100"/>
          </a:xfrm>
          <a:prstGeom prst="curvedConnector4">
            <a:avLst>
              <a:gd name="adj1" fmla="val 42328"/>
              <a:gd name="adj2" fmla="val 15438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85 Conector curvado"/>
          <p:cNvCxnSpPr>
            <a:stCxn id="74" idx="0"/>
            <a:endCxn id="10302" idx="1"/>
          </p:cNvCxnSpPr>
          <p:nvPr/>
        </p:nvCxnSpPr>
        <p:spPr>
          <a:xfrm rot="5400000" flipH="1" flipV="1">
            <a:off x="6632576" y="3482975"/>
            <a:ext cx="654050" cy="238125"/>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87 Conector curvado"/>
          <p:cNvCxnSpPr>
            <a:stCxn id="74" idx="7"/>
            <a:endCxn id="16" idx="0"/>
          </p:cNvCxnSpPr>
          <p:nvPr/>
        </p:nvCxnSpPr>
        <p:spPr>
          <a:xfrm rot="5400000" flipH="1" flipV="1">
            <a:off x="7755731" y="3401219"/>
            <a:ext cx="188913" cy="1069975"/>
          </a:xfrm>
          <a:prstGeom prst="curvedConnector3">
            <a:avLst>
              <a:gd name="adj1" fmla="val 15617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90 Conector curvado"/>
          <p:cNvCxnSpPr>
            <a:stCxn id="74" idx="5"/>
            <a:endCxn id="15" idx="0"/>
          </p:cNvCxnSpPr>
          <p:nvPr/>
        </p:nvCxnSpPr>
        <p:spPr>
          <a:xfrm rot="16200000" flipH="1">
            <a:off x="7499350" y="4337050"/>
            <a:ext cx="403225" cy="771525"/>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92 Conector curvado"/>
          <p:cNvCxnSpPr>
            <a:endCxn id="14" idx="1"/>
          </p:cNvCxnSpPr>
          <p:nvPr/>
        </p:nvCxnSpPr>
        <p:spPr>
          <a:xfrm rot="10800000" flipV="1">
            <a:off x="6232525" y="4629150"/>
            <a:ext cx="608013" cy="582613"/>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96 Conector curvado"/>
          <p:cNvCxnSpPr>
            <a:stCxn id="68" idx="5"/>
            <a:endCxn id="38" idx="7"/>
          </p:cNvCxnSpPr>
          <p:nvPr/>
        </p:nvCxnSpPr>
        <p:spPr>
          <a:xfrm rot="16200000" flipH="1">
            <a:off x="5074444" y="5315744"/>
            <a:ext cx="404812" cy="939800"/>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98 Conector curvado"/>
          <p:cNvCxnSpPr>
            <a:stCxn id="44" idx="0"/>
            <a:endCxn id="63" idx="0"/>
          </p:cNvCxnSpPr>
          <p:nvPr/>
        </p:nvCxnSpPr>
        <p:spPr>
          <a:xfrm rot="5400000" flipH="1" flipV="1">
            <a:off x="1349375" y="3548063"/>
            <a:ext cx="287338" cy="1477962"/>
          </a:xfrm>
          <a:prstGeom prst="curvedConnector3">
            <a:avLst>
              <a:gd name="adj1" fmla="val 179547"/>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100 Conector curvado"/>
          <p:cNvCxnSpPr>
            <a:stCxn id="63" idx="4"/>
          </p:cNvCxnSpPr>
          <p:nvPr/>
        </p:nvCxnSpPr>
        <p:spPr>
          <a:xfrm rot="5400000">
            <a:off x="1727200" y="4765676"/>
            <a:ext cx="433387" cy="576262"/>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102 Conector curvado"/>
          <p:cNvCxnSpPr>
            <a:stCxn id="20" idx="3"/>
            <a:endCxn id="63" idx="5"/>
          </p:cNvCxnSpPr>
          <p:nvPr/>
        </p:nvCxnSpPr>
        <p:spPr>
          <a:xfrm rot="5400000">
            <a:off x="3005931" y="4196557"/>
            <a:ext cx="239713" cy="838200"/>
          </a:xfrm>
          <a:prstGeom prst="curvedConnector3">
            <a:avLst>
              <a:gd name="adj1" fmla="val 237775"/>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106 Conector curvado"/>
          <p:cNvCxnSpPr>
            <a:stCxn id="68" idx="2"/>
            <a:endCxn id="41" idx="1"/>
          </p:cNvCxnSpPr>
          <p:nvPr/>
        </p:nvCxnSpPr>
        <p:spPr>
          <a:xfrm rot="10800000" flipV="1">
            <a:off x="2897188" y="5337175"/>
            <a:ext cx="762000" cy="569913"/>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110 Conector curvado"/>
          <p:cNvCxnSpPr>
            <a:stCxn id="20" idx="4"/>
            <a:endCxn id="68" idx="6"/>
          </p:cNvCxnSpPr>
          <p:nvPr/>
        </p:nvCxnSpPr>
        <p:spPr>
          <a:xfrm rot="16200000" flipH="1">
            <a:off x="4253707" y="4587081"/>
            <a:ext cx="677862" cy="822325"/>
          </a:xfrm>
          <a:prstGeom prst="curvedConnector4">
            <a:avLst>
              <a:gd name="adj1" fmla="val 6258"/>
              <a:gd name="adj2" fmla="val 137162"/>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2781</TotalTime>
  <Words>2629</Words>
  <Application>Microsoft Office PowerPoint</Application>
  <PresentationFormat>Presentación en pantalla (4:3)</PresentationFormat>
  <Paragraphs>330</Paragraphs>
  <Slides>46</Slides>
  <Notes>0</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Tema de Office</vt:lpstr>
      <vt:lpstr>El Cerebro Urbano: ¿Planeación Versus Gobernanza? </vt:lpstr>
      <vt:lpstr>El Cerebro Urbano</vt:lpstr>
      <vt:lpstr>Presentación de PowerPoint</vt:lpstr>
      <vt:lpstr>Presentación de PowerPoint</vt:lpstr>
      <vt:lpstr>Ordenador: El complemento de la RED</vt:lpstr>
      <vt:lpstr>Estructuras de poder①</vt:lpstr>
      <vt:lpstr>Modelo Urbano Centralizado</vt:lpstr>
      <vt:lpstr>Estructuras de poder</vt:lpstr>
      <vt:lpstr>Modelo Urbano Descentralizado</vt:lpstr>
      <vt:lpstr>Estructuras de poder</vt:lpstr>
      <vt:lpstr>Modelo Urbano Distribuido</vt:lpstr>
      <vt:lpstr>Si el gobierno abierto es la meta, la innovación “pública” será el camino para alcanzarla </vt:lpstr>
      <vt:lpstr>El Cerebro Urbano</vt:lpstr>
      <vt:lpstr>¿Cómo ”funciona” un buen gobierno?</vt:lpstr>
      <vt:lpstr>Intrincación</vt:lpstr>
      <vt:lpstr>Intrincación – Información - Creación </vt:lpstr>
      <vt:lpstr>Interfaz Urbana</vt:lpstr>
      <vt:lpstr>La innovación en la gestión pública basada en la resiliencia y la dignidad</vt:lpstr>
      <vt:lpstr>Bases para un nuevo paradigma</vt:lpstr>
      <vt:lpstr>Omnijetividad</vt:lpstr>
      <vt:lpstr>Nuevo paradigma del desarrollo basado en la resiliencia y la dignidad</vt:lpstr>
      <vt:lpstr>El Cerebro Urbano</vt:lpstr>
      <vt:lpstr>Gobernanza como Resiliencia</vt:lpstr>
      <vt:lpstr>Patrones de Resiliencia</vt:lpstr>
      <vt:lpstr>Resiliencia</vt:lpstr>
      <vt:lpstr>El Cerebro Urbano – Ciudad del Futuro</vt:lpstr>
      <vt:lpstr>Modelos Energéticos Universales</vt:lpstr>
      <vt:lpstr>Formas y Comportamientos</vt:lpstr>
      <vt:lpstr>El Cerebro Urbano</vt:lpstr>
      <vt:lpstr>Un cerebro urbano «bueno»</vt:lpstr>
      <vt:lpstr>¿Existe una «buena» forma y un comportamiento «ciudadano»?</vt:lpstr>
      <vt:lpstr>Un gobierno «bueno»</vt:lpstr>
      <vt:lpstr>El Cerebro Urbano</vt:lpstr>
      <vt:lpstr>Desiguales, diferentes y desconectados</vt:lpstr>
      <vt:lpstr>El Cerebro Urbano</vt:lpstr>
      <vt:lpstr>La interfaz urbana: Una memoria colectiva de futuro</vt:lpstr>
      <vt:lpstr>La desinformación y la corrupción (a manera de ejemplo)</vt:lpstr>
      <vt:lpstr>La desinformación y la corrupción</vt:lpstr>
      <vt:lpstr>Presentación de PowerPoint</vt:lpstr>
      <vt:lpstr>Presentación de PowerPoint</vt:lpstr>
      <vt:lpstr>¿Cómo somos responsables de la ciudad del futuro?</vt:lpstr>
      <vt:lpstr>El Cerebro Urbano</vt:lpstr>
      <vt:lpstr>La inteligencia colectiva como política pública</vt:lpstr>
      <vt:lpstr>La “ciudad” del futuro</vt:lpstr>
      <vt:lpstr>La interfaz urbana: Una memoria colectiva de futuro</vt:lpstr>
      <vt:lpstr>Conclusiones: Hagamos un mejor futuro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Cerebro Urbano</dc:title>
  <dc:creator>Mauricio Javier Sierra Morales</dc:creator>
  <cp:lastModifiedBy>DANIELGOMEZ</cp:lastModifiedBy>
  <cp:revision>140</cp:revision>
  <dcterms:created xsi:type="dcterms:W3CDTF">2014-02-04T15:32:49Z</dcterms:created>
  <dcterms:modified xsi:type="dcterms:W3CDTF">2018-09-26T19:56:15Z</dcterms:modified>
</cp:coreProperties>
</file>