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image/vnd.ms-photo" Extension="wdp"/>
  <Default ContentType="application/vnd.openxmlformats-officedocument.vmlDrawing" Extension="v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82" r:id="rId2"/>
  </p:sldMasterIdLst>
  <p:notesMasterIdLst>
    <p:notesMasterId r:id="rId50"/>
  </p:notesMasterIdLst>
  <p:sldIdLst>
    <p:sldId id="256" r:id="rId3"/>
    <p:sldId id="297" r:id="rId4"/>
    <p:sldId id="507" r:id="rId5"/>
    <p:sldId id="387" r:id="rId6"/>
    <p:sldId id="509" r:id="rId7"/>
    <p:sldId id="510" r:id="rId8"/>
    <p:sldId id="508" r:id="rId9"/>
    <p:sldId id="386" r:id="rId10"/>
    <p:sldId id="400" r:id="rId11"/>
    <p:sldId id="401" r:id="rId12"/>
    <p:sldId id="611" r:id="rId13"/>
    <p:sldId id="553" r:id="rId14"/>
    <p:sldId id="565" r:id="rId15"/>
    <p:sldId id="566" r:id="rId16"/>
    <p:sldId id="567" r:id="rId17"/>
    <p:sldId id="568" r:id="rId18"/>
    <p:sldId id="488" r:id="rId19"/>
    <p:sldId id="537" r:id="rId20"/>
    <p:sldId id="490" r:id="rId21"/>
    <p:sldId id="491" r:id="rId22"/>
    <p:sldId id="564" r:id="rId23"/>
    <p:sldId id="492" r:id="rId24"/>
    <p:sldId id="563" r:id="rId25"/>
    <p:sldId id="493" r:id="rId26"/>
    <p:sldId id="538" r:id="rId27"/>
    <p:sldId id="539" r:id="rId28"/>
    <p:sldId id="494" r:id="rId29"/>
    <p:sldId id="495" r:id="rId30"/>
    <p:sldId id="557" r:id="rId31"/>
    <p:sldId id="556" r:id="rId32"/>
    <p:sldId id="496" r:id="rId33"/>
    <p:sldId id="497" r:id="rId34"/>
    <p:sldId id="482" r:id="rId35"/>
    <p:sldId id="540" r:id="rId36"/>
    <p:sldId id="498" r:id="rId37"/>
    <p:sldId id="279" r:id="rId38"/>
    <p:sldId id="270" r:id="rId39"/>
    <p:sldId id="275" r:id="rId40"/>
    <p:sldId id="263" r:id="rId41"/>
    <p:sldId id="271" r:id="rId42"/>
    <p:sldId id="541" r:id="rId43"/>
    <p:sldId id="543" r:id="rId44"/>
    <p:sldId id="561" r:id="rId45"/>
    <p:sldId id="610" r:id="rId46"/>
    <p:sldId id="559" r:id="rId47"/>
    <p:sldId id="560" r:id="rId48"/>
    <p:sldId id="612" r:id="rId4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6F6B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29997-EF63-4E88-A736-5A981259EA10}" type="datetimeFigureOut">
              <a:rPr lang="es-CO" smtClean="0"/>
              <a:t>25/09/2018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FADE2-2975-44C3-9D29-94DC681232AC}" type="slidenum">
              <a:rPr lang="es-CO" smtClean="0"/>
              <a:t>‹Nº›</a:t>
            </a:fld>
            <a:endParaRPr lang="es-CO"/>
          </a:p>
        </p:txBody>
      </p:sp>
    </p:spTree>
    <p:extLst>
      <p:ext uri="{BB962C8B-B14F-4D97-AF65-F5344CB8AC3E}">
        <p14:creationId xmlns:p14="http://schemas.microsoft.com/office/powerpoint/2010/main" val="164168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F3C2AAF-B776-46BE-AAB4-1D1DEAB1E364}" type="slidenum">
              <a:rPr lang="es-CO" smtClean="0"/>
              <a:t>42</a:t>
            </a:fld>
            <a:endParaRPr lang="es-CO" dirty="0"/>
          </a:p>
        </p:txBody>
      </p:sp>
    </p:spTree>
    <p:extLst>
      <p:ext uri="{BB962C8B-B14F-4D97-AF65-F5344CB8AC3E}">
        <p14:creationId xmlns:p14="http://schemas.microsoft.com/office/powerpoint/2010/main" val="95603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F3C2AAF-B776-46BE-AAB4-1D1DEAB1E364}" type="slidenum">
              <a:rPr lang="es-CO" smtClean="0"/>
              <a:t>43</a:t>
            </a:fld>
            <a:endParaRPr lang="es-CO" dirty="0"/>
          </a:p>
        </p:txBody>
      </p:sp>
    </p:spTree>
    <p:extLst>
      <p:ext uri="{BB962C8B-B14F-4D97-AF65-F5344CB8AC3E}">
        <p14:creationId xmlns:p14="http://schemas.microsoft.com/office/powerpoint/2010/main" val="180289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F3C2AAF-B776-46BE-AAB4-1D1DEAB1E364}" type="slidenum">
              <a:rPr lang="es-CO" smtClean="0"/>
              <a:t>44</a:t>
            </a:fld>
            <a:endParaRPr lang="es-CO" dirty="0"/>
          </a:p>
        </p:txBody>
      </p:sp>
    </p:spTree>
    <p:extLst>
      <p:ext uri="{BB962C8B-B14F-4D97-AF65-F5344CB8AC3E}">
        <p14:creationId xmlns:p14="http://schemas.microsoft.com/office/powerpoint/2010/main" val="201557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F3C2AAF-B776-46BE-AAB4-1D1DEAB1E364}" type="slidenum">
              <a:rPr lang="es-CO" smtClean="0"/>
              <a:t>45</a:t>
            </a:fld>
            <a:endParaRPr lang="es-CO" dirty="0"/>
          </a:p>
        </p:txBody>
      </p:sp>
    </p:spTree>
    <p:extLst>
      <p:ext uri="{BB962C8B-B14F-4D97-AF65-F5344CB8AC3E}">
        <p14:creationId xmlns:p14="http://schemas.microsoft.com/office/powerpoint/2010/main" val="64050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F3C2AAF-B776-46BE-AAB4-1D1DEAB1E364}" type="slidenum">
              <a:rPr lang="es-CO" smtClean="0"/>
              <a:t>46</a:t>
            </a:fld>
            <a:endParaRPr lang="es-CO" dirty="0"/>
          </a:p>
        </p:txBody>
      </p:sp>
    </p:spTree>
    <p:extLst>
      <p:ext uri="{BB962C8B-B14F-4D97-AF65-F5344CB8AC3E}">
        <p14:creationId xmlns:p14="http://schemas.microsoft.com/office/powerpoint/2010/main" val="359160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arget="../media/hdphoto2.wdp" Type="http://schemas.microsoft.com/office/2007/relationships/hdphoto"/><Relationship Id="rId2" Target="../media/image4.jpeg" Type="http://schemas.openxmlformats.org/officeDocument/2006/relationships/image"/><Relationship Id="rId1" Target="../slideMasters/slideMaster2.xml" Type="http://schemas.openxmlformats.org/officeDocument/2006/relationships/slideMaster"/><Relationship Id="rId5" Target="../media/hdphoto1.wdp" Type="http://schemas.microsoft.com/office/2007/relationships/hdphoto"/><Relationship Id="rId4" Target="../media/image3.jpeg" Type="http://schemas.openxmlformats.org/officeDocument/2006/relationships/image"/></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arget="../media/hdphoto2.wdp" Type="http://schemas.microsoft.com/office/2007/relationships/hdphoto"/><Relationship Id="rId2" Target="../media/image4.jpeg" Type="http://schemas.openxmlformats.org/officeDocument/2006/relationships/image"/><Relationship Id="rId1" Target="../slideMasters/slideMaster2.xml" Type="http://schemas.openxmlformats.org/officeDocument/2006/relationships/slideMaster"/><Relationship Id="rId5" Target="../media/hdphoto1.wdp" Type="http://schemas.microsoft.com/office/2007/relationships/hdphoto"/><Relationship Id="rId4" Target="../media/image3.jpeg" Type="http://schemas.openxmlformats.org/officeDocument/2006/relationships/image"/></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arget="../media/hdphoto2.wdp" Type="http://schemas.microsoft.com/office/2007/relationships/hdphoto"/><Relationship Id="rId2" Target="../media/image4.jpeg" Type="http://schemas.openxmlformats.org/officeDocument/2006/relationships/image"/><Relationship Id="rId1" Target="../slideMasters/slideMaster2.xml" Type="http://schemas.openxmlformats.org/officeDocument/2006/relationships/slideMaster"/><Relationship Id="rId5" Target="../media/hdphoto1.wdp" Type="http://schemas.microsoft.com/office/2007/relationships/hdphoto"/><Relationship Id="rId4" Target="../media/image2.jpeg" Type="http://schemas.openxmlformats.org/officeDocument/2006/relationships/image"/></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arget="../media/hdphoto2.wdp" Type="http://schemas.microsoft.com/office/2007/relationships/hdphoto"/><Relationship Id="rId2" Target="../media/image4.jpeg" Type="http://schemas.openxmlformats.org/officeDocument/2006/relationships/image"/><Relationship Id="rId1" Target="../slideMasters/slideMaster2.xml" Type="http://schemas.openxmlformats.org/officeDocument/2006/relationships/slideMaster"/><Relationship Id="rId5" Target="../media/hdphoto1.wdp" Type="http://schemas.microsoft.com/office/2007/relationships/hdphoto"/><Relationship Id="rId4" Target="../media/image2.jpeg" Type="http://schemas.openxmlformats.org/officeDocument/2006/relationships/image"/></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66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112961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306939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504DF97-F7B6-4992-AB55-06767100A6E8}" type="slidenum">
              <a:rPr lang="es-CO" smtClean="0"/>
              <a:t>‹Nº›</a:t>
            </a:fld>
            <a:endParaRPr lang="es-CO"/>
          </a:p>
        </p:txBody>
      </p:sp>
    </p:spTree>
    <p:extLst>
      <p:ext uri="{BB962C8B-B14F-4D97-AF65-F5344CB8AC3E}">
        <p14:creationId xmlns:p14="http://schemas.microsoft.com/office/powerpoint/2010/main" val="38580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896821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a:xfrm>
            <a:off x="2182708" y="6272784"/>
            <a:ext cx="6327648" cy="365125"/>
          </a:xfrm>
        </p:spPr>
        <p:txBody>
          <a:bodyPr/>
          <a:lstStyle/>
          <a:p>
            <a:endParaRPr lang="es-CO"/>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504DF97-F7B6-4992-AB55-06767100A6E8}" type="slidenum">
              <a:rPr lang="es-CO" smtClean="0"/>
              <a:t>‹Nº›</a:t>
            </a:fld>
            <a:endParaRPr lang="es-CO"/>
          </a:p>
        </p:txBody>
      </p:sp>
    </p:spTree>
    <p:extLst>
      <p:ext uri="{BB962C8B-B14F-4D97-AF65-F5344CB8AC3E}">
        <p14:creationId xmlns:p14="http://schemas.microsoft.com/office/powerpoint/2010/main" val="1841080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F95343-1210-4799-AFEC-B6B56822502A}"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181021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F95343-1210-4799-AFEC-B6B56822502A}" type="datetimeFigureOut">
              <a:rPr lang="es-CO" smtClean="0"/>
              <a:t>25/09/2018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9802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F95343-1210-4799-AFEC-B6B56822502A}" type="datetimeFigureOut">
              <a:rPr lang="es-CO" smtClean="0"/>
              <a:t>25/09/2018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3809883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5343-1210-4799-AFEC-B6B56822502A}" type="datetimeFigureOut">
              <a:rPr lang="es-CO" smtClean="0"/>
              <a:t>25/09/2018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3237340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1F95343-1210-4799-AFEC-B6B56822502A}"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227563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602208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1F95343-1210-4799-AFEC-B6B56822502A}" type="datetimeFigureOut">
              <a:rPr lang="es-CO" smtClean="0"/>
              <a:t>25/09/2018</a:t>
            </a:fld>
            <a:endParaRPr lang="es-CO"/>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3996621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2850954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166748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1F95343-1210-4799-AFEC-B6B56822502A}"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04DF97-F7B6-4992-AB55-06767100A6E8}"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1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F95343-1210-4799-AFEC-B6B56822502A}"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398329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F95343-1210-4799-AFEC-B6B56822502A}" type="datetimeFigureOut">
              <a:rPr lang="es-CO" smtClean="0"/>
              <a:t>25/09/2018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1588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F95343-1210-4799-AFEC-B6B56822502A}" type="datetimeFigureOut">
              <a:rPr lang="es-CO" smtClean="0"/>
              <a:t>25/09/2018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71875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F95343-1210-4799-AFEC-B6B56822502A}" type="datetimeFigureOut">
              <a:rPr lang="es-CO" smtClean="0"/>
              <a:t>25/09/2018</a:t>
            </a:fld>
            <a:endParaRPr lang="es-C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O"/>
          </a:p>
        </p:txBody>
      </p:sp>
      <p:sp>
        <p:nvSpPr>
          <p:cNvPr id="9" name="Slide Number Placeholder 8"/>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80268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F95343-1210-4799-AFEC-B6B56822502A}" type="datetimeFigureOut">
              <a:rPr lang="es-CO" smtClean="0"/>
              <a:t>25/09/2018</a:t>
            </a:fld>
            <a:endParaRPr lang="es-C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04DF97-F7B6-4992-AB55-06767100A6E8}" type="slidenum">
              <a:rPr lang="es-CO" smtClean="0"/>
              <a:t>‹Nº›</a:t>
            </a:fld>
            <a:endParaRPr lang="es-CO"/>
          </a:p>
        </p:txBody>
      </p:sp>
    </p:spTree>
    <p:extLst>
      <p:ext uri="{BB962C8B-B14F-4D97-AF65-F5344CB8AC3E}">
        <p14:creationId xmlns:p14="http://schemas.microsoft.com/office/powerpoint/2010/main" val="140117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1F95343-1210-4799-AFEC-B6B56822502A}"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04DF97-F7B6-4992-AB55-06767100A6E8}" type="slidenum">
              <a:rPr lang="es-CO" smtClean="0"/>
              <a:t>‹Nº›</a:t>
            </a:fld>
            <a:endParaRPr lang="es-CO"/>
          </a:p>
        </p:txBody>
      </p:sp>
    </p:spTree>
    <p:extLst>
      <p:ext uri="{BB962C8B-B14F-4D97-AF65-F5344CB8AC3E}">
        <p14:creationId xmlns:p14="http://schemas.microsoft.com/office/powerpoint/2010/main" val="144830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arget="../slideLayouts/slideLayout19.xml" Type="http://schemas.openxmlformats.org/officeDocument/2006/relationships/slideLayout"/><Relationship Id="rId13" Target="../media/image2.jpeg" Type="http://schemas.openxmlformats.org/officeDocument/2006/relationships/image"/><Relationship Id="rId3" Target="../slideLayouts/slideLayout14.xml" Type="http://schemas.openxmlformats.org/officeDocument/2006/relationships/slideLayout"/><Relationship Id="rId7" Target="../slideLayouts/slideLayout18.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1" Target="../slideLayouts/slideLayout12.xml" Type="http://schemas.openxmlformats.org/officeDocument/2006/relationships/slideLayout"/><Relationship Id="rId6" Target="../slideLayouts/slideLayout17.xml" Type="http://schemas.openxmlformats.org/officeDocument/2006/relationships/slideLayout"/><Relationship Id="rId11" Target="../slideLayouts/slideLayout22.xml" Type="http://schemas.openxmlformats.org/officeDocument/2006/relationships/slideLayout"/><Relationship Id="rId5" Target="../slideLayouts/slideLayout16.xml" Type="http://schemas.openxmlformats.org/officeDocument/2006/relationships/slideLayout"/><Relationship Id="rId15" Target="../media/image3.jpeg" Type="http://schemas.openxmlformats.org/officeDocument/2006/relationships/image"/><Relationship Id="rId10" Target="../slideLayouts/slideLayout21.xml" Type="http://schemas.openxmlformats.org/officeDocument/2006/relationships/slideLayout"/><Relationship Id="rId4" Target="../slideLayouts/slideLayout15.xml" Type="http://schemas.openxmlformats.org/officeDocument/2006/relationships/slideLayout"/><Relationship Id="rId9" Target="../slideLayouts/slideLayout20.xml" Type="http://schemas.openxmlformats.org/officeDocument/2006/relationships/slideLayout"/><Relationship Id="rId14" Target="../media/hdphoto1.wdp" Type="http://schemas.microsoft.com/office/2007/relationships/hdphoto"/></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F95343-1210-4799-AFEC-B6B56822502A}" type="datetimeFigureOut">
              <a:rPr lang="es-CO" smtClean="0"/>
              <a:t>25/09/2018</a:t>
            </a:fld>
            <a:endParaRPr lang="es-C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04DF97-F7B6-4992-AB55-06767100A6E8}" type="slidenum">
              <a:rPr lang="es-CO" smtClean="0"/>
              <a:t>‹Nº›</a:t>
            </a:fld>
            <a:endParaRPr lang="es-C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994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1F95343-1210-4799-AFEC-B6B56822502A}" type="datetimeFigureOut">
              <a:rPr lang="es-CO" smtClean="0"/>
              <a:t>25/09/2018</a:t>
            </a:fld>
            <a:endParaRPr lang="es-CO"/>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CO"/>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504DF97-F7B6-4992-AB55-06767100A6E8}" type="slidenum">
              <a:rPr lang="es-CO" smtClean="0"/>
              <a:t>‹Nº›</a:t>
            </a:fld>
            <a:endParaRPr lang="es-CO"/>
          </a:p>
        </p:txBody>
      </p:sp>
    </p:spTree>
    <p:extLst>
      <p:ext uri="{BB962C8B-B14F-4D97-AF65-F5344CB8AC3E}">
        <p14:creationId xmlns:p14="http://schemas.microsoft.com/office/powerpoint/2010/main" val="287191889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arget="../media/image7.png" Type="http://schemas.openxmlformats.org/officeDocument/2006/relationships/image"/><Relationship Id="rId7" Target="../media/image16.wmf" Type="http://schemas.openxmlformats.org/officeDocument/2006/relationships/image"/><Relationship Id="rId2" Target="../slideLayouts/slideLayout6.xml" Type="http://schemas.openxmlformats.org/officeDocument/2006/relationships/slideLayout"/><Relationship Id="rId6" Target="../media/image16.wmf" Type="http://schemas.openxmlformats.org/officeDocument/2006/relationships/image"/><Relationship Id="rId5" Target="../media/hdphoto5.wdp" Type="http://schemas.microsoft.com/office/2007/relationships/hdphoto"/><Relationship Id="rId4" Target="../media/image17.jpe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arget="../media/hdphoto3.wdp" Type="http://schemas.microsoft.com/office/2007/relationships/hdphoto"/><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37.png"/><Relationship Id="rId18" Type="http://schemas.microsoft.com/office/2007/relationships/hdphoto" Target="../media/hdphoto13.wdp"/><Relationship Id="rId3" Type="http://schemas.openxmlformats.org/officeDocument/2006/relationships/image" Target="../media/image32.png"/><Relationship Id="rId21" Type="http://schemas.microsoft.com/office/2007/relationships/hdphoto" Target="../media/hdphoto14.wdp"/><Relationship Id="rId7" Type="http://schemas.openxmlformats.org/officeDocument/2006/relationships/image" Target="../media/image34.png"/><Relationship Id="rId12" Type="http://schemas.microsoft.com/office/2007/relationships/hdphoto" Target="../media/hdphoto10.wdp"/><Relationship Id="rId17" Type="http://schemas.openxmlformats.org/officeDocument/2006/relationships/image" Target="../media/image39.png"/><Relationship Id="rId25" Type="http://schemas.microsoft.com/office/2007/relationships/hdphoto" Target="../media/hdphoto16.wdp"/><Relationship Id="rId2" Type="http://schemas.openxmlformats.org/officeDocument/2006/relationships/image" Target="../media/image31.png"/><Relationship Id="rId16" Type="http://schemas.microsoft.com/office/2007/relationships/hdphoto" Target="../media/hdphoto12.wdp"/><Relationship Id="rId20"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7.wdp"/><Relationship Id="rId11" Type="http://schemas.openxmlformats.org/officeDocument/2006/relationships/image" Target="../media/image36.png"/><Relationship Id="rId24" Type="http://schemas.openxmlformats.org/officeDocument/2006/relationships/image" Target="../media/image43.png"/><Relationship Id="rId5" Type="http://schemas.openxmlformats.org/officeDocument/2006/relationships/image" Target="../media/image33.png"/><Relationship Id="rId15" Type="http://schemas.openxmlformats.org/officeDocument/2006/relationships/image" Target="../media/image38.png"/><Relationship Id="rId23" Type="http://schemas.microsoft.com/office/2007/relationships/hdphoto" Target="../media/hdphoto15.wdp"/><Relationship Id="rId10" Type="http://schemas.microsoft.com/office/2007/relationships/hdphoto" Target="../media/hdphoto9.wdp"/><Relationship Id="rId19" Type="http://schemas.openxmlformats.org/officeDocument/2006/relationships/image" Target="../media/image40.png"/><Relationship Id="rId4" Type="http://schemas.microsoft.com/office/2007/relationships/hdphoto" Target="../media/hdphoto6.wdp"/><Relationship Id="rId9" Type="http://schemas.openxmlformats.org/officeDocument/2006/relationships/image" Target="../media/image35.png"/><Relationship Id="rId14" Type="http://schemas.microsoft.com/office/2007/relationships/hdphoto" Target="../media/hdphoto11.wdp"/><Relationship Id="rId22"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arget="../media/image45.jpeg" Type="http://schemas.openxmlformats.org/officeDocument/2006/relationships/image"/><Relationship Id="rId2" Target="../media/image44.jpg" Type="http://schemas.openxmlformats.org/officeDocument/2006/relationships/image"/><Relationship Id="rId1" Target="../slideLayouts/slideLayout7.xml" Type="http://schemas.openxmlformats.org/officeDocument/2006/relationships/slideLayout"/><Relationship Id="rId6" Target="../media/hdphoto18.wdp" Type="http://schemas.microsoft.com/office/2007/relationships/hdphoto"/><Relationship Id="rId5" Target="../media/image46.png" Type="http://schemas.openxmlformats.org/officeDocument/2006/relationships/image"/><Relationship Id="rId4" Target="../media/hdphoto17.wdp" Type="http://schemas.microsoft.com/office/2007/relationships/hdphoto"/></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jpg"/><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47.png"/><Relationship Id="rId4" Type="http://schemas.microsoft.com/office/2007/relationships/hdphoto" Target="../media/hdphoto18.wdp"/></Relationships>
</file>

<file path=ppt/slides/_rels/slide39.xml.rels><?xml version="1.0" encoding="UTF-8" standalone="yes" ?><Relationships xmlns="http://schemas.openxmlformats.org/package/2006/relationships"><Relationship Id="rId3" Target="../media/image48.jpeg" Type="http://schemas.openxmlformats.org/officeDocument/2006/relationships/image"/><Relationship Id="rId7" Target="../media/hdphoto18.wdp" Type="http://schemas.microsoft.com/office/2007/relationships/hdphoto"/><Relationship Id="rId2" Target="../media/image44.jpg" Type="http://schemas.openxmlformats.org/officeDocument/2006/relationships/image"/><Relationship Id="rId1" Target="../slideLayouts/slideLayout7.xml" Type="http://schemas.openxmlformats.org/officeDocument/2006/relationships/slideLayout"/><Relationship Id="rId6" Target="../media/image46.png" Type="http://schemas.openxmlformats.org/officeDocument/2006/relationships/image"/><Relationship Id="rId5" Target="../media/image49.jpeg" Type="http://schemas.openxmlformats.org/officeDocument/2006/relationships/image"/><Relationship Id="rId4" Target="../media/hdphoto20.wdp" Type="http://schemas.microsoft.com/office/2007/relationships/hdphoto"/></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arget="../media/hdphoto18.wdp" Type="http://schemas.microsoft.com/office/2007/relationships/hdphoto"/><Relationship Id="rId3" Target="../media/hdphoto21.wdp" Type="http://schemas.microsoft.com/office/2007/relationships/hdphoto"/><Relationship Id="rId7" Target="../media/image46.png" Type="http://schemas.openxmlformats.org/officeDocument/2006/relationships/image"/><Relationship Id="rId2" Target="../media/image50.jpe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5" Target="../media/hdphoto22.wdp" Type="http://schemas.microsoft.com/office/2007/relationships/hdphoto"/><Relationship Id="rId4" Target="../media/image51.png" Type="http://schemas.openxmlformats.org/officeDocument/2006/relationships/image"/></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arget="../notesSlides/notesSlide1.xml" Type="http://schemas.openxmlformats.org/officeDocument/2006/relationships/notesSlide"/><Relationship Id="rId7" Target="../media/image55.png" Type="http://schemas.openxmlformats.org/officeDocument/2006/relationships/image"/><Relationship Id="rId2" Target="../slideLayouts/slideLayout7.xml" Type="http://schemas.openxmlformats.org/officeDocument/2006/relationships/slideLayout"/><Relationship Id="rId6" Target="../media/image53.wmf" Type="http://schemas.openxmlformats.org/officeDocument/2006/relationships/image"/><Relationship Id="rId5" Target="../media/image53.wmf" Type="http://schemas.openxmlformats.org/officeDocument/2006/relationships/image"/><Relationship Id="rId4" Target="../media/image54.png" Type="http://schemas.openxmlformats.org/officeDocument/2006/relationships/image"/></Relationships>
</file>

<file path=ppt/slides/_rels/slide43.xml.rels><?xml version="1.0" encoding="UTF-8" standalone="yes" ?><Relationships xmlns="http://schemas.openxmlformats.org/package/2006/relationships"><Relationship Id="rId3" Target="../media/image56.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4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arget="../notesSlides/notesSlide5.xml" Type="http://schemas.openxmlformats.org/officeDocument/2006/relationships/notesSlide"/><Relationship Id="rId7" Target="../media/image60.wmf" Type="http://schemas.openxmlformats.org/officeDocument/2006/relationships/image"/><Relationship Id="rId2" Target="../slideLayouts/slideLayout7.xml" Type="http://schemas.openxmlformats.org/officeDocument/2006/relationships/slideLayout"/><Relationship Id="rId6" Target="../media/image60.wmf" Type="http://schemas.openxmlformats.org/officeDocument/2006/relationships/image"/><Relationship Id="rId5" Target="../media/image59.wmf" Type="http://schemas.openxmlformats.org/officeDocument/2006/relationships/image"/><Relationship Id="rId4" Target="../media/image59.wmf" Type="http://schemas.openxmlformats.org/officeDocument/2006/relationships/image"/></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arget="../media/image7.png" Type="http://schemas.openxmlformats.org/officeDocument/2006/relationships/image"/><Relationship Id="rId2" Target="../media/image6.jpg" Type="http://schemas.openxmlformats.org/officeDocument/2006/relationships/image"/><Relationship Id="rId1" Target="../slideLayouts/slideLayout1.xml" Type="http://schemas.openxmlformats.org/officeDocument/2006/relationships/slideLayout"/><Relationship Id="rId4" Target="../media/image8.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arget="../media/image13.jpeg" Type="http://schemas.openxmlformats.org/officeDocument/2006/relationships/image"/><Relationship Id="rId2" Target="../media/image12.jp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5.jpeg" Type="http://schemas.openxmlformats.org/officeDocument/2006/relationships/image"/><Relationship Id="rId2" Target="../slideLayouts/slideLayout6.xml" Type="http://schemas.openxmlformats.org/officeDocument/2006/relationships/slideLayout"/><Relationship Id="rId6" Target="../media/image14.wmf" Type="http://schemas.openxmlformats.org/officeDocument/2006/relationships/image"/><Relationship Id="rId5" Target="../media/image14.wmf" Type="http://schemas.openxmlformats.org/officeDocument/2006/relationships/image"/><Relationship Id="rId4" Target="../media/hdphoto4.wdp" Type="http://schemas.microsoft.com/office/2007/relationships/hdphoto"/></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5CDB3-56A4-4BDF-884E-4631D4DF5050}"/>
              </a:ext>
            </a:extLst>
          </p:cNvPr>
          <p:cNvSpPr>
            <a:spLocks noGrp="1"/>
          </p:cNvSpPr>
          <p:nvPr>
            <p:ph type="ctrTitle"/>
          </p:nvPr>
        </p:nvSpPr>
        <p:spPr>
          <a:xfrm>
            <a:off x="-119272" y="568532"/>
            <a:ext cx="11900453" cy="5397467"/>
          </a:xfrm>
        </p:spPr>
        <p:txBody>
          <a:bodyPr>
            <a:noAutofit/>
          </a:bodyPr>
          <a:lstStyle/>
          <a:p>
            <a:pPr algn="ctr"/>
            <a:r>
              <a:rPr lang="es-CO" sz="6600" b="1" dirty="0">
                <a:solidFill>
                  <a:schemeClr val="tx1"/>
                </a:solidFill>
              </a:rPr>
              <a:t>Modelo de Renovación Administrativa Funcional para el Mercado Ramos Toscano de la Ciudad de Huancayo, Perú</a:t>
            </a:r>
            <a:br>
              <a:rPr lang="es-CO" sz="6600" b="1" dirty="0">
                <a:solidFill>
                  <a:schemeClr val="tx1"/>
                </a:solidFill>
              </a:rPr>
            </a:br>
            <a:endParaRPr lang="es-CO" sz="6600" b="1" dirty="0">
              <a:solidFill>
                <a:schemeClr val="tx1"/>
              </a:solidFill>
            </a:endParaRPr>
          </a:p>
        </p:txBody>
      </p:sp>
      <p:sp>
        <p:nvSpPr>
          <p:cNvPr id="3" name="Subtítulo 2">
            <a:extLst>
              <a:ext uri="{FF2B5EF4-FFF2-40B4-BE49-F238E27FC236}">
                <a16:creationId xmlns:a16="http://schemas.microsoft.com/office/drawing/2014/main" id="{8A59E9DC-DB79-4175-9019-F6544C9DF4A0}"/>
              </a:ext>
            </a:extLst>
          </p:cNvPr>
          <p:cNvSpPr>
            <a:spLocks noGrp="1"/>
          </p:cNvSpPr>
          <p:nvPr>
            <p:ph type="subTitle" idx="1"/>
          </p:nvPr>
        </p:nvSpPr>
        <p:spPr>
          <a:xfrm>
            <a:off x="7620000" y="6274421"/>
            <a:ext cx="4572000" cy="386108"/>
          </a:xfrm>
        </p:spPr>
        <p:txBody>
          <a:bodyPr>
            <a:normAutofit/>
          </a:bodyPr>
          <a:lstStyle/>
          <a:p>
            <a:r>
              <a:rPr lang="es-CO" sz="2000" i="1" dirty="0">
                <a:solidFill>
                  <a:schemeClr val="tx1">
                    <a:lumMod val="50000"/>
                  </a:schemeClr>
                </a:solidFill>
              </a:rPr>
              <a:t>Alexandra Mercedes Fabián Rojas</a:t>
            </a:r>
          </a:p>
        </p:txBody>
      </p:sp>
    </p:spTree>
    <p:extLst>
      <p:ext uri="{BB962C8B-B14F-4D97-AF65-F5344CB8AC3E}">
        <p14:creationId xmlns:p14="http://schemas.microsoft.com/office/powerpoint/2010/main" val="26783734"/>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140379F-0450-488A-B645-F1525C3D02C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5" name="Rectángulo 4">
            <a:extLst>
              <a:ext uri="{FF2B5EF4-FFF2-40B4-BE49-F238E27FC236}">
                <a16:creationId xmlns:a16="http://schemas.microsoft.com/office/drawing/2014/main" id="{829CEF34-A64D-48BC-8CB9-6FDE598B4434}"/>
              </a:ext>
            </a:extLst>
          </p:cNvPr>
          <p:cNvSpPr/>
          <p:nvPr/>
        </p:nvSpPr>
        <p:spPr>
          <a:xfrm>
            <a:off x="1630424"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descr="http://eduvirtual.cuc.edu.co/moodle/pluginfile.php/584/block_html/content/cuc_1_thumb.png" id="6" name="Picture 2">
            <a:extLst>
              <a:ext uri="{FF2B5EF4-FFF2-40B4-BE49-F238E27FC236}">
                <a16:creationId xmlns:a16="http://schemas.microsoft.com/office/drawing/2014/main" id="{98B0F54D-17E4-48DB-BD7B-7DF93BC1E3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54119" y="5662722"/>
            <a:ext cx="1268091" cy="1195278"/>
          </a:xfrm>
          <a:prstGeom prst="rect">
            <a:avLst/>
          </a:prstGeom>
          <a:noFill/>
          <a:extLst/>
        </p:spPr>
      </p:pic>
      <p:pic>
        <p:nvPicPr>
          <p:cNvPr id="3" name="Imagen 2">
            <a:extLst>
              <a:ext uri="{FF2B5EF4-FFF2-40B4-BE49-F238E27FC236}">
                <a16:creationId xmlns:a16="http://schemas.microsoft.com/office/drawing/2014/main" id="{71B0A908-7C49-4FBB-A607-D9EC4F0C8825}"/>
              </a:ext>
            </a:extLst>
          </p:cNvPr>
          <p:cNvPicPr/>
          <p:nvPr/>
        </p:nvPicPr>
        <p:blipFill rotWithShape="1">
          <a:blip cstate="print"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63" l="28" t="40"/>
          <a:stretch/>
        </p:blipFill>
        <p:spPr bwMode="auto">
          <a:xfrm>
            <a:off x="1901462" y="1253459"/>
            <a:ext cx="6712523" cy="5124254"/>
          </a:xfrm>
          <a:prstGeom prst="rect">
            <a:avLst/>
          </a:prstGeom>
          <a:ln w="12700">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D4E5CDC7-DB9E-4662-BD43-3978037DD7E1}"/>
              </a:ext>
            </a:extLst>
          </p:cNvPr>
          <p:cNvSpPr/>
          <p:nvPr/>
        </p:nvSpPr>
        <p:spPr>
          <a:xfrm>
            <a:off x="81241" y="122137"/>
            <a:ext cx="6712523" cy="964880"/>
          </a:xfrm>
          <a:prstGeom prst="rect">
            <a:avLst/>
          </a:prstGeom>
        </p:spPr>
        <p:txBody>
          <a:bodyPr wrap="square">
            <a:spAutoFit/>
          </a:bodyPr>
          <a:lstStyle/>
          <a:p>
            <a:r>
              <a:rPr b="1" dirty="0" lang="es-CO" sz="2835">
                <a:latin charset="0" panose="02020603050405020304" pitchFamily="18" typeface="Times New Roman"/>
                <a:cs charset="0" panose="02020603050405020304" pitchFamily="18" typeface="Times New Roman"/>
              </a:rPr>
              <a:t>EVOLUCIÓN DE LA  MORFOLOGÍA URBANA DE HUANCAYO</a:t>
            </a:r>
            <a:endParaRPr dirty="0" lang="es-CO" sz="2835"/>
          </a:p>
        </p:txBody>
      </p:sp>
      <p:pic>
        <p:nvPicPr>
          <p:cNvPr id="10" name="Objeto 9"/>
          <p:cNvPicPr>
            <a:picLocks noChangeAspect="1"/>
          </p:cNvPicPr>
          <p:nvPr/>
        </p:nvPicPr>
        <p:blipFill>
          <a:blip r:embed="rId6"/>
          <a:srcRect/>
          <a:stretch>
            <a:fillRect/>
          </a:stretch>
        </p:blipFill>
        <p:spPr bwMode="auto">
          <a:xfrm>
            <a:off x="2169208" y="1721232"/>
            <a:ext cx="12889554" cy="3413462"/>
          </a:xfrm>
          <a:prstGeom prst="rect"/>
          <a:noFill/>
        </p:spPr>
      </p:pic>
      <p:sp>
        <p:nvSpPr>
          <p:cNvPr id="11" name="Elipse 10">
            <a:extLst>
              <a:ext uri="{FF2B5EF4-FFF2-40B4-BE49-F238E27FC236}">
                <a16:creationId xmlns:a16="http://schemas.microsoft.com/office/drawing/2014/main" id="{6CBAE9A7-6C3C-410E-B5CF-8CE2AF189463}"/>
              </a:ext>
            </a:extLst>
          </p:cNvPr>
          <p:cNvSpPr/>
          <p:nvPr/>
        </p:nvSpPr>
        <p:spPr>
          <a:xfrm>
            <a:off x="5135374" y="3201150"/>
            <a:ext cx="81576" cy="675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sz="1595"/>
          </a:p>
        </p:txBody>
      </p:sp>
      <p:cxnSp>
        <p:nvCxnSpPr>
          <p:cNvPr id="13" name="Conector recto de flecha 12">
            <a:extLst>
              <a:ext uri="{FF2B5EF4-FFF2-40B4-BE49-F238E27FC236}">
                <a16:creationId xmlns:a16="http://schemas.microsoft.com/office/drawing/2014/main" id="{1C733101-DC2C-4892-B7FD-DA8B49C54783}"/>
              </a:ext>
            </a:extLst>
          </p:cNvPr>
          <p:cNvCxnSpPr>
            <a:cxnSpLocks/>
            <a:stCxn id="11" idx="6"/>
          </p:cNvCxnSpPr>
          <p:nvPr/>
        </p:nvCxnSpPr>
        <p:spPr>
          <a:xfrm flipH="1">
            <a:off x="3437503" y="3234906"/>
            <a:ext cx="1779447" cy="93422"/>
          </a:xfrm>
          <a:prstGeom prst="straightConnector1">
            <a:avLst/>
          </a:prstGeom>
          <a:ln algn="ctr" cap="flat" cmpd="sng" w="9525">
            <a:solidFill>
              <a:srgbClr val="FF0000"/>
            </a:solidFill>
            <a:prstDash val="solid"/>
            <a:round/>
            <a:headEnd len="med" type="none" w="med"/>
            <a:tailEnd len="med" type="arrow" w="med"/>
          </a:ln>
        </p:spPr>
        <p:style>
          <a:lnRef idx="0">
            <a:scrgbClr b="0" g="0" r="0"/>
          </a:lnRef>
          <a:fillRef idx="0">
            <a:scrgbClr b="0" g="0" r="0"/>
          </a:fillRef>
          <a:effectRef idx="0">
            <a:scrgbClr b="0" g="0" r="0"/>
          </a:effectRef>
          <a:fontRef idx="minor">
            <a:schemeClr val="tx1"/>
          </a:fontRef>
        </p:style>
      </p:cxnSp>
      <p:sp>
        <p:nvSpPr>
          <p:cNvPr id="16" name="Rectángulo 15">
            <a:extLst>
              <a:ext uri="{FF2B5EF4-FFF2-40B4-BE49-F238E27FC236}">
                <a16:creationId xmlns:a16="http://schemas.microsoft.com/office/drawing/2014/main" id="{5F474ED4-BA09-4B40-B808-FA67D2E47DC2}"/>
              </a:ext>
            </a:extLst>
          </p:cNvPr>
          <p:cNvSpPr/>
          <p:nvPr/>
        </p:nvSpPr>
        <p:spPr>
          <a:xfrm>
            <a:off x="2004544" y="2989662"/>
            <a:ext cx="1432960" cy="583237"/>
          </a:xfrm>
          <a:prstGeom prst="rect">
            <a:avLst/>
          </a:prstGeom>
          <a:ln w="3175">
            <a:solidFill>
              <a:schemeClr val="tx1"/>
            </a:solidFill>
          </a:ln>
        </p:spPr>
        <p:txBody>
          <a:bodyPr wrap="square">
            <a:spAutoFit/>
          </a:bodyPr>
          <a:lstStyle/>
          <a:p>
            <a:pPr algn="ctr"/>
            <a:r>
              <a:rPr dirty="0" lang="es-CO" sz="1595">
                <a:latin charset="0" panose="02020603050405020304" pitchFamily="18" typeface="Times New Roman"/>
              </a:rPr>
              <a:t>MERCADO MAYORISTA</a:t>
            </a:r>
            <a:endParaRPr dirty="0" lang="es-CO" sz="1595"/>
          </a:p>
        </p:txBody>
      </p:sp>
    </p:spTree>
    <p:extLst>
      <p:ext uri="{BB962C8B-B14F-4D97-AF65-F5344CB8AC3E}">
        <p14:creationId xmlns:p14="http://schemas.microsoft.com/office/powerpoint/2010/main" val="147898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BE2698-C32C-4E76-9836-CED434E29B8D}"/>
              </a:ext>
            </a:extLst>
          </p:cNvPr>
          <p:cNvSpPr/>
          <p:nvPr/>
        </p:nvSpPr>
        <p:spPr>
          <a:xfrm>
            <a:off x="4072157" y="1293757"/>
            <a:ext cx="4047685" cy="1172553"/>
          </a:xfrm>
          <a:prstGeom prst="rect">
            <a:avLst/>
          </a:prstGeom>
          <a:noFill/>
        </p:spPr>
        <p:txBody>
          <a:bodyPr wrap="none" lIns="81013" tIns="40507" rIns="81013" bIns="40507">
            <a:spAutoFit/>
          </a:bodyPr>
          <a:lstStyle/>
          <a:p>
            <a:pPr algn="ctr"/>
            <a:r>
              <a:rPr lang="es-ES" sz="7088"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MODELO</a:t>
            </a:r>
          </a:p>
        </p:txBody>
      </p:sp>
      <p:sp>
        <p:nvSpPr>
          <p:cNvPr id="6" name="Rectángulo 5">
            <a:extLst>
              <a:ext uri="{FF2B5EF4-FFF2-40B4-BE49-F238E27FC236}">
                <a16:creationId xmlns:a16="http://schemas.microsoft.com/office/drawing/2014/main" id="{9F798FC2-E002-4D9D-87B7-4004A5F5A047}"/>
              </a:ext>
            </a:extLst>
          </p:cNvPr>
          <p:cNvSpPr/>
          <p:nvPr/>
        </p:nvSpPr>
        <p:spPr>
          <a:xfrm>
            <a:off x="1939092" y="2845763"/>
            <a:ext cx="8313814" cy="583237"/>
          </a:xfrm>
          <a:prstGeom prst="rect">
            <a:avLst/>
          </a:prstGeom>
        </p:spPr>
        <p:txBody>
          <a:bodyPr wrap="none">
            <a:spAutoFit/>
          </a:bodyPr>
          <a:lstStyle/>
          <a:p>
            <a:r>
              <a:rPr lang="es-CO" sz="3190" b="1" dirty="0">
                <a:solidFill>
                  <a:schemeClr val="accent2">
                    <a:lumMod val="50000"/>
                  </a:schemeClr>
                </a:solidFill>
                <a:latin typeface="Times New Roman" panose="02020603050405020304" pitchFamily="18" charset="0"/>
                <a:cs typeface="Times New Roman" panose="02020603050405020304" pitchFamily="18" charset="0"/>
              </a:rPr>
              <a:t>“La arquitectura es una expresión de valores” </a:t>
            </a:r>
          </a:p>
        </p:txBody>
      </p:sp>
    </p:spTree>
    <p:extLst>
      <p:ext uri="{BB962C8B-B14F-4D97-AF65-F5344CB8AC3E}">
        <p14:creationId xmlns:p14="http://schemas.microsoft.com/office/powerpoint/2010/main" val="120700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516F934-D061-4403-A67B-E45101E7913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B92B2974-A36D-4561-9389-7D972541133C}"/>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595" dirty="0"/>
          </a:p>
        </p:txBody>
      </p:sp>
      <p:pic>
        <p:nvPicPr>
          <p:cNvPr id="13" name="Imagen 12">
            <a:extLst>
              <a:ext uri="{FF2B5EF4-FFF2-40B4-BE49-F238E27FC236}">
                <a16:creationId xmlns:a16="http://schemas.microsoft.com/office/drawing/2014/main" id="{3F28E81C-2A5E-4F4D-BA1B-FEA7408F83AA}"/>
              </a:ext>
            </a:extLst>
          </p:cNvPr>
          <p:cNvPicPr>
            <a:picLocks noChangeAspect="1"/>
          </p:cNvPicPr>
          <p:nvPr/>
        </p:nvPicPr>
        <p:blipFill rotWithShape="1">
          <a:blip r:embed="rId2"/>
          <a:srcRect l="8251" t="5091" r="8885"/>
          <a:stretch/>
        </p:blipFill>
        <p:spPr>
          <a:xfrm>
            <a:off x="1649647" y="0"/>
            <a:ext cx="7407442" cy="6787368"/>
          </a:xfrm>
          <a:prstGeom prst="rect">
            <a:avLst/>
          </a:prstGeom>
        </p:spPr>
      </p:pic>
    </p:spTree>
    <p:extLst>
      <p:ext uri="{BB962C8B-B14F-4D97-AF65-F5344CB8AC3E}">
        <p14:creationId xmlns:p14="http://schemas.microsoft.com/office/powerpoint/2010/main" val="284199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16891A8-8FEA-4733-9E68-90739B6EBFA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B92B2974-A36D-4561-9389-7D972541133C}"/>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595" dirty="0"/>
          </a:p>
        </p:txBody>
      </p:sp>
      <p:pic>
        <p:nvPicPr>
          <p:cNvPr id="8" name="Imagen 7">
            <a:extLst>
              <a:ext uri="{FF2B5EF4-FFF2-40B4-BE49-F238E27FC236}">
                <a16:creationId xmlns:a16="http://schemas.microsoft.com/office/drawing/2014/main" id="{C8224B6B-0205-4EC6-BF8B-CDB425D6A96B}"/>
              </a:ext>
            </a:extLst>
          </p:cNvPr>
          <p:cNvPicPr>
            <a:picLocks noChangeAspect="1"/>
          </p:cNvPicPr>
          <p:nvPr/>
        </p:nvPicPr>
        <p:blipFill rotWithShape="1">
          <a:blip r:embed="rId2"/>
          <a:srcRect l="31811" t="15676" b="22192"/>
          <a:stretch/>
        </p:blipFill>
        <p:spPr>
          <a:xfrm rot="16200000">
            <a:off x="857750" y="846141"/>
            <a:ext cx="5700925" cy="4155574"/>
          </a:xfrm>
          <a:prstGeom prst="rect">
            <a:avLst/>
          </a:prstGeom>
        </p:spPr>
      </p:pic>
      <p:pic>
        <p:nvPicPr>
          <p:cNvPr id="12" name="Imagen 11">
            <a:extLst>
              <a:ext uri="{FF2B5EF4-FFF2-40B4-BE49-F238E27FC236}">
                <a16:creationId xmlns:a16="http://schemas.microsoft.com/office/drawing/2014/main" id="{264B88F4-595C-4AC4-BC5B-D1E5DAC46081}"/>
              </a:ext>
            </a:extLst>
          </p:cNvPr>
          <p:cNvPicPr>
            <a:picLocks noChangeAspect="1"/>
          </p:cNvPicPr>
          <p:nvPr/>
        </p:nvPicPr>
        <p:blipFill rotWithShape="1">
          <a:blip r:embed="rId2"/>
          <a:srcRect t="31379" r="86708" b="22193"/>
          <a:stretch/>
        </p:blipFill>
        <p:spPr>
          <a:xfrm rot="16200000">
            <a:off x="3526010" y="4782354"/>
            <a:ext cx="1055351" cy="2949010"/>
          </a:xfrm>
          <a:prstGeom prst="rect">
            <a:avLst/>
          </a:prstGeom>
        </p:spPr>
      </p:pic>
      <p:pic>
        <p:nvPicPr>
          <p:cNvPr id="6" name="Imagen 5">
            <a:extLst>
              <a:ext uri="{FF2B5EF4-FFF2-40B4-BE49-F238E27FC236}">
                <a16:creationId xmlns:a16="http://schemas.microsoft.com/office/drawing/2014/main" id="{0F58FC0E-E961-49F9-A3E6-E60F2FAD2D86}"/>
              </a:ext>
            </a:extLst>
          </p:cNvPr>
          <p:cNvPicPr>
            <a:picLocks noChangeAspect="1"/>
          </p:cNvPicPr>
          <p:nvPr/>
        </p:nvPicPr>
        <p:blipFill rotWithShape="1">
          <a:blip r:embed="rId3"/>
          <a:srcRect b="6302"/>
          <a:stretch/>
        </p:blipFill>
        <p:spPr>
          <a:xfrm rot="16200000">
            <a:off x="5110903" y="1186406"/>
            <a:ext cx="5545363" cy="4156720"/>
          </a:xfrm>
          <a:prstGeom prst="rect">
            <a:avLst/>
          </a:prstGeom>
        </p:spPr>
      </p:pic>
    </p:spTree>
    <p:extLst>
      <p:ext uri="{BB962C8B-B14F-4D97-AF65-F5344CB8AC3E}">
        <p14:creationId xmlns:p14="http://schemas.microsoft.com/office/powerpoint/2010/main" val="1786256565"/>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744CD58-58B4-42B2-A518-3BA8FE91C79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4" name="Rectángulo 3">
            <a:extLst>
              <a:ext uri="{FF2B5EF4-FFF2-40B4-BE49-F238E27FC236}">
                <a16:creationId xmlns:a16="http://schemas.microsoft.com/office/drawing/2014/main" id="{B92B2974-A36D-4561-9389-7D972541133C}"/>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id="3" name="Imagen 2">
            <a:extLst>
              <a:ext uri="{FF2B5EF4-FFF2-40B4-BE49-F238E27FC236}">
                <a16:creationId xmlns:a16="http://schemas.microsoft.com/office/drawing/2014/main" id="{9120333A-1AF6-4C8C-9423-EB410DE74155}"/>
              </a:ext>
            </a:extLst>
          </p:cNvPr>
          <p:cNvPicPr>
            <a:picLocks noChangeAspect="1"/>
          </p:cNvPicPr>
          <p:nvPr/>
        </p:nvPicPr>
        <p:blipFill rotWithShape="1">
          <a:blip r:embed="rId2"/>
          <a:srcRect b="17944" l="2122" r="2399" t="18126"/>
          <a:stretch/>
        </p:blipFill>
        <p:spPr>
          <a:xfrm rot="16200000">
            <a:off x="356232" y="1590607"/>
            <a:ext cx="6860094" cy="3674694"/>
          </a:xfrm>
          <a:prstGeom prst="rect">
            <a:avLst/>
          </a:prstGeom>
        </p:spPr>
      </p:pic>
      <p:pic>
        <p:nvPicPr>
          <p:cNvPr id="6" name="Imagen 5">
            <a:extLst>
              <a:ext uri="{FF2B5EF4-FFF2-40B4-BE49-F238E27FC236}">
                <a16:creationId xmlns:a16="http://schemas.microsoft.com/office/drawing/2014/main" id="{1F2A6F4E-9490-467E-8724-80BD16BF085D}"/>
              </a:ext>
            </a:extLst>
          </p:cNvPr>
          <p:cNvPicPr>
            <a:picLocks noChangeAspect="1"/>
          </p:cNvPicPr>
          <p:nvPr/>
        </p:nvPicPr>
        <p:blipFill rotWithShape="1">
          <a:blip r:embed="rId3"/>
          <a:srcRect b="20" t="9"/>
          <a:stretch/>
        </p:blipFill>
        <p:spPr>
          <a:xfrm rot="16200000">
            <a:off x="5307963" y="1950870"/>
            <a:ext cx="4865163" cy="3289090"/>
          </a:xfrm>
          <a:prstGeom prst="rect">
            <a:avLst/>
          </a:prstGeom>
        </p:spPr>
      </p:pic>
    </p:spTree>
    <p:extLst>
      <p:ext uri="{BB962C8B-B14F-4D97-AF65-F5344CB8AC3E}">
        <p14:creationId xmlns:p14="http://schemas.microsoft.com/office/powerpoint/2010/main" val="46663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1069AA1-7915-4DDB-9611-C43870F67D7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B92B2974-A36D-4561-9389-7D972541133C}"/>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595" dirty="0"/>
          </a:p>
        </p:txBody>
      </p:sp>
      <p:pic>
        <p:nvPicPr>
          <p:cNvPr id="5" name="Imagen 4">
            <a:extLst>
              <a:ext uri="{FF2B5EF4-FFF2-40B4-BE49-F238E27FC236}">
                <a16:creationId xmlns:a16="http://schemas.microsoft.com/office/drawing/2014/main" id="{2951EBF8-6B67-4B27-BF98-05163CACD6F8}"/>
              </a:ext>
            </a:extLst>
          </p:cNvPr>
          <p:cNvPicPr>
            <a:picLocks noChangeAspect="1"/>
          </p:cNvPicPr>
          <p:nvPr/>
        </p:nvPicPr>
        <p:blipFill rotWithShape="1">
          <a:blip r:embed="rId2"/>
          <a:srcRect l="6544" t="1578" r="3841" b="5496"/>
          <a:stretch/>
        </p:blipFill>
        <p:spPr>
          <a:xfrm rot="16200000">
            <a:off x="1188267" y="557946"/>
            <a:ext cx="5413576" cy="4490815"/>
          </a:xfrm>
          <a:prstGeom prst="rect">
            <a:avLst/>
          </a:prstGeom>
        </p:spPr>
      </p:pic>
      <p:pic>
        <p:nvPicPr>
          <p:cNvPr id="8" name="Imagen 7">
            <a:extLst>
              <a:ext uri="{FF2B5EF4-FFF2-40B4-BE49-F238E27FC236}">
                <a16:creationId xmlns:a16="http://schemas.microsoft.com/office/drawing/2014/main" id="{F2215BC8-EE12-41C7-BDCA-B5CBEF1A6100}"/>
              </a:ext>
            </a:extLst>
          </p:cNvPr>
          <p:cNvPicPr>
            <a:picLocks noChangeAspect="1"/>
          </p:cNvPicPr>
          <p:nvPr/>
        </p:nvPicPr>
        <p:blipFill rotWithShape="1">
          <a:blip r:embed="rId3"/>
          <a:srcRect l="8742" r="7321"/>
          <a:stretch/>
        </p:blipFill>
        <p:spPr>
          <a:xfrm>
            <a:off x="5923456" y="1355962"/>
            <a:ext cx="4546563" cy="4333330"/>
          </a:xfrm>
          <a:prstGeom prst="rect">
            <a:avLst/>
          </a:prstGeom>
        </p:spPr>
      </p:pic>
    </p:spTree>
    <p:extLst>
      <p:ext uri="{BB962C8B-B14F-4D97-AF65-F5344CB8AC3E}">
        <p14:creationId xmlns:p14="http://schemas.microsoft.com/office/powerpoint/2010/main" val="163830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B1DC3CC-FC03-4B59-B416-672CE6DF91F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B92B2974-A36D-4561-9389-7D972541133C}"/>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595" dirty="0"/>
          </a:p>
        </p:txBody>
      </p:sp>
      <p:pic>
        <p:nvPicPr>
          <p:cNvPr id="3" name="Imagen 2">
            <a:extLst>
              <a:ext uri="{FF2B5EF4-FFF2-40B4-BE49-F238E27FC236}">
                <a16:creationId xmlns:a16="http://schemas.microsoft.com/office/drawing/2014/main" id="{195150E8-5B04-456E-BEBD-2EAC11DDB16B}"/>
              </a:ext>
            </a:extLst>
          </p:cNvPr>
          <p:cNvPicPr>
            <a:picLocks noChangeAspect="1"/>
          </p:cNvPicPr>
          <p:nvPr/>
        </p:nvPicPr>
        <p:blipFill>
          <a:blip r:embed="rId2"/>
          <a:stretch>
            <a:fillRect/>
          </a:stretch>
        </p:blipFill>
        <p:spPr>
          <a:xfrm>
            <a:off x="1838676" y="543975"/>
            <a:ext cx="7285207" cy="5828166"/>
          </a:xfrm>
          <a:prstGeom prst="rect">
            <a:avLst/>
          </a:prstGeom>
        </p:spPr>
      </p:pic>
    </p:spTree>
    <p:extLst>
      <p:ext uri="{BB962C8B-B14F-4D97-AF65-F5344CB8AC3E}">
        <p14:creationId xmlns:p14="http://schemas.microsoft.com/office/powerpoint/2010/main" val="6304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A82ECD-F14B-4F95-8E05-C3A643DF2D1A}"/>
              </a:ext>
            </a:extLst>
          </p:cNvPr>
          <p:cNvSpPr/>
          <p:nvPr/>
        </p:nvSpPr>
        <p:spPr>
          <a:xfrm>
            <a:off x="289269" y="0"/>
            <a:ext cx="11613459" cy="4193712"/>
          </a:xfrm>
          <a:prstGeom prst="rect">
            <a:avLst/>
          </a:prstGeom>
        </p:spPr>
        <p:txBody>
          <a:bodyPr wrap="square">
            <a:spAutoFit/>
          </a:bodyPr>
          <a:lstStyle/>
          <a:p>
            <a:pPr>
              <a:lnSpc>
                <a:spcPct val="200000"/>
              </a:lnSpc>
            </a:pPr>
            <a:r>
              <a:rPr lang="es-CO"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PROYECTO</a:t>
            </a:r>
            <a:r>
              <a:rPr lang="es-C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03809" indent="-303809">
              <a:lnSpc>
                <a:spcPct val="200000"/>
              </a:lnSpc>
              <a:buFont typeface="Courier New" panose="02070309020205020404" pitchFamily="49" charset="0"/>
              <a:buChar char="o"/>
            </a:pPr>
            <a:r>
              <a:rPr lang="es-CO"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RENOVACIÓN FUNCIONAL </a:t>
            </a:r>
            <a:r>
              <a:rPr lang="es-CO" sz="2000" dirty="0">
                <a:solidFill>
                  <a:srgbClr val="000000"/>
                </a:solidFill>
                <a:latin typeface="Times New Roman" panose="02020603050405020304" pitchFamily="18" charset="0"/>
                <a:cs typeface="Times New Roman" panose="02020603050405020304" pitchFamily="18" charset="0"/>
              </a:rPr>
              <a:t>(Si se basa en el cambio de la función respetando la forma de la obra arquitectónica).</a:t>
            </a:r>
          </a:p>
          <a:p>
            <a:pPr marL="303809" indent="-303809">
              <a:lnSpc>
                <a:spcPct val="200000"/>
              </a:lnSpc>
              <a:buFont typeface="Courier New" panose="02070309020205020404" pitchFamily="49" charset="0"/>
              <a:buChar char="o"/>
            </a:pPr>
            <a:r>
              <a:rPr lang="es-CO" sz="2000" dirty="0">
                <a:solidFill>
                  <a:srgbClr val="000000"/>
                </a:solidFill>
                <a:latin typeface="Times New Roman" panose="02020603050405020304" pitchFamily="18" charset="0"/>
                <a:cs typeface="Times New Roman" panose="02020603050405020304" pitchFamily="18" charset="0"/>
              </a:rPr>
              <a:t>RENOVACIÓN ARQUITECTONICA (Si se basa en el cambio de la forma y función de la obra arquitectónica).</a:t>
            </a:r>
          </a:p>
          <a:p>
            <a:pPr>
              <a:lnSpc>
                <a:spcPct val="200000"/>
              </a:lnSpc>
            </a:pPr>
            <a:r>
              <a:rPr lang="es-CO"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PROPIETARIO</a:t>
            </a:r>
            <a:r>
              <a:rPr lang="es-CO"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indica al represéntate del territorio (Municipalidad, Empresa, Persona Natural, Etc.)</a:t>
            </a:r>
          </a:p>
          <a:p>
            <a:pPr algn="ctr">
              <a:lnSpc>
                <a:spcPct val="200000"/>
              </a:lnSpc>
            </a:pPr>
            <a:r>
              <a:rPr lang="es-CO" b="1" u="sng" dirty="0">
                <a:solidFill>
                  <a:srgbClr val="C00000"/>
                </a:solidFill>
                <a:latin typeface="Times New Roman" panose="02020603050405020304" pitchFamily="18" charset="0"/>
                <a:cs typeface="Times New Roman" panose="02020603050405020304" pitchFamily="18" charset="0"/>
              </a:rPr>
              <a:t>MERCADO RAMOS TOSCANO “MERCADO MAYORISTA</a:t>
            </a:r>
          </a:p>
        </p:txBody>
      </p:sp>
      <p:sp>
        <p:nvSpPr>
          <p:cNvPr id="3" name="Rectángulo 2">
            <a:extLst>
              <a:ext uri="{FF2B5EF4-FFF2-40B4-BE49-F238E27FC236}">
                <a16:creationId xmlns:a16="http://schemas.microsoft.com/office/drawing/2014/main" id="{03897963-2D5C-422A-96BB-9E4412E464F3}"/>
              </a:ext>
            </a:extLst>
          </p:cNvPr>
          <p:cNvSpPr/>
          <p:nvPr/>
        </p:nvSpPr>
        <p:spPr>
          <a:xfrm>
            <a:off x="289269" y="4779880"/>
            <a:ext cx="11277600" cy="1235595"/>
          </a:xfrm>
          <a:prstGeom prst="rect">
            <a:avLst/>
          </a:prstGeom>
        </p:spPr>
        <p:txBody>
          <a:bodyPr wrap="square">
            <a:spAutoFit/>
          </a:bodyPr>
          <a:lstStyle/>
          <a:p>
            <a:pPr>
              <a:lnSpc>
                <a:spcPct val="200000"/>
              </a:lnSpc>
            </a:pPr>
            <a:r>
              <a:rPr lang="es-CO"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a:t>
            </a:r>
            <a:r>
              <a:rPr lang="es-CO"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indica el nombre de la obra arquitectónica, para poder orientar sus datos de localización y ubicación (Bajo el formato normado), luego se establece los procesos del modelo:</a:t>
            </a:r>
            <a:endParaRPr lang="es-CO"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74404"/>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2D32BE3-9756-4291-BEE8-FF872F7F6C3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6" name="Rectángulo 5">
            <a:extLst>
              <a:ext uri="{FF2B5EF4-FFF2-40B4-BE49-F238E27FC236}">
                <a16:creationId xmlns:a16="http://schemas.microsoft.com/office/drawing/2014/main" id="{E988DB93-E997-4A71-BF1B-D7D17F5585BC}"/>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id="4" name="Imagen 3">
            <a:extLst>
              <a:ext uri="{FF2B5EF4-FFF2-40B4-BE49-F238E27FC236}">
                <a16:creationId xmlns:a16="http://schemas.microsoft.com/office/drawing/2014/main" id="{965FC6B4-3857-47A2-803D-EFB4D35A800B}"/>
              </a:ext>
            </a:extLst>
          </p:cNvPr>
          <p:cNvPicPr>
            <a:picLocks noChangeAspect="1"/>
          </p:cNvPicPr>
          <p:nvPr/>
        </p:nvPicPr>
        <p:blipFill rotWithShape="1">
          <a:blip r:embed="rId2"/>
          <a:srcRect b="54" t="75"/>
          <a:stretch/>
        </p:blipFill>
        <p:spPr>
          <a:xfrm>
            <a:off x="1028105" y="0"/>
            <a:ext cx="9772416" cy="6783165"/>
          </a:xfrm>
          <a:prstGeom prst="rect">
            <a:avLst/>
          </a:prstGeom>
        </p:spPr>
      </p:pic>
    </p:spTree>
    <p:extLst>
      <p:ext uri="{BB962C8B-B14F-4D97-AF65-F5344CB8AC3E}">
        <p14:creationId xmlns:p14="http://schemas.microsoft.com/office/powerpoint/2010/main" val="241762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4AED88-A412-458B-83C7-E480917EBC6C}"/>
              </a:ext>
            </a:extLst>
          </p:cNvPr>
          <p:cNvSpPr/>
          <p:nvPr/>
        </p:nvSpPr>
        <p:spPr>
          <a:xfrm>
            <a:off x="2031526" y="345636"/>
            <a:ext cx="9776161" cy="1235595"/>
          </a:xfrm>
          <a:prstGeom prst="rect">
            <a:avLst/>
          </a:prstGeom>
        </p:spPr>
        <p:txBody>
          <a:bodyPr wrap="square">
            <a:spAutoFit/>
          </a:bodyPr>
          <a:lstStyle/>
          <a:p>
            <a:pPr>
              <a:lnSpc>
                <a:spcPct val="200000"/>
              </a:lnSpc>
            </a:pPr>
            <a:r>
              <a:rPr lang="es-CO" sz="2000" b="1" dirty="0">
                <a:latin typeface="Times New Roman" panose="02020603050405020304" pitchFamily="18" charset="0"/>
                <a:ea typeface="Calibri" panose="020F0502020204030204" pitchFamily="34" charset="0"/>
                <a:cs typeface="Times New Roman" panose="02020603050405020304" pitchFamily="18" charset="0"/>
              </a:rPr>
              <a:t>Se establece los objetivos de la renovación (Estos pueden ser de 2-4 como mínimo, y un máximo de 6 objetivos).</a:t>
            </a:r>
            <a:endParaRPr lang="es-CO"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042C74F2-5ECB-4BD8-BD62-5A14A4867DAC}"/>
              </a:ext>
            </a:extLst>
          </p:cNvPr>
          <p:cNvSpPr/>
          <p:nvPr/>
        </p:nvSpPr>
        <p:spPr>
          <a:xfrm>
            <a:off x="1131936" y="1581231"/>
            <a:ext cx="8780689" cy="2460738"/>
          </a:xfrm>
          <a:prstGeom prst="rect">
            <a:avLst/>
          </a:prstGeom>
        </p:spPr>
        <p:txBody>
          <a:bodyPr wrap="square">
            <a:spAutoFit/>
          </a:bodyPr>
          <a:lstStyle/>
          <a:p>
            <a:pPr marL="1012698" lvl="2" indent="-202540" algn="just">
              <a:lnSpc>
                <a:spcPct val="200000"/>
              </a:lnSpc>
              <a:buFont typeface="+mj-lt"/>
              <a:buAutoNum type="romanUcPeriod"/>
            </a:pPr>
            <a:r>
              <a:rPr lang="es-CO"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Inclusión con el espacio público a nivel comercial y social.</a:t>
            </a:r>
          </a:p>
          <a:p>
            <a:pPr marL="1012698" lvl="2" indent="-202540" algn="just">
              <a:lnSpc>
                <a:spcPct val="200000"/>
              </a:lnSpc>
              <a:buFont typeface="+mj-lt"/>
              <a:buAutoNum type="romanUcPeriod"/>
            </a:pPr>
            <a:r>
              <a:rPr lang="es-CO"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Organizar ese sector de la ciudad.</a:t>
            </a:r>
          </a:p>
          <a:p>
            <a:pPr marL="1012698" lvl="2" indent="-202540" algn="just">
              <a:lnSpc>
                <a:spcPct val="200000"/>
              </a:lnSpc>
              <a:buFont typeface="+mj-lt"/>
              <a:buAutoNum type="romanUcPeriod"/>
            </a:pPr>
            <a:r>
              <a:rPr lang="es-CO"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Disminuir la congestión vehicular.</a:t>
            </a:r>
          </a:p>
          <a:p>
            <a:pPr marL="1012698" lvl="2" indent="-202540" algn="just">
              <a:lnSpc>
                <a:spcPct val="200000"/>
              </a:lnSpc>
              <a:spcAft>
                <a:spcPts val="709"/>
              </a:spcAft>
              <a:buFont typeface="+mj-lt"/>
              <a:buAutoNum type="romanUcPeriod"/>
            </a:pPr>
            <a:r>
              <a:rPr lang="es-CO"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Mejorar la congestión Urbana.</a:t>
            </a:r>
          </a:p>
        </p:txBody>
      </p:sp>
      <p:sp>
        <p:nvSpPr>
          <p:cNvPr id="4" name="Rectángulo 3">
            <a:extLst>
              <a:ext uri="{FF2B5EF4-FFF2-40B4-BE49-F238E27FC236}">
                <a16:creationId xmlns:a16="http://schemas.microsoft.com/office/drawing/2014/main" id="{36063CFA-843C-407E-A552-DBFBB23CE406}"/>
              </a:ext>
            </a:extLst>
          </p:cNvPr>
          <p:cNvSpPr/>
          <p:nvPr/>
        </p:nvSpPr>
        <p:spPr>
          <a:xfrm>
            <a:off x="2031526" y="4619624"/>
            <a:ext cx="9776161" cy="1229632"/>
          </a:xfrm>
          <a:prstGeom prst="rect">
            <a:avLst/>
          </a:prstGeom>
        </p:spPr>
        <p:txBody>
          <a:bodyPr wrap="square">
            <a:spAutoFit/>
          </a:bodyPr>
          <a:lstStyle/>
          <a:p>
            <a:pPr algn="just">
              <a:lnSpc>
                <a:spcPct val="200000"/>
              </a:lnSpc>
              <a:spcAft>
                <a:spcPts val="709"/>
              </a:spcAft>
            </a:pPr>
            <a:r>
              <a:rPr lang="es-CO" sz="2000" b="1" dirty="0">
                <a:latin typeface="Times New Roman" panose="02020603050405020304" pitchFamily="18" charset="0"/>
                <a:cs typeface="Times New Roman" panose="02020603050405020304" pitchFamily="18" charset="0"/>
              </a:rPr>
              <a:t>La obra arquitectónica es: pública o </a:t>
            </a:r>
            <a:r>
              <a:rPr lang="es-CO" sz="2000" b="1" u="sng" dirty="0">
                <a:solidFill>
                  <a:srgbClr val="C00000"/>
                </a:solidFill>
                <a:latin typeface="Times New Roman" panose="02020603050405020304" pitchFamily="18" charset="0"/>
                <a:cs typeface="Times New Roman" panose="02020603050405020304" pitchFamily="18" charset="0"/>
              </a:rPr>
              <a:t>privada</a:t>
            </a:r>
            <a:r>
              <a:rPr lang="es-CO" sz="2000" b="1" dirty="0">
                <a:latin typeface="Times New Roman" panose="02020603050405020304" pitchFamily="18" charset="0"/>
                <a:cs typeface="Times New Roman" panose="02020603050405020304" pitchFamily="18" charset="0"/>
              </a:rPr>
              <a:t>. (Identificar el tipo de elemento arquitectónico)</a:t>
            </a:r>
          </a:p>
        </p:txBody>
      </p:sp>
      <p:sp>
        <p:nvSpPr>
          <p:cNvPr id="5" name="Rectángulo 4">
            <a:extLst>
              <a:ext uri="{FF2B5EF4-FFF2-40B4-BE49-F238E27FC236}">
                <a16:creationId xmlns:a16="http://schemas.microsoft.com/office/drawing/2014/main" id="{ED5F6F9E-F829-442F-82CE-C0416FE1FC6D}"/>
              </a:ext>
            </a:extLst>
          </p:cNvPr>
          <p:cNvSpPr/>
          <p:nvPr/>
        </p:nvSpPr>
        <p:spPr>
          <a:xfrm>
            <a:off x="637866" y="632971"/>
            <a:ext cx="785573" cy="818032"/>
          </a:xfrm>
          <a:prstGeom prst="rect">
            <a:avLst/>
          </a:prstGeom>
          <a:solidFill>
            <a:schemeClr val="bg1"/>
          </a:solidFill>
          <a:ln w="3175">
            <a:solidFill>
              <a:schemeClr val="tx1"/>
            </a:solidFill>
          </a:ln>
        </p:spPr>
        <p:txBody>
          <a:bodyPr wrap="none" lIns="81013" tIns="40507" rIns="81013" bIns="40507">
            <a:spAutoFit/>
          </a:bodyPr>
          <a:lstStyle/>
          <a:p>
            <a:pPr algn="ctr"/>
            <a:r>
              <a:rPr lang="es-ES" sz="4784" dirty="0">
                <a:ln w="0"/>
                <a:effectLst>
                  <a:outerShdw blurRad="38100" dist="19050" dir="2700000" algn="tl" rotWithShape="0">
                    <a:schemeClr val="dk1">
                      <a:alpha val="40000"/>
                    </a:schemeClr>
                  </a:outerShdw>
                </a:effectLst>
              </a:rPr>
              <a:t>01</a:t>
            </a:r>
          </a:p>
        </p:txBody>
      </p:sp>
      <p:sp>
        <p:nvSpPr>
          <p:cNvPr id="6" name="Rectángulo 5">
            <a:extLst>
              <a:ext uri="{FF2B5EF4-FFF2-40B4-BE49-F238E27FC236}">
                <a16:creationId xmlns:a16="http://schemas.microsoft.com/office/drawing/2014/main" id="{0AEE4B8A-30E5-4DA7-B87E-5AA5B01718D7}"/>
              </a:ext>
            </a:extLst>
          </p:cNvPr>
          <p:cNvSpPr/>
          <p:nvPr/>
        </p:nvSpPr>
        <p:spPr>
          <a:xfrm>
            <a:off x="637866" y="4619624"/>
            <a:ext cx="785573" cy="818032"/>
          </a:xfrm>
          <a:prstGeom prst="rect">
            <a:avLst/>
          </a:prstGeom>
          <a:solidFill>
            <a:schemeClr val="bg1"/>
          </a:solidFill>
          <a:ln w="3175">
            <a:solidFill>
              <a:schemeClr val="tx1"/>
            </a:solidFill>
          </a:ln>
        </p:spPr>
        <p:txBody>
          <a:bodyPr wrap="none" lIns="81013" tIns="40507" rIns="81013" bIns="40507">
            <a:spAutoFit/>
          </a:bodyPr>
          <a:lstStyle/>
          <a:p>
            <a:pPr algn="ctr"/>
            <a:r>
              <a:rPr lang="es-ES" sz="4784" dirty="0">
                <a:ln w="0"/>
                <a:effectLst>
                  <a:outerShdw blurRad="38100" dist="19050" dir="2700000" algn="tl" rotWithShape="0">
                    <a:schemeClr val="dk1">
                      <a:alpha val="40000"/>
                    </a:schemeClr>
                  </a:outerShdw>
                </a:effectLst>
              </a:rPr>
              <a:t>02</a:t>
            </a:r>
          </a:p>
        </p:txBody>
      </p:sp>
    </p:spTree>
    <p:extLst>
      <p:ext uri="{BB962C8B-B14F-4D97-AF65-F5344CB8AC3E}">
        <p14:creationId xmlns:p14="http://schemas.microsoft.com/office/powerpoint/2010/main" val="252029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B3318C-FAAF-446D-9A1D-963EEB9B214F}"/>
              </a:ext>
            </a:extLst>
          </p:cNvPr>
          <p:cNvSpPr/>
          <p:nvPr/>
        </p:nvSpPr>
        <p:spPr>
          <a:xfrm>
            <a:off x="2693213" y="2193631"/>
            <a:ext cx="8369328" cy="2055178"/>
          </a:xfrm>
          <a:prstGeom prst="rect">
            <a:avLst/>
          </a:prstGeom>
        </p:spPr>
        <p:txBody>
          <a:bodyPr wrap="square">
            <a:spAutoFit/>
          </a:bodyPr>
          <a:lstStyle/>
          <a:p>
            <a:pPr algn="r"/>
            <a:r>
              <a:rPr lang="es-CO" sz="2126" dirty="0">
                <a:latin typeface="Times New Roman" panose="02020603050405020304" pitchFamily="18" charset="0"/>
                <a:ea typeface="Calibri" panose="020F0502020204030204" pitchFamily="34" charset="0"/>
              </a:rPr>
              <a:t> </a:t>
            </a:r>
            <a:r>
              <a:rPr lang="es-CO" sz="2126" b="1" i="1" dirty="0">
                <a:latin typeface="Times New Roman" panose="02020603050405020304" pitchFamily="18" charset="0"/>
                <a:ea typeface="Calibri" panose="020F0502020204030204" pitchFamily="34" charset="0"/>
              </a:rPr>
              <a:t>“…</a:t>
            </a:r>
            <a:r>
              <a:rPr lang="es-CO" sz="2126" i="1" dirty="0">
                <a:latin typeface="Times New Roman" panose="02020603050405020304" pitchFamily="18" charset="0"/>
                <a:ea typeface="Calibri" panose="020F0502020204030204" pitchFamily="34" charset="0"/>
              </a:rPr>
              <a:t>el tema de urbanismo social como instrumento de inclusión social y herramienta que permita la interacción entre la ciudad y el ciudadano que la vive y usa…, apoya la transformación del espacio, permite conectar, integrar y articular el proyecto de ciudad al nuevo comportamiento de las gentes que harán de esos espacios du disfrute que realmente nos permita acuñar la expresión de ciudad de todo para todos</a:t>
            </a:r>
            <a:r>
              <a:rPr lang="es-CO" sz="2126" b="1" i="1" dirty="0">
                <a:latin typeface="Times New Roman" panose="02020603050405020304" pitchFamily="18" charset="0"/>
                <a:ea typeface="Calibri" panose="020F0502020204030204" pitchFamily="34" charset="0"/>
              </a:rPr>
              <a:t>”</a:t>
            </a:r>
            <a:endParaRPr lang="es-CO" sz="141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D1E19A5A-8446-4822-9513-78780F3FDA11}"/>
              </a:ext>
            </a:extLst>
          </p:cNvPr>
          <p:cNvSpPr/>
          <p:nvPr/>
        </p:nvSpPr>
        <p:spPr>
          <a:xfrm>
            <a:off x="133755" y="6458032"/>
            <a:ext cx="7158599" cy="255904"/>
          </a:xfrm>
          <a:prstGeom prst="rect">
            <a:avLst/>
          </a:prstGeom>
        </p:spPr>
        <p:txBody>
          <a:bodyPr wrap="square">
            <a:spAutoFit/>
          </a:bodyPr>
          <a:lstStyle/>
          <a:p>
            <a:r>
              <a:rPr lang="es-CO" sz="1063" b="1" dirty="0">
                <a:latin typeface="Times New Roman" panose="02020603050405020304" pitchFamily="18" charset="0"/>
                <a:ea typeface="Calibri" panose="020F0502020204030204" pitchFamily="34" charset="0"/>
                <a:cs typeface="Times New Roman" panose="02020603050405020304" pitchFamily="18" charset="0"/>
              </a:rPr>
              <a:t>FUENTE</a:t>
            </a:r>
            <a:r>
              <a:rPr lang="es-CO" sz="1063" dirty="0">
                <a:latin typeface="Times New Roman" panose="02020603050405020304" pitchFamily="18" charset="0"/>
                <a:ea typeface="Calibri" panose="020F0502020204030204" pitchFamily="34" charset="0"/>
                <a:cs typeface="Times New Roman" panose="02020603050405020304" pitchFamily="18" charset="0"/>
              </a:rPr>
              <a:t>: La intervención-arquitectónica de los centros históricos en el Caribe Colombiano. (Otero)</a:t>
            </a:r>
            <a:endParaRPr lang="es-CO" sz="106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37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5B69D98-6DA0-40C7-A8B7-B976CCDE7D07}"/>
              </a:ext>
            </a:extLst>
          </p:cNvPr>
          <p:cNvSpPr/>
          <p:nvPr/>
        </p:nvSpPr>
        <p:spPr>
          <a:xfrm>
            <a:off x="690767" y="518312"/>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03</a:t>
            </a:r>
          </a:p>
        </p:txBody>
      </p:sp>
      <p:sp>
        <p:nvSpPr>
          <p:cNvPr id="4" name="Rectángulo 3">
            <a:extLst>
              <a:ext uri="{FF2B5EF4-FFF2-40B4-BE49-F238E27FC236}">
                <a16:creationId xmlns:a16="http://schemas.microsoft.com/office/drawing/2014/main" id="{716F7DAD-2437-466A-8622-CAF539099765}"/>
              </a:ext>
            </a:extLst>
          </p:cNvPr>
          <p:cNvSpPr/>
          <p:nvPr/>
        </p:nvSpPr>
        <p:spPr>
          <a:xfrm>
            <a:off x="1930383" y="377273"/>
            <a:ext cx="8618347" cy="1229632"/>
          </a:xfrm>
          <a:prstGeom prst="rect">
            <a:avLst/>
          </a:prstGeom>
        </p:spPr>
        <p:txBody>
          <a:bodyPr wrap="square">
            <a:spAutoFit/>
          </a:bodyPr>
          <a:lstStyle/>
          <a:p>
            <a:pPr algn="just">
              <a:lnSpc>
                <a:spcPct val="200000"/>
              </a:lnSpc>
            </a:pPr>
            <a:r>
              <a:rPr lang="es-CO" sz="2000" b="1" dirty="0">
                <a:latin typeface="Times New Roman" panose="02020603050405020304" pitchFamily="18" charset="0"/>
                <a:cs typeface="Times New Roman" panose="02020603050405020304" pitchFamily="18" charset="0"/>
              </a:rPr>
              <a:t>Se hace un reconocimiento del lugar de intervención, (De acuerdo con la perspectiva del profesional).</a:t>
            </a:r>
          </a:p>
        </p:txBody>
      </p:sp>
      <p:sp>
        <p:nvSpPr>
          <p:cNvPr id="5" name="Rectángulo 4">
            <a:extLst>
              <a:ext uri="{FF2B5EF4-FFF2-40B4-BE49-F238E27FC236}">
                <a16:creationId xmlns:a16="http://schemas.microsoft.com/office/drawing/2014/main" id="{B1DF0ACB-C0A8-467F-9907-196BCAA2B733}"/>
              </a:ext>
            </a:extLst>
          </p:cNvPr>
          <p:cNvSpPr/>
          <p:nvPr/>
        </p:nvSpPr>
        <p:spPr>
          <a:xfrm>
            <a:off x="1476430" y="2144851"/>
            <a:ext cx="8926527" cy="3082254"/>
          </a:xfrm>
          <a:prstGeom prst="rect">
            <a:avLst/>
          </a:prstGeom>
        </p:spPr>
        <p:txBody>
          <a:bodyPr wrap="square">
            <a:spAutoFit/>
          </a:bodyPr>
          <a:lstStyle/>
          <a:p>
            <a:pPr marL="658254" lvl="1" indent="-253175" algn="just">
              <a:lnSpc>
                <a:spcPct val="200000"/>
              </a:lnSpc>
              <a:buFont typeface="+mj-lt"/>
              <a:buAutoNum type="alphaLcPeriod"/>
            </a:pPr>
            <a:r>
              <a:rPr lang="es-CO" sz="2000" dirty="0">
                <a:latin typeface="Times New Roman" panose="02020603050405020304" pitchFamily="18" charset="0"/>
                <a:ea typeface="Calibri" panose="020F0502020204030204" pitchFamily="34" charset="0"/>
                <a:cs typeface="Times New Roman" panose="02020603050405020304" pitchFamily="18" charset="0"/>
              </a:rPr>
              <a:t>Necesita una reorganización:  </a:t>
            </a:r>
            <a:r>
              <a:rPr lang="es-CO" sz="2000" u="sng" dirty="0">
                <a:latin typeface="Times New Roman" panose="02020603050405020304" pitchFamily="18" charset="0"/>
                <a:ea typeface="Calibri" panose="020F0502020204030204" pitchFamily="34" charset="0"/>
                <a:cs typeface="Times New Roman" panose="02020603050405020304" pitchFamily="18" charset="0"/>
              </a:rPr>
              <a:t>interna</a:t>
            </a:r>
            <a:r>
              <a:rPr lang="es-CO" sz="2000" dirty="0">
                <a:latin typeface="Times New Roman" panose="02020603050405020304" pitchFamily="18" charset="0"/>
                <a:ea typeface="Calibri" panose="020F0502020204030204" pitchFamily="34" charset="0"/>
                <a:cs typeface="Times New Roman" panose="02020603050405020304" pitchFamily="18" charset="0"/>
              </a:rPr>
              <a:t> o </a:t>
            </a:r>
            <a:r>
              <a:rPr lang="es-CO" sz="2000" u="sng" dirty="0">
                <a:latin typeface="Times New Roman" panose="02020603050405020304" pitchFamily="18" charset="0"/>
                <a:ea typeface="Calibri" panose="020F0502020204030204" pitchFamily="34" charset="0"/>
                <a:cs typeface="Times New Roman" panose="02020603050405020304" pitchFamily="18" charset="0"/>
              </a:rPr>
              <a:t>externa</a:t>
            </a:r>
            <a:r>
              <a:rPr lang="es-CO" sz="2000" dirty="0">
                <a:latin typeface="Times New Roman" panose="02020603050405020304" pitchFamily="18" charset="0"/>
                <a:ea typeface="Calibri" panose="020F0502020204030204" pitchFamily="34" charset="0"/>
                <a:cs typeface="Times New Roman" panose="02020603050405020304" pitchFamily="18" charset="0"/>
              </a:rPr>
              <a:t>, </a:t>
            </a:r>
            <a:r>
              <a:rPr lang="es-CO" sz="20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ambas</a:t>
            </a:r>
            <a:r>
              <a:rPr lang="es-CO" sz="2000" u="sng" dirty="0">
                <a:latin typeface="Times New Roman" panose="02020603050405020304" pitchFamily="18" charset="0"/>
                <a:ea typeface="Calibri" panose="020F0502020204030204" pitchFamily="34" charset="0"/>
                <a:cs typeface="Times New Roman" panose="02020603050405020304" pitchFamily="18" charset="0"/>
              </a:rPr>
              <a:t>.</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658254" lvl="1" indent="-253175" algn="just">
              <a:lnSpc>
                <a:spcPct val="200000"/>
              </a:lnSpc>
              <a:buFont typeface="+mj-lt"/>
              <a:buAutoNum type="alphaLcPeriod"/>
            </a:pPr>
            <a:r>
              <a:rPr lang="es-CO" sz="2000" dirty="0">
                <a:latin typeface="Times New Roman" panose="02020603050405020304" pitchFamily="18" charset="0"/>
                <a:ea typeface="Calibri" panose="020F0502020204030204" pitchFamily="34" charset="0"/>
                <a:cs typeface="Times New Roman" panose="02020603050405020304" pitchFamily="18" charset="0"/>
              </a:rPr>
              <a:t>La obra arquitectónica se considera como </a:t>
            </a:r>
            <a:r>
              <a:rPr lang="es-CO" sz="20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HITO CENTRAL </a:t>
            </a:r>
            <a:r>
              <a:rPr lang="es-CO" sz="2000" dirty="0">
                <a:latin typeface="Times New Roman" panose="02020603050405020304" pitchFamily="18" charset="0"/>
                <a:ea typeface="Calibri" panose="020F0502020204030204" pitchFamily="34" charset="0"/>
                <a:cs typeface="Times New Roman" panose="02020603050405020304" pitchFamily="18" charset="0"/>
              </a:rPr>
              <a:t>dentro de la ciudad. (¿Como consideran los ciudadanos la obra de intervención?, de un parte a un todo).</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658254" lvl="1" indent="-253175" algn="just">
              <a:lnSpc>
                <a:spcPct val="200000"/>
              </a:lnSpc>
              <a:buFont typeface="+mj-lt"/>
              <a:buAutoNum type="alphaLcPeriod"/>
            </a:pPr>
            <a:r>
              <a:rPr lang="es-CO" sz="2000" dirty="0">
                <a:latin typeface="Times New Roman" panose="02020603050405020304" pitchFamily="18" charset="0"/>
                <a:ea typeface="Calibri" panose="020F0502020204030204" pitchFamily="34" charset="0"/>
                <a:cs typeface="Times New Roman" panose="02020603050405020304" pitchFamily="18" charset="0"/>
              </a:rPr>
              <a:t>La obra arquitectónica maneja la inclusión social: </a:t>
            </a:r>
            <a:r>
              <a:rPr lang="es-CO" sz="2000" u="sng" dirty="0">
                <a:latin typeface="Times New Roman" panose="02020603050405020304" pitchFamily="18" charset="0"/>
                <a:ea typeface="Calibri" panose="020F0502020204030204" pitchFamily="34" charset="0"/>
                <a:cs typeface="Times New Roman" panose="02020603050405020304" pitchFamily="18" charset="0"/>
              </a:rPr>
              <a:t>SI / </a:t>
            </a:r>
            <a:r>
              <a:rPr lang="es-CO" sz="20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NO</a:t>
            </a:r>
            <a:endParaRPr lang="es-CO"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27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87A75FC-D7F4-4D32-8D98-BCFDEEDE6A31}"/>
              </a:ext>
            </a:extLst>
          </p:cNvPr>
          <p:cNvSpPr/>
          <p:nvPr/>
        </p:nvSpPr>
        <p:spPr>
          <a:xfrm>
            <a:off x="2005656" y="546462"/>
            <a:ext cx="8132255" cy="1229632"/>
          </a:xfrm>
          <a:prstGeom prst="rect">
            <a:avLst/>
          </a:prstGeom>
        </p:spPr>
        <p:txBody>
          <a:bodyPr wrap="square">
            <a:spAutoFit/>
          </a:bodyPr>
          <a:lstStyle/>
          <a:p>
            <a:pPr algn="just">
              <a:lnSpc>
                <a:spcPct val="200000"/>
              </a:lnSpc>
              <a:spcAft>
                <a:spcPts val="709"/>
              </a:spcAft>
            </a:pPr>
            <a:r>
              <a:rPr lang="es-CO" sz="2000" b="1" dirty="0">
                <a:latin typeface="Times New Roman" panose="02020603050405020304" pitchFamily="18" charset="0"/>
                <a:cs typeface="Times New Roman" panose="02020603050405020304" pitchFamily="18" charset="0"/>
              </a:rPr>
              <a:t>Se identifica el </a:t>
            </a:r>
            <a:r>
              <a:rPr lang="es-CO" sz="2000" b="1" u="sng" dirty="0">
                <a:latin typeface="Times New Roman" panose="02020603050405020304" pitchFamily="18" charset="0"/>
                <a:cs typeface="Times New Roman" panose="02020603050405020304" pitchFamily="18" charset="0"/>
              </a:rPr>
              <a:t>problema de la intervención de renovación</a:t>
            </a:r>
            <a:r>
              <a:rPr lang="es-CO" sz="2000" b="1" dirty="0">
                <a:latin typeface="Times New Roman" panose="02020603050405020304" pitchFamily="18" charset="0"/>
                <a:cs typeface="Times New Roman" panose="02020603050405020304" pitchFamily="18" charset="0"/>
              </a:rPr>
              <a:t>. (¿Cuál fue el motivo por el que se llega al lugar, bajo que pedido?)</a:t>
            </a:r>
          </a:p>
        </p:txBody>
      </p:sp>
      <p:sp>
        <p:nvSpPr>
          <p:cNvPr id="6" name="Rectángulo 5">
            <a:extLst>
              <a:ext uri="{FF2B5EF4-FFF2-40B4-BE49-F238E27FC236}">
                <a16:creationId xmlns:a16="http://schemas.microsoft.com/office/drawing/2014/main" id="{85988CB6-0860-412F-9710-A353EEADE05C}"/>
              </a:ext>
            </a:extLst>
          </p:cNvPr>
          <p:cNvSpPr/>
          <p:nvPr/>
        </p:nvSpPr>
        <p:spPr>
          <a:xfrm>
            <a:off x="678595" y="546462"/>
            <a:ext cx="785573" cy="818032"/>
          </a:xfrm>
          <a:prstGeom prst="rect">
            <a:avLst/>
          </a:prstGeom>
          <a:solidFill>
            <a:schemeClr val="bg1"/>
          </a:solidFill>
          <a:ln w="3175">
            <a:solidFill>
              <a:schemeClr val="tx1"/>
            </a:solidFill>
          </a:ln>
        </p:spPr>
        <p:txBody>
          <a:bodyPr wrap="none" lIns="81013" tIns="40507" rIns="81013" bIns="40507">
            <a:spAutoFit/>
          </a:bodyPr>
          <a:lstStyle/>
          <a:p>
            <a:pPr algn="ctr"/>
            <a:r>
              <a:rPr lang="es-ES" sz="4784" dirty="0">
                <a:ln w="0"/>
                <a:effectLst>
                  <a:outerShdw blurRad="38100" dist="19050" dir="2700000" algn="tl" rotWithShape="0">
                    <a:schemeClr val="dk1">
                      <a:alpha val="40000"/>
                    </a:schemeClr>
                  </a:outerShdw>
                </a:effectLst>
              </a:rPr>
              <a:t>04</a:t>
            </a:r>
          </a:p>
        </p:txBody>
      </p:sp>
      <p:sp>
        <p:nvSpPr>
          <p:cNvPr id="7" name="Rectángulo 6">
            <a:extLst>
              <a:ext uri="{FF2B5EF4-FFF2-40B4-BE49-F238E27FC236}">
                <a16:creationId xmlns:a16="http://schemas.microsoft.com/office/drawing/2014/main" id="{91D6D42A-23EE-4A8E-911E-1A8D0757B521}"/>
              </a:ext>
            </a:extLst>
          </p:cNvPr>
          <p:cNvSpPr/>
          <p:nvPr/>
        </p:nvSpPr>
        <p:spPr>
          <a:xfrm>
            <a:off x="2005656" y="2961501"/>
            <a:ext cx="7774448" cy="1845185"/>
          </a:xfrm>
          <a:prstGeom prst="rect">
            <a:avLst/>
          </a:prstGeom>
        </p:spPr>
        <p:txBody>
          <a:bodyPr wrap="square">
            <a:spAutoFit/>
          </a:bodyPr>
          <a:lstStyle/>
          <a:p>
            <a:pPr marL="342900" indent="-342900">
              <a:lnSpc>
                <a:spcPct val="200000"/>
              </a:lnSpc>
              <a:buFont typeface="Arial" panose="020B0604020202020204" pitchFamily="34" charset="0"/>
              <a:buChar char="•"/>
            </a:pPr>
            <a:r>
              <a:rPr lang="es-CO" sz="2000" dirty="0">
                <a:solidFill>
                  <a:srgbClr val="C00000"/>
                </a:solidFill>
                <a:latin typeface="Times New Roman" panose="02020603050405020304" pitchFamily="18" charset="0"/>
                <a:cs typeface="Times New Roman" panose="02020603050405020304" pitchFamily="18" charset="0"/>
              </a:rPr>
              <a:t>No se tiene un orden establecido en ese sector de la ciudad.</a:t>
            </a:r>
          </a:p>
          <a:p>
            <a:pPr marL="342900" indent="-342900">
              <a:lnSpc>
                <a:spcPct val="200000"/>
              </a:lnSpc>
              <a:buFont typeface="Arial" panose="020B0604020202020204" pitchFamily="34" charset="0"/>
              <a:buChar char="•"/>
            </a:pPr>
            <a:r>
              <a:rPr lang="es-CO" sz="2000" dirty="0">
                <a:solidFill>
                  <a:srgbClr val="C00000"/>
                </a:solidFill>
                <a:latin typeface="Times New Roman" panose="02020603050405020304" pitchFamily="18" charset="0"/>
                <a:cs typeface="Times New Roman" panose="02020603050405020304" pitchFamily="18" charset="0"/>
              </a:rPr>
              <a:t>Hay usurpación del espacio público.</a:t>
            </a:r>
          </a:p>
          <a:p>
            <a:pPr marL="342900" indent="-342900">
              <a:lnSpc>
                <a:spcPct val="200000"/>
              </a:lnSpc>
              <a:buFont typeface="Arial" panose="020B0604020202020204" pitchFamily="34" charset="0"/>
              <a:buChar char="•"/>
            </a:pPr>
            <a:r>
              <a:rPr lang="es-CO" sz="2000" dirty="0">
                <a:solidFill>
                  <a:srgbClr val="C00000"/>
                </a:solidFill>
                <a:latin typeface="Times New Roman" panose="02020603050405020304" pitchFamily="18" charset="0"/>
                <a:cs typeface="Times New Roman" panose="02020603050405020304" pitchFamily="18" charset="0"/>
              </a:rPr>
              <a:t>Presencia de un comercio inestable</a:t>
            </a:r>
            <a:r>
              <a:rPr lang="es-CO"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6429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6BD2FFC-39F7-432C-805E-BB26ACFA001D}"/>
              </a:ext>
            </a:extLst>
          </p:cNvPr>
          <p:cNvSpPr/>
          <p:nvPr/>
        </p:nvSpPr>
        <p:spPr>
          <a:xfrm>
            <a:off x="2483570" y="614774"/>
            <a:ext cx="7884813" cy="1229632"/>
          </a:xfrm>
          <a:prstGeom prst="rect">
            <a:avLst/>
          </a:prstGeom>
        </p:spPr>
        <p:txBody>
          <a:bodyPr wrap="square">
            <a:spAutoFit/>
          </a:bodyPr>
          <a:lstStyle/>
          <a:p>
            <a:pPr algn="just">
              <a:lnSpc>
                <a:spcPct val="200000"/>
              </a:lnSpc>
            </a:pPr>
            <a:r>
              <a:rPr lang="es-CO" sz="2000" b="1" dirty="0">
                <a:latin typeface="Times New Roman" panose="02020603050405020304" pitchFamily="18" charset="0"/>
                <a:cs typeface="Times New Roman" panose="02020603050405020304" pitchFamily="18" charset="0"/>
              </a:rPr>
              <a:t>Se genera la </a:t>
            </a:r>
            <a:r>
              <a:rPr lang="es-CO" sz="2000" b="1" u="sng" dirty="0">
                <a:latin typeface="Times New Roman" panose="02020603050405020304" pitchFamily="18" charset="0"/>
                <a:cs typeface="Times New Roman" panose="02020603050405020304" pitchFamily="18" charset="0"/>
              </a:rPr>
              <a:t>hipótesis</a:t>
            </a:r>
            <a:r>
              <a:rPr lang="es-CO" sz="2000" b="1" dirty="0">
                <a:latin typeface="Times New Roman" panose="02020603050405020304" pitchFamily="18" charset="0"/>
                <a:cs typeface="Times New Roman" panose="02020603050405020304" pitchFamily="18" charset="0"/>
              </a:rPr>
              <a:t>, que se genera a través del reconocimiento del </a:t>
            </a:r>
            <a:r>
              <a:rPr lang="es-CO" sz="2000" b="1" u="sng" dirty="0">
                <a:latin typeface="Times New Roman" panose="02020603050405020304" pitchFamily="18" charset="0"/>
                <a:cs typeface="Times New Roman" panose="02020603050405020304" pitchFamily="18" charset="0"/>
              </a:rPr>
              <a:t>problema de la intervención</a:t>
            </a:r>
            <a:r>
              <a:rPr lang="es-CO" sz="2000" b="1" dirty="0">
                <a:latin typeface="Times New Roman" panose="02020603050405020304" pitchFamily="18" charset="0"/>
                <a:cs typeface="Times New Roman" panose="02020603050405020304" pitchFamily="18" charset="0"/>
              </a:rPr>
              <a:t>. (Basado en la pregunta 4)</a:t>
            </a:r>
          </a:p>
        </p:txBody>
      </p:sp>
      <p:sp>
        <p:nvSpPr>
          <p:cNvPr id="3" name="Rectángulo 2">
            <a:extLst>
              <a:ext uri="{FF2B5EF4-FFF2-40B4-BE49-F238E27FC236}">
                <a16:creationId xmlns:a16="http://schemas.microsoft.com/office/drawing/2014/main" id="{3D2ECDE7-65D2-4277-AA3D-10C3C55544A3}"/>
              </a:ext>
            </a:extLst>
          </p:cNvPr>
          <p:cNvSpPr/>
          <p:nvPr/>
        </p:nvSpPr>
        <p:spPr>
          <a:xfrm>
            <a:off x="1589810" y="2543990"/>
            <a:ext cx="8322815" cy="1015663"/>
          </a:xfrm>
          <a:prstGeom prst="rect">
            <a:avLst/>
          </a:prstGeom>
        </p:spPr>
        <p:txBody>
          <a:bodyPr wrap="square">
            <a:spAutoFit/>
          </a:bodyPr>
          <a:lstStyle/>
          <a:p>
            <a:pPr lvl="2" algn="just">
              <a:spcAft>
                <a:spcPts val="709"/>
              </a:spcAft>
            </a:pPr>
            <a:r>
              <a:rPr lang="es-CO" sz="2000" dirty="0">
                <a:solidFill>
                  <a:srgbClr val="C00000"/>
                </a:solidFill>
                <a:latin typeface="Times New Roman" panose="02020603050405020304" pitchFamily="18" charset="0"/>
                <a:cs typeface="Times New Roman" panose="02020603050405020304" pitchFamily="18" charset="0"/>
              </a:rPr>
              <a:t>Se necesita una cooperación entre los agentes que intervienen en el lugar de trabajo, que reconozcan su área como suya y que se les enseñe esa convivencia. </a:t>
            </a:r>
          </a:p>
        </p:txBody>
      </p:sp>
      <p:sp>
        <p:nvSpPr>
          <p:cNvPr id="5" name="Rectángulo 4">
            <a:extLst>
              <a:ext uri="{FF2B5EF4-FFF2-40B4-BE49-F238E27FC236}">
                <a16:creationId xmlns:a16="http://schemas.microsoft.com/office/drawing/2014/main" id="{6C3931EB-22B3-4E47-9809-44BBE54E9432}"/>
              </a:ext>
            </a:extLst>
          </p:cNvPr>
          <p:cNvSpPr/>
          <p:nvPr/>
        </p:nvSpPr>
        <p:spPr>
          <a:xfrm>
            <a:off x="1037954" y="1044618"/>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05</a:t>
            </a:r>
          </a:p>
        </p:txBody>
      </p:sp>
    </p:spTree>
    <p:extLst>
      <p:ext uri="{BB962C8B-B14F-4D97-AF65-F5344CB8AC3E}">
        <p14:creationId xmlns:p14="http://schemas.microsoft.com/office/powerpoint/2010/main" val="58081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EF86957-DAE0-4D2E-9005-98F2C9B21315}"/>
              </a:ext>
            </a:extLst>
          </p:cNvPr>
          <p:cNvSpPr/>
          <p:nvPr/>
        </p:nvSpPr>
        <p:spPr>
          <a:xfrm>
            <a:off x="2044131" y="750605"/>
            <a:ext cx="9223596" cy="1845185"/>
          </a:xfrm>
          <a:prstGeom prst="rect">
            <a:avLst/>
          </a:prstGeom>
        </p:spPr>
        <p:txBody>
          <a:bodyPr wrap="square">
            <a:spAutoFit/>
          </a:bodyPr>
          <a:lstStyle/>
          <a:p>
            <a:pPr algn="just">
              <a:lnSpc>
                <a:spcPct val="200000"/>
              </a:lnSpc>
              <a:spcAft>
                <a:spcPts val="709"/>
              </a:spcAft>
            </a:pPr>
            <a:r>
              <a:rPr lang="es-CO" sz="2000" b="1" dirty="0">
                <a:latin typeface="Times New Roman" panose="02020603050405020304" pitchFamily="18" charset="0"/>
                <a:cs typeface="Times New Roman" panose="02020603050405020304" pitchFamily="18" charset="0"/>
              </a:rPr>
              <a:t>Se entabla la </a:t>
            </a:r>
            <a:r>
              <a:rPr lang="es-CO" sz="2000" b="1" u="sng" dirty="0">
                <a:latin typeface="Times New Roman" panose="02020603050405020304" pitchFamily="18" charset="0"/>
                <a:cs typeface="Times New Roman" panose="02020603050405020304" pitchFamily="18" charset="0"/>
              </a:rPr>
              <a:t>actividad participativa con los representantes</a:t>
            </a:r>
            <a:r>
              <a:rPr lang="es-CO" sz="2000" b="1" dirty="0">
                <a:latin typeface="Times New Roman" panose="02020603050405020304" pitchFamily="18" charset="0"/>
                <a:cs typeface="Times New Roman" panose="02020603050405020304" pitchFamily="18" charset="0"/>
              </a:rPr>
              <a:t>. (El profesional se acerca al lugar de intervención para poder hablar con los agentes de intervención), con un máximo de 30 días.</a:t>
            </a:r>
          </a:p>
        </p:txBody>
      </p:sp>
      <p:sp>
        <p:nvSpPr>
          <p:cNvPr id="6" name="Rectángulo 5">
            <a:extLst>
              <a:ext uri="{FF2B5EF4-FFF2-40B4-BE49-F238E27FC236}">
                <a16:creationId xmlns:a16="http://schemas.microsoft.com/office/drawing/2014/main" id="{8196E2F3-6EE1-4CF4-BA4A-F8F2B33F3623}"/>
              </a:ext>
            </a:extLst>
          </p:cNvPr>
          <p:cNvSpPr/>
          <p:nvPr/>
        </p:nvSpPr>
        <p:spPr>
          <a:xfrm>
            <a:off x="923498" y="750605"/>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06</a:t>
            </a:r>
          </a:p>
        </p:txBody>
      </p:sp>
      <p:sp>
        <p:nvSpPr>
          <p:cNvPr id="7" name="Rectángulo 6">
            <a:extLst>
              <a:ext uri="{FF2B5EF4-FFF2-40B4-BE49-F238E27FC236}">
                <a16:creationId xmlns:a16="http://schemas.microsoft.com/office/drawing/2014/main" id="{EF827BCC-6ED5-487A-A999-8A9713D17805}"/>
              </a:ext>
            </a:extLst>
          </p:cNvPr>
          <p:cNvSpPr/>
          <p:nvPr/>
        </p:nvSpPr>
        <p:spPr>
          <a:xfrm>
            <a:off x="2786252" y="3157423"/>
            <a:ext cx="6985263" cy="1631216"/>
          </a:xfrm>
          <a:prstGeom prst="rect">
            <a:avLst/>
          </a:prstGeom>
        </p:spPr>
        <p:txBody>
          <a:bodyPr wrap="square">
            <a:spAutoFit/>
          </a:bodyPr>
          <a:lstStyle/>
          <a:p>
            <a:pPr algn="just"/>
            <a:r>
              <a:rPr lang="es-CO" sz="2000" dirty="0">
                <a:solidFill>
                  <a:srgbClr val="C00000"/>
                </a:solidFill>
                <a:latin typeface="Times New Roman" panose="02020603050405020304" pitchFamily="18" charset="0"/>
                <a:cs typeface="Times New Roman" panose="02020603050405020304" pitchFamily="18" charset="0"/>
              </a:rPr>
              <a:t>Se deberá realizar este procedimiento, para conocer la realidad de los mismos, </a:t>
            </a:r>
            <a:r>
              <a:rPr lang="es-CO" sz="2000" u="sng" dirty="0">
                <a:solidFill>
                  <a:schemeClr val="tx1">
                    <a:lumMod val="65000"/>
                    <a:lumOff val="35000"/>
                  </a:schemeClr>
                </a:solidFill>
                <a:latin typeface="Times New Roman" panose="02020603050405020304" pitchFamily="18" charset="0"/>
                <a:cs typeface="Times New Roman" panose="02020603050405020304" pitchFamily="18" charset="0"/>
              </a:rPr>
              <a:t>(Para este proyecto se realizó a esto a una escala menor), </a:t>
            </a:r>
            <a:r>
              <a:rPr lang="es-CO" sz="2000" dirty="0">
                <a:solidFill>
                  <a:srgbClr val="C00000"/>
                </a:solidFill>
                <a:latin typeface="Times New Roman" panose="02020603050405020304" pitchFamily="18" charset="0"/>
                <a:cs typeface="Times New Roman" panose="02020603050405020304" pitchFamily="18" charset="0"/>
              </a:rPr>
              <a:t>en donde ellos infieren que les gustaría tener un mejor lugar para sus ventas, que estas se lleven y no hostiguen con tanto comercio informal, que se invierta en un mercado de calidad.</a:t>
            </a:r>
          </a:p>
        </p:txBody>
      </p:sp>
    </p:spTree>
    <p:extLst>
      <p:ext uri="{BB962C8B-B14F-4D97-AF65-F5344CB8AC3E}">
        <p14:creationId xmlns:p14="http://schemas.microsoft.com/office/powerpoint/2010/main" val="326037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FEFFDFD-F30A-483F-9B6C-C9E4241CA16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2C8E1B3-3638-42D8-BCA5-506FACB163FE}"/>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595" dirty="0"/>
          </a:p>
        </p:txBody>
      </p:sp>
      <p:sp>
        <p:nvSpPr>
          <p:cNvPr id="3" name="Rectángulo 2">
            <a:extLst>
              <a:ext uri="{FF2B5EF4-FFF2-40B4-BE49-F238E27FC236}">
                <a16:creationId xmlns:a16="http://schemas.microsoft.com/office/drawing/2014/main" id="{8C47DDE3-7480-4469-BDAD-1B2A632ECAB3}"/>
              </a:ext>
            </a:extLst>
          </p:cNvPr>
          <p:cNvSpPr/>
          <p:nvPr/>
        </p:nvSpPr>
        <p:spPr>
          <a:xfrm>
            <a:off x="737750" y="343778"/>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07</a:t>
            </a:r>
          </a:p>
        </p:txBody>
      </p:sp>
      <p:sp>
        <p:nvSpPr>
          <p:cNvPr id="5" name="Rectángulo 4">
            <a:extLst>
              <a:ext uri="{FF2B5EF4-FFF2-40B4-BE49-F238E27FC236}">
                <a16:creationId xmlns:a16="http://schemas.microsoft.com/office/drawing/2014/main" id="{F035E57F-6478-4B03-A492-76E7C91B166B}"/>
              </a:ext>
            </a:extLst>
          </p:cNvPr>
          <p:cNvSpPr/>
          <p:nvPr/>
        </p:nvSpPr>
        <p:spPr>
          <a:xfrm>
            <a:off x="1811382" y="144107"/>
            <a:ext cx="9642868" cy="1229632"/>
          </a:xfrm>
          <a:prstGeom prst="rect">
            <a:avLst/>
          </a:prstGeom>
        </p:spPr>
        <p:txBody>
          <a:bodyPr wrap="square">
            <a:spAutoFit/>
          </a:bodyPr>
          <a:lstStyle/>
          <a:p>
            <a:pPr algn="just">
              <a:lnSpc>
                <a:spcPct val="200000"/>
              </a:lnSpc>
            </a:pPr>
            <a:r>
              <a:rPr lang="es-CO" sz="2000" b="1" dirty="0">
                <a:latin typeface="Times New Roman" panose="02020603050405020304" pitchFamily="18" charset="0"/>
                <a:cs typeface="Times New Roman" panose="02020603050405020304" pitchFamily="18" charset="0"/>
              </a:rPr>
              <a:t>Se construye el </a:t>
            </a:r>
            <a:r>
              <a:rPr lang="es-CO" sz="2000" b="1" u="sng" dirty="0">
                <a:latin typeface="Times New Roman" panose="02020603050405020304" pitchFamily="18" charset="0"/>
                <a:cs typeface="Times New Roman" panose="02020603050405020304" pitchFamily="18" charset="0"/>
              </a:rPr>
              <a:t>árbol de problemas </a:t>
            </a:r>
            <a:r>
              <a:rPr lang="es-CO" sz="2000" b="1" dirty="0">
                <a:latin typeface="Times New Roman" panose="02020603050405020304" pitchFamily="18" charset="0"/>
                <a:cs typeface="Times New Roman" panose="02020603050405020304" pitchFamily="18" charset="0"/>
              </a:rPr>
              <a:t>a partir del punto 4, en los cuales establecemos las causas y efectos del problema.</a:t>
            </a:r>
          </a:p>
        </p:txBody>
      </p:sp>
      <p:pic>
        <p:nvPicPr>
          <p:cNvPr id="6" name="Imagen 5">
            <a:extLst>
              <a:ext uri="{FF2B5EF4-FFF2-40B4-BE49-F238E27FC236}">
                <a16:creationId xmlns:a16="http://schemas.microsoft.com/office/drawing/2014/main" id="{D7F34FBB-5F45-471A-B218-424273EC8B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6956" y="1789622"/>
            <a:ext cx="7866233" cy="4396901"/>
          </a:xfrm>
          <a:prstGeom prst="rect">
            <a:avLst/>
          </a:prstGeom>
          <a:noFill/>
        </p:spPr>
      </p:pic>
    </p:spTree>
    <p:extLst>
      <p:ext uri="{BB962C8B-B14F-4D97-AF65-F5344CB8AC3E}">
        <p14:creationId xmlns:p14="http://schemas.microsoft.com/office/powerpoint/2010/main" val="16414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650F566-92BC-4E46-AFF1-B53DAF857721}"/>
              </a:ext>
            </a:extLst>
          </p:cNvPr>
          <p:cNvSpPr/>
          <p:nvPr/>
        </p:nvSpPr>
        <p:spPr>
          <a:xfrm>
            <a:off x="1911792" y="240871"/>
            <a:ext cx="9551337" cy="1845185"/>
          </a:xfrm>
          <a:prstGeom prst="rect">
            <a:avLst/>
          </a:prstGeom>
        </p:spPr>
        <p:txBody>
          <a:bodyPr wrap="square">
            <a:spAutoFit/>
          </a:bodyPr>
          <a:lstStyle/>
          <a:p>
            <a:pPr algn="just">
              <a:lnSpc>
                <a:spcPct val="200000"/>
              </a:lnSpc>
              <a:spcAft>
                <a:spcPts val="709"/>
              </a:spcAft>
            </a:pPr>
            <a:r>
              <a:rPr lang="es-CO" sz="2000" b="1" dirty="0">
                <a:latin typeface="Times New Roman" panose="02020603050405020304" pitchFamily="18" charset="0"/>
                <a:cs typeface="Times New Roman" panose="02020603050405020304" pitchFamily="18" charset="0"/>
              </a:rPr>
              <a:t>Se trabaja la </a:t>
            </a:r>
            <a:r>
              <a:rPr lang="es-CO" sz="2000" b="1" u="sng" dirty="0">
                <a:latin typeface="Times New Roman" panose="02020603050405020304" pitchFamily="18" charset="0"/>
                <a:cs typeface="Times New Roman" panose="02020603050405020304" pitchFamily="18" charset="0"/>
              </a:rPr>
              <a:t>actividad de participación </a:t>
            </a:r>
            <a:r>
              <a:rPr lang="es-CO" sz="2000" b="1" dirty="0">
                <a:latin typeface="Times New Roman" panose="02020603050405020304" pitchFamily="18" charset="0"/>
                <a:cs typeface="Times New Roman" panose="02020603050405020304" pitchFamily="18" charset="0"/>
              </a:rPr>
              <a:t>con los </a:t>
            </a:r>
            <a:r>
              <a:rPr lang="es-CO" sz="2000" b="1" u="sng" dirty="0">
                <a:latin typeface="Times New Roman" panose="02020603050405020304" pitchFamily="18" charset="0"/>
                <a:cs typeface="Times New Roman" panose="02020603050405020304" pitchFamily="18" charset="0"/>
              </a:rPr>
              <a:t>agentes de participación totales</a:t>
            </a:r>
            <a:r>
              <a:rPr lang="es-CO" sz="2000" b="1" dirty="0">
                <a:latin typeface="Times New Roman" panose="02020603050405020304" pitchFamily="18" charset="0"/>
                <a:cs typeface="Times New Roman" panose="02020603050405020304" pitchFamily="18" charset="0"/>
              </a:rPr>
              <a:t>. (Se hace o se plantea una reunión con partes de los agentes para dialogar sobre sus pensamientos del lugar que habita, en base al punto 6).</a:t>
            </a:r>
          </a:p>
        </p:txBody>
      </p:sp>
      <p:sp>
        <p:nvSpPr>
          <p:cNvPr id="4" name="Rectángulo 3">
            <a:extLst>
              <a:ext uri="{FF2B5EF4-FFF2-40B4-BE49-F238E27FC236}">
                <a16:creationId xmlns:a16="http://schemas.microsoft.com/office/drawing/2014/main" id="{A9ECD758-420E-4A48-9C97-FD62853904BD}"/>
              </a:ext>
            </a:extLst>
          </p:cNvPr>
          <p:cNvSpPr/>
          <p:nvPr/>
        </p:nvSpPr>
        <p:spPr>
          <a:xfrm>
            <a:off x="477689" y="392556"/>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08</a:t>
            </a:r>
          </a:p>
        </p:txBody>
      </p:sp>
      <p:sp>
        <p:nvSpPr>
          <p:cNvPr id="3" name="Rectángulo 2">
            <a:extLst>
              <a:ext uri="{FF2B5EF4-FFF2-40B4-BE49-F238E27FC236}">
                <a16:creationId xmlns:a16="http://schemas.microsoft.com/office/drawing/2014/main" id="{99AC50A0-3CE2-4D9C-9AD6-9B32DC07EEDA}"/>
              </a:ext>
            </a:extLst>
          </p:cNvPr>
          <p:cNvSpPr/>
          <p:nvPr/>
        </p:nvSpPr>
        <p:spPr>
          <a:xfrm>
            <a:off x="1911792" y="2481096"/>
            <a:ext cx="5143972" cy="400110"/>
          </a:xfrm>
          <a:prstGeom prst="rect">
            <a:avLst/>
          </a:prstGeom>
        </p:spPr>
        <p:txBody>
          <a:bodyPr wrap="none">
            <a:spAutoFit/>
          </a:bodyPr>
          <a:lstStyle/>
          <a:p>
            <a:r>
              <a:rPr lang="es-CO" sz="2000" b="1" dirty="0">
                <a:solidFill>
                  <a:srgbClr val="C00000"/>
                </a:solidFill>
                <a:latin typeface="Times New Roman" panose="02020603050405020304" pitchFamily="18" charset="0"/>
                <a:cs typeface="Times New Roman" panose="02020603050405020304" pitchFamily="18" charset="0"/>
              </a:rPr>
              <a:t>PARTICIPÁCIÓN SEPARADA </a:t>
            </a:r>
            <a:r>
              <a:rPr lang="es-CO" sz="2000" dirty="0">
                <a:solidFill>
                  <a:srgbClr val="C00000"/>
                </a:solidFill>
                <a:latin typeface="Times New Roman" panose="02020603050405020304" pitchFamily="18" charset="0"/>
                <a:cs typeface="Times New Roman" panose="02020603050405020304" pitchFamily="18" charset="0"/>
              </a:rPr>
              <a:t>sobre el lugar</a:t>
            </a:r>
            <a:endParaRPr lang="es-CO" sz="2000" dirty="0"/>
          </a:p>
        </p:txBody>
      </p:sp>
      <p:sp>
        <p:nvSpPr>
          <p:cNvPr id="7" name="Rectángulo 6">
            <a:extLst>
              <a:ext uri="{FF2B5EF4-FFF2-40B4-BE49-F238E27FC236}">
                <a16:creationId xmlns:a16="http://schemas.microsoft.com/office/drawing/2014/main" id="{AF385DF4-CB8D-4CB7-9DA7-F7DEB0CE264D}"/>
              </a:ext>
            </a:extLst>
          </p:cNvPr>
          <p:cNvSpPr/>
          <p:nvPr/>
        </p:nvSpPr>
        <p:spPr>
          <a:xfrm>
            <a:off x="1911792" y="3056575"/>
            <a:ext cx="7855060" cy="707886"/>
          </a:xfrm>
          <a:prstGeom prst="rect">
            <a:avLst/>
          </a:prstGeom>
        </p:spPr>
        <p:txBody>
          <a:bodyPr wrap="square">
            <a:spAutoFit/>
          </a:bodyPr>
          <a:lstStyle/>
          <a:p>
            <a:r>
              <a:rPr lang="es-CO" sz="2000" dirty="0">
                <a:solidFill>
                  <a:srgbClr val="C00000"/>
                </a:solidFill>
                <a:latin typeface="Times New Roman" panose="02020603050405020304" pitchFamily="18" charset="0"/>
                <a:cs typeface="Times New Roman" panose="02020603050405020304" pitchFamily="18" charset="0"/>
              </a:rPr>
              <a:t>(De los dueños), alegan que es un mercado privado al cual no se le podrá invertir en forma pública</a:t>
            </a:r>
            <a:endParaRPr lang="es-CO" sz="2000" dirty="0"/>
          </a:p>
        </p:txBody>
      </p:sp>
      <p:sp>
        <p:nvSpPr>
          <p:cNvPr id="8" name="Rectángulo 7">
            <a:extLst>
              <a:ext uri="{FF2B5EF4-FFF2-40B4-BE49-F238E27FC236}">
                <a16:creationId xmlns:a16="http://schemas.microsoft.com/office/drawing/2014/main" id="{A2841F2A-D5CC-4489-8036-611450F07782}"/>
              </a:ext>
            </a:extLst>
          </p:cNvPr>
          <p:cNvSpPr/>
          <p:nvPr/>
        </p:nvSpPr>
        <p:spPr>
          <a:xfrm>
            <a:off x="2452005" y="4093437"/>
            <a:ext cx="5251759" cy="400110"/>
          </a:xfrm>
          <a:prstGeom prst="rect">
            <a:avLst/>
          </a:prstGeom>
        </p:spPr>
        <p:txBody>
          <a:bodyPr wrap="none">
            <a:spAutoFit/>
          </a:bodyPr>
          <a:lstStyle/>
          <a:p>
            <a:r>
              <a:rPr lang="es-CO" sz="2000" dirty="0">
                <a:solidFill>
                  <a:srgbClr val="C00000"/>
                </a:solidFill>
                <a:latin typeface="Times New Roman" panose="02020603050405020304" pitchFamily="18" charset="0"/>
                <a:cs typeface="Times New Roman" panose="02020603050405020304" pitchFamily="18" charset="0"/>
              </a:rPr>
              <a:t>Deberá correr a través de su forma administrativa</a:t>
            </a:r>
            <a:endParaRPr lang="es-CO" sz="2000" dirty="0"/>
          </a:p>
        </p:txBody>
      </p:sp>
      <p:sp>
        <p:nvSpPr>
          <p:cNvPr id="9" name="Rectángulo 8">
            <a:extLst>
              <a:ext uri="{FF2B5EF4-FFF2-40B4-BE49-F238E27FC236}">
                <a16:creationId xmlns:a16="http://schemas.microsoft.com/office/drawing/2014/main" id="{6519F1BA-903B-4C5E-8878-C854C8F29938}"/>
              </a:ext>
            </a:extLst>
          </p:cNvPr>
          <p:cNvSpPr/>
          <p:nvPr/>
        </p:nvSpPr>
        <p:spPr>
          <a:xfrm>
            <a:off x="3758066" y="4725682"/>
            <a:ext cx="4076757" cy="400110"/>
          </a:xfrm>
          <a:prstGeom prst="rect">
            <a:avLst/>
          </a:prstGeom>
        </p:spPr>
        <p:txBody>
          <a:bodyPr wrap="none">
            <a:spAutoFit/>
          </a:bodyPr>
          <a:lstStyle/>
          <a:p>
            <a:r>
              <a:rPr lang="es-CO" sz="2000" dirty="0">
                <a:solidFill>
                  <a:srgbClr val="C00000"/>
                </a:solidFill>
                <a:latin typeface="Times New Roman" panose="02020603050405020304" pitchFamily="18" charset="0"/>
                <a:cs typeface="Times New Roman" panose="02020603050405020304" pitchFamily="18" charset="0"/>
              </a:rPr>
              <a:t>Gente huye por que se torna inseguro.</a:t>
            </a:r>
            <a:endParaRPr lang="es-CO" sz="2000" dirty="0"/>
          </a:p>
        </p:txBody>
      </p:sp>
    </p:spTree>
    <p:extLst>
      <p:ext uri="{BB962C8B-B14F-4D97-AF65-F5344CB8AC3E}">
        <p14:creationId xmlns:p14="http://schemas.microsoft.com/office/powerpoint/2010/main" val="406889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C0A052-E57C-4C50-A784-BF8AA19FD52A}"/>
              </a:ext>
            </a:extLst>
          </p:cNvPr>
          <p:cNvSpPr/>
          <p:nvPr/>
        </p:nvSpPr>
        <p:spPr>
          <a:xfrm>
            <a:off x="2018070" y="513862"/>
            <a:ext cx="8729443" cy="1229632"/>
          </a:xfrm>
          <a:prstGeom prst="rect">
            <a:avLst/>
          </a:prstGeom>
        </p:spPr>
        <p:txBody>
          <a:bodyPr wrap="square">
            <a:spAutoFit/>
          </a:bodyPr>
          <a:lstStyle/>
          <a:p>
            <a:pPr algn="just">
              <a:lnSpc>
                <a:spcPct val="200000"/>
              </a:lnSpc>
            </a:pPr>
            <a:r>
              <a:rPr lang="es-CO" sz="2000" b="1" dirty="0">
                <a:latin typeface="Times New Roman" panose="02020603050405020304" pitchFamily="18" charset="0"/>
                <a:cs typeface="Times New Roman" panose="02020603050405020304" pitchFamily="18" charset="0"/>
              </a:rPr>
              <a:t>Se enumera las </a:t>
            </a:r>
            <a:r>
              <a:rPr lang="es-CO" sz="2000" b="1" u="sng" dirty="0">
                <a:latin typeface="Times New Roman" panose="02020603050405020304" pitchFamily="18" charset="0"/>
                <a:cs typeface="Times New Roman" panose="02020603050405020304" pitchFamily="18" charset="0"/>
              </a:rPr>
              <a:t>necesidades del lugar </a:t>
            </a:r>
            <a:r>
              <a:rPr lang="es-CO" sz="2000" b="1" dirty="0">
                <a:latin typeface="Times New Roman" panose="02020603050405020304" pitchFamily="18" charset="0"/>
                <a:cs typeface="Times New Roman" panose="02020603050405020304" pitchFamily="18" charset="0"/>
              </a:rPr>
              <a:t>y se agrupan por similitudes. (Basado en las respuestas del punto anterior).</a:t>
            </a:r>
          </a:p>
        </p:txBody>
      </p:sp>
      <p:sp>
        <p:nvSpPr>
          <p:cNvPr id="3" name="Rectángulo 2">
            <a:extLst>
              <a:ext uri="{FF2B5EF4-FFF2-40B4-BE49-F238E27FC236}">
                <a16:creationId xmlns:a16="http://schemas.microsoft.com/office/drawing/2014/main" id="{C68DAC8D-DF82-4475-933C-2F6F74EB7402}"/>
              </a:ext>
            </a:extLst>
          </p:cNvPr>
          <p:cNvSpPr/>
          <p:nvPr/>
        </p:nvSpPr>
        <p:spPr>
          <a:xfrm>
            <a:off x="1630423" y="2568508"/>
            <a:ext cx="7707603" cy="1720984"/>
          </a:xfrm>
          <a:prstGeom prst="rect">
            <a:avLst/>
          </a:prstGeom>
        </p:spPr>
        <p:txBody>
          <a:bodyPr wrap="square">
            <a:spAutoFit/>
          </a:bodyPr>
          <a:lstStyle/>
          <a:p>
            <a:pPr marL="1164603" lvl="2" indent="-354444" algn="just">
              <a:lnSpc>
                <a:spcPct val="200000"/>
              </a:lnSpc>
              <a:buFont typeface="+mj-lt"/>
              <a:buAutoNum type="romanUcPeriod"/>
            </a:pPr>
            <a:r>
              <a:rPr lang="es-CO" sz="2000" dirty="0">
                <a:solidFill>
                  <a:srgbClr val="C00000"/>
                </a:solidFill>
                <a:latin typeface="Times New Roman" panose="02020603050405020304" pitchFamily="18" charset="0"/>
                <a:cs typeface="Times New Roman" panose="02020603050405020304" pitchFamily="18" charset="0"/>
              </a:rPr>
              <a:t>No hay inclusión social dentro de la zona de comercio.</a:t>
            </a:r>
          </a:p>
          <a:p>
            <a:pPr marL="1164603" lvl="2" indent="-354444" algn="just">
              <a:lnSpc>
                <a:spcPct val="200000"/>
              </a:lnSpc>
              <a:spcAft>
                <a:spcPts val="709"/>
              </a:spcAft>
              <a:buFont typeface="+mj-lt"/>
              <a:buAutoNum type="romanUcPeriod"/>
            </a:pPr>
            <a:r>
              <a:rPr lang="es-CO" sz="2000" dirty="0">
                <a:solidFill>
                  <a:srgbClr val="C00000"/>
                </a:solidFill>
                <a:latin typeface="Times New Roman" panose="02020603050405020304" pitchFamily="18" charset="0"/>
                <a:cs typeface="Times New Roman" panose="02020603050405020304" pitchFamily="18" charset="0"/>
              </a:rPr>
              <a:t>EL recorrido es demasiado para las madres de familia. </a:t>
            </a:r>
          </a:p>
          <a:p>
            <a:pPr marL="1164603" lvl="2" indent="-354444">
              <a:buFont typeface="+mj-lt"/>
              <a:buAutoNum type="romanUcPeriod"/>
            </a:pPr>
            <a:r>
              <a:rPr lang="es-CO" sz="2000" dirty="0">
                <a:solidFill>
                  <a:srgbClr val="C00000"/>
                </a:solidFill>
                <a:latin typeface="Times New Roman" panose="02020603050405020304" pitchFamily="18" charset="0"/>
                <a:cs typeface="Times New Roman" panose="02020603050405020304" pitchFamily="18" charset="0"/>
              </a:rPr>
              <a:t>No existe circulación externa e interna</a:t>
            </a:r>
          </a:p>
        </p:txBody>
      </p:sp>
      <p:sp>
        <p:nvSpPr>
          <p:cNvPr id="4" name="Rectángulo 3">
            <a:extLst>
              <a:ext uri="{FF2B5EF4-FFF2-40B4-BE49-F238E27FC236}">
                <a16:creationId xmlns:a16="http://schemas.microsoft.com/office/drawing/2014/main" id="{77AC11AB-AEEB-4ADA-AFCC-CDEEB67B3E6B}"/>
              </a:ext>
            </a:extLst>
          </p:cNvPr>
          <p:cNvSpPr/>
          <p:nvPr/>
        </p:nvSpPr>
        <p:spPr>
          <a:xfrm>
            <a:off x="844760" y="518588"/>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09</a:t>
            </a:r>
          </a:p>
        </p:txBody>
      </p:sp>
    </p:spTree>
    <p:extLst>
      <p:ext uri="{BB962C8B-B14F-4D97-AF65-F5344CB8AC3E}">
        <p14:creationId xmlns:p14="http://schemas.microsoft.com/office/powerpoint/2010/main" val="142787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84FB150-ACEF-4BA5-9CC9-A6819B7D72A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60C0A052-E57C-4C50-A784-BF8AA19FD52A}"/>
              </a:ext>
            </a:extLst>
          </p:cNvPr>
          <p:cNvSpPr/>
          <p:nvPr/>
        </p:nvSpPr>
        <p:spPr>
          <a:xfrm>
            <a:off x="1517388" y="0"/>
            <a:ext cx="10186922" cy="1845185"/>
          </a:xfrm>
          <a:prstGeom prst="rect">
            <a:avLst/>
          </a:prstGeom>
        </p:spPr>
        <p:txBody>
          <a:bodyPr wrap="square">
            <a:spAutoFit/>
          </a:bodyPr>
          <a:lstStyle/>
          <a:p>
            <a:pPr algn="just">
              <a:lnSpc>
                <a:spcPct val="200000"/>
              </a:lnSpc>
              <a:spcAft>
                <a:spcPts val="709"/>
              </a:spcAft>
            </a:pPr>
            <a:r>
              <a:rPr lang="es-CO" sz="2000" b="1" dirty="0">
                <a:latin typeface="Times New Roman" panose="02020603050405020304" pitchFamily="18" charset="0"/>
                <a:cs typeface="Times New Roman" panose="02020603050405020304" pitchFamily="18" charset="0"/>
              </a:rPr>
              <a:t>De acuerdo con el punto anterior se plasma la </a:t>
            </a:r>
            <a:r>
              <a:rPr lang="es-CO" sz="2000" b="1" u="sng" dirty="0">
                <a:latin typeface="Times New Roman" panose="02020603050405020304" pitchFamily="18" charset="0"/>
                <a:cs typeface="Times New Roman" panose="02020603050405020304" pitchFamily="18" charset="0"/>
              </a:rPr>
              <a:t>solución arquitectónica a la agrupación de necesidades</a:t>
            </a:r>
            <a:r>
              <a:rPr lang="es-CO" sz="2000" b="1" dirty="0">
                <a:latin typeface="Times New Roman" panose="02020603050405020304" pitchFamily="18" charset="0"/>
                <a:cs typeface="Times New Roman" panose="02020603050405020304" pitchFamily="18" charset="0"/>
              </a:rPr>
              <a:t>. (Esta se plantea que por cada necesidad en la lista, el arquitecto plantee una solución normativa y de trabajo.)</a:t>
            </a:r>
          </a:p>
        </p:txBody>
      </p:sp>
      <p:sp>
        <p:nvSpPr>
          <p:cNvPr id="3" name="Rectángulo 2">
            <a:extLst>
              <a:ext uri="{FF2B5EF4-FFF2-40B4-BE49-F238E27FC236}">
                <a16:creationId xmlns:a16="http://schemas.microsoft.com/office/drawing/2014/main" id="{0AA552BD-4DB8-412D-87CB-DEB232DE2CDA}"/>
              </a:ext>
            </a:extLst>
          </p:cNvPr>
          <p:cNvSpPr/>
          <p:nvPr/>
        </p:nvSpPr>
        <p:spPr>
          <a:xfrm>
            <a:off x="487690" y="262717"/>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10</a:t>
            </a:r>
          </a:p>
        </p:txBody>
      </p:sp>
      <p:pic>
        <p:nvPicPr>
          <p:cNvPr id="4" name="Imagen 3">
            <a:extLst>
              <a:ext uri="{FF2B5EF4-FFF2-40B4-BE49-F238E27FC236}">
                <a16:creationId xmlns:a16="http://schemas.microsoft.com/office/drawing/2014/main" id="{94280360-07E0-41AE-837A-8433AAABE5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8924" y="2165434"/>
            <a:ext cx="7901034" cy="4301592"/>
          </a:xfrm>
          <a:prstGeom prst="rect">
            <a:avLst/>
          </a:prstGeom>
          <a:noFill/>
        </p:spPr>
      </p:pic>
    </p:spTree>
    <p:extLst>
      <p:ext uri="{BB962C8B-B14F-4D97-AF65-F5344CB8AC3E}">
        <p14:creationId xmlns:p14="http://schemas.microsoft.com/office/powerpoint/2010/main" val="375954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35E2490-8278-40E7-8FC9-3B019CD12243}"/>
              </a:ext>
            </a:extLst>
          </p:cNvPr>
          <p:cNvSpPr/>
          <p:nvPr/>
        </p:nvSpPr>
        <p:spPr>
          <a:xfrm>
            <a:off x="1493186" y="304800"/>
            <a:ext cx="9903683" cy="1845185"/>
          </a:xfrm>
          <a:prstGeom prst="rect">
            <a:avLst/>
          </a:prstGeom>
        </p:spPr>
        <p:txBody>
          <a:bodyPr wrap="square">
            <a:spAutoFit/>
          </a:bodyPr>
          <a:lstStyle/>
          <a:p>
            <a:pPr algn="just">
              <a:lnSpc>
                <a:spcPct val="200000"/>
              </a:lnSpc>
              <a:spcAft>
                <a:spcPts val="709"/>
              </a:spcAft>
            </a:pPr>
            <a:r>
              <a:rPr lang="es-CO" sz="2000" b="1" dirty="0">
                <a:latin typeface="Times New Roman" panose="02020603050405020304" pitchFamily="18" charset="0"/>
                <a:cs typeface="Times New Roman" panose="02020603050405020304" pitchFamily="18" charset="0"/>
              </a:rPr>
              <a:t>Se da una </a:t>
            </a:r>
            <a:r>
              <a:rPr lang="es-CO" sz="2000" b="1" u="sng" dirty="0">
                <a:latin typeface="Times New Roman" panose="02020603050405020304" pitchFamily="18" charset="0"/>
                <a:cs typeface="Times New Roman" panose="02020603050405020304" pitchFamily="18" charset="0"/>
              </a:rPr>
              <a:t>solución arquitectónica general</a:t>
            </a:r>
            <a:r>
              <a:rPr lang="es-CO" sz="2000" b="1" dirty="0">
                <a:latin typeface="Times New Roman" panose="02020603050405020304" pitchFamily="18" charset="0"/>
                <a:cs typeface="Times New Roman" panose="02020603050405020304" pitchFamily="18" charset="0"/>
              </a:rPr>
              <a:t>, de ¿Cómo reaccionaría la población? (Se formula como un causa y efecto del planteamiento arquitectónico) en relación con la siguiente pregunta: ¿Qué es lo que no se debería hacer?</a:t>
            </a:r>
          </a:p>
        </p:txBody>
      </p:sp>
      <p:sp>
        <p:nvSpPr>
          <p:cNvPr id="3" name="Rectángulo 2">
            <a:extLst>
              <a:ext uri="{FF2B5EF4-FFF2-40B4-BE49-F238E27FC236}">
                <a16:creationId xmlns:a16="http://schemas.microsoft.com/office/drawing/2014/main" id="{8D1BCA84-A18F-46D1-AEF9-2FC9F9FEB1DC}"/>
              </a:ext>
            </a:extLst>
          </p:cNvPr>
          <p:cNvSpPr/>
          <p:nvPr/>
        </p:nvSpPr>
        <p:spPr>
          <a:xfrm>
            <a:off x="774501" y="2420776"/>
            <a:ext cx="10622368" cy="3691844"/>
          </a:xfrm>
          <a:prstGeom prst="rect">
            <a:avLst/>
          </a:prstGeom>
        </p:spPr>
        <p:txBody>
          <a:bodyPr wrap="square">
            <a:spAutoFit/>
          </a:bodyPr>
          <a:lstStyle/>
          <a:p>
            <a:pPr marL="1012698" lvl="2" indent="-202540" algn="just">
              <a:lnSpc>
                <a:spcPct val="200000"/>
              </a:lnSpc>
              <a:buFont typeface="+mj-lt"/>
              <a:buAutoNum type="romanUcPeriod"/>
            </a:pPr>
            <a:r>
              <a:rPr lang="es-CO" sz="2000" b="1" dirty="0">
                <a:solidFill>
                  <a:srgbClr val="C00000"/>
                </a:solidFill>
                <a:latin typeface="Times New Roman" panose="02020603050405020304" pitchFamily="18" charset="0"/>
                <a:cs typeface="Times New Roman" panose="02020603050405020304" pitchFamily="18" charset="0"/>
              </a:rPr>
              <a:t>Nueva construcción del MM</a:t>
            </a:r>
            <a:r>
              <a:rPr lang="es-CO" sz="2000" dirty="0">
                <a:solidFill>
                  <a:srgbClr val="C00000"/>
                </a:solidFill>
                <a:latin typeface="Times New Roman" panose="02020603050405020304" pitchFamily="18" charset="0"/>
                <a:cs typeface="Times New Roman" panose="02020603050405020304" pitchFamily="18" charset="0"/>
              </a:rPr>
              <a:t>:</a:t>
            </a:r>
          </a:p>
          <a:p>
            <a:pPr marL="1417777" lvl="3" indent="-202540" algn="just">
              <a:lnSpc>
                <a:spcPct val="200000"/>
              </a:lnSpc>
              <a:buFont typeface="+mj-lt"/>
              <a:buAutoNum type="arabicPeriod"/>
            </a:pPr>
            <a:r>
              <a:rPr lang="es-CO" sz="2000" dirty="0">
                <a:solidFill>
                  <a:srgbClr val="C00000"/>
                </a:solidFill>
                <a:latin typeface="Times New Roman" panose="02020603050405020304" pitchFamily="18" charset="0"/>
                <a:cs typeface="Times New Roman" panose="02020603050405020304" pitchFamily="18" charset="0"/>
              </a:rPr>
              <a:t>No se cuenta con un presupuesto y conciencia de edificación. </a:t>
            </a:r>
          </a:p>
          <a:p>
            <a:pPr marL="1012698" lvl="2" indent="-202540" algn="just">
              <a:lnSpc>
                <a:spcPct val="200000"/>
              </a:lnSpc>
              <a:buFont typeface="+mj-lt"/>
              <a:buAutoNum type="romanUcPeriod"/>
            </a:pPr>
            <a:r>
              <a:rPr lang="es-CO" sz="2000" b="1" dirty="0">
                <a:solidFill>
                  <a:srgbClr val="C00000"/>
                </a:solidFill>
                <a:latin typeface="Times New Roman" panose="02020603050405020304" pitchFamily="18" charset="0"/>
                <a:cs typeface="Times New Roman" panose="02020603050405020304" pitchFamily="18" charset="0"/>
              </a:rPr>
              <a:t>Ensanche de vías:</a:t>
            </a:r>
          </a:p>
          <a:p>
            <a:pPr marL="1417777" lvl="3" indent="-202540" algn="just">
              <a:lnSpc>
                <a:spcPct val="200000"/>
              </a:lnSpc>
              <a:buFont typeface="+mj-lt"/>
              <a:buAutoNum type="arabicPeriod"/>
            </a:pPr>
            <a:r>
              <a:rPr lang="es-CO" sz="2000" dirty="0">
                <a:solidFill>
                  <a:srgbClr val="C00000"/>
                </a:solidFill>
                <a:latin typeface="Times New Roman" panose="02020603050405020304" pitchFamily="18" charset="0"/>
                <a:cs typeface="Times New Roman" panose="02020603050405020304" pitchFamily="18" charset="0"/>
              </a:rPr>
              <a:t>No se tiene la cultura de expropiación, y derecho de vías para la ciudad.</a:t>
            </a:r>
          </a:p>
          <a:p>
            <a:pPr marL="1012698" lvl="2" indent="-202540" algn="just">
              <a:lnSpc>
                <a:spcPct val="200000"/>
              </a:lnSpc>
              <a:buFont typeface="+mj-lt"/>
              <a:buAutoNum type="romanUcPeriod"/>
            </a:pPr>
            <a:r>
              <a:rPr lang="es-CO" sz="2000" b="1" dirty="0">
                <a:solidFill>
                  <a:srgbClr val="C00000"/>
                </a:solidFill>
                <a:latin typeface="Times New Roman" panose="02020603050405020304" pitchFamily="18" charset="0"/>
                <a:cs typeface="Times New Roman" panose="02020603050405020304" pitchFamily="18" charset="0"/>
              </a:rPr>
              <a:t>Nueva zonificación:</a:t>
            </a:r>
          </a:p>
          <a:p>
            <a:pPr marL="1417777" lvl="3" indent="-202540" algn="just">
              <a:lnSpc>
                <a:spcPct val="200000"/>
              </a:lnSpc>
              <a:spcAft>
                <a:spcPts val="709"/>
              </a:spcAft>
              <a:buFont typeface="+mj-lt"/>
              <a:buAutoNum type="arabicPeriod"/>
            </a:pPr>
            <a:r>
              <a:rPr lang="es-CO" sz="2000" dirty="0">
                <a:solidFill>
                  <a:srgbClr val="C00000"/>
                </a:solidFill>
                <a:latin typeface="Times New Roman" panose="02020603050405020304" pitchFamily="18" charset="0"/>
                <a:cs typeface="Times New Roman" panose="02020603050405020304" pitchFamily="18" charset="0"/>
              </a:rPr>
              <a:t>Un conceso de lo existente, no tiene mayor impacto social. </a:t>
            </a:r>
          </a:p>
        </p:txBody>
      </p:sp>
      <p:sp>
        <p:nvSpPr>
          <p:cNvPr id="5" name="Rectángulo 4">
            <a:extLst>
              <a:ext uri="{FF2B5EF4-FFF2-40B4-BE49-F238E27FC236}">
                <a16:creationId xmlns:a16="http://schemas.microsoft.com/office/drawing/2014/main" id="{EE616222-576D-48EF-ABAA-90DAE4084A64}"/>
              </a:ext>
            </a:extLst>
          </p:cNvPr>
          <p:cNvSpPr/>
          <p:nvPr/>
        </p:nvSpPr>
        <p:spPr>
          <a:xfrm>
            <a:off x="381670" y="209514"/>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11</a:t>
            </a:r>
          </a:p>
        </p:txBody>
      </p:sp>
    </p:spTree>
    <p:extLst>
      <p:ext uri="{BB962C8B-B14F-4D97-AF65-F5344CB8AC3E}">
        <p14:creationId xmlns:p14="http://schemas.microsoft.com/office/powerpoint/2010/main" val="219632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1970A6-32D4-45F6-A94F-64C6C6EA709B}"/>
              </a:ext>
            </a:extLst>
          </p:cNvPr>
          <p:cNvSpPr/>
          <p:nvPr/>
        </p:nvSpPr>
        <p:spPr>
          <a:xfrm>
            <a:off x="1285461" y="1689571"/>
            <a:ext cx="9621078" cy="2195794"/>
          </a:xfrm>
          <a:prstGeom prst="rect">
            <a:avLst/>
          </a:prstGeom>
        </p:spPr>
        <p:txBody>
          <a:bodyPr wrap="square">
            <a:spAutoFit/>
          </a:bodyPr>
          <a:lstStyle/>
          <a:p>
            <a:pPr indent="202540" algn="just">
              <a:lnSpc>
                <a:spcPct val="200000"/>
              </a:lnSpc>
              <a:spcAft>
                <a:spcPts val="709"/>
              </a:spcAft>
            </a:pPr>
            <a:r>
              <a:rPr lang="es-CO" sz="2400" b="1" dirty="0">
                <a:latin typeface="Times New Roman" panose="02020603050405020304" pitchFamily="18" charset="0"/>
                <a:cs typeface="Times New Roman" panose="02020603050405020304" pitchFamily="18" charset="0"/>
              </a:rPr>
              <a:t>Estos pasos nos conllevan a dar una </a:t>
            </a:r>
            <a:r>
              <a:rPr lang="es-CO" sz="2400" b="1" u="sng" dirty="0">
                <a:solidFill>
                  <a:srgbClr val="C00000"/>
                </a:solidFill>
                <a:latin typeface="Times New Roman" panose="02020603050405020304" pitchFamily="18" charset="0"/>
                <a:cs typeface="Times New Roman" panose="02020603050405020304" pitchFamily="18" charset="0"/>
              </a:rPr>
              <a:t>solución arquitectónica </a:t>
            </a:r>
            <a:r>
              <a:rPr lang="es-CO" sz="2400" b="1" dirty="0">
                <a:latin typeface="Times New Roman" panose="02020603050405020304" pitchFamily="18" charset="0"/>
                <a:cs typeface="Times New Roman" panose="02020603050405020304" pitchFamily="18" charset="0"/>
              </a:rPr>
              <a:t>de manera </a:t>
            </a:r>
            <a:r>
              <a:rPr lang="es-CO" sz="2400" b="1" u="sng" dirty="0">
                <a:latin typeface="Times New Roman" panose="02020603050405020304" pitchFamily="18" charset="0"/>
                <a:cs typeface="Times New Roman" panose="02020603050405020304" pitchFamily="18" charset="0"/>
              </a:rPr>
              <a:t>más</a:t>
            </a:r>
            <a:r>
              <a:rPr lang="es-CO" sz="2400" b="1" u="sng" dirty="0">
                <a:solidFill>
                  <a:srgbClr val="C00000"/>
                </a:solidFill>
                <a:latin typeface="Times New Roman" panose="02020603050405020304" pitchFamily="18" charset="0"/>
                <a:cs typeface="Times New Roman" panose="02020603050405020304" pitchFamily="18" charset="0"/>
              </a:rPr>
              <a:t> detallada</a:t>
            </a:r>
            <a:r>
              <a:rPr lang="es-CO" sz="2400" b="1" dirty="0">
                <a:latin typeface="Times New Roman" panose="02020603050405020304" pitchFamily="18" charset="0"/>
                <a:cs typeface="Times New Roman" panose="02020603050405020304" pitchFamily="18" charset="0"/>
              </a:rPr>
              <a:t>, para no interrumpir así el </a:t>
            </a:r>
            <a:r>
              <a:rPr lang="es-CO" sz="2400" b="1" u="sng" dirty="0">
                <a:solidFill>
                  <a:srgbClr val="C00000"/>
                </a:solidFill>
                <a:latin typeface="Times New Roman" panose="02020603050405020304" pitchFamily="18" charset="0"/>
                <a:cs typeface="Times New Roman" panose="02020603050405020304" pitchFamily="18" charset="0"/>
              </a:rPr>
              <a:t>bienestar del usuario final</a:t>
            </a:r>
            <a:r>
              <a:rPr lang="es-CO" sz="2400" b="1" u="sng" dirty="0">
                <a:latin typeface="Times New Roman" panose="02020603050405020304" pitchFamily="18" charset="0"/>
                <a:cs typeface="Times New Roman" panose="02020603050405020304" pitchFamily="18" charset="0"/>
              </a:rPr>
              <a:t> y </a:t>
            </a:r>
            <a:r>
              <a:rPr lang="es-CO" sz="2400" b="1" u="sng" dirty="0">
                <a:solidFill>
                  <a:srgbClr val="C00000"/>
                </a:solidFill>
                <a:latin typeface="Times New Roman" panose="02020603050405020304" pitchFamily="18" charset="0"/>
                <a:cs typeface="Times New Roman" panose="02020603050405020304" pitchFamily="18" charset="0"/>
              </a:rPr>
              <a:t>agentes de intervención </a:t>
            </a:r>
            <a:r>
              <a:rPr lang="es-CO" sz="2400" b="1" dirty="0">
                <a:latin typeface="Times New Roman" panose="02020603050405020304" pitchFamily="18" charset="0"/>
                <a:cs typeface="Times New Roman" panose="02020603050405020304" pitchFamily="18" charset="0"/>
              </a:rPr>
              <a:t>de la obra arquitectónica existente.</a:t>
            </a:r>
          </a:p>
        </p:txBody>
      </p:sp>
    </p:spTree>
    <p:extLst>
      <p:ext uri="{BB962C8B-B14F-4D97-AF65-F5344CB8AC3E}">
        <p14:creationId xmlns:p14="http://schemas.microsoft.com/office/powerpoint/2010/main" val="3619865901"/>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Resultado de imagen para HUANCAYO" id="1026" name="Picture 2">
            <a:extLst>
              <a:ext uri="{FF2B5EF4-FFF2-40B4-BE49-F238E27FC236}">
                <a16:creationId xmlns:a16="http://schemas.microsoft.com/office/drawing/2014/main" id="{A5497502-5F11-4433-B6A8-0B0689D88148}"/>
              </a:ext>
            </a:extLst>
          </p:cNvPr>
          <p:cNvPicPr>
            <a:picLocks noChangeArrowheads="1"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25" t="246"/>
          <a:stretch/>
        </p:blipFill>
        <p:spPr bwMode="auto">
          <a:xfrm>
            <a:off x="2044959" y="192407"/>
            <a:ext cx="7619594" cy="5857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173097C-6319-414A-BD8C-8F6651175573}"/>
              </a:ext>
            </a:extLst>
          </p:cNvPr>
          <p:cNvSpPr/>
          <p:nvPr/>
        </p:nvSpPr>
        <p:spPr>
          <a:xfrm>
            <a:off x="0" y="6482566"/>
            <a:ext cx="829073" cy="242374"/>
          </a:xfrm>
          <a:prstGeom prst="rect">
            <a:avLst/>
          </a:prstGeom>
        </p:spPr>
        <p:txBody>
          <a:bodyPr wrap="none">
            <a:spAutoFit/>
          </a:bodyPr>
          <a:lstStyle/>
          <a:p>
            <a:r>
              <a:rPr dirty="0" i="1" lang="es-CO" sz="975">
                <a:latin charset="0" panose="02020603050405020304" pitchFamily="18" typeface="Times New Roman"/>
                <a:ea charset="0" panose="020F0502020204030204" pitchFamily="34" typeface="Calibri"/>
              </a:rPr>
              <a:t>Foto </a:t>
            </a:r>
            <a:r>
              <a:rPr dirty="0" i="1" lang="es-CO" sz="975">
                <a:latin charset="0" panose="02020603050405020304" pitchFamily="18" typeface="Times New Roman"/>
              </a:rPr>
              <a:t>Rasogu</a:t>
            </a:r>
          </a:p>
        </p:txBody>
      </p:sp>
    </p:spTree>
    <p:extLst>
      <p:ext uri="{BB962C8B-B14F-4D97-AF65-F5344CB8AC3E}">
        <p14:creationId xmlns:p14="http://schemas.microsoft.com/office/powerpoint/2010/main" val="3343128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3E5159-F828-4CA7-8010-9B0C4C2941A7}"/>
              </a:ext>
            </a:extLst>
          </p:cNvPr>
          <p:cNvSpPr/>
          <p:nvPr/>
        </p:nvSpPr>
        <p:spPr>
          <a:xfrm>
            <a:off x="1501057" y="503583"/>
            <a:ext cx="9538003" cy="1845185"/>
          </a:xfrm>
          <a:prstGeom prst="rect">
            <a:avLst/>
          </a:prstGeom>
        </p:spPr>
        <p:txBody>
          <a:bodyPr wrap="square">
            <a:spAutoFit/>
          </a:bodyPr>
          <a:lstStyle/>
          <a:p>
            <a:pPr algn="just">
              <a:lnSpc>
                <a:spcPct val="200000"/>
              </a:lnSpc>
            </a:pPr>
            <a:r>
              <a:rPr lang="es-CO" sz="2000" b="1" dirty="0">
                <a:latin typeface="Times New Roman" panose="02020603050405020304" pitchFamily="18" charset="0"/>
                <a:cs typeface="Times New Roman" panose="02020603050405020304" pitchFamily="18" charset="0"/>
              </a:rPr>
              <a:t>En base a ello se rediseña lo necesitado con base en la arquitectura. (Se puede tomar de referencia lo existente, se requiera o no), se concluye con la agrupación de necesidades planteadas desde el punto ocho hasta el once. </a:t>
            </a:r>
          </a:p>
        </p:txBody>
      </p:sp>
      <p:sp>
        <p:nvSpPr>
          <p:cNvPr id="3" name="Rectángulo 2">
            <a:extLst>
              <a:ext uri="{FF2B5EF4-FFF2-40B4-BE49-F238E27FC236}">
                <a16:creationId xmlns:a16="http://schemas.microsoft.com/office/drawing/2014/main" id="{59DA0AD6-BA49-4A14-B42A-03EE1506495F}"/>
              </a:ext>
            </a:extLst>
          </p:cNvPr>
          <p:cNvSpPr/>
          <p:nvPr/>
        </p:nvSpPr>
        <p:spPr>
          <a:xfrm>
            <a:off x="1034285" y="2607191"/>
            <a:ext cx="9538003" cy="3076291"/>
          </a:xfrm>
          <a:prstGeom prst="rect">
            <a:avLst/>
          </a:prstGeom>
        </p:spPr>
        <p:txBody>
          <a:bodyPr wrap="square">
            <a:spAutoFit/>
          </a:bodyPr>
          <a:lstStyle/>
          <a:p>
            <a:pPr marL="658254" lvl="1" indent="-253175" algn="just">
              <a:lnSpc>
                <a:spcPct val="200000"/>
              </a:lnSpc>
              <a:buFont typeface="+mj-lt"/>
              <a:buAutoNum type="alphaLcPeriod"/>
            </a:pPr>
            <a:r>
              <a:rPr lang="es-CO" sz="2000" dirty="0">
                <a:latin typeface="Times New Roman" panose="02020603050405020304" pitchFamily="18" charset="0"/>
                <a:ea typeface="Calibri" panose="020F0502020204030204" pitchFamily="34" charset="0"/>
                <a:cs typeface="Times New Roman" panose="02020603050405020304" pitchFamily="18" charset="0"/>
              </a:rPr>
              <a:t>Programa arquitectónico.</a:t>
            </a:r>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marL="658254" lvl="1" indent="-253175" algn="just">
              <a:lnSpc>
                <a:spcPct val="200000"/>
              </a:lnSpc>
              <a:buFont typeface="+mj-lt"/>
              <a:buAutoNum type="alphaLcPeriod"/>
            </a:pPr>
            <a:r>
              <a:rPr lang="es-CO" sz="20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Mobiliario Urbano.  </a:t>
            </a:r>
            <a:endParaRPr lang="es-CO"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1404275" algn="just">
              <a:lnSpc>
                <a:spcPct val="200000"/>
              </a:lnSpc>
            </a:pPr>
            <a:r>
              <a:rPr lang="es-CO"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Plantear cambio de dirección de vías, y plantear mobiliario necesario para evitar la usurpación de espacio público y de menos recorrido para las clientes. </a:t>
            </a:r>
            <a:endParaRPr lang="es-CO"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5CE3DF9C-E5F2-4CF7-881D-BB3C54F865D5}"/>
              </a:ext>
            </a:extLst>
          </p:cNvPr>
          <p:cNvSpPr/>
          <p:nvPr/>
        </p:nvSpPr>
        <p:spPr>
          <a:xfrm>
            <a:off x="248622" y="278435"/>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12</a:t>
            </a:r>
          </a:p>
        </p:txBody>
      </p:sp>
    </p:spTree>
    <p:extLst>
      <p:ext uri="{BB962C8B-B14F-4D97-AF65-F5344CB8AC3E}">
        <p14:creationId xmlns:p14="http://schemas.microsoft.com/office/powerpoint/2010/main" val="3804238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A0B1436-C236-434F-9653-F07A58BEAE8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6B8806BC-A60E-4648-951C-7461FF2390E9}"/>
              </a:ext>
            </a:extLst>
          </p:cNvPr>
          <p:cNvSpPr/>
          <p:nvPr/>
        </p:nvSpPr>
        <p:spPr>
          <a:xfrm>
            <a:off x="2352710" y="2316955"/>
            <a:ext cx="8035938" cy="1229632"/>
          </a:xfrm>
          <a:prstGeom prst="rect">
            <a:avLst/>
          </a:prstGeom>
        </p:spPr>
        <p:txBody>
          <a:bodyPr wrap="square">
            <a:spAutoFit/>
          </a:bodyPr>
          <a:lstStyle/>
          <a:p>
            <a:pPr lvl="1">
              <a:lnSpc>
                <a:spcPct val="200000"/>
              </a:lnSpc>
            </a:pPr>
            <a:r>
              <a:rPr lang="es-CO" sz="2000" dirty="0">
                <a:latin typeface="Times New Roman" panose="02020603050405020304" pitchFamily="18" charset="0"/>
                <a:ea typeface="Calibri" panose="020F0502020204030204" pitchFamily="34" charset="0"/>
                <a:cs typeface="Times New Roman" panose="02020603050405020304" pitchFamily="18" charset="0"/>
              </a:rPr>
              <a:t>d. Modificatoria de arquitectura.</a:t>
            </a:r>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200000"/>
              </a:lnSpc>
            </a:pPr>
            <a:r>
              <a:rPr lang="es-CO" sz="2000" dirty="0">
                <a:latin typeface="Times New Roman" panose="02020603050405020304" pitchFamily="18" charset="0"/>
                <a:ea typeface="Calibri" panose="020F0502020204030204" pitchFamily="34" charset="0"/>
                <a:cs typeface="Times New Roman" panose="02020603050405020304" pitchFamily="18" charset="0"/>
              </a:rPr>
              <a:t>e. Renovación (General,</a:t>
            </a:r>
            <a:r>
              <a:rPr lang="es-CO"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s-CO" sz="2000" b="1" u="sng" dirty="0">
                <a:solidFill>
                  <a:srgbClr val="C00000"/>
                </a:solidFill>
                <a:latin typeface="Times New Roman" panose="02020603050405020304" pitchFamily="18" charset="0"/>
                <a:cs typeface="Times New Roman" panose="02020603050405020304" pitchFamily="18" charset="0"/>
              </a:rPr>
              <a:t>Interna, o Externa).</a:t>
            </a:r>
          </a:p>
        </p:txBody>
      </p:sp>
      <p:sp>
        <p:nvSpPr>
          <p:cNvPr id="6" name="Rectángulo 5">
            <a:extLst>
              <a:ext uri="{FF2B5EF4-FFF2-40B4-BE49-F238E27FC236}">
                <a16:creationId xmlns:a16="http://schemas.microsoft.com/office/drawing/2014/main" id="{2007CCF3-C21E-4DBE-9A14-89EE6E4136FF}"/>
              </a:ext>
            </a:extLst>
          </p:cNvPr>
          <p:cNvSpPr/>
          <p:nvPr/>
        </p:nvSpPr>
        <p:spPr>
          <a:xfrm>
            <a:off x="0" y="948975"/>
            <a:ext cx="6370679" cy="1115947"/>
          </a:xfrm>
          <a:prstGeom prst="rect">
            <a:avLst/>
          </a:prstGeom>
        </p:spPr>
        <p:txBody>
          <a:bodyPr wrap="square">
            <a:spAutoFit/>
          </a:bodyPr>
          <a:lstStyle/>
          <a:p>
            <a:pPr marL="1404275">
              <a:lnSpc>
                <a:spcPct val="200000"/>
              </a:lnSpc>
            </a:pPr>
            <a:r>
              <a:rPr lang="es-CO" b="1" dirty="0">
                <a:solidFill>
                  <a:srgbClr val="C00000"/>
                </a:solidFill>
                <a:latin typeface="Times New Roman" panose="02020603050405020304" pitchFamily="18" charset="0"/>
                <a:cs typeface="Times New Roman" panose="02020603050405020304" pitchFamily="18" charset="0"/>
              </a:rPr>
              <a:t>Generar áreas verdes en consenso con el mobiliario urbano.</a:t>
            </a:r>
          </a:p>
        </p:txBody>
      </p:sp>
      <p:sp>
        <p:nvSpPr>
          <p:cNvPr id="3" name="Rectángulo 2">
            <a:extLst>
              <a:ext uri="{FF2B5EF4-FFF2-40B4-BE49-F238E27FC236}">
                <a16:creationId xmlns:a16="http://schemas.microsoft.com/office/drawing/2014/main" id="{EC532DAC-66E1-401D-B492-54D780EB79B6}"/>
              </a:ext>
            </a:extLst>
          </p:cNvPr>
          <p:cNvSpPr/>
          <p:nvPr/>
        </p:nvSpPr>
        <p:spPr>
          <a:xfrm>
            <a:off x="632865" y="383854"/>
            <a:ext cx="3256020" cy="561949"/>
          </a:xfrm>
          <a:prstGeom prst="rect">
            <a:avLst/>
          </a:prstGeom>
        </p:spPr>
        <p:txBody>
          <a:bodyPr wrap="none">
            <a:spAutoFit/>
          </a:bodyPr>
          <a:lstStyle/>
          <a:p>
            <a:pPr lvl="1">
              <a:lnSpc>
                <a:spcPct val="200000"/>
              </a:lnSpc>
            </a:pPr>
            <a:r>
              <a:rPr lang="es-CO"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 Habilitación de entorno.</a:t>
            </a:r>
            <a:endParaRPr lang="es-CO"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4A03C0E3-257A-4604-A842-AFF9F6A2448D}"/>
              </a:ext>
            </a:extLst>
          </p:cNvPr>
          <p:cNvSpPr/>
          <p:nvPr/>
        </p:nvSpPr>
        <p:spPr>
          <a:xfrm>
            <a:off x="3185338" y="4209754"/>
            <a:ext cx="8887391" cy="561949"/>
          </a:xfrm>
          <a:prstGeom prst="rect">
            <a:avLst/>
          </a:prstGeom>
        </p:spPr>
        <p:txBody>
          <a:bodyPr wrap="square">
            <a:spAutoFit/>
          </a:bodyPr>
          <a:lstStyle/>
          <a:p>
            <a:pPr marL="1404275">
              <a:lnSpc>
                <a:spcPct val="200000"/>
              </a:lnSpc>
              <a:spcAft>
                <a:spcPts val="709"/>
              </a:spcAft>
            </a:pPr>
            <a:r>
              <a:rPr lang="es-CO" b="1" dirty="0">
                <a:solidFill>
                  <a:srgbClr val="C00000"/>
                </a:solidFill>
                <a:latin typeface="Times New Roman" panose="02020603050405020304" pitchFamily="18" charset="0"/>
                <a:cs typeface="Times New Roman" panose="02020603050405020304" pitchFamily="18" charset="0"/>
              </a:rPr>
              <a:t>Integrar a los comerciantes informales dentro de la función del MM.</a:t>
            </a:r>
          </a:p>
        </p:txBody>
      </p:sp>
      <p:sp>
        <p:nvSpPr>
          <p:cNvPr id="2" name="Rectángulo 1">
            <a:extLst>
              <a:ext uri="{FF2B5EF4-FFF2-40B4-BE49-F238E27FC236}">
                <a16:creationId xmlns:a16="http://schemas.microsoft.com/office/drawing/2014/main" id="{0C010D86-0CCB-420E-82A4-426E6FDBFCF3}"/>
              </a:ext>
            </a:extLst>
          </p:cNvPr>
          <p:cNvSpPr/>
          <p:nvPr/>
        </p:nvSpPr>
        <p:spPr>
          <a:xfrm>
            <a:off x="530087" y="265043"/>
            <a:ext cx="5022574" cy="2160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18FB401-722B-4438-9296-060828F0C459}"/>
              </a:ext>
            </a:extLst>
          </p:cNvPr>
          <p:cNvSpPr/>
          <p:nvPr/>
        </p:nvSpPr>
        <p:spPr>
          <a:xfrm>
            <a:off x="2606459" y="2120348"/>
            <a:ext cx="5397854" cy="2160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16933EE8-50FC-4B5D-A448-E0E5E71C1606}"/>
              </a:ext>
            </a:extLst>
          </p:cNvPr>
          <p:cNvSpPr/>
          <p:nvPr/>
        </p:nvSpPr>
        <p:spPr>
          <a:xfrm>
            <a:off x="4301534" y="3929392"/>
            <a:ext cx="7405558" cy="1462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9424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7A2EC6-882D-43AF-A1E9-801C4DECBBEC}"/>
              </a:ext>
            </a:extLst>
          </p:cNvPr>
          <p:cNvSpPr/>
          <p:nvPr/>
        </p:nvSpPr>
        <p:spPr>
          <a:xfrm>
            <a:off x="1397633" y="222725"/>
            <a:ext cx="10052246" cy="1229632"/>
          </a:xfrm>
          <a:prstGeom prst="rect">
            <a:avLst/>
          </a:prstGeom>
        </p:spPr>
        <p:txBody>
          <a:bodyPr wrap="square">
            <a:spAutoFit/>
          </a:bodyPr>
          <a:lstStyle/>
          <a:p>
            <a:pPr algn="just">
              <a:lnSpc>
                <a:spcPct val="200000"/>
              </a:lnSpc>
            </a:pPr>
            <a:r>
              <a:rPr lang="es-CO" sz="2000" b="1" dirty="0">
                <a:latin typeface="Times New Roman" panose="02020603050405020304" pitchFamily="18" charset="0"/>
                <a:cs typeface="Times New Roman" panose="02020603050405020304" pitchFamily="18" charset="0"/>
              </a:rPr>
              <a:t>De acuerdo con lo especifico se debe realizar las </a:t>
            </a:r>
            <a:r>
              <a:rPr lang="es-CO" sz="2000" b="1" u="sng" dirty="0">
                <a:latin typeface="Times New Roman" panose="02020603050405020304" pitchFamily="18" charset="0"/>
                <a:cs typeface="Times New Roman" panose="02020603050405020304" pitchFamily="18" charset="0"/>
              </a:rPr>
              <a:t>funciones de manera interna y externa</a:t>
            </a:r>
            <a:r>
              <a:rPr lang="es-CO" sz="2000" b="1" dirty="0">
                <a:latin typeface="Times New Roman" panose="02020603050405020304" pitchFamily="18" charset="0"/>
                <a:cs typeface="Times New Roman" panose="02020603050405020304" pitchFamily="18" charset="0"/>
              </a:rPr>
              <a:t> a nivel de organigrama. (Esto se realiza para la ejecución del punto doce) .</a:t>
            </a:r>
          </a:p>
        </p:txBody>
      </p:sp>
      <p:sp>
        <p:nvSpPr>
          <p:cNvPr id="3" name="Rectángulo 2">
            <a:extLst>
              <a:ext uri="{FF2B5EF4-FFF2-40B4-BE49-F238E27FC236}">
                <a16:creationId xmlns:a16="http://schemas.microsoft.com/office/drawing/2014/main" id="{B6C5060C-4EF5-4634-AE3B-F073E7A69B3D}"/>
              </a:ext>
            </a:extLst>
          </p:cNvPr>
          <p:cNvSpPr/>
          <p:nvPr/>
        </p:nvSpPr>
        <p:spPr>
          <a:xfrm>
            <a:off x="394922" y="322295"/>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13</a:t>
            </a:r>
          </a:p>
        </p:txBody>
      </p:sp>
      <p:pic>
        <p:nvPicPr>
          <p:cNvPr id="5" name="Imagen 4">
            <a:extLst>
              <a:ext uri="{FF2B5EF4-FFF2-40B4-BE49-F238E27FC236}">
                <a16:creationId xmlns:a16="http://schemas.microsoft.com/office/drawing/2014/main" id="{909A1CA1-ED12-45E7-BBA8-2933831B6B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568" y="2444111"/>
            <a:ext cx="6149113" cy="3807451"/>
          </a:xfrm>
          <a:prstGeom prst="rect">
            <a:avLst/>
          </a:prstGeom>
          <a:noFill/>
          <a:ln w="3175">
            <a:noFill/>
          </a:ln>
        </p:spPr>
      </p:pic>
      <p:sp>
        <p:nvSpPr>
          <p:cNvPr id="6" name="Rectángulo 5">
            <a:extLst>
              <a:ext uri="{FF2B5EF4-FFF2-40B4-BE49-F238E27FC236}">
                <a16:creationId xmlns:a16="http://schemas.microsoft.com/office/drawing/2014/main" id="{7B937B75-9472-410D-AF05-01FDA4FF84EB}"/>
              </a:ext>
            </a:extLst>
          </p:cNvPr>
          <p:cNvSpPr/>
          <p:nvPr/>
        </p:nvSpPr>
        <p:spPr>
          <a:xfrm>
            <a:off x="1874477" y="2192819"/>
            <a:ext cx="2315057" cy="513217"/>
          </a:xfrm>
          <a:prstGeom prst="rect">
            <a:avLst/>
          </a:prstGeom>
        </p:spPr>
        <p:txBody>
          <a:bodyPr wrap="none">
            <a:spAutoFit/>
          </a:bodyPr>
          <a:lstStyle/>
          <a:p>
            <a:pPr>
              <a:lnSpc>
                <a:spcPct val="200000"/>
              </a:lnSpc>
              <a:spcBef>
                <a:spcPts val="177"/>
              </a:spcBef>
            </a:pPr>
            <a:r>
              <a:rPr lang="es-CO" sz="1595"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Externo a nivel del MM.</a:t>
            </a:r>
            <a:endParaRPr lang="es-CO" sz="1595"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607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D94AA6C-40CE-45AA-81B4-4533F81908D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7B90C586-C921-4CE3-9845-11764340A709}"/>
              </a:ext>
            </a:extLst>
          </p:cNvPr>
          <p:cNvSpPr/>
          <p:nvPr/>
        </p:nvSpPr>
        <p:spPr>
          <a:xfrm>
            <a:off x="1872024" y="167676"/>
            <a:ext cx="2270173" cy="513217"/>
          </a:xfrm>
          <a:prstGeom prst="rect">
            <a:avLst/>
          </a:prstGeom>
        </p:spPr>
        <p:txBody>
          <a:bodyPr wrap="none">
            <a:spAutoFit/>
          </a:bodyPr>
          <a:lstStyle/>
          <a:p>
            <a:pPr>
              <a:lnSpc>
                <a:spcPct val="200000"/>
              </a:lnSpc>
              <a:spcBef>
                <a:spcPts val="177"/>
              </a:spcBef>
            </a:pPr>
            <a:r>
              <a:rPr lang="es-CO" sz="1595"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Interno a nivel del MM.</a:t>
            </a:r>
            <a:endParaRPr lang="es-CO" sz="1595"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5C087ACF-451B-404E-AD39-A4E498ECE6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9775" y="803915"/>
            <a:ext cx="7458787" cy="5146371"/>
          </a:xfrm>
          <a:prstGeom prst="rect">
            <a:avLst/>
          </a:prstGeom>
          <a:noFill/>
          <a:ln w="3175">
            <a:noFill/>
          </a:ln>
        </p:spPr>
      </p:pic>
    </p:spTree>
    <p:extLst>
      <p:ext uri="{BB962C8B-B14F-4D97-AF65-F5344CB8AC3E}">
        <p14:creationId xmlns:p14="http://schemas.microsoft.com/office/powerpoint/2010/main" val="155524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7A2EC6-882D-43AF-A1E9-801C4DECBBEC}"/>
              </a:ext>
            </a:extLst>
          </p:cNvPr>
          <p:cNvSpPr/>
          <p:nvPr/>
        </p:nvSpPr>
        <p:spPr>
          <a:xfrm>
            <a:off x="3109653" y="965239"/>
            <a:ext cx="6736934" cy="2190921"/>
          </a:xfrm>
          <a:prstGeom prst="rect">
            <a:avLst/>
          </a:prstGeom>
        </p:spPr>
        <p:txBody>
          <a:bodyPr wrap="square">
            <a:spAutoFit/>
          </a:bodyPr>
          <a:lstStyle/>
          <a:p>
            <a:pPr algn="just">
              <a:lnSpc>
                <a:spcPct val="200000"/>
              </a:lnSpc>
              <a:spcAft>
                <a:spcPts val="709"/>
              </a:spcAft>
            </a:pPr>
            <a:r>
              <a:rPr lang="es-CO" sz="1772" b="1" dirty="0">
                <a:latin typeface="Times New Roman" panose="02020603050405020304" pitchFamily="18" charset="0"/>
                <a:cs typeface="Times New Roman" panose="02020603050405020304" pitchFamily="18" charset="0"/>
              </a:rPr>
              <a:t>Se realiza la </a:t>
            </a:r>
            <a:r>
              <a:rPr lang="es-CO" sz="1772" b="1" u="sng" dirty="0">
                <a:latin typeface="Times New Roman" panose="02020603050405020304" pitchFamily="18" charset="0"/>
                <a:cs typeface="Times New Roman" panose="02020603050405020304" pitchFamily="18" charset="0"/>
              </a:rPr>
              <a:t>sectorización de trabajo interno y externo </a:t>
            </a:r>
            <a:r>
              <a:rPr lang="es-CO" sz="1772" b="1" dirty="0">
                <a:latin typeface="Times New Roman" panose="02020603050405020304" pitchFamily="18" charset="0"/>
                <a:cs typeface="Times New Roman" panose="02020603050405020304" pitchFamily="18" charset="0"/>
              </a:rPr>
              <a:t>de la obra arquitectónica. (Apoya y sustenta la base general del trabajo), ya que visualiza mejor la funcionalidad respecto al elemento arquitectónico (zona de intervención).</a:t>
            </a:r>
          </a:p>
        </p:txBody>
      </p:sp>
      <p:sp>
        <p:nvSpPr>
          <p:cNvPr id="3" name="Rectángulo 2">
            <a:extLst>
              <a:ext uri="{FF2B5EF4-FFF2-40B4-BE49-F238E27FC236}">
                <a16:creationId xmlns:a16="http://schemas.microsoft.com/office/drawing/2014/main" id="{B6C5060C-4EF5-4634-AE3B-F073E7A69B3D}"/>
              </a:ext>
            </a:extLst>
          </p:cNvPr>
          <p:cNvSpPr/>
          <p:nvPr/>
        </p:nvSpPr>
        <p:spPr>
          <a:xfrm>
            <a:off x="2066059" y="1511992"/>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14</a:t>
            </a:r>
          </a:p>
        </p:txBody>
      </p:sp>
      <p:sp>
        <p:nvSpPr>
          <p:cNvPr id="4" name="Rectángulo 3">
            <a:extLst>
              <a:ext uri="{FF2B5EF4-FFF2-40B4-BE49-F238E27FC236}">
                <a16:creationId xmlns:a16="http://schemas.microsoft.com/office/drawing/2014/main" id="{9E3FE868-88B9-43A5-87D1-C7CC7B5A4ABE}"/>
              </a:ext>
            </a:extLst>
          </p:cNvPr>
          <p:cNvSpPr/>
          <p:nvPr/>
        </p:nvSpPr>
        <p:spPr>
          <a:xfrm>
            <a:off x="2249760" y="3712617"/>
            <a:ext cx="6053008" cy="1490280"/>
          </a:xfrm>
          <a:prstGeom prst="rect">
            <a:avLst/>
          </a:prstGeom>
        </p:spPr>
        <p:txBody>
          <a:bodyPr wrap="square">
            <a:spAutoFit/>
          </a:bodyPr>
          <a:lstStyle/>
          <a:p>
            <a:pPr lvl="2" algn="just">
              <a:lnSpc>
                <a:spcPct val="200000"/>
              </a:lnSpc>
              <a:spcAft>
                <a:spcPts val="709"/>
              </a:spcAft>
            </a:pPr>
            <a:r>
              <a:rPr lang="es-CO" sz="1595" dirty="0">
                <a:solidFill>
                  <a:srgbClr val="C00000"/>
                </a:solidFill>
                <a:latin typeface="Times New Roman" panose="02020603050405020304" pitchFamily="18" charset="0"/>
                <a:cs typeface="Times New Roman" panose="02020603050405020304" pitchFamily="18" charset="0"/>
              </a:rPr>
              <a:t>En base al punto anterior, se trabaja de manera directa con la parte privada del mercado y de la municipalidad, para ello se deberá considerar llegar a una </a:t>
            </a:r>
            <a:r>
              <a:rPr lang="es-CO" sz="1595" b="1" dirty="0">
                <a:solidFill>
                  <a:srgbClr val="C00000"/>
                </a:solidFill>
                <a:latin typeface="Times New Roman" panose="02020603050405020304" pitchFamily="18" charset="0"/>
                <a:cs typeface="Times New Roman" panose="02020603050405020304" pitchFamily="18" charset="0"/>
              </a:rPr>
              <a:t>política de conversación</a:t>
            </a:r>
            <a:r>
              <a:rPr lang="es-CO" sz="1595"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85214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99879F-290D-4221-9767-B79C797274E0}"/>
              </a:ext>
            </a:extLst>
          </p:cNvPr>
          <p:cNvSpPr/>
          <p:nvPr/>
        </p:nvSpPr>
        <p:spPr>
          <a:xfrm>
            <a:off x="3347108" y="1893150"/>
            <a:ext cx="6691938" cy="2460738"/>
          </a:xfrm>
          <a:prstGeom prst="rect">
            <a:avLst/>
          </a:prstGeom>
        </p:spPr>
        <p:txBody>
          <a:bodyPr wrap="square">
            <a:spAutoFit/>
          </a:bodyPr>
          <a:lstStyle/>
          <a:p>
            <a:pPr algn="just">
              <a:lnSpc>
                <a:spcPct val="200000"/>
              </a:lnSpc>
              <a:spcAft>
                <a:spcPts val="709"/>
              </a:spcAft>
            </a:pPr>
            <a:r>
              <a:rPr lang="es-CO" sz="2000" dirty="0">
                <a:latin typeface="Times New Roman" panose="02020603050405020304" pitchFamily="18" charset="0"/>
                <a:cs typeface="Times New Roman" panose="02020603050405020304" pitchFamily="18" charset="0"/>
              </a:rPr>
              <a:t>Se plasma el </a:t>
            </a:r>
            <a:r>
              <a:rPr lang="es-CO" sz="2000" b="1" u="sng" dirty="0">
                <a:solidFill>
                  <a:srgbClr val="C00000"/>
                </a:solidFill>
                <a:latin typeface="Times New Roman" panose="02020603050405020304" pitchFamily="18" charset="0"/>
                <a:cs typeface="Times New Roman" panose="02020603050405020304" pitchFamily="18" charset="0"/>
              </a:rPr>
              <a:t>esquema de solución final </a:t>
            </a:r>
            <a:r>
              <a:rPr lang="es-CO" sz="2000" dirty="0">
                <a:latin typeface="Times New Roman" panose="02020603050405020304" pitchFamily="18" charset="0"/>
                <a:cs typeface="Times New Roman" panose="02020603050405020304" pitchFamily="18" charset="0"/>
              </a:rPr>
              <a:t>en base al punto 10-14. (Se plantea unas laminas sencillas donde se observa las causas y efectos, que a su vez dirigen los procedimientos a una sola intervención que es la matriz del problema).</a:t>
            </a:r>
          </a:p>
        </p:txBody>
      </p:sp>
      <p:sp>
        <p:nvSpPr>
          <p:cNvPr id="4" name="Rectángulo 3">
            <a:extLst>
              <a:ext uri="{FF2B5EF4-FFF2-40B4-BE49-F238E27FC236}">
                <a16:creationId xmlns:a16="http://schemas.microsoft.com/office/drawing/2014/main" id="{E4E25769-8395-4BE6-89ED-2E1B4B8AEC57}"/>
              </a:ext>
            </a:extLst>
          </p:cNvPr>
          <p:cNvSpPr/>
          <p:nvPr/>
        </p:nvSpPr>
        <p:spPr>
          <a:xfrm>
            <a:off x="1636121" y="1869924"/>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15</a:t>
            </a:r>
          </a:p>
        </p:txBody>
      </p:sp>
    </p:spTree>
    <p:extLst>
      <p:ext uri="{BB962C8B-B14F-4D97-AF65-F5344CB8AC3E}">
        <p14:creationId xmlns:p14="http://schemas.microsoft.com/office/powerpoint/2010/main" val="3703744357"/>
      </p:ext>
    </p:extLst>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 name="Rectángulo 50">
            <a:extLst>
              <a:ext uri="{FF2B5EF4-FFF2-40B4-BE49-F238E27FC236}">
                <a16:creationId xmlns:a16="http://schemas.microsoft.com/office/drawing/2014/main" id="{A561A1B4-BD67-4F63-8C0E-042D46F9C4B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48" name="Rectángulo 47">
            <a:extLst>
              <a:ext uri="{FF2B5EF4-FFF2-40B4-BE49-F238E27FC236}">
                <a16:creationId xmlns:a16="http://schemas.microsoft.com/office/drawing/2014/main" id="{5D800563-115D-4EF8-B7AF-7EFDD9FDE9AF}"/>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sp>
        <p:nvSpPr>
          <p:cNvPr id="2" name="Rectángulo 1">
            <a:extLst>
              <a:ext uri="{FF2B5EF4-FFF2-40B4-BE49-F238E27FC236}">
                <a16:creationId xmlns:a16="http://schemas.microsoft.com/office/drawing/2014/main" id="{1D054F0D-FC4D-41EB-89E7-8C1A20316F4B}"/>
              </a:ext>
            </a:extLst>
          </p:cNvPr>
          <p:cNvSpPr/>
          <p:nvPr/>
        </p:nvSpPr>
        <p:spPr>
          <a:xfrm>
            <a:off x="1649647" y="2984384"/>
            <a:ext cx="8892707" cy="2791808"/>
          </a:xfrm>
          <a:prstGeom prst="rect">
            <a:avLst/>
          </a:prstGeom>
          <a:solidFill>
            <a:srgbClr val="DCC5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s-CO" sz="1595"/>
          </a:p>
        </p:txBody>
      </p:sp>
      <p:grpSp>
        <p:nvGrpSpPr>
          <p:cNvPr id="47" name="Grupo 46">
            <a:extLst>
              <a:ext uri="{FF2B5EF4-FFF2-40B4-BE49-F238E27FC236}">
                <a16:creationId xmlns:a16="http://schemas.microsoft.com/office/drawing/2014/main" id="{7A0CD5B0-AA82-4D4A-B975-4F9AEFCDE240}"/>
              </a:ext>
            </a:extLst>
          </p:cNvPr>
          <p:cNvGrpSpPr/>
          <p:nvPr/>
        </p:nvGrpSpPr>
        <p:grpSpPr>
          <a:xfrm>
            <a:off x="1497003" y="453535"/>
            <a:ext cx="8931153" cy="4868312"/>
            <a:chOff x="435429" y="297367"/>
            <a:chExt cx="11495314" cy="5900233"/>
          </a:xfrm>
        </p:grpSpPr>
        <p:sp>
          <p:nvSpPr>
            <p:cNvPr id="5" name="Rectángulo 4">
              <a:extLst>
                <a:ext uri="{FF2B5EF4-FFF2-40B4-BE49-F238E27FC236}">
                  <a16:creationId xmlns:a16="http://schemas.microsoft.com/office/drawing/2014/main" id="{B759FAF5-7D70-4D99-A8A0-EF025F2EFD4C}"/>
                </a:ext>
              </a:extLst>
            </p:cNvPr>
            <p:cNvSpPr/>
            <p:nvPr/>
          </p:nvSpPr>
          <p:spPr>
            <a:xfrm>
              <a:off x="435429" y="304800"/>
              <a:ext cx="11495314" cy="589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sz="1318"/>
            </a:p>
          </p:txBody>
        </p:sp>
        <p:sp>
          <p:nvSpPr>
            <p:cNvPr id="23" name="Rectángulo 22">
              <a:extLst>
                <a:ext uri="{FF2B5EF4-FFF2-40B4-BE49-F238E27FC236}">
                  <a16:creationId xmlns:a16="http://schemas.microsoft.com/office/drawing/2014/main" id="{150B7EDB-543D-4C23-A750-AC28E8F3F439}"/>
                </a:ext>
              </a:extLst>
            </p:cNvPr>
            <p:cNvSpPr/>
            <p:nvPr/>
          </p:nvSpPr>
          <p:spPr>
            <a:xfrm>
              <a:off x="713412" y="297367"/>
              <a:ext cx="6269739" cy="60221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CO" sz="1772">
                  <a:latin charset="0" panose="02020603050405020304" pitchFamily="18" typeface="Times New Roman"/>
                  <a:cs charset="0" panose="02020603050405020304" pitchFamily="18" typeface="Times New Roman"/>
                </a:rPr>
                <a:t>RENOVACIÓN URBANA-ESPACIO PÚBLICO</a:t>
              </a:r>
            </a:p>
          </p:txBody>
        </p:sp>
        <p:grpSp>
          <p:nvGrpSpPr>
            <p:cNvPr id="4" name="Grupo 3">
              <a:extLst>
                <a:ext uri="{FF2B5EF4-FFF2-40B4-BE49-F238E27FC236}">
                  <a16:creationId xmlns:a16="http://schemas.microsoft.com/office/drawing/2014/main" id="{CA3D9A65-7F46-44FF-BABE-57472F122119}"/>
                </a:ext>
              </a:extLst>
            </p:cNvPr>
            <p:cNvGrpSpPr/>
            <p:nvPr/>
          </p:nvGrpSpPr>
          <p:grpSpPr>
            <a:xfrm>
              <a:off x="659341" y="1246384"/>
              <a:ext cx="10992216" cy="2155918"/>
              <a:chOff x="1007683" y="3626727"/>
              <a:chExt cx="10992216" cy="2155918"/>
            </a:xfrm>
          </p:grpSpPr>
          <p:grpSp>
            <p:nvGrpSpPr>
              <p:cNvPr id="3" name="Grupo 2">
                <a:extLst>
                  <a:ext uri="{FF2B5EF4-FFF2-40B4-BE49-F238E27FC236}">
                    <a16:creationId xmlns:a16="http://schemas.microsoft.com/office/drawing/2014/main" id="{F2A347B3-6808-4F11-9E93-C5A92FDA6C27}"/>
                  </a:ext>
                </a:extLst>
              </p:cNvPr>
              <p:cNvGrpSpPr/>
              <p:nvPr/>
            </p:nvGrpSpPr>
            <p:grpSpPr>
              <a:xfrm>
                <a:off x="1133656" y="3626727"/>
                <a:ext cx="10866243" cy="1828801"/>
                <a:chOff x="723900" y="3543005"/>
                <a:chExt cx="11548554" cy="1745860"/>
              </a:xfrm>
            </p:grpSpPr>
            <p:pic>
              <p:nvPicPr>
                <p:cNvPr descr="Resultado de imagen para personas dibujadas" id="2050" name="Picture 2">
                  <a:extLst>
                    <a:ext uri="{FF2B5EF4-FFF2-40B4-BE49-F238E27FC236}">
                      <a16:creationId xmlns:a16="http://schemas.microsoft.com/office/drawing/2014/main" id="{08383E31-2A53-4FCC-B5C0-125910BCAB6D}"/>
                    </a:ext>
                  </a:extLst>
                </p:cNvPr>
                <p:cNvPicPr>
                  <a:picLocks noChangeArrowheads="1"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 y="3963987"/>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viudad fachdas" id="2052" name="Picture 4">
                  <a:extLst>
                    <a:ext uri="{FF2B5EF4-FFF2-40B4-BE49-F238E27FC236}">
                      <a16:creationId xmlns:a16="http://schemas.microsoft.com/office/drawing/2014/main" id="{BD31C0CE-384D-4E2E-9A28-DBD7C4A0F1F0}"/>
                    </a:ext>
                  </a:extLst>
                </p:cNvPr>
                <p:cNvPicPr>
                  <a:picLocks noChangeArrowheads="1"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b="90000" l="10000" r="90000" t="10000">
                              <a14:foregroundMark x1="45703" x2="45938" y1="23143" y2="26157"/>
                              <a14:foregroundMark x1="42344" x2="42344" y1="26695" y2="26695"/>
                              <a14:foregroundMark x1="39531" x2="39531" y1="26480" y2="26480"/>
                              <a14:foregroundMark x1="51172" x2="51172" y1="26157" y2="26157"/>
                              <a14:backgroundMark x1="47578" x2="47578" y1="17546" y2="17546"/>
                              <a14:backgroundMark x1="45469" x2="45469" y1="17438" y2="17438"/>
                              <a14:backgroundMark x1="42578" x2="42578" y1="16469" y2="16469"/>
                              <a14:backgroundMark x1="42891" x2="42891" y1="16469" y2="16469"/>
                            </a14:backgroundRemoval>
                          </a14:imgEffect>
                        </a14:imgLayer>
                      </a14:imgProps>
                    </a:ext>
                    <a:ext uri="{28A0092B-C50C-407E-A947-70E740481C1C}">
                      <a14:useLocalDpi xmlns:a14="http://schemas.microsoft.com/office/drawing/2010/main" val="0"/>
                    </a:ext>
                  </a:extLst>
                </a:blip>
                <a:srcRect/>
                <a:stretch>
                  <a:fillRect/>
                </a:stretch>
              </p:blipFill>
              <p:spPr bwMode="auto">
                <a:xfrm>
                  <a:off x="4814789" y="3543005"/>
                  <a:ext cx="2405407" cy="174586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vivienda fachadas dibujo" id="2054" name="Picture 6">
                  <a:extLst>
                    <a:ext uri="{FF2B5EF4-FFF2-40B4-BE49-F238E27FC236}">
                      <a16:creationId xmlns:a16="http://schemas.microsoft.com/office/drawing/2014/main" id="{6DB976A9-94B3-4AD3-8871-B8013748B9A4}"/>
                    </a:ext>
                  </a:extLst>
                </p:cNvPr>
                <p:cNvPicPr>
                  <a:picLocks noChangeArrowheads="1"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b="93897" l="3268" r="95752" t="3130">
                              <a14:foregroundMark x1="34150" x2="34477" y1="14867" y2="48670"/>
                              <a14:foregroundMark x1="34477" x2="34477" y1="48670" y2="48670"/>
                              <a14:foregroundMark x1="60706" x2="61156" y1="8638" y2="8644"/>
                              <a14:foregroundMark x1="39301" x2="59166" y1="8345" y2="8617"/>
                              <a14:foregroundMark x1="83610" x2="78268" y1="18909" y2="73083"/>
                              <a14:foregroundMark x1="78268" x2="76961" y1="73083" y2="75900"/>
                              <a14:foregroundMark x1="83170" x2="21732" y1="93740" y2="84820"/>
                              <a14:foregroundMark x1="21732" x2="17320" y1="84820" y2="63380"/>
                              <a14:foregroundMark x1="17320" x2="19118" y1="63380" y2="18153"/>
                              <a14:foregroundMark x1="19118" x2="31373" y1="18153" y2="32238"/>
                              <a14:foregroundMark x1="31373" x2="41340" y1="32238" y2="49609"/>
                              <a14:foregroundMark x1="41340" x2="50980" y1="49609" y2="52113"/>
                              <a14:foregroundMark x1="50980" x2="59150" y1="52113" y2="44288"/>
                              <a14:foregroundMark x1="59150" x2="62092" y1="44288" y2="25822"/>
                              <a14:foregroundMark x1="62092" x2="57353" y1="25822" y2="20501"/>
                              <a14:foregroundMark x1="12064" x2="14052" y1="22683" y2="47261"/>
                              <a14:foregroundMark x1="14052" x2="12745" y1="47261" y2="55556"/>
                              <a14:foregroundMark x1="12745" x2="12582" y1="55556" y2="55869"/>
                              <a14:foregroundMark x1="8170" x2="47222" y1="57903" y2="57903"/>
                              <a14:foregroundMark x1="47222" x2="65033" y1="57903" y2="57277"/>
                              <a14:foregroundMark x1="5392" x2="5556" y1="55243" y2="59781"/>
                              <a14:foregroundMark x1="39542" x2="24020" y1="30203" y2="51174"/>
                              <a14:foregroundMark x1="44608" x2="35458" y1="36463" y2="48670"/>
                              <a14:foregroundMark x1="37582" x2="37582" y1="79030" y2="79030"/>
                              <a14:foregroundMark x1="34967" x2="34967" y1="72300" y2="72300"/>
                              <a14:foregroundMark x1="29575" x2="40359" y1="84351" y2="65571"/>
                              <a14:foregroundMark x1="8007" x2="23856" y1="94053" y2="94053"/>
                              <a14:foregroundMark x1="89016" x2="87092" y1="21880" y2="32238"/>
                              <a14:foregroundMark x1="55076" x2="40780" y1="5354" y2="4792"/>
                              <a14:foregroundMark x1="92797" x2="92484" y1="23837" y2="30360"/>
                              <a14:foregroundMark x1="73529" x2="70261" y1="34272" y2="38654"/>
                              <a14:foregroundMark x1="45915" x2="42157" y1="80908" y2="69640"/>
                              <a14:foregroundMark x1="42157" x2="43301" y1="69640" y2="62441"/>
                              <a14:foregroundMark x1="53758" x2="39052" y1="87480" y2="80595"/>
                              <a14:foregroundMark x1="95915" x2="95915" y1="59937" y2="59937"/>
                              <a14:foregroundMark x1="4412" x2="5719" y1="25978" y2="25978"/>
                              <a14:foregroundMark x1="3431" x2="3431" y1="25978" y2="25978"/>
                              <a14:foregroundMark x1="50000" x2="50000" y1="4382" y2="4382"/>
                              <a14:foregroundMark x1="51797" x2="47549" y1="5947" y2="4695"/>
                              <a14:foregroundMark x1="50163" x2="53431" y1="4695" y2="6886"/>
                              <a14:foregroundMark x1="49346" x2="55719" y1="3130" y2="6573"/>
                              <a14:foregroundMark x1="61275" x2="74183" y1="10172" y2="16901"/>
                              <a14:foregroundMark x1="75490" x2="62582" y1="17997" y2="11894"/>
                              <a14:foregroundMark x1="61438" x2="73856" y1="10172" y2="14710"/>
                              <a14:backgroundMark x1="15686" x2="15686" y1="13146" y2="13146"/>
                              <a14:backgroundMark x1="80556" x2="80556" y1="6886" y2="6886"/>
                              <a14:backgroundMark x1="87092" x2="69771" y1="6886" y2="782"/>
                              <a14:backgroundMark x1="28595" x2="5882" y1="2817" y2="19405"/>
                              <a14:backgroundMark x1="75163" x2="65359" y1="11111" y2="2817"/>
                              <a14:backgroundMark x1="96732" x2="73039" y1="18310" y2="4851"/>
                              <a14:backgroundMark x1="39379" x2="10458" y1="3130" y2="12676"/>
                              <a14:backgroundMark x1="12582" x2="5229" y1="8138" y2="10485"/>
                              <a14:backgroundMark x1="13399" x2="6373" y1="5321" y2="12363"/>
                              <a14:backgroundMark x1="19118" x2="9967" y1="8920" y2="17997"/>
                              <a14:backgroundMark x1="9804" x2="13399" y1="20970" y2="20501"/>
                              <a14:backgroundMark x1="17647" x2="9967" y1="4695" y2="13928"/>
                              <a14:backgroundMark x1="38072" x2="25817" y1="6103" y2="10172"/>
                              <a14:backgroundMark x1="25817" x2="25490" y1="10172" y2="10172"/>
                              <a14:backgroundMark x1="64379" x2="55719" y1="3599" y2="2660"/>
                              <a14:backgroundMark x1="63399" x2="73856" y1="6573" y2="11737"/>
                              <a14:backgroundMark x1="94118" x2="61438" y1="20031" y2="5164"/>
                              <a14:backgroundMark x1="61438" x2="60948" y1="5164" y2="6103"/>
                              <a14:backgroundMark x1="66176" x2="58660" y1="7825" y2="4695"/>
                              <a14:backgroundMark x1="68791" x2="86275" y1="4695" y2="14397"/>
                              <a14:backgroundMark x1="95098" x2="78105" y1="21753" y2="12207"/>
                              <a14:backgroundMark x1="94118" x2="92320" y1="9077" y2="17527"/>
                              <a14:backgroundMark x1="94608" x2="82516" y1="23005" y2="16745"/>
                              <a14:backgroundMark x1="95915" x2="85948" y1="12676" y2="7355"/>
                              <a14:backgroundMark x1="85948" x2="82026" y1="7355" y2="6573"/>
                              <a14:backgroundMark x1="93627" x2="87092" y1="18936" y2="11894"/>
                              <a14:backgroundMark x1="87092" x2="81536" y1="11894" y2="9390"/>
                              <a14:backgroundMark x1="94281" x2="88562" y1="6573" y2="15493"/>
                              <a14:backgroundMark x1="57643" x2="53595" y1="4625" y2="1878"/>
                              <a14:backgroundMark x1="61438" x2="57804" y1="7199" y2="4734"/>
                              <a14:backgroundMark x1="59967" x2="56663" y1="7199" y2="5617"/>
                            </a14:backgroundRemoval>
                          </a14:imgEffect>
                        </a14:imgLayer>
                      </a14:imgProps>
                    </a:ext>
                    <a:ext uri="{28A0092B-C50C-407E-A947-70E740481C1C}">
                      <a14:useLocalDpi xmlns:a14="http://schemas.microsoft.com/office/drawing/2010/main" val="0"/>
                    </a:ext>
                  </a:extLst>
                </a:blip>
                <a:srcRect/>
                <a:stretch>
                  <a:fillRect/>
                </a:stretch>
              </p:blipFill>
              <p:spPr bwMode="auto">
                <a:xfrm>
                  <a:off x="3102653" y="3963987"/>
                  <a:ext cx="991852" cy="103561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vivienda fachadas dibujo" id="2056" name="Picture 8">
                  <a:extLst>
                    <a:ext uri="{FF2B5EF4-FFF2-40B4-BE49-F238E27FC236}">
                      <a16:creationId xmlns:a16="http://schemas.microsoft.com/office/drawing/2014/main" id="{DF2717C0-D206-4E41-85E1-FA2D7E9C3D3B}"/>
                    </a:ext>
                  </a:extLst>
                </p:cNvPr>
                <p:cNvPicPr>
                  <a:picLocks noChangeArrowheads="1"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ackgroundRemoval b="94253" l="0" r="98125" t="8908">
                              <a14:foregroundMark x1="10156" x2="10469" y1="39655" y2="44253"/>
                              <a14:foregroundMark x1="5000" x2="8125" y1="66954" y2="66954"/>
                              <a14:foregroundMark x1="12344" x2="21406" y1="71552" y2="73276"/>
                              <a14:foregroundMark x1="21406" x2="24375" y1="73276" y2="72989"/>
                              <a14:foregroundMark x1="22969" x2="71406" y1="75000" y2="90517"/>
                              <a14:foregroundMark x1="85469" x2="63750" y1="92241" y2="83333"/>
                              <a14:foregroundMark x1="91250" x2="83906" y1="49138" y2="79023"/>
                              <a14:foregroundMark x1="88594" x2="72344" y1="49138" y2="53161"/>
                              <a14:foregroundMark x1="90000" x2="93438" y1="42241" y2="56034"/>
                              <a14:foregroundMark x1="93438" x2="85156" y1="56034" y2="71839"/>
                              <a14:foregroundMark x1="89531" x2="82656" y1="43391" y2="50287"/>
                              <a14:foregroundMark x1="82656" x2="82656" y1="50287" y2="50287"/>
                              <a14:foregroundMark x1="94531" x2="98125" y1="69253" y2="83046"/>
                              <a14:foregroundMark x1="98125" x2="96719" y1="83046" y2="88218"/>
                              <a14:foregroundMark x1="95625" x2="97344" y1="54598" y2="70402"/>
                              <a14:foregroundMark x1="97344" x2="91875" y1="70402" y2="84195"/>
                              <a14:foregroundMark x1="91875" x2="80469" y1="84195" y2="84483"/>
                              <a14:foregroundMark x1="97031" x2="11872" y1="94540" y2="71858"/>
                              <a14:foregroundMark x1="10625" x2="22500" y1="54310" y2="48563"/>
                              <a14:foregroundMark x1="25156" x2="51094" y1="60632" y2="68391"/>
                              <a14:foregroundMark x1="6406" x2="7031" y1="56609" y2="53736"/>
                              <a14:foregroundMark x1="806" x2="0" y1="57486" y2="58046"/>
                              <a14:foregroundMark x1="7031" x2="4788" y1="53161" y2="54720"/>
                              <a14:foregroundMark x1="8750" x2="1875" y1="62356" y2="62931"/>
                              <a14:foregroundMark x1="5781" x2="33594" y1="66954" y2="79885"/>
                              <a14:foregroundMark x1="681" x2="0" y1="72378" y2="72126"/>
                              <a14:foregroundMark x1="3594" x2="3594" y1="69540" y2="69540"/>
                              <a14:foregroundMark x1="5156" x2="9375" y1="65805" y2="65230"/>
                              <a14:foregroundMark x1="39375" x2="39375" y1="8908" y2="8908"/>
                              <a14:foregroundMark x1="27969" x2="17500" y1="56034" y2="59483"/>
                              <a14:foregroundMark x1="29219" x2="20000" y1="65805" y2="66092"/>
                              <a14:foregroundMark x1="20000" x2="15781" y1="66092" y2="64080"/>
                              <a14:foregroundMark x1="91875" x2="91875" y1="39368" y2="39368"/>
                              <a14:backgroundMark x1="1406" x2="57656" y1="77586" y2="99713"/>
                              <a14:backgroundMark x1="72969" x2="1875" y1="99425" y2="74425"/>
                              <a14:backgroundMark x1="54531" x2="82500" y1="93391" y2="98276"/>
                              <a14:backgroundMark x1="82344" x2="84844" y1="99425" y2="99425"/>
                              <a14:backgroundMark x1="1406" x2="1406" y1="72126" y2="72126"/>
                              <a14:backgroundMark x1="781" x2="23125" y1="72126" y2="80747"/>
                              <a14:backgroundMark x1="2031" x2="1875" y1="57759" y2="56609"/>
                              <a14:backgroundMark x1="5156" x2="3125" y1="56034" y2="54598"/>
                              <a14:backgroundMark x1="4375" x2="469" y1="55460" y2="56609"/>
                              <a14:backgroundMark x1="156" x2="156" y1="73276" y2="73276"/>
                              <a14:backgroundMark x1="10625" x2="10625" y1="47701" y2="47701"/>
                            </a14:backgroundRemoval>
                          </a14:imgEffect>
                        </a14:imgLayer>
                      </a14:imgProps>
                    </a:ext>
                    <a:ext uri="{28A0092B-C50C-407E-A947-70E740481C1C}">
                      <a14:useLocalDpi xmlns:a14="http://schemas.microsoft.com/office/drawing/2010/main" val="0"/>
                    </a:ext>
                  </a:extLst>
                </a:blip>
                <a:srcRect/>
                <a:stretch>
                  <a:fillRect/>
                </a:stretch>
              </p:blipFill>
              <p:spPr bwMode="auto">
                <a:xfrm>
                  <a:off x="10311548" y="3986512"/>
                  <a:ext cx="1960906" cy="1066243"/>
                </a:xfrm>
                <a:prstGeom prst="rect">
                  <a:avLst/>
                </a:prstGeom>
                <a:noFill/>
                <a:extLst>
                  <a:ext uri="{909E8E84-426E-40DD-AFC4-6F175D3DCCD1}">
                    <a14:hiddenFill xmlns:a14="http://schemas.microsoft.com/office/drawing/2010/main">
                      <a:solidFill>
                        <a:srgbClr val="FFFFFF"/>
                      </a:solidFill>
                    </a14:hiddenFill>
                  </a:ext>
                </a:extLst>
              </p:spPr>
            </p:pic>
            <p:pic>
              <p:nvPicPr>
                <p:cNvPr descr="Imagen relacionada" id="2058" name="Picture 10">
                  <a:extLst>
                    <a:ext uri="{FF2B5EF4-FFF2-40B4-BE49-F238E27FC236}">
                      <a16:creationId xmlns:a16="http://schemas.microsoft.com/office/drawing/2014/main" id="{9A9D2BD3-45A5-4091-8CE3-5411EE41807C}"/>
                    </a:ext>
                  </a:extLst>
                </p:cNvPr>
                <p:cNvPicPr>
                  <a:picLocks noChangeArrowheads="1"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ackgroundRemoval b="99847" l="4462" r="97615" t="9924">
                              <a14:foregroundMark x1="11846" x2="9923" y1="67634" y2="82290"/>
                              <a14:foregroundMark x1="9923" x2="9923" y1="82290" y2="82290"/>
                              <a14:foregroundMark x1="30000" x2="29385" y1="72061" y2="86412"/>
                              <a14:foregroundMark x1="7846" x2="7923" y1="78931" y2="88244"/>
                              <a14:foregroundMark x1="7923" x2="8000" y1="88244" y2="88702"/>
                              <a14:foregroundMark x1="6769" x2="4692" y1="80458" y2="87023"/>
                              <a14:foregroundMark x1="69308" x2="59154" y1="73588" y2="84275"/>
                              <a14:foregroundMark x1="86077" x2="81154" y1="54962" y2="62137"/>
                              <a14:foregroundMark x1="91231" x2="93615" y1="61527" y2="85802"/>
                              <a14:foregroundMark x1="96231" x2="97692" y1="79389" y2="83969"/>
                              <a14:foregroundMark x1="96692" x2="14385" y1="98626" y2="99847"/>
                              <a14:foregroundMark x1="49385" x2="46769" y1="70840" y2="72519"/>
                            </a14:backgroundRemoval>
                          </a14:imgEffect>
                        </a14:imgLayer>
                      </a14:imgProps>
                    </a:ext>
                    <a:ext uri="{28A0092B-C50C-407E-A947-70E740481C1C}">
                      <a14:useLocalDpi xmlns:a14="http://schemas.microsoft.com/office/drawing/2010/main" val="0"/>
                    </a:ext>
                  </a:extLst>
                </a:blip>
                <a:srcRect/>
                <a:stretch>
                  <a:fillRect/>
                </a:stretch>
              </p:blipFill>
              <p:spPr bwMode="auto">
                <a:xfrm>
                  <a:off x="7861385" y="3880793"/>
                  <a:ext cx="1663700" cy="838349"/>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signo mas" id="2060" name="Picture 12">
                  <a:extLst>
                    <a:ext uri="{FF2B5EF4-FFF2-40B4-BE49-F238E27FC236}">
                      <a16:creationId xmlns:a16="http://schemas.microsoft.com/office/drawing/2014/main" id="{A85E9DE6-2F96-4386-956F-0C5C4F6CC481}"/>
                    </a:ext>
                  </a:extLst>
                </p:cNvPr>
                <p:cNvPicPr>
                  <a:picLocks noChangeArrowheads="1" noChangeAspect="1"/>
                </p:cNvPicPr>
                <p:nvPr/>
              </p:nvPicPr>
              <p:blipFill rotWithShape="1">
                <a:blip r:embed="rId11">
                  <a:extLst>
                    <a:ext uri="{BEBA8EAE-BF5A-486C-A8C5-ECC9F3942E4B}">
                      <a14:imgProps xmlns:a14="http://schemas.microsoft.com/office/drawing/2010/main">
                        <a14:imgLayer r:embed="rId12">
                          <a14:imgEffect>
                            <a14:backgroundRemoval b="90000" l="10000" r="90000" t="10000"/>
                          </a14:imgEffect>
                        </a14:imgLayer>
                      </a14:imgProps>
                    </a:ext>
                    <a:ext uri="{28A0092B-C50C-407E-A947-70E740481C1C}">
                      <a14:useLocalDpi xmlns:a14="http://schemas.microsoft.com/office/drawing/2010/main" val="0"/>
                    </a:ext>
                  </a:extLst>
                </a:blip>
                <a:srcRect b="310" l="361" r="184" t="821"/>
                <a:stretch/>
              </p:blipFill>
              <p:spPr bwMode="auto">
                <a:xfrm>
                  <a:off x="2167157" y="4029535"/>
                  <a:ext cx="791939" cy="772801"/>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signo mas" id="12" name="Picture 12">
                  <a:extLst>
                    <a:ext uri="{FF2B5EF4-FFF2-40B4-BE49-F238E27FC236}">
                      <a16:creationId xmlns:a16="http://schemas.microsoft.com/office/drawing/2014/main" id="{3E1872E0-2688-4EE3-B80F-63D04B8705AA}"/>
                    </a:ext>
                  </a:extLst>
                </p:cNvPr>
                <p:cNvPicPr>
                  <a:picLocks noChangeArrowheads="1" noChangeAspect="1"/>
                </p:cNvPicPr>
                <p:nvPr/>
              </p:nvPicPr>
              <p:blipFill rotWithShape="1">
                <a:blip r:embed="rId11">
                  <a:extLst>
                    <a:ext uri="{BEBA8EAE-BF5A-486C-A8C5-ECC9F3942E4B}">
                      <a14:imgProps xmlns:a14="http://schemas.microsoft.com/office/drawing/2010/main">
                        <a14:imgLayer r:embed="rId12">
                          <a14:imgEffect>
                            <a14:backgroundRemoval b="90000" l="10000" r="90000" t="10000"/>
                          </a14:imgEffect>
                        </a14:imgLayer>
                      </a14:imgProps>
                    </a:ext>
                    <a:ext uri="{28A0092B-C50C-407E-A947-70E740481C1C}">
                      <a14:useLocalDpi xmlns:a14="http://schemas.microsoft.com/office/drawing/2010/main" val="0"/>
                    </a:ext>
                  </a:extLst>
                </a:blip>
                <a:srcRect b="310" l="361" r="184" t="821"/>
                <a:stretch/>
              </p:blipFill>
              <p:spPr bwMode="auto">
                <a:xfrm>
                  <a:off x="7069446" y="4029535"/>
                  <a:ext cx="791939" cy="7728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ángulo 14">
                <a:extLst>
                  <a:ext uri="{FF2B5EF4-FFF2-40B4-BE49-F238E27FC236}">
                    <a16:creationId xmlns:a16="http://schemas.microsoft.com/office/drawing/2014/main" id="{9F0832CC-A8BA-4F7D-93F9-12F957484F6E}"/>
                  </a:ext>
                </a:extLst>
              </p:cNvPr>
              <p:cNvSpPr/>
              <p:nvPr/>
            </p:nvSpPr>
            <p:spPr>
              <a:xfrm>
                <a:off x="1007683" y="5311713"/>
                <a:ext cx="1452184" cy="343173"/>
              </a:xfrm>
              <a:prstGeom prst="rect">
                <a:avLst/>
              </a:prstGeom>
            </p:spPr>
            <p:txBody>
              <a:bodyPr wrap="none">
                <a:spAutoFit/>
              </a:bodyPr>
              <a:lstStyle/>
              <a:p>
                <a:r>
                  <a:rPr b="1" dirty="0" lang="es-CO" sz="124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HABITANTE</a:t>
                </a:r>
                <a:endParaRPr b="1" dirty="0" lang="es-CO" sz="1240">
                  <a:effectLst>
                    <a:outerShdw algn="tl" blurRad="38100" dir="2700000" dist="38100">
                      <a:srgbClr val="000000">
                        <a:alpha val="43137"/>
                      </a:srgbClr>
                    </a:outerShdw>
                  </a:effectLst>
                </a:endParaRPr>
              </a:p>
            </p:txBody>
          </p:sp>
          <p:sp>
            <p:nvSpPr>
              <p:cNvPr id="16" name="Rectángulo 15">
                <a:extLst>
                  <a:ext uri="{FF2B5EF4-FFF2-40B4-BE49-F238E27FC236}">
                    <a16:creationId xmlns:a16="http://schemas.microsoft.com/office/drawing/2014/main" id="{D5FC142D-9EA4-478F-B49C-119C80580D86}"/>
                  </a:ext>
                </a:extLst>
              </p:cNvPr>
              <p:cNvSpPr/>
              <p:nvPr/>
            </p:nvSpPr>
            <p:spPr>
              <a:xfrm>
                <a:off x="2803985" y="5321168"/>
                <a:ext cx="1925406" cy="343173"/>
              </a:xfrm>
              <a:prstGeom prst="rect">
                <a:avLst/>
              </a:prstGeom>
            </p:spPr>
            <p:txBody>
              <a:bodyPr wrap="none">
                <a:spAutoFit/>
              </a:bodyPr>
              <a:lstStyle/>
              <a:p>
                <a:r>
                  <a:rPr b="1" dirty="0" lang="es-CO" sz="124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ARQUITECTURA</a:t>
                </a:r>
                <a:endParaRPr b="1" dirty="0" lang="es-CO" sz="1240">
                  <a:effectLst>
                    <a:outerShdw algn="tl" blurRad="38100" dir="2700000" dist="38100">
                      <a:srgbClr val="000000">
                        <a:alpha val="43137"/>
                      </a:srgbClr>
                    </a:outerShdw>
                  </a:effectLst>
                </a:endParaRPr>
              </a:p>
            </p:txBody>
          </p:sp>
          <p:pic>
            <p:nvPicPr>
              <p:cNvPr descr="Resultado de imagen para signo IGUAL" id="2062" name="Picture 14">
                <a:extLst>
                  <a:ext uri="{FF2B5EF4-FFF2-40B4-BE49-F238E27FC236}">
                    <a16:creationId xmlns:a16="http://schemas.microsoft.com/office/drawing/2014/main" id="{6BA3E366-C4A8-4FEE-883F-5635DB961C55}"/>
                  </a:ext>
                </a:extLst>
              </p:cNvPr>
              <p:cNvPicPr>
                <a:picLocks noChangeArrowheads="1" noChangeAspect="1"/>
              </p:cNvPicPr>
              <p:nvPr/>
            </p:nvPicPr>
            <p:blipFill rotWithShape="1">
              <a:blip r:embed="rId13">
                <a:extLst>
                  <a:ext uri="{BEBA8EAE-BF5A-486C-A8C5-ECC9F3942E4B}">
                    <a14:imgProps xmlns:a14="http://schemas.microsoft.com/office/drawing/2010/main">
                      <a14:imgLayer r:embed="rId14">
                        <a14:imgEffect>
                          <a14:backgroundRemoval b="90000" l="10000" r="90000" t="10000">
                            <a14:foregroundMark x1="60833" x2="41833" y1="66879" y2="65764"/>
                            <a14:foregroundMark x1="41833" x2="41833" y1="65764" y2="65764"/>
                          </a14:backgroundRemoval>
                        </a14:imgEffect>
                      </a14:imgLayer>
                    </a14:imgProps>
                  </a:ext>
                  <a:ext uri="{28A0092B-C50C-407E-A947-70E740481C1C}">
                    <a14:useLocalDpi xmlns:a14="http://schemas.microsoft.com/office/drawing/2010/main" val="0"/>
                  </a:ext>
                </a:extLst>
              </a:blip>
              <a:srcRect b="186" l="93" r="183" t="167"/>
              <a:stretch/>
            </p:blipFill>
            <p:spPr bwMode="auto">
              <a:xfrm>
                <a:off x="4415556" y="4346125"/>
                <a:ext cx="679807" cy="48914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signo IGUAL" id="18" name="Picture 14">
                <a:extLst>
                  <a:ext uri="{FF2B5EF4-FFF2-40B4-BE49-F238E27FC236}">
                    <a16:creationId xmlns:a16="http://schemas.microsoft.com/office/drawing/2014/main" id="{0B3C2FAA-EC7A-4FD3-B633-21137E52E37C}"/>
                  </a:ext>
                </a:extLst>
              </p:cNvPr>
              <p:cNvPicPr>
                <a:picLocks noChangeArrowheads="1" noChangeAspect="1"/>
              </p:cNvPicPr>
              <p:nvPr/>
            </p:nvPicPr>
            <p:blipFill rotWithShape="1">
              <a:blip r:embed="rId13">
                <a:extLst>
                  <a:ext uri="{BEBA8EAE-BF5A-486C-A8C5-ECC9F3942E4B}">
                    <a14:imgProps xmlns:a14="http://schemas.microsoft.com/office/drawing/2010/main">
                      <a14:imgLayer r:embed="rId14">
                        <a14:imgEffect>
                          <a14:backgroundRemoval b="90000" l="10000" r="90000" t="10000">
                            <a14:foregroundMark x1="60833" x2="41833" y1="66879" y2="65764"/>
                            <a14:foregroundMark x1="41833" x2="41833" y1="65764" y2="65764"/>
                          </a14:backgroundRemoval>
                        </a14:imgEffect>
                      </a14:imgLayer>
                    </a14:imgProps>
                  </a:ext>
                  <a:ext uri="{28A0092B-C50C-407E-A947-70E740481C1C}">
                    <a14:useLocalDpi xmlns:a14="http://schemas.microsoft.com/office/drawing/2010/main" val="0"/>
                  </a:ext>
                </a:extLst>
              </a:blip>
              <a:srcRect b="186" l="93" r="183" t="167"/>
              <a:stretch/>
            </p:blipFill>
            <p:spPr bwMode="auto">
              <a:xfrm>
                <a:off x="9444945" y="4296557"/>
                <a:ext cx="679807" cy="4891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E512AB44-F9D7-4775-8F09-C0A9E45F97F8}"/>
                  </a:ext>
                </a:extLst>
              </p:cNvPr>
              <p:cNvSpPr/>
              <p:nvPr/>
            </p:nvSpPr>
            <p:spPr>
              <a:xfrm>
                <a:off x="5412882" y="5314244"/>
                <a:ext cx="1514824" cy="343173"/>
              </a:xfrm>
              <a:prstGeom prst="rect">
                <a:avLst/>
              </a:prstGeom>
            </p:spPr>
            <p:txBody>
              <a:bodyPr wrap="none">
                <a:spAutoFit/>
              </a:bodyPr>
              <a:lstStyle/>
              <a:p>
                <a:r>
                  <a:rPr b="1" dirty="0" lang="es-CO" sz="124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URBANISMO</a:t>
                </a:r>
                <a:endParaRPr b="1" dirty="0" lang="es-CO" sz="1240">
                  <a:effectLst>
                    <a:outerShdw algn="tl" blurRad="38100" dir="2700000" dist="38100">
                      <a:srgbClr val="000000">
                        <a:alpha val="43137"/>
                      </a:srgbClr>
                    </a:outerShdw>
                  </a:effectLst>
                </a:endParaRPr>
              </a:p>
            </p:txBody>
          </p:sp>
          <p:sp>
            <p:nvSpPr>
              <p:cNvPr id="20" name="Rectángulo 19">
                <a:extLst>
                  <a:ext uri="{FF2B5EF4-FFF2-40B4-BE49-F238E27FC236}">
                    <a16:creationId xmlns:a16="http://schemas.microsoft.com/office/drawing/2014/main" id="{EB787BE6-85CB-4A7C-BF79-DCA052CB9BAB}"/>
                  </a:ext>
                </a:extLst>
              </p:cNvPr>
              <p:cNvSpPr/>
              <p:nvPr/>
            </p:nvSpPr>
            <p:spPr>
              <a:xfrm>
                <a:off x="7669408" y="5314244"/>
                <a:ext cx="2112171" cy="343173"/>
              </a:xfrm>
              <a:prstGeom prst="rect">
                <a:avLst/>
              </a:prstGeom>
            </p:spPr>
            <p:txBody>
              <a:bodyPr wrap="none">
                <a:spAutoFit/>
              </a:bodyPr>
              <a:lstStyle/>
              <a:p>
                <a:r>
                  <a:rPr b="1" dirty="0" lang="es-CO" sz="124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MEDIO AMBIENTE</a:t>
                </a:r>
                <a:endParaRPr b="1" dirty="0" lang="es-CO" sz="1240">
                  <a:effectLst>
                    <a:outerShdw algn="tl" blurRad="38100" dir="2700000" dist="38100">
                      <a:srgbClr val="000000">
                        <a:alpha val="43137"/>
                      </a:srgbClr>
                    </a:outerShdw>
                  </a:effectLst>
                </a:endParaRPr>
              </a:p>
            </p:txBody>
          </p:sp>
          <p:sp>
            <p:nvSpPr>
              <p:cNvPr id="21" name="Rectángulo 20">
                <a:extLst>
                  <a:ext uri="{FF2B5EF4-FFF2-40B4-BE49-F238E27FC236}">
                    <a16:creationId xmlns:a16="http://schemas.microsoft.com/office/drawing/2014/main" id="{2CC563C6-6F54-4E6B-9A03-5084C0AB4EF4}"/>
                  </a:ext>
                </a:extLst>
              </p:cNvPr>
              <p:cNvSpPr/>
              <p:nvPr/>
            </p:nvSpPr>
            <p:spPr>
              <a:xfrm>
                <a:off x="10369316" y="5208202"/>
                <a:ext cx="1630530" cy="574443"/>
              </a:xfrm>
              <a:prstGeom prst="rect">
                <a:avLst/>
              </a:prstGeom>
            </p:spPr>
            <p:txBody>
              <a:bodyPr wrap="none">
                <a:spAutoFit/>
              </a:bodyPr>
              <a:lstStyle/>
              <a:p>
                <a:pPr algn="ctr"/>
                <a:r>
                  <a:rPr b="1" dirty="0" lang="es-CO" sz="1240">
                    <a:effectLst>
                      <a:outerShdw algn="tl" blurRad="38100" dir="2700000" dist="38100">
                        <a:srgbClr val="000000">
                          <a:alpha val="43137"/>
                        </a:srgbClr>
                      </a:outerShdw>
                    </a:effectLst>
                  </a:rPr>
                  <a:t>ARQUITECTURA </a:t>
                </a:r>
              </a:p>
              <a:p>
                <a:pPr algn="ctr"/>
                <a:r>
                  <a:rPr b="1" dirty="0" lang="es-CO" sz="1240">
                    <a:effectLst>
                      <a:outerShdw algn="tl" blurRad="38100" dir="2700000" dist="38100">
                        <a:srgbClr val="000000">
                          <a:alpha val="43137"/>
                        </a:srgbClr>
                      </a:outerShdw>
                    </a:effectLst>
                  </a:rPr>
                  <a:t>SOSTENIBLE</a:t>
                </a:r>
              </a:p>
            </p:txBody>
          </p:sp>
        </p:grpSp>
        <p:cxnSp>
          <p:nvCxnSpPr>
            <p:cNvPr id="34" name="Conector recto 33">
              <a:extLst>
                <a:ext uri="{FF2B5EF4-FFF2-40B4-BE49-F238E27FC236}">
                  <a16:creationId xmlns:a16="http://schemas.microsoft.com/office/drawing/2014/main" id="{0BBD4E1C-EA71-4A41-BFBA-E4DBE320D8A3}"/>
                </a:ext>
              </a:extLst>
            </p:cNvPr>
            <p:cNvCxnSpPr>
              <a:cxnSpLocks/>
            </p:cNvCxnSpPr>
            <p:nvPr/>
          </p:nvCxnSpPr>
          <p:spPr>
            <a:xfrm flipV="1">
              <a:off x="1151967" y="6150123"/>
              <a:ext cx="3049224" cy="1"/>
            </a:xfrm>
            <a:prstGeom prst="line">
              <a:avLst/>
            </a:prstGeom>
            <a:ln w="57150">
              <a:solidFill>
                <a:srgbClr val="AB253B"/>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DB337C27-D53F-4854-934B-7C3B4CDF2C83}"/>
                </a:ext>
              </a:extLst>
            </p:cNvPr>
            <p:cNvCxnSpPr>
              <a:cxnSpLocks/>
            </p:cNvCxnSpPr>
            <p:nvPr/>
          </p:nvCxnSpPr>
          <p:spPr>
            <a:xfrm flipV="1">
              <a:off x="1180931" y="3299240"/>
              <a:ext cx="0" cy="2884723"/>
            </a:xfrm>
            <a:prstGeom prst="line">
              <a:avLst/>
            </a:prstGeom>
            <a:ln w="57150">
              <a:solidFill>
                <a:srgbClr val="AB253B"/>
              </a:solidFill>
              <a:prstDash val="sysDot"/>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EAF6EFE9-B7EA-4F18-8A2A-28BB08F5AA9B}"/>
                </a:ext>
              </a:extLst>
            </p:cNvPr>
            <p:cNvSpPr/>
            <p:nvPr/>
          </p:nvSpPr>
          <p:spPr>
            <a:xfrm>
              <a:off x="1189939" y="4266888"/>
              <a:ext cx="1013458" cy="310147"/>
            </a:xfrm>
            <a:prstGeom prst="rect">
              <a:avLst/>
            </a:prstGeom>
          </p:spPr>
          <p:txBody>
            <a:bodyPr wrap="none">
              <a:spAutoFit/>
            </a:bodyPr>
            <a:lstStyle/>
            <a:p>
              <a:r>
                <a:rPr dirty="0" lang="es-CO" sz="1063">
                  <a:latin charset="0" panose="02020603050405020304" pitchFamily="18" typeface="Times New Roman"/>
                  <a:cs charset="0" panose="02020603050405020304" pitchFamily="18" typeface="Times New Roman"/>
                </a:rPr>
                <a:t>USUARIO</a:t>
              </a:r>
            </a:p>
          </p:txBody>
        </p:sp>
        <p:sp>
          <p:nvSpPr>
            <p:cNvPr id="40" name="Rectángulo 39">
              <a:extLst>
                <a:ext uri="{FF2B5EF4-FFF2-40B4-BE49-F238E27FC236}">
                  <a16:creationId xmlns:a16="http://schemas.microsoft.com/office/drawing/2014/main" id="{0D737D1B-6CBB-4489-B20F-BEE83B6A9FF5}"/>
                </a:ext>
              </a:extLst>
            </p:cNvPr>
            <p:cNvSpPr/>
            <p:nvPr/>
          </p:nvSpPr>
          <p:spPr>
            <a:xfrm>
              <a:off x="1189939" y="5831227"/>
              <a:ext cx="1258984" cy="310147"/>
            </a:xfrm>
            <a:prstGeom prst="rect">
              <a:avLst/>
            </a:prstGeom>
          </p:spPr>
          <p:txBody>
            <a:bodyPr wrap="none">
              <a:spAutoFit/>
            </a:bodyPr>
            <a:lstStyle/>
            <a:p>
              <a:r>
                <a:rPr dirty="0" lang="es-CO" sz="1063">
                  <a:latin charset="0" panose="02020603050405020304" pitchFamily="18" typeface="Times New Roman"/>
                  <a:cs charset="0" panose="02020603050405020304" pitchFamily="18" typeface="Times New Roman"/>
                </a:rPr>
                <a:t>OFERTANTE</a:t>
              </a:r>
            </a:p>
          </p:txBody>
        </p:sp>
        <p:sp>
          <p:nvSpPr>
            <p:cNvPr id="41" name="Rectángulo 40">
              <a:extLst>
                <a:ext uri="{FF2B5EF4-FFF2-40B4-BE49-F238E27FC236}">
                  <a16:creationId xmlns:a16="http://schemas.microsoft.com/office/drawing/2014/main" id="{97CA73EA-DD62-4BF2-A005-B3700DA6E220}"/>
                </a:ext>
              </a:extLst>
            </p:cNvPr>
            <p:cNvSpPr/>
            <p:nvPr/>
          </p:nvSpPr>
          <p:spPr>
            <a:xfrm>
              <a:off x="713412" y="1164493"/>
              <a:ext cx="7900769" cy="343173"/>
            </a:xfrm>
            <a:prstGeom prst="rect">
              <a:avLst/>
            </a:prstGeom>
          </p:spPr>
          <p:txBody>
            <a:bodyPr wrap="none">
              <a:spAutoFit/>
            </a:bodyPr>
            <a:lstStyle/>
            <a:p>
              <a:r>
                <a:rPr dirty="0" lang="es-CO" sz="1240">
                  <a:latin charset="0" panose="02020603050405020304" pitchFamily="18" typeface="Times New Roman"/>
                  <a:cs charset="0" panose="02020603050405020304" pitchFamily="18" typeface="Times New Roman"/>
                </a:rPr>
                <a:t>VISTA DESDE  LA CONCEPCIÓN DEL ESPACIO PÚBLICO  DEL ENTORNO DEL MM</a:t>
              </a:r>
            </a:p>
          </p:txBody>
        </p:sp>
        <p:sp>
          <p:nvSpPr>
            <p:cNvPr id="46" name="Rectángulo 45">
              <a:extLst>
                <a:ext uri="{FF2B5EF4-FFF2-40B4-BE49-F238E27FC236}">
                  <a16:creationId xmlns:a16="http://schemas.microsoft.com/office/drawing/2014/main" id="{00C3F6B7-5447-4CEF-A955-95B595617EC4}"/>
                </a:ext>
              </a:extLst>
            </p:cNvPr>
            <p:cNvSpPr/>
            <p:nvPr/>
          </p:nvSpPr>
          <p:spPr>
            <a:xfrm>
              <a:off x="2614639" y="3688726"/>
              <a:ext cx="1760348" cy="275875"/>
            </a:xfrm>
            <a:prstGeom prst="rect">
              <a:avLst/>
            </a:prstGeom>
          </p:spPr>
          <p:txBody>
            <a:bodyPr wrap="none">
              <a:spAutoFit/>
            </a:bodyPr>
            <a:lstStyle/>
            <a:p>
              <a:r>
                <a:rPr dirty="0" lang="es-CO" sz="879">
                  <a:latin charset="0" panose="02020603050405020304" pitchFamily="18" typeface="Times New Roman"/>
                  <a:cs charset="0" panose="02020603050405020304" pitchFamily="18" typeface="Times New Roman"/>
                </a:rPr>
                <a:t>MOBILIARIO URBANO</a:t>
              </a:r>
            </a:p>
          </p:txBody>
        </p:sp>
        <p:cxnSp>
          <p:nvCxnSpPr>
            <p:cNvPr id="14" name="Conector recto de flecha 13">
              <a:extLst>
                <a:ext uri="{FF2B5EF4-FFF2-40B4-BE49-F238E27FC236}">
                  <a16:creationId xmlns:a16="http://schemas.microsoft.com/office/drawing/2014/main" id="{DC539E99-F46E-4F0B-83D4-C0728AECB459}"/>
                </a:ext>
              </a:extLst>
            </p:cNvPr>
            <p:cNvCxnSpPr>
              <a:cxnSpLocks/>
            </p:cNvCxnSpPr>
            <p:nvPr/>
          </p:nvCxnSpPr>
          <p:spPr>
            <a:xfrm>
              <a:off x="3404539" y="3235338"/>
              <a:ext cx="0" cy="4604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Cerrar llave 21">
              <a:extLst>
                <a:ext uri="{FF2B5EF4-FFF2-40B4-BE49-F238E27FC236}">
                  <a16:creationId xmlns:a16="http://schemas.microsoft.com/office/drawing/2014/main" id="{BED5918F-22BB-4723-B75D-C38C396A4078}"/>
                </a:ext>
              </a:extLst>
            </p:cNvPr>
            <p:cNvSpPr/>
            <p:nvPr/>
          </p:nvSpPr>
          <p:spPr>
            <a:xfrm>
              <a:off x="2816619" y="4068658"/>
              <a:ext cx="201731" cy="1657981"/>
            </a:xfrm>
            <a:prstGeom prst="rightBrace">
              <a:avLst/>
            </a:prstGeom>
            <a:ln w="28575">
              <a:solidFill>
                <a:srgbClr val="AB253B"/>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s-CO" sz="1318"/>
            </a:p>
          </p:txBody>
        </p:sp>
        <p:sp>
          <p:nvSpPr>
            <p:cNvPr id="52" name="Rectángulo 51">
              <a:extLst>
                <a:ext uri="{FF2B5EF4-FFF2-40B4-BE49-F238E27FC236}">
                  <a16:creationId xmlns:a16="http://schemas.microsoft.com/office/drawing/2014/main" id="{2EB84EA0-6899-4726-9B7E-6C8EB38F8CA3}"/>
                </a:ext>
              </a:extLst>
            </p:cNvPr>
            <p:cNvSpPr/>
            <p:nvPr/>
          </p:nvSpPr>
          <p:spPr>
            <a:xfrm>
              <a:off x="1255628" y="4523743"/>
              <a:ext cx="1632823" cy="1036982"/>
            </a:xfrm>
            <a:prstGeom prst="rect">
              <a:avLst/>
            </a:prstGeom>
          </p:spPr>
          <p:txBody>
            <a:bodyPr wrap="square">
              <a:spAutoFit/>
            </a:bodyPr>
            <a:lstStyle/>
            <a:p>
              <a:pPr indent="-125595" marL="125595">
                <a:buFont charset="0" panose="020B0604020202020204" pitchFamily="34" typeface="Arial"/>
                <a:buChar char="•"/>
              </a:pPr>
              <a:r>
                <a:rPr dirty="0" lang="es-CO" sz="1240">
                  <a:latin charset="0" panose="02020603050405020304" pitchFamily="18" typeface="Times New Roman"/>
                  <a:cs charset="0" panose="02020603050405020304" pitchFamily="18" typeface="Times New Roman"/>
                </a:rPr>
                <a:t>Necesidad de comprar.</a:t>
              </a:r>
            </a:p>
            <a:p>
              <a:pPr indent="-125595" marL="125595">
                <a:buFont charset="0" panose="020B0604020202020204" pitchFamily="34" typeface="Arial"/>
                <a:buChar char="•"/>
              </a:pPr>
              <a:r>
                <a:rPr dirty="0" lang="es-CO" sz="1240">
                  <a:latin charset="0" panose="02020603050405020304" pitchFamily="18" typeface="Times New Roman"/>
                  <a:cs charset="0" panose="02020603050405020304" pitchFamily="18" typeface="Times New Roman"/>
                </a:rPr>
                <a:t>Orden y limpieza</a:t>
              </a:r>
            </a:p>
          </p:txBody>
        </p:sp>
        <p:grpSp>
          <p:nvGrpSpPr>
            <p:cNvPr id="36" name="Grupo 35">
              <a:extLst>
                <a:ext uri="{FF2B5EF4-FFF2-40B4-BE49-F238E27FC236}">
                  <a16:creationId xmlns:a16="http://schemas.microsoft.com/office/drawing/2014/main" id="{72DEA9BD-5F36-4243-AA03-F75928EE9C42}"/>
                </a:ext>
              </a:extLst>
            </p:cNvPr>
            <p:cNvGrpSpPr/>
            <p:nvPr/>
          </p:nvGrpSpPr>
          <p:grpSpPr>
            <a:xfrm>
              <a:off x="3238961" y="4094714"/>
              <a:ext cx="1643958" cy="1399062"/>
              <a:chOff x="3238961" y="4094714"/>
              <a:chExt cx="1643958" cy="1399062"/>
            </a:xfrm>
          </p:grpSpPr>
          <p:grpSp>
            <p:nvGrpSpPr>
              <p:cNvPr id="17" name="Grupo 16">
                <a:extLst>
                  <a:ext uri="{FF2B5EF4-FFF2-40B4-BE49-F238E27FC236}">
                    <a16:creationId xmlns:a16="http://schemas.microsoft.com/office/drawing/2014/main" id="{FCE33C87-EC28-4250-A4C1-1AC68D60D058}"/>
                  </a:ext>
                </a:extLst>
              </p:cNvPr>
              <p:cNvGrpSpPr/>
              <p:nvPr/>
            </p:nvGrpSpPr>
            <p:grpSpPr>
              <a:xfrm>
                <a:off x="3238961" y="4102698"/>
                <a:ext cx="1643958" cy="1391078"/>
                <a:chOff x="3099818" y="3889745"/>
                <a:chExt cx="1558899" cy="1276518"/>
              </a:xfrm>
            </p:grpSpPr>
            <p:pic>
              <p:nvPicPr>
                <p:cNvPr id="33" name="Imagen 32">
                  <a:extLst>
                    <a:ext uri="{FF2B5EF4-FFF2-40B4-BE49-F238E27FC236}">
                      <a16:creationId xmlns:a16="http://schemas.microsoft.com/office/drawing/2014/main" id="{490ACA38-03A5-4CC9-BB3A-D187EDF862DB}"/>
                    </a:ext>
                  </a:extLst>
                </p:cNvPr>
                <p:cNvPicPr>
                  <a:picLocks noChangeAspect="1"/>
                </p:cNvPicPr>
                <p:nvPr/>
              </p:nvPicPr>
              <p:blipFill rotWithShape="1">
                <a:blip r:embed="rId15">
                  <a:biLevel thresh="50000"/>
                  <a:extLst>
                    <a:ext uri="{BEBA8EAE-BF5A-486C-A8C5-ECC9F3942E4B}">
                      <a14:imgProps xmlns:a14="http://schemas.microsoft.com/office/drawing/2010/main">
                        <a14:imgLayer r:embed="rId16">
                          <a14:imgEffect>
                            <a14:backgroundRemoval b="84375" l="23206" r="57321" t="36849">
                              <a14:foregroundMark x1="45608" x2="46193" y1="40625" y2="57422"/>
                              <a14:foregroundMark x1="44070" x2="44070" y1="47005" y2="50391"/>
                              <a14:foregroundMark x1="42972" x2="42606" y1="51172" y2="52083"/>
                              <a14:foregroundMark x1="46559" x2="46559" y1="46094" y2="46094"/>
                              <a14:foregroundMark x1="46999" x2="46999" y1="50391" y2="50391"/>
                              <a14:foregroundMark x1="46779" x2="46779" y1="46745" y2="46745"/>
                              <a14:foregroundMark x1="47145" x2="46999" y1="54427" y2="47396"/>
                              <a14:foregroundMark x1="40630" x2="32943" y1="63021" y2="63932"/>
                              <a14:foregroundMark x1="39678" x2="39165" y1="69271" y2="63672"/>
                              <a14:foregroundMark x1="41069" x2="36310" y1="66667" y2="64974"/>
                              <a14:foregroundMark x1="35505" x2="35505" y1="84635" y2="84635"/>
                              <a14:foregroundMark x1="23426" x2="23426" y1="70313" y2="70313"/>
                              <a14:foregroundMark x1="23792" x2="27672" y1="67578" y2="72396"/>
                              <a14:foregroundMark x1="27672" x2="28477" y1="72396" y2="72005"/>
                              <a14:foregroundMark x1="23206" x2="23206" y1="65625" y2="65625"/>
                            </a14:backgroundRemoval>
                          </a14:imgEffect>
                        </a14:imgLayer>
                      </a14:imgProps>
                    </a:ext>
                  </a:extLst>
                </a:blip>
                <a:srcRect b="67" l="125" r="157" t="111"/>
                <a:stretch/>
              </p:blipFill>
              <p:spPr>
                <a:xfrm>
                  <a:off x="3137788" y="3889745"/>
                  <a:ext cx="1520929" cy="1215859"/>
                </a:xfrm>
                <a:prstGeom prst="rect">
                  <a:avLst/>
                </a:prstGeom>
              </p:spPr>
            </p:pic>
            <p:pic>
              <p:nvPicPr>
                <p:cNvPr descr="Resultado de imagen para PERSONAS DIBUJADAS" id="2064" name="Picture 16">
                  <a:extLst>
                    <a:ext uri="{FF2B5EF4-FFF2-40B4-BE49-F238E27FC236}">
                      <a16:creationId xmlns:a16="http://schemas.microsoft.com/office/drawing/2014/main" id="{8320DD25-BABD-4F52-9602-AAB5CF52C135}"/>
                    </a:ext>
                  </a:extLst>
                </p:cNvPr>
                <p:cNvPicPr>
                  <a:picLocks noChangeArrowheads="1" noChangeAspect="1"/>
                </p:cNvPicPr>
                <p:nvPr/>
              </p:nvPicPr>
              <p:blipFill rotWithShape="1">
                <a:blip r:embed="rId17">
                  <a:biLevel thresh="50000"/>
                  <a:extLst>
                    <a:ext uri="{BEBA8EAE-BF5A-486C-A8C5-ECC9F3942E4B}">
                      <a14:imgProps xmlns:a14="http://schemas.microsoft.com/office/drawing/2010/main">
                        <a14:imgLayer r:embed="rId18">
                          <a14:imgEffect>
                            <a14:backgroundRemoval b="22462" l="44077" r="51846" t="4769">
                              <a14:foregroundMark x1="48077" x2="48231" y1="4769" y2="15385"/>
                              <a14:foregroundMark x1="46846" x2="46615" y1="7000" y2="14692"/>
                              <a14:foregroundMark x1="47692" x2="47000" y1="8538" y2="12000"/>
                              <a14:foregroundMark x1="47231" x2="47308" y1="7923" y2="12538"/>
                              <a14:foregroundMark x1="48538" x2="48538" y1="17000" y2="18692"/>
                              <a14:foregroundMark x1="49231" x2="49000" y1="20462" y2="19615"/>
                              <a14:foregroundMark x1="44923" x2="45462" y1="19769" y2="1869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335" l="115" r="115" t="99"/>
                <a:stretch/>
              </p:blipFill>
              <p:spPr bwMode="auto">
                <a:xfrm>
                  <a:off x="3099818" y="4205193"/>
                  <a:ext cx="444446" cy="961070"/>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Imagen 53">
                <a:extLst>
                  <a:ext uri="{FF2B5EF4-FFF2-40B4-BE49-F238E27FC236}">
                    <a16:creationId xmlns:a16="http://schemas.microsoft.com/office/drawing/2014/main" id="{4046B3D0-30CF-4163-A589-9C097C160F3C}"/>
                  </a:ext>
                </a:extLst>
              </p:cNvPr>
              <p:cNvPicPr>
                <a:picLocks noChangeAspect="1"/>
              </p:cNvPicPr>
              <p:nvPr/>
            </p:nvPicPr>
            <p:blipFill rotWithShape="1">
              <a:blip r:embed="rId19">
                <a:extLst>
                  <a:ext uri="{BEBA8EAE-BF5A-486C-A8C5-ECC9F3942E4B}">
                    <a14:imgProps xmlns:a14="http://schemas.microsoft.com/office/drawing/2010/main">
                      <a14:imgLayer r:embed="rId16">
                        <a14:imgEffect>
                          <a14:backgroundRemoval b="84375" l="23206" r="57321" t="36849">
                            <a14:foregroundMark x1="45608" x2="46097" y1="40625" y2="54681"/>
                            <a14:foregroundMark x1="44070" x2="44070" y1="47005" y2="50391"/>
                            <a14:foregroundMark x1="42972" x2="42606" y1="51172" y2="52083"/>
                            <a14:foregroundMark x1="46559" x2="46559" y1="46094" y2="46094"/>
                            <a14:foregroundMark x1="46999" x2="46999" y1="50391" y2="50391"/>
                            <a14:foregroundMark x1="46779" x2="46779" y1="46745" y2="46745"/>
                            <a14:foregroundMark x1="47145" x2="46999" y1="54427" y2="47396"/>
                            <a14:backgroundMark x1="47072" x2="30966" y1="58984" y2="71484"/>
                            <a14:backgroundMark x1="31332" x2="53880" y1="57031" y2="68359"/>
                            <a14:backgroundMark x1="50952" x2="33455" y1="79818" y2="74219"/>
                            <a14:backgroundMark x1="33455" x2="26867" y1="74219" y2="53906"/>
                            <a14:backgroundMark x1="26867" x2="37482" y1="53906" y2="65885"/>
                            <a14:backgroundMark x1="37482" x2="42387" y1="65885" y2="76172"/>
                            <a14:backgroundMark x1="41801" x2="31113" y1="85156" y2="74089"/>
                            <a14:backgroundMark x1="31113" x2="29795" y1="74089" y2="44661"/>
                            <a14:backgroundMark x1="26647" x2="25329" y1="46354" y2="77734"/>
                            <a14:backgroundMark x1="29356" x2="27013" y1="51953" y2="82813"/>
                            <a14:backgroundMark x1="26061" x2="25476" y1="58724" y2="82422"/>
                            <a14:backgroundMark x1="25476" x2="25329" y1="82422" y2="82813"/>
                            <a14:backgroundMark x1="24158" x2="23353" y1="62109" y2="80208"/>
                            <a14:backgroundMark x1="22401" x2="24744" y1="55990" y2="80599"/>
                            <a14:backgroundMark x1="24744" x2="25695" y1="80599" y2="80859"/>
                            <a14:backgroundMark x1="28770" x2="29209" y1="58984" y2="88151"/>
                            <a14:backgroundMark x1="33309" x2="33309" y1="45313" y2="79427"/>
                            <a14:backgroundMark x1="35212" x2="34993" y1="51693" y2="86849"/>
                            <a14:backgroundMark x1="38141" x2="37775" y1="48307" y2="84115"/>
                            <a14:backgroundMark x1="34846" x2="40703" y1="48698" y2="79818"/>
                            <a14:backgroundMark x1="34041" x2="48463" y1="65365" y2="65365"/>
                            <a14:backgroundMark x1="50000" x2="45534" y1="60026" y2="82813"/>
                            <a14:backgroundMark x1="54466" x2="51757" y1="61068" y2="80208"/>
                            <a14:backgroundMark x1="52343" x2="41069" y1="56380" y2="65365"/>
                            <a14:backgroundMark x1="50586" x2="33675" y1="58984" y2="58984"/>
                            <a14:backgroundMark x1="34261" x2="46340" y1="54036" y2="61328"/>
                            <a14:backgroundMark x1="37555" x2="49634" y1="54297" y2="57682"/>
                            <a14:backgroundMark x1="43997" x2="40849" y1="71484" y2="78125"/>
                            <a14:backgroundMark x1="48829" x2="34041" y1="68359" y2="68099"/>
                          </a14:backgroundRemoval>
                        </a14:imgEffect>
                      </a14:imgLayer>
                    </a14:imgProps>
                  </a:ext>
                </a:extLst>
              </a:blip>
              <a:srcRect b="401" l="361" r="338" t="230"/>
              <a:stretch/>
            </p:blipFill>
            <p:spPr>
              <a:xfrm>
                <a:off x="4022530" y="4094714"/>
                <a:ext cx="475467" cy="638876"/>
              </a:xfrm>
              <a:prstGeom prst="rect">
                <a:avLst/>
              </a:prstGeom>
            </p:spPr>
          </p:pic>
        </p:grpSp>
        <p:cxnSp>
          <p:nvCxnSpPr>
            <p:cNvPr id="57" name="Conector recto 56">
              <a:extLst>
                <a:ext uri="{FF2B5EF4-FFF2-40B4-BE49-F238E27FC236}">
                  <a16:creationId xmlns:a16="http://schemas.microsoft.com/office/drawing/2014/main" id="{4B5FE21B-EDF5-45EB-B07A-69C3E6864868}"/>
                </a:ext>
              </a:extLst>
            </p:cNvPr>
            <p:cNvCxnSpPr>
              <a:cxnSpLocks/>
            </p:cNvCxnSpPr>
            <p:nvPr/>
          </p:nvCxnSpPr>
          <p:spPr>
            <a:xfrm flipV="1">
              <a:off x="4961967" y="3352183"/>
              <a:ext cx="0" cy="2536379"/>
            </a:xfrm>
            <a:prstGeom prst="line">
              <a:avLst/>
            </a:prstGeom>
            <a:ln w="57150">
              <a:solidFill>
                <a:srgbClr val="AB253B"/>
              </a:solidFill>
              <a:prstDash val="sysDot"/>
            </a:ln>
          </p:spPr>
          <p:style>
            <a:lnRef idx="1">
              <a:schemeClr val="accent1"/>
            </a:lnRef>
            <a:fillRef idx="0">
              <a:schemeClr val="accent1"/>
            </a:fillRef>
            <a:effectRef idx="0">
              <a:schemeClr val="accent1"/>
            </a:effectRef>
            <a:fontRef idx="minor">
              <a:schemeClr val="tx1"/>
            </a:fontRef>
          </p:style>
        </p:cxnSp>
        <p:grpSp>
          <p:nvGrpSpPr>
            <p:cNvPr id="43" name="Grupo 42">
              <a:extLst>
                <a:ext uri="{FF2B5EF4-FFF2-40B4-BE49-F238E27FC236}">
                  <a16:creationId xmlns:a16="http://schemas.microsoft.com/office/drawing/2014/main" id="{37890586-C321-43D6-BFC1-82095EFD404B}"/>
                </a:ext>
              </a:extLst>
            </p:cNvPr>
            <p:cNvGrpSpPr/>
            <p:nvPr/>
          </p:nvGrpSpPr>
          <p:grpSpPr>
            <a:xfrm>
              <a:off x="9596911" y="3441855"/>
              <a:ext cx="2081002" cy="1972444"/>
              <a:chOff x="5776532" y="963058"/>
              <a:chExt cx="6788834" cy="4949179"/>
            </a:xfrm>
          </p:grpSpPr>
          <p:grpSp>
            <p:nvGrpSpPr>
              <p:cNvPr id="38" name="Grupo 37">
                <a:extLst>
                  <a:ext uri="{FF2B5EF4-FFF2-40B4-BE49-F238E27FC236}">
                    <a16:creationId xmlns:a16="http://schemas.microsoft.com/office/drawing/2014/main" id="{02B64DF3-78A0-4143-A0F2-8CB5F13B5E60}"/>
                  </a:ext>
                </a:extLst>
              </p:cNvPr>
              <p:cNvGrpSpPr/>
              <p:nvPr/>
            </p:nvGrpSpPr>
            <p:grpSpPr>
              <a:xfrm>
                <a:off x="5776532" y="963058"/>
                <a:ext cx="6788834" cy="4937335"/>
                <a:chOff x="1494972" y="104854"/>
                <a:chExt cx="6788834" cy="4937335"/>
              </a:xfrm>
            </p:grpSpPr>
            <p:pic>
              <p:nvPicPr>
                <p:cNvPr descr="Imagen relacionada" id="2066" name="Picture 18">
                  <a:extLst>
                    <a:ext uri="{FF2B5EF4-FFF2-40B4-BE49-F238E27FC236}">
                      <a16:creationId xmlns:a16="http://schemas.microsoft.com/office/drawing/2014/main" id="{64C1C9C2-C9D7-42F7-BC66-377C6272DBA5}"/>
                    </a:ext>
                  </a:extLst>
                </p:cNvPr>
                <p:cNvPicPr>
                  <a:picLocks noChangeArrowheads="1" noChangeAspect="1"/>
                </p:cNvPicPr>
                <p:nvPr/>
              </p:nvPicPr>
              <p:blipFill>
                <a:blip r:embed="rId20">
                  <a:biLevel thresh="75000"/>
                  <a:extLst>
                    <a:ext uri="{BEBA8EAE-BF5A-486C-A8C5-ECC9F3942E4B}">
                      <a14:imgProps xmlns:a14="http://schemas.microsoft.com/office/drawing/2010/main">
                        <a14:imgLayer r:embed="rId21">
                          <a14:imgEffect>
                            <a14:backgroundRemoval b="99328" l="1662" r="99707" t="1075">
                              <a14:foregroundMark x1="6793" x2="16618" y1="71655" y2="69892"/>
                              <a14:foregroundMark x1="16618" x2="16618" y1="69892" y2="69892"/>
                              <a14:foregroundMark x1="8309" x2="6586" y1="62231" y2="64355"/>
                              <a14:foregroundMark x1="32258" x2="45489" y1="63306" y2="65550"/>
                              <a14:foregroundMark x1="47824" x2="52199" y1="64806" y2="61694"/>
                              <a14:foregroundMark x1="52199" x2="63245" y1="61694" y2="59005"/>
                              <a14:foregroundMark x1="59571" x2="41838" y1="61064" y2="64785"/>
                              <a14:foregroundMark x1="65375" x2="60439" y1="59845" y2="60881"/>
                              <a14:foregroundMark x1="74976" x2="77713" y1="73656" y2="21505"/>
                              <a14:foregroundMark x1="77713" x2="72532" y1="21505" y2="22446"/>
                              <a14:foregroundMark x1="72532" x2="71750" y1="22446" y2="29704"/>
                              <a14:foregroundMark x1="71750" x2="75855" y1="29704" y2="48118"/>
                              <a14:foregroundMark x1="75855" x2="78788" y1="48118" y2="54973"/>
                              <a14:foregroundMark x1="78788" x2="93060" y1="54973" y2="73253"/>
                              <a14:foregroundMark x1="89443" x2="90811" y1="15188" y2="75538"/>
                              <a14:foregroundMark x1="90811" x2="90811" y1="75538" y2="75538"/>
                              <a14:foregroundMark x1="95699" x2="92082" y1="2151" y2="9543"/>
                              <a14:foregroundMark x1="92082" x2="67840" y1="9543" y2="23656"/>
                              <a14:foregroundMark x1="67840" x2="67840" y1="23656" y2="23656"/>
                              <a14:foregroundMark x1="66960" x2="71554" y1="18011" y2="22581"/>
                              <a14:foregroundMark x1="71848" x2="70479" y1="7796" y2="25403"/>
                              <a14:foregroundMark x1="97752" x2="93060" y1="5108" y2="64651"/>
                              <a14:foregroundMark x1="93060" x2="94135" y1="64651" y2="68817"/>
                              <a14:foregroundMark x1="97361" x2="99707" y1="77419" y2="9812"/>
                              <a14:foregroundMark x1="99707" x2="98631" y1="9812" y2="5780"/>
                              <a14:foregroundMark x1="47410" x2="34604" y1="92742" y2="89785"/>
                              <a14:foregroundMark x1="34604" x2="15054" y1="89785" y2="99462"/>
                              <a14:foregroundMark x1="39394" x2="3324" y1="83333" y2="94489"/>
                              <a14:foregroundMark x1="3324" x2="2639" y1="94489" y2="95027"/>
                              <a14:foregroundMark x1="10753" x2="18866" y1="9140" y2="11828"/>
                              <a14:foregroundMark x1="28446" x2="36461" y1="14382" y2="17742"/>
                              <a14:foregroundMark x1="27957" x2="36461" y1="11425" y2="15457"/>
                              <a14:foregroundMark x1="98143" x2="98143" y1="1882" y2="1882"/>
                              <a14:foregroundMark x1="98631" x2="94917" y1="1075" y2="9677"/>
                              <a14:foregroundMark x1="19062" x2="19062" y1="68817" y2="68817"/>
                              <a14:foregroundMark x1="39883" x2="62268" y1="78763" y2="96505"/>
                              <a14:foregroundMark x1="66471" x2="73509" y1="70699" y2="67876"/>
                              <a14:foregroundMark x1="66764" x2="70283" y1="58871" y2="57392"/>
                              <a14:foregroundMark x1="69110" x2="69697" y1="58602" y2="58871"/>
                              <a14:foregroundMark x1="7038" x2="6468" y1="60484" y2="61446"/>
                              <a14:foregroundMark x1="6940" x2="6467" y1="60753" y2="61359"/>
                              <a14:backgroundMark x1="78201" x2="75367" y1="1882" y2="4839"/>
                              <a14:backgroundMark x1="43109" x2="36461" y1="68817" y2="70833"/>
                              <a14:backgroundMark x1="18182" x2="18182" y1="62231" y2="62231"/>
                              <a14:backgroundMark x1="21212" x2="21799" y1="64919" y2="64785"/>
                              <a14:backgroundMark x1="18280" x2="22874" y1="62500" y2="64785"/>
                              <a14:backgroundMark x1="14761" x2="14761" y1="61962" y2="61962"/>
                              <a14:backgroundMark x1="11046" x2="11046" y1="60349" y2="60349"/>
                              <a14:backgroundMark x1="10753" x2="10753" y1="60484" y2="60484"/>
                              <a14:backgroundMark x1="9873" x2="9873" y1="59946" y2="59946"/>
                              <a14:backgroundMark x1="61388" x2="45357" y1="62634" y2="67742"/>
                              <a14:backgroundMark x1="27957" x2="2933" y1="77419" y2="84005"/>
                              <a14:backgroundMark x1="67351" x2="62757" y1="61156" y2="63441"/>
                              <a14:backgroundMark x1="69208" x2="69208" y1="62231" y2="62231"/>
                              <a14:backgroundMark x1="3030" x2="3324" y1="62903" y2="81855"/>
                              <a14:backgroundMark x1="4790" x2="5083" y1="60484" y2="78763"/>
                              <a14:backgroundMark x1="4790" x2="5376" y1="59677" y2="80376"/>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94972" y="104854"/>
                  <a:ext cx="6788834" cy="4937335"/>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mobiliario urbano dibujo" id="2070" name="Picture 22">
                  <a:extLst>
                    <a:ext uri="{FF2B5EF4-FFF2-40B4-BE49-F238E27FC236}">
                      <a16:creationId xmlns:a16="http://schemas.microsoft.com/office/drawing/2014/main" id="{B3B4CA62-6CED-4570-A6F1-0D1560D3CA11}"/>
                    </a:ext>
                  </a:extLst>
                </p:cNvPr>
                <p:cNvPicPr>
                  <a:picLocks noChangeArrowheads="1" noChangeAspect="1"/>
                </p:cNvPicPr>
                <p:nvPr/>
              </p:nvPicPr>
              <p:blipFill rotWithShape="1">
                <a:blip r:embed="rId22">
                  <a:extLst>
                    <a:ext uri="{BEBA8EAE-BF5A-486C-A8C5-ECC9F3942E4B}">
                      <a14:imgProps xmlns:a14="http://schemas.microsoft.com/office/drawing/2010/main">
                        <a14:imgLayer r:embed="rId23">
                          <a14:imgEffect>
                            <a14:backgroundRemoval b="90000" l="10000" r="90000" t="10000">
                              <a14:foregroundMark x1="40782" x2="40782" y1="46563" y2="46563"/>
                              <a14:backgroundMark x1="34860" x2="35475" y1="42969" y2="47813"/>
                              <a14:backgroundMark x1="38212" x2="20335" y1="53516" y2="48906"/>
                              <a14:backgroundMark x1="27430" x2="38603" y1="55625" y2="62969"/>
                              <a14:backgroundMark x1="38603" x2="89385" y1="62969" y2="77266"/>
                              <a14:backgroundMark x1="82402" x2="82570" y1="67734" y2="30078"/>
                              <a14:backgroundMark x1="77877" x2="75307" y1="48281" y2="42344"/>
                              <a14:backgroundMark x1="70447" x2="78436" y1="64375" y2="65000"/>
                              <a14:backgroundMark x1="71061" x2="64246" y1="64375" y2="68125"/>
                              <a14:backgroundMark x1="73184" x2="28492" y1="71328" y2="61563"/>
                              <a14:backgroundMark x1="37151" x2="60447" y1="59453" y2="67734"/>
                              <a14:backgroundMark x1="66369" x2="60894" y1="64766" y2="66016"/>
                              <a14:backgroundMark x1="60894" x2="34581" y1="66016" y2="56484"/>
                              <a14:backgroundMark x1="46201" x2="61117" y1="60703" y2="63672"/>
                              <a14:backgroundMark x1="61117" x2="61676" y1="63672" y2="64141"/>
                            </a14:backgroundRemoval>
                          </a14:imgEffect>
                        </a14:imgLayer>
                      </a14:imgProps>
                    </a:ext>
                    <a:ext uri="{28A0092B-C50C-407E-A947-70E740481C1C}">
                      <a14:useLocalDpi xmlns:a14="http://schemas.microsoft.com/office/drawing/2010/main" val="0"/>
                    </a:ext>
                  </a:extLst>
                </a:blip>
                <a:srcRect b="27" l="116" r="46" t="96"/>
                <a:stretch/>
              </p:blipFill>
              <p:spPr bwMode="auto">
                <a:xfrm>
                  <a:off x="2909906" y="2195789"/>
                  <a:ext cx="1500854" cy="1160341"/>
                </a:xfrm>
                <a:prstGeom prst="rect">
                  <a:avLst/>
                </a:prstGeom>
                <a:noFill/>
                <a:extLst>
                  <a:ext uri="{909E8E84-426E-40DD-AFC4-6F175D3DCCD1}">
                    <a14:hiddenFill xmlns:a14="http://schemas.microsoft.com/office/drawing/2010/main">
                      <a:solidFill>
                        <a:srgbClr val="FFFFFF"/>
                      </a:solidFill>
                    </a14:hiddenFill>
                  </a:ext>
                </a:extLst>
              </p:spPr>
            </p:pic>
          </p:grpSp>
          <p:pic>
            <p:nvPicPr>
              <p:cNvPr descr="Resultado de imagen para mobiliario urbano dibujo" id="2072" name="Picture 24">
                <a:extLst>
                  <a:ext uri="{FF2B5EF4-FFF2-40B4-BE49-F238E27FC236}">
                    <a16:creationId xmlns:a16="http://schemas.microsoft.com/office/drawing/2014/main" id="{EF893EFE-212B-4134-84B0-CDED151CB66E}"/>
                  </a:ext>
                </a:extLst>
              </p:cNvPr>
              <p:cNvPicPr>
                <a:picLocks noChangeArrowheads="1" noChangeAspect="1"/>
              </p:cNvPicPr>
              <p:nvPr/>
            </p:nvPicPr>
            <p:blipFill rotWithShape="1">
              <a:blip r:embed="rId24">
                <a:extLst>
                  <a:ext uri="{BEBA8EAE-BF5A-486C-A8C5-ECC9F3942E4B}">
                    <a14:imgProps xmlns:a14="http://schemas.microsoft.com/office/drawing/2010/main">
                      <a14:imgLayer r:embed="rId25">
                        <a14:imgEffect>
                          <a14:backgroundRemoval b="77904" l="3000" r="31111" t="7649">
                            <a14:foregroundMark x1="17000" x2="24556" y1="61473" y2="45609"/>
                            <a14:foregroundMark x1="17667" x2="26111" y1="66572" y2="50142"/>
                            <a14:foregroundMark x1="16778" x2="28556" y1="77904" y2="50708"/>
                            <a14:foregroundMark x1="25222" x2="28222" y1="47309" y2="49292"/>
                            <a14:foregroundMark x1="27444" x2="30333" y1="48442" y2="47309"/>
                            <a14:foregroundMark x1="30111" x2="14444" y1="46176" y2="71955"/>
                            <a14:foregroundMark x1="14444" x2="20667" y1="71955" y2="72521"/>
                            <a14:foregroundMark x1="20667" x2="31111" y1="72521" y2="53258"/>
                            <a14:foregroundMark x1="31111" x2="21667" y1="53258" y2="75354"/>
                            <a14:foregroundMark x1="7889" x2="20778" y1="74504" y2="74221"/>
                            <a14:foregroundMark x1="20778" x2="20778" y1="74221" y2="74221"/>
                            <a14:foregroundMark x1="8889" x2="20889" y1="76771" y2="77337"/>
                            <a14:backgroundMark x1="14444" x2="23667" y1="37677" y2="34561"/>
                            <a14:backgroundMark x1="23667" x2="23667" y1="34561" y2="34561"/>
                            <a14:backgroundMark x1="24333" x2="7444" y1="28895" y2="50425"/>
                            <a14:backgroundMark x1="7444" x2="4667" y1="20397" y2="59773"/>
                            <a14:backgroundMark x1="2667" x2="5444" y1="75354" y2="60623"/>
                            <a14:backgroundMark x1="5444" x2="10444" y1="60623" y2="48725"/>
                            <a14:backgroundMark x1="8222" x2="3111" y1="60907" y2="70538"/>
                            <a14:backgroundMark x1="5889" x2="6222" y1="65439" y2="64023"/>
                          </a14:backgroundRemoval>
                        </a14:imgEffect>
                      </a14:imgLayer>
                    </a14:imgProps>
                  </a:ext>
                  <a:ext uri="{28A0092B-C50C-407E-A947-70E740481C1C}">
                    <a14:useLocalDpi xmlns:a14="http://schemas.microsoft.com/office/drawing/2010/main" val="0"/>
                  </a:ext>
                </a:extLst>
              </a:blip>
              <a:srcRect b="333" r="178"/>
              <a:stretch/>
            </p:blipFill>
            <p:spPr bwMode="auto">
              <a:xfrm flipH="1" rot="21031153">
                <a:off x="7575341" y="3053611"/>
                <a:ext cx="3409770" cy="2858626"/>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Rectángulo 63">
              <a:extLst>
                <a:ext uri="{FF2B5EF4-FFF2-40B4-BE49-F238E27FC236}">
                  <a16:creationId xmlns:a16="http://schemas.microsoft.com/office/drawing/2014/main" id="{0162E581-3B6A-44BF-8FBE-A5D1EBD4E732}"/>
                </a:ext>
              </a:extLst>
            </p:cNvPr>
            <p:cNvSpPr/>
            <p:nvPr/>
          </p:nvSpPr>
          <p:spPr>
            <a:xfrm>
              <a:off x="5529210" y="4245038"/>
              <a:ext cx="1972861" cy="310147"/>
            </a:xfrm>
            <a:prstGeom prst="rect">
              <a:avLst/>
            </a:prstGeom>
          </p:spPr>
          <p:txBody>
            <a:bodyPr wrap="none">
              <a:spAutoFit/>
            </a:bodyPr>
            <a:lstStyle/>
            <a:p>
              <a:r>
                <a:rPr dirty="0" lang="es-CO" sz="1063">
                  <a:latin charset="0" panose="02020603050405020304" pitchFamily="18" typeface="Times New Roman"/>
                  <a:cs charset="0" panose="02020603050405020304" pitchFamily="18" typeface="Times New Roman"/>
                </a:rPr>
                <a:t>PARADERO PÚBLICO</a:t>
              </a:r>
            </a:p>
          </p:txBody>
        </p:sp>
        <p:sp>
          <p:nvSpPr>
            <p:cNvPr id="65" name="Rectángulo 64">
              <a:extLst>
                <a:ext uri="{FF2B5EF4-FFF2-40B4-BE49-F238E27FC236}">
                  <a16:creationId xmlns:a16="http://schemas.microsoft.com/office/drawing/2014/main" id="{3E011B1D-7CAE-4F85-A686-38010C5864A4}"/>
                </a:ext>
              </a:extLst>
            </p:cNvPr>
            <p:cNvSpPr/>
            <p:nvPr/>
          </p:nvSpPr>
          <p:spPr>
            <a:xfrm>
              <a:off x="5484519" y="5010720"/>
              <a:ext cx="2016584" cy="508389"/>
            </a:xfrm>
            <a:prstGeom prst="rect">
              <a:avLst/>
            </a:prstGeom>
          </p:spPr>
          <p:txBody>
            <a:bodyPr wrap="square">
              <a:spAutoFit/>
            </a:bodyPr>
            <a:lstStyle/>
            <a:p>
              <a:pPr algn="ctr"/>
              <a:r>
                <a:rPr dirty="0" lang="es-CO" sz="1063">
                  <a:latin charset="0" panose="02020603050405020304" pitchFamily="18" typeface="Times New Roman"/>
                  <a:cs charset="0" panose="02020603050405020304" pitchFamily="18" typeface="Times New Roman"/>
                </a:rPr>
                <a:t>RECUPERACIÓN DE CALZADA</a:t>
              </a:r>
            </a:p>
          </p:txBody>
        </p:sp>
        <p:sp>
          <p:nvSpPr>
            <p:cNvPr id="66" name="Cerrar llave 65">
              <a:extLst>
                <a:ext uri="{FF2B5EF4-FFF2-40B4-BE49-F238E27FC236}">
                  <a16:creationId xmlns:a16="http://schemas.microsoft.com/office/drawing/2014/main" id="{425957BD-2C3A-44E2-9900-79D2A38978F1}"/>
                </a:ext>
              </a:extLst>
            </p:cNvPr>
            <p:cNvSpPr/>
            <p:nvPr/>
          </p:nvSpPr>
          <p:spPr>
            <a:xfrm>
              <a:off x="7553242" y="3850658"/>
              <a:ext cx="201731" cy="1657981"/>
            </a:xfrm>
            <a:prstGeom prst="rightBrace">
              <a:avLst/>
            </a:prstGeom>
            <a:ln w="28575">
              <a:solidFill>
                <a:srgbClr val="AB253B"/>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s-CO" sz="1318"/>
            </a:p>
          </p:txBody>
        </p:sp>
        <p:sp>
          <p:nvSpPr>
            <p:cNvPr id="68" name="Rectángulo 67">
              <a:extLst>
                <a:ext uri="{FF2B5EF4-FFF2-40B4-BE49-F238E27FC236}">
                  <a16:creationId xmlns:a16="http://schemas.microsoft.com/office/drawing/2014/main" id="{88F707AA-CFE7-41EA-9998-6729EE2EA828}"/>
                </a:ext>
              </a:extLst>
            </p:cNvPr>
            <p:cNvSpPr/>
            <p:nvPr/>
          </p:nvSpPr>
          <p:spPr>
            <a:xfrm>
              <a:off x="9803048" y="5422222"/>
              <a:ext cx="1939850" cy="310147"/>
            </a:xfrm>
            <a:prstGeom prst="rect">
              <a:avLst/>
            </a:prstGeom>
          </p:spPr>
          <p:txBody>
            <a:bodyPr wrap="none">
              <a:spAutoFit/>
            </a:bodyPr>
            <a:lstStyle/>
            <a:p>
              <a:r>
                <a:rPr dirty="0" lang="es-CO" sz="1063">
                  <a:latin charset="0" panose="02020603050405020304" pitchFamily="18" typeface="Times New Roman"/>
                  <a:cs charset="0" panose="02020603050405020304" pitchFamily="18" typeface="Times New Roman"/>
                </a:rPr>
                <a:t>CIUDAD ORDENADA</a:t>
              </a:r>
            </a:p>
          </p:txBody>
        </p:sp>
        <p:sp>
          <p:nvSpPr>
            <p:cNvPr id="69" name="Rectángulo 68">
              <a:extLst>
                <a:ext uri="{FF2B5EF4-FFF2-40B4-BE49-F238E27FC236}">
                  <a16:creationId xmlns:a16="http://schemas.microsoft.com/office/drawing/2014/main" id="{136F37F1-CF6E-40EA-B262-6F4297147658}"/>
                </a:ext>
              </a:extLst>
            </p:cNvPr>
            <p:cNvSpPr/>
            <p:nvPr/>
          </p:nvSpPr>
          <p:spPr>
            <a:xfrm>
              <a:off x="7928394" y="4543888"/>
              <a:ext cx="1847003" cy="310147"/>
            </a:xfrm>
            <a:prstGeom prst="rect">
              <a:avLst/>
            </a:prstGeom>
          </p:spPr>
          <p:txBody>
            <a:bodyPr wrap="none">
              <a:spAutoFit/>
            </a:bodyPr>
            <a:lstStyle/>
            <a:p>
              <a:r>
                <a:rPr dirty="0" lang="es-CO" sz="1063">
                  <a:latin charset="0" panose="02020603050405020304" pitchFamily="18" typeface="Times New Roman"/>
                  <a:cs charset="0" panose="02020603050405020304" pitchFamily="18" typeface="Times New Roman"/>
                </a:rPr>
                <a:t>CONFORT PÚBLICO</a:t>
              </a:r>
            </a:p>
          </p:txBody>
        </p:sp>
      </p:grpSp>
    </p:spTree>
    <p:extLst>
      <p:ext uri="{BB962C8B-B14F-4D97-AF65-F5344CB8AC3E}">
        <p14:creationId xmlns:p14="http://schemas.microsoft.com/office/powerpoint/2010/main" val="1201456069"/>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3BC255B4-14AB-4573-B275-832BB2EF93E3}"/>
              </a:ext>
            </a:extLst>
          </p:cNvPr>
          <p:cNvSpPr/>
          <p:nvPr/>
        </p:nvSpPr>
        <p:spPr>
          <a:xfrm>
            <a:off x="0" y="0"/>
            <a:ext cx="12192000" cy="6858000"/>
          </a:xfrm>
          <a:prstGeom prst="rect">
            <a:avLst/>
          </a:prstGeom>
          <a:solidFill>
            <a:srgbClr val="6F6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nvGrpSpPr>
          <p:cNvPr id="81" name="Grupo 80">
            <a:extLst>
              <a:ext uri="{FF2B5EF4-FFF2-40B4-BE49-F238E27FC236}">
                <a16:creationId xmlns:a16="http://schemas.microsoft.com/office/drawing/2014/main" id="{6D4E160C-8BEA-4456-9102-06E0DBC08D57}"/>
              </a:ext>
            </a:extLst>
          </p:cNvPr>
          <p:cNvGrpSpPr/>
          <p:nvPr/>
        </p:nvGrpSpPr>
        <p:grpSpPr>
          <a:xfrm>
            <a:off x="1630425" y="1"/>
            <a:ext cx="9671657" cy="6869575"/>
            <a:chOff x="1755194" y="419100"/>
            <a:chExt cx="10190623" cy="6264727"/>
          </a:xfrm>
        </p:grpSpPr>
        <p:grpSp>
          <p:nvGrpSpPr>
            <p:cNvPr id="78" name="Grupo 77">
              <a:extLst>
                <a:ext uri="{FF2B5EF4-FFF2-40B4-BE49-F238E27FC236}">
                  <a16:creationId xmlns:a16="http://schemas.microsoft.com/office/drawing/2014/main" id="{152B7E78-3E9C-4E50-8219-596AB8B485DC}"/>
                </a:ext>
              </a:extLst>
            </p:cNvPr>
            <p:cNvGrpSpPr/>
            <p:nvPr/>
          </p:nvGrpSpPr>
          <p:grpSpPr>
            <a:xfrm>
              <a:off x="1755194" y="419100"/>
              <a:ext cx="10190623" cy="6264727"/>
              <a:chOff x="1363309" y="259443"/>
              <a:chExt cx="10190623" cy="6264727"/>
            </a:xfrm>
          </p:grpSpPr>
          <p:grpSp>
            <p:nvGrpSpPr>
              <p:cNvPr id="4" name="Grupo 3">
                <a:extLst>
                  <a:ext uri="{FF2B5EF4-FFF2-40B4-BE49-F238E27FC236}">
                    <a16:creationId xmlns:a16="http://schemas.microsoft.com/office/drawing/2014/main" id="{05E2E676-EFEB-40A9-AE1E-FAD9CC6EACC7}"/>
                  </a:ext>
                </a:extLst>
              </p:cNvPr>
              <p:cNvGrpSpPr/>
              <p:nvPr/>
            </p:nvGrpSpPr>
            <p:grpSpPr>
              <a:xfrm>
                <a:off x="1363309" y="259443"/>
                <a:ext cx="9406291" cy="6264727"/>
                <a:chOff x="1768530" y="810986"/>
                <a:chExt cx="8854747" cy="5537200"/>
              </a:xfrm>
            </p:grpSpPr>
            <p:grpSp>
              <p:nvGrpSpPr>
                <p:cNvPr id="2" name="Grupo 1">
                  <a:extLst>
                    <a:ext uri="{FF2B5EF4-FFF2-40B4-BE49-F238E27FC236}">
                      <a16:creationId xmlns:a16="http://schemas.microsoft.com/office/drawing/2014/main" id="{DEAE4070-B7DD-4D32-9BC5-21ED4EA23D7F}"/>
                    </a:ext>
                  </a:extLst>
                </p:cNvPr>
                <p:cNvGrpSpPr/>
                <p:nvPr/>
              </p:nvGrpSpPr>
              <p:grpSpPr>
                <a:xfrm>
                  <a:off x="1768530" y="810986"/>
                  <a:ext cx="8854747" cy="5537200"/>
                  <a:chOff x="2171699" y="723900"/>
                  <a:chExt cx="8854747" cy="5537200"/>
                </a:xfrm>
              </p:grpSpPr>
              <p:pic>
                <p:nvPicPr>
                  <p:cNvPr id="3" name="Imagen 2">
                    <a:extLst>
                      <a:ext uri="{FF2B5EF4-FFF2-40B4-BE49-F238E27FC236}">
                        <a16:creationId xmlns:a16="http://schemas.microsoft.com/office/drawing/2014/main" id="{8FDBF877-AF2B-4006-97D4-E411E66DA608}"/>
                      </a:ext>
                    </a:extLst>
                  </p:cNvPr>
                  <p:cNvPicPr>
                    <a:picLocks noChangeAspect="1"/>
                  </p:cNvPicPr>
                  <p:nvPr/>
                </p:nvPicPr>
                <p:blipFill rotWithShape="1">
                  <a:blip r:embed="rId2">
                    <a:extLst>
                      <a:ext uri="{28A0092B-C50C-407E-A947-70E740481C1C}">
                        <a14:useLocalDpi xmlns:a14="http://schemas.microsoft.com/office/drawing/2010/main" val="0"/>
                      </a:ext>
                    </a:extLst>
                  </a:blip>
                  <a:srcRect l="68" t="214"/>
                  <a:stretch/>
                </p:blipFill>
                <p:spPr>
                  <a:xfrm>
                    <a:off x="2171699" y="723900"/>
                    <a:ext cx="8854747" cy="5537200"/>
                  </a:xfrm>
                  <a:prstGeom prst="rect">
                    <a:avLst/>
                  </a:prstGeom>
                </p:spPr>
              </p:pic>
              <p:sp>
                <p:nvSpPr>
                  <p:cNvPr id="23" name="Rectángulo 22">
                    <a:extLst>
                      <a:ext uri="{FF2B5EF4-FFF2-40B4-BE49-F238E27FC236}">
                        <a16:creationId xmlns:a16="http://schemas.microsoft.com/office/drawing/2014/main" id="{150B7EDB-543D-4C23-A750-AC28E8F3F439}"/>
                      </a:ext>
                    </a:extLst>
                  </p:cNvPr>
                  <p:cNvSpPr/>
                  <p:nvPr/>
                </p:nvSpPr>
                <p:spPr>
                  <a:xfrm>
                    <a:off x="2374900" y="991429"/>
                    <a:ext cx="4790937" cy="3313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CO">
                        <a:latin charset="0" panose="02020603050405020304" pitchFamily="18" typeface="Times New Roman"/>
                        <a:cs charset="0" panose="02020603050405020304" pitchFamily="18" typeface="Times New Roman"/>
                      </a:rPr>
                      <a:t>RENOVACIÓN URBANA-ESPACIO PÚBLICO</a:t>
                    </a:r>
                  </a:p>
                </p:txBody>
              </p:sp>
              <p:pic>
                <p:nvPicPr>
                  <p:cNvPr id="9" name="Imagen 8">
                    <a:extLst>
                      <a:ext uri="{FF2B5EF4-FFF2-40B4-BE49-F238E27FC236}">
                        <a16:creationId xmlns:a16="http://schemas.microsoft.com/office/drawing/2014/main" id="{10EA5347-9BB5-4929-BEE5-A50083FCD03F}"/>
                      </a:ext>
                    </a:extLst>
                  </p:cNvPr>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 uri="{28A0092B-C50C-407E-A947-70E740481C1C}">
                        <a14:useLocalDpi xmlns:a14="http://schemas.microsoft.com/office/drawing/2010/main" val="0"/>
                      </a:ext>
                    </a:extLst>
                  </a:blip>
                  <a:srcRect b="106" l="113" r="55" t="187"/>
                  <a:stretch/>
                </p:blipFill>
                <p:spPr bwMode="auto">
                  <a:xfrm>
                    <a:off x="8290396" y="1539520"/>
                    <a:ext cx="2481183" cy="1404466"/>
                  </a:xfrm>
                  <a:prstGeom prst="rect">
                    <a:avLst/>
                  </a:prstGeom>
                  <a:ln>
                    <a:noFill/>
                  </a:ln>
                  <a:extLst>
                    <a:ext uri="{53640926-AAD7-44D8-BBD7-CCE9431645EC}">
                      <a14:shadowObscured xmlns:a14="http://schemas.microsoft.com/office/drawing/2010/main"/>
                    </a:ext>
                  </a:extLst>
                </p:spPr>
              </p:pic>
            </p:grpSp>
            <p:pic>
              <p:nvPicPr>
                <p:cNvPr descr="Resultado de imagen para norte magnetico sin fondo" id="6" name="Picture 2">
                  <a:extLst>
                    <a:ext uri="{FF2B5EF4-FFF2-40B4-BE49-F238E27FC236}">
                      <a16:creationId xmlns:a16="http://schemas.microsoft.com/office/drawing/2014/main" id="{FC735B73-EB41-41D4-AF63-C8543F7A8DC1}"/>
                    </a:ext>
                  </a:extLst>
                </p:cNvPr>
                <p:cNvPicPr>
                  <a:picLocks noChangeArrowheads="1" noChangeAspect="1"/>
                </p:cNvPicPr>
                <p:nvPr/>
              </p:nvPicPr>
              <p:blipFill>
                <a:blip r:embed="rId5">
                  <a:lum bright="70000" contrast="-70000"/>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304775">
                  <a:off x="5766090" y="1500623"/>
                  <a:ext cx="1023139" cy="84165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a:extLst>
                    <a:ext uri="{FF2B5EF4-FFF2-40B4-BE49-F238E27FC236}">
                      <a16:creationId xmlns:a16="http://schemas.microsoft.com/office/drawing/2014/main" id="{F002C9CA-160C-4BB5-A8B0-F64AEB1C08C8}"/>
                    </a:ext>
                  </a:extLst>
                </p:cNvPr>
                <p:cNvCxnSpPr>
                  <a:cxnSpLocks/>
                </p:cNvCxnSpPr>
                <p:nvPr/>
              </p:nvCxnSpPr>
              <p:spPr>
                <a:xfrm flipV="1">
                  <a:off x="4783265" y="1807974"/>
                  <a:ext cx="0" cy="947531"/>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590C96AA-31CA-4339-BB6C-F3CEC706751B}"/>
                    </a:ext>
                  </a:extLst>
                </p:cNvPr>
                <p:cNvCxnSpPr>
                  <a:cxnSpLocks/>
                </p:cNvCxnSpPr>
                <p:nvPr/>
              </p:nvCxnSpPr>
              <p:spPr>
                <a:xfrm>
                  <a:off x="2469043" y="1807974"/>
                  <a:ext cx="2314222"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BCC982AE-E96E-4105-8442-DE25FFAFE2BB}"/>
                    </a:ext>
                  </a:extLst>
                </p:cNvPr>
                <p:cNvSpPr/>
                <p:nvPr/>
              </p:nvSpPr>
              <p:spPr>
                <a:xfrm>
                  <a:off x="2439760" y="1557187"/>
                  <a:ext cx="2618380" cy="248083"/>
                </a:xfrm>
                <a:prstGeom prst="rect">
                  <a:avLst/>
                </a:prstGeom>
              </p:spPr>
              <p:txBody>
                <a:bodyPr wrap="none">
                  <a:spAutoFit/>
                </a:bodyPr>
                <a:lstStyle/>
                <a:p>
                  <a:r>
                    <a:rPr dirty="0" lang="es-CO" sz="1400">
                      <a:latin charset="0" panose="02020603050405020304" pitchFamily="18" typeface="Times New Roman"/>
                      <a:cs charset="0" panose="02020603050405020304" pitchFamily="18" typeface="Times New Roman"/>
                    </a:rPr>
                    <a:t>MERCADO MAYORISTA (MM)</a:t>
                  </a:r>
                  <a:endParaRPr dirty="0" lang="es-CO" sz="1400"/>
                </a:p>
              </p:txBody>
            </p:sp>
          </p:grpSp>
          <p:cxnSp>
            <p:nvCxnSpPr>
              <p:cNvPr id="11" name="Conector recto 10">
                <a:extLst>
                  <a:ext uri="{FF2B5EF4-FFF2-40B4-BE49-F238E27FC236}">
                    <a16:creationId xmlns:a16="http://schemas.microsoft.com/office/drawing/2014/main" id="{4E19D9CD-F883-4EC3-A7E8-C88C5A37E401}"/>
                  </a:ext>
                </a:extLst>
              </p:cNvPr>
              <p:cNvCxnSpPr>
                <a:cxnSpLocks/>
              </p:cNvCxnSpPr>
              <p:nvPr/>
            </p:nvCxnSpPr>
            <p:spPr>
              <a:xfrm flipV="1">
                <a:off x="4949371" y="2452876"/>
                <a:ext cx="2382492" cy="65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A31C4DB1-6488-4D64-ABB9-98367D1852B7}"/>
                  </a:ext>
                </a:extLst>
              </p:cNvPr>
              <p:cNvCxnSpPr>
                <a:cxnSpLocks/>
              </p:cNvCxnSpPr>
              <p:nvPr/>
            </p:nvCxnSpPr>
            <p:spPr>
              <a:xfrm flipV="1">
                <a:off x="5620651" y="3536364"/>
                <a:ext cx="2826663" cy="3101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778D8F2-1D66-4326-A108-2E360C709224}"/>
                  </a:ext>
                </a:extLst>
              </p:cNvPr>
              <p:cNvCxnSpPr>
                <a:cxnSpLocks/>
              </p:cNvCxnSpPr>
              <p:nvPr/>
            </p:nvCxnSpPr>
            <p:spPr>
              <a:xfrm>
                <a:off x="4650684" y="1704945"/>
                <a:ext cx="1679356" cy="3662838"/>
              </a:xfrm>
              <a:prstGeom prst="line">
                <a:avLst/>
              </a:prstGeom>
              <a:ln w="142875">
                <a:solidFill>
                  <a:srgbClr val="C00000">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E6ED49D-9BC3-4237-986C-D6942CEC0F70}"/>
                  </a:ext>
                </a:extLst>
              </p:cNvPr>
              <p:cNvCxnSpPr>
                <a:cxnSpLocks/>
              </p:cNvCxnSpPr>
              <p:nvPr/>
            </p:nvCxnSpPr>
            <p:spPr>
              <a:xfrm flipV="1">
                <a:off x="2766060" y="2668129"/>
                <a:ext cx="2316480" cy="241789"/>
              </a:xfrm>
              <a:prstGeom prst="line">
                <a:avLst/>
              </a:prstGeom>
              <a:ln w="142875">
                <a:solidFill>
                  <a:srgbClr val="C00000">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1F91BDE3-006F-45BA-ADB8-B9D3187FC509}"/>
                  </a:ext>
                </a:extLst>
              </p:cNvPr>
              <p:cNvCxnSpPr>
                <a:cxnSpLocks/>
              </p:cNvCxnSpPr>
              <p:nvPr/>
            </p:nvCxnSpPr>
            <p:spPr>
              <a:xfrm flipV="1">
                <a:off x="2720920" y="2186494"/>
                <a:ext cx="2902640" cy="226943"/>
              </a:xfrm>
              <a:prstGeom prst="line">
                <a:avLst/>
              </a:prstGeom>
              <a:ln w="142875">
                <a:solidFill>
                  <a:srgbClr val="C00000">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0476A37B-42ED-4A95-818A-86CD01FF8018}"/>
                  </a:ext>
                </a:extLst>
              </p:cNvPr>
              <p:cNvCxnSpPr>
                <a:cxnSpLocks/>
              </p:cNvCxnSpPr>
              <p:nvPr/>
            </p:nvCxnSpPr>
            <p:spPr>
              <a:xfrm flipV="1">
                <a:off x="3005643" y="4145681"/>
                <a:ext cx="1310920" cy="224114"/>
              </a:xfrm>
              <a:prstGeom prst="line">
                <a:avLst/>
              </a:prstGeom>
              <a:ln w="142875">
                <a:solidFill>
                  <a:srgbClr val="92D050">
                    <a:alpha val="72000"/>
                  </a:srgb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6665DCF-1A94-44C7-992D-5686DB223A7C}"/>
                  </a:ext>
                </a:extLst>
              </p:cNvPr>
              <p:cNvCxnSpPr>
                <a:cxnSpLocks/>
              </p:cNvCxnSpPr>
              <p:nvPr/>
            </p:nvCxnSpPr>
            <p:spPr>
              <a:xfrm>
                <a:off x="4277372" y="4145681"/>
                <a:ext cx="1539228" cy="21982"/>
              </a:xfrm>
              <a:prstGeom prst="line">
                <a:avLst/>
              </a:prstGeom>
              <a:ln w="142875">
                <a:solidFill>
                  <a:srgbClr val="92D050">
                    <a:alpha val="72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A8BD07F4-FEFD-4C5B-AF52-5F1314D4288B}"/>
                  </a:ext>
                </a:extLst>
              </p:cNvPr>
              <p:cNvCxnSpPr>
                <a:cxnSpLocks/>
              </p:cNvCxnSpPr>
              <p:nvPr/>
            </p:nvCxnSpPr>
            <p:spPr>
              <a:xfrm>
                <a:off x="4876800" y="4579320"/>
                <a:ext cx="377371" cy="979914"/>
              </a:xfrm>
              <a:prstGeom prst="line">
                <a:avLst/>
              </a:prstGeom>
              <a:ln w="142875">
                <a:solidFill>
                  <a:srgbClr val="92D050">
                    <a:alpha val="72000"/>
                  </a:srgbClr>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92AA0D83-892C-485D-8290-94CEFADEE41C}"/>
                  </a:ext>
                </a:extLst>
              </p:cNvPr>
              <p:cNvCxnSpPr>
                <a:cxnSpLocks/>
              </p:cNvCxnSpPr>
              <p:nvPr/>
            </p:nvCxnSpPr>
            <p:spPr>
              <a:xfrm>
                <a:off x="4007320" y="4682794"/>
                <a:ext cx="233048" cy="1117931"/>
              </a:xfrm>
              <a:prstGeom prst="line">
                <a:avLst/>
              </a:prstGeom>
              <a:ln w="142875">
                <a:solidFill>
                  <a:srgbClr val="92D050">
                    <a:alpha val="72000"/>
                  </a:srgbClr>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A47D76F9-4521-454A-B802-D60F62D742BE}"/>
                  </a:ext>
                </a:extLst>
              </p:cNvPr>
              <p:cNvCxnSpPr>
                <a:cxnSpLocks/>
              </p:cNvCxnSpPr>
              <p:nvPr/>
            </p:nvCxnSpPr>
            <p:spPr>
              <a:xfrm>
                <a:off x="2564666" y="1945632"/>
                <a:ext cx="583197" cy="4083693"/>
              </a:xfrm>
              <a:prstGeom prst="line">
                <a:avLst/>
              </a:prstGeom>
              <a:ln w="266700">
                <a:solidFill>
                  <a:srgbClr val="FFC000">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23A646E3-46B8-456F-B042-5085BCCBB010}"/>
                  </a:ext>
                </a:extLst>
              </p:cNvPr>
              <p:cNvCxnSpPr>
                <a:cxnSpLocks/>
              </p:cNvCxnSpPr>
              <p:nvPr/>
            </p:nvCxnSpPr>
            <p:spPr>
              <a:xfrm flipV="1">
                <a:off x="3161087" y="6036594"/>
                <a:ext cx="3168953" cy="1"/>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6EB6239E-0929-4405-A1C7-9A812FEBF319}"/>
                  </a:ext>
                </a:extLst>
              </p:cNvPr>
              <p:cNvCxnSpPr>
                <a:cxnSpLocks/>
              </p:cNvCxnSpPr>
              <p:nvPr/>
            </p:nvCxnSpPr>
            <p:spPr>
              <a:xfrm>
                <a:off x="5620651" y="5555391"/>
                <a:ext cx="3233063" cy="1447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27838F9D-B189-478F-8586-73DFC72363BB}"/>
                  </a:ext>
                </a:extLst>
              </p:cNvPr>
              <p:cNvCxnSpPr>
                <a:cxnSpLocks/>
              </p:cNvCxnSpPr>
              <p:nvPr/>
            </p:nvCxnSpPr>
            <p:spPr>
              <a:xfrm flipV="1">
                <a:off x="5620651" y="4257738"/>
                <a:ext cx="0" cy="129765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A0C93BE0-FA9F-40D0-8C51-7E71EAF06BEB}"/>
                  </a:ext>
                </a:extLst>
              </p:cNvPr>
              <p:cNvSpPr/>
              <p:nvPr/>
            </p:nvSpPr>
            <p:spPr>
              <a:xfrm>
                <a:off x="7276741" y="2871320"/>
                <a:ext cx="3517413" cy="336813"/>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MERCADO MAYORISTA (MM)</a:t>
                </a:r>
                <a:endParaRPr dirty="0" lang="es-CO"/>
              </a:p>
            </p:txBody>
          </p:sp>
          <p:sp>
            <p:nvSpPr>
              <p:cNvPr id="56" name="Rectángulo 55">
                <a:extLst>
                  <a:ext uri="{FF2B5EF4-FFF2-40B4-BE49-F238E27FC236}">
                    <a16:creationId xmlns:a16="http://schemas.microsoft.com/office/drawing/2014/main" id="{1DFFABDC-93B6-456E-9AFE-82EEACB0CFF9}"/>
                  </a:ext>
                </a:extLst>
              </p:cNvPr>
              <p:cNvSpPr/>
              <p:nvPr/>
            </p:nvSpPr>
            <p:spPr>
              <a:xfrm>
                <a:off x="8165559" y="3560072"/>
                <a:ext cx="3388373" cy="1347253"/>
              </a:xfrm>
              <a:prstGeom prst="rect">
                <a:avLst/>
              </a:prstGeom>
            </p:spPr>
            <p:txBody>
              <a:bodyPr wrap="none">
                <a:spAutoFit/>
              </a:bodyPr>
              <a:lstStyle/>
              <a:p>
                <a:r>
                  <a:rPr dirty="0" lang="es-CO"/>
                  <a:t>ZONA LLENA DE INFORMALIDAD</a:t>
                </a:r>
              </a:p>
              <a:p>
                <a:pPr indent="-125595" marL="125595">
                  <a:buFont charset="0" panose="020B0604020202020204" pitchFamily="34" typeface="Arial"/>
                  <a:buChar char="•"/>
                </a:pPr>
                <a:r>
                  <a:rPr dirty="0" lang="es-CO"/>
                  <a:t>SIN MOBILIARIO</a:t>
                </a:r>
              </a:p>
              <a:p>
                <a:pPr indent="-125595" marL="125595">
                  <a:buFont charset="0" panose="020B0604020202020204" pitchFamily="34" typeface="Arial"/>
                  <a:buChar char="•"/>
                </a:pPr>
                <a:r>
                  <a:rPr dirty="0" lang="es-CO"/>
                  <a:t>SIN TRÁNSITO FLUÍDO</a:t>
                </a:r>
              </a:p>
              <a:p>
                <a:pPr indent="-125595" marL="125595">
                  <a:buFont charset="0" panose="020B0604020202020204" pitchFamily="34" typeface="Arial"/>
                  <a:buChar char="•"/>
                </a:pPr>
                <a:r>
                  <a:rPr dirty="0" lang="es-CO"/>
                  <a:t>DESORDEN</a:t>
                </a:r>
              </a:p>
              <a:p>
                <a:pPr indent="-125595" marL="125595">
                  <a:buFont charset="0" panose="020B0604020202020204" pitchFamily="34" typeface="Arial"/>
                  <a:buChar char="•"/>
                </a:pPr>
                <a:r>
                  <a:rPr dirty="0" lang="es-CO"/>
                  <a:t>INVASIÓN PÚBLICA</a:t>
                </a:r>
              </a:p>
            </p:txBody>
          </p:sp>
          <p:sp>
            <p:nvSpPr>
              <p:cNvPr id="57" name="Rectángulo 56">
                <a:extLst>
                  <a:ext uri="{FF2B5EF4-FFF2-40B4-BE49-F238E27FC236}">
                    <a16:creationId xmlns:a16="http://schemas.microsoft.com/office/drawing/2014/main" id="{9A6B51D4-E4D4-4BFC-B2D8-F3574E8D90C9}"/>
                  </a:ext>
                </a:extLst>
              </p:cNvPr>
              <p:cNvSpPr/>
              <p:nvPr/>
            </p:nvSpPr>
            <p:spPr>
              <a:xfrm>
                <a:off x="7133743" y="5256475"/>
                <a:ext cx="4212815" cy="280678"/>
              </a:xfrm>
              <a:prstGeom prst="rect">
                <a:avLst/>
              </a:prstGeom>
            </p:spPr>
            <p:txBody>
              <a:bodyPr wrap="none">
                <a:spAutoFit/>
              </a:bodyPr>
              <a:lstStyle/>
              <a:p>
                <a:r>
                  <a:rPr dirty="0" lang="es-CO" sz="1400">
                    <a:latin charset="0" panose="02020603050405020304" pitchFamily="18" typeface="Times New Roman"/>
                    <a:cs charset="0" panose="02020603050405020304" pitchFamily="18" typeface="Times New Roman"/>
                  </a:rPr>
                  <a:t>SIN INTERVENCIÓN SOSTENIBLE (Alto tráfico) </a:t>
                </a:r>
                <a:endParaRPr dirty="0" lang="es-CO" sz="1400"/>
              </a:p>
            </p:txBody>
          </p:sp>
          <p:sp>
            <p:nvSpPr>
              <p:cNvPr id="58" name="Rectángulo 57">
                <a:extLst>
                  <a:ext uri="{FF2B5EF4-FFF2-40B4-BE49-F238E27FC236}">
                    <a16:creationId xmlns:a16="http://schemas.microsoft.com/office/drawing/2014/main" id="{FC4413F2-0D37-4538-BDC9-981B83AB7957}"/>
                  </a:ext>
                </a:extLst>
              </p:cNvPr>
              <p:cNvSpPr/>
              <p:nvPr/>
            </p:nvSpPr>
            <p:spPr>
              <a:xfrm>
                <a:off x="5046985" y="5780652"/>
                <a:ext cx="1445326" cy="336813"/>
              </a:xfrm>
              <a:prstGeom prst="rect">
                <a:avLst/>
              </a:prstGeom>
            </p:spPr>
            <p:txBody>
              <a:bodyPr wrap="none">
                <a:spAutoFit/>
              </a:bodyPr>
              <a:lstStyle/>
              <a:p>
                <a:r>
                  <a:rPr dirty="0" lang="es-CO"/>
                  <a:t>Av. Principal </a:t>
                </a:r>
              </a:p>
            </p:txBody>
          </p:sp>
          <p:sp>
            <p:nvSpPr>
              <p:cNvPr id="65" name="Rectángulo 64">
                <a:extLst>
                  <a:ext uri="{FF2B5EF4-FFF2-40B4-BE49-F238E27FC236}">
                    <a16:creationId xmlns:a16="http://schemas.microsoft.com/office/drawing/2014/main" id="{30B73B67-C6C1-42F6-9609-0A5F16CFB751}"/>
                  </a:ext>
                </a:extLst>
              </p:cNvPr>
              <p:cNvSpPr/>
              <p:nvPr/>
            </p:nvSpPr>
            <p:spPr>
              <a:xfrm rot="21360851">
                <a:off x="3678066" y="2775894"/>
                <a:ext cx="1124604" cy="308745"/>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Huancas</a:t>
                </a:r>
                <a:endParaRPr dirty="0" lang="es-CO" sz="1600">
                  <a:effectLst>
                    <a:outerShdw algn="tl" blurRad="38100" dir="2700000" dist="38100">
                      <a:srgbClr val="000000">
                        <a:alpha val="43137"/>
                      </a:srgbClr>
                    </a:outerShdw>
                  </a:effectLst>
                </a:endParaRPr>
              </a:p>
            </p:txBody>
          </p:sp>
          <p:sp>
            <p:nvSpPr>
              <p:cNvPr id="66" name="Rectángulo 65">
                <a:extLst>
                  <a:ext uri="{FF2B5EF4-FFF2-40B4-BE49-F238E27FC236}">
                    <a16:creationId xmlns:a16="http://schemas.microsoft.com/office/drawing/2014/main" id="{9A4A2108-0085-4300-B6B1-B50D1269216B}"/>
                  </a:ext>
                </a:extLst>
              </p:cNvPr>
              <p:cNvSpPr/>
              <p:nvPr/>
            </p:nvSpPr>
            <p:spPr>
              <a:xfrm rot="21365688">
                <a:off x="2214197" y="1987802"/>
                <a:ext cx="3420206" cy="308745"/>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San Francisco de Asis</a:t>
                </a:r>
                <a:endParaRPr dirty="0" lang="es-CO" sz="1600">
                  <a:effectLst>
                    <a:outerShdw algn="tl" blurRad="38100" dir="2700000" dist="38100">
                      <a:srgbClr val="000000">
                        <a:alpha val="43137"/>
                      </a:srgbClr>
                    </a:outerShdw>
                  </a:effectLst>
                </a:endParaRPr>
              </a:p>
            </p:txBody>
          </p:sp>
          <p:sp>
            <p:nvSpPr>
              <p:cNvPr id="67" name="Rectángulo 66">
                <a:extLst>
                  <a:ext uri="{FF2B5EF4-FFF2-40B4-BE49-F238E27FC236}">
                    <a16:creationId xmlns:a16="http://schemas.microsoft.com/office/drawing/2014/main" id="{0F2DA0BE-7D33-463D-BC90-5CAA9115DF84}"/>
                  </a:ext>
                </a:extLst>
              </p:cNvPr>
              <p:cNvSpPr/>
              <p:nvPr/>
            </p:nvSpPr>
            <p:spPr>
              <a:xfrm rot="4801493">
                <a:off x="2541042" y="3781407"/>
                <a:ext cx="1124604" cy="356720"/>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Giráldez</a:t>
                </a:r>
                <a:endParaRPr dirty="0" lang="es-CO" sz="1600">
                  <a:effectLst>
                    <a:outerShdw algn="tl" blurRad="38100" dir="2700000" dist="38100">
                      <a:srgbClr val="000000">
                        <a:alpha val="43137"/>
                      </a:srgbClr>
                    </a:outerShdw>
                  </a:effectLst>
                </a:endParaRPr>
              </a:p>
            </p:txBody>
          </p:sp>
          <p:sp>
            <p:nvSpPr>
              <p:cNvPr id="68" name="Rectángulo 67">
                <a:extLst>
                  <a:ext uri="{FF2B5EF4-FFF2-40B4-BE49-F238E27FC236}">
                    <a16:creationId xmlns:a16="http://schemas.microsoft.com/office/drawing/2014/main" id="{62785F10-C21F-473F-BF6E-F401281080F0}"/>
                  </a:ext>
                </a:extLst>
              </p:cNvPr>
              <p:cNvSpPr/>
              <p:nvPr/>
            </p:nvSpPr>
            <p:spPr>
              <a:xfrm>
                <a:off x="4240368" y="3741682"/>
                <a:ext cx="1124604" cy="308745"/>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Ferrocarril</a:t>
                </a:r>
                <a:endParaRPr dirty="0" lang="es-CO" sz="1600">
                  <a:effectLst>
                    <a:outerShdw algn="tl" blurRad="38100" dir="2700000" dist="38100">
                      <a:srgbClr val="000000">
                        <a:alpha val="43137"/>
                      </a:srgbClr>
                    </a:outerShdw>
                  </a:effectLst>
                </a:endParaRPr>
              </a:p>
            </p:txBody>
          </p:sp>
          <p:sp>
            <p:nvSpPr>
              <p:cNvPr id="69" name="Rectángulo 68">
                <a:extLst>
                  <a:ext uri="{FF2B5EF4-FFF2-40B4-BE49-F238E27FC236}">
                    <a16:creationId xmlns:a16="http://schemas.microsoft.com/office/drawing/2014/main" id="{3CBBA9A5-B281-42B4-B86D-8E00AEA29142}"/>
                  </a:ext>
                </a:extLst>
              </p:cNvPr>
              <p:cNvSpPr/>
              <p:nvPr/>
            </p:nvSpPr>
            <p:spPr>
              <a:xfrm rot="3839683">
                <a:off x="5047457" y="3166144"/>
                <a:ext cx="1124604" cy="356720"/>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Ica</a:t>
                </a:r>
              </a:p>
            </p:txBody>
          </p:sp>
          <p:sp>
            <p:nvSpPr>
              <p:cNvPr id="70" name="Rectángulo 69">
                <a:extLst>
                  <a:ext uri="{FF2B5EF4-FFF2-40B4-BE49-F238E27FC236}">
                    <a16:creationId xmlns:a16="http://schemas.microsoft.com/office/drawing/2014/main" id="{7AD02029-44DF-4AB3-9C01-CAD0C35B21F9}"/>
                  </a:ext>
                </a:extLst>
              </p:cNvPr>
              <p:cNvSpPr/>
              <p:nvPr/>
            </p:nvSpPr>
            <p:spPr>
              <a:xfrm rot="3486562">
                <a:off x="5836562" y="3107930"/>
                <a:ext cx="1124604" cy="356720"/>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Piura</a:t>
                </a:r>
              </a:p>
            </p:txBody>
          </p:sp>
          <p:sp>
            <p:nvSpPr>
              <p:cNvPr id="77" name="Rectángulo 76">
                <a:extLst>
                  <a:ext uri="{FF2B5EF4-FFF2-40B4-BE49-F238E27FC236}">
                    <a16:creationId xmlns:a16="http://schemas.microsoft.com/office/drawing/2014/main" id="{6034C237-A9AC-447E-BEF5-3EEDE99C4596}"/>
                  </a:ext>
                </a:extLst>
              </p:cNvPr>
              <p:cNvSpPr/>
              <p:nvPr/>
            </p:nvSpPr>
            <p:spPr>
              <a:xfrm>
                <a:off x="6866864" y="5839767"/>
                <a:ext cx="3532075" cy="589423"/>
              </a:xfrm>
              <a:prstGeom prst="rect">
                <a:avLst/>
              </a:prstGeom>
            </p:spPr>
            <p:txBody>
              <a:bodyPr wrap="none">
                <a:spAutoFit/>
              </a:bodyPr>
              <a:lstStyle/>
              <a:p>
                <a:pPr algn="ctr"/>
                <a:r>
                  <a:rPr dirty="0" lang="es-CO">
                    <a:latin charset="0" panose="02020603050405020304" pitchFamily="18" typeface="Times New Roman"/>
                    <a:cs charset="0" panose="02020603050405020304" pitchFamily="18" typeface="Times New Roman"/>
                  </a:rPr>
                  <a:t>DESARROLLO DE COMERCIO</a:t>
                </a:r>
              </a:p>
              <a:p>
                <a:pPr algn="ctr"/>
                <a:r>
                  <a:rPr dirty="0" lang="es-CO">
                    <a:latin charset="0" panose="02020603050405020304" pitchFamily="18" typeface="Times New Roman"/>
                    <a:cs charset="0" panose="02020603050405020304" pitchFamily="18" typeface="Times New Roman"/>
                  </a:rPr>
                  <a:t> FORMALES Y GRANDES</a:t>
                </a:r>
                <a:endParaRPr dirty="0" lang="es-CO"/>
              </a:p>
            </p:txBody>
          </p:sp>
        </p:grpSp>
        <p:sp>
          <p:nvSpPr>
            <p:cNvPr id="79" name="Rectángulo 78">
              <a:extLst>
                <a:ext uri="{FF2B5EF4-FFF2-40B4-BE49-F238E27FC236}">
                  <a16:creationId xmlns:a16="http://schemas.microsoft.com/office/drawing/2014/main" id="{905D05CB-40C0-4D04-B915-6957CDB8141F}"/>
                </a:ext>
              </a:extLst>
            </p:cNvPr>
            <p:cNvSpPr/>
            <p:nvPr/>
          </p:nvSpPr>
          <p:spPr>
            <a:xfrm rot="4678075">
              <a:off x="4228810" y="5439336"/>
              <a:ext cx="1124604" cy="356720"/>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Pichis</a:t>
              </a:r>
            </a:p>
          </p:txBody>
        </p:sp>
        <p:sp>
          <p:nvSpPr>
            <p:cNvPr id="80" name="Rectángulo 79">
              <a:extLst>
                <a:ext uri="{FF2B5EF4-FFF2-40B4-BE49-F238E27FC236}">
                  <a16:creationId xmlns:a16="http://schemas.microsoft.com/office/drawing/2014/main" id="{7781FE14-4A9B-4CE6-B169-DA5D31FAAC21}"/>
                </a:ext>
              </a:extLst>
            </p:cNvPr>
            <p:cNvSpPr/>
            <p:nvPr/>
          </p:nvSpPr>
          <p:spPr>
            <a:xfrm rot="4085714">
              <a:off x="5211296" y="5186530"/>
              <a:ext cx="1124604" cy="356720"/>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Calixto</a:t>
              </a:r>
            </a:p>
          </p:txBody>
        </p:sp>
      </p:grpSp>
      <p:cxnSp>
        <p:nvCxnSpPr>
          <p:cNvPr id="44" name="Conector recto 43">
            <a:extLst>
              <a:ext uri="{FF2B5EF4-FFF2-40B4-BE49-F238E27FC236}">
                <a16:creationId xmlns:a16="http://schemas.microsoft.com/office/drawing/2014/main" id="{58D48B98-22CE-4B58-B859-7327EDC9F188}"/>
              </a:ext>
            </a:extLst>
          </p:cNvPr>
          <p:cNvCxnSpPr>
            <a:cxnSpLocks/>
          </p:cNvCxnSpPr>
          <p:nvPr/>
        </p:nvCxnSpPr>
        <p:spPr>
          <a:xfrm flipV="1">
            <a:off x="7278575" y="2389801"/>
            <a:ext cx="0" cy="82372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80384"/>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4" name="Rectángulo 53">
            <a:extLst>
              <a:ext uri="{FF2B5EF4-FFF2-40B4-BE49-F238E27FC236}">
                <a16:creationId xmlns:a16="http://schemas.microsoft.com/office/drawing/2014/main" id="{84B1E3CA-044B-40FE-A042-F3FA652C6BC6}"/>
              </a:ext>
            </a:extLst>
          </p:cNvPr>
          <p:cNvSpPr/>
          <p:nvPr/>
        </p:nvSpPr>
        <p:spPr>
          <a:xfrm>
            <a:off x="0" y="0"/>
            <a:ext cx="12192000" cy="6858000"/>
          </a:xfrm>
          <a:prstGeom prst="rect">
            <a:avLst/>
          </a:prstGeom>
          <a:solidFill>
            <a:srgbClr val="6F6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9" name="Rectángulo 8">
            <a:extLst>
              <a:ext uri="{FF2B5EF4-FFF2-40B4-BE49-F238E27FC236}">
                <a16:creationId xmlns:a16="http://schemas.microsoft.com/office/drawing/2014/main" id="{531708ED-D222-445E-A9C9-C10C9FE309BF}"/>
              </a:ext>
            </a:extLst>
          </p:cNvPr>
          <p:cNvSpPr/>
          <p:nvPr/>
        </p:nvSpPr>
        <p:spPr>
          <a:xfrm>
            <a:off x="2280074" y="5553919"/>
            <a:ext cx="184731" cy="295145"/>
          </a:xfrm>
          <a:prstGeom prst="rect">
            <a:avLst/>
          </a:prstGeom>
        </p:spPr>
        <p:txBody>
          <a:bodyPr wrap="none">
            <a:spAutoFit/>
          </a:bodyPr>
          <a:lstStyle/>
          <a:p>
            <a:endParaRPr dirty="0" lang="es-CO" sz="1318"/>
          </a:p>
        </p:txBody>
      </p:sp>
      <p:grpSp>
        <p:nvGrpSpPr>
          <p:cNvPr id="4096" name="Grupo 4095">
            <a:extLst>
              <a:ext uri="{FF2B5EF4-FFF2-40B4-BE49-F238E27FC236}">
                <a16:creationId xmlns:a16="http://schemas.microsoft.com/office/drawing/2014/main" id="{D479F8CD-6DB5-4F54-B546-538B9A80D0E9}"/>
              </a:ext>
            </a:extLst>
          </p:cNvPr>
          <p:cNvGrpSpPr/>
          <p:nvPr/>
        </p:nvGrpSpPr>
        <p:grpSpPr>
          <a:xfrm>
            <a:off x="1285461" y="4064"/>
            <a:ext cx="9818894" cy="6887581"/>
            <a:chOff x="2005101" y="726425"/>
            <a:chExt cx="9397616" cy="5537200"/>
          </a:xfrm>
        </p:grpSpPr>
        <p:grpSp>
          <p:nvGrpSpPr>
            <p:cNvPr id="4" name="Grupo 3">
              <a:extLst>
                <a:ext uri="{FF2B5EF4-FFF2-40B4-BE49-F238E27FC236}">
                  <a16:creationId xmlns:a16="http://schemas.microsoft.com/office/drawing/2014/main" id="{5316E2D7-6B06-4235-9E9E-34FAB22F5B47}"/>
                </a:ext>
              </a:extLst>
            </p:cNvPr>
            <p:cNvGrpSpPr/>
            <p:nvPr/>
          </p:nvGrpSpPr>
          <p:grpSpPr>
            <a:xfrm>
              <a:off x="2005101" y="726425"/>
              <a:ext cx="8854747" cy="5537200"/>
              <a:chOff x="1685786" y="828025"/>
              <a:chExt cx="8854747" cy="5537200"/>
            </a:xfrm>
          </p:grpSpPr>
          <p:grpSp>
            <p:nvGrpSpPr>
              <p:cNvPr id="2" name="Grupo 1">
                <a:extLst>
                  <a:ext uri="{FF2B5EF4-FFF2-40B4-BE49-F238E27FC236}">
                    <a16:creationId xmlns:a16="http://schemas.microsoft.com/office/drawing/2014/main" id="{CD46A234-D11E-4F99-B28A-37CFE4C56140}"/>
                  </a:ext>
                </a:extLst>
              </p:cNvPr>
              <p:cNvGrpSpPr/>
              <p:nvPr/>
            </p:nvGrpSpPr>
            <p:grpSpPr>
              <a:xfrm>
                <a:off x="1685786" y="828025"/>
                <a:ext cx="8854747" cy="5537200"/>
                <a:chOff x="2171699" y="723900"/>
                <a:chExt cx="8854747" cy="5537200"/>
              </a:xfrm>
            </p:grpSpPr>
            <p:pic>
              <p:nvPicPr>
                <p:cNvPr id="3" name="Imagen 2">
                  <a:extLst>
                    <a:ext uri="{FF2B5EF4-FFF2-40B4-BE49-F238E27FC236}">
                      <a16:creationId xmlns:a16="http://schemas.microsoft.com/office/drawing/2014/main" id="{8FDBF877-AF2B-4006-97D4-E411E66DA608}"/>
                    </a:ext>
                  </a:extLst>
                </p:cNvPr>
                <p:cNvPicPr>
                  <a:picLocks noChangeAspect="1"/>
                </p:cNvPicPr>
                <p:nvPr/>
              </p:nvPicPr>
              <p:blipFill rotWithShape="1">
                <a:blip r:embed="rId2">
                  <a:extLst>
                    <a:ext uri="{28A0092B-C50C-407E-A947-70E740481C1C}">
                      <a14:useLocalDpi xmlns:a14="http://schemas.microsoft.com/office/drawing/2010/main" val="0"/>
                    </a:ext>
                  </a:extLst>
                </a:blip>
                <a:srcRect l="68" t="214"/>
                <a:stretch/>
              </p:blipFill>
              <p:spPr>
                <a:xfrm>
                  <a:off x="2171699" y="723900"/>
                  <a:ext cx="8854747" cy="5537200"/>
                </a:xfrm>
                <a:prstGeom prst="rect">
                  <a:avLst/>
                </a:prstGeom>
              </p:spPr>
            </p:pic>
            <p:sp>
              <p:nvSpPr>
                <p:cNvPr id="23" name="Rectángulo 22">
                  <a:extLst>
                    <a:ext uri="{FF2B5EF4-FFF2-40B4-BE49-F238E27FC236}">
                      <a16:creationId xmlns:a16="http://schemas.microsoft.com/office/drawing/2014/main" id="{150B7EDB-543D-4C23-A750-AC28E8F3F439}"/>
                    </a:ext>
                  </a:extLst>
                </p:cNvPr>
                <p:cNvSpPr/>
                <p:nvPr/>
              </p:nvSpPr>
              <p:spPr>
                <a:xfrm>
                  <a:off x="2352662" y="892293"/>
                  <a:ext cx="4790937" cy="3313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CO" sz="2000">
                      <a:latin charset="0" panose="02020603050405020304" pitchFamily="18" typeface="Times New Roman"/>
                      <a:cs charset="0" panose="02020603050405020304" pitchFamily="18" typeface="Times New Roman"/>
                    </a:rPr>
                    <a:t>RENOVACIÓN URBANA-ZONAS VERDES</a:t>
                  </a:r>
                </a:p>
              </p:txBody>
            </p:sp>
          </p:grpSp>
          <p:cxnSp>
            <p:nvCxnSpPr>
              <p:cNvPr id="5" name="Conector recto 4">
                <a:extLst>
                  <a:ext uri="{FF2B5EF4-FFF2-40B4-BE49-F238E27FC236}">
                    <a16:creationId xmlns:a16="http://schemas.microsoft.com/office/drawing/2014/main" id="{D1ED7F10-6F38-4293-BE0E-5893B78E741D}"/>
                  </a:ext>
                </a:extLst>
              </p:cNvPr>
              <p:cNvCxnSpPr>
                <a:cxnSpLocks/>
              </p:cNvCxnSpPr>
              <p:nvPr/>
            </p:nvCxnSpPr>
            <p:spPr>
              <a:xfrm flipV="1">
                <a:off x="4783265" y="1807974"/>
                <a:ext cx="0" cy="947531"/>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5EC0337E-C7A3-4D83-8053-B4B4EB4D9228}"/>
                  </a:ext>
                </a:extLst>
              </p:cNvPr>
              <p:cNvCxnSpPr>
                <a:cxnSpLocks/>
              </p:cNvCxnSpPr>
              <p:nvPr/>
            </p:nvCxnSpPr>
            <p:spPr>
              <a:xfrm>
                <a:off x="2469043" y="1807974"/>
                <a:ext cx="2314222"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A4F914D6-6DEE-4E68-AF81-17EB4B04E605}"/>
                  </a:ext>
                </a:extLst>
              </p:cNvPr>
              <p:cNvSpPr/>
              <p:nvPr/>
            </p:nvSpPr>
            <p:spPr>
              <a:xfrm>
                <a:off x="2439759" y="1557187"/>
                <a:ext cx="3309727" cy="296921"/>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MERCADO MAYORISTA (MM)</a:t>
                </a:r>
                <a:endParaRPr dirty="0" lang="es-CO"/>
              </a:p>
            </p:txBody>
          </p:sp>
          <p:pic>
            <p:nvPicPr>
              <p:cNvPr descr="Resultado de imagen para norte magnetico sin fondo" id="8" name="Picture 2">
                <a:extLst>
                  <a:ext uri="{FF2B5EF4-FFF2-40B4-BE49-F238E27FC236}">
                    <a16:creationId xmlns:a16="http://schemas.microsoft.com/office/drawing/2014/main" id="{10675A5F-9662-487C-9A23-290FAF3092F3}"/>
                  </a:ext>
                </a:extLst>
              </p:cNvPr>
              <p:cNvPicPr>
                <a:picLocks noChangeArrowheads="1" noChangeAspect="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304775">
                <a:off x="6030660" y="1382513"/>
                <a:ext cx="1367035" cy="109925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Conector recto 10">
              <a:extLst>
                <a:ext uri="{FF2B5EF4-FFF2-40B4-BE49-F238E27FC236}">
                  <a16:creationId xmlns:a16="http://schemas.microsoft.com/office/drawing/2014/main" id="{A14FC83F-2D9B-4E74-B96F-E99742CD6597}"/>
                </a:ext>
              </a:extLst>
            </p:cNvPr>
            <p:cNvCxnSpPr>
              <a:cxnSpLocks/>
            </p:cNvCxnSpPr>
            <p:nvPr/>
          </p:nvCxnSpPr>
          <p:spPr>
            <a:xfrm>
              <a:off x="5042569" y="1864602"/>
              <a:ext cx="1679356" cy="3662838"/>
            </a:xfrm>
            <a:prstGeom prst="line">
              <a:avLst/>
            </a:prstGeom>
            <a:ln w="142875">
              <a:solidFill>
                <a:schemeClr val="accent6">
                  <a:lumMod val="50000"/>
                  <a:alpha val="30196"/>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618F75FF-F5D9-4412-8677-ECB3CC7A8D24}"/>
                </a:ext>
              </a:extLst>
            </p:cNvPr>
            <p:cNvCxnSpPr>
              <a:cxnSpLocks/>
            </p:cNvCxnSpPr>
            <p:nvPr/>
          </p:nvCxnSpPr>
          <p:spPr>
            <a:xfrm flipV="1">
              <a:off x="3552726" y="4214146"/>
              <a:ext cx="1204804" cy="218061"/>
            </a:xfrm>
            <a:prstGeom prst="line">
              <a:avLst/>
            </a:prstGeom>
            <a:ln w="142875">
              <a:solidFill>
                <a:srgbClr val="FFC000">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D004E011-44B3-4FC9-9DD6-A7F29AEC4A97}"/>
                </a:ext>
              </a:extLst>
            </p:cNvPr>
            <p:cNvCxnSpPr>
              <a:cxnSpLocks/>
            </p:cNvCxnSpPr>
            <p:nvPr/>
          </p:nvCxnSpPr>
          <p:spPr>
            <a:xfrm flipV="1">
              <a:off x="4727524" y="4068417"/>
              <a:ext cx="3034109" cy="145730"/>
            </a:xfrm>
            <a:prstGeom prst="line">
              <a:avLst/>
            </a:prstGeom>
            <a:ln w="142875">
              <a:solidFill>
                <a:srgbClr val="FFC000">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730296B6-2479-43C5-B7CD-844095EB9899}"/>
                </a:ext>
              </a:extLst>
            </p:cNvPr>
            <p:cNvCxnSpPr>
              <a:cxnSpLocks/>
            </p:cNvCxnSpPr>
            <p:nvPr/>
          </p:nvCxnSpPr>
          <p:spPr>
            <a:xfrm flipV="1">
              <a:off x="3301677" y="2863311"/>
              <a:ext cx="2274233" cy="225451"/>
            </a:xfrm>
            <a:prstGeom prst="line">
              <a:avLst/>
            </a:prstGeom>
            <a:ln w="142875">
              <a:solidFill>
                <a:schemeClr val="accent6">
                  <a:lumMod val="50000"/>
                  <a:alpha val="30196"/>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4DAA7F43-AE40-4167-B760-0FF121E39916}"/>
                </a:ext>
              </a:extLst>
            </p:cNvPr>
            <p:cNvCxnSpPr>
              <a:cxnSpLocks/>
            </p:cNvCxnSpPr>
            <p:nvPr/>
          </p:nvCxnSpPr>
          <p:spPr>
            <a:xfrm flipV="1">
              <a:off x="3301677" y="2405442"/>
              <a:ext cx="1959436" cy="239808"/>
            </a:xfrm>
            <a:prstGeom prst="line">
              <a:avLst/>
            </a:prstGeom>
            <a:ln w="142875">
              <a:solidFill>
                <a:schemeClr val="accent6">
                  <a:lumMod val="50000"/>
                  <a:alpha val="30196"/>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85482AE5-4E26-4DB0-892B-03DC31E16B8E}"/>
                </a:ext>
              </a:extLst>
            </p:cNvPr>
            <p:cNvCxnSpPr>
              <a:cxnSpLocks/>
            </p:cNvCxnSpPr>
            <p:nvPr/>
          </p:nvCxnSpPr>
          <p:spPr>
            <a:xfrm>
              <a:off x="3101009" y="2239617"/>
              <a:ext cx="609600" cy="3525079"/>
            </a:xfrm>
            <a:prstGeom prst="line">
              <a:avLst/>
            </a:prstGeom>
            <a:ln w="142875">
              <a:solidFill>
                <a:srgbClr val="FFC000">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09767A7-7688-4984-822A-ED7BC2425D3C}"/>
                </a:ext>
              </a:extLst>
            </p:cNvPr>
            <p:cNvCxnSpPr>
              <a:cxnSpLocks/>
            </p:cNvCxnSpPr>
            <p:nvPr/>
          </p:nvCxnSpPr>
          <p:spPr>
            <a:xfrm>
              <a:off x="5987604" y="2405442"/>
              <a:ext cx="1588664" cy="2677460"/>
            </a:xfrm>
            <a:prstGeom prst="line">
              <a:avLst/>
            </a:prstGeom>
            <a:ln w="142875">
              <a:solidFill>
                <a:srgbClr val="FF0000">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48EEDC05-751C-48A2-B7A8-3CD90A885AFE}"/>
                </a:ext>
              </a:extLst>
            </p:cNvPr>
            <p:cNvCxnSpPr>
              <a:cxnSpLocks/>
            </p:cNvCxnSpPr>
            <p:nvPr/>
          </p:nvCxnSpPr>
          <p:spPr>
            <a:xfrm>
              <a:off x="6664556" y="2405442"/>
              <a:ext cx="1732196" cy="2584618"/>
            </a:xfrm>
            <a:prstGeom prst="line">
              <a:avLst/>
            </a:prstGeom>
            <a:ln w="142875">
              <a:solidFill>
                <a:srgbClr val="FF0000">
                  <a:alpha val="30196"/>
                </a:srgbClr>
              </a:solidFill>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187B7E3C-1141-47F5-8069-550732FED4C0}"/>
                </a:ext>
              </a:extLst>
            </p:cNvPr>
            <p:cNvSpPr/>
            <p:nvPr/>
          </p:nvSpPr>
          <p:spPr>
            <a:xfrm rot="21360851">
              <a:off x="4056237" y="3017621"/>
              <a:ext cx="1124604" cy="27217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Huancas</a:t>
              </a:r>
              <a:endParaRPr dirty="0" lang="es-CO" sz="1600">
                <a:effectLst>
                  <a:outerShdw algn="tl" blurRad="38100" dir="2700000" dist="38100">
                    <a:srgbClr val="000000">
                      <a:alpha val="43137"/>
                    </a:srgbClr>
                  </a:outerShdw>
                </a:effectLst>
              </a:endParaRPr>
            </a:p>
          </p:txBody>
        </p:sp>
        <p:sp>
          <p:nvSpPr>
            <p:cNvPr id="38" name="Rectángulo 37">
              <a:extLst>
                <a:ext uri="{FF2B5EF4-FFF2-40B4-BE49-F238E27FC236}">
                  <a16:creationId xmlns:a16="http://schemas.microsoft.com/office/drawing/2014/main" id="{E2B39E6F-F545-404E-B805-47A352C2456A}"/>
                </a:ext>
              </a:extLst>
            </p:cNvPr>
            <p:cNvSpPr/>
            <p:nvPr/>
          </p:nvSpPr>
          <p:spPr>
            <a:xfrm rot="21365688">
              <a:off x="2570811" y="2231806"/>
              <a:ext cx="3420206" cy="27217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San Francisco de Asis</a:t>
              </a:r>
              <a:endParaRPr dirty="0" lang="es-CO" sz="1600">
                <a:effectLst>
                  <a:outerShdw algn="tl" blurRad="38100" dir="2700000" dist="38100">
                    <a:srgbClr val="000000">
                      <a:alpha val="43137"/>
                    </a:srgbClr>
                  </a:outerShdw>
                </a:effectLst>
              </a:endParaRPr>
            </a:p>
          </p:txBody>
        </p:sp>
        <p:sp>
          <p:nvSpPr>
            <p:cNvPr id="39" name="Rectángulo 38">
              <a:extLst>
                <a:ext uri="{FF2B5EF4-FFF2-40B4-BE49-F238E27FC236}">
                  <a16:creationId xmlns:a16="http://schemas.microsoft.com/office/drawing/2014/main" id="{7426A85D-6F77-4735-98EB-25391250928B}"/>
                </a:ext>
              </a:extLst>
            </p:cNvPr>
            <p:cNvSpPr/>
            <p:nvPr/>
          </p:nvSpPr>
          <p:spPr>
            <a:xfrm rot="4801493">
              <a:off x="3067162" y="3900589"/>
              <a:ext cx="1124604" cy="33565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Giráldez</a:t>
              </a:r>
              <a:endParaRPr dirty="0" lang="es-CO" sz="1600">
                <a:effectLst>
                  <a:outerShdw algn="tl" blurRad="38100" dir="2700000" dist="38100">
                    <a:srgbClr val="000000">
                      <a:alpha val="43137"/>
                    </a:srgbClr>
                  </a:outerShdw>
                </a:effectLst>
              </a:endParaRPr>
            </a:p>
          </p:txBody>
        </p:sp>
        <p:sp>
          <p:nvSpPr>
            <p:cNvPr id="40" name="Rectángulo 39">
              <a:extLst>
                <a:ext uri="{FF2B5EF4-FFF2-40B4-BE49-F238E27FC236}">
                  <a16:creationId xmlns:a16="http://schemas.microsoft.com/office/drawing/2014/main" id="{84D6BF05-AE0F-4610-98B4-8DF06735DFF2}"/>
                </a:ext>
              </a:extLst>
            </p:cNvPr>
            <p:cNvSpPr/>
            <p:nvPr/>
          </p:nvSpPr>
          <p:spPr>
            <a:xfrm>
              <a:off x="4632254" y="3901339"/>
              <a:ext cx="1124604" cy="27217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Ferrocarril</a:t>
              </a:r>
              <a:endParaRPr dirty="0" lang="es-CO" sz="1600">
                <a:effectLst>
                  <a:outerShdw algn="tl" blurRad="38100" dir="2700000" dist="38100">
                    <a:srgbClr val="000000">
                      <a:alpha val="43137"/>
                    </a:srgbClr>
                  </a:outerShdw>
                </a:effectLst>
              </a:endParaRPr>
            </a:p>
          </p:txBody>
        </p:sp>
        <p:sp>
          <p:nvSpPr>
            <p:cNvPr id="41" name="Rectángulo 40">
              <a:extLst>
                <a:ext uri="{FF2B5EF4-FFF2-40B4-BE49-F238E27FC236}">
                  <a16:creationId xmlns:a16="http://schemas.microsoft.com/office/drawing/2014/main" id="{30B33918-AB8B-4735-99BF-EF7E27BF509B}"/>
                </a:ext>
              </a:extLst>
            </p:cNvPr>
            <p:cNvSpPr/>
            <p:nvPr/>
          </p:nvSpPr>
          <p:spPr>
            <a:xfrm rot="3839683">
              <a:off x="5439342" y="3336333"/>
              <a:ext cx="1124604" cy="33565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Ica</a:t>
              </a:r>
            </a:p>
          </p:txBody>
        </p:sp>
        <p:sp>
          <p:nvSpPr>
            <p:cNvPr id="42" name="Rectángulo 41">
              <a:extLst>
                <a:ext uri="{FF2B5EF4-FFF2-40B4-BE49-F238E27FC236}">
                  <a16:creationId xmlns:a16="http://schemas.microsoft.com/office/drawing/2014/main" id="{29449AFF-FC55-4EE4-984C-4F29B7B63896}"/>
                </a:ext>
              </a:extLst>
            </p:cNvPr>
            <p:cNvSpPr/>
            <p:nvPr/>
          </p:nvSpPr>
          <p:spPr>
            <a:xfrm rot="3486562">
              <a:off x="6228447" y="3278115"/>
              <a:ext cx="1124604" cy="33565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Piura</a:t>
              </a:r>
            </a:p>
          </p:txBody>
        </p:sp>
        <p:sp>
          <p:nvSpPr>
            <p:cNvPr id="43" name="Rectángulo 42">
              <a:extLst>
                <a:ext uri="{FF2B5EF4-FFF2-40B4-BE49-F238E27FC236}">
                  <a16:creationId xmlns:a16="http://schemas.microsoft.com/office/drawing/2014/main" id="{90B365F2-0B47-4804-B150-CFD5C6E3DAD9}"/>
                </a:ext>
              </a:extLst>
            </p:cNvPr>
            <p:cNvSpPr/>
            <p:nvPr/>
          </p:nvSpPr>
          <p:spPr>
            <a:xfrm rot="4678075">
              <a:off x="4275109" y="5180643"/>
              <a:ext cx="1124604" cy="33565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Pichis</a:t>
              </a:r>
            </a:p>
          </p:txBody>
        </p:sp>
        <p:sp>
          <p:nvSpPr>
            <p:cNvPr id="44" name="Rectángulo 43">
              <a:extLst>
                <a:ext uri="{FF2B5EF4-FFF2-40B4-BE49-F238E27FC236}">
                  <a16:creationId xmlns:a16="http://schemas.microsoft.com/office/drawing/2014/main" id="{037FFC31-E952-4FDF-906B-C79ADB66769F}"/>
                </a:ext>
              </a:extLst>
            </p:cNvPr>
            <p:cNvSpPr/>
            <p:nvPr/>
          </p:nvSpPr>
          <p:spPr>
            <a:xfrm rot="4068173">
              <a:off x="5222159" y="4996947"/>
              <a:ext cx="1124604" cy="33565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Calixto</a:t>
              </a:r>
            </a:p>
          </p:txBody>
        </p:sp>
        <p:sp>
          <p:nvSpPr>
            <p:cNvPr id="45" name="Rectángulo 44">
              <a:extLst>
                <a:ext uri="{FF2B5EF4-FFF2-40B4-BE49-F238E27FC236}">
                  <a16:creationId xmlns:a16="http://schemas.microsoft.com/office/drawing/2014/main" id="{096D5E12-8799-4200-871F-EB8334A60B06}"/>
                </a:ext>
              </a:extLst>
            </p:cNvPr>
            <p:cNvSpPr/>
            <p:nvPr/>
          </p:nvSpPr>
          <p:spPr>
            <a:xfrm rot="3545782">
              <a:off x="7192463" y="3502649"/>
              <a:ext cx="1124604" cy="33565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Cajamarca</a:t>
              </a:r>
            </a:p>
          </p:txBody>
        </p:sp>
        <p:cxnSp>
          <p:nvCxnSpPr>
            <p:cNvPr id="46" name="Conector recto 45">
              <a:extLst>
                <a:ext uri="{FF2B5EF4-FFF2-40B4-BE49-F238E27FC236}">
                  <a16:creationId xmlns:a16="http://schemas.microsoft.com/office/drawing/2014/main" id="{6B34487B-2387-4488-8C8D-2D99365C7F1E}"/>
                </a:ext>
              </a:extLst>
            </p:cNvPr>
            <p:cNvCxnSpPr>
              <a:cxnSpLocks/>
            </p:cNvCxnSpPr>
            <p:nvPr/>
          </p:nvCxnSpPr>
          <p:spPr>
            <a:xfrm>
              <a:off x="5538861" y="2677401"/>
              <a:ext cx="3797878"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1D045FB7-0542-421C-8E9E-2839779319E2}"/>
                </a:ext>
              </a:extLst>
            </p:cNvPr>
            <p:cNvCxnSpPr>
              <a:cxnSpLocks/>
            </p:cNvCxnSpPr>
            <p:nvPr/>
          </p:nvCxnSpPr>
          <p:spPr>
            <a:xfrm>
              <a:off x="7754764" y="5620085"/>
              <a:ext cx="2648156"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A5926D54-3691-469B-89B4-1E053C4A55D6}"/>
                </a:ext>
              </a:extLst>
            </p:cNvPr>
            <p:cNvCxnSpPr>
              <a:cxnSpLocks/>
            </p:cNvCxnSpPr>
            <p:nvPr/>
          </p:nvCxnSpPr>
          <p:spPr>
            <a:xfrm>
              <a:off x="3807562" y="5933710"/>
              <a:ext cx="3630238"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1654DAB6-4B55-42EF-B59F-FA079A3F2C7E}"/>
                </a:ext>
              </a:extLst>
            </p:cNvPr>
            <p:cNvSpPr/>
            <p:nvPr/>
          </p:nvSpPr>
          <p:spPr>
            <a:xfrm>
              <a:off x="7054961" y="2350467"/>
              <a:ext cx="4035269" cy="296921"/>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PRIMERA ETAPA DE INTERVENCIÓN</a:t>
              </a:r>
              <a:endParaRPr dirty="0" lang="es-CO"/>
            </a:p>
          </p:txBody>
        </p:sp>
        <p:sp>
          <p:nvSpPr>
            <p:cNvPr id="52" name="Rectángulo 51">
              <a:extLst>
                <a:ext uri="{FF2B5EF4-FFF2-40B4-BE49-F238E27FC236}">
                  <a16:creationId xmlns:a16="http://schemas.microsoft.com/office/drawing/2014/main" id="{38CD3F43-A961-43FF-9F0D-DA7CBC3B45D5}"/>
                </a:ext>
              </a:extLst>
            </p:cNvPr>
            <p:cNvSpPr/>
            <p:nvPr/>
          </p:nvSpPr>
          <p:spPr>
            <a:xfrm>
              <a:off x="7761633" y="5325029"/>
              <a:ext cx="3235284" cy="247434"/>
            </a:xfrm>
            <a:prstGeom prst="rect">
              <a:avLst/>
            </a:prstGeom>
          </p:spPr>
          <p:txBody>
            <a:bodyPr wrap="none">
              <a:spAutoFit/>
            </a:bodyPr>
            <a:lstStyle/>
            <a:p>
              <a:r>
                <a:rPr dirty="0" lang="es-CO" sz="1400">
                  <a:latin charset="0" panose="02020603050405020304" pitchFamily="18" typeface="Times New Roman"/>
                  <a:cs charset="0" panose="02020603050405020304" pitchFamily="18" typeface="Times New Roman"/>
                </a:rPr>
                <a:t>SEGUNDA ETAPA DE INTERVENCIÓN</a:t>
              </a:r>
              <a:endParaRPr dirty="0" lang="es-CO" sz="1400"/>
            </a:p>
          </p:txBody>
        </p:sp>
        <p:sp>
          <p:nvSpPr>
            <p:cNvPr id="53" name="Rectángulo 52">
              <a:extLst>
                <a:ext uri="{FF2B5EF4-FFF2-40B4-BE49-F238E27FC236}">
                  <a16:creationId xmlns:a16="http://schemas.microsoft.com/office/drawing/2014/main" id="{5F969AC2-C789-44C7-BA95-77CE4F4A052A}"/>
                </a:ext>
              </a:extLst>
            </p:cNvPr>
            <p:cNvSpPr/>
            <p:nvPr/>
          </p:nvSpPr>
          <p:spPr>
            <a:xfrm>
              <a:off x="4806517" y="5636109"/>
              <a:ext cx="3195552" cy="247434"/>
            </a:xfrm>
            <a:prstGeom prst="rect">
              <a:avLst/>
            </a:prstGeom>
          </p:spPr>
          <p:txBody>
            <a:bodyPr wrap="none">
              <a:spAutoFit/>
            </a:bodyPr>
            <a:lstStyle/>
            <a:p>
              <a:r>
                <a:rPr dirty="0" lang="es-CO" sz="1400">
                  <a:latin charset="0" panose="02020603050405020304" pitchFamily="18" typeface="Times New Roman"/>
                  <a:cs charset="0" panose="02020603050405020304" pitchFamily="18" typeface="Times New Roman"/>
                </a:rPr>
                <a:t>TERCERA ETAPA DE INTERVENCIÓN</a:t>
              </a:r>
              <a:endParaRPr dirty="0" lang="es-CO" sz="1400"/>
            </a:p>
          </p:txBody>
        </p:sp>
        <p:grpSp>
          <p:nvGrpSpPr>
            <p:cNvPr id="55" name="Grupo 54">
              <a:extLst>
                <a:ext uri="{FF2B5EF4-FFF2-40B4-BE49-F238E27FC236}">
                  <a16:creationId xmlns:a16="http://schemas.microsoft.com/office/drawing/2014/main" id="{83794B44-76FF-428F-9F5E-D4A537942A69}"/>
                </a:ext>
              </a:extLst>
            </p:cNvPr>
            <p:cNvGrpSpPr/>
            <p:nvPr/>
          </p:nvGrpSpPr>
          <p:grpSpPr>
            <a:xfrm>
              <a:off x="8188806" y="2730421"/>
              <a:ext cx="2464838" cy="1218742"/>
              <a:chOff x="6736404" y="4542192"/>
              <a:chExt cx="3931234" cy="1439788"/>
            </a:xfrm>
          </p:grpSpPr>
          <p:pic>
            <p:nvPicPr>
              <p:cNvPr descr="Imagen relacionada" id="4098" name="Picture 2">
                <a:extLst>
                  <a:ext uri="{FF2B5EF4-FFF2-40B4-BE49-F238E27FC236}">
                    <a16:creationId xmlns:a16="http://schemas.microsoft.com/office/drawing/2014/main" id="{10A0A170-B55E-4043-BDCB-D3A2C47FAF55}"/>
                  </a:ext>
                </a:extLst>
              </p:cNvPr>
              <p:cNvPicPr>
                <a:picLocks noChangeArrowheads="1" noChangeAspect="1"/>
              </p:cNvPicPr>
              <p:nvPr/>
            </p:nvPicPr>
            <p:blipFill rotWithShape="1">
              <a:blip r:embed="rId5">
                <a:extLst>
                  <a:ext uri="{BEBA8EAE-BF5A-486C-A8C5-ECC9F3942E4B}">
                    <a14:imgProps xmlns:a14="http://schemas.microsoft.com/office/drawing/2010/main">
                      <a14:imgLayer r:embed="rId6">
                        <a14:imgEffect>
                          <a14:backgroundRemoval b="89981" l="10000" r="93415" t="9827">
                            <a14:foregroundMark x1="89024" x2="86951" y1="40655" y2="70906"/>
                            <a14:foregroundMark x1="86951" x2="79878" y1="70906" y2="69364"/>
                            <a14:foregroundMark x1="91585" x2="93415" y1="42775" y2="74374"/>
                            <a14:foregroundMark x1="56585" x2="87195" y1="72062" y2="73025"/>
                            <a14:foregroundMark x1="55976" x2="56951" y1="63776" y2="72062"/>
                            <a14:foregroundMark x1="56829" x2="54390" y1="61850" y2="72832"/>
                            <a14:foregroundMark x1="54634" x2="53049" y1="62428" y2="73603"/>
                            <a14:foregroundMark x1="66829" x2="66951" y1="63391" y2="72640"/>
                            <a14:foregroundMark x1="65122" x2="65610" y1="43160" y2="66667"/>
                            <a14:foregroundMark x1="65122" x2="65122" y1="42775" y2="42775"/>
                            <a14:foregroundMark x1="65610" x2="65610" y1="41426" y2="41426"/>
                            <a14:foregroundMark x1="64756" x2="64756" y1="41811" y2="41811"/>
                            <a14:foregroundMark x1="74268" x2="73415" y1="61850" y2="71291"/>
                            <a14:foregroundMark x1="75000" x2="75000" y1="61657" y2="61657"/>
                            <a14:foregroundMark x1="75610" x2="75000" y1="59538" y2="71484"/>
                            <a14:foregroundMark x1="73902" x2="73659" y1="59923" y2="64355"/>
                            <a14:foregroundMark x1="72805" x2="72561" y1="63776" y2="65511"/>
                            <a14:foregroundMark x1="75488" x2="76098" y1="59345" y2="68015"/>
                            <a14:foregroundMark x1="50854" x2="51585" y1="69750" y2="73988"/>
                            <a14:backgroundMark x1="54024" x2="39634" y1="34875" y2="43160"/>
                            <a14:backgroundMark x1="39634" x2="39390" y1="43160" y2="43738"/>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23010" l="42960" r="3096" t="25101"/>
              <a:stretch/>
            </p:blipFill>
            <p:spPr bwMode="auto">
              <a:xfrm>
                <a:off x="8302759" y="4542192"/>
                <a:ext cx="2364879" cy="1439788"/>
              </a:xfrm>
              <a:prstGeom prst="rect">
                <a:avLst/>
              </a:prstGeom>
              <a:noFill/>
              <a:extLst>
                <a:ext uri="{909E8E84-426E-40DD-AFC4-6F175D3DCCD1}">
                  <a14:hiddenFill xmlns:a14="http://schemas.microsoft.com/office/drawing/2010/main">
                    <a:solidFill>
                      <a:srgbClr val="FFFFFF"/>
                    </a:solidFill>
                  </a14:hiddenFill>
                </a:ext>
              </a:extLst>
            </p:spPr>
          </p:pic>
          <p:pic>
            <p:nvPicPr>
              <p:cNvPr descr="Imagen relacionada" id="56" name="Picture 2">
                <a:extLst>
                  <a:ext uri="{FF2B5EF4-FFF2-40B4-BE49-F238E27FC236}">
                    <a16:creationId xmlns:a16="http://schemas.microsoft.com/office/drawing/2014/main" id="{2E68F316-E385-4E73-AAE9-44045A0527CD}"/>
                  </a:ext>
                </a:extLst>
              </p:cNvPr>
              <p:cNvPicPr>
                <a:picLocks noChangeArrowheads="1" noChangeAspect="1"/>
              </p:cNvPicPr>
              <p:nvPr/>
            </p:nvPicPr>
            <p:blipFill rotWithShape="1">
              <a:blip r:embed="rId5">
                <a:extLst>
                  <a:ext uri="{BEBA8EAE-BF5A-486C-A8C5-ECC9F3942E4B}">
                    <a14:imgProps xmlns:a14="http://schemas.microsoft.com/office/drawing/2010/main">
                      <a14:imgLayer r:embed="rId6">
                        <a14:imgEffect>
                          <a14:backgroundRemoval b="89981" l="10000" r="93415" t="9827">
                            <a14:foregroundMark x1="89024" x2="86951" y1="40655" y2="70906"/>
                            <a14:foregroundMark x1="86951" x2="79878" y1="70906" y2="69364"/>
                            <a14:foregroundMark x1="91585" x2="93415" y1="42775" y2="74374"/>
                            <a14:foregroundMark x1="56585" x2="87195" y1="72062" y2="73025"/>
                            <a14:foregroundMark x1="55976" x2="56951" y1="63776" y2="72062"/>
                            <a14:foregroundMark x1="56829" x2="54390" y1="61850" y2="72832"/>
                            <a14:foregroundMark x1="54634" x2="53049" y1="62428" y2="73603"/>
                            <a14:foregroundMark x1="66829" x2="66951" y1="63391" y2="72640"/>
                            <a14:foregroundMark x1="65122" x2="65610" y1="43160" y2="66667"/>
                            <a14:foregroundMark x1="65122" x2="65122" y1="42775" y2="42775"/>
                            <a14:foregroundMark x1="65610" x2="65610" y1="41426" y2="41426"/>
                            <a14:foregroundMark x1="64756" x2="64756" y1="41811" y2="41811"/>
                            <a14:foregroundMark x1="74268" x2="73415" y1="61850" y2="71291"/>
                            <a14:foregroundMark x1="75000" x2="75000" y1="61657" y2="61657"/>
                            <a14:foregroundMark x1="75610" x2="75000" y1="59538" y2="71484"/>
                            <a14:foregroundMark x1="73902" x2="73659" y1="59923" y2="64355"/>
                            <a14:foregroundMark x1="72805" x2="72561" y1="63776" y2="65511"/>
                            <a14:foregroundMark x1="75488" x2="76098" y1="59345" y2="68015"/>
                            <a14:foregroundMark x1="50854" x2="51585" y1="69750" y2="73988"/>
                            <a14:backgroundMark x1="54024" x2="39634" y1="34875" y2="43160"/>
                            <a14:backgroundMark x1="39634" x2="39390" y1="43160" y2="43738"/>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23010" l="42960" r="3096" t="25101"/>
              <a:stretch/>
            </p:blipFill>
            <p:spPr bwMode="auto">
              <a:xfrm flipH="1">
                <a:off x="6736404" y="4542192"/>
                <a:ext cx="2338234" cy="14397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8" name="Conector recto 57">
              <a:extLst>
                <a:ext uri="{FF2B5EF4-FFF2-40B4-BE49-F238E27FC236}">
                  <a16:creationId xmlns:a16="http://schemas.microsoft.com/office/drawing/2014/main" id="{75B67C0E-B9DB-436A-9C38-C488007D05BF}"/>
                </a:ext>
              </a:extLst>
            </p:cNvPr>
            <p:cNvCxnSpPr>
              <a:cxnSpLocks/>
            </p:cNvCxnSpPr>
            <p:nvPr/>
          </p:nvCxnSpPr>
          <p:spPr>
            <a:xfrm flipV="1">
              <a:off x="7761633" y="4239894"/>
              <a:ext cx="15323" cy="130717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a16="http://schemas.microsoft.com/office/drawing/2014/main" id="{FC6E7394-5EF5-4C44-BEDE-A0F551A52916}"/>
                </a:ext>
              </a:extLst>
            </p:cNvPr>
            <p:cNvSpPr/>
            <p:nvPr/>
          </p:nvSpPr>
          <p:spPr>
            <a:xfrm>
              <a:off x="8905676" y="3061096"/>
              <a:ext cx="240252" cy="812577"/>
            </a:xfrm>
            <a:prstGeom prst="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63" name="Rectángulo 62">
              <a:extLst>
                <a:ext uri="{FF2B5EF4-FFF2-40B4-BE49-F238E27FC236}">
                  <a16:creationId xmlns:a16="http://schemas.microsoft.com/office/drawing/2014/main" id="{21BD5A1D-ED04-45A1-8E5D-B52324EE82FF}"/>
                </a:ext>
              </a:extLst>
            </p:cNvPr>
            <p:cNvSpPr/>
            <p:nvPr/>
          </p:nvSpPr>
          <p:spPr>
            <a:xfrm>
              <a:off x="9672016" y="3061096"/>
              <a:ext cx="240252" cy="812577"/>
            </a:xfrm>
            <a:prstGeom prst="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62" name="Cerrar llave 61">
              <a:extLst>
                <a:ext uri="{FF2B5EF4-FFF2-40B4-BE49-F238E27FC236}">
                  <a16:creationId xmlns:a16="http://schemas.microsoft.com/office/drawing/2014/main" id="{FF49C947-2B65-4075-8DD9-F58B24192F58}"/>
                </a:ext>
              </a:extLst>
            </p:cNvPr>
            <p:cNvSpPr/>
            <p:nvPr/>
          </p:nvSpPr>
          <p:spPr>
            <a:xfrm rot="5400000">
              <a:off x="9342995" y="3551218"/>
              <a:ext cx="152745" cy="1027383"/>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s-CO"/>
            </a:p>
          </p:txBody>
        </p:sp>
        <p:sp>
          <p:nvSpPr>
            <p:cNvPr id="65" name="Rectángulo 64">
              <a:extLst>
                <a:ext uri="{FF2B5EF4-FFF2-40B4-BE49-F238E27FC236}">
                  <a16:creationId xmlns:a16="http://schemas.microsoft.com/office/drawing/2014/main" id="{D83B198A-ACA5-41B9-AEBC-3BDBC6B50315}"/>
                </a:ext>
              </a:extLst>
            </p:cNvPr>
            <p:cNvSpPr/>
            <p:nvPr/>
          </p:nvSpPr>
          <p:spPr>
            <a:xfrm>
              <a:off x="8486053" y="4302189"/>
              <a:ext cx="2916664" cy="296921"/>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Mobiliario Urbano Sostenible</a:t>
              </a:r>
              <a:endParaRPr dirty="0" lang="es-CO"/>
            </a:p>
          </p:txBody>
        </p:sp>
      </p:grpSp>
    </p:spTree>
    <p:extLst>
      <p:ext uri="{BB962C8B-B14F-4D97-AF65-F5344CB8AC3E}">
        <p14:creationId xmlns:p14="http://schemas.microsoft.com/office/powerpoint/2010/main" val="860149281"/>
      </p:ext>
    </p:extLst>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0F47DCE9-9231-47BB-81D0-9700F8A7F517}"/>
              </a:ext>
            </a:extLst>
          </p:cNvPr>
          <p:cNvSpPr/>
          <p:nvPr/>
        </p:nvSpPr>
        <p:spPr>
          <a:xfrm>
            <a:off x="0" y="0"/>
            <a:ext cx="12192000" cy="6858000"/>
          </a:xfrm>
          <a:prstGeom prst="rect">
            <a:avLst/>
          </a:prstGeom>
          <a:solidFill>
            <a:srgbClr val="6F6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nvGrpSpPr>
          <p:cNvPr id="17" name="Grupo 16">
            <a:extLst>
              <a:ext uri="{FF2B5EF4-FFF2-40B4-BE49-F238E27FC236}">
                <a16:creationId xmlns:a16="http://schemas.microsoft.com/office/drawing/2014/main" id="{F3277382-895F-498C-BD58-8EF478C02007}"/>
              </a:ext>
            </a:extLst>
          </p:cNvPr>
          <p:cNvGrpSpPr/>
          <p:nvPr/>
        </p:nvGrpSpPr>
        <p:grpSpPr>
          <a:xfrm>
            <a:off x="1166192" y="-80900"/>
            <a:ext cx="10152263" cy="6938900"/>
            <a:chOff x="1442831" y="118128"/>
            <a:chExt cx="9568071" cy="6175383"/>
          </a:xfrm>
        </p:grpSpPr>
        <p:grpSp>
          <p:nvGrpSpPr>
            <p:cNvPr id="9" name="Grupo 8">
              <a:extLst>
                <a:ext uri="{FF2B5EF4-FFF2-40B4-BE49-F238E27FC236}">
                  <a16:creationId xmlns:a16="http://schemas.microsoft.com/office/drawing/2014/main" id="{A645B179-8F22-46DA-8749-D0049E80C3EB}"/>
                </a:ext>
              </a:extLst>
            </p:cNvPr>
            <p:cNvGrpSpPr/>
            <p:nvPr/>
          </p:nvGrpSpPr>
          <p:grpSpPr>
            <a:xfrm>
              <a:off x="1442831" y="118128"/>
              <a:ext cx="9568071" cy="6175383"/>
              <a:chOff x="2171699" y="723900"/>
              <a:chExt cx="9568071" cy="6175383"/>
            </a:xfrm>
          </p:grpSpPr>
          <p:grpSp>
            <p:nvGrpSpPr>
              <p:cNvPr id="7" name="Grupo 6">
                <a:extLst>
                  <a:ext uri="{FF2B5EF4-FFF2-40B4-BE49-F238E27FC236}">
                    <a16:creationId xmlns:a16="http://schemas.microsoft.com/office/drawing/2014/main" id="{CC90C277-924A-4C07-99D3-FF29F6FAF427}"/>
                  </a:ext>
                </a:extLst>
              </p:cNvPr>
              <p:cNvGrpSpPr/>
              <p:nvPr/>
            </p:nvGrpSpPr>
            <p:grpSpPr>
              <a:xfrm>
                <a:off x="2171699" y="723900"/>
                <a:ext cx="9568071" cy="6175383"/>
                <a:chOff x="2171699" y="723900"/>
                <a:chExt cx="9568071" cy="6175383"/>
              </a:xfrm>
            </p:grpSpPr>
            <p:sp>
              <p:nvSpPr>
                <p:cNvPr id="6" name="Rectángulo 5">
                  <a:extLst>
                    <a:ext uri="{FF2B5EF4-FFF2-40B4-BE49-F238E27FC236}">
                      <a16:creationId xmlns:a16="http://schemas.microsoft.com/office/drawing/2014/main" id="{29F7AA9B-594C-486A-829F-3E1BD4ECF2D9}"/>
                    </a:ext>
                  </a:extLst>
                </p:cNvPr>
                <p:cNvSpPr/>
                <p:nvPr/>
              </p:nvSpPr>
              <p:spPr>
                <a:xfrm>
                  <a:off x="2171699" y="5299342"/>
                  <a:ext cx="8854747" cy="1599941"/>
                </a:xfrm>
                <a:prstGeom prst="rect">
                  <a:avLst/>
                </a:prstGeom>
                <a:solidFill>
                  <a:srgbClr val="6F6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sz="1600"/>
                </a:p>
              </p:txBody>
            </p:sp>
            <p:grpSp>
              <p:nvGrpSpPr>
                <p:cNvPr id="55" name="Grupo 54">
                  <a:extLst>
                    <a:ext uri="{FF2B5EF4-FFF2-40B4-BE49-F238E27FC236}">
                      <a16:creationId xmlns:a16="http://schemas.microsoft.com/office/drawing/2014/main" id="{A935F3D0-CDE4-47EB-B51F-76A772EA7395}"/>
                    </a:ext>
                  </a:extLst>
                </p:cNvPr>
                <p:cNvGrpSpPr/>
                <p:nvPr/>
              </p:nvGrpSpPr>
              <p:grpSpPr>
                <a:xfrm>
                  <a:off x="2171699" y="723900"/>
                  <a:ext cx="9568071" cy="5537200"/>
                  <a:chOff x="2171699" y="723900"/>
                  <a:chExt cx="9568071" cy="5537200"/>
                </a:xfrm>
              </p:grpSpPr>
              <p:pic>
                <p:nvPicPr>
                  <p:cNvPr id="3" name="Imagen 2">
                    <a:extLst>
                      <a:ext uri="{FF2B5EF4-FFF2-40B4-BE49-F238E27FC236}">
                        <a16:creationId xmlns:a16="http://schemas.microsoft.com/office/drawing/2014/main" id="{8FDBF877-AF2B-4006-97D4-E411E66DA608}"/>
                      </a:ext>
                    </a:extLst>
                  </p:cNvPr>
                  <p:cNvPicPr>
                    <a:picLocks noChangeAspect="1"/>
                  </p:cNvPicPr>
                  <p:nvPr/>
                </p:nvPicPr>
                <p:blipFill rotWithShape="1">
                  <a:blip r:embed="rId2">
                    <a:extLst>
                      <a:ext uri="{28A0092B-C50C-407E-A947-70E740481C1C}">
                        <a14:useLocalDpi xmlns:a14="http://schemas.microsoft.com/office/drawing/2010/main" val="0"/>
                      </a:ext>
                    </a:extLst>
                  </a:blip>
                  <a:srcRect l="68" t="214"/>
                  <a:stretch/>
                </p:blipFill>
                <p:spPr>
                  <a:xfrm>
                    <a:off x="2171699" y="723900"/>
                    <a:ext cx="8854747" cy="5537200"/>
                  </a:xfrm>
                  <a:prstGeom prst="rect">
                    <a:avLst/>
                  </a:prstGeom>
                </p:spPr>
              </p:pic>
              <p:cxnSp>
                <p:nvCxnSpPr>
                  <p:cNvPr id="13" name="Conector recto de flecha 12">
                    <a:extLst>
                      <a:ext uri="{FF2B5EF4-FFF2-40B4-BE49-F238E27FC236}">
                        <a16:creationId xmlns:a16="http://schemas.microsoft.com/office/drawing/2014/main" id="{CB4FE5CD-1573-4EFA-8DF6-116ACAEE4852}"/>
                      </a:ext>
                    </a:extLst>
                  </p:cNvPr>
                  <p:cNvCxnSpPr>
                    <a:cxnSpLocks/>
                  </p:cNvCxnSpPr>
                  <p:nvPr/>
                </p:nvCxnSpPr>
                <p:spPr>
                  <a:xfrm flipV="1">
                    <a:off x="4914900" y="4051300"/>
                    <a:ext cx="3403600" cy="1651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6" name="Conector recto de flecha 15">
                    <a:extLst>
                      <a:ext uri="{FF2B5EF4-FFF2-40B4-BE49-F238E27FC236}">
                        <a16:creationId xmlns:a16="http://schemas.microsoft.com/office/drawing/2014/main" id="{1657AD66-9F5C-4320-AAB8-F8764DB26565}"/>
                      </a:ext>
                    </a:extLst>
                  </p:cNvPr>
                  <p:cNvCxnSpPr/>
                  <p:nvPr/>
                </p:nvCxnSpPr>
                <p:spPr>
                  <a:xfrm flipH="1">
                    <a:off x="2374900" y="4216400"/>
                    <a:ext cx="2540000" cy="3302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20" name="Conector recto de flecha 19">
                    <a:extLst>
                      <a:ext uri="{FF2B5EF4-FFF2-40B4-BE49-F238E27FC236}">
                        <a16:creationId xmlns:a16="http://schemas.microsoft.com/office/drawing/2014/main" id="{3ED46E4B-0BD4-4D52-AAA7-2B425A2809C5}"/>
                      </a:ext>
                    </a:extLst>
                  </p:cNvPr>
                  <p:cNvCxnSpPr>
                    <a:cxnSpLocks/>
                  </p:cNvCxnSpPr>
                  <p:nvPr/>
                </p:nvCxnSpPr>
                <p:spPr>
                  <a:xfrm>
                    <a:off x="3286263" y="1921565"/>
                    <a:ext cx="662885" cy="4200939"/>
                  </a:xfrm>
                  <a:prstGeom prst="straightConnector1">
                    <a:avLst/>
                  </a:prstGeom>
                  <a:ln w="57150">
                    <a:headEnd type="triangle"/>
                    <a:tailEnd type="triangle"/>
                  </a:ln>
                </p:spPr>
                <p:style>
                  <a:lnRef idx="3">
                    <a:schemeClr val="accent4"/>
                  </a:lnRef>
                  <a:fillRef idx="0">
                    <a:schemeClr val="accent4"/>
                  </a:fillRef>
                  <a:effectRef idx="2">
                    <a:schemeClr val="accent4"/>
                  </a:effectRef>
                  <a:fontRef idx="minor">
                    <a:schemeClr val="tx1"/>
                  </a:fontRef>
                </p:style>
              </p:cxnSp>
              <p:sp>
                <p:nvSpPr>
                  <p:cNvPr id="23" name="Rectángulo 22">
                    <a:extLst>
                      <a:ext uri="{FF2B5EF4-FFF2-40B4-BE49-F238E27FC236}">
                        <a16:creationId xmlns:a16="http://schemas.microsoft.com/office/drawing/2014/main" id="{150B7EDB-543D-4C23-A750-AC28E8F3F439}"/>
                      </a:ext>
                    </a:extLst>
                  </p:cNvPr>
                  <p:cNvSpPr/>
                  <p:nvPr/>
                </p:nvSpPr>
                <p:spPr>
                  <a:xfrm>
                    <a:off x="2342169" y="898426"/>
                    <a:ext cx="4790937" cy="3313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CO" sz="20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RENOVACIÓN URBANA-TRANSPORTE</a:t>
                    </a:r>
                  </a:p>
                </p:txBody>
              </p:sp>
              <p:cxnSp>
                <p:nvCxnSpPr>
                  <p:cNvPr id="30" name="Conector recto 29">
                    <a:extLst>
                      <a:ext uri="{FF2B5EF4-FFF2-40B4-BE49-F238E27FC236}">
                        <a16:creationId xmlns:a16="http://schemas.microsoft.com/office/drawing/2014/main" id="{FA4FC043-BCBC-4A9C-9A20-C528FB5F70D6}"/>
                      </a:ext>
                    </a:extLst>
                  </p:cNvPr>
                  <p:cNvCxnSpPr/>
                  <p:nvPr/>
                </p:nvCxnSpPr>
                <p:spPr>
                  <a:xfrm flipV="1">
                    <a:off x="2374900" y="2517913"/>
                    <a:ext cx="1759778" cy="1457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60FA4A85-C537-411B-97C3-6BE57DC63225}"/>
                      </a:ext>
                    </a:extLst>
                  </p:cNvPr>
                  <p:cNvCxnSpPr>
                    <a:cxnSpLocks/>
                  </p:cNvCxnSpPr>
                  <p:nvPr/>
                </p:nvCxnSpPr>
                <p:spPr>
                  <a:xfrm flipV="1">
                    <a:off x="4121426" y="2411896"/>
                    <a:ext cx="1351722" cy="1192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CF971D9-3A91-4FF2-B9EC-2CA14863866E}"/>
                      </a:ext>
                    </a:extLst>
                  </p:cNvPr>
                  <p:cNvCxnSpPr>
                    <a:cxnSpLocks/>
                  </p:cNvCxnSpPr>
                  <p:nvPr/>
                </p:nvCxnSpPr>
                <p:spPr>
                  <a:xfrm flipV="1">
                    <a:off x="5473148" y="2305050"/>
                    <a:ext cx="1458400" cy="14687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331FE184-D6D8-4099-8ACB-CEF79369CBC7}"/>
                      </a:ext>
                    </a:extLst>
                  </p:cNvPr>
                  <p:cNvCxnSpPr>
                    <a:cxnSpLocks/>
                  </p:cNvCxnSpPr>
                  <p:nvPr/>
                </p:nvCxnSpPr>
                <p:spPr>
                  <a:xfrm>
                    <a:off x="5191815" y="1921565"/>
                    <a:ext cx="1828683" cy="3657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23DF3799-9DD9-4E20-9EFF-0D4AC6EEA2EF}"/>
                      </a:ext>
                    </a:extLst>
                  </p:cNvPr>
                  <p:cNvCxnSpPr>
                    <a:cxnSpLocks/>
                  </p:cNvCxnSpPr>
                  <p:nvPr/>
                </p:nvCxnSpPr>
                <p:spPr>
                  <a:xfrm>
                    <a:off x="5597326" y="2663687"/>
                    <a:ext cx="2314222"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5F86BC49-CB9F-4667-BBED-7D21043C231D}"/>
                      </a:ext>
                    </a:extLst>
                  </p:cNvPr>
                  <p:cNvCxnSpPr>
                    <a:cxnSpLocks/>
                  </p:cNvCxnSpPr>
                  <p:nvPr/>
                </p:nvCxnSpPr>
                <p:spPr>
                  <a:xfrm>
                    <a:off x="8318500" y="5372052"/>
                    <a:ext cx="245551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07D96589-400C-402D-BDFA-C13593B3EEE6}"/>
                      </a:ext>
                    </a:extLst>
                  </p:cNvPr>
                  <p:cNvCxnSpPr>
                    <a:cxnSpLocks/>
                  </p:cNvCxnSpPr>
                  <p:nvPr/>
                </p:nvCxnSpPr>
                <p:spPr>
                  <a:xfrm flipV="1">
                    <a:off x="8318500" y="4133850"/>
                    <a:ext cx="0" cy="115565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47B71A4-8B63-45BE-9125-2443FB8136BF}"/>
                      </a:ext>
                    </a:extLst>
                  </p:cNvPr>
                  <p:cNvCxnSpPr>
                    <a:cxnSpLocks/>
                  </p:cNvCxnSpPr>
                  <p:nvPr/>
                </p:nvCxnSpPr>
                <p:spPr>
                  <a:xfrm flipV="1">
                    <a:off x="7908973" y="1508035"/>
                    <a:ext cx="0" cy="115565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3706243A-7FA5-4C33-8E47-77CD28742E8F}"/>
                      </a:ext>
                    </a:extLst>
                  </p:cNvPr>
                  <p:cNvSpPr/>
                  <p:nvPr/>
                </p:nvSpPr>
                <p:spPr>
                  <a:xfrm>
                    <a:off x="7908973" y="2976845"/>
                    <a:ext cx="2536164" cy="629994"/>
                  </a:xfrm>
                  <a:prstGeom prst="rect">
                    <a:avLst/>
                  </a:prstGeom>
                </p:spPr>
                <p:txBody>
                  <a:bodyPr wrap="square">
                    <a:spAutoFit/>
                  </a:bodyPr>
                  <a:lstStyle/>
                  <a:p>
                    <a:pPr algn="just"/>
                    <a:r>
                      <a:rPr dirty="0" lang="es-CO" sz="2000">
                        <a:solidFill>
                          <a:schemeClr val="bg1"/>
                        </a:solidFill>
                        <a:latin charset="0" panose="02020603050405020304" pitchFamily="18" typeface="Times New Roman"/>
                        <a:cs charset="0" panose="02020603050405020304" pitchFamily="18" typeface="Times New Roman"/>
                      </a:rPr>
                      <a:t>Reducir la saturación de vía pública</a:t>
                    </a:r>
                    <a:endParaRPr dirty="0" lang="es-CO" sz="2000">
                      <a:solidFill>
                        <a:schemeClr val="bg1"/>
                      </a:solidFill>
                    </a:endParaRPr>
                  </a:p>
                </p:txBody>
              </p:sp>
              <p:sp>
                <p:nvSpPr>
                  <p:cNvPr id="52" name="Rectángulo 51">
                    <a:extLst>
                      <a:ext uri="{FF2B5EF4-FFF2-40B4-BE49-F238E27FC236}">
                        <a16:creationId xmlns:a16="http://schemas.microsoft.com/office/drawing/2014/main" id="{0CCDB905-1E26-426D-8B01-BF3EF483B3A7}"/>
                      </a:ext>
                    </a:extLst>
                  </p:cNvPr>
                  <p:cNvSpPr/>
                  <p:nvPr/>
                </p:nvSpPr>
                <p:spPr>
                  <a:xfrm>
                    <a:off x="8263165" y="5431340"/>
                    <a:ext cx="3476605" cy="575212"/>
                  </a:xfrm>
                  <a:prstGeom prst="rect">
                    <a:avLst/>
                  </a:prstGeom>
                </p:spPr>
                <p:txBody>
                  <a:bodyPr wrap="square">
                    <a:spAutoFit/>
                  </a:bodyPr>
                  <a:lstStyle/>
                  <a:p>
                    <a:pPr algn="just"/>
                    <a:r>
                      <a:rPr dirty="0" lang="es-CO">
                        <a:solidFill>
                          <a:schemeClr val="bg1"/>
                        </a:solidFill>
                        <a:latin charset="0" panose="02020603050405020304" pitchFamily="18" typeface="Times New Roman"/>
                        <a:cs charset="0" panose="02020603050405020304" pitchFamily="18" typeface="Times New Roman"/>
                      </a:rPr>
                      <a:t>Integrar las vías principales alrededor de la obra arquitectónica.</a:t>
                    </a:r>
                    <a:endParaRPr dirty="0" lang="es-CO">
                      <a:solidFill>
                        <a:schemeClr val="bg1"/>
                      </a:solidFill>
                    </a:endParaRPr>
                  </a:p>
                </p:txBody>
              </p:sp>
              <p:pic>
                <p:nvPicPr>
                  <p:cNvPr descr="Resultado de imagen para congestionamiento vehicular en huancayo" id="3074" name="Picture 2">
                    <a:extLst>
                      <a:ext uri="{FF2B5EF4-FFF2-40B4-BE49-F238E27FC236}">
                        <a16:creationId xmlns:a16="http://schemas.microsoft.com/office/drawing/2014/main" id="{A385EE7A-EADD-4D90-857B-1A3FBA6D3AAD}"/>
                      </a:ext>
                    </a:extLst>
                  </p:cNvPr>
                  <p:cNvPicPr>
                    <a:picLocks noChangeArrowheads="1"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49"/>
                  <a:stretch/>
                </p:blipFill>
                <p:spPr bwMode="auto">
                  <a:xfrm>
                    <a:off x="8016406" y="1663168"/>
                    <a:ext cx="1802527" cy="1337586"/>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av ferrocarril huancayo" id="3076" name="Picture 4">
                    <a:extLst>
                      <a:ext uri="{FF2B5EF4-FFF2-40B4-BE49-F238E27FC236}">
                        <a16:creationId xmlns:a16="http://schemas.microsoft.com/office/drawing/2014/main" id="{6A48E4B2-FEA6-4427-B3F5-67C539F587DB}"/>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9064" y="3698113"/>
                    <a:ext cx="2046817" cy="153511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descr="Resultado de imagen para norte magnetico sin fondo" id="21" name="Picture 2">
                <a:extLst>
                  <a:ext uri="{FF2B5EF4-FFF2-40B4-BE49-F238E27FC236}">
                    <a16:creationId xmlns:a16="http://schemas.microsoft.com/office/drawing/2014/main" id="{D8CF9CF3-EDD2-4B6B-AA25-EB5667C44D5E}"/>
                  </a:ext>
                </a:extLst>
              </p:cNvPr>
              <p:cNvPicPr>
                <a:picLocks noChangeArrowheads="1" noChangeAspect="1"/>
              </p:cNvPicPr>
              <p:nvPr/>
            </p:nvPicPr>
            <p:blipFill>
              <a:blip r:embed="rId6">
                <a:lum bright="70000" contrast="-70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304775">
                <a:off x="6593045" y="1245917"/>
                <a:ext cx="1222575" cy="109925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529D05F3-D75D-492C-B05C-F17DDEB21B31}"/>
                  </a:ext>
                </a:extLst>
              </p:cNvPr>
              <p:cNvSpPr/>
              <p:nvPr/>
            </p:nvSpPr>
            <p:spPr>
              <a:xfrm rot="21365143">
                <a:off x="3393868" y="2152860"/>
                <a:ext cx="3420206" cy="273911"/>
              </a:xfrm>
              <a:prstGeom prst="rect">
                <a:avLst/>
              </a:prstGeom>
            </p:spPr>
            <p:txBody>
              <a:bodyPr wrap="square">
                <a:spAutoFit/>
              </a:bodyPr>
              <a:lstStyle/>
              <a:p>
                <a:pPr algn="just"/>
                <a:r>
                  <a:rPr dirty="0" lang="es-CO" sz="14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San Francisco de Asis</a:t>
                </a:r>
                <a:endParaRPr dirty="0" lang="es-CO" sz="1400">
                  <a:effectLst>
                    <a:outerShdw algn="tl" blurRad="38100" dir="2700000" dist="38100">
                      <a:srgbClr val="000000">
                        <a:alpha val="43137"/>
                      </a:srgbClr>
                    </a:outerShdw>
                  </a:effectLst>
                </a:endParaRPr>
              </a:p>
            </p:txBody>
          </p:sp>
          <p:sp>
            <p:nvSpPr>
              <p:cNvPr id="24" name="Rectángulo 23">
                <a:extLst>
                  <a:ext uri="{FF2B5EF4-FFF2-40B4-BE49-F238E27FC236}">
                    <a16:creationId xmlns:a16="http://schemas.microsoft.com/office/drawing/2014/main" id="{2E6DF787-74F5-4594-B575-69E61C973E11}"/>
                  </a:ext>
                </a:extLst>
              </p:cNvPr>
              <p:cNvSpPr/>
              <p:nvPr/>
            </p:nvSpPr>
            <p:spPr>
              <a:xfrm rot="21271818">
                <a:off x="4066245" y="2990558"/>
                <a:ext cx="1124604" cy="273911"/>
              </a:xfrm>
              <a:prstGeom prst="rect">
                <a:avLst/>
              </a:prstGeom>
            </p:spPr>
            <p:txBody>
              <a:bodyPr wrap="square">
                <a:spAutoFit/>
              </a:bodyPr>
              <a:lstStyle/>
              <a:p>
                <a:pPr algn="just"/>
                <a:r>
                  <a:rPr dirty="0" lang="es-CO" sz="14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Huancas</a:t>
                </a:r>
                <a:endParaRPr dirty="0" lang="es-CO" sz="1400">
                  <a:effectLst>
                    <a:outerShdw algn="tl" blurRad="38100" dir="2700000" dist="38100">
                      <a:srgbClr val="000000">
                        <a:alpha val="43137"/>
                      </a:srgbClr>
                    </a:outerShdw>
                  </a:effectLst>
                </a:endParaRPr>
              </a:p>
            </p:txBody>
          </p:sp>
          <p:cxnSp>
            <p:nvCxnSpPr>
              <p:cNvPr id="25" name="Conector recto 24">
                <a:extLst>
                  <a:ext uri="{FF2B5EF4-FFF2-40B4-BE49-F238E27FC236}">
                    <a16:creationId xmlns:a16="http://schemas.microsoft.com/office/drawing/2014/main" id="{7ED8FD0D-0B46-48E8-A052-74DC649DEA1E}"/>
                  </a:ext>
                </a:extLst>
              </p:cNvPr>
              <p:cNvCxnSpPr>
                <a:cxnSpLocks/>
              </p:cNvCxnSpPr>
              <p:nvPr/>
            </p:nvCxnSpPr>
            <p:spPr>
              <a:xfrm flipV="1">
                <a:off x="3495476" y="2885189"/>
                <a:ext cx="2168033" cy="20396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3E34CA2B-9BB9-465A-93FD-DD6317CFD2B0}"/>
                  </a:ext>
                </a:extLst>
              </p:cNvPr>
              <p:cNvSpPr/>
              <p:nvPr/>
            </p:nvSpPr>
            <p:spPr>
              <a:xfrm>
                <a:off x="6590894" y="3803192"/>
                <a:ext cx="1124604" cy="273911"/>
              </a:xfrm>
              <a:prstGeom prst="rect">
                <a:avLst/>
              </a:prstGeom>
            </p:spPr>
            <p:txBody>
              <a:bodyPr wrap="square">
                <a:spAutoFit/>
              </a:bodyPr>
              <a:lstStyle/>
              <a:p>
                <a:pPr algn="just"/>
                <a:r>
                  <a:rPr dirty="0" lang="es-CO" sz="14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Ferrocarril</a:t>
                </a:r>
                <a:endParaRPr dirty="0" lang="es-CO" sz="1400">
                  <a:effectLst>
                    <a:outerShdw algn="tl" blurRad="38100" dir="2700000" dist="38100">
                      <a:srgbClr val="000000">
                        <a:alpha val="43137"/>
                      </a:srgbClr>
                    </a:outerShdw>
                  </a:effectLst>
                </a:endParaRPr>
              </a:p>
            </p:txBody>
          </p:sp>
          <p:sp>
            <p:nvSpPr>
              <p:cNvPr id="28" name="Rectángulo 27">
                <a:extLst>
                  <a:ext uri="{FF2B5EF4-FFF2-40B4-BE49-F238E27FC236}">
                    <a16:creationId xmlns:a16="http://schemas.microsoft.com/office/drawing/2014/main" id="{4926B73E-003E-40B2-BF1B-974BB3B36541}"/>
                  </a:ext>
                </a:extLst>
              </p:cNvPr>
              <p:cNvSpPr/>
              <p:nvPr/>
            </p:nvSpPr>
            <p:spPr>
              <a:xfrm rot="4915515">
                <a:off x="3032140" y="4809430"/>
                <a:ext cx="1124602" cy="305144"/>
              </a:xfrm>
              <a:prstGeom prst="rect">
                <a:avLst/>
              </a:prstGeom>
            </p:spPr>
            <p:txBody>
              <a:bodyPr wrap="square">
                <a:spAutoFit/>
              </a:bodyPr>
              <a:lstStyle/>
              <a:p>
                <a:pPr algn="just"/>
                <a:r>
                  <a:rPr dirty="0" lang="es-CO" sz="1400">
                    <a:effectLst>
                      <a:outerShdw algn="tl" blurRad="38100" dir="2700000" dist="38100">
                        <a:srgbClr val="000000">
                          <a:alpha val="43137"/>
                        </a:srgbClr>
                      </a:outerShdw>
                    </a:effectLst>
                  </a:rPr>
                  <a:t>Giráldez</a:t>
                </a:r>
              </a:p>
            </p:txBody>
          </p:sp>
          <p:sp>
            <p:nvSpPr>
              <p:cNvPr id="8" name="Rectángulo 7">
                <a:extLst>
                  <a:ext uri="{FF2B5EF4-FFF2-40B4-BE49-F238E27FC236}">
                    <a16:creationId xmlns:a16="http://schemas.microsoft.com/office/drawing/2014/main" id="{12FEDBE8-5CFA-40B4-86F3-31E8AE861315}"/>
                  </a:ext>
                </a:extLst>
              </p:cNvPr>
              <p:cNvSpPr/>
              <p:nvPr/>
            </p:nvSpPr>
            <p:spPr>
              <a:xfrm>
                <a:off x="2531164" y="6267593"/>
                <a:ext cx="2296242" cy="556592"/>
              </a:xfrm>
              <a:prstGeom prst="rect">
                <a:avLst/>
              </a:prstGeom>
              <a:solidFill>
                <a:srgbClr val="F2F2F2">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sz="1600"/>
              </a:p>
            </p:txBody>
          </p:sp>
        </p:grpSp>
        <p:cxnSp>
          <p:nvCxnSpPr>
            <p:cNvPr id="33" name="Conector recto de flecha 32">
              <a:extLst>
                <a:ext uri="{FF2B5EF4-FFF2-40B4-BE49-F238E27FC236}">
                  <a16:creationId xmlns:a16="http://schemas.microsoft.com/office/drawing/2014/main" id="{BFD23972-AC2C-476A-B6DF-C632C95009EA}"/>
                </a:ext>
              </a:extLst>
            </p:cNvPr>
            <p:cNvCxnSpPr>
              <a:cxnSpLocks/>
            </p:cNvCxnSpPr>
            <p:nvPr/>
          </p:nvCxnSpPr>
          <p:spPr>
            <a:xfrm>
              <a:off x="1918005" y="5869609"/>
              <a:ext cx="515150" cy="23062"/>
            </a:xfrm>
            <a:prstGeom prst="straightConnector1">
              <a:avLst/>
            </a:prstGeom>
            <a:ln w="57150">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36" name="Conector recto 35">
              <a:extLst>
                <a:ext uri="{FF2B5EF4-FFF2-40B4-BE49-F238E27FC236}">
                  <a16:creationId xmlns:a16="http://schemas.microsoft.com/office/drawing/2014/main" id="{A082206E-A5A7-4EBF-B28E-C39482BFF92D}"/>
                </a:ext>
              </a:extLst>
            </p:cNvPr>
            <p:cNvCxnSpPr>
              <a:cxnSpLocks/>
            </p:cNvCxnSpPr>
            <p:nvPr/>
          </p:nvCxnSpPr>
          <p:spPr>
            <a:xfrm>
              <a:off x="1990243" y="6083968"/>
              <a:ext cx="370673" cy="680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F3258973-C5F4-4ADF-98E0-3423F4F92BF8}"/>
                </a:ext>
              </a:extLst>
            </p:cNvPr>
            <p:cNvCxnSpPr>
              <a:cxnSpLocks/>
            </p:cNvCxnSpPr>
            <p:nvPr/>
          </p:nvCxnSpPr>
          <p:spPr>
            <a:xfrm flipV="1">
              <a:off x="4749189" y="1099930"/>
              <a:ext cx="0" cy="947531"/>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CBC8433B-7AE8-42CC-8114-88E9B5C41D25}"/>
                </a:ext>
              </a:extLst>
            </p:cNvPr>
            <p:cNvCxnSpPr>
              <a:cxnSpLocks/>
            </p:cNvCxnSpPr>
            <p:nvPr/>
          </p:nvCxnSpPr>
          <p:spPr>
            <a:xfrm>
              <a:off x="2434967" y="1099930"/>
              <a:ext cx="2314222"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id="{285357BD-05F7-4D33-812C-4FEA487C3BBC}"/>
                </a:ext>
              </a:extLst>
            </p:cNvPr>
            <p:cNvSpPr/>
            <p:nvPr/>
          </p:nvSpPr>
          <p:spPr>
            <a:xfrm>
              <a:off x="2405683" y="849143"/>
              <a:ext cx="3309727" cy="328693"/>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MERCADO MAYORISTA (MM)</a:t>
              </a:r>
              <a:endParaRPr dirty="0" lang="es-CO"/>
            </a:p>
          </p:txBody>
        </p:sp>
        <p:sp>
          <p:nvSpPr>
            <p:cNvPr id="45" name="Rectángulo 44">
              <a:extLst>
                <a:ext uri="{FF2B5EF4-FFF2-40B4-BE49-F238E27FC236}">
                  <a16:creationId xmlns:a16="http://schemas.microsoft.com/office/drawing/2014/main" id="{1BDE65D6-EBEA-49E2-8A89-AF114F2AA955}"/>
                </a:ext>
              </a:extLst>
            </p:cNvPr>
            <p:cNvSpPr/>
            <p:nvPr/>
          </p:nvSpPr>
          <p:spPr>
            <a:xfrm>
              <a:off x="2469295" y="5746601"/>
              <a:ext cx="1650509" cy="301301"/>
            </a:xfrm>
            <a:prstGeom prst="rect">
              <a:avLst/>
            </a:prstGeom>
          </p:spPr>
          <p:txBody>
            <a:bodyPr wrap="none">
              <a:spAutoFit/>
            </a:bodyPr>
            <a:lstStyle/>
            <a:p>
              <a:r>
                <a:rPr dirty="0" lang="es-CO" sz="1600"/>
                <a:t>VÍAS PRINCIPALES</a:t>
              </a:r>
            </a:p>
          </p:txBody>
        </p:sp>
        <p:sp>
          <p:nvSpPr>
            <p:cNvPr id="46" name="Rectángulo 45">
              <a:extLst>
                <a:ext uri="{FF2B5EF4-FFF2-40B4-BE49-F238E27FC236}">
                  <a16:creationId xmlns:a16="http://schemas.microsoft.com/office/drawing/2014/main" id="{BFDD4417-246D-4FAE-874B-B6A1B32A59AB}"/>
                </a:ext>
              </a:extLst>
            </p:cNvPr>
            <p:cNvSpPr/>
            <p:nvPr/>
          </p:nvSpPr>
          <p:spPr>
            <a:xfrm>
              <a:off x="2469295" y="5954824"/>
              <a:ext cx="1593103" cy="301301"/>
            </a:xfrm>
            <a:prstGeom prst="rect">
              <a:avLst/>
            </a:prstGeom>
          </p:spPr>
          <p:txBody>
            <a:bodyPr wrap="none">
              <a:spAutoFit/>
            </a:bodyPr>
            <a:lstStyle/>
            <a:p>
              <a:r>
                <a:rPr dirty="0" lang="es-CO" sz="1600"/>
                <a:t>VÍAS SATURADAS</a:t>
              </a:r>
            </a:p>
          </p:txBody>
        </p:sp>
      </p:grpSp>
    </p:spTree>
    <p:extLst>
      <p:ext uri="{BB962C8B-B14F-4D97-AF65-F5344CB8AC3E}">
        <p14:creationId xmlns:p14="http://schemas.microsoft.com/office/powerpoint/2010/main" val="1600448392"/>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01C34C5-309F-4030-B314-F3CC84CB7D8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6" name="Rectángulo 5">
            <a:extLst>
              <a:ext uri="{FF2B5EF4-FFF2-40B4-BE49-F238E27FC236}">
                <a16:creationId xmlns:a16="http://schemas.microsoft.com/office/drawing/2014/main" id="{63AF249B-EB65-4A88-A94A-DBE37E2280F8}"/>
              </a:ext>
            </a:extLst>
          </p:cNvPr>
          <p:cNvSpPr/>
          <p:nvPr/>
        </p:nvSpPr>
        <p:spPr>
          <a:xfrm>
            <a:off x="92968" y="1665533"/>
            <a:ext cx="12006064" cy="513521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id="3" name="Imagen 2">
            <a:extLst>
              <a:ext uri="{FF2B5EF4-FFF2-40B4-BE49-F238E27FC236}">
                <a16:creationId xmlns:a16="http://schemas.microsoft.com/office/drawing/2014/main" id="{6C2FF4F6-730B-4C1B-988B-932BA334A808}"/>
              </a:ext>
            </a:extLst>
          </p:cNvPr>
          <p:cNvPicPr>
            <a:picLocks noChangeAspect="1"/>
          </p:cNvPicPr>
          <p:nvPr/>
        </p:nvPicPr>
        <p:blipFill rotWithShape="1">
          <a:blip r:embed="rId2"/>
          <a:srcRect b="48261" l="2562" r="69599" t="622"/>
          <a:stretch/>
        </p:blipFill>
        <p:spPr>
          <a:xfrm>
            <a:off x="315189" y="1702502"/>
            <a:ext cx="3471823" cy="4472435"/>
          </a:xfrm>
          <a:prstGeom prst="rect">
            <a:avLst/>
          </a:prstGeom>
        </p:spPr>
      </p:pic>
      <p:sp>
        <p:nvSpPr>
          <p:cNvPr id="5" name="Rectángulo 4">
            <a:extLst>
              <a:ext uri="{FF2B5EF4-FFF2-40B4-BE49-F238E27FC236}">
                <a16:creationId xmlns:a16="http://schemas.microsoft.com/office/drawing/2014/main" id="{B112DB32-BFF6-41C8-BCBB-94AD2A1FC5F4}"/>
              </a:ext>
            </a:extLst>
          </p:cNvPr>
          <p:cNvSpPr/>
          <p:nvPr/>
        </p:nvSpPr>
        <p:spPr>
          <a:xfrm>
            <a:off x="157036" y="19093"/>
            <a:ext cx="7182642" cy="1818190"/>
          </a:xfrm>
          <a:prstGeom prst="rect">
            <a:avLst/>
          </a:prstGeom>
        </p:spPr>
        <p:txBody>
          <a:bodyPr wrap="square">
            <a:spAutoFit/>
          </a:bodyPr>
          <a:lstStyle/>
          <a:p>
            <a:pPr lvl="0"/>
            <a:r>
              <a:rPr b="1" dirty="0" lang="es-CO" sz="3190">
                <a:latin charset="0" panose="02020603050405020304" pitchFamily="18" typeface="Times New Roman"/>
                <a:cs charset="0" panose="02020603050405020304" pitchFamily="18" typeface="Times New Roman"/>
              </a:rPr>
              <a:t>UBICACIÓN DEL TERRITORIO DE LA ZONA DE INTERVENCIÓN</a:t>
            </a:r>
          </a:p>
          <a:p>
            <a:pPr lvl="0"/>
            <a:endParaRPr b="1" dirty="0" lang="es-CO" sz="4835">
              <a:latin charset="0" panose="02020603050405020304" pitchFamily="18" typeface="Times New Roman"/>
              <a:cs charset="0" panose="02020603050405020304" pitchFamily="18" typeface="Times New Roman"/>
            </a:endParaRPr>
          </a:p>
        </p:txBody>
      </p:sp>
      <p:sp>
        <p:nvSpPr>
          <p:cNvPr id="2" name="Rectángulo 1">
            <a:extLst>
              <a:ext uri="{FF2B5EF4-FFF2-40B4-BE49-F238E27FC236}">
                <a16:creationId xmlns:a16="http://schemas.microsoft.com/office/drawing/2014/main" id="{96EC77FD-4E41-4062-9587-C1693F234B26}"/>
              </a:ext>
            </a:extLst>
          </p:cNvPr>
          <p:cNvSpPr/>
          <p:nvPr/>
        </p:nvSpPr>
        <p:spPr>
          <a:xfrm>
            <a:off x="7638681" y="2295248"/>
            <a:ext cx="2479435" cy="300006"/>
          </a:xfrm>
          <a:prstGeom prst="rect">
            <a:avLst/>
          </a:prstGeom>
          <a:noFill/>
        </p:spPr>
        <p:txBody>
          <a:bodyPr bIns="40507" lIns="81013" rIns="81013" tIns="40507" wrap="none">
            <a:spAutoFit/>
          </a:bodyPr>
          <a:lstStyle/>
          <a:p>
            <a:pPr algn="ctr"/>
            <a:r>
              <a:rPr b="1" dirty="0" i="1" lang="es-ES" sz="1418">
                <a:ln w="0"/>
                <a:solidFill>
                  <a:schemeClr val="accent1">
                    <a:lumMod val="50000"/>
                  </a:schemeClr>
                </a:solidFill>
                <a:latin charset="0" panose="02020603050405020304" pitchFamily="18" typeface="Times New Roman"/>
                <a:cs charset="0" panose="02020603050405020304" pitchFamily="18" typeface="Times New Roman"/>
              </a:rPr>
              <a:t>A NIVEL DEPARTAMENTAL</a:t>
            </a:r>
          </a:p>
        </p:txBody>
      </p:sp>
      <p:pic>
        <p:nvPicPr>
          <p:cNvPr id="12" name="Imagen 11">
            <a:extLst>
              <a:ext uri="{FF2B5EF4-FFF2-40B4-BE49-F238E27FC236}">
                <a16:creationId xmlns:a16="http://schemas.microsoft.com/office/drawing/2014/main" id="{A78388D3-408C-4D22-B962-F39E611BD957}"/>
              </a:ext>
            </a:extLst>
          </p:cNvPr>
          <p:cNvPicPr>
            <a:picLocks noChangeAspect="1"/>
          </p:cNvPicPr>
          <p:nvPr/>
        </p:nvPicPr>
        <p:blipFill rotWithShape="1">
          <a:blip r:embed="rId2"/>
          <a:srcRect b="45506" l="32264" r="38436" t="56"/>
          <a:stretch/>
        </p:blipFill>
        <p:spPr>
          <a:xfrm>
            <a:off x="4328852" y="2087864"/>
            <a:ext cx="3216861" cy="4193083"/>
          </a:xfrm>
          <a:prstGeom prst="rect">
            <a:avLst/>
          </a:prstGeom>
        </p:spPr>
      </p:pic>
      <p:sp>
        <p:nvSpPr>
          <p:cNvPr id="13" name="Rectángulo 12">
            <a:extLst>
              <a:ext uri="{FF2B5EF4-FFF2-40B4-BE49-F238E27FC236}">
                <a16:creationId xmlns:a16="http://schemas.microsoft.com/office/drawing/2014/main" id="{630F610E-CA28-485F-87BC-C95C02E8CF6D}"/>
              </a:ext>
            </a:extLst>
          </p:cNvPr>
          <p:cNvSpPr/>
          <p:nvPr/>
        </p:nvSpPr>
        <p:spPr>
          <a:xfrm>
            <a:off x="4111750" y="5898044"/>
            <a:ext cx="2026231" cy="68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sz="1595"/>
          </a:p>
        </p:txBody>
      </p:sp>
      <p:sp>
        <p:nvSpPr>
          <p:cNvPr id="14" name="Rectángulo 13">
            <a:extLst>
              <a:ext uri="{FF2B5EF4-FFF2-40B4-BE49-F238E27FC236}">
                <a16:creationId xmlns:a16="http://schemas.microsoft.com/office/drawing/2014/main" id="{4C0F6358-1436-4C99-B2DB-02E6A3C5C03C}"/>
              </a:ext>
            </a:extLst>
          </p:cNvPr>
          <p:cNvSpPr/>
          <p:nvPr/>
        </p:nvSpPr>
        <p:spPr>
          <a:xfrm>
            <a:off x="4009233" y="1747041"/>
            <a:ext cx="1855675" cy="300006"/>
          </a:xfrm>
          <a:prstGeom prst="rect">
            <a:avLst/>
          </a:prstGeom>
          <a:noFill/>
        </p:spPr>
        <p:txBody>
          <a:bodyPr bIns="40507" lIns="81013" rIns="81013" tIns="40507" wrap="none">
            <a:spAutoFit/>
          </a:bodyPr>
          <a:lstStyle/>
          <a:p>
            <a:pPr algn="ctr"/>
            <a:r>
              <a:rPr b="1" dirty="0" i="1" lang="es-ES" sz="1418">
                <a:ln w="0"/>
                <a:solidFill>
                  <a:schemeClr val="accent1">
                    <a:lumMod val="50000"/>
                  </a:schemeClr>
                </a:solidFill>
                <a:latin charset="0" panose="02020603050405020304" pitchFamily="18" typeface="Times New Roman"/>
                <a:cs charset="0" panose="02020603050405020304" pitchFamily="18" typeface="Times New Roman"/>
              </a:rPr>
              <a:t>A NIVEL NACIONAL</a:t>
            </a:r>
          </a:p>
        </p:txBody>
      </p:sp>
      <p:sp>
        <p:nvSpPr>
          <p:cNvPr id="15" name="Rectángulo 14">
            <a:extLst>
              <a:ext uri="{FF2B5EF4-FFF2-40B4-BE49-F238E27FC236}">
                <a16:creationId xmlns:a16="http://schemas.microsoft.com/office/drawing/2014/main" id="{2F7721C9-3B76-4227-B846-AB61B5B5E343}"/>
              </a:ext>
            </a:extLst>
          </p:cNvPr>
          <p:cNvSpPr/>
          <p:nvPr/>
        </p:nvSpPr>
        <p:spPr>
          <a:xfrm>
            <a:off x="157036" y="1345365"/>
            <a:ext cx="2198332" cy="300006"/>
          </a:xfrm>
          <a:prstGeom prst="rect">
            <a:avLst/>
          </a:prstGeom>
          <a:noFill/>
        </p:spPr>
        <p:txBody>
          <a:bodyPr bIns="40507" lIns="81013" rIns="81013" tIns="40507" wrap="none">
            <a:spAutoFit/>
          </a:bodyPr>
          <a:lstStyle/>
          <a:p>
            <a:pPr algn="ctr"/>
            <a:r>
              <a:rPr b="1" dirty="0" i="1" lang="es-ES" sz="1418">
                <a:ln w="0"/>
                <a:solidFill>
                  <a:schemeClr val="accent1">
                    <a:lumMod val="50000"/>
                  </a:schemeClr>
                </a:solidFill>
                <a:latin charset="0" panose="02020603050405020304" pitchFamily="18" typeface="Times New Roman"/>
                <a:cs charset="0" panose="02020603050405020304" pitchFamily="18" typeface="Times New Roman"/>
              </a:rPr>
              <a:t>A NIVEL CONTINENTAL</a:t>
            </a:r>
          </a:p>
        </p:txBody>
      </p:sp>
      <p:pic>
        <p:nvPicPr>
          <p:cNvPr id="10" name="Imagen 9">
            <a:extLst>
              <a:ext uri="{FF2B5EF4-FFF2-40B4-BE49-F238E27FC236}">
                <a16:creationId xmlns:a16="http://schemas.microsoft.com/office/drawing/2014/main" id="{4C1BC919-E445-4B50-880B-A0DD40DA0E26}"/>
              </a:ext>
            </a:extLst>
          </p:cNvPr>
          <p:cNvPicPr>
            <a:picLocks noChangeAspect="1"/>
          </p:cNvPicPr>
          <p:nvPr/>
        </p:nvPicPr>
        <p:blipFill rotWithShape="1">
          <a:blip r:embed="rId2"/>
          <a:srcRect b="1271" l="42" r="53921" t="58960"/>
          <a:stretch/>
        </p:blipFill>
        <p:spPr>
          <a:xfrm>
            <a:off x="7244801" y="2804877"/>
            <a:ext cx="4900715" cy="2970168"/>
          </a:xfrm>
          <a:prstGeom prst="rect">
            <a:avLst/>
          </a:prstGeom>
        </p:spPr>
      </p:pic>
      <p:sp>
        <p:nvSpPr>
          <p:cNvPr id="11" name="Rectángulo 10">
            <a:extLst>
              <a:ext uri="{FF2B5EF4-FFF2-40B4-BE49-F238E27FC236}">
                <a16:creationId xmlns:a16="http://schemas.microsoft.com/office/drawing/2014/main" id="{52B0C013-78DD-4B97-B865-7C63B37C8C35}"/>
              </a:ext>
            </a:extLst>
          </p:cNvPr>
          <p:cNvSpPr/>
          <p:nvPr/>
        </p:nvSpPr>
        <p:spPr>
          <a:xfrm>
            <a:off x="9661459" y="5490514"/>
            <a:ext cx="2530541" cy="68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sz="1595"/>
          </a:p>
        </p:txBody>
      </p:sp>
    </p:spTree>
    <p:extLst>
      <p:ext uri="{BB962C8B-B14F-4D97-AF65-F5344CB8AC3E}">
        <p14:creationId xmlns:p14="http://schemas.microsoft.com/office/powerpoint/2010/main" val="4134835340"/>
      </p:ext>
    </p:extLst>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id="{DF225AE8-9200-4685-96AC-85CB5577FC87}"/>
              </a:ext>
            </a:extLst>
          </p:cNvPr>
          <p:cNvSpPr/>
          <p:nvPr/>
        </p:nvSpPr>
        <p:spPr>
          <a:xfrm>
            <a:off x="0" y="0"/>
            <a:ext cx="12192000" cy="685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nvGrpSpPr>
          <p:cNvPr id="35" name="Grupo 34">
            <a:extLst>
              <a:ext uri="{FF2B5EF4-FFF2-40B4-BE49-F238E27FC236}">
                <a16:creationId xmlns:a16="http://schemas.microsoft.com/office/drawing/2014/main" id="{6363517D-28B3-4DA3-8893-060FEEA8CCB8}"/>
              </a:ext>
            </a:extLst>
          </p:cNvPr>
          <p:cNvGrpSpPr/>
          <p:nvPr/>
        </p:nvGrpSpPr>
        <p:grpSpPr>
          <a:xfrm>
            <a:off x="821636" y="27612"/>
            <a:ext cx="9976932" cy="6830388"/>
            <a:chOff x="656545" y="-6529"/>
            <a:chExt cx="11355225" cy="6864529"/>
          </a:xfrm>
        </p:grpSpPr>
        <p:grpSp>
          <p:nvGrpSpPr>
            <p:cNvPr id="4" name="Grupo 3">
              <a:extLst>
                <a:ext uri="{FF2B5EF4-FFF2-40B4-BE49-F238E27FC236}">
                  <a16:creationId xmlns:a16="http://schemas.microsoft.com/office/drawing/2014/main" id="{A4666B63-2060-4E7B-A671-4ED93C99E134}"/>
                </a:ext>
              </a:extLst>
            </p:cNvPr>
            <p:cNvGrpSpPr/>
            <p:nvPr/>
          </p:nvGrpSpPr>
          <p:grpSpPr>
            <a:xfrm>
              <a:off x="656545" y="-6529"/>
              <a:ext cx="11355225" cy="6864529"/>
              <a:chOff x="643845" y="0"/>
              <a:chExt cx="11355225" cy="6864529"/>
            </a:xfrm>
          </p:grpSpPr>
          <p:grpSp>
            <p:nvGrpSpPr>
              <p:cNvPr id="3" name="Grupo 2">
                <a:extLst>
                  <a:ext uri="{FF2B5EF4-FFF2-40B4-BE49-F238E27FC236}">
                    <a16:creationId xmlns:a16="http://schemas.microsoft.com/office/drawing/2014/main" id="{391ACB4E-C0E8-4971-B188-0AA4CA2EB860}"/>
                  </a:ext>
                </a:extLst>
              </p:cNvPr>
              <p:cNvGrpSpPr/>
              <p:nvPr/>
            </p:nvGrpSpPr>
            <p:grpSpPr>
              <a:xfrm>
                <a:off x="643845" y="0"/>
                <a:ext cx="11355225" cy="6350688"/>
                <a:chOff x="917999" y="4480"/>
                <a:chExt cx="11355225" cy="6350688"/>
              </a:xfrm>
            </p:grpSpPr>
            <p:grpSp>
              <p:nvGrpSpPr>
                <p:cNvPr id="38" name="Grupo 37">
                  <a:extLst>
                    <a:ext uri="{FF2B5EF4-FFF2-40B4-BE49-F238E27FC236}">
                      <a16:creationId xmlns:a16="http://schemas.microsoft.com/office/drawing/2014/main" id="{2892CBBD-4BBD-42C9-9106-EB2FA22D28DC}"/>
                    </a:ext>
                  </a:extLst>
                </p:cNvPr>
                <p:cNvGrpSpPr/>
                <p:nvPr/>
              </p:nvGrpSpPr>
              <p:grpSpPr>
                <a:xfrm>
                  <a:off x="917999" y="4480"/>
                  <a:ext cx="11355225" cy="6350688"/>
                  <a:chOff x="917999" y="4480"/>
                  <a:chExt cx="11355225" cy="6350688"/>
                </a:xfrm>
              </p:grpSpPr>
              <p:sp>
                <p:nvSpPr>
                  <p:cNvPr id="37" name="Rectángulo 36">
                    <a:extLst>
                      <a:ext uri="{FF2B5EF4-FFF2-40B4-BE49-F238E27FC236}">
                        <a16:creationId xmlns:a16="http://schemas.microsoft.com/office/drawing/2014/main" id="{589578D8-4C7A-4A10-A022-4E5FE1A4533E}"/>
                      </a:ext>
                    </a:extLst>
                  </p:cNvPr>
                  <p:cNvSpPr/>
                  <p:nvPr/>
                </p:nvSpPr>
                <p:spPr>
                  <a:xfrm>
                    <a:off x="917999" y="4480"/>
                    <a:ext cx="11061700" cy="6350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a:p>
                </p:txBody>
              </p:sp>
              <p:pic>
                <p:nvPicPr>
                  <p:cNvPr id="5" name="Imagen 4">
                    <a:extLst>
                      <a:ext uri="{FF2B5EF4-FFF2-40B4-BE49-F238E27FC236}">
                        <a16:creationId xmlns:a16="http://schemas.microsoft.com/office/drawing/2014/main" id="{13025759-0DC3-4965-9DE5-B017F66599DB}"/>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0000"/>
                            </a14:imgEffect>
                          </a14:imgLayer>
                        </a14:imgProps>
                      </a:ext>
                    </a:extLst>
                  </a:blip>
                  <a:srcRect b="211" l="145" r="182" t="10"/>
                  <a:stretch/>
                </p:blipFill>
                <p:spPr>
                  <a:xfrm>
                    <a:off x="1059542" y="787399"/>
                    <a:ext cx="5774042" cy="5199288"/>
                  </a:xfrm>
                  <a:prstGeom prst="rect">
                    <a:avLst/>
                  </a:prstGeom>
                </p:spPr>
              </p:pic>
              <p:cxnSp>
                <p:nvCxnSpPr>
                  <p:cNvPr id="6" name="Conector recto de flecha 5">
                    <a:extLst>
                      <a:ext uri="{FF2B5EF4-FFF2-40B4-BE49-F238E27FC236}">
                        <a16:creationId xmlns:a16="http://schemas.microsoft.com/office/drawing/2014/main" id="{922004BA-5724-40E7-8C73-5213FFB55756}"/>
                      </a:ext>
                    </a:extLst>
                  </p:cNvPr>
                  <p:cNvCxnSpPr/>
                  <p:nvPr/>
                </p:nvCxnSpPr>
                <p:spPr>
                  <a:xfrm>
                    <a:off x="2183413" y="1978083"/>
                    <a:ext cx="3099053" cy="0"/>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7" name="Conector recto de flecha 6">
                    <a:extLst>
                      <a:ext uri="{FF2B5EF4-FFF2-40B4-BE49-F238E27FC236}">
                        <a16:creationId xmlns:a16="http://schemas.microsoft.com/office/drawing/2014/main" id="{1C45C734-E081-4C09-BB58-74E5CD951BA2}"/>
                      </a:ext>
                    </a:extLst>
                  </p:cNvPr>
                  <p:cNvCxnSpPr>
                    <a:cxnSpLocks/>
                  </p:cNvCxnSpPr>
                  <p:nvPr/>
                </p:nvCxnSpPr>
                <p:spPr>
                  <a:xfrm>
                    <a:off x="5332939" y="1956118"/>
                    <a:ext cx="70662" cy="3568276"/>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8" name="Conector recto de flecha 7">
                    <a:extLst>
                      <a:ext uri="{FF2B5EF4-FFF2-40B4-BE49-F238E27FC236}">
                        <a16:creationId xmlns:a16="http://schemas.microsoft.com/office/drawing/2014/main" id="{7CB4E5C4-CC2C-457E-9BBA-C8AE7F26CB7E}"/>
                      </a:ext>
                    </a:extLst>
                  </p:cNvPr>
                  <p:cNvCxnSpPr>
                    <a:cxnSpLocks/>
                  </p:cNvCxnSpPr>
                  <p:nvPr/>
                </p:nvCxnSpPr>
                <p:spPr>
                  <a:xfrm>
                    <a:off x="2183413" y="923766"/>
                    <a:ext cx="0" cy="1054317"/>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de flecha 8">
                    <a:extLst>
                      <a:ext uri="{FF2B5EF4-FFF2-40B4-BE49-F238E27FC236}">
                        <a16:creationId xmlns:a16="http://schemas.microsoft.com/office/drawing/2014/main" id="{75363D9C-B654-44BD-8329-9A64B3ECF70B}"/>
                      </a:ext>
                    </a:extLst>
                  </p:cNvPr>
                  <p:cNvCxnSpPr/>
                  <p:nvPr/>
                </p:nvCxnSpPr>
                <p:spPr>
                  <a:xfrm flipH="1" flipV="1">
                    <a:off x="2183413" y="2944542"/>
                    <a:ext cx="3997476" cy="76877"/>
                  </a:xfrm>
                  <a:prstGeom prst="straightConnector1">
                    <a:avLst/>
                  </a:prstGeom>
                  <a:ln w="57150">
                    <a:solidFill>
                      <a:schemeClr val="bg2">
                        <a:lumMod val="5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0" name="Conector recto de flecha 9">
                    <a:extLst>
                      <a:ext uri="{FF2B5EF4-FFF2-40B4-BE49-F238E27FC236}">
                        <a16:creationId xmlns:a16="http://schemas.microsoft.com/office/drawing/2014/main" id="{E37D05FB-5CD7-48E6-B71C-7DE7AAAB96AD}"/>
                      </a:ext>
                    </a:extLst>
                  </p:cNvPr>
                  <p:cNvCxnSpPr>
                    <a:cxnSpLocks/>
                  </p:cNvCxnSpPr>
                  <p:nvPr/>
                </p:nvCxnSpPr>
                <p:spPr>
                  <a:xfrm flipH="1" flipV="1">
                    <a:off x="4646504" y="5295478"/>
                    <a:ext cx="721767" cy="142086"/>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8CA59C81-5830-4E31-92B6-BD4C5F9E0990}"/>
                      </a:ext>
                    </a:extLst>
                  </p:cNvPr>
                  <p:cNvCxnSpPr>
                    <a:cxnSpLocks/>
                  </p:cNvCxnSpPr>
                  <p:nvPr/>
                </p:nvCxnSpPr>
                <p:spPr>
                  <a:xfrm>
                    <a:off x="5403601" y="5524394"/>
                    <a:ext cx="777287" cy="165767"/>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53E4B08F-B412-4211-9187-35D92807EAE6}"/>
                      </a:ext>
                    </a:extLst>
                  </p:cNvPr>
                  <p:cNvCxnSpPr/>
                  <p:nvPr/>
                </p:nvCxnSpPr>
                <p:spPr>
                  <a:xfrm flipV="1">
                    <a:off x="6180888" y="3021419"/>
                    <a:ext cx="0" cy="2585858"/>
                  </a:xfrm>
                  <a:prstGeom prst="straightConnector1">
                    <a:avLst/>
                  </a:prstGeom>
                  <a:ln w="57150">
                    <a:solidFill>
                      <a:schemeClr val="bg2">
                        <a:lumMod val="5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13" name="Rectángulo 12">
                    <a:extLst>
                      <a:ext uri="{FF2B5EF4-FFF2-40B4-BE49-F238E27FC236}">
                        <a16:creationId xmlns:a16="http://schemas.microsoft.com/office/drawing/2014/main" id="{758F652F-F573-4B86-8B1D-4FC2AF7DF8A4}"/>
                      </a:ext>
                    </a:extLst>
                  </p:cNvPr>
                  <p:cNvSpPr/>
                  <p:nvPr/>
                </p:nvSpPr>
                <p:spPr>
                  <a:xfrm>
                    <a:off x="3409910" y="2071435"/>
                    <a:ext cx="1004416" cy="873107"/>
                  </a:xfrm>
                  <a:prstGeom prst="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4" name="Elipse 13">
                    <a:extLst>
                      <a:ext uri="{FF2B5EF4-FFF2-40B4-BE49-F238E27FC236}">
                        <a16:creationId xmlns:a16="http://schemas.microsoft.com/office/drawing/2014/main" id="{F22DEEB8-732C-4177-BB15-D743CA7A4EF7}"/>
                      </a:ext>
                    </a:extLst>
                  </p:cNvPr>
                  <p:cNvSpPr/>
                  <p:nvPr/>
                </p:nvSpPr>
                <p:spPr>
                  <a:xfrm>
                    <a:off x="5180723" y="2850382"/>
                    <a:ext cx="304431" cy="29642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5" name="Elipse 14">
                    <a:extLst>
                      <a:ext uri="{FF2B5EF4-FFF2-40B4-BE49-F238E27FC236}">
                        <a16:creationId xmlns:a16="http://schemas.microsoft.com/office/drawing/2014/main" id="{71FE447E-3A0E-4D45-A7AB-516BE2579497}"/>
                      </a:ext>
                    </a:extLst>
                  </p:cNvPr>
                  <p:cNvSpPr/>
                  <p:nvPr/>
                </p:nvSpPr>
                <p:spPr>
                  <a:xfrm>
                    <a:off x="5251385" y="5254556"/>
                    <a:ext cx="304431" cy="3447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6" name="Elipse 15">
                    <a:extLst>
                      <a:ext uri="{FF2B5EF4-FFF2-40B4-BE49-F238E27FC236}">
                        <a16:creationId xmlns:a16="http://schemas.microsoft.com/office/drawing/2014/main" id="{FD52F4FA-3AD9-4CDD-9FA5-7E09C1632678}"/>
                      </a:ext>
                    </a:extLst>
                  </p:cNvPr>
                  <p:cNvSpPr/>
                  <p:nvPr/>
                </p:nvSpPr>
                <p:spPr>
                  <a:xfrm>
                    <a:off x="6018339" y="5277912"/>
                    <a:ext cx="304431" cy="3447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7" name="Elipse 16">
                    <a:extLst>
                      <a:ext uri="{FF2B5EF4-FFF2-40B4-BE49-F238E27FC236}">
                        <a16:creationId xmlns:a16="http://schemas.microsoft.com/office/drawing/2014/main" id="{CA702B80-D803-4C06-B011-4EF1F2B0CB17}"/>
                      </a:ext>
                    </a:extLst>
                  </p:cNvPr>
                  <p:cNvSpPr/>
                  <p:nvPr/>
                </p:nvSpPr>
                <p:spPr>
                  <a:xfrm>
                    <a:off x="4100199" y="1747583"/>
                    <a:ext cx="304431" cy="29642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8" name="Elipse 17">
                    <a:extLst>
                      <a:ext uri="{FF2B5EF4-FFF2-40B4-BE49-F238E27FC236}">
                        <a16:creationId xmlns:a16="http://schemas.microsoft.com/office/drawing/2014/main" id="{DFA47771-C4D0-41D7-93C6-0CE27F4372B0}"/>
                      </a:ext>
                    </a:extLst>
                  </p:cNvPr>
                  <p:cNvSpPr/>
                  <p:nvPr/>
                </p:nvSpPr>
                <p:spPr>
                  <a:xfrm>
                    <a:off x="4150672" y="2889681"/>
                    <a:ext cx="304431" cy="29642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cxnSp>
                <p:nvCxnSpPr>
                  <p:cNvPr id="19" name="Conector recto de flecha 18">
                    <a:extLst>
                      <a:ext uri="{FF2B5EF4-FFF2-40B4-BE49-F238E27FC236}">
                        <a16:creationId xmlns:a16="http://schemas.microsoft.com/office/drawing/2014/main" id="{F5C67F8F-9759-4EF5-A825-652AD9EFC02E}"/>
                      </a:ext>
                    </a:extLst>
                  </p:cNvPr>
                  <p:cNvCxnSpPr>
                    <a:cxnSpLocks/>
                  </p:cNvCxnSpPr>
                  <p:nvPr/>
                </p:nvCxnSpPr>
                <p:spPr>
                  <a:xfrm flipH="1" flipV="1">
                    <a:off x="4455103" y="923766"/>
                    <a:ext cx="29165" cy="4442755"/>
                  </a:xfrm>
                  <a:prstGeom prst="straightConnector1">
                    <a:avLst/>
                  </a:prstGeom>
                  <a:ln w="57150">
                    <a:solidFill>
                      <a:schemeClr val="tx2">
                        <a:lumMod val="60000"/>
                        <a:lumOff val="4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20" name="Rectángulo 19">
                    <a:extLst>
                      <a:ext uri="{FF2B5EF4-FFF2-40B4-BE49-F238E27FC236}">
                        <a16:creationId xmlns:a16="http://schemas.microsoft.com/office/drawing/2014/main" id="{AC27C005-235C-4C72-9E67-53720AB96EF0}"/>
                      </a:ext>
                    </a:extLst>
                  </p:cNvPr>
                  <p:cNvSpPr/>
                  <p:nvPr/>
                </p:nvSpPr>
                <p:spPr>
                  <a:xfrm>
                    <a:off x="1059544" y="73489"/>
                    <a:ext cx="4308728" cy="58305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CO">
                        <a:latin charset="0" panose="02020603050405020304" pitchFamily="18" typeface="Times New Roman"/>
                        <a:cs charset="0" panose="02020603050405020304" pitchFamily="18" typeface="Times New Roman"/>
                      </a:rPr>
                      <a:t>RENOVACIÓN URBANA-TRANSPORTE</a:t>
                    </a:r>
                  </a:p>
                </p:txBody>
              </p:sp>
              <p:cxnSp>
                <p:nvCxnSpPr>
                  <p:cNvPr id="21" name="Conector recto 20">
                    <a:extLst>
                      <a:ext uri="{FF2B5EF4-FFF2-40B4-BE49-F238E27FC236}">
                        <a16:creationId xmlns:a16="http://schemas.microsoft.com/office/drawing/2014/main" id="{716044F9-1FD9-42EC-8BFA-B233C9E4F048}"/>
                      </a:ext>
                    </a:extLst>
                  </p:cNvPr>
                  <p:cNvCxnSpPr>
                    <a:cxnSpLocks/>
                  </p:cNvCxnSpPr>
                  <p:nvPr/>
                </p:nvCxnSpPr>
                <p:spPr>
                  <a:xfrm>
                    <a:off x="4404630" y="1747583"/>
                    <a:ext cx="5364210"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5A8A3504-FA82-4B2A-BD64-9D451F49C358}"/>
                      </a:ext>
                    </a:extLst>
                  </p:cNvPr>
                  <p:cNvCxnSpPr>
                    <a:cxnSpLocks/>
                  </p:cNvCxnSpPr>
                  <p:nvPr/>
                </p:nvCxnSpPr>
                <p:spPr>
                  <a:xfrm>
                    <a:off x="5368270" y="3371140"/>
                    <a:ext cx="3810456"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EF39E44-1546-465D-8AF5-467E3E29C0D7}"/>
                      </a:ext>
                    </a:extLst>
                  </p:cNvPr>
                  <p:cNvCxnSpPr>
                    <a:cxnSpLocks/>
                  </p:cNvCxnSpPr>
                  <p:nvPr/>
                </p:nvCxnSpPr>
                <p:spPr>
                  <a:xfrm>
                    <a:off x="6309858" y="5469098"/>
                    <a:ext cx="3810456"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A2EFDB2-DD87-4CB0-9662-CE9786DF4265}"/>
                      </a:ext>
                    </a:extLst>
                  </p:cNvPr>
                  <p:cNvCxnSpPr>
                    <a:cxnSpLocks/>
                  </p:cNvCxnSpPr>
                  <p:nvPr/>
                </p:nvCxnSpPr>
                <p:spPr>
                  <a:xfrm>
                    <a:off x="6180888" y="4314348"/>
                    <a:ext cx="3456598"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C8FB2039-3D92-4698-A03E-C563ADC59DF6}"/>
                      </a:ext>
                    </a:extLst>
                  </p:cNvPr>
                  <p:cNvCxnSpPr>
                    <a:cxnSpLocks/>
                  </p:cNvCxnSpPr>
                  <p:nvPr/>
                </p:nvCxnSpPr>
                <p:spPr>
                  <a:xfrm>
                    <a:off x="4484268" y="2507988"/>
                    <a:ext cx="4238818"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2" name="Grupo 31">
                    <a:extLst>
                      <a:ext uri="{FF2B5EF4-FFF2-40B4-BE49-F238E27FC236}">
                        <a16:creationId xmlns:a16="http://schemas.microsoft.com/office/drawing/2014/main" id="{4E888AD7-15B2-43FB-B5D8-159667BC1FE0}"/>
                      </a:ext>
                    </a:extLst>
                  </p:cNvPr>
                  <p:cNvGrpSpPr/>
                  <p:nvPr/>
                </p:nvGrpSpPr>
                <p:grpSpPr>
                  <a:xfrm>
                    <a:off x="10107755" y="1146337"/>
                    <a:ext cx="1315013" cy="907359"/>
                    <a:chOff x="10894496" y="1530426"/>
                    <a:chExt cx="1315013" cy="907359"/>
                  </a:xfrm>
                </p:grpSpPr>
                <p:grpSp>
                  <p:nvGrpSpPr>
                    <p:cNvPr id="30" name="Grupo 29">
                      <a:extLst>
                        <a:ext uri="{FF2B5EF4-FFF2-40B4-BE49-F238E27FC236}">
                          <a16:creationId xmlns:a16="http://schemas.microsoft.com/office/drawing/2014/main" id="{FA3D1E6E-87EC-487A-9739-FD97139DBCD4}"/>
                        </a:ext>
                      </a:extLst>
                    </p:cNvPr>
                    <p:cNvGrpSpPr/>
                    <p:nvPr/>
                  </p:nvGrpSpPr>
                  <p:grpSpPr>
                    <a:xfrm>
                      <a:off x="10894496" y="1530426"/>
                      <a:ext cx="1315013" cy="907359"/>
                      <a:chOff x="10894496" y="1530426"/>
                      <a:chExt cx="1315013" cy="907359"/>
                    </a:xfrm>
                  </p:grpSpPr>
                  <p:pic>
                    <p:nvPicPr>
                      <p:cNvPr descr="Resultado de imagen para paradero de bus en dibujo" id="1026" name="Picture 2">
                        <a:extLst>
                          <a:ext uri="{FF2B5EF4-FFF2-40B4-BE49-F238E27FC236}">
                            <a16:creationId xmlns:a16="http://schemas.microsoft.com/office/drawing/2014/main" id="{6E28095B-91DA-4594-9D5F-3E8384695CEF}"/>
                          </a:ext>
                        </a:extLst>
                      </p:cNvPr>
                      <p:cNvPicPr>
                        <a:picLocks noChangeArrowheads="1" noChangeAspect="1"/>
                      </p:cNvPicPr>
                      <p:nvPr/>
                    </p:nvPicPr>
                    <p:blipFill>
                      <a:blip r:embed="rId4">
                        <a:biLevel thresh="75000"/>
                        <a:extLst>
                          <a:ext uri="{BEBA8EAE-BF5A-486C-A8C5-ECC9F3942E4B}">
                            <a14:imgProps xmlns:a14="http://schemas.microsoft.com/office/drawing/2010/main">
                              <a14:imgLayer r:embed="rId5">
                                <a14:imgEffect>
                                  <a14:backgroundRemoval b="99130" l="2400" r="98800" t="8986">
                                    <a14:foregroundMark x1="19800" x2="17200" y1="16812" y2="69275"/>
                                    <a14:foregroundMark x1="15000" x2="43800" y1="17681" y2="17101"/>
                                    <a14:foregroundMark x1="47600" x2="50200" y1="15362" y2="48986"/>
                                    <a14:foregroundMark x1="46800" x2="10400" y1="9565" y2="11594"/>
                                    <a14:foregroundMark x1="10400" x2="6600" y1="11594" y2="66087"/>
                                    <a14:foregroundMark x1="6600" x2="40400" y1="66087" y2="86377"/>
                                    <a14:foregroundMark x1="40400" x2="51600" y1="86377" y2="36522"/>
                                    <a14:foregroundMark x1="51600" x2="51600" y1="36522" y2="36522"/>
                                    <a14:foregroundMark x1="49400" x2="49800" y1="93913" y2="82609"/>
                                    <a14:foregroundMark x1="22600" x2="40600" y1="81739" y2="83768"/>
                                    <a14:foregroundMark x1="31400" x2="31800" y1="73913" y2="46957"/>
                                    <a14:foregroundMark x1="11600" x2="11200" y1="16812" y2="31304"/>
                                    <a14:foregroundMark x1="3400" x2="3400" y1="31014" y2="22609"/>
                                    <a14:foregroundMark x1="10000" x2="10800" y1="94783" y2="85797"/>
                                    <a14:foregroundMark x1="64800" x2="91400" y1="95652" y2="96522"/>
                                    <a14:foregroundMark x1="49400" x2="45800" y1="98551" y2="98551"/>
                                    <a14:foregroundMark x1="2400" x2="5800" y1="99420" y2="99710"/>
                                    <a14:foregroundMark x1="8000" x2="23200" y1="99130" y2="99710"/>
                                    <a14:foregroundMark x1="56400" x2="22600" y1="99130" y2="99130"/>
                                    <a14:foregroundMark x1="92400" x2="94600" y1="95652" y2="95362"/>
                                    <a14:foregroundMark x1="97600" x2="98800" y1="95362" y2="95362"/>
                                    <a14:foregroundMark x1="96200" x2="95918" y1="89855" y2="85609"/>
                                    <a14:foregroundMark x1="79200" x2="92400" y1="26087" y2="26667"/>
                                    <a14:foregroundMark x1="61000" x2="95400" y1="14203" y2="17681"/>
                                    <a14:foregroundMark x1="95800" x2="97015" y1="20000" y2="67085"/>
                                    <a14:foregroundMark x1="93600" x2="90000" y1="76522" y2="77101"/>
                                    <a14:foregroundMark x1="3800" x2="3000" y1="28986" y2="25217"/>
                                    <a14:backgroundMark x1="98800" x2="98000" y1="67246" y2="85797"/>
                                  </a14:backgroundRemoval>
                                </a14:imgEffect>
                              </a14:imgLayer>
                            </a14:imgProps>
                          </a:ext>
                          <a:ext uri="{28A0092B-C50C-407E-A947-70E740481C1C}">
                            <a14:useLocalDpi xmlns:a14="http://schemas.microsoft.com/office/drawing/2010/main" val="0"/>
                          </a:ext>
                        </a:extLst>
                      </a:blip>
                      <a:srcRect/>
                      <a:stretch>
                        <a:fillRect/>
                      </a:stretch>
                    </p:blipFill>
                    <p:spPr bwMode="auto">
                      <a:xfrm>
                        <a:off x="10894496" y="1530426"/>
                        <a:ext cx="1315013" cy="907359"/>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a:extLst>
                          <a:ext uri="{FF2B5EF4-FFF2-40B4-BE49-F238E27FC236}">
                            <a16:creationId xmlns:a16="http://schemas.microsoft.com/office/drawing/2014/main" id="{45B0B5A1-A232-4F42-8334-B3337118DB2F}"/>
                          </a:ext>
                        </a:extLst>
                      </p:cNvPr>
                      <p:cNvSpPr/>
                      <p:nvPr/>
                    </p:nvSpPr>
                    <p:spPr>
                      <a:xfrm>
                        <a:off x="11015886" y="1629811"/>
                        <a:ext cx="502444" cy="71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a:p>
                    </p:txBody>
                  </p:sp>
                </p:grpSp>
                <p:sp>
                  <p:nvSpPr>
                    <p:cNvPr id="31" name="Rectángulo: esquinas redondeadas 30">
                      <a:extLst>
                        <a:ext uri="{FF2B5EF4-FFF2-40B4-BE49-F238E27FC236}">
                          <a16:creationId xmlns:a16="http://schemas.microsoft.com/office/drawing/2014/main" id="{C7DDD252-A1E7-40F0-986B-1147D44AA873}"/>
                        </a:ext>
                      </a:extLst>
                    </p:cNvPr>
                    <p:cNvSpPr/>
                    <p:nvPr/>
                  </p:nvSpPr>
                  <p:spPr>
                    <a:xfrm>
                      <a:off x="11000078" y="1847313"/>
                      <a:ext cx="132754" cy="190310"/>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lang="es-CO"/>
                    </a:p>
                  </p:txBody>
                </p:sp>
              </p:grpSp>
              <p:pic>
                <p:nvPicPr>
                  <p:cNvPr descr="Resultado de imagen para semaforo png" id="1034" name="Picture 10">
                    <a:extLst>
                      <a:ext uri="{FF2B5EF4-FFF2-40B4-BE49-F238E27FC236}">
                        <a16:creationId xmlns:a16="http://schemas.microsoft.com/office/drawing/2014/main" id="{BA40FFD0-308D-4E0E-9CD6-0F0FCF56965A}"/>
                      </a:ext>
                    </a:extLst>
                  </p:cNvPr>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49283" y="5029201"/>
                    <a:ext cx="762664" cy="762664"/>
                  </a:xfrm>
                  <a:prstGeom prst="rect">
                    <a:avLst/>
                  </a:prstGeom>
                  <a:noFill/>
                  <a:extLst>
                    <a:ext uri="{909E8E84-426E-40DD-AFC4-6F175D3DCCD1}">
                      <a14:hiddenFill xmlns:a14="http://schemas.microsoft.com/office/drawing/2010/main">
                        <a:solidFill>
                          <a:srgbClr val="FFFFFF"/>
                        </a:solidFill>
                      </a14:hiddenFill>
                    </a:ext>
                  </a:extLst>
                </p:spPr>
              </p:pic>
              <p:sp>
                <p:nvSpPr>
                  <p:cNvPr id="36" name="Rectángulo 35">
                    <a:extLst>
                      <a:ext uri="{FF2B5EF4-FFF2-40B4-BE49-F238E27FC236}">
                        <a16:creationId xmlns:a16="http://schemas.microsoft.com/office/drawing/2014/main" id="{9B538956-3978-4CCC-88D9-8A6D682FDB55}"/>
                      </a:ext>
                    </a:extLst>
                  </p:cNvPr>
                  <p:cNvSpPr/>
                  <p:nvPr/>
                </p:nvSpPr>
                <p:spPr>
                  <a:xfrm>
                    <a:off x="6833584" y="2506339"/>
                    <a:ext cx="4134642" cy="371178"/>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MERCADO MAYORISTA (MM)</a:t>
                    </a:r>
                    <a:endParaRPr dirty="0" lang="es-CO"/>
                  </a:p>
                </p:txBody>
              </p:sp>
              <p:sp>
                <p:nvSpPr>
                  <p:cNvPr id="39" name="Rectángulo 38">
                    <a:extLst>
                      <a:ext uri="{FF2B5EF4-FFF2-40B4-BE49-F238E27FC236}">
                        <a16:creationId xmlns:a16="http://schemas.microsoft.com/office/drawing/2014/main" id="{1D09AE89-409F-4FDE-AE1A-8184BCFD8854}"/>
                      </a:ext>
                    </a:extLst>
                  </p:cNvPr>
                  <p:cNvSpPr/>
                  <p:nvPr/>
                </p:nvSpPr>
                <p:spPr>
                  <a:xfrm>
                    <a:off x="6863187" y="3354618"/>
                    <a:ext cx="5012508" cy="371178"/>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FLUJO DE TRÁNSITO HACIA EL SUR</a:t>
                    </a:r>
                    <a:endParaRPr dirty="0" lang="es-CO"/>
                  </a:p>
                </p:txBody>
              </p:sp>
              <p:sp>
                <p:nvSpPr>
                  <p:cNvPr id="40" name="Rectángulo 39">
                    <a:extLst>
                      <a:ext uri="{FF2B5EF4-FFF2-40B4-BE49-F238E27FC236}">
                        <a16:creationId xmlns:a16="http://schemas.microsoft.com/office/drawing/2014/main" id="{4EC4535A-800D-4BED-92A5-75C883E09054}"/>
                      </a:ext>
                    </a:extLst>
                  </p:cNvPr>
                  <p:cNvSpPr/>
                  <p:nvPr/>
                </p:nvSpPr>
                <p:spPr>
                  <a:xfrm>
                    <a:off x="6880789" y="4314348"/>
                    <a:ext cx="5392435" cy="371178"/>
                  </a:xfrm>
                  <a:prstGeom prst="rect">
                    <a:avLst/>
                  </a:prstGeom>
                </p:spPr>
                <p:txBody>
                  <a:bodyPr wrap="none">
                    <a:spAutoFit/>
                  </a:bodyPr>
                  <a:lstStyle/>
                  <a:p>
                    <a:r>
                      <a:rPr dirty="0" lang="es-CO">
                        <a:latin charset="0" panose="02020603050405020304" pitchFamily="18" typeface="Times New Roman"/>
                        <a:cs charset="0" panose="02020603050405020304" pitchFamily="18" typeface="Times New Roman"/>
                      </a:rPr>
                      <a:t>FLUJO DE TRÁNSITO HACIA EL NORTE</a:t>
                    </a:r>
                    <a:endParaRPr dirty="0" lang="es-CO"/>
                  </a:p>
                </p:txBody>
              </p:sp>
              <p:sp>
                <p:nvSpPr>
                  <p:cNvPr id="41" name="Rectángulo 40">
                    <a:extLst>
                      <a:ext uri="{FF2B5EF4-FFF2-40B4-BE49-F238E27FC236}">
                        <a16:creationId xmlns:a16="http://schemas.microsoft.com/office/drawing/2014/main" id="{DB155F65-BBA2-44D0-BE80-4E47EAFA999F}"/>
                      </a:ext>
                    </a:extLst>
                  </p:cNvPr>
                  <p:cNvSpPr/>
                  <p:nvPr/>
                </p:nvSpPr>
                <p:spPr>
                  <a:xfrm>
                    <a:off x="7956926" y="1147420"/>
                    <a:ext cx="2339203" cy="463973"/>
                  </a:xfrm>
                  <a:prstGeom prst="rect">
                    <a:avLst/>
                  </a:prstGeom>
                </p:spPr>
                <p:txBody>
                  <a:bodyPr wrap="none">
                    <a:spAutoFit/>
                  </a:bodyPr>
                  <a:lstStyle/>
                  <a:p>
                    <a:r>
                      <a:rPr dirty="0" lang="es-CO" sz="1200">
                        <a:latin charset="0" panose="02020603050405020304" pitchFamily="18" typeface="Times New Roman"/>
                        <a:cs charset="0" panose="02020603050405020304" pitchFamily="18" typeface="Times New Roman"/>
                      </a:rPr>
                      <a:t>MOBILIARIO URBANO</a:t>
                    </a:r>
                  </a:p>
                  <a:p>
                    <a:r>
                      <a:rPr dirty="0" lang="es-CO" sz="1200">
                        <a:latin charset="0" panose="02020603050405020304" pitchFamily="18" typeface="Times New Roman"/>
                        <a:cs charset="0" panose="02020603050405020304" pitchFamily="18" typeface="Times New Roman"/>
                      </a:rPr>
                      <a:t>(Paradero de buses/combis)</a:t>
                    </a:r>
                    <a:endParaRPr dirty="0" lang="es-CO" sz="1200"/>
                  </a:p>
                </p:txBody>
              </p:sp>
              <p:sp>
                <p:nvSpPr>
                  <p:cNvPr id="42" name="Rectángulo 41">
                    <a:extLst>
                      <a:ext uri="{FF2B5EF4-FFF2-40B4-BE49-F238E27FC236}">
                        <a16:creationId xmlns:a16="http://schemas.microsoft.com/office/drawing/2014/main" id="{02AD7B0E-0C6C-4CC4-A58E-9667682E32DE}"/>
                      </a:ext>
                    </a:extLst>
                  </p:cNvPr>
                  <p:cNvSpPr/>
                  <p:nvPr/>
                </p:nvSpPr>
                <p:spPr>
                  <a:xfrm>
                    <a:off x="8277418" y="5527439"/>
                    <a:ext cx="2220078" cy="463973"/>
                  </a:xfrm>
                  <a:prstGeom prst="rect">
                    <a:avLst/>
                  </a:prstGeom>
                </p:spPr>
                <p:txBody>
                  <a:bodyPr wrap="none">
                    <a:spAutoFit/>
                  </a:bodyPr>
                  <a:lstStyle/>
                  <a:p>
                    <a:pPr algn="ctr"/>
                    <a:r>
                      <a:rPr dirty="0" lang="es-CO" sz="1200">
                        <a:latin charset="0" panose="02020603050405020304" pitchFamily="18" typeface="Times New Roman"/>
                        <a:cs charset="0" panose="02020603050405020304" pitchFamily="18" typeface="Times New Roman"/>
                      </a:rPr>
                      <a:t>MOBILIARIO URBANO</a:t>
                    </a:r>
                  </a:p>
                  <a:p>
                    <a:pPr algn="ctr"/>
                    <a:r>
                      <a:rPr dirty="0" lang="es-CO" sz="1200">
                        <a:latin charset="0" panose="02020603050405020304" pitchFamily="18" typeface="Times New Roman"/>
                        <a:cs charset="0" panose="02020603050405020304" pitchFamily="18" typeface="Times New Roman"/>
                      </a:rPr>
                      <a:t>(Semáforos)</a:t>
                    </a:r>
                    <a:endParaRPr dirty="0" lang="es-CO" sz="1200"/>
                  </a:p>
                </p:txBody>
              </p:sp>
              <p:sp>
                <p:nvSpPr>
                  <p:cNvPr id="44" name="Elipse 43">
                    <a:extLst>
                      <a:ext uri="{FF2B5EF4-FFF2-40B4-BE49-F238E27FC236}">
                        <a16:creationId xmlns:a16="http://schemas.microsoft.com/office/drawing/2014/main" id="{770A73B5-EA94-435A-B67E-0C074B98B878}"/>
                      </a:ext>
                    </a:extLst>
                  </p:cNvPr>
                  <p:cNvSpPr/>
                  <p:nvPr/>
                </p:nvSpPr>
                <p:spPr>
                  <a:xfrm>
                    <a:off x="3306758" y="1758541"/>
                    <a:ext cx="304431" cy="29642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45" name="Elipse 44">
                    <a:extLst>
                      <a:ext uri="{FF2B5EF4-FFF2-40B4-BE49-F238E27FC236}">
                        <a16:creationId xmlns:a16="http://schemas.microsoft.com/office/drawing/2014/main" id="{93149BB7-D3CF-4DE0-8A52-625A79338782}"/>
                      </a:ext>
                    </a:extLst>
                  </p:cNvPr>
                  <p:cNvSpPr/>
                  <p:nvPr/>
                </p:nvSpPr>
                <p:spPr>
                  <a:xfrm>
                    <a:off x="3244413" y="2883403"/>
                    <a:ext cx="304431" cy="29642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pic>
              <p:nvPicPr>
                <p:cNvPr descr="Resultado de imagen para norte magnetico sin fondo" id="43" name="Picture 2">
                  <a:extLst>
                    <a:ext uri="{FF2B5EF4-FFF2-40B4-BE49-F238E27FC236}">
                      <a16:creationId xmlns:a16="http://schemas.microsoft.com/office/drawing/2014/main" id="{B5186060-29A1-4967-8AB5-D57FFF98999D}"/>
                    </a:ext>
                  </a:extLst>
                </p:cNvPr>
                <p:cNvPicPr>
                  <a:picLocks noChangeArrowheads="1" noChangeAspect="1"/>
                </p:cNvPicPr>
                <p:nvPr/>
              </p:nvPicPr>
              <p:blipFill>
                <a:blip r:embed="rId7">
                  <a:graysc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837231">
                  <a:off x="6792215" y="289819"/>
                  <a:ext cx="1270058" cy="1099255"/>
                </a:xfrm>
                <a:prstGeom prst="rect">
                  <a:avLst/>
                </a:prstGeom>
                <a:noFill/>
                <a:extLst>
                  <a:ext uri="{909E8E84-426E-40DD-AFC4-6F175D3DCCD1}">
                    <a14:hiddenFill xmlns:a14="http://schemas.microsoft.com/office/drawing/2010/main">
                      <a:solidFill>
                        <a:srgbClr val="FFFFFF"/>
                      </a:solidFill>
                    </a14:hiddenFill>
                  </a:ext>
                </a:extLst>
              </p:spPr>
            </p:pic>
            <p:sp>
              <p:nvSpPr>
                <p:cNvPr id="46" name="Rectángulo 45">
                  <a:extLst>
                    <a:ext uri="{FF2B5EF4-FFF2-40B4-BE49-F238E27FC236}">
                      <a16:creationId xmlns:a16="http://schemas.microsoft.com/office/drawing/2014/main" id="{E2C59531-A028-460D-AA9B-99702BF5117B}"/>
                    </a:ext>
                  </a:extLst>
                </p:cNvPr>
                <p:cNvSpPr/>
                <p:nvPr/>
              </p:nvSpPr>
              <p:spPr>
                <a:xfrm>
                  <a:off x="2335670" y="1395505"/>
                  <a:ext cx="3420207" cy="340246"/>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San Francisco de Asis</a:t>
                  </a:r>
                  <a:endParaRPr dirty="0" lang="es-CO" sz="1600">
                    <a:effectLst>
                      <a:outerShdw algn="tl" blurRad="38100" dir="2700000" dist="38100">
                        <a:srgbClr val="000000">
                          <a:alpha val="43137"/>
                        </a:srgbClr>
                      </a:outerShdw>
                    </a:effectLst>
                  </a:endParaRPr>
                </a:p>
              </p:txBody>
            </p:sp>
            <p:sp>
              <p:nvSpPr>
                <p:cNvPr id="47" name="Rectángulo 46">
                  <a:extLst>
                    <a:ext uri="{FF2B5EF4-FFF2-40B4-BE49-F238E27FC236}">
                      <a16:creationId xmlns:a16="http://schemas.microsoft.com/office/drawing/2014/main" id="{8BAE8831-B099-415F-A9CF-AE23451FED45}"/>
                    </a:ext>
                  </a:extLst>
                </p:cNvPr>
                <p:cNvSpPr/>
                <p:nvPr/>
              </p:nvSpPr>
              <p:spPr>
                <a:xfrm>
                  <a:off x="2394478" y="2590110"/>
                  <a:ext cx="1124604" cy="340246"/>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Huancas</a:t>
                  </a:r>
                  <a:endParaRPr dirty="0" lang="es-CO" sz="1600">
                    <a:effectLst>
                      <a:outerShdw algn="tl" blurRad="38100" dir="2700000" dist="38100">
                        <a:srgbClr val="000000">
                          <a:alpha val="43137"/>
                        </a:srgbClr>
                      </a:outerShdw>
                    </a:effectLst>
                  </a:endParaRPr>
                </a:p>
              </p:txBody>
            </p:sp>
            <p:sp>
              <p:nvSpPr>
                <p:cNvPr id="48" name="Rectángulo 47">
                  <a:extLst>
                    <a:ext uri="{FF2B5EF4-FFF2-40B4-BE49-F238E27FC236}">
                      <a16:creationId xmlns:a16="http://schemas.microsoft.com/office/drawing/2014/main" id="{30208EB0-F206-4DE3-B6D6-191AC63EE46E}"/>
                    </a:ext>
                  </a:extLst>
                </p:cNvPr>
                <p:cNvSpPr/>
                <p:nvPr/>
              </p:nvSpPr>
              <p:spPr>
                <a:xfrm rot="5400000">
                  <a:off x="4084202" y="3744284"/>
                  <a:ext cx="1124602" cy="41931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Ica</a:t>
                  </a:r>
                </a:p>
              </p:txBody>
            </p:sp>
            <p:sp>
              <p:nvSpPr>
                <p:cNvPr id="49" name="Rectángulo 48">
                  <a:extLst>
                    <a:ext uri="{FF2B5EF4-FFF2-40B4-BE49-F238E27FC236}">
                      <a16:creationId xmlns:a16="http://schemas.microsoft.com/office/drawing/2014/main" id="{7B57046B-AC92-4847-ACE5-72AB6670BAC1}"/>
                    </a:ext>
                  </a:extLst>
                </p:cNvPr>
                <p:cNvSpPr/>
                <p:nvPr/>
              </p:nvSpPr>
              <p:spPr>
                <a:xfrm rot="5400000">
                  <a:off x="4975245" y="4164315"/>
                  <a:ext cx="1124602" cy="41931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Piura</a:t>
                  </a:r>
                </a:p>
              </p:txBody>
            </p:sp>
            <p:sp>
              <p:nvSpPr>
                <p:cNvPr id="50" name="Rectángulo 49">
                  <a:extLst>
                    <a:ext uri="{FF2B5EF4-FFF2-40B4-BE49-F238E27FC236}">
                      <a16:creationId xmlns:a16="http://schemas.microsoft.com/office/drawing/2014/main" id="{38FAB5D7-8AAE-4A65-8AF7-53F0D29C576C}"/>
                    </a:ext>
                  </a:extLst>
                </p:cNvPr>
                <p:cNvSpPr/>
                <p:nvPr/>
              </p:nvSpPr>
              <p:spPr>
                <a:xfrm rot="5400000">
                  <a:off x="5784070" y="4669606"/>
                  <a:ext cx="1124602" cy="41931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rPr>
                    <a:t>Cajamarca</a:t>
                  </a:r>
                </a:p>
              </p:txBody>
            </p:sp>
            <p:sp>
              <p:nvSpPr>
                <p:cNvPr id="51" name="Rectángulo 50">
                  <a:extLst>
                    <a:ext uri="{FF2B5EF4-FFF2-40B4-BE49-F238E27FC236}">
                      <a16:creationId xmlns:a16="http://schemas.microsoft.com/office/drawing/2014/main" id="{A9E7299E-8FDE-423E-9BE1-A39C13076C30}"/>
                    </a:ext>
                  </a:extLst>
                </p:cNvPr>
                <p:cNvSpPr/>
                <p:nvPr/>
              </p:nvSpPr>
              <p:spPr>
                <a:xfrm>
                  <a:off x="3291038" y="1734058"/>
                  <a:ext cx="285573" cy="340246"/>
                </a:xfrm>
                <a:prstGeom prst="rect">
                  <a:avLst/>
                </a:prstGeom>
              </p:spPr>
              <p:txBody>
                <a:bodyPr wrap="square">
                  <a:spAutoFit/>
                </a:bodyPr>
                <a:lstStyle/>
                <a:p>
                  <a:pPr algn="just"/>
                  <a:r>
                    <a:rPr dirty="0" lang="es-CO" sz="1600">
                      <a:solidFill>
                        <a:schemeClr val="bg1"/>
                      </a:solidFill>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A</a:t>
                  </a:r>
                  <a:endParaRPr dirty="0" lang="es-CO" sz="1600">
                    <a:solidFill>
                      <a:schemeClr val="bg1"/>
                    </a:solidFill>
                    <a:effectLst>
                      <a:outerShdw algn="tl" blurRad="38100" dir="2700000" dist="38100">
                        <a:srgbClr val="000000">
                          <a:alpha val="43137"/>
                        </a:srgbClr>
                      </a:outerShdw>
                    </a:effectLst>
                  </a:endParaRPr>
                </a:p>
              </p:txBody>
            </p:sp>
            <p:sp>
              <p:nvSpPr>
                <p:cNvPr id="52" name="Rectángulo 51">
                  <a:extLst>
                    <a:ext uri="{FF2B5EF4-FFF2-40B4-BE49-F238E27FC236}">
                      <a16:creationId xmlns:a16="http://schemas.microsoft.com/office/drawing/2014/main" id="{8FD43A86-5347-4F54-9A10-6057A9E83F93}"/>
                    </a:ext>
                  </a:extLst>
                </p:cNvPr>
                <p:cNvSpPr/>
                <p:nvPr/>
              </p:nvSpPr>
              <p:spPr>
                <a:xfrm>
                  <a:off x="4105410" y="1720152"/>
                  <a:ext cx="285573" cy="340246"/>
                </a:xfrm>
                <a:prstGeom prst="rect">
                  <a:avLst/>
                </a:prstGeom>
              </p:spPr>
              <p:txBody>
                <a:bodyPr wrap="square">
                  <a:spAutoFit/>
                </a:bodyPr>
                <a:lstStyle/>
                <a:p>
                  <a:pPr algn="just"/>
                  <a:r>
                    <a:rPr dirty="0" lang="es-CO" sz="1600">
                      <a:solidFill>
                        <a:schemeClr val="bg1"/>
                      </a:solidFill>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B</a:t>
                  </a:r>
                  <a:endParaRPr dirty="0" lang="es-CO" sz="1600">
                    <a:solidFill>
                      <a:schemeClr val="bg1"/>
                    </a:solidFill>
                    <a:effectLst>
                      <a:outerShdw algn="tl" blurRad="38100" dir="2700000" dist="38100">
                        <a:srgbClr val="000000">
                          <a:alpha val="43137"/>
                        </a:srgbClr>
                      </a:outerShdw>
                    </a:effectLst>
                  </a:endParaRPr>
                </a:p>
              </p:txBody>
            </p:sp>
            <p:sp>
              <p:nvSpPr>
                <p:cNvPr id="53" name="Rectángulo 52">
                  <a:extLst>
                    <a:ext uri="{FF2B5EF4-FFF2-40B4-BE49-F238E27FC236}">
                      <a16:creationId xmlns:a16="http://schemas.microsoft.com/office/drawing/2014/main" id="{C7D8BEA4-81C9-408E-B0B0-D83B8AACBD9A}"/>
                    </a:ext>
                  </a:extLst>
                </p:cNvPr>
                <p:cNvSpPr/>
                <p:nvPr/>
              </p:nvSpPr>
              <p:spPr>
                <a:xfrm>
                  <a:off x="3241887" y="2862336"/>
                  <a:ext cx="285573" cy="340246"/>
                </a:xfrm>
                <a:prstGeom prst="rect">
                  <a:avLst/>
                </a:prstGeom>
              </p:spPr>
              <p:txBody>
                <a:bodyPr wrap="square">
                  <a:spAutoFit/>
                </a:bodyPr>
                <a:lstStyle/>
                <a:p>
                  <a:pPr algn="just"/>
                  <a:r>
                    <a:rPr dirty="0" lang="es-CO" sz="1600">
                      <a:solidFill>
                        <a:schemeClr val="bg1"/>
                      </a:solidFill>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C</a:t>
                  </a:r>
                  <a:endParaRPr dirty="0" lang="es-CO" sz="1600">
                    <a:solidFill>
                      <a:schemeClr val="bg1"/>
                    </a:solidFill>
                    <a:effectLst>
                      <a:outerShdw algn="tl" blurRad="38100" dir="2700000" dist="38100">
                        <a:srgbClr val="000000">
                          <a:alpha val="43137"/>
                        </a:srgbClr>
                      </a:outerShdw>
                    </a:effectLst>
                  </a:endParaRPr>
                </a:p>
              </p:txBody>
            </p:sp>
            <p:sp>
              <p:nvSpPr>
                <p:cNvPr id="54" name="Rectángulo 53">
                  <a:extLst>
                    <a:ext uri="{FF2B5EF4-FFF2-40B4-BE49-F238E27FC236}">
                      <a16:creationId xmlns:a16="http://schemas.microsoft.com/office/drawing/2014/main" id="{AF819287-F758-4056-B13B-B6A0167CF9A2}"/>
                    </a:ext>
                  </a:extLst>
                </p:cNvPr>
                <p:cNvSpPr/>
                <p:nvPr/>
              </p:nvSpPr>
              <p:spPr>
                <a:xfrm>
                  <a:off x="4144293" y="2862336"/>
                  <a:ext cx="285573" cy="340246"/>
                </a:xfrm>
                <a:prstGeom prst="rect">
                  <a:avLst/>
                </a:prstGeom>
              </p:spPr>
              <p:txBody>
                <a:bodyPr wrap="square">
                  <a:spAutoFit/>
                </a:bodyPr>
                <a:lstStyle/>
                <a:p>
                  <a:pPr algn="just"/>
                  <a:r>
                    <a:rPr dirty="0" lang="es-CO" sz="1600">
                      <a:solidFill>
                        <a:schemeClr val="bg1"/>
                      </a:solidFill>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D</a:t>
                  </a:r>
                  <a:endParaRPr dirty="0" lang="es-CO" sz="1600">
                    <a:solidFill>
                      <a:schemeClr val="bg1"/>
                    </a:solidFill>
                    <a:effectLst>
                      <a:outerShdw algn="tl" blurRad="38100" dir="2700000" dist="38100">
                        <a:srgbClr val="000000">
                          <a:alpha val="43137"/>
                        </a:srgbClr>
                      </a:outerShdw>
                    </a:effectLst>
                  </a:endParaRPr>
                </a:p>
              </p:txBody>
            </p:sp>
          </p:grpSp>
          <p:sp>
            <p:nvSpPr>
              <p:cNvPr id="2" name="Rectángulo 1">
                <a:extLst>
                  <a:ext uri="{FF2B5EF4-FFF2-40B4-BE49-F238E27FC236}">
                    <a16:creationId xmlns:a16="http://schemas.microsoft.com/office/drawing/2014/main" id="{4FA35910-E153-44B1-8FAC-B5F2864E6613}"/>
                  </a:ext>
                </a:extLst>
              </p:cNvPr>
              <p:cNvSpPr/>
              <p:nvPr/>
            </p:nvSpPr>
            <p:spPr>
              <a:xfrm>
                <a:off x="643845" y="6350688"/>
                <a:ext cx="11061700" cy="51384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a:p>
            </p:txBody>
          </p:sp>
        </p:grpSp>
        <p:sp>
          <p:nvSpPr>
            <p:cNvPr id="55" name="Rectángulo 54">
              <a:extLst>
                <a:ext uri="{FF2B5EF4-FFF2-40B4-BE49-F238E27FC236}">
                  <a16:creationId xmlns:a16="http://schemas.microsoft.com/office/drawing/2014/main" id="{423A6376-7707-4C12-B41E-0A2AA301C6D3}"/>
                </a:ext>
              </a:extLst>
            </p:cNvPr>
            <p:cNvSpPr/>
            <p:nvPr/>
          </p:nvSpPr>
          <p:spPr>
            <a:xfrm>
              <a:off x="837299" y="6057805"/>
              <a:ext cx="2573257" cy="729435"/>
            </a:xfrm>
            <a:prstGeom prst="rect">
              <a:avLst/>
            </a:prstGeom>
            <a:solidFill>
              <a:schemeClr val="bg1">
                <a:lumMod val="5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cxnSp>
          <p:nvCxnSpPr>
            <p:cNvPr id="56" name="Conector recto de flecha 55">
              <a:extLst>
                <a:ext uri="{FF2B5EF4-FFF2-40B4-BE49-F238E27FC236}">
                  <a16:creationId xmlns:a16="http://schemas.microsoft.com/office/drawing/2014/main" id="{AE4B95D8-1A23-4099-B6BA-F057EB0060D1}"/>
                </a:ext>
              </a:extLst>
            </p:cNvPr>
            <p:cNvCxnSpPr>
              <a:cxnSpLocks/>
            </p:cNvCxnSpPr>
            <p:nvPr/>
          </p:nvCxnSpPr>
          <p:spPr>
            <a:xfrm>
              <a:off x="901700" y="6205438"/>
              <a:ext cx="634071" cy="0"/>
            </a:xfrm>
            <a:prstGeom prst="straightConnector1">
              <a:avLst/>
            </a:prstGeom>
            <a:ln w="57150">
              <a:solidFill>
                <a:srgbClr val="90A1B7"/>
              </a:solidFill>
              <a:headEnd type="triangle"/>
              <a:tailEnd type="triangle"/>
            </a:ln>
          </p:spPr>
          <p:style>
            <a:lnRef idx="3">
              <a:schemeClr val="accent4"/>
            </a:lnRef>
            <a:fillRef idx="0">
              <a:schemeClr val="accent4"/>
            </a:fillRef>
            <a:effectRef idx="2">
              <a:schemeClr val="accent4"/>
            </a:effectRef>
            <a:fontRef idx="minor">
              <a:schemeClr val="tx1"/>
            </a:fontRef>
          </p:style>
        </p:cxnSp>
        <p:sp>
          <p:nvSpPr>
            <p:cNvPr id="57" name="Rectángulo 56">
              <a:extLst>
                <a:ext uri="{FF2B5EF4-FFF2-40B4-BE49-F238E27FC236}">
                  <a16:creationId xmlns:a16="http://schemas.microsoft.com/office/drawing/2014/main" id="{F8661401-80F2-48A8-8E71-9CF944BF7231}"/>
                </a:ext>
              </a:extLst>
            </p:cNvPr>
            <p:cNvSpPr/>
            <p:nvPr/>
          </p:nvSpPr>
          <p:spPr>
            <a:xfrm>
              <a:off x="1535771" y="6054730"/>
              <a:ext cx="1864690" cy="255185"/>
            </a:xfrm>
            <a:prstGeom prst="rect">
              <a:avLst/>
            </a:prstGeom>
          </p:spPr>
          <p:txBody>
            <a:bodyPr wrap="none">
              <a:spAutoFit/>
            </a:bodyPr>
            <a:lstStyle/>
            <a:p>
              <a:r>
                <a:rPr dirty="0" lang="es-CO" sz="1050"/>
                <a:t>VÍA DE COMPENSACIÓN</a:t>
              </a:r>
            </a:p>
          </p:txBody>
        </p:sp>
        <p:cxnSp>
          <p:nvCxnSpPr>
            <p:cNvPr id="58" name="Conector recto de flecha 57">
              <a:extLst>
                <a:ext uri="{FF2B5EF4-FFF2-40B4-BE49-F238E27FC236}">
                  <a16:creationId xmlns:a16="http://schemas.microsoft.com/office/drawing/2014/main" id="{04471085-E74D-417B-A345-D94E44B00712}"/>
                </a:ext>
              </a:extLst>
            </p:cNvPr>
            <p:cNvCxnSpPr>
              <a:cxnSpLocks/>
            </p:cNvCxnSpPr>
            <p:nvPr/>
          </p:nvCxnSpPr>
          <p:spPr>
            <a:xfrm>
              <a:off x="901700" y="6423211"/>
              <a:ext cx="634071" cy="0"/>
            </a:xfrm>
            <a:prstGeom prst="straightConnector1">
              <a:avLst/>
            </a:prstGeom>
            <a:ln w="57150">
              <a:solidFill>
                <a:srgbClr val="000000"/>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59" name="Conector recto de flecha 58">
              <a:extLst>
                <a:ext uri="{FF2B5EF4-FFF2-40B4-BE49-F238E27FC236}">
                  <a16:creationId xmlns:a16="http://schemas.microsoft.com/office/drawing/2014/main" id="{DB0A9453-881A-4586-9CE2-14D70C22B2B7}"/>
                </a:ext>
              </a:extLst>
            </p:cNvPr>
            <p:cNvCxnSpPr>
              <a:cxnSpLocks/>
            </p:cNvCxnSpPr>
            <p:nvPr/>
          </p:nvCxnSpPr>
          <p:spPr>
            <a:xfrm>
              <a:off x="901700" y="6612271"/>
              <a:ext cx="634071" cy="0"/>
            </a:xfrm>
            <a:prstGeom prst="straightConnector1">
              <a:avLst/>
            </a:prstGeom>
            <a:ln w="57150">
              <a:solidFill>
                <a:srgbClr val="767171"/>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60" name="Conector recto 59">
              <a:extLst>
                <a:ext uri="{FF2B5EF4-FFF2-40B4-BE49-F238E27FC236}">
                  <a16:creationId xmlns:a16="http://schemas.microsoft.com/office/drawing/2014/main" id="{591BC0EF-D683-4C3E-B8A3-14DDBCF942B1}"/>
                </a:ext>
              </a:extLst>
            </p:cNvPr>
            <p:cNvCxnSpPr>
              <a:cxnSpLocks/>
            </p:cNvCxnSpPr>
            <p:nvPr/>
          </p:nvCxnSpPr>
          <p:spPr>
            <a:xfrm>
              <a:off x="4190372" y="6470836"/>
              <a:ext cx="4577793"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D7937AA6-70DF-4734-9E39-AF2970A9BD3F}"/>
                </a:ext>
              </a:extLst>
            </p:cNvPr>
            <p:cNvCxnSpPr>
              <a:cxnSpLocks/>
            </p:cNvCxnSpPr>
            <p:nvPr/>
          </p:nvCxnSpPr>
          <p:spPr>
            <a:xfrm flipV="1">
              <a:off x="4210114" y="5362041"/>
              <a:ext cx="1" cy="106117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Rectángulo 61">
              <a:extLst>
                <a:ext uri="{FF2B5EF4-FFF2-40B4-BE49-F238E27FC236}">
                  <a16:creationId xmlns:a16="http://schemas.microsoft.com/office/drawing/2014/main" id="{EE5B368C-553C-4AF4-9D94-6AF5D9382622}"/>
                </a:ext>
              </a:extLst>
            </p:cNvPr>
            <p:cNvSpPr/>
            <p:nvPr/>
          </p:nvSpPr>
          <p:spPr>
            <a:xfrm>
              <a:off x="5903435" y="6184000"/>
              <a:ext cx="2404165" cy="278384"/>
            </a:xfrm>
            <a:prstGeom prst="rect">
              <a:avLst/>
            </a:prstGeom>
          </p:spPr>
          <p:txBody>
            <a:bodyPr wrap="none">
              <a:spAutoFit/>
            </a:bodyPr>
            <a:lstStyle/>
            <a:p>
              <a:pPr algn="ctr"/>
              <a:r>
                <a:rPr dirty="0" lang="es-CO" sz="1200">
                  <a:latin charset="0" panose="02020603050405020304" pitchFamily="18" typeface="Times New Roman"/>
                  <a:cs charset="0" panose="02020603050405020304" pitchFamily="18" typeface="Times New Roman"/>
                </a:rPr>
                <a:t>VÍA DE COMPENSACIÓN</a:t>
              </a:r>
            </a:p>
          </p:txBody>
        </p:sp>
        <p:sp>
          <p:nvSpPr>
            <p:cNvPr id="63" name="Rectángulo 62">
              <a:extLst>
                <a:ext uri="{FF2B5EF4-FFF2-40B4-BE49-F238E27FC236}">
                  <a16:creationId xmlns:a16="http://schemas.microsoft.com/office/drawing/2014/main" id="{0EBD0C3C-4574-4F26-8D31-73D7C59A8A11}"/>
                </a:ext>
              </a:extLst>
            </p:cNvPr>
            <p:cNvSpPr/>
            <p:nvPr/>
          </p:nvSpPr>
          <p:spPr>
            <a:xfrm>
              <a:off x="6006146" y="6466130"/>
              <a:ext cx="3087382" cy="278384"/>
            </a:xfrm>
            <a:prstGeom prst="rect">
              <a:avLst/>
            </a:prstGeom>
          </p:spPr>
          <p:txBody>
            <a:bodyPr wrap="none">
              <a:spAutoFit/>
            </a:bodyPr>
            <a:lstStyle/>
            <a:p>
              <a:pPr algn="ctr"/>
              <a:r>
                <a:rPr dirty="0" lang="es-CO" sz="1200"/>
                <a:t>(Zona recuperada de la informalidad)</a:t>
              </a:r>
            </a:p>
          </p:txBody>
        </p:sp>
        <p:sp>
          <p:nvSpPr>
            <p:cNvPr id="65" name="Rectángulo 64">
              <a:extLst>
                <a:ext uri="{FF2B5EF4-FFF2-40B4-BE49-F238E27FC236}">
                  <a16:creationId xmlns:a16="http://schemas.microsoft.com/office/drawing/2014/main" id="{A37A6FCF-7711-43BB-B1CC-A6517873993C}"/>
                </a:ext>
              </a:extLst>
            </p:cNvPr>
            <p:cNvSpPr/>
            <p:nvPr/>
          </p:nvSpPr>
          <p:spPr>
            <a:xfrm>
              <a:off x="1589457" y="6271276"/>
              <a:ext cx="1382238" cy="255185"/>
            </a:xfrm>
            <a:prstGeom prst="rect">
              <a:avLst/>
            </a:prstGeom>
          </p:spPr>
          <p:txBody>
            <a:bodyPr wrap="none">
              <a:spAutoFit/>
            </a:bodyPr>
            <a:lstStyle/>
            <a:p>
              <a:r>
                <a:rPr dirty="0" lang="es-CO" sz="1050"/>
                <a:t>EJE VEHICULAR 1</a:t>
              </a:r>
            </a:p>
          </p:txBody>
        </p:sp>
        <p:sp>
          <p:nvSpPr>
            <p:cNvPr id="66" name="Rectángulo 65">
              <a:extLst>
                <a:ext uri="{FF2B5EF4-FFF2-40B4-BE49-F238E27FC236}">
                  <a16:creationId xmlns:a16="http://schemas.microsoft.com/office/drawing/2014/main" id="{C42D0E0C-C962-4F72-85C9-1E239995F043}"/>
                </a:ext>
              </a:extLst>
            </p:cNvPr>
            <p:cNvSpPr/>
            <p:nvPr/>
          </p:nvSpPr>
          <p:spPr>
            <a:xfrm>
              <a:off x="1589457" y="6487264"/>
              <a:ext cx="1382238" cy="255185"/>
            </a:xfrm>
            <a:prstGeom prst="rect">
              <a:avLst/>
            </a:prstGeom>
          </p:spPr>
          <p:txBody>
            <a:bodyPr wrap="none">
              <a:spAutoFit/>
            </a:bodyPr>
            <a:lstStyle/>
            <a:p>
              <a:r>
                <a:rPr dirty="0" lang="es-CO" sz="1050"/>
                <a:t>EJE VEHICULAR 2</a:t>
              </a:r>
            </a:p>
          </p:txBody>
        </p:sp>
        <p:sp>
          <p:nvSpPr>
            <p:cNvPr id="67" name="Rectángulo 66">
              <a:extLst>
                <a:ext uri="{FF2B5EF4-FFF2-40B4-BE49-F238E27FC236}">
                  <a16:creationId xmlns:a16="http://schemas.microsoft.com/office/drawing/2014/main" id="{C248C4F6-18A5-4DA7-9243-3352242ABE87}"/>
                </a:ext>
              </a:extLst>
            </p:cNvPr>
            <p:cNvSpPr/>
            <p:nvPr/>
          </p:nvSpPr>
          <p:spPr>
            <a:xfrm>
              <a:off x="1713914" y="5002390"/>
              <a:ext cx="1124604" cy="587698"/>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Ferrocarril</a:t>
              </a:r>
              <a:endParaRPr dirty="0" lang="es-CO" sz="1600">
                <a:effectLst>
                  <a:outerShdw algn="tl" blurRad="38100" dir="2700000" dist="38100">
                    <a:srgbClr val="000000">
                      <a:alpha val="43137"/>
                    </a:srgbClr>
                  </a:outerShdw>
                </a:effectLst>
              </a:endParaRPr>
            </a:p>
          </p:txBody>
        </p:sp>
        <p:sp>
          <p:nvSpPr>
            <p:cNvPr id="68" name="Rectángulo 67">
              <a:extLst>
                <a:ext uri="{FF2B5EF4-FFF2-40B4-BE49-F238E27FC236}">
                  <a16:creationId xmlns:a16="http://schemas.microsoft.com/office/drawing/2014/main" id="{11F4F342-49DE-4ED0-8D8C-92889F75410F}"/>
                </a:ext>
              </a:extLst>
            </p:cNvPr>
            <p:cNvSpPr/>
            <p:nvPr/>
          </p:nvSpPr>
          <p:spPr>
            <a:xfrm rot="5400000">
              <a:off x="1453309" y="3767208"/>
              <a:ext cx="1124604" cy="419317"/>
            </a:xfrm>
            <a:prstGeom prst="rect">
              <a:avLst/>
            </a:prstGeom>
          </p:spPr>
          <p:txBody>
            <a:bodyPr wrap="square">
              <a:spAutoFit/>
            </a:bodyPr>
            <a:lstStyle/>
            <a:p>
              <a:pPr algn="just"/>
              <a:r>
                <a:rPr dirty="0" lang="es-CO" sz="1600">
                  <a:effectLst>
                    <a:outerShdw algn="tl" blurRad="38100" dir="2700000" dist="38100">
                      <a:srgbClr val="000000">
                        <a:alpha val="43137"/>
                      </a:srgbClr>
                    </a:outerShdw>
                  </a:effectLst>
                  <a:latin charset="0" panose="02020603050405020304" pitchFamily="18" typeface="Times New Roman"/>
                  <a:cs charset="0" panose="02020603050405020304" pitchFamily="18" typeface="Times New Roman"/>
                </a:rPr>
                <a:t>Giráldez</a:t>
              </a:r>
              <a:endParaRPr dirty="0" lang="es-CO" sz="1600">
                <a:effectLst>
                  <a:outerShdw algn="tl" blurRad="38100" dir="2700000" dist="38100">
                    <a:srgbClr val="000000">
                      <a:alpha val="43137"/>
                    </a:srgbClr>
                  </a:outerShdw>
                </a:effectLst>
              </a:endParaRPr>
            </a:p>
          </p:txBody>
        </p:sp>
      </p:grpSp>
    </p:spTree>
    <p:extLst>
      <p:ext uri="{BB962C8B-B14F-4D97-AF65-F5344CB8AC3E}">
        <p14:creationId xmlns:p14="http://schemas.microsoft.com/office/powerpoint/2010/main" val="156111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EB3BD4E-8243-4D7B-AE50-0866B7114D4F}"/>
              </a:ext>
            </a:extLst>
          </p:cNvPr>
          <p:cNvSpPr/>
          <p:nvPr/>
        </p:nvSpPr>
        <p:spPr>
          <a:xfrm>
            <a:off x="2581738" y="1895720"/>
            <a:ext cx="7028523" cy="2190921"/>
          </a:xfrm>
          <a:prstGeom prst="rect">
            <a:avLst/>
          </a:prstGeom>
        </p:spPr>
        <p:txBody>
          <a:bodyPr wrap="square">
            <a:spAutoFit/>
          </a:bodyPr>
          <a:lstStyle/>
          <a:p>
            <a:pPr>
              <a:lnSpc>
                <a:spcPct val="200000"/>
              </a:lnSpc>
            </a:pPr>
            <a:r>
              <a:rPr lang="es-CO" sz="1595" dirty="0">
                <a:latin typeface="Times New Roman" panose="02020603050405020304" pitchFamily="18" charset="0"/>
                <a:cs typeface="Times New Roman" panose="02020603050405020304" pitchFamily="18" charset="0"/>
              </a:rPr>
              <a:t>Se concluye con la </a:t>
            </a:r>
            <a:r>
              <a:rPr lang="es-CO" sz="1595" b="1" u="sng" dirty="0">
                <a:solidFill>
                  <a:srgbClr val="C00000"/>
                </a:solidFill>
                <a:latin typeface="Times New Roman" panose="02020603050405020304" pitchFamily="18" charset="0"/>
                <a:cs typeface="Times New Roman" panose="02020603050405020304" pitchFamily="18" charset="0"/>
              </a:rPr>
              <a:t>concepción arquitectónica- urbana del problema </a:t>
            </a:r>
            <a:r>
              <a:rPr lang="es-CO" sz="1772" b="1" u="sng" dirty="0">
                <a:solidFill>
                  <a:srgbClr val="C00000"/>
                </a:solidFill>
                <a:latin typeface="Times New Roman" panose="02020603050405020304" pitchFamily="18" charset="0"/>
                <a:cs typeface="Times New Roman" panose="02020603050405020304" pitchFamily="18" charset="0"/>
              </a:rPr>
              <a:t>matriz </a:t>
            </a:r>
            <a:r>
              <a:rPr lang="es-CO" sz="1772" dirty="0">
                <a:latin typeface="Times New Roman" panose="02020603050405020304" pitchFamily="18" charset="0"/>
                <a:cs typeface="Times New Roman" panose="02020603050405020304" pitchFamily="18" charset="0"/>
              </a:rPr>
              <a:t>(Se da la respuesta de solo este punto), se sugiere realizar un seguimiento, con dos sesiones más como mínimo a los agentes de intervención, después de la aplicación de la solución.</a:t>
            </a:r>
          </a:p>
        </p:txBody>
      </p:sp>
      <p:sp>
        <p:nvSpPr>
          <p:cNvPr id="4" name="Rectángulo 3">
            <a:extLst>
              <a:ext uri="{FF2B5EF4-FFF2-40B4-BE49-F238E27FC236}">
                <a16:creationId xmlns:a16="http://schemas.microsoft.com/office/drawing/2014/main" id="{E4E25769-8395-4BE6-89ED-2E1B4B8AEC57}"/>
              </a:ext>
            </a:extLst>
          </p:cNvPr>
          <p:cNvSpPr/>
          <p:nvPr/>
        </p:nvSpPr>
        <p:spPr>
          <a:xfrm>
            <a:off x="1375583" y="1325877"/>
            <a:ext cx="785663" cy="818032"/>
          </a:xfrm>
          <a:prstGeom prst="rect">
            <a:avLst/>
          </a:prstGeom>
          <a:solidFill>
            <a:schemeClr val="bg1"/>
          </a:solidFill>
          <a:ln w="3175">
            <a:solidFill>
              <a:schemeClr val="tx1"/>
            </a:solidFill>
          </a:ln>
        </p:spPr>
        <p:txBody>
          <a:bodyPr wrap="square" lIns="81013" tIns="40507" rIns="81013" bIns="40507">
            <a:spAutoFit/>
          </a:bodyPr>
          <a:lstStyle/>
          <a:p>
            <a:pPr algn="ctr"/>
            <a:r>
              <a:rPr lang="es-ES" sz="4784" dirty="0">
                <a:ln w="0"/>
                <a:effectLst>
                  <a:outerShdw blurRad="38100" dist="19050" dir="2700000" algn="tl" rotWithShape="0">
                    <a:schemeClr val="dk1">
                      <a:alpha val="40000"/>
                    </a:schemeClr>
                  </a:outerShdw>
                </a:effectLst>
              </a:rPr>
              <a:t>16</a:t>
            </a:r>
          </a:p>
        </p:txBody>
      </p:sp>
    </p:spTree>
    <p:extLst>
      <p:ext uri="{BB962C8B-B14F-4D97-AF65-F5344CB8AC3E}">
        <p14:creationId xmlns:p14="http://schemas.microsoft.com/office/powerpoint/2010/main" val="1505538791"/>
      </p:ext>
    </p:extLst>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258E90C-79E3-4E13-B87A-229EEE67B82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4" name="Rectángulo 3">
            <a:extLst>
              <a:ext uri="{FF2B5EF4-FFF2-40B4-BE49-F238E27FC236}">
                <a16:creationId xmlns:a16="http://schemas.microsoft.com/office/drawing/2014/main" id="{6E492695-CA86-4182-B871-7ADF9F1F10A8}"/>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sp>
        <p:nvSpPr>
          <p:cNvPr id="7" name="Rectángulo 6">
            <a:extLst>
              <a:ext uri="{FF2B5EF4-FFF2-40B4-BE49-F238E27FC236}">
                <a16:creationId xmlns:a16="http://schemas.microsoft.com/office/drawing/2014/main" id="{30F8D913-D5B2-4A38-BA3A-2CE7B134A3F8}"/>
              </a:ext>
            </a:extLst>
          </p:cNvPr>
          <p:cNvSpPr/>
          <p:nvPr/>
        </p:nvSpPr>
        <p:spPr>
          <a:xfrm>
            <a:off x="1183315" y="60759"/>
            <a:ext cx="10121317" cy="528606"/>
          </a:xfrm>
          <a:prstGeom prst="rect">
            <a:avLst/>
          </a:prstGeom>
        </p:spPr>
        <p:txBody>
          <a:bodyPr wrap="square">
            <a:spAutoFit/>
          </a:bodyPr>
          <a:lstStyle/>
          <a:p>
            <a:pPr lvl="0"/>
            <a:r>
              <a:rPr b="1" dirty="0" lang="es-CO" sz="2835">
                <a:latin charset="0" panose="02020603050405020304" pitchFamily="18" typeface="Times New Roman"/>
                <a:cs charset="0" panose="02020603050405020304" pitchFamily="18" typeface="Times New Roman"/>
              </a:rPr>
              <a:t>RESULTADO FINAL DE LA APLICACIÓN DEL MODELO</a:t>
            </a:r>
          </a:p>
        </p:txBody>
      </p:sp>
      <p:pic>
        <p:nvPicPr>
          <p:cNvPr id="9" name="Imagen 8">
            <a:extLst>
              <a:ext uri="{FF2B5EF4-FFF2-40B4-BE49-F238E27FC236}">
                <a16:creationId xmlns:a16="http://schemas.microsoft.com/office/drawing/2014/main" id="{5F88C4F8-1B52-4384-A7DC-AC359ABDE4BB}"/>
              </a:ext>
            </a:extLst>
          </p:cNvPr>
          <p:cNvPicPr>
            <a:picLocks noChangeAspect="1"/>
          </p:cNvPicPr>
          <p:nvPr/>
        </p:nvPicPr>
        <p:blipFill>
          <a:blip r:embed="rId4"/>
          <a:stretch>
            <a:fillRect/>
          </a:stretch>
        </p:blipFill>
        <p:spPr>
          <a:xfrm>
            <a:off x="518400" y="675040"/>
            <a:ext cx="7684696" cy="6147757"/>
          </a:xfrm>
          <a:prstGeom prst="rect">
            <a:avLst/>
          </a:prstGeom>
        </p:spPr>
      </p:pic>
      <p:pic>
        <p:nvPicPr>
          <p:cNvPr id="10" name="Objeto 9"/>
          <p:cNvPicPr>
            <a:picLocks noChangeAspect="1"/>
          </p:cNvPicPr>
          <p:nvPr/>
        </p:nvPicPr>
        <p:blipFill>
          <a:blip r:embed="rId5"/>
          <a:srcRect/>
          <a:stretch>
            <a:fillRect/>
          </a:stretch>
        </p:blipFill>
        <p:spPr bwMode="auto">
          <a:xfrm>
            <a:off x="3753615" y="589365"/>
            <a:ext cx="9003822" cy="2384427"/>
          </a:xfrm>
          <a:prstGeom prst="rect"/>
          <a:noFill/>
        </p:spPr>
      </p:pic>
      <p:pic>
        <p:nvPicPr>
          <p:cNvPr id="12" name="Imagen 11">
            <a:extLst>
              <a:ext uri="{FF2B5EF4-FFF2-40B4-BE49-F238E27FC236}">
                <a16:creationId xmlns:a16="http://schemas.microsoft.com/office/drawing/2014/main" id="{494C6CA3-5FE4-4856-BEBF-3BE102328662}"/>
              </a:ext>
            </a:extLst>
          </p:cNvPr>
          <p:cNvPicPr>
            <a:picLocks noChangeAspect="1"/>
          </p:cNvPicPr>
          <p:nvPr/>
        </p:nvPicPr>
        <p:blipFill>
          <a:blip r:embed="rId7"/>
          <a:stretch>
            <a:fillRect/>
          </a:stretch>
        </p:blipFill>
        <p:spPr>
          <a:xfrm rot="16200000">
            <a:off x="8162379" y="2890104"/>
            <a:ext cx="4251307" cy="3401046"/>
          </a:xfrm>
          <a:prstGeom prst="rect">
            <a:avLst/>
          </a:prstGeom>
        </p:spPr>
      </p:pic>
    </p:spTree>
    <p:extLst>
      <p:ext uri="{BB962C8B-B14F-4D97-AF65-F5344CB8AC3E}">
        <p14:creationId xmlns:p14="http://schemas.microsoft.com/office/powerpoint/2010/main" val="1202167892"/>
      </p:ext>
    </p:extLst>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D3C7165-459C-4315-8164-E1C1696354C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4" name="Rectángulo 3">
            <a:extLst>
              <a:ext uri="{FF2B5EF4-FFF2-40B4-BE49-F238E27FC236}">
                <a16:creationId xmlns:a16="http://schemas.microsoft.com/office/drawing/2014/main" id="{6E492695-CA86-4182-B871-7ADF9F1F10A8}"/>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sp>
        <p:nvSpPr>
          <p:cNvPr id="7" name="Rectángulo 6">
            <a:extLst>
              <a:ext uri="{FF2B5EF4-FFF2-40B4-BE49-F238E27FC236}">
                <a16:creationId xmlns:a16="http://schemas.microsoft.com/office/drawing/2014/main" id="{30F8D913-D5B2-4A38-BA3A-2CE7B134A3F8}"/>
              </a:ext>
            </a:extLst>
          </p:cNvPr>
          <p:cNvSpPr/>
          <p:nvPr/>
        </p:nvSpPr>
        <p:spPr>
          <a:xfrm>
            <a:off x="0" y="74196"/>
            <a:ext cx="11595652" cy="528606"/>
          </a:xfrm>
          <a:prstGeom prst="rect">
            <a:avLst/>
          </a:prstGeom>
        </p:spPr>
        <p:txBody>
          <a:bodyPr wrap="square">
            <a:spAutoFit/>
          </a:bodyPr>
          <a:lstStyle/>
          <a:p>
            <a:pPr lvl="0"/>
            <a:r>
              <a:rPr b="1" dirty="0" lang="es-CO" sz="2835">
                <a:latin charset="0" panose="02020603050405020304" pitchFamily="18" typeface="Times New Roman"/>
                <a:cs charset="0" panose="02020603050405020304" pitchFamily="18" typeface="Times New Roman"/>
              </a:rPr>
              <a:t>RESULTADO FINAL DE LA APLICACIÓN DEL MODELO</a:t>
            </a:r>
          </a:p>
        </p:txBody>
      </p:sp>
      <p:pic>
        <p:nvPicPr>
          <p:cNvPr id="3" name="Imagen 2">
            <a:extLst>
              <a:ext uri="{FF2B5EF4-FFF2-40B4-BE49-F238E27FC236}">
                <a16:creationId xmlns:a16="http://schemas.microsoft.com/office/drawing/2014/main" id="{5987FEDE-C260-4ABA-878C-CCD1DACFC800}"/>
              </a:ext>
            </a:extLst>
          </p:cNvPr>
          <p:cNvPicPr>
            <a:picLocks noChangeAspect="1"/>
          </p:cNvPicPr>
          <p:nvPr/>
        </p:nvPicPr>
        <p:blipFill rotWithShape="1">
          <a:blip r:embed="rId3"/>
          <a:srcRect b="71" l="14" r="4"/>
          <a:stretch/>
        </p:blipFill>
        <p:spPr>
          <a:xfrm>
            <a:off x="2311746" y="530381"/>
            <a:ext cx="6832254" cy="6327620"/>
          </a:xfrm>
          <a:prstGeom prst="rect">
            <a:avLst/>
          </a:prstGeom>
        </p:spPr>
      </p:pic>
    </p:spTree>
    <p:extLst>
      <p:ext uri="{BB962C8B-B14F-4D97-AF65-F5344CB8AC3E}">
        <p14:creationId xmlns:p14="http://schemas.microsoft.com/office/powerpoint/2010/main" val="1358089683"/>
      </p:ext>
    </p:extLst>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F22DAF3-1358-4601-8244-0039B09E561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7" name="Rectángulo 6">
            <a:extLst>
              <a:ext uri="{FF2B5EF4-FFF2-40B4-BE49-F238E27FC236}">
                <a16:creationId xmlns:a16="http://schemas.microsoft.com/office/drawing/2014/main" id="{30F8D913-D5B2-4A38-BA3A-2CE7B134A3F8}"/>
              </a:ext>
            </a:extLst>
          </p:cNvPr>
          <p:cNvSpPr/>
          <p:nvPr/>
        </p:nvSpPr>
        <p:spPr>
          <a:xfrm>
            <a:off x="1262829" y="259684"/>
            <a:ext cx="10097182" cy="528606"/>
          </a:xfrm>
          <a:prstGeom prst="rect">
            <a:avLst/>
          </a:prstGeom>
        </p:spPr>
        <p:txBody>
          <a:bodyPr wrap="square">
            <a:spAutoFit/>
          </a:bodyPr>
          <a:lstStyle/>
          <a:p>
            <a:pPr lvl="0"/>
            <a:r>
              <a:rPr b="1" dirty="0" lang="es-CO" sz="2835">
                <a:latin charset="0" panose="02020603050405020304" pitchFamily="18" typeface="Times New Roman"/>
                <a:cs charset="0" panose="02020603050405020304" pitchFamily="18" typeface="Times New Roman"/>
              </a:rPr>
              <a:t>RESULTADO FINAL DE LA APLICACIÓN DEL MODELO</a:t>
            </a:r>
          </a:p>
        </p:txBody>
      </p:sp>
      <p:pic>
        <p:nvPicPr>
          <p:cNvPr id="8" name="Imagen 7">
            <a:extLst>
              <a:ext uri="{FF2B5EF4-FFF2-40B4-BE49-F238E27FC236}">
                <a16:creationId xmlns:a16="http://schemas.microsoft.com/office/drawing/2014/main" id="{0C5E6A0A-00B8-467F-8ADD-702B5DEA5618}"/>
              </a:ext>
            </a:extLst>
          </p:cNvPr>
          <p:cNvPicPr>
            <a:picLocks noChangeAspect="1"/>
          </p:cNvPicPr>
          <p:nvPr/>
        </p:nvPicPr>
        <p:blipFill rotWithShape="1">
          <a:blip r:embed="rId3"/>
          <a:srcRect b="99" t="30"/>
          <a:stretch/>
        </p:blipFill>
        <p:spPr>
          <a:xfrm>
            <a:off x="394666" y="788290"/>
            <a:ext cx="11402667" cy="5829212"/>
          </a:xfrm>
          <a:prstGeom prst="rect">
            <a:avLst/>
          </a:prstGeom>
        </p:spPr>
      </p:pic>
    </p:spTree>
    <p:extLst>
      <p:ext uri="{BB962C8B-B14F-4D97-AF65-F5344CB8AC3E}">
        <p14:creationId xmlns:p14="http://schemas.microsoft.com/office/powerpoint/2010/main" val="451682498"/>
      </p:ext>
    </p:extLst>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B09C333-E46E-4D4C-9005-0142281D14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7" name="Rectángulo 6">
            <a:extLst>
              <a:ext uri="{FF2B5EF4-FFF2-40B4-BE49-F238E27FC236}">
                <a16:creationId xmlns:a16="http://schemas.microsoft.com/office/drawing/2014/main" id="{30F8D913-D5B2-4A38-BA3A-2CE7B134A3F8}"/>
              </a:ext>
            </a:extLst>
          </p:cNvPr>
          <p:cNvSpPr/>
          <p:nvPr/>
        </p:nvSpPr>
        <p:spPr>
          <a:xfrm>
            <a:off x="67899" y="253967"/>
            <a:ext cx="10545408" cy="528606"/>
          </a:xfrm>
          <a:prstGeom prst="rect">
            <a:avLst/>
          </a:prstGeom>
        </p:spPr>
        <p:txBody>
          <a:bodyPr wrap="square">
            <a:spAutoFit/>
          </a:bodyPr>
          <a:lstStyle/>
          <a:p>
            <a:pPr lvl="0"/>
            <a:r>
              <a:rPr b="1" dirty="0" lang="es-CO" sz="2835">
                <a:latin charset="0" panose="02020603050405020304" pitchFamily="18" typeface="Times New Roman"/>
                <a:cs charset="0" panose="02020603050405020304" pitchFamily="18" typeface="Times New Roman"/>
              </a:rPr>
              <a:t>RESULTADO FINAL DE LA APLICACIÓN DEL MODELO</a:t>
            </a:r>
          </a:p>
        </p:txBody>
      </p:sp>
      <p:pic>
        <p:nvPicPr>
          <p:cNvPr id="3" name="Imagen 2">
            <a:extLst>
              <a:ext uri="{FF2B5EF4-FFF2-40B4-BE49-F238E27FC236}">
                <a16:creationId xmlns:a16="http://schemas.microsoft.com/office/drawing/2014/main" id="{08F6FD69-C97B-4943-B263-732042925C1A}"/>
              </a:ext>
            </a:extLst>
          </p:cNvPr>
          <p:cNvPicPr>
            <a:picLocks noChangeAspect="1"/>
          </p:cNvPicPr>
          <p:nvPr/>
        </p:nvPicPr>
        <p:blipFill rotWithShape="1">
          <a:blip r:embed="rId3"/>
          <a:srcRect b="29460" l="5" r="26" t="7317"/>
          <a:stretch/>
        </p:blipFill>
        <p:spPr>
          <a:xfrm>
            <a:off x="407090" y="3429000"/>
            <a:ext cx="7312224" cy="3418080"/>
          </a:xfrm>
          <a:prstGeom prst="rect">
            <a:avLst/>
          </a:prstGeom>
        </p:spPr>
      </p:pic>
      <p:pic>
        <p:nvPicPr>
          <p:cNvPr id="8" name="Imagen 7">
            <a:extLst>
              <a:ext uri="{FF2B5EF4-FFF2-40B4-BE49-F238E27FC236}">
                <a16:creationId xmlns:a16="http://schemas.microsoft.com/office/drawing/2014/main" id="{F0A44DFC-6178-4717-8B74-3C4873BB14BB}"/>
              </a:ext>
            </a:extLst>
          </p:cNvPr>
          <p:cNvPicPr>
            <a:picLocks noChangeAspect="1"/>
          </p:cNvPicPr>
          <p:nvPr/>
        </p:nvPicPr>
        <p:blipFill rotWithShape="1">
          <a:blip r:embed="rId3"/>
          <a:srcRect l="5" r="1270" t="69615"/>
          <a:stretch/>
        </p:blipFill>
        <p:spPr>
          <a:xfrm>
            <a:off x="358263" y="1298713"/>
            <a:ext cx="10200589" cy="2320532"/>
          </a:xfrm>
          <a:prstGeom prst="rect">
            <a:avLst/>
          </a:prstGeom>
        </p:spPr>
      </p:pic>
      <p:pic>
        <p:nvPicPr>
          <p:cNvPr id="9" name="Imagen 8">
            <a:extLst>
              <a:ext uri="{FF2B5EF4-FFF2-40B4-BE49-F238E27FC236}">
                <a16:creationId xmlns:a16="http://schemas.microsoft.com/office/drawing/2014/main" id="{BA6DABE3-F8DB-4CE0-BDD1-347478563112}"/>
              </a:ext>
            </a:extLst>
          </p:cNvPr>
          <p:cNvPicPr>
            <a:picLocks noChangeAspect="1"/>
          </p:cNvPicPr>
          <p:nvPr/>
        </p:nvPicPr>
        <p:blipFill rotWithShape="1">
          <a:blip r:embed="rId3"/>
          <a:srcRect b="91476" l="5" r="75238" t="80"/>
          <a:stretch/>
        </p:blipFill>
        <p:spPr>
          <a:xfrm>
            <a:off x="255664" y="911248"/>
            <a:ext cx="1810865" cy="456540"/>
          </a:xfrm>
          <a:prstGeom prst="rect">
            <a:avLst/>
          </a:prstGeom>
        </p:spPr>
      </p:pic>
    </p:spTree>
    <p:extLst>
      <p:ext uri="{BB962C8B-B14F-4D97-AF65-F5344CB8AC3E}">
        <p14:creationId xmlns:p14="http://schemas.microsoft.com/office/powerpoint/2010/main" val="2374707216"/>
      </p:ext>
    </p:extLst>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E222E03-9631-4A88-BEDF-A6623C9965D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4" name="Rectángulo 3">
            <a:extLst>
              <a:ext uri="{FF2B5EF4-FFF2-40B4-BE49-F238E27FC236}">
                <a16:creationId xmlns:a16="http://schemas.microsoft.com/office/drawing/2014/main" id="{6E492695-CA86-4182-B871-7ADF9F1F10A8}"/>
              </a:ext>
            </a:extLst>
          </p:cNvPr>
          <p:cNvSpPr/>
          <p:nvPr/>
        </p:nvSpPr>
        <p:spPr>
          <a:xfrm>
            <a:off x="1611201"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sp>
        <p:nvSpPr>
          <p:cNvPr id="7" name="Rectángulo 6">
            <a:extLst>
              <a:ext uri="{FF2B5EF4-FFF2-40B4-BE49-F238E27FC236}">
                <a16:creationId xmlns:a16="http://schemas.microsoft.com/office/drawing/2014/main" id="{30F8D913-D5B2-4A38-BA3A-2CE7B134A3F8}"/>
              </a:ext>
            </a:extLst>
          </p:cNvPr>
          <p:cNvSpPr/>
          <p:nvPr/>
        </p:nvSpPr>
        <p:spPr>
          <a:xfrm>
            <a:off x="1700151" y="153667"/>
            <a:ext cx="5178254" cy="964880"/>
          </a:xfrm>
          <a:prstGeom prst="rect">
            <a:avLst/>
          </a:prstGeom>
        </p:spPr>
        <p:txBody>
          <a:bodyPr wrap="square">
            <a:spAutoFit/>
          </a:bodyPr>
          <a:lstStyle/>
          <a:p>
            <a:pPr lvl="0"/>
            <a:r>
              <a:rPr b="1" dirty="0" lang="es-CO" sz="2835">
                <a:latin charset="0" panose="02020603050405020304" pitchFamily="18" typeface="Times New Roman"/>
                <a:cs charset="0" panose="02020603050405020304" pitchFamily="18" typeface="Times New Roman"/>
              </a:rPr>
              <a:t>RESULTADO FINAL DE LA APLICACIÓN DEL MODELO</a:t>
            </a:r>
          </a:p>
        </p:txBody>
      </p:sp>
      <p:graphicFrame>
        <p:nvGraphicFramePr>
          <p:cNvPr id="2" name="Tabla 1">
            <a:extLst>
              <a:ext uri="{FF2B5EF4-FFF2-40B4-BE49-F238E27FC236}">
                <a16:creationId xmlns:a16="http://schemas.microsoft.com/office/drawing/2014/main" id="{A9AD5D1D-3AE7-497C-8721-D66A2A81EFFB}"/>
              </a:ext>
            </a:extLst>
          </p:cNvPr>
          <p:cNvGraphicFramePr>
            <a:graphicFrameLocks noGrp="1"/>
          </p:cNvGraphicFramePr>
          <p:nvPr>
            <p:extLst/>
          </p:nvPr>
        </p:nvGraphicFramePr>
        <p:xfrm>
          <a:off x="1758684" y="2982420"/>
          <a:ext cx="8271706" cy="2676255"/>
        </p:xfrm>
        <a:graphic>
          <a:graphicData uri="http://schemas.openxmlformats.org/drawingml/2006/table">
            <a:tbl>
              <a:tblPr>
                <a:tableStyleId>{616DA210-FB5B-4158-B5E0-FEB733F419BA}</a:tableStyleId>
              </a:tblPr>
              <a:tblGrid>
                <a:gridCol w="812944">
                  <a:extLst>
                    <a:ext uri="{9D8B030D-6E8A-4147-A177-3AD203B41FA5}">
                      <a16:colId xmlns:a16="http://schemas.microsoft.com/office/drawing/2014/main" val="221209223"/>
                    </a:ext>
                  </a:extLst>
                </a:gridCol>
                <a:gridCol w="1280387">
                  <a:extLst>
                    <a:ext uri="{9D8B030D-6E8A-4147-A177-3AD203B41FA5}">
                      <a16:colId xmlns:a16="http://schemas.microsoft.com/office/drawing/2014/main" val="1910779183"/>
                    </a:ext>
                  </a:extLst>
                </a:gridCol>
                <a:gridCol w="1402329">
                  <a:extLst>
                    <a:ext uri="{9D8B030D-6E8A-4147-A177-3AD203B41FA5}">
                      <a16:colId xmlns:a16="http://schemas.microsoft.com/office/drawing/2014/main" val="2705540744"/>
                    </a:ext>
                  </a:extLst>
                </a:gridCol>
                <a:gridCol w="904399">
                  <a:extLst>
                    <a:ext uri="{9D8B030D-6E8A-4147-A177-3AD203B41FA5}">
                      <a16:colId xmlns:a16="http://schemas.microsoft.com/office/drawing/2014/main" val="1532896170"/>
                    </a:ext>
                  </a:extLst>
                </a:gridCol>
                <a:gridCol w="1239740">
                  <a:extLst>
                    <a:ext uri="{9D8B030D-6E8A-4147-A177-3AD203B41FA5}">
                      <a16:colId xmlns:a16="http://schemas.microsoft.com/office/drawing/2014/main" val="2063431011"/>
                    </a:ext>
                  </a:extLst>
                </a:gridCol>
                <a:gridCol w="1239740">
                  <a:extLst>
                    <a:ext uri="{9D8B030D-6E8A-4147-A177-3AD203B41FA5}">
                      <a16:colId xmlns:a16="http://schemas.microsoft.com/office/drawing/2014/main" val="112215638"/>
                    </a:ext>
                  </a:extLst>
                </a:gridCol>
                <a:gridCol w="1392167">
                  <a:extLst>
                    <a:ext uri="{9D8B030D-6E8A-4147-A177-3AD203B41FA5}">
                      <a16:colId xmlns:a16="http://schemas.microsoft.com/office/drawing/2014/main" val="2667319141"/>
                    </a:ext>
                  </a:extLst>
                </a:gridCol>
              </a:tblGrid>
              <a:tr h="236429">
                <a:tc gridSpan="7">
                  <a:txBody>
                    <a:bodyPr/>
                    <a:lstStyle/>
                    <a:p>
                      <a:pPr algn="ctr" fontAlgn="b"/>
                      <a:r>
                        <a:rPr lang="es-CO" strike="noStrike" sz="1200" u="none">
                          <a:solidFill>
                            <a:schemeClr val="tx1"/>
                          </a:solidFill>
                          <a:effectLst/>
                        </a:rPr>
                        <a:t>PARADERO</a:t>
                      </a:r>
                      <a:endParaRPr b="0" i="0" lang="es-CO" strike="noStrike" sz="1200" u="none">
                        <a:solidFill>
                          <a:schemeClr val="tx1"/>
                        </a:solidFill>
                        <a:effectLst/>
                        <a:latin charset="0" panose="020F0502020204030204" pitchFamily="34" typeface="Calibri"/>
                      </a:endParaRPr>
                    </a:p>
                  </a:txBody>
                  <a:tcPr anchor="b" marB="0" marL="8439" marR="8439" marT="8439"/>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66597608"/>
                  </a:ext>
                </a:extLst>
              </a:tr>
              <a:tr h="236429">
                <a:tc rowSpan="2">
                  <a:txBody>
                    <a:bodyPr/>
                    <a:lstStyle/>
                    <a:p>
                      <a:pPr algn="ctr" fontAlgn="ctr"/>
                      <a:r>
                        <a:rPr lang="es-CO" strike="noStrike" sz="1200" u="none">
                          <a:solidFill>
                            <a:schemeClr val="tx1"/>
                          </a:solidFill>
                          <a:effectLst/>
                        </a:rPr>
                        <a:t>HORARIO</a:t>
                      </a:r>
                      <a:endParaRPr b="0" i="0" lang="es-CO" strike="noStrike" sz="1200" u="none">
                        <a:solidFill>
                          <a:schemeClr val="tx1"/>
                        </a:solidFill>
                        <a:effectLst/>
                        <a:latin charset="0" panose="020F0502020204030204" pitchFamily="34" typeface="Calibri"/>
                      </a:endParaRPr>
                    </a:p>
                  </a:txBody>
                  <a:tcPr anchor="ctr" marB="0" marL="8439" marR="8439" marT="8439"/>
                </a:tc>
                <a:tc>
                  <a:txBody>
                    <a:bodyPr/>
                    <a:lstStyle/>
                    <a:p>
                      <a:pPr algn="ctr" fontAlgn="b"/>
                      <a:r>
                        <a:rPr lang="es-CO" strike="noStrike" sz="1200" u="none">
                          <a:solidFill>
                            <a:schemeClr val="tx1"/>
                          </a:solidFill>
                          <a:effectLst/>
                        </a:rPr>
                        <a:t>SALIDA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LLEGADA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SALIDA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LLEGADA</a:t>
                      </a:r>
                      <a:endParaRPr b="0" i="0" lang="es-CO" strike="noStrike" sz="1200" u="none">
                        <a:solidFill>
                          <a:schemeClr val="tx1"/>
                        </a:solidFill>
                        <a:effectLst/>
                        <a:latin charset="0" panose="020F0502020204030204" pitchFamily="34" typeface="Calibri"/>
                      </a:endParaRPr>
                    </a:p>
                  </a:txBody>
                  <a:tcPr anchor="b" marB="0" marL="8439" marR="8439" marT="8439"/>
                </a:tc>
                <a:tc gridSpan="2" rowSpan="2">
                  <a:txBody>
                    <a:bodyPr/>
                    <a:lstStyle/>
                    <a:p>
                      <a:pPr algn="ctr" fontAlgn="ctr"/>
                      <a:r>
                        <a:rPr lang="es-CO" strike="noStrike" sz="1200" u="none">
                          <a:solidFill>
                            <a:schemeClr val="tx1"/>
                          </a:solidFill>
                          <a:effectLst/>
                        </a:rPr>
                        <a:t>ENTORNO</a:t>
                      </a:r>
                      <a:endParaRPr b="0" i="0" lang="es-CO" strike="noStrike" sz="1200" u="none">
                        <a:solidFill>
                          <a:schemeClr val="tx1"/>
                        </a:solidFill>
                        <a:effectLst/>
                        <a:latin charset="0" panose="020F0502020204030204" pitchFamily="34" typeface="Calibri"/>
                      </a:endParaRPr>
                    </a:p>
                  </a:txBody>
                  <a:tcPr anchor="ctr" marB="0" marL="8439" marR="8439" marT="8439"/>
                </a:tc>
                <a:tc hMerge="1" rowSpan="2">
                  <a:txBody>
                    <a:bodyPr/>
                    <a:lstStyle/>
                    <a:p>
                      <a:endParaRPr lang="es-CO"/>
                    </a:p>
                  </a:txBody>
                  <a:tcPr/>
                </a:tc>
                <a:extLst>
                  <a:ext uri="{0D108BD9-81ED-4DB2-BD59-A6C34878D82A}">
                    <a16:rowId xmlns:a16="http://schemas.microsoft.com/office/drawing/2014/main" val="1956128791"/>
                  </a:ext>
                </a:extLst>
              </a:tr>
              <a:tr h="236429">
                <a:tc vMerge="1">
                  <a:txBody>
                    <a:bodyPr/>
                    <a:lstStyle/>
                    <a:p>
                      <a:endParaRPr lang="es-CO"/>
                    </a:p>
                  </a:txBody>
                  <a:tcPr/>
                </a:tc>
                <a:tc>
                  <a:txBody>
                    <a:bodyPr/>
                    <a:lstStyle/>
                    <a:p>
                      <a:pPr algn="ctr" fontAlgn="b"/>
                      <a:r>
                        <a:rPr lang="es-CO" strike="noStrike" sz="1200" u="none">
                          <a:solidFill>
                            <a:schemeClr val="tx1"/>
                          </a:solidFill>
                          <a:effectLst/>
                        </a:rPr>
                        <a:t>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B</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C</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D</a:t>
                      </a:r>
                      <a:endParaRPr b="0" i="0" lang="es-CO" strike="noStrike" sz="1200" u="none">
                        <a:solidFill>
                          <a:schemeClr val="tx1"/>
                        </a:solidFill>
                        <a:effectLst/>
                        <a:latin charset="0" panose="020F0502020204030204" pitchFamily="34" typeface="Calibri"/>
                      </a:endParaRPr>
                    </a:p>
                  </a:txBody>
                  <a:tcPr anchor="b" marB="0" marL="8439" marR="8439" marT="8439"/>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777353406"/>
                  </a:ext>
                </a:extLst>
              </a:tr>
              <a:tr h="236429">
                <a:tc rowSpan="3">
                  <a:txBody>
                    <a:bodyPr/>
                    <a:lstStyle/>
                    <a:p>
                      <a:pPr algn="ctr" fontAlgn="ctr"/>
                      <a:r>
                        <a:rPr lang="es-CO" strike="noStrike" sz="1200" u="none">
                          <a:solidFill>
                            <a:schemeClr val="tx1"/>
                          </a:solidFill>
                          <a:effectLst/>
                        </a:rPr>
                        <a:t>MAÑANA</a:t>
                      </a:r>
                      <a:endParaRPr b="0" i="0" lang="es-CO" strike="noStrike" sz="1200" u="none">
                        <a:solidFill>
                          <a:schemeClr val="tx1"/>
                        </a:solidFill>
                        <a:effectLst/>
                        <a:latin charset="0" panose="020F0502020204030204" pitchFamily="34" typeface="Calibri"/>
                      </a:endParaRPr>
                    </a:p>
                  </a:txBody>
                  <a:tcPr anchor="ctr" marB="0" marL="8439" marR="8439" marT="8439"/>
                </a:tc>
                <a:tc>
                  <a:txBody>
                    <a:bodyPr/>
                    <a:lstStyle/>
                    <a:p>
                      <a:pPr algn="ctr" fontAlgn="b"/>
                      <a:r>
                        <a:rPr lang="es-CO" strike="noStrike" sz="1200" u="none">
                          <a:solidFill>
                            <a:schemeClr val="tx1"/>
                          </a:solidFill>
                          <a:effectLst/>
                        </a:rPr>
                        <a:t>HURACAN </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TRANS ALFA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ETSA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NIÑO JESUS</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SEÑOR JUSTO JUEZ</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COCHAS</a:t>
                      </a:r>
                      <a:endParaRPr b="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4245749663"/>
                  </a:ext>
                </a:extLst>
              </a:tr>
              <a:tr h="236429">
                <a:tc vMerge="1">
                  <a:txBody>
                    <a:bodyPr/>
                    <a:lstStyle/>
                    <a:p>
                      <a:endParaRPr lang="es-CO"/>
                    </a:p>
                  </a:txBody>
                  <a:tcPr/>
                </a:tc>
                <a:tc>
                  <a:txBody>
                    <a:bodyPr/>
                    <a:lstStyle/>
                    <a:p>
                      <a:pPr algn="ctr" fontAlgn="b"/>
                      <a:r>
                        <a:rPr lang="es-CO" strike="noStrike" sz="1200" u="none">
                          <a:solidFill>
                            <a:schemeClr val="tx1"/>
                          </a:solidFill>
                          <a:effectLst/>
                        </a:rPr>
                        <a:t>EXPRESO CHUPACA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TEODORO PEÑALOZA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SAN JUAN</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JORGE BASADRE</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ETRANSOLL</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PETRA</a:t>
                      </a:r>
                      <a:endParaRPr b="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261592371"/>
                  </a:ext>
                </a:extLst>
              </a:tr>
              <a:tr h="386501">
                <a:tc vMerge="1">
                  <a:txBody>
                    <a:bodyPr/>
                    <a:lstStyle/>
                    <a:p>
                      <a:endParaRPr lang="es-CO"/>
                    </a:p>
                  </a:txBody>
                  <a:tcPr/>
                </a:tc>
                <a:tc>
                  <a:txBody>
                    <a:bodyPr/>
                    <a:lstStyle/>
                    <a:p>
                      <a:pPr algn="ctr" fontAlgn="b"/>
                      <a:r>
                        <a:rPr dirty="0" lang="es-CO" strike="noStrike" sz="1200" u="none">
                          <a:solidFill>
                            <a:schemeClr val="tx1"/>
                          </a:solidFill>
                          <a:effectLst/>
                        </a:rPr>
                        <a:t>SANTIAGO LEON</a:t>
                      </a:r>
                      <a:endParaRPr b="0" dirty="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TOURS REGIONAL</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20 DE MARZO</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HUAYTAPALLANA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EL TRIUNFO</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VIRGEN DEL CARMEN</a:t>
                      </a:r>
                      <a:endParaRPr b="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694235202"/>
                  </a:ext>
                </a:extLst>
              </a:tr>
              <a:tr h="236429">
                <a:tc rowSpan="2">
                  <a:txBody>
                    <a:bodyPr/>
                    <a:lstStyle/>
                    <a:p>
                      <a:pPr algn="ctr" fontAlgn="ctr"/>
                      <a:r>
                        <a:rPr lang="es-CO" strike="noStrike" sz="1200" u="none">
                          <a:solidFill>
                            <a:schemeClr val="tx1"/>
                          </a:solidFill>
                          <a:effectLst/>
                        </a:rPr>
                        <a:t>TARDE</a:t>
                      </a:r>
                      <a:endParaRPr b="0" i="0" lang="es-CO" strike="noStrike" sz="1200" u="none">
                        <a:solidFill>
                          <a:schemeClr val="tx1"/>
                        </a:solidFill>
                        <a:effectLst/>
                        <a:latin charset="0" panose="020F0502020204030204" pitchFamily="34" typeface="Calibri"/>
                      </a:endParaRPr>
                    </a:p>
                  </a:txBody>
                  <a:tcPr anchor="ctr" marB="0" marL="8439" marR="8439" marT="8439"/>
                </a:tc>
                <a:tc>
                  <a:txBody>
                    <a:bodyPr/>
                    <a:lstStyle/>
                    <a:p>
                      <a:pPr algn="ctr" fontAlgn="b"/>
                      <a:r>
                        <a:rPr lang="es-CO" strike="noStrike" sz="1200" u="none">
                          <a:solidFill>
                            <a:schemeClr val="tx1"/>
                          </a:solidFill>
                          <a:effectLst/>
                        </a:rPr>
                        <a:t>HURACAN </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TRANS ALFA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ETSA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NIÑO JESUS</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HURACAN </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TRANS ALFA</a:t>
                      </a:r>
                      <a:endParaRPr b="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433241639"/>
                  </a:ext>
                </a:extLst>
              </a:tr>
              <a:tr h="236429">
                <a:tc vMerge="1">
                  <a:txBody>
                    <a:bodyPr/>
                    <a:lstStyle/>
                    <a:p>
                      <a:endParaRPr lang="es-CO"/>
                    </a:p>
                  </a:txBody>
                  <a:tcPr/>
                </a:tc>
                <a:tc>
                  <a:txBody>
                    <a:bodyPr/>
                    <a:lstStyle/>
                    <a:p>
                      <a:pPr algn="ctr" fontAlgn="b"/>
                      <a:r>
                        <a:rPr lang="es-CO" strike="noStrike" sz="1200" u="none">
                          <a:solidFill>
                            <a:schemeClr val="tx1"/>
                          </a:solidFill>
                          <a:effectLst/>
                        </a:rPr>
                        <a:t>ETRANSOLL</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PETRA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EL TRIUNFO</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SEÑOR JUSTO JUEZ</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ETSA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SAN JUAN</a:t>
                      </a:r>
                      <a:endParaRPr b="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3135258885"/>
                  </a:ext>
                </a:extLst>
              </a:tr>
              <a:tr h="386501">
                <a:tc rowSpan="2">
                  <a:txBody>
                    <a:bodyPr/>
                    <a:lstStyle/>
                    <a:p>
                      <a:pPr algn="ctr" fontAlgn="ctr"/>
                      <a:r>
                        <a:rPr lang="es-CO" strike="noStrike" sz="1200" u="none">
                          <a:solidFill>
                            <a:schemeClr val="tx1"/>
                          </a:solidFill>
                          <a:effectLst/>
                        </a:rPr>
                        <a:t>NOCHE</a:t>
                      </a:r>
                      <a:endParaRPr b="0" i="0" lang="es-CO" strike="noStrike" sz="1200" u="none">
                        <a:solidFill>
                          <a:schemeClr val="tx1"/>
                        </a:solidFill>
                        <a:effectLst/>
                        <a:latin charset="0" panose="020F0502020204030204" pitchFamily="34" typeface="Calibri"/>
                      </a:endParaRPr>
                    </a:p>
                  </a:txBody>
                  <a:tcPr anchor="ctr" marB="0" marL="8439" marR="8439" marT="8439"/>
                </a:tc>
                <a:tc>
                  <a:txBody>
                    <a:bodyPr/>
                    <a:lstStyle/>
                    <a:p>
                      <a:pPr algn="ctr" fontAlgn="b"/>
                      <a:r>
                        <a:rPr lang="es-CO" strike="noStrike" sz="1200" u="none">
                          <a:solidFill>
                            <a:schemeClr val="tx1"/>
                          </a:solidFill>
                          <a:effectLst/>
                        </a:rPr>
                        <a:t>SEÑOR JUSTO JUEZ</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VIRGEN DEL CARMEN</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NIÑO JESUS</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COCHAS</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EXPRESO CHUPACA</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lang="es-CO" strike="noStrike" sz="1200" u="none">
                          <a:solidFill>
                            <a:schemeClr val="tx1"/>
                          </a:solidFill>
                          <a:effectLst/>
                        </a:rPr>
                        <a:t>TEODORO PEÑALOZA</a:t>
                      </a:r>
                      <a:endParaRPr b="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3603319103"/>
                  </a:ext>
                </a:extLst>
              </a:tr>
              <a:tr h="248250">
                <a:tc vMerge="1">
                  <a:txBody>
                    <a:bodyPr/>
                    <a:lstStyle/>
                    <a:p>
                      <a:endParaRPr lang="es-CO"/>
                    </a:p>
                  </a:txBody>
                  <a:tcPr/>
                </a:tc>
                <a:tc gridSpan="4">
                  <a:txBody>
                    <a:bodyPr/>
                    <a:lstStyle/>
                    <a:p>
                      <a:pPr algn="ctr" fontAlgn="b"/>
                      <a:r>
                        <a:rPr lang="es-CO" strike="noStrike" sz="1200" u="none">
                          <a:solidFill>
                            <a:schemeClr val="tx1"/>
                          </a:solidFill>
                          <a:effectLst/>
                        </a:rPr>
                        <a:t> </a:t>
                      </a:r>
                      <a:endParaRPr b="0" i="0" lang="es-CO" strike="noStrike" sz="1200" u="none">
                        <a:solidFill>
                          <a:schemeClr val="tx1"/>
                        </a:solidFill>
                        <a:effectLst/>
                        <a:latin charset="0" panose="020F0502020204030204" pitchFamily="34" typeface="Calibri"/>
                      </a:endParaRPr>
                    </a:p>
                  </a:txBody>
                  <a:tcPr anchor="b" marB="0" marL="8439" marR="8439" marT="8439"/>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trike="noStrike" sz="1200" u="none">
                          <a:solidFill>
                            <a:schemeClr val="tx1"/>
                          </a:solidFill>
                          <a:effectLst/>
                        </a:rPr>
                        <a:t>SANTIAGO LEON</a:t>
                      </a:r>
                      <a:endParaRPr b="0" i="0" lang="es-CO" strike="noStrike" sz="1200" u="none">
                        <a:solidFill>
                          <a:schemeClr val="tx1"/>
                        </a:solidFill>
                        <a:effectLst/>
                        <a:latin charset="0" panose="020F0502020204030204" pitchFamily="34" typeface="Calibri"/>
                      </a:endParaRPr>
                    </a:p>
                  </a:txBody>
                  <a:tcPr anchor="b" marB="0" marL="8439" marR="8439" marT="8439"/>
                </a:tc>
                <a:tc>
                  <a:txBody>
                    <a:bodyPr/>
                    <a:lstStyle/>
                    <a:p>
                      <a:pPr algn="ctr" fontAlgn="b"/>
                      <a:r>
                        <a:rPr dirty="0" lang="es-CO" strike="noStrike" sz="1200" u="none">
                          <a:solidFill>
                            <a:schemeClr val="tx1"/>
                          </a:solidFill>
                          <a:effectLst/>
                        </a:rPr>
                        <a:t>TOURS REGIONAL</a:t>
                      </a:r>
                      <a:endParaRPr b="0" dirty="0" i="0" lang="es-CO" strike="noStrike" sz="1200" u="none">
                        <a:solidFill>
                          <a:schemeClr val="tx1"/>
                        </a:solidFill>
                        <a:effectLst/>
                        <a:latin charset="0" panose="020F0502020204030204" pitchFamily="34" typeface="Calibri"/>
                      </a:endParaRPr>
                    </a:p>
                  </a:txBody>
                  <a:tcPr anchor="b" marB="0" marL="8439" marR="8439" marT="8439"/>
                </a:tc>
                <a:extLst>
                  <a:ext uri="{0D108BD9-81ED-4DB2-BD59-A6C34878D82A}">
                    <a16:rowId xmlns:a16="http://schemas.microsoft.com/office/drawing/2014/main" val="633912513"/>
                  </a:ext>
                </a:extLst>
              </a:tr>
            </a:tbl>
          </a:graphicData>
        </a:graphic>
      </p:graphicFrame>
      <p:graphicFrame>
        <p:nvGraphicFramePr>
          <p:cNvPr id="3" name="Tabla 2">
            <a:extLst>
              <a:ext uri="{FF2B5EF4-FFF2-40B4-BE49-F238E27FC236}">
                <a16:creationId xmlns:a16="http://schemas.microsoft.com/office/drawing/2014/main" id="{D30D5189-7F51-4215-85D8-847DE09951A1}"/>
              </a:ext>
            </a:extLst>
          </p:cNvPr>
          <p:cNvGraphicFramePr>
            <a:graphicFrameLocks noGrp="1"/>
          </p:cNvGraphicFramePr>
          <p:nvPr>
            <p:extLst/>
          </p:nvPr>
        </p:nvGraphicFramePr>
        <p:xfrm>
          <a:off x="1758685" y="1585344"/>
          <a:ext cx="8636180" cy="1030288"/>
        </p:xfrm>
        <a:graphic>
          <a:graphicData uri="http://schemas.openxmlformats.org/drawingml/2006/table">
            <a:tbl>
              <a:tblPr>
                <a:tableStyleId>{616DA210-FB5B-4158-B5E0-FEB733F419BA}</a:tableStyleId>
              </a:tblPr>
              <a:tblGrid>
                <a:gridCol w="549638">
                  <a:extLst>
                    <a:ext uri="{9D8B030D-6E8A-4147-A177-3AD203B41FA5}">
                      <a16:colId xmlns:a16="http://schemas.microsoft.com/office/drawing/2014/main" val="955173572"/>
                    </a:ext>
                  </a:extLst>
                </a:gridCol>
                <a:gridCol w="371006">
                  <a:extLst>
                    <a:ext uri="{9D8B030D-6E8A-4147-A177-3AD203B41FA5}">
                      <a16:colId xmlns:a16="http://schemas.microsoft.com/office/drawing/2014/main" val="1599522807"/>
                    </a:ext>
                  </a:extLst>
                </a:gridCol>
                <a:gridCol w="769492">
                  <a:extLst>
                    <a:ext uri="{9D8B030D-6E8A-4147-A177-3AD203B41FA5}">
                      <a16:colId xmlns:a16="http://schemas.microsoft.com/office/drawing/2014/main" val="1361042018"/>
                    </a:ext>
                  </a:extLst>
                </a:gridCol>
                <a:gridCol w="364135">
                  <a:extLst>
                    <a:ext uri="{9D8B030D-6E8A-4147-A177-3AD203B41FA5}">
                      <a16:colId xmlns:a16="http://schemas.microsoft.com/office/drawing/2014/main" val="3682291380"/>
                    </a:ext>
                  </a:extLst>
                </a:gridCol>
                <a:gridCol w="769492">
                  <a:extLst>
                    <a:ext uri="{9D8B030D-6E8A-4147-A177-3AD203B41FA5}">
                      <a16:colId xmlns:a16="http://schemas.microsoft.com/office/drawing/2014/main" val="3554925324"/>
                    </a:ext>
                  </a:extLst>
                </a:gridCol>
                <a:gridCol w="364135">
                  <a:extLst>
                    <a:ext uri="{9D8B030D-6E8A-4147-A177-3AD203B41FA5}">
                      <a16:colId xmlns:a16="http://schemas.microsoft.com/office/drawing/2014/main" val="2860973531"/>
                    </a:ext>
                  </a:extLst>
                </a:gridCol>
                <a:gridCol w="769492">
                  <a:extLst>
                    <a:ext uri="{9D8B030D-6E8A-4147-A177-3AD203B41FA5}">
                      <a16:colId xmlns:a16="http://schemas.microsoft.com/office/drawing/2014/main" val="4141025763"/>
                    </a:ext>
                  </a:extLst>
                </a:gridCol>
                <a:gridCol w="371006">
                  <a:extLst>
                    <a:ext uri="{9D8B030D-6E8A-4147-A177-3AD203B41FA5}">
                      <a16:colId xmlns:a16="http://schemas.microsoft.com/office/drawing/2014/main" val="763510013"/>
                    </a:ext>
                  </a:extLst>
                </a:gridCol>
                <a:gridCol w="769492">
                  <a:extLst>
                    <a:ext uri="{9D8B030D-6E8A-4147-A177-3AD203B41FA5}">
                      <a16:colId xmlns:a16="http://schemas.microsoft.com/office/drawing/2014/main" val="3994335814"/>
                    </a:ext>
                  </a:extLst>
                </a:gridCol>
                <a:gridCol w="364135">
                  <a:extLst>
                    <a:ext uri="{9D8B030D-6E8A-4147-A177-3AD203B41FA5}">
                      <a16:colId xmlns:a16="http://schemas.microsoft.com/office/drawing/2014/main" val="1320580814"/>
                    </a:ext>
                  </a:extLst>
                </a:gridCol>
                <a:gridCol w="769492">
                  <a:extLst>
                    <a:ext uri="{9D8B030D-6E8A-4147-A177-3AD203B41FA5}">
                      <a16:colId xmlns:a16="http://schemas.microsoft.com/office/drawing/2014/main" val="803753631"/>
                    </a:ext>
                  </a:extLst>
                </a:gridCol>
                <a:gridCol w="371006">
                  <a:extLst>
                    <a:ext uri="{9D8B030D-6E8A-4147-A177-3AD203B41FA5}">
                      <a16:colId xmlns:a16="http://schemas.microsoft.com/office/drawing/2014/main" val="688657821"/>
                    </a:ext>
                  </a:extLst>
                </a:gridCol>
                <a:gridCol w="769492">
                  <a:extLst>
                    <a:ext uri="{9D8B030D-6E8A-4147-A177-3AD203B41FA5}">
                      <a16:colId xmlns:a16="http://schemas.microsoft.com/office/drawing/2014/main" val="1465691125"/>
                    </a:ext>
                  </a:extLst>
                </a:gridCol>
                <a:gridCol w="494675">
                  <a:extLst>
                    <a:ext uri="{9D8B030D-6E8A-4147-A177-3AD203B41FA5}">
                      <a16:colId xmlns:a16="http://schemas.microsoft.com/office/drawing/2014/main" val="803769154"/>
                    </a:ext>
                  </a:extLst>
                </a:gridCol>
                <a:gridCol w="769492">
                  <a:extLst>
                    <a:ext uri="{9D8B030D-6E8A-4147-A177-3AD203B41FA5}">
                      <a16:colId xmlns:a16="http://schemas.microsoft.com/office/drawing/2014/main" val="2805167469"/>
                    </a:ext>
                  </a:extLst>
                </a:gridCol>
              </a:tblGrid>
              <a:tr h="492192">
                <a:tc rowSpan="2">
                  <a:txBody>
                    <a:bodyPr/>
                    <a:lstStyle/>
                    <a:p>
                      <a:pPr algn="ctr" fontAlgn="b"/>
                      <a:r>
                        <a:rPr lang="es-CO" strike="noStrike" sz="1100" u="none">
                          <a:effectLst/>
                        </a:rPr>
                        <a:t> </a:t>
                      </a:r>
                      <a:endParaRPr b="0" i="0" lang="es-CO" strike="noStrike" sz="1100" u="none">
                        <a:solidFill>
                          <a:srgbClr val="000000"/>
                        </a:solidFill>
                        <a:effectLst/>
                        <a:latin charset="0" panose="020B0604020202020204" pitchFamily="34" typeface="Arial"/>
                      </a:endParaRPr>
                    </a:p>
                  </a:txBody>
                  <a:tcPr anchor="b" marB="0" marL="6112" marR="6112" marT="6112"/>
                </a:tc>
                <a:tc gridSpan="2">
                  <a:txBody>
                    <a:bodyPr/>
                    <a:lstStyle/>
                    <a:p>
                      <a:pPr algn="ctr" fontAlgn="ctr"/>
                      <a:r>
                        <a:rPr lang="es-CO" strike="noStrike" sz="1100" u="none">
                          <a:effectLst/>
                        </a:rPr>
                        <a:t>ÁREA DE AFECTACIÓN DIRECTA</a:t>
                      </a:r>
                      <a:endParaRPr b="1" i="0" lang="es-CO"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tc gridSpan="2">
                  <a:txBody>
                    <a:bodyPr/>
                    <a:lstStyle/>
                    <a:p>
                      <a:pPr algn="ctr" fontAlgn="ctr"/>
                      <a:r>
                        <a:rPr lang="es-CO" strike="noStrike" sz="1100" u="none">
                          <a:effectLst/>
                        </a:rPr>
                        <a:t>ÁREA DE AFECTACIÓN INDIRECTA</a:t>
                      </a:r>
                      <a:endParaRPr b="1" i="0" lang="es-CO"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tc gridSpan="2">
                  <a:txBody>
                    <a:bodyPr/>
                    <a:lstStyle/>
                    <a:p>
                      <a:pPr algn="ctr" fontAlgn="ctr"/>
                      <a:r>
                        <a:rPr dirty="0" lang="es-CO" strike="noStrike" sz="1100" u="none">
                          <a:effectLst/>
                        </a:rPr>
                        <a:t>INFLUENCIA DE RENOVACIÓN</a:t>
                      </a:r>
                      <a:endParaRPr b="1" dirty="0" i="0" lang="es-CO"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tc gridSpan="2">
                  <a:txBody>
                    <a:bodyPr/>
                    <a:lstStyle/>
                    <a:p>
                      <a:pPr algn="ctr" fontAlgn="ctr"/>
                      <a:r>
                        <a:rPr lang="es-CO" strike="noStrike" sz="1100" u="none">
                          <a:effectLst/>
                        </a:rPr>
                        <a:t>EQUIPAMIENTO</a:t>
                      </a:r>
                      <a:endParaRPr b="1" i="0" lang="es-CO"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tc gridSpan="2">
                  <a:txBody>
                    <a:bodyPr/>
                    <a:lstStyle/>
                    <a:p>
                      <a:pPr algn="ctr" fontAlgn="ctr"/>
                      <a:r>
                        <a:rPr lang="es-PE" strike="noStrike" sz="1100" u="none">
                          <a:effectLst/>
                        </a:rPr>
                        <a:t>ÁREAS DE MERCADOS EN LA ZONA </a:t>
                      </a:r>
                      <a:endParaRPr b="1" i="0" lang="es-PE"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tc gridSpan="2">
                  <a:txBody>
                    <a:bodyPr/>
                    <a:lstStyle/>
                    <a:p>
                      <a:pPr algn="ctr" fontAlgn="ctr"/>
                      <a:r>
                        <a:rPr lang="es-CO" strike="noStrike" sz="1100" u="none">
                          <a:effectLst/>
                        </a:rPr>
                        <a:t>MERCADO MAYORISTA </a:t>
                      </a:r>
                      <a:endParaRPr b="1" i="0" lang="es-CO"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tc gridSpan="2">
                  <a:txBody>
                    <a:bodyPr/>
                    <a:lstStyle/>
                    <a:p>
                      <a:pPr algn="ctr" fontAlgn="ctr"/>
                      <a:r>
                        <a:rPr lang="es-CO" strike="noStrike" sz="1100" u="none">
                          <a:effectLst/>
                        </a:rPr>
                        <a:t>SUBTOTAL</a:t>
                      </a:r>
                      <a:endParaRPr b="1" i="0" lang="es-CO" strike="noStrike" sz="1100" u="none">
                        <a:solidFill>
                          <a:srgbClr val="000000"/>
                        </a:solidFill>
                        <a:effectLst/>
                        <a:latin charset="0" panose="020B0604020202020204" pitchFamily="34" typeface="Arial"/>
                      </a:endParaRPr>
                    </a:p>
                  </a:txBody>
                  <a:tcPr anchor="ctr" marB="0" marL="6112" marR="6112" marT="6112"/>
                </a:tc>
                <a:tc hMerge="1">
                  <a:txBody>
                    <a:bodyPr/>
                    <a:lstStyle/>
                    <a:p>
                      <a:endParaRPr lang="es-CO"/>
                    </a:p>
                  </a:txBody>
                  <a:tcPr/>
                </a:tc>
                <a:extLst>
                  <a:ext uri="{0D108BD9-81ED-4DB2-BD59-A6C34878D82A}">
                    <a16:rowId xmlns:a16="http://schemas.microsoft.com/office/drawing/2014/main" val="2553469003"/>
                  </a:ext>
                </a:extLst>
              </a:tr>
              <a:tr h="168139">
                <a:tc vMerge="1">
                  <a:txBody>
                    <a:bodyPr/>
                    <a:lstStyle/>
                    <a:p>
                      <a:endParaRPr lang="es-CO"/>
                    </a:p>
                  </a:txBody>
                  <a:tcPr/>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ÁREA</a:t>
                      </a:r>
                      <a:endParaRPr b="0" i="1" lang="es-CO" strike="noStrike" sz="1100" u="none">
                        <a:solidFill>
                          <a:srgbClr val="000000"/>
                        </a:solidFill>
                        <a:effectLst/>
                        <a:latin charset="0" panose="020B0604020202020204" pitchFamily="34" typeface="Arial"/>
                      </a:endParaRPr>
                    </a:p>
                  </a:txBody>
                  <a:tcPr anchor="ctr" marB="0" marL="6112" marR="6112" marT="6112"/>
                </a:tc>
                <a:tc>
                  <a:txBody>
                    <a:bodyPr/>
                    <a:lstStyle/>
                    <a:p>
                      <a:pPr algn="ctr" fontAlgn="ctr"/>
                      <a:r>
                        <a:rPr lang="es-CO" strike="noStrike" sz="1100" u="none">
                          <a:effectLst/>
                        </a:rPr>
                        <a:t>PERÍMETRO</a:t>
                      </a:r>
                      <a:endParaRPr b="0" i="1" lang="es-CO" strike="noStrike" sz="1100" u="none">
                        <a:solidFill>
                          <a:srgbClr val="000000"/>
                        </a:solidFill>
                        <a:effectLst/>
                        <a:latin charset="0" panose="020B0604020202020204" pitchFamily="34" typeface="Arial"/>
                      </a:endParaRPr>
                    </a:p>
                  </a:txBody>
                  <a:tcPr anchor="ctr" marB="0" marL="6112" marR="6112" marT="6112"/>
                </a:tc>
                <a:extLst>
                  <a:ext uri="{0D108BD9-81ED-4DB2-BD59-A6C34878D82A}">
                    <a16:rowId xmlns:a16="http://schemas.microsoft.com/office/drawing/2014/main" val="4183515810"/>
                  </a:ext>
                </a:extLst>
              </a:tr>
              <a:tr h="168139">
                <a:tc>
                  <a:txBody>
                    <a:bodyPr/>
                    <a:lstStyle/>
                    <a:p>
                      <a:pPr algn="l" fontAlgn="b"/>
                      <a:r>
                        <a:rPr lang="es-CO" strike="noStrike" sz="1100" u="none">
                          <a:effectLst/>
                        </a:rPr>
                        <a:t>ÁREA</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795,1</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241,6</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1414</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369</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219</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81</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196,8</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184,6</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294</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114</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45,19</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26,8</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2964,09</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1017</a:t>
                      </a:r>
                      <a:endParaRPr b="0" i="0" lang="es-CO" strike="noStrike" sz="1100" u="none">
                        <a:solidFill>
                          <a:srgbClr val="000000"/>
                        </a:solidFill>
                        <a:effectLst/>
                        <a:latin charset="0" panose="020B0604020202020204" pitchFamily="34" typeface="Arial"/>
                      </a:endParaRPr>
                    </a:p>
                  </a:txBody>
                  <a:tcPr anchor="b" marB="0" marL="6112" marR="6112" marT="6112"/>
                </a:tc>
                <a:extLst>
                  <a:ext uri="{0D108BD9-81ED-4DB2-BD59-A6C34878D82A}">
                    <a16:rowId xmlns:a16="http://schemas.microsoft.com/office/drawing/2014/main" val="196474057"/>
                  </a:ext>
                </a:extLst>
              </a:tr>
              <a:tr h="168139">
                <a:tc>
                  <a:txBody>
                    <a:bodyPr/>
                    <a:lstStyle/>
                    <a:p>
                      <a:pPr algn="l" fontAlgn="b"/>
                      <a:r>
                        <a:rPr lang="es-CO" strike="noStrike" sz="1100" u="none">
                          <a:effectLst/>
                        </a:rPr>
                        <a:t>%TOTAL</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dirty="0" lang="es-CO" strike="noStrike" sz="1100" u="none">
                          <a:effectLst/>
                        </a:rPr>
                        <a:t>26,8</a:t>
                      </a:r>
                      <a:endParaRPr b="0" dirty="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23,7</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47,7</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36,2</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7,5</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8</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6,6</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18,1</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9,9</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11,3</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1,5</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2,7</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lang="es-CO" strike="noStrike" sz="1100" u="none">
                          <a:effectLst/>
                        </a:rPr>
                        <a:t>100</a:t>
                      </a:r>
                      <a:endParaRPr b="0" i="0" lang="es-CO" strike="noStrike" sz="1100" u="none">
                        <a:solidFill>
                          <a:srgbClr val="000000"/>
                        </a:solidFill>
                        <a:effectLst/>
                        <a:latin charset="0" panose="020B0604020202020204" pitchFamily="34" typeface="Arial"/>
                      </a:endParaRPr>
                    </a:p>
                  </a:txBody>
                  <a:tcPr anchor="b" marB="0" marL="6112" marR="6112" marT="6112"/>
                </a:tc>
                <a:tc>
                  <a:txBody>
                    <a:bodyPr/>
                    <a:lstStyle/>
                    <a:p>
                      <a:pPr algn="r" fontAlgn="b"/>
                      <a:r>
                        <a:rPr dirty="0" lang="es-CO" strike="noStrike" sz="1100" u="none">
                          <a:effectLst/>
                        </a:rPr>
                        <a:t>100</a:t>
                      </a:r>
                      <a:endParaRPr b="0" dirty="0" i="0" lang="es-CO" strike="noStrike" sz="1100" u="none">
                        <a:solidFill>
                          <a:srgbClr val="000000"/>
                        </a:solidFill>
                        <a:effectLst/>
                        <a:latin charset="0" panose="020B0604020202020204" pitchFamily="34" typeface="Arial"/>
                      </a:endParaRPr>
                    </a:p>
                  </a:txBody>
                  <a:tcPr anchor="b" marB="0" marL="6112" marR="6112" marT="6112"/>
                </a:tc>
                <a:extLst>
                  <a:ext uri="{0D108BD9-81ED-4DB2-BD59-A6C34878D82A}">
                    <a16:rowId xmlns:a16="http://schemas.microsoft.com/office/drawing/2014/main" val="1277684224"/>
                  </a:ext>
                </a:extLst>
              </a:tr>
            </a:tbl>
          </a:graphicData>
        </a:graphic>
      </p:graphicFrame>
      <p:pic>
        <p:nvPicPr>
          <p:cNvPr id="8" name="Objeto 7"/>
          <p:cNvPicPr>
            <a:picLocks noChangeAspect="1"/>
          </p:cNvPicPr>
          <p:nvPr/>
        </p:nvPicPr>
        <p:blipFill>
          <a:blip r:embed="rId4"/>
          <a:srcRect/>
          <a:stretch>
            <a:fillRect/>
          </a:stretch>
        </p:blipFill>
        <p:spPr bwMode="auto">
          <a:xfrm>
            <a:off x="-28482" y="461739"/>
            <a:ext cx="12248964" cy="3243819"/>
          </a:xfrm>
          <a:prstGeom prst="rect"/>
          <a:noFill/>
        </p:spPr>
      </p:pic>
      <p:pic>
        <p:nvPicPr>
          <p:cNvPr id="9" name="Objeto 8"/>
          <p:cNvPicPr>
            <a:picLocks noChangeAspect="1"/>
          </p:cNvPicPr>
          <p:nvPr/>
        </p:nvPicPr>
        <p:blipFill>
          <a:blip r:embed="rId6"/>
          <a:srcRect/>
          <a:stretch>
            <a:fillRect/>
          </a:stretch>
        </p:blipFill>
        <p:spPr bwMode="auto">
          <a:xfrm>
            <a:off x="-532461" y="1048001"/>
            <a:ext cx="12357442" cy="3272546"/>
          </a:xfrm>
          <a:prstGeom prst="rect"/>
          <a:noFill/>
        </p:spPr>
      </p:pic>
    </p:spTree>
    <p:extLst>
      <p:ext uri="{BB962C8B-B14F-4D97-AF65-F5344CB8AC3E}">
        <p14:creationId xmlns:p14="http://schemas.microsoft.com/office/powerpoint/2010/main" val="499386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HUANCAYO">
            <a:extLst>
              <a:ext uri="{FF2B5EF4-FFF2-40B4-BE49-F238E27FC236}">
                <a16:creationId xmlns:a16="http://schemas.microsoft.com/office/drawing/2014/main" id="{F4362CD5-95DC-4B87-A0F5-6D3AA93EB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8" y="-1"/>
            <a:ext cx="12210687" cy="701058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5767A64-EE3A-43F2-8A90-1E6A500348BB}"/>
              </a:ext>
            </a:extLst>
          </p:cNvPr>
          <p:cNvSpPr>
            <a:spLocks noGrp="1"/>
          </p:cNvSpPr>
          <p:nvPr>
            <p:ph idx="1"/>
          </p:nvPr>
        </p:nvSpPr>
        <p:spPr>
          <a:xfrm>
            <a:off x="10088217" y="6542598"/>
            <a:ext cx="1176130" cy="315402"/>
          </a:xfrm>
        </p:spPr>
        <p:txBody>
          <a:bodyPr>
            <a:normAutofit fontScale="92500" lnSpcReduction="20000"/>
          </a:bodyPr>
          <a:lstStyle/>
          <a:p>
            <a:r>
              <a:rPr lang="es-CO" b="1" dirty="0">
                <a:solidFill>
                  <a:schemeClr val="bg1"/>
                </a:solidFill>
              </a:rPr>
              <a:t>GRACIAS</a:t>
            </a:r>
          </a:p>
        </p:txBody>
      </p:sp>
    </p:spTree>
    <p:extLst>
      <p:ext uri="{BB962C8B-B14F-4D97-AF65-F5344CB8AC3E}">
        <p14:creationId xmlns:p14="http://schemas.microsoft.com/office/powerpoint/2010/main" val="3957577171"/>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5F45199-54C7-4D24-908C-513352C1767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6" name="Rectángulo 5">
            <a:extLst>
              <a:ext uri="{FF2B5EF4-FFF2-40B4-BE49-F238E27FC236}">
                <a16:creationId xmlns:a16="http://schemas.microsoft.com/office/drawing/2014/main" id="{63AF249B-EB65-4A88-A94A-DBE37E2280F8}"/>
              </a:ext>
            </a:extLst>
          </p:cNvPr>
          <p:cNvSpPr/>
          <p:nvPr/>
        </p:nvSpPr>
        <p:spPr>
          <a:xfrm>
            <a:off x="1630424"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id="8" name="Imagen 7">
            <a:extLst>
              <a:ext uri="{FF2B5EF4-FFF2-40B4-BE49-F238E27FC236}">
                <a16:creationId xmlns:a16="http://schemas.microsoft.com/office/drawing/2014/main" id="{2AB4730D-F7DA-47BF-A80E-68384A5ADF96}"/>
              </a:ext>
            </a:extLst>
          </p:cNvPr>
          <p:cNvPicPr>
            <a:picLocks noChangeAspect="1"/>
          </p:cNvPicPr>
          <p:nvPr/>
        </p:nvPicPr>
        <p:blipFill rotWithShape="1">
          <a:blip r:embed="rId2"/>
          <a:srcRect b="49185" l="63258" r="30" t="71"/>
          <a:stretch/>
        </p:blipFill>
        <p:spPr>
          <a:xfrm>
            <a:off x="2801085" y="0"/>
            <a:ext cx="7232116" cy="7013070"/>
          </a:xfrm>
          <a:prstGeom prst="rect">
            <a:avLst/>
          </a:prstGeom>
        </p:spPr>
      </p:pic>
      <p:sp>
        <p:nvSpPr>
          <p:cNvPr id="5" name="Rectángulo 4">
            <a:extLst>
              <a:ext uri="{FF2B5EF4-FFF2-40B4-BE49-F238E27FC236}">
                <a16:creationId xmlns:a16="http://schemas.microsoft.com/office/drawing/2014/main" id="{B112DB32-BFF6-41C8-BCBB-94AD2A1FC5F4}"/>
              </a:ext>
            </a:extLst>
          </p:cNvPr>
          <p:cNvSpPr/>
          <p:nvPr/>
        </p:nvSpPr>
        <p:spPr>
          <a:xfrm>
            <a:off x="54524" y="44278"/>
            <a:ext cx="4907962" cy="583237"/>
          </a:xfrm>
          <a:prstGeom prst="rect">
            <a:avLst/>
          </a:prstGeom>
        </p:spPr>
        <p:txBody>
          <a:bodyPr wrap="square">
            <a:spAutoFit/>
          </a:bodyPr>
          <a:lstStyle/>
          <a:p>
            <a:pPr lvl="0"/>
            <a:r>
              <a:rPr b="1" dirty="0" lang="es-CO" sz="3190">
                <a:latin charset="0" panose="02020603050405020304" pitchFamily="18" typeface="Times New Roman"/>
                <a:cs charset="0" panose="02020603050405020304" pitchFamily="18" typeface="Times New Roman"/>
              </a:rPr>
              <a:t>UBICACIÓN DE LA</a:t>
            </a:r>
          </a:p>
        </p:txBody>
      </p:sp>
      <p:sp>
        <p:nvSpPr>
          <p:cNvPr id="10" name="Rectángulo 9">
            <a:extLst>
              <a:ext uri="{FF2B5EF4-FFF2-40B4-BE49-F238E27FC236}">
                <a16:creationId xmlns:a16="http://schemas.microsoft.com/office/drawing/2014/main" id="{AEEB0D25-04CF-442F-B803-3C51D69CF13C}"/>
              </a:ext>
            </a:extLst>
          </p:cNvPr>
          <p:cNvSpPr/>
          <p:nvPr/>
        </p:nvSpPr>
        <p:spPr>
          <a:xfrm>
            <a:off x="245514" y="1300788"/>
            <a:ext cx="2027196" cy="300006"/>
          </a:xfrm>
          <a:prstGeom prst="rect">
            <a:avLst/>
          </a:prstGeom>
          <a:noFill/>
        </p:spPr>
        <p:txBody>
          <a:bodyPr bIns="40507" lIns="81013" rIns="81013" tIns="40507" wrap="none">
            <a:spAutoFit/>
          </a:bodyPr>
          <a:lstStyle/>
          <a:p>
            <a:pPr algn="ctr"/>
            <a:r>
              <a:rPr b="1" dirty="0" i="1" lang="es-ES" sz="1418">
                <a:ln w="0"/>
                <a:solidFill>
                  <a:srgbClr val="777777"/>
                </a:solidFill>
                <a:latin charset="0" panose="02020603050405020304" pitchFamily="18" typeface="Times New Roman"/>
                <a:cs charset="0" panose="02020603050405020304" pitchFamily="18" typeface="Times New Roman"/>
              </a:rPr>
              <a:t>A NIVEL PROVINCIAL</a:t>
            </a:r>
          </a:p>
        </p:txBody>
      </p:sp>
      <p:sp>
        <p:nvSpPr>
          <p:cNvPr id="2" name="Rectángulo 1">
            <a:extLst>
              <a:ext uri="{FF2B5EF4-FFF2-40B4-BE49-F238E27FC236}">
                <a16:creationId xmlns:a16="http://schemas.microsoft.com/office/drawing/2014/main" id="{9347CAE8-C52D-40D0-979A-2C877CEC3D00}"/>
              </a:ext>
            </a:extLst>
          </p:cNvPr>
          <p:cNvSpPr/>
          <p:nvPr/>
        </p:nvSpPr>
        <p:spPr>
          <a:xfrm>
            <a:off x="245514" y="595636"/>
            <a:ext cx="3956404" cy="583237"/>
          </a:xfrm>
          <a:prstGeom prst="rect">
            <a:avLst/>
          </a:prstGeom>
        </p:spPr>
        <p:txBody>
          <a:bodyPr wrap="none">
            <a:spAutoFit/>
          </a:bodyPr>
          <a:lstStyle/>
          <a:p>
            <a:r>
              <a:rPr b="1" dirty="0" lang="es-CO" sz="3190">
                <a:latin charset="0" panose="02020603050405020304" pitchFamily="18" typeface="Times New Roman"/>
                <a:cs charset="0" panose="02020603050405020304" pitchFamily="18" typeface="Times New Roman"/>
              </a:rPr>
              <a:t>ZONA DE ESTUDIO</a:t>
            </a:r>
          </a:p>
        </p:txBody>
      </p:sp>
    </p:spTree>
    <p:extLst>
      <p:ext uri="{BB962C8B-B14F-4D97-AF65-F5344CB8AC3E}">
        <p14:creationId xmlns:p14="http://schemas.microsoft.com/office/powerpoint/2010/main" val="763742179"/>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CEBA933-EC4E-45A2-982D-FDEA7FA712D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6" name="Rectángulo 5">
            <a:extLst>
              <a:ext uri="{FF2B5EF4-FFF2-40B4-BE49-F238E27FC236}">
                <a16:creationId xmlns:a16="http://schemas.microsoft.com/office/drawing/2014/main" id="{63AF249B-EB65-4A88-A94A-DBE37E2280F8}"/>
              </a:ext>
            </a:extLst>
          </p:cNvPr>
          <p:cNvSpPr/>
          <p:nvPr/>
        </p:nvSpPr>
        <p:spPr>
          <a:xfrm>
            <a:off x="1630424"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sp>
        <p:nvSpPr>
          <p:cNvPr id="5" name="Rectángulo 4">
            <a:extLst>
              <a:ext uri="{FF2B5EF4-FFF2-40B4-BE49-F238E27FC236}">
                <a16:creationId xmlns:a16="http://schemas.microsoft.com/office/drawing/2014/main" id="{B112DB32-BFF6-41C8-BCBB-94AD2A1FC5F4}"/>
              </a:ext>
            </a:extLst>
          </p:cNvPr>
          <p:cNvSpPr/>
          <p:nvPr/>
        </p:nvSpPr>
        <p:spPr>
          <a:xfrm>
            <a:off x="132522" y="236575"/>
            <a:ext cx="9711675" cy="583237"/>
          </a:xfrm>
          <a:prstGeom prst="rect">
            <a:avLst/>
          </a:prstGeom>
        </p:spPr>
        <p:txBody>
          <a:bodyPr wrap="square">
            <a:spAutoFit/>
          </a:bodyPr>
          <a:lstStyle/>
          <a:p>
            <a:pPr lvl="0"/>
            <a:r>
              <a:rPr b="1" dirty="0" lang="es-CO" sz="3190">
                <a:latin charset="0" panose="02020603050405020304" pitchFamily="18" typeface="Times New Roman"/>
                <a:cs charset="0" panose="02020603050405020304" pitchFamily="18" typeface="Times New Roman"/>
              </a:rPr>
              <a:t>UBICACIÓN DEL MERCADO MAYORISTA</a:t>
            </a:r>
          </a:p>
        </p:txBody>
      </p:sp>
      <p:pic>
        <p:nvPicPr>
          <p:cNvPr id="8" name="Imagen 7">
            <a:extLst>
              <a:ext uri="{FF2B5EF4-FFF2-40B4-BE49-F238E27FC236}">
                <a16:creationId xmlns:a16="http://schemas.microsoft.com/office/drawing/2014/main" id="{70680487-3F87-4A7F-B777-C913F486742B}"/>
              </a:ext>
            </a:extLst>
          </p:cNvPr>
          <p:cNvPicPr>
            <a:picLocks noChangeAspect="1"/>
          </p:cNvPicPr>
          <p:nvPr/>
        </p:nvPicPr>
        <p:blipFill rotWithShape="1">
          <a:blip r:embed="rId2"/>
          <a:srcRect b="5" l="53358" r="355" t="58348"/>
          <a:stretch/>
        </p:blipFill>
        <p:spPr>
          <a:xfrm>
            <a:off x="1668893" y="1277593"/>
            <a:ext cx="8710041" cy="5498094"/>
          </a:xfrm>
          <a:prstGeom prst="rect">
            <a:avLst/>
          </a:prstGeom>
        </p:spPr>
      </p:pic>
      <p:sp>
        <p:nvSpPr>
          <p:cNvPr id="10" name="Rectángulo 9">
            <a:extLst>
              <a:ext uri="{FF2B5EF4-FFF2-40B4-BE49-F238E27FC236}">
                <a16:creationId xmlns:a16="http://schemas.microsoft.com/office/drawing/2014/main" id="{1A94E5A6-A234-446D-9BE7-7372A2CBB447}"/>
              </a:ext>
            </a:extLst>
          </p:cNvPr>
          <p:cNvSpPr/>
          <p:nvPr/>
        </p:nvSpPr>
        <p:spPr>
          <a:xfrm>
            <a:off x="1851727" y="1195278"/>
            <a:ext cx="1709802" cy="300006"/>
          </a:xfrm>
          <a:prstGeom prst="rect">
            <a:avLst/>
          </a:prstGeom>
          <a:noFill/>
        </p:spPr>
        <p:txBody>
          <a:bodyPr bIns="40507" lIns="81013" rIns="81013" tIns="40507" wrap="none">
            <a:spAutoFit/>
          </a:bodyPr>
          <a:lstStyle/>
          <a:p>
            <a:pPr algn="ctr"/>
            <a:r>
              <a:rPr b="1" dirty="0" i="1" lang="es-ES" sz="1418">
                <a:ln w="0"/>
                <a:solidFill>
                  <a:srgbClr val="777777"/>
                </a:solidFill>
                <a:latin charset="0" panose="02020603050405020304" pitchFamily="18" typeface="Times New Roman"/>
                <a:cs charset="0" panose="02020603050405020304" pitchFamily="18" typeface="Times New Roman"/>
              </a:rPr>
              <a:t>A NIVEL DE URBE</a:t>
            </a:r>
          </a:p>
        </p:txBody>
      </p:sp>
      <p:sp>
        <p:nvSpPr>
          <p:cNvPr id="11" name="Rectángulo 10">
            <a:extLst>
              <a:ext uri="{FF2B5EF4-FFF2-40B4-BE49-F238E27FC236}">
                <a16:creationId xmlns:a16="http://schemas.microsoft.com/office/drawing/2014/main" id="{ACC871CA-CCA4-40E6-AB85-C631188E7D10}"/>
              </a:ext>
            </a:extLst>
          </p:cNvPr>
          <p:cNvSpPr/>
          <p:nvPr/>
        </p:nvSpPr>
        <p:spPr>
          <a:xfrm>
            <a:off x="7430909" y="6091263"/>
            <a:ext cx="2986495" cy="68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s-CO" sz="1595"/>
          </a:p>
        </p:txBody>
      </p:sp>
      <p:cxnSp>
        <p:nvCxnSpPr>
          <p:cNvPr id="4" name="Conector recto de flecha 3">
            <a:extLst>
              <a:ext uri="{FF2B5EF4-FFF2-40B4-BE49-F238E27FC236}">
                <a16:creationId xmlns:a16="http://schemas.microsoft.com/office/drawing/2014/main" id="{83626D94-A8E1-4FE3-98B8-8152C5274DB1}"/>
              </a:ext>
            </a:extLst>
          </p:cNvPr>
          <p:cNvCxnSpPr>
            <a:cxnSpLocks/>
          </p:cNvCxnSpPr>
          <p:nvPr/>
        </p:nvCxnSpPr>
        <p:spPr>
          <a:xfrm>
            <a:off x="6373077" y="3195525"/>
            <a:ext cx="2157445" cy="2098275"/>
          </a:xfrm>
          <a:prstGeom prst="straightConnector1">
            <a:avLst/>
          </a:prstGeom>
          <a:ln algn="ctr" cap="flat" cmpd="sng" w="9525">
            <a:solidFill>
              <a:schemeClr val="dk1"/>
            </a:solidFill>
            <a:prstDash val="solid"/>
            <a:round/>
            <a:headEnd len="med" type="none" w="med"/>
            <a:tailEnd len="med" type="arrow" w="med"/>
          </a:ln>
        </p:spPr>
        <p:style>
          <a:lnRef idx="0">
            <a:scrgbClr b="0" g="0" r="0"/>
          </a:lnRef>
          <a:fillRef idx="0">
            <a:scrgbClr b="0" g="0" r="0"/>
          </a:fillRef>
          <a:effectRef idx="0">
            <a:scrgbClr b="0" g="0" r="0"/>
          </a:effectRef>
          <a:fontRef idx="minor">
            <a:schemeClr val="tx1"/>
          </a:fontRef>
        </p:style>
      </p:cxnSp>
      <p:sp>
        <p:nvSpPr>
          <p:cNvPr id="2" name="Elipse 1">
            <a:extLst>
              <a:ext uri="{FF2B5EF4-FFF2-40B4-BE49-F238E27FC236}">
                <a16:creationId xmlns:a16="http://schemas.microsoft.com/office/drawing/2014/main" id="{F0627EAA-2AAB-4CC8-A442-AA77EE10A810}"/>
              </a:ext>
            </a:extLst>
          </p:cNvPr>
          <p:cNvSpPr/>
          <p:nvPr/>
        </p:nvSpPr>
        <p:spPr>
          <a:xfrm>
            <a:off x="6039741" y="2776393"/>
            <a:ext cx="497894" cy="48101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sz="1595"/>
          </a:p>
        </p:txBody>
      </p:sp>
      <p:sp>
        <p:nvSpPr>
          <p:cNvPr id="16" name="Rectángulo 15">
            <a:extLst>
              <a:ext uri="{FF2B5EF4-FFF2-40B4-BE49-F238E27FC236}">
                <a16:creationId xmlns:a16="http://schemas.microsoft.com/office/drawing/2014/main" id="{A16AD75E-F810-4225-9CE5-043C820AAF28}"/>
              </a:ext>
            </a:extLst>
          </p:cNvPr>
          <p:cNvSpPr/>
          <p:nvPr/>
        </p:nvSpPr>
        <p:spPr>
          <a:xfrm>
            <a:off x="8213711" y="6559151"/>
            <a:ext cx="1285929" cy="242374"/>
          </a:xfrm>
          <a:prstGeom prst="rect">
            <a:avLst/>
          </a:prstGeom>
        </p:spPr>
        <p:txBody>
          <a:bodyPr wrap="none">
            <a:spAutoFit/>
          </a:bodyPr>
          <a:lstStyle/>
          <a:p>
            <a:r>
              <a:rPr dirty="0" i="1" lang="es-CO" sz="975">
                <a:solidFill>
                  <a:schemeClr val="bg1">
                    <a:lumMod val="85000"/>
                  </a:schemeClr>
                </a:solidFill>
                <a:latin charset="0" panose="02020603050405020304" pitchFamily="18" typeface="Times New Roman"/>
              </a:rPr>
              <a:t>Fuente: Google </a:t>
            </a:r>
            <a:r>
              <a:rPr dirty="0" err="1" i="1" lang="es-CO" sz="975">
                <a:solidFill>
                  <a:schemeClr val="bg1">
                    <a:lumMod val="85000"/>
                  </a:schemeClr>
                </a:solidFill>
                <a:latin charset="0" panose="02020603050405020304" pitchFamily="18" typeface="Times New Roman"/>
              </a:rPr>
              <a:t>Maps</a:t>
            </a:r>
            <a:endParaRPr dirty="0" i="1" lang="es-CO" sz="975">
              <a:solidFill>
                <a:schemeClr val="bg1">
                  <a:lumMod val="85000"/>
                </a:schemeClr>
              </a:solidFill>
              <a:latin charset="0" panose="02020603050405020304" pitchFamily="18" typeface="Times New Roman"/>
            </a:endParaRPr>
          </a:p>
        </p:txBody>
      </p:sp>
      <p:pic>
        <p:nvPicPr>
          <p:cNvPr descr="http://eduvirtual.cuc.edu.co/moodle/pluginfile.php/584/block_html/content/cuc_1_thumb.png" id="7" name="Picture 2">
            <a:extLst>
              <a:ext uri="{FF2B5EF4-FFF2-40B4-BE49-F238E27FC236}">
                <a16:creationId xmlns:a16="http://schemas.microsoft.com/office/drawing/2014/main" id="{2885D800-AA01-432E-8AA9-16B192E337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90423" y="5411310"/>
            <a:ext cx="1268091" cy="1195278"/>
          </a:xfrm>
          <a:prstGeom prst="rect">
            <a:avLst/>
          </a:prstGeom>
          <a:noFill/>
          <a:extLst/>
        </p:spPr>
      </p:pic>
      <p:pic>
        <p:nvPicPr>
          <p:cNvPr id="14" name="Imagen 13">
            <a:extLst>
              <a:ext uri="{FF2B5EF4-FFF2-40B4-BE49-F238E27FC236}">
                <a16:creationId xmlns:a16="http://schemas.microsoft.com/office/drawing/2014/main" id="{AB74BEBB-7D95-4531-ABCC-ADDB73A3C957}"/>
              </a:ext>
            </a:extLst>
          </p:cNvPr>
          <p:cNvPicPr>
            <a:picLocks noChangeAspect="1"/>
          </p:cNvPicPr>
          <p:nvPr/>
        </p:nvPicPr>
        <p:blipFill rotWithShape="1">
          <a:blip r:embed="rId4"/>
          <a:srcRect b="71" l="132" r="16" t="39"/>
          <a:stretch/>
        </p:blipFill>
        <p:spPr>
          <a:xfrm>
            <a:off x="8281861" y="5084971"/>
            <a:ext cx="2116308" cy="1690715"/>
          </a:xfrm>
          <a:prstGeom prst="rect">
            <a:avLst/>
          </a:prstGeom>
        </p:spPr>
      </p:pic>
    </p:spTree>
    <p:extLst>
      <p:ext uri="{BB962C8B-B14F-4D97-AF65-F5344CB8AC3E}">
        <p14:creationId xmlns:p14="http://schemas.microsoft.com/office/powerpoint/2010/main" val="192175874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6DD94ABA-3E65-4C53-974C-D72EB222561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3" name="Rectángulo 2">
            <a:extLst>
              <a:ext uri="{FF2B5EF4-FFF2-40B4-BE49-F238E27FC236}">
                <a16:creationId xmlns:a16="http://schemas.microsoft.com/office/drawing/2014/main" id="{57A4EB26-0043-47AD-8ACC-060CDC63EA4B}"/>
              </a:ext>
            </a:extLst>
          </p:cNvPr>
          <p:cNvSpPr/>
          <p:nvPr/>
        </p:nvSpPr>
        <p:spPr>
          <a:xfrm>
            <a:off x="1630424"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grpSp>
        <p:nvGrpSpPr>
          <p:cNvPr id="9" name="Grupo 8">
            <a:extLst>
              <a:ext uri="{FF2B5EF4-FFF2-40B4-BE49-F238E27FC236}">
                <a16:creationId xmlns:a16="http://schemas.microsoft.com/office/drawing/2014/main" id="{837A35D0-BAC8-4EB7-8A79-56C88711B2E2}"/>
              </a:ext>
            </a:extLst>
          </p:cNvPr>
          <p:cNvGrpSpPr/>
          <p:nvPr/>
        </p:nvGrpSpPr>
        <p:grpSpPr>
          <a:xfrm>
            <a:off x="-1" y="2650435"/>
            <a:ext cx="12191999" cy="2932682"/>
            <a:chOff x="-1" y="2695902"/>
            <a:chExt cx="10988500" cy="2838688"/>
          </a:xfrm>
        </p:grpSpPr>
        <p:grpSp>
          <p:nvGrpSpPr>
            <p:cNvPr id="5" name="Grupo 4">
              <a:extLst>
                <a:ext uri="{FF2B5EF4-FFF2-40B4-BE49-F238E27FC236}">
                  <a16:creationId xmlns:a16="http://schemas.microsoft.com/office/drawing/2014/main" id="{EFC9BC3F-DCCA-4EA5-A3E2-2882632224C5}"/>
                </a:ext>
              </a:extLst>
            </p:cNvPr>
            <p:cNvGrpSpPr/>
            <p:nvPr/>
          </p:nvGrpSpPr>
          <p:grpSpPr>
            <a:xfrm>
              <a:off x="-1" y="2695903"/>
              <a:ext cx="3421118" cy="2838687"/>
              <a:chOff x="-1" y="2546569"/>
              <a:chExt cx="3977854" cy="2992290"/>
            </a:xfrm>
          </p:grpSpPr>
          <p:pic>
            <p:nvPicPr>
              <p:cNvPr descr="Sismo acabarÃ­a con centro histÃ³rico de Huancayo" id="2050" name="Picture 2">
                <a:extLst>
                  <a:ext uri="{FF2B5EF4-FFF2-40B4-BE49-F238E27FC236}">
                    <a16:creationId xmlns:a16="http://schemas.microsoft.com/office/drawing/2014/main" id="{37946758-247A-4A02-AEF6-19FC2B50E28F}"/>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546569"/>
                <a:ext cx="3977854" cy="2647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6828ACA-4CD2-4500-9BAD-14CFFD6D0191}"/>
                  </a:ext>
                </a:extLst>
              </p:cNvPr>
              <p:cNvSpPr/>
              <p:nvPr/>
            </p:nvSpPr>
            <p:spPr>
              <a:xfrm>
                <a:off x="-1" y="5194082"/>
                <a:ext cx="1165417" cy="344777"/>
              </a:xfrm>
              <a:prstGeom prst="rect">
                <a:avLst/>
              </a:prstGeom>
            </p:spPr>
            <p:txBody>
              <a:bodyPr wrap="none">
                <a:spAutoFit/>
              </a:bodyPr>
              <a:lstStyle/>
              <a:p>
                <a:r>
                  <a:rPr dirty="0" i="1" lang="es-CO" sz="975">
                    <a:latin charset="0" panose="02020603050405020304" pitchFamily="18" typeface="Times New Roman"/>
                    <a:ea charset="0" panose="020F0502020204030204" pitchFamily="34" typeface="Calibri"/>
                  </a:rPr>
                  <a:t>Foto Correo</a:t>
                </a:r>
                <a:endParaRPr dirty="0" lang="es-CO" sz="975"/>
              </a:p>
            </p:txBody>
          </p:sp>
        </p:grpSp>
        <p:grpSp>
          <p:nvGrpSpPr>
            <p:cNvPr id="6" name="Grupo 5">
              <a:extLst>
                <a:ext uri="{FF2B5EF4-FFF2-40B4-BE49-F238E27FC236}">
                  <a16:creationId xmlns:a16="http://schemas.microsoft.com/office/drawing/2014/main" id="{DF76A0C8-597B-43A4-95B5-7120580DFFBE}"/>
                </a:ext>
              </a:extLst>
            </p:cNvPr>
            <p:cNvGrpSpPr/>
            <p:nvPr/>
          </p:nvGrpSpPr>
          <p:grpSpPr>
            <a:xfrm>
              <a:off x="3421117" y="2695903"/>
              <a:ext cx="4235981" cy="2838687"/>
              <a:chOff x="3977853" y="2546569"/>
              <a:chExt cx="4479363" cy="2992290"/>
            </a:xfrm>
          </p:grpSpPr>
          <p:pic>
            <p:nvPicPr>
              <p:cNvPr descr="Resultado de imagen para FOTOS DE HUANCAYO VISTA AEREA" id="2052" name="Picture 4">
                <a:extLst>
                  <a:ext uri="{FF2B5EF4-FFF2-40B4-BE49-F238E27FC236}">
                    <a16:creationId xmlns:a16="http://schemas.microsoft.com/office/drawing/2014/main" id="{E4665D8F-ABDB-4FDF-8665-1D89AAED00A7}"/>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160" r="60"/>
              <a:stretch/>
            </p:blipFill>
            <p:spPr bwMode="auto">
              <a:xfrm>
                <a:off x="3977853" y="2546569"/>
                <a:ext cx="4479363" cy="2647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D7C0AF8A-9A15-4691-AA10-8C6F479FC38B}"/>
                  </a:ext>
                </a:extLst>
              </p:cNvPr>
              <p:cNvSpPr/>
              <p:nvPr/>
            </p:nvSpPr>
            <p:spPr>
              <a:xfrm>
                <a:off x="3977853" y="5194082"/>
                <a:ext cx="1568776" cy="344777"/>
              </a:xfrm>
              <a:prstGeom prst="rect">
                <a:avLst/>
              </a:prstGeom>
            </p:spPr>
            <p:txBody>
              <a:bodyPr wrap="none">
                <a:spAutoFit/>
              </a:bodyPr>
              <a:lstStyle/>
              <a:p>
                <a:r>
                  <a:rPr dirty="0" i="1" lang="es-CO" sz="975">
                    <a:latin charset="0" panose="02020603050405020304" pitchFamily="18" typeface="Times New Roman"/>
                    <a:ea charset="0" panose="020F0502020204030204" pitchFamily="34" typeface="Calibri"/>
                  </a:rPr>
                  <a:t>Foto Rotasturisticas</a:t>
                </a:r>
                <a:endParaRPr dirty="0" lang="es-CO" sz="975"/>
              </a:p>
            </p:txBody>
          </p:sp>
        </p:grpSp>
        <p:grpSp>
          <p:nvGrpSpPr>
            <p:cNvPr id="7" name="Grupo 6">
              <a:extLst>
                <a:ext uri="{FF2B5EF4-FFF2-40B4-BE49-F238E27FC236}">
                  <a16:creationId xmlns:a16="http://schemas.microsoft.com/office/drawing/2014/main" id="{C223C99B-8EB4-49F3-AB9E-5526E0903687}"/>
                </a:ext>
              </a:extLst>
            </p:cNvPr>
            <p:cNvGrpSpPr/>
            <p:nvPr/>
          </p:nvGrpSpPr>
          <p:grpSpPr>
            <a:xfrm>
              <a:off x="7608274" y="2695902"/>
              <a:ext cx="3380225" cy="2838686"/>
              <a:chOff x="7608274" y="2695902"/>
              <a:chExt cx="3380225" cy="2838686"/>
            </a:xfrm>
          </p:grpSpPr>
          <p:pic>
            <p:nvPicPr>
              <p:cNvPr descr="Imagen relacionada" id="2054" name="Picture 6">
                <a:extLst>
                  <a:ext uri="{FF2B5EF4-FFF2-40B4-BE49-F238E27FC236}">
                    <a16:creationId xmlns:a16="http://schemas.microsoft.com/office/drawing/2014/main" id="{EE78E115-D3C3-4B13-94AA-CA46EF362787}"/>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5374" y="2695902"/>
                <a:ext cx="3353125" cy="25116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729F76D1-5D4C-4E6D-9046-8B38BDE7E732}"/>
                  </a:ext>
                </a:extLst>
              </p:cNvPr>
              <p:cNvSpPr/>
              <p:nvPr/>
            </p:nvSpPr>
            <p:spPr>
              <a:xfrm>
                <a:off x="7608274" y="5207510"/>
                <a:ext cx="1877991" cy="327078"/>
              </a:xfrm>
              <a:prstGeom prst="rect">
                <a:avLst/>
              </a:prstGeom>
            </p:spPr>
            <p:txBody>
              <a:bodyPr wrap="none">
                <a:spAutoFit/>
              </a:bodyPr>
              <a:lstStyle/>
              <a:p>
                <a:r>
                  <a:rPr dirty="0" i="1" lang="es-CO" sz="975">
                    <a:latin charset="0" panose="02020603050405020304" pitchFamily="18" typeface="Times New Roman"/>
                    <a:ea charset="0" panose="020F0502020204030204" pitchFamily="34" typeface="Calibri"/>
                  </a:rPr>
                  <a:t>Foto </a:t>
                </a:r>
                <a:r>
                  <a:rPr dirty="0" i="1" lang="es-CO" sz="975">
                    <a:latin charset="0" panose="02020603050405020304" pitchFamily="18" typeface="Times New Roman"/>
                  </a:rPr>
                  <a:t>Isha Hotel Huancayo</a:t>
                </a:r>
              </a:p>
            </p:txBody>
          </p:sp>
        </p:grpSp>
      </p:grpSp>
      <p:sp>
        <p:nvSpPr>
          <p:cNvPr id="12" name="Rectángulo 11">
            <a:extLst>
              <a:ext uri="{FF2B5EF4-FFF2-40B4-BE49-F238E27FC236}">
                <a16:creationId xmlns:a16="http://schemas.microsoft.com/office/drawing/2014/main" id="{303C9125-BB38-45ED-A01F-1694141EF642}"/>
              </a:ext>
            </a:extLst>
          </p:cNvPr>
          <p:cNvSpPr/>
          <p:nvPr/>
        </p:nvSpPr>
        <p:spPr>
          <a:xfrm>
            <a:off x="4818598" y="1812759"/>
            <a:ext cx="2554803" cy="583237"/>
          </a:xfrm>
          <a:prstGeom prst="rect">
            <a:avLst/>
          </a:prstGeom>
        </p:spPr>
        <p:txBody>
          <a:bodyPr wrap="none">
            <a:spAutoFit/>
          </a:bodyPr>
          <a:lstStyle/>
          <a:p>
            <a:pPr algn="ctr" lvl="0"/>
            <a:r>
              <a:rPr b="1" dirty="0" lang="es-CO" sz="3190">
                <a:latin charset="0" panose="02020603050405020304" pitchFamily="18" typeface="Times New Roman"/>
                <a:cs charset="0" panose="02020603050405020304" pitchFamily="18" typeface="Times New Roman"/>
              </a:rPr>
              <a:t>HUANCAYO</a:t>
            </a:r>
          </a:p>
        </p:txBody>
      </p:sp>
    </p:spTree>
    <p:extLst>
      <p:ext uri="{BB962C8B-B14F-4D97-AF65-F5344CB8AC3E}">
        <p14:creationId xmlns:p14="http://schemas.microsoft.com/office/powerpoint/2010/main" val="2324535541"/>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8DFD3D60-5AC2-4C30-8A16-497562DCF45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3" name="Rectángulo 2">
            <a:extLst>
              <a:ext uri="{FF2B5EF4-FFF2-40B4-BE49-F238E27FC236}">
                <a16:creationId xmlns:a16="http://schemas.microsoft.com/office/drawing/2014/main" id="{A99B3803-148E-4197-94A8-1C1EC52F5710}"/>
              </a:ext>
            </a:extLst>
          </p:cNvPr>
          <p:cNvSpPr/>
          <p:nvPr/>
        </p:nvSpPr>
        <p:spPr>
          <a:xfrm>
            <a:off x="1630424"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id="10" name="Imagen 9">
            <a:extLst>
              <a:ext uri="{FF2B5EF4-FFF2-40B4-BE49-F238E27FC236}">
                <a16:creationId xmlns:a16="http://schemas.microsoft.com/office/drawing/2014/main" id="{D0F97625-F2F6-46EB-B8B0-01F6AA8F0854}"/>
              </a:ext>
            </a:extLst>
          </p:cNvPr>
          <p:cNvPicPr/>
          <p:nvPr/>
        </p:nvPicPr>
        <p:blipFill rotWithShape="1">
          <a:blip cstate="print" r:embed="rId2">
            <a:extLst>
              <a:ext uri="{28A0092B-C50C-407E-A947-70E740481C1C}">
                <a14:useLocalDpi xmlns:a14="http://schemas.microsoft.com/office/drawing/2010/main" val="0"/>
              </a:ext>
            </a:extLst>
          </a:blip>
          <a:srcRect b="62" l="15" r="31346" t="61"/>
          <a:stretch/>
        </p:blipFill>
        <p:spPr bwMode="auto">
          <a:xfrm rot="16200000">
            <a:off x="4604694" y="233948"/>
            <a:ext cx="6171621" cy="7147612"/>
          </a:xfrm>
          <a:prstGeom prst="rect">
            <a:avLst/>
          </a:prstGeom>
          <a:ln w="3175">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A55D6C6D-FA0F-44F2-9CA5-076F6933DC65}"/>
              </a:ext>
            </a:extLst>
          </p:cNvPr>
          <p:cNvSpPr/>
          <p:nvPr/>
        </p:nvSpPr>
        <p:spPr>
          <a:xfrm>
            <a:off x="98877" y="130407"/>
            <a:ext cx="10462699" cy="1183081"/>
          </a:xfrm>
          <a:prstGeom prst="rect">
            <a:avLst/>
          </a:prstGeom>
        </p:spPr>
        <p:txBody>
          <a:bodyPr wrap="square">
            <a:spAutoFit/>
          </a:bodyPr>
          <a:lstStyle/>
          <a:p>
            <a:pPr lvl="0"/>
            <a:r>
              <a:rPr b="1" dirty="0" lang="es-CO" sz="2835">
                <a:latin charset="0" panose="02020603050405020304" pitchFamily="18" typeface="Times New Roman"/>
                <a:cs charset="0" panose="02020603050405020304" pitchFamily="18" typeface="Times New Roman"/>
              </a:rPr>
              <a:t>ESPACIOS TERRITORIALES CONURBADOS</a:t>
            </a:r>
            <a:endParaRPr b="1" dirty="0" lang="es-CO" sz="2481">
              <a:latin charset="0" panose="02020603050405020304" pitchFamily="18" typeface="Times New Roman"/>
              <a:cs charset="0" panose="02020603050405020304" pitchFamily="18" typeface="Times New Roman"/>
            </a:endParaRPr>
          </a:p>
          <a:p>
            <a:pPr lvl="0"/>
            <a:endParaRPr b="1" dirty="0" lang="es-CO" sz="4253">
              <a:latin charset="0" panose="02020603050405020304" pitchFamily="18" typeface="Times New Roman"/>
              <a:cs charset="0" panose="02020603050405020304" pitchFamily="18" typeface="Times New Roman"/>
            </a:endParaRPr>
          </a:p>
        </p:txBody>
      </p:sp>
      <p:pic>
        <p:nvPicPr>
          <p:cNvPr id="11" name="Imagen 10">
            <a:extLst>
              <a:ext uri="{FF2B5EF4-FFF2-40B4-BE49-F238E27FC236}">
                <a16:creationId xmlns:a16="http://schemas.microsoft.com/office/drawing/2014/main" id="{86AB5F32-5F86-45B9-807A-702C6427F684}"/>
              </a:ext>
            </a:extLst>
          </p:cNvPr>
          <p:cNvPicPr/>
          <p:nvPr/>
        </p:nvPicPr>
        <p:blipFill rotWithShape="1">
          <a:blip r:embed="rId3">
            <a:extLst>
              <a:ext uri="{28A0092B-C50C-407E-A947-70E740481C1C}">
                <a14:useLocalDpi xmlns:a14="http://schemas.microsoft.com/office/drawing/2010/main" val="0"/>
              </a:ext>
            </a:extLst>
          </a:blip>
          <a:srcRect b="92" l="180" r="522" t="500"/>
          <a:stretch/>
        </p:blipFill>
        <p:spPr>
          <a:xfrm>
            <a:off x="10372089" y="451497"/>
            <a:ext cx="1074520" cy="1057470"/>
          </a:xfrm>
          <a:prstGeom prst="rect">
            <a:avLst/>
          </a:prstGeom>
        </p:spPr>
      </p:pic>
      <p:sp>
        <p:nvSpPr>
          <p:cNvPr id="2" name="Rectángulo 1">
            <a:extLst>
              <a:ext uri="{FF2B5EF4-FFF2-40B4-BE49-F238E27FC236}">
                <a16:creationId xmlns:a16="http://schemas.microsoft.com/office/drawing/2014/main" id="{B27D1C2C-7BAA-4408-9CCB-8E2F24CDAE95}"/>
              </a:ext>
            </a:extLst>
          </p:cNvPr>
          <p:cNvSpPr/>
          <p:nvPr/>
        </p:nvSpPr>
        <p:spPr>
          <a:xfrm>
            <a:off x="219627" y="2831851"/>
            <a:ext cx="4464170" cy="337785"/>
          </a:xfrm>
          <a:prstGeom prst="rect">
            <a:avLst/>
          </a:prstGeom>
        </p:spPr>
        <p:txBody>
          <a:bodyPr>
            <a:spAutoFit/>
          </a:bodyPr>
          <a:lstStyle/>
          <a:p>
            <a:r>
              <a:rPr dirty="0" lang="es-CO" sz="1595">
                <a:latin charset="0" panose="02020603050405020304" pitchFamily="18" typeface="Times New Roman"/>
                <a:ea charset="0" panose="020F0502020204030204" pitchFamily="34" typeface="Calibri"/>
              </a:rPr>
              <a:t>“ZEP” =“Zonas de Estudio Principales”</a:t>
            </a:r>
          </a:p>
        </p:txBody>
      </p:sp>
      <p:sp>
        <p:nvSpPr>
          <p:cNvPr id="5" name="Rectángulo 4">
            <a:extLst>
              <a:ext uri="{FF2B5EF4-FFF2-40B4-BE49-F238E27FC236}">
                <a16:creationId xmlns:a16="http://schemas.microsoft.com/office/drawing/2014/main" id="{8D21F21E-A2BE-4F4D-9849-A49584B90C8D}"/>
              </a:ext>
            </a:extLst>
          </p:cNvPr>
          <p:cNvSpPr/>
          <p:nvPr/>
        </p:nvSpPr>
        <p:spPr>
          <a:xfrm>
            <a:off x="4325688" y="721943"/>
            <a:ext cx="2823385" cy="828688"/>
          </a:xfrm>
          <a:prstGeom prst="rect">
            <a:avLst/>
          </a:prstGeom>
        </p:spPr>
        <p:txBody>
          <a:bodyPr wrap="square">
            <a:spAutoFit/>
          </a:bodyPr>
          <a:lstStyle/>
          <a:p>
            <a:pPr algn="r"/>
            <a:r>
              <a:rPr dirty="0" lang="es-CO" sz="1595">
                <a:latin charset="0" panose="02020603050405020304" pitchFamily="18" typeface="Times New Roman"/>
                <a:ea charset="0" panose="020F0502020204030204" pitchFamily="34" typeface="Calibri"/>
              </a:rPr>
              <a:t>Huancayo, El Tambo, Chilca (Zona Urbana con mayor densidad y movimiento Urbano)</a:t>
            </a:r>
            <a:endParaRPr dirty="0" lang="es-CO" sz="1595"/>
          </a:p>
        </p:txBody>
      </p:sp>
      <p:pic>
        <p:nvPicPr>
          <p:cNvPr id="13" name="Imagen 12">
            <a:extLst>
              <a:ext uri="{FF2B5EF4-FFF2-40B4-BE49-F238E27FC236}">
                <a16:creationId xmlns:a16="http://schemas.microsoft.com/office/drawing/2014/main" id="{F0A8D028-1545-4DD1-B492-081A9AE464F0}"/>
              </a:ext>
            </a:extLst>
          </p:cNvPr>
          <p:cNvPicPr/>
          <p:nvPr/>
        </p:nvPicPr>
        <p:blipFill rotWithShape="1">
          <a:blip cstate="print" r:embed="rId2">
            <a:extLst>
              <a:ext uri="{28A0092B-C50C-407E-A947-70E740481C1C}">
                <a14:useLocalDpi xmlns:a14="http://schemas.microsoft.com/office/drawing/2010/main" val="0"/>
              </a:ext>
            </a:extLst>
          </a:blip>
          <a:srcRect b="46430" l="69808" r="9" t="1058"/>
          <a:stretch/>
        </p:blipFill>
        <p:spPr bwMode="auto">
          <a:xfrm rot="16200000">
            <a:off x="691088" y="415826"/>
            <a:ext cx="2083021" cy="2695263"/>
          </a:xfrm>
          <a:prstGeom prst="rect">
            <a:avLst/>
          </a:prstGeom>
          <a:ln w="3175">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0F139069-0D1F-409C-AA6B-018359ACB3D5}"/>
              </a:ext>
            </a:extLst>
          </p:cNvPr>
          <p:cNvPicPr/>
          <p:nvPr/>
        </p:nvPicPr>
        <p:blipFill rotWithShape="1">
          <a:blip cstate="print" r:embed="rId2">
            <a:extLst>
              <a:ext uri="{28A0092B-C50C-407E-A947-70E740481C1C}">
                <a14:useLocalDpi xmlns:a14="http://schemas.microsoft.com/office/drawing/2010/main" val="0"/>
              </a:ext>
            </a:extLst>
          </a:blip>
          <a:srcRect b="20072" l="70645" r="7699" t="53298"/>
          <a:stretch/>
        </p:blipFill>
        <p:spPr bwMode="auto">
          <a:xfrm rot="16200000">
            <a:off x="95743" y="3270498"/>
            <a:ext cx="2190918" cy="2170065"/>
          </a:xfrm>
          <a:prstGeom prst="rect">
            <a:avLst/>
          </a:prstGeom>
          <a:ln w="3175">
            <a:noFill/>
          </a:ln>
          <a:extLst>
            <a:ext uri="{53640926-AAD7-44D8-BBD7-CCE9431645EC}">
              <a14:shadowObscured xmlns:a14="http://schemas.microsoft.com/office/drawing/2010/main"/>
            </a:ext>
          </a:extLst>
        </p:spPr>
      </p:pic>
      <p:sp>
        <p:nvSpPr>
          <p:cNvPr id="15" name="Marcador de contenido 2">
            <a:extLst>
              <a:ext uri="{FF2B5EF4-FFF2-40B4-BE49-F238E27FC236}">
                <a16:creationId xmlns:a16="http://schemas.microsoft.com/office/drawing/2014/main" id="{72269A21-B8FE-4BC1-BEA1-415200C1EF44}"/>
              </a:ext>
            </a:extLst>
          </p:cNvPr>
          <p:cNvSpPr>
            <a:spLocks noGrp="1"/>
          </p:cNvSpPr>
          <p:nvPr>
            <p:ph idx="1"/>
          </p:nvPr>
        </p:nvSpPr>
        <p:spPr>
          <a:xfrm>
            <a:off x="8856747" y="5119593"/>
            <a:ext cx="2950288" cy="1347450"/>
          </a:xfrm>
        </p:spPr>
        <p:txBody>
          <a:bodyPr>
            <a:normAutofit fontScale="85000" lnSpcReduction="20000"/>
          </a:bodyPr>
          <a:lstStyle/>
          <a:p>
            <a:pPr indent="0" lvl="1" marL="446559">
              <a:buNone/>
            </a:pPr>
            <a:r>
              <a:rPr b="1" dirty="0" lang="es-CO" sz="1000">
                <a:latin charset="0" panose="02020603050405020304" pitchFamily="18" typeface="Times New Roman"/>
                <a:cs charset="0" panose="02020603050405020304" pitchFamily="18" typeface="Times New Roman"/>
              </a:rPr>
              <a:t>Límites</a:t>
            </a:r>
          </a:p>
          <a:p>
            <a:pPr indent="0" marL="0">
              <a:buNone/>
            </a:pPr>
            <a:r>
              <a:rPr b="1" dirty="0" lang="es-ES" sz="1000">
                <a:latin charset="0" panose="02020603050405020304" pitchFamily="18" typeface="Times New Roman"/>
                <a:cs charset="0" panose="02020603050405020304" pitchFamily="18" typeface="Times New Roman"/>
              </a:rPr>
              <a:t>Norte</a:t>
            </a:r>
            <a:r>
              <a:rPr dirty="0" lang="es-ES" sz="1000"/>
              <a:t>	:</a:t>
            </a:r>
            <a:r>
              <a:rPr dirty="0" lang="es-ES" sz="1000">
                <a:latin charset="0" panose="02020603050405020304" pitchFamily="18" typeface="Times New Roman"/>
              </a:rPr>
              <a:t>Distrito</a:t>
            </a:r>
            <a:r>
              <a:rPr dirty="0" lang="es-ES" sz="1000"/>
              <a:t> </a:t>
            </a:r>
            <a:r>
              <a:rPr dirty="0" lang="es-ES" sz="1000">
                <a:latin charset="0" panose="02020603050405020304" pitchFamily="18" typeface="Times New Roman"/>
              </a:rPr>
              <a:t>de El Tambo</a:t>
            </a:r>
            <a:endParaRPr dirty="0" lang="es-CO" sz="1000">
              <a:latin charset="0" panose="02020603050405020304" pitchFamily="18" typeface="Times New Roman"/>
            </a:endParaRPr>
          </a:p>
          <a:p>
            <a:pPr indent="0" marL="0">
              <a:buNone/>
            </a:pPr>
            <a:r>
              <a:rPr b="1" dirty="0" lang="es-ES" sz="1000">
                <a:latin charset="0" panose="02020603050405020304" pitchFamily="18" typeface="Times New Roman"/>
                <a:cs charset="0" panose="02020603050405020304" pitchFamily="18" typeface="Times New Roman"/>
              </a:rPr>
              <a:t>Este	</a:t>
            </a:r>
            <a:r>
              <a:rPr dirty="0" lang="es-ES" sz="1000"/>
              <a:t>:</a:t>
            </a:r>
            <a:r>
              <a:rPr dirty="0" lang="es-ES" sz="1000">
                <a:latin charset="0" panose="02020603050405020304" pitchFamily="18" typeface="Times New Roman"/>
              </a:rPr>
              <a:t>Distrito de Pariahuanca</a:t>
            </a:r>
            <a:endParaRPr dirty="0" lang="es-CO" sz="1000">
              <a:latin charset="0" panose="02020603050405020304" pitchFamily="18" typeface="Times New Roman"/>
            </a:endParaRPr>
          </a:p>
          <a:p>
            <a:pPr indent="0" marL="0">
              <a:buNone/>
            </a:pPr>
            <a:r>
              <a:rPr b="1" dirty="0" lang="es-ES" sz="1000">
                <a:latin charset="0" panose="02020603050405020304" pitchFamily="18" typeface="Times New Roman"/>
                <a:cs charset="0" panose="02020603050405020304" pitchFamily="18" typeface="Times New Roman"/>
              </a:rPr>
              <a:t>Sur	</a:t>
            </a:r>
            <a:r>
              <a:rPr dirty="0" lang="es-ES" sz="1000"/>
              <a:t>:</a:t>
            </a:r>
            <a:r>
              <a:rPr dirty="0" lang="es-ES" sz="1000">
                <a:latin charset="0" panose="02020603050405020304" pitchFamily="18" typeface="Times New Roman"/>
              </a:rPr>
              <a:t>Distritos de Chilca y Sapallanga </a:t>
            </a:r>
            <a:endParaRPr dirty="0" lang="es-CO" sz="1000">
              <a:latin charset="0" panose="02020603050405020304" pitchFamily="18" typeface="Times New Roman"/>
            </a:endParaRPr>
          </a:p>
          <a:p>
            <a:pPr indent="0" marL="0">
              <a:buNone/>
            </a:pPr>
            <a:r>
              <a:rPr b="1" dirty="0" lang="es-ES" sz="1000">
                <a:latin charset="0" panose="02020603050405020304" pitchFamily="18" typeface="Times New Roman"/>
                <a:cs charset="0" panose="02020603050405020304" pitchFamily="18" typeface="Times New Roman"/>
              </a:rPr>
              <a:t>Oeste</a:t>
            </a:r>
            <a:r>
              <a:rPr dirty="0" lang="es-ES" sz="1000"/>
              <a:t>	: </a:t>
            </a:r>
            <a:r>
              <a:rPr dirty="0" lang="es-ES" sz="1000">
                <a:latin charset="0" panose="02020603050405020304" pitchFamily="18" typeface="Times New Roman"/>
              </a:rPr>
              <a:t>Provincia de Chupaca.</a:t>
            </a:r>
            <a:endParaRPr dirty="0" lang="es-CO" sz="1000">
              <a:latin charset="0" panose="02020603050405020304" pitchFamily="18" typeface="Times New Roman"/>
            </a:endParaRPr>
          </a:p>
          <a:p>
            <a:pPr indent="0" marL="0">
              <a:buNone/>
            </a:pPr>
            <a:endParaRPr dirty="0" lang="es-CO" sz="1000"/>
          </a:p>
        </p:txBody>
      </p:sp>
    </p:spTree>
    <p:extLst>
      <p:ext uri="{BB962C8B-B14F-4D97-AF65-F5344CB8AC3E}">
        <p14:creationId xmlns:p14="http://schemas.microsoft.com/office/powerpoint/2010/main" val="1776112067"/>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6A88E63-8AF2-4028-B3A0-D8418B6F612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5" name="Rectángulo 4">
            <a:extLst>
              <a:ext uri="{FF2B5EF4-FFF2-40B4-BE49-F238E27FC236}">
                <a16:creationId xmlns:a16="http://schemas.microsoft.com/office/drawing/2014/main" id="{EE3C2B77-674D-4932-AC3B-ECAF5759D029}"/>
              </a:ext>
            </a:extLst>
          </p:cNvPr>
          <p:cNvSpPr/>
          <p:nvPr/>
        </p:nvSpPr>
        <p:spPr>
          <a:xfrm>
            <a:off x="1630424" y="0"/>
            <a:ext cx="893115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dirty="0" lang="es-CO" sz="1595"/>
          </a:p>
        </p:txBody>
      </p:sp>
      <p:pic>
        <p:nvPicPr>
          <p:cNvPr id="3" name="Imagen 2">
            <a:extLst>
              <a:ext uri="{FF2B5EF4-FFF2-40B4-BE49-F238E27FC236}">
                <a16:creationId xmlns:a16="http://schemas.microsoft.com/office/drawing/2014/main" id="{5482CC2D-3B8F-4E33-AC13-763F7492609D}"/>
              </a:ext>
            </a:extLst>
          </p:cNvPr>
          <p:cNvPicPr/>
          <p:nvPr/>
        </p:nvPicPr>
        <p:blipFill rotWithShape="1">
          <a:blip cstate="print"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51" l="37" r="55" t="29"/>
          <a:stretch/>
        </p:blipFill>
        <p:spPr bwMode="auto">
          <a:xfrm>
            <a:off x="3706986" y="1169693"/>
            <a:ext cx="7951305" cy="5484102"/>
          </a:xfrm>
          <a:prstGeom prst="rect">
            <a:avLst/>
          </a:prstGeom>
          <a:ln w="9525">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12259CAC-E033-47C1-8EAF-BB05A6D265DB}"/>
              </a:ext>
            </a:extLst>
          </p:cNvPr>
          <p:cNvSpPr/>
          <p:nvPr/>
        </p:nvSpPr>
        <p:spPr>
          <a:xfrm>
            <a:off x="1728000" y="1459201"/>
            <a:ext cx="1728439" cy="1319592"/>
          </a:xfrm>
          <a:prstGeom prst="rect">
            <a:avLst/>
          </a:prstGeom>
        </p:spPr>
        <p:txBody>
          <a:bodyPr wrap="square">
            <a:spAutoFit/>
          </a:bodyPr>
          <a:lstStyle/>
          <a:p>
            <a:r>
              <a:rPr dirty="0" lang="es-CO" sz="1595">
                <a:latin charset="0" panose="02020603050405020304" pitchFamily="18" typeface="Times New Roman"/>
                <a:ea charset="0" panose="020F0502020204030204" pitchFamily="34" typeface="Calibri"/>
              </a:rPr>
              <a:t>Primera imagen se muestra las bases de consolidación de su trama e hitos importantes</a:t>
            </a:r>
            <a:endParaRPr dirty="0" lang="es-CO" sz="1595"/>
          </a:p>
        </p:txBody>
      </p:sp>
      <p:sp>
        <p:nvSpPr>
          <p:cNvPr id="7" name="Rectángulo 6">
            <a:extLst>
              <a:ext uri="{FF2B5EF4-FFF2-40B4-BE49-F238E27FC236}">
                <a16:creationId xmlns:a16="http://schemas.microsoft.com/office/drawing/2014/main" id="{0B74F303-3E2F-4868-A12C-611D5EC82736}"/>
              </a:ext>
            </a:extLst>
          </p:cNvPr>
          <p:cNvSpPr/>
          <p:nvPr/>
        </p:nvSpPr>
        <p:spPr>
          <a:xfrm>
            <a:off x="92765" y="120033"/>
            <a:ext cx="7951305" cy="964880"/>
          </a:xfrm>
          <a:prstGeom prst="rect">
            <a:avLst/>
          </a:prstGeom>
        </p:spPr>
        <p:txBody>
          <a:bodyPr wrap="square">
            <a:spAutoFit/>
          </a:bodyPr>
          <a:lstStyle/>
          <a:p>
            <a:r>
              <a:rPr b="1" dirty="0" lang="es-CO" sz="2835">
                <a:latin charset="0" panose="02020603050405020304" pitchFamily="18" typeface="Times New Roman"/>
                <a:cs charset="0" panose="02020603050405020304" pitchFamily="18" typeface="Times New Roman"/>
              </a:rPr>
              <a:t>BASE EVOLUTIVA DE LA </a:t>
            </a:r>
          </a:p>
          <a:p>
            <a:r>
              <a:rPr b="1" dirty="0" lang="es-CO" sz="2835">
                <a:latin charset="0" panose="02020603050405020304" pitchFamily="18" typeface="Times New Roman"/>
                <a:cs charset="0" panose="02020603050405020304" pitchFamily="18" typeface="Times New Roman"/>
              </a:rPr>
              <a:t>MORFOLOGÍA URBANA DE HUANCAYO</a:t>
            </a:r>
            <a:endParaRPr dirty="0" lang="es-CO" sz="2835"/>
          </a:p>
        </p:txBody>
      </p:sp>
      <p:sp>
        <p:nvSpPr>
          <p:cNvPr id="8" name="Rectángulo 7">
            <a:extLst>
              <a:ext uri="{FF2B5EF4-FFF2-40B4-BE49-F238E27FC236}">
                <a16:creationId xmlns:a16="http://schemas.microsoft.com/office/drawing/2014/main" id="{457F840D-2E49-40A8-8769-F9F949C6E530}"/>
              </a:ext>
            </a:extLst>
          </p:cNvPr>
          <p:cNvSpPr/>
          <p:nvPr/>
        </p:nvSpPr>
        <p:spPr>
          <a:xfrm>
            <a:off x="1728000" y="6448055"/>
            <a:ext cx="1579278" cy="337785"/>
          </a:xfrm>
          <a:prstGeom prst="rect">
            <a:avLst/>
          </a:prstGeom>
        </p:spPr>
        <p:txBody>
          <a:bodyPr wrap="none">
            <a:spAutoFit/>
          </a:bodyPr>
          <a:lstStyle/>
          <a:p>
            <a:r>
              <a:rPr b="1" dirty="0" lang="es-CO" sz="1240">
                <a:latin charset="0" panose="02020603050405020304" pitchFamily="18" typeface="Times New Roman"/>
                <a:ea charset="0" panose="020F0502020204030204" pitchFamily="34" typeface="Calibri"/>
              </a:rPr>
              <a:t>Fuente:</a:t>
            </a:r>
            <a:r>
              <a:rPr b="1" dirty="0" lang="es-CO" sz="1595">
                <a:latin charset="0" panose="02020603050405020304" pitchFamily="18" typeface="Times New Roman"/>
                <a:ea charset="0" panose="020F0502020204030204" pitchFamily="34" typeface="Calibri"/>
              </a:rPr>
              <a:t> </a:t>
            </a:r>
            <a:r>
              <a:rPr dirty="0" lang="es-CO" sz="975">
                <a:latin charset="0" panose="02020603050405020304" pitchFamily="18" typeface="Times New Roman"/>
                <a:ea charset="0" panose="020F0502020204030204" pitchFamily="34" typeface="Calibri"/>
              </a:rPr>
              <a:t>PDU 2006-2011</a:t>
            </a:r>
            <a:endParaRPr dirty="0" lang="es-CO" sz="1595"/>
          </a:p>
        </p:txBody>
      </p:sp>
      <p:pic>
        <p:nvPicPr>
          <p:cNvPr id="10" name="Objeto 9"/>
          <p:cNvPicPr>
            <a:picLocks noChangeAspect="1"/>
          </p:cNvPicPr>
          <p:nvPr/>
        </p:nvPicPr>
        <p:blipFill>
          <a:blip r:embed="rId5"/>
          <a:srcRect/>
          <a:stretch>
            <a:fillRect/>
          </a:stretch>
        </p:blipFill>
        <p:spPr bwMode="auto">
          <a:xfrm>
            <a:off x="-741580" y="2246931"/>
            <a:ext cx="14671351" cy="3885324"/>
          </a:xfrm>
          <a:prstGeom prst="rect"/>
          <a:noFill/>
        </p:spPr>
      </p:pic>
    </p:spTree>
    <p:extLst>
      <p:ext uri="{BB962C8B-B14F-4D97-AF65-F5344CB8AC3E}">
        <p14:creationId xmlns:p14="http://schemas.microsoft.com/office/powerpoint/2010/main" val="10586907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Galería</Template>
  <TotalTime>40</TotalTime>
  <Words>1758</Words>
  <Application>Microsoft Office PowerPoint</Application>
  <PresentationFormat>Panorámica</PresentationFormat>
  <Paragraphs>312</Paragraphs>
  <Slides>47</Slides>
  <Notes>5</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47</vt:i4>
      </vt:variant>
    </vt:vector>
  </HeadingPairs>
  <TitlesOfParts>
    <vt:vector size="58" baseType="lpstr">
      <vt:lpstr>Arial</vt:lpstr>
      <vt:lpstr>Calibri</vt:lpstr>
      <vt:lpstr>Calibri Light</vt:lpstr>
      <vt:lpstr>Courier New</vt:lpstr>
      <vt:lpstr>Rockwell</vt:lpstr>
      <vt:lpstr>Rockwell Condensed</vt:lpstr>
      <vt:lpstr>Times New Roman</vt:lpstr>
      <vt:lpstr>Wingdings</vt:lpstr>
      <vt:lpstr>Retrospección</vt:lpstr>
      <vt:lpstr>Letras en madera</vt:lpstr>
      <vt:lpstr>AutoCAD Drawing</vt:lpstr>
      <vt:lpstr>Modelo de Renovación Administrativa Funcional para el Mercado Ramos Toscano de la Ciudad de Huancayo, Perú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Renovación Administrativa Funcional para el Mercado Ramos Toscano de la Ciudad de Huancayo, Perú</dc:title>
  <dc:creator>alexandra</dc:creator>
  <cp:lastModifiedBy>alexandra</cp:lastModifiedBy>
  <cp:revision>6</cp:revision>
  <dcterms:created xsi:type="dcterms:W3CDTF">2018-09-25T08:45:39Z</dcterms:created>
  <dcterms:modified xsi:type="dcterms:W3CDTF">2018-09-25T09:26:21Z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7138869</vt:lpwstr>
  </property>
  <property fmtid="{D5CDD505-2E9C-101B-9397-08002B2CF9AE}" name="NXPowerLiteSettings" pid="3">
    <vt:lpwstr>F7000400038000</vt:lpwstr>
  </property>
  <property fmtid="{D5CDD505-2E9C-101B-9397-08002B2CF9AE}" name="NXPowerLiteVersion" pid="4">
    <vt:lpwstr>S9.2.0</vt:lpwstr>
  </property>
</Properties>
</file>