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74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845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30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770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417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8701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277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21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00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4906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1383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4146-8ECE-42F7-B98B-37ED3C1B2202}" type="datetimeFigureOut">
              <a:rPr lang="es-MX" smtClean="0"/>
              <a:pPr/>
              <a:t>26/09/2018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1B9A-7ADC-411B-A0FE-0C3DA24639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0908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se1103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e-mini\Mis documentos\Doctorado\Mis imágenes 1\cd mex\IMG_1269.JPG"/>
          <p:cNvPicPr>
            <a:picLocks noChangeAspect="1" noChangeArrowheads="1"/>
          </p:cNvPicPr>
          <p:nvPr/>
        </p:nvPicPr>
        <p:blipFill rotWithShape="1">
          <a:blip r:embed="rId2" cstate="print"/>
          <a:srcRect t="9340" r="16021" b="12226"/>
          <a:stretch/>
        </p:blipFill>
        <p:spPr bwMode="auto">
          <a:xfrm flipH="1">
            <a:off x="6959469" y="411005"/>
            <a:ext cx="1901195" cy="2459865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8435662" y="4945487"/>
            <a:ext cx="120668" cy="193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18564" y="224258"/>
            <a:ext cx="73473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XIII Seminario de Investigación Urbana y Regional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Asimetrías del Desarrollo Nacional y Regional: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oportunidad de las redes de ciudades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25 años ACIUR </a:t>
            </a:r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Barranquilla Colombia Septiembre 2018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98512" y="4160841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2800" dirty="0">
                <a:latin typeface="Comic Sans MS" panose="030F0702030302020204" pitchFamily="66" charset="0"/>
              </a:rPr>
              <a:t>Mtra. Claudia Catalina </a:t>
            </a:r>
          </a:p>
          <a:p>
            <a:pPr algn="r"/>
            <a:r>
              <a:rPr lang="es-MX" sz="2800" dirty="0">
                <a:latin typeface="Comic Sans MS" panose="030F0702030302020204" pitchFamily="66" charset="0"/>
              </a:rPr>
              <a:t>Carpinteyro Serrano</a:t>
            </a:r>
          </a:p>
          <a:p>
            <a:pPr algn="r"/>
            <a:endParaRPr lang="es-MX" sz="2800" dirty="0">
              <a:latin typeface="Comic Sans MS" panose="030F0702030302020204" pitchFamily="66" charset="0"/>
            </a:endParaRPr>
          </a:p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carse1103@hotmail.com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Universidad Autónoma de la</a:t>
            </a:r>
          </a:p>
          <a:p>
            <a:pPr algn="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Ciudad de México</a:t>
            </a:r>
          </a:p>
          <a:p>
            <a:pPr algn="r"/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“Nada humano me es ajeno</a:t>
            </a:r>
            <a:r>
              <a:rPr lang="es-MX" sz="1600" i="1" dirty="0"/>
              <a:t>”</a:t>
            </a:r>
            <a:r>
              <a:rPr lang="es-MX" sz="1600" dirty="0"/>
              <a:t>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703400"/>
            <a:ext cx="8860664" cy="21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temática No. 4: Hábitat, mercados,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políticas de vivienda y procesos </a:t>
            </a:r>
            <a:r>
              <a:rPr lang="es-MX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socioespaciales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Coordinadora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Adriana Parias, 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Comité científico: Patricia Acosta y Luis Hernando Gómez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 territorial y </a:t>
            </a:r>
            <a:r>
              <a:rPr lang="es-MX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socioespacial</a:t>
            </a:r>
            <a:r>
              <a:rPr lang="es-MX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mercado de vivienda en la construcción de la desigualdad </a:t>
            </a:r>
            <a:r>
              <a:rPr lang="es-MX" sz="2400" b="1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354" y="4022539"/>
            <a:ext cx="3506519" cy="26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69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30005" t="7703" r="1597" b="6558"/>
          <a:stretch/>
        </p:blipFill>
        <p:spPr>
          <a:xfrm>
            <a:off x="628650" y="128789"/>
            <a:ext cx="7919660" cy="55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62" t="8438" b="8445"/>
          <a:stretch/>
        </p:blipFill>
        <p:spPr>
          <a:xfrm>
            <a:off x="3353179" y="4147551"/>
            <a:ext cx="5790821" cy="2710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t="8491" b="6027"/>
          <a:stretch/>
        </p:blipFill>
        <p:spPr>
          <a:xfrm>
            <a:off x="0" y="12878"/>
            <a:ext cx="8603087" cy="4134673"/>
          </a:xfrm>
          <a:prstGeom prst="rect">
            <a:avLst/>
          </a:prstGeom>
        </p:spPr>
      </p:pic>
      <p:pic>
        <p:nvPicPr>
          <p:cNvPr id="6" name="Picture 8" descr="IMG_13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5010"/>
            <a:ext cx="3353179" cy="25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7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C:\Documents and Settings\e-mini\Mis documentos\Doctorado\Mis imágenes 1\cd mex\IMG_1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784"/>
            <a:ext cx="2438400" cy="3251200"/>
          </a:xfrm>
          <a:prstGeom prst="rect">
            <a:avLst/>
          </a:prstGeom>
          <a:noFill/>
        </p:spPr>
      </p:pic>
      <p:pic>
        <p:nvPicPr>
          <p:cNvPr id="5" name="Picture 6" descr="C:\Documents and Settings\e-mini\Mis documentos\Doctorado\Mis imágenes 1\cd mex\IMG_1065.JPG"/>
          <p:cNvPicPr>
            <a:picLocks noChangeAspect="1" noChangeArrowheads="1"/>
          </p:cNvPicPr>
          <p:nvPr/>
        </p:nvPicPr>
        <p:blipFill rotWithShape="1">
          <a:blip r:embed="rId3" cstate="print"/>
          <a:srcRect b="13875"/>
          <a:stretch/>
        </p:blipFill>
        <p:spPr bwMode="auto">
          <a:xfrm>
            <a:off x="-1" y="0"/>
            <a:ext cx="3301952" cy="1988840"/>
          </a:xfrm>
          <a:prstGeom prst="rect">
            <a:avLst/>
          </a:prstGeom>
          <a:noFill/>
        </p:spPr>
      </p:pic>
      <p:pic>
        <p:nvPicPr>
          <p:cNvPr id="6" name="Picture 8" descr="C:\Documents and Settings\e-mini\Mis documentos\Doctorado\Mis imágenes 1\cd mex\IMG_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3203848" cy="2240868"/>
          </a:xfrm>
          <a:prstGeom prst="rect">
            <a:avLst/>
          </a:prstGeom>
          <a:noFill/>
        </p:spPr>
      </p:pic>
      <p:pic>
        <p:nvPicPr>
          <p:cNvPr id="7" name="Picture 9" descr="C:\Documents and Settings\e-mini\Mis documentos\Doctorado\Mis imágenes 1\cd mex\IMG_1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63126"/>
            <a:ext cx="3059832" cy="2294874"/>
          </a:xfrm>
          <a:prstGeom prst="rect">
            <a:avLst/>
          </a:prstGeom>
          <a:noFill/>
        </p:spPr>
      </p:pic>
      <p:pic>
        <p:nvPicPr>
          <p:cNvPr id="8" name="Picture 11" descr="C:\Documents and Settings\e-mini\Mis documentos\Doctorado\Mis imágenes 1\cd mex\IMG_1070.JPG"/>
          <p:cNvPicPr>
            <a:picLocks noChangeAspect="1" noChangeArrowheads="1"/>
          </p:cNvPicPr>
          <p:nvPr/>
        </p:nvPicPr>
        <p:blipFill rotWithShape="1">
          <a:blip r:embed="rId6" cstate="print"/>
          <a:srcRect t="9447" r="25129" b="32829"/>
          <a:stretch/>
        </p:blipFill>
        <p:spPr bwMode="auto">
          <a:xfrm>
            <a:off x="3309759" y="2274552"/>
            <a:ext cx="3350473" cy="1937398"/>
          </a:xfrm>
          <a:prstGeom prst="rect">
            <a:avLst/>
          </a:prstGeom>
          <a:noFill/>
        </p:spPr>
      </p:pic>
      <p:pic>
        <p:nvPicPr>
          <p:cNvPr id="9" name="Picture 14" descr="C:\Documents and Settings\e-mini\Mis documentos\Doctorado\Mis imágenes 1\cd mex\IMG_10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149080"/>
            <a:ext cx="3611893" cy="2708920"/>
          </a:xfrm>
          <a:prstGeom prst="rect">
            <a:avLst/>
          </a:prstGeom>
          <a:noFill/>
        </p:spPr>
      </p:pic>
      <p:pic>
        <p:nvPicPr>
          <p:cNvPr id="10" name="Picture 17" descr="C:\Documents and Settings\e-mini\Mis documentos\Doctorado\Mis imágenes 1\cd mex\IMG_1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186412" y="3856674"/>
            <a:ext cx="3358514" cy="2410874"/>
          </a:xfrm>
          <a:prstGeom prst="rect">
            <a:avLst/>
          </a:prstGeom>
          <a:noFill/>
        </p:spPr>
      </p:pic>
      <p:pic>
        <p:nvPicPr>
          <p:cNvPr id="11" name="Picture 6" descr="C:\Documents and Settings\e-mini\Mis documentos\Doctorado\Mis imágenes 1\cd mex\IMG_12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88840"/>
            <a:ext cx="325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39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 descr="C:\Documents and Settings\e-mini\Mis documentos\Doctorado\Mis imágenes 1\cd mex\IMG_1274.JPG"/>
          <p:cNvPicPr>
            <a:picLocks noChangeAspect="1" noChangeArrowheads="1"/>
          </p:cNvPicPr>
          <p:nvPr/>
        </p:nvPicPr>
        <p:blipFill>
          <a:blip r:embed="rId2" cstate="print"/>
          <a:srcRect l="17719" b="18437"/>
          <a:stretch>
            <a:fillRect/>
          </a:stretch>
        </p:blipFill>
        <p:spPr bwMode="auto">
          <a:xfrm>
            <a:off x="2321304" y="0"/>
            <a:ext cx="3546840" cy="2636912"/>
          </a:xfrm>
          <a:prstGeom prst="rect">
            <a:avLst/>
          </a:prstGeom>
          <a:noFill/>
        </p:spPr>
      </p:pic>
      <p:pic>
        <p:nvPicPr>
          <p:cNvPr id="5" name="Picture 4" descr="C:\Documents and Settings\e-mini\Mis documentos\Doctorado\Mis imágenes 1\cd mex\IMG_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337" y="4314423"/>
            <a:ext cx="3391436" cy="2543577"/>
          </a:xfrm>
          <a:prstGeom prst="rect">
            <a:avLst/>
          </a:prstGeom>
          <a:noFill/>
        </p:spPr>
      </p:pic>
      <p:pic>
        <p:nvPicPr>
          <p:cNvPr id="6" name="Picture 5" descr="C:\Documents and Settings\e-mini\Mis documentos\Doctorado\Mis imágenes 1\cd mex\IMG_1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0"/>
            <a:ext cx="3251200" cy="2438400"/>
          </a:xfrm>
          <a:prstGeom prst="rect">
            <a:avLst/>
          </a:prstGeom>
          <a:noFill/>
        </p:spPr>
      </p:pic>
      <p:pic>
        <p:nvPicPr>
          <p:cNvPr id="7" name="Picture 7" descr="C:\Documents and Settings\e-mini\Mis documentos\Doctorado\Mis imágenes 1\cd mex\IMG_1269.JPG"/>
          <p:cNvPicPr>
            <a:picLocks noChangeAspect="1" noChangeArrowheads="1"/>
          </p:cNvPicPr>
          <p:nvPr/>
        </p:nvPicPr>
        <p:blipFill rotWithShape="1">
          <a:blip r:embed="rId5" cstate="print"/>
          <a:srcRect t="9340" r="16021" b="12226"/>
          <a:stretch/>
        </p:blipFill>
        <p:spPr bwMode="auto">
          <a:xfrm>
            <a:off x="57160" y="286604"/>
            <a:ext cx="2582310" cy="3215707"/>
          </a:xfrm>
          <a:prstGeom prst="rect">
            <a:avLst/>
          </a:prstGeom>
          <a:noFill/>
        </p:spPr>
      </p:pic>
      <p:pic>
        <p:nvPicPr>
          <p:cNvPr id="8" name="Picture 5" descr="C:\Documents and Settings\e-mini\Mis documentos\Doctorado\Mis imágenes 1\cd mex\IMG_1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492896"/>
            <a:ext cx="3456384" cy="2592288"/>
          </a:xfrm>
          <a:prstGeom prst="rect">
            <a:avLst/>
          </a:prstGeom>
          <a:noFill/>
        </p:spPr>
      </p:pic>
      <p:pic>
        <p:nvPicPr>
          <p:cNvPr id="9" name="Picture 10" descr="C:\Documents and Settings\e-mini\Mis documentos\Doctorado\Mis imágenes 1\cd mex\IMG_10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92896"/>
            <a:ext cx="3131840" cy="2078850"/>
          </a:xfrm>
          <a:prstGeom prst="rect">
            <a:avLst/>
          </a:prstGeom>
          <a:noFill/>
        </p:spPr>
      </p:pic>
      <p:pic>
        <p:nvPicPr>
          <p:cNvPr id="10" name="Picture 13" descr="C:\Documents and Settings\e-mini\Mis documentos\Doctorado\Mis imágenes 1\cd mex\IMG_1072.JPG"/>
          <p:cNvPicPr>
            <a:picLocks noChangeAspect="1" noChangeArrowheads="1"/>
          </p:cNvPicPr>
          <p:nvPr/>
        </p:nvPicPr>
        <p:blipFill>
          <a:blip r:embed="rId8" cstate="print"/>
          <a:srcRect l="27065" t="23108" r="10110" b="10456"/>
          <a:stretch>
            <a:fillRect/>
          </a:stretch>
        </p:blipFill>
        <p:spPr bwMode="auto">
          <a:xfrm>
            <a:off x="0" y="3710361"/>
            <a:ext cx="3968764" cy="314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0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is imagenes 002"/>
          <p:cNvPicPr>
            <a:picLocks noChangeAspect="1" noChangeArrowheads="1"/>
          </p:cNvPicPr>
          <p:nvPr/>
        </p:nvPicPr>
        <p:blipFill>
          <a:blip r:embed="rId2" cstate="print">
            <a:lum bright="-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5" t="4434" r="37761" b="34053"/>
          <a:stretch>
            <a:fillRect/>
          </a:stretch>
        </p:blipFill>
        <p:spPr bwMode="auto">
          <a:xfrm>
            <a:off x="504625" y="0"/>
            <a:ext cx="481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895" y="2297211"/>
            <a:ext cx="3302891" cy="462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894" y="0"/>
            <a:ext cx="3302891" cy="23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18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mis imagenes 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" t="2737" r="7790" b="1839"/>
          <a:stretch>
            <a:fillRect/>
          </a:stretch>
        </p:blipFill>
        <p:spPr bwMode="auto">
          <a:xfrm>
            <a:off x="107950" y="-33338"/>
            <a:ext cx="8964613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2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4"/>
          <p:cNvPicPr>
            <a:picLocks noChangeAspect="1" noChangeArrowheads="1"/>
          </p:cNvPicPr>
          <p:nvPr/>
        </p:nvPicPr>
        <p:blipFill rotWithShape="1">
          <a:blip r:embed="rId2" cstate="print"/>
          <a:srcRect l="4366" t="3617" r="4084" b="2871"/>
          <a:stretch/>
        </p:blipFill>
        <p:spPr bwMode="auto">
          <a:xfrm>
            <a:off x="181294" y="0"/>
            <a:ext cx="882712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06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944" t="4808" r="4167" b="8653"/>
          <a:stretch>
            <a:fillRect/>
          </a:stretch>
        </p:blipFill>
        <p:spPr bwMode="auto">
          <a:xfrm>
            <a:off x="4143372" y="2638717"/>
            <a:ext cx="5000628" cy="42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0586"/>
            <a:ext cx="3786182" cy="354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t="22190" b="6804"/>
          <a:stretch>
            <a:fillRect/>
          </a:stretch>
        </p:blipFill>
        <p:spPr bwMode="auto">
          <a:xfrm>
            <a:off x="4135579" y="399245"/>
            <a:ext cx="4974413" cy="198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9" y="1"/>
            <a:ext cx="4104674" cy="33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72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8203" t="3125" r="2734" b="4687"/>
          <a:stretch>
            <a:fillRect/>
          </a:stretch>
        </p:blipFill>
        <p:spPr bwMode="auto">
          <a:xfrm>
            <a:off x="138769" y="0"/>
            <a:ext cx="8912180" cy="69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952695" cy="446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968" y="2232260"/>
            <a:ext cx="2974761" cy="22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3597" t="6818" r="2877" b="14772"/>
          <a:stretch>
            <a:fillRect/>
          </a:stretch>
        </p:blipFill>
        <p:spPr bwMode="auto">
          <a:xfrm>
            <a:off x="3773030" y="4482378"/>
            <a:ext cx="5370970" cy="237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7584" y="0"/>
            <a:ext cx="2988145" cy="22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49" y="4455966"/>
            <a:ext cx="3206839" cy="240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40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32777" t="23724" r="17585" b="11312"/>
          <a:stretch/>
        </p:blipFill>
        <p:spPr>
          <a:xfrm>
            <a:off x="397501" y="244698"/>
            <a:ext cx="8362186" cy="61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0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5117" t="12676" r="22315" b="5370"/>
          <a:stretch>
            <a:fillRect/>
          </a:stretch>
        </p:blipFill>
        <p:spPr bwMode="auto">
          <a:xfrm>
            <a:off x="3566417" y="-35584"/>
            <a:ext cx="5553021" cy="64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6299" t="65996" r="4843" b="7646"/>
          <a:stretch>
            <a:fillRect/>
          </a:stretch>
        </p:blipFill>
        <p:spPr bwMode="auto">
          <a:xfrm>
            <a:off x="-24562" y="5465118"/>
            <a:ext cx="664370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563" y="-35584"/>
            <a:ext cx="3590979" cy="26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563" y="2843917"/>
            <a:ext cx="4368967" cy="24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59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96" y="284576"/>
            <a:ext cx="8635821" cy="13767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3600" b="1" dirty="0">
                <a:solidFill>
                  <a:schemeClr val="tx1"/>
                </a:solidFill>
              </a:rPr>
              <a:t>Desarrollo neoliberal </a:t>
            </a:r>
            <a:r>
              <a:rPr lang="es-MX" sz="3600" b="1" dirty="0" smtClean="0">
                <a:solidFill>
                  <a:schemeClr val="tx1"/>
                </a:solidFill>
              </a:rPr>
              <a:t>urbanizador</a:t>
            </a:r>
          </a:p>
          <a:p>
            <a:pPr lvl="0" algn="ctr">
              <a:lnSpc>
                <a:spcPct val="100000"/>
              </a:lnSpc>
            </a:pPr>
            <a:r>
              <a:rPr lang="es-MX" sz="3600" b="1" dirty="0" smtClean="0">
                <a:solidFill>
                  <a:schemeClr val="tx1"/>
                </a:solidFill>
              </a:rPr>
              <a:t>En los 90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185" y="2059745"/>
            <a:ext cx="5583722" cy="41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ángulo 8"/>
          <p:cNvSpPr/>
          <p:nvPr/>
        </p:nvSpPr>
        <p:spPr>
          <a:xfrm>
            <a:off x="276359" y="1988467"/>
            <a:ext cx="311078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MX" sz="3200" dirty="0">
                <a:solidFill>
                  <a:prstClr val="black"/>
                </a:solidFill>
              </a:rPr>
              <a:t>Reformas a las políticas del INFONAVIT y con ello cambios al esquema crediticio institucional</a:t>
            </a:r>
          </a:p>
          <a:p>
            <a:pPr algn="ctr">
              <a:lnSpc>
                <a:spcPct val="100000"/>
              </a:lnSpc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28978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is imagenes 001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 l="9264" t="19753" r="30524" b="29781"/>
          <a:stretch>
            <a:fillRect/>
          </a:stretch>
        </p:blipFill>
        <p:spPr bwMode="auto">
          <a:xfrm>
            <a:off x="3484933" y="1"/>
            <a:ext cx="5659067" cy="6856740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202834" y="1166213"/>
            <a:ext cx="32820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prstClr val="black"/>
                </a:solidFill>
              </a:rPr>
              <a:t>La producción inmobiliaria habitacional pasa a manos del sector privado quien rentabiliza su inversión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="" val="27929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043219"/>
            <a:ext cx="9143999" cy="500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4000" b="1" dirty="0">
                <a:solidFill>
                  <a:prstClr val="black"/>
                </a:solidFill>
              </a:rPr>
              <a:t>A partir del año 2000</a:t>
            </a:r>
          </a:p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3200" dirty="0">
                <a:solidFill>
                  <a:prstClr val="black"/>
                </a:solidFill>
              </a:rPr>
              <a:t>Nueva legislación en </a:t>
            </a:r>
            <a:r>
              <a:rPr lang="es-MX" sz="3200" dirty="0" smtClean="0">
                <a:solidFill>
                  <a:prstClr val="black"/>
                </a:solidFill>
              </a:rPr>
              <a:t>la </a:t>
            </a:r>
            <a:r>
              <a:rPr lang="es-MX" sz="3200" dirty="0">
                <a:solidFill>
                  <a:prstClr val="black"/>
                </a:solidFill>
              </a:rPr>
              <a:t>Ciudad  de México </a:t>
            </a:r>
            <a:endParaRPr lang="es-MX" sz="3200" dirty="0" smtClean="0">
              <a:solidFill>
                <a:prstClr val="black"/>
              </a:solidFill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3200" dirty="0" smtClean="0">
                <a:solidFill>
                  <a:prstClr val="black"/>
                </a:solidFill>
              </a:rPr>
              <a:t>En </a:t>
            </a:r>
            <a:r>
              <a:rPr lang="es-MX" sz="3200" dirty="0">
                <a:solidFill>
                  <a:prstClr val="black"/>
                </a:solidFill>
              </a:rPr>
              <a:t>pro del reciclaje urbano y la </a:t>
            </a:r>
            <a:r>
              <a:rPr lang="es-MX" sz="3200" dirty="0" smtClean="0">
                <a:solidFill>
                  <a:prstClr val="black"/>
                </a:solidFill>
              </a:rPr>
              <a:t>redensificación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endParaRPr lang="es-MX" sz="3200" dirty="0">
              <a:solidFill>
                <a:prstClr val="black"/>
              </a:solidFill>
            </a:endParaRPr>
          </a:p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3200" dirty="0">
                <a:solidFill>
                  <a:prstClr val="black"/>
                </a:solidFill>
              </a:rPr>
              <a:t>Bando 2                            Plan parcial</a:t>
            </a:r>
          </a:p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3200" dirty="0">
                <a:solidFill>
                  <a:prstClr val="black"/>
                </a:solidFill>
              </a:rPr>
              <a:t>Transferencia de potencialidad</a:t>
            </a:r>
          </a:p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3200" dirty="0">
                <a:solidFill>
                  <a:prstClr val="black"/>
                </a:solidFill>
              </a:rPr>
              <a:t>Polígonos de actuación                   </a:t>
            </a:r>
            <a:endParaRPr lang="es-MX" sz="3200" dirty="0" smtClean="0">
              <a:solidFill>
                <a:prstClr val="black"/>
              </a:solidFill>
            </a:endParaRPr>
          </a:p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64161"/>
              </a:buClr>
              <a:buSzPct val="100000"/>
              <a:buFont typeface="Calibri" panose="020F0502020204030204" pitchFamily="34" charset="0"/>
              <a:buChar char=" "/>
            </a:pPr>
            <a:r>
              <a:rPr lang="es-MX" sz="3200" dirty="0" smtClean="0">
                <a:solidFill>
                  <a:prstClr val="black"/>
                </a:solidFill>
              </a:rPr>
              <a:t>Norma 26 y Norma 30</a:t>
            </a:r>
            <a:endParaRPr lang="es-MX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873" y="1493950"/>
            <a:ext cx="7675809" cy="301917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s-MX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4000" dirty="0"/>
              <a:t>-</a:t>
            </a:r>
            <a:r>
              <a:rPr lang="es-MX" sz="4000" dirty="0" smtClean="0">
                <a:solidFill>
                  <a:schemeClr val="tx1"/>
                </a:solidFill>
              </a:rPr>
              <a:t>Al interior de la </a:t>
            </a:r>
          </a:p>
          <a:p>
            <a:pPr marL="0" indent="0">
              <a:buNone/>
            </a:pPr>
            <a:r>
              <a:rPr lang="es-MX" sz="4000" dirty="0" smtClean="0">
                <a:solidFill>
                  <a:schemeClr val="tx1"/>
                </a:solidFill>
              </a:rPr>
              <a:t>Ciudad de México DF</a:t>
            </a:r>
          </a:p>
          <a:p>
            <a:pPr marL="0" indent="0" algn="ctr">
              <a:buNone/>
            </a:pPr>
            <a:endParaRPr lang="es-MX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MX" sz="4000" dirty="0" smtClean="0">
                <a:solidFill>
                  <a:schemeClr val="tx1"/>
                </a:solidFill>
              </a:rPr>
              <a:t>- En la zona metropolitana</a:t>
            </a:r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4" name="Picture 15" descr="IMG_20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71" r="12688" b="34439"/>
          <a:stretch/>
        </p:blipFill>
        <p:spPr bwMode="auto">
          <a:xfrm>
            <a:off x="4928721" y="1339401"/>
            <a:ext cx="4305144" cy="22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011" y="354757"/>
            <a:ext cx="8961897" cy="128027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317" y="4397218"/>
            <a:ext cx="7118365" cy="234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42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8" descr="IMG_1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449" y="0"/>
            <a:ext cx="4032250" cy="3024187"/>
          </a:xfrm>
          <a:prstGeom prst="rect">
            <a:avLst/>
          </a:prstGeom>
          <a:noFill/>
        </p:spPr>
      </p:pic>
      <p:pic>
        <p:nvPicPr>
          <p:cNvPr id="5" name="Picture 5" descr="C:\Documents and Settings\e-mini\Mis documentos\Doctorado\Mis imágenes 1\nuevas imagenes 2013\IMG_5881.JPG"/>
          <p:cNvPicPr>
            <a:picLocks noChangeAspect="1" noChangeArrowheads="1"/>
          </p:cNvPicPr>
          <p:nvPr/>
        </p:nvPicPr>
        <p:blipFill>
          <a:blip r:embed="rId3" cstate="print"/>
          <a:srcRect t="18437" r="28447" b="7848"/>
          <a:stretch>
            <a:fillRect/>
          </a:stretch>
        </p:blipFill>
        <p:spPr bwMode="auto">
          <a:xfrm>
            <a:off x="0" y="0"/>
            <a:ext cx="4717090" cy="3645024"/>
          </a:xfrm>
          <a:prstGeom prst="rect">
            <a:avLst/>
          </a:prstGeom>
          <a:noFill/>
        </p:spPr>
      </p:pic>
      <p:pic>
        <p:nvPicPr>
          <p:cNvPr id="6" name="Picture 2" descr="C:\Documents and Settings\e-mini\Mis documentos\Doctorado\Mis imágenes 1\nuevas imagenes 2013\IMG_5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32" y="2708920"/>
            <a:ext cx="5472168" cy="4104456"/>
          </a:xfrm>
          <a:prstGeom prst="rect">
            <a:avLst/>
          </a:prstGeom>
          <a:noFill/>
        </p:spPr>
      </p:pic>
      <p:pic>
        <p:nvPicPr>
          <p:cNvPr id="7" name="Picture 3" descr="C:\Documents and Settings\e-mini\Mis documentos\Doctorado\Mis imágenes 1\nuevas imagenes 2013\IMG_5879.JPG"/>
          <p:cNvPicPr>
            <a:picLocks noChangeAspect="1" noChangeArrowheads="1"/>
          </p:cNvPicPr>
          <p:nvPr/>
        </p:nvPicPr>
        <p:blipFill>
          <a:blip r:embed="rId5" cstate="print"/>
          <a:srcRect t="-2168" r="41457"/>
          <a:stretch>
            <a:fillRect/>
          </a:stretch>
        </p:blipFill>
        <p:spPr bwMode="auto">
          <a:xfrm>
            <a:off x="323527" y="3464737"/>
            <a:ext cx="2666365" cy="339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13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9" descr="IMG_1312"/>
          <p:cNvPicPr>
            <a:picLocks noChangeAspect="1" noChangeArrowheads="1"/>
          </p:cNvPicPr>
          <p:nvPr/>
        </p:nvPicPr>
        <p:blipFill>
          <a:blip r:embed="rId2" cstate="print"/>
          <a:srcRect t="13281" r="35027" b="11426"/>
          <a:stretch>
            <a:fillRect/>
          </a:stretch>
        </p:blipFill>
        <p:spPr bwMode="auto">
          <a:xfrm>
            <a:off x="0" y="3020846"/>
            <a:ext cx="3059832" cy="3837153"/>
          </a:xfrm>
          <a:prstGeom prst="rect">
            <a:avLst/>
          </a:prstGeom>
          <a:noFill/>
        </p:spPr>
      </p:pic>
      <p:pic>
        <p:nvPicPr>
          <p:cNvPr id="5" name="Picture 10" descr="DSC09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89486"/>
            <a:ext cx="3024336" cy="37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G_1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355726" cy="3140968"/>
          </a:xfrm>
          <a:prstGeom prst="rect">
            <a:avLst/>
          </a:prstGeom>
          <a:noFill/>
        </p:spPr>
      </p:pic>
      <p:pic>
        <p:nvPicPr>
          <p:cNvPr id="7" name="Picture 10" descr="IMG_20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00" y="3030538"/>
            <a:ext cx="2870200" cy="3827462"/>
          </a:xfrm>
          <a:prstGeom prst="rect">
            <a:avLst/>
          </a:prstGeom>
          <a:noFill/>
        </p:spPr>
      </p:pic>
      <p:pic>
        <p:nvPicPr>
          <p:cNvPr id="8" name="Picture 2" descr="C:\Documents and Settings\e-mini\Mis documentos\Doctorado\Mis imágenes 1\IMG_5114.JPG"/>
          <p:cNvPicPr>
            <a:picLocks noChangeAspect="1" noChangeArrowheads="1"/>
          </p:cNvPicPr>
          <p:nvPr/>
        </p:nvPicPr>
        <p:blipFill>
          <a:blip r:embed="rId6" cstate="print"/>
          <a:srcRect t="24936" b="9154"/>
          <a:stretch>
            <a:fillRect/>
          </a:stretch>
        </p:blipFill>
        <p:spPr bwMode="auto">
          <a:xfrm>
            <a:off x="0" y="0"/>
            <a:ext cx="6228184" cy="3079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34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13" descr="IMG_2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-27384"/>
            <a:ext cx="4186560" cy="3519042"/>
          </a:xfrm>
          <a:prstGeom prst="rect">
            <a:avLst/>
          </a:prstGeom>
          <a:noFill/>
        </p:spPr>
      </p:pic>
      <p:pic>
        <p:nvPicPr>
          <p:cNvPr id="5" name="Picture 14" descr="IMG_2054"/>
          <p:cNvPicPr>
            <a:picLocks noChangeAspect="1" noChangeArrowheads="1"/>
          </p:cNvPicPr>
          <p:nvPr/>
        </p:nvPicPr>
        <p:blipFill>
          <a:blip r:embed="rId3" cstate="print"/>
          <a:srcRect t="15804" b="9126"/>
          <a:stretch>
            <a:fillRect/>
          </a:stretch>
        </p:blipFill>
        <p:spPr bwMode="auto">
          <a:xfrm>
            <a:off x="-1" y="3501008"/>
            <a:ext cx="5436097" cy="3384376"/>
          </a:xfrm>
          <a:prstGeom prst="rect">
            <a:avLst/>
          </a:prstGeom>
          <a:noFill/>
        </p:spPr>
      </p:pic>
      <p:pic>
        <p:nvPicPr>
          <p:cNvPr id="6" name="Picture 15" descr="IMG_2051"/>
          <p:cNvPicPr>
            <a:picLocks noChangeAspect="1" noChangeArrowheads="1"/>
          </p:cNvPicPr>
          <p:nvPr/>
        </p:nvPicPr>
        <p:blipFill>
          <a:blip r:embed="rId4" cstate="print"/>
          <a:srcRect b="23983"/>
          <a:stretch>
            <a:fillRect/>
          </a:stretch>
        </p:blipFill>
        <p:spPr bwMode="auto">
          <a:xfrm>
            <a:off x="4139952" y="0"/>
            <a:ext cx="5004048" cy="3068960"/>
          </a:xfrm>
          <a:prstGeom prst="rect">
            <a:avLst/>
          </a:prstGeom>
          <a:noFill/>
        </p:spPr>
      </p:pic>
      <p:pic>
        <p:nvPicPr>
          <p:cNvPr id="7" name="Picture 18" descr="IMG_2048"/>
          <p:cNvPicPr>
            <a:picLocks noChangeAspect="1" noChangeArrowheads="1"/>
          </p:cNvPicPr>
          <p:nvPr/>
        </p:nvPicPr>
        <p:blipFill>
          <a:blip r:embed="rId5" cstate="print"/>
          <a:srcRect t="23373"/>
          <a:stretch>
            <a:fillRect/>
          </a:stretch>
        </p:blipFill>
        <p:spPr bwMode="auto">
          <a:xfrm>
            <a:off x="5354705" y="3068960"/>
            <a:ext cx="3789295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22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149</Words>
  <Application>Microsoft Office PowerPoint</Application>
  <PresentationFormat>Presentación en pantalla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Carpinteyro</dc:creator>
  <cp:lastModifiedBy>Valued eMachines Customer</cp:lastModifiedBy>
  <cp:revision>6</cp:revision>
  <dcterms:created xsi:type="dcterms:W3CDTF">2018-09-21T04:35:07Z</dcterms:created>
  <dcterms:modified xsi:type="dcterms:W3CDTF">2018-09-26T16:28:05Z</dcterms:modified>
</cp:coreProperties>
</file>