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258" r:id="rId3"/>
    <p:sldId id="259" r:id="rId4"/>
    <p:sldId id="260" r:id="rId5"/>
    <p:sldId id="261" r:id="rId6"/>
    <p:sldId id="267" r:id="rId7"/>
    <p:sldId id="268" r:id="rId8"/>
    <p:sldId id="284" r:id="rId9"/>
    <p:sldId id="285" r:id="rId10"/>
    <p:sldId id="286" r:id="rId11"/>
    <p:sldId id="287" r:id="rId12"/>
    <p:sldId id="288" r:id="rId13"/>
    <p:sldId id="269" r:id="rId14"/>
    <p:sldId id="271" r:id="rId15"/>
    <p:sldId id="289" r:id="rId16"/>
    <p:sldId id="272" r:id="rId17"/>
    <p:sldId id="290" r:id="rId18"/>
    <p:sldId id="291" r:id="rId19"/>
    <p:sldId id="292" r:id="rId20"/>
    <p:sldId id="293" r:id="rId21"/>
    <p:sldId id="294" r:id="rId22"/>
    <p:sldId id="295" r:id="rId23"/>
    <p:sldId id="296" r:id="rId24"/>
    <p:sldId id="297" r:id="rId25"/>
    <p:sldId id="298" r:id="rId26"/>
    <p:sldId id="273" r:id="rId27"/>
    <p:sldId id="299"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4" autoAdjust="0"/>
    <p:restoredTop sz="94660"/>
  </p:normalViewPr>
  <p:slideViewPr>
    <p:cSldViewPr snapToGrid="0">
      <p:cViewPr varScale="1">
        <p:scale>
          <a:sx n="110" d="100"/>
          <a:sy n="110"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MX" sz="1200"/>
              <a:t>Trabajadores</a:t>
            </a:r>
            <a:r>
              <a:rPr lang="es-MX" sz="1200" baseline="0"/>
              <a:t> entrevistados por sexo</a:t>
            </a:r>
            <a:endParaRPr lang="es-MX" sz="1200"/>
          </a:p>
        </c:rich>
      </c:tx>
      <c:layout>
        <c:manualLayout>
          <c:xMode val="edge"/>
          <c:yMode val="edge"/>
          <c:x val="0.1782490265639872"/>
          <c:y val="3.603603603603603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866-40FB-ADD0-FDDB07E99D8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866-40FB-ADD0-FDDB07E99D8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Hoja1!$C$6:$D$6</c:f>
              <c:strCache>
                <c:ptCount val="2"/>
                <c:pt idx="0">
                  <c:v>Hombre</c:v>
                </c:pt>
                <c:pt idx="1">
                  <c:v>Mujeres</c:v>
                </c:pt>
              </c:strCache>
            </c:strRef>
          </c:cat>
          <c:val>
            <c:numRef>
              <c:f>Hoja1!$C$7:$D$7</c:f>
              <c:numCache>
                <c:formatCode>General</c:formatCode>
                <c:ptCount val="2"/>
                <c:pt idx="0">
                  <c:v>29</c:v>
                </c:pt>
                <c:pt idx="1">
                  <c:v>27</c:v>
                </c:pt>
              </c:numCache>
            </c:numRef>
          </c:val>
          <c:extLst>
            <c:ext xmlns:c16="http://schemas.microsoft.com/office/drawing/2014/chart" uri="{C3380CC4-5D6E-409C-BE32-E72D297353CC}">
              <c16:uniqueId val="{00000004-A866-40FB-ADD0-FDDB07E99D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s-MX" sz="1050"/>
              <a:t>Trabajadores entrevistados por edad</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C00000"/>
            </a:solidFill>
            <a:ln w="9525" cap="flat" cmpd="sng" algn="ctr">
              <a:solidFill>
                <a:schemeClr val="lt1">
                  <a:alpha val="50000"/>
                </a:schemeClr>
              </a:solidFill>
              <a:round/>
            </a:ln>
            <a:effectLst/>
          </c:spPr>
          <c:invertIfNegative val="0"/>
          <c:cat>
            <c:strRef>
              <c:f>Hoja1!$C$23:$C$27</c:f>
              <c:strCache>
                <c:ptCount val="5"/>
                <c:pt idx="0">
                  <c:v>13 a 18 años</c:v>
                </c:pt>
                <c:pt idx="1">
                  <c:v>19 a 25 años</c:v>
                </c:pt>
                <c:pt idx="2">
                  <c:v>26 a 32 años</c:v>
                </c:pt>
                <c:pt idx="3">
                  <c:v>33 a 45 años</c:v>
                </c:pt>
                <c:pt idx="4">
                  <c:v>46 y más</c:v>
                </c:pt>
              </c:strCache>
            </c:strRef>
          </c:cat>
          <c:val>
            <c:numRef>
              <c:f>Hoja1!$D$23:$D$27</c:f>
              <c:numCache>
                <c:formatCode>General</c:formatCode>
                <c:ptCount val="5"/>
                <c:pt idx="0">
                  <c:v>3</c:v>
                </c:pt>
                <c:pt idx="1">
                  <c:v>23</c:v>
                </c:pt>
                <c:pt idx="2">
                  <c:v>23</c:v>
                </c:pt>
                <c:pt idx="3">
                  <c:v>6</c:v>
                </c:pt>
                <c:pt idx="4">
                  <c:v>1</c:v>
                </c:pt>
              </c:numCache>
            </c:numRef>
          </c:val>
          <c:extLst>
            <c:ext xmlns:c16="http://schemas.microsoft.com/office/drawing/2014/chart" uri="{C3380CC4-5D6E-409C-BE32-E72D297353CC}">
              <c16:uniqueId val="{00000000-C163-43EC-ADB8-73879AF8A067}"/>
            </c:ext>
          </c:extLst>
        </c:ser>
        <c:dLbls>
          <c:showLegendKey val="0"/>
          <c:showVal val="0"/>
          <c:showCatName val="0"/>
          <c:showSerName val="0"/>
          <c:showPercent val="0"/>
          <c:showBubbleSize val="0"/>
        </c:dLbls>
        <c:gapWidth val="65"/>
        <c:axId val="602476624"/>
        <c:axId val="600967952"/>
      </c:barChart>
      <c:catAx>
        <c:axId val="6024766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MX"/>
          </a:p>
        </c:txPr>
        <c:crossAx val="600967952"/>
        <c:crosses val="autoZero"/>
        <c:auto val="1"/>
        <c:lblAlgn val="ctr"/>
        <c:lblOffset val="100"/>
        <c:noMultiLvlLbl val="0"/>
      </c:catAx>
      <c:valAx>
        <c:axId val="6009679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02476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s-MX" sz="1050" b="1"/>
              <a:t>Municipio de origen de los trabajadores en Sayulita</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Hoja1!$D$36</c:f>
              <c:strCache>
                <c:ptCount val="1"/>
                <c:pt idx="0">
                  <c:v>Frecuencia</c:v>
                </c:pt>
              </c:strCache>
            </c:strRef>
          </c:tx>
          <c:spPr>
            <a:solidFill>
              <a:schemeClr val="accent1"/>
            </a:solidFill>
            <a:ln>
              <a:noFill/>
            </a:ln>
            <a:effectLst/>
          </c:spPr>
          <c:invertIfNegative val="0"/>
          <c:cat>
            <c:strRef>
              <c:f>Hoja1!$C$37:$C$48</c:f>
              <c:strCache>
                <c:ptCount val="12"/>
                <c:pt idx="0">
                  <c:v>Puero Vallarta</c:v>
                </c:pt>
                <c:pt idx="1">
                  <c:v>Compostela</c:v>
                </c:pt>
                <c:pt idx="2">
                  <c:v>Bahía de Banderas</c:v>
                </c:pt>
                <c:pt idx="3">
                  <c:v>Nayarit</c:v>
                </c:pt>
                <c:pt idx="4">
                  <c:v>Tepic</c:v>
                </c:pt>
                <c:pt idx="5">
                  <c:v>San Sebastian del Oeste</c:v>
                </c:pt>
                <c:pt idx="6">
                  <c:v>Cabo Corrientes </c:v>
                </c:pt>
                <c:pt idx="7">
                  <c:v>Tuxtla Gutiérrez</c:v>
                </c:pt>
                <c:pt idx="8">
                  <c:v>San Blas</c:v>
                </c:pt>
                <c:pt idx="9">
                  <c:v>Saguayo</c:v>
                </c:pt>
                <c:pt idx="10">
                  <c:v>Ixtlan del Rio</c:v>
                </c:pt>
                <c:pt idx="11">
                  <c:v>Guadalajara</c:v>
                </c:pt>
              </c:strCache>
            </c:strRef>
          </c:cat>
          <c:val>
            <c:numRef>
              <c:f>Hoja1!$D$37:$D$48</c:f>
              <c:numCache>
                <c:formatCode>General</c:formatCode>
                <c:ptCount val="12"/>
                <c:pt idx="0">
                  <c:v>10</c:v>
                </c:pt>
                <c:pt idx="1">
                  <c:v>17</c:v>
                </c:pt>
                <c:pt idx="2">
                  <c:v>9</c:v>
                </c:pt>
                <c:pt idx="3">
                  <c:v>3</c:v>
                </c:pt>
                <c:pt idx="4">
                  <c:v>5</c:v>
                </c:pt>
                <c:pt idx="5">
                  <c:v>2</c:v>
                </c:pt>
                <c:pt idx="6">
                  <c:v>1</c:v>
                </c:pt>
                <c:pt idx="7">
                  <c:v>2</c:v>
                </c:pt>
                <c:pt idx="8">
                  <c:v>2</c:v>
                </c:pt>
                <c:pt idx="9">
                  <c:v>1</c:v>
                </c:pt>
                <c:pt idx="10">
                  <c:v>3</c:v>
                </c:pt>
                <c:pt idx="11">
                  <c:v>1</c:v>
                </c:pt>
              </c:numCache>
            </c:numRef>
          </c:val>
          <c:extLst>
            <c:ext xmlns:c16="http://schemas.microsoft.com/office/drawing/2014/chart" uri="{C3380CC4-5D6E-409C-BE32-E72D297353CC}">
              <c16:uniqueId val="{00000000-2220-471D-B933-54981C10FC87}"/>
            </c:ext>
          </c:extLst>
        </c:ser>
        <c:dLbls>
          <c:showLegendKey val="0"/>
          <c:showVal val="0"/>
          <c:showCatName val="0"/>
          <c:showSerName val="0"/>
          <c:showPercent val="0"/>
          <c:showBubbleSize val="0"/>
        </c:dLbls>
        <c:gapWidth val="182"/>
        <c:axId val="600965208"/>
        <c:axId val="600968344"/>
      </c:barChart>
      <c:catAx>
        <c:axId val="600965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00968344"/>
        <c:crosses val="autoZero"/>
        <c:auto val="1"/>
        <c:lblAlgn val="ctr"/>
        <c:lblOffset val="100"/>
        <c:noMultiLvlLbl val="0"/>
      </c:catAx>
      <c:valAx>
        <c:axId val="600968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00965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baseline="0">
                <a:solidFill>
                  <a:schemeClr val="dk1">
                    <a:lumMod val="65000"/>
                    <a:lumOff val="35000"/>
                  </a:schemeClr>
                </a:solidFill>
                <a:effectLst/>
                <a:latin typeface="+mn-lt"/>
                <a:ea typeface="+mn-ea"/>
                <a:cs typeface="+mn-cs"/>
              </a:defRPr>
            </a:pPr>
            <a:r>
              <a:rPr lang="es-MX" sz="1050" b="1"/>
              <a:t>Tiempo que tienen trasladandose a trabajar a Sayulita</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effectLst/>
              <a:latin typeface="+mn-lt"/>
              <a:ea typeface="+mn-ea"/>
              <a:cs typeface="+mn-cs"/>
            </a:defRPr>
          </a:pPr>
          <a:endParaRPr lang="es-MX"/>
        </a:p>
      </c:txPr>
    </c:title>
    <c:autoTitleDeleted val="0"/>
    <c:plotArea>
      <c:layout/>
      <c:barChart>
        <c:barDir val="col"/>
        <c:grouping val="clustered"/>
        <c:varyColors val="0"/>
        <c:ser>
          <c:idx val="0"/>
          <c:order val="0"/>
          <c:tx>
            <c:strRef>
              <c:f>Hoja1!$D$52</c:f>
              <c:strCache>
                <c:ptCount val="1"/>
                <c:pt idx="0">
                  <c:v>Frecuencia</c:v>
                </c:pt>
              </c:strCache>
            </c:strRef>
          </c:tx>
          <c:spPr>
            <a:solidFill>
              <a:srgbClr val="C00000"/>
            </a:solidFill>
            <a:ln>
              <a:noFill/>
            </a:ln>
            <a:effectLst>
              <a:outerShdw blurRad="76200" dir="18900000" sy="23000" kx="-1200000" algn="bl" rotWithShape="0">
                <a:prstClr val="black">
                  <a:alpha val="20000"/>
                </a:prstClr>
              </a:outerShdw>
            </a:effectLst>
          </c:spPr>
          <c:invertIfNegative val="0"/>
          <c:cat>
            <c:strRef>
              <c:f>Hoja1!$C$53:$C$58</c:f>
              <c:strCache>
                <c:ptCount val="6"/>
                <c:pt idx="0">
                  <c:v>Menos de un año</c:v>
                </c:pt>
                <c:pt idx="1">
                  <c:v>Mayor a un año menor a 3 años</c:v>
                </c:pt>
                <c:pt idx="2">
                  <c:v>Mayor a 3 años menor a 5 años</c:v>
                </c:pt>
                <c:pt idx="3">
                  <c:v>Mayor de 5 años menor a 7 años</c:v>
                </c:pt>
                <c:pt idx="4">
                  <c:v>Mayor de 7 años menor a 9 años</c:v>
                </c:pt>
                <c:pt idx="5">
                  <c:v>Mayor de 9 años</c:v>
                </c:pt>
              </c:strCache>
            </c:strRef>
          </c:cat>
          <c:val>
            <c:numRef>
              <c:f>Hoja1!$D$53:$D$58</c:f>
              <c:numCache>
                <c:formatCode>General</c:formatCode>
                <c:ptCount val="6"/>
                <c:pt idx="0">
                  <c:v>11</c:v>
                </c:pt>
                <c:pt idx="1">
                  <c:v>5</c:v>
                </c:pt>
                <c:pt idx="2">
                  <c:v>21</c:v>
                </c:pt>
                <c:pt idx="3">
                  <c:v>4</c:v>
                </c:pt>
                <c:pt idx="4">
                  <c:v>5</c:v>
                </c:pt>
                <c:pt idx="5">
                  <c:v>10</c:v>
                </c:pt>
              </c:numCache>
            </c:numRef>
          </c:val>
          <c:extLst>
            <c:ext xmlns:c16="http://schemas.microsoft.com/office/drawing/2014/chart" uri="{C3380CC4-5D6E-409C-BE32-E72D297353CC}">
              <c16:uniqueId val="{00000000-4124-49F6-B49B-CDD267E2C0B5}"/>
            </c:ext>
          </c:extLst>
        </c:ser>
        <c:dLbls>
          <c:showLegendKey val="0"/>
          <c:showVal val="0"/>
          <c:showCatName val="0"/>
          <c:showSerName val="0"/>
          <c:showPercent val="0"/>
          <c:showBubbleSize val="0"/>
        </c:dLbls>
        <c:gapWidth val="41"/>
        <c:axId val="600966776"/>
        <c:axId val="609669088"/>
      </c:barChart>
      <c:catAx>
        <c:axId val="600966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MX"/>
          </a:p>
        </c:txPr>
        <c:crossAx val="609669088"/>
        <c:crosses val="autoZero"/>
        <c:auto val="1"/>
        <c:lblAlgn val="ctr"/>
        <c:lblOffset val="100"/>
        <c:noMultiLvlLbl val="0"/>
      </c:catAx>
      <c:valAx>
        <c:axId val="609669088"/>
        <c:scaling>
          <c:orientation val="minMax"/>
        </c:scaling>
        <c:delete val="1"/>
        <c:axPos val="l"/>
        <c:numFmt formatCode="General" sourceLinked="1"/>
        <c:majorTickMark val="none"/>
        <c:minorTickMark val="none"/>
        <c:tickLblPos val="nextTo"/>
        <c:crossAx val="6009667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Municipio</a:t>
            </a:r>
            <a:r>
              <a:rPr lang="en-US" sz="1200" baseline="0"/>
              <a:t> donde viven los trabajadores</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pieChart>
        <c:varyColors val="1"/>
        <c:ser>
          <c:idx val="0"/>
          <c:order val="0"/>
          <c:tx>
            <c:strRef>
              <c:f>Hoja1!$D$67</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1C-45FD-9FB8-405C3349B5E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1C-45FD-9FB8-405C3349B5E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1C-45FD-9FB8-405C3349B5E5}"/>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Hoja1!$C$68:$C$70</c:f>
              <c:strCache>
                <c:ptCount val="3"/>
                <c:pt idx="0">
                  <c:v>Bahía de Banderas</c:v>
                </c:pt>
                <c:pt idx="1">
                  <c:v>Compostela</c:v>
                </c:pt>
                <c:pt idx="2">
                  <c:v>Sayulita</c:v>
                </c:pt>
              </c:strCache>
            </c:strRef>
          </c:cat>
          <c:val>
            <c:numRef>
              <c:f>Hoja1!$D$68:$D$70</c:f>
              <c:numCache>
                <c:formatCode>General</c:formatCode>
                <c:ptCount val="3"/>
                <c:pt idx="0">
                  <c:v>52</c:v>
                </c:pt>
                <c:pt idx="1">
                  <c:v>2</c:v>
                </c:pt>
                <c:pt idx="2">
                  <c:v>2</c:v>
                </c:pt>
              </c:numCache>
            </c:numRef>
          </c:val>
          <c:extLst>
            <c:ext xmlns:c16="http://schemas.microsoft.com/office/drawing/2014/chart" uri="{C3380CC4-5D6E-409C-BE32-E72D297353CC}">
              <c16:uniqueId val="{00000006-681C-45FD-9FB8-405C3349B5E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es-MX" sz="1100"/>
              <a:t>Tiempo que tienen los trabajadores viviendo en su localidad actual</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Hoja1!$D$84</c:f>
              <c:strCache>
                <c:ptCount val="1"/>
                <c:pt idx="0">
                  <c:v>Frecuencia</c:v>
                </c:pt>
              </c:strCache>
            </c:strRef>
          </c:tx>
          <c:spPr>
            <a:solidFill>
              <a:srgbClr val="C00000"/>
            </a:solidFill>
            <a:ln w="9525" cap="flat" cmpd="sng" algn="ctr">
              <a:solidFill>
                <a:schemeClr val="lt1">
                  <a:alpha val="50000"/>
                </a:schemeClr>
              </a:solidFill>
              <a:round/>
            </a:ln>
            <a:effectLst/>
          </c:spPr>
          <c:invertIfNegative val="0"/>
          <c:cat>
            <c:strRef>
              <c:f>Hoja1!$C$85:$C$89</c:f>
              <c:strCache>
                <c:ptCount val="5"/>
                <c:pt idx="0">
                  <c:v>Menos de 6 meses</c:v>
                </c:pt>
                <c:pt idx="1">
                  <c:v>Seis meses a 1 año</c:v>
                </c:pt>
                <c:pt idx="2">
                  <c:v>De 1 año a 3 años</c:v>
                </c:pt>
                <c:pt idx="3">
                  <c:v>De 3 años a 5 años</c:v>
                </c:pt>
                <c:pt idx="4">
                  <c:v>Más de 5 años</c:v>
                </c:pt>
              </c:strCache>
            </c:strRef>
          </c:cat>
          <c:val>
            <c:numRef>
              <c:f>Hoja1!$D$85:$D$89</c:f>
              <c:numCache>
                <c:formatCode>General</c:formatCode>
                <c:ptCount val="5"/>
                <c:pt idx="0">
                  <c:v>0</c:v>
                </c:pt>
                <c:pt idx="1">
                  <c:v>5</c:v>
                </c:pt>
                <c:pt idx="2">
                  <c:v>22</c:v>
                </c:pt>
                <c:pt idx="3">
                  <c:v>1</c:v>
                </c:pt>
                <c:pt idx="4">
                  <c:v>28</c:v>
                </c:pt>
              </c:numCache>
            </c:numRef>
          </c:val>
          <c:extLst>
            <c:ext xmlns:c16="http://schemas.microsoft.com/office/drawing/2014/chart" uri="{C3380CC4-5D6E-409C-BE32-E72D297353CC}">
              <c16:uniqueId val="{00000000-9824-4A07-8CC1-6508830009EC}"/>
            </c:ext>
          </c:extLst>
        </c:ser>
        <c:dLbls>
          <c:showLegendKey val="0"/>
          <c:showVal val="0"/>
          <c:showCatName val="0"/>
          <c:showSerName val="0"/>
          <c:showPercent val="0"/>
          <c:showBubbleSize val="0"/>
        </c:dLbls>
        <c:gapWidth val="65"/>
        <c:axId val="609670656"/>
        <c:axId val="609671440"/>
      </c:barChart>
      <c:catAx>
        <c:axId val="609670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MX"/>
          </a:p>
        </c:txPr>
        <c:crossAx val="609671440"/>
        <c:crosses val="autoZero"/>
        <c:auto val="1"/>
        <c:lblAlgn val="ctr"/>
        <c:lblOffset val="100"/>
        <c:noMultiLvlLbl val="0"/>
      </c:catAx>
      <c:valAx>
        <c:axId val="609671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096706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baseline="0">
                <a:solidFill>
                  <a:schemeClr val="dk1">
                    <a:lumMod val="65000"/>
                    <a:lumOff val="35000"/>
                  </a:schemeClr>
                </a:solidFill>
                <a:effectLst/>
                <a:latin typeface="+mn-lt"/>
                <a:ea typeface="+mn-ea"/>
                <a:cs typeface="+mn-cs"/>
              </a:defRPr>
            </a:pPr>
            <a:r>
              <a:rPr lang="es-MX" sz="1050" b="1"/>
              <a:t>Principales localidades en las que habitan los trabajadores entrevistados</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effectLst/>
              <a:latin typeface="+mn-lt"/>
              <a:ea typeface="+mn-ea"/>
              <a:cs typeface="+mn-cs"/>
            </a:defRPr>
          </a:pPr>
          <a:endParaRPr lang="es-MX"/>
        </a:p>
      </c:txPr>
    </c:title>
    <c:autoTitleDeleted val="0"/>
    <c:plotArea>
      <c:layout/>
      <c:barChart>
        <c:barDir val="col"/>
        <c:grouping val="clustered"/>
        <c:varyColors val="0"/>
        <c:ser>
          <c:idx val="0"/>
          <c:order val="0"/>
          <c:spPr>
            <a:solidFill>
              <a:srgbClr val="C00000"/>
            </a:solidFill>
            <a:ln>
              <a:noFill/>
            </a:ln>
            <a:effectLst>
              <a:outerShdw blurRad="76200" dir="18900000" sy="23000" kx="-1200000" algn="bl" rotWithShape="0">
                <a:prstClr val="black">
                  <a:alpha val="20000"/>
                </a:prstClr>
              </a:outerShdw>
            </a:effectLst>
          </c:spPr>
          <c:invertIfNegative val="0"/>
          <c:cat>
            <c:strRef>
              <c:f>Hoja1!$C$102:$C$112</c:f>
              <c:strCache>
                <c:ptCount val="11"/>
                <c:pt idx="0">
                  <c:v>San Francisco</c:v>
                </c:pt>
                <c:pt idx="1">
                  <c:v>Las Hachas</c:v>
                </c:pt>
                <c:pt idx="2">
                  <c:v>Higuera Blanca</c:v>
                </c:pt>
                <c:pt idx="3">
                  <c:v>Lo de Marcos</c:v>
                </c:pt>
                <c:pt idx="4">
                  <c:v>Guayabitos</c:v>
                </c:pt>
                <c:pt idx="5">
                  <c:v>Los Ayala</c:v>
                </c:pt>
                <c:pt idx="6">
                  <c:v>Los Jarretaderos</c:v>
                </c:pt>
                <c:pt idx="7">
                  <c:v>Las Baras </c:v>
                </c:pt>
                <c:pt idx="8">
                  <c:v>La Peñita</c:v>
                </c:pt>
                <c:pt idx="9">
                  <c:v>Cruz de Huanacaxtla</c:v>
                </c:pt>
                <c:pt idx="10">
                  <c:v>Sayulita</c:v>
                </c:pt>
              </c:strCache>
            </c:strRef>
          </c:cat>
          <c:val>
            <c:numRef>
              <c:f>Hoja1!$D$102:$D$112</c:f>
              <c:numCache>
                <c:formatCode>General</c:formatCode>
                <c:ptCount val="11"/>
                <c:pt idx="0">
                  <c:v>7</c:v>
                </c:pt>
                <c:pt idx="1">
                  <c:v>9</c:v>
                </c:pt>
                <c:pt idx="2">
                  <c:v>5</c:v>
                </c:pt>
                <c:pt idx="3">
                  <c:v>12</c:v>
                </c:pt>
                <c:pt idx="4">
                  <c:v>2</c:v>
                </c:pt>
                <c:pt idx="5">
                  <c:v>5</c:v>
                </c:pt>
                <c:pt idx="6">
                  <c:v>7</c:v>
                </c:pt>
                <c:pt idx="7">
                  <c:v>1</c:v>
                </c:pt>
                <c:pt idx="8">
                  <c:v>2</c:v>
                </c:pt>
                <c:pt idx="9">
                  <c:v>3</c:v>
                </c:pt>
                <c:pt idx="10">
                  <c:v>3</c:v>
                </c:pt>
              </c:numCache>
            </c:numRef>
          </c:val>
          <c:extLst>
            <c:ext xmlns:c16="http://schemas.microsoft.com/office/drawing/2014/chart" uri="{C3380CC4-5D6E-409C-BE32-E72D297353CC}">
              <c16:uniqueId val="{00000000-5D48-4C8B-8D10-1A34BFCB04B7}"/>
            </c:ext>
          </c:extLst>
        </c:ser>
        <c:dLbls>
          <c:showLegendKey val="0"/>
          <c:showVal val="0"/>
          <c:showCatName val="0"/>
          <c:showSerName val="0"/>
          <c:showPercent val="0"/>
          <c:showBubbleSize val="0"/>
        </c:dLbls>
        <c:gapWidth val="41"/>
        <c:axId val="612697808"/>
        <c:axId val="612699768"/>
      </c:barChart>
      <c:catAx>
        <c:axId val="61269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MX"/>
          </a:p>
        </c:txPr>
        <c:crossAx val="612699768"/>
        <c:crosses val="autoZero"/>
        <c:auto val="1"/>
        <c:lblAlgn val="ctr"/>
        <c:lblOffset val="100"/>
        <c:noMultiLvlLbl val="0"/>
      </c:catAx>
      <c:valAx>
        <c:axId val="612699768"/>
        <c:scaling>
          <c:orientation val="minMax"/>
        </c:scaling>
        <c:delete val="1"/>
        <c:axPos val="l"/>
        <c:numFmt formatCode="General" sourceLinked="1"/>
        <c:majorTickMark val="none"/>
        <c:minorTickMark val="none"/>
        <c:tickLblPos val="nextTo"/>
        <c:crossAx val="6126978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MX"/>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MX" sz="1050" b="1"/>
              <a:t>Nivel educativo de los trabajadores entrevistados </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Hoja1!$D$119</c:f>
              <c:strCache>
                <c:ptCount val="1"/>
                <c:pt idx="0">
                  <c:v>Frecuencia</c:v>
                </c:pt>
              </c:strCache>
            </c:strRef>
          </c:tx>
          <c:spPr>
            <a:solidFill>
              <a:schemeClr val="accent1"/>
            </a:solidFill>
            <a:ln>
              <a:noFill/>
            </a:ln>
            <a:effectLst/>
          </c:spPr>
          <c:invertIfNegative val="0"/>
          <c:cat>
            <c:strRef>
              <c:f>Hoja1!$C$120:$C$124</c:f>
              <c:strCache>
                <c:ptCount val="5"/>
                <c:pt idx="0">
                  <c:v>No tiene estudios</c:v>
                </c:pt>
                <c:pt idx="1">
                  <c:v>Primaria</c:v>
                </c:pt>
                <c:pt idx="2">
                  <c:v>Secundaria</c:v>
                </c:pt>
                <c:pt idx="3">
                  <c:v>Preparatoria</c:v>
                </c:pt>
                <c:pt idx="4">
                  <c:v>Profesional</c:v>
                </c:pt>
              </c:strCache>
            </c:strRef>
          </c:cat>
          <c:val>
            <c:numRef>
              <c:f>Hoja1!$D$120:$D$124</c:f>
              <c:numCache>
                <c:formatCode>General</c:formatCode>
                <c:ptCount val="5"/>
                <c:pt idx="0">
                  <c:v>3</c:v>
                </c:pt>
                <c:pt idx="1">
                  <c:v>8</c:v>
                </c:pt>
                <c:pt idx="2">
                  <c:v>22</c:v>
                </c:pt>
                <c:pt idx="3">
                  <c:v>19</c:v>
                </c:pt>
                <c:pt idx="4">
                  <c:v>4</c:v>
                </c:pt>
              </c:numCache>
            </c:numRef>
          </c:val>
          <c:extLst>
            <c:ext xmlns:c16="http://schemas.microsoft.com/office/drawing/2014/chart" uri="{C3380CC4-5D6E-409C-BE32-E72D297353CC}">
              <c16:uniqueId val="{00000000-0E38-4408-9250-354C5B7D2C59}"/>
            </c:ext>
          </c:extLst>
        </c:ser>
        <c:dLbls>
          <c:showLegendKey val="0"/>
          <c:showVal val="0"/>
          <c:showCatName val="0"/>
          <c:showSerName val="0"/>
          <c:showPercent val="0"/>
          <c:showBubbleSize val="0"/>
        </c:dLbls>
        <c:gapWidth val="219"/>
        <c:overlap val="-27"/>
        <c:axId val="612698592"/>
        <c:axId val="612697024"/>
      </c:barChart>
      <c:catAx>
        <c:axId val="61269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12697024"/>
        <c:crosses val="autoZero"/>
        <c:auto val="1"/>
        <c:lblAlgn val="ctr"/>
        <c:lblOffset val="100"/>
        <c:noMultiLvlLbl val="0"/>
      </c:catAx>
      <c:valAx>
        <c:axId val="6126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1269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MX" sz="1200"/>
              <a:t>Actividad laboral que desempeñan los trabajadores entrevistados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C00000"/>
            </a:solidFill>
            <a:ln w="9525" cap="flat" cmpd="sng" algn="ctr">
              <a:solidFill>
                <a:schemeClr val="lt1">
                  <a:alpha val="50000"/>
                </a:schemeClr>
              </a:solidFill>
              <a:round/>
            </a:ln>
            <a:effectLst/>
          </c:spPr>
          <c:invertIfNegative val="0"/>
          <c:cat>
            <c:strRef>
              <c:f>Hoja1!$C$152:$C$166</c:f>
              <c:strCache>
                <c:ptCount val="15"/>
                <c:pt idx="0">
                  <c:v>Recepcionista</c:v>
                </c:pt>
                <c:pt idx="1">
                  <c:v>Cocina</c:v>
                </c:pt>
                <c:pt idx="2">
                  <c:v>Limpieza</c:v>
                </c:pt>
                <c:pt idx="3">
                  <c:v>Artesano</c:v>
                </c:pt>
                <c:pt idx="4">
                  <c:v>Comerciante/ Vendedor (a)</c:v>
                </c:pt>
                <c:pt idx="5">
                  <c:v>Mantenimiento</c:v>
                </c:pt>
                <c:pt idx="6">
                  <c:v>Gerente</c:v>
                </c:pt>
                <c:pt idx="7">
                  <c:v>Chofer</c:v>
                </c:pt>
                <c:pt idx="8">
                  <c:v>Promotor serv. Turìsticos</c:v>
                </c:pt>
                <c:pt idx="9">
                  <c:v>Asistente Admo.</c:v>
                </c:pt>
                <c:pt idx="10">
                  <c:v>Lanchero</c:v>
                </c:pt>
                <c:pt idx="11">
                  <c:v>Seguridad</c:v>
                </c:pt>
                <c:pt idx="12">
                  <c:v>Mesero</c:v>
                </c:pt>
                <c:pt idx="13">
                  <c:v>Pescador</c:v>
                </c:pt>
                <c:pt idx="14">
                  <c:v>Camarista</c:v>
                </c:pt>
              </c:strCache>
            </c:strRef>
          </c:cat>
          <c:val>
            <c:numRef>
              <c:f>Hoja1!$D$152:$D$166</c:f>
              <c:numCache>
                <c:formatCode>General</c:formatCode>
                <c:ptCount val="15"/>
                <c:pt idx="0">
                  <c:v>3</c:v>
                </c:pt>
                <c:pt idx="1">
                  <c:v>4</c:v>
                </c:pt>
                <c:pt idx="2">
                  <c:v>4</c:v>
                </c:pt>
                <c:pt idx="3">
                  <c:v>2</c:v>
                </c:pt>
                <c:pt idx="4">
                  <c:v>23</c:v>
                </c:pt>
                <c:pt idx="5">
                  <c:v>4</c:v>
                </c:pt>
                <c:pt idx="6">
                  <c:v>2</c:v>
                </c:pt>
                <c:pt idx="7">
                  <c:v>1</c:v>
                </c:pt>
                <c:pt idx="8">
                  <c:v>2</c:v>
                </c:pt>
                <c:pt idx="9">
                  <c:v>3</c:v>
                </c:pt>
                <c:pt idx="10">
                  <c:v>2</c:v>
                </c:pt>
                <c:pt idx="11">
                  <c:v>1</c:v>
                </c:pt>
                <c:pt idx="12">
                  <c:v>3</c:v>
                </c:pt>
                <c:pt idx="13">
                  <c:v>1</c:v>
                </c:pt>
                <c:pt idx="14">
                  <c:v>1</c:v>
                </c:pt>
              </c:numCache>
            </c:numRef>
          </c:val>
          <c:extLst>
            <c:ext xmlns:c16="http://schemas.microsoft.com/office/drawing/2014/chart" uri="{C3380CC4-5D6E-409C-BE32-E72D297353CC}">
              <c16:uniqueId val="{00000000-699D-4EDB-98D2-C5CEDE8138D8}"/>
            </c:ext>
          </c:extLst>
        </c:ser>
        <c:dLbls>
          <c:showLegendKey val="0"/>
          <c:showVal val="0"/>
          <c:showCatName val="0"/>
          <c:showSerName val="0"/>
          <c:showPercent val="0"/>
          <c:showBubbleSize val="0"/>
        </c:dLbls>
        <c:gapWidth val="65"/>
        <c:axId val="596143904"/>
        <c:axId val="596144688"/>
      </c:barChart>
      <c:catAx>
        <c:axId val="596143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MX"/>
          </a:p>
        </c:txPr>
        <c:crossAx val="596144688"/>
        <c:crosses val="autoZero"/>
        <c:auto val="1"/>
        <c:lblAlgn val="ctr"/>
        <c:lblOffset val="100"/>
        <c:noMultiLvlLbl val="0"/>
      </c:catAx>
      <c:valAx>
        <c:axId val="5961446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61439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7B376-4C47-429C-A9D9-E2B35FB9C4A4}" type="datetimeFigureOut">
              <a:rPr lang="es-MX" smtClean="0"/>
              <a:t>27/09/18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221BF-E708-4CA3-A0E6-7DFAF445C99C}" type="slidenum">
              <a:rPr lang="es-MX" smtClean="0"/>
              <a:t>‹Nº›</a:t>
            </a:fld>
            <a:endParaRPr lang="es-MX"/>
          </a:p>
        </p:txBody>
      </p:sp>
    </p:spTree>
    <p:extLst>
      <p:ext uri="{BB962C8B-B14F-4D97-AF65-F5344CB8AC3E}">
        <p14:creationId xmlns:p14="http://schemas.microsoft.com/office/powerpoint/2010/main" val="184718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6113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6620133" y="2655767"/>
            <a:ext cx="49392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3600"/>
              <a:buNone/>
              <a:defRPr sz="4800">
                <a:solidFill>
                  <a:srgbClr val="FFFFFF"/>
                </a:solidFill>
              </a:defRPr>
            </a:lvl1pPr>
            <a:lvl2pPr lvl="1">
              <a:spcBef>
                <a:spcPts val="0"/>
              </a:spcBef>
              <a:spcAft>
                <a:spcPts val="0"/>
              </a:spcAft>
              <a:buClr>
                <a:srgbClr val="FFFFFF"/>
              </a:buClr>
              <a:buSzPts val="3600"/>
              <a:buNone/>
              <a:defRPr sz="4800">
                <a:solidFill>
                  <a:srgbClr val="FFFFFF"/>
                </a:solidFill>
              </a:defRPr>
            </a:lvl2pPr>
            <a:lvl3pPr lvl="2">
              <a:spcBef>
                <a:spcPts val="0"/>
              </a:spcBef>
              <a:spcAft>
                <a:spcPts val="0"/>
              </a:spcAft>
              <a:buClr>
                <a:srgbClr val="FFFFFF"/>
              </a:buClr>
              <a:buSzPts val="3600"/>
              <a:buNone/>
              <a:defRPr sz="4800">
                <a:solidFill>
                  <a:srgbClr val="FFFFFF"/>
                </a:solidFill>
              </a:defRPr>
            </a:lvl3pPr>
            <a:lvl4pPr lvl="3">
              <a:spcBef>
                <a:spcPts val="0"/>
              </a:spcBef>
              <a:spcAft>
                <a:spcPts val="0"/>
              </a:spcAft>
              <a:buClr>
                <a:srgbClr val="FFFFFF"/>
              </a:buClr>
              <a:buSzPts val="3600"/>
              <a:buNone/>
              <a:defRPr sz="4800">
                <a:solidFill>
                  <a:srgbClr val="FFFFFF"/>
                </a:solidFill>
              </a:defRPr>
            </a:lvl4pPr>
            <a:lvl5pPr lvl="4">
              <a:spcBef>
                <a:spcPts val="0"/>
              </a:spcBef>
              <a:spcAft>
                <a:spcPts val="0"/>
              </a:spcAft>
              <a:buClr>
                <a:srgbClr val="FFFFFF"/>
              </a:buClr>
              <a:buSzPts val="3600"/>
              <a:buNone/>
              <a:defRPr sz="4800">
                <a:solidFill>
                  <a:srgbClr val="FFFFFF"/>
                </a:solidFill>
              </a:defRPr>
            </a:lvl5pPr>
            <a:lvl6pPr lvl="5">
              <a:spcBef>
                <a:spcPts val="0"/>
              </a:spcBef>
              <a:spcAft>
                <a:spcPts val="0"/>
              </a:spcAft>
              <a:buClr>
                <a:srgbClr val="FFFFFF"/>
              </a:buClr>
              <a:buSzPts val="3600"/>
              <a:buNone/>
              <a:defRPr sz="4800">
                <a:solidFill>
                  <a:srgbClr val="FFFFFF"/>
                </a:solidFill>
              </a:defRPr>
            </a:lvl6pPr>
            <a:lvl7pPr lvl="6">
              <a:spcBef>
                <a:spcPts val="0"/>
              </a:spcBef>
              <a:spcAft>
                <a:spcPts val="0"/>
              </a:spcAft>
              <a:buClr>
                <a:srgbClr val="FFFFFF"/>
              </a:buClr>
              <a:buSzPts val="3600"/>
              <a:buNone/>
              <a:defRPr sz="4800">
                <a:solidFill>
                  <a:srgbClr val="FFFFFF"/>
                </a:solidFill>
              </a:defRPr>
            </a:lvl7pPr>
            <a:lvl8pPr lvl="7">
              <a:spcBef>
                <a:spcPts val="0"/>
              </a:spcBef>
              <a:spcAft>
                <a:spcPts val="0"/>
              </a:spcAft>
              <a:buClr>
                <a:srgbClr val="FFFFFF"/>
              </a:buClr>
              <a:buSzPts val="3600"/>
              <a:buNone/>
              <a:defRPr sz="4800">
                <a:solidFill>
                  <a:srgbClr val="FFFFFF"/>
                </a:solidFill>
              </a:defRPr>
            </a:lvl8pPr>
            <a:lvl9pPr lvl="8">
              <a:spcBef>
                <a:spcPts val="0"/>
              </a:spcBef>
              <a:spcAft>
                <a:spcPts val="0"/>
              </a:spcAft>
              <a:buClr>
                <a:srgbClr val="FFFFFF"/>
              </a:buClr>
              <a:buSzPts val="3600"/>
              <a:buNone/>
              <a:defRPr sz="4800">
                <a:solidFill>
                  <a:srgbClr val="FFFFFF"/>
                </a:solidFill>
              </a:defRPr>
            </a:lvl9pPr>
          </a:lstStyle>
          <a:p>
            <a:endParaRPr/>
          </a:p>
        </p:txBody>
      </p:sp>
    </p:spTree>
    <p:extLst>
      <p:ext uri="{BB962C8B-B14F-4D97-AF65-F5344CB8AC3E}">
        <p14:creationId xmlns:p14="http://schemas.microsoft.com/office/powerpoint/2010/main" val="992493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6"/>
        <p:cNvGrpSpPr/>
        <p:nvPr/>
      </p:nvGrpSpPr>
      <p:grpSpPr>
        <a:xfrm>
          <a:off x="0" y="0"/>
          <a:ext cx="0" cy="0"/>
          <a:chOff x="0" y="0"/>
          <a:chExt cx="0" cy="0"/>
        </a:xfrm>
      </p:grpSpPr>
      <p:sp>
        <p:nvSpPr>
          <p:cNvPr id="53" name="Google Shape;53;p6"/>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55" name="Google Shape;55;p6"/>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56" name="Google Shape;56;p6"/>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31159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
        <p:cNvGrpSpPr/>
        <p:nvPr/>
      </p:nvGrpSpPr>
      <p:grpSpPr>
        <a:xfrm>
          <a:off x="0" y="0"/>
          <a:ext cx="0" cy="0"/>
          <a:chOff x="0" y="0"/>
          <a:chExt cx="0" cy="0"/>
        </a:xfrm>
      </p:grpSpPr>
      <p:sp>
        <p:nvSpPr>
          <p:cNvPr id="33" name="Google Shape;33;p4"/>
          <p:cNvSpPr txBox="1">
            <a:spLocks noGrp="1"/>
          </p:cNvSpPr>
          <p:nvPr>
            <p:ph type="body" idx="1"/>
          </p:nvPr>
        </p:nvSpPr>
        <p:spPr>
          <a:xfrm>
            <a:off x="1313567" y="1022267"/>
            <a:ext cx="5981600" cy="4974400"/>
          </a:xfrm>
          <a:prstGeom prst="rect">
            <a:avLst/>
          </a:prstGeom>
        </p:spPr>
        <p:txBody>
          <a:bodyPr spcFirstLastPara="1" wrap="square" lIns="91425" tIns="91425" rIns="91425" bIns="91425" anchor="t" anchorCtr="0"/>
          <a:lstStyle>
            <a:lvl1pPr marL="609585" lvl="0" indent="-558786" rtl="0">
              <a:spcBef>
                <a:spcPts val="800"/>
              </a:spcBef>
              <a:spcAft>
                <a:spcPts val="0"/>
              </a:spcAft>
              <a:buSzPts val="3000"/>
              <a:buFont typeface="Droid Serif"/>
              <a:buChar char="➝"/>
              <a:defRPr sz="4000" i="1">
                <a:latin typeface="Droid Serif"/>
                <a:ea typeface="Droid Serif"/>
                <a:cs typeface="Droid Serif"/>
                <a:sym typeface="Droid Serif"/>
              </a:defRPr>
            </a:lvl1pPr>
            <a:lvl2pPr marL="1219170" lvl="1" indent="-558786" rtl="0">
              <a:spcBef>
                <a:spcPts val="0"/>
              </a:spcBef>
              <a:spcAft>
                <a:spcPts val="0"/>
              </a:spcAft>
              <a:buSzPts val="3000"/>
              <a:buFont typeface="Droid Serif"/>
              <a:buChar char="⇾"/>
              <a:defRPr sz="4000" i="1">
                <a:latin typeface="Droid Serif"/>
                <a:ea typeface="Droid Serif"/>
                <a:cs typeface="Droid Serif"/>
                <a:sym typeface="Droid Serif"/>
              </a:defRPr>
            </a:lvl2pPr>
            <a:lvl3pPr marL="1828754" lvl="2" indent="-558786" rtl="0">
              <a:spcBef>
                <a:spcPts val="0"/>
              </a:spcBef>
              <a:spcAft>
                <a:spcPts val="0"/>
              </a:spcAft>
              <a:buSzPts val="3000"/>
              <a:buFont typeface="Droid Serif"/>
              <a:buChar char="￫"/>
              <a:defRPr sz="4000" i="1">
                <a:latin typeface="Droid Serif"/>
                <a:ea typeface="Droid Serif"/>
                <a:cs typeface="Droid Serif"/>
                <a:sym typeface="Droid Serif"/>
              </a:defRPr>
            </a:lvl3pPr>
            <a:lvl4pPr marL="2438339" lvl="3" indent="-558786" rtl="0">
              <a:spcBef>
                <a:spcPts val="0"/>
              </a:spcBef>
              <a:spcAft>
                <a:spcPts val="0"/>
              </a:spcAft>
              <a:buSzPts val="3000"/>
              <a:buFont typeface="Droid Serif"/>
              <a:buChar char="￫"/>
              <a:defRPr sz="4000" i="1">
                <a:latin typeface="Droid Serif"/>
                <a:ea typeface="Droid Serif"/>
                <a:cs typeface="Droid Serif"/>
                <a:sym typeface="Droid Serif"/>
              </a:defRPr>
            </a:lvl4pPr>
            <a:lvl5pPr marL="3047924" lvl="4" indent="-558786" rtl="0">
              <a:spcBef>
                <a:spcPts val="0"/>
              </a:spcBef>
              <a:spcAft>
                <a:spcPts val="0"/>
              </a:spcAft>
              <a:buSzPts val="3000"/>
              <a:buFont typeface="Droid Serif"/>
              <a:buChar char="￫"/>
              <a:defRPr sz="4000" i="1">
                <a:latin typeface="Droid Serif"/>
                <a:ea typeface="Droid Serif"/>
                <a:cs typeface="Droid Serif"/>
                <a:sym typeface="Droid Serif"/>
              </a:defRPr>
            </a:lvl5pPr>
            <a:lvl6pPr marL="3657509" lvl="5" indent="-558786" rtl="0">
              <a:spcBef>
                <a:spcPts val="0"/>
              </a:spcBef>
              <a:spcAft>
                <a:spcPts val="0"/>
              </a:spcAft>
              <a:buSzPts val="3000"/>
              <a:buFont typeface="Droid Serif"/>
              <a:buChar char="￫"/>
              <a:defRPr sz="4000" i="1">
                <a:latin typeface="Droid Serif"/>
                <a:ea typeface="Droid Serif"/>
                <a:cs typeface="Droid Serif"/>
                <a:sym typeface="Droid Serif"/>
              </a:defRPr>
            </a:lvl6pPr>
            <a:lvl7pPr marL="4267093" lvl="6" indent="-558786" rtl="0">
              <a:spcBef>
                <a:spcPts val="0"/>
              </a:spcBef>
              <a:spcAft>
                <a:spcPts val="0"/>
              </a:spcAft>
              <a:buSzPts val="3000"/>
              <a:buFont typeface="Droid Serif"/>
              <a:buChar char="￫"/>
              <a:defRPr sz="4000" i="1">
                <a:latin typeface="Droid Serif"/>
                <a:ea typeface="Droid Serif"/>
                <a:cs typeface="Droid Serif"/>
                <a:sym typeface="Droid Serif"/>
              </a:defRPr>
            </a:lvl7pPr>
            <a:lvl8pPr marL="4876678" lvl="7" indent="-558786" rtl="0">
              <a:spcBef>
                <a:spcPts val="0"/>
              </a:spcBef>
              <a:spcAft>
                <a:spcPts val="0"/>
              </a:spcAft>
              <a:buSzPts val="3000"/>
              <a:buFont typeface="Droid Serif"/>
              <a:buChar char="￫"/>
              <a:defRPr sz="4000" i="1">
                <a:latin typeface="Droid Serif"/>
                <a:ea typeface="Droid Serif"/>
                <a:cs typeface="Droid Serif"/>
                <a:sym typeface="Droid Serif"/>
              </a:defRPr>
            </a:lvl8pPr>
            <a:lvl9pPr marL="5486263" lvl="8" indent="-558786">
              <a:spcBef>
                <a:spcPts val="0"/>
              </a:spcBef>
              <a:spcAft>
                <a:spcPts val="0"/>
              </a:spcAft>
              <a:buSzPts val="3000"/>
              <a:buFont typeface="Droid Serif"/>
              <a:buChar char="￫"/>
              <a:defRPr sz="4000" i="1">
                <a:latin typeface="Droid Serif"/>
                <a:ea typeface="Droid Serif"/>
                <a:cs typeface="Droid Serif"/>
                <a:sym typeface="Droid Serif"/>
              </a:defRPr>
            </a:lvl9pPr>
          </a:lstStyle>
          <a:p>
            <a:endParaRPr/>
          </a:p>
        </p:txBody>
      </p:sp>
      <p:sp>
        <p:nvSpPr>
          <p:cNvPr id="35" name="Google Shape;35;p4"/>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atin typeface="Droid Serif"/>
                <a:ea typeface="Droid Serif"/>
                <a:cs typeface="Droid Serif"/>
                <a:sym typeface="Droid Serif"/>
              </a:defRPr>
            </a:lvl1pPr>
            <a:lvl2pPr lvl="1">
              <a:buNone/>
              <a:defRPr>
                <a:latin typeface="Droid Serif"/>
                <a:ea typeface="Droid Serif"/>
                <a:cs typeface="Droid Serif"/>
                <a:sym typeface="Droid Serif"/>
              </a:defRPr>
            </a:lvl2pPr>
            <a:lvl3pPr lvl="2">
              <a:buNone/>
              <a:defRPr>
                <a:latin typeface="Droid Serif"/>
                <a:ea typeface="Droid Serif"/>
                <a:cs typeface="Droid Serif"/>
                <a:sym typeface="Droid Serif"/>
              </a:defRPr>
            </a:lvl3pPr>
            <a:lvl4pPr lvl="3">
              <a:buNone/>
              <a:defRPr>
                <a:latin typeface="Droid Serif"/>
                <a:ea typeface="Droid Serif"/>
                <a:cs typeface="Droid Serif"/>
                <a:sym typeface="Droid Serif"/>
              </a:defRPr>
            </a:lvl4pPr>
            <a:lvl5pPr lvl="4">
              <a:buNone/>
              <a:defRPr>
                <a:latin typeface="Droid Serif"/>
                <a:ea typeface="Droid Serif"/>
                <a:cs typeface="Droid Serif"/>
                <a:sym typeface="Droid Serif"/>
              </a:defRPr>
            </a:lvl5pPr>
            <a:lvl6pPr lvl="5">
              <a:buNone/>
              <a:defRPr>
                <a:latin typeface="Droid Serif"/>
                <a:ea typeface="Droid Serif"/>
                <a:cs typeface="Droid Serif"/>
                <a:sym typeface="Droid Serif"/>
              </a:defRPr>
            </a:lvl6pPr>
            <a:lvl7pPr lvl="6">
              <a:buNone/>
              <a:defRPr>
                <a:latin typeface="Droid Serif"/>
                <a:ea typeface="Droid Serif"/>
                <a:cs typeface="Droid Serif"/>
                <a:sym typeface="Droid Serif"/>
              </a:defRPr>
            </a:lvl7pPr>
            <a:lvl8pPr lvl="7">
              <a:buNone/>
              <a:defRPr>
                <a:latin typeface="Droid Serif"/>
                <a:ea typeface="Droid Serif"/>
                <a:cs typeface="Droid Serif"/>
                <a:sym typeface="Droid Serif"/>
              </a:defRPr>
            </a:lvl8pPr>
            <a:lvl9pPr lvl="8">
              <a:buNone/>
              <a:defRPr>
                <a:latin typeface="Droid Serif"/>
                <a:ea typeface="Droid Serif"/>
                <a:cs typeface="Droid Serif"/>
                <a:sym typeface="Droid Serif"/>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66846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6"/>
        <p:cNvGrpSpPr/>
        <p:nvPr/>
      </p:nvGrpSpPr>
      <p:grpSpPr>
        <a:xfrm>
          <a:off x="0" y="0"/>
          <a:ext cx="0" cy="0"/>
          <a:chOff x="0" y="0"/>
          <a:chExt cx="0" cy="0"/>
        </a:xfrm>
      </p:grpSpPr>
      <p:sp>
        <p:nvSpPr>
          <p:cNvPr id="43" name="Google Shape;43;p5"/>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Google Shape;44;p5"/>
          <p:cNvSpPr txBox="1">
            <a:spLocks noGrp="1"/>
          </p:cNvSpPr>
          <p:nvPr>
            <p:ph type="body" idx="1"/>
          </p:nvPr>
        </p:nvSpPr>
        <p:spPr>
          <a:xfrm>
            <a:off x="609600" y="1875925"/>
            <a:ext cx="7068400" cy="42152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5" name="Google Shape;45;p5"/>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69278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7"/>
        <p:cNvGrpSpPr/>
        <p:nvPr/>
      </p:nvGrpSpPr>
      <p:grpSpPr>
        <a:xfrm>
          <a:off x="0" y="0"/>
          <a:ext cx="0" cy="0"/>
          <a:chOff x="0" y="0"/>
          <a:chExt cx="0" cy="0"/>
        </a:xfrm>
      </p:grpSpPr>
      <p:sp>
        <p:nvSpPr>
          <p:cNvPr id="64" name="Google Shape;64;p7"/>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5" name="Google Shape;65;p7"/>
          <p:cNvSpPr txBox="1">
            <a:spLocks noGrp="1"/>
          </p:cNvSpPr>
          <p:nvPr>
            <p:ph type="body" idx="1"/>
          </p:nvPr>
        </p:nvSpPr>
        <p:spPr>
          <a:xfrm>
            <a:off x="609600" y="1879333"/>
            <a:ext cx="2278400" cy="44836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6" name="Google Shape;66;p7"/>
          <p:cNvSpPr txBox="1">
            <a:spLocks noGrp="1"/>
          </p:cNvSpPr>
          <p:nvPr>
            <p:ph type="body" idx="2"/>
          </p:nvPr>
        </p:nvSpPr>
        <p:spPr>
          <a:xfrm>
            <a:off x="3004649" y="1879333"/>
            <a:ext cx="2278400" cy="44836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7" name="Google Shape;67;p7"/>
          <p:cNvSpPr txBox="1">
            <a:spLocks noGrp="1"/>
          </p:cNvSpPr>
          <p:nvPr>
            <p:ph type="body" idx="3"/>
          </p:nvPr>
        </p:nvSpPr>
        <p:spPr>
          <a:xfrm>
            <a:off x="5399700" y="1879333"/>
            <a:ext cx="2278400" cy="44836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68" name="Google Shape;68;p7"/>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07625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9/27/18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ctrTitle"/>
          </p:nvPr>
        </p:nvSpPr>
        <p:spPr>
          <a:xfrm>
            <a:off x="6299200" y="3114373"/>
            <a:ext cx="4939200" cy="1546400"/>
          </a:xfrm>
          <a:prstGeom prst="rect">
            <a:avLst/>
          </a:prstGeom>
        </p:spPr>
        <p:txBody>
          <a:bodyPr spcFirstLastPara="1" vert="horz" wrap="square" lIns="121900" tIns="121900" rIns="121900" bIns="121900" rtlCol="0" anchor="ctr" anchorCtr="0">
            <a:noAutofit/>
          </a:bodyPr>
          <a:lstStyle/>
          <a:p>
            <a:pPr lvl="0" algn="ctr"/>
            <a:br>
              <a:rPr lang="es-MX" sz="3733" dirty="0">
                <a:solidFill>
                  <a:schemeClr val="tx1"/>
                </a:solidFill>
                <a:latin typeface="Arial" panose="020B0604020202020204" pitchFamily="34" charset="0"/>
                <a:cs typeface="Arial" panose="020B0604020202020204" pitchFamily="34" charset="0"/>
              </a:rPr>
            </a:br>
            <a:r>
              <a:rPr lang="es-MX" sz="2800" dirty="0">
                <a:solidFill>
                  <a:schemeClr val="tx1"/>
                </a:solidFill>
                <a:latin typeface="Arial" panose="020B0604020202020204" pitchFamily="34" charset="0"/>
                <a:cs typeface="Arial" panose="020B0604020202020204" pitchFamily="34" charset="0"/>
              </a:rPr>
              <a:t>“Conformación de nuevas ruralidades mediante la movilidad laboral hacia destinos turísticos en Jalisco.</a:t>
            </a:r>
            <a:br>
              <a:rPr lang="es-MX" sz="2800" dirty="0">
                <a:solidFill>
                  <a:schemeClr val="tx1"/>
                </a:solidFill>
                <a:latin typeface="Arial" panose="020B0604020202020204" pitchFamily="34" charset="0"/>
                <a:cs typeface="Arial" panose="020B0604020202020204" pitchFamily="34" charset="0"/>
              </a:rPr>
            </a:br>
            <a:r>
              <a:rPr lang="es-MX" sz="2800" dirty="0">
                <a:solidFill>
                  <a:schemeClr val="tx1"/>
                </a:solidFill>
                <a:latin typeface="Arial" panose="020B0604020202020204" pitchFamily="34" charset="0"/>
                <a:cs typeface="Arial" panose="020B0604020202020204" pitchFamily="34" charset="0"/>
              </a:rPr>
              <a:t>Estudio de caso”</a:t>
            </a:r>
            <a:br>
              <a:rPr lang="es-MX" sz="2800" dirty="0">
                <a:solidFill>
                  <a:schemeClr val="tx1"/>
                </a:solidFill>
                <a:latin typeface="Arial" panose="020B0604020202020204" pitchFamily="34" charset="0"/>
                <a:cs typeface="Arial" panose="020B0604020202020204" pitchFamily="34" charset="0"/>
              </a:rPr>
            </a:br>
            <a:br>
              <a:rPr lang="es-MX" sz="3733" dirty="0">
                <a:solidFill>
                  <a:schemeClr val="tx1"/>
                </a:solidFill>
              </a:rPr>
            </a:br>
            <a:r>
              <a:rPr lang="es-MX" sz="2400" dirty="0">
                <a:solidFill>
                  <a:schemeClr val="tx1"/>
                </a:solidFill>
                <a:latin typeface="Arial" panose="020B0604020202020204" pitchFamily="34" charset="0"/>
                <a:cs typeface="Arial" panose="020B0604020202020204" pitchFamily="34" charset="0"/>
              </a:rPr>
              <a:t>Dra. Rosario Cota Yáñez </a:t>
            </a:r>
            <a:br>
              <a:rPr lang="es-MX" sz="2400" dirty="0">
                <a:solidFill>
                  <a:schemeClr val="tx1"/>
                </a:solidFill>
                <a:latin typeface="Arial" panose="020B0604020202020204" pitchFamily="34" charset="0"/>
                <a:cs typeface="Arial" panose="020B0604020202020204" pitchFamily="34" charset="0"/>
              </a:rPr>
            </a:br>
            <a:r>
              <a:rPr lang="es-MX" sz="2400" dirty="0">
                <a:solidFill>
                  <a:schemeClr val="tx1"/>
                </a:solidFill>
                <a:latin typeface="Arial" panose="020B0604020202020204" pitchFamily="34" charset="0"/>
                <a:cs typeface="Arial" panose="020B0604020202020204" pitchFamily="34" charset="0"/>
              </a:rPr>
              <a:t>Mtra. Sandra García de la Cruz</a:t>
            </a:r>
            <a:br>
              <a:rPr lang="es-MX" sz="2400" dirty="0">
                <a:solidFill>
                  <a:schemeClr val="tx1"/>
                </a:solidFill>
              </a:rPr>
            </a:br>
            <a:endParaRPr sz="2400" dirty="0">
              <a:solidFill>
                <a:schemeClr val="tx1"/>
              </a:solidFill>
            </a:endParaRPr>
          </a:p>
        </p:txBody>
      </p:sp>
      <p:sp>
        <p:nvSpPr>
          <p:cNvPr id="2" name="CuadroTexto 1">
            <a:extLst>
              <a:ext uri="{FF2B5EF4-FFF2-40B4-BE49-F238E27FC236}">
                <a16:creationId xmlns:a16="http://schemas.microsoft.com/office/drawing/2014/main" id="{72A38B8B-CDB7-4F2E-8027-2475C8CB3999}"/>
              </a:ext>
            </a:extLst>
          </p:cNvPr>
          <p:cNvSpPr txBox="1"/>
          <p:nvPr/>
        </p:nvSpPr>
        <p:spPr>
          <a:xfrm>
            <a:off x="6455974" y="274634"/>
            <a:ext cx="4214615" cy="502766"/>
          </a:xfrm>
          <a:prstGeom prst="rect">
            <a:avLst/>
          </a:prstGeom>
          <a:noFill/>
        </p:spPr>
        <p:txBody>
          <a:bodyPr wrap="none" rtlCol="0">
            <a:spAutoFit/>
          </a:bodyPr>
          <a:lstStyle/>
          <a:p>
            <a:pPr algn="ctr"/>
            <a:r>
              <a:rPr lang="es-ES" sz="2667" b="1" dirty="0"/>
              <a:t>Universidad de Guadalajara</a:t>
            </a:r>
            <a:endParaRPr lang="es-MX" sz="2667" b="1" dirty="0"/>
          </a:p>
        </p:txBody>
      </p:sp>
      <p:sp>
        <p:nvSpPr>
          <p:cNvPr id="3" name="AutoShape 2" descr="Resultado de imagen para universidad de guadalajara logo">
            <a:extLst>
              <a:ext uri="{FF2B5EF4-FFF2-40B4-BE49-F238E27FC236}">
                <a16:creationId xmlns:a16="http://schemas.microsoft.com/office/drawing/2014/main" id="{5862B0C3-FB12-44FE-8E59-CBA2FE7F5BBF}"/>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pic>
        <p:nvPicPr>
          <p:cNvPr id="5" name="Imagen 4">
            <a:extLst>
              <a:ext uri="{FF2B5EF4-FFF2-40B4-BE49-F238E27FC236}">
                <a16:creationId xmlns:a16="http://schemas.microsoft.com/office/drawing/2014/main" id="{A046E3AE-89F2-4CFD-A8CB-5EDA39538956}"/>
              </a:ext>
            </a:extLst>
          </p:cNvPr>
          <p:cNvPicPr>
            <a:picLocks noChangeAspect="1"/>
          </p:cNvPicPr>
          <p:nvPr/>
        </p:nvPicPr>
        <p:blipFill>
          <a:blip r:embed="rId3"/>
          <a:stretch>
            <a:fillRect/>
          </a:stretch>
        </p:blipFill>
        <p:spPr>
          <a:xfrm>
            <a:off x="0" y="3429000"/>
            <a:ext cx="4764072" cy="3429000"/>
          </a:xfrm>
          <a:prstGeom prst="rect">
            <a:avLst/>
          </a:prstGeom>
        </p:spPr>
      </p:pic>
      <p:pic>
        <p:nvPicPr>
          <p:cNvPr id="7" name="4 Imagen">
            <a:extLst>
              <a:ext uri="{FF2B5EF4-FFF2-40B4-BE49-F238E27FC236}">
                <a16:creationId xmlns:a16="http://schemas.microsoft.com/office/drawing/2014/main" id="{865C2477-9AF3-48F4-8B4C-48A8B7A445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6407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66694-2321-4CF0-BF67-8FD602432B0E}"/>
              </a:ext>
            </a:extLst>
          </p:cNvPr>
          <p:cNvSpPr>
            <a:spLocks noGrp="1"/>
          </p:cNvSpPr>
          <p:nvPr>
            <p:ph type="title"/>
          </p:nvPr>
        </p:nvSpPr>
        <p:spPr>
          <a:xfrm>
            <a:off x="1633220" y="2749939"/>
            <a:ext cx="8925561" cy="970400"/>
          </a:xfrm>
        </p:spPr>
        <p:txBody>
          <a:bodyPr>
            <a:noAutofit/>
          </a:bodyPr>
          <a:lstStyle/>
          <a:p>
            <a:pPr algn="ctr"/>
            <a:r>
              <a:rPr lang="es-MX" sz="2800" dirty="0">
                <a:latin typeface="Arial" panose="020B0604020202020204" pitchFamily="34" charset="0"/>
                <a:cs typeface="Arial" panose="020B0604020202020204" pitchFamily="34" charset="0"/>
              </a:rPr>
              <a:t>Son localidades que requieren orientarse para fortalecer y optimizar el aprovechamiento racional de sus recursos y atractivos naturales y culturales, fortalecer su infraestructura, la calidad de los servicios, la innovación y desarrollo de sus productos turísticos, el marketing y la tecnificación.</a:t>
            </a:r>
          </a:p>
        </p:txBody>
      </p:sp>
      <p:sp>
        <p:nvSpPr>
          <p:cNvPr id="3" name="Marcador de número de diapositiva 2">
            <a:extLst>
              <a:ext uri="{FF2B5EF4-FFF2-40B4-BE49-F238E27FC236}">
                <a16:creationId xmlns:a16="http://schemas.microsoft.com/office/drawing/2014/main" id="{9B22BE04-52E1-4F02-B1B0-6B7BAEAA06FA}"/>
              </a:ext>
            </a:extLst>
          </p:cNvPr>
          <p:cNvSpPr>
            <a:spLocks noGrp="1"/>
          </p:cNvSpPr>
          <p:nvPr>
            <p:ph type="sldNum" sz="quarter" idx="12"/>
          </p:nvPr>
        </p:nvSpPr>
        <p:spPr/>
        <p:txBody>
          <a:bodyPr/>
          <a:lstStyle/>
          <a:p>
            <a:fld id="{00000000-1234-1234-1234-123412341234}" type="slidenum">
              <a:rPr lang="es-MX" smtClean="0"/>
              <a:pPr/>
              <a:t>10</a:t>
            </a:fld>
            <a:endParaRPr lang="es-MX"/>
          </a:p>
        </p:txBody>
      </p:sp>
      <p:sp>
        <p:nvSpPr>
          <p:cNvPr id="4" name="Google Shape;113;p13">
            <a:extLst>
              <a:ext uri="{FF2B5EF4-FFF2-40B4-BE49-F238E27FC236}">
                <a16:creationId xmlns:a16="http://schemas.microsoft.com/office/drawing/2014/main" id="{50276A7C-8F10-4011-A80B-2734E19249F3}"/>
              </a:ext>
            </a:extLst>
          </p:cNvPr>
          <p:cNvSpPr txBox="1">
            <a:spLocks/>
          </p:cNvSpPr>
          <p:nvPr/>
        </p:nvSpPr>
        <p:spPr>
          <a:xfrm>
            <a:off x="-658147" y="-185165"/>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89588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B514C-C61B-4139-B452-A6F9D65565AF}"/>
              </a:ext>
            </a:extLst>
          </p:cNvPr>
          <p:cNvSpPr>
            <a:spLocks noGrp="1"/>
          </p:cNvSpPr>
          <p:nvPr>
            <p:ph type="title"/>
          </p:nvPr>
        </p:nvSpPr>
        <p:spPr>
          <a:xfrm>
            <a:off x="719817" y="3225800"/>
            <a:ext cx="7068400" cy="970400"/>
          </a:xfrm>
        </p:spPr>
        <p:txBody>
          <a:bodyPr>
            <a:noAutofit/>
          </a:bodyPr>
          <a:lstStyle/>
          <a:p>
            <a:pPr algn="ctr"/>
            <a:r>
              <a:rPr lang="es-MX" sz="2800" dirty="0">
                <a:latin typeface="Arial" panose="020B0604020202020204" pitchFamily="34" charset="0"/>
                <a:cs typeface="Arial" panose="020B0604020202020204" pitchFamily="34" charset="0"/>
              </a:rPr>
              <a:t>Busca fomentar el desarrollo sustentable de las localidades poseedoras de atributos de singularidad, carácter y autenticidad a través de la puesta en valor de sus atractivos, representados por una marca de exclusividad y prestigio teniendo como referencia las motivaciones y necesidades del viajero actual”. </a:t>
            </a:r>
          </a:p>
        </p:txBody>
      </p:sp>
      <p:sp>
        <p:nvSpPr>
          <p:cNvPr id="3" name="Marcador de número de diapositiva 2">
            <a:extLst>
              <a:ext uri="{FF2B5EF4-FFF2-40B4-BE49-F238E27FC236}">
                <a16:creationId xmlns:a16="http://schemas.microsoft.com/office/drawing/2014/main" id="{B51257C1-9DDF-48B4-8D28-B8407C288D7F}"/>
              </a:ext>
            </a:extLst>
          </p:cNvPr>
          <p:cNvSpPr>
            <a:spLocks noGrp="1"/>
          </p:cNvSpPr>
          <p:nvPr>
            <p:ph type="sldNum" sz="quarter" idx="12"/>
          </p:nvPr>
        </p:nvSpPr>
        <p:spPr/>
        <p:txBody>
          <a:bodyPr/>
          <a:lstStyle/>
          <a:p>
            <a:fld id="{00000000-1234-1234-1234-123412341234}" type="slidenum">
              <a:rPr lang="es-MX" smtClean="0"/>
              <a:pPr/>
              <a:t>11</a:t>
            </a:fld>
            <a:endParaRPr lang="es-MX"/>
          </a:p>
        </p:txBody>
      </p:sp>
      <p:sp>
        <p:nvSpPr>
          <p:cNvPr id="4" name="AutoShape 2" descr="Resultado de imagen para pueblos mÃ¡gicos">
            <a:extLst>
              <a:ext uri="{FF2B5EF4-FFF2-40B4-BE49-F238E27FC236}">
                <a16:creationId xmlns:a16="http://schemas.microsoft.com/office/drawing/2014/main" id="{70ECB5C3-737E-42BE-AFA6-807D3A5304CA}"/>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pic>
        <p:nvPicPr>
          <p:cNvPr id="5" name="Imagen 4">
            <a:extLst>
              <a:ext uri="{FF2B5EF4-FFF2-40B4-BE49-F238E27FC236}">
                <a16:creationId xmlns:a16="http://schemas.microsoft.com/office/drawing/2014/main" id="{15DF4CEE-CD5A-485A-B4E1-38AD73E0C695}"/>
              </a:ext>
            </a:extLst>
          </p:cNvPr>
          <p:cNvPicPr>
            <a:picLocks noChangeAspect="1"/>
          </p:cNvPicPr>
          <p:nvPr/>
        </p:nvPicPr>
        <p:blipFill>
          <a:blip r:embed="rId2"/>
          <a:stretch>
            <a:fillRect/>
          </a:stretch>
        </p:blipFill>
        <p:spPr>
          <a:xfrm>
            <a:off x="7929187" y="2077684"/>
            <a:ext cx="3876880" cy="1938440"/>
          </a:xfrm>
          <a:prstGeom prst="rect">
            <a:avLst/>
          </a:prstGeom>
        </p:spPr>
      </p:pic>
      <p:sp>
        <p:nvSpPr>
          <p:cNvPr id="6" name="Google Shape;113;p13">
            <a:extLst>
              <a:ext uri="{FF2B5EF4-FFF2-40B4-BE49-F238E27FC236}">
                <a16:creationId xmlns:a16="http://schemas.microsoft.com/office/drawing/2014/main" id="{DDCAA431-D46D-4DB9-9716-2F963BE0627A}"/>
              </a:ext>
            </a:extLst>
          </p:cNvPr>
          <p:cNvSpPr txBox="1">
            <a:spLocks/>
          </p:cNvSpPr>
          <p:nvPr/>
        </p:nvSpPr>
        <p:spPr>
          <a:xfrm>
            <a:off x="-795928" y="-185165"/>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15856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98E0D-C31F-47F3-B43C-EC27CBFE170A}"/>
              </a:ext>
            </a:extLst>
          </p:cNvPr>
          <p:cNvSpPr>
            <a:spLocks noGrp="1"/>
          </p:cNvSpPr>
          <p:nvPr>
            <p:ph type="title"/>
          </p:nvPr>
        </p:nvSpPr>
        <p:spPr>
          <a:xfrm>
            <a:off x="1418746" y="3090318"/>
            <a:ext cx="9354508" cy="970400"/>
          </a:xfrm>
        </p:spPr>
        <p:txBody>
          <a:bodyPr>
            <a:normAutofit fontScale="90000"/>
          </a:bodyPr>
          <a:lstStyle/>
          <a:p>
            <a:pPr algn="ctr">
              <a:lnSpc>
                <a:spcPct val="100000"/>
              </a:lnSpc>
            </a:pPr>
            <a:r>
              <a:rPr lang="es-MX" sz="2667" dirty="0">
                <a:latin typeface="Arial" panose="020B0604020202020204" pitchFamily="34" charset="0"/>
                <a:cs typeface="Arial" panose="020B0604020202020204" pitchFamily="34" charset="0"/>
              </a:rPr>
              <a:t>Para la SECTUR un Pueblo Mágico es: un pueblo que a través del tiempo y ante la modernidad, ha conservado, valorado y defendido, su herencia histórica, cultural y natural; y la manifiesta en diversas expresiones a través de su patrimonio tangible e intangible. Considerándose como una localidad que tiene atributos únicos, simbólicos, historias auténticas, hechos trascendentes, cotidianidad, que significa una gran oportunidad para el aprovechamiento turístico atendiendo a las motivaciones y necesidades de los viajeros. </a:t>
            </a:r>
          </a:p>
        </p:txBody>
      </p:sp>
      <p:sp>
        <p:nvSpPr>
          <p:cNvPr id="3" name="Marcador de número de diapositiva 2">
            <a:extLst>
              <a:ext uri="{FF2B5EF4-FFF2-40B4-BE49-F238E27FC236}">
                <a16:creationId xmlns:a16="http://schemas.microsoft.com/office/drawing/2014/main" id="{7E2DF8A0-B366-4BB0-B8E4-77A27B0D29C6}"/>
              </a:ext>
            </a:extLst>
          </p:cNvPr>
          <p:cNvSpPr>
            <a:spLocks noGrp="1"/>
          </p:cNvSpPr>
          <p:nvPr>
            <p:ph type="sldNum" sz="quarter" idx="12"/>
          </p:nvPr>
        </p:nvSpPr>
        <p:spPr/>
        <p:txBody>
          <a:bodyPr/>
          <a:lstStyle/>
          <a:p>
            <a:fld id="{00000000-1234-1234-1234-123412341234}" type="slidenum">
              <a:rPr lang="es-MX" smtClean="0"/>
              <a:pPr/>
              <a:t>12</a:t>
            </a:fld>
            <a:endParaRPr lang="es-MX"/>
          </a:p>
        </p:txBody>
      </p:sp>
      <p:sp>
        <p:nvSpPr>
          <p:cNvPr id="4" name="Google Shape;113;p13">
            <a:extLst>
              <a:ext uri="{FF2B5EF4-FFF2-40B4-BE49-F238E27FC236}">
                <a16:creationId xmlns:a16="http://schemas.microsoft.com/office/drawing/2014/main" id="{BCAAD28D-D045-43A8-A8D5-A3BDF523ACFD}"/>
              </a:ext>
            </a:extLst>
          </p:cNvPr>
          <p:cNvSpPr txBox="1">
            <a:spLocks/>
          </p:cNvSpPr>
          <p:nvPr/>
        </p:nvSpPr>
        <p:spPr>
          <a:xfrm>
            <a:off x="-1271828" y="1"/>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28951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6" name="Google Shape;236;p2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13</a:t>
            </a:fld>
            <a:endParaRPr/>
          </a:p>
        </p:txBody>
      </p:sp>
      <p:sp>
        <p:nvSpPr>
          <p:cNvPr id="234" name="Google Shape;234;p26"/>
          <p:cNvSpPr txBox="1">
            <a:spLocks noGrp="1"/>
          </p:cNvSpPr>
          <p:nvPr>
            <p:ph type="title" idx="4294967295"/>
          </p:nvPr>
        </p:nvSpPr>
        <p:spPr>
          <a:xfrm>
            <a:off x="552898" y="736796"/>
            <a:ext cx="7069667" cy="969433"/>
          </a:xfrm>
          <a:prstGeom prst="rect">
            <a:avLst/>
          </a:prstGeom>
        </p:spPr>
        <p:txBody>
          <a:bodyPr spcFirstLastPara="1" vert="horz" wrap="square" lIns="121900" tIns="121900" rIns="121900" bIns="121900" rtlCol="0" anchor="b" anchorCtr="0">
            <a:noAutofit/>
          </a:bodyPr>
          <a:lstStyle/>
          <a:p>
            <a:pPr>
              <a:spcBef>
                <a:spcPts val="0"/>
              </a:spcBef>
            </a:pPr>
            <a:r>
              <a:rPr lang="es-MX" sz="2800" dirty="0">
                <a:latin typeface="Arial" panose="020B0604020202020204" pitchFamily="34" charset="0"/>
                <a:cs typeface="Arial" panose="020B0604020202020204" pitchFamily="34" charset="0"/>
              </a:rPr>
              <a:t>Sayulita pueblo mágico</a:t>
            </a:r>
            <a:endParaRPr sz="2800" dirty="0">
              <a:latin typeface="Arial" panose="020B0604020202020204" pitchFamily="34" charset="0"/>
              <a:cs typeface="Arial" panose="020B0604020202020204" pitchFamily="34" charset="0"/>
            </a:endParaRPr>
          </a:p>
        </p:txBody>
      </p:sp>
      <p:grpSp>
        <p:nvGrpSpPr>
          <p:cNvPr id="12" name="Grupo 29">
            <a:extLst>
              <a:ext uri="{FF2B5EF4-FFF2-40B4-BE49-F238E27FC236}">
                <a16:creationId xmlns:a16="http://schemas.microsoft.com/office/drawing/2014/main" id="{AA6835F2-C6D5-454C-8B42-872B8EC56442}"/>
              </a:ext>
            </a:extLst>
          </p:cNvPr>
          <p:cNvGrpSpPr>
            <a:grpSpLocks/>
          </p:cNvGrpSpPr>
          <p:nvPr/>
        </p:nvGrpSpPr>
        <p:grpSpPr bwMode="auto">
          <a:xfrm>
            <a:off x="1383167" y="1976509"/>
            <a:ext cx="9130844" cy="4271891"/>
            <a:chOff x="641296" y="937302"/>
            <a:chExt cx="11187751" cy="5500287"/>
          </a:xfrm>
        </p:grpSpPr>
        <p:pic>
          <p:nvPicPr>
            <p:cNvPr id="13" name="Imagen 3">
              <a:extLst>
                <a:ext uri="{FF2B5EF4-FFF2-40B4-BE49-F238E27FC236}">
                  <a16:creationId xmlns:a16="http://schemas.microsoft.com/office/drawing/2014/main" id="{1B60F4B2-B833-4356-8080-2227E2D33550}"/>
                </a:ext>
              </a:extLst>
            </p:cNvPr>
            <p:cNvPicPr>
              <a:picLocks noChangeAspect="1"/>
            </p:cNvPicPr>
            <p:nvPr/>
          </p:nvPicPr>
          <p:blipFill>
            <a:blip r:embed="rId3">
              <a:grayscl/>
            </a:blip>
            <a:stretch>
              <a:fillRect/>
            </a:stretch>
          </p:blipFill>
          <p:spPr>
            <a:xfrm>
              <a:off x="7508480" y="3503256"/>
              <a:ext cx="4320567" cy="2934333"/>
            </a:xfrm>
            <a:prstGeom prst="rect">
              <a:avLst/>
            </a:prstGeom>
            <a:ln w="3175">
              <a:solidFill>
                <a:schemeClr val="bg1">
                  <a:lumMod val="65000"/>
                </a:schemeClr>
              </a:solidFill>
            </a:ln>
          </p:spPr>
        </p:pic>
        <p:grpSp>
          <p:nvGrpSpPr>
            <p:cNvPr id="14" name="Grupo 27">
              <a:extLst>
                <a:ext uri="{FF2B5EF4-FFF2-40B4-BE49-F238E27FC236}">
                  <a16:creationId xmlns:a16="http://schemas.microsoft.com/office/drawing/2014/main" id="{372E723A-8AC6-47CA-A739-A234CAABE3FB}"/>
                </a:ext>
              </a:extLst>
            </p:cNvPr>
            <p:cNvGrpSpPr>
              <a:grpSpLocks/>
            </p:cNvGrpSpPr>
            <p:nvPr/>
          </p:nvGrpSpPr>
          <p:grpSpPr bwMode="auto">
            <a:xfrm>
              <a:off x="641296" y="1210614"/>
              <a:ext cx="7176179" cy="4264985"/>
              <a:chOff x="667055" y="1611847"/>
              <a:chExt cx="5876347" cy="3427948"/>
            </a:xfrm>
          </p:grpSpPr>
          <p:cxnSp>
            <p:nvCxnSpPr>
              <p:cNvPr id="25" name="Conector recto 25">
                <a:extLst>
                  <a:ext uri="{FF2B5EF4-FFF2-40B4-BE49-F238E27FC236}">
                    <a16:creationId xmlns:a16="http://schemas.microsoft.com/office/drawing/2014/main" id="{55A8BE7E-3588-4A79-9075-566D2A2870EC}"/>
                  </a:ext>
                </a:extLst>
              </p:cNvPr>
              <p:cNvCxnSpPr/>
              <p:nvPr/>
            </p:nvCxnSpPr>
            <p:spPr>
              <a:xfrm flipH="1" flipV="1">
                <a:off x="1419373" y="2979788"/>
                <a:ext cx="2653916" cy="1674396"/>
              </a:xfrm>
              <a:prstGeom prst="line">
                <a:avLst/>
              </a:prstGeom>
              <a:ln w="3175"/>
            </p:spPr>
            <p:style>
              <a:lnRef idx="1">
                <a:schemeClr val="accent3"/>
              </a:lnRef>
              <a:fillRef idx="0">
                <a:schemeClr val="accent3"/>
              </a:fillRef>
              <a:effectRef idx="0">
                <a:schemeClr val="accent3"/>
              </a:effectRef>
              <a:fontRef idx="minor">
                <a:schemeClr val="tx1"/>
              </a:fontRef>
            </p:style>
          </p:cxnSp>
          <p:pic>
            <p:nvPicPr>
              <p:cNvPr id="26" name="Picture 2" descr="Resultado de imagen para mapa de nayarit con nombres">
                <a:extLst>
                  <a:ext uri="{FF2B5EF4-FFF2-40B4-BE49-F238E27FC236}">
                    <a16:creationId xmlns:a16="http://schemas.microsoft.com/office/drawing/2014/main" id="{E33E4E53-A437-4511-9F0D-717F98BF7F69}"/>
                  </a:ext>
                </a:extLst>
              </p:cNvPr>
              <p:cNvPicPr>
                <a:picLocks noChangeAspect="1" noChangeArrowheads="1"/>
              </p:cNvPicPr>
              <p:nvPr/>
            </p:nvPicPr>
            <p:blipFill>
              <a:blip r:embed="rId4"/>
              <a:srcRect/>
              <a:stretch>
                <a:fillRect/>
              </a:stretch>
            </p:blipFill>
            <p:spPr bwMode="auto">
              <a:xfrm>
                <a:off x="3230831" y="1921379"/>
                <a:ext cx="3312629" cy="311907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5">
                <a:extLst>
                  <a:ext uri="{FF2B5EF4-FFF2-40B4-BE49-F238E27FC236}">
                    <a16:creationId xmlns:a16="http://schemas.microsoft.com/office/drawing/2014/main" id="{D44711F3-AB2E-4D47-9AAA-D0A9FCD57E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71467">
                <a:off x="4018055" y="4556386"/>
                <a:ext cx="158052" cy="12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7">
                <a:extLst>
                  <a:ext uri="{FF2B5EF4-FFF2-40B4-BE49-F238E27FC236}">
                    <a16:creationId xmlns:a16="http://schemas.microsoft.com/office/drawing/2014/main" id="{4843B8FA-F325-4F53-940D-7EC2FD76CDCF}"/>
                  </a:ext>
                </a:extLst>
              </p:cNvPr>
              <p:cNvPicPr>
                <a:picLocks noChangeAspect="1"/>
              </p:cNvPicPr>
              <p:nvPr/>
            </p:nvPicPr>
            <p:blipFill>
              <a:blip r:embed="rId5"/>
              <a:srcRect/>
              <a:stretch>
                <a:fillRect/>
              </a:stretch>
            </p:blipFill>
            <p:spPr bwMode="auto">
              <a:xfrm rot="-1371467">
                <a:off x="667055" y="1611684"/>
                <a:ext cx="3168752" cy="2489472"/>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ector recto 8">
                <a:extLst>
                  <a:ext uri="{FF2B5EF4-FFF2-40B4-BE49-F238E27FC236}">
                    <a16:creationId xmlns:a16="http://schemas.microsoft.com/office/drawing/2014/main" id="{AE5C7576-E7D5-44E8-A140-E1FC429B3F7D}"/>
                  </a:ext>
                </a:extLst>
              </p:cNvPr>
              <p:cNvCxnSpPr/>
              <p:nvPr/>
            </p:nvCxnSpPr>
            <p:spPr>
              <a:xfrm flipH="1" flipV="1">
                <a:off x="1903006" y="3794864"/>
                <a:ext cx="2184150" cy="874633"/>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30" name="Conector recto 6">
                <a:extLst>
                  <a:ext uri="{FF2B5EF4-FFF2-40B4-BE49-F238E27FC236}">
                    <a16:creationId xmlns:a16="http://schemas.microsoft.com/office/drawing/2014/main" id="{E09ECE3A-F9DE-49E5-B46A-39306D0B48F3}"/>
                  </a:ext>
                </a:extLst>
              </p:cNvPr>
              <p:cNvCxnSpPr/>
              <p:nvPr/>
            </p:nvCxnSpPr>
            <p:spPr>
              <a:xfrm flipH="1" flipV="1">
                <a:off x="3230831" y="3270765"/>
                <a:ext cx="913530" cy="1371507"/>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31" name="Conector recto 23">
                <a:extLst>
                  <a:ext uri="{FF2B5EF4-FFF2-40B4-BE49-F238E27FC236}">
                    <a16:creationId xmlns:a16="http://schemas.microsoft.com/office/drawing/2014/main" id="{E5582F71-A424-49DA-A050-7D91FD436AA3}"/>
                  </a:ext>
                </a:extLst>
              </p:cNvPr>
              <p:cNvCxnSpPr/>
              <p:nvPr/>
            </p:nvCxnSpPr>
            <p:spPr>
              <a:xfrm flipH="1" flipV="1">
                <a:off x="2492380" y="1870331"/>
                <a:ext cx="1620779" cy="2734505"/>
              </a:xfrm>
              <a:prstGeom prst="line">
                <a:avLst/>
              </a:prstGeom>
              <a:ln w="3175"/>
            </p:spPr>
            <p:style>
              <a:lnRef idx="1">
                <a:schemeClr val="accent3"/>
              </a:lnRef>
              <a:fillRef idx="0">
                <a:schemeClr val="accent3"/>
              </a:fillRef>
              <a:effectRef idx="0">
                <a:schemeClr val="accent3"/>
              </a:effectRef>
              <a:fontRef idx="minor">
                <a:schemeClr val="tx1"/>
              </a:fontRef>
            </p:style>
          </p:cxnSp>
        </p:grpSp>
        <p:sp>
          <p:nvSpPr>
            <p:cNvPr id="15" name="CuadroTexto 28">
              <a:extLst>
                <a:ext uri="{FF2B5EF4-FFF2-40B4-BE49-F238E27FC236}">
                  <a16:creationId xmlns:a16="http://schemas.microsoft.com/office/drawing/2014/main" id="{7A83E32C-01E2-4562-895B-60165C97FCD0}"/>
                </a:ext>
              </a:extLst>
            </p:cNvPr>
            <p:cNvSpPr txBox="1"/>
            <p:nvPr/>
          </p:nvSpPr>
          <p:spPr>
            <a:xfrm>
              <a:off x="2150637" y="2944335"/>
              <a:ext cx="835297"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Sayulita</a:t>
              </a:r>
            </a:p>
          </p:txBody>
        </p:sp>
        <p:sp>
          <p:nvSpPr>
            <p:cNvPr id="16" name="CuadroTexto 30">
              <a:extLst>
                <a:ext uri="{FF2B5EF4-FFF2-40B4-BE49-F238E27FC236}">
                  <a16:creationId xmlns:a16="http://schemas.microsoft.com/office/drawing/2014/main" id="{E9B91605-0875-45D7-AC4D-5BF487190413}"/>
                </a:ext>
              </a:extLst>
            </p:cNvPr>
            <p:cNvSpPr txBox="1"/>
            <p:nvPr/>
          </p:nvSpPr>
          <p:spPr>
            <a:xfrm>
              <a:off x="5338668" y="5061459"/>
              <a:ext cx="713523"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Jalisco</a:t>
              </a:r>
            </a:p>
          </p:txBody>
        </p:sp>
        <p:sp>
          <p:nvSpPr>
            <p:cNvPr id="17" name="CuadroTexto 31">
              <a:extLst>
                <a:ext uri="{FF2B5EF4-FFF2-40B4-BE49-F238E27FC236}">
                  <a16:creationId xmlns:a16="http://schemas.microsoft.com/office/drawing/2014/main" id="{5D54E940-1B14-460E-92F4-84918004CE89}"/>
                </a:ext>
              </a:extLst>
            </p:cNvPr>
            <p:cNvSpPr txBox="1"/>
            <p:nvPr/>
          </p:nvSpPr>
          <p:spPr>
            <a:xfrm>
              <a:off x="6676542" y="4701548"/>
              <a:ext cx="713523"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Jalisco</a:t>
              </a:r>
            </a:p>
          </p:txBody>
        </p:sp>
        <p:sp>
          <p:nvSpPr>
            <p:cNvPr id="18" name="CuadroTexto 32">
              <a:extLst>
                <a:ext uri="{FF2B5EF4-FFF2-40B4-BE49-F238E27FC236}">
                  <a16:creationId xmlns:a16="http://schemas.microsoft.com/office/drawing/2014/main" id="{27C9F868-C0D5-4D62-8D8C-EDE21CE6FD9C}"/>
                </a:ext>
              </a:extLst>
            </p:cNvPr>
            <p:cNvSpPr txBox="1"/>
            <p:nvPr/>
          </p:nvSpPr>
          <p:spPr>
            <a:xfrm>
              <a:off x="4115109" y="1951405"/>
              <a:ext cx="788002"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Sinaloa</a:t>
              </a:r>
            </a:p>
          </p:txBody>
        </p:sp>
        <p:sp>
          <p:nvSpPr>
            <p:cNvPr id="19" name="CuadroTexto 33">
              <a:extLst>
                <a:ext uri="{FF2B5EF4-FFF2-40B4-BE49-F238E27FC236}">
                  <a16:creationId xmlns:a16="http://schemas.microsoft.com/office/drawing/2014/main" id="{0412B4D5-C288-43A9-901F-39DACBC352F9}"/>
                </a:ext>
              </a:extLst>
            </p:cNvPr>
            <p:cNvSpPr txBox="1"/>
            <p:nvPr/>
          </p:nvSpPr>
          <p:spPr>
            <a:xfrm>
              <a:off x="5438163" y="1534330"/>
              <a:ext cx="868688"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Durango</a:t>
              </a:r>
            </a:p>
          </p:txBody>
        </p:sp>
        <p:sp>
          <p:nvSpPr>
            <p:cNvPr id="20" name="CuadroTexto 34">
              <a:extLst>
                <a:ext uri="{FF2B5EF4-FFF2-40B4-BE49-F238E27FC236}">
                  <a16:creationId xmlns:a16="http://schemas.microsoft.com/office/drawing/2014/main" id="{C71986D3-6069-4072-9D0C-C06ADAB827D7}"/>
                </a:ext>
              </a:extLst>
            </p:cNvPr>
            <p:cNvSpPr txBox="1"/>
            <p:nvPr/>
          </p:nvSpPr>
          <p:spPr>
            <a:xfrm>
              <a:off x="6805673" y="3221679"/>
              <a:ext cx="713523"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Jalisco</a:t>
              </a:r>
            </a:p>
          </p:txBody>
        </p:sp>
        <p:sp>
          <p:nvSpPr>
            <p:cNvPr id="21" name="CuadroTexto 35">
              <a:extLst>
                <a:ext uri="{FF2B5EF4-FFF2-40B4-BE49-F238E27FC236}">
                  <a16:creationId xmlns:a16="http://schemas.microsoft.com/office/drawing/2014/main" id="{55C14F7F-CE96-4A5F-B1DF-350F723D8031}"/>
                </a:ext>
              </a:extLst>
            </p:cNvPr>
            <p:cNvSpPr txBox="1"/>
            <p:nvPr/>
          </p:nvSpPr>
          <p:spPr>
            <a:xfrm>
              <a:off x="3842030" y="2880821"/>
              <a:ext cx="819428" cy="594418"/>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Océano</a:t>
              </a:r>
            </a:p>
            <a:p>
              <a:pPr eaLnBrk="1" hangingPunct="1">
                <a:defRPr/>
              </a:pPr>
              <a:r>
                <a:rPr lang="es-MX" sz="1200" dirty="0">
                  <a:solidFill>
                    <a:schemeClr val="bg2">
                      <a:lumMod val="10000"/>
                    </a:schemeClr>
                  </a:solidFill>
                  <a:latin typeface="+mj-lt"/>
                </a:rPr>
                <a:t>Pacifico</a:t>
              </a:r>
            </a:p>
          </p:txBody>
        </p:sp>
        <p:sp>
          <p:nvSpPr>
            <p:cNvPr id="22" name="CuadroTexto 36">
              <a:extLst>
                <a:ext uri="{FF2B5EF4-FFF2-40B4-BE49-F238E27FC236}">
                  <a16:creationId xmlns:a16="http://schemas.microsoft.com/office/drawing/2014/main" id="{37CD3047-88F6-45D2-A3EF-B9AAFFAC5C9F}"/>
                </a:ext>
              </a:extLst>
            </p:cNvPr>
            <p:cNvSpPr txBox="1"/>
            <p:nvPr/>
          </p:nvSpPr>
          <p:spPr>
            <a:xfrm>
              <a:off x="969414" y="4216728"/>
              <a:ext cx="1282958"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Punta de Mita</a:t>
              </a:r>
            </a:p>
          </p:txBody>
        </p:sp>
        <p:sp>
          <p:nvSpPr>
            <p:cNvPr id="23" name="CuadroTexto 37">
              <a:extLst>
                <a:ext uri="{FF2B5EF4-FFF2-40B4-BE49-F238E27FC236}">
                  <a16:creationId xmlns:a16="http://schemas.microsoft.com/office/drawing/2014/main" id="{31B04FA7-4B49-4EC1-8AEA-82300FD531B9}"/>
                </a:ext>
              </a:extLst>
            </p:cNvPr>
            <p:cNvSpPr txBox="1"/>
            <p:nvPr/>
          </p:nvSpPr>
          <p:spPr>
            <a:xfrm>
              <a:off x="2870379" y="937302"/>
              <a:ext cx="1084740" cy="356651"/>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San Pancho</a:t>
              </a:r>
            </a:p>
          </p:txBody>
        </p:sp>
        <p:sp>
          <p:nvSpPr>
            <p:cNvPr id="24" name="CuadroTexto 38">
              <a:extLst>
                <a:ext uri="{FF2B5EF4-FFF2-40B4-BE49-F238E27FC236}">
                  <a16:creationId xmlns:a16="http://schemas.microsoft.com/office/drawing/2014/main" id="{AFF0E88F-CD27-4C10-8719-3B1F9E4A9925}"/>
                </a:ext>
              </a:extLst>
            </p:cNvPr>
            <p:cNvSpPr txBox="1"/>
            <p:nvPr/>
          </p:nvSpPr>
          <p:spPr>
            <a:xfrm>
              <a:off x="1596012" y="2057261"/>
              <a:ext cx="819428" cy="594418"/>
            </a:xfrm>
            <a:prstGeom prst="rect">
              <a:avLst/>
            </a:prstGeom>
            <a:noFill/>
          </p:spPr>
          <p:txBody>
            <a:bodyPr wrap="none">
              <a:spAutoFit/>
            </a:bodyPr>
            <a:lstStyle/>
            <a:p>
              <a:pPr eaLnBrk="1" hangingPunct="1">
                <a:defRPr/>
              </a:pPr>
              <a:r>
                <a:rPr lang="es-MX" sz="1200" dirty="0">
                  <a:solidFill>
                    <a:schemeClr val="bg2">
                      <a:lumMod val="10000"/>
                    </a:schemeClr>
                  </a:solidFill>
                  <a:latin typeface="+mj-lt"/>
                </a:rPr>
                <a:t>Océano</a:t>
              </a:r>
            </a:p>
            <a:p>
              <a:pPr eaLnBrk="1" hangingPunct="1">
                <a:defRPr/>
              </a:pPr>
              <a:r>
                <a:rPr lang="es-MX" sz="1200" dirty="0">
                  <a:solidFill>
                    <a:schemeClr val="bg2">
                      <a:lumMod val="10000"/>
                    </a:schemeClr>
                  </a:solidFill>
                  <a:latin typeface="+mj-lt"/>
                </a:rPr>
                <a:t>Pacifico</a:t>
              </a:r>
            </a:p>
          </p:txBody>
        </p:sp>
      </p:grpSp>
      <p:sp>
        <p:nvSpPr>
          <p:cNvPr id="32" name="Google Shape;113;p13">
            <a:extLst>
              <a:ext uri="{FF2B5EF4-FFF2-40B4-BE49-F238E27FC236}">
                <a16:creationId xmlns:a16="http://schemas.microsoft.com/office/drawing/2014/main" id="{1462150E-60A9-4691-86E2-80E35C680E6F}"/>
              </a:ext>
            </a:extLst>
          </p:cNvPr>
          <p:cNvSpPr txBox="1">
            <a:spLocks/>
          </p:cNvSpPr>
          <p:nvPr/>
        </p:nvSpPr>
        <p:spPr>
          <a:xfrm>
            <a:off x="-434360" y="-158453"/>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60" name="Google Shape;260;p2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14</a:t>
            </a:fld>
            <a:endParaRPr/>
          </a:p>
        </p:txBody>
      </p:sp>
      <p:sp>
        <p:nvSpPr>
          <p:cNvPr id="2" name="Rectángulo 1">
            <a:extLst>
              <a:ext uri="{FF2B5EF4-FFF2-40B4-BE49-F238E27FC236}">
                <a16:creationId xmlns:a16="http://schemas.microsoft.com/office/drawing/2014/main" id="{C436B749-1FE6-4DA7-AD03-1595FD68C521}"/>
              </a:ext>
            </a:extLst>
          </p:cNvPr>
          <p:cNvSpPr/>
          <p:nvPr/>
        </p:nvSpPr>
        <p:spPr>
          <a:xfrm>
            <a:off x="1789330" y="663520"/>
            <a:ext cx="9027233" cy="1299843"/>
          </a:xfrm>
          <a:prstGeom prst="rect">
            <a:avLst/>
          </a:prstGeom>
        </p:spPr>
        <p:txBody>
          <a:bodyPr wrap="square">
            <a:spAutoFit/>
          </a:bodyPr>
          <a:lstStyle/>
          <a:p>
            <a:pPr algn="just">
              <a:lnSpc>
                <a:spcPct val="107000"/>
              </a:lnSpc>
            </a:pPr>
            <a:r>
              <a:rPr lang="es-MX" sz="1867" dirty="0">
                <a:latin typeface="Arial" panose="020B0604020202020204" pitchFamily="34" charset="0"/>
                <a:ea typeface="Calibri" panose="020F0502020204030204" pitchFamily="34" charset="0"/>
                <a:cs typeface="Arial" panose="020B0604020202020204" pitchFamily="34" charset="0"/>
              </a:rPr>
              <a:t>Sayulita, beneficiado por el programa federal de Pueblos Mágicos, por la dinámica que se puede apreciar en la zona resultó interesante basar la exploración en ese espacio. Considerando que predomina la actividad turística y es en los últimos tres lustros que ha cambiado su dinámica económica.</a:t>
            </a:r>
          </a:p>
        </p:txBody>
      </p:sp>
      <p:pic>
        <p:nvPicPr>
          <p:cNvPr id="3" name="Imagen 2">
            <a:extLst>
              <a:ext uri="{FF2B5EF4-FFF2-40B4-BE49-F238E27FC236}">
                <a16:creationId xmlns:a16="http://schemas.microsoft.com/office/drawing/2014/main" id="{41E818B7-FAAA-4FB1-8F19-9F75A61576DD}"/>
              </a:ext>
            </a:extLst>
          </p:cNvPr>
          <p:cNvPicPr>
            <a:picLocks noChangeAspect="1"/>
          </p:cNvPicPr>
          <p:nvPr/>
        </p:nvPicPr>
        <p:blipFill>
          <a:blip r:embed="rId3"/>
          <a:stretch>
            <a:fillRect/>
          </a:stretch>
        </p:blipFill>
        <p:spPr>
          <a:xfrm>
            <a:off x="5740218" y="1993713"/>
            <a:ext cx="5613583" cy="4656120"/>
          </a:xfrm>
          <a:prstGeom prst="rect">
            <a:avLst/>
          </a:prstGeom>
        </p:spPr>
      </p:pic>
      <p:graphicFrame>
        <p:nvGraphicFramePr>
          <p:cNvPr id="5" name="Tabla 4">
            <a:extLst>
              <a:ext uri="{FF2B5EF4-FFF2-40B4-BE49-F238E27FC236}">
                <a16:creationId xmlns:a16="http://schemas.microsoft.com/office/drawing/2014/main" id="{945ACB3D-8A04-4D4F-86CB-D4CEC246CED2}"/>
              </a:ext>
            </a:extLst>
          </p:cNvPr>
          <p:cNvGraphicFramePr>
            <a:graphicFrameLocks noGrp="1"/>
          </p:cNvGraphicFramePr>
          <p:nvPr>
            <p:extLst>
              <p:ext uri="{D42A27DB-BD31-4B8C-83A1-F6EECF244321}">
                <p14:modId xmlns:p14="http://schemas.microsoft.com/office/powerpoint/2010/main" val="3113620363"/>
              </p:ext>
            </p:extLst>
          </p:nvPr>
        </p:nvGraphicFramePr>
        <p:xfrm>
          <a:off x="1283448" y="2175822"/>
          <a:ext cx="3809163" cy="4180530"/>
        </p:xfrm>
        <a:graphic>
          <a:graphicData uri="http://schemas.openxmlformats.org/drawingml/2006/table">
            <a:tbl>
              <a:tblPr firstRow="1" firstCol="1" bandRow="1"/>
              <a:tblGrid>
                <a:gridCol w="1303135">
                  <a:extLst>
                    <a:ext uri="{9D8B030D-6E8A-4147-A177-3AD203B41FA5}">
                      <a16:colId xmlns:a16="http://schemas.microsoft.com/office/drawing/2014/main" val="1713272648"/>
                    </a:ext>
                  </a:extLst>
                </a:gridCol>
                <a:gridCol w="1282684">
                  <a:extLst>
                    <a:ext uri="{9D8B030D-6E8A-4147-A177-3AD203B41FA5}">
                      <a16:colId xmlns:a16="http://schemas.microsoft.com/office/drawing/2014/main" val="996432261"/>
                    </a:ext>
                  </a:extLst>
                </a:gridCol>
                <a:gridCol w="1223344">
                  <a:extLst>
                    <a:ext uri="{9D8B030D-6E8A-4147-A177-3AD203B41FA5}">
                      <a16:colId xmlns:a16="http://schemas.microsoft.com/office/drawing/2014/main" val="975570833"/>
                    </a:ext>
                  </a:extLst>
                </a:gridCol>
              </a:tblGrid>
              <a:tr h="152980">
                <a:tc gridSpan="3">
                  <a:txBody>
                    <a:bodyPr/>
                    <a:lstStyle/>
                    <a:p>
                      <a:pPr algn="ctr" rtl="0" fontAlgn="ctr"/>
                      <a:r>
                        <a:rPr lang="es-MX" sz="900" u="none" strike="noStrike" dirty="0">
                          <a:effectLst/>
                        </a:rPr>
                        <a:t> Cuadro 1. Sayulita, Bahía de Banderas</a:t>
                      </a:r>
                      <a:endParaRPr lang="es-MX" sz="900" b="1" i="0" u="none" strike="noStrike" dirty="0">
                        <a:solidFill>
                          <a:srgbClr val="000000"/>
                        </a:solidFill>
                        <a:effectLst/>
                        <a:latin typeface="Arial" panose="020B0604020202020204" pitchFamily="34" charset="0"/>
                      </a:endParaRPr>
                    </a:p>
                  </a:txBody>
                  <a:tcPr marL="10740" marR="10740" marT="1074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26270434"/>
                  </a:ext>
                </a:extLst>
              </a:tr>
              <a:tr h="214803">
                <a:tc>
                  <a:txBody>
                    <a:bodyPr/>
                    <a:lstStyle/>
                    <a:p>
                      <a:pPr algn="ctr" rtl="0" fontAlgn="ctr"/>
                      <a:r>
                        <a:rPr lang="es-MX" sz="900" u="none" strike="noStrike">
                          <a:effectLst/>
                        </a:rPr>
                        <a:t>Variable</a:t>
                      </a:r>
                      <a:endParaRPr lang="es-MX" sz="900" b="1"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Datos</a:t>
                      </a:r>
                      <a:endParaRPr lang="es-MX" sz="900" b="1"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Porcentaje</a:t>
                      </a:r>
                      <a:endParaRPr lang="es-MX" sz="900" b="1"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314692393"/>
                  </a:ext>
                </a:extLst>
              </a:tr>
              <a:tr h="214803">
                <a:tc>
                  <a:txBody>
                    <a:bodyPr/>
                    <a:lstStyle/>
                    <a:p>
                      <a:pPr algn="ctr" rtl="0" fontAlgn="ctr"/>
                      <a:r>
                        <a:rPr lang="es-MX" sz="900" u="none" strike="noStrike">
                          <a:effectLst/>
                        </a:rPr>
                        <a:t>Población 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975</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39%</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2714456978"/>
                  </a:ext>
                </a:extLst>
              </a:tr>
              <a:tr h="322204">
                <a:tc>
                  <a:txBody>
                    <a:bodyPr/>
                    <a:lstStyle/>
                    <a:p>
                      <a:pPr algn="ctr" rtl="0" fontAlgn="ctr"/>
                      <a:r>
                        <a:rPr lang="es-MX" sz="900" u="none" strike="noStrike">
                          <a:effectLst/>
                        </a:rPr>
                        <a:t>Población femenina 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349</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13%</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43376559"/>
                  </a:ext>
                </a:extLst>
              </a:tr>
              <a:tr h="322204">
                <a:tc>
                  <a:txBody>
                    <a:bodyPr/>
                    <a:lstStyle/>
                    <a:p>
                      <a:pPr algn="ctr" rtl="0" fontAlgn="ctr"/>
                      <a:r>
                        <a:rPr lang="es-MX" sz="900" u="none" strike="noStrike">
                          <a:effectLst/>
                        </a:rPr>
                        <a:t>Población masculina 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626</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25%</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429490279"/>
                  </a:ext>
                </a:extLst>
              </a:tr>
              <a:tr h="214803">
                <a:tc>
                  <a:txBody>
                    <a:bodyPr/>
                    <a:lstStyle/>
                    <a:p>
                      <a:pPr algn="ctr" rtl="0" fontAlgn="ctr"/>
                      <a:r>
                        <a:rPr lang="es-MX" sz="900" u="none" strike="noStrike">
                          <a:effectLst/>
                        </a:rPr>
                        <a:t>Población desocupada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18</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1%</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1896010130"/>
                  </a:ext>
                </a:extLst>
              </a:tr>
              <a:tr h="322204">
                <a:tc>
                  <a:txBody>
                    <a:bodyPr/>
                    <a:lstStyle/>
                    <a:p>
                      <a:pPr algn="ctr" rtl="0" fontAlgn="ctr"/>
                      <a:r>
                        <a:rPr lang="es-MX" sz="900" u="none" strike="noStrike">
                          <a:effectLst/>
                        </a:rPr>
                        <a:t>Población masculina desocupada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12</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0.04%</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1140553566"/>
                  </a:ext>
                </a:extLst>
              </a:tr>
              <a:tr h="322204">
                <a:tc>
                  <a:txBody>
                    <a:bodyPr/>
                    <a:lstStyle/>
                    <a:p>
                      <a:pPr algn="ctr" rtl="0" fontAlgn="ctr"/>
                      <a:r>
                        <a:rPr lang="es-MX" sz="900" u="none" strike="noStrike">
                          <a:effectLst/>
                        </a:rPr>
                        <a:t>Población femenina desocupada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6</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dirty="0">
                          <a:effectLst/>
                        </a:rPr>
                        <a:t>0.006%</a:t>
                      </a:r>
                      <a:endParaRPr lang="es-MX" sz="900" b="0" i="0" u="none" strike="noStrike" dirty="0">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848062933"/>
                  </a:ext>
                </a:extLst>
              </a:tr>
              <a:tr h="322204">
                <a:tc>
                  <a:txBody>
                    <a:bodyPr/>
                    <a:lstStyle/>
                    <a:p>
                      <a:pPr algn="ctr" rtl="0" fontAlgn="ctr"/>
                      <a:r>
                        <a:rPr lang="es-MX" sz="900" u="none" strike="noStrike">
                          <a:effectLst/>
                        </a:rPr>
                        <a:t>Población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993</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39%</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4144117208"/>
                  </a:ext>
                </a:extLst>
              </a:tr>
              <a:tr h="322204">
                <a:tc>
                  <a:txBody>
                    <a:bodyPr/>
                    <a:lstStyle/>
                    <a:p>
                      <a:pPr algn="ctr" rtl="0" fontAlgn="ctr"/>
                      <a:r>
                        <a:rPr lang="es-MX" sz="900" u="none" strike="noStrike">
                          <a:effectLst/>
                        </a:rPr>
                        <a:t>Población masculina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638</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26%</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2100730353"/>
                  </a:ext>
                </a:extLst>
              </a:tr>
              <a:tr h="322204">
                <a:tc>
                  <a:txBody>
                    <a:bodyPr/>
                    <a:lstStyle/>
                    <a:p>
                      <a:pPr algn="ctr" rtl="0" fontAlgn="ctr"/>
                      <a:r>
                        <a:rPr lang="es-MX" sz="900" u="none" strike="noStrike">
                          <a:effectLst/>
                        </a:rPr>
                        <a:t>Población femenina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355</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14%</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247849262"/>
                  </a:ext>
                </a:extLst>
              </a:tr>
              <a:tr h="322204">
                <a:tc>
                  <a:txBody>
                    <a:bodyPr/>
                    <a:lstStyle/>
                    <a:p>
                      <a:pPr algn="ctr" rtl="0" fontAlgn="ctr"/>
                      <a:r>
                        <a:rPr lang="es-MX" sz="900" u="none" strike="noStrike">
                          <a:effectLst/>
                        </a:rPr>
                        <a:t>Población no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703</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28%</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2914921469"/>
                  </a:ext>
                </a:extLst>
              </a:tr>
              <a:tr h="483305">
                <a:tc>
                  <a:txBody>
                    <a:bodyPr/>
                    <a:lstStyle/>
                    <a:p>
                      <a:pPr algn="ctr" rtl="0" fontAlgn="ctr"/>
                      <a:r>
                        <a:rPr lang="es-MX" sz="900" u="none" strike="noStrike">
                          <a:effectLst/>
                        </a:rPr>
                        <a:t>Población masculina no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207</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a:effectLst/>
                        </a:rPr>
                        <a:t>8%</a:t>
                      </a:r>
                      <a:endParaRPr lang="es-MX" sz="900" b="0" i="0" u="none" strike="noStrike">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3031869357"/>
                  </a:ext>
                </a:extLst>
              </a:tr>
              <a:tr h="322204">
                <a:tc>
                  <a:txBody>
                    <a:bodyPr/>
                    <a:lstStyle/>
                    <a:p>
                      <a:pPr algn="ctr" rtl="0" fontAlgn="ctr"/>
                      <a:r>
                        <a:rPr lang="es-MX" sz="900" u="none" strike="noStrike">
                          <a:effectLst/>
                        </a:rPr>
                        <a:t>Población femenina no económicamente activa</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rtl="0" fontAlgn="ctr"/>
                      <a:r>
                        <a:rPr lang="es-MX" sz="900" u="none" strike="noStrike">
                          <a:effectLst/>
                        </a:rPr>
                        <a:t>496</a:t>
                      </a:r>
                      <a:endParaRPr lang="es-MX" sz="900" b="0" i="0" u="none" strike="noStrike">
                        <a:solidFill>
                          <a:srgbClr val="000000"/>
                        </a:solidFill>
                        <a:effectLst/>
                        <a:latin typeface="Arial" panose="020B0604020202020204" pitchFamily="34" charset="0"/>
                      </a:endParaRPr>
                    </a:p>
                  </a:txBody>
                  <a:tcPr marL="10740" marR="10740" marT="10740" marB="0" anchor="ctr"/>
                </a:tc>
                <a:tc>
                  <a:txBody>
                    <a:bodyPr/>
                    <a:lstStyle/>
                    <a:p>
                      <a:pPr algn="ctr" fontAlgn="b"/>
                      <a:r>
                        <a:rPr lang="es-MX" sz="900" u="none" strike="noStrike" dirty="0">
                          <a:effectLst/>
                        </a:rPr>
                        <a:t>20%</a:t>
                      </a:r>
                      <a:endParaRPr lang="es-MX" sz="900" b="0" i="0" u="none" strike="noStrike" dirty="0">
                        <a:solidFill>
                          <a:srgbClr val="000000"/>
                        </a:solidFill>
                        <a:effectLst/>
                        <a:latin typeface="Calibri" panose="020F0502020204030204" pitchFamily="34" charset="0"/>
                      </a:endParaRPr>
                    </a:p>
                  </a:txBody>
                  <a:tcPr marL="10740" marR="10740" marT="10740" marB="0" anchor="b"/>
                </a:tc>
                <a:extLst>
                  <a:ext uri="{0D108BD9-81ED-4DB2-BD59-A6C34878D82A}">
                    <a16:rowId xmlns:a16="http://schemas.microsoft.com/office/drawing/2014/main" val="2624526937"/>
                  </a:ext>
                </a:extLst>
              </a:tr>
            </a:tbl>
          </a:graphicData>
        </a:graphic>
      </p:graphicFrame>
      <p:sp>
        <p:nvSpPr>
          <p:cNvPr id="7" name="Google Shape;113;p13">
            <a:extLst>
              <a:ext uri="{FF2B5EF4-FFF2-40B4-BE49-F238E27FC236}">
                <a16:creationId xmlns:a16="http://schemas.microsoft.com/office/drawing/2014/main" id="{1A10C75B-C133-4283-B7D8-D920D9531ABD}"/>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“Conformación de nuevas ruralidades mediante la movilidad laboral hacia destinos turísticos en Jalisco.</a:t>
            </a:r>
            <a:br>
              <a:rPr lang="es-MX" sz="1200"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Estudio de caso”</a:t>
            </a:r>
            <a:br>
              <a:rPr lang="es-MX" sz="1867" dirty="0">
                <a:latin typeface="Arial" panose="020B0604020202020204" pitchFamily="34" charset="0"/>
                <a:cs typeface="Arial" panose="020B0604020202020204" pitchFamily="34" charset="0"/>
              </a:rPr>
            </a:br>
            <a:br>
              <a:rPr lang="es-MX" sz="1867" dirty="0">
                <a:latin typeface="Arial" panose="020B0604020202020204" pitchFamily="34" charset="0"/>
                <a:cs typeface="Arial" panose="020B0604020202020204" pitchFamily="34" charset="0"/>
              </a:rPr>
            </a:br>
            <a:br>
              <a:rPr lang="es-MX" sz="1867" dirty="0">
                <a:latin typeface="Arial" panose="020B0604020202020204" pitchFamily="34" charset="0"/>
                <a:cs typeface="Arial" panose="020B0604020202020204" pitchFamily="34" charset="0"/>
              </a:rPr>
            </a:br>
            <a:endParaRPr lang="es-MX" sz="1867"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59C24F8-A28C-4CF3-82C6-DFD3919C984F}"/>
              </a:ext>
            </a:extLst>
          </p:cNvPr>
          <p:cNvSpPr>
            <a:spLocks noGrp="1"/>
          </p:cNvSpPr>
          <p:nvPr>
            <p:ph type="sldNum" sz="quarter" idx="12"/>
          </p:nvPr>
        </p:nvSpPr>
        <p:spPr/>
        <p:txBody>
          <a:bodyPr/>
          <a:lstStyle/>
          <a:p>
            <a:fld id="{00000000-1234-1234-1234-123412341234}" type="slidenum">
              <a:rPr lang="es-MX" smtClean="0"/>
              <a:pPr/>
              <a:t>15</a:t>
            </a:fld>
            <a:endParaRPr lang="es-MX"/>
          </a:p>
        </p:txBody>
      </p:sp>
      <p:sp>
        <p:nvSpPr>
          <p:cNvPr id="3" name="CuadroTexto 2">
            <a:extLst>
              <a:ext uri="{FF2B5EF4-FFF2-40B4-BE49-F238E27FC236}">
                <a16:creationId xmlns:a16="http://schemas.microsoft.com/office/drawing/2014/main" id="{2F91AAD6-D8FE-46C1-AD5F-76C1D7167671}"/>
              </a:ext>
            </a:extLst>
          </p:cNvPr>
          <p:cNvSpPr txBox="1"/>
          <p:nvPr/>
        </p:nvSpPr>
        <p:spPr>
          <a:xfrm>
            <a:off x="1482826" y="678282"/>
            <a:ext cx="2714205" cy="461665"/>
          </a:xfrm>
          <a:prstGeom prst="rect">
            <a:avLst/>
          </a:prstGeom>
          <a:noFill/>
        </p:spPr>
        <p:txBody>
          <a:bodyPr wrap="none" rtlCol="0">
            <a:spAutoFit/>
          </a:bodyPr>
          <a:lstStyle/>
          <a:p>
            <a:r>
              <a:rPr lang="es-ES" sz="2400" b="1" dirty="0">
                <a:latin typeface="Arial" panose="020B0604020202020204" pitchFamily="34" charset="0"/>
                <a:cs typeface="Arial" panose="020B0604020202020204" pitchFamily="34" charset="0"/>
              </a:rPr>
              <a:t>Análisis de datos</a:t>
            </a:r>
            <a:endParaRPr lang="es-MX" sz="24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6F13199-D672-4446-ADC7-49936FF9581F}"/>
              </a:ext>
            </a:extLst>
          </p:cNvPr>
          <p:cNvSpPr/>
          <p:nvPr/>
        </p:nvSpPr>
        <p:spPr>
          <a:xfrm>
            <a:off x="4197031" y="5757809"/>
            <a:ext cx="6096000" cy="954107"/>
          </a:xfrm>
          <a:prstGeom prst="rect">
            <a:avLst/>
          </a:prstGeom>
        </p:spPr>
        <p:txBody>
          <a:bodyPr>
            <a:spAutoFit/>
          </a:bodyPr>
          <a:lstStyle/>
          <a:p>
            <a:r>
              <a:rPr lang="es-MX" sz="1400" dirty="0">
                <a:latin typeface="Arial" panose="020B0604020202020204" pitchFamily="34" charset="0"/>
                <a:ea typeface="Calibri" panose="020F0502020204030204" pitchFamily="34" charset="0"/>
                <a:cs typeface="Arial" panose="020B0604020202020204" pitchFamily="34" charset="0"/>
              </a:rPr>
              <a:t>La metodología para la recolección de datos consistió en entrevistar a 50 trabajadores en la localidad de Sayulita a principios del año 2017, que se desempeñan en actividades relacionadas con el turismo. Y que se trasladan todos los días de sus lugares de residencia. </a:t>
            </a:r>
            <a:endParaRPr lang="es-MX" sz="1400" dirty="0">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47689128-FD3B-4DE4-A269-54A1DDC085E4}"/>
              </a:ext>
            </a:extLst>
          </p:cNvPr>
          <p:cNvGraphicFramePr/>
          <p:nvPr>
            <p:extLst/>
          </p:nvPr>
        </p:nvGraphicFramePr>
        <p:xfrm>
          <a:off x="1938440" y="1100193"/>
          <a:ext cx="6801216" cy="402220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id="{F8F2E683-592C-470B-B470-73880667C7D5}"/>
              </a:ext>
            </a:extLst>
          </p:cNvPr>
          <p:cNvSpPr/>
          <p:nvPr/>
        </p:nvSpPr>
        <p:spPr>
          <a:xfrm>
            <a:off x="2961155" y="5264597"/>
            <a:ext cx="6096000" cy="302134"/>
          </a:xfrm>
          <a:prstGeom prst="rect">
            <a:avLst/>
          </a:prstGeom>
        </p:spPr>
        <p:txBody>
          <a:bodyPr>
            <a:spAutoFit/>
          </a:bodyPr>
          <a:lstStyle/>
          <a:p>
            <a:pPr algn="ctr">
              <a:lnSpc>
                <a:spcPct val="107000"/>
              </a:lnSpc>
              <a:spcAft>
                <a:spcPts val="1067"/>
              </a:spcAft>
            </a:pPr>
            <a:r>
              <a:rPr lang="es-MX" sz="1333" dirty="0">
                <a:latin typeface="Calibri" panose="020F0502020204030204" pitchFamily="34" charset="0"/>
                <a:ea typeface="Calibri" panose="020F0502020204030204" pitchFamily="34" charset="0"/>
                <a:cs typeface="Times New Roman" panose="02020603050405020304" pitchFamily="18" charset="0"/>
              </a:rPr>
              <a:t>Fuente: elaboración propia con base a las entrevistas a los trabajadores, enero, 2017</a:t>
            </a:r>
          </a:p>
        </p:txBody>
      </p:sp>
      <p:sp>
        <p:nvSpPr>
          <p:cNvPr id="7" name="Google Shape;113;p13">
            <a:extLst>
              <a:ext uri="{FF2B5EF4-FFF2-40B4-BE49-F238E27FC236}">
                <a16:creationId xmlns:a16="http://schemas.microsoft.com/office/drawing/2014/main" id="{7CB43791-FE7B-45FD-AC20-BDA41E5BD560}"/>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85747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2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16</a:t>
            </a:fld>
            <a:endParaRPr/>
          </a:p>
        </p:txBody>
      </p:sp>
      <p:graphicFrame>
        <p:nvGraphicFramePr>
          <p:cNvPr id="14" name="Gráfico 13">
            <a:extLst>
              <a:ext uri="{FF2B5EF4-FFF2-40B4-BE49-F238E27FC236}">
                <a16:creationId xmlns:a16="http://schemas.microsoft.com/office/drawing/2014/main" id="{13687A5B-E940-4336-9003-8752B6BBF44E}"/>
              </a:ext>
            </a:extLst>
          </p:cNvPr>
          <p:cNvGraphicFramePr/>
          <p:nvPr>
            <p:extLst/>
          </p:nvPr>
        </p:nvGraphicFramePr>
        <p:xfrm>
          <a:off x="1973525" y="1156477"/>
          <a:ext cx="6815240" cy="410625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9BC4A5F5-C38B-4B99-9DAA-7BB316223E92}"/>
              </a:ext>
            </a:extLst>
          </p:cNvPr>
          <p:cNvSpPr/>
          <p:nvPr/>
        </p:nvSpPr>
        <p:spPr>
          <a:xfrm>
            <a:off x="2206831" y="5368611"/>
            <a:ext cx="6096000" cy="515398"/>
          </a:xfrm>
          <a:prstGeom prst="rect">
            <a:avLst/>
          </a:prstGeom>
        </p:spPr>
        <p:txBody>
          <a:bodyPr>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ADD6749A-F433-4C39-B6EF-90550A24E78A}"/>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87C71A-F17D-47E7-BDF3-8D248B1ECE5C}"/>
              </a:ext>
            </a:extLst>
          </p:cNvPr>
          <p:cNvSpPr>
            <a:spLocks noGrp="1"/>
          </p:cNvSpPr>
          <p:nvPr>
            <p:ph type="sldNum" sz="quarter" idx="12"/>
          </p:nvPr>
        </p:nvSpPr>
        <p:spPr/>
        <p:txBody>
          <a:bodyPr/>
          <a:lstStyle/>
          <a:p>
            <a:fld id="{00000000-1234-1234-1234-123412341234}" type="slidenum">
              <a:rPr lang="es-MX" smtClean="0"/>
              <a:pPr/>
              <a:t>17</a:t>
            </a:fld>
            <a:endParaRPr lang="es-MX"/>
          </a:p>
        </p:txBody>
      </p:sp>
      <p:graphicFrame>
        <p:nvGraphicFramePr>
          <p:cNvPr id="3" name="Gráfico 2">
            <a:extLst>
              <a:ext uri="{FF2B5EF4-FFF2-40B4-BE49-F238E27FC236}">
                <a16:creationId xmlns:a16="http://schemas.microsoft.com/office/drawing/2014/main" id="{9404FFD9-AFA8-47E3-8752-B5E255C69912}"/>
              </a:ext>
            </a:extLst>
          </p:cNvPr>
          <p:cNvGraphicFramePr/>
          <p:nvPr>
            <p:extLst/>
          </p:nvPr>
        </p:nvGraphicFramePr>
        <p:xfrm>
          <a:off x="1999839" y="1175343"/>
          <a:ext cx="7157319" cy="410493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ADAD59E7-D890-4F85-AF63-A92FA165F9E0}"/>
              </a:ext>
            </a:extLst>
          </p:cNvPr>
          <p:cNvSpPr/>
          <p:nvPr/>
        </p:nvSpPr>
        <p:spPr>
          <a:xfrm>
            <a:off x="3347089" y="5728231"/>
            <a:ext cx="6096000" cy="515398"/>
          </a:xfrm>
          <a:prstGeom prst="rect">
            <a:avLst/>
          </a:prstGeom>
        </p:spPr>
        <p:txBody>
          <a:bodyPr>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3E67128F-97EF-48F6-91C4-3FB249FFE8F2}"/>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29440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8D4E53-4F3F-42EF-B96D-11C5D9B2F296}"/>
              </a:ext>
            </a:extLst>
          </p:cNvPr>
          <p:cNvSpPr>
            <a:spLocks noGrp="1"/>
          </p:cNvSpPr>
          <p:nvPr>
            <p:ph type="sldNum" sz="quarter" idx="12"/>
          </p:nvPr>
        </p:nvSpPr>
        <p:spPr/>
        <p:txBody>
          <a:bodyPr/>
          <a:lstStyle/>
          <a:p>
            <a:fld id="{00000000-1234-1234-1234-123412341234}" type="slidenum">
              <a:rPr lang="es-MX" smtClean="0"/>
              <a:pPr/>
              <a:t>18</a:t>
            </a:fld>
            <a:endParaRPr lang="es-MX"/>
          </a:p>
        </p:txBody>
      </p:sp>
      <p:graphicFrame>
        <p:nvGraphicFramePr>
          <p:cNvPr id="3" name="Gráfico 2">
            <a:extLst>
              <a:ext uri="{FF2B5EF4-FFF2-40B4-BE49-F238E27FC236}">
                <a16:creationId xmlns:a16="http://schemas.microsoft.com/office/drawing/2014/main" id="{E587CCB4-C480-454B-8120-656D9F3D98E8}"/>
              </a:ext>
            </a:extLst>
          </p:cNvPr>
          <p:cNvGraphicFramePr/>
          <p:nvPr>
            <p:extLst/>
          </p:nvPr>
        </p:nvGraphicFramePr>
        <p:xfrm>
          <a:off x="1947210" y="1109011"/>
          <a:ext cx="7359057" cy="416249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72CE2570-7062-4256-A1BE-C7B2B957448F}"/>
              </a:ext>
            </a:extLst>
          </p:cNvPr>
          <p:cNvSpPr/>
          <p:nvPr/>
        </p:nvSpPr>
        <p:spPr>
          <a:xfrm>
            <a:off x="3201496" y="5446230"/>
            <a:ext cx="6096000" cy="515398"/>
          </a:xfrm>
          <a:prstGeom prst="rect">
            <a:avLst/>
          </a:prstGeom>
        </p:spPr>
        <p:txBody>
          <a:bodyPr>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A5E08FFF-524E-4D08-8681-19B4A981F277}"/>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400480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4F63CDD-F980-4495-B8C3-B7EF1A31308B}"/>
              </a:ext>
            </a:extLst>
          </p:cNvPr>
          <p:cNvSpPr>
            <a:spLocks noGrp="1"/>
          </p:cNvSpPr>
          <p:nvPr>
            <p:ph type="sldNum" sz="quarter" idx="12"/>
          </p:nvPr>
        </p:nvSpPr>
        <p:spPr/>
        <p:txBody>
          <a:bodyPr/>
          <a:lstStyle/>
          <a:p>
            <a:fld id="{00000000-1234-1234-1234-123412341234}" type="slidenum">
              <a:rPr lang="es-MX" smtClean="0"/>
              <a:pPr/>
              <a:t>19</a:t>
            </a:fld>
            <a:endParaRPr lang="es-MX"/>
          </a:p>
        </p:txBody>
      </p:sp>
      <p:graphicFrame>
        <p:nvGraphicFramePr>
          <p:cNvPr id="3" name="Gráfico 2">
            <a:extLst>
              <a:ext uri="{FF2B5EF4-FFF2-40B4-BE49-F238E27FC236}">
                <a16:creationId xmlns:a16="http://schemas.microsoft.com/office/drawing/2014/main" id="{20463C7E-C4AE-4885-AA5C-6521A806B995}"/>
              </a:ext>
            </a:extLst>
          </p:cNvPr>
          <p:cNvGraphicFramePr/>
          <p:nvPr>
            <p:extLst/>
          </p:nvPr>
        </p:nvGraphicFramePr>
        <p:xfrm>
          <a:off x="2026151" y="828331"/>
          <a:ext cx="7306428" cy="431160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0DEAEC47-EFCC-48BE-8EC6-3332D0B687FA}"/>
              </a:ext>
            </a:extLst>
          </p:cNvPr>
          <p:cNvSpPr/>
          <p:nvPr/>
        </p:nvSpPr>
        <p:spPr>
          <a:xfrm>
            <a:off x="3201496" y="5446229"/>
            <a:ext cx="6096000" cy="302134"/>
          </a:xfrm>
          <a:prstGeom prst="rect">
            <a:avLst/>
          </a:prstGeom>
        </p:spPr>
        <p:txBody>
          <a:bodyPr>
            <a:spAutoFit/>
          </a:bodyPr>
          <a:lstStyle/>
          <a:p>
            <a:pPr algn="ctr">
              <a:lnSpc>
                <a:spcPct val="107000"/>
              </a:lnSpc>
              <a:spcAft>
                <a:spcPts val="1067"/>
              </a:spcAft>
            </a:pPr>
            <a:r>
              <a:rPr lang="es-MX" sz="1333" dirty="0">
                <a:latin typeface="Calibri" panose="020F0502020204030204" pitchFamily="34" charset="0"/>
                <a:ea typeface="Calibri" panose="020F0502020204030204" pitchFamily="34" charset="0"/>
                <a:cs typeface="Times New Roman" panose="02020603050405020304" pitchFamily="18"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FB11D0CE-6BB4-43BB-9DB2-8EDF8D931367}"/>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36048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1"/>
          </p:nvPr>
        </p:nvSpPr>
        <p:spPr>
          <a:xfrm>
            <a:off x="681317" y="1350039"/>
            <a:ext cx="10638616" cy="2555200"/>
          </a:xfrm>
          <a:prstGeom prst="rect">
            <a:avLst/>
          </a:prstGeom>
        </p:spPr>
        <p:txBody>
          <a:bodyPr spcFirstLastPara="1" vert="horz" wrap="square" lIns="121900" tIns="121900" rIns="121900" bIns="121900" rtlCol="0" anchor="t" anchorCtr="0">
            <a:noAutofit/>
          </a:bodyPr>
          <a:lstStyle/>
          <a:p>
            <a:pPr marL="0" indent="0" algn="just">
              <a:buNone/>
            </a:pPr>
            <a:r>
              <a:rPr lang="es-MX" b="1" dirty="0"/>
              <a:t>El objetivo </a:t>
            </a:r>
          </a:p>
          <a:p>
            <a:pPr marL="0" indent="0" algn="just">
              <a:buNone/>
            </a:pPr>
            <a:r>
              <a:rPr lang="es-MX" dirty="0"/>
              <a:t>analizar las características y motivos principales que presentan los trabajadores que diariamente se trasladan de las localidades asentadas alrededor de una población rural que recientemente se ha visto beneficiada por el boom turístico de la zona y como se ha ido transformando el espacio urbano. </a:t>
            </a:r>
            <a:endParaRPr sz="1600" dirty="0"/>
          </a:p>
        </p:txBody>
      </p:sp>
      <p:sp>
        <p:nvSpPr>
          <p:cNvPr id="120" name="Google Shape;120;p14"/>
          <p:cNvSpPr txBox="1">
            <a:spLocks noGrp="1"/>
          </p:cNvSpPr>
          <p:nvPr>
            <p:ph type="body" idx="2"/>
          </p:nvPr>
        </p:nvSpPr>
        <p:spPr>
          <a:xfrm>
            <a:off x="681317" y="4085587"/>
            <a:ext cx="10638616" cy="1102000"/>
          </a:xfrm>
          <a:prstGeom prst="rect">
            <a:avLst/>
          </a:prstGeom>
        </p:spPr>
        <p:txBody>
          <a:bodyPr spcFirstLastPara="1" vert="horz" wrap="square" lIns="121900" tIns="121900" rIns="121900" bIns="121900" rtlCol="0" anchor="t" anchorCtr="0">
            <a:noAutofit/>
          </a:bodyPr>
          <a:lstStyle/>
          <a:p>
            <a:pPr marL="0" indent="0" algn="just">
              <a:spcBef>
                <a:spcPts val="0"/>
              </a:spcBef>
              <a:buClr>
                <a:schemeClr val="dk1"/>
              </a:buClr>
              <a:buSzPts val="1100"/>
              <a:buNone/>
            </a:pPr>
            <a:r>
              <a:rPr lang="es-MX" dirty="0"/>
              <a:t>A partir de ser beneficiada por una política pública, mediante el Programa de Pueblos Mágicos implementado por el gobierno federal. Cuyo propósito estriba en el fomento de las actividades turísticas resaltando los atractivos locales. </a:t>
            </a:r>
            <a:endParaRPr sz="1333" dirty="0">
              <a:solidFill>
                <a:srgbClr val="1155CC"/>
              </a:solidFill>
            </a:endParaRPr>
          </a:p>
          <a:p>
            <a:pPr marL="0" indent="0" algn="just">
              <a:spcBef>
                <a:spcPts val="0"/>
              </a:spcBef>
              <a:buNone/>
            </a:pPr>
            <a:endParaRPr sz="1333" dirty="0">
              <a:solidFill>
                <a:srgbClr val="1155CC"/>
              </a:solidFill>
            </a:endParaRPr>
          </a:p>
        </p:txBody>
      </p:sp>
      <p:sp>
        <p:nvSpPr>
          <p:cNvPr id="121" name="Google Shape;121;p14"/>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
        <p:nvSpPr>
          <p:cNvPr id="6" name="Google Shape;113;p13">
            <a:extLst>
              <a:ext uri="{FF2B5EF4-FFF2-40B4-BE49-F238E27FC236}">
                <a16:creationId xmlns:a16="http://schemas.microsoft.com/office/drawing/2014/main" id="{0244B845-A9AA-4FFB-9B58-DC184C6BE4B1}"/>
              </a:ext>
            </a:extLst>
          </p:cNvPr>
          <p:cNvSpPr txBox="1">
            <a:spLocks/>
          </p:cNvSpPr>
          <p:nvPr/>
        </p:nvSpPr>
        <p:spPr>
          <a:xfrm>
            <a:off x="-1885814" y="-237591"/>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010DAB3-DE45-4F4E-88D1-E94EA1C1D64D}"/>
              </a:ext>
            </a:extLst>
          </p:cNvPr>
          <p:cNvSpPr>
            <a:spLocks noGrp="1"/>
          </p:cNvSpPr>
          <p:nvPr>
            <p:ph type="sldNum" sz="quarter" idx="12"/>
          </p:nvPr>
        </p:nvSpPr>
        <p:spPr/>
        <p:txBody>
          <a:bodyPr/>
          <a:lstStyle/>
          <a:p>
            <a:fld id="{00000000-1234-1234-1234-123412341234}" type="slidenum">
              <a:rPr lang="es-MX" smtClean="0"/>
              <a:pPr/>
              <a:t>20</a:t>
            </a:fld>
            <a:endParaRPr lang="es-MX"/>
          </a:p>
        </p:txBody>
      </p:sp>
      <p:graphicFrame>
        <p:nvGraphicFramePr>
          <p:cNvPr id="3" name="Gráfico 2">
            <a:extLst>
              <a:ext uri="{FF2B5EF4-FFF2-40B4-BE49-F238E27FC236}">
                <a16:creationId xmlns:a16="http://schemas.microsoft.com/office/drawing/2014/main" id="{32EE6BD7-AE93-411E-8D9B-4B8027695776}"/>
              </a:ext>
            </a:extLst>
          </p:cNvPr>
          <p:cNvGraphicFramePr/>
          <p:nvPr>
            <p:extLst/>
          </p:nvPr>
        </p:nvGraphicFramePr>
        <p:xfrm>
          <a:off x="662227" y="1382975"/>
          <a:ext cx="4960127" cy="2987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C26DF634-9CE0-4A95-93B7-0D7C08048F9D}"/>
              </a:ext>
            </a:extLst>
          </p:cNvPr>
          <p:cNvGraphicFramePr/>
          <p:nvPr>
            <p:extLst/>
          </p:nvPr>
        </p:nvGraphicFramePr>
        <p:xfrm>
          <a:off x="6306510" y="3262897"/>
          <a:ext cx="5789007" cy="32628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82A9C66C-7206-4686-AC06-5A5EE9EAFCE5}"/>
              </a:ext>
            </a:extLst>
          </p:cNvPr>
          <p:cNvSpPr/>
          <p:nvPr/>
        </p:nvSpPr>
        <p:spPr>
          <a:xfrm>
            <a:off x="0" y="6595535"/>
            <a:ext cx="6096000" cy="302134"/>
          </a:xfrm>
          <a:prstGeom prst="rect">
            <a:avLst/>
          </a:prstGeom>
        </p:spPr>
        <p:txBody>
          <a:bodyPr>
            <a:spAutoFit/>
          </a:bodyPr>
          <a:lstStyle/>
          <a:p>
            <a:pPr algn="ctr">
              <a:lnSpc>
                <a:spcPct val="107000"/>
              </a:lnSpc>
              <a:spcAft>
                <a:spcPts val="1067"/>
              </a:spcAft>
            </a:pPr>
            <a:r>
              <a:rPr lang="es-MX" sz="1333" dirty="0">
                <a:latin typeface="Calibri" panose="020F0502020204030204" pitchFamily="34" charset="0"/>
                <a:ea typeface="Calibri" panose="020F0502020204030204" pitchFamily="34" charset="0"/>
                <a:cs typeface="Times New Roman" panose="02020603050405020304" pitchFamily="18" charset="0"/>
              </a:rPr>
              <a:t>Fuente: elaboración propia con base a las entrevistas a los trabajadores, enero, 2017</a:t>
            </a:r>
          </a:p>
        </p:txBody>
      </p:sp>
      <p:sp>
        <p:nvSpPr>
          <p:cNvPr id="6" name="Google Shape;113;p13">
            <a:extLst>
              <a:ext uri="{FF2B5EF4-FFF2-40B4-BE49-F238E27FC236}">
                <a16:creationId xmlns:a16="http://schemas.microsoft.com/office/drawing/2014/main" id="{BCC1EE9D-B4B7-4ED2-8D31-56526E2644D2}"/>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14318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871AB99-D959-4CF3-8AFE-3BF4C046ED72}"/>
              </a:ext>
            </a:extLst>
          </p:cNvPr>
          <p:cNvSpPr>
            <a:spLocks noGrp="1"/>
          </p:cNvSpPr>
          <p:nvPr>
            <p:ph type="sldNum" sz="quarter" idx="12"/>
          </p:nvPr>
        </p:nvSpPr>
        <p:spPr/>
        <p:txBody>
          <a:bodyPr/>
          <a:lstStyle/>
          <a:p>
            <a:fld id="{00000000-1234-1234-1234-123412341234}" type="slidenum">
              <a:rPr lang="es-MX" smtClean="0"/>
              <a:pPr/>
              <a:t>21</a:t>
            </a:fld>
            <a:endParaRPr lang="es-MX"/>
          </a:p>
        </p:txBody>
      </p:sp>
      <p:graphicFrame>
        <p:nvGraphicFramePr>
          <p:cNvPr id="3" name="Gráfico 2">
            <a:extLst>
              <a:ext uri="{FF2B5EF4-FFF2-40B4-BE49-F238E27FC236}">
                <a16:creationId xmlns:a16="http://schemas.microsoft.com/office/drawing/2014/main" id="{BF4D95CF-9DC4-4737-AF92-2CB4B3387302}"/>
              </a:ext>
            </a:extLst>
          </p:cNvPr>
          <p:cNvGraphicFramePr/>
          <p:nvPr>
            <p:extLst/>
          </p:nvPr>
        </p:nvGraphicFramePr>
        <p:xfrm>
          <a:off x="1583204" y="961819"/>
          <a:ext cx="7556411" cy="49343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B27F6315-913A-45FC-BDA7-AE91EC639968}"/>
              </a:ext>
            </a:extLst>
          </p:cNvPr>
          <p:cNvSpPr/>
          <p:nvPr/>
        </p:nvSpPr>
        <p:spPr>
          <a:xfrm>
            <a:off x="543816" y="6166679"/>
            <a:ext cx="6096000" cy="302134"/>
          </a:xfrm>
          <a:prstGeom prst="rect">
            <a:avLst/>
          </a:prstGeom>
        </p:spPr>
        <p:txBody>
          <a:bodyPr>
            <a:spAutoFit/>
          </a:bodyPr>
          <a:lstStyle/>
          <a:p>
            <a:pPr algn="ctr">
              <a:lnSpc>
                <a:spcPct val="107000"/>
              </a:lnSpc>
              <a:spcAft>
                <a:spcPts val="1067"/>
              </a:spcAft>
            </a:pPr>
            <a:r>
              <a:rPr lang="es-MX" sz="1333" dirty="0">
                <a:latin typeface="Calibri" panose="020F0502020204030204" pitchFamily="34" charset="0"/>
                <a:ea typeface="Calibri" panose="020F0502020204030204" pitchFamily="34" charset="0"/>
                <a:cs typeface="Times New Roman" panose="02020603050405020304" pitchFamily="18" charset="0"/>
              </a:rPr>
              <a:t>Fuente: elaboración propia con base a las entrevistas a los trabajadores, enero, 2017</a:t>
            </a:r>
          </a:p>
        </p:txBody>
      </p:sp>
      <p:sp>
        <p:nvSpPr>
          <p:cNvPr id="6" name="Google Shape;113;p13">
            <a:extLst>
              <a:ext uri="{FF2B5EF4-FFF2-40B4-BE49-F238E27FC236}">
                <a16:creationId xmlns:a16="http://schemas.microsoft.com/office/drawing/2014/main" id="{CCB8066D-8431-4452-B7BC-354DD2743682}"/>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04207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731D543-5C83-4A7A-8437-3C9B33037C96}"/>
              </a:ext>
            </a:extLst>
          </p:cNvPr>
          <p:cNvSpPr>
            <a:spLocks noGrp="1"/>
          </p:cNvSpPr>
          <p:nvPr>
            <p:ph type="sldNum" sz="quarter" idx="12"/>
          </p:nvPr>
        </p:nvSpPr>
        <p:spPr/>
        <p:txBody>
          <a:bodyPr/>
          <a:lstStyle/>
          <a:p>
            <a:fld id="{00000000-1234-1234-1234-123412341234}" type="slidenum">
              <a:rPr lang="es-MX" smtClean="0"/>
              <a:pPr/>
              <a:t>22</a:t>
            </a:fld>
            <a:endParaRPr lang="es-MX"/>
          </a:p>
        </p:txBody>
      </p:sp>
      <p:graphicFrame>
        <p:nvGraphicFramePr>
          <p:cNvPr id="3" name="Gráfico 2">
            <a:extLst>
              <a:ext uri="{FF2B5EF4-FFF2-40B4-BE49-F238E27FC236}">
                <a16:creationId xmlns:a16="http://schemas.microsoft.com/office/drawing/2014/main" id="{238F2DF4-3991-4997-8669-3886BAE1BE84}"/>
              </a:ext>
            </a:extLst>
          </p:cNvPr>
          <p:cNvGraphicFramePr/>
          <p:nvPr>
            <p:extLst/>
          </p:nvPr>
        </p:nvGraphicFramePr>
        <p:xfrm>
          <a:off x="1692847" y="947293"/>
          <a:ext cx="7630964" cy="472768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CF2021BB-F2B8-47F6-8ECC-E46A671B79F6}"/>
              </a:ext>
            </a:extLst>
          </p:cNvPr>
          <p:cNvSpPr/>
          <p:nvPr/>
        </p:nvSpPr>
        <p:spPr>
          <a:xfrm>
            <a:off x="2175263" y="5742556"/>
            <a:ext cx="6096000" cy="515398"/>
          </a:xfrm>
          <a:prstGeom prst="rect">
            <a:avLst/>
          </a:prstGeom>
        </p:spPr>
        <p:txBody>
          <a:bodyPr>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A6D85746-EA83-440A-B37D-360770BE4DE9}"/>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166682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5A51C2-7C6E-4229-A19E-AEE0ED5D5220}"/>
              </a:ext>
            </a:extLst>
          </p:cNvPr>
          <p:cNvSpPr>
            <a:spLocks noGrp="1"/>
          </p:cNvSpPr>
          <p:nvPr>
            <p:ph type="sldNum" sz="quarter" idx="12"/>
          </p:nvPr>
        </p:nvSpPr>
        <p:spPr/>
        <p:txBody>
          <a:bodyPr/>
          <a:lstStyle/>
          <a:p>
            <a:fld id="{00000000-1234-1234-1234-123412341234}" type="slidenum">
              <a:rPr lang="es-MX" smtClean="0"/>
              <a:pPr/>
              <a:t>23</a:t>
            </a:fld>
            <a:endParaRPr lang="es-MX"/>
          </a:p>
        </p:txBody>
      </p:sp>
      <p:graphicFrame>
        <p:nvGraphicFramePr>
          <p:cNvPr id="3" name="Gráfico 1">
            <a:extLst>
              <a:ext uri="{FF2B5EF4-FFF2-40B4-BE49-F238E27FC236}">
                <a16:creationId xmlns:a16="http://schemas.microsoft.com/office/drawing/2014/main" id="{6C7D56FC-180A-48E8-A7AA-7C48D5B5B58F}"/>
              </a:ext>
            </a:extLst>
          </p:cNvPr>
          <p:cNvGraphicFramePr>
            <a:graphicFrameLocks/>
          </p:cNvGraphicFramePr>
          <p:nvPr>
            <p:extLst>
              <p:ext uri="{D42A27DB-BD31-4B8C-83A1-F6EECF244321}">
                <p14:modId xmlns:p14="http://schemas.microsoft.com/office/powerpoint/2010/main" val="3295154049"/>
              </p:ext>
            </p:extLst>
          </p:nvPr>
        </p:nvGraphicFramePr>
        <p:xfrm>
          <a:off x="2675467" y="591412"/>
          <a:ext cx="6964947" cy="5101113"/>
        </p:xfrm>
        <a:graphic>
          <a:graphicData uri="http://schemas.openxmlformats.org/presentationml/2006/ole">
            <mc:AlternateContent xmlns:mc="http://schemas.openxmlformats.org/markup-compatibility/2006">
              <mc:Choice xmlns:v="urn:schemas-microsoft-com:vml" Requires="v">
                <p:oleObj spid="_x0000_s1030" name="Chart" r:id="rId3" imgW="7309738" imgH="5584420" progId="Excel.Chart.8">
                  <p:embed/>
                </p:oleObj>
              </mc:Choice>
              <mc:Fallback>
                <p:oleObj name="Chart" r:id="rId3" imgW="7309738" imgH="5584420" progId="Excel.Chart.8">
                  <p:embed/>
                  <p:pic>
                    <p:nvPicPr>
                      <p:cNvPr id="3" name="Gráfico 1">
                        <a:extLst>
                          <a:ext uri="{FF2B5EF4-FFF2-40B4-BE49-F238E27FC236}">
                            <a16:creationId xmlns:a16="http://schemas.microsoft.com/office/drawing/2014/main" id="{6C7D56FC-180A-48E8-A7AA-7C48D5B5B58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467" y="591412"/>
                        <a:ext cx="6964947" cy="5101113"/>
                      </a:xfrm>
                      <a:prstGeom prst="rect">
                        <a:avLst/>
                      </a:prstGeom>
                      <a:noFill/>
                      <a:ln>
                        <a:noFill/>
                      </a:ln>
                    </p:spPr>
                  </p:pic>
                </p:oleObj>
              </mc:Fallback>
            </mc:AlternateContent>
          </a:graphicData>
        </a:graphic>
      </p:graphicFrame>
      <p:sp>
        <p:nvSpPr>
          <p:cNvPr id="4" name="Rectángulo 3">
            <a:extLst>
              <a:ext uri="{FF2B5EF4-FFF2-40B4-BE49-F238E27FC236}">
                <a16:creationId xmlns:a16="http://schemas.microsoft.com/office/drawing/2014/main" id="{36CC06BC-7498-45AD-AA0A-17AA95E1B86D}"/>
              </a:ext>
            </a:extLst>
          </p:cNvPr>
          <p:cNvSpPr/>
          <p:nvPr/>
        </p:nvSpPr>
        <p:spPr>
          <a:xfrm>
            <a:off x="1648989" y="5692524"/>
            <a:ext cx="7727448" cy="295915"/>
          </a:xfrm>
          <a:prstGeom prst="rect">
            <a:avLst/>
          </a:prstGeom>
        </p:spPr>
        <p:txBody>
          <a:bodyPr wrap="square">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17EBC115-357D-4A05-A005-0151672D610D}"/>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74583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1946EC-3464-4F74-8BBD-0736EB5A0EFB}"/>
              </a:ext>
            </a:extLst>
          </p:cNvPr>
          <p:cNvSpPr>
            <a:spLocks noGrp="1"/>
          </p:cNvSpPr>
          <p:nvPr>
            <p:ph type="sldNum" sz="quarter" idx="12"/>
          </p:nvPr>
        </p:nvSpPr>
        <p:spPr/>
        <p:txBody>
          <a:bodyPr/>
          <a:lstStyle/>
          <a:p>
            <a:fld id="{00000000-1234-1234-1234-123412341234}" type="slidenum">
              <a:rPr lang="es-MX" smtClean="0"/>
              <a:pPr/>
              <a:t>24</a:t>
            </a:fld>
            <a:endParaRPr lang="es-MX"/>
          </a:p>
        </p:txBody>
      </p:sp>
      <p:graphicFrame>
        <p:nvGraphicFramePr>
          <p:cNvPr id="3" name="Gráfico 1">
            <a:extLst>
              <a:ext uri="{FF2B5EF4-FFF2-40B4-BE49-F238E27FC236}">
                <a16:creationId xmlns:a16="http://schemas.microsoft.com/office/drawing/2014/main" id="{053671A1-52D7-4273-BB41-6BE72F1BCFD9}"/>
              </a:ext>
            </a:extLst>
          </p:cNvPr>
          <p:cNvGraphicFramePr>
            <a:graphicFrameLocks/>
          </p:cNvGraphicFramePr>
          <p:nvPr>
            <p:extLst>
              <p:ext uri="{D42A27DB-BD31-4B8C-83A1-F6EECF244321}">
                <p14:modId xmlns:p14="http://schemas.microsoft.com/office/powerpoint/2010/main" val="3286226292"/>
              </p:ext>
            </p:extLst>
          </p:nvPr>
        </p:nvGraphicFramePr>
        <p:xfrm>
          <a:off x="2387600" y="982377"/>
          <a:ext cx="6830956" cy="4990824"/>
        </p:xfrm>
        <a:graphic>
          <a:graphicData uri="http://schemas.openxmlformats.org/presentationml/2006/ole">
            <mc:AlternateContent xmlns:mc="http://schemas.openxmlformats.org/markup-compatibility/2006">
              <mc:Choice xmlns:v="urn:schemas-microsoft-com:vml" Requires="v">
                <p:oleObj spid="_x0000_s2054" name="Chart" r:id="rId3" imgW="7090262" imgH="5438103" progId="Excel.Chart.8">
                  <p:embed/>
                </p:oleObj>
              </mc:Choice>
              <mc:Fallback>
                <p:oleObj name="Chart" r:id="rId3" imgW="7090262" imgH="5438103" progId="Excel.Chart.8">
                  <p:embed/>
                  <p:pic>
                    <p:nvPicPr>
                      <p:cNvPr id="3" name="Gráfico 1">
                        <a:extLst>
                          <a:ext uri="{FF2B5EF4-FFF2-40B4-BE49-F238E27FC236}">
                            <a16:creationId xmlns:a16="http://schemas.microsoft.com/office/drawing/2014/main" id="{053671A1-52D7-4273-BB41-6BE72F1BCFD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982377"/>
                        <a:ext cx="6830956" cy="4990824"/>
                      </a:xfrm>
                      <a:prstGeom prst="rect">
                        <a:avLst/>
                      </a:prstGeom>
                      <a:noFill/>
                      <a:ln>
                        <a:noFill/>
                      </a:ln>
                    </p:spPr>
                  </p:pic>
                </p:oleObj>
              </mc:Fallback>
            </mc:AlternateContent>
          </a:graphicData>
        </a:graphic>
      </p:graphicFrame>
      <p:sp>
        <p:nvSpPr>
          <p:cNvPr id="4" name="Rectángulo 3">
            <a:extLst>
              <a:ext uri="{FF2B5EF4-FFF2-40B4-BE49-F238E27FC236}">
                <a16:creationId xmlns:a16="http://schemas.microsoft.com/office/drawing/2014/main" id="{658530CA-942D-4744-9B04-3FDE6186BBE3}"/>
              </a:ext>
            </a:extLst>
          </p:cNvPr>
          <p:cNvSpPr/>
          <p:nvPr/>
        </p:nvSpPr>
        <p:spPr>
          <a:xfrm>
            <a:off x="1719158" y="6086192"/>
            <a:ext cx="7437999" cy="295915"/>
          </a:xfrm>
          <a:prstGeom prst="rect">
            <a:avLst/>
          </a:prstGeom>
        </p:spPr>
        <p:txBody>
          <a:bodyPr wrap="square">
            <a:spAutoFit/>
          </a:bodyPr>
          <a:lstStyle/>
          <a:p>
            <a:pPr algn="ctr">
              <a:lnSpc>
                <a:spcPct val="107000"/>
              </a:lnSpc>
              <a:spcAft>
                <a:spcPts val="1067"/>
              </a:spcAft>
            </a:pPr>
            <a:r>
              <a:rPr lang="es-MX" sz="1333" dirty="0">
                <a:latin typeface="Arial" panose="020B0604020202020204" pitchFamily="34" charset="0"/>
                <a:ea typeface="Calibri" panose="020F0502020204030204" pitchFamily="34" charset="0"/>
                <a:cs typeface="Arial" panose="020B0604020202020204" pitchFamily="34"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ED7A641B-4699-47FC-B5F6-B4561051C773}"/>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2705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969D078-4B4F-4E01-AAEC-343C591B0A52}"/>
              </a:ext>
            </a:extLst>
          </p:cNvPr>
          <p:cNvSpPr>
            <a:spLocks noGrp="1"/>
          </p:cNvSpPr>
          <p:nvPr>
            <p:ph type="sldNum" sz="quarter" idx="12"/>
          </p:nvPr>
        </p:nvSpPr>
        <p:spPr/>
        <p:txBody>
          <a:bodyPr/>
          <a:lstStyle/>
          <a:p>
            <a:fld id="{00000000-1234-1234-1234-123412341234}" type="slidenum">
              <a:rPr lang="es-MX" smtClean="0"/>
              <a:pPr/>
              <a:t>25</a:t>
            </a:fld>
            <a:endParaRPr lang="es-MX"/>
          </a:p>
        </p:txBody>
      </p:sp>
      <p:graphicFrame>
        <p:nvGraphicFramePr>
          <p:cNvPr id="3" name="Gráfico 1">
            <a:extLst>
              <a:ext uri="{FF2B5EF4-FFF2-40B4-BE49-F238E27FC236}">
                <a16:creationId xmlns:a16="http://schemas.microsoft.com/office/drawing/2014/main" id="{255FD8D0-6A15-4A45-AD6D-DA3B8294B90F}"/>
              </a:ext>
            </a:extLst>
          </p:cNvPr>
          <p:cNvGraphicFramePr>
            <a:graphicFrameLocks/>
          </p:cNvGraphicFramePr>
          <p:nvPr>
            <p:extLst>
              <p:ext uri="{D42A27DB-BD31-4B8C-83A1-F6EECF244321}">
                <p14:modId xmlns:p14="http://schemas.microsoft.com/office/powerpoint/2010/main" val="608635648"/>
              </p:ext>
            </p:extLst>
          </p:nvPr>
        </p:nvGraphicFramePr>
        <p:xfrm>
          <a:off x="2201575" y="843622"/>
          <a:ext cx="6844647" cy="5179817"/>
        </p:xfrm>
        <a:graphic>
          <a:graphicData uri="http://schemas.openxmlformats.org/presentationml/2006/ole">
            <mc:AlternateContent xmlns:mc="http://schemas.openxmlformats.org/markup-compatibility/2006">
              <mc:Choice xmlns:v="urn:schemas-microsoft-com:vml" Requires="v">
                <p:oleObj spid="_x0000_s3078" name="Chart" r:id="rId3" imgW="6876884" imgH="5578323" progId="Excel.Chart.8">
                  <p:embed/>
                </p:oleObj>
              </mc:Choice>
              <mc:Fallback>
                <p:oleObj name="Chart" r:id="rId3" imgW="6876884" imgH="5578323" progId="Excel.Chart.8">
                  <p:embed/>
                  <p:pic>
                    <p:nvPicPr>
                      <p:cNvPr id="3" name="Gráfico 1">
                        <a:extLst>
                          <a:ext uri="{FF2B5EF4-FFF2-40B4-BE49-F238E27FC236}">
                            <a16:creationId xmlns:a16="http://schemas.microsoft.com/office/drawing/2014/main" id="{255FD8D0-6A15-4A45-AD6D-DA3B8294B90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575" y="843622"/>
                        <a:ext cx="6844647" cy="5179817"/>
                      </a:xfrm>
                      <a:prstGeom prst="rect">
                        <a:avLst/>
                      </a:prstGeom>
                      <a:noFill/>
                      <a:ln>
                        <a:noFill/>
                      </a:ln>
                    </p:spPr>
                  </p:pic>
                </p:oleObj>
              </mc:Fallback>
            </mc:AlternateContent>
          </a:graphicData>
        </a:graphic>
      </p:graphicFrame>
      <p:sp>
        <p:nvSpPr>
          <p:cNvPr id="4" name="Rectángulo 3">
            <a:extLst>
              <a:ext uri="{FF2B5EF4-FFF2-40B4-BE49-F238E27FC236}">
                <a16:creationId xmlns:a16="http://schemas.microsoft.com/office/drawing/2014/main" id="{638E656A-7FCD-4345-821A-D04D7A85390D}"/>
              </a:ext>
            </a:extLst>
          </p:cNvPr>
          <p:cNvSpPr/>
          <p:nvPr/>
        </p:nvSpPr>
        <p:spPr>
          <a:xfrm>
            <a:off x="2201576" y="6023439"/>
            <a:ext cx="6096000" cy="302134"/>
          </a:xfrm>
          <a:prstGeom prst="rect">
            <a:avLst/>
          </a:prstGeom>
        </p:spPr>
        <p:txBody>
          <a:bodyPr>
            <a:spAutoFit/>
          </a:bodyPr>
          <a:lstStyle/>
          <a:p>
            <a:pPr algn="ctr">
              <a:lnSpc>
                <a:spcPct val="107000"/>
              </a:lnSpc>
              <a:spcAft>
                <a:spcPts val="1067"/>
              </a:spcAft>
            </a:pPr>
            <a:r>
              <a:rPr lang="es-MX" sz="1333" dirty="0">
                <a:latin typeface="Calibri" panose="020F0502020204030204" pitchFamily="34" charset="0"/>
                <a:ea typeface="Calibri" panose="020F0502020204030204" pitchFamily="34" charset="0"/>
                <a:cs typeface="Times New Roman" panose="02020603050405020304" pitchFamily="18" charset="0"/>
              </a:rPr>
              <a:t>Fuente: elaboración propia con base a las entrevistas a los trabajadores, enero, 2017</a:t>
            </a:r>
          </a:p>
        </p:txBody>
      </p:sp>
      <p:sp>
        <p:nvSpPr>
          <p:cNvPr id="5" name="Google Shape;113;p13">
            <a:extLst>
              <a:ext uri="{FF2B5EF4-FFF2-40B4-BE49-F238E27FC236}">
                <a16:creationId xmlns:a16="http://schemas.microsoft.com/office/drawing/2014/main" id="{AB199E94-828C-47BF-B346-1892DEC45F8B}"/>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2878839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1439002" y="375081"/>
            <a:ext cx="7068400" cy="970400"/>
          </a:xfrm>
          <a:prstGeom prst="rect">
            <a:avLst/>
          </a:prstGeom>
        </p:spPr>
        <p:txBody>
          <a:bodyPr spcFirstLastPara="1" vert="horz" wrap="square" lIns="121900" tIns="121900" rIns="121900" bIns="121900" rtlCol="0" anchor="b" anchorCtr="0">
            <a:noAutofit/>
          </a:bodyPr>
          <a:lstStyle/>
          <a:p>
            <a:r>
              <a:rPr lang="es-MX" sz="2800" dirty="0">
                <a:latin typeface="Arial" panose="020B0604020202020204" pitchFamily="34" charset="0"/>
                <a:cs typeface="Arial" panose="020B0604020202020204" pitchFamily="34" charset="0"/>
              </a:rPr>
              <a:t>Conclusiones</a:t>
            </a:r>
            <a:endParaRPr sz="2800" dirty="0">
              <a:latin typeface="Arial" panose="020B0604020202020204" pitchFamily="34" charset="0"/>
              <a:cs typeface="Arial" panose="020B0604020202020204" pitchFamily="34" charset="0"/>
            </a:endParaRPr>
          </a:p>
        </p:txBody>
      </p:sp>
      <p:sp>
        <p:nvSpPr>
          <p:cNvPr id="282" name="Google Shape;282;p30"/>
          <p:cNvSpPr txBox="1">
            <a:spLocks noGrp="1"/>
          </p:cNvSpPr>
          <p:nvPr>
            <p:ph type="body" idx="1"/>
          </p:nvPr>
        </p:nvSpPr>
        <p:spPr>
          <a:xfrm>
            <a:off x="563450" y="1230680"/>
            <a:ext cx="9977550" cy="2050800"/>
          </a:xfrm>
          <a:prstGeom prst="rect">
            <a:avLst/>
          </a:prstGeom>
        </p:spPr>
        <p:txBody>
          <a:bodyPr spcFirstLastPara="1" vert="horz" wrap="square" lIns="121900" tIns="121900" rIns="121900" bIns="121900" rtlCol="0" anchor="t" anchorCtr="0">
            <a:noAutofit/>
          </a:bodyPr>
          <a:lstStyle/>
          <a:p>
            <a:pPr marL="0" indent="0" algn="just">
              <a:lnSpc>
                <a:spcPct val="100000"/>
              </a:lnSpc>
              <a:buNone/>
            </a:pPr>
            <a:r>
              <a:rPr lang="es-MX" sz="1600" dirty="0"/>
              <a:t>* El objetivo era relacionar en diversos niveles el espacio y el trabajo como dos ejes que pueden proveer de información sobre los procesos sociales generales y particulares de cada región.</a:t>
            </a:r>
          </a:p>
          <a:p>
            <a:pPr marL="0" indent="0" algn="just">
              <a:lnSpc>
                <a:spcPct val="100000"/>
              </a:lnSpc>
              <a:buNone/>
            </a:pPr>
            <a:endParaRPr sz="1600" dirty="0"/>
          </a:p>
        </p:txBody>
      </p:sp>
      <p:sp>
        <p:nvSpPr>
          <p:cNvPr id="283" name="Google Shape;283;p30"/>
          <p:cNvSpPr txBox="1">
            <a:spLocks noGrp="1"/>
          </p:cNvSpPr>
          <p:nvPr>
            <p:ph type="body" idx="2"/>
          </p:nvPr>
        </p:nvSpPr>
        <p:spPr>
          <a:xfrm>
            <a:off x="563449" y="2156634"/>
            <a:ext cx="9977550" cy="2050799"/>
          </a:xfrm>
          <a:prstGeom prst="rect">
            <a:avLst/>
          </a:prstGeom>
        </p:spPr>
        <p:txBody>
          <a:bodyPr spcFirstLastPara="1" vert="horz" wrap="square" lIns="121900" tIns="121900" rIns="121900" bIns="121900" rtlCol="0" anchor="t" anchorCtr="0">
            <a:noAutofit/>
          </a:bodyPr>
          <a:lstStyle/>
          <a:p>
            <a:pPr marL="0" indent="0" algn="just">
              <a:lnSpc>
                <a:spcPct val="100000"/>
              </a:lnSpc>
              <a:buNone/>
            </a:pPr>
            <a:r>
              <a:rPr lang="es-MX" sz="1733" dirty="0"/>
              <a:t>*</a:t>
            </a:r>
            <a:r>
              <a:rPr lang="es-MX" sz="1600" dirty="0"/>
              <a:t>Desde esta doble perspectiva, se trató de explicar el proceso de construcción de los flujos de trabajadores y entender cómo Sayulita respondía a esta lógica de desarrollo socioeconómico. </a:t>
            </a:r>
            <a:endParaRPr sz="1600" dirty="0"/>
          </a:p>
        </p:txBody>
      </p:sp>
      <p:sp>
        <p:nvSpPr>
          <p:cNvPr id="284" name="Google Shape;284;p30"/>
          <p:cNvSpPr txBox="1">
            <a:spLocks noGrp="1"/>
          </p:cNvSpPr>
          <p:nvPr>
            <p:ph type="body" idx="3"/>
          </p:nvPr>
        </p:nvSpPr>
        <p:spPr>
          <a:xfrm>
            <a:off x="563448" y="3150784"/>
            <a:ext cx="9859019" cy="1008567"/>
          </a:xfrm>
          <a:prstGeom prst="rect">
            <a:avLst/>
          </a:prstGeom>
        </p:spPr>
        <p:txBody>
          <a:bodyPr spcFirstLastPara="1" vert="horz" wrap="square" lIns="121900" tIns="121900" rIns="121900" bIns="121900" rtlCol="0" anchor="t" anchorCtr="0">
            <a:noAutofit/>
          </a:bodyPr>
          <a:lstStyle/>
          <a:p>
            <a:pPr marL="0" indent="0" algn="just">
              <a:lnSpc>
                <a:spcPct val="100000"/>
              </a:lnSpc>
              <a:buNone/>
            </a:pPr>
            <a:r>
              <a:rPr lang="es-MX" sz="1733" dirty="0"/>
              <a:t>*</a:t>
            </a:r>
            <a:r>
              <a:rPr lang="es-MX" sz="1600" dirty="0"/>
              <a:t>Con esta realidad ya no podemos identificar claramente lo urbano y lo rural. Nos encontramos ante una resignificación del concepto de lo rural. Es necesario reconsiderar el concepto debido a las condiciones determinantes del territorio. </a:t>
            </a:r>
            <a:endParaRPr sz="1600" dirty="0"/>
          </a:p>
        </p:txBody>
      </p:sp>
      <p:sp>
        <p:nvSpPr>
          <p:cNvPr id="285" name="Google Shape;285;p30"/>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26</a:t>
            </a:fld>
            <a:endParaRPr/>
          </a:p>
        </p:txBody>
      </p:sp>
      <p:sp>
        <p:nvSpPr>
          <p:cNvPr id="2" name="Rectángulo 1">
            <a:extLst>
              <a:ext uri="{FF2B5EF4-FFF2-40B4-BE49-F238E27FC236}">
                <a16:creationId xmlns:a16="http://schemas.microsoft.com/office/drawing/2014/main" id="{E6C71E2B-8566-46C6-8DEE-076A75905737}"/>
              </a:ext>
            </a:extLst>
          </p:cNvPr>
          <p:cNvSpPr/>
          <p:nvPr/>
        </p:nvSpPr>
        <p:spPr>
          <a:xfrm>
            <a:off x="624850" y="4258772"/>
            <a:ext cx="9797617" cy="625684"/>
          </a:xfrm>
          <a:prstGeom prst="rect">
            <a:avLst/>
          </a:prstGeom>
        </p:spPr>
        <p:txBody>
          <a:bodyPr wrap="square">
            <a:spAutoFit/>
          </a:bodyPr>
          <a:lstStyle/>
          <a:p>
            <a:pPr algn="just"/>
            <a:r>
              <a:rPr lang="es-MX" sz="1733" dirty="0"/>
              <a:t>*EL ESPACIO Y EL TRABAJO GENERARON UN TIPO ESPECÍFICO DE RELACIONES ESTRUCTURALES Y PERSONALES QUE APOYAN AL DESARROLLO ECONÓMICO DE LA LOCALIDAD.</a:t>
            </a:r>
          </a:p>
        </p:txBody>
      </p:sp>
      <p:sp>
        <p:nvSpPr>
          <p:cNvPr id="8" name="Google Shape;282;p30">
            <a:extLst>
              <a:ext uri="{FF2B5EF4-FFF2-40B4-BE49-F238E27FC236}">
                <a16:creationId xmlns:a16="http://schemas.microsoft.com/office/drawing/2014/main" id="{EB0AD2A9-7D6D-4468-A7AF-7E176465D947}"/>
              </a:ext>
            </a:extLst>
          </p:cNvPr>
          <p:cNvSpPr txBox="1">
            <a:spLocks/>
          </p:cNvSpPr>
          <p:nvPr/>
        </p:nvSpPr>
        <p:spPr>
          <a:xfrm>
            <a:off x="502048" y="5040519"/>
            <a:ext cx="10038951" cy="2050800"/>
          </a:xfrm>
          <a:prstGeom prst="rect">
            <a:avLst/>
          </a:prstGeom>
        </p:spPr>
        <p:txBody>
          <a:bodyPr spcFirstLastPara="1" vert="horz" wrap="square" lIns="121900" tIns="121900" rIns="121900" bIns="121900" rtlCol="0" anchor="t" anchorCtr="0">
            <a:noAutofit/>
          </a:bodyPr>
          <a:lstStyle>
            <a:lvl1pPr marL="457200" lvl="0" indent="-317500" algn="l" defTabSz="685800" rtl="0" eaLnBrk="1" latinLnBrk="0" hangingPunct="1">
              <a:lnSpc>
                <a:spcPct val="90000"/>
              </a:lnSpc>
              <a:spcBef>
                <a:spcPts val="600"/>
              </a:spcBef>
              <a:spcAft>
                <a:spcPts val="0"/>
              </a:spcAft>
              <a:buSzPts val="1400"/>
              <a:buFont typeface="Arial" panose="020B0604020202020204" pitchFamily="34" charset="0"/>
              <a:buChar char="➝"/>
              <a:defRPr sz="1400" kern="1200">
                <a:solidFill>
                  <a:schemeClr val="tx1"/>
                </a:solidFill>
                <a:latin typeface="+mn-lt"/>
                <a:ea typeface="+mn-ea"/>
                <a:cs typeface="+mn-cs"/>
              </a:defRPr>
            </a:lvl1pPr>
            <a:lvl2pPr marL="914400" lvl="1"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2pPr>
            <a:lvl3pPr marL="1371600" lvl="2"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3pPr>
            <a:lvl4pPr marL="1828800" lvl="3"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4pPr>
            <a:lvl5pPr marL="2286000" lvl="4"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5pPr>
            <a:lvl6pPr marL="2743200" lvl="5"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6pPr>
            <a:lvl7pPr marL="3200400" lvl="6"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7pPr>
            <a:lvl8pPr marL="3657600" lvl="7"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8pPr>
            <a:lvl9pPr marL="4114800" lvl="8"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s-MX" sz="1733" dirty="0"/>
              <a:t>*LA INTERACCIÓN ENTRE LA OFERTA Y DEMANDA DE MANO DE OBRA NO ES DEL TODO FORTUITA. EN EL CASO QUE NOS OCUPA, LA OFERTA DE MANO DE OBRA SE ENCUENTRA FUERA DE LA LOCALIDAD DE SAYULITA, SITUACIÓN QUE OBLIGA A LA CREACIÓN DE CONDICIONES EN UNO Y OTRO LUGAR PARA HACER MÁS ACCESIBLE EL PUNTO DE INTERSECCIÓN DEL MERCADO LABORAL.</a:t>
            </a:r>
          </a:p>
        </p:txBody>
      </p:sp>
      <p:sp>
        <p:nvSpPr>
          <p:cNvPr id="9" name="Google Shape;113;p13">
            <a:extLst>
              <a:ext uri="{FF2B5EF4-FFF2-40B4-BE49-F238E27FC236}">
                <a16:creationId xmlns:a16="http://schemas.microsoft.com/office/drawing/2014/main" id="{1AEA6661-CADA-4B49-8DF3-9190B4E452C0}"/>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1560072" y="499550"/>
            <a:ext cx="7068400" cy="970400"/>
          </a:xfrm>
          <a:prstGeom prst="rect">
            <a:avLst/>
          </a:prstGeom>
        </p:spPr>
        <p:txBody>
          <a:bodyPr spcFirstLastPara="1" vert="horz" wrap="square" lIns="121900" tIns="121900" rIns="121900" bIns="121900" rtlCol="0" anchor="b" anchorCtr="0">
            <a:noAutofit/>
          </a:bodyPr>
          <a:lstStyle/>
          <a:p>
            <a:r>
              <a:rPr lang="es-MX" sz="2800" dirty="0">
                <a:latin typeface="Arial" panose="020B0604020202020204" pitchFamily="34" charset="0"/>
                <a:cs typeface="Arial" panose="020B0604020202020204" pitchFamily="34" charset="0"/>
              </a:rPr>
              <a:t>Conclusiones</a:t>
            </a:r>
            <a:endParaRPr sz="2800" dirty="0">
              <a:latin typeface="Arial" panose="020B0604020202020204" pitchFamily="34" charset="0"/>
              <a:cs typeface="Arial" panose="020B0604020202020204" pitchFamily="34" charset="0"/>
            </a:endParaRPr>
          </a:p>
        </p:txBody>
      </p:sp>
      <p:sp>
        <p:nvSpPr>
          <p:cNvPr id="283" name="Google Shape;283;p30"/>
          <p:cNvSpPr txBox="1">
            <a:spLocks noGrp="1"/>
          </p:cNvSpPr>
          <p:nvPr>
            <p:ph type="body" idx="2"/>
          </p:nvPr>
        </p:nvSpPr>
        <p:spPr>
          <a:xfrm>
            <a:off x="609600" y="1413772"/>
            <a:ext cx="9700971" cy="2050799"/>
          </a:xfrm>
          <a:prstGeom prst="rect">
            <a:avLst/>
          </a:prstGeom>
        </p:spPr>
        <p:txBody>
          <a:bodyPr spcFirstLastPara="1" vert="horz" wrap="square" lIns="121900" tIns="121900" rIns="121900" bIns="121900" rtlCol="0" anchor="t" anchorCtr="0">
            <a:noAutofit/>
          </a:bodyPr>
          <a:lstStyle/>
          <a:p>
            <a:pPr marL="0" indent="0" algn="just">
              <a:buNone/>
            </a:pPr>
            <a:r>
              <a:rPr lang="es-MX" sz="1600" dirty="0"/>
              <a:t>*</a:t>
            </a:r>
            <a:r>
              <a:rPr lang="es-MX" sz="1600" dirty="0">
                <a:latin typeface="Arial" panose="020B0604020202020204" pitchFamily="34" charset="0"/>
                <a:cs typeface="Arial" panose="020B0604020202020204" pitchFamily="34" charset="0"/>
              </a:rPr>
              <a:t>Las actividades económicas tienen la capacidad de atraer mercados de trabajo específicos. Actualmente se observa en los espacios metropolitanos que no tienen la capacidad de generar empleos para las industrias tradicionales ni para los jóvenes, existe una crisis en el mercado de trabajo. </a:t>
            </a:r>
            <a:endParaRPr sz="1600" dirty="0">
              <a:latin typeface="Arial" panose="020B0604020202020204" pitchFamily="34" charset="0"/>
              <a:cs typeface="Arial" panose="020B0604020202020204" pitchFamily="34" charset="0"/>
            </a:endParaRPr>
          </a:p>
        </p:txBody>
      </p:sp>
      <p:sp>
        <p:nvSpPr>
          <p:cNvPr id="284" name="Google Shape;284;p30"/>
          <p:cNvSpPr txBox="1">
            <a:spLocks noGrp="1"/>
          </p:cNvSpPr>
          <p:nvPr>
            <p:ph type="body" idx="3"/>
          </p:nvPr>
        </p:nvSpPr>
        <p:spPr>
          <a:xfrm>
            <a:off x="609600" y="2898474"/>
            <a:ext cx="9700969" cy="1057029"/>
          </a:xfrm>
          <a:prstGeom prst="rect">
            <a:avLst/>
          </a:prstGeom>
        </p:spPr>
        <p:txBody>
          <a:bodyPr spcFirstLastPara="1" vert="horz" wrap="square" lIns="121900" tIns="121900" rIns="121900" bIns="121900" rtlCol="0" anchor="t" anchorCtr="0">
            <a:noAutofit/>
          </a:bodyPr>
          <a:lstStyle/>
          <a:p>
            <a:pPr marL="0" indent="0" algn="just">
              <a:buNone/>
            </a:pPr>
            <a:r>
              <a:rPr lang="es-MX" sz="1600" dirty="0">
                <a:latin typeface="Arial" panose="020B0604020202020204" pitchFamily="34" charset="0"/>
                <a:cs typeface="Arial" panose="020B0604020202020204" pitchFamily="34" charset="0"/>
              </a:rPr>
              <a:t>*Por otro lado, son las ciudades de menor tamaño quienes son capaces de ofrecer nuevos empleos a la masa de trabajadores. Debido a que están redefiniendo nuevas actividades económicas adaptándose a las condiciones que demandan los nuevos y exigentes turistas.</a:t>
            </a:r>
            <a:endParaRPr sz="1600" dirty="0">
              <a:latin typeface="Arial" panose="020B0604020202020204" pitchFamily="34" charset="0"/>
              <a:cs typeface="Arial" panose="020B0604020202020204" pitchFamily="34" charset="0"/>
            </a:endParaRPr>
          </a:p>
        </p:txBody>
      </p:sp>
      <p:sp>
        <p:nvSpPr>
          <p:cNvPr id="285" name="Google Shape;285;p30"/>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27</a:t>
            </a:fld>
            <a:endParaRPr/>
          </a:p>
        </p:txBody>
      </p:sp>
      <p:sp>
        <p:nvSpPr>
          <p:cNvPr id="8" name="Google Shape;282;p30">
            <a:extLst>
              <a:ext uri="{FF2B5EF4-FFF2-40B4-BE49-F238E27FC236}">
                <a16:creationId xmlns:a16="http://schemas.microsoft.com/office/drawing/2014/main" id="{073A4DA5-4387-4579-B548-C2124D73A636}"/>
              </a:ext>
            </a:extLst>
          </p:cNvPr>
          <p:cNvSpPr txBox="1">
            <a:spLocks noGrp="1"/>
          </p:cNvSpPr>
          <p:nvPr>
            <p:ph type="body" idx="1"/>
          </p:nvPr>
        </p:nvSpPr>
        <p:spPr>
          <a:xfrm>
            <a:off x="609600" y="4307650"/>
            <a:ext cx="9797456" cy="2050800"/>
          </a:xfrm>
          <a:prstGeom prst="rect">
            <a:avLst/>
          </a:prstGeom>
        </p:spPr>
        <p:txBody>
          <a:bodyPr spcFirstLastPara="1" vert="horz" wrap="square" lIns="121900" tIns="121900" rIns="121900" bIns="121900" rtlCol="0" anchor="t" anchorCtr="0">
            <a:noAutofit/>
          </a:bodyPr>
          <a:lstStyle/>
          <a:p>
            <a:pPr marL="0" indent="0" algn="just">
              <a:buNone/>
            </a:pPr>
            <a:r>
              <a:rPr lang="es-MX" sz="1600" dirty="0">
                <a:latin typeface="Arial" panose="020B0604020202020204" pitchFamily="34" charset="0"/>
                <a:cs typeface="Arial" panose="020B0604020202020204" pitchFamily="34" charset="0"/>
              </a:rPr>
              <a:t>*Los flujos de origen destino del mercado laboral no solamente responden a lógicas económicas, sino que muchas veces interactúan condiciones de percepción, seguridad y el tejido de las redes familiares.</a:t>
            </a:r>
            <a:endParaRPr sz="1600" dirty="0">
              <a:latin typeface="Arial" panose="020B0604020202020204" pitchFamily="34" charset="0"/>
              <a:cs typeface="Arial" panose="020B0604020202020204" pitchFamily="34" charset="0"/>
            </a:endParaRPr>
          </a:p>
        </p:txBody>
      </p:sp>
      <p:sp>
        <p:nvSpPr>
          <p:cNvPr id="9" name="Google Shape;283;p30">
            <a:extLst>
              <a:ext uri="{FF2B5EF4-FFF2-40B4-BE49-F238E27FC236}">
                <a16:creationId xmlns:a16="http://schemas.microsoft.com/office/drawing/2014/main" id="{5DB56185-11A9-4D29-A673-2F1EAC0C9E57}"/>
              </a:ext>
            </a:extLst>
          </p:cNvPr>
          <p:cNvSpPr txBox="1">
            <a:spLocks/>
          </p:cNvSpPr>
          <p:nvPr/>
        </p:nvSpPr>
        <p:spPr>
          <a:xfrm>
            <a:off x="609600" y="5440205"/>
            <a:ext cx="9863240" cy="2050799"/>
          </a:xfrm>
          <a:prstGeom prst="rect">
            <a:avLst/>
          </a:prstGeom>
        </p:spPr>
        <p:txBody>
          <a:bodyPr spcFirstLastPara="1" vert="horz" wrap="square" lIns="121900" tIns="121900" rIns="121900" bIns="121900" rtlCol="0" anchor="t" anchorCtr="0">
            <a:noAutofit/>
          </a:bodyPr>
          <a:lstStyle>
            <a:lvl1pPr marL="457200" lvl="0" indent="-317500" algn="l" defTabSz="685800" rtl="0" eaLnBrk="1" latinLnBrk="0" hangingPunct="1">
              <a:lnSpc>
                <a:spcPct val="90000"/>
              </a:lnSpc>
              <a:spcBef>
                <a:spcPts val="600"/>
              </a:spcBef>
              <a:spcAft>
                <a:spcPts val="0"/>
              </a:spcAft>
              <a:buSzPts val="1400"/>
              <a:buFont typeface="Arial" panose="020B0604020202020204" pitchFamily="34" charset="0"/>
              <a:buChar char="➝"/>
              <a:defRPr sz="1400" kern="1200">
                <a:solidFill>
                  <a:schemeClr val="tx1"/>
                </a:solidFill>
                <a:latin typeface="+mn-lt"/>
                <a:ea typeface="+mn-ea"/>
                <a:cs typeface="+mn-cs"/>
              </a:defRPr>
            </a:lvl1pPr>
            <a:lvl2pPr marL="914400" lvl="1"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2pPr>
            <a:lvl3pPr marL="1371600" lvl="2"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3pPr>
            <a:lvl4pPr marL="1828800" lvl="3"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4pPr>
            <a:lvl5pPr marL="2286000" lvl="4"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5pPr>
            <a:lvl6pPr marL="2743200" lvl="5"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6pPr>
            <a:lvl7pPr marL="3200400" lvl="6"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7pPr>
            <a:lvl8pPr marL="3657600" lvl="7"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8pPr>
            <a:lvl9pPr marL="4114800" lvl="8" indent="-317500" algn="l" defTabSz="685800" rtl="0" eaLnBrk="1" latinLnBrk="0" hangingPunct="1">
              <a:lnSpc>
                <a:spcPct val="90000"/>
              </a:lnSpc>
              <a:spcBef>
                <a:spcPts val="0"/>
              </a:spcBef>
              <a:spcAft>
                <a:spcPts val="0"/>
              </a:spcAft>
              <a:buSzPts val="14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s-MX" sz="1600" dirty="0"/>
              <a:t>*</a:t>
            </a:r>
            <a:r>
              <a:rPr lang="es-MX" sz="1600" dirty="0">
                <a:latin typeface="Arial" panose="020B0604020202020204" pitchFamily="34" charset="0"/>
                <a:cs typeface="Arial" panose="020B0604020202020204" pitchFamily="34" charset="0"/>
              </a:rPr>
              <a:t>PARA VISLUMBRAR EFECTIVAMENTE UN DESARROLLO LOCAL ES NECESARIO QUE LA POBLACIÓN LOCAL SE EMPODERE, QUE SEAN ELLOS MISMOS QUIENES TOMEN EN SUS MANOS EL PROCESO DE DESARROLLO, MEDIANTE LA CREACIÓN Y PUESTA EN MARCHA MEDIANTE LAS INICIATIVAS LOCALES.</a:t>
            </a:r>
          </a:p>
        </p:txBody>
      </p:sp>
      <p:sp>
        <p:nvSpPr>
          <p:cNvPr id="10" name="Google Shape;113;p13">
            <a:extLst>
              <a:ext uri="{FF2B5EF4-FFF2-40B4-BE49-F238E27FC236}">
                <a16:creationId xmlns:a16="http://schemas.microsoft.com/office/drawing/2014/main" id="{7D535D5A-1C2B-4B5F-8BEA-5F9153C452D6}"/>
              </a:ext>
            </a:extLst>
          </p:cNvPr>
          <p:cNvSpPr txBox="1">
            <a:spLocks/>
          </p:cNvSpPr>
          <p:nvPr/>
        </p:nvSpPr>
        <p:spPr>
          <a:xfrm>
            <a:off x="-1113343" y="-158154"/>
            <a:ext cx="13656795" cy="154989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58108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28</a:t>
            </a:fld>
            <a:endParaRPr/>
          </a:p>
        </p:txBody>
      </p:sp>
      <p:sp>
        <p:nvSpPr>
          <p:cNvPr id="334" name="Google Shape;334;p36"/>
          <p:cNvSpPr txBox="1">
            <a:spLocks noGrp="1"/>
          </p:cNvSpPr>
          <p:nvPr>
            <p:ph type="title" idx="4294967295"/>
          </p:nvPr>
        </p:nvSpPr>
        <p:spPr>
          <a:xfrm>
            <a:off x="3921212" y="1601663"/>
            <a:ext cx="3139624" cy="971551"/>
          </a:xfrm>
          <a:prstGeom prst="rect">
            <a:avLst/>
          </a:prstGeom>
        </p:spPr>
        <p:txBody>
          <a:bodyPr spcFirstLastPara="1" vert="horz" wrap="square" lIns="121900" tIns="121900" rIns="121900" bIns="121900" rtlCol="0" anchor="b" anchorCtr="0">
            <a:noAutofit/>
          </a:bodyPr>
          <a:lstStyle/>
          <a:p>
            <a:pPr>
              <a:spcBef>
                <a:spcPts val="0"/>
              </a:spcBef>
            </a:pPr>
            <a:r>
              <a:rPr lang="es-MX" sz="4267" dirty="0">
                <a:latin typeface="Arial" panose="020B0604020202020204" pitchFamily="34" charset="0"/>
                <a:cs typeface="Arial" panose="020B0604020202020204" pitchFamily="34" charset="0"/>
              </a:rPr>
              <a:t>Gracias</a:t>
            </a:r>
            <a:endParaRPr sz="8000" dirty="0">
              <a:latin typeface="Arial" panose="020B0604020202020204" pitchFamily="34" charset="0"/>
              <a:cs typeface="Arial" panose="020B0604020202020204" pitchFamily="34" charset="0"/>
            </a:endParaRPr>
          </a:p>
        </p:txBody>
      </p:sp>
      <p:sp>
        <p:nvSpPr>
          <p:cNvPr id="6" name="5 Marcador de contenido">
            <a:extLst>
              <a:ext uri="{FF2B5EF4-FFF2-40B4-BE49-F238E27FC236}">
                <a16:creationId xmlns:a16="http://schemas.microsoft.com/office/drawing/2014/main" id="{545CFB1D-7EE4-44D1-9385-92F2068F942C}"/>
              </a:ext>
            </a:extLst>
          </p:cNvPr>
          <p:cNvSpPr txBox="1">
            <a:spLocks/>
          </p:cNvSpPr>
          <p:nvPr/>
        </p:nvSpPr>
        <p:spPr>
          <a:xfrm>
            <a:off x="2012601" y="2936108"/>
            <a:ext cx="7261796" cy="43172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65751" algn="ctr">
              <a:defRPr/>
            </a:pPr>
            <a:r>
              <a:rPr lang="es-MX" sz="2667" dirty="0"/>
              <a:t>Dra. María del Rosario Cota Yáñez</a:t>
            </a:r>
          </a:p>
          <a:p>
            <a:pPr marL="731502" lvl="1" indent="-243834" algn="ctr">
              <a:defRPr/>
            </a:pPr>
            <a:r>
              <a:rPr lang="es-MX" sz="2667" u="sng" dirty="0">
                <a:solidFill>
                  <a:schemeClr val="accent5">
                    <a:lumMod val="50000"/>
                  </a:schemeClr>
                </a:solidFill>
              </a:rPr>
              <a:t>macotaya@gmail.com</a:t>
            </a:r>
            <a:endParaRPr lang="es-MX" sz="2667" u="sng" dirty="0"/>
          </a:p>
          <a:p>
            <a:pPr marL="365751" algn="ctr">
              <a:defRPr/>
            </a:pPr>
            <a:endParaRPr lang="es-MX" sz="2667" dirty="0"/>
          </a:p>
          <a:p>
            <a:pPr marL="365751" algn="ctr">
              <a:defRPr/>
            </a:pPr>
            <a:r>
              <a:rPr lang="es-MX" sz="2667" dirty="0"/>
              <a:t>Mtra. Sandra Patricia García de la Cruz</a:t>
            </a:r>
          </a:p>
          <a:p>
            <a:pPr marL="731502" lvl="1" indent="-243834" algn="ctr">
              <a:defRPr/>
            </a:pPr>
            <a:r>
              <a:rPr lang="es-MX" sz="2667" dirty="0"/>
              <a:t> </a:t>
            </a:r>
            <a:r>
              <a:rPr lang="es-MX" sz="2667" u="sng" dirty="0"/>
              <a:t>spgarciadelacruz@gmail.com</a:t>
            </a:r>
            <a:endParaRPr lang="es-MX" sz="2667" u="sng" dirty="0">
              <a:solidFill>
                <a:schemeClr val="accent5">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Google Shape;130;p1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
        <p:nvSpPr>
          <p:cNvPr id="127" name="Google Shape;127;p15"/>
          <p:cNvSpPr txBox="1">
            <a:spLocks noGrp="1"/>
          </p:cNvSpPr>
          <p:nvPr>
            <p:ph type="title" idx="4294967295"/>
          </p:nvPr>
        </p:nvSpPr>
        <p:spPr>
          <a:xfrm>
            <a:off x="797861" y="1006688"/>
            <a:ext cx="6669617" cy="969433"/>
          </a:xfrm>
          <a:prstGeom prst="rect">
            <a:avLst/>
          </a:prstGeom>
        </p:spPr>
        <p:txBody>
          <a:bodyPr spcFirstLastPara="1" vert="horz" wrap="square" lIns="121900" tIns="121900" rIns="121900" bIns="121900" rtlCol="0" anchor="b" anchorCtr="0">
            <a:noAutofit/>
          </a:bodyPr>
          <a:lstStyle/>
          <a:p>
            <a:pPr>
              <a:spcBef>
                <a:spcPts val="0"/>
              </a:spcBef>
            </a:pPr>
            <a:r>
              <a:rPr lang="es-ES" sz="2800" b="1" dirty="0">
                <a:latin typeface="Arial" panose="020B0604020202020204" pitchFamily="34" charset="0"/>
                <a:cs typeface="Arial" panose="020B0604020202020204" pitchFamily="34" charset="0"/>
              </a:rPr>
              <a:t>Hipótesis</a:t>
            </a:r>
            <a:endParaRPr sz="2800" b="1" dirty="0">
              <a:latin typeface="Arial" panose="020B0604020202020204" pitchFamily="34" charset="0"/>
              <a:cs typeface="Arial" panose="020B0604020202020204" pitchFamily="34" charset="0"/>
            </a:endParaRPr>
          </a:p>
        </p:txBody>
      </p:sp>
      <p:sp>
        <p:nvSpPr>
          <p:cNvPr id="128" name="Google Shape;128;p15"/>
          <p:cNvSpPr txBox="1">
            <a:spLocks noGrp="1"/>
          </p:cNvSpPr>
          <p:nvPr>
            <p:ph type="body" idx="4294967295"/>
          </p:nvPr>
        </p:nvSpPr>
        <p:spPr>
          <a:xfrm>
            <a:off x="1008033" y="2268504"/>
            <a:ext cx="9971646" cy="2732616"/>
          </a:xfrm>
          <a:prstGeom prst="rect">
            <a:avLst/>
          </a:prstGeom>
        </p:spPr>
        <p:txBody>
          <a:bodyPr spcFirstLastPara="1" vert="horz" wrap="square" lIns="121900" tIns="121900" rIns="121900" bIns="121900" rtlCol="0" anchor="t" anchorCtr="0">
            <a:noAutofit/>
          </a:bodyPr>
          <a:lstStyle/>
          <a:p>
            <a:pPr marL="0" indent="0" algn="just">
              <a:buNone/>
            </a:pPr>
            <a:r>
              <a:rPr lang="es-MX" dirty="0">
                <a:latin typeface="Arial" panose="020B0604020202020204" pitchFamily="34" charset="0"/>
                <a:cs typeface="Arial" panose="020B0604020202020204" pitchFamily="34" charset="0"/>
              </a:rPr>
              <a:t>La hipótesis que se plantea gira en torno a considerar que todo mercado de trabajo está constituido territorialmente y los flujos de origen y destino no sólo responden a lógicas económicas. Para su entendimiento es necesario considerar el proceso histórico y social.</a:t>
            </a:r>
            <a:endParaRPr sz="4800" b="1" dirty="0">
              <a:latin typeface="Arial" panose="020B0604020202020204" pitchFamily="34" charset="0"/>
              <a:cs typeface="Arial" panose="020B0604020202020204" pitchFamily="34" charset="0"/>
            </a:endParaRPr>
          </a:p>
        </p:txBody>
      </p:sp>
      <p:sp>
        <p:nvSpPr>
          <p:cNvPr id="5" name="Google Shape;113;p13">
            <a:extLst>
              <a:ext uri="{FF2B5EF4-FFF2-40B4-BE49-F238E27FC236}">
                <a16:creationId xmlns:a16="http://schemas.microsoft.com/office/drawing/2014/main" id="{AD46BEED-0860-454C-B8A9-E349D63524EC}"/>
              </a:ext>
            </a:extLst>
          </p:cNvPr>
          <p:cNvSpPr txBox="1">
            <a:spLocks/>
          </p:cNvSpPr>
          <p:nvPr/>
        </p:nvSpPr>
        <p:spPr>
          <a:xfrm>
            <a:off x="-327155" y="-203180"/>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a:spLocks noGrp="1"/>
          </p:cNvSpPr>
          <p:nvPr>
            <p:ph type="body" idx="1"/>
          </p:nvPr>
        </p:nvSpPr>
        <p:spPr>
          <a:xfrm>
            <a:off x="1091495" y="732667"/>
            <a:ext cx="5981600" cy="3144064"/>
          </a:xfrm>
          <a:prstGeom prst="rect">
            <a:avLst/>
          </a:prstGeom>
        </p:spPr>
        <p:txBody>
          <a:bodyPr spcFirstLastPara="1" vert="horz" wrap="square" lIns="121900" tIns="121900" rIns="121900" bIns="121900" rtlCol="0" anchor="t" anchorCtr="0">
            <a:noAutofit/>
          </a:bodyPr>
          <a:lstStyle/>
          <a:p>
            <a:pPr marL="0" indent="0" algn="ctr">
              <a:buNone/>
            </a:pPr>
            <a:r>
              <a:rPr lang="es-MX" sz="1800" i="0">
                <a:latin typeface="Arial" panose="020B0604020202020204" pitchFamily="34" charset="0"/>
                <a:cs typeface="Arial" panose="020B0604020202020204" pitchFamily="34" charset="0"/>
              </a:rPr>
              <a:t>El aporte de la siguiente investigación radica en el hecho que dentro de la literatura especializada se observa que tradicionalmente los flujos de migración laboral se daban del campo a la ciudad, en otros trabajos se observan indicios de que el flujo se dirige de grandes ciudades  hacia otras de menor tamaño y actualmente la magnitud de la localidad ya no es del todo importante sino que se observan flujos de trabajadores de localidades pequeñas a otras de igual o menor tamaño, que sobresalen por contar con una característica única, en el caso que nos ocupa por estar considerada dentro del Programa de Pueblos Mágicos del Gobierno Federal. </a:t>
            </a:r>
            <a:endParaRPr sz="1800" i="0" dirty="0">
              <a:latin typeface="Arial" panose="020B0604020202020204" pitchFamily="34" charset="0"/>
              <a:cs typeface="Arial" panose="020B0604020202020204" pitchFamily="34" charset="0"/>
            </a:endParaRPr>
          </a:p>
        </p:txBody>
      </p:sp>
      <p:sp>
        <p:nvSpPr>
          <p:cNvPr id="144" name="Google Shape;144;p17"/>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pic>
        <p:nvPicPr>
          <p:cNvPr id="8" name="Imagen 7">
            <a:extLst>
              <a:ext uri="{FF2B5EF4-FFF2-40B4-BE49-F238E27FC236}">
                <a16:creationId xmlns:a16="http://schemas.microsoft.com/office/drawing/2014/main" id="{C47EA24E-00F4-49B6-92A5-31B6CA5F33EE}"/>
              </a:ext>
            </a:extLst>
          </p:cNvPr>
          <p:cNvPicPr>
            <a:picLocks noChangeAspect="1"/>
          </p:cNvPicPr>
          <p:nvPr/>
        </p:nvPicPr>
        <p:blipFill>
          <a:blip r:embed="rId3"/>
          <a:stretch>
            <a:fillRect/>
          </a:stretch>
        </p:blipFill>
        <p:spPr>
          <a:xfrm>
            <a:off x="8280035" y="0"/>
            <a:ext cx="3911965" cy="6858000"/>
          </a:xfrm>
          <a:prstGeom prst="rect">
            <a:avLst/>
          </a:prstGeom>
        </p:spPr>
      </p:pic>
      <p:sp>
        <p:nvSpPr>
          <p:cNvPr id="5" name="Google Shape;113;p13">
            <a:extLst>
              <a:ext uri="{FF2B5EF4-FFF2-40B4-BE49-F238E27FC236}">
                <a16:creationId xmlns:a16="http://schemas.microsoft.com/office/drawing/2014/main" id="{BC3EB996-E41C-48F1-B717-F9987E8463F8}"/>
              </a:ext>
            </a:extLst>
          </p:cNvPr>
          <p:cNvSpPr txBox="1">
            <a:spLocks/>
          </p:cNvSpPr>
          <p:nvPr/>
        </p:nvSpPr>
        <p:spPr>
          <a:xfrm>
            <a:off x="-2746102" y="-169202"/>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Título 2">
            <a:extLst>
              <a:ext uri="{FF2B5EF4-FFF2-40B4-BE49-F238E27FC236}">
                <a16:creationId xmlns:a16="http://schemas.microsoft.com/office/drawing/2014/main" id="{A791710D-4A55-466F-9BF9-BA2FB196C98A}"/>
              </a:ext>
            </a:extLst>
          </p:cNvPr>
          <p:cNvSpPr>
            <a:spLocks noGrp="1"/>
          </p:cNvSpPr>
          <p:nvPr>
            <p:ph type="title"/>
          </p:nvPr>
        </p:nvSpPr>
        <p:spPr>
          <a:xfrm>
            <a:off x="469261" y="1018093"/>
            <a:ext cx="7068400" cy="970400"/>
          </a:xfrm>
        </p:spPr>
        <p:txBody>
          <a:bodyPr>
            <a:normAutofit/>
          </a:bodyPr>
          <a:lstStyle/>
          <a:p>
            <a:r>
              <a:rPr lang="es-MX" sz="1800" dirty="0">
                <a:latin typeface="Arial" panose="020B0604020202020204" pitchFamily="34" charset="0"/>
                <a:cs typeface="Arial" panose="020B0604020202020204" pitchFamily="34" charset="0"/>
              </a:rPr>
              <a:t>Dentro de los factores que originan el desplazamiento se pueden dividir en dos niveles:</a:t>
            </a:r>
          </a:p>
        </p:txBody>
      </p:sp>
      <p:sp>
        <p:nvSpPr>
          <p:cNvPr id="151" name="Google Shape;151;p18"/>
          <p:cNvSpPr txBox="1">
            <a:spLocks noGrp="1"/>
          </p:cNvSpPr>
          <p:nvPr>
            <p:ph type="body" idx="1"/>
          </p:nvPr>
        </p:nvSpPr>
        <p:spPr>
          <a:xfrm>
            <a:off x="469261" y="2416965"/>
            <a:ext cx="7068400" cy="4554427"/>
          </a:xfrm>
          <a:prstGeom prst="rect">
            <a:avLst/>
          </a:prstGeom>
        </p:spPr>
        <p:txBody>
          <a:bodyPr spcFirstLastPara="1" vert="horz" wrap="square" lIns="121900" tIns="121900" rIns="121900" bIns="121900" rtlCol="0" anchor="t" anchorCtr="0">
            <a:noAutofit/>
          </a:bodyPr>
          <a:lstStyle/>
          <a:p>
            <a:pPr algn="just">
              <a:spcBef>
                <a:spcPts val="0"/>
              </a:spcBef>
            </a:pPr>
            <a:r>
              <a:rPr lang="es-MX" dirty="0">
                <a:latin typeface="Arial" panose="020B0604020202020204" pitchFamily="34" charset="0"/>
                <a:cs typeface="Arial" panose="020B0604020202020204" pitchFamily="34" charset="0"/>
              </a:rPr>
              <a:t>a) exógenos como resultado de condiciones ajenas a los residentes puede ser la contigüidad espacial, la infraestructura vial, medios de comunicación </a:t>
            </a:r>
            <a:endParaRPr lang="en-US" dirty="0">
              <a:latin typeface="Arial" panose="020B0604020202020204" pitchFamily="34" charset="0"/>
              <a:cs typeface="Arial" panose="020B0604020202020204" pitchFamily="34" charset="0"/>
            </a:endParaRPr>
          </a:p>
          <a:p>
            <a:pPr>
              <a:spcBef>
                <a:spcPts val="0"/>
              </a:spcBef>
            </a:pPr>
            <a:r>
              <a:rPr lang="es-MX" dirty="0">
                <a:latin typeface="Arial" panose="020B0604020202020204" pitchFamily="34" charset="0"/>
                <a:cs typeface="Arial" panose="020B0604020202020204" pitchFamily="34" charset="0"/>
              </a:rPr>
              <a:t>b) endógenos que responden a procesos locales como el acelerado desarrollo económico de la localidad y las redes sociales, construidas a partir del impulso a las actividades turísticas.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sp>
        <p:nvSpPr>
          <p:cNvPr id="152" name="Google Shape;152;p18"/>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pic>
        <p:nvPicPr>
          <p:cNvPr id="5" name="Imagen 4">
            <a:extLst>
              <a:ext uri="{FF2B5EF4-FFF2-40B4-BE49-F238E27FC236}">
                <a16:creationId xmlns:a16="http://schemas.microsoft.com/office/drawing/2014/main" id="{C83CD9E4-7B05-4994-A2A8-6FE35FFC2BAD}"/>
              </a:ext>
            </a:extLst>
          </p:cNvPr>
          <p:cNvPicPr>
            <a:picLocks noChangeAspect="1"/>
          </p:cNvPicPr>
          <p:nvPr/>
        </p:nvPicPr>
        <p:blipFill>
          <a:blip r:embed="rId3"/>
          <a:stretch>
            <a:fillRect/>
          </a:stretch>
        </p:blipFill>
        <p:spPr>
          <a:xfrm>
            <a:off x="8306347" y="0"/>
            <a:ext cx="3885652" cy="6858000"/>
          </a:xfrm>
          <a:prstGeom prst="rect">
            <a:avLst/>
          </a:prstGeom>
        </p:spPr>
      </p:pic>
      <p:sp>
        <p:nvSpPr>
          <p:cNvPr id="6" name="Google Shape;113;p13">
            <a:extLst>
              <a:ext uri="{FF2B5EF4-FFF2-40B4-BE49-F238E27FC236}">
                <a16:creationId xmlns:a16="http://schemas.microsoft.com/office/drawing/2014/main" id="{63F1DE84-CCBC-405D-87A9-BFAA675E8317}"/>
              </a:ext>
            </a:extLst>
          </p:cNvPr>
          <p:cNvSpPr txBox="1">
            <a:spLocks/>
          </p:cNvSpPr>
          <p:nvPr/>
        </p:nvSpPr>
        <p:spPr>
          <a:xfrm>
            <a:off x="-2824937" y="-142965"/>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“Conformación de nuevas ruralidades mediante la movilidad laboral hacia destinos turísticos en Jalisco.</a:t>
            </a:r>
            <a:br>
              <a:rPr lang="es-MX" sz="1200"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Estudio de caso”</a:t>
            </a:r>
            <a:br>
              <a:rPr lang="es-MX" sz="1867" dirty="0">
                <a:latin typeface="Arial" panose="020B0604020202020204" pitchFamily="34" charset="0"/>
                <a:cs typeface="Arial" panose="020B0604020202020204" pitchFamily="34" charset="0"/>
              </a:rPr>
            </a:br>
            <a:br>
              <a:rPr lang="es-MX" sz="1867" dirty="0">
                <a:latin typeface="Arial" panose="020B0604020202020204" pitchFamily="34" charset="0"/>
                <a:cs typeface="Arial" panose="020B0604020202020204" pitchFamily="34" charset="0"/>
              </a:rPr>
            </a:br>
            <a:br>
              <a:rPr lang="es-MX" sz="1867" dirty="0">
                <a:latin typeface="Arial" panose="020B0604020202020204" pitchFamily="34" charset="0"/>
                <a:cs typeface="Arial" panose="020B0604020202020204" pitchFamily="34" charset="0"/>
              </a:rPr>
            </a:br>
            <a:endParaRPr lang="es-MX" sz="1867"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1535086" y="413531"/>
            <a:ext cx="10515600" cy="1325563"/>
          </a:xfrm>
          <a:prstGeom prst="rect">
            <a:avLst/>
          </a:prstGeom>
        </p:spPr>
        <p:txBody>
          <a:bodyPr spcFirstLastPara="1" vert="horz" wrap="square" lIns="121900" tIns="121900" rIns="121900" bIns="121900" rtlCol="0" anchor="b" anchorCtr="0">
            <a:noAutofit/>
          </a:bodyPr>
          <a:lstStyle/>
          <a:p>
            <a:pPr>
              <a:spcBef>
                <a:spcPts val="0"/>
              </a:spcBef>
            </a:pPr>
            <a:r>
              <a:rPr lang="es-MX" sz="2800" b="1" dirty="0">
                <a:latin typeface="Arial" panose="020B0604020202020204" pitchFamily="34" charset="0"/>
                <a:cs typeface="Arial" panose="020B0604020202020204" pitchFamily="34" charset="0"/>
              </a:rPr>
              <a:t>Marco Teórico</a:t>
            </a:r>
            <a:endParaRPr sz="2800" b="1" dirty="0">
              <a:latin typeface="Arial" panose="020B0604020202020204" pitchFamily="34" charset="0"/>
              <a:cs typeface="Arial" panose="020B0604020202020204" pitchFamily="34" charset="0"/>
            </a:endParaRPr>
          </a:p>
        </p:txBody>
      </p:sp>
      <p:sp>
        <p:nvSpPr>
          <p:cNvPr id="212" name="Google Shape;212;p2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grpSp>
        <p:nvGrpSpPr>
          <p:cNvPr id="214" name="Google Shape;214;p24"/>
          <p:cNvGrpSpPr/>
          <p:nvPr/>
        </p:nvGrpSpPr>
        <p:grpSpPr>
          <a:xfrm>
            <a:off x="888381" y="1906822"/>
            <a:ext cx="4225244" cy="4210012"/>
            <a:chOff x="3618600" y="537300"/>
            <a:chExt cx="4271950" cy="4256550"/>
          </a:xfrm>
        </p:grpSpPr>
        <p:sp>
          <p:nvSpPr>
            <p:cNvPr id="215" name="Google Shape;215;p24"/>
            <p:cNvSpPr/>
            <p:nvPr/>
          </p:nvSpPr>
          <p:spPr>
            <a:xfrm>
              <a:off x="3680275" y="537300"/>
              <a:ext cx="1906800" cy="1906800"/>
            </a:xfrm>
            <a:prstGeom prst="ellipse">
              <a:avLst/>
            </a:prstGeom>
            <a:solidFill>
              <a:srgbClr val="33CCFF"/>
            </a:solidFill>
            <a:ln>
              <a:noFill/>
            </a:ln>
          </p:spPr>
          <p:txBody>
            <a:bodyPr spcFirstLastPara="1" wrap="square" lIns="121900" tIns="121900" rIns="121900" bIns="121900" anchor="ctr" anchorCtr="0">
              <a:noAutofit/>
            </a:bodyPr>
            <a:lstStyle/>
            <a:p>
              <a:pPr algn="ctr"/>
              <a:endParaRPr sz="1600" dirty="0">
                <a:solidFill>
                  <a:srgbClr val="FFFFFF"/>
                </a:solidFill>
                <a:latin typeface="Pontano Sans"/>
                <a:ea typeface="Pontano Sans"/>
                <a:cs typeface="Pontano Sans"/>
                <a:sym typeface="Pontano Sans"/>
              </a:endParaRPr>
            </a:p>
          </p:txBody>
        </p:sp>
        <p:sp>
          <p:nvSpPr>
            <p:cNvPr id="217" name="Google Shape;217;p24"/>
            <p:cNvSpPr/>
            <p:nvPr/>
          </p:nvSpPr>
          <p:spPr>
            <a:xfrm>
              <a:off x="3618600" y="2887050"/>
              <a:ext cx="1906800" cy="1906800"/>
            </a:xfrm>
            <a:prstGeom prst="ellipse">
              <a:avLst/>
            </a:prstGeom>
            <a:solidFill>
              <a:srgbClr val="33CCCC"/>
            </a:solidFill>
            <a:ln>
              <a:noFill/>
            </a:ln>
          </p:spPr>
          <p:txBody>
            <a:bodyPr spcFirstLastPara="1" wrap="square" lIns="121900" tIns="121900" rIns="121900" bIns="121900" anchor="ctr" anchorCtr="0">
              <a:noAutofit/>
            </a:bodyPr>
            <a:lstStyle/>
            <a:p>
              <a:pPr algn="ctr"/>
              <a:r>
                <a:rPr lang="en" sz="1467" dirty="0">
                  <a:latin typeface="Arial" panose="020B0604020202020204" pitchFamily="34" charset="0"/>
                  <a:ea typeface="Pontano Sans"/>
                  <a:cs typeface="Arial" panose="020B0604020202020204" pitchFamily="34" charset="0"/>
                  <a:sym typeface="Pontano Sans"/>
                </a:rPr>
                <a:t>La provisión de servicios amb</a:t>
              </a:r>
              <a:r>
                <a:rPr lang="es-MX" sz="1467" dirty="0" err="1">
                  <a:latin typeface="Arial" panose="020B0604020202020204" pitchFamily="34" charset="0"/>
                  <a:ea typeface="Pontano Sans"/>
                  <a:cs typeface="Arial" panose="020B0604020202020204" pitchFamily="34" charset="0"/>
                  <a:sym typeface="Pontano Sans"/>
                </a:rPr>
                <a:t>ientales</a:t>
              </a:r>
              <a:endParaRPr sz="1467" dirty="0">
                <a:latin typeface="Arial" panose="020B0604020202020204" pitchFamily="34" charset="0"/>
                <a:ea typeface="Pontano Sans"/>
                <a:cs typeface="Arial" panose="020B0604020202020204" pitchFamily="34" charset="0"/>
                <a:sym typeface="Pontano Sans"/>
              </a:endParaRPr>
            </a:p>
          </p:txBody>
        </p:sp>
        <p:sp>
          <p:nvSpPr>
            <p:cNvPr id="218" name="Google Shape;218;p24"/>
            <p:cNvSpPr/>
            <p:nvPr/>
          </p:nvSpPr>
          <p:spPr>
            <a:xfrm>
              <a:off x="5983750" y="2887050"/>
              <a:ext cx="1906800" cy="1906800"/>
            </a:xfrm>
            <a:prstGeom prst="ellipse">
              <a:avLst/>
            </a:prstGeom>
            <a:solidFill>
              <a:srgbClr val="A7EA52"/>
            </a:solidFill>
            <a:ln>
              <a:noFill/>
            </a:ln>
          </p:spPr>
          <p:txBody>
            <a:bodyPr spcFirstLastPara="1" wrap="square" lIns="121900" tIns="121900" rIns="121900" bIns="121900" anchor="ctr" anchorCtr="0">
              <a:noAutofit/>
            </a:bodyPr>
            <a:lstStyle/>
            <a:p>
              <a:pPr algn="ctr"/>
              <a:r>
                <a:rPr lang="es-ES" sz="1467" dirty="0">
                  <a:latin typeface="Arial" panose="020B0604020202020204" pitchFamily="34" charset="0"/>
                  <a:ea typeface="Pontano Sans"/>
                  <a:cs typeface="Arial" panose="020B0604020202020204" pitchFamily="34" charset="0"/>
                  <a:sym typeface="Pontano Sans"/>
                </a:rPr>
                <a:t>Los pueblos como centros de servicios</a:t>
              </a:r>
              <a:endParaRPr sz="1467" dirty="0">
                <a:latin typeface="Arial" panose="020B0604020202020204" pitchFamily="34" charset="0"/>
                <a:ea typeface="Pontano Sans"/>
                <a:cs typeface="Arial" panose="020B0604020202020204" pitchFamily="34" charset="0"/>
                <a:sym typeface="Pontano Sans"/>
              </a:endParaRPr>
            </a:p>
          </p:txBody>
        </p:sp>
        <p:sp>
          <p:nvSpPr>
            <p:cNvPr id="216" name="Google Shape;216;p24"/>
            <p:cNvSpPr/>
            <p:nvPr/>
          </p:nvSpPr>
          <p:spPr>
            <a:xfrm>
              <a:off x="5983750" y="537300"/>
              <a:ext cx="1906800" cy="1906800"/>
            </a:xfrm>
            <a:prstGeom prst="ellipse">
              <a:avLst/>
            </a:prstGeom>
            <a:solidFill>
              <a:srgbClr val="3C78D8"/>
            </a:solidFill>
            <a:ln>
              <a:noFill/>
            </a:ln>
          </p:spPr>
          <p:txBody>
            <a:bodyPr spcFirstLastPara="1" wrap="square" lIns="121900" tIns="121900" rIns="121900" bIns="121900" anchor="ctr" anchorCtr="0">
              <a:noAutofit/>
            </a:bodyPr>
            <a:lstStyle/>
            <a:p>
              <a:pPr algn="ctr">
                <a:buClr>
                  <a:srgbClr val="000000"/>
                </a:buClr>
                <a:buSzPts val="1100"/>
              </a:pPr>
              <a:r>
                <a:rPr lang="en" sz="1600" dirty="0">
                  <a:latin typeface="Arial" panose="020B0604020202020204" pitchFamily="34" charset="0"/>
                  <a:ea typeface="Pontano Sans"/>
                  <a:cs typeface="Arial" panose="020B0604020202020204" pitchFamily="34" charset="0"/>
                  <a:sym typeface="Pontano Sans"/>
                </a:rPr>
                <a:t>El empleo rural no agrícola</a:t>
              </a:r>
              <a:endParaRPr sz="1600" dirty="0">
                <a:latin typeface="Arial" panose="020B0604020202020204" pitchFamily="34" charset="0"/>
                <a:ea typeface="Pontano Sans"/>
                <a:cs typeface="Arial" panose="020B0604020202020204" pitchFamily="34" charset="0"/>
                <a:sym typeface="Pontano Sans"/>
              </a:endParaRPr>
            </a:p>
          </p:txBody>
        </p:sp>
      </p:grpSp>
      <p:sp>
        <p:nvSpPr>
          <p:cNvPr id="219" name="Google Shape;219;p24"/>
          <p:cNvSpPr/>
          <p:nvPr/>
        </p:nvSpPr>
        <p:spPr>
          <a:xfrm>
            <a:off x="1980793" y="2898267"/>
            <a:ext cx="2083600" cy="2083600"/>
          </a:xfrm>
          <a:prstGeom prst="ellipse">
            <a:avLst/>
          </a:prstGeom>
          <a:solidFill>
            <a:srgbClr val="FFFFFF"/>
          </a:solidFill>
          <a:ln>
            <a:noFill/>
          </a:ln>
        </p:spPr>
        <p:txBody>
          <a:bodyPr spcFirstLastPara="1" wrap="square" lIns="121900" tIns="121900" rIns="121900" bIns="121900" anchor="ctr" anchorCtr="0">
            <a:noAutofit/>
          </a:bodyPr>
          <a:lstStyle/>
          <a:p>
            <a:pPr algn="ctr"/>
            <a:r>
              <a:rPr lang="es-ES" sz="1867" dirty="0">
                <a:solidFill>
                  <a:srgbClr val="162D5A"/>
                </a:solidFill>
                <a:latin typeface="Arial" panose="020B0604020202020204" pitchFamily="34" charset="0"/>
                <a:ea typeface="Pontano Sans"/>
                <a:cs typeface="Arial" panose="020B0604020202020204" pitchFamily="34" charset="0"/>
                <a:sym typeface="Pontano Sans"/>
              </a:rPr>
              <a:t>La Nueva ruralidad</a:t>
            </a:r>
            <a:endParaRPr sz="1867" dirty="0">
              <a:solidFill>
                <a:srgbClr val="162D5A"/>
              </a:solidFill>
              <a:latin typeface="Arial" panose="020B0604020202020204" pitchFamily="34" charset="0"/>
              <a:ea typeface="Pontano Sans"/>
              <a:cs typeface="Arial" panose="020B0604020202020204" pitchFamily="34" charset="0"/>
              <a:sym typeface="Pontano Sans"/>
            </a:endParaRPr>
          </a:p>
        </p:txBody>
      </p:sp>
      <p:sp>
        <p:nvSpPr>
          <p:cNvPr id="220" name="Google Shape;220;p24"/>
          <p:cNvSpPr/>
          <p:nvPr/>
        </p:nvSpPr>
        <p:spPr>
          <a:xfrm>
            <a:off x="2149489" y="3035667"/>
            <a:ext cx="1808800" cy="1808800"/>
          </a:xfrm>
          <a:prstGeom prst="donut">
            <a:avLst>
              <a:gd name="adj" fmla="val 11468"/>
            </a:avLst>
          </a:prstGeom>
          <a:solidFill>
            <a:srgbClr val="EFEFEF"/>
          </a:solidFill>
          <a:ln>
            <a:noFill/>
          </a:ln>
        </p:spPr>
        <p:txBody>
          <a:bodyPr spcFirstLastPara="1" wrap="square" lIns="121900" tIns="121900" rIns="121900" bIns="121900" anchor="ctr" anchorCtr="0">
            <a:noAutofit/>
          </a:bodyPr>
          <a:lstStyle/>
          <a:p>
            <a:endParaRPr sz="2400"/>
          </a:p>
        </p:txBody>
      </p:sp>
      <p:sp>
        <p:nvSpPr>
          <p:cNvPr id="2" name="Rectángulo 1">
            <a:extLst>
              <a:ext uri="{FF2B5EF4-FFF2-40B4-BE49-F238E27FC236}">
                <a16:creationId xmlns:a16="http://schemas.microsoft.com/office/drawing/2014/main" id="{5440857E-56F5-4D6F-A80A-064FA191C96C}"/>
              </a:ext>
            </a:extLst>
          </p:cNvPr>
          <p:cNvSpPr/>
          <p:nvPr/>
        </p:nvSpPr>
        <p:spPr>
          <a:xfrm>
            <a:off x="987958" y="2470575"/>
            <a:ext cx="1808799" cy="543867"/>
          </a:xfrm>
          <a:prstGeom prst="rect">
            <a:avLst/>
          </a:prstGeom>
        </p:spPr>
        <p:txBody>
          <a:bodyPr wrap="square">
            <a:spAutoFit/>
          </a:bodyPr>
          <a:lstStyle/>
          <a:p>
            <a:pPr algn="ctr"/>
            <a:r>
              <a:rPr lang="es-MX" sz="1467" dirty="0">
                <a:latin typeface="Arial" panose="020B0604020202020204" pitchFamily="34" charset="0"/>
                <a:cs typeface="Arial" panose="020B0604020202020204" pitchFamily="34" charset="0"/>
              </a:rPr>
              <a:t>Encadenamientos urbano-rurales</a:t>
            </a:r>
          </a:p>
        </p:txBody>
      </p:sp>
      <p:pic>
        <p:nvPicPr>
          <p:cNvPr id="13" name="3 Imagen">
            <a:extLst>
              <a:ext uri="{FF2B5EF4-FFF2-40B4-BE49-F238E27FC236}">
                <a16:creationId xmlns:a16="http://schemas.microsoft.com/office/drawing/2014/main" id="{EFD11300-F049-4C4B-9FD4-C8138F6F2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8378" y="-1"/>
            <a:ext cx="5113623" cy="685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13;p13">
            <a:extLst>
              <a:ext uri="{FF2B5EF4-FFF2-40B4-BE49-F238E27FC236}">
                <a16:creationId xmlns:a16="http://schemas.microsoft.com/office/drawing/2014/main" id="{CDDAD096-76F1-4D38-9A2F-0E4DD40564DE}"/>
              </a:ext>
            </a:extLst>
          </p:cNvPr>
          <p:cNvSpPr txBox="1">
            <a:spLocks/>
          </p:cNvSpPr>
          <p:nvPr/>
        </p:nvSpPr>
        <p:spPr>
          <a:xfrm>
            <a:off x="-667283" y="-133836"/>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1799166" y="5095437"/>
            <a:ext cx="8593667" cy="970400"/>
          </a:xfrm>
          <a:prstGeom prst="rect">
            <a:avLst/>
          </a:prstGeom>
        </p:spPr>
        <p:txBody>
          <a:bodyPr spcFirstLastPara="1" vert="horz" wrap="square" lIns="121900" tIns="121900" rIns="121900" bIns="121900" rtlCol="0" anchor="b" anchorCtr="0">
            <a:noAutofit/>
          </a:bodyPr>
          <a:lstStyle/>
          <a:p>
            <a:pPr algn="ctr"/>
            <a:r>
              <a:rPr lang="es-ES" sz="2400" dirty="0">
                <a:latin typeface="Arial" panose="020B0604020202020204" pitchFamily="34" charset="0"/>
                <a:cs typeface="Arial" panose="020B0604020202020204" pitchFamily="34" charset="0"/>
              </a:rPr>
              <a:t>Por lo que Nueva Ruralidad permite generar una visión distinta del núcleo del sector rural, donde están surgiendo nuevas modalidades económicas; ecológicas; autogestivas; auto-organizativas; y autonómicas de una gran cantidad de comunidades que actualmente presentan una combinación entre métodos tradicionales con innovaciones técnicas que posibilitan una mejora en sus términos de intercambio y por tanto, un incremento en su nivel de vida –entendido en los propios términos de las comunidades–.</a:t>
            </a:r>
            <a:br>
              <a:rPr lang="es-MX" sz="2400" dirty="0">
                <a:latin typeface="Arial" panose="020B0604020202020204" pitchFamily="34" charset="0"/>
                <a:cs typeface="Arial" panose="020B0604020202020204" pitchFamily="34" charset="0"/>
              </a:rPr>
            </a:br>
            <a:endParaRPr sz="2400" dirty="0">
              <a:latin typeface="Arial" panose="020B0604020202020204" pitchFamily="34" charset="0"/>
              <a:cs typeface="Arial" panose="020B0604020202020204" pitchFamily="34" charset="0"/>
            </a:endParaRPr>
          </a:p>
        </p:txBody>
      </p:sp>
      <p:sp>
        <p:nvSpPr>
          <p:cNvPr id="227" name="Google Shape;227;p2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
        <p:nvSpPr>
          <p:cNvPr id="4" name="Google Shape;113;p13">
            <a:extLst>
              <a:ext uri="{FF2B5EF4-FFF2-40B4-BE49-F238E27FC236}">
                <a16:creationId xmlns:a16="http://schemas.microsoft.com/office/drawing/2014/main" id="{8985B049-44E5-454A-A222-DBCC39371AB4}"/>
              </a:ext>
            </a:extLst>
          </p:cNvPr>
          <p:cNvSpPr txBox="1">
            <a:spLocks/>
          </p:cNvSpPr>
          <p:nvPr/>
        </p:nvSpPr>
        <p:spPr>
          <a:xfrm>
            <a:off x="-732399" y="-185165"/>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C2BA7-F5E0-458D-9A55-AF81F44A7BD5}"/>
              </a:ext>
            </a:extLst>
          </p:cNvPr>
          <p:cNvSpPr>
            <a:spLocks noGrp="1"/>
          </p:cNvSpPr>
          <p:nvPr>
            <p:ph type="title"/>
          </p:nvPr>
        </p:nvSpPr>
        <p:spPr>
          <a:xfrm>
            <a:off x="1032934" y="2884533"/>
            <a:ext cx="9381066" cy="970400"/>
          </a:xfrm>
        </p:spPr>
        <p:txBody>
          <a:bodyPr>
            <a:noAutofit/>
          </a:bodyPr>
          <a:lstStyle/>
          <a:p>
            <a:pPr algn="l">
              <a:lnSpc>
                <a:spcPct val="100000"/>
              </a:lnSpc>
            </a:pPr>
            <a:r>
              <a:rPr lang="es-ES" sz="2000" dirty="0">
                <a:latin typeface="Arial" panose="020B0604020202020204" pitchFamily="34" charset="0"/>
                <a:cs typeface="Arial" panose="020B0604020202020204" pitchFamily="34" charset="0"/>
              </a:rPr>
              <a:t>Esta propuesta comienza a influir en el diseño y aplicación de políticas, donde se otorga especial importancia: </a:t>
            </a: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1) Dimensión territorial en lugar de la producción agropecuaria,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2) Vincula lo rural con los pequeños pueblos,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3) Destaca las multiocupaciones,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4) Función residencial en áreas rurales,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5) Integración de áreas rurales a los mercados,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6) Potencial geográfico, histórico y cultural, y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7) Diversidad de agentes en las políticas y programas de desarrollo</a:t>
            </a:r>
            <a:endParaRPr lang="es-MX" sz="20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729E5806-F9D3-475A-AF37-380BF60FCB7E}"/>
              </a:ext>
            </a:extLst>
          </p:cNvPr>
          <p:cNvSpPr>
            <a:spLocks noGrp="1"/>
          </p:cNvSpPr>
          <p:nvPr>
            <p:ph type="sldNum" sz="quarter" idx="12"/>
          </p:nvPr>
        </p:nvSpPr>
        <p:spPr/>
        <p:txBody>
          <a:bodyPr/>
          <a:lstStyle/>
          <a:p>
            <a:fld id="{00000000-1234-1234-1234-123412341234}" type="slidenum">
              <a:rPr lang="es-MX" smtClean="0"/>
              <a:pPr/>
              <a:t>8</a:t>
            </a:fld>
            <a:endParaRPr lang="es-MX"/>
          </a:p>
        </p:txBody>
      </p:sp>
      <p:sp>
        <p:nvSpPr>
          <p:cNvPr id="4" name="Google Shape;113;p13">
            <a:extLst>
              <a:ext uri="{FF2B5EF4-FFF2-40B4-BE49-F238E27FC236}">
                <a16:creationId xmlns:a16="http://schemas.microsoft.com/office/drawing/2014/main" id="{61E2C389-DFF8-4A17-8A11-47DE5DDACAFD}"/>
              </a:ext>
            </a:extLst>
          </p:cNvPr>
          <p:cNvSpPr txBox="1">
            <a:spLocks/>
          </p:cNvSpPr>
          <p:nvPr/>
        </p:nvSpPr>
        <p:spPr>
          <a:xfrm>
            <a:off x="-732398" y="-185165"/>
            <a:ext cx="13656795" cy="1589529"/>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397258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3C217-6374-4133-91DB-1E9FF1BC80FC}"/>
              </a:ext>
            </a:extLst>
          </p:cNvPr>
          <p:cNvSpPr>
            <a:spLocks noGrp="1"/>
          </p:cNvSpPr>
          <p:nvPr>
            <p:ph type="title"/>
          </p:nvPr>
        </p:nvSpPr>
        <p:spPr>
          <a:xfrm>
            <a:off x="1118209" y="1003719"/>
            <a:ext cx="7068400" cy="970400"/>
          </a:xfrm>
        </p:spPr>
        <p:txBody>
          <a:bodyPr>
            <a:normAutofit/>
          </a:bodyPr>
          <a:lstStyle/>
          <a:p>
            <a:r>
              <a:rPr lang="es-ES" sz="2800" dirty="0">
                <a:latin typeface="Arial" panose="020B0604020202020204" pitchFamily="34" charset="0"/>
                <a:cs typeface="Arial" panose="020B0604020202020204" pitchFamily="34" charset="0"/>
              </a:rPr>
              <a:t>Programa Pueblos Mágicos</a:t>
            </a:r>
            <a:endParaRPr lang="es-MX" sz="28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0FAB7A59-9B80-4F25-8A37-CB829EB2583A}"/>
              </a:ext>
            </a:extLst>
          </p:cNvPr>
          <p:cNvSpPr>
            <a:spLocks noGrp="1"/>
          </p:cNvSpPr>
          <p:nvPr>
            <p:ph type="sldNum" sz="quarter" idx="12"/>
          </p:nvPr>
        </p:nvSpPr>
        <p:spPr/>
        <p:txBody>
          <a:bodyPr/>
          <a:lstStyle/>
          <a:p>
            <a:fld id="{00000000-1234-1234-1234-123412341234}" type="slidenum">
              <a:rPr lang="es-MX" smtClean="0"/>
              <a:pPr/>
              <a:t>9</a:t>
            </a:fld>
            <a:endParaRPr lang="es-MX"/>
          </a:p>
        </p:txBody>
      </p:sp>
      <p:sp>
        <p:nvSpPr>
          <p:cNvPr id="4" name="Rectángulo 3">
            <a:extLst>
              <a:ext uri="{FF2B5EF4-FFF2-40B4-BE49-F238E27FC236}">
                <a16:creationId xmlns:a16="http://schemas.microsoft.com/office/drawing/2014/main" id="{2D60AC98-89AF-4F3B-A5E5-A182896B1F5F}"/>
              </a:ext>
            </a:extLst>
          </p:cNvPr>
          <p:cNvSpPr/>
          <p:nvPr/>
        </p:nvSpPr>
        <p:spPr>
          <a:xfrm>
            <a:off x="1621022" y="2247947"/>
            <a:ext cx="8892989" cy="2525115"/>
          </a:xfrm>
          <a:prstGeom prst="rect">
            <a:avLst/>
          </a:prstGeom>
        </p:spPr>
        <p:txBody>
          <a:bodyPr wrap="square">
            <a:spAutoFit/>
          </a:bodyPr>
          <a:lstStyle/>
          <a:p>
            <a:pPr algn="just">
              <a:lnSpc>
                <a:spcPct val="107000"/>
              </a:lnSpc>
            </a:pPr>
            <a:r>
              <a:rPr lang="es-MX" sz="2133" dirty="0">
                <a:latin typeface="Arial" panose="020B0604020202020204" pitchFamily="34" charset="0"/>
                <a:ea typeface="Calibri" panose="020F0502020204030204" pitchFamily="34" charset="0"/>
                <a:cs typeface="Arial" panose="020B0604020202020204" pitchFamily="34" charset="0"/>
              </a:rPr>
              <a:t>Es un Programa de política turística que actúa directamente sobre las localidades como una marca distintiva del turismo de México, con este se busca mantener en un nivel de respeto y de cumplimiento de sus reglas de operación, para lograr los objetivos de desarrollo y hacer del turismo en las localidades una actividad que contribuya a elevar los niveles de bienestar, mantener y acrecentar el empleo, fomentar y hacer rentable la inversión.</a:t>
            </a:r>
          </a:p>
        </p:txBody>
      </p:sp>
      <p:sp>
        <p:nvSpPr>
          <p:cNvPr id="5" name="Google Shape;113;p13">
            <a:extLst>
              <a:ext uri="{FF2B5EF4-FFF2-40B4-BE49-F238E27FC236}">
                <a16:creationId xmlns:a16="http://schemas.microsoft.com/office/drawing/2014/main" id="{34384D5B-FFDD-440D-9E87-41D32F9CE41B}"/>
              </a:ext>
            </a:extLst>
          </p:cNvPr>
          <p:cNvSpPr txBox="1">
            <a:spLocks/>
          </p:cNvSpPr>
          <p:nvPr/>
        </p:nvSpPr>
        <p:spPr>
          <a:xfrm>
            <a:off x="-732398" y="-165362"/>
            <a:ext cx="13656795" cy="1549924"/>
          </a:xfrm>
          <a:prstGeom prst="rect">
            <a:avLst/>
          </a:prstGeom>
        </p:spPr>
        <p:txBody>
          <a:bodyPr spcFirstLastPara="1" vert="horz" wrap="square" lIns="121900" tIns="121900" rIns="121900" bIns="121900" rtlCol="0" anchor="ctr" anchorCtr="0">
            <a:noAutofit/>
          </a:bodyPr>
          <a:lstStyle>
            <a:lvl1pPr lvl="0" algn="l" defTabSz="685800" rtl="0" eaLnBrk="1" latinLnBrk="0" hangingPunct="1">
              <a:lnSpc>
                <a:spcPct val="90000"/>
              </a:lnSpc>
              <a:spcBef>
                <a:spcPts val="0"/>
              </a:spcBef>
              <a:spcAft>
                <a:spcPts val="0"/>
              </a:spcAft>
              <a:buSzPts val="2400"/>
              <a:buNone/>
              <a:defRPr sz="33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ctr"/>
            <a:br>
              <a:rPr lang="es-MX" sz="1867" dirty="0"/>
            </a:br>
            <a:r>
              <a:rPr lang="es-MX" sz="1200" dirty="0">
                <a:latin typeface="+mn-lt"/>
              </a:rPr>
              <a:t>“Conformación de nuevas ruralidades mediante la movilidad laboral hacia destinos turísticos en Jalisco.</a:t>
            </a:r>
            <a:br>
              <a:rPr lang="es-MX" sz="1200" dirty="0">
                <a:latin typeface="+mn-lt"/>
              </a:rPr>
            </a:br>
            <a:r>
              <a:rPr lang="es-MX" sz="1200" dirty="0">
                <a:latin typeface="+mn-lt"/>
              </a:rPr>
              <a:t>Estudio de caso”</a:t>
            </a:r>
            <a:br>
              <a:rPr lang="es-MX" sz="1867" dirty="0">
                <a:latin typeface="+mn-lt"/>
              </a:rPr>
            </a:br>
            <a:br>
              <a:rPr lang="es-MX" sz="1867" dirty="0"/>
            </a:br>
            <a:br>
              <a:rPr lang="es-MX" sz="1867" dirty="0"/>
            </a:br>
            <a:endParaRPr lang="es-MX" sz="1867" dirty="0"/>
          </a:p>
        </p:txBody>
      </p:sp>
    </p:spTree>
    <p:extLst>
      <p:ext uri="{BB962C8B-B14F-4D97-AF65-F5344CB8AC3E}">
        <p14:creationId xmlns:p14="http://schemas.microsoft.com/office/powerpoint/2010/main" val="73528531"/>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Gota</Template>
  <TotalTime>973</TotalTime>
  <Words>1550</Words>
  <Application>Microsoft Macintosh PowerPoint</Application>
  <PresentationFormat>Panorámica</PresentationFormat>
  <Paragraphs>172</Paragraphs>
  <Slides>28</Slides>
  <Notes>13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6" baseType="lpstr">
      <vt:lpstr>Arial</vt:lpstr>
      <vt:lpstr>Calibri</vt:lpstr>
      <vt:lpstr>Droid Serif</vt:lpstr>
      <vt:lpstr>Pontano Sans</vt:lpstr>
      <vt:lpstr>Times New Roman</vt:lpstr>
      <vt:lpstr>Tw Cen MT</vt:lpstr>
      <vt:lpstr>Gota</vt:lpstr>
      <vt:lpstr>Chart</vt:lpstr>
      <vt:lpstr> “Conformación de nuevas ruralidades mediante la movilidad laboral hacia destinos turísticos en Jalisco. Estudio de caso”  Dra. Rosario Cota Yáñez  Mtra. Sandra García de la Cruz </vt:lpstr>
      <vt:lpstr>Presentación de PowerPoint</vt:lpstr>
      <vt:lpstr>Hipótesis</vt:lpstr>
      <vt:lpstr>Presentación de PowerPoint</vt:lpstr>
      <vt:lpstr>Dentro de los factores que originan el desplazamiento se pueden dividir en dos niveles:</vt:lpstr>
      <vt:lpstr>Marco Teórico</vt:lpstr>
      <vt:lpstr>Por lo que Nueva Ruralidad permite generar una visión distinta del núcleo del sector rural, donde están surgiendo nuevas modalidades económicas; ecológicas; autogestivas; auto-organizativas; y autonómicas de una gran cantidad de comunidades que actualmente presentan una combinación entre métodos tradicionales con innovaciones técnicas que posibilitan una mejora en sus términos de intercambio y por tanto, un incremento en su nivel de vida –entendido en los propios términos de las comunidades–. </vt:lpstr>
      <vt:lpstr>Esta propuesta comienza a influir en el diseño y aplicación de políticas, donde se otorga especial importancia:   1) Dimensión territorial en lugar de la producción agropecuaria,  2) Vincula lo rural con los pequeños pueblos,  3) Destaca las multiocupaciones,  4) Función residencial en áreas rurales,  5) Integración de áreas rurales a los mercados,  6) Potencial geográfico, histórico y cultural, y  7) Diversidad de agentes en las políticas y programas de desarrollo</vt:lpstr>
      <vt:lpstr>Programa Pueblos Mágicos</vt:lpstr>
      <vt:lpstr>Son localidades que requieren orientarse para fortalecer y optimizar el aprovechamiento racional de sus recursos y atractivos naturales y culturales, fortalecer su infraestructura, la calidad de los servicios, la innovación y desarrollo de sus productos turísticos, el marketing y la tecnificación.</vt:lpstr>
      <vt:lpstr>Busca fomentar el desarrollo sustentable de las localidades poseedoras de atributos de singularidad, carácter y autenticidad a través de la puesta en valor de sus atractivos, representados por una marca de exclusividad y prestigio teniendo como referencia las motivaciones y necesidades del viajero actual”. </vt:lpstr>
      <vt:lpstr>Para la SECTUR un Pueblo Mágico es: un pueblo que a través del tiempo y ante la modernidad, ha conservado, valorado y defendido, su herencia histórica, cultural y natural; y la manifiesta en diversas expresiones a través de su patrimonio tangible e intangible. Considerándose como una localidad que tiene atributos únicos, simbólicos, historias auténticas, hechos trascendentes, cotidianidad, que significa una gran oportunidad para el aprovechamiento turístico atendiendo a las motivaciones y necesidades de los viajeros. </vt:lpstr>
      <vt:lpstr>Sayulita pueblo mágico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Gracias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“Conformación de nuevas ruralidades mediante la movilidad laboral hacia destinos turísticos en Jalisco. Estudio de caso”  Dra. Rosario Cota Yáñez  Mtra. Sandra García de la Cruz</dc:title>
  <dc:creator>sandra garcía de la cruz</dc:creator>
  <cp:lastModifiedBy>sandra garcía de la cruz</cp:lastModifiedBy>
  <cp:revision>4</cp:revision>
  <dcterms:created xsi:type="dcterms:W3CDTF">2018-09-15T12:52:29Z</dcterms:created>
  <dcterms:modified xsi:type="dcterms:W3CDTF">2018-09-28T18:59:33Z</dcterms:modified>
</cp:coreProperties>
</file>