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315" r:id="rId3"/>
    <p:sldId id="272" r:id="rId4"/>
    <p:sldId id="273" r:id="rId5"/>
    <p:sldId id="274" r:id="rId6"/>
    <p:sldId id="296" r:id="rId7"/>
    <p:sldId id="287" r:id="rId8"/>
    <p:sldId id="288" r:id="rId9"/>
    <p:sldId id="317" r:id="rId10"/>
    <p:sldId id="289" r:id="rId11"/>
    <p:sldId id="319" r:id="rId12"/>
    <p:sldId id="320" r:id="rId13"/>
    <p:sldId id="292" r:id="rId14"/>
    <p:sldId id="293" r:id="rId15"/>
    <p:sldId id="323" r:id="rId16"/>
    <p:sldId id="326" r:id="rId17"/>
    <p:sldId id="324" r:id="rId18"/>
    <p:sldId id="322" r:id="rId19"/>
    <p:sldId id="321" r:id="rId20"/>
    <p:sldId id="304" r:id="rId21"/>
    <p:sldId id="306" r:id="rId22"/>
    <p:sldId id="305" r:id="rId23"/>
    <p:sldId id="303" r:id="rId24"/>
    <p:sldId id="307" r:id="rId25"/>
    <p:sldId id="308" r:id="rId26"/>
    <p:sldId id="309" r:id="rId27"/>
    <p:sldId id="310" r:id="rId28"/>
    <p:sldId id="311" r:id="rId29"/>
    <p:sldId id="312" r:id="rId30"/>
    <p:sldId id="313" r:id="rId31"/>
    <p:sldId id="314" r:id="rId32"/>
    <p:sldId id="270" r:id="rId33"/>
  </p:sldIdLst>
  <p:sldSz cx="11260138" cy="6858000"/>
  <p:notesSz cx="6858000" cy="9144000"/>
  <p:defaultTextStyle>
    <a:defPPr>
      <a:defRPr lang="es-E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8"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9" algn="l" defTabSz="457173" rtl="0" eaLnBrk="1" latinLnBrk="0" hangingPunct="1">
      <a:defRPr sz="1800" kern="1200">
        <a:solidFill>
          <a:schemeClr val="tx1"/>
        </a:solidFill>
        <a:latin typeface="+mn-lt"/>
        <a:ea typeface="+mn-ea"/>
        <a:cs typeface="+mn-cs"/>
      </a:defRPr>
    </a:lvl6pPr>
    <a:lvl7pPr marL="2743042" algn="l" defTabSz="457173" rtl="0" eaLnBrk="1" latinLnBrk="0" hangingPunct="1">
      <a:defRPr sz="1800" kern="1200">
        <a:solidFill>
          <a:schemeClr val="tx1"/>
        </a:solidFill>
        <a:latin typeface="+mn-lt"/>
        <a:ea typeface="+mn-ea"/>
        <a:cs typeface="+mn-cs"/>
      </a:defRPr>
    </a:lvl7pPr>
    <a:lvl8pPr marL="3200216" algn="l" defTabSz="457173" rtl="0" eaLnBrk="1" latinLnBrk="0" hangingPunct="1">
      <a:defRPr sz="1800" kern="1200">
        <a:solidFill>
          <a:schemeClr val="tx1"/>
        </a:solidFill>
        <a:latin typeface="+mn-lt"/>
        <a:ea typeface="+mn-ea"/>
        <a:cs typeface="+mn-cs"/>
      </a:defRPr>
    </a:lvl8pPr>
    <a:lvl9pPr marL="3657390" algn="l" defTabSz="4571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5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9DDB"/>
    <a:srgbClr val="215968"/>
    <a:srgbClr val="4CB9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4705"/>
  </p:normalViewPr>
  <p:slideViewPr>
    <p:cSldViewPr snapToGrid="0" snapToObjects="1">
      <p:cViewPr varScale="1">
        <p:scale>
          <a:sx n="60" d="100"/>
          <a:sy n="60" d="100"/>
        </p:scale>
        <p:origin x="956" y="52"/>
      </p:cViewPr>
      <p:guideLst>
        <p:guide orient="horz" pos="2161"/>
        <p:guide pos="354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C13C0-1F4F-494A-A036-4F7AD1C20E4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CO"/>
        </a:p>
      </dgm:t>
    </dgm:pt>
    <dgm:pt modelId="{9FA62346-B612-4EA6-9474-C4378120EABE}">
      <dgm:prSet phldrT="[Texto]"/>
      <dgm:spPr/>
      <dgm:t>
        <a:bodyPr/>
        <a:lstStyle/>
        <a:p>
          <a:r>
            <a:rPr lang="es-CO" dirty="0">
              <a:latin typeface="Helvetica" panose="020B0604020202020204" pitchFamily="34" charset="0"/>
              <a:cs typeface="Helvetica" panose="020B0604020202020204" pitchFamily="34" charset="0"/>
            </a:rPr>
            <a:t>Sostenible</a:t>
          </a:r>
        </a:p>
      </dgm:t>
    </dgm:pt>
    <dgm:pt modelId="{9276E9AD-9A2F-476B-80BC-2684B15614AB}" type="parTrans" cxnId="{979AD219-EC64-4E4D-96B6-094088A2AD7F}">
      <dgm:prSet/>
      <dgm:spPr/>
      <dgm:t>
        <a:bodyPr/>
        <a:lstStyle/>
        <a:p>
          <a:endParaRPr lang="es-CO">
            <a:latin typeface="Helvetica" panose="020B0604020202020204" pitchFamily="34" charset="0"/>
            <a:cs typeface="Helvetica" panose="020B0604020202020204" pitchFamily="34" charset="0"/>
          </a:endParaRPr>
        </a:p>
      </dgm:t>
    </dgm:pt>
    <dgm:pt modelId="{0DACC257-0A7C-4668-9E82-0DD3C6E56864}" type="sibTrans" cxnId="{979AD219-EC64-4E4D-96B6-094088A2AD7F}">
      <dgm:prSet/>
      <dgm:spPr/>
      <dgm:t>
        <a:bodyPr/>
        <a:lstStyle/>
        <a:p>
          <a:endParaRPr lang="es-CO">
            <a:latin typeface="Helvetica" panose="020B0604020202020204" pitchFamily="34" charset="0"/>
            <a:cs typeface="Helvetica" panose="020B0604020202020204" pitchFamily="34" charset="0"/>
          </a:endParaRPr>
        </a:p>
      </dgm:t>
    </dgm:pt>
    <dgm:pt modelId="{9D7D4749-E93D-4B02-AFE1-D0C861B61C86}">
      <dgm:prSet phldrT="[Texto]"/>
      <dgm:spPr/>
      <dgm:t>
        <a:bodyPr/>
        <a:lstStyle/>
        <a:p>
          <a:r>
            <a:rPr lang="es-CO" dirty="0">
              <a:latin typeface="Helvetica" panose="020B0604020202020204" pitchFamily="34" charset="0"/>
              <a:cs typeface="Helvetica" panose="020B0604020202020204" pitchFamily="34" charset="0"/>
            </a:rPr>
            <a:t>Humano</a:t>
          </a:r>
        </a:p>
      </dgm:t>
    </dgm:pt>
    <dgm:pt modelId="{399A7C3B-1C24-41E5-9FA9-564CE28381B3}" type="parTrans" cxnId="{0CB7B635-CDDE-4231-A16C-B6DC3580546F}">
      <dgm:prSet/>
      <dgm:spPr/>
      <dgm:t>
        <a:bodyPr/>
        <a:lstStyle/>
        <a:p>
          <a:endParaRPr lang="es-CO">
            <a:latin typeface="Helvetica" panose="020B0604020202020204" pitchFamily="34" charset="0"/>
            <a:cs typeface="Helvetica" panose="020B0604020202020204" pitchFamily="34" charset="0"/>
          </a:endParaRPr>
        </a:p>
      </dgm:t>
    </dgm:pt>
    <dgm:pt modelId="{F7C28AB9-C8BE-45C9-8511-979A91899C95}" type="sibTrans" cxnId="{0CB7B635-CDDE-4231-A16C-B6DC3580546F}">
      <dgm:prSet/>
      <dgm:spPr/>
      <dgm:t>
        <a:bodyPr/>
        <a:lstStyle/>
        <a:p>
          <a:endParaRPr lang="es-CO">
            <a:latin typeface="Helvetica" panose="020B0604020202020204" pitchFamily="34" charset="0"/>
            <a:cs typeface="Helvetica" panose="020B0604020202020204" pitchFamily="34" charset="0"/>
          </a:endParaRPr>
        </a:p>
      </dgm:t>
    </dgm:pt>
    <dgm:pt modelId="{F2B3A2B2-CED6-4B97-AA7A-188A62E81E64}">
      <dgm:prSet phldrT="[Texto]"/>
      <dgm:spPr/>
      <dgm:t>
        <a:bodyPr/>
        <a:lstStyle/>
        <a:p>
          <a:r>
            <a:rPr lang="es-CO" dirty="0">
              <a:latin typeface="Helvetica" panose="020B0604020202020204" pitchFamily="34" charset="0"/>
              <a:cs typeface="Helvetica" panose="020B0604020202020204" pitchFamily="34" charset="0"/>
            </a:rPr>
            <a:t>Diversificación de oportunidades económicas</a:t>
          </a:r>
        </a:p>
      </dgm:t>
    </dgm:pt>
    <dgm:pt modelId="{1EA78C83-B821-4AA1-820C-31D30A66DA25}" type="parTrans" cxnId="{C866DC04-150F-4E59-B6DE-33B9B4AA9E26}">
      <dgm:prSet/>
      <dgm:spPr/>
      <dgm:t>
        <a:bodyPr/>
        <a:lstStyle/>
        <a:p>
          <a:endParaRPr lang="es-CO">
            <a:latin typeface="Helvetica" panose="020B0604020202020204" pitchFamily="34" charset="0"/>
            <a:cs typeface="Helvetica" panose="020B0604020202020204" pitchFamily="34" charset="0"/>
          </a:endParaRPr>
        </a:p>
      </dgm:t>
    </dgm:pt>
    <dgm:pt modelId="{18175E18-9480-46E6-9051-16C2101C457D}" type="sibTrans" cxnId="{C866DC04-150F-4E59-B6DE-33B9B4AA9E26}">
      <dgm:prSet/>
      <dgm:spPr/>
      <dgm:t>
        <a:bodyPr/>
        <a:lstStyle/>
        <a:p>
          <a:endParaRPr lang="es-CO">
            <a:latin typeface="Helvetica" panose="020B0604020202020204" pitchFamily="34" charset="0"/>
            <a:cs typeface="Helvetica" panose="020B0604020202020204" pitchFamily="34" charset="0"/>
          </a:endParaRPr>
        </a:p>
      </dgm:t>
    </dgm:pt>
    <dgm:pt modelId="{55C0EFB0-112B-44AC-AE78-4C6CD59096E1}">
      <dgm:prSet phldrT="[Texto]"/>
      <dgm:spPr/>
      <dgm:t>
        <a:bodyPr/>
        <a:lstStyle/>
        <a:p>
          <a:r>
            <a:rPr lang="es-CO" dirty="0">
              <a:latin typeface="Helvetica" panose="020B0604020202020204" pitchFamily="34" charset="0"/>
              <a:cs typeface="Helvetica" panose="020B0604020202020204" pitchFamily="34" charset="0"/>
            </a:rPr>
            <a:t>Potencial de Desarrollo</a:t>
          </a:r>
        </a:p>
      </dgm:t>
    </dgm:pt>
    <dgm:pt modelId="{C3DAB75D-ACC0-4B98-86D4-FDAC936FA8A5}" type="parTrans" cxnId="{966DC1FF-D122-4BB6-993D-8FE001E337B0}">
      <dgm:prSet/>
      <dgm:spPr/>
      <dgm:t>
        <a:bodyPr/>
        <a:lstStyle/>
        <a:p>
          <a:endParaRPr lang="es-CO">
            <a:latin typeface="Helvetica" panose="020B0604020202020204" pitchFamily="34" charset="0"/>
            <a:cs typeface="Helvetica" panose="020B0604020202020204" pitchFamily="34" charset="0"/>
          </a:endParaRPr>
        </a:p>
      </dgm:t>
    </dgm:pt>
    <dgm:pt modelId="{0F73335B-4D66-4AA6-B1EB-E9D94F88DDBA}" type="sibTrans" cxnId="{966DC1FF-D122-4BB6-993D-8FE001E337B0}">
      <dgm:prSet/>
      <dgm:spPr/>
      <dgm:t>
        <a:bodyPr/>
        <a:lstStyle/>
        <a:p>
          <a:endParaRPr lang="es-CO">
            <a:latin typeface="Helvetica" panose="020B0604020202020204" pitchFamily="34" charset="0"/>
            <a:cs typeface="Helvetica" panose="020B0604020202020204" pitchFamily="34" charset="0"/>
          </a:endParaRPr>
        </a:p>
      </dgm:t>
    </dgm:pt>
    <dgm:pt modelId="{9DC06DD3-2A97-403F-9842-1BFBDD8B93FE}" type="pres">
      <dgm:prSet presAssocID="{BB4C13C0-1F4F-494A-A036-4F7AD1C20E43}" presName="linear" presStyleCnt="0">
        <dgm:presLayoutVars>
          <dgm:dir/>
          <dgm:animLvl val="lvl"/>
          <dgm:resizeHandles val="exact"/>
        </dgm:presLayoutVars>
      </dgm:prSet>
      <dgm:spPr/>
    </dgm:pt>
    <dgm:pt modelId="{9327F577-BBF9-4226-8CB7-60A247A3F8D2}" type="pres">
      <dgm:prSet presAssocID="{9FA62346-B612-4EA6-9474-C4378120EABE}" presName="parentLin" presStyleCnt="0"/>
      <dgm:spPr/>
    </dgm:pt>
    <dgm:pt modelId="{5A72A501-278D-42BB-9869-2509A8942E16}" type="pres">
      <dgm:prSet presAssocID="{9FA62346-B612-4EA6-9474-C4378120EABE}" presName="parentLeftMargin" presStyleLbl="node1" presStyleIdx="0" presStyleCnt="4"/>
      <dgm:spPr/>
    </dgm:pt>
    <dgm:pt modelId="{934DCF1E-1C51-4791-B3BB-8EC283576225}" type="pres">
      <dgm:prSet presAssocID="{9FA62346-B612-4EA6-9474-C4378120EABE}" presName="parentText" presStyleLbl="node1" presStyleIdx="0" presStyleCnt="4">
        <dgm:presLayoutVars>
          <dgm:chMax val="0"/>
          <dgm:bulletEnabled val="1"/>
        </dgm:presLayoutVars>
      </dgm:prSet>
      <dgm:spPr/>
    </dgm:pt>
    <dgm:pt modelId="{A26F32B1-FFE5-4D2B-9D70-72AB5B07CF5F}" type="pres">
      <dgm:prSet presAssocID="{9FA62346-B612-4EA6-9474-C4378120EABE}" presName="negativeSpace" presStyleCnt="0"/>
      <dgm:spPr/>
    </dgm:pt>
    <dgm:pt modelId="{7B3A290E-9DC1-4102-97C4-7AC804D64FA5}" type="pres">
      <dgm:prSet presAssocID="{9FA62346-B612-4EA6-9474-C4378120EABE}" presName="childText" presStyleLbl="conFgAcc1" presStyleIdx="0" presStyleCnt="4" custLinFactNeighborY="29534">
        <dgm:presLayoutVars>
          <dgm:bulletEnabled val="1"/>
        </dgm:presLayoutVars>
      </dgm:prSet>
      <dgm:spPr/>
    </dgm:pt>
    <dgm:pt modelId="{A668DC23-5C17-43FF-9B60-8879BD73EB05}" type="pres">
      <dgm:prSet presAssocID="{0DACC257-0A7C-4668-9E82-0DD3C6E56864}" presName="spaceBetweenRectangles" presStyleCnt="0"/>
      <dgm:spPr/>
    </dgm:pt>
    <dgm:pt modelId="{931E3592-2169-417B-8FED-7AE3794E2B67}" type="pres">
      <dgm:prSet presAssocID="{9D7D4749-E93D-4B02-AFE1-D0C861B61C86}" presName="parentLin" presStyleCnt="0"/>
      <dgm:spPr/>
    </dgm:pt>
    <dgm:pt modelId="{9C3E3D88-CEFD-4896-8188-BD6662FDA47B}" type="pres">
      <dgm:prSet presAssocID="{9D7D4749-E93D-4B02-AFE1-D0C861B61C86}" presName="parentLeftMargin" presStyleLbl="node1" presStyleIdx="0" presStyleCnt="4"/>
      <dgm:spPr/>
    </dgm:pt>
    <dgm:pt modelId="{EE212A13-2D6F-413B-8975-8B86E5172272}" type="pres">
      <dgm:prSet presAssocID="{9D7D4749-E93D-4B02-AFE1-D0C861B61C86}" presName="parentText" presStyleLbl="node1" presStyleIdx="1" presStyleCnt="4">
        <dgm:presLayoutVars>
          <dgm:chMax val="0"/>
          <dgm:bulletEnabled val="1"/>
        </dgm:presLayoutVars>
      </dgm:prSet>
      <dgm:spPr/>
    </dgm:pt>
    <dgm:pt modelId="{91D0C409-92FA-420D-9BA2-1D97A2B5A61C}" type="pres">
      <dgm:prSet presAssocID="{9D7D4749-E93D-4B02-AFE1-D0C861B61C86}" presName="negativeSpace" presStyleCnt="0"/>
      <dgm:spPr/>
    </dgm:pt>
    <dgm:pt modelId="{41C9EE3C-B4FC-47E1-9562-6D448737DE91}" type="pres">
      <dgm:prSet presAssocID="{9D7D4749-E93D-4B02-AFE1-D0C861B61C86}" presName="childText" presStyleLbl="conFgAcc1" presStyleIdx="1" presStyleCnt="4">
        <dgm:presLayoutVars>
          <dgm:bulletEnabled val="1"/>
        </dgm:presLayoutVars>
      </dgm:prSet>
      <dgm:spPr/>
    </dgm:pt>
    <dgm:pt modelId="{A6CF67B5-3F74-4CE4-8EBC-F47E74B8010E}" type="pres">
      <dgm:prSet presAssocID="{F7C28AB9-C8BE-45C9-8511-979A91899C95}" presName="spaceBetweenRectangles" presStyleCnt="0"/>
      <dgm:spPr/>
    </dgm:pt>
    <dgm:pt modelId="{AADCA17C-E7C5-4DDE-BA70-6F896E9D3004}" type="pres">
      <dgm:prSet presAssocID="{F2B3A2B2-CED6-4B97-AA7A-188A62E81E64}" presName="parentLin" presStyleCnt="0"/>
      <dgm:spPr/>
    </dgm:pt>
    <dgm:pt modelId="{E7741C10-683F-468F-B44D-FE4A0B5C14F7}" type="pres">
      <dgm:prSet presAssocID="{F2B3A2B2-CED6-4B97-AA7A-188A62E81E64}" presName="parentLeftMargin" presStyleLbl="node1" presStyleIdx="1" presStyleCnt="4"/>
      <dgm:spPr/>
    </dgm:pt>
    <dgm:pt modelId="{3D57098F-3B92-48A3-A1DD-248ABE1342A4}" type="pres">
      <dgm:prSet presAssocID="{F2B3A2B2-CED6-4B97-AA7A-188A62E81E64}" presName="parentText" presStyleLbl="node1" presStyleIdx="2" presStyleCnt="4">
        <dgm:presLayoutVars>
          <dgm:chMax val="0"/>
          <dgm:bulletEnabled val="1"/>
        </dgm:presLayoutVars>
      </dgm:prSet>
      <dgm:spPr/>
    </dgm:pt>
    <dgm:pt modelId="{46694CE6-6E37-4D8E-B431-9D048BC946A1}" type="pres">
      <dgm:prSet presAssocID="{F2B3A2B2-CED6-4B97-AA7A-188A62E81E64}" presName="negativeSpace" presStyleCnt="0"/>
      <dgm:spPr/>
    </dgm:pt>
    <dgm:pt modelId="{8437448F-5A48-42FC-96EA-6A98EC3572D9}" type="pres">
      <dgm:prSet presAssocID="{F2B3A2B2-CED6-4B97-AA7A-188A62E81E64}" presName="childText" presStyleLbl="conFgAcc1" presStyleIdx="2" presStyleCnt="4">
        <dgm:presLayoutVars>
          <dgm:bulletEnabled val="1"/>
        </dgm:presLayoutVars>
      </dgm:prSet>
      <dgm:spPr/>
    </dgm:pt>
    <dgm:pt modelId="{899312BD-3ACF-4C62-91EB-AD9C6F0D4FF8}" type="pres">
      <dgm:prSet presAssocID="{18175E18-9480-46E6-9051-16C2101C457D}" presName="spaceBetweenRectangles" presStyleCnt="0"/>
      <dgm:spPr/>
    </dgm:pt>
    <dgm:pt modelId="{6C7D7428-E6CE-4EA2-86AF-79C45E20C6BC}" type="pres">
      <dgm:prSet presAssocID="{55C0EFB0-112B-44AC-AE78-4C6CD59096E1}" presName="parentLin" presStyleCnt="0"/>
      <dgm:spPr/>
    </dgm:pt>
    <dgm:pt modelId="{54B4B4F0-A8C5-42E6-8827-814AA7C8EA0E}" type="pres">
      <dgm:prSet presAssocID="{55C0EFB0-112B-44AC-AE78-4C6CD59096E1}" presName="parentLeftMargin" presStyleLbl="node1" presStyleIdx="2" presStyleCnt="4"/>
      <dgm:spPr/>
    </dgm:pt>
    <dgm:pt modelId="{2512F571-00A7-4F57-883E-64B82B3F26C7}" type="pres">
      <dgm:prSet presAssocID="{55C0EFB0-112B-44AC-AE78-4C6CD59096E1}" presName="parentText" presStyleLbl="node1" presStyleIdx="3" presStyleCnt="4">
        <dgm:presLayoutVars>
          <dgm:chMax val="0"/>
          <dgm:bulletEnabled val="1"/>
        </dgm:presLayoutVars>
      </dgm:prSet>
      <dgm:spPr/>
    </dgm:pt>
    <dgm:pt modelId="{B470810B-9468-4E48-B603-99102528AA02}" type="pres">
      <dgm:prSet presAssocID="{55C0EFB0-112B-44AC-AE78-4C6CD59096E1}" presName="negativeSpace" presStyleCnt="0"/>
      <dgm:spPr/>
    </dgm:pt>
    <dgm:pt modelId="{FE5657D0-1BB4-4B1F-9CB8-76B0E4119D2C}" type="pres">
      <dgm:prSet presAssocID="{55C0EFB0-112B-44AC-AE78-4C6CD59096E1}" presName="childText" presStyleLbl="conFgAcc1" presStyleIdx="3" presStyleCnt="4">
        <dgm:presLayoutVars>
          <dgm:bulletEnabled val="1"/>
        </dgm:presLayoutVars>
      </dgm:prSet>
      <dgm:spPr/>
    </dgm:pt>
  </dgm:ptLst>
  <dgm:cxnLst>
    <dgm:cxn modelId="{C866DC04-150F-4E59-B6DE-33B9B4AA9E26}" srcId="{BB4C13C0-1F4F-494A-A036-4F7AD1C20E43}" destId="{F2B3A2B2-CED6-4B97-AA7A-188A62E81E64}" srcOrd="2" destOrd="0" parTransId="{1EA78C83-B821-4AA1-820C-31D30A66DA25}" sibTransId="{18175E18-9480-46E6-9051-16C2101C457D}"/>
    <dgm:cxn modelId="{9735940F-BA64-4E6C-AE17-EE18944395CA}" type="presOf" srcId="{55C0EFB0-112B-44AC-AE78-4C6CD59096E1}" destId="{54B4B4F0-A8C5-42E6-8827-814AA7C8EA0E}" srcOrd="0" destOrd="0" presId="urn:microsoft.com/office/officeart/2005/8/layout/list1"/>
    <dgm:cxn modelId="{979AD219-EC64-4E4D-96B6-094088A2AD7F}" srcId="{BB4C13C0-1F4F-494A-A036-4F7AD1C20E43}" destId="{9FA62346-B612-4EA6-9474-C4378120EABE}" srcOrd="0" destOrd="0" parTransId="{9276E9AD-9A2F-476B-80BC-2684B15614AB}" sibTransId="{0DACC257-0A7C-4668-9E82-0DD3C6E56864}"/>
    <dgm:cxn modelId="{1322522A-BFD7-490D-B4B3-47397C55B707}" type="presOf" srcId="{F2B3A2B2-CED6-4B97-AA7A-188A62E81E64}" destId="{E7741C10-683F-468F-B44D-FE4A0B5C14F7}" srcOrd="0" destOrd="0" presId="urn:microsoft.com/office/officeart/2005/8/layout/list1"/>
    <dgm:cxn modelId="{0CB7B635-CDDE-4231-A16C-B6DC3580546F}" srcId="{BB4C13C0-1F4F-494A-A036-4F7AD1C20E43}" destId="{9D7D4749-E93D-4B02-AFE1-D0C861B61C86}" srcOrd="1" destOrd="0" parTransId="{399A7C3B-1C24-41E5-9FA9-564CE28381B3}" sibTransId="{F7C28AB9-C8BE-45C9-8511-979A91899C95}"/>
    <dgm:cxn modelId="{29C7CC4C-3111-4DCA-8A7E-766E88DC3D19}" type="presOf" srcId="{9D7D4749-E93D-4B02-AFE1-D0C861B61C86}" destId="{9C3E3D88-CEFD-4896-8188-BD6662FDA47B}" srcOrd="0" destOrd="0" presId="urn:microsoft.com/office/officeart/2005/8/layout/list1"/>
    <dgm:cxn modelId="{1F00C783-FDD1-4650-A740-38787F137663}" type="presOf" srcId="{F2B3A2B2-CED6-4B97-AA7A-188A62E81E64}" destId="{3D57098F-3B92-48A3-A1DD-248ABE1342A4}" srcOrd="1" destOrd="0" presId="urn:microsoft.com/office/officeart/2005/8/layout/list1"/>
    <dgm:cxn modelId="{C864C7AB-FD98-4BA9-AFE0-2DE3EEA50369}" type="presOf" srcId="{9FA62346-B612-4EA6-9474-C4378120EABE}" destId="{5A72A501-278D-42BB-9869-2509A8942E16}" srcOrd="0" destOrd="0" presId="urn:microsoft.com/office/officeart/2005/8/layout/list1"/>
    <dgm:cxn modelId="{5EA6BDAE-FE8B-483D-B9E1-FD7494F70A0C}" type="presOf" srcId="{55C0EFB0-112B-44AC-AE78-4C6CD59096E1}" destId="{2512F571-00A7-4F57-883E-64B82B3F26C7}" srcOrd="1" destOrd="0" presId="urn:microsoft.com/office/officeart/2005/8/layout/list1"/>
    <dgm:cxn modelId="{5807AFB6-A63F-432E-8925-550536BE2C00}" type="presOf" srcId="{BB4C13C0-1F4F-494A-A036-4F7AD1C20E43}" destId="{9DC06DD3-2A97-403F-9842-1BFBDD8B93FE}" srcOrd="0" destOrd="0" presId="urn:microsoft.com/office/officeart/2005/8/layout/list1"/>
    <dgm:cxn modelId="{0C3F31D1-A4BB-4168-AEAA-7E687AB3C455}" type="presOf" srcId="{9FA62346-B612-4EA6-9474-C4378120EABE}" destId="{934DCF1E-1C51-4791-B3BB-8EC283576225}" srcOrd="1" destOrd="0" presId="urn:microsoft.com/office/officeart/2005/8/layout/list1"/>
    <dgm:cxn modelId="{DBC2F1DA-BC65-499B-A1B8-9B515D538284}" type="presOf" srcId="{9D7D4749-E93D-4B02-AFE1-D0C861B61C86}" destId="{EE212A13-2D6F-413B-8975-8B86E5172272}" srcOrd="1" destOrd="0" presId="urn:microsoft.com/office/officeart/2005/8/layout/list1"/>
    <dgm:cxn modelId="{966DC1FF-D122-4BB6-993D-8FE001E337B0}" srcId="{BB4C13C0-1F4F-494A-A036-4F7AD1C20E43}" destId="{55C0EFB0-112B-44AC-AE78-4C6CD59096E1}" srcOrd="3" destOrd="0" parTransId="{C3DAB75D-ACC0-4B98-86D4-FDAC936FA8A5}" sibTransId="{0F73335B-4D66-4AA6-B1EB-E9D94F88DDBA}"/>
    <dgm:cxn modelId="{078197EB-F525-40F5-9D3D-FD3A6B36B543}" type="presParOf" srcId="{9DC06DD3-2A97-403F-9842-1BFBDD8B93FE}" destId="{9327F577-BBF9-4226-8CB7-60A247A3F8D2}" srcOrd="0" destOrd="0" presId="urn:microsoft.com/office/officeart/2005/8/layout/list1"/>
    <dgm:cxn modelId="{494F8561-5BEC-4770-A2FF-25B6060068A3}" type="presParOf" srcId="{9327F577-BBF9-4226-8CB7-60A247A3F8D2}" destId="{5A72A501-278D-42BB-9869-2509A8942E16}" srcOrd="0" destOrd="0" presId="urn:microsoft.com/office/officeart/2005/8/layout/list1"/>
    <dgm:cxn modelId="{E38F511C-EAF7-49F0-B635-FEFF64889205}" type="presParOf" srcId="{9327F577-BBF9-4226-8CB7-60A247A3F8D2}" destId="{934DCF1E-1C51-4791-B3BB-8EC283576225}" srcOrd="1" destOrd="0" presId="urn:microsoft.com/office/officeart/2005/8/layout/list1"/>
    <dgm:cxn modelId="{E9074399-FA3C-4FC2-A5D4-6232AD9B138C}" type="presParOf" srcId="{9DC06DD3-2A97-403F-9842-1BFBDD8B93FE}" destId="{A26F32B1-FFE5-4D2B-9D70-72AB5B07CF5F}" srcOrd="1" destOrd="0" presId="urn:microsoft.com/office/officeart/2005/8/layout/list1"/>
    <dgm:cxn modelId="{E2583E80-3AC1-4F2A-BAE0-5ED444C8ADB2}" type="presParOf" srcId="{9DC06DD3-2A97-403F-9842-1BFBDD8B93FE}" destId="{7B3A290E-9DC1-4102-97C4-7AC804D64FA5}" srcOrd="2" destOrd="0" presId="urn:microsoft.com/office/officeart/2005/8/layout/list1"/>
    <dgm:cxn modelId="{714C7887-BC29-42B3-A84A-01D115AA4959}" type="presParOf" srcId="{9DC06DD3-2A97-403F-9842-1BFBDD8B93FE}" destId="{A668DC23-5C17-43FF-9B60-8879BD73EB05}" srcOrd="3" destOrd="0" presId="urn:microsoft.com/office/officeart/2005/8/layout/list1"/>
    <dgm:cxn modelId="{53673B2E-946B-4268-A320-097352EF9424}" type="presParOf" srcId="{9DC06DD3-2A97-403F-9842-1BFBDD8B93FE}" destId="{931E3592-2169-417B-8FED-7AE3794E2B67}" srcOrd="4" destOrd="0" presId="urn:microsoft.com/office/officeart/2005/8/layout/list1"/>
    <dgm:cxn modelId="{FCE10354-C8E4-4E84-9499-377D7C970C8A}" type="presParOf" srcId="{931E3592-2169-417B-8FED-7AE3794E2B67}" destId="{9C3E3D88-CEFD-4896-8188-BD6662FDA47B}" srcOrd="0" destOrd="0" presId="urn:microsoft.com/office/officeart/2005/8/layout/list1"/>
    <dgm:cxn modelId="{AB9121CA-B90C-4848-98C1-851D24A6B046}" type="presParOf" srcId="{931E3592-2169-417B-8FED-7AE3794E2B67}" destId="{EE212A13-2D6F-413B-8975-8B86E5172272}" srcOrd="1" destOrd="0" presId="urn:microsoft.com/office/officeart/2005/8/layout/list1"/>
    <dgm:cxn modelId="{9AF3BCD1-96E2-4AAF-9B8C-CBF775FB2780}" type="presParOf" srcId="{9DC06DD3-2A97-403F-9842-1BFBDD8B93FE}" destId="{91D0C409-92FA-420D-9BA2-1D97A2B5A61C}" srcOrd="5" destOrd="0" presId="urn:microsoft.com/office/officeart/2005/8/layout/list1"/>
    <dgm:cxn modelId="{B4AFFE7B-2875-4335-99F8-E4CF7BE362EE}" type="presParOf" srcId="{9DC06DD3-2A97-403F-9842-1BFBDD8B93FE}" destId="{41C9EE3C-B4FC-47E1-9562-6D448737DE91}" srcOrd="6" destOrd="0" presId="urn:microsoft.com/office/officeart/2005/8/layout/list1"/>
    <dgm:cxn modelId="{FF12FAA2-7AD7-4218-80CD-4AEA90BE07BD}" type="presParOf" srcId="{9DC06DD3-2A97-403F-9842-1BFBDD8B93FE}" destId="{A6CF67B5-3F74-4CE4-8EBC-F47E74B8010E}" srcOrd="7" destOrd="0" presId="urn:microsoft.com/office/officeart/2005/8/layout/list1"/>
    <dgm:cxn modelId="{EFC6C464-99DF-4847-A606-0C37D42AF79B}" type="presParOf" srcId="{9DC06DD3-2A97-403F-9842-1BFBDD8B93FE}" destId="{AADCA17C-E7C5-4DDE-BA70-6F896E9D3004}" srcOrd="8" destOrd="0" presId="urn:microsoft.com/office/officeart/2005/8/layout/list1"/>
    <dgm:cxn modelId="{F8A336EF-2D67-4ECF-9A81-821FE2D07A6A}" type="presParOf" srcId="{AADCA17C-E7C5-4DDE-BA70-6F896E9D3004}" destId="{E7741C10-683F-468F-B44D-FE4A0B5C14F7}" srcOrd="0" destOrd="0" presId="urn:microsoft.com/office/officeart/2005/8/layout/list1"/>
    <dgm:cxn modelId="{C06A8AFA-43BC-4099-A895-47B4EF72EED4}" type="presParOf" srcId="{AADCA17C-E7C5-4DDE-BA70-6F896E9D3004}" destId="{3D57098F-3B92-48A3-A1DD-248ABE1342A4}" srcOrd="1" destOrd="0" presId="urn:microsoft.com/office/officeart/2005/8/layout/list1"/>
    <dgm:cxn modelId="{540924FE-8351-43EA-AE3F-D18C8DB66D1F}" type="presParOf" srcId="{9DC06DD3-2A97-403F-9842-1BFBDD8B93FE}" destId="{46694CE6-6E37-4D8E-B431-9D048BC946A1}" srcOrd="9" destOrd="0" presId="urn:microsoft.com/office/officeart/2005/8/layout/list1"/>
    <dgm:cxn modelId="{3B2449E2-70E7-4CA6-8A6D-D8F9978422A8}" type="presParOf" srcId="{9DC06DD3-2A97-403F-9842-1BFBDD8B93FE}" destId="{8437448F-5A48-42FC-96EA-6A98EC3572D9}" srcOrd="10" destOrd="0" presId="urn:microsoft.com/office/officeart/2005/8/layout/list1"/>
    <dgm:cxn modelId="{931C1072-4958-4415-82D0-1056BBBBB512}" type="presParOf" srcId="{9DC06DD3-2A97-403F-9842-1BFBDD8B93FE}" destId="{899312BD-3ACF-4C62-91EB-AD9C6F0D4FF8}" srcOrd="11" destOrd="0" presId="urn:microsoft.com/office/officeart/2005/8/layout/list1"/>
    <dgm:cxn modelId="{8EDA07BE-6FF5-4D4F-B829-8A268F839D75}" type="presParOf" srcId="{9DC06DD3-2A97-403F-9842-1BFBDD8B93FE}" destId="{6C7D7428-E6CE-4EA2-86AF-79C45E20C6BC}" srcOrd="12" destOrd="0" presId="urn:microsoft.com/office/officeart/2005/8/layout/list1"/>
    <dgm:cxn modelId="{0FA953C4-F2C2-447E-8FCA-243D3A029B71}" type="presParOf" srcId="{6C7D7428-E6CE-4EA2-86AF-79C45E20C6BC}" destId="{54B4B4F0-A8C5-42E6-8827-814AA7C8EA0E}" srcOrd="0" destOrd="0" presId="urn:microsoft.com/office/officeart/2005/8/layout/list1"/>
    <dgm:cxn modelId="{B6DFF954-7F3D-4BC7-8C3E-B02298DCE2A7}" type="presParOf" srcId="{6C7D7428-E6CE-4EA2-86AF-79C45E20C6BC}" destId="{2512F571-00A7-4F57-883E-64B82B3F26C7}" srcOrd="1" destOrd="0" presId="urn:microsoft.com/office/officeart/2005/8/layout/list1"/>
    <dgm:cxn modelId="{963882E7-E7BD-4836-839B-84251708EB97}" type="presParOf" srcId="{9DC06DD3-2A97-403F-9842-1BFBDD8B93FE}" destId="{B470810B-9468-4E48-B603-99102528AA02}" srcOrd="13" destOrd="0" presId="urn:microsoft.com/office/officeart/2005/8/layout/list1"/>
    <dgm:cxn modelId="{8459866D-D1E4-4CB7-8BD2-55F6A105BD0F}" type="presParOf" srcId="{9DC06DD3-2A97-403F-9842-1BFBDD8B93FE}" destId="{FE5657D0-1BB4-4B1F-9CB8-76B0E4119D2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D34C17-0502-4585-BB36-00147C73ED07}" type="doc">
      <dgm:prSet loTypeId="urn:microsoft.com/office/officeart/2005/8/layout/vList5" loCatId="list" qsTypeId="urn:microsoft.com/office/officeart/2005/8/quickstyle/simple2" qsCatId="simple" csTypeId="urn:microsoft.com/office/officeart/2005/8/colors/accent1_5" csCatId="accent1" phldr="1"/>
      <dgm:spPr/>
      <dgm:t>
        <a:bodyPr/>
        <a:lstStyle/>
        <a:p>
          <a:endParaRPr lang="es-CO"/>
        </a:p>
      </dgm:t>
    </dgm:pt>
    <dgm:pt modelId="{A9937451-128D-4EFE-AFFD-3D2CC6C4412D}">
      <dgm:prSet phldrT="[Texto]"/>
      <dgm:spPr/>
      <dgm:t>
        <a:bodyPr/>
        <a:lstStyle/>
        <a:p>
          <a:r>
            <a:rPr lang="es-CO" dirty="0"/>
            <a:t>ENTORNO NATURAL</a:t>
          </a:r>
        </a:p>
      </dgm:t>
    </dgm:pt>
    <dgm:pt modelId="{C05696B1-6A0A-4380-9EFD-7DA52ABB04E9}" type="parTrans" cxnId="{A6A73328-31CE-4BF2-BF01-EA18EE33C9A7}">
      <dgm:prSet/>
      <dgm:spPr/>
      <dgm:t>
        <a:bodyPr/>
        <a:lstStyle/>
        <a:p>
          <a:endParaRPr lang="es-CO"/>
        </a:p>
      </dgm:t>
    </dgm:pt>
    <dgm:pt modelId="{BFBFB786-099C-424E-8DA4-C7FE1D271AC4}" type="sibTrans" cxnId="{A6A73328-31CE-4BF2-BF01-EA18EE33C9A7}">
      <dgm:prSet/>
      <dgm:spPr/>
      <dgm:t>
        <a:bodyPr/>
        <a:lstStyle/>
        <a:p>
          <a:endParaRPr lang="es-CO"/>
        </a:p>
      </dgm:t>
    </dgm:pt>
    <dgm:pt modelId="{7F806DE5-D6EE-4DE8-A2B7-8A62D8BA258B}">
      <dgm:prSet phldrT="[Texto]"/>
      <dgm:spPr/>
      <dgm:t>
        <a:bodyPr/>
        <a:lstStyle/>
        <a:p>
          <a:r>
            <a:rPr lang="es-CO" dirty="0"/>
            <a:t>BIENESTAR SOCIAL</a:t>
          </a:r>
        </a:p>
      </dgm:t>
    </dgm:pt>
    <dgm:pt modelId="{79D46531-1A4E-44ED-88A0-123D97D3E3C5}" type="parTrans" cxnId="{B833330B-E8FE-456E-8767-E63942C92BCD}">
      <dgm:prSet/>
      <dgm:spPr/>
      <dgm:t>
        <a:bodyPr/>
        <a:lstStyle/>
        <a:p>
          <a:endParaRPr lang="es-CO"/>
        </a:p>
      </dgm:t>
    </dgm:pt>
    <dgm:pt modelId="{A9EF1243-3BDB-4027-893E-CEA5DBCD8F24}" type="sibTrans" cxnId="{B833330B-E8FE-456E-8767-E63942C92BCD}">
      <dgm:prSet/>
      <dgm:spPr/>
      <dgm:t>
        <a:bodyPr/>
        <a:lstStyle/>
        <a:p>
          <a:endParaRPr lang="es-CO"/>
        </a:p>
      </dgm:t>
    </dgm:pt>
    <dgm:pt modelId="{6FA1E337-035E-4B28-8F49-7A723E25CD60}">
      <dgm:prSet phldrT="[Texto]"/>
      <dgm:spPr/>
      <dgm:t>
        <a:bodyPr/>
        <a:lstStyle/>
        <a:p>
          <a:r>
            <a:rPr lang="es-CO" dirty="0"/>
            <a:t>BIENESTAR ECONÓMICO</a:t>
          </a:r>
        </a:p>
      </dgm:t>
    </dgm:pt>
    <dgm:pt modelId="{05DC6A54-C248-4B8C-812F-91FCD8202155}" type="parTrans" cxnId="{A1421C7A-5D05-47D1-8C34-F86772531346}">
      <dgm:prSet/>
      <dgm:spPr/>
      <dgm:t>
        <a:bodyPr/>
        <a:lstStyle/>
        <a:p>
          <a:endParaRPr lang="es-CO"/>
        </a:p>
      </dgm:t>
    </dgm:pt>
    <dgm:pt modelId="{EBB89485-8EDE-4A04-8B88-903582F20183}" type="sibTrans" cxnId="{A1421C7A-5D05-47D1-8C34-F86772531346}">
      <dgm:prSet/>
      <dgm:spPr/>
      <dgm:t>
        <a:bodyPr/>
        <a:lstStyle/>
        <a:p>
          <a:endParaRPr lang="es-CO"/>
        </a:p>
      </dgm:t>
    </dgm:pt>
    <dgm:pt modelId="{D2D2241C-D9E2-4E77-827F-969CAA6EE1DA}">
      <dgm:prSet phldrT="[Texto]"/>
      <dgm:spPr/>
      <dgm:t>
        <a:bodyPr/>
        <a:lstStyle/>
        <a:p>
          <a:pPr algn="just"/>
          <a:r>
            <a:rPr lang="es-CO" dirty="0"/>
            <a:t>Calidad y condiciones del medio ambiente natural rural (recursos naturales y vida silvestre), como requisitos necesarios para alcanzar una buena calidad de vida y como una oportunidad para mejorar las condiciones económicas de la población rural.</a:t>
          </a:r>
        </a:p>
      </dgm:t>
    </dgm:pt>
    <dgm:pt modelId="{D9DEA18B-A512-4703-9283-6484B3749B27}" type="parTrans" cxnId="{5B3C1FE7-D688-4FD5-9C05-130E788B384C}">
      <dgm:prSet/>
      <dgm:spPr/>
      <dgm:t>
        <a:bodyPr/>
        <a:lstStyle/>
        <a:p>
          <a:endParaRPr lang="es-CO"/>
        </a:p>
      </dgm:t>
    </dgm:pt>
    <dgm:pt modelId="{5B417562-B270-4328-8AEC-E32B6AFAE7EB}" type="sibTrans" cxnId="{5B3C1FE7-D688-4FD5-9C05-130E788B384C}">
      <dgm:prSet/>
      <dgm:spPr/>
      <dgm:t>
        <a:bodyPr/>
        <a:lstStyle/>
        <a:p>
          <a:endParaRPr lang="es-CO"/>
        </a:p>
      </dgm:t>
    </dgm:pt>
    <dgm:pt modelId="{8495BA4F-0984-426E-88D8-F8282C21A906}">
      <dgm:prSet phldrT="[Texto]"/>
      <dgm:spPr/>
      <dgm:t>
        <a:bodyPr/>
        <a:lstStyle/>
        <a:p>
          <a:pPr algn="just"/>
          <a:r>
            <a:rPr lang="es-CO" dirty="0"/>
            <a:t>Calidad de vida social y bienestar. Buena calidad significa buena educación y salud; reducido riesgos y vulnerabilidad de las personas.</a:t>
          </a:r>
        </a:p>
      </dgm:t>
    </dgm:pt>
    <dgm:pt modelId="{61D3727C-0665-41D9-8617-D1A66B1E1D4F}" type="parTrans" cxnId="{C4C6677E-3AC0-4A24-AF35-EFF540740A08}">
      <dgm:prSet/>
      <dgm:spPr/>
      <dgm:t>
        <a:bodyPr/>
        <a:lstStyle/>
        <a:p>
          <a:endParaRPr lang="es-CO"/>
        </a:p>
      </dgm:t>
    </dgm:pt>
    <dgm:pt modelId="{41332372-E136-4535-8FDC-0B4A535110DE}" type="sibTrans" cxnId="{C4C6677E-3AC0-4A24-AF35-EFF540740A08}">
      <dgm:prSet/>
      <dgm:spPr/>
      <dgm:t>
        <a:bodyPr/>
        <a:lstStyle/>
        <a:p>
          <a:endParaRPr lang="es-CO"/>
        </a:p>
      </dgm:t>
    </dgm:pt>
    <dgm:pt modelId="{B232F430-3A6D-43B2-903E-4F7507DC5D75}">
      <dgm:prSet phldrT="[Texto]"/>
      <dgm:spPr/>
      <dgm:t>
        <a:bodyPr/>
        <a:lstStyle/>
        <a:p>
          <a:r>
            <a:rPr lang="es-CO"/>
            <a:t>Ingresos </a:t>
          </a:r>
          <a:r>
            <a:rPr lang="es-CO" dirty="0"/>
            <a:t>y riqueza de personas</a:t>
          </a:r>
        </a:p>
      </dgm:t>
    </dgm:pt>
    <dgm:pt modelId="{0E1D9C97-2CD9-4C2C-84D1-641B39B1A72D}" type="parTrans" cxnId="{9BB5FA9D-11E3-443A-862A-25AA7F0CF292}">
      <dgm:prSet/>
      <dgm:spPr/>
      <dgm:t>
        <a:bodyPr/>
        <a:lstStyle/>
        <a:p>
          <a:endParaRPr lang="es-CO"/>
        </a:p>
      </dgm:t>
    </dgm:pt>
    <dgm:pt modelId="{7A1DB2F9-1C74-46F5-B8B0-13EE98B5C6EE}" type="sibTrans" cxnId="{9BB5FA9D-11E3-443A-862A-25AA7F0CF292}">
      <dgm:prSet/>
      <dgm:spPr/>
      <dgm:t>
        <a:bodyPr/>
        <a:lstStyle/>
        <a:p>
          <a:endParaRPr lang="es-CO"/>
        </a:p>
      </dgm:t>
    </dgm:pt>
    <dgm:pt modelId="{4F666E5A-27E7-434E-B036-DD6077F22CB2}" type="pres">
      <dgm:prSet presAssocID="{5ED34C17-0502-4585-BB36-00147C73ED07}" presName="Name0" presStyleCnt="0">
        <dgm:presLayoutVars>
          <dgm:dir/>
          <dgm:animLvl val="lvl"/>
          <dgm:resizeHandles val="exact"/>
        </dgm:presLayoutVars>
      </dgm:prSet>
      <dgm:spPr/>
    </dgm:pt>
    <dgm:pt modelId="{443DB409-5A96-4CA3-9366-EF4F7C1514F3}" type="pres">
      <dgm:prSet presAssocID="{A9937451-128D-4EFE-AFFD-3D2CC6C4412D}" presName="linNode" presStyleCnt="0"/>
      <dgm:spPr/>
    </dgm:pt>
    <dgm:pt modelId="{65662FA5-D1B3-4F1A-90C3-F1C8B71EACF4}" type="pres">
      <dgm:prSet presAssocID="{A9937451-128D-4EFE-AFFD-3D2CC6C4412D}" presName="parentText" presStyleLbl="node1" presStyleIdx="0" presStyleCnt="3">
        <dgm:presLayoutVars>
          <dgm:chMax val="1"/>
          <dgm:bulletEnabled val="1"/>
        </dgm:presLayoutVars>
      </dgm:prSet>
      <dgm:spPr/>
    </dgm:pt>
    <dgm:pt modelId="{88BAC113-953A-49C1-B1BA-D7C62171D2B9}" type="pres">
      <dgm:prSet presAssocID="{A9937451-128D-4EFE-AFFD-3D2CC6C4412D}" presName="descendantText" presStyleLbl="alignAccFollowNode1" presStyleIdx="0" presStyleCnt="3">
        <dgm:presLayoutVars>
          <dgm:bulletEnabled val="1"/>
        </dgm:presLayoutVars>
      </dgm:prSet>
      <dgm:spPr/>
    </dgm:pt>
    <dgm:pt modelId="{D0373745-FE6C-4B75-8DB5-65E74E251858}" type="pres">
      <dgm:prSet presAssocID="{BFBFB786-099C-424E-8DA4-C7FE1D271AC4}" presName="sp" presStyleCnt="0"/>
      <dgm:spPr/>
    </dgm:pt>
    <dgm:pt modelId="{A900E424-E584-46EC-A15E-B9D484255EDB}" type="pres">
      <dgm:prSet presAssocID="{7F806DE5-D6EE-4DE8-A2B7-8A62D8BA258B}" presName="linNode" presStyleCnt="0"/>
      <dgm:spPr/>
    </dgm:pt>
    <dgm:pt modelId="{DD06C5F0-C512-45DD-9257-1951A0926A2B}" type="pres">
      <dgm:prSet presAssocID="{7F806DE5-D6EE-4DE8-A2B7-8A62D8BA258B}" presName="parentText" presStyleLbl="node1" presStyleIdx="1" presStyleCnt="3">
        <dgm:presLayoutVars>
          <dgm:chMax val="1"/>
          <dgm:bulletEnabled val="1"/>
        </dgm:presLayoutVars>
      </dgm:prSet>
      <dgm:spPr/>
    </dgm:pt>
    <dgm:pt modelId="{AB5AA4D0-63EB-4E97-B7C7-95DFEAAC0B1D}" type="pres">
      <dgm:prSet presAssocID="{7F806DE5-D6EE-4DE8-A2B7-8A62D8BA258B}" presName="descendantText" presStyleLbl="alignAccFollowNode1" presStyleIdx="1" presStyleCnt="3">
        <dgm:presLayoutVars>
          <dgm:bulletEnabled val="1"/>
        </dgm:presLayoutVars>
      </dgm:prSet>
      <dgm:spPr/>
    </dgm:pt>
    <dgm:pt modelId="{B418EEC7-9EB4-4235-AAB9-8761B9A4C144}" type="pres">
      <dgm:prSet presAssocID="{A9EF1243-3BDB-4027-893E-CEA5DBCD8F24}" presName="sp" presStyleCnt="0"/>
      <dgm:spPr/>
    </dgm:pt>
    <dgm:pt modelId="{DD3E3E72-E36B-4D1D-8899-8707DD7E7E54}" type="pres">
      <dgm:prSet presAssocID="{6FA1E337-035E-4B28-8F49-7A723E25CD60}" presName="linNode" presStyleCnt="0"/>
      <dgm:spPr/>
    </dgm:pt>
    <dgm:pt modelId="{53C916A6-6C38-4472-8187-F9DCF6FB4416}" type="pres">
      <dgm:prSet presAssocID="{6FA1E337-035E-4B28-8F49-7A723E25CD60}" presName="parentText" presStyleLbl="node1" presStyleIdx="2" presStyleCnt="3">
        <dgm:presLayoutVars>
          <dgm:chMax val="1"/>
          <dgm:bulletEnabled val="1"/>
        </dgm:presLayoutVars>
      </dgm:prSet>
      <dgm:spPr/>
    </dgm:pt>
    <dgm:pt modelId="{8A235F1A-2A54-4DD7-B49D-6229EB12C880}" type="pres">
      <dgm:prSet presAssocID="{6FA1E337-035E-4B28-8F49-7A723E25CD60}" presName="descendantText" presStyleLbl="alignAccFollowNode1" presStyleIdx="2" presStyleCnt="3">
        <dgm:presLayoutVars>
          <dgm:bulletEnabled val="1"/>
        </dgm:presLayoutVars>
      </dgm:prSet>
      <dgm:spPr/>
    </dgm:pt>
  </dgm:ptLst>
  <dgm:cxnLst>
    <dgm:cxn modelId="{B833330B-E8FE-456E-8767-E63942C92BCD}" srcId="{5ED34C17-0502-4585-BB36-00147C73ED07}" destId="{7F806DE5-D6EE-4DE8-A2B7-8A62D8BA258B}" srcOrd="1" destOrd="0" parTransId="{79D46531-1A4E-44ED-88A0-123D97D3E3C5}" sibTransId="{A9EF1243-3BDB-4027-893E-CEA5DBCD8F24}"/>
    <dgm:cxn modelId="{A6A73328-31CE-4BF2-BF01-EA18EE33C9A7}" srcId="{5ED34C17-0502-4585-BB36-00147C73ED07}" destId="{A9937451-128D-4EFE-AFFD-3D2CC6C4412D}" srcOrd="0" destOrd="0" parTransId="{C05696B1-6A0A-4380-9EFD-7DA52ABB04E9}" sibTransId="{BFBFB786-099C-424E-8DA4-C7FE1D271AC4}"/>
    <dgm:cxn modelId="{F64C345D-0A91-49E2-8FD8-5585E1374DC0}" type="presOf" srcId="{6FA1E337-035E-4B28-8F49-7A723E25CD60}" destId="{53C916A6-6C38-4472-8187-F9DCF6FB4416}" srcOrd="0" destOrd="0" presId="urn:microsoft.com/office/officeart/2005/8/layout/vList5"/>
    <dgm:cxn modelId="{526BA374-AE58-4C59-82A9-AB8F51008BEF}" type="presOf" srcId="{D2D2241C-D9E2-4E77-827F-969CAA6EE1DA}" destId="{88BAC113-953A-49C1-B1BA-D7C62171D2B9}" srcOrd="0" destOrd="0" presId="urn:microsoft.com/office/officeart/2005/8/layout/vList5"/>
    <dgm:cxn modelId="{A1421C7A-5D05-47D1-8C34-F86772531346}" srcId="{5ED34C17-0502-4585-BB36-00147C73ED07}" destId="{6FA1E337-035E-4B28-8F49-7A723E25CD60}" srcOrd="2" destOrd="0" parTransId="{05DC6A54-C248-4B8C-812F-91FCD8202155}" sibTransId="{EBB89485-8EDE-4A04-8B88-903582F20183}"/>
    <dgm:cxn modelId="{C4C6677E-3AC0-4A24-AF35-EFF540740A08}" srcId="{7F806DE5-D6EE-4DE8-A2B7-8A62D8BA258B}" destId="{8495BA4F-0984-426E-88D8-F8282C21A906}" srcOrd="0" destOrd="0" parTransId="{61D3727C-0665-41D9-8617-D1A66B1E1D4F}" sibTransId="{41332372-E136-4535-8FDC-0B4A535110DE}"/>
    <dgm:cxn modelId="{6E91DD83-78C1-4217-9798-79155A13AFC0}" type="presOf" srcId="{B232F430-3A6D-43B2-903E-4F7507DC5D75}" destId="{8A235F1A-2A54-4DD7-B49D-6229EB12C880}" srcOrd="0" destOrd="0" presId="urn:microsoft.com/office/officeart/2005/8/layout/vList5"/>
    <dgm:cxn modelId="{56822989-03E4-45DD-83B4-002C36C37F0C}" type="presOf" srcId="{5ED34C17-0502-4585-BB36-00147C73ED07}" destId="{4F666E5A-27E7-434E-B036-DD6077F22CB2}" srcOrd="0" destOrd="0" presId="urn:microsoft.com/office/officeart/2005/8/layout/vList5"/>
    <dgm:cxn modelId="{C6EB018A-D349-42F5-8BF0-31D0267F9419}" type="presOf" srcId="{8495BA4F-0984-426E-88D8-F8282C21A906}" destId="{AB5AA4D0-63EB-4E97-B7C7-95DFEAAC0B1D}" srcOrd="0" destOrd="0" presId="urn:microsoft.com/office/officeart/2005/8/layout/vList5"/>
    <dgm:cxn modelId="{C20C588D-0E34-4E85-9263-66A2B9EC5C4C}" type="presOf" srcId="{A9937451-128D-4EFE-AFFD-3D2CC6C4412D}" destId="{65662FA5-D1B3-4F1A-90C3-F1C8B71EACF4}" srcOrd="0" destOrd="0" presId="urn:microsoft.com/office/officeart/2005/8/layout/vList5"/>
    <dgm:cxn modelId="{9BB5FA9D-11E3-443A-862A-25AA7F0CF292}" srcId="{6FA1E337-035E-4B28-8F49-7A723E25CD60}" destId="{B232F430-3A6D-43B2-903E-4F7507DC5D75}" srcOrd="0" destOrd="0" parTransId="{0E1D9C97-2CD9-4C2C-84D1-641B39B1A72D}" sibTransId="{7A1DB2F9-1C74-46F5-B8B0-13EE98B5C6EE}"/>
    <dgm:cxn modelId="{5B3C1FE7-D688-4FD5-9C05-130E788B384C}" srcId="{A9937451-128D-4EFE-AFFD-3D2CC6C4412D}" destId="{D2D2241C-D9E2-4E77-827F-969CAA6EE1DA}" srcOrd="0" destOrd="0" parTransId="{D9DEA18B-A512-4703-9283-6484B3749B27}" sibTransId="{5B417562-B270-4328-8AEC-E32B6AFAE7EB}"/>
    <dgm:cxn modelId="{989849F5-D380-4D2B-A593-A051414CE4A0}" type="presOf" srcId="{7F806DE5-D6EE-4DE8-A2B7-8A62D8BA258B}" destId="{DD06C5F0-C512-45DD-9257-1951A0926A2B}" srcOrd="0" destOrd="0" presId="urn:microsoft.com/office/officeart/2005/8/layout/vList5"/>
    <dgm:cxn modelId="{65E88436-2F1F-4858-AF75-285538406C2F}" type="presParOf" srcId="{4F666E5A-27E7-434E-B036-DD6077F22CB2}" destId="{443DB409-5A96-4CA3-9366-EF4F7C1514F3}" srcOrd="0" destOrd="0" presId="urn:microsoft.com/office/officeart/2005/8/layout/vList5"/>
    <dgm:cxn modelId="{95499349-200B-4151-B847-2A95EA177B82}" type="presParOf" srcId="{443DB409-5A96-4CA3-9366-EF4F7C1514F3}" destId="{65662FA5-D1B3-4F1A-90C3-F1C8B71EACF4}" srcOrd="0" destOrd="0" presId="urn:microsoft.com/office/officeart/2005/8/layout/vList5"/>
    <dgm:cxn modelId="{34B0E768-56A3-48EB-9ACE-288CCA1638B7}" type="presParOf" srcId="{443DB409-5A96-4CA3-9366-EF4F7C1514F3}" destId="{88BAC113-953A-49C1-B1BA-D7C62171D2B9}" srcOrd="1" destOrd="0" presId="urn:microsoft.com/office/officeart/2005/8/layout/vList5"/>
    <dgm:cxn modelId="{99091DAF-22D5-4A4D-8B70-34178A629A9F}" type="presParOf" srcId="{4F666E5A-27E7-434E-B036-DD6077F22CB2}" destId="{D0373745-FE6C-4B75-8DB5-65E74E251858}" srcOrd="1" destOrd="0" presId="urn:microsoft.com/office/officeart/2005/8/layout/vList5"/>
    <dgm:cxn modelId="{DBEB29AB-90F1-4DA0-B3E9-57BA690E157A}" type="presParOf" srcId="{4F666E5A-27E7-434E-B036-DD6077F22CB2}" destId="{A900E424-E584-46EC-A15E-B9D484255EDB}" srcOrd="2" destOrd="0" presId="urn:microsoft.com/office/officeart/2005/8/layout/vList5"/>
    <dgm:cxn modelId="{15703F3D-CE3A-42ED-93A6-39148FBB5054}" type="presParOf" srcId="{A900E424-E584-46EC-A15E-B9D484255EDB}" destId="{DD06C5F0-C512-45DD-9257-1951A0926A2B}" srcOrd="0" destOrd="0" presId="urn:microsoft.com/office/officeart/2005/8/layout/vList5"/>
    <dgm:cxn modelId="{17522B71-5F8A-458F-94ED-295357A078B4}" type="presParOf" srcId="{A900E424-E584-46EC-A15E-B9D484255EDB}" destId="{AB5AA4D0-63EB-4E97-B7C7-95DFEAAC0B1D}" srcOrd="1" destOrd="0" presId="urn:microsoft.com/office/officeart/2005/8/layout/vList5"/>
    <dgm:cxn modelId="{1D63CEF7-6C19-4FE7-B579-381DF2B57C0E}" type="presParOf" srcId="{4F666E5A-27E7-434E-B036-DD6077F22CB2}" destId="{B418EEC7-9EB4-4235-AAB9-8761B9A4C144}" srcOrd="3" destOrd="0" presId="urn:microsoft.com/office/officeart/2005/8/layout/vList5"/>
    <dgm:cxn modelId="{F31DCBD6-CE18-4B7E-8D07-39E504892451}" type="presParOf" srcId="{4F666E5A-27E7-434E-B036-DD6077F22CB2}" destId="{DD3E3E72-E36B-4D1D-8899-8707DD7E7E54}" srcOrd="4" destOrd="0" presId="urn:microsoft.com/office/officeart/2005/8/layout/vList5"/>
    <dgm:cxn modelId="{5FB1DC15-F167-4E1F-89B1-1A5E779F2E1C}" type="presParOf" srcId="{DD3E3E72-E36B-4D1D-8899-8707DD7E7E54}" destId="{53C916A6-6C38-4472-8187-F9DCF6FB4416}" srcOrd="0" destOrd="0" presId="urn:microsoft.com/office/officeart/2005/8/layout/vList5"/>
    <dgm:cxn modelId="{5DD56FC6-B818-44BF-9DB4-BFDA46ACB713}" type="presParOf" srcId="{DD3E3E72-E36B-4D1D-8899-8707DD7E7E54}" destId="{8A235F1A-2A54-4DD7-B49D-6229EB12C88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D34C17-0502-4585-BB36-00147C73ED07}" type="doc">
      <dgm:prSet loTypeId="urn:microsoft.com/office/officeart/2005/8/layout/chevron2" loCatId="list" qsTypeId="urn:microsoft.com/office/officeart/2005/8/quickstyle/simple2" qsCatId="simple" csTypeId="urn:microsoft.com/office/officeart/2005/8/colors/colorful4" csCatId="colorful" phldr="1"/>
      <dgm:spPr/>
      <dgm:t>
        <a:bodyPr/>
        <a:lstStyle/>
        <a:p>
          <a:endParaRPr lang="es-CO"/>
        </a:p>
      </dgm:t>
    </dgm:pt>
    <dgm:pt modelId="{A9937451-128D-4EFE-AFFD-3D2CC6C4412D}">
      <dgm:prSet phldrT="[Texto]"/>
      <dgm:spPr/>
      <dgm:t>
        <a:bodyPr/>
        <a:lstStyle/>
        <a:p>
          <a:r>
            <a:rPr lang="es-CO">
              <a:latin typeface="Helvetica" panose="020B0604020202020204" pitchFamily="34" charset="0"/>
              <a:cs typeface="Helvetica" panose="020B0604020202020204" pitchFamily="34" charset="0"/>
            </a:rPr>
            <a:t>B.1 TERRITORIO CON RESPECTO A LA POBLACIÓN</a:t>
          </a:r>
          <a:endParaRPr lang="es-CO" dirty="0">
            <a:latin typeface="Helvetica" panose="020B0604020202020204" pitchFamily="34" charset="0"/>
            <a:cs typeface="Helvetica" panose="020B0604020202020204" pitchFamily="34" charset="0"/>
          </a:endParaRPr>
        </a:p>
      </dgm:t>
    </dgm:pt>
    <dgm:pt modelId="{C05696B1-6A0A-4380-9EFD-7DA52ABB04E9}" type="parTrans" cxnId="{A6A73328-31CE-4BF2-BF01-EA18EE33C9A7}">
      <dgm:prSet/>
      <dgm:spPr/>
      <dgm:t>
        <a:bodyPr/>
        <a:lstStyle/>
        <a:p>
          <a:endParaRPr lang="es-CO">
            <a:latin typeface="Helvetica" panose="020B0604020202020204" pitchFamily="34" charset="0"/>
            <a:cs typeface="Helvetica" panose="020B0604020202020204" pitchFamily="34" charset="0"/>
          </a:endParaRPr>
        </a:p>
      </dgm:t>
    </dgm:pt>
    <dgm:pt modelId="{BFBFB786-099C-424E-8DA4-C7FE1D271AC4}" type="sibTrans" cxnId="{A6A73328-31CE-4BF2-BF01-EA18EE33C9A7}">
      <dgm:prSet/>
      <dgm:spPr/>
      <dgm:t>
        <a:bodyPr/>
        <a:lstStyle/>
        <a:p>
          <a:endParaRPr lang="es-CO">
            <a:latin typeface="Helvetica" panose="020B0604020202020204" pitchFamily="34" charset="0"/>
            <a:cs typeface="Helvetica" panose="020B0604020202020204" pitchFamily="34" charset="0"/>
          </a:endParaRPr>
        </a:p>
      </dgm:t>
    </dgm:pt>
    <dgm:pt modelId="{7F806DE5-D6EE-4DE8-A2B7-8A62D8BA258B}">
      <dgm:prSet phldrT="[Texto]"/>
      <dgm:spPr/>
      <dgm:t>
        <a:bodyPr/>
        <a:lstStyle/>
        <a:p>
          <a:r>
            <a:rPr lang="es-CO">
              <a:latin typeface="Helvetica" panose="020B0604020202020204" pitchFamily="34" charset="0"/>
              <a:cs typeface="Helvetica" panose="020B0604020202020204" pitchFamily="34" charset="0"/>
            </a:rPr>
            <a:t>B.2 ESTRUCTURA ECONÓMICA</a:t>
          </a:r>
          <a:endParaRPr lang="es-CO" dirty="0">
            <a:latin typeface="Helvetica" panose="020B0604020202020204" pitchFamily="34" charset="0"/>
            <a:cs typeface="Helvetica" panose="020B0604020202020204" pitchFamily="34" charset="0"/>
          </a:endParaRPr>
        </a:p>
      </dgm:t>
    </dgm:pt>
    <dgm:pt modelId="{79D46531-1A4E-44ED-88A0-123D97D3E3C5}" type="parTrans" cxnId="{B833330B-E8FE-456E-8767-E63942C92BCD}">
      <dgm:prSet/>
      <dgm:spPr/>
      <dgm:t>
        <a:bodyPr/>
        <a:lstStyle/>
        <a:p>
          <a:endParaRPr lang="es-CO">
            <a:latin typeface="Helvetica" panose="020B0604020202020204" pitchFamily="34" charset="0"/>
            <a:cs typeface="Helvetica" panose="020B0604020202020204" pitchFamily="34" charset="0"/>
          </a:endParaRPr>
        </a:p>
      </dgm:t>
    </dgm:pt>
    <dgm:pt modelId="{A9EF1243-3BDB-4027-893E-CEA5DBCD8F24}" type="sibTrans" cxnId="{B833330B-E8FE-456E-8767-E63942C92BCD}">
      <dgm:prSet/>
      <dgm:spPr/>
      <dgm:t>
        <a:bodyPr/>
        <a:lstStyle/>
        <a:p>
          <a:endParaRPr lang="es-CO">
            <a:latin typeface="Helvetica" panose="020B0604020202020204" pitchFamily="34" charset="0"/>
            <a:cs typeface="Helvetica" panose="020B0604020202020204" pitchFamily="34" charset="0"/>
          </a:endParaRPr>
        </a:p>
      </dgm:t>
    </dgm:pt>
    <dgm:pt modelId="{6FA1E337-035E-4B28-8F49-7A723E25CD60}">
      <dgm:prSet phldrT="[Texto]"/>
      <dgm:spPr/>
      <dgm:t>
        <a:bodyPr/>
        <a:lstStyle/>
        <a:p>
          <a:r>
            <a:rPr lang="es-CO" dirty="0">
              <a:latin typeface="Helvetica" panose="020B0604020202020204" pitchFamily="34" charset="0"/>
              <a:cs typeface="Helvetica" panose="020B0604020202020204" pitchFamily="34" charset="0"/>
            </a:rPr>
            <a:t>B.3 COMUNICACIONES</a:t>
          </a:r>
        </a:p>
      </dgm:t>
    </dgm:pt>
    <dgm:pt modelId="{05DC6A54-C248-4B8C-812F-91FCD8202155}" type="parTrans" cxnId="{A1421C7A-5D05-47D1-8C34-F86772531346}">
      <dgm:prSet/>
      <dgm:spPr/>
      <dgm:t>
        <a:bodyPr/>
        <a:lstStyle/>
        <a:p>
          <a:endParaRPr lang="es-CO">
            <a:latin typeface="Helvetica" panose="020B0604020202020204" pitchFamily="34" charset="0"/>
            <a:cs typeface="Helvetica" panose="020B0604020202020204" pitchFamily="34" charset="0"/>
          </a:endParaRPr>
        </a:p>
      </dgm:t>
    </dgm:pt>
    <dgm:pt modelId="{EBB89485-8EDE-4A04-8B88-903582F20183}" type="sibTrans" cxnId="{A1421C7A-5D05-47D1-8C34-F86772531346}">
      <dgm:prSet/>
      <dgm:spPr/>
      <dgm:t>
        <a:bodyPr/>
        <a:lstStyle/>
        <a:p>
          <a:endParaRPr lang="es-CO">
            <a:latin typeface="Helvetica" panose="020B0604020202020204" pitchFamily="34" charset="0"/>
            <a:cs typeface="Helvetica" panose="020B0604020202020204" pitchFamily="34" charset="0"/>
          </a:endParaRPr>
        </a:p>
      </dgm:t>
    </dgm:pt>
    <dgm:pt modelId="{D2D2241C-D9E2-4E77-827F-969CAA6EE1DA}">
      <dgm:prSet phldrT="[Texto]"/>
      <dgm:spPr/>
      <dgm:t>
        <a:bodyPr/>
        <a:lstStyle/>
        <a:p>
          <a:pPr algn="just"/>
          <a:r>
            <a:rPr lang="es-CO" dirty="0">
              <a:latin typeface="Helvetica" panose="020B0604020202020204" pitchFamily="34" charset="0"/>
              <a:cs typeface="Helvetica" panose="020B0604020202020204" pitchFamily="34" charset="0"/>
            </a:rPr>
            <a:t>Territorio disponible para la población rural para vivir, cultivar (tierras agrícolas utilizables) y para realizar otras actividades económicas.</a:t>
          </a:r>
        </a:p>
      </dgm:t>
    </dgm:pt>
    <dgm:pt modelId="{D9DEA18B-A512-4703-9283-6484B3749B27}" type="parTrans" cxnId="{5B3C1FE7-D688-4FD5-9C05-130E788B384C}">
      <dgm:prSet/>
      <dgm:spPr/>
      <dgm:t>
        <a:bodyPr/>
        <a:lstStyle/>
        <a:p>
          <a:endParaRPr lang="es-CO">
            <a:latin typeface="Helvetica" panose="020B0604020202020204" pitchFamily="34" charset="0"/>
            <a:cs typeface="Helvetica" panose="020B0604020202020204" pitchFamily="34" charset="0"/>
          </a:endParaRPr>
        </a:p>
      </dgm:t>
    </dgm:pt>
    <dgm:pt modelId="{5B417562-B270-4328-8AEC-E32B6AFAE7EB}" type="sibTrans" cxnId="{5B3C1FE7-D688-4FD5-9C05-130E788B384C}">
      <dgm:prSet/>
      <dgm:spPr/>
      <dgm:t>
        <a:bodyPr/>
        <a:lstStyle/>
        <a:p>
          <a:endParaRPr lang="es-CO">
            <a:latin typeface="Helvetica" panose="020B0604020202020204" pitchFamily="34" charset="0"/>
            <a:cs typeface="Helvetica" panose="020B0604020202020204" pitchFamily="34" charset="0"/>
          </a:endParaRPr>
        </a:p>
      </dgm:t>
    </dgm:pt>
    <dgm:pt modelId="{8495BA4F-0984-426E-88D8-F8282C21A906}">
      <dgm:prSet phldrT="[Texto]"/>
      <dgm:spPr/>
      <dgm:t>
        <a:bodyPr/>
        <a:lstStyle/>
        <a:p>
          <a:pPr algn="just"/>
          <a:r>
            <a:rPr lang="es-CO" dirty="0">
              <a:latin typeface="Helvetica" panose="020B0604020202020204" pitchFamily="34" charset="0"/>
              <a:cs typeface="Helvetica" panose="020B0604020202020204" pitchFamily="34" charset="0"/>
            </a:rPr>
            <a:t>Salud del entorno económico de la población rural.</a:t>
          </a:r>
        </a:p>
      </dgm:t>
    </dgm:pt>
    <dgm:pt modelId="{61D3727C-0665-41D9-8617-D1A66B1E1D4F}" type="parTrans" cxnId="{C4C6677E-3AC0-4A24-AF35-EFF540740A08}">
      <dgm:prSet/>
      <dgm:spPr/>
      <dgm:t>
        <a:bodyPr/>
        <a:lstStyle/>
        <a:p>
          <a:endParaRPr lang="es-CO">
            <a:latin typeface="Helvetica" panose="020B0604020202020204" pitchFamily="34" charset="0"/>
            <a:cs typeface="Helvetica" panose="020B0604020202020204" pitchFamily="34" charset="0"/>
          </a:endParaRPr>
        </a:p>
      </dgm:t>
    </dgm:pt>
    <dgm:pt modelId="{41332372-E136-4535-8FDC-0B4A535110DE}" type="sibTrans" cxnId="{C4C6677E-3AC0-4A24-AF35-EFF540740A08}">
      <dgm:prSet/>
      <dgm:spPr/>
      <dgm:t>
        <a:bodyPr/>
        <a:lstStyle/>
        <a:p>
          <a:endParaRPr lang="es-CO">
            <a:latin typeface="Helvetica" panose="020B0604020202020204" pitchFamily="34" charset="0"/>
            <a:cs typeface="Helvetica" panose="020B0604020202020204" pitchFamily="34" charset="0"/>
          </a:endParaRPr>
        </a:p>
      </dgm:t>
    </dgm:pt>
    <dgm:pt modelId="{B232F430-3A6D-43B2-903E-4F7507DC5D75}">
      <dgm:prSet phldrT="[Texto]"/>
      <dgm:spPr/>
      <dgm:t>
        <a:bodyPr/>
        <a:lstStyle/>
        <a:p>
          <a:r>
            <a:rPr lang="es-CO" dirty="0">
              <a:latin typeface="Helvetica" panose="020B0604020202020204" pitchFamily="34" charset="0"/>
              <a:cs typeface="Helvetica" panose="020B0604020202020204" pitchFamily="34" charset="0"/>
            </a:rPr>
            <a:t>Capacidad de la población rural para comunicarse e interactuar con el resto del mundo.</a:t>
          </a:r>
        </a:p>
      </dgm:t>
    </dgm:pt>
    <dgm:pt modelId="{0E1D9C97-2CD9-4C2C-84D1-641B39B1A72D}" type="parTrans" cxnId="{9BB5FA9D-11E3-443A-862A-25AA7F0CF292}">
      <dgm:prSet/>
      <dgm:spPr/>
      <dgm:t>
        <a:bodyPr/>
        <a:lstStyle/>
        <a:p>
          <a:endParaRPr lang="es-CO">
            <a:latin typeface="Helvetica" panose="020B0604020202020204" pitchFamily="34" charset="0"/>
            <a:cs typeface="Helvetica" panose="020B0604020202020204" pitchFamily="34" charset="0"/>
          </a:endParaRPr>
        </a:p>
      </dgm:t>
    </dgm:pt>
    <dgm:pt modelId="{7A1DB2F9-1C74-46F5-B8B0-13EE98B5C6EE}" type="sibTrans" cxnId="{9BB5FA9D-11E3-443A-862A-25AA7F0CF292}">
      <dgm:prSet/>
      <dgm:spPr/>
      <dgm:t>
        <a:bodyPr/>
        <a:lstStyle/>
        <a:p>
          <a:endParaRPr lang="es-CO">
            <a:latin typeface="Helvetica" panose="020B0604020202020204" pitchFamily="34" charset="0"/>
            <a:cs typeface="Helvetica" panose="020B0604020202020204" pitchFamily="34" charset="0"/>
          </a:endParaRPr>
        </a:p>
      </dgm:t>
    </dgm:pt>
    <dgm:pt modelId="{EA7682ED-45EE-4F55-976E-221D0B573DBB}" type="pres">
      <dgm:prSet presAssocID="{5ED34C17-0502-4585-BB36-00147C73ED07}" presName="linearFlow" presStyleCnt="0">
        <dgm:presLayoutVars>
          <dgm:dir/>
          <dgm:animLvl val="lvl"/>
          <dgm:resizeHandles val="exact"/>
        </dgm:presLayoutVars>
      </dgm:prSet>
      <dgm:spPr/>
    </dgm:pt>
    <dgm:pt modelId="{B6502C64-48D9-4C9A-87CD-111C96B89DF2}" type="pres">
      <dgm:prSet presAssocID="{A9937451-128D-4EFE-AFFD-3D2CC6C4412D}" presName="composite" presStyleCnt="0"/>
      <dgm:spPr/>
    </dgm:pt>
    <dgm:pt modelId="{8513D5FF-949F-4E81-BDBB-12EA40F6C3DE}" type="pres">
      <dgm:prSet presAssocID="{A9937451-128D-4EFE-AFFD-3D2CC6C4412D}" presName="parentText" presStyleLbl="alignNode1" presStyleIdx="0" presStyleCnt="3">
        <dgm:presLayoutVars>
          <dgm:chMax val="1"/>
          <dgm:bulletEnabled val="1"/>
        </dgm:presLayoutVars>
      </dgm:prSet>
      <dgm:spPr/>
    </dgm:pt>
    <dgm:pt modelId="{B5CE14E3-EE36-4552-B224-288A2829B6E8}" type="pres">
      <dgm:prSet presAssocID="{A9937451-128D-4EFE-AFFD-3D2CC6C4412D}" presName="descendantText" presStyleLbl="alignAcc1" presStyleIdx="0" presStyleCnt="3">
        <dgm:presLayoutVars>
          <dgm:bulletEnabled val="1"/>
        </dgm:presLayoutVars>
      </dgm:prSet>
      <dgm:spPr/>
    </dgm:pt>
    <dgm:pt modelId="{1524BF1A-DC96-4143-B3DC-FC471AF001DE}" type="pres">
      <dgm:prSet presAssocID="{BFBFB786-099C-424E-8DA4-C7FE1D271AC4}" presName="sp" presStyleCnt="0"/>
      <dgm:spPr/>
    </dgm:pt>
    <dgm:pt modelId="{0E5CDDA2-20AF-4C0D-ADB9-07B455D9075D}" type="pres">
      <dgm:prSet presAssocID="{7F806DE5-D6EE-4DE8-A2B7-8A62D8BA258B}" presName="composite" presStyleCnt="0"/>
      <dgm:spPr/>
    </dgm:pt>
    <dgm:pt modelId="{27082BD9-63D0-432F-8CF4-06153E554C23}" type="pres">
      <dgm:prSet presAssocID="{7F806DE5-D6EE-4DE8-A2B7-8A62D8BA258B}" presName="parentText" presStyleLbl="alignNode1" presStyleIdx="1" presStyleCnt="3" custLinFactNeighborY="0">
        <dgm:presLayoutVars>
          <dgm:chMax val="1"/>
          <dgm:bulletEnabled val="1"/>
        </dgm:presLayoutVars>
      </dgm:prSet>
      <dgm:spPr/>
    </dgm:pt>
    <dgm:pt modelId="{90EF1483-5BE3-49D3-B633-778D555C32FD}" type="pres">
      <dgm:prSet presAssocID="{7F806DE5-D6EE-4DE8-A2B7-8A62D8BA258B}" presName="descendantText" presStyleLbl="alignAcc1" presStyleIdx="1" presStyleCnt="3">
        <dgm:presLayoutVars>
          <dgm:bulletEnabled val="1"/>
        </dgm:presLayoutVars>
      </dgm:prSet>
      <dgm:spPr/>
    </dgm:pt>
    <dgm:pt modelId="{E793EBDC-F51D-415A-9E39-9F665BF6C4E2}" type="pres">
      <dgm:prSet presAssocID="{A9EF1243-3BDB-4027-893E-CEA5DBCD8F24}" presName="sp" presStyleCnt="0"/>
      <dgm:spPr/>
    </dgm:pt>
    <dgm:pt modelId="{A961E095-EBCD-4069-A3E4-A70ABEF84D79}" type="pres">
      <dgm:prSet presAssocID="{6FA1E337-035E-4B28-8F49-7A723E25CD60}" presName="composite" presStyleCnt="0"/>
      <dgm:spPr/>
    </dgm:pt>
    <dgm:pt modelId="{5878152C-D8C9-4F67-AF0D-3E232D703D18}" type="pres">
      <dgm:prSet presAssocID="{6FA1E337-035E-4B28-8F49-7A723E25CD60}" presName="parentText" presStyleLbl="alignNode1" presStyleIdx="2" presStyleCnt="3">
        <dgm:presLayoutVars>
          <dgm:chMax val="1"/>
          <dgm:bulletEnabled val="1"/>
        </dgm:presLayoutVars>
      </dgm:prSet>
      <dgm:spPr/>
    </dgm:pt>
    <dgm:pt modelId="{CC1E89C0-EB71-4679-844D-8182ACF9F390}" type="pres">
      <dgm:prSet presAssocID="{6FA1E337-035E-4B28-8F49-7A723E25CD60}" presName="descendantText" presStyleLbl="alignAcc1" presStyleIdx="2" presStyleCnt="3">
        <dgm:presLayoutVars>
          <dgm:bulletEnabled val="1"/>
        </dgm:presLayoutVars>
      </dgm:prSet>
      <dgm:spPr/>
    </dgm:pt>
  </dgm:ptLst>
  <dgm:cxnLst>
    <dgm:cxn modelId="{B833330B-E8FE-456E-8767-E63942C92BCD}" srcId="{5ED34C17-0502-4585-BB36-00147C73ED07}" destId="{7F806DE5-D6EE-4DE8-A2B7-8A62D8BA258B}" srcOrd="1" destOrd="0" parTransId="{79D46531-1A4E-44ED-88A0-123D97D3E3C5}" sibTransId="{A9EF1243-3BDB-4027-893E-CEA5DBCD8F24}"/>
    <dgm:cxn modelId="{962EE418-8DE9-44E5-9745-27B726055C9F}" type="presOf" srcId="{7F806DE5-D6EE-4DE8-A2B7-8A62D8BA258B}" destId="{27082BD9-63D0-432F-8CF4-06153E554C23}" srcOrd="0" destOrd="0" presId="urn:microsoft.com/office/officeart/2005/8/layout/chevron2"/>
    <dgm:cxn modelId="{A6A73328-31CE-4BF2-BF01-EA18EE33C9A7}" srcId="{5ED34C17-0502-4585-BB36-00147C73ED07}" destId="{A9937451-128D-4EFE-AFFD-3D2CC6C4412D}" srcOrd="0" destOrd="0" parTransId="{C05696B1-6A0A-4380-9EFD-7DA52ABB04E9}" sibTransId="{BFBFB786-099C-424E-8DA4-C7FE1D271AC4}"/>
    <dgm:cxn modelId="{D7E8203B-A743-4A32-9BD0-E3AFB8DD4B43}" type="presOf" srcId="{8495BA4F-0984-426E-88D8-F8282C21A906}" destId="{90EF1483-5BE3-49D3-B633-778D555C32FD}" srcOrd="0" destOrd="0" presId="urn:microsoft.com/office/officeart/2005/8/layout/chevron2"/>
    <dgm:cxn modelId="{FC7F9C5B-1B0B-4B08-B966-045DF30082E8}" type="presOf" srcId="{6FA1E337-035E-4B28-8F49-7A723E25CD60}" destId="{5878152C-D8C9-4F67-AF0D-3E232D703D18}" srcOrd="0" destOrd="0" presId="urn:microsoft.com/office/officeart/2005/8/layout/chevron2"/>
    <dgm:cxn modelId="{746A8C6F-61C2-4B0A-9330-2C053C17C661}" type="presOf" srcId="{5ED34C17-0502-4585-BB36-00147C73ED07}" destId="{EA7682ED-45EE-4F55-976E-221D0B573DBB}" srcOrd="0" destOrd="0" presId="urn:microsoft.com/office/officeart/2005/8/layout/chevron2"/>
    <dgm:cxn modelId="{D5E25056-2ABE-449F-91B7-E293C6BF2A31}" type="presOf" srcId="{B232F430-3A6D-43B2-903E-4F7507DC5D75}" destId="{CC1E89C0-EB71-4679-844D-8182ACF9F390}" srcOrd="0" destOrd="0" presId="urn:microsoft.com/office/officeart/2005/8/layout/chevron2"/>
    <dgm:cxn modelId="{A1421C7A-5D05-47D1-8C34-F86772531346}" srcId="{5ED34C17-0502-4585-BB36-00147C73ED07}" destId="{6FA1E337-035E-4B28-8F49-7A723E25CD60}" srcOrd="2" destOrd="0" parTransId="{05DC6A54-C248-4B8C-812F-91FCD8202155}" sibTransId="{EBB89485-8EDE-4A04-8B88-903582F20183}"/>
    <dgm:cxn modelId="{C4C6677E-3AC0-4A24-AF35-EFF540740A08}" srcId="{7F806DE5-D6EE-4DE8-A2B7-8A62D8BA258B}" destId="{8495BA4F-0984-426E-88D8-F8282C21A906}" srcOrd="0" destOrd="0" parTransId="{61D3727C-0665-41D9-8617-D1A66B1E1D4F}" sibTransId="{41332372-E136-4535-8FDC-0B4A535110DE}"/>
    <dgm:cxn modelId="{CBCC3083-DCB9-487B-AB84-95CBBC0674AD}" type="presOf" srcId="{A9937451-128D-4EFE-AFFD-3D2CC6C4412D}" destId="{8513D5FF-949F-4E81-BDBB-12EA40F6C3DE}" srcOrd="0" destOrd="0" presId="urn:microsoft.com/office/officeart/2005/8/layout/chevron2"/>
    <dgm:cxn modelId="{9BB5FA9D-11E3-443A-862A-25AA7F0CF292}" srcId="{6FA1E337-035E-4B28-8F49-7A723E25CD60}" destId="{B232F430-3A6D-43B2-903E-4F7507DC5D75}" srcOrd="0" destOrd="0" parTransId="{0E1D9C97-2CD9-4C2C-84D1-641B39B1A72D}" sibTransId="{7A1DB2F9-1C74-46F5-B8B0-13EE98B5C6EE}"/>
    <dgm:cxn modelId="{384070A2-A946-498B-8182-F75F23DB7B57}" type="presOf" srcId="{D2D2241C-D9E2-4E77-827F-969CAA6EE1DA}" destId="{B5CE14E3-EE36-4552-B224-288A2829B6E8}" srcOrd="0" destOrd="0" presId="urn:microsoft.com/office/officeart/2005/8/layout/chevron2"/>
    <dgm:cxn modelId="{5B3C1FE7-D688-4FD5-9C05-130E788B384C}" srcId="{A9937451-128D-4EFE-AFFD-3D2CC6C4412D}" destId="{D2D2241C-D9E2-4E77-827F-969CAA6EE1DA}" srcOrd="0" destOrd="0" parTransId="{D9DEA18B-A512-4703-9283-6484B3749B27}" sibTransId="{5B417562-B270-4328-8AEC-E32B6AFAE7EB}"/>
    <dgm:cxn modelId="{C6C50110-9B73-44DE-82F0-3CC940D0C1C3}" type="presParOf" srcId="{EA7682ED-45EE-4F55-976E-221D0B573DBB}" destId="{B6502C64-48D9-4C9A-87CD-111C96B89DF2}" srcOrd="0" destOrd="0" presId="urn:microsoft.com/office/officeart/2005/8/layout/chevron2"/>
    <dgm:cxn modelId="{033E194E-A922-46E0-BEA1-6BE1507EE5E6}" type="presParOf" srcId="{B6502C64-48D9-4C9A-87CD-111C96B89DF2}" destId="{8513D5FF-949F-4E81-BDBB-12EA40F6C3DE}" srcOrd="0" destOrd="0" presId="urn:microsoft.com/office/officeart/2005/8/layout/chevron2"/>
    <dgm:cxn modelId="{B331CE0F-F87C-44B8-ACFC-F11EA9B651B0}" type="presParOf" srcId="{B6502C64-48D9-4C9A-87CD-111C96B89DF2}" destId="{B5CE14E3-EE36-4552-B224-288A2829B6E8}" srcOrd="1" destOrd="0" presId="urn:microsoft.com/office/officeart/2005/8/layout/chevron2"/>
    <dgm:cxn modelId="{AAC9EEF1-006B-40B5-84FB-8D5507CFEBC2}" type="presParOf" srcId="{EA7682ED-45EE-4F55-976E-221D0B573DBB}" destId="{1524BF1A-DC96-4143-B3DC-FC471AF001DE}" srcOrd="1" destOrd="0" presId="urn:microsoft.com/office/officeart/2005/8/layout/chevron2"/>
    <dgm:cxn modelId="{92F61F9E-B57B-40E6-8C51-8472AA96B599}" type="presParOf" srcId="{EA7682ED-45EE-4F55-976E-221D0B573DBB}" destId="{0E5CDDA2-20AF-4C0D-ADB9-07B455D9075D}" srcOrd="2" destOrd="0" presId="urn:microsoft.com/office/officeart/2005/8/layout/chevron2"/>
    <dgm:cxn modelId="{C285C3F5-3442-4984-AB74-B077B7055C9D}" type="presParOf" srcId="{0E5CDDA2-20AF-4C0D-ADB9-07B455D9075D}" destId="{27082BD9-63D0-432F-8CF4-06153E554C23}" srcOrd="0" destOrd="0" presId="urn:microsoft.com/office/officeart/2005/8/layout/chevron2"/>
    <dgm:cxn modelId="{BE2A092F-0654-4381-827C-B2A06D136388}" type="presParOf" srcId="{0E5CDDA2-20AF-4C0D-ADB9-07B455D9075D}" destId="{90EF1483-5BE3-49D3-B633-778D555C32FD}" srcOrd="1" destOrd="0" presId="urn:microsoft.com/office/officeart/2005/8/layout/chevron2"/>
    <dgm:cxn modelId="{96C4CC0E-3DCC-4D6C-81BA-18FD80E3E706}" type="presParOf" srcId="{EA7682ED-45EE-4F55-976E-221D0B573DBB}" destId="{E793EBDC-F51D-415A-9E39-9F665BF6C4E2}" srcOrd="3" destOrd="0" presId="urn:microsoft.com/office/officeart/2005/8/layout/chevron2"/>
    <dgm:cxn modelId="{B088E41F-522C-4F1A-8204-3D4AFCFCFCDC}" type="presParOf" srcId="{EA7682ED-45EE-4F55-976E-221D0B573DBB}" destId="{A961E095-EBCD-4069-A3E4-A70ABEF84D79}" srcOrd="4" destOrd="0" presId="urn:microsoft.com/office/officeart/2005/8/layout/chevron2"/>
    <dgm:cxn modelId="{FE050E9B-5C55-4FD1-9A96-1011F685C9B5}" type="presParOf" srcId="{A961E095-EBCD-4069-A3E4-A70ABEF84D79}" destId="{5878152C-D8C9-4F67-AF0D-3E232D703D18}" srcOrd="0" destOrd="0" presId="urn:microsoft.com/office/officeart/2005/8/layout/chevron2"/>
    <dgm:cxn modelId="{96F9FBDB-B0B7-4078-A327-8D0F268B37AD}" type="presParOf" srcId="{A961E095-EBCD-4069-A3E4-A70ABEF84D79}" destId="{CC1E89C0-EB71-4679-844D-8182ACF9F39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A290E-9DC1-4102-97C4-7AC804D64FA5}">
      <dsp:nvSpPr>
        <dsp:cNvPr id="0" name=""/>
        <dsp:cNvSpPr/>
      </dsp:nvSpPr>
      <dsp:spPr>
        <a:xfrm>
          <a:off x="0" y="1009819"/>
          <a:ext cx="5967524" cy="604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4DCF1E-1C51-4791-B3BB-8EC283576225}">
      <dsp:nvSpPr>
        <dsp:cNvPr id="0" name=""/>
        <dsp:cNvSpPr/>
      </dsp:nvSpPr>
      <dsp:spPr>
        <a:xfrm>
          <a:off x="298376" y="617303"/>
          <a:ext cx="4177266" cy="708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891" tIns="0" rIns="157891" bIns="0" numCol="1" spcCol="1270" anchor="ctr" anchorCtr="0">
          <a:noAutofit/>
        </a:bodyPr>
        <a:lstStyle/>
        <a:p>
          <a:pPr marL="0" lvl="0" indent="0" algn="l" defTabSz="1066800">
            <a:lnSpc>
              <a:spcPct val="90000"/>
            </a:lnSpc>
            <a:spcBef>
              <a:spcPct val="0"/>
            </a:spcBef>
            <a:spcAft>
              <a:spcPct val="35000"/>
            </a:spcAft>
            <a:buNone/>
          </a:pPr>
          <a:r>
            <a:rPr lang="es-CO" sz="2400" kern="1200" dirty="0">
              <a:latin typeface="Helvetica" panose="020B0604020202020204" pitchFamily="34" charset="0"/>
              <a:cs typeface="Helvetica" panose="020B0604020202020204" pitchFamily="34" charset="0"/>
            </a:rPr>
            <a:t>Sostenible</a:t>
          </a:r>
        </a:p>
      </dsp:txBody>
      <dsp:txXfrm>
        <a:off x="332961" y="651888"/>
        <a:ext cx="4108096" cy="639310"/>
      </dsp:txXfrm>
    </dsp:sp>
    <dsp:sp modelId="{41C9EE3C-B4FC-47E1-9562-6D448737DE91}">
      <dsp:nvSpPr>
        <dsp:cNvPr id="0" name=""/>
        <dsp:cNvSpPr/>
      </dsp:nvSpPr>
      <dsp:spPr>
        <a:xfrm>
          <a:off x="0" y="2060183"/>
          <a:ext cx="5967524" cy="604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212A13-2D6F-413B-8975-8B86E5172272}">
      <dsp:nvSpPr>
        <dsp:cNvPr id="0" name=""/>
        <dsp:cNvSpPr/>
      </dsp:nvSpPr>
      <dsp:spPr>
        <a:xfrm>
          <a:off x="298376" y="1705943"/>
          <a:ext cx="4177266" cy="7084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891" tIns="0" rIns="157891" bIns="0" numCol="1" spcCol="1270" anchor="ctr" anchorCtr="0">
          <a:noAutofit/>
        </a:bodyPr>
        <a:lstStyle/>
        <a:p>
          <a:pPr marL="0" lvl="0" indent="0" algn="l" defTabSz="1066800">
            <a:lnSpc>
              <a:spcPct val="90000"/>
            </a:lnSpc>
            <a:spcBef>
              <a:spcPct val="0"/>
            </a:spcBef>
            <a:spcAft>
              <a:spcPct val="35000"/>
            </a:spcAft>
            <a:buNone/>
          </a:pPr>
          <a:r>
            <a:rPr lang="es-CO" sz="2400" kern="1200" dirty="0">
              <a:latin typeface="Helvetica" panose="020B0604020202020204" pitchFamily="34" charset="0"/>
              <a:cs typeface="Helvetica" panose="020B0604020202020204" pitchFamily="34" charset="0"/>
            </a:rPr>
            <a:t>Humano</a:t>
          </a:r>
        </a:p>
      </dsp:txBody>
      <dsp:txXfrm>
        <a:off x="332961" y="1740528"/>
        <a:ext cx="4108096" cy="639310"/>
      </dsp:txXfrm>
    </dsp:sp>
    <dsp:sp modelId="{8437448F-5A48-42FC-96EA-6A98EC3572D9}">
      <dsp:nvSpPr>
        <dsp:cNvPr id="0" name=""/>
        <dsp:cNvSpPr/>
      </dsp:nvSpPr>
      <dsp:spPr>
        <a:xfrm>
          <a:off x="0" y="3148823"/>
          <a:ext cx="5967524" cy="604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57098F-3B92-48A3-A1DD-248ABE1342A4}">
      <dsp:nvSpPr>
        <dsp:cNvPr id="0" name=""/>
        <dsp:cNvSpPr/>
      </dsp:nvSpPr>
      <dsp:spPr>
        <a:xfrm>
          <a:off x="298376" y="2794583"/>
          <a:ext cx="4177266" cy="7084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891" tIns="0" rIns="157891" bIns="0" numCol="1" spcCol="1270" anchor="ctr" anchorCtr="0">
          <a:noAutofit/>
        </a:bodyPr>
        <a:lstStyle/>
        <a:p>
          <a:pPr marL="0" lvl="0" indent="0" algn="l" defTabSz="1066800">
            <a:lnSpc>
              <a:spcPct val="90000"/>
            </a:lnSpc>
            <a:spcBef>
              <a:spcPct val="0"/>
            </a:spcBef>
            <a:spcAft>
              <a:spcPct val="35000"/>
            </a:spcAft>
            <a:buNone/>
          </a:pPr>
          <a:r>
            <a:rPr lang="es-CO" sz="2400" kern="1200" dirty="0">
              <a:latin typeface="Helvetica" panose="020B0604020202020204" pitchFamily="34" charset="0"/>
              <a:cs typeface="Helvetica" panose="020B0604020202020204" pitchFamily="34" charset="0"/>
            </a:rPr>
            <a:t>Diversificación de oportunidades económicas</a:t>
          </a:r>
        </a:p>
      </dsp:txBody>
      <dsp:txXfrm>
        <a:off x="332961" y="2829168"/>
        <a:ext cx="4108096" cy="639310"/>
      </dsp:txXfrm>
    </dsp:sp>
    <dsp:sp modelId="{FE5657D0-1BB4-4B1F-9CB8-76B0E4119D2C}">
      <dsp:nvSpPr>
        <dsp:cNvPr id="0" name=""/>
        <dsp:cNvSpPr/>
      </dsp:nvSpPr>
      <dsp:spPr>
        <a:xfrm>
          <a:off x="0" y="4237463"/>
          <a:ext cx="5967524" cy="604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12F571-00A7-4F57-883E-64B82B3F26C7}">
      <dsp:nvSpPr>
        <dsp:cNvPr id="0" name=""/>
        <dsp:cNvSpPr/>
      </dsp:nvSpPr>
      <dsp:spPr>
        <a:xfrm>
          <a:off x="298376" y="3883223"/>
          <a:ext cx="4177266" cy="7084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891" tIns="0" rIns="157891" bIns="0" numCol="1" spcCol="1270" anchor="ctr" anchorCtr="0">
          <a:noAutofit/>
        </a:bodyPr>
        <a:lstStyle/>
        <a:p>
          <a:pPr marL="0" lvl="0" indent="0" algn="l" defTabSz="1066800">
            <a:lnSpc>
              <a:spcPct val="90000"/>
            </a:lnSpc>
            <a:spcBef>
              <a:spcPct val="0"/>
            </a:spcBef>
            <a:spcAft>
              <a:spcPct val="35000"/>
            </a:spcAft>
            <a:buNone/>
          </a:pPr>
          <a:r>
            <a:rPr lang="es-CO" sz="2400" kern="1200" dirty="0">
              <a:latin typeface="Helvetica" panose="020B0604020202020204" pitchFamily="34" charset="0"/>
              <a:cs typeface="Helvetica" panose="020B0604020202020204" pitchFamily="34" charset="0"/>
            </a:rPr>
            <a:t>Potencial de Desarrollo</a:t>
          </a:r>
        </a:p>
      </dsp:txBody>
      <dsp:txXfrm>
        <a:off x="332961" y="3917808"/>
        <a:ext cx="4108096"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AC113-953A-49C1-B1BA-D7C62171D2B9}">
      <dsp:nvSpPr>
        <dsp:cNvPr id="0" name=""/>
        <dsp:cNvSpPr/>
      </dsp:nvSpPr>
      <dsp:spPr>
        <a:xfrm rot="5400000">
          <a:off x="4478892" y="-1617663"/>
          <a:ext cx="1251406" cy="48043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just" defTabSz="666750">
            <a:lnSpc>
              <a:spcPct val="90000"/>
            </a:lnSpc>
            <a:spcBef>
              <a:spcPct val="0"/>
            </a:spcBef>
            <a:spcAft>
              <a:spcPct val="15000"/>
            </a:spcAft>
            <a:buChar char="•"/>
          </a:pPr>
          <a:r>
            <a:rPr lang="es-CO" sz="1500" kern="1200" dirty="0"/>
            <a:t>Calidad y condiciones del medio ambiente natural rural (recursos naturales y vida silvestre), como requisitos necesarios para alcanzar una buena calidad de vida y como una oportunidad para mejorar las condiciones económicas de la población rural.</a:t>
          </a:r>
        </a:p>
      </dsp:txBody>
      <dsp:txXfrm rot="-5400000">
        <a:off x="2702433" y="219885"/>
        <a:ext cx="4743236" cy="1129228"/>
      </dsp:txXfrm>
    </dsp:sp>
    <dsp:sp modelId="{65662FA5-D1B3-4F1A-90C3-F1C8B71EACF4}">
      <dsp:nvSpPr>
        <dsp:cNvPr id="0" name=""/>
        <dsp:cNvSpPr/>
      </dsp:nvSpPr>
      <dsp:spPr>
        <a:xfrm>
          <a:off x="0" y="2370"/>
          <a:ext cx="2702433" cy="1564258"/>
        </a:xfrm>
        <a:prstGeom prst="roundRect">
          <a:avLst/>
        </a:prstGeom>
        <a:solidFill>
          <a:schemeClr val="accent1">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CO" sz="3200" kern="1200" dirty="0"/>
            <a:t>ENTORNO NATURAL</a:t>
          </a:r>
        </a:p>
      </dsp:txBody>
      <dsp:txXfrm>
        <a:off x="76361" y="78731"/>
        <a:ext cx="2549711" cy="1411536"/>
      </dsp:txXfrm>
    </dsp:sp>
    <dsp:sp modelId="{AB5AA4D0-63EB-4E97-B7C7-95DFEAAC0B1D}">
      <dsp:nvSpPr>
        <dsp:cNvPr id="0" name=""/>
        <dsp:cNvSpPr/>
      </dsp:nvSpPr>
      <dsp:spPr>
        <a:xfrm rot="5400000">
          <a:off x="4478892" y="24808"/>
          <a:ext cx="1251406" cy="48043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just" defTabSz="666750">
            <a:lnSpc>
              <a:spcPct val="90000"/>
            </a:lnSpc>
            <a:spcBef>
              <a:spcPct val="0"/>
            </a:spcBef>
            <a:spcAft>
              <a:spcPct val="15000"/>
            </a:spcAft>
            <a:buChar char="•"/>
          </a:pPr>
          <a:r>
            <a:rPr lang="es-CO" sz="1500" kern="1200" dirty="0"/>
            <a:t>Calidad de vida social y bienestar. Buena calidad significa buena educación y salud; reducido riesgos y vulnerabilidad de las personas.</a:t>
          </a:r>
        </a:p>
      </dsp:txBody>
      <dsp:txXfrm rot="-5400000">
        <a:off x="2702433" y="1862357"/>
        <a:ext cx="4743236" cy="1129228"/>
      </dsp:txXfrm>
    </dsp:sp>
    <dsp:sp modelId="{DD06C5F0-C512-45DD-9257-1951A0926A2B}">
      <dsp:nvSpPr>
        <dsp:cNvPr id="0" name=""/>
        <dsp:cNvSpPr/>
      </dsp:nvSpPr>
      <dsp:spPr>
        <a:xfrm>
          <a:off x="0" y="1644841"/>
          <a:ext cx="2702433" cy="1564258"/>
        </a:xfrm>
        <a:prstGeom prst="roundRect">
          <a:avLst/>
        </a:prstGeom>
        <a:solidFill>
          <a:schemeClr val="accent1">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CO" sz="3200" kern="1200" dirty="0"/>
            <a:t>BIENESTAR SOCIAL</a:t>
          </a:r>
        </a:p>
      </dsp:txBody>
      <dsp:txXfrm>
        <a:off x="76361" y="1721202"/>
        <a:ext cx="2549711" cy="1411536"/>
      </dsp:txXfrm>
    </dsp:sp>
    <dsp:sp modelId="{8A235F1A-2A54-4DD7-B49D-6229EB12C880}">
      <dsp:nvSpPr>
        <dsp:cNvPr id="0" name=""/>
        <dsp:cNvSpPr/>
      </dsp:nvSpPr>
      <dsp:spPr>
        <a:xfrm rot="5400000">
          <a:off x="4478892" y="1667279"/>
          <a:ext cx="1251406" cy="48043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CO" sz="1500" kern="1200"/>
            <a:t>Ingresos </a:t>
          </a:r>
          <a:r>
            <a:rPr lang="es-CO" sz="1500" kern="1200" dirty="0"/>
            <a:t>y riqueza de personas</a:t>
          </a:r>
        </a:p>
      </dsp:txBody>
      <dsp:txXfrm rot="-5400000">
        <a:off x="2702433" y="3504828"/>
        <a:ext cx="4743236" cy="1129228"/>
      </dsp:txXfrm>
    </dsp:sp>
    <dsp:sp modelId="{53C916A6-6C38-4472-8187-F9DCF6FB4416}">
      <dsp:nvSpPr>
        <dsp:cNvPr id="0" name=""/>
        <dsp:cNvSpPr/>
      </dsp:nvSpPr>
      <dsp:spPr>
        <a:xfrm>
          <a:off x="0" y="3287313"/>
          <a:ext cx="2702433" cy="1564258"/>
        </a:xfrm>
        <a:prstGeom prst="roundRect">
          <a:avLst/>
        </a:prstGeom>
        <a:solidFill>
          <a:schemeClr val="accent1">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CO" sz="3200" kern="1200" dirty="0"/>
            <a:t>BIENESTAR ECONÓMICO</a:t>
          </a:r>
        </a:p>
      </dsp:txBody>
      <dsp:txXfrm>
        <a:off x="76361" y="3363674"/>
        <a:ext cx="2549711" cy="1411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3D5FF-949F-4E81-BDBB-12EA40F6C3DE}">
      <dsp:nvSpPr>
        <dsp:cNvPr id="0" name=""/>
        <dsp:cNvSpPr/>
      </dsp:nvSpPr>
      <dsp:spPr>
        <a:xfrm rot="5400000">
          <a:off x="-269407" y="269832"/>
          <a:ext cx="1796050" cy="1257235"/>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O" sz="1000" kern="1200">
              <a:latin typeface="Helvetica" panose="020B0604020202020204" pitchFamily="34" charset="0"/>
              <a:cs typeface="Helvetica" panose="020B0604020202020204" pitchFamily="34" charset="0"/>
            </a:rPr>
            <a:t>B.1 TERRITORIO CON RESPECTO A LA POBLACIÓN</a:t>
          </a:r>
          <a:endParaRPr lang="es-CO" sz="1000" kern="1200" dirty="0">
            <a:latin typeface="Helvetica" panose="020B0604020202020204" pitchFamily="34" charset="0"/>
            <a:cs typeface="Helvetica" panose="020B0604020202020204" pitchFamily="34" charset="0"/>
          </a:endParaRPr>
        </a:p>
      </dsp:txBody>
      <dsp:txXfrm rot="-5400000">
        <a:off x="1" y="629043"/>
        <a:ext cx="1257235" cy="538815"/>
      </dsp:txXfrm>
    </dsp:sp>
    <dsp:sp modelId="{B5CE14E3-EE36-4552-B224-288A2829B6E8}">
      <dsp:nvSpPr>
        <dsp:cNvPr id="0" name=""/>
        <dsp:cNvSpPr/>
      </dsp:nvSpPr>
      <dsp:spPr>
        <a:xfrm rot="5400000">
          <a:off x="3798280" y="-2540619"/>
          <a:ext cx="1167432" cy="6249523"/>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es-CO" sz="2200" kern="1200" dirty="0">
              <a:latin typeface="Helvetica" panose="020B0604020202020204" pitchFamily="34" charset="0"/>
              <a:cs typeface="Helvetica" panose="020B0604020202020204" pitchFamily="34" charset="0"/>
            </a:rPr>
            <a:t>Territorio disponible para la población rural para vivir, cultivar (tierras agrícolas utilizables) y para realizar otras actividades económicas.</a:t>
          </a:r>
        </a:p>
      </dsp:txBody>
      <dsp:txXfrm rot="-5400000">
        <a:off x="1257235" y="57415"/>
        <a:ext cx="6192534" cy="1053454"/>
      </dsp:txXfrm>
    </dsp:sp>
    <dsp:sp modelId="{27082BD9-63D0-432F-8CF4-06153E554C23}">
      <dsp:nvSpPr>
        <dsp:cNvPr id="0" name=""/>
        <dsp:cNvSpPr/>
      </dsp:nvSpPr>
      <dsp:spPr>
        <a:xfrm rot="5400000">
          <a:off x="-269407" y="1873635"/>
          <a:ext cx="1796050" cy="1257235"/>
        </a:xfrm>
        <a:prstGeom prst="chevron">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O" sz="1000" kern="1200">
              <a:latin typeface="Helvetica" panose="020B0604020202020204" pitchFamily="34" charset="0"/>
              <a:cs typeface="Helvetica" panose="020B0604020202020204" pitchFamily="34" charset="0"/>
            </a:rPr>
            <a:t>B.2 ESTRUCTURA ECONÓMICA</a:t>
          </a:r>
          <a:endParaRPr lang="es-CO" sz="1000" kern="1200" dirty="0">
            <a:latin typeface="Helvetica" panose="020B0604020202020204" pitchFamily="34" charset="0"/>
            <a:cs typeface="Helvetica" panose="020B0604020202020204" pitchFamily="34" charset="0"/>
          </a:endParaRPr>
        </a:p>
      </dsp:txBody>
      <dsp:txXfrm rot="-5400000">
        <a:off x="1" y="2232846"/>
        <a:ext cx="1257235" cy="538815"/>
      </dsp:txXfrm>
    </dsp:sp>
    <dsp:sp modelId="{90EF1483-5BE3-49D3-B633-778D555C32FD}">
      <dsp:nvSpPr>
        <dsp:cNvPr id="0" name=""/>
        <dsp:cNvSpPr/>
      </dsp:nvSpPr>
      <dsp:spPr>
        <a:xfrm rot="5400000">
          <a:off x="3798280" y="-936817"/>
          <a:ext cx="1167432" cy="6249523"/>
        </a:xfrm>
        <a:prstGeom prst="round2Same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es-CO" sz="2200" kern="1200" dirty="0">
              <a:latin typeface="Helvetica" panose="020B0604020202020204" pitchFamily="34" charset="0"/>
              <a:cs typeface="Helvetica" panose="020B0604020202020204" pitchFamily="34" charset="0"/>
            </a:rPr>
            <a:t>Salud del entorno económico de la población rural.</a:t>
          </a:r>
        </a:p>
      </dsp:txBody>
      <dsp:txXfrm rot="-5400000">
        <a:off x="1257235" y="1661217"/>
        <a:ext cx="6192534" cy="1053454"/>
      </dsp:txXfrm>
    </dsp:sp>
    <dsp:sp modelId="{5878152C-D8C9-4F67-AF0D-3E232D703D18}">
      <dsp:nvSpPr>
        <dsp:cNvPr id="0" name=""/>
        <dsp:cNvSpPr/>
      </dsp:nvSpPr>
      <dsp:spPr>
        <a:xfrm rot="5400000">
          <a:off x="-269407" y="3477437"/>
          <a:ext cx="1796050" cy="1257235"/>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O" sz="1000" kern="1200" dirty="0">
              <a:latin typeface="Helvetica" panose="020B0604020202020204" pitchFamily="34" charset="0"/>
              <a:cs typeface="Helvetica" panose="020B0604020202020204" pitchFamily="34" charset="0"/>
            </a:rPr>
            <a:t>B.3 COMUNICACIONES</a:t>
          </a:r>
        </a:p>
      </dsp:txBody>
      <dsp:txXfrm rot="-5400000">
        <a:off x="1" y="3836648"/>
        <a:ext cx="1257235" cy="538815"/>
      </dsp:txXfrm>
    </dsp:sp>
    <dsp:sp modelId="{CC1E89C0-EB71-4679-844D-8182ACF9F390}">
      <dsp:nvSpPr>
        <dsp:cNvPr id="0" name=""/>
        <dsp:cNvSpPr/>
      </dsp:nvSpPr>
      <dsp:spPr>
        <a:xfrm rot="5400000">
          <a:off x="3798280" y="666984"/>
          <a:ext cx="1167432" cy="6249523"/>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CO" sz="2200" kern="1200" dirty="0">
              <a:latin typeface="Helvetica" panose="020B0604020202020204" pitchFamily="34" charset="0"/>
              <a:cs typeface="Helvetica" panose="020B0604020202020204" pitchFamily="34" charset="0"/>
            </a:rPr>
            <a:t>Capacidad de la población rural para comunicarse e interactuar con el resto del mundo.</a:t>
          </a:r>
        </a:p>
      </dsp:txBody>
      <dsp:txXfrm rot="-5400000">
        <a:off x="1257235" y="3265019"/>
        <a:ext cx="6192534" cy="10534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BD6B1D-8F0B-6C43-B69D-38D4C5FA06F6}" type="datetimeFigureOut">
              <a:rPr lang="es-ES" smtClean="0"/>
              <a:t>28/09/2018</a:t>
            </a:fld>
            <a:endParaRPr lang="es-ES"/>
          </a:p>
        </p:txBody>
      </p:sp>
      <p:sp>
        <p:nvSpPr>
          <p:cNvPr id="4" name="Marcador de imagen de diapositiva 3"/>
          <p:cNvSpPr>
            <a:spLocks noGrp="1" noRot="1" noChangeAspect="1"/>
          </p:cNvSpPr>
          <p:nvPr>
            <p:ph type="sldImg" idx="2"/>
          </p:nvPr>
        </p:nvSpPr>
        <p:spPr>
          <a:xfrm>
            <a:off x="614363" y="685800"/>
            <a:ext cx="5629275"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12B015-8688-8C4E-BC40-95E884DBF90B}" type="slidenum">
              <a:rPr lang="es-ES" smtClean="0"/>
              <a:t>‹Nº›</a:t>
            </a:fld>
            <a:endParaRPr lang="es-ES"/>
          </a:p>
        </p:txBody>
      </p:sp>
    </p:spTree>
    <p:extLst>
      <p:ext uri="{BB962C8B-B14F-4D97-AF65-F5344CB8AC3E}">
        <p14:creationId xmlns:p14="http://schemas.microsoft.com/office/powerpoint/2010/main" val="36666727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1</a:t>
            </a:fld>
            <a:endParaRPr lang="es-ES"/>
          </a:p>
        </p:txBody>
      </p:sp>
    </p:spTree>
    <p:extLst>
      <p:ext uri="{BB962C8B-B14F-4D97-AF65-F5344CB8AC3E}">
        <p14:creationId xmlns:p14="http://schemas.microsoft.com/office/powerpoint/2010/main" val="801781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16</a:t>
            </a:fld>
            <a:endParaRPr lang="es-ES"/>
          </a:p>
        </p:txBody>
      </p:sp>
    </p:spTree>
    <p:extLst>
      <p:ext uri="{BB962C8B-B14F-4D97-AF65-F5344CB8AC3E}">
        <p14:creationId xmlns:p14="http://schemas.microsoft.com/office/powerpoint/2010/main" val="1944865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17</a:t>
            </a:fld>
            <a:endParaRPr lang="es-ES"/>
          </a:p>
        </p:txBody>
      </p:sp>
    </p:spTree>
    <p:extLst>
      <p:ext uri="{BB962C8B-B14F-4D97-AF65-F5344CB8AC3E}">
        <p14:creationId xmlns:p14="http://schemas.microsoft.com/office/powerpoint/2010/main" val="2260197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18</a:t>
            </a:fld>
            <a:endParaRPr lang="es-ES"/>
          </a:p>
        </p:txBody>
      </p:sp>
    </p:spTree>
    <p:extLst>
      <p:ext uri="{BB962C8B-B14F-4D97-AF65-F5344CB8AC3E}">
        <p14:creationId xmlns:p14="http://schemas.microsoft.com/office/powerpoint/2010/main" val="3658210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19</a:t>
            </a:fld>
            <a:endParaRPr lang="es-ES"/>
          </a:p>
        </p:txBody>
      </p:sp>
    </p:spTree>
    <p:extLst>
      <p:ext uri="{BB962C8B-B14F-4D97-AF65-F5344CB8AC3E}">
        <p14:creationId xmlns:p14="http://schemas.microsoft.com/office/powerpoint/2010/main" val="363432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20</a:t>
            </a:fld>
            <a:endParaRPr lang="es-ES"/>
          </a:p>
        </p:txBody>
      </p:sp>
    </p:spTree>
    <p:extLst>
      <p:ext uri="{BB962C8B-B14F-4D97-AF65-F5344CB8AC3E}">
        <p14:creationId xmlns:p14="http://schemas.microsoft.com/office/powerpoint/2010/main" val="3295320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21</a:t>
            </a:fld>
            <a:endParaRPr lang="es-ES"/>
          </a:p>
        </p:txBody>
      </p:sp>
    </p:spTree>
    <p:extLst>
      <p:ext uri="{BB962C8B-B14F-4D97-AF65-F5344CB8AC3E}">
        <p14:creationId xmlns:p14="http://schemas.microsoft.com/office/powerpoint/2010/main" val="449240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22</a:t>
            </a:fld>
            <a:endParaRPr lang="es-ES"/>
          </a:p>
        </p:txBody>
      </p:sp>
    </p:spTree>
    <p:extLst>
      <p:ext uri="{BB962C8B-B14F-4D97-AF65-F5344CB8AC3E}">
        <p14:creationId xmlns:p14="http://schemas.microsoft.com/office/powerpoint/2010/main" val="3444442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23</a:t>
            </a:fld>
            <a:endParaRPr lang="es-ES"/>
          </a:p>
        </p:txBody>
      </p:sp>
    </p:spTree>
    <p:extLst>
      <p:ext uri="{BB962C8B-B14F-4D97-AF65-F5344CB8AC3E}">
        <p14:creationId xmlns:p14="http://schemas.microsoft.com/office/powerpoint/2010/main" val="3796966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24</a:t>
            </a:fld>
            <a:endParaRPr lang="es-ES"/>
          </a:p>
        </p:txBody>
      </p:sp>
    </p:spTree>
    <p:extLst>
      <p:ext uri="{BB962C8B-B14F-4D97-AF65-F5344CB8AC3E}">
        <p14:creationId xmlns:p14="http://schemas.microsoft.com/office/powerpoint/2010/main" val="1309050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25</a:t>
            </a:fld>
            <a:endParaRPr lang="es-ES"/>
          </a:p>
        </p:txBody>
      </p:sp>
    </p:spTree>
    <p:extLst>
      <p:ext uri="{BB962C8B-B14F-4D97-AF65-F5344CB8AC3E}">
        <p14:creationId xmlns:p14="http://schemas.microsoft.com/office/powerpoint/2010/main" val="3947411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3</a:t>
            </a:fld>
            <a:endParaRPr lang="es-ES"/>
          </a:p>
        </p:txBody>
      </p:sp>
    </p:spTree>
    <p:extLst>
      <p:ext uri="{BB962C8B-B14F-4D97-AF65-F5344CB8AC3E}">
        <p14:creationId xmlns:p14="http://schemas.microsoft.com/office/powerpoint/2010/main" val="1952589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26</a:t>
            </a:fld>
            <a:endParaRPr lang="es-ES"/>
          </a:p>
        </p:txBody>
      </p:sp>
    </p:spTree>
    <p:extLst>
      <p:ext uri="{BB962C8B-B14F-4D97-AF65-F5344CB8AC3E}">
        <p14:creationId xmlns:p14="http://schemas.microsoft.com/office/powerpoint/2010/main" val="1960037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27</a:t>
            </a:fld>
            <a:endParaRPr lang="es-ES"/>
          </a:p>
        </p:txBody>
      </p:sp>
    </p:spTree>
    <p:extLst>
      <p:ext uri="{BB962C8B-B14F-4D97-AF65-F5344CB8AC3E}">
        <p14:creationId xmlns:p14="http://schemas.microsoft.com/office/powerpoint/2010/main" val="90139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28</a:t>
            </a:fld>
            <a:endParaRPr lang="es-ES"/>
          </a:p>
        </p:txBody>
      </p:sp>
    </p:spTree>
    <p:extLst>
      <p:ext uri="{BB962C8B-B14F-4D97-AF65-F5344CB8AC3E}">
        <p14:creationId xmlns:p14="http://schemas.microsoft.com/office/powerpoint/2010/main" val="3156656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29</a:t>
            </a:fld>
            <a:endParaRPr lang="es-ES"/>
          </a:p>
        </p:txBody>
      </p:sp>
    </p:spTree>
    <p:extLst>
      <p:ext uri="{BB962C8B-B14F-4D97-AF65-F5344CB8AC3E}">
        <p14:creationId xmlns:p14="http://schemas.microsoft.com/office/powerpoint/2010/main" val="2416675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30</a:t>
            </a:fld>
            <a:endParaRPr lang="es-ES"/>
          </a:p>
        </p:txBody>
      </p:sp>
    </p:spTree>
    <p:extLst>
      <p:ext uri="{BB962C8B-B14F-4D97-AF65-F5344CB8AC3E}">
        <p14:creationId xmlns:p14="http://schemas.microsoft.com/office/powerpoint/2010/main" val="2757106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31</a:t>
            </a:fld>
            <a:endParaRPr lang="es-ES"/>
          </a:p>
        </p:txBody>
      </p:sp>
    </p:spTree>
    <p:extLst>
      <p:ext uri="{BB962C8B-B14F-4D97-AF65-F5344CB8AC3E}">
        <p14:creationId xmlns:p14="http://schemas.microsoft.com/office/powerpoint/2010/main" val="3388706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Aquí me gustaría algo similar a la </a:t>
            </a:r>
            <a:r>
              <a:rPr lang="es-ES" dirty="0" err="1"/>
              <a:t>agronet</a:t>
            </a:r>
            <a:r>
              <a:rPr lang="es-ES" dirty="0"/>
              <a:t>.. Una foto de la ruralidad digital </a:t>
            </a:r>
            <a:r>
              <a:rPr lang="mr-IN" dirty="0"/>
              <a:t>…</a:t>
            </a:r>
            <a:r>
              <a:rPr lang="es-ES_tradnl" dirty="0"/>
              <a:t> </a:t>
            </a:r>
            <a:r>
              <a:rPr lang="es-ES_tradnl" dirty="0" err="1"/>
              <a:t>jejejej</a:t>
            </a:r>
            <a:r>
              <a:rPr lang="es-ES_tradnl"/>
              <a:t>!!!</a:t>
            </a:r>
            <a:endParaRPr lang="es-ES"/>
          </a:p>
        </p:txBody>
      </p:sp>
      <p:sp>
        <p:nvSpPr>
          <p:cNvPr id="4" name="Marcador de número de diapositiva 3"/>
          <p:cNvSpPr>
            <a:spLocks noGrp="1"/>
          </p:cNvSpPr>
          <p:nvPr>
            <p:ph type="sldNum" sz="quarter" idx="10"/>
          </p:nvPr>
        </p:nvSpPr>
        <p:spPr/>
        <p:txBody>
          <a:bodyPr/>
          <a:lstStyle/>
          <a:p>
            <a:fld id="{DE12B015-8688-8C4E-BC40-95E884DBF90B}" type="slidenum">
              <a:rPr lang="es-ES" smtClean="0"/>
              <a:t>32</a:t>
            </a:fld>
            <a:endParaRPr lang="es-ES"/>
          </a:p>
        </p:txBody>
      </p:sp>
    </p:spTree>
    <p:extLst>
      <p:ext uri="{BB962C8B-B14F-4D97-AF65-F5344CB8AC3E}">
        <p14:creationId xmlns:p14="http://schemas.microsoft.com/office/powerpoint/2010/main" val="361953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Colocarle</a:t>
            </a:r>
            <a:r>
              <a:rPr lang="es-ES" baseline="0" dirty="0"/>
              <a:t> las preguntas en los retablos que te dije q tenía de la </a:t>
            </a:r>
            <a:r>
              <a:rPr lang="es-ES" baseline="0" dirty="0" err="1"/>
              <a:t>Agronet</a:t>
            </a:r>
            <a:endParaRPr lang="es-ES" dirty="0"/>
          </a:p>
        </p:txBody>
      </p:sp>
      <p:sp>
        <p:nvSpPr>
          <p:cNvPr id="4" name="Marcador de número de diapositiva 3"/>
          <p:cNvSpPr>
            <a:spLocks noGrp="1"/>
          </p:cNvSpPr>
          <p:nvPr>
            <p:ph type="sldNum" sz="quarter" idx="10"/>
          </p:nvPr>
        </p:nvSpPr>
        <p:spPr/>
        <p:txBody>
          <a:bodyPr/>
          <a:lstStyle/>
          <a:p>
            <a:fld id="{DE12B015-8688-8C4E-BC40-95E884DBF90B}" type="slidenum">
              <a:rPr lang="es-ES" smtClean="0"/>
              <a:t>4</a:t>
            </a:fld>
            <a:endParaRPr lang="es-ES"/>
          </a:p>
        </p:txBody>
      </p:sp>
    </p:spTree>
    <p:extLst>
      <p:ext uri="{BB962C8B-B14F-4D97-AF65-F5344CB8AC3E}">
        <p14:creationId xmlns:p14="http://schemas.microsoft.com/office/powerpoint/2010/main" val="1481808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10</a:t>
            </a:fld>
            <a:endParaRPr lang="es-ES"/>
          </a:p>
        </p:txBody>
      </p:sp>
    </p:spTree>
    <p:extLst>
      <p:ext uri="{BB962C8B-B14F-4D97-AF65-F5344CB8AC3E}">
        <p14:creationId xmlns:p14="http://schemas.microsoft.com/office/powerpoint/2010/main" val="1802480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11</a:t>
            </a:fld>
            <a:endParaRPr lang="es-ES"/>
          </a:p>
        </p:txBody>
      </p:sp>
    </p:spTree>
    <p:extLst>
      <p:ext uri="{BB962C8B-B14F-4D97-AF65-F5344CB8AC3E}">
        <p14:creationId xmlns:p14="http://schemas.microsoft.com/office/powerpoint/2010/main" val="3419210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12</a:t>
            </a:fld>
            <a:endParaRPr lang="es-ES"/>
          </a:p>
        </p:txBody>
      </p:sp>
    </p:spTree>
    <p:extLst>
      <p:ext uri="{BB962C8B-B14F-4D97-AF65-F5344CB8AC3E}">
        <p14:creationId xmlns:p14="http://schemas.microsoft.com/office/powerpoint/2010/main" val="2726810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13</a:t>
            </a:fld>
            <a:endParaRPr lang="es-ES"/>
          </a:p>
        </p:txBody>
      </p:sp>
    </p:spTree>
    <p:extLst>
      <p:ext uri="{BB962C8B-B14F-4D97-AF65-F5344CB8AC3E}">
        <p14:creationId xmlns:p14="http://schemas.microsoft.com/office/powerpoint/2010/main" val="88653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14</a:t>
            </a:fld>
            <a:endParaRPr lang="es-ES"/>
          </a:p>
        </p:txBody>
      </p:sp>
    </p:spTree>
    <p:extLst>
      <p:ext uri="{BB962C8B-B14F-4D97-AF65-F5344CB8AC3E}">
        <p14:creationId xmlns:p14="http://schemas.microsoft.com/office/powerpoint/2010/main" val="579368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OK</a:t>
            </a:r>
          </a:p>
        </p:txBody>
      </p:sp>
      <p:sp>
        <p:nvSpPr>
          <p:cNvPr id="4" name="Marcador de número de diapositiva 3"/>
          <p:cNvSpPr>
            <a:spLocks noGrp="1"/>
          </p:cNvSpPr>
          <p:nvPr>
            <p:ph type="sldNum" sz="quarter" idx="10"/>
          </p:nvPr>
        </p:nvSpPr>
        <p:spPr/>
        <p:txBody>
          <a:bodyPr/>
          <a:lstStyle/>
          <a:p>
            <a:fld id="{DE12B015-8688-8C4E-BC40-95E884DBF90B}" type="slidenum">
              <a:rPr lang="es-ES" smtClean="0"/>
              <a:t>15</a:t>
            </a:fld>
            <a:endParaRPr lang="es-ES"/>
          </a:p>
        </p:txBody>
      </p:sp>
    </p:spTree>
    <p:extLst>
      <p:ext uri="{BB962C8B-B14F-4D97-AF65-F5344CB8AC3E}">
        <p14:creationId xmlns:p14="http://schemas.microsoft.com/office/powerpoint/2010/main" val="2380374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44512" y="2130432"/>
            <a:ext cx="9571118" cy="1470025"/>
          </a:xfrm>
        </p:spPr>
        <p:txBody>
          <a:bodyPr/>
          <a:lstStyle/>
          <a:p>
            <a:r>
              <a:rPr lang="es-ES_tradnl"/>
              <a:t>Clic para editar título</a:t>
            </a:r>
            <a:endParaRPr lang="es-ES"/>
          </a:p>
        </p:txBody>
      </p:sp>
      <p:sp>
        <p:nvSpPr>
          <p:cNvPr id="3" name="Subtítulo 2"/>
          <p:cNvSpPr>
            <a:spLocks noGrp="1"/>
          </p:cNvSpPr>
          <p:nvPr>
            <p:ph type="subTitle" idx="1"/>
          </p:nvPr>
        </p:nvSpPr>
        <p:spPr>
          <a:xfrm>
            <a:off x="1689021" y="3886200"/>
            <a:ext cx="7882097" cy="1752600"/>
          </a:xfrm>
        </p:spPr>
        <p:txBody>
          <a:bodyPr/>
          <a:lstStyle>
            <a:lvl1pPr marL="0" indent="0" algn="ctr">
              <a:buNone/>
              <a:defRPr>
                <a:solidFill>
                  <a:schemeClr val="tx1">
                    <a:tint val="75000"/>
                  </a:schemeClr>
                </a:solidFill>
              </a:defRPr>
            </a:lvl1pPr>
            <a:lvl2pPr marL="457226" indent="0" algn="ctr">
              <a:buNone/>
              <a:defRPr>
                <a:solidFill>
                  <a:schemeClr val="tx1">
                    <a:tint val="75000"/>
                  </a:schemeClr>
                </a:solidFill>
              </a:defRPr>
            </a:lvl2pPr>
            <a:lvl3pPr marL="914455" indent="0" algn="ctr">
              <a:buNone/>
              <a:defRPr>
                <a:solidFill>
                  <a:schemeClr val="tx1">
                    <a:tint val="75000"/>
                  </a:schemeClr>
                </a:solidFill>
              </a:defRPr>
            </a:lvl3pPr>
            <a:lvl4pPr marL="1371681" indent="0" algn="ctr">
              <a:buNone/>
              <a:defRPr>
                <a:solidFill>
                  <a:schemeClr val="tx1">
                    <a:tint val="75000"/>
                  </a:schemeClr>
                </a:solidFill>
              </a:defRPr>
            </a:lvl4pPr>
            <a:lvl5pPr marL="1828908" indent="0" algn="ctr">
              <a:buNone/>
              <a:defRPr>
                <a:solidFill>
                  <a:schemeClr val="tx1">
                    <a:tint val="75000"/>
                  </a:schemeClr>
                </a:solidFill>
              </a:defRPr>
            </a:lvl5pPr>
            <a:lvl6pPr marL="2286134" indent="0" algn="ctr">
              <a:buNone/>
              <a:defRPr>
                <a:solidFill>
                  <a:schemeClr val="tx1">
                    <a:tint val="75000"/>
                  </a:schemeClr>
                </a:solidFill>
              </a:defRPr>
            </a:lvl6pPr>
            <a:lvl7pPr marL="2743364" indent="0" algn="ctr">
              <a:buNone/>
              <a:defRPr>
                <a:solidFill>
                  <a:schemeClr val="tx1">
                    <a:tint val="75000"/>
                  </a:schemeClr>
                </a:solidFill>
              </a:defRPr>
            </a:lvl7pPr>
            <a:lvl8pPr marL="3200590" indent="0" algn="ctr">
              <a:buNone/>
              <a:defRPr>
                <a:solidFill>
                  <a:schemeClr val="tx1">
                    <a:tint val="75000"/>
                  </a:schemeClr>
                </a:solidFill>
              </a:defRPr>
            </a:lvl8pPr>
            <a:lvl9pPr marL="3657817"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DE497362-C671-0E4E-B360-DA91892BFE9C}" type="datetimeFigureOut">
              <a:rPr lang="es-ES" smtClean="0"/>
              <a:t>28/09/2018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5314E13-B087-D441-8CF0-FD4183A8F6B2}" type="slidenum">
              <a:rPr lang="es-ES" smtClean="0"/>
              <a:t>‹Nº›</a:t>
            </a:fld>
            <a:endParaRPr lang="es-ES"/>
          </a:p>
        </p:txBody>
      </p:sp>
    </p:spTree>
    <p:extLst>
      <p:ext uri="{BB962C8B-B14F-4D97-AF65-F5344CB8AC3E}">
        <p14:creationId xmlns:p14="http://schemas.microsoft.com/office/powerpoint/2010/main" val="9823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DE497362-C671-0E4E-B360-DA91892BFE9C}" type="datetimeFigureOut">
              <a:rPr lang="es-ES" smtClean="0"/>
              <a:t>28/09/2018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5314E13-B087-D441-8CF0-FD4183A8F6B2}" type="slidenum">
              <a:rPr lang="es-ES" smtClean="0"/>
              <a:t>‹Nº›</a:t>
            </a:fld>
            <a:endParaRPr lang="es-ES"/>
          </a:p>
        </p:txBody>
      </p:sp>
    </p:spTree>
    <p:extLst>
      <p:ext uri="{BB962C8B-B14F-4D97-AF65-F5344CB8AC3E}">
        <p14:creationId xmlns:p14="http://schemas.microsoft.com/office/powerpoint/2010/main" val="192248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163600" y="274644"/>
            <a:ext cx="2533531"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563009" y="274644"/>
            <a:ext cx="7412924"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DE497362-C671-0E4E-B360-DA91892BFE9C}" type="datetimeFigureOut">
              <a:rPr lang="es-ES" smtClean="0"/>
              <a:t>28/09/2018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5314E13-B087-D441-8CF0-FD4183A8F6B2}" type="slidenum">
              <a:rPr lang="es-ES" smtClean="0"/>
              <a:t>‹Nº›</a:t>
            </a:fld>
            <a:endParaRPr lang="es-ES"/>
          </a:p>
        </p:txBody>
      </p:sp>
    </p:spTree>
    <p:extLst>
      <p:ext uri="{BB962C8B-B14F-4D97-AF65-F5344CB8AC3E}">
        <p14:creationId xmlns:p14="http://schemas.microsoft.com/office/powerpoint/2010/main" val="299974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DE497362-C671-0E4E-B360-DA91892BFE9C}" type="datetimeFigureOut">
              <a:rPr lang="es-ES" smtClean="0"/>
              <a:t>28/09/2018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5314E13-B087-D441-8CF0-FD4183A8F6B2}" type="slidenum">
              <a:rPr lang="es-ES" smtClean="0"/>
              <a:t>‹Nº›</a:t>
            </a:fld>
            <a:endParaRPr lang="es-ES"/>
          </a:p>
        </p:txBody>
      </p:sp>
    </p:spTree>
    <p:extLst>
      <p:ext uri="{BB962C8B-B14F-4D97-AF65-F5344CB8AC3E}">
        <p14:creationId xmlns:p14="http://schemas.microsoft.com/office/powerpoint/2010/main" val="368142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89474" y="4406907"/>
            <a:ext cx="9571118"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889474" y="2906719"/>
            <a:ext cx="9571118" cy="1500187"/>
          </a:xfrm>
        </p:spPr>
        <p:txBody>
          <a:bodyPr anchor="b"/>
          <a:lstStyle>
            <a:lvl1pPr marL="0" indent="0">
              <a:buNone/>
              <a:defRPr sz="2000">
                <a:solidFill>
                  <a:schemeClr val="tx1">
                    <a:tint val="75000"/>
                  </a:schemeClr>
                </a:solidFill>
              </a:defRPr>
            </a:lvl1pPr>
            <a:lvl2pPr marL="457226" indent="0">
              <a:buNone/>
              <a:defRPr sz="1800">
                <a:solidFill>
                  <a:schemeClr val="tx1">
                    <a:tint val="75000"/>
                  </a:schemeClr>
                </a:solidFill>
              </a:defRPr>
            </a:lvl2pPr>
            <a:lvl3pPr marL="914455" indent="0">
              <a:buNone/>
              <a:defRPr sz="1601">
                <a:solidFill>
                  <a:schemeClr val="tx1">
                    <a:tint val="75000"/>
                  </a:schemeClr>
                </a:solidFill>
              </a:defRPr>
            </a:lvl3pPr>
            <a:lvl4pPr marL="1371681" indent="0">
              <a:buNone/>
              <a:defRPr sz="1400">
                <a:solidFill>
                  <a:schemeClr val="tx1">
                    <a:tint val="75000"/>
                  </a:schemeClr>
                </a:solidFill>
              </a:defRPr>
            </a:lvl4pPr>
            <a:lvl5pPr marL="1828908" indent="0">
              <a:buNone/>
              <a:defRPr sz="1400">
                <a:solidFill>
                  <a:schemeClr val="tx1">
                    <a:tint val="75000"/>
                  </a:schemeClr>
                </a:solidFill>
              </a:defRPr>
            </a:lvl5pPr>
            <a:lvl6pPr marL="2286134" indent="0">
              <a:buNone/>
              <a:defRPr sz="1400">
                <a:solidFill>
                  <a:schemeClr val="tx1">
                    <a:tint val="75000"/>
                  </a:schemeClr>
                </a:solidFill>
              </a:defRPr>
            </a:lvl6pPr>
            <a:lvl7pPr marL="2743364" indent="0">
              <a:buNone/>
              <a:defRPr sz="1400">
                <a:solidFill>
                  <a:schemeClr val="tx1">
                    <a:tint val="75000"/>
                  </a:schemeClr>
                </a:solidFill>
              </a:defRPr>
            </a:lvl7pPr>
            <a:lvl8pPr marL="3200590" indent="0">
              <a:buNone/>
              <a:defRPr sz="1400">
                <a:solidFill>
                  <a:schemeClr val="tx1">
                    <a:tint val="75000"/>
                  </a:schemeClr>
                </a:solidFill>
              </a:defRPr>
            </a:lvl8pPr>
            <a:lvl9pPr marL="3657817"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DE497362-C671-0E4E-B360-DA91892BFE9C}" type="datetimeFigureOut">
              <a:rPr lang="es-ES" smtClean="0"/>
              <a:t>28/09/2018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5314E13-B087-D441-8CF0-FD4183A8F6B2}" type="slidenum">
              <a:rPr lang="es-ES" smtClean="0"/>
              <a:t>‹Nº›</a:t>
            </a:fld>
            <a:endParaRPr lang="es-ES"/>
          </a:p>
        </p:txBody>
      </p:sp>
    </p:spTree>
    <p:extLst>
      <p:ext uri="{BB962C8B-B14F-4D97-AF65-F5344CB8AC3E}">
        <p14:creationId xmlns:p14="http://schemas.microsoft.com/office/powerpoint/2010/main" val="121157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563008" y="1600206"/>
            <a:ext cx="49732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723904" y="1600206"/>
            <a:ext cx="49732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DE497362-C671-0E4E-B360-DA91892BFE9C}" type="datetimeFigureOut">
              <a:rPr lang="es-ES" smtClean="0"/>
              <a:t>28/09/2018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5314E13-B087-D441-8CF0-FD4183A8F6B2}" type="slidenum">
              <a:rPr lang="es-ES" smtClean="0"/>
              <a:t>‹Nº›</a:t>
            </a:fld>
            <a:endParaRPr lang="es-ES"/>
          </a:p>
        </p:txBody>
      </p:sp>
    </p:spTree>
    <p:extLst>
      <p:ext uri="{BB962C8B-B14F-4D97-AF65-F5344CB8AC3E}">
        <p14:creationId xmlns:p14="http://schemas.microsoft.com/office/powerpoint/2010/main" val="173823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63010" y="1535113"/>
            <a:ext cx="4975183" cy="639762"/>
          </a:xfrm>
        </p:spPr>
        <p:txBody>
          <a:bodyPr anchor="b"/>
          <a:lstStyle>
            <a:lvl1pPr marL="0" indent="0">
              <a:buNone/>
              <a:defRPr sz="2400" b="1"/>
            </a:lvl1pPr>
            <a:lvl2pPr marL="457226" indent="0">
              <a:buNone/>
              <a:defRPr sz="2000" b="1"/>
            </a:lvl2pPr>
            <a:lvl3pPr marL="914455" indent="0">
              <a:buNone/>
              <a:defRPr sz="1800" b="1"/>
            </a:lvl3pPr>
            <a:lvl4pPr marL="1371681" indent="0">
              <a:buNone/>
              <a:defRPr sz="1601" b="1"/>
            </a:lvl4pPr>
            <a:lvl5pPr marL="1828908" indent="0">
              <a:buNone/>
              <a:defRPr sz="1601" b="1"/>
            </a:lvl5pPr>
            <a:lvl6pPr marL="2286134" indent="0">
              <a:buNone/>
              <a:defRPr sz="1601" b="1"/>
            </a:lvl6pPr>
            <a:lvl7pPr marL="2743364" indent="0">
              <a:buNone/>
              <a:defRPr sz="1601" b="1"/>
            </a:lvl7pPr>
            <a:lvl8pPr marL="3200590" indent="0">
              <a:buNone/>
              <a:defRPr sz="1601" b="1"/>
            </a:lvl8pPr>
            <a:lvl9pPr marL="3657817" indent="0">
              <a:buNone/>
              <a:defRPr sz="1601" b="1"/>
            </a:lvl9pPr>
          </a:lstStyle>
          <a:p>
            <a:pPr lvl="0"/>
            <a:r>
              <a:rPr lang="es-ES_tradnl"/>
              <a:t>Haga clic para modificar el estilo de texto del patrón</a:t>
            </a:r>
          </a:p>
        </p:txBody>
      </p:sp>
      <p:sp>
        <p:nvSpPr>
          <p:cNvPr id="4" name="Marcador de contenido 3"/>
          <p:cNvSpPr>
            <a:spLocks noGrp="1"/>
          </p:cNvSpPr>
          <p:nvPr>
            <p:ph sz="half" idx="2"/>
          </p:nvPr>
        </p:nvSpPr>
        <p:spPr>
          <a:xfrm>
            <a:off x="563010" y="2174875"/>
            <a:ext cx="4975183"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719998" y="1535113"/>
            <a:ext cx="4977137" cy="639762"/>
          </a:xfrm>
        </p:spPr>
        <p:txBody>
          <a:bodyPr anchor="b"/>
          <a:lstStyle>
            <a:lvl1pPr marL="0" indent="0">
              <a:buNone/>
              <a:defRPr sz="2400" b="1"/>
            </a:lvl1pPr>
            <a:lvl2pPr marL="457226" indent="0">
              <a:buNone/>
              <a:defRPr sz="2000" b="1"/>
            </a:lvl2pPr>
            <a:lvl3pPr marL="914455" indent="0">
              <a:buNone/>
              <a:defRPr sz="1800" b="1"/>
            </a:lvl3pPr>
            <a:lvl4pPr marL="1371681" indent="0">
              <a:buNone/>
              <a:defRPr sz="1601" b="1"/>
            </a:lvl4pPr>
            <a:lvl5pPr marL="1828908" indent="0">
              <a:buNone/>
              <a:defRPr sz="1601" b="1"/>
            </a:lvl5pPr>
            <a:lvl6pPr marL="2286134" indent="0">
              <a:buNone/>
              <a:defRPr sz="1601" b="1"/>
            </a:lvl6pPr>
            <a:lvl7pPr marL="2743364" indent="0">
              <a:buNone/>
              <a:defRPr sz="1601" b="1"/>
            </a:lvl7pPr>
            <a:lvl8pPr marL="3200590" indent="0">
              <a:buNone/>
              <a:defRPr sz="1601" b="1"/>
            </a:lvl8pPr>
            <a:lvl9pPr marL="3657817" indent="0">
              <a:buNone/>
              <a:defRPr sz="1601"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719998" y="2174875"/>
            <a:ext cx="4977137"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DE497362-C671-0E4E-B360-DA91892BFE9C}" type="datetimeFigureOut">
              <a:rPr lang="es-ES" smtClean="0"/>
              <a:t>28/09/2018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5314E13-B087-D441-8CF0-FD4183A8F6B2}" type="slidenum">
              <a:rPr lang="es-ES" smtClean="0"/>
              <a:t>‹Nº›</a:t>
            </a:fld>
            <a:endParaRPr lang="es-ES"/>
          </a:p>
        </p:txBody>
      </p:sp>
    </p:spTree>
    <p:extLst>
      <p:ext uri="{BB962C8B-B14F-4D97-AF65-F5344CB8AC3E}">
        <p14:creationId xmlns:p14="http://schemas.microsoft.com/office/powerpoint/2010/main" val="57189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DE497362-C671-0E4E-B360-DA91892BFE9C}" type="datetimeFigureOut">
              <a:rPr lang="es-ES" smtClean="0"/>
              <a:t>28/09/2018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5314E13-B087-D441-8CF0-FD4183A8F6B2}" type="slidenum">
              <a:rPr lang="es-ES" smtClean="0"/>
              <a:t>‹Nº›</a:t>
            </a:fld>
            <a:endParaRPr lang="es-ES"/>
          </a:p>
        </p:txBody>
      </p:sp>
    </p:spTree>
    <p:extLst>
      <p:ext uri="{BB962C8B-B14F-4D97-AF65-F5344CB8AC3E}">
        <p14:creationId xmlns:p14="http://schemas.microsoft.com/office/powerpoint/2010/main" val="19044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E497362-C671-0E4E-B360-DA91892BFE9C}" type="datetimeFigureOut">
              <a:rPr lang="es-ES" smtClean="0"/>
              <a:t>28/09/2018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5314E13-B087-D441-8CF0-FD4183A8F6B2}" type="slidenum">
              <a:rPr lang="es-ES" smtClean="0"/>
              <a:t>‹Nº›</a:t>
            </a:fld>
            <a:endParaRPr lang="es-ES"/>
          </a:p>
        </p:txBody>
      </p:sp>
    </p:spTree>
    <p:extLst>
      <p:ext uri="{BB962C8B-B14F-4D97-AF65-F5344CB8AC3E}">
        <p14:creationId xmlns:p14="http://schemas.microsoft.com/office/powerpoint/2010/main" val="3931469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63010" y="273051"/>
            <a:ext cx="3704507"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4402403" y="273056"/>
            <a:ext cx="6294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63010" y="1435103"/>
            <a:ext cx="3704507" cy="4691063"/>
          </a:xfrm>
        </p:spPr>
        <p:txBody>
          <a:bodyPr/>
          <a:lstStyle>
            <a:lvl1pPr marL="0" indent="0">
              <a:buNone/>
              <a:defRPr sz="1400"/>
            </a:lvl1pPr>
            <a:lvl2pPr marL="457226" indent="0">
              <a:buNone/>
              <a:defRPr sz="1200"/>
            </a:lvl2pPr>
            <a:lvl3pPr marL="914455" indent="0">
              <a:buNone/>
              <a:defRPr sz="1000"/>
            </a:lvl3pPr>
            <a:lvl4pPr marL="1371681" indent="0">
              <a:buNone/>
              <a:defRPr sz="900"/>
            </a:lvl4pPr>
            <a:lvl5pPr marL="1828908" indent="0">
              <a:buNone/>
              <a:defRPr sz="900"/>
            </a:lvl5pPr>
            <a:lvl6pPr marL="2286134" indent="0">
              <a:buNone/>
              <a:defRPr sz="900"/>
            </a:lvl6pPr>
            <a:lvl7pPr marL="2743364" indent="0">
              <a:buNone/>
              <a:defRPr sz="900"/>
            </a:lvl7pPr>
            <a:lvl8pPr marL="3200590" indent="0">
              <a:buNone/>
              <a:defRPr sz="900"/>
            </a:lvl8pPr>
            <a:lvl9pPr marL="3657817"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DE497362-C671-0E4E-B360-DA91892BFE9C}" type="datetimeFigureOut">
              <a:rPr lang="es-ES" smtClean="0"/>
              <a:t>28/09/2018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5314E13-B087-D441-8CF0-FD4183A8F6B2}" type="slidenum">
              <a:rPr lang="es-ES" smtClean="0"/>
              <a:t>‹Nº›</a:t>
            </a:fld>
            <a:endParaRPr lang="es-ES"/>
          </a:p>
        </p:txBody>
      </p:sp>
    </p:spTree>
    <p:extLst>
      <p:ext uri="{BB962C8B-B14F-4D97-AF65-F5344CB8AC3E}">
        <p14:creationId xmlns:p14="http://schemas.microsoft.com/office/powerpoint/2010/main" val="33925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207067" y="4800601"/>
            <a:ext cx="6756083"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2207067" y="612776"/>
            <a:ext cx="6756083" cy="4114800"/>
          </a:xfrm>
        </p:spPr>
        <p:txBody>
          <a:bodyPr/>
          <a:lstStyle>
            <a:lvl1pPr marL="0" indent="0">
              <a:buNone/>
              <a:defRPr sz="3200"/>
            </a:lvl1pPr>
            <a:lvl2pPr marL="457226" indent="0">
              <a:buNone/>
              <a:defRPr sz="2800"/>
            </a:lvl2pPr>
            <a:lvl3pPr marL="914455" indent="0">
              <a:buNone/>
              <a:defRPr sz="2400"/>
            </a:lvl3pPr>
            <a:lvl4pPr marL="1371681" indent="0">
              <a:buNone/>
              <a:defRPr sz="2000"/>
            </a:lvl4pPr>
            <a:lvl5pPr marL="1828908" indent="0">
              <a:buNone/>
              <a:defRPr sz="2000"/>
            </a:lvl5pPr>
            <a:lvl6pPr marL="2286134" indent="0">
              <a:buNone/>
              <a:defRPr sz="2000"/>
            </a:lvl6pPr>
            <a:lvl7pPr marL="2743364" indent="0">
              <a:buNone/>
              <a:defRPr sz="2000"/>
            </a:lvl7pPr>
            <a:lvl8pPr marL="3200590" indent="0">
              <a:buNone/>
              <a:defRPr sz="2000"/>
            </a:lvl8pPr>
            <a:lvl9pPr marL="3657817" indent="0">
              <a:buNone/>
              <a:defRPr sz="2000"/>
            </a:lvl9pPr>
          </a:lstStyle>
          <a:p>
            <a:endParaRPr lang="es-ES"/>
          </a:p>
        </p:txBody>
      </p:sp>
      <p:sp>
        <p:nvSpPr>
          <p:cNvPr id="4" name="Marcador de texto 3"/>
          <p:cNvSpPr>
            <a:spLocks noGrp="1"/>
          </p:cNvSpPr>
          <p:nvPr>
            <p:ph type="body" sz="half" idx="2"/>
          </p:nvPr>
        </p:nvSpPr>
        <p:spPr>
          <a:xfrm>
            <a:off x="2207067" y="5367338"/>
            <a:ext cx="6756083" cy="804862"/>
          </a:xfrm>
        </p:spPr>
        <p:txBody>
          <a:bodyPr/>
          <a:lstStyle>
            <a:lvl1pPr marL="0" indent="0">
              <a:buNone/>
              <a:defRPr sz="1400"/>
            </a:lvl1pPr>
            <a:lvl2pPr marL="457226" indent="0">
              <a:buNone/>
              <a:defRPr sz="1200"/>
            </a:lvl2pPr>
            <a:lvl3pPr marL="914455" indent="0">
              <a:buNone/>
              <a:defRPr sz="1000"/>
            </a:lvl3pPr>
            <a:lvl4pPr marL="1371681" indent="0">
              <a:buNone/>
              <a:defRPr sz="900"/>
            </a:lvl4pPr>
            <a:lvl5pPr marL="1828908" indent="0">
              <a:buNone/>
              <a:defRPr sz="900"/>
            </a:lvl5pPr>
            <a:lvl6pPr marL="2286134" indent="0">
              <a:buNone/>
              <a:defRPr sz="900"/>
            </a:lvl6pPr>
            <a:lvl7pPr marL="2743364" indent="0">
              <a:buNone/>
              <a:defRPr sz="900"/>
            </a:lvl7pPr>
            <a:lvl8pPr marL="3200590" indent="0">
              <a:buNone/>
              <a:defRPr sz="900"/>
            </a:lvl8pPr>
            <a:lvl9pPr marL="3657817"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DE497362-C671-0E4E-B360-DA91892BFE9C}" type="datetimeFigureOut">
              <a:rPr lang="es-ES" smtClean="0"/>
              <a:t>28/09/2018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5314E13-B087-D441-8CF0-FD4183A8F6B2}" type="slidenum">
              <a:rPr lang="es-ES" smtClean="0"/>
              <a:t>‹Nº›</a:t>
            </a:fld>
            <a:endParaRPr lang="es-ES"/>
          </a:p>
        </p:txBody>
      </p:sp>
    </p:spTree>
    <p:extLst>
      <p:ext uri="{BB962C8B-B14F-4D97-AF65-F5344CB8AC3E}">
        <p14:creationId xmlns:p14="http://schemas.microsoft.com/office/powerpoint/2010/main" val="294700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563008" y="274638"/>
            <a:ext cx="10134124"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563008" y="1600206"/>
            <a:ext cx="10134124"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563007" y="6356357"/>
            <a:ext cx="262736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97362-C671-0E4E-B360-DA91892BFE9C}" type="datetimeFigureOut">
              <a:rPr lang="es-ES" smtClean="0"/>
              <a:t>28/09/2018</a:t>
            </a:fld>
            <a:endParaRPr lang="es-ES"/>
          </a:p>
        </p:txBody>
      </p:sp>
      <p:sp>
        <p:nvSpPr>
          <p:cNvPr id="5" name="Marcador de pie de página 4"/>
          <p:cNvSpPr>
            <a:spLocks noGrp="1"/>
          </p:cNvSpPr>
          <p:nvPr>
            <p:ph type="ftr" sz="quarter" idx="3"/>
          </p:nvPr>
        </p:nvSpPr>
        <p:spPr>
          <a:xfrm>
            <a:off x="3847216" y="6356357"/>
            <a:ext cx="356571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069766" y="6356357"/>
            <a:ext cx="262736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14E13-B087-D441-8CF0-FD4183A8F6B2}" type="slidenum">
              <a:rPr lang="es-ES" smtClean="0"/>
              <a:t>‹Nº›</a:t>
            </a:fld>
            <a:endParaRPr lang="es-ES"/>
          </a:p>
        </p:txBody>
      </p:sp>
    </p:spTree>
    <p:extLst>
      <p:ext uri="{BB962C8B-B14F-4D97-AF65-F5344CB8AC3E}">
        <p14:creationId xmlns:p14="http://schemas.microsoft.com/office/powerpoint/2010/main" val="2966597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26" rtl="0" eaLnBrk="1" latinLnBrk="0" hangingPunct="1">
        <a:spcBef>
          <a:spcPct val="0"/>
        </a:spcBef>
        <a:buNone/>
        <a:defRPr sz="4400" kern="1200">
          <a:solidFill>
            <a:schemeClr val="tx1"/>
          </a:solidFill>
          <a:latin typeface="+mj-lt"/>
          <a:ea typeface="+mj-ea"/>
          <a:cs typeface="+mj-cs"/>
        </a:defRPr>
      </a:lvl1pPr>
    </p:titleStyle>
    <p:bodyStyle>
      <a:lvl1pPr marL="342920" indent="-342920" algn="l" defTabSz="457226" rtl="0" eaLnBrk="1" latinLnBrk="0" hangingPunct="1">
        <a:spcBef>
          <a:spcPct val="20000"/>
        </a:spcBef>
        <a:buFont typeface="Arial"/>
        <a:buChar char="•"/>
        <a:defRPr sz="3200" kern="1200">
          <a:solidFill>
            <a:schemeClr val="tx1"/>
          </a:solidFill>
          <a:latin typeface="+mn-lt"/>
          <a:ea typeface="+mn-ea"/>
          <a:cs typeface="+mn-cs"/>
        </a:defRPr>
      </a:lvl1pPr>
      <a:lvl2pPr marL="742993" indent="-285766" algn="l" defTabSz="457226" rtl="0" eaLnBrk="1" latinLnBrk="0" hangingPunct="1">
        <a:spcBef>
          <a:spcPct val="20000"/>
        </a:spcBef>
        <a:buFont typeface="Arial"/>
        <a:buChar char="–"/>
        <a:defRPr sz="2800" kern="1200">
          <a:solidFill>
            <a:schemeClr val="tx1"/>
          </a:solidFill>
          <a:latin typeface="+mn-lt"/>
          <a:ea typeface="+mn-ea"/>
          <a:cs typeface="+mn-cs"/>
        </a:defRPr>
      </a:lvl2pPr>
      <a:lvl3pPr marL="1143068" indent="-228614" algn="l" defTabSz="457226" rtl="0" eaLnBrk="1" latinLnBrk="0" hangingPunct="1">
        <a:spcBef>
          <a:spcPct val="20000"/>
        </a:spcBef>
        <a:buFont typeface="Arial"/>
        <a:buChar char="•"/>
        <a:defRPr sz="2400" kern="1200">
          <a:solidFill>
            <a:schemeClr val="tx1"/>
          </a:solidFill>
          <a:latin typeface="+mn-lt"/>
          <a:ea typeface="+mn-ea"/>
          <a:cs typeface="+mn-cs"/>
        </a:defRPr>
      </a:lvl3pPr>
      <a:lvl4pPr marL="1600294" indent="-228614" algn="l" defTabSz="457226" rtl="0" eaLnBrk="1" latinLnBrk="0" hangingPunct="1">
        <a:spcBef>
          <a:spcPct val="20000"/>
        </a:spcBef>
        <a:buFont typeface="Arial"/>
        <a:buChar char="–"/>
        <a:defRPr sz="2000" kern="1200">
          <a:solidFill>
            <a:schemeClr val="tx1"/>
          </a:solidFill>
          <a:latin typeface="+mn-lt"/>
          <a:ea typeface="+mn-ea"/>
          <a:cs typeface="+mn-cs"/>
        </a:defRPr>
      </a:lvl4pPr>
      <a:lvl5pPr marL="2057522" indent="-228614" algn="l" defTabSz="457226" rtl="0" eaLnBrk="1" latinLnBrk="0" hangingPunct="1">
        <a:spcBef>
          <a:spcPct val="20000"/>
        </a:spcBef>
        <a:buFont typeface="Arial"/>
        <a:buChar char="»"/>
        <a:defRPr sz="2000" kern="1200">
          <a:solidFill>
            <a:schemeClr val="tx1"/>
          </a:solidFill>
          <a:latin typeface="+mn-lt"/>
          <a:ea typeface="+mn-ea"/>
          <a:cs typeface="+mn-cs"/>
        </a:defRPr>
      </a:lvl5pPr>
      <a:lvl6pPr marL="2514749" indent="-228614" algn="l" defTabSz="457226" rtl="0" eaLnBrk="1" latinLnBrk="0" hangingPunct="1">
        <a:spcBef>
          <a:spcPct val="20000"/>
        </a:spcBef>
        <a:buFont typeface="Arial"/>
        <a:buChar char="•"/>
        <a:defRPr sz="2000" kern="1200">
          <a:solidFill>
            <a:schemeClr val="tx1"/>
          </a:solidFill>
          <a:latin typeface="+mn-lt"/>
          <a:ea typeface="+mn-ea"/>
          <a:cs typeface="+mn-cs"/>
        </a:defRPr>
      </a:lvl6pPr>
      <a:lvl7pPr marL="2971977" indent="-228614" algn="l" defTabSz="457226" rtl="0" eaLnBrk="1" latinLnBrk="0" hangingPunct="1">
        <a:spcBef>
          <a:spcPct val="20000"/>
        </a:spcBef>
        <a:buFont typeface="Arial"/>
        <a:buChar char="•"/>
        <a:defRPr sz="2000" kern="1200">
          <a:solidFill>
            <a:schemeClr val="tx1"/>
          </a:solidFill>
          <a:latin typeface="+mn-lt"/>
          <a:ea typeface="+mn-ea"/>
          <a:cs typeface="+mn-cs"/>
        </a:defRPr>
      </a:lvl7pPr>
      <a:lvl8pPr marL="3429203" indent="-228614" algn="l" defTabSz="457226" rtl="0" eaLnBrk="1" latinLnBrk="0" hangingPunct="1">
        <a:spcBef>
          <a:spcPct val="20000"/>
        </a:spcBef>
        <a:buFont typeface="Arial"/>
        <a:buChar char="•"/>
        <a:defRPr sz="2000" kern="1200">
          <a:solidFill>
            <a:schemeClr val="tx1"/>
          </a:solidFill>
          <a:latin typeface="+mn-lt"/>
          <a:ea typeface="+mn-ea"/>
          <a:cs typeface="+mn-cs"/>
        </a:defRPr>
      </a:lvl8pPr>
      <a:lvl9pPr marL="3886431" indent="-228614" algn="l" defTabSz="45722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26" rtl="0" eaLnBrk="1" latinLnBrk="0" hangingPunct="1">
        <a:defRPr sz="1800" kern="1200">
          <a:solidFill>
            <a:schemeClr val="tx1"/>
          </a:solidFill>
          <a:latin typeface="+mn-lt"/>
          <a:ea typeface="+mn-ea"/>
          <a:cs typeface="+mn-cs"/>
        </a:defRPr>
      </a:lvl1pPr>
      <a:lvl2pPr marL="457226" algn="l" defTabSz="457226" rtl="0" eaLnBrk="1" latinLnBrk="0" hangingPunct="1">
        <a:defRPr sz="1800" kern="1200">
          <a:solidFill>
            <a:schemeClr val="tx1"/>
          </a:solidFill>
          <a:latin typeface="+mn-lt"/>
          <a:ea typeface="+mn-ea"/>
          <a:cs typeface="+mn-cs"/>
        </a:defRPr>
      </a:lvl2pPr>
      <a:lvl3pPr marL="914455" algn="l" defTabSz="457226" rtl="0" eaLnBrk="1" latinLnBrk="0" hangingPunct="1">
        <a:defRPr sz="1800" kern="1200">
          <a:solidFill>
            <a:schemeClr val="tx1"/>
          </a:solidFill>
          <a:latin typeface="+mn-lt"/>
          <a:ea typeface="+mn-ea"/>
          <a:cs typeface="+mn-cs"/>
        </a:defRPr>
      </a:lvl3pPr>
      <a:lvl4pPr marL="1371681" algn="l" defTabSz="457226" rtl="0" eaLnBrk="1" latinLnBrk="0" hangingPunct="1">
        <a:defRPr sz="1800" kern="1200">
          <a:solidFill>
            <a:schemeClr val="tx1"/>
          </a:solidFill>
          <a:latin typeface="+mn-lt"/>
          <a:ea typeface="+mn-ea"/>
          <a:cs typeface="+mn-cs"/>
        </a:defRPr>
      </a:lvl4pPr>
      <a:lvl5pPr marL="1828908" algn="l" defTabSz="457226" rtl="0" eaLnBrk="1" latinLnBrk="0" hangingPunct="1">
        <a:defRPr sz="1800" kern="1200">
          <a:solidFill>
            <a:schemeClr val="tx1"/>
          </a:solidFill>
          <a:latin typeface="+mn-lt"/>
          <a:ea typeface="+mn-ea"/>
          <a:cs typeface="+mn-cs"/>
        </a:defRPr>
      </a:lvl5pPr>
      <a:lvl6pPr marL="2286134" algn="l" defTabSz="457226" rtl="0" eaLnBrk="1" latinLnBrk="0" hangingPunct="1">
        <a:defRPr sz="1800" kern="1200">
          <a:solidFill>
            <a:schemeClr val="tx1"/>
          </a:solidFill>
          <a:latin typeface="+mn-lt"/>
          <a:ea typeface="+mn-ea"/>
          <a:cs typeface="+mn-cs"/>
        </a:defRPr>
      </a:lvl6pPr>
      <a:lvl7pPr marL="2743364" algn="l" defTabSz="457226" rtl="0" eaLnBrk="1" latinLnBrk="0" hangingPunct="1">
        <a:defRPr sz="1800" kern="1200">
          <a:solidFill>
            <a:schemeClr val="tx1"/>
          </a:solidFill>
          <a:latin typeface="+mn-lt"/>
          <a:ea typeface="+mn-ea"/>
          <a:cs typeface="+mn-cs"/>
        </a:defRPr>
      </a:lvl7pPr>
      <a:lvl8pPr marL="3200590" algn="l" defTabSz="457226" rtl="0" eaLnBrk="1" latinLnBrk="0" hangingPunct="1">
        <a:defRPr sz="1800" kern="1200">
          <a:solidFill>
            <a:schemeClr val="tx1"/>
          </a:solidFill>
          <a:latin typeface="+mn-lt"/>
          <a:ea typeface="+mn-ea"/>
          <a:cs typeface="+mn-cs"/>
        </a:defRPr>
      </a:lvl8pPr>
      <a:lvl9pPr marL="3657817" algn="l" defTabSz="4572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7" y="1"/>
            <a:ext cx="11260138" cy="6840897"/>
          </a:xfrm>
          <a:prstGeom prst="rect">
            <a:avLst/>
          </a:prstGeom>
        </p:spPr>
      </p:pic>
    </p:spTree>
    <p:extLst>
      <p:ext uri="{BB962C8B-B14F-4D97-AF65-F5344CB8AC3E}">
        <p14:creationId xmlns:p14="http://schemas.microsoft.com/office/powerpoint/2010/main" val="140297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0632"/>
            <a:ext cx="11295529" cy="6858000"/>
          </a:xfrm>
          <a:prstGeom prst="rect">
            <a:avLst/>
          </a:prstGeom>
        </p:spPr>
      </p:pic>
      <p:sp>
        <p:nvSpPr>
          <p:cNvPr id="2" name="CuadroTexto 1"/>
          <p:cNvSpPr txBox="1"/>
          <p:nvPr/>
        </p:nvSpPr>
        <p:spPr>
          <a:xfrm>
            <a:off x="224905" y="186321"/>
            <a:ext cx="5261377" cy="461665"/>
          </a:xfrm>
          <a:prstGeom prst="rect">
            <a:avLst/>
          </a:prstGeom>
          <a:noFill/>
        </p:spPr>
        <p:txBody>
          <a:bodyPr wrap="none" rtlCol="0">
            <a:spAutoFit/>
          </a:bodyPr>
          <a:lstStyle/>
          <a:p>
            <a:r>
              <a:rPr lang="es-ES" sz="2400" b="1" dirty="0">
                <a:solidFill>
                  <a:schemeClr val="accent1">
                    <a:lumMod val="75000"/>
                  </a:schemeClr>
                </a:solidFill>
                <a:latin typeface="Century Gothic"/>
                <a:cs typeface="Century Gothic"/>
              </a:rPr>
              <a:t>IDENTIFICACIÓN DE LA RURALIDAD</a:t>
            </a:r>
          </a:p>
        </p:txBody>
      </p:sp>
      <p:sp>
        <p:nvSpPr>
          <p:cNvPr id="19" name="CuadroTexto 18">
            <a:extLst>
              <a:ext uri="{FF2B5EF4-FFF2-40B4-BE49-F238E27FC236}">
                <a16:creationId xmlns:a16="http://schemas.microsoft.com/office/drawing/2014/main" id="{A67B6F59-5E5B-434B-9005-B97DE32E0A25}"/>
              </a:ext>
            </a:extLst>
          </p:cNvPr>
          <p:cNvSpPr txBox="1"/>
          <p:nvPr/>
        </p:nvSpPr>
        <p:spPr>
          <a:xfrm>
            <a:off x="6243705" y="1024336"/>
            <a:ext cx="4154938" cy="4455835"/>
          </a:xfrm>
          <a:prstGeom prst="rect">
            <a:avLst/>
          </a:prstGeom>
          <a:noFill/>
        </p:spPr>
        <p:txBody>
          <a:bodyPr wrap="square" rtlCol="0">
            <a:spAutoFit/>
          </a:bodyPr>
          <a:lstStyle/>
          <a:p>
            <a:pPr algn="just">
              <a:lnSpc>
                <a:spcPct val="150000"/>
              </a:lnSpc>
            </a:pPr>
            <a:r>
              <a:rPr lang="es-MX" sz="2400" dirty="0">
                <a:latin typeface="Helvetica" panose="020B0604020202020204" pitchFamily="34" charset="0"/>
                <a:cs typeface="Helvetica" panose="020B0604020202020204" pitchFamily="34" charset="0"/>
              </a:rPr>
              <a:t>La ruralidad se identifica a partir de:</a:t>
            </a:r>
          </a:p>
          <a:p>
            <a:pPr algn="just">
              <a:lnSpc>
                <a:spcPct val="150000"/>
              </a:lnSpc>
            </a:pPr>
            <a:endParaRPr lang="es-MX" sz="2400" dirty="0">
              <a:latin typeface="Helvetica" panose="020B0604020202020204" pitchFamily="34" charset="0"/>
              <a:cs typeface="Helvetica" panose="020B0604020202020204" pitchFamily="34" charset="0"/>
            </a:endParaRPr>
          </a:p>
          <a:p>
            <a:pPr marL="285750" indent="-285750" algn="just">
              <a:lnSpc>
                <a:spcPct val="150000"/>
              </a:lnSpc>
              <a:buFontTx/>
              <a:buChar char="-"/>
            </a:pPr>
            <a:r>
              <a:rPr lang="es-MX" sz="2400" dirty="0">
                <a:latin typeface="Helvetica" panose="020B0604020202020204" pitchFamily="34" charset="0"/>
                <a:cs typeface="Helvetica" panose="020B0604020202020204" pitchFamily="34" charset="0"/>
              </a:rPr>
              <a:t>Densidad Poblacional</a:t>
            </a:r>
          </a:p>
          <a:p>
            <a:pPr marL="285750" indent="-285750" algn="just">
              <a:lnSpc>
                <a:spcPct val="150000"/>
              </a:lnSpc>
              <a:buFontTx/>
              <a:buChar char="-"/>
            </a:pPr>
            <a:endParaRPr lang="es-MX" sz="2400" dirty="0">
              <a:latin typeface="Helvetica" panose="020B0604020202020204" pitchFamily="34" charset="0"/>
              <a:cs typeface="Helvetica" panose="020B0604020202020204" pitchFamily="34" charset="0"/>
            </a:endParaRPr>
          </a:p>
          <a:p>
            <a:pPr marL="285750" indent="-285750" algn="just">
              <a:lnSpc>
                <a:spcPct val="150000"/>
              </a:lnSpc>
              <a:buFontTx/>
              <a:buChar char="-"/>
            </a:pPr>
            <a:r>
              <a:rPr lang="es-MX" sz="2400" dirty="0">
                <a:latin typeface="Helvetica" panose="020B0604020202020204" pitchFamily="34" charset="0"/>
                <a:cs typeface="Helvetica" panose="020B0604020202020204" pitchFamily="34" charset="0"/>
              </a:rPr>
              <a:t>Costo del Transporte</a:t>
            </a:r>
          </a:p>
          <a:p>
            <a:pPr marL="285750" indent="-285750" algn="just">
              <a:lnSpc>
                <a:spcPct val="150000"/>
              </a:lnSpc>
              <a:buFontTx/>
              <a:buChar char="-"/>
            </a:pPr>
            <a:endParaRPr lang="es-MX" sz="2400" dirty="0">
              <a:latin typeface="Helvetica" panose="020B0604020202020204" pitchFamily="34" charset="0"/>
              <a:cs typeface="Helvetica" panose="020B0604020202020204" pitchFamily="34" charset="0"/>
            </a:endParaRPr>
          </a:p>
          <a:p>
            <a:pPr marL="285750" indent="-285750" algn="just">
              <a:lnSpc>
                <a:spcPct val="150000"/>
              </a:lnSpc>
              <a:buFontTx/>
              <a:buChar char="-"/>
            </a:pPr>
            <a:r>
              <a:rPr lang="es-MX" sz="2400" dirty="0">
                <a:latin typeface="Helvetica" panose="020B0604020202020204" pitchFamily="34" charset="0"/>
                <a:cs typeface="Helvetica" panose="020B0604020202020204" pitchFamily="34" charset="0"/>
              </a:rPr>
              <a:t>Diferencial de Ingreso </a:t>
            </a:r>
            <a:r>
              <a:rPr lang="es-MX" sz="2400" b="1" dirty="0">
                <a:latin typeface="Helvetica" panose="020B0604020202020204" pitchFamily="34" charset="0"/>
                <a:cs typeface="Helvetica" panose="020B0604020202020204" pitchFamily="34" charset="0"/>
              </a:rPr>
              <a:t> </a:t>
            </a:r>
            <a:endParaRPr lang="es-CO" sz="2400" dirty="0">
              <a:latin typeface="Helvetica" panose="020B0604020202020204" pitchFamily="34" charset="0"/>
              <a:cs typeface="Helvetica" panose="020B0604020202020204" pitchFamily="34" charset="0"/>
            </a:endParaRPr>
          </a:p>
        </p:txBody>
      </p:sp>
      <p:sp>
        <p:nvSpPr>
          <p:cNvPr id="3" name="Flecha: hacia abajo 2">
            <a:extLst>
              <a:ext uri="{FF2B5EF4-FFF2-40B4-BE49-F238E27FC236}">
                <a16:creationId xmlns:a16="http://schemas.microsoft.com/office/drawing/2014/main" id="{35B70658-1D67-4ACA-95E6-A5F71EE941C1}"/>
              </a:ext>
            </a:extLst>
          </p:cNvPr>
          <p:cNvSpPr/>
          <p:nvPr/>
        </p:nvSpPr>
        <p:spPr>
          <a:xfrm>
            <a:off x="9739423" y="2469909"/>
            <a:ext cx="542260" cy="81870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9" name="Flecha: hacia abajo 8">
            <a:extLst>
              <a:ext uri="{FF2B5EF4-FFF2-40B4-BE49-F238E27FC236}">
                <a16:creationId xmlns:a16="http://schemas.microsoft.com/office/drawing/2014/main" id="{4E4F015C-3570-4CFC-B6C2-96F8B2AE2BA8}"/>
              </a:ext>
            </a:extLst>
          </p:cNvPr>
          <p:cNvSpPr/>
          <p:nvPr/>
        </p:nvSpPr>
        <p:spPr>
          <a:xfrm rot="10800000">
            <a:off x="9792589" y="3584617"/>
            <a:ext cx="542260" cy="81870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10" name="Flecha: hacia abajo 9">
            <a:extLst>
              <a:ext uri="{FF2B5EF4-FFF2-40B4-BE49-F238E27FC236}">
                <a16:creationId xmlns:a16="http://schemas.microsoft.com/office/drawing/2014/main" id="{C5FAB2BC-68B1-42A1-A4F0-ED3E20EEFF07}"/>
              </a:ext>
            </a:extLst>
          </p:cNvPr>
          <p:cNvSpPr/>
          <p:nvPr/>
        </p:nvSpPr>
        <p:spPr>
          <a:xfrm>
            <a:off x="9803222" y="4809464"/>
            <a:ext cx="542260" cy="81870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id="{941BD8F1-151A-4735-9467-443B587AD805}"/>
              </a:ext>
            </a:extLst>
          </p:cNvPr>
          <p:cNvPicPr>
            <a:picLocks noChangeAspect="1"/>
          </p:cNvPicPr>
          <p:nvPr/>
        </p:nvPicPr>
        <p:blipFill>
          <a:blip r:embed="rId4"/>
          <a:stretch>
            <a:fillRect/>
          </a:stretch>
        </p:blipFill>
        <p:spPr>
          <a:xfrm>
            <a:off x="1011479" y="997093"/>
            <a:ext cx="3881285" cy="51750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1143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0632"/>
            <a:ext cx="11295529" cy="6858000"/>
          </a:xfrm>
          <a:prstGeom prst="rect">
            <a:avLst/>
          </a:prstGeom>
        </p:spPr>
      </p:pic>
      <p:sp>
        <p:nvSpPr>
          <p:cNvPr id="12" name="CuadroTexto 11">
            <a:extLst>
              <a:ext uri="{FF2B5EF4-FFF2-40B4-BE49-F238E27FC236}">
                <a16:creationId xmlns:a16="http://schemas.microsoft.com/office/drawing/2014/main" id="{FB1C7819-A39B-4DC6-B415-52E9404DD855}"/>
              </a:ext>
            </a:extLst>
          </p:cNvPr>
          <p:cNvSpPr txBox="1"/>
          <p:nvPr/>
        </p:nvSpPr>
        <p:spPr>
          <a:xfrm>
            <a:off x="165798" y="167528"/>
            <a:ext cx="6133410" cy="461665"/>
          </a:xfrm>
          <a:prstGeom prst="rect">
            <a:avLst/>
          </a:prstGeom>
          <a:noFill/>
        </p:spPr>
        <p:txBody>
          <a:bodyPr wrap="none" rtlCol="0">
            <a:spAutoFit/>
          </a:bodyPr>
          <a:lstStyle/>
          <a:p>
            <a:r>
              <a:rPr lang="es-ES" sz="2400" b="1" dirty="0">
                <a:solidFill>
                  <a:schemeClr val="accent1">
                    <a:lumMod val="75000"/>
                  </a:schemeClr>
                </a:solidFill>
                <a:latin typeface="Century Gothic"/>
                <a:cs typeface="Century Gothic"/>
              </a:rPr>
              <a:t>COMPONENTES DEL DESARROLLO RURAL</a:t>
            </a:r>
          </a:p>
        </p:txBody>
      </p:sp>
      <p:graphicFrame>
        <p:nvGraphicFramePr>
          <p:cNvPr id="16" name="Diagrama 15">
            <a:extLst>
              <a:ext uri="{FF2B5EF4-FFF2-40B4-BE49-F238E27FC236}">
                <a16:creationId xmlns:a16="http://schemas.microsoft.com/office/drawing/2014/main" id="{10B41AEC-07D8-46A4-B74B-6B6EFA79B43B}"/>
              </a:ext>
            </a:extLst>
          </p:cNvPr>
          <p:cNvGraphicFramePr/>
          <p:nvPr>
            <p:extLst>
              <p:ext uri="{D42A27DB-BD31-4B8C-83A1-F6EECF244321}">
                <p14:modId xmlns:p14="http://schemas.microsoft.com/office/powerpoint/2010/main" val="4186148678"/>
              </p:ext>
            </p:extLst>
          </p:nvPr>
        </p:nvGraphicFramePr>
        <p:xfrm>
          <a:off x="1908219" y="916237"/>
          <a:ext cx="7506759" cy="48539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5905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0632"/>
            <a:ext cx="11295529" cy="6858000"/>
          </a:xfrm>
          <a:prstGeom prst="rect">
            <a:avLst/>
          </a:prstGeom>
        </p:spPr>
      </p:pic>
      <p:sp>
        <p:nvSpPr>
          <p:cNvPr id="2" name="CuadroTexto 1"/>
          <p:cNvSpPr txBox="1"/>
          <p:nvPr/>
        </p:nvSpPr>
        <p:spPr>
          <a:xfrm>
            <a:off x="224905" y="186321"/>
            <a:ext cx="5412059" cy="461665"/>
          </a:xfrm>
          <a:prstGeom prst="rect">
            <a:avLst/>
          </a:prstGeom>
          <a:noFill/>
        </p:spPr>
        <p:txBody>
          <a:bodyPr wrap="none" rtlCol="0">
            <a:spAutoFit/>
          </a:bodyPr>
          <a:lstStyle/>
          <a:p>
            <a:r>
              <a:rPr lang="es-ES" sz="2400" b="1" dirty="0">
                <a:solidFill>
                  <a:schemeClr val="accent1">
                    <a:lumMod val="75000"/>
                  </a:schemeClr>
                </a:solidFill>
                <a:latin typeface="Century Gothic"/>
                <a:cs typeface="Century Gothic"/>
              </a:rPr>
              <a:t>POTENCIAL DEL DESARROLLO RURAL</a:t>
            </a:r>
          </a:p>
        </p:txBody>
      </p:sp>
      <p:graphicFrame>
        <p:nvGraphicFramePr>
          <p:cNvPr id="4" name="Diagrama 3">
            <a:extLst>
              <a:ext uri="{FF2B5EF4-FFF2-40B4-BE49-F238E27FC236}">
                <a16:creationId xmlns:a16="http://schemas.microsoft.com/office/drawing/2014/main" id="{7184EBB1-F220-4F96-82DB-28DF054B7308}"/>
              </a:ext>
            </a:extLst>
          </p:cNvPr>
          <p:cNvGraphicFramePr/>
          <p:nvPr>
            <p:extLst>
              <p:ext uri="{D42A27DB-BD31-4B8C-83A1-F6EECF244321}">
                <p14:modId xmlns:p14="http://schemas.microsoft.com/office/powerpoint/2010/main" val="256956114"/>
              </p:ext>
            </p:extLst>
          </p:nvPr>
        </p:nvGraphicFramePr>
        <p:xfrm>
          <a:off x="1855668" y="1010830"/>
          <a:ext cx="7506759" cy="50045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6997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ED42EB7-BF57-574A-8381-5F64758E680C}"/>
              </a:ext>
            </a:extLst>
          </p:cNvPr>
          <p:cNvSpPr/>
          <p:nvPr/>
        </p:nvSpPr>
        <p:spPr>
          <a:xfrm>
            <a:off x="629529" y="2329241"/>
            <a:ext cx="7042068" cy="1200329"/>
          </a:xfrm>
          <a:prstGeom prst="rect">
            <a:avLst/>
          </a:prstGeom>
          <a:noFill/>
        </p:spPr>
        <p:txBody>
          <a:bodyPr wrap="square" lIns="91440" tIns="45720" rIns="91440" bIns="45720">
            <a:spAutoFit/>
          </a:bodyPr>
          <a:lstStyle/>
          <a:p>
            <a:pPr algn="ctr"/>
            <a:r>
              <a:rPr lang="es-ES" sz="3600" b="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elvetica" pitchFamily="2" charset="0"/>
              </a:rPr>
              <a:t>QUÉ ESTAMOS PROPONIENDO?</a:t>
            </a:r>
          </a:p>
        </p:txBody>
      </p:sp>
    </p:spTree>
    <p:extLst>
      <p:ext uri="{BB962C8B-B14F-4D97-AF65-F5344CB8AC3E}">
        <p14:creationId xmlns:p14="http://schemas.microsoft.com/office/powerpoint/2010/main" val="1204906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18DCBFD-0B0D-5940-9A13-22F5FFAB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18959"/>
          <a:stretch/>
        </p:blipFill>
        <p:spPr>
          <a:xfrm>
            <a:off x="-17694" y="1"/>
            <a:ext cx="11295529" cy="5557837"/>
          </a:xfrm>
          <a:prstGeom prst="rect">
            <a:avLst/>
          </a:prstGeom>
        </p:spPr>
      </p:pic>
      <p:sp>
        <p:nvSpPr>
          <p:cNvPr id="10" name="Rectángulo 9">
            <a:extLst>
              <a:ext uri="{FF2B5EF4-FFF2-40B4-BE49-F238E27FC236}">
                <a16:creationId xmlns:a16="http://schemas.microsoft.com/office/drawing/2014/main" id="{5AEA6025-DA4C-46E7-8FC1-A2153506DC00}"/>
              </a:ext>
            </a:extLst>
          </p:cNvPr>
          <p:cNvSpPr/>
          <p:nvPr/>
        </p:nvSpPr>
        <p:spPr>
          <a:xfrm>
            <a:off x="144778" y="1474513"/>
            <a:ext cx="11094340" cy="369332"/>
          </a:xfrm>
          <a:prstGeom prst="rect">
            <a:avLst/>
          </a:prstGeom>
        </p:spPr>
        <p:txBody>
          <a:bodyPr wrap="square">
            <a:spAutoFit/>
          </a:bodyPr>
          <a:lstStyle/>
          <a:p>
            <a:pPr algn="ctr"/>
            <a:r>
              <a:rPr lang="es-CO" dirty="0">
                <a:latin typeface="Helvetica" panose="020B0604020202020204" pitchFamily="34" charset="0"/>
                <a:cs typeface="Helvetica" panose="020B0604020202020204" pitchFamily="34" charset="0"/>
              </a:rPr>
              <a:t>Área de terreno de los predios rurales de Bogotá</a:t>
            </a:r>
          </a:p>
        </p:txBody>
      </p:sp>
      <p:pic>
        <p:nvPicPr>
          <p:cNvPr id="14" name="Imagen 13">
            <a:extLst>
              <a:ext uri="{FF2B5EF4-FFF2-40B4-BE49-F238E27FC236}">
                <a16:creationId xmlns:a16="http://schemas.microsoft.com/office/drawing/2014/main" id="{C4985C96-594F-4B2B-9775-CE2D45C4AD7A}"/>
              </a:ext>
            </a:extLst>
          </p:cNvPr>
          <p:cNvPicPr>
            <a:picLocks noChangeAspect="1"/>
          </p:cNvPicPr>
          <p:nvPr/>
        </p:nvPicPr>
        <p:blipFill>
          <a:blip r:embed="rId4"/>
          <a:stretch>
            <a:fillRect/>
          </a:stretch>
        </p:blipFill>
        <p:spPr>
          <a:xfrm>
            <a:off x="151550" y="2359156"/>
            <a:ext cx="3634075" cy="2575850"/>
          </a:xfrm>
          <a:prstGeom prst="rect">
            <a:avLst/>
          </a:prstGeom>
        </p:spPr>
      </p:pic>
      <p:pic>
        <p:nvPicPr>
          <p:cNvPr id="15" name="Imagen 14">
            <a:extLst>
              <a:ext uri="{FF2B5EF4-FFF2-40B4-BE49-F238E27FC236}">
                <a16:creationId xmlns:a16="http://schemas.microsoft.com/office/drawing/2014/main" id="{84C29994-B7F5-4437-BB31-69EFA414B5F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2330" y="2374798"/>
            <a:ext cx="3215987" cy="2546404"/>
          </a:xfrm>
          <a:prstGeom prst="rect">
            <a:avLst/>
          </a:prstGeom>
          <a:noFill/>
          <a:ln>
            <a:noFill/>
          </a:ln>
        </p:spPr>
      </p:pic>
      <p:pic>
        <p:nvPicPr>
          <p:cNvPr id="16" name="Imagen 15">
            <a:extLst>
              <a:ext uri="{FF2B5EF4-FFF2-40B4-BE49-F238E27FC236}">
                <a16:creationId xmlns:a16="http://schemas.microsoft.com/office/drawing/2014/main" id="{D6FCA4F2-F5A3-4204-AFD8-13DEB1FD2D3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7855" y="2400676"/>
            <a:ext cx="3406087" cy="2494646"/>
          </a:xfrm>
          <a:prstGeom prst="rect">
            <a:avLst/>
          </a:prstGeom>
          <a:noFill/>
          <a:ln>
            <a:noFill/>
          </a:ln>
        </p:spPr>
      </p:pic>
      <p:sp>
        <p:nvSpPr>
          <p:cNvPr id="17" name="CuadroTexto 16">
            <a:extLst>
              <a:ext uri="{FF2B5EF4-FFF2-40B4-BE49-F238E27FC236}">
                <a16:creationId xmlns:a16="http://schemas.microsoft.com/office/drawing/2014/main" id="{3E74CE4D-EA30-4778-B0C9-3DD19D64C115}"/>
              </a:ext>
            </a:extLst>
          </p:cNvPr>
          <p:cNvSpPr txBox="1"/>
          <p:nvPr/>
        </p:nvSpPr>
        <p:spPr>
          <a:xfrm>
            <a:off x="165798" y="167528"/>
            <a:ext cx="7233070" cy="461665"/>
          </a:xfrm>
          <a:prstGeom prst="rect">
            <a:avLst/>
          </a:prstGeom>
          <a:noFill/>
        </p:spPr>
        <p:txBody>
          <a:bodyPr wrap="none" rtlCol="0">
            <a:spAutoFit/>
          </a:bodyPr>
          <a:lstStyle/>
          <a:p>
            <a:r>
              <a:rPr lang="es-CO" sz="2400" b="1" dirty="0">
                <a:solidFill>
                  <a:schemeClr val="accent1">
                    <a:lumMod val="75000"/>
                  </a:schemeClr>
                </a:solidFill>
                <a:latin typeface="Century Gothic"/>
                <a:cs typeface="Century Gothic"/>
              </a:rPr>
              <a:t>ANÁLISIS ESTADÍSTICO DE UN INDICADOR RURAL</a:t>
            </a:r>
            <a:endParaRPr lang="es-ES" sz="2400" b="1" dirty="0">
              <a:solidFill>
                <a:schemeClr val="accent1">
                  <a:lumMod val="75000"/>
                </a:schemeClr>
              </a:solidFill>
              <a:latin typeface="Century Gothic"/>
              <a:cs typeface="Century Gothic"/>
            </a:endParaRPr>
          </a:p>
        </p:txBody>
      </p:sp>
    </p:spTree>
    <p:extLst>
      <p:ext uri="{BB962C8B-B14F-4D97-AF65-F5344CB8AC3E}">
        <p14:creationId xmlns:p14="http://schemas.microsoft.com/office/powerpoint/2010/main" val="1674374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18DCBFD-0B0D-5940-9A13-22F5FFAB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18959"/>
          <a:stretch/>
        </p:blipFill>
        <p:spPr>
          <a:xfrm>
            <a:off x="-17694" y="1"/>
            <a:ext cx="11295529" cy="5557837"/>
          </a:xfrm>
          <a:prstGeom prst="rect">
            <a:avLst/>
          </a:prstGeom>
        </p:spPr>
      </p:pic>
      <p:sp>
        <p:nvSpPr>
          <p:cNvPr id="7" name="Rectángulo 6">
            <a:extLst>
              <a:ext uri="{FF2B5EF4-FFF2-40B4-BE49-F238E27FC236}">
                <a16:creationId xmlns:a16="http://schemas.microsoft.com/office/drawing/2014/main" id="{9496CF7A-0576-485D-9ADA-E1CA25E26AE0}"/>
              </a:ext>
            </a:extLst>
          </p:cNvPr>
          <p:cNvSpPr/>
          <p:nvPr/>
        </p:nvSpPr>
        <p:spPr>
          <a:xfrm>
            <a:off x="144778" y="1126205"/>
            <a:ext cx="11094340" cy="369332"/>
          </a:xfrm>
          <a:prstGeom prst="rect">
            <a:avLst/>
          </a:prstGeom>
        </p:spPr>
        <p:txBody>
          <a:bodyPr wrap="square">
            <a:spAutoFit/>
          </a:bodyPr>
          <a:lstStyle/>
          <a:p>
            <a:pPr algn="ctr"/>
            <a:r>
              <a:rPr lang="es-CO" dirty="0">
                <a:latin typeface="Helvetica" panose="020B0604020202020204" pitchFamily="34" charset="0"/>
                <a:cs typeface="Helvetica" panose="020B0604020202020204" pitchFamily="34" charset="0"/>
              </a:rPr>
              <a:t>Área de terreno y de construcción</a:t>
            </a:r>
          </a:p>
        </p:txBody>
      </p:sp>
      <p:pic>
        <p:nvPicPr>
          <p:cNvPr id="9" name="Imagen 8">
            <a:extLst>
              <a:ext uri="{FF2B5EF4-FFF2-40B4-BE49-F238E27FC236}">
                <a16:creationId xmlns:a16="http://schemas.microsoft.com/office/drawing/2014/main" id="{C0080856-3416-4492-80E6-10AC57D28860}"/>
              </a:ext>
            </a:extLst>
          </p:cNvPr>
          <p:cNvPicPr>
            <a:picLocks noChangeAspect="1"/>
          </p:cNvPicPr>
          <p:nvPr/>
        </p:nvPicPr>
        <p:blipFill>
          <a:blip r:embed="rId4"/>
          <a:stretch>
            <a:fillRect/>
          </a:stretch>
        </p:blipFill>
        <p:spPr>
          <a:xfrm>
            <a:off x="528429" y="1850907"/>
            <a:ext cx="5116718" cy="3745594"/>
          </a:xfrm>
          <a:prstGeom prst="rect">
            <a:avLst/>
          </a:prstGeom>
        </p:spPr>
      </p:pic>
      <p:pic>
        <p:nvPicPr>
          <p:cNvPr id="10" name="Imagen 9">
            <a:extLst>
              <a:ext uri="{FF2B5EF4-FFF2-40B4-BE49-F238E27FC236}">
                <a16:creationId xmlns:a16="http://schemas.microsoft.com/office/drawing/2014/main" id="{0AA83047-736E-43C1-B3BA-F834B60C8D02}"/>
              </a:ext>
            </a:extLst>
          </p:cNvPr>
          <p:cNvPicPr>
            <a:picLocks noChangeAspect="1"/>
          </p:cNvPicPr>
          <p:nvPr/>
        </p:nvPicPr>
        <p:blipFill>
          <a:blip r:embed="rId5"/>
          <a:stretch>
            <a:fillRect/>
          </a:stretch>
        </p:blipFill>
        <p:spPr>
          <a:xfrm>
            <a:off x="5764661" y="1850905"/>
            <a:ext cx="5116718" cy="3745594"/>
          </a:xfrm>
          <a:prstGeom prst="rect">
            <a:avLst/>
          </a:prstGeom>
        </p:spPr>
      </p:pic>
      <p:sp>
        <p:nvSpPr>
          <p:cNvPr id="11" name="CuadroTexto 10">
            <a:extLst>
              <a:ext uri="{FF2B5EF4-FFF2-40B4-BE49-F238E27FC236}">
                <a16:creationId xmlns:a16="http://schemas.microsoft.com/office/drawing/2014/main" id="{EFC723D9-CBDB-4135-BCE6-080E3D72E23E}"/>
              </a:ext>
            </a:extLst>
          </p:cNvPr>
          <p:cNvSpPr txBox="1"/>
          <p:nvPr/>
        </p:nvSpPr>
        <p:spPr>
          <a:xfrm>
            <a:off x="165798" y="167528"/>
            <a:ext cx="7233070" cy="461665"/>
          </a:xfrm>
          <a:prstGeom prst="rect">
            <a:avLst/>
          </a:prstGeom>
          <a:noFill/>
        </p:spPr>
        <p:txBody>
          <a:bodyPr wrap="none" rtlCol="0">
            <a:spAutoFit/>
          </a:bodyPr>
          <a:lstStyle/>
          <a:p>
            <a:r>
              <a:rPr lang="es-CO" sz="2400" b="1" dirty="0">
                <a:solidFill>
                  <a:schemeClr val="accent1">
                    <a:lumMod val="75000"/>
                  </a:schemeClr>
                </a:solidFill>
                <a:latin typeface="Century Gothic"/>
                <a:cs typeface="Century Gothic"/>
              </a:rPr>
              <a:t>ANÁLISIS ESTADÍSTICO DE UN INDICADOR RURAL</a:t>
            </a:r>
            <a:endParaRPr lang="es-ES" sz="2400" b="1" dirty="0">
              <a:solidFill>
                <a:schemeClr val="accent1">
                  <a:lumMod val="75000"/>
                </a:schemeClr>
              </a:solidFill>
              <a:latin typeface="Century Gothic"/>
              <a:cs typeface="Century Gothic"/>
            </a:endParaRPr>
          </a:p>
        </p:txBody>
      </p:sp>
    </p:spTree>
    <p:extLst>
      <p:ext uri="{BB962C8B-B14F-4D97-AF65-F5344CB8AC3E}">
        <p14:creationId xmlns:p14="http://schemas.microsoft.com/office/powerpoint/2010/main" val="1710856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18DCBFD-0B0D-5940-9A13-22F5FFAB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18959"/>
          <a:stretch/>
        </p:blipFill>
        <p:spPr>
          <a:xfrm>
            <a:off x="-17694" y="1"/>
            <a:ext cx="11295529" cy="5557837"/>
          </a:xfrm>
          <a:prstGeom prst="rect">
            <a:avLst/>
          </a:prstGeom>
        </p:spPr>
      </p:pic>
      <p:sp>
        <p:nvSpPr>
          <p:cNvPr id="7" name="Rectángulo 6">
            <a:extLst>
              <a:ext uri="{FF2B5EF4-FFF2-40B4-BE49-F238E27FC236}">
                <a16:creationId xmlns:a16="http://schemas.microsoft.com/office/drawing/2014/main" id="{A639335C-B4D9-49CC-B70A-DC9965DE36F7}"/>
              </a:ext>
            </a:extLst>
          </p:cNvPr>
          <p:cNvSpPr/>
          <p:nvPr/>
        </p:nvSpPr>
        <p:spPr>
          <a:xfrm>
            <a:off x="144778" y="1275060"/>
            <a:ext cx="11094340" cy="369332"/>
          </a:xfrm>
          <a:prstGeom prst="rect">
            <a:avLst/>
          </a:prstGeom>
        </p:spPr>
        <p:txBody>
          <a:bodyPr wrap="square">
            <a:spAutoFit/>
          </a:bodyPr>
          <a:lstStyle/>
          <a:p>
            <a:pPr algn="ctr"/>
            <a:r>
              <a:rPr lang="es-CO" dirty="0">
                <a:latin typeface="Helvetica" panose="020B0604020202020204" pitchFamily="34" charset="0"/>
                <a:cs typeface="Helvetica" panose="020B0604020202020204" pitchFamily="34" charset="0"/>
              </a:rPr>
              <a:t>Distancia a los equipamientos de Educación Urbano Rural</a:t>
            </a:r>
          </a:p>
        </p:txBody>
      </p:sp>
      <p:pic>
        <p:nvPicPr>
          <p:cNvPr id="9" name="Imagen 8">
            <a:extLst>
              <a:ext uri="{FF2B5EF4-FFF2-40B4-BE49-F238E27FC236}">
                <a16:creationId xmlns:a16="http://schemas.microsoft.com/office/drawing/2014/main" id="{A8CDC3E7-4F0F-4535-B659-51853805913B}"/>
              </a:ext>
            </a:extLst>
          </p:cNvPr>
          <p:cNvPicPr>
            <a:picLocks noChangeAspect="1"/>
          </p:cNvPicPr>
          <p:nvPr/>
        </p:nvPicPr>
        <p:blipFill>
          <a:blip r:embed="rId4"/>
          <a:stretch>
            <a:fillRect/>
          </a:stretch>
        </p:blipFill>
        <p:spPr>
          <a:xfrm>
            <a:off x="540283" y="1849501"/>
            <a:ext cx="5116718" cy="3745594"/>
          </a:xfrm>
          <a:prstGeom prst="rect">
            <a:avLst/>
          </a:prstGeom>
        </p:spPr>
      </p:pic>
      <p:pic>
        <p:nvPicPr>
          <p:cNvPr id="10" name="Imagen 9">
            <a:extLst>
              <a:ext uri="{FF2B5EF4-FFF2-40B4-BE49-F238E27FC236}">
                <a16:creationId xmlns:a16="http://schemas.microsoft.com/office/drawing/2014/main" id="{8E8759AE-7184-4993-B78A-BCDFCB390054}"/>
              </a:ext>
            </a:extLst>
          </p:cNvPr>
          <p:cNvPicPr>
            <a:picLocks noChangeAspect="1"/>
          </p:cNvPicPr>
          <p:nvPr/>
        </p:nvPicPr>
        <p:blipFill>
          <a:blip r:embed="rId5"/>
          <a:stretch>
            <a:fillRect/>
          </a:stretch>
        </p:blipFill>
        <p:spPr>
          <a:xfrm>
            <a:off x="5673000" y="1858127"/>
            <a:ext cx="5116718" cy="3745594"/>
          </a:xfrm>
          <a:prstGeom prst="rect">
            <a:avLst/>
          </a:prstGeom>
        </p:spPr>
      </p:pic>
      <p:sp>
        <p:nvSpPr>
          <p:cNvPr id="11" name="CuadroTexto 10">
            <a:extLst>
              <a:ext uri="{FF2B5EF4-FFF2-40B4-BE49-F238E27FC236}">
                <a16:creationId xmlns:a16="http://schemas.microsoft.com/office/drawing/2014/main" id="{62F9A484-3212-436C-9B86-23428D28A40D}"/>
              </a:ext>
            </a:extLst>
          </p:cNvPr>
          <p:cNvSpPr txBox="1"/>
          <p:nvPr/>
        </p:nvSpPr>
        <p:spPr>
          <a:xfrm>
            <a:off x="165798" y="167528"/>
            <a:ext cx="7233070" cy="461665"/>
          </a:xfrm>
          <a:prstGeom prst="rect">
            <a:avLst/>
          </a:prstGeom>
          <a:noFill/>
        </p:spPr>
        <p:txBody>
          <a:bodyPr wrap="none" rtlCol="0">
            <a:spAutoFit/>
          </a:bodyPr>
          <a:lstStyle/>
          <a:p>
            <a:r>
              <a:rPr lang="es-CO" sz="2400" b="1" dirty="0">
                <a:solidFill>
                  <a:schemeClr val="accent1">
                    <a:lumMod val="75000"/>
                  </a:schemeClr>
                </a:solidFill>
                <a:latin typeface="Century Gothic"/>
                <a:cs typeface="Century Gothic"/>
              </a:rPr>
              <a:t>ANÁLISIS ESTADÍSTICO DE UN INDICADOR RURAL</a:t>
            </a:r>
            <a:endParaRPr lang="es-ES" sz="2400" b="1" dirty="0">
              <a:solidFill>
                <a:schemeClr val="accent1">
                  <a:lumMod val="75000"/>
                </a:schemeClr>
              </a:solidFill>
              <a:latin typeface="Century Gothic"/>
              <a:cs typeface="Century Gothic"/>
            </a:endParaRPr>
          </a:p>
        </p:txBody>
      </p:sp>
      <p:sp>
        <p:nvSpPr>
          <p:cNvPr id="12" name="Rectángulo 11">
            <a:extLst>
              <a:ext uri="{FF2B5EF4-FFF2-40B4-BE49-F238E27FC236}">
                <a16:creationId xmlns:a16="http://schemas.microsoft.com/office/drawing/2014/main" id="{4260004E-5392-4E02-A310-FFC0767A7C33}"/>
              </a:ext>
            </a:extLst>
          </p:cNvPr>
          <p:cNvSpPr/>
          <p:nvPr/>
        </p:nvSpPr>
        <p:spPr>
          <a:xfrm>
            <a:off x="1354602" y="3287466"/>
            <a:ext cx="1795684" cy="369332"/>
          </a:xfrm>
          <a:prstGeom prst="rect">
            <a:avLst/>
          </a:prstGeom>
        </p:spPr>
        <p:txBody>
          <a:bodyPr wrap="none">
            <a:spAutoFit/>
          </a:bodyPr>
          <a:lstStyle/>
          <a:p>
            <a:r>
              <a:rPr lang="es-CO" dirty="0">
                <a:latin typeface="Garamond" panose="02020404030301010803" pitchFamily="18" charset="0"/>
              </a:rPr>
              <a:t>Distancia 150 </a:t>
            </a:r>
            <a:r>
              <a:rPr lang="es-CO" dirty="0" err="1">
                <a:latin typeface="Garamond" panose="02020404030301010803" pitchFamily="18" charset="0"/>
              </a:rPr>
              <a:t>mts</a:t>
            </a:r>
            <a:endParaRPr lang="es-CO" dirty="0"/>
          </a:p>
        </p:txBody>
      </p:sp>
      <p:sp>
        <p:nvSpPr>
          <p:cNvPr id="13" name="Rectángulo 12">
            <a:extLst>
              <a:ext uri="{FF2B5EF4-FFF2-40B4-BE49-F238E27FC236}">
                <a16:creationId xmlns:a16="http://schemas.microsoft.com/office/drawing/2014/main" id="{B6F865C2-50C6-4EC0-8A2E-F7EE8D76E043}"/>
              </a:ext>
            </a:extLst>
          </p:cNvPr>
          <p:cNvSpPr/>
          <p:nvPr/>
        </p:nvSpPr>
        <p:spPr>
          <a:xfrm>
            <a:off x="6544828" y="3241458"/>
            <a:ext cx="1795684" cy="369332"/>
          </a:xfrm>
          <a:prstGeom prst="rect">
            <a:avLst/>
          </a:prstGeom>
        </p:spPr>
        <p:txBody>
          <a:bodyPr wrap="none">
            <a:spAutoFit/>
          </a:bodyPr>
          <a:lstStyle/>
          <a:p>
            <a:r>
              <a:rPr lang="es-CO" dirty="0">
                <a:latin typeface="Garamond" panose="02020404030301010803" pitchFamily="18" charset="0"/>
              </a:rPr>
              <a:t>Distancia 550 </a:t>
            </a:r>
            <a:r>
              <a:rPr lang="es-CO" dirty="0" err="1">
                <a:latin typeface="Garamond" panose="02020404030301010803" pitchFamily="18" charset="0"/>
              </a:rPr>
              <a:t>mts</a:t>
            </a:r>
            <a:endParaRPr lang="es-CO" dirty="0"/>
          </a:p>
        </p:txBody>
      </p:sp>
    </p:spTree>
    <p:extLst>
      <p:ext uri="{BB962C8B-B14F-4D97-AF65-F5344CB8AC3E}">
        <p14:creationId xmlns:p14="http://schemas.microsoft.com/office/powerpoint/2010/main" val="1455501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18DCBFD-0B0D-5940-9A13-22F5FFAB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18959"/>
          <a:stretch/>
        </p:blipFill>
        <p:spPr>
          <a:xfrm>
            <a:off x="-17694" y="1"/>
            <a:ext cx="11295529" cy="5557837"/>
          </a:xfrm>
          <a:prstGeom prst="rect">
            <a:avLst/>
          </a:prstGeom>
        </p:spPr>
      </p:pic>
      <p:sp>
        <p:nvSpPr>
          <p:cNvPr id="7" name="CuadroTexto 6">
            <a:extLst>
              <a:ext uri="{FF2B5EF4-FFF2-40B4-BE49-F238E27FC236}">
                <a16:creationId xmlns:a16="http://schemas.microsoft.com/office/drawing/2014/main" id="{A4435E3A-0E1E-4334-ADF7-BB81419E414E}"/>
              </a:ext>
            </a:extLst>
          </p:cNvPr>
          <p:cNvSpPr txBox="1"/>
          <p:nvPr/>
        </p:nvSpPr>
        <p:spPr>
          <a:xfrm>
            <a:off x="165798" y="167528"/>
            <a:ext cx="10025501" cy="461665"/>
          </a:xfrm>
          <a:prstGeom prst="rect">
            <a:avLst/>
          </a:prstGeom>
          <a:noFill/>
        </p:spPr>
        <p:txBody>
          <a:bodyPr wrap="none" rtlCol="0">
            <a:spAutoFit/>
          </a:bodyPr>
          <a:lstStyle/>
          <a:p>
            <a:r>
              <a:rPr lang="es-CO" sz="2400" b="1" dirty="0">
                <a:solidFill>
                  <a:schemeClr val="accent1">
                    <a:lumMod val="75000"/>
                  </a:schemeClr>
                </a:solidFill>
                <a:latin typeface="Century Gothic"/>
                <a:cs typeface="Century Gothic"/>
              </a:rPr>
              <a:t>MODELO SIMPLE DE ESTIMACIÓN DEL INGRESO DEL HOGAR RURAL</a:t>
            </a:r>
            <a:endParaRPr lang="es-ES" sz="2400" b="1" dirty="0">
              <a:solidFill>
                <a:schemeClr val="accent1">
                  <a:lumMod val="75000"/>
                </a:schemeClr>
              </a:solidFill>
              <a:latin typeface="Century Gothic"/>
              <a:cs typeface="Century Gothic"/>
            </a:endParaRPr>
          </a:p>
        </p:txBody>
      </p:sp>
      <p:sp>
        <p:nvSpPr>
          <p:cNvPr id="9" name="Rectángulo 8">
            <a:extLst>
              <a:ext uri="{FF2B5EF4-FFF2-40B4-BE49-F238E27FC236}">
                <a16:creationId xmlns:a16="http://schemas.microsoft.com/office/drawing/2014/main" id="{E43FD398-6665-40C1-8C94-0201609B90B0}"/>
              </a:ext>
            </a:extLst>
          </p:cNvPr>
          <p:cNvSpPr/>
          <p:nvPr/>
        </p:nvSpPr>
        <p:spPr>
          <a:xfrm>
            <a:off x="144778" y="1138871"/>
            <a:ext cx="11094340" cy="369332"/>
          </a:xfrm>
          <a:prstGeom prst="rect">
            <a:avLst/>
          </a:prstGeom>
        </p:spPr>
        <p:txBody>
          <a:bodyPr wrap="square">
            <a:spAutoFit/>
          </a:bodyPr>
          <a:lstStyle/>
          <a:p>
            <a:pPr algn="ctr"/>
            <a:r>
              <a:rPr lang="es-CO" dirty="0">
                <a:latin typeface="Helvetica" panose="020B0604020202020204" pitchFamily="34" charset="0"/>
                <a:cs typeface="Helvetica" panose="020B0604020202020204" pitchFamily="34" charset="0"/>
              </a:rPr>
              <a:t>Ingreso Estimado Rural</a:t>
            </a:r>
          </a:p>
        </p:txBody>
      </p:sp>
      <p:sp>
        <p:nvSpPr>
          <p:cNvPr id="10" name="Rectángulo 9">
            <a:extLst>
              <a:ext uri="{FF2B5EF4-FFF2-40B4-BE49-F238E27FC236}">
                <a16:creationId xmlns:a16="http://schemas.microsoft.com/office/drawing/2014/main" id="{3651B9FB-A90F-4914-867B-BAC8C9B76D16}"/>
              </a:ext>
            </a:extLst>
          </p:cNvPr>
          <p:cNvSpPr/>
          <p:nvPr/>
        </p:nvSpPr>
        <p:spPr>
          <a:xfrm>
            <a:off x="42530" y="6400983"/>
            <a:ext cx="3236784" cy="369332"/>
          </a:xfrm>
          <a:prstGeom prst="rect">
            <a:avLst/>
          </a:prstGeom>
        </p:spPr>
        <p:txBody>
          <a:bodyPr wrap="none">
            <a:spAutoFit/>
          </a:bodyPr>
          <a:lstStyle/>
          <a:p>
            <a:r>
              <a:rPr lang="es-CO" dirty="0">
                <a:solidFill>
                  <a:schemeClr val="bg1"/>
                </a:solidFill>
                <a:latin typeface="Garamond" panose="02020404030301010803" pitchFamily="18" charset="0"/>
                <a:ea typeface="Calibri" panose="020F0502020204030204" pitchFamily="34" charset="0"/>
                <a:cs typeface="Times New Roman" panose="02020603050405020304" pitchFamily="18" charset="0"/>
              </a:rPr>
              <a:t>Fuente: IDECA. Cálculos propios</a:t>
            </a:r>
            <a:endParaRPr lang="es-CO" dirty="0">
              <a:solidFill>
                <a:schemeClr val="bg1"/>
              </a:solidFill>
            </a:endParaRPr>
          </a:p>
        </p:txBody>
      </p:sp>
      <p:pic>
        <p:nvPicPr>
          <p:cNvPr id="11" name="Imagen 10">
            <a:extLst>
              <a:ext uri="{FF2B5EF4-FFF2-40B4-BE49-F238E27FC236}">
                <a16:creationId xmlns:a16="http://schemas.microsoft.com/office/drawing/2014/main" id="{38970834-E164-4A13-BCC1-8008AC12B36C}"/>
              </a:ext>
            </a:extLst>
          </p:cNvPr>
          <p:cNvPicPr>
            <a:picLocks noChangeAspect="1"/>
          </p:cNvPicPr>
          <p:nvPr/>
        </p:nvPicPr>
        <p:blipFill>
          <a:blip r:embed="rId4"/>
          <a:stretch>
            <a:fillRect/>
          </a:stretch>
        </p:blipFill>
        <p:spPr>
          <a:xfrm>
            <a:off x="498391" y="1808203"/>
            <a:ext cx="5116718" cy="3745594"/>
          </a:xfrm>
          <a:prstGeom prst="rect">
            <a:avLst/>
          </a:prstGeom>
        </p:spPr>
      </p:pic>
      <p:pic>
        <p:nvPicPr>
          <p:cNvPr id="12" name="Imagen 11">
            <a:extLst>
              <a:ext uri="{FF2B5EF4-FFF2-40B4-BE49-F238E27FC236}">
                <a16:creationId xmlns:a16="http://schemas.microsoft.com/office/drawing/2014/main" id="{C7E5246D-EBDF-462B-8B69-6637C42622F5}"/>
              </a:ext>
            </a:extLst>
          </p:cNvPr>
          <p:cNvPicPr>
            <a:picLocks noChangeAspect="1"/>
          </p:cNvPicPr>
          <p:nvPr/>
        </p:nvPicPr>
        <p:blipFill>
          <a:blip r:embed="rId5"/>
          <a:stretch>
            <a:fillRect/>
          </a:stretch>
        </p:blipFill>
        <p:spPr>
          <a:xfrm>
            <a:off x="5743251" y="1799576"/>
            <a:ext cx="5116718" cy="3745594"/>
          </a:xfrm>
          <a:prstGeom prst="rect">
            <a:avLst/>
          </a:prstGeom>
        </p:spPr>
      </p:pic>
      <p:sp>
        <p:nvSpPr>
          <p:cNvPr id="13" name="Rectángulo 12">
            <a:extLst>
              <a:ext uri="{FF2B5EF4-FFF2-40B4-BE49-F238E27FC236}">
                <a16:creationId xmlns:a16="http://schemas.microsoft.com/office/drawing/2014/main" id="{BB072600-1B9D-4FBF-8AC8-3D98AF93A862}"/>
              </a:ext>
            </a:extLst>
          </p:cNvPr>
          <p:cNvSpPr/>
          <p:nvPr/>
        </p:nvSpPr>
        <p:spPr>
          <a:xfrm>
            <a:off x="3449788" y="5765163"/>
            <a:ext cx="4728667" cy="400110"/>
          </a:xfrm>
          <a:prstGeom prst="rect">
            <a:avLst/>
          </a:prstGeom>
        </p:spPr>
        <p:txBody>
          <a:bodyPr wrap="none">
            <a:spAutoFit/>
          </a:bodyPr>
          <a:lstStyle/>
          <a:p>
            <a:r>
              <a:rPr lang="es-CO" sz="2000" b="1" dirty="0">
                <a:solidFill>
                  <a:srgbClr val="002060"/>
                </a:solidFill>
                <a:latin typeface="Calibri" panose="020F0502020204030204" pitchFamily="34" charset="0"/>
              </a:rPr>
              <a:t>Ingreso mensual de los hogares  $ 268.337 </a:t>
            </a:r>
            <a:endParaRPr lang="es-CO" sz="2000" b="1" dirty="0">
              <a:solidFill>
                <a:srgbClr val="002060"/>
              </a:solidFill>
            </a:endParaRPr>
          </a:p>
        </p:txBody>
      </p:sp>
    </p:spTree>
    <p:extLst>
      <p:ext uri="{BB962C8B-B14F-4D97-AF65-F5344CB8AC3E}">
        <p14:creationId xmlns:p14="http://schemas.microsoft.com/office/powerpoint/2010/main" val="192476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18DCBFD-0B0D-5940-9A13-22F5FFAB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18959"/>
          <a:stretch/>
        </p:blipFill>
        <p:spPr>
          <a:xfrm>
            <a:off x="-17694" y="1"/>
            <a:ext cx="11295529" cy="5557837"/>
          </a:xfrm>
          <a:prstGeom prst="rect">
            <a:avLst/>
          </a:prstGeom>
        </p:spPr>
      </p:pic>
      <p:sp>
        <p:nvSpPr>
          <p:cNvPr id="5" name="CuadroTexto 4"/>
          <p:cNvSpPr txBox="1"/>
          <p:nvPr/>
        </p:nvSpPr>
        <p:spPr>
          <a:xfrm>
            <a:off x="243687" y="122422"/>
            <a:ext cx="6146234" cy="461665"/>
          </a:xfrm>
          <a:prstGeom prst="rect">
            <a:avLst/>
          </a:prstGeom>
          <a:noFill/>
        </p:spPr>
        <p:txBody>
          <a:bodyPr wrap="none" rtlCol="0">
            <a:spAutoFit/>
          </a:bodyPr>
          <a:lstStyle/>
          <a:p>
            <a:r>
              <a:rPr lang="es-ES" sz="2400" b="1" dirty="0">
                <a:solidFill>
                  <a:schemeClr val="accent1">
                    <a:lumMod val="75000"/>
                  </a:schemeClr>
                </a:solidFill>
                <a:latin typeface="Century Gothic"/>
                <a:cs typeface="Century Gothic"/>
              </a:rPr>
              <a:t>PSEUDO – ÍNDICE DE DESARROLLO RURAL</a:t>
            </a:r>
          </a:p>
        </p:txBody>
      </p:sp>
      <p:sp>
        <p:nvSpPr>
          <p:cNvPr id="9" name="Rectángulo 8">
            <a:extLst>
              <a:ext uri="{FF2B5EF4-FFF2-40B4-BE49-F238E27FC236}">
                <a16:creationId xmlns:a16="http://schemas.microsoft.com/office/drawing/2014/main" id="{229CA581-64D9-4713-AE9E-5DC936C8439D}"/>
              </a:ext>
            </a:extLst>
          </p:cNvPr>
          <p:cNvSpPr/>
          <p:nvPr/>
        </p:nvSpPr>
        <p:spPr>
          <a:xfrm>
            <a:off x="992809" y="915931"/>
            <a:ext cx="9637171" cy="5293757"/>
          </a:xfrm>
          <a:prstGeom prst="rect">
            <a:avLst/>
          </a:prstGeom>
        </p:spPr>
        <p:txBody>
          <a:bodyPr wrap="square">
            <a:spAutoFit/>
          </a:bodyPr>
          <a:lstStyle/>
          <a:p>
            <a:r>
              <a:rPr lang="es-CO" sz="1300" dirty="0">
                <a:latin typeface="Courier New" panose="02070309020205020404" pitchFamily="49" charset="0"/>
                <a:cs typeface="Courier New" panose="02070309020205020404" pitchFamily="49" charset="0"/>
              </a:rPr>
              <a:t>Principal </a:t>
            </a:r>
            <a:r>
              <a:rPr lang="es-CO" sz="1300" dirty="0" err="1">
                <a:latin typeface="Courier New" panose="02070309020205020404" pitchFamily="49" charset="0"/>
                <a:cs typeface="Courier New" panose="02070309020205020404" pitchFamily="49" charset="0"/>
              </a:rPr>
              <a:t>components</a:t>
            </a:r>
            <a:r>
              <a:rPr lang="es-CO" sz="1300" dirty="0">
                <a:latin typeface="Courier New" panose="02070309020205020404" pitchFamily="49" charset="0"/>
                <a:cs typeface="Courier New" panose="02070309020205020404" pitchFamily="49" charset="0"/>
              </a:rPr>
              <a:t>/</a:t>
            </a:r>
            <a:r>
              <a:rPr lang="es-CO" sz="1300" dirty="0" err="1">
                <a:latin typeface="Courier New" panose="02070309020205020404" pitchFamily="49" charset="0"/>
                <a:cs typeface="Courier New" panose="02070309020205020404" pitchFamily="49" charset="0"/>
              </a:rPr>
              <a:t>correlation</a:t>
            </a:r>
            <a:r>
              <a:rPr lang="es-CO" sz="1300" dirty="0">
                <a:latin typeface="Courier New" panose="02070309020205020404" pitchFamily="49" charset="0"/>
                <a:cs typeface="Courier New" panose="02070309020205020404" pitchFamily="49" charset="0"/>
              </a:rPr>
              <a:t>                  </a:t>
            </a:r>
            <a:r>
              <a:rPr lang="es-CO" sz="1300" dirty="0" err="1">
                <a:latin typeface="Courier New" panose="02070309020205020404" pitchFamily="49" charset="0"/>
                <a:cs typeface="Courier New" panose="02070309020205020404" pitchFamily="49" charset="0"/>
              </a:rPr>
              <a:t>Number</a:t>
            </a:r>
            <a:r>
              <a:rPr lang="es-CO" sz="1300" dirty="0">
                <a:latin typeface="Courier New" panose="02070309020205020404" pitchFamily="49" charset="0"/>
                <a:cs typeface="Courier New" panose="02070309020205020404" pitchFamily="49" charset="0"/>
              </a:rPr>
              <a:t> of </a:t>
            </a:r>
            <a:r>
              <a:rPr lang="es-CO" sz="1300" dirty="0" err="1">
                <a:latin typeface="Courier New" panose="02070309020205020404" pitchFamily="49" charset="0"/>
                <a:cs typeface="Courier New" panose="02070309020205020404" pitchFamily="49" charset="0"/>
              </a:rPr>
              <a:t>obs</a:t>
            </a:r>
            <a:r>
              <a:rPr lang="es-CO" sz="1300" dirty="0">
                <a:latin typeface="Courier New" panose="02070309020205020404" pitchFamily="49" charset="0"/>
                <a:cs typeface="Courier New" panose="02070309020205020404" pitchFamily="49" charset="0"/>
              </a:rPr>
              <a:t>    =     17093</a:t>
            </a:r>
          </a:p>
          <a:p>
            <a:r>
              <a:rPr lang="es-CO" sz="1300" dirty="0">
                <a:latin typeface="Courier New" panose="02070309020205020404" pitchFamily="49" charset="0"/>
                <a:cs typeface="Courier New" panose="02070309020205020404" pitchFamily="49" charset="0"/>
              </a:rPr>
              <a:t>                                                  </a:t>
            </a:r>
            <a:r>
              <a:rPr lang="es-CO" sz="1300" dirty="0" err="1">
                <a:latin typeface="Courier New" panose="02070309020205020404" pitchFamily="49" charset="0"/>
                <a:cs typeface="Courier New" panose="02070309020205020404" pitchFamily="49" charset="0"/>
              </a:rPr>
              <a:t>Number</a:t>
            </a:r>
            <a:r>
              <a:rPr lang="es-CO" sz="1300" dirty="0">
                <a:latin typeface="Courier New" panose="02070309020205020404" pitchFamily="49" charset="0"/>
                <a:cs typeface="Courier New" panose="02070309020205020404" pitchFamily="49" charset="0"/>
              </a:rPr>
              <a:t> of </a:t>
            </a:r>
            <a:r>
              <a:rPr lang="es-CO" sz="1300" dirty="0" err="1">
                <a:latin typeface="Courier New" panose="02070309020205020404" pitchFamily="49" charset="0"/>
                <a:cs typeface="Courier New" panose="02070309020205020404" pitchFamily="49" charset="0"/>
              </a:rPr>
              <a:t>comp.</a:t>
            </a:r>
            <a:r>
              <a:rPr lang="es-CO" sz="1300" dirty="0">
                <a:latin typeface="Courier New" panose="02070309020205020404" pitchFamily="49" charset="0"/>
                <a:cs typeface="Courier New" panose="02070309020205020404" pitchFamily="49" charset="0"/>
              </a:rPr>
              <a:t>  =         5</a:t>
            </a:r>
          </a:p>
          <a:p>
            <a:r>
              <a:rPr lang="es-CO" sz="1300" dirty="0">
                <a:latin typeface="Courier New" panose="02070309020205020404" pitchFamily="49" charset="0"/>
                <a:cs typeface="Courier New" panose="02070309020205020404" pitchFamily="49" charset="0"/>
              </a:rPr>
              <a:t>                                                  Trace            =         5</a:t>
            </a:r>
          </a:p>
          <a:p>
            <a:r>
              <a:rPr lang="es-CO" sz="1300" dirty="0">
                <a:latin typeface="Courier New" panose="02070309020205020404" pitchFamily="49" charset="0"/>
                <a:cs typeface="Courier New" panose="02070309020205020404" pitchFamily="49" charset="0"/>
              </a:rPr>
              <a:t>    </a:t>
            </a:r>
            <a:r>
              <a:rPr lang="es-CO" sz="1300" dirty="0" err="1">
                <a:latin typeface="Courier New" panose="02070309020205020404" pitchFamily="49" charset="0"/>
                <a:cs typeface="Courier New" panose="02070309020205020404" pitchFamily="49" charset="0"/>
              </a:rPr>
              <a:t>Rotation</a:t>
            </a:r>
            <a:r>
              <a:rPr lang="es-CO" sz="1300" dirty="0">
                <a:latin typeface="Courier New" panose="02070309020205020404" pitchFamily="49" charset="0"/>
                <a:cs typeface="Courier New" panose="02070309020205020404" pitchFamily="49" charset="0"/>
              </a:rPr>
              <a:t>: (</a:t>
            </a:r>
            <a:r>
              <a:rPr lang="es-CO" sz="1300" dirty="0" err="1">
                <a:latin typeface="Courier New" panose="02070309020205020404" pitchFamily="49" charset="0"/>
                <a:cs typeface="Courier New" panose="02070309020205020404" pitchFamily="49" charset="0"/>
              </a:rPr>
              <a:t>unrotated</a:t>
            </a:r>
            <a:r>
              <a:rPr lang="es-CO" sz="1300" dirty="0">
                <a:latin typeface="Courier New" panose="02070309020205020404" pitchFamily="49" charset="0"/>
                <a:cs typeface="Courier New" panose="02070309020205020404" pitchFamily="49" charset="0"/>
              </a:rPr>
              <a:t> = principal)             Rho              =    1.0000</a:t>
            </a:r>
          </a:p>
          <a:p>
            <a:endParaRPr lang="es-CO" sz="1300" dirty="0">
              <a:latin typeface="Courier New" panose="02070309020205020404" pitchFamily="49" charset="0"/>
              <a:cs typeface="Courier New" panose="02070309020205020404" pitchFamily="49" charset="0"/>
            </a:endParaRPr>
          </a:p>
          <a:p>
            <a:r>
              <a:rPr lang="es-CO" sz="1300" dirty="0">
                <a:latin typeface="Courier New" panose="02070309020205020404" pitchFamily="49" charset="0"/>
                <a:cs typeface="Courier New" panose="02070309020205020404" pitchFamily="49" charset="0"/>
              </a:rPr>
              <a:t>    --------------------------------------------------------------------------</a:t>
            </a:r>
          </a:p>
          <a:p>
            <a:r>
              <a:rPr lang="es-CO" sz="1300" dirty="0">
                <a:latin typeface="Courier New" panose="02070309020205020404" pitchFamily="49" charset="0"/>
                <a:cs typeface="Courier New" panose="02070309020205020404" pitchFamily="49" charset="0"/>
              </a:rPr>
              <a:t>       </a:t>
            </a:r>
            <a:r>
              <a:rPr lang="es-CO" sz="1300" dirty="0" err="1">
                <a:latin typeface="Courier New" panose="02070309020205020404" pitchFamily="49" charset="0"/>
                <a:cs typeface="Courier New" panose="02070309020205020404" pitchFamily="49" charset="0"/>
              </a:rPr>
              <a:t>Component</a:t>
            </a:r>
            <a:r>
              <a:rPr lang="es-CO" sz="1300" dirty="0">
                <a:latin typeface="Courier New" panose="02070309020205020404" pitchFamily="49" charset="0"/>
                <a:cs typeface="Courier New" panose="02070309020205020404" pitchFamily="49" charset="0"/>
              </a:rPr>
              <a:t> |   </a:t>
            </a:r>
            <a:r>
              <a:rPr lang="es-CO" sz="1300" dirty="0" err="1">
                <a:latin typeface="Courier New" panose="02070309020205020404" pitchFamily="49" charset="0"/>
                <a:cs typeface="Courier New" panose="02070309020205020404" pitchFamily="49" charset="0"/>
              </a:rPr>
              <a:t>Eigenvalue</a:t>
            </a:r>
            <a:r>
              <a:rPr lang="es-CO" sz="1300" dirty="0">
                <a:latin typeface="Courier New" panose="02070309020205020404" pitchFamily="49" charset="0"/>
                <a:cs typeface="Courier New" panose="02070309020205020404" pitchFamily="49" charset="0"/>
              </a:rPr>
              <a:t>   </a:t>
            </a:r>
            <a:r>
              <a:rPr lang="es-CO" sz="1300" dirty="0" err="1">
                <a:latin typeface="Courier New" panose="02070309020205020404" pitchFamily="49" charset="0"/>
                <a:cs typeface="Courier New" panose="02070309020205020404" pitchFamily="49" charset="0"/>
              </a:rPr>
              <a:t>Difference</a:t>
            </a:r>
            <a:r>
              <a:rPr lang="es-CO" sz="1300" dirty="0">
                <a:latin typeface="Courier New" panose="02070309020205020404" pitchFamily="49" charset="0"/>
                <a:cs typeface="Courier New" panose="02070309020205020404" pitchFamily="49" charset="0"/>
              </a:rPr>
              <a:t>         </a:t>
            </a:r>
            <a:r>
              <a:rPr lang="es-CO" sz="1300" dirty="0" err="1">
                <a:latin typeface="Courier New" panose="02070309020205020404" pitchFamily="49" charset="0"/>
                <a:cs typeface="Courier New" panose="02070309020205020404" pitchFamily="49" charset="0"/>
              </a:rPr>
              <a:t>Proportion</a:t>
            </a:r>
            <a:r>
              <a:rPr lang="es-CO" sz="1300" dirty="0">
                <a:latin typeface="Courier New" panose="02070309020205020404" pitchFamily="49" charset="0"/>
                <a:cs typeface="Courier New" panose="02070309020205020404" pitchFamily="49" charset="0"/>
              </a:rPr>
              <a:t>   </a:t>
            </a:r>
            <a:r>
              <a:rPr lang="es-CO" sz="1300" dirty="0" err="1">
                <a:latin typeface="Courier New" panose="02070309020205020404" pitchFamily="49" charset="0"/>
                <a:cs typeface="Courier New" panose="02070309020205020404" pitchFamily="49" charset="0"/>
              </a:rPr>
              <a:t>Cumulative</a:t>
            </a:r>
            <a:endParaRPr lang="es-CO" sz="1300" dirty="0">
              <a:latin typeface="Courier New" panose="02070309020205020404" pitchFamily="49" charset="0"/>
              <a:cs typeface="Courier New" panose="02070309020205020404" pitchFamily="49" charset="0"/>
            </a:endParaRPr>
          </a:p>
          <a:p>
            <a:r>
              <a:rPr lang="es-CO" sz="1300" dirty="0">
                <a:latin typeface="Courier New" panose="02070309020205020404" pitchFamily="49" charset="0"/>
                <a:cs typeface="Courier New" panose="02070309020205020404" pitchFamily="49" charset="0"/>
              </a:rPr>
              <a:t>    -------------+------------------------------------------------------------</a:t>
            </a:r>
          </a:p>
          <a:p>
            <a:r>
              <a:rPr lang="es-CO" sz="1300" dirty="0">
                <a:latin typeface="Courier New" panose="02070309020205020404" pitchFamily="49" charset="0"/>
                <a:cs typeface="Courier New" panose="02070309020205020404" pitchFamily="49" charset="0"/>
              </a:rPr>
              <a:t>           Comp1 |      2.16763      .601643             0.4335       0.4335</a:t>
            </a:r>
          </a:p>
          <a:p>
            <a:r>
              <a:rPr lang="es-CO" sz="1300" dirty="0">
                <a:latin typeface="Courier New" panose="02070309020205020404" pitchFamily="49" charset="0"/>
                <a:cs typeface="Courier New" panose="02070309020205020404" pitchFamily="49" charset="0"/>
              </a:rPr>
              <a:t>           Comp2 |      1.56599      .956207             0.3132       0.7467</a:t>
            </a:r>
          </a:p>
          <a:p>
            <a:r>
              <a:rPr lang="es-CO" sz="1300" dirty="0">
                <a:latin typeface="Courier New" panose="02070309020205020404" pitchFamily="49" charset="0"/>
                <a:cs typeface="Courier New" panose="02070309020205020404" pitchFamily="49" charset="0"/>
              </a:rPr>
              <a:t>           Comp3 |      .609782     .0809637             0.1220       0.8687</a:t>
            </a:r>
          </a:p>
          <a:p>
            <a:r>
              <a:rPr lang="es-CO" sz="1300" dirty="0">
                <a:latin typeface="Courier New" panose="02070309020205020404" pitchFamily="49" charset="0"/>
                <a:cs typeface="Courier New" panose="02070309020205020404" pitchFamily="49" charset="0"/>
              </a:rPr>
              <a:t>           Comp4 |      .528818      .401039             0.1058       0.9744</a:t>
            </a:r>
          </a:p>
          <a:p>
            <a:r>
              <a:rPr lang="es-CO" sz="1300" dirty="0">
                <a:latin typeface="Courier New" panose="02070309020205020404" pitchFamily="49" charset="0"/>
                <a:cs typeface="Courier New" panose="02070309020205020404" pitchFamily="49" charset="0"/>
              </a:rPr>
              <a:t>           Comp5 |      .127779            .             0.0256       1.0000</a:t>
            </a:r>
          </a:p>
          <a:p>
            <a:r>
              <a:rPr lang="es-CO" sz="1300" dirty="0">
                <a:latin typeface="Courier New" panose="02070309020205020404" pitchFamily="49" charset="0"/>
                <a:cs typeface="Courier New" panose="02070309020205020404" pitchFamily="49" charset="0"/>
              </a:rPr>
              <a:t>    --------------------------------------------------------------------------</a:t>
            </a:r>
          </a:p>
          <a:p>
            <a:endParaRPr lang="es-CO" sz="1300" dirty="0">
              <a:latin typeface="Courier New" panose="02070309020205020404" pitchFamily="49" charset="0"/>
              <a:cs typeface="Courier New" panose="02070309020205020404" pitchFamily="49" charset="0"/>
            </a:endParaRPr>
          </a:p>
          <a:p>
            <a:r>
              <a:rPr lang="es-CO" sz="1300" dirty="0">
                <a:latin typeface="Courier New" panose="02070309020205020404" pitchFamily="49" charset="0"/>
                <a:cs typeface="Courier New" panose="02070309020205020404" pitchFamily="49" charset="0"/>
              </a:rPr>
              <a:t>Principal </a:t>
            </a:r>
            <a:r>
              <a:rPr lang="es-CO" sz="1300" dirty="0" err="1">
                <a:latin typeface="Courier New" panose="02070309020205020404" pitchFamily="49" charset="0"/>
                <a:cs typeface="Courier New" panose="02070309020205020404" pitchFamily="49" charset="0"/>
              </a:rPr>
              <a:t>components</a:t>
            </a:r>
            <a:r>
              <a:rPr lang="es-CO" sz="1300" dirty="0">
                <a:latin typeface="Courier New" panose="02070309020205020404" pitchFamily="49" charset="0"/>
                <a:cs typeface="Courier New" panose="02070309020205020404" pitchFamily="49" charset="0"/>
              </a:rPr>
              <a:t> (</a:t>
            </a:r>
            <a:r>
              <a:rPr lang="es-CO" sz="1300" dirty="0" err="1">
                <a:latin typeface="Courier New" panose="02070309020205020404" pitchFamily="49" charset="0"/>
                <a:cs typeface="Courier New" panose="02070309020205020404" pitchFamily="49" charset="0"/>
              </a:rPr>
              <a:t>eigenvectors</a:t>
            </a:r>
            <a:r>
              <a:rPr lang="es-CO" sz="1300" dirty="0">
                <a:latin typeface="Courier New" panose="02070309020205020404" pitchFamily="49" charset="0"/>
                <a:cs typeface="Courier New" panose="02070309020205020404" pitchFamily="49" charset="0"/>
              </a:rPr>
              <a:t>) </a:t>
            </a:r>
          </a:p>
          <a:p>
            <a:endParaRPr lang="es-CO" sz="1300" dirty="0">
              <a:latin typeface="Courier New" panose="02070309020205020404" pitchFamily="49" charset="0"/>
              <a:cs typeface="Courier New" panose="02070309020205020404" pitchFamily="49" charset="0"/>
            </a:endParaRPr>
          </a:p>
          <a:p>
            <a:r>
              <a:rPr lang="es-CO" sz="1300" dirty="0">
                <a:latin typeface="Courier New" panose="02070309020205020404" pitchFamily="49" charset="0"/>
                <a:cs typeface="Courier New" panose="02070309020205020404" pitchFamily="49" charset="0"/>
              </a:rPr>
              <a:t>    ------------------------------------------------------------------------------</a:t>
            </a:r>
          </a:p>
          <a:p>
            <a:r>
              <a:rPr lang="es-CO" sz="1300" dirty="0">
                <a:latin typeface="Courier New" panose="02070309020205020404" pitchFamily="49" charset="0"/>
                <a:cs typeface="Courier New" panose="02070309020205020404" pitchFamily="49" charset="0"/>
              </a:rPr>
              <a:t>        Variable |    Comp1     Comp2     Comp3     Comp4     Comp5 | </a:t>
            </a:r>
            <a:r>
              <a:rPr lang="es-CO" sz="1300" dirty="0" err="1">
                <a:latin typeface="Courier New" panose="02070309020205020404" pitchFamily="49" charset="0"/>
                <a:cs typeface="Courier New" panose="02070309020205020404" pitchFamily="49" charset="0"/>
              </a:rPr>
              <a:t>Unexplained</a:t>
            </a:r>
            <a:r>
              <a:rPr lang="es-CO" sz="1300" dirty="0">
                <a:latin typeface="Courier New" panose="02070309020205020404" pitchFamily="49" charset="0"/>
                <a:cs typeface="Courier New" panose="02070309020205020404" pitchFamily="49" charset="0"/>
              </a:rPr>
              <a:t> </a:t>
            </a:r>
          </a:p>
          <a:p>
            <a:r>
              <a:rPr lang="es-CO" sz="1300" dirty="0">
                <a:latin typeface="Courier New" panose="02070309020205020404" pitchFamily="49" charset="0"/>
                <a:cs typeface="Courier New" panose="02070309020205020404" pitchFamily="49" charset="0"/>
              </a:rPr>
              <a:t>    -------------+--------------------------------------------------+-------------</a:t>
            </a:r>
          </a:p>
          <a:p>
            <a:r>
              <a:rPr lang="es-CO" sz="1300" dirty="0">
                <a:latin typeface="Courier New" panose="02070309020205020404" pitchFamily="49" charset="0"/>
                <a:cs typeface="Courier New" panose="02070309020205020404" pitchFamily="49" charset="0"/>
              </a:rPr>
              <a:t>         </a:t>
            </a:r>
            <a:r>
              <a:rPr lang="es-CO" sz="1300" dirty="0" err="1">
                <a:latin typeface="Courier New" panose="02070309020205020404" pitchFamily="49" charset="0"/>
                <a:cs typeface="Courier New" panose="02070309020205020404" pitchFamily="49" charset="0"/>
              </a:rPr>
              <a:t>l_d_edu</a:t>
            </a:r>
            <a:r>
              <a:rPr lang="es-CO" sz="1300" dirty="0">
                <a:latin typeface="Courier New" panose="02070309020205020404" pitchFamily="49" charset="0"/>
                <a:cs typeface="Courier New" panose="02070309020205020404" pitchFamily="49" charset="0"/>
              </a:rPr>
              <a:t> |   0.4333    0.3978    0.0201    0.8073   -0.0422 |           0 </a:t>
            </a:r>
          </a:p>
          <a:p>
            <a:r>
              <a:rPr lang="es-CO" sz="1300" dirty="0">
                <a:latin typeface="Courier New" panose="02070309020205020404" pitchFamily="49" charset="0"/>
                <a:cs typeface="Courier New" panose="02070309020205020404" pitchFamily="49" charset="0"/>
              </a:rPr>
              <a:t>       </a:t>
            </a:r>
            <a:r>
              <a:rPr lang="es-CO" sz="1300" dirty="0" err="1">
                <a:latin typeface="Courier New" panose="02070309020205020404" pitchFamily="49" charset="0"/>
                <a:cs typeface="Courier New" panose="02070309020205020404" pitchFamily="49" charset="0"/>
              </a:rPr>
              <a:t>l_d_c_pob</a:t>
            </a:r>
            <a:r>
              <a:rPr lang="es-CO" sz="1300" dirty="0">
                <a:latin typeface="Courier New" panose="02070309020205020404" pitchFamily="49" charset="0"/>
                <a:cs typeface="Courier New" panose="02070309020205020404" pitchFamily="49" charset="0"/>
              </a:rPr>
              <a:t> |  -0.4740    0.5358    0.0212   -0.0466   -0.6969 |           0 </a:t>
            </a:r>
          </a:p>
          <a:p>
            <a:r>
              <a:rPr lang="es-CO" sz="1300" dirty="0">
                <a:latin typeface="Courier New" panose="02070309020205020404" pitchFamily="49" charset="0"/>
                <a:cs typeface="Courier New" panose="02070309020205020404" pitchFamily="49" charset="0"/>
              </a:rPr>
              <a:t>         </a:t>
            </a:r>
            <a:r>
              <a:rPr lang="es-CO" sz="1300" dirty="0" err="1">
                <a:latin typeface="Courier New" panose="02070309020205020404" pitchFamily="49" charset="0"/>
                <a:cs typeface="Courier New" panose="02070309020205020404" pitchFamily="49" charset="0"/>
              </a:rPr>
              <a:t>l_d_cdv</a:t>
            </a:r>
            <a:r>
              <a:rPr lang="es-CO" sz="1300" dirty="0">
                <a:latin typeface="Courier New" panose="02070309020205020404" pitchFamily="49" charset="0"/>
                <a:cs typeface="Courier New" panose="02070309020205020404" pitchFamily="49" charset="0"/>
              </a:rPr>
              <a:t> |  -0.5325    0.4383    0.1658    0.1022    0.6974 |           0 </a:t>
            </a:r>
          </a:p>
          <a:p>
            <a:r>
              <a:rPr lang="es-CO" sz="1300" dirty="0">
                <a:latin typeface="Courier New" panose="02070309020205020404" pitchFamily="49" charset="0"/>
                <a:cs typeface="Courier New" panose="02070309020205020404" pitchFamily="49" charset="0"/>
              </a:rPr>
              <a:t>         </a:t>
            </a:r>
            <a:r>
              <a:rPr lang="es-CO" sz="1300" dirty="0" err="1">
                <a:latin typeface="Courier New" panose="02070309020205020404" pitchFamily="49" charset="0"/>
                <a:cs typeface="Courier New" panose="02070309020205020404" pitchFamily="49" charset="0"/>
              </a:rPr>
              <a:t>l_d_via</a:t>
            </a:r>
            <a:r>
              <a:rPr lang="es-CO" sz="1300" dirty="0">
                <a:latin typeface="Courier New" panose="02070309020205020404" pitchFamily="49" charset="0"/>
                <a:cs typeface="Courier New" panose="02070309020205020404" pitchFamily="49" charset="0"/>
              </a:rPr>
              <a:t> |   0.4363    0.3358    0.7230   -0.4171    0.0113 |           0 </a:t>
            </a:r>
          </a:p>
          <a:p>
            <a:r>
              <a:rPr lang="es-CO" sz="1300" dirty="0">
                <a:latin typeface="Courier New" panose="02070309020205020404" pitchFamily="49" charset="0"/>
                <a:cs typeface="Courier New" panose="02070309020205020404" pitchFamily="49" charset="0"/>
              </a:rPr>
              <a:t>         </a:t>
            </a:r>
            <a:r>
              <a:rPr lang="es-CO" sz="1300" dirty="0" err="1">
                <a:latin typeface="Courier New" panose="02070309020205020404" pitchFamily="49" charset="0"/>
                <a:cs typeface="Courier New" panose="02070309020205020404" pitchFamily="49" charset="0"/>
              </a:rPr>
              <a:t>l_d_sal</a:t>
            </a:r>
            <a:r>
              <a:rPr lang="es-CO" sz="1300" dirty="0">
                <a:latin typeface="Courier New" panose="02070309020205020404" pitchFamily="49" charset="0"/>
                <a:cs typeface="Courier New" panose="02070309020205020404" pitchFamily="49" charset="0"/>
              </a:rPr>
              <a:t> |   0.3371    0.4998   -0.6700   -0.4020    0.1615 |           0 </a:t>
            </a:r>
          </a:p>
          <a:p>
            <a:r>
              <a:rPr lang="es-CO" sz="13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1190586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18DCBFD-0B0D-5940-9A13-22F5FFAB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18959"/>
          <a:stretch/>
        </p:blipFill>
        <p:spPr>
          <a:xfrm>
            <a:off x="-17694" y="1"/>
            <a:ext cx="11295529" cy="5557837"/>
          </a:xfrm>
          <a:prstGeom prst="rect">
            <a:avLst/>
          </a:prstGeom>
        </p:spPr>
      </p:pic>
      <p:sp>
        <p:nvSpPr>
          <p:cNvPr id="5" name="CuadroTexto 4"/>
          <p:cNvSpPr txBox="1"/>
          <p:nvPr/>
        </p:nvSpPr>
        <p:spPr>
          <a:xfrm>
            <a:off x="243687" y="122422"/>
            <a:ext cx="6146234" cy="461665"/>
          </a:xfrm>
          <a:prstGeom prst="rect">
            <a:avLst/>
          </a:prstGeom>
          <a:noFill/>
        </p:spPr>
        <p:txBody>
          <a:bodyPr wrap="none" rtlCol="0">
            <a:spAutoFit/>
          </a:bodyPr>
          <a:lstStyle/>
          <a:p>
            <a:r>
              <a:rPr lang="es-ES" sz="2400" b="1" dirty="0">
                <a:solidFill>
                  <a:schemeClr val="accent1">
                    <a:lumMod val="75000"/>
                  </a:schemeClr>
                </a:solidFill>
                <a:latin typeface="Century Gothic"/>
                <a:cs typeface="Century Gothic"/>
              </a:rPr>
              <a:t>PSEUDO – ÍNDICE DE DESARROLLO RURAL</a:t>
            </a:r>
          </a:p>
        </p:txBody>
      </p:sp>
      <p:sp>
        <p:nvSpPr>
          <p:cNvPr id="11" name="Rectángulo 10">
            <a:extLst>
              <a:ext uri="{FF2B5EF4-FFF2-40B4-BE49-F238E27FC236}">
                <a16:creationId xmlns:a16="http://schemas.microsoft.com/office/drawing/2014/main" id="{29200EB4-775C-4689-B3BA-FD9E58473A2D}"/>
              </a:ext>
            </a:extLst>
          </p:cNvPr>
          <p:cNvSpPr/>
          <p:nvPr/>
        </p:nvSpPr>
        <p:spPr>
          <a:xfrm>
            <a:off x="461704" y="1007271"/>
            <a:ext cx="3984998" cy="3627211"/>
          </a:xfrm>
          <a:prstGeom prst="rect">
            <a:avLst/>
          </a:prstGeom>
          <a:ln>
            <a:solidFill>
              <a:schemeClr val="tx1"/>
            </a:solidFill>
            <a:prstDash val="dashDot"/>
          </a:ln>
        </p:spPr>
        <p:txBody>
          <a:bodyPr wrap="square">
            <a:spAutoFit/>
          </a:bodyPr>
          <a:lstStyle/>
          <a:p>
            <a:pPr algn="just">
              <a:lnSpc>
                <a:spcPct val="107000"/>
              </a:lnSpc>
              <a:spcAft>
                <a:spcPts val="0"/>
              </a:spcAft>
            </a:pPr>
            <a:r>
              <a:rPr lang="es-CO" dirty="0">
                <a:latin typeface="Helvetica" panose="020B0604020202020204" pitchFamily="34" charset="0"/>
                <a:ea typeface="Calibri" panose="020F0502020204030204" pitchFamily="34" charset="0"/>
                <a:cs typeface="Helvetica" panose="020B0604020202020204" pitchFamily="34" charset="0"/>
              </a:rPr>
              <a:t>Para entender la variable pseudo índice de desarrollo humano rural se tomaron las medias de cada variable. Para el caso de la distancia al establecimiento educativo es de 878 metros, la del centro poblado es de 13.436 metros, la del centro de desarrollo veredal es de 14.272 metros, la vía es cercana del centroide del predio, 79 metros y la distancia del equipamiento de salud es de 2.078 metros. </a:t>
            </a:r>
            <a:endParaRPr lang="es-CO" sz="1600" dirty="0">
              <a:latin typeface="Helvetica" panose="020B0604020202020204" pitchFamily="34" charset="0"/>
              <a:ea typeface="Calibri" panose="020F0502020204030204" pitchFamily="34" charset="0"/>
              <a:cs typeface="Helvetica" panose="020B0604020202020204" pitchFamily="34" charset="0"/>
            </a:endParaRPr>
          </a:p>
        </p:txBody>
      </p:sp>
      <p:graphicFrame>
        <p:nvGraphicFramePr>
          <p:cNvPr id="12" name="Tabla 11">
            <a:extLst>
              <a:ext uri="{FF2B5EF4-FFF2-40B4-BE49-F238E27FC236}">
                <a16:creationId xmlns:a16="http://schemas.microsoft.com/office/drawing/2014/main" id="{EEB0CAA1-5B43-4B68-B24D-217FDB4769AC}"/>
              </a:ext>
            </a:extLst>
          </p:cNvPr>
          <p:cNvGraphicFramePr>
            <a:graphicFrameLocks noGrp="1"/>
          </p:cNvGraphicFramePr>
          <p:nvPr>
            <p:extLst/>
          </p:nvPr>
        </p:nvGraphicFramePr>
        <p:xfrm>
          <a:off x="5244666" y="1244384"/>
          <a:ext cx="4766826" cy="1814706"/>
        </p:xfrm>
        <a:graphic>
          <a:graphicData uri="http://schemas.openxmlformats.org/drawingml/2006/table">
            <a:tbl>
              <a:tblPr firstRow="1" firstCol="1" bandRow="1">
                <a:tableStyleId>{7DF18680-E054-41AD-8BC1-D1AEF772440D}</a:tableStyleId>
              </a:tblPr>
              <a:tblGrid>
                <a:gridCol w="1571682">
                  <a:extLst>
                    <a:ext uri="{9D8B030D-6E8A-4147-A177-3AD203B41FA5}">
                      <a16:colId xmlns:a16="http://schemas.microsoft.com/office/drawing/2014/main" val="2641843571"/>
                    </a:ext>
                  </a:extLst>
                </a:gridCol>
                <a:gridCol w="1608082">
                  <a:extLst>
                    <a:ext uri="{9D8B030D-6E8A-4147-A177-3AD203B41FA5}">
                      <a16:colId xmlns:a16="http://schemas.microsoft.com/office/drawing/2014/main" val="789034728"/>
                    </a:ext>
                  </a:extLst>
                </a:gridCol>
                <a:gridCol w="1587062">
                  <a:extLst>
                    <a:ext uri="{9D8B030D-6E8A-4147-A177-3AD203B41FA5}">
                      <a16:colId xmlns:a16="http://schemas.microsoft.com/office/drawing/2014/main" val="4115239454"/>
                    </a:ext>
                  </a:extLst>
                </a:gridCol>
              </a:tblGrid>
              <a:tr h="0">
                <a:tc>
                  <a:txBody>
                    <a:bodyPr/>
                    <a:lstStyle/>
                    <a:p>
                      <a:pPr algn="ctr">
                        <a:lnSpc>
                          <a:spcPct val="107000"/>
                        </a:lnSpc>
                        <a:spcAft>
                          <a:spcPts val="0"/>
                        </a:spcAft>
                      </a:pPr>
                      <a:r>
                        <a:rPr lang="es-CO" sz="2000" dirty="0">
                          <a:effectLst/>
                          <a:latin typeface="Helvetica" panose="020B0604020202020204" pitchFamily="34" charset="0"/>
                          <a:cs typeface="Helvetica" panose="020B0604020202020204" pitchFamily="34" charset="0"/>
                        </a:rPr>
                        <a:t>Variable</a:t>
                      </a:r>
                      <a:endParaRPr lang="es-CO" sz="2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tc>
                <a:tc>
                  <a:txBody>
                    <a:bodyPr/>
                    <a:lstStyle/>
                    <a:p>
                      <a:pPr algn="ctr">
                        <a:lnSpc>
                          <a:spcPct val="107000"/>
                        </a:lnSpc>
                        <a:spcAft>
                          <a:spcPts val="0"/>
                        </a:spcAft>
                      </a:pPr>
                      <a:r>
                        <a:rPr lang="es-CO" sz="2000" dirty="0">
                          <a:effectLst/>
                          <a:latin typeface="Helvetica" panose="020B0604020202020204" pitchFamily="34" charset="0"/>
                          <a:cs typeface="Helvetica" panose="020B0604020202020204" pitchFamily="34" charset="0"/>
                        </a:rPr>
                        <a:t>Media</a:t>
                      </a:r>
                      <a:endParaRPr lang="es-CO" sz="2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tc>
                <a:tc>
                  <a:txBody>
                    <a:bodyPr/>
                    <a:lstStyle/>
                    <a:p>
                      <a:pPr algn="ctr">
                        <a:lnSpc>
                          <a:spcPct val="107000"/>
                        </a:lnSpc>
                        <a:spcAft>
                          <a:spcPts val="0"/>
                        </a:spcAft>
                      </a:pPr>
                      <a:r>
                        <a:rPr lang="es-CO" sz="2000" dirty="0">
                          <a:effectLst/>
                          <a:latin typeface="Helvetica" panose="020B0604020202020204" pitchFamily="34" charset="0"/>
                          <a:cs typeface="Helvetica" panose="020B0604020202020204" pitchFamily="34" charset="0"/>
                        </a:rPr>
                        <a:t>Coeficiente</a:t>
                      </a:r>
                      <a:endParaRPr lang="es-CO" sz="2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tc>
                <a:extLst>
                  <a:ext uri="{0D108BD9-81ED-4DB2-BD59-A6C34878D82A}">
                    <a16:rowId xmlns:a16="http://schemas.microsoft.com/office/drawing/2014/main" val="4265943040"/>
                  </a:ext>
                </a:extLst>
              </a:tr>
              <a:tr h="190500">
                <a:tc>
                  <a:txBody>
                    <a:bodyPr/>
                    <a:lstStyle/>
                    <a:p>
                      <a:pPr>
                        <a:lnSpc>
                          <a:spcPct val="107000"/>
                        </a:lnSpc>
                        <a:spcAft>
                          <a:spcPts val="0"/>
                        </a:spcAft>
                      </a:pPr>
                      <a:r>
                        <a:rPr lang="es-CO" sz="2000">
                          <a:effectLst/>
                          <a:latin typeface="Helvetica" panose="020B0604020202020204" pitchFamily="34" charset="0"/>
                          <a:cs typeface="Helvetica" panose="020B0604020202020204" pitchFamily="34" charset="0"/>
                        </a:rPr>
                        <a:t>l_edu</a:t>
                      </a:r>
                      <a:endParaRPr lang="es-CO" sz="2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tc>
                <a:tc>
                  <a:txBody>
                    <a:bodyPr/>
                    <a:lstStyle/>
                    <a:p>
                      <a:pPr algn="r">
                        <a:lnSpc>
                          <a:spcPct val="107000"/>
                        </a:lnSpc>
                        <a:spcAft>
                          <a:spcPts val="0"/>
                        </a:spcAft>
                      </a:pPr>
                      <a:r>
                        <a:rPr lang="es-CO" sz="2000" dirty="0">
                          <a:effectLst/>
                          <a:latin typeface="Helvetica" panose="020B0604020202020204" pitchFamily="34" charset="0"/>
                          <a:cs typeface="Helvetica" panose="020B0604020202020204" pitchFamily="34" charset="0"/>
                        </a:rPr>
                        <a:t>              878 </a:t>
                      </a:r>
                      <a:endParaRPr lang="es-CO" sz="2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tc>
                <a:tc>
                  <a:txBody>
                    <a:bodyPr/>
                    <a:lstStyle/>
                    <a:p>
                      <a:pPr algn="r">
                        <a:lnSpc>
                          <a:spcPct val="107000"/>
                        </a:lnSpc>
                        <a:spcAft>
                          <a:spcPts val="0"/>
                        </a:spcAft>
                      </a:pPr>
                      <a:r>
                        <a:rPr lang="es-CO" sz="2000">
                          <a:effectLst/>
                          <a:latin typeface="Helvetica" panose="020B0604020202020204" pitchFamily="34" charset="0"/>
                          <a:cs typeface="Helvetica" panose="020B0604020202020204" pitchFamily="34" charset="0"/>
                        </a:rPr>
                        <a:t>0,4333</a:t>
                      </a:r>
                      <a:endParaRPr lang="es-CO" sz="2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tc>
                <a:extLst>
                  <a:ext uri="{0D108BD9-81ED-4DB2-BD59-A6C34878D82A}">
                    <a16:rowId xmlns:a16="http://schemas.microsoft.com/office/drawing/2014/main" val="3695059502"/>
                  </a:ext>
                </a:extLst>
              </a:tr>
              <a:tr h="190500">
                <a:tc>
                  <a:txBody>
                    <a:bodyPr/>
                    <a:lstStyle/>
                    <a:p>
                      <a:pPr>
                        <a:lnSpc>
                          <a:spcPct val="107000"/>
                        </a:lnSpc>
                        <a:spcAft>
                          <a:spcPts val="0"/>
                        </a:spcAft>
                      </a:pPr>
                      <a:r>
                        <a:rPr lang="es-CO" sz="2000">
                          <a:effectLst/>
                          <a:latin typeface="Helvetica" panose="020B0604020202020204" pitchFamily="34" charset="0"/>
                          <a:cs typeface="Helvetica" panose="020B0604020202020204" pitchFamily="34" charset="0"/>
                        </a:rPr>
                        <a:t>l_d_pob</a:t>
                      </a:r>
                      <a:endParaRPr lang="es-CO" sz="2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tc>
                <a:tc>
                  <a:txBody>
                    <a:bodyPr/>
                    <a:lstStyle/>
                    <a:p>
                      <a:pPr algn="r">
                        <a:lnSpc>
                          <a:spcPct val="107000"/>
                        </a:lnSpc>
                        <a:spcAft>
                          <a:spcPts val="0"/>
                        </a:spcAft>
                      </a:pPr>
                      <a:r>
                        <a:rPr lang="es-CO" sz="2000" dirty="0">
                          <a:effectLst/>
                          <a:latin typeface="Helvetica" panose="020B0604020202020204" pitchFamily="34" charset="0"/>
                          <a:cs typeface="Helvetica" panose="020B0604020202020204" pitchFamily="34" charset="0"/>
                        </a:rPr>
                        <a:t>         13.436 </a:t>
                      </a:r>
                      <a:endParaRPr lang="es-CO" sz="2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tc>
                <a:tc>
                  <a:txBody>
                    <a:bodyPr/>
                    <a:lstStyle/>
                    <a:p>
                      <a:pPr algn="r">
                        <a:lnSpc>
                          <a:spcPct val="107000"/>
                        </a:lnSpc>
                        <a:spcAft>
                          <a:spcPts val="0"/>
                        </a:spcAft>
                      </a:pPr>
                      <a:r>
                        <a:rPr lang="es-CO" sz="2000">
                          <a:effectLst/>
                          <a:latin typeface="Helvetica" panose="020B0604020202020204" pitchFamily="34" charset="0"/>
                          <a:cs typeface="Helvetica" panose="020B0604020202020204" pitchFamily="34" charset="0"/>
                        </a:rPr>
                        <a:t>-0,474</a:t>
                      </a:r>
                      <a:endParaRPr lang="es-CO" sz="2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tc>
                <a:extLst>
                  <a:ext uri="{0D108BD9-81ED-4DB2-BD59-A6C34878D82A}">
                    <a16:rowId xmlns:a16="http://schemas.microsoft.com/office/drawing/2014/main" val="825002173"/>
                  </a:ext>
                </a:extLst>
              </a:tr>
              <a:tr h="190500">
                <a:tc>
                  <a:txBody>
                    <a:bodyPr/>
                    <a:lstStyle/>
                    <a:p>
                      <a:pPr>
                        <a:lnSpc>
                          <a:spcPct val="107000"/>
                        </a:lnSpc>
                        <a:spcAft>
                          <a:spcPts val="0"/>
                        </a:spcAft>
                      </a:pPr>
                      <a:r>
                        <a:rPr lang="es-CO" sz="2000">
                          <a:effectLst/>
                          <a:latin typeface="Helvetica" panose="020B0604020202020204" pitchFamily="34" charset="0"/>
                          <a:cs typeface="Helvetica" panose="020B0604020202020204" pitchFamily="34" charset="0"/>
                        </a:rPr>
                        <a:t>l_d_cdv</a:t>
                      </a:r>
                      <a:endParaRPr lang="es-CO" sz="2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tc>
                <a:tc>
                  <a:txBody>
                    <a:bodyPr/>
                    <a:lstStyle/>
                    <a:p>
                      <a:pPr algn="r">
                        <a:lnSpc>
                          <a:spcPct val="107000"/>
                        </a:lnSpc>
                        <a:spcAft>
                          <a:spcPts val="0"/>
                        </a:spcAft>
                      </a:pPr>
                      <a:r>
                        <a:rPr lang="es-CO" sz="2000" dirty="0">
                          <a:effectLst/>
                          <a:latin typeface="Helvetica" panose="020B0604020202020204" pitchFamily="34" charset="0"/>
                          <a:cs typeface="Helvetica" panose="020B0604020202020204" pitchFamily="34" charset="0"/>
                        </a:rPr>
                        <a:t>         14.272 </a:t>
                      </a:r>
                      <a:endParaRPr lang="es-CO" sz="2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tc>
                <a:tc>
                  <a:txBody>
                    <a:bodyPr/>
                    <a:lstStyle/>
                    <a:p>
                      <a:pPr algn="r">
                        <a:lnSpc>
                          <a:spcPct val="107000"/>
                        </a:lnSpc>
                        <a:spcAft>
                          <a:spcPts val="0"/>
                        </a:spcAft>
                      </a:pPr>
                      <a:r>
                        <a:rPr lang="es-CO" sz="2000">
                          <a:effectLst/>
                          <a:latin typeface="Helvetica" panose="020B0604020202020204" pitchFamily="34" charset="0"/>
                          <a:cs typeface="Helvetica" panose="020B0604020202020204" pitchFamily="34" charset="0"/>
                        </a:rPr>
                        <a:t>-0,5325</a:t>
                      </a:r>
                      <a:endParaRPr lang="es-CO" sz="2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tc>
                <a:extLst>
                  <a:ext uri="{0D108BD9-81ED-4DB2-BD59-A6C34878D82A}">
                    <a16:rowId xmlns:a16="http://schemas.microsoft.com/office/drawing/2014/main" val="1943897566"/>
                  </a:ext>
                </a:extLst>
              </a:tr>
              <a:tr h="190500">
                <a:tc>
                  <a:txBody>
                    <a:bodyPr/>
                    <a:lstStyle/>
                    <a:p>
                      <a:pPr>
                        <a:lnSpc>
                          <a:spcPct val="107000"/>
                        </a:lnSpc>
                        <a:spcAft>
                          <a:spcPts val="0"/>
                        </a:spcAft>
                      </a:pPr>
                      <a:r>
                        <a:rPr lang="es-CO" sz="2000" dirty="0" err="1">
                          <a:effectLst/>
                          <a:latin typeface="Helvetica" panose="020B0604020202020204" pitchFamily="34" charset="0"/>
                          <a:cs typeface="Helvetica" panose="020B0604020202020204" pitchFamily="34" charset="0"/>
                        </a:rPr>
                        <a:t>l_d_via</a:t>
                      </a:r>
                      <a:endParaRPr lang="es-CO" sz="2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tc>
                <a:tc>
                  <a:txBody>
                    <a:bodyPr/>
                    <a:lstStyle/>
                    <a:p>
                      <a:pPr algn="r">
                        <a:lnSpc>
                          <a:spcPct val="107000"/>
                        </a:lnSpc>
                        <a:spcAft>
                          <a:spcPts val="0"/>
                        </a:spcAft>
                      </a:pPr>
                      <a:r>
                        <a:rPr lang="es-CO" sz="2000" dirty="0">
                          <a:effectLst/>
                          <a:latin typeface="Helvetica" panose="020B0604020202020204" pitchFamily="34" charset="0"/>
                          <a:cs typeface="Helvetica" panose="020B0604020202020204" pitchFamily="34" charset="0"/>
                        </a:rPr>
                        <a:t>                 79 </a:t>
                      </a:r>
                      <a:endParaRPr lang="es-CO" sz="2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tc>
                <a:tc>
                  <a:txBody>
                    <a:bodyPr/>
                    <a:lstStyle/>
                    <a:p>
                      <a:pPr algn="r">
                        <a:lnSpc>
                          <a:spcPct val="107000"/>
                        </a:lnSpc>
                        <a:spcAft>
                          <a:spcPts val="0"/>
                        </a:spcAft>
                      </a:pPr>
                      <a:r>
                        <a:rPr lang="es-CO" sz="2000" dirty="0">
                          <a:effectLst/>
                          <a:latin typeface="Helvetica" panose="020B0604020202020204" pitchFamily="34" charset="0"/>
                          <a:cs typeface="Helvetica" panose="020B0604020202020204" pitchFamily="34" charset="0"/>
                        </a:rPr>
                        <a:t>0,4363</a:t>
                      </a:r>
                      <a:endParaRPr lang="es-CO" sz="2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tc>
                <a:extLst>
                  <a:ext uri="{0D108BD9-81ED-4DB2-BD59-A6C34878D82A}">
                    <a16:rowId xmlns:a16="http://schemas.microsoft.com/office/drawing/2014/main" val="3267343758"/>
                  </a:ext>
                </a:extLst>
              </a:tr>
              <a:tr h="190500">
                <a:tc>
                  <a:txBody>
                    <a:bodyPr/>
                    <a:lstStyle/>
                    <a:p>
                      <a:pPr>
                        <a:lnSpc>
                          <a:spcPct val="107000"/>
                        </a:lnSpc>
                        <a:spcAft>
                          <a:spcPts val="0"/>
                        </a:spcAft>
                      </a:pPr>
                      <a:r>
                        <a:rPr lang="es-CO" sz="2000">
                          <a:effectLst/>
                          <a:latin typeface="Helvetica" panose="020B0604020202020204" pitchFamily="34" charset="0"/>
                          <a:cs typeface="Helvetica" panose="020B0604020202020204" pitchFamily="34" charset="0"/>
                        </a:rPr>
                        <a:t>l_d_sal</a:t>
                      </a:r>
                      <a:endParaRPr lang="es-CO" sz="20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tc>
                <a:tc>
                  <a:txBody>
                    <a:bodyPr/>
                    <a:lstStyle/>
                    <a:p>
                      <a:pPr algn="r">
                        <a:lnSpc>
                          <a:spcPct val="107000"/>
                        </a:lnSpc>
                        <a:spcAft>
                          <a:spcPts val="0"/>
                        </a:spcAft>
                      </a:pPr>
                      <a:r>
                        <a:rPr lang="es-CO" sz="2000" dirty="0">
                          <a:effectLst/>
                          <a:latin typeface="Helvetica" panose="020B0604020202020204" pitchFamily="34" charset="0"/>
                          <a:cs typeface="Helvetica" panose="020B0604020202020204" pitchFamily="34" charset="0"/>
                        </a:rPr>
                        <a:t>           2.078 </a:t>
                      </a:r>
                      <a:endParaRPr lang="es-CO" sz="2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tc>
                <a:tc>
                  <a:txBody>
                    <a:bodyPr/>
                    <a:lstStyle/>
                    <a:p>
                      <a:pPr algn="r">
                        <a:lnSpc>
                          <a:spcPct val="107000"/>
                        </a:lnSpc>
                        <a:spcAft>
                          <a:spcPts val="0"/>
                        </a:spcAft>
                      </a:pPr>
                      <a:r>
                        <a:rPr lang="es-CO" sz="2000" dirty="0">
                          <a:effectLst/>
                          <a:latin typeface="Helvetica" panose="020B0604020202020204" pitchFamily="34" charset="0"/>
                          <a:cs typeface="Helvetica" panose="020B0604020202020204" pitchFamily="34" charset="0"/>
                        </a:rPr>
                        <a:t>0,3363</a:t>
                      </a:r>
                      <a:endParaRPr lang="es-CO" sz="20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tc>
                <a:extLst>
                  <a:ext uri="{0D108BD9-81ED-4DB2-BD59-A6C34878D82A}">
                    <a16:rowId xmlns:a16="http://schemas.microsoft.com/office/drawing/2014/main" val="1296108466"/>
                  </a:ext>
                </a:extLst>
              </a:tr>
            </a:tbl>
          </a:graphicData>
        </a:graphic>
      </p:graphicFrame>
      <p:sp>
        <p:nvSpPr>
          <p:cNvPr id="13" name="Rectángulo 12">
            <a:extLst>
              <a:ext uri="{FF2B5EF4-FFF2-40B4-BE49-F238E27FC236}">
                <a16:creationId xmlns:a16="http://schemas.microsoft.com/office/drawing/2014/main" id="{96A27584-D48D-430B-9C5F-F0C87D0B5091}"/>
              </a:ext>
            </a:extLst>
          </p:cNvPr>
          <p:cNvSpPr/>
          <p:nvPr/>
        </p:nvSpPr>
        <p:spPr>
          <a:xfrm>
            <a:off x="5244666" y="3693810"/>
            <a:ext cx="5606024" cy="2145396"/>
          </a:xfrm>
          <a:prstGeom prst="rect">
            <a:avLst/>
          </a:prstGeom>
          <a:ln>
            <a:solidFill>
              <a:schemeClr val="tx1"/>
            </a:solidFill>
            <a:prstDash val="lgDashDotDot"/>
          </a:ln>
        </p:spPr>
        <p:txBody>
          <a:bodyPr wrap="square">
            <a:spAutoFit/>
          </a:bodyPr>
          <a:lstStyle/>
          <a:p>
            <a:pPr algn="just">
              <a:lnSpc>
                <a:spcPct val="107000"/>
              </a:lnSpc>
              <a:spcAft>
                <a:spcPts val="0"/>
              </a:spcAft>
            </a:pPr>
            <a:r>
              <a:rPr lang="es-CO" dirty="0">
                <a:latin typeface="Helvetica" panose="020B0604020202020204" pitchFamily="34" charset="0"/>
                <a:ea typeface="Calibri" panose="020F0502020204030204" pitchFamily="34" charset="0"/>
                <a:cs typeface="Helvetica" panose="020B0604020202020204" pitchFamily="34" charset="0"/>
              </a:rPr>
              <a:t>Esto significa que en promedio el pseudo índice de desarrollo humano rural se encuentra en un valor de </a:t>
            </a:r>
            <a:r>
              <a:rPr lang="es-CO"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-12.855. Las variables que tienen mayor peso son la distancia al centro poblado y al centro de desarrollo </a:t>
            </a:r>
            <a:r>
              <a:rPr lang="es-CO" dirty="0" err="1">
                <a:solidFill>
                  <a:srgbClr val="000000"/>
                </a:solidFill>
                <a:latin typeface="Helvetica" panose="020B0604020202020204" pitchFamily="34" charset="0"/>
                <a:ea typeface="Times New Roman" panose="02020603050405020304" pitchFamily="18" charset="0"/>
                <a:cs typeface="Helvetica" panose="020B0604020202020204" pitchFamily="34" charset="0"/>
              </a:rPr>
              <a:t>veredal</a:t>
            </a:r>
            <a:r>
              <a:rPr lang="es-CO"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 Ahora bien, al aumentar las distancias en una desviación estándar el </a:t>
            </a:r>
            <a:r>
              <a:rPr lang="es-CO" dirty="0" err="1">
                <a:solidFill>
                  <a:srgbClr val="000000"/>
                </a:solidFill>
                <a:latin typeface="Helvetica" panose="020B0604020202020204" pitchFamily="34" charset="0"/>
                <a:ea typeface="Times New Roman" panose="02020603050405020304" pitchFamily="18" charset="0"/>
                <a:cs typeface="Helvetica" panose="020B0604020202020204" pitchFamily="34" charset="0"/>
              </a:rPr>
              <a:t>pseudo</a:t>
            </a:r>
            <a:r>
              <a:rPr lang="es-CO"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 índice de desarrollo rural se encuentra ahora en </a:t>
            </a:r>
            <a:r>
              <a:rPr lang="es-CO" dirty="0">
                <a:latin typeface="Helvetica" panose="020B0604020202020204" pitchFamily="34" charset="0"/>
                <a:ea typeface="Calibri" panose="020F0502020204030204" pitchFamily="34" charset="0"/>
                <a:cs typeface="Helvetica" panose="020B0604020202020204" pitchFamily="34" charset="0"/>
              </a:rPr>
              <a:t>-22.810</a:t>
            </a:r>
            <a:endParaRPr lang="es-CO" sz="1600" dirty="0">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013167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9B6FFA4-6CB5-4121-BF7A-765181A9B8AF}"/>
              </a:ext>
            </a:extLst>
          </p:cNvPr>
          <p:cNvSpPr/>
          <p:nvPr/>
        </p:nvSpPr>
        <p:spPr>
          <a:xfrm>
            <a:off x="542260" y="2073347"/>
            <a:ext cx="7315200" cy="3337709"/>
          </a:xfrm>
          <a:prstGeom prst="rect">
            <a:avLst/>
          </a:prstGeom>
        </p:spPr>
        <p:txBody>
          <a:bodyPr wrap="square">
            <a:spAutoFit/>
          </a:bodyPr>
          <a:lstStyle/>
          <a:p>
            <a:pPr algn="ctr">
              <a:lnSpc>
                <a:spcPct val="107000"/>
              </a:lnSpc>
              <a:spcAft>
                <a:spcPts val="0"/>
              </a:spcAft>
            </a:pPr>
            <a:r>
              <a:rPr lang="es-ES" sz="3600" b="1" dirty="0">
                <a:solidFill>
                  <a:schemeClr val="bg1"/>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Helvetica" panose="020B0604020202020204" pitchFamily="34" charset="0"/>
              </a:rPr>
              <a:t>Ocupación, Habitabilidad y Desarrollo Rural: Que dice el SIPSDER</a:t>
            </a:r>
          </a:p>
          <a:p>
            <a:pPr algn="ctr">
              <a:lnSpc>
                <a:spcPct val="107000"/>
              </a:lnSpc>
              <a:spcAft>
                <a:spcPts val="0"/>
              </a:spcAft>
            </a:pPr>
            <a:endParaRPr lang="es-ES" sz="3600" b="1" dirty="0">
              <a:solidFill>
                <a:schemeClr val="bg1"/>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Helvetica" panose="020B0604020202020204" pitchFamily="34" charset="0"/>
            </a:endParaRPr>
          </a:p>
          <a:p>
            <a:pPr algn="ctr">
              <a:lnSpc>
                <a:spcPct val="107000"/>
              </a:lnSpc>
              <a:spcAft>
                <a:spcPts val="0"/>
              </a:spcAft>
            </a:pPr>
            <a:endParaRPr lang="es-ES" sz="3600" b="1" dirty="0">
              <a:solidFill>
                <a:schemeClr val="bg1"/>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Helvetica" panose="020B0604020202020204" pitchFamily="34" charset="0"/>
            </a:endParaRPr>
          </a:p>
          <a:p>
            <a:pPr algn="ctr">
              <a:lnSpc>
                <a:spcPct val="107000"/>
              </a:lnSpc>
              <a:spcAft>
                <a:spcPts val="0"/>
              </a:spcAft>
            </a:pPr>
            <a:r>
              <a:rPr lang="es-CO"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Clara Johanna Vélez – Equipo SIPSDER*</a:t>
            </a:r>
            <a:endParaRPr lang="es-CO" sz="2400" dirty="0">
              <a:solidFill>
                <a:schemeClr val="bg1"/>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392657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18DCBFD-0B0D-5940-9A13-22F5FFAB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18959"/>
          <a:stretch/>
        </p:blipFill>
        <p:spPr>
          <a:xfrm>
            <a:off x="-17694" y="0"/>
            <a:ext cx="11295529" cy="5557837"/>
          </a:xfrm>
          <a:prstGeom prst="rect">
            <a:avLst/>
          </a:prstGeom>
        </p:spPr>
      </p:pic>
      <p:sp>
        <p:nvSpPr>
          <p:cNvPr id="5" name="CuadroTexto 4"/>
          <p:cNvSpPr txBox="1"/>
          <p:nvPr/>
        </p:nvSpPr>
        <p:spPr>
          <a:xfrm>
            <a:off x="243687" y="122422"/>
            <a:ext cx="5437707" cy="461665"/>
          </a:xfrm>
          <a:prstGeom prst="rect">
            <a:avLst/>
          </a:prstGeom>
          <a:noFill/>
        </p:spPr>
        <p:txBody>
          <a:bodyPr wrap="none" rtlCol="0">
            <a:spAutoFit/>
          </a:bodyPr>
          <a:lstStyle/>
          <a:p>
            <a:r>
              <a:rPr lang="es-ES" sz="2400" b="1" dirty="0">
                <a:solidFill>
                  <a:schemeClr val="accent1">
                    <a:lumMod val="75000"/>
                  </a:schemeClr>
                </a:solidFill>
                <a:latin typeface="Century Gothic"/>
                <a:cs typeface="Century Gothic"/>
              </a:rPr>
              <a:t>PATRÓN DE ASOCIACIÓN ESPACIAL</a:t>
            </a:r>
          </a:p>
        </p:txBody>
      </p:sp>
      <p:pic>
        <p:nvPicPr>
          <p:cNvPr id="7" name="Imagen 6">
            <a:extLst>
              <a:ext uri="{FF2B5EF4-FFF2-40B4-BE49-F238E27FC236}">
                <a16:creationId xmlns:a16="http://schemas.microsoft.com/office/drawing/2014/main" id="{01A5C774-D011-41FD-84DB-6DC423B8F6E9}"/>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a:off x="2884119" y="702325"/>
            <a:ext cx="4292858" cy="57729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4642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18DCBFD-0B0D-5940-9A13-22F5FFAB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18959"/>
          <a:stretch/>
        </p:blipFill>
        <p:spPr>
          <a:xfrm>
            <a:off x="-17694" y="1"/>
            <a:ext cx="11295529" cy="5557837"/>
          </a:xfrm>
          <a:prstGeom prst="rect">
            <a:avLst/>
          </a:prstGeom>
        </p:spPr>
      </p:pic>
      <p:sp>
        <p:nvSpPr>
          <p:cNvPr id="5" name="CuadroTexto 4"/>
          <p:cNvSpPr txBox="1"/>
          <p:nvPr/>
        </p:nvSpPr>
        <p:spPr>
          <a:xfrm>
            <a:off x="243687" y="122422"/>
            <a:ext cx="6146234" cy="461665"/>
          </a:xfrm>
          <a:prstGeom prst="rect">
            <a:avLst/>
          </a:prstGeom>
          <a:noFill/>
        </p:spPr>
        <p:txBody>
          <a:bodyPr wrap="none" rtlCol="0">
            <a:spAutoFit/>
          </a:bodyPr>
          <a:lstStyle/>
          <a:p>
            <a:r>
              <a:rPr lang="es-ES" sz="2400" b="1" dirty="0">
                <a:solidFill>
                  <a:schemeClr val="accent1">
                    <a:lumMod val="75000"/>
                  </a:schemeClr>
                </a:solidFill>
                <a:latin typeface="Century Gothic"/>
                <a:cs typeface="Century Gothic"/>
              </a:rPr>
              <a:t>PSEUDO – ÍNDICE DE DESARROLLO RURAL</a:t>
            </a:r>
          </a:p>
        </p:txBody>
      </p:sp>
      <p:sp>
        <p:nvSpPr>
          <p:cNvPr id="7" name="Rectángulo 6">
            <a:extLst>
              <a:ext uri="{FF2B5EF4-FFF2-40B4-BE49-F238E27FC236}">
                <a16:creationId xmlns:a16="http://schemas.microsoft.com/office/drawing/2014/main" id="{5BFBB8D9-499E-4EC9-B5F8-7E114B258466}"/>
              </a:ext>
            </a:extLst>
          </p:cNvPr>
          <p:cNvSpPr/>
          <p:nvPr/>
        </p:nvSpPr>
        <p:spPr>
          <a:xfrm>
            <a:off x="110715" y="1239040"/>
            <a:ext cx="6486651" cy="4700133"/>
          </a:xfrm>
          <a:prstGeom prst="rect">
            <a:avLst/>
          </a:prstGeom>
        </p:spPr>
        <p:txBody>
          <a:bodyPr wrap="square">
            <a:spAutoFit/>
          </a:bodyPr>
          <a:lstStyle/>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-&gt; LOCALIDAD = CIUDAD BOLIVAR</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Principal </a:t>
            </a:r>
            <a:r>
              <a:rPr lang="es-CO" sz="1000" dirty="0" err="1">
                <a:latin typeface="Courier New" panose="02070309020205020404" pitchFamily="49" charset="0"/>
                <a:ea typeface="Calibri" panose="020F0502020204030204" pitchFamily="34" charset="0"/>
                <a:cs typeface="Times New Roman" panose="02020603050405020304" pitchFamily="18" charset="0"/>
              </a:rPr>
              <a:t>components</a:t>
            </a:r>
            <a:r>
              <a:rPr lang="es-CO" sz="1000" dirty="0">
                <a:latin typeface="Courier New" panose="02070309020205020404" pitchFamily="49" charset="0"/>
                <a:ea typeface="Calibri" panose="020F0502020204030204" pitchFamily="34" charset="0"/>
                <a:cs typeface="Times New Roman" panose="02020603050405020304" pitchFamily="18" charset="0"/>
              </a:rPr>
              <a:t>/</a:t>
            </a:r>
            <a:r>
              <a:rPr lang="es-CO" sz="1000" dirty="0" err="1">
                <a:latin typeface="Courier New" panose="02070309020205020404" pitchFamily="49" charset="0"/>
                <a:ea typeface="Calibri" panose="020F0502020204030204" pitchFamily="34" charset="0"/>
                <a:cs typeface="Times New Roman" panose="02020603050405020304" pitchFamily="18" charset="0"/>
              </a:rPr>
              <a:t>correlation</a:t>
            </a: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Number</a:t>
            </a:r>
            <a:r>
              <a:rPr lang="es-CO" sz="1000" dirty="0">
                <a:latin typeface="Courier New" panose="02070309020205020404" pitchFamily="49" charset="0"/>
                <a:ea typeface="Calibri" panose="020F0502020204030204" pitchFamily="34" charset="0"/>
                <a:cs typeface="Times New Roman" panose="02020603050405020304" pitchFamily="18" charset="0"/>
              </a:rPr>
              <a:t> of </a:t>
            </a:r>
            <a:r>
              <a:rPr lang="es-CO" sz="1000" dirty="0" err="1">
                <a:latin typeface="Courier New" panose="02070309020205020404" pitchFamily="49" charset="0"/>
                <a:ea typeface="Calibri" panose="020F0502020204030204" pitchFamily="34" charset="0"/>
                <a:cs typeface="Times New Roman" panose="02020603050405020304" pitchFamily="18" charset="0"/>
              </a:rPr>
              <a:t>obs</a:t>
            </a:r>
            <a:r>
              <a:rPr lang="es-CO" sz="1000" dirty="0">
                <a:latin typeface="Courier New" panose="02070309020205020404" pitchFamily="49" charset="0"/>
                <a:ea typeface="Calibri" panose="020F0502020204030204" pitchFamily="34" charset="0"/>
                <a:cs typeface="Times New Roman" panose="02020603050405020304" pitchFamily="18" charset="0"/>
              </a:rPr>
              <a:t>    =      3987</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Number</a:t>
            </a:r>
            <a:r>
              <a:rPr lang="es-CO" sz="1000" dirty="0">
                <a:latin typeface="Courier New" panose="02070309020205020404" pitchFamily="49" charset="0"/>
                <a:ea typeface="Calibri" panose="020F0502020204030204" pitchFamily="34" charset="0"/>
                <a:cs typeface="Times New Roman" panose="02020603050405020304" pitchFamily="18" charset="0"/>
              </a:rPr>
              <a:t> of </a:t>
            </a:r>
            <a:r>
              <a:rPr lang="es-CO" sz="1000" dirty="0" err="1">
                <a:latin typeface="Courier New" panose="02070309020205020404" pitchFamily="49" charset="0"/>
                <a:ea typeface="Calibri" panose="020F0502020204030204" pitchFamily="34" charset="0"/>
                <a:cs typeface="Times New Roman" panose="02020603050405020304" pitchFamily="18" charset="0"/>
              </a:rPr>
              <a:t>comp.</a:t>
            </a:r>
            <a:r>
              <a:rPr lang="es-CO" sz="1000" dirty="0">
                <a:latin typeface="Courier New" panose="02070309020205020404" pitchFamily="49" charset="0"/>
                <a:ea typeface="Calibri" panose="020F0502020204030204" pitchFamily="34" charset="0"/>
                <a:cs typeface="Times New Roman" panose="02020603050405020304" pitchFamily="18" charset="0"/>
              </a:rPr>
              <a:t>  =         5</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Trace            =         5</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Rotation</a:t>
            </a: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unrotated</a:t>
            </a:r>
            <a:r>
              <a:rPr lang="es-CO" sz="1000" dirty="0">
                <a:latin typeface="Courier New" panose="02070309020205020404" pitchFamily="49" charset="0"/>
                <a:ea typeface="Calibri" panose="020F0502020204030204" pitchFamily="34" charset="0"/>
                <a:cs typeface="Times New Roman" panose="02020603050405020304" pitchFamily="18" charset="0"/>
              </a:rPr>
              <a:t> = principal)             Rho              =    1.0000</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Component</a:t>
            </a:r>
            <a:r>
              <a:rPr lang="es-CO" sz="1000" dirty="0">
                <a:latin typeface="Courier New" panose="02070309020205020404" pitchFamily="49" charset="0"/>
                <a:ea typeface="Calibri" panose="020F0502020204030204" pitchFamily="34" charset="0"/>
                <a:cs typeface="Times New Roman" panose="02020603050405020304" pitchFamily="18" charset="0"/>
              </a:rPr>
              <a:t> |   </a:t>
            </a:r>
            <a:r>
              <a:rPr lang="es-CO" sz="1000" dirty="0" err="1">
                <a:latin typeface="Courier New" panose="02070309020205020404" pitchFamily="49" charset="0"/>
                <a:ea typeface="Calibri" panose="020F0502020204030204" pitchFamily="34" charset="0"/>
                <a:cs typeface="Times New Roman" panose="02020603050405020304" pitchFamily="18" charset="0"/>
              </a:rPr>
              <a:t>Eigenvalue</a:t>
            </a: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Difference</a:t>
            </a: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Proportion</a:t>
            </a: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Cumulative</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Comp1 |      1.96145      .745303             0.3923       0.3923</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Comp2 |      1.21615      .252084             0.2432       0.6355</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Comp3 |      .964065      .353983             0.1928       0.8283</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Comp4 |      .610082      .361831             0.1220       0.9503</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Comp5 |      .248251            .             0.0497       1.0000</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Principal </a:t>
            </a:r>
            <a:r>
              <a:rPr lang="es-CO" sz="1000" dirty="0" err="1">
                <a:latin typeface="Courier New" panose="02070309020205020404" pitchFamily="49" charset="0"/>
                <a:ea typeface="Calibri" panose="020F0502020204030204" pitchFamily="34" charset="0"/>
                <a:cs typeface="Times New Roman" panose="02020603050405020304" pitchFamily="18" charset="0"/>
              </a:rPr>
              <a:t>components</a:t>
            </a: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eigenvectors</a:t>
            </a: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Variable |    Comp1     Comp2     Comp3     Comp4     Comp5 | </a:t>
            </a:r>
            <a:r>
              <a:rPr lang="es-CO" sz="1000" dirty="0" err="1">
                <a:latin typeface="Courier New" panose="02070309020205020404" pitchFamily="49" charset="0"/>
                <a:ea typeface="Calibri" panose="020F0502020204030204" pitchFamily="34" charset="0"/>
                <a:cs typeface="Times New Roman" panose="02020603050405020304" pitchFamily="18" charset="0"/>
              </a:rPr>
              <a:t>Unexplained</a:t>
            </a: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l_d_edu</a:t>
            </a:r>
            <a:r>
              <a:rPr lang="es-CO" sz="1000" dirty="0">
                <a:latin typeface="Courier New" panose="02070309020205020404" pitchFamily="49" charset="0"/>
                <a:ea typeface="Calibri" panose="020F0502020204030204" pitchFamily="34" charset="0"/>
                <a:cs typeface="Times New Roman" panose="02020603050405020304" pitchFamily="18" charset="0"/>
              </a:rPr>
              <a:t> |   0.4927    0.1873    0.4775   -0.6191   -0.3330 |           0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l_d_cpob</a:t>
            </a:r>
            <a:r>
              <a:rPr lang="es-CO" sz="1000" dirty="0">
                <a:latin typeface="Courier New" panose="02070309020205020404" pitchFamily="49" charset="0"/>
                <a:ea typeface="Calibri" panose="020F0502020204030204" pitchFamily="34" charset="0"/>
                <a:cs typeface="Times New Roman" panose="02020603050405020304" pitchFamily="18" charset="0"/>
              </a:rPr>
              <a:t> |   0.4564    0.3292   -0.6092    0.2592   -0.4950 |           0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l_d_cdv</a:t>
            </a:r>
            <a:r>
              <a:rPr lang="es-CO" sz="1000" dirty="0">
                <a:latin typeface="Courier New" panose="02070309020205020404" pitchFamily="49" charset="0"/>
                <a:ea typeface="Calibri" panose="020F0502020204030204" pitchFamily="34" charset="0"/>
                <a:cs typeface="Times New Roman" panose="02020603050405020304" pitchFamily="18" charset="0"/>
              </a:rPr>
              <a:t> |   0.0410    0.8192    0.3002    0.3100    0.3755 |           0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l_d_via</a:t>
            </a:r>
            <a:r>
              <a:rPr lang="es-CO" sz="1000" dirty="0">
                <a:latin typeface="Courier New" panose="02070309020205020404" pitchFamily="49" charset="0"/>
                <a:ea typeface="Calibri" panose="020F0502020204030204" pitchFamily="34" charset="0"/>
                <a:cs typeface="Times New Roman" panose="02020603050405020304" pitchFamily="18" charset="0"/>
              </a:rPr>
              <a:t> |   0.4063   -0.3845    0.4872    0.6565   -0.1370 |           0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l_d_sal</a:t>
            </a:r>
            <a:r>
              <a:rPr lang="es-CO" sz="1000" dirty="0">
                <a:latin typeface="Courier New" panose="02070309020205020404" pitchFamily="49" charset="0"/>
                <a:ea typeface="Calibri" panose="020F0502020204030204" pitchFamily="34" charset="0"/>
                <a:cs typeface="Times New Roman" panose="02020603050405020304" pitchFamily="18" charset="0"/>
              </a:rPr>
              <a:t> |   0.6182   -0.1939   -0.2709   -0.1499    0.6960 |           0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176A9922-1B42-4F88-BE9C-6178D08642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54324" y="921639"/>
            <a:ext cx="4392047" cy="5746881"/>
          </a:xfrm>
          <a:prstGeom prst="rect">
            <a:avLst/>
          </a:prstGeom>
        </p:spPr>
      </p:pic>
    </p:spTree>
    <p:extLst>
      <p:ext uri="{BB962C8B-B14F-4D97-AF65-F5344CB8AC3E}">
        <p14:creationId xmlns:p14="http://schemas.microsoft.com/office/powerpoint/2010/main" val="3482678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18DCBFD-0B0D-5940-9A13-22F5FFAB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18959"/>
          <a:stretch/>
        </p:blipFill>
        <p:spPr>
          <a:xfrm>
            <a:off x="-17694" y="1"/>
            <a:ext cx="11295529" cy="5557837"/>
          </a:xfrm>
          <a:prstGeom prst="rect">
            <a:avLst/>
          </a:prstGeom>
        </p:spPr>
      </p:pic>
      <p:sp>
        <p:nvSpPr>
          <p:cNvPr id="5" name="CuadroTexto 4"/>
          <p:cNvSpPr txBox="1"/>
          <p:nvPr/>
        </p:nvSpPr>
        <p:spPr>
          <a:xfrm>
            <a:off x="243687" y="122422"/>
            <a:ext cx="6146234" cy="461665"/>
          </a:xfrm>
          <a:prstGeom prst="rect">
            <a:avLst/>
          </a:prstGeom>
          <a:noFill/>
        </p:spPr>
        <p:txBody>
          <a:bodyPr wrap="none" rtlCol="0">
            <a:spAutoFit/>
          </a:bodyPr>
          <a:lstStyle/>
          <a:p>
            <a:r>
              <a:rPr lang="es-ES" sz="2400" b="1" dirty="0">
                <a:solidFill>
                  <a:schemeClr val="accent1">
                    <a:lumMod val="75000"/>
                  </a:schemeClr>
                </a:solidFill>
                <a:latin typeface="Century Gothic"/>
                <a:cs typeface="Century Gothic"/>
              </a:rPr>
              <a:t>PSEUDO – ÍNDICE DE DESARROLLO RURAL</a:t>
            </a:r>
          </a:p>
        </p:txBody>
      </p:sp>
      <p:sp>
        <p:nvSpPr>
          <p:cNvPr id="7" name="Rectángulo 6">
            <a:extLst>
              <a:ext uri="{FF2B5EF4-FFF2-40B4-BE49-F238E27FC236}">
                <a16:creationId xmlns:a16="http://schemas.microsoft.com/office/drawing/2014/main" id="{DACA9791-A848-41E2-BF31-78244715AB46}"/>
              </a:ext>
            </a:extLst>
          </p:cNvPr>
          <p:cNvSpPr/>
          <p:nvPr/>
        </p:nvSpPr>
        <p:spPr>
          <a:xfrm>
            <a:off x="63549" y="1210282"/>
            <a:ext cx="6431843" cy="4700133"/>
          </a:xfrm>
          <a:prstGeom prst="rect">
            <a:avLst/>
          </a:prstGeom>
        </p:spPr>
        <p:txBody>
          <a:bodyPr wrap="square">
            <a:spAutoFit/>
          </a:bodyPr>
          <a:lstStyle/>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-&gt; LOCALIDAD = SUMAPAZ</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Principal </a:t>
            </a:r>
            <a:r>
              <a:rPr lang="es-CO" sz="1000" dirty="0" err="1">
                <a:latin typeface="Courier New" panose="02070309020205020404" pitchFamily="49" charset="0"/>
                <a:ea typeface="Calibri" panose="020F0502020204030204" pitchFamily="34" charset="0"/>
                <a:cs typeface="Times New Roman" panose="02020603050405020304" pitchFamily="18" charset="0"/>
              </a:rPr>
              <a:t>components</a:t>
            </a:r>
            <a:r>
              <a:rPr lang="es-CO" sz="1000" dirty="0">
                <a:latin typeface="Courier New" panose="02070309020205020404" pitchFamily="49" charset="0"/>
                <a:ea typeface="Calibri" panose="020F0502020204030204" pitchFamily="34" charset="0"/>
                <a:cs typeface="Times New Roman" panose="02020603050405020304" pitchFamily="18" charset="0"/>
              </a:rPr>
              <a:t>/</a:t>
            </a:r>
            <a:r>
              <a:rPr lang="es-CO" sz="1000" dirty="0" err="1">
                <a:latin typeface="Courier New" panose="02070309020205020404" pitchFamily="49" charset="0"/>
                <a:ea typeface="Calibri" panose="020F0502020204030204" pitchFamily="34" charset="0"/>
                <a:cs typeface="Times New Roman" panose="02020603050405020304" pitchFamily="18" charset="0"/>
              </a:rPr>
              <a:t>correlation</a:t>
            </a: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Number</a:t>
            </a:r>
            <a:r>
              <a:rPr lang="es-CO" sz="1000" dirty="0">
                <a:latin typeface="Courier New" panose="02070309020205020404" pitchFamily="49" charset="0"/>
                <a:ea typeface="Calibri" panose="020F0502020204030204" pitchFamily="34" charset="0"/>
                <a:cs typeface="Times New Roman" panose="02020603050405020304" pitchFamily="18" charset="0"/>
              </a:rPr>
              <a:t> of </a:t>
            </a:r>
            <a:r>
              <a:rPr lang="es-CO" sz="1000" dirty="0" err="1">
                <a:latin typeface="Courier New" panose="02070309020205020404" pitchFamily="49" charset="0"/>
                <a:ea typeface="Calibri" panose="020F0502020204030204" pitchFamily="34" charset="0"/>
                <a:cs typeface="Times New Roman" panose="02020603050405020304" pitchFamily="18" charset="0"/>
              </a:rPr>
              <a:t>obs</a:t>
            </a:r>
            <a:r>
              <a:rPr lang="es-CO" sz="1000" dirty="0">
                <a:latin typeface="Courier New" panose="02070309020205020404" pitchFamily="49" charset="0"/>
                <a:ea typeface="Calibri" panose="020F0502020204030204" pitchFamily="34" charset="0"/>
                <a:cs typeface="Times New Roman" panose="02020603050405020304" pitchFamily="18" charset="0"/>
              </a:rPr>
              <a:t>    =      1673</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Number</a:t>
            </a:r>
            <a:r>
              <a:rPr lang="es-CO" sz="1000" dirty="0">
                <a:latin typeface="Courier New" panose="02070309020205020404" pitchFamily="49" charset="0"/>
                <a:ea typeface="Calibri" panose="020F0502020204030204" pitchFamily="34" charset="0"/>
                <a:cs typeface="Times New Roman" panose="02020603050405020304" pitchFamily="18" charset="0"/>
              </a:rPr>
              <a:t> of </a:t>
            </a:r>
            <a:r>
              <a:rPr lang="es-CO" sz="1000" dirty="0" err="1">
                <a:latin typeface="Courier New" panose="02070309020205020404" pitchFamily="49" charset="0"/>
                <a:ea typeface="Calibri" panose="020F0502020204030204" pitchFamily="34" charset="0"/>
                <a:cs typeface="Times New Roman" panose="02020603050405020304" pitchFamily="18" charset="0"/>
              </a:rPr>
              <a:t>comp.</a:t>
            </a:r>
            <a:r>
              <a:rPr lang="es-CO" sz="1000" dirty="0">
                <a:latin typeface="Courier New" panose="02070309020205020404" pitchFamily="49" charset="0"/>
                <a:ea typeface="Calibri" panose="020F0502020204030204" pitchFamily="34" charset="0"/>
                <a:cs typeface="Times New Roman" panose="02020603050405020304" pitchFamily="18" charset="0"/>
              </a:rPr>
              <a:t>  =         5</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Trace            =         5</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Rotation</a:t>
            </a: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unrotated</a:t>
            </a:r>
            <a:r>
              <a:rPr lang="es-CO" sz="1000" dirty="0">
                <a:latin typeface="Courier New" panose="02070309020205020404" pitchFamily="49" charset="0"/>
                <a:ea typeface="Calibri" panose="020F0502020204030204" pitchFamily="34" charset="0"/>
                <a:cs typeface="Times New Roman" panose="02020603050405020304" pitchFamily="18" charset="0"/>
              </a:rPr>
              <a:t> = principal)             Rho              =    1.0000</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Component</a:t>
            </a:r>
            <a:r>
              <a:rPr lang="es-CO" sz="1000" dirty="0">
                <a:latin typeface="Courier New" panose="02070309020205020404" pitchFamily="49" charset="0"/>
                <a:ea typeface="Calibri" panose="020F0502020204030204" pitchFamily="34" charset="0"/>
                <a:cs typeface="Times New Roman" panose="02020603050405020304" pitchFamily="18" charset="0"/>
              </a:rPr>
              <a:t> |   </a:t>
            </a:r>
            <a:r>
              <a:rPr lang="es-CO" sz="1000" dirty="0" err="1">
                <a:latin typeface="Courier New" panose="02070309020205020404" pitchFamily="49" charset="0"/>
                <a:ea typeface="Calibri" panose="020F0502020204030204" pitchFamily="34" charset="0"/>
                <a:cs typeface="Times New Roman" panose="02020603050405020304" pitchFamily="18" charset="0"/>
              </a:rPr>
              <a:t>Eigenvalue</a:t>
            </a: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Difference</a:t>
            </a: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Proportion</a:t>
            </a: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Cumulative</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Comp1 |      2.79958      1.72542             0.5599       0.5599</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Comp2 |      1.07416      .444702             0.2148       0.7747</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Comp3 |      .629457      .289647             0.1259       0.9006</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Comp4 |       .33981      .182816             0.0680       0.9686</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Comp5 |      .156994            .             0.0314       1.0000</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Principal </a:t>
            </a:r>
            <a:r>
              <a:rPr lang="es-CO" sz="1000" dirty="0" err="1">
                <a:latin typeface="Courier New" panose="02070309020205020404" pitchFamily="49" charset="0"/>
                <a:ea typeface="Calibri" panose="020F0502020204030204" pitchFamily="34" charset="0"/>
                <a:cs typeface="Times New Roman" panose="02020603050405020304" pitchFamily="18" charset="0"/>
              </a:rPr>
              <a:t>components</a:t>
            </a: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eigenvectors</a:t>
            </a: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Variable |    Comp1     Comp2     Comp3     Comp4     Comp5 | </a:t>
            </a:r>
            <a:r>
              <a:rPr lang="es-CO" sz="1000" dirty="0" err="1">
                <a:latin typeface="Courier New" panose="02070309020205020404" pitchFamily="49" charset="0"/>
                <a:ea typeface="Calibri" panose="020F0502020204030204" pitchFamily="34" charset="0"/>
                <a:cs typeface="Times New Roman" panose="02020603050405020304" pitchFamily="18" charset="0"/>
              </a:rPr>
              <a:t>Unexplained</a:t>
            </a: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l_d_edu</a:t>
            </a:r>
            <a:r>
              <a:rPr lang="es-CO" sz="1000" dirty="0">
                <a:latin typeface="Courier New" panose="02070309020205020404" pitchFamily="49" charset="0"/>
                <a:ea typeface="Calibri" panose="020F0502020204030204" pitchFamily="34" charset="0"/>
                <a:cs typeface="Times New Roman" panose="02020603050405020304" pitchFamily="18" charset="0"/>
              </a:rPr>
              <a:t> |   0.5230    0.0450   -0.0280   -0.8035   -0.2793 |           0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l_d_cpob</a:t>
            </a:r>
            <a:r>
              <a:rPr lang="es-CO" sz="1000" dirty="0">
                <a:latin typeface="Courier New" panose="02070309020205020404" pitchFamily="49" charset="0"/>
                <a:ea typeface="Calibri" panose="020F0502020204030204" pitchFamily="34" charset="0"/>
                <a:cs typeface="Times New Roman" panose="02020603050405020304" pitchFamily="18" charset="0"/>
              </a:rPr>
              <a:t> |   0.5213   -0.3624    0.0914    0.0497    0.7656 |           0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l_d_cdv</a:t>
            </a:r>
            <a:r>
              <a:rPr lang="es-CO" sz="1000" dirty="0">
                <a:latin typeface="Courier New" panose="02070309020205020404" pitchFamily="49" charset="0"/>
                <a:ea typeface="Calibri" panose="020F0502020204030204" pitchFamily="34" charset="0"/>
                <a:cs typeface="Times New Roman" panose="02020603050405020304" pitchFamily="18" charset="0"/>
              </a:rPr>
              <a:t> |   0.2026    0.8222    0.4888    0.0960    0.1866 |           0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l_d_via</a:t>
            </a:r>
            <a:r>
              <a:rPr lang="es-CO" sz="1000" dirty="0">
                <a:latin typeface="Courier New" panose="02070309020205020404" pitchFamily="49" charset="0"/>
                <a:ea typeface="Calibri" panose="020F0502020204030204" pitchFamily="34" charset="0"/>
                <a:cs typeface="Times New Roman" panose="02020603050405020304" pitchFamily="18" charset="0"/>
              </a:rPr>
              <a:t> |   0.4015    0.3400   -0.7864    0.3214   -0.0394 |           0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r>
              <a:rPr lang="es-CO" sz="1000" dirty="0" err="1">
                <a:latin typeface="Courier New" panose="02070309020205020404" pitchFamily="49" charset="0"/>
                <a:ea typeface="Calibri" panose="020F0502020204030204" pitchFamily="34" charset="0"/>
                <a:cs typeface="Times New Roman" panose="02020603050405020304" pitchFamily="18" charset="0"/>
              </a:rPr>
              <a:t>l_d_sal</a:t>
            </a:r>
            <a:r>
              <a:rPr lang="es-CO" sz="1000" dirty="0">
                <a:latin typeface="Courier New" panose="02070309020205020404" pitchFamily="49" charset="0"/>
                <a:ea typeface="Calibri" panose="020F0502020204030204" pitchFamily="34" charset="0"/>
                <a:cs typeface="Times New Roman" panose="02020603050405020304" pitchFamily="18" charset="0"/>
              </a:rPr>
              <a:t> |   0.5025   -0.2740    0.3655    0.4892   -0.5473 |           0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000" dirty="0">
                <a:latin typeface="Courier New" panose="02070309020205020404" pitchFamily="49" charset="0"/>
                <a:ea typeface="Calibri" panose="020F0502020204030204" pitchFamily="34" charset="0"/>
                <a:cs typeface="Times New Roman" panose="02020603050405020304" pitchFamily="18" charset="0"/>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C8E47200-57EA-46A4-A56C-45F8E5E7084F}"/>
              </a:ext>
            </a:extLst>
          </p:cNvPr>
          <p:cNvPicPr>
            <a:picLocks noChangeAspect="1"/>
          </p:cNvPicPr>
          <p:nvPr/>
        </p:nvPicPr>
        <p:blipFill rotWithShape="1">
          <a:blip r:embed="rId4"/>
          <a:srcRect l="32619" t="9101" r="32738" b="8784"/>
          <a:stretch/>
        </p:blipFill>
        <p:spPr>
          <a:xfrm>
            <a:off x="6646077" y="910145"/>
            <a:ext cx="4268357" cy="5691143"/>
          </a:xfrm>
          <a:prstGeom prst="rect">
            <a:avLst/>
          </a:prstGeom>
        </p:spPr>
      </p:pic>
    </p:spTree>
    <p:extLst>
      <p:ext uri="{BB962C8B-B14F-4D97-AF65-F5344CB8AC3E}">
        <p14:creationId xmlns:p14="http://schemas.microsoft.com/office/powerpoint/2010/main" val="1947025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18DCBFD-0B0D-5940-9A13-22F5FFAB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18959"/>
          <a:stretch/>
        </p:blipFill>
        <p:spPr>
          <a:xfrm>
            <a:off x="-17694" y="1"/>
            <a:ext cx="11295529" cy="5557837"/>
          </a:xfrm>
          <a:prstGeom prst="rect">
            <a:avLst/>
          </a:prstGeom>
        </p:spPr>
      </p:pic>
      <p:sp>
        <p:nvSpPr>
          <p:cNvPr id="5" name="CuadroTexto 4"/>
          <p:cNvSpPr txBox="1"/>
          <p:nvPr/>
        </p:nvSpPr>
        <p:spPr>
          <a:xfrm>
            <a:off x="243687" y="122422"/>
            <a:ext cx="3951723" cy="461665"/>
          </a:xfrm>
          <a:prstGeom prst="rect">
            <a:avLst/>
          </a:prstGeom>
          <a:noFill/>
        </p:spPr>
        <p:txBody>
          <a:bodyPr wrap="none" rtlCol="0">
            <a:spAutoFit/>
          </a:bodyPr>
          <a:lstStyle/>
          <a:p>
            <a:r>
              <a:rPr lang="es-ES" sz="2400" b="1" dirty="0">
                <a:solidFill>
                  <a:schemeClr val="accent1">
                    <a:lumMod val="75000"/>
                  </a:schemeClr>
                </a:solidFill>
                <a:latin typeface="Century Gothic"/>
                <a:cs typeface="Century Gothic"/>
              </a:rPr>
              <a:t>INDICE DE HABITABILIDAD</a:t>
            </a:r>
          </a:p>
        </p:txBody>
      </p:sp>
      <p:sp>
        <p:nvSpPr>
          <p:cNvPr id="7" name="Rectángulo 6">
            <a:extLst>
              <a:ext uri="{FF2B5EF4-FFF2-40B4-BE49-F238E27FC236}">
                <a16:creationId xmlns:a16="http://schemas.microsoft.com/office/drawing/2014/main" id="{C61B5151-5669-48EE-B7D0-8115CADCD5AF}"/>
              </a:ext>
            </a:extLst>
          </p:cNvPr>
          <p:cNvSpPr/>
          <p:nvPr/>
        </p:nvSpPr>
        <p:spPr>
          <a:xfrm>
            <a:off x="204613" y="780591"/>
            <a:ext cx="11017224" cy="5455083"/>
          </a:xfrm>
          <a:prstGeom prst="rect">
            <a:avLst/>
          </a:prstGeom>
        </p:spPr>
        <p:txBody>
          <a:bodyPr wrap="square">
            <a:spAutoFit/>
          </a:bodyPr>
          <a:lstStyle/>
          <a:p>
            <a:pPr>
              <a:lnSpc>
                <a:spcPct val="107000"/>
              </a:lnSpc>
              <a:spcAft>
                <a:spcPts val="0"/>
              </a:spcAft>
            </a:pPr>
            <a:r>
              <a:rPr lang="es-CO" sz="2000" dirty="0">
                <a:latin typeface="Garamond" panose="02020404030301010803" pitchFamily="18" charset="0"/>
                <a:ea typeface="Calibri" panose="020F0502020204030204" pitchFamily="34" charset="0"/>
                <a:cs typeface="Times New Roman" panose="02020603050405020304" pitchFamily="18" charset="0"/>
              </a:rPr>
              <a:t>CORRESPONDENCE ANALISYS OF HABITABILITY </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3600" dirty="0">
                <a:latin typeface="Garamond" panose="02020404030301010803" pitchFamily="18" charset="0"/>
                <a:ea typeface="Calibri" panose="020F0502020204030204" pitchFamily="34" charset="0"/>
                <a:cs typeface="Times New Roman" panose="02020603050405020304" pitchFamily="18" charset="0"/>
              </a:rPr>
              <a:t> </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mca nvcbp8a nvcbp8b nvcbp8c nvcbp8d nvcbp8e nvcbp8f nvcbp8g nvcbp8h nvcbp8i nvcbp8j</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 </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Multiple/Joint correspondence analysis         Number of obs      =    107215</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                                               Total inertia      =   .789886</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    Method: Burt/adjusted inertias             Number of axes     =         2</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 </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                |   principal               cumul </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      Dimension |    inertia     percent   percent</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    ------------+----------------------------------</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          dim 1 |    .7122008     90.17      90.17</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          dim 2 |    .0716407      9.07      99.23</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          dim 3 |    .0007597      0.10      99.33</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    ------------+----------------------------------</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          Total |     .789886    100.00</a:t>
            </a: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3580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18DCBFD-0B0D-5940-9A13-22F5FFAB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18959"/>
          <a:stretch/>
        </p:blipFill>
        <p:spPr>
          <a:xfrm>
            <a:off x="-17694" y="1"/>
            <a:ext cx="11295529" cy="5557837"/>
          </a:xfrm>
          <a:prstGeom prst="rect">
            <a:avLst/>
          </a:prstGeom>
        </p:spPr>
      </p:pic>
      <p:sp>
        <p:nvSpPr>
          <p:cNvPr id="5" name="CuadroTexto 4"/>
          <p:cNvSpPr txBox="1"/>
          <p:nvPr/>
        </p:nvSpPr>
        <p:spPr>
          <a:xfrm>
            <a:off x="243687" y="122422"/>
            <a:ext cx="3951723" cy="461665"/>
          </a:xfrm>
          <a:prstGeom prst="rect">
            <a:avLst/>
          </a:prstGeom>
          <a:noFill/>
        </p:spPr>
        <p:txBody>
          <a:bodyPr wrap="none" rtlCol="0">
            <a:spAutoFit/>
          </a:bodyPr>
          <a:lstStyle/>
          <a:p>
            <a:r>
              <a:rPr lang="es-ES" sz="2400" b="1" dirty="0">
                <a:solidFill>
                  <a:schemeClr val="accent1">
                    <a:lumMod val="75000"/>
                  </a:schemeClr>
                </a:solidFill>
                <a:latin typeface="Century Gothic"/>
                <a:cs typeface="Century Gothic"/>
              </a:rPr>
              <a:t>INDICE DE HABITABILIDAD</a:t>
            </a:r>
          </a:p>
        </p:txBody>
      </p:sp>
      <p:pic>
        <p:nvPicPr>
          <p:cNvPr id="7" name="Imagen 6">
            <a:extLst>
              <a:ext uri="{FF2B5EF4-FFF2-40B4-BE49-F238E27FC236}">
                <a16:creationId xmlns:a16="http://schemas.microsoft.com/office/drawing/2014/main" id="{5FF41DC0-6013-468A-85BF-9FA6FA22A7F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853" y="907256"/>
            <a:ext cx="6264682" cy="4773003"/>
          </a:xfrm>
          <a:prstGeom prst="rect">
            <a:avLst/>
          </a:prstGeom>
          <a:noFill/>
          <a:ln>
            <a:noFill/>
          </a:ln>
        </p:spPr>
      </p:pic>
    </p:spTree>
    <p:extLst>
      <p:ext uri="{BB962C8B-B14F-4D97-AF65-F5344CB8AC3E}">
        <p14:creationId xmlns:p14="http://schemas.microsoft.com/office/powerpoint/2010/main" val="3578855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18DCBFD-0B0D-5940-9A13-22F5FFAB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18959"/>
          <a:stretch/>
        </p:blipFill>
        <p:spPr>
          <a:xfrm>
            <a:off x="-17694" y="1"/>
            <a:ext cx="11295529" cy="5557837"/>
          </a:xfrm>
          <a:prstGeom prst="rect">
            <a:avLst/>
          </a:prstGeom>
        </p:spPr>
      </p:pic>
      <p:sp>
        <p:nvSpPr>
          <p:cNvPr id="5" name="CuadroTexto 4"/>
          <p:cNvSpPr txBox="1"/>
          <p:nvPr/>
        </p:nvSpPr>
        <p:spPr>
          <a:xfrm>
            <a:off x="243687" y="122422"/>
            <a:ext cx="3951723" cy="461665"/>
          </a:xfrm>
          <a:prstGeom prst="rect">
            <a:avLst/>
          </a:prstGeom>
          <a:noFill/>
        </p:spPr>
        <p:txBody>
          <a:bodyPr wrap="none" rtlCol="0">
            <a:spAutoFit/>
          </a:bodyPr>
          <a:lstStyle/>
          <a:p>
            <a:r>
              <a:rPr lang="es-ES" sz="2400" b="1" dirty="0">
                <a:solidFill>
                  <a:schemeClr val="accent1">
                    <a:lumMod val="75000"/>
                  </a:schemeClr>
                </a:solidFill>
                <a:latin typeface="Century Gothic"/>
                <a:cs typeface="Century Gothic"/>
              </a:rPr>
              <a:t>INDICE DE HABITABILIDAD</a:t>
            </a:r>
          </a:p>
        </p:txBody>
      </p:sp>
      <p:sp>
        <p:nvSpPr>
          <p:cNvPr id="7" name="Rectángulo 6">
            <a:extLst>
              <a:ext uri="{FF2B5EF4-FFF2-40B4-BE49-F238E27FC236}">
                <a16:creationId xmlns:a16="http://schemas.microsoft.com/office/drawing/2014/main" id="{538883FB-308A-468B-875F-98EE40AB4E53}"/>
              </a:ext>
            </a:extLst>
          </p:cNvPr>
          <p:cNvSpPr/>
          <p:nvPr/>
        </p:nvSpPr>
        <p:spPr>
          <a:xfrm>
            <a:off x="-10677" y="736872"/>
            <a:ext cx="11521280" cy="5703869"/>
          </a:xfrm>
          <a:prstGeom prst="rect">
            <a:avLst/>
          </a:prstGeom>
        </p:spPr>
        <p:txBody>
          <a:bodyPr wrap="square">
            <a:spAutoFit/>
          </a:bodyPr>
          <a:lstStyle/>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pca nvcbp8a nvcbp8b nvcbp8c nvcbp8d nvcbp8e nvcbp8f nvcbp8g nvcbp8h nvcbp8i nvcbp8j</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latin typeface="Courier New" panose="02070309020205020404" pitchFamily="49" charset="0"/>
                <a:ea typeface="Calibri" panose="020F0502020204030204" pitchFamily="34" charset="0"/>
                <a:cs typeface="Times New Roman" panose="02020603050405020304" pitchFamily="18" charset="0"/>
              </a:rPr>
              <a:t>Principal components/correlation                  Number of </a:t>
            </a:r>
            <a:r>
              <a:rPr lang="en-US" dirty="0" err="1">
                <a:latin typeface="Courier New" panose="02070309020205020404" pitchFamily="49" charset="0"/>
                <a:ea typeface="Calibri" panose="020F0502020204030204" pitchFamily="34" charset="0"/>
                <a:cs typeface="Times New Roman" panose="02020603050405020304" pitchFamily="18" charset="0"/>
              </a:rPr>
              <a:t>obs</a:t>
            </a:r>
            <a:r>
              <a:rPr lang="en-US" dirty="0">
                <a:latin typeface="Courier New" panose="02070309020205020404" pitchFamily="49" charset="0"/>
                <a:ea typeface="Calibri" panose="020F0502020204030204" pitchFamily="34" charset="0"/>
                <a:cs typeface="Times New Roman" panose="02020603050405020304" pitchFamily="18" charset="0"/>
              </a:rPr>
              <a:t>    =    107215</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latin typeface="Courier New" panose="02070309020205020404" pitchFamily="49" charset="0"/>
                <a:ea typeface="Calibri" panose="020F0502020204030204" pitchFamily="34" charset="0"/>
                <a:cs typeface="Times New Roman" panose="02020603050405020304" pitchFamily="18" charset="0"/>
              </a:rPr>
              <a:t>                                                  Number of comp.  =        10</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latin typeface="Courier New" panose="02070309020205020404" pitchFamily="49" charset="0"/>
                <a:ea typeface="Calibri" panose="020F0502020204030204" pitchFamily="34" charset="0"/>
                <a:cs typeface="Times New Roman" panose="02020603050405020304" pitchFamily="18" charset="0"/>
              </a:rPr>
              <a:t>                                                  Trace            =        10</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latin typeface="Courier New" panose="02070309020205020404" pitchFamily="49" charset="0"/>
                <a:ea typeface="Calibri" panose="020F0502020204030204" pitchFamily="34" charset="0"/>
                <a:cs typeface="Times New Roman" panose="02020603050405020304" pitchFamily="18" charset="0"/>
              </a:rPr>
              <a:t>    Rotation: (unrotated = principal)             Rho              =    1.0000</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latin typeface="Courier New" panose="02070309020205020404" pitchFamily="49" charset="0"/>
                <a:ea typeface="Calibri" panose="020F0502020204030204" pitchFamily="34" charset="0"/>
                <a:cs typeface="Times New Roman" panose="02020603050405020304" pitchFamily="18" charset="0"/>
              </a:rPr>
              <a:t>    --------------------------------------------------------------------------</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latin typeface="Courier New" panose="02070309020205020404" pitchFamily="49" charset="0"/>
                <a:ea typeface="Calibri" panose="020F0502020204030204" pitchFamily="34" charset="0"/>
                <a:cs typeface="Times New Roman" panose="02020603050405020304" pitchFamily="18" charset="0"/>
              </a:rPr>
              <a:t>       Component |   Eigenvalue   Difference         Proportion   Cumulative</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latin typeface="Courier New" panose="02070309020205020404" pitchFamily="49" charset="0"/>
                <a:ea typeface="Calibri" panose="020F0502020204030204" pitchFamily="34" charset="0"/>
                <a:cs typeface="Times New Roman" panose="02020603050405020304" pitchFamily="18" charset="0"/>
              </a:rPr>
              <a:t>    -------------+------------------------------------------------------------</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latin typeface="Courier New" panose="02070309020205020404" pitchFamily="49" charset="0"/>
                <a:ea typeface="Calibri" panose="020F0502020204030204" pitchFamily="34" charset="0"/>
                <a:cs typeface="Times New Roman" panose="02020603050405020304" pitchFamily="18" charset="0"/>
              </a:rPr>
              <a:t>           Comp1 |      8.05403      7.49218             0.8054       0.8054</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latin typeface="Courier New" panose="02070309020205020404" pitchFamily="49" charset="0"/>
                <a:ea typeface="Calibri" panose="020F0502020204030204" pitchFamily="34" charset="0"/>
                <a:cs typeface="Times New Roman" panose="02020603050405020304" pitchFamily="18" charset="0"/>
              </a:rPr>
              <a:t>           Comp2 |      .561855      .264552             0.0562       0.8616</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latin typeface="Courier New" panose="02070309020205020404" pitchFamily="49" charset="0"/>
                <a:ea typeface="Calibri" panose="020F0502020204030204" pitchFamily="34" charset="0"/>
                <a:cs typeface="Times New Roman" panose="02020603050405020304" pitchFamily="18" charset="0"/>
              </a:rPr>
              <a:t>           Comp3 |      .297303     .0873967             0.0297       0.8913</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latin typeface="Courier New" panose="02070309020205020404" pitchFamily="49" charset="0"/>
                <a:ea typeface="Calibri" panose="020F0502020204030204" pitchFamily="34" charset="0"/>
                <a:cs typeface="Times New Roman" panose="02020603050405020304" pitchFamily="18" charset="0"/>
              </a:rPr>
              <a:t>           Comp4 |      .209906      .015658             0.0210       0.9123</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latin typeface="Courier New" panose="02070309020205020404" pitchFamily="49" charset="0"/>
                <a:ea typeface="Calibri" panose="020F0502020204030204" pitchFamily="34" charset="0"/>
                <a:cs typeface="Times New Roman" panose="02020603050405020304" pitchFamily="18" charset="0"/>
              </a:rPr>
              <a:t>           Comp5 |      .194248    .00528179             0.0194       0.9317</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latin typeface="Courier New" panose="02070309020205020404" pitchFamily="49" charset="0"/>
                <a:ea typeface="Calibri" panose="020F0502020204030204" pitchFamily="34" charset="0"/>
                <a:cs typeface="Times New Roman" panose="02020603050405020304" pitchFamily="18" charset="0"/>
              </a:rPr>
              <a:t>           Comp6 |      .188966     .0307648             0.0189       0.9506</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latin typeface="Courier New" panose="02070309020205020404" pitchFamily="49" charset="0"/>
                <a:ea typeface="Calibri" panose="020F0502020204030204" pitchFamily="34" charset="0"/>
                <a:cs typeface="Times New Roman" panose="02020603050405020304" pitchFamily="18" charset="0"/>
              </a:rPr>
              <a:t>           Comp7 |      .158201     .0277182             0.0158       0.9665</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latin typeface="Courier New" panose="02070309020205020404" pitchFamily="49" charset="0"/>
                <a:ea typeface="Calibri" panose="020F0502020204030204" pitchFamily="34" charset="0"/>
                <a:cs typeface="Times New Roman" panose="02020603050405020304" pitchFamily="18" charset="0"/>
              </a:rPr>
              <a:t>           Comp8 |      .130483    .00956398             0.0130       0.9795</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latin typeface="Courier New" panose="02070309020205020404" pitchFamily="49" charset="0"/>
                <a:ea typeface="Calibri" panose="020F0502020204030204" pitchFamily="34" charset="0"/>
                <a:cs typeface="Times New Roman" panose="02020603050405020304" pitchFamily="18" charset="0"/>
              </a:rPr>
              <a:t>           Comp9 |      .120919     .0368326             0.0121       0.9916</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latin typeface="Courier New" panose="02070309020205020404" pitchFamily="49" charset="0"/>
                <a:ea typeface="Calibri" panose="020F0502020204030204" pitchFamily="34" charset="0"/>
                <a:cs typeface="Times New Roman" panose="02020603050405020304" pitchFamily="18" charset="0"/>
              </a:rPr>
              <a:t>          Comp10 |     .0840867            .             0.0084       1.0000</a:t>
            </a:r>
            <a:endParaRPr lang="es-CO" sz="32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ourier New" panose="02070309020205020404" pitchFamily="49" charset="0"/>
                <a:ea typeface="Calibri" panose="020F0502020204030204" pitchFamily="34" charset="0"/>
              </a:rPr>
              <a:t>    --------------------------------------------------------------------------</a:t>
            </a:r>
            <a:r>
              <a:rPr lang="es-CO" dirty="0"/>
              <a:t> </a:t>
            </a:r>
          </a:p>
        </p:txBody>
      </p:sp>
    </p:spTree>
    <p:extLst>
      <p:ext uri="{BB962C8B-B14F-4D97-AF65-F5344CB8AC3E}">
        <p14:creationId xmlns:p14="http://schemas.microsoft.com/office/powerpoint/2010/main" val="928827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18DCBFD-0B0D-5940-9A13-22F5FFAB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18959"/>
          <a:stretch/>
        </p:blipFill>
        <p:spPr>
          <a:xfrm>
            <a:off x="-17694" y="1"/>
            <a:ext cx="11295529" cy="5557837"/>
          </a:xfrm>
          <a:prstGeom prst="rect">
            <a:avLst/>
          </a:prstGeom>
        </p:spPr>
      </p:pic>
      <p:sp>
        <p:nvSpPr>
          <p:cNvPr id="5" name="CuadroTexto 4"/>
          <p:cNvSpPr txBox="1"/>
          <p:nvPr/>
        </p:nvSpPr>
        <p:spPr>
          <a:xfrm>
            <a:off x="243687" y="122422"/>
            <a:ext cx="3951723" cy="461665"/>
          </a:xfrm>
          <a:prstGeom prst="rect">
            <a:avLst/>
          </a:prstGeom>
          <a:noFill/>
        </p:spPr>
        <p:txBody>
          <a:bodyPr wrap="none" rtlCol="0">
            <a:spAutoFit/>
          </a:bodyPr>
          <a:lstStyle/>
          <a:p>
            <a:r>
              <a:rPr lang="es-ES" sz="2400" b="1" dirty="0">
                <a:solidFill>
                  <a:schemeClr val="accent1">
                    <a:lumMod val="75000"/>
                  </a:schemeClr>
                </a:solidFill>
                <a:latin typeface="Century Gothic"/>
                <a:cs typeface="Century Gothic"/>
              </a:rPr>
              <a:t>INDICE DE HABITABILIDAD</a:t>
            </a:r>
          </a:p>
        </p:txBody>
      </p:sp>
      <p:sp>
        <p:nvSpPr>
          <p:cNvPr id="7" name="Rectángulo 6">
            <a:extLst>
              <a:ext uri="{FF2B5EF4-FFF2-40B4-BE49-F238E27FC236}">
                <a16:creationId xmlns:a16="http://schemas.microsoft.com/office/drawing/2014/main" id="{748263BA-C7B3-4176-8A86-C8F2102E1A77}"/>
              </a:ext>
            </a:extLst>
          </p:cNvPr>
          <p:cNvSpPr/>
          <p:nvPr/>
        </p:nvSpPr>
        <p:spPr>
          <a:xfrm>
            <a:off x="37646" y="927871"/>
            <a:ext cx="11449272" cy="1268489"/>
          </a:xfrm>
          <a:prstGeom prst="rect">
            <a:avLst/>
          </a:prstGeom>
        </p:spPr>
        <p:txBody>
          <a:bodyPr wrap="square">
            <a:spAutoFit/>
          </a:bodyPr>
          <a:lstStyle/>
          <a:p>
            <a:pPr>
              <a:lnSpc>
                <a:spcPct val="107000"/>
              </a:lnSpc>
              <a:spcAft>
                <a:spcPts val="0"/>
              </a:spcAft>
            </a:pPr>
            <a:r>
              <a:rPr lang="es-CO" dirty="0">
                <a:latin typeface="Garamond" panose="02020404030301010803" pitchFamily="18" charset="0"/>
                <a:ea typeface="Calibri" panose="020F0502020204030204" pitchFamily="34" charset="0"/>
                <a:cs typeface="DejaVuSansCondensed"/>
              </a:rPr>
              <a:t>NVCBP9 </a:t>
            </a:r>
            <a:r>
              <a:rPr lang="es-CO" dirty="0">
                <a:latin typeface="Garamond" panose="02020404030301010803" pitchFamily="18" charset="0"/>
                <a:ea typeface="Calibri" panose="020F0502020204030204" pitchFamily="34" charset="0"/>
                <a:cs typeface="Courier New" panose="02070309020205020404" pitchFamily="49" charset="0"/>
              </a:rPr>
              <a:t>¿Algún espacio de la edificación donde está ubicada la vivienda está dedicado a negocios de industria, comercio o servicios? </a:t>
            </a:r>
            <a:endParaRPr lang="es-CO" sz="1400" dirty="0">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Garamond" panose="02020404030301010803" pitchFamily="18" charset="0"/>
                <a:ea typeface="Calibri" panose="020F0502020204030204" pitchFamily="34" charset="0"/>
                <a:cs typeface="DejaVuSansCondensed"/>
              </a:rPr>
              <a:t>NVCBP10 10. Tipo de vivienda: 1 Casa 2 Apartamento 3 Cuarto (s) 4 Otro tipo de vivienda (carpa, tienda, vagón, embarcación, refugio natural, etc.).</a:t>
            </a:r>
            <a:endParaRPr lang="es-CO" sz="1400" dirty="0">
              <a:latin typeface="Garamond" panose="02020404030301010803" pitchFamily="18" charset="0"/>
              <a:ea typeface="Calibri" panose="020F0502020204030204" pitchFamily="34" charset="0"/>
              <a:cs typeface="Times New Roman" panose="02020603050405020304" pitchFamily="18" charset="0"/>
            </a:endParaRPr>
          </a:p>
        </p:txBody>
      </p:sp>
      <p:sp>
        <p:nvSpPr>
          <p:cNvPr id="9" name="Rectángulo 8">
            <a:extLst>
              <a:ext uri="{FF2B5EF4-FFF2-40B4-BE49-F238E27FC236}">
                <a16:creationId xmlns:a16="http://schemas.microsoft.com/office/drawing/2014/main" id="{7B40DF47-5D65-4AA8-BB10-104CB9520115}"/>
              </a:ext>
            </a:extLst>
          </p:cNvPr>
          <p:cNvSpPr/>
          <p:nvPr/>
        </p:nvSpPr>
        <p:spPr>
          <a:xfrm>
            <a:off x="1093086" y="2502491"/>
            <a:ext cx="10801200" cy="3332964"/>
          </a:xfrm>
          <a:prstGeom prst="rect">
            <a:avLst/>
          </a:prstGeom>
        </p:spPr>
        <p:txBody>
          <a:bodyPr wrap="square">
            <a:spAutoFit/>
          </a:bodyPr>
          <a:lstStyle/>
          <a:p>
            <a:pPr>
              <a:lnSpc>
                <a:spcPct val="107000"/>
              </a:lnSpc>
              <a:spcAft>
                <a:spcPts val="0"/>
              </a:spcAft>
            </a:pPr>
            <a:r>
              <a:rPr lang="es-CO" dirty="0">
                <a:latin typeface="Garamond" panose="02020404030301010803" pitchFamily="18" charset="0"/>
                <a:ea typeface="Calibri" panose="020F0502020204030204" pitchFamily="34" charset="0"/>
                <a:cs typeface="Times New Roman" panose="02020603050405020304" pitchFamily="18" charset="0"/>
              </a:rPr>
              <a:t>Área dedicada a negocio y tipo de vivienda</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Garamond" panose="02020404030301010803" pitchFamily="18" charset="0"/>
                <a:ea typeface="Calibri" panose="020F0502020204030204" pitchFamily="34" charset="0"/>
                <a:cs typeface="Times New Roman" panose="02020603050405020304" pitchFamily="18" charset="0"/>
              </a:rPr>
              <a:t>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tabulate nvcbp9 nvcbp10</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           |                   NVCBP10</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    NVCBP9 |         1          2          3          4 |     Total</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         1 |     3,934      4,050        180          0 |     8,164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         2 |    39,266     57,620      2,155         10 |    99,051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Courier New" panose="02070309020205020404" pitchFamily="49" charset="0"/>
                <a:ea typeface="Calibri" panose="020F0502020204030204" pitchFamily="34" charset="0"/>
                <a:cs typeface="Times New Roman" panose="02020603050405020304" pitchFamily="18" charset="0"/>
              </a:rPr>
              <a:t>-----------+--------------------------------------------+----------</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r>
              <a:rPr lang="es-CO" dirty="0">
                <a:latin typeface="Courier New" panose="02070309020205020404" pitchFamily="49" charset="0"/>
                <a:ea typeface="Calibri" panose="020F0502020204030204" pitchFamily="34" charset="0"/>
              </a:rPr>
              <a:t>     Total |    43,200     61,670      2,335         10 |   107,215 </a:t>
            </a:r>
            <a:endParaRPr lang="es-CO" dirty="0"/>
          </a:p>
        </p:txBody>
      </p:sp>
    </p:spTree>
    <p:extLst>
      <p:ext uri="{BB962C8B-B14F-4D97-AF65-F5344CB8AC3E}">
        <p14:creationId xmlns:p14="http://schemas.microsoft.com/office/powerpoint/2010/main" val="2248446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18DCBFD-0B0D-5940-9A13-22F5FFAB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18959"/>
          <a:stretch/>
        </p:blipFill>
        <p:spPr>
          <a:xfrm>
            <a:off x="-17694" y="1"/>
            <a:ext cx="11295529" cy="5557837"/>
          </a:xfrm>
          <a:prstGeom prst="rect">
            <a:avLst/>
          </a:prstGeom>
        </p:spPr>
      </p:pic>
      <p:sp>
        <p:nvSpPr>
          <p:cNvPr id="5" name="CuadroTexto 4"/>
          <p:cNvSpPr txBox="1"/>
          <p:nvPr/>
        </p:nvSpPr>
        <p:spPr>
          <a:xfrm>
            <a:off x="243687" y="122422"/>
            <a:ext cx="3951723" cy="461665"/>
          </a:xfrm>
          <a:prstGeom prst="rect">
            <a:avLst/>
          </a:prstGeom>
          <a:noFill/>
        </p:spPr>
        <p:txBody>
          <a:bodyPr wrap="none" rtlCol="0">
            <a:spAutoFit/>
          </a:bodyPr>
          <a:lstStyle/>
          <a:p>
            <a:r>
              <a:rPr lang="es-ES" sz="2400" b="1" dirty="0">
                <a:solidFill>
                  <a:schemeClr val="accent1">
                    <a:lumMod val="75000"/>
                  </a:schemeClr>
                </a:solidFill>
                <a:latin typeface="Century Gothic"/>
                <a:cs typeface="Century Gothic"/>
              </a:rPr>
              <a:t>INDICE DE HABITABILIDAD</a:t>
            </a:r>
          </a:p>
        </p:txBody>
      </p:sp>
      <p:pic>
        <p:nvPicPr>
          <p:cNvPr id="7" name="Imagen 6">
            <a:extLst>
              <a:ext uri="{FF2B5EF4-FFF2-40B4-BE49-F238E27FC236}">
                <a16:creationId xmlns:a16="http://schemas.microsoft.com/office/drawing/2014/main" id="{1BB87C98-B97B-4E20-8EBB-8FD977693F1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2695" y="741363"/>
            <a:ext cx="7056784" cy="5476932"/>
          </a:xfrm>
          <a:prstGeom prst="rect">
            <a:avLst/>
          </a:prstGeom>
          <a:noFill/>
          <a:ln>
            <a:noFill/>
          </a:ln>
        </p:spPr>
      </p:pic>
    </p:spTree>
    <p:extLst>
      <p:ext uri="{BB962C8B-B14F-4D97-AF65-F5344CB8AC3E}">
        <p14:creationId xmlns:p14="http://schemas.microsoft.com/office/powerpoint/2010/main" val="449622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18DCBFD-0B0D-5940-9A13-22F5FFAB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18959"/>
          <a:stretch/>
        </p:blipFill>
        <p:spPr>
          <a:xfrm>
            <a:off x="-17694" y="1"/>
            <a:ext cx="11295529" cy="5557837"/>
          </a:xfrm>
          <a:prstGeom prst="rect">
            <a:avLst/>
          </a:prstGeom>
        </p:spPr>
      </p:pic>
      <p:sp>
        <p:nvSpPr>
          <p:cNvPr id="5" name="CuadroTexto 4"/>
          <p:cNvSpPr txBox="1"/>
          <p:nvPr/>
        </p:nvSpPr>
        <p:spPr>
          <a:xfrm>
            <a:off x="243687" y="122422"/>
            <a:ext cx="3951723" cy="461665"/>
          </a:xfrm>
          <a:prstGeom prst="rect">
            <a:avLst/>
          </a:prstGeom>
          <a:noFill/>
        </p:spPr>
        <p:txBody>
          <a:bodyPr wrap="none" rtlCol="0">
            <a:spAutoFit/>
          </a:bodyPr>
          <a:lstStyle/>
          <a:p>
            <a:r>
              <a:rPr lang="es-ES" sz="2400" b="1" dirty="0">
                <a:solidFill>
                  <a:schemeClr val="accent1">
                    <a:lumMod val="75000"/>
                  </a:schemeClr>
                </a:solidFill>
                <a:latin typeface="Century Gothic"/>
                <a:cs typeface="Century Gothic"/>
              </a:rPr>
              <a:t>INDICE DE HABITABILIDAD</a:t>
            </a:r>
          </a:p>
        </p:txBody>
      </p:sp>
      <p:sp>
        <p:nvSpPr>
          <p:cNvPr id="7" name="Rectángulo 6">
            <a:extLst>
              <a:ext uri="{FF2B5EF4-FFF2-40B4-BE49-F238E27FC236}">
                <a16:creationId xmlns:a16="http://schemas.microsoft.com/office/drawing/2014/main" id="{F8BEA5D8-B804-437F-BCAE-C12E0961DE01}"/>
              </a:ext>
            </a:extLst>
          </p:cNvPr>
          <p:cNvSpPr/>
          <p:nvPr/>
        </p:nvSpPr>
        <p:spPr>
          <a:xfrm>
            <a:off x="1216829" y="980410"/>
            <a:ext cx="9211848" cy="4527586"/>
          </a:xfrm>
          <a:prstGeom prst="rect">
            <a:avLst/>
          </a:prstGeom>
        </p:spPr>
        <p:txBody>
          <a:bodyPr wrap="square">
            <a:spAutoFit/>
          </a:bodyPr>
          <a:lstStyle/>
          <a:p>
            <a:pPr>
              <a:lnSpc>
                <a:spcPct val="107000"/>
              </a:lnSpc>
              <a:spcAft>
                <a:spcPts val="0"/>
              </a:spcAft>
            </a:pPr>
            <a:r>
              <a:rPr lang="es-CO" dirty="0">
                <a:latin typeface="Garamond" panose="02020404030301010803" pitchFamily="18" charset="0"/>
                <a:ea typeface="Calibri" panose="020F0502020204030204" pitchFamily="34" charset="0"/>
                <a:cs typeface="DejaVuSansCondensed"/>
              </a:rPr>
              <a:t>NVCBP8B ¿La vivienda presenta:2? ¿Goteras en el techo?</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Garamond" panose="02020404030301010803" pitchFamily="18" charset="0"/>
                <a:ea typeface="Calibri" panose="020F0502020204030204" pitchFamily="34" charset="0"/>
                <a:cs typeface="DejaVuSansCondensed"/>
              </a:rPr>
              <a:t>NVCBP8C ¿La vivienda presenta:3? ¿Grietas en techos y paredes?</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Garamond" panose="02020404030301010803" pitchFamily="18" charset="0"/>
                <a:ea typeface="Calibri" panose="020F0502020204030204" pitchFamily="34" charset="0"/>
                <a:cs typeface="Times New Roman" panose="02020603050405020304" pitchFamily="18" charset="0"/>
              </a:rPr>
              <a:t>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Garamond" panose="02020404030301010803" pitchFamily="18" charset="0"/>
                <a:ea typeface="Calibri" panose="020F0502020204030204" pitchFamily="34" charset="0"/>
                <a:cs typeface="Times New Roman" panose="02020603050405020304" pitchFamily="18" charset="0"/>
              </a:rPr>
              <a:t>Otro grupo</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Garamond" panose="02020404030301010803" pitchFamily="18" charset="0"/>
                <a:ea typeface="Calibri" panose="020F0502020204030204" pitchFamily="34" charset="0"/>
                <a:cs typeface="Times New Roman" panose="02020603050405020304" pitchFamily="18" charset="0"/>
              </a:rPr>
              <a:t>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Garamond" panose="02020404030301010803" pitchFamily="18" charset="0"/>
                <a:ea typeface="Calibri" panose="020F0502020204030204" pitchFamily="34" charset="0"/>
                <a:cs typeface="DejaVuSansCondensed"/>
              </a:rPr>
              <a:t>NVCBP8D ¿La vivienda presenta:4? ¿Fallas en tuberías, cañerías o desagües?</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Garamond" panose="02020404030301010803" pitchFamily="18" charset="0"/>
                <a:ea typeface="Calibri" panose="020F0502020204030204" pitchFamily="34" charset="0"/>
                <a:cs typeface="DejaVuSansCondensed"/>
              </a:rPr>
              <a:t>NVCBP8E ¿La vivienda presenta:5? ¿Grietas en el piso?</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Garamond" panose="02020404030301010803" pitchFamily="18" charset="0"/>
                <a:ea typeface="Calibri" panose="020F0502020204030204" pitchFamily="34" charset="0"/>
                <a:cs typeface="DejaVuSansCondensed"/>
              </a:rPr>
              <a:t>NVCBP8F ¿La vivienda presenta:6? ¿Cielorrasos o tejas en mal estado?</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Garamond" panose="02020404030301010803" pitchFamily="18" charset="0"/>
                <a:ea typeface="Calibri" panose="020F0502020204030204" pitchFamily="34" charset="0"/>
                <a:cs typeface="DejaVuSansCondensed"/>
              </a:rPr>
              <a:t>NVCBP8G ¿La vivienda presenta:7? ¿Escasa ventilación?</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Garamond" panose="02020404030301010803" pitchFamily="18" charset="0"/>
                <a:ea typeface="Calibri" panose="020F0502020204030204" pitchFamily="34" charset="0"/>
                <a:cs typeface="DejaVuSansCondensed"/>
              </a:rPr>
              <a:t>NVCBP8H ¿La vivienda presenta:8? ¿Inundación cuando llueve o cuando se crece el río?</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Garamond" panose="02020404030301010803" pitchFamily="18" charset="0"/>
                <a:ea typeface="Calibri" panose="020F0502020204030204" pitchFamily="34" charset="0"/>
                <a:cs typeface="Times New Roman" panose="02020603050405020304" pitchFamily="18" charset="0"/>
              </a:rPr>
              <a:t>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Garamond" panose="02020404030301010803" pitchFamily="18" charset="0"/>
                <a:ea typeface="Calibri" panose="020F0502020204030204" pitchFamily="34" charset="0"/>
                <a:cs typeface="Times New Roman" panose="02020603050405020304" pitchFamily="18" charset="0"/>
              </a:rPr>
              <a:t>Otro grupo</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Garamond" panose="02020404030301010803" pitchFamily="18" charset="0"/>
                <a:ea typeface="Calibri" panose="020F0502020204030204" pitchFamily="34" charset="0"/>
                <a:cs typeface="Times New Roman" panose="02020603050405020304" pitchFamily="18" charset="0"/>
              </a:rPr>
              <a:t>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Garamond" panose="02020404030301010803" pitchFamily="18" charset="0"/>
                <a:ea typeface="Calibri" panose="020F0502020204030204" pitchFamily="34" charset="0"/>
                <a:cs typeface="DejaVuSansCondensed"/>
              </a:rPr>
              <a:t>NVCBP8I ¿La vivienda presenta:9? ¿Peligro de derrumbe, avalancha o deslizamiento?</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dirty="0">
                <a:latin typeface="Garamond" panose="02020404030301010803" pitchFamily="18" charset="0"/>
                <a:ea typeface="Calibri" panose="020F0502020204030204" pitchFamily="34" charset="0"/>
                <a:cs typeface="DejaVuSansCondensed"/>
              </a:rPr>
              <a:t>NVCBP8J ¿La vivienda presenta:10? ¿Hundimiento del terreno?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6123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18DCBFD-0B0D-5940-9A13-22F5FFAB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18959"/>
          <a:stretch/>
        </p:blipFill>
        <p:spPr>
          <a:xfrm>
            <a:off x="-17694" y="1"/>
            <a:ext cx="11295529" cy="5557837"/>
          </a:xfrm>
          <a:prstGeom prst="rect">
            <a:avLst/>
          </a:prstGeom>
        </p:spPr>
      </p:pic>
      <p:sp>
        <p:nvSpPr>
          <p:cNvPr id="5" name="CuadroTexto 4"/>
          <p:cNvSpPr txBox="1"/>
          <p:nvPr/>
        </p:nvSpPr>
        <p:spPr>
          <a:xfrm>
            <a:off x="243687" y="122422"/>
            <a:ext cx="3951723" cy="461665"/>
          </a:xfrm>
          <a:prstGeom prst="rect">
            <a:avLst/>
          </a:prstGeom>
          <a:noFill/>
        </p:spPr>
        <p:txBody>
          <a:bodyPr wrap="none" rtlCol="0">
            <a:spAutoFit/>
          </a:bodyPr>
          <a:lstStyle/>
          <a:p>
            <a:r>
              <a:rPr lang="es-ES" sz="2400" b="1" dirty="0">
                <a:solidFill>
                  <a:schemeClr val="accent1">
                    <a:lumMod val="75000"/>
                  </a:schemeClr>
                </a:solidFill>
                <a:latin typeface="Century Gothic"/>
                <a:cs typeface="Century Gothic"/>
              </a:rPr>
              <a:t>INDICE DE HABITABILIDAD</a:t>
            </a:r>
          </a:p>
        </p:txBody>
      </p:sp>
      <p:sp>
        <p:nvSpPr>
          <p:cNvPr id="7" name="Rectángulo 6">
            <a:extLst>
              <a:ext uri="{FF2B5EF4-FFF2-40B4-BE49-F238E27FC236}">
                <a16:creationId xmlns:a16="http://schemas.microsoft.com/office/drawing/2014/main" id="{8BA2245F-4A64-4BF6-A769-41726BCAE8EA}"/>
              </a:ext>
            </a:extLst>
          </p:cNvPr>
          <p:cNvSpPr/>
          <p:nvPr/>
        </p:nvSpPr>
        <p:spPr>
          <a:xfrm>
            <a:off x="349259" y="1407197"/>
            <a:ext cx="4913857" cy="2441759"/>
          </a:xfrm>
          <a:prstGeom prst="rect">
            <a:avLst/>
          </a:prstGeom>
        </p:spPr>
        <p:txBody>
          <a:bodyPr wrap="square">
            <a:spAutoFit/>
          </a:bodyPr>
          <a:lstStyle/>
          <a:p>
            <a:pPr algn="just">
              <a:lnSpc>
                <a:spcPct val="107000"/>
              </a:lnSpc>
              <a:spcAft>
                <a:spcPts val="0"/>
              </a:spcAft>
            </a:pPr>
            <a:r>
              <a:rPr lang="es-CO" dirty="0">
                <a:latin typeface="Helvetica" panose="020B0604020202020204" pitchFamily="34" charset="0"/>
                <a:ea typeface="Calibri" panose="020F0502020204030204" pitchFamily="34" charset="0"/>
                <a:cs typeface="Helvetica" panose="020B0604020202020204" pitchFamily="34" charset="0"/>
              </a:rPr>
              <a:t>12. ¿Cuál es el material predominante de las paredes exteriores? 1 Bloque, ladrillo, piedra, madera pulida 2 Tapia pisada, adobe 3 Bahareque revocado 4 Bahareque sin revocar 5 Madera burda, tabla, tablón 6 Material prefabricado 7 Guadua, caña, esterilla, otro vegetal 8 Zinc, tela, lona, cartón, latas, desechos, plástico 9 Sin paredes</a:t>
            </a:r>
            <a:endParaRPr lang="es-CO" sz="1600" dirty="0">
              <a:latin typeface="Helvetica" panose="020B0604020202020204" pitchFamily="34" charset="0"/>
              <a:ea typeface="Calibri" panose="020F0502020204030204" pitchFamily="34" charset="0"/>
              <a:cs typeface="Helvetica" panose="020B0604020202020204" pitchFamily="34" charset="0"/>
            </a:endParaRPr>
          </a:p>
        </p:txBody>
      </p:sp>
      <p:sp>
        <p:nvSpPr>
          <p:cNvPr id="9" name="Rectángulo 8">
            <a:extLst>
              <a:ext uri="{FF2B5EF4-FFF2-40B4-BE49-F238E27FC236}">
                <a16:creationId xmlns:a16="http://schemas.microsoft.com/office/drawing/2014/main" id="{2D4546A4-5ACA-4E64-AB7C-6262C623626B}"/>
              </a:ext>
            </a:extLst>
          </p:cNvPr>
          <p:cNvSpPr/>
          <p:nvPr/>
        </p:nvSpPr>
        <p:spPr>
          <a:xfrm>
            <a:off x="109897" y="4672066"/>
            <a:ext cx="6820093" cy="1109599"/>
          </a:xfrm>
          <a:prstGeom prst="rect">
            <a:avLst/>
          </a:prstGeom>
        </p:spPr>
        <p:txBody>
          <a:bodyPr wrap="square">
            <a:spAutoFit/>
          </a:bodyPr>
          <a:lstStyle/>
          <a:p>
            <a:pPr>
              <a:lnSpc>
                <a:spcPct val="107000"/>
              </a:lnSpc>
              <a:spcAft>
                <a:spcPts val="0"/>
              </a:spcAft>
            </a:pPr>
            <a:r>
              <a:rPr lang="en-US" sz="1200" dirty="0">
                <a:latin typeface="Courier New" panose="02070309020205020404" pitchFamily="49" charset="0"/>
                <a:ea typeface="Calibri" panose="020F0502020204030204" pitchFamily="34" charset="0"/>
                <a:cs typeface="Times New Roman" panose="02020603050405020304" pitchFamily="18" charset="0"/>
              </a:rPr>
              <a:t>summarize nvcbp12</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latin typeface="Courier New" panose="02070309020205020404" pitchFamily="49" charset="0"/>
                <a:ea typeface="Calibri" panose="020F0502020204030204" pitchFamily="34" charset="0"/>
                <a:cs typeface="Times New Roman" panose="02020603050405020304" pitchFamily="18" charset="0"/>
              </a:rPr>
              <a:t>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latin typeface="Courier New" panose="02070309020205020404" pitchFamily="49" charset="0"/>
                <a:ea typeface="Calibri" panose="020F0502020204030204" pitchFamily="34" charset="0"/>
                <a:cs typeface="Times New Roman" panose="02020603050405020304" pitchFamily="18" charset="0"/>
              </a:rPr>
              <a:t>    Variable |       </a:t>
            </a:r>
            <a:r>
              <a:rPr lang="en-US" sz="1200" dirty="0" err="1">
                <a:latin typeface="Courier New" panose="02070309020205020404" pitchFamily="49" charset="0"/>
                <a:ea typeface="Calibri" panose="020F0502020204030204" pitchFamily="34" charset="0"/>
                <a:cs typeface="Times New Roman" panose="02020603050405020304" pitchFamily="18" charset="0"/>
              </a:rPr>
              <a:t>Obs</a:t>
            </a:r>
            <a:r>
              <a:rPr lang="en-US" sz="1200" dirty="0">
                <a:latin typeface="Courier New" panose="02070309020205020404" pitchFamily="49" charset="0"/>
                <a:ea typeface="Calibri" panose="020F0502020204030204" pitchFamily="34" charset="0"/>
                <a:cs typeface="Times New Roman" panose="02020603050405020304" pitchFamily="18" charset="0"/>
              </a:rPr>
              <a:t>        Mean    Std. Dev.       </a:t>
            </a:r>
            <a:r>
              <a:rPr lang="es-CO" sz="1200" dirty="0">
                <a:latin typeface="Courier New" panose="02070309020205020404" pitchFamily="49" charset="0"/>
                <a:ea typeface="Calibri" panose="020F0502020204030204" pitchFamily="34" charset="0"/>
                <a:cs typeface="Times New Roman" panose="02020603050405020304" pitchFamily="18" charset="0"/>
              </a:rPr>
              <a:t>Min        Max</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latin typeface="Courier New" panose="02070309020205020404" pitchFamily="49" charset="0"/>
                <a:ea typeface="Calibri" panose="020F0502020204030204" pitchFamily="34" charset="0"/>
                <a:cs typeface="Times New Roman" panose="02020603050405020304" pitchFamily="18" charset="0"/>
              </a:rPr>
              <a:t>-------------+--------------------------------------------------------</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latin typeface="Courier New" panose="02070309020205020404" pitchFamily="49" charset="0"/>
                <a:ea typeface="Calibri" panose="020F0502020204030204" pitchFamily="34" charset="0"/>
                <a:cs typeface="Times New Roman" panose="02020603050405020304" pitchFamily="18" charset="0"/>
              </a:rPr>
              <a:t>     nvcbp12 |    107215    1.062333    .4967523          1          9</a:t>
            </a:r>
            <a:endParaRPr lang="es-CO"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E15365EB-DCCF-43F7-A33E-6E5DE03A992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0069" y="1127506"/>
            <a:ext cx="5118735" cy="3747135"/>
          </a:xfrm>
          <a:prstGeom prst="rect">
            <a:avLst/>
          </a:prstGeom>
          <a:noFill/>
          <a:ln>
            <a:noFill/>
          </a:ln>
        </p:spPr>
      </p:pic>
    </p:spTree>
    <p:extLst>
      <p:ext uri="{BB962C8B-B14F-4D97-AF65-F5344CB8AC3E}">
        <p14:creationId xmlns:p14="http://schemas.microsoft.com/office/powerpoint/2010/main" val="2825895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sp>
        <p:nvSpPr>
          <p:cNvPr id="5" name="CuadroTexto 4"/>
          <p:cNvSpPr txBox="1"/>
          <p:nvPr/>
        </p:nvSpPr>
        <p:spPr>
          <a:xfrm>
            <a:off x="165798" y="167528"/>
            <a:ext cx="1988045" cy="461665"/>
          </a:xfrm>
          <a:prstGeom prst="rect">
            <a:avLst/>
          </a:prstGeom>
          <a:noFill/>
        </p:spPr>
        <p:txBody>
          <a:bodyPr wrap="none" rtlCol="0">
            <a:spAutoFit/>
          </a:bodyPr>
          <a:lstStyle/>
          <a:p>
            <a:r>
              <a:rPr lang="es-ES" sz="2400" b="1" dirty="0">
                <a:solidFill>
                  <a:schemeClr val="accent1">
                    <a:lumMod val="75000"/>
                  </a:schemeClr>
                </a:solidFill>
                <a:latin typeface="Century Gothic"/>
                <a:cs typeface="Century Gothic"/>
              </a:rPr>
              <a:t>CONTENIDO</a:t>
            </a:r>
          </a:p>
        </p:txBody>
      </p:sp>
      <p:sp>
        <p:nvSpPr>
          <p:cNvPr id="6" name="CuadroTexto 5"/>
          <p:cNvSpPr txBox="1"/>
          <p:nvPr/>
        </p:nvSpPr>
        <p:spPr>
          <a:xfrm>
            <a:off x="405917" y="1335591"/>
            <a:ext cx="9842488" cy="2862322"/>
          </a:xfrm>
          <a:prstGeom prst="rect">
            <a:avLst/>
          </a:prstGeom>
          <a:noFill/>
        </p:spPr>
        <p:txBody>
          <a:bodyPr wrap="square" rtlCol="0">
            <a:spAutoFit/>
          </a:bodyPr>
          <a:lstStyle/>
          <a:p>
            <a:pPr marL="342900" indent="-342900">
              <a:buAutoNum type="arabicPeriod"/>
            </a:pPr>
            <a:r>
              <a:rPr lang="es-ES" sz="2000" dirty="0">
                <a:latin typeface="Helvetica"/>
                <a:cs typeface="Helvetica"/>
              </a:rPr>
              <a:t>Qué es el SIPSDER?</a:t>
            </a:r>
          </a:p>
          <a:p>
            <a:pPr marL="342900" indent="-342900">
              <a:buAutoNum type="arabicPeriod"/>
            </a:pPr>
            <a:endParaRPr lang="es-ES" sz="2000" dirty="0">
              <a:latin typeface="Helvetica"/>
              <a:cs typeface="Helvetica"/>
            </a:endParaRPr>
          </a:p>
          <a:p>
            <a:pPr marL="342900" indent="-342900">
              <a:buAutoNum type="arabicPeriod"/>
            </a:pPr>
            <a:r>
              <a:rPr lang="es-CO" sz="2000" dirty="0">
                <a:latin typeface="Helvetica"/>
                <a:cs typeface="Helvetica"/>
              </a:rPr>
              <a:t>Qu</a:t>
            </a:r>
            <a:r>
              <a:rPr lang="es-ES" sz="2000" dirty="0">
                <a:latin typeface="Helvetica"/>
                <a:cs typeface="Helvetica"/>
              </a:rPr>
              <a:t>é</a:t>
            </a:r>
            <a:r>
              <a:rPr lang="es-CO" sz="2000" dirty="0">
                <a:latin typeface="Helvetica"/>
                <a:cs typeface="Helvetica"/>
              </a:rPr>
              <a:t> es el desarrollo?</a:t>
            </a:r>
          </a:p>
          <a:p>
            <a:pPr marL="342900" indent="-342900">
              <a:buAutoNum type="arabicPeriod"/>
            </a:pPr>
            <a:endParaRPr lang="es-CO" sz="2000" dirty="0">
              <a:latin typeface="Helvetica"/>
              <a:cs typeface="Helvetica"/>
            </a:endParaRPr>
          </a:p>
          <a:p>
            <a:pPr marL="342900" indent="-342900">
              <a:buAutoNum type="arabicPeriod"/>
            </a:pPr>
            <a:r>
              <a:rPr lang="es-CO" sz="2000" dirty="0">
                <a:latin typeface="Helvetica"/>
                <a:cs typeface="Helvetica"/>
              </a:rPr>
              <a:t>Como identificar la ruralidad</a:t>
            </a:r>
          </a:p>
          <a:p>
            <a:pPr marL="342900" indent="-342900">
              <a:buAutoNum type="arabicPeriod"/>
            </a:pPr>
            <a:endParaRPr lang="es-CO" sz="2000" dirty="0">
              <a:latin typeface="Helvetica"/>
              <a:cs typeface="Helvetica"/>
            </a:endParaRPr>
          </a:p>
          <a:p>
            <a:pPr marL="342900" indent="-342900">
              <a:buAutoNum type="arabicPeriod"/>
            </a:pPr>
            <a:r>
              <a:rPr lang="es-CO" sz="2000" dirty="0">
                <a:latin typeface="Helvetica"/>
                <a:cs typeface="Helvetica"/>
              </a:rPr>
              <a:t>Qu</a:t>
            </a:r>
            <a:r>
              <a:rPr lang="es-ES" sz="2000" dirty="0">
                <a:latin typeface="Helvetica"/>
                <a:cs typeface="Helvetica"/>
              </a:rPr>
              <a:t>é estamos proponiendo</a:t>
            </a:r>
            <a:endParaRPr lang="es-CO" sz="2000" dirty="0">
              <a:latin typeface="Helvetica"/>
              <a:cs typeface="Helvetica"/>
            </a:endParaRPr>
          </a:p>
          <a:p>
            <a:pPr marL="342900" indent="-342900">
              <a:buAutoNum type="arabicPeriod"/>
            </a:pPr>
            <a:endParaRPr lang="es-ES" sz="2000" dirty="0">
              <a:latin typeface="Helvetica"/>
              <a:cs typeface="Helvetica"/>
            </a:endParaRPr>
          </a:p>
          <a:p>
            <a:endParaRPr lang="es-ES" sz="2000" dirty="0">
              <a:latin typeface="Helvetica"/>
              <a:cs typeface="Helvetica"/>
            </a:endParaRPr>
          </a:p>
        </p:txBody>
      </p:sp>
    </p:spTree>
    <p:extLst>
      <p:ext uri="{BB962C8B-B14F-4D97-AF65-F5344CB8AC3E}">
        <p14:creationId xmlns:p14="http://schemas.microsoft.com/office/powerpoint/2010/main" val="2408528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18DCBFD-0B0D-5940-9A13-22F5FFAB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b="18959"/>
          <a:stretch/>
        </p:blipFill>
        <p:spPr>
          <a:xfrm>
            <a:off x="-17694" y="1"/>
            <a:ext cx="11295529" cy="5557837"/>
          </a:xfrm>
          <a:prstGeom prst="rect">
            <a:avLst/>
          </a:prstGeom>
        </p:spPr>
      </p:pic>
      <p:sp>
        <p:nvSpPr>
          <p:cNvPr id="5" name="CuadroTexto 4"/>
          <p:cNvSpPr txBox="1"/>
          <p:nvPr/>
        </p:nvSpPr>
        <p:spPr>
          <a:xfrm>
            <a:off x="243687" y="122422"/>
            <a:ext cx="3951723" cy="461665"/>
          </a:xfrm>
          <a:prstGeom prst="rect">
            <a:avLst/>
          </a:prstGeom>
          <a:noFill/>
        </p:spPr>
        <p:txBody>
          <a:bodyPr wrap="none" rtlCol="0">
            <a:spAutoFit/>
          </a:bodyPr>
          <a:lstStyle/>
          <a:p>
            <a:r>
              <a:rPr lang="es-ES" sz="2400" b="1" dirty="0">
                <a:solidFill>
                  <a:schemeClr val="accent1">
                    <a:lumMod val="75000"/>
                  </a:schemeClr>
                </a:solidFill>
                <a:latin typeface="Century Gothic"/>
                <a:cs typeface="Century Gothic"/>
              </a:rPr>
              <a:t>INDICE DE HABITABILIDAD</a:t>
            </a:r>
          </a:p>
        </p:txBody>
      </p:sp>
      <p:sp>
        <p:nvSpPr>
          <p:cNvPr id="7" name="Rectángulo 6">
            <a:extLst>
              <a:ext uri="{FF2B5EF4-FFF2-40B4-BE49-F238E27FC236}">
                <a16:creationId xmlns:a16="http://schemas.microsoft.com/office/drawing/2014/main" id="{78F0752E-C8E4-474A-8D74-ED136FA3A815}"/>
              </a:ext>
            </a:extLst>
          </p:cNvPr>
          <p:cNvSpPr/>
          <p:nvPr/>
        </p:nvSpPr>
        <p:spPr>
          <a:xfrm>
            <a:off x="116093" y="910117"/>
            <a:ext cx="11089232" cy="775918"/>
          </a:xfrm>
          <a:prstGeom prst="rect">
            <a:avLst/>
          </a:prstGeom>
        </p:spPr>
        <p:txBody>
          <a:bodyPr wrap="square">
            <a:spAutoFit/>
          </a:bodyPr>
          <a:lstStyle/>
          <a:p>
            <a:pPr algn="just">
              <a:lnSpc>
                <a:spcPct val="107000"/>
              </a:lnSpc>
              <a:spcAft>
                <a:spcPts val="0"/>
              </a:spcAft>
            </a:pPr>
            <a:r>
              <a:rPr lang="es-CO" sz="1400" dirty="0">
                <a:latin typeface="Helvetica" panose="020B0604020202020204" pitchFamily="34" charset="0"/>
                <a:ea typeface="Calibri" panose="020F0502020204030204" pitchFamily="34" charset="0"/>
                <a:cs typeface="Helvetica" panose="020B0604020202020204" pitchFamily="34" charset="0"/>
              </a:rPr>
              <a:t>12. ¿Cuál es el material predominante de las paredes exteriores? 1 Bloque, ladrillo, piedra, madera pulida 2 Tapia pisada, adobe 3 Bahareque revocado 4 Bahareque sin revocar 5 Madera burda, tabla, tablón 6 Material prefabricado 7 Guadua, caña, esterilla, otro vegetal 8 Zinc, tela, lona, cartón, latas, desechos, plástico 9 Sin paredes</a:t>
            </a:r>
            <a:endParaRPr lang="es-CO" sz="1200" dirty="0">
              <a:latin typeface="Helvetica" panose="020B0604020202020204" pitchFamily="34" charset="0"/>
              <a:ea typeface="Calibri" panose="020F0502020204030204" pitchFamily="34" charset="0"/>
              <a:cs typeface="Helvetica" panose="020B0604020202020204" pitchFamily="34" charset="0"/>
            </a:endParaRPr>
          </a:p>
        </p:txBody>
      </p:sp>
      <p:sp>
        <p:nvSpPr>
          <p:cNvPr id="9" name="Rectángulo 8">
            <a:extLst>
              <a:ext uri="{FF2B5EF4-FFF2-40B4-BE49-F238E27FC236}">
                <a16:creationId xmlns:a16="http://schemas.microsoft.com/office/drawing/2014/main" id="{0A9E90B3-16DE-4E6A-BB9D-774CEF176F7C}"/>
              </a:ext>
            </a:extLst>
          </p:cNvPr>
          <p:cNvSpPr/>
          <p:nvPr/>
        </p:nvSpPr>
        <p:spPr>
          <a:xfrm>
            <a:off x="1392716" y="1947539"/>
            <a:ext cx="8474706" cy="4138569"/>
          </a:xfrm>
          <a:prstGeom prst="rect">
            <a:avLst/>
          </a:prstGeom>
        </p:spPr>
        <p:txBody>
          <a:bodyPr wrap="square">
            <a:spAutoFit/>
          </a:bodyPr>
          <a:lstStyle/>
          <a:p>
            <a:pPr>
              <a:lnSpc>
                <a:spcPct val="107000"/>
              </a:lnSpc>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by </a:t>
            </a:r>
            <a:r>
              <a:rPr lang="en-US" sz="1400" dirty="0" err="1">
                <a:latin typeface="Courier New" panose="02070309020205020404" pitchFamily="49" charset="0"/>
                <a:ea typeface="Calibri" panose="020F0502020204030204" pitchFamily="34" charset="0"/>
                <a:cs typeface="Times New Roman" panose="02020603050405020304" pitchFamily="18" charset="0"/>
              </a:rPr>
              <a:t>clase</a:t>
            </a:r>
            <a:r>
              <a:rPr lang="en-US" sz="1400" dirty="0">
                <a:latin typeface="Courier New" panose="02070309020205020404" pitchFamily="49" charset="0"/>
                <a:ea typeface="Calibri" panose="020F0502020204030204" pitchFamily="34" charset="0"/>
                <a:cs typeface="Times New Roman" panose="02020603050405020304" pitchFamily="18" charset="0"/>
              </a:rPr>
              <a:t>, sort : summarize nvcbp12</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-&gt; </a:t>
            </a:r>
            <a:r>
              <a:rPr lang="en-US" sz="1400" dirty="0" err="1">
                <a:latin typeface="Courier New" panose="02070309020205020404" pitchFamily="49" charset="0"/>
                <a:ea typeface="Calibri" panose="020F0502020204030204" pitchFamily="34" charset="0"/>
                <a:cs typeface="Times New Roman" panose="02020603050405020304" pitchFamily="18" charset="0"/>
              </a:rPr>
              <a:t>clase</a:t>
            </a:r>
            <a:r>
              <a:rPr lang="en-US" sz="1400" dirty="0">
                <a:latin typeface="Courier New" panose="02070309020205020404" pitchFamily="49" charset="0"/>
                <a:ea typeface="Calibri" panose="020F0502020204030204" pitchFamily="34" charset="0"/>
                <a:cs typeface="Times New Roman" panose="02020603050405020304" pitchFamily="18" charset="0"/>
              </a:rPr>
              <a:t> = 1</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Variable |       </a:t>
            </a:r>
            <a:r>
              <a:rPr lang="en-US" sz="1400" dirty="0" err="1">
                <a:latin typeface="Courier New" panose="02070309020205020404" pitchFamily="49" charset="0"/>
                <a:ea typeface="Calibri" panose="020F0502020204030204" pitchFamily="34" charset="0"/>
                <a:cs typeface="Times New Roman" panose="02020603050405020304" pitchFamily="18" charset="0"/>
              </a:rPr>
              <a:t>Obs</a:t>
            </a:r>
            <a:r>
              <a:rPr lang="en-US" sz="1400" dirty="0">
                <a:latin typeface="Courier New" panose="02070309020205020404" pitchFamily="49" charset="0"/>
                <a:ea typeface="Calibri" panose="020F0502020204030204" pitchFamily="34" charset="0"/>
                <a:cs typeface="Times New Roman" panose="02020603050405020304" pitchFamily="18" charset="0"/>
              </a:rPr>
              <a:t>        Mean    Std. Dev.       Min        Max</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nvcbp12 |    104895    1.052147    .4511819          1          9</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-&gt; </a:t>
            </a:r>
            <a:r>
              <a:rPr lang="en-US" sz="1400" dirty="0" err="1">
                <a:latin typeface="Courier New" panose="02070309020205020404" pitchFamily="49" charset="0"/>
                <a:ea typeface="Calibri" panose="020F0502020204030204" pitchFamily="34" charset="0"/>
                <a:cs typeface="Times New Roman" panose="02020603050405020304" pitchFamily="18" charset="0"/>
              </a:rPr>
              <a:t>clase</a:t>
            </a:r>
            <a:r>
              <a:rPr lang="en-US" sz="1400" dirty="0">
                <a:latin typeface="Courier New" panose="02070309020205020404" pitchFamily="49" charset="0"/>
                <a:ea typeface="Calibri" panose="020F0502020204030204" pitchFamily="34" charset="0"/>
                <a:cs typeface="Times New Roman" panose="02020603050405020304" pitchFamily="18" charset="0"/>
              </a:rPr>
              <a:t> = 2</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Variable |       </a:t>
            </a:r>
            <a:r>
              <a:rPr lang="en-US" sz="1400" dirty="0" err="1">
                <a:latin typeface="Courier New" panose="02070309020205020404" pitchFamily="49" charset="0"/>
                <a:ea typeface="Calibri" panose="020F0502020204030204" pitchFamily="34" charset="0"/>
                <a:cs typeface="Times New Roman" panose="02020603050405020304" pitchFamily="18" charset="0"/>
              </a:rPr>
              <a:t>Obs</a:t>
            </a:r>
            <a:r>
              <a:rPr lang="en-US" sz="1400" dirty="0">
                <a:latin typeface="Courier New" panose="02070309020205020404" pitchFamily="49" charset="0"/>
                <a:ea typeface="Calibri" panose="020F0502020204030204" pitchFamily="34" charset="0"/>
                <a:cs typeface="Times New Roman" panose="02020603050405020304" pitchFamily="18" charset="0"/>
              </a:rPr>
              <a:t>        Mean    Std. Dev.       Min        Max</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nvcbp12 |       211    1.606635    1.555866          1          6</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400" dirty="0">
                <a:latin typeface="Courier New" panose="02070309020205020404" pitchFamily="49" charset="0"/>
                <a:ea typeface="Calibri" panose="020F0502020204030204" pitchFamily="34" charset="0"/>
                <a:cs typeface="Times New Roman" panose="02020603050405020304" pitchFamily="18" charset="0"/>
              </a:rPr>
              <a:t>------------------------------------------------------------------------</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400" dirty="0">
                <a:latin typeface="Courier New" panose="02070309020205020404" pitchFamily="49" charset="0"/>
                <a:ea typeface="Calibri" panose="020F0502020204030204" pitchFamily="34" charset="0"/>
                <a:cs typeface="Times New Roman" panose="02020603050405020304" pitchFamily="18" charset="0"/>
              </a:rPr>
              <a:t>-&gt; clase = 3</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400" dirty="0">
                <a:latin typeface="Courier New" panose="02070309020205020404" pitchFamily="49" charset="0"/>
                <a:ea typeface="Calibri" panose="020F0502020204030204" pitchFamily="34" charset="0"/>
                <a:cs typeface="Times New Roman" panose="02020603050405020304" pitchFamily="18" charset="0"/>
              </a:rPr>
              <a:t>    Variable |       Obs        Mean    Std. Dev.       Min        Max</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400" dirty="0">
                <a:latin typeface="Courier New" panose="02070309020205020404" pitchFamily="49" charset="0"/>
                <a:ea typeface="Calibri" panose="020F0502020204030204" pitchFamily="34" charset="0"/>
                <a:cs typeface="Times New Roman" panose="02020603050405020304" pitchFamily="18" charset="0"/>
              </a:rPr>
              <a:t>-------------+--------------------------------------------------------</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400" dirty="0">
                <a:latin typeface="Courier New" panose="02070309020205020404" pitchFamily="49" charset="0"/>
                <a:ea typeface="Calibri" panose="020F0502020204030204" pitchFamily="34" charset="0"/>
                <a:cs typeface="Times New Roman" panose="02020603050405020304" pitchFamily="18" charset="0"/>
              </a:rPr>
              <a:t>     nvcbp12 |      2109    1.514462    1.393058          1          9</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5828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18DCBFD-0B0D-5940-9A13-22F5FFABA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sp>
        <p:nvSpPr>
          <p:cNvPr id="5" name="CuadroTexto 4"/>
          <p:cNvSpPr txBox="1"/>
          <p:nvPr/>
        </p:nvSpPr>
        <p:spPr>
          <a:xfrm>
            <a:off x="243687" y="122422"/>
            <a:ext cx="3951723" cy="461665"/>
          </a:xfrm>
          <a:prstGeom prst="rect">
            <a:avLst/>
          </a:prstGeom>
          <a:noFill/>
        </p:spPr>
        <p:txBody>
          <a:bodyPr wrap="none" rtlCol="0">
            <a:spAutoFit/>
          </a:bodyPr>
          <a:lstStyle/>
          <a:p>
            <a:r>
              <a:rPr lang="es-ES" sz="2400" b="1" dirty="0">
                <a:solidFill>
                  <a:schemeClr val="accent1">
                    <a:lumMod val="75000"/>
                  </a:schemeClr>
                </a:solidFill>
                <a:latin typeface="Century Gothic"/>
                <a:cs typeface="Century Gothic"/>
              </a:rPr>
              <a:t>INDICE DE HABITABILIDAD</a:t>
            </a:r>
          </a:p>
        </p:txBody>
      </p:sp>
      <p:sp>
        <p:nvSpPr>
          <p:cNvPr id="7" name="Rectángulo 6">
            <a:extLst>
              <a:ext uri="{FF2B5EF4-FFF2-40B4-BE49-F238E27FC236}">
                <a16:creationId xmlns:a16="http://schemas.microsoft.com/office/drawing/2014/main" id="{10876711-BF35-4FEF-895F-CE03F45AFC24}"/>
              </a:ext>
            </a:extLst>
          </p:cNvPr>
          <p:cNvSpPr/>
          <p:nvPr/>
        </p:nvSpPr>
        <p:spPr>
          <a:xfrm>
            <a:off x="75338" y="1037843"/>
            <a:ext cx="11089232" cy="873701"/>
          </a:xfrm>
          <a:prstGeom prst="rect">
            <a:avLst/>
          </a:prstGeom>
        </p:spPr>
        <p:txBody>
          <a:bodyPr wrap="square">
            <a:spAutoFit/>
          </a:bodyPr>
          <a:lstStyle/>
          <a:p>
            <a:pPr algn="just">
              <a:lnSpc>
                <a:spcPct val="107000"/>
              </a:lnSpc>
              <a:spcAft>
                <a:spcPts val="0"/>
              </a:spcAft>
            </a:pPr>
            <a:r>
              <a:rPr lang="es-CO" sz="1600" dirty="0">
                <a:latin typeface="Helvetica" panose="020B0604020202020204" pitchFamily="34" charset="0"/>
                <a:ea typeface="Calibri" panose="020F0502020204030204" pitchFamily="34" charset="0"/>
                <a:cs typeface="Helvetica" panose="020B0604020202020204" pitchFamily="34" charset="0"/>
              </a:rPr>
              <a:t>12. ¿Cuál es el material predominante de las paredes exteriores? 1 Bloque, ladrillo, piedra, madera pulida 2 Tapia pisada, adobe 3 Bahareque revocado 4 Bahareque sin revocar 5 Madera burda, tabla, tablón 6 Material prefabricado 7 Guadua, caña, esterilla, otro vegetal 8 Zinc, tela, lona, cartón, latas, desechos, plástico 9 Sin paredes</a:t>
            </a:r>
            <a:endParaRPr lang="es-CO" sz="1400" dirty="0">
              <a:latin typeface="Helvetica" panose="020B0604020202020204" pitchFamily="34" charset="0"/>
              <a:ea typeface="Calibri" panose="020F0502020204030204" pitchFamily="34" charset="0"/>
              <a:cs typeface="Helvetica" panose="020B0604020202020204" pitchFamily="34" charset="0"/>
            </a:endParaRPr>
          </a:p>
        </p:txBody>
      </p:sp>
      <p:pic>
        <p:nvPicPr>
          <p:cNvPr id="9" name="Imagen 44">
            <a:extLst>
              <a:ext uri="{FF2B5EF4-FFF2-40B4-BE49-F238E27FC236}">
                <a16:creationId xmlns:a16="http://schemas.microsoft.com/office/drawing/2014/main" id="{A00228C4-87F4-4719-9A4C-A7E2BA58A6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829" y="2729211"/>
            <a:ext cx="3441942" cy="253181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45">
            <a:extLst>
              <a:ext uri="{FF2B5EF4-FFF2-40B4-BE49-F238E27FC236}">
                <a16:creationId xmlns:a16="http://schemas.microsoft.com/office/drawing/2014/main" id="{F4F64111-F2B2-4CF6-9BCC-5EECA138E1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0706" y="2729210"/>
            <a:ext cx="3453997" cy="253181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46">
            <a:extLst>
              <a:ext uri="{FF2B5EF4-FFF2-40B4-BE49-F238E27FC236}">
                <a16:creationId xmlns:a16="http://schemas.microsoft.com/office/drawing/2014/main" id="{513FEDED-CDB1-4117-BD77-8BC43E42A4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2386" y="2747362"/>
            <a:ext cx="3460144" cy="2531813"/>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a:extLst>
              <a:ext uri="{FF2B5EF4-FFF2-40B4-BE49-F238E27FC236}">
                <a16:creationId xmlns:a16="http://schemas.microsoft.com/office/drawing/2014/main" id="{7792D442-AFB9-402B-B46D-376D6A4BC6F5}"/>
              </a:ext>
            </a:extLst>
          </p:cNvPr>
          <p:cNvSpPr/>
          <p:nvPr/>
        </p:nvSpPr>
        <p:spPr>
          <a:xfrm>
            <a:off x="4789392" y="2318668"/>
            <a:ext cx="2107372" cy="369332"/>
          </a:xfrm>
          <a:prstGeom prst="rect">
            <a:avLst/>
          </a:prstGeom>
        </p:spPr>
        <p:txBody>
          <a:bodyPr wrap="none">
            <a:spAutoFit/>
          </a:bodyPr>
          <a:lstStyle/>
          <a:p>
            <a:r>
              <a:rPr lang="es-CO" dirty="0">
                <a:latin typeface="Garamond" panose="02020404030301010803" pitchFamily="18" charset="0"/>
                <a:ea typeface="Calibri" panose="020F0502020204030204" pitchFamily="34" charset="0"/>
                <a:cs typeface="Times New Roman" panose="02020603050405020304" pitchFamily="18" charset="0"/>
              </a:rPr>
              <a:t>CIUDAD BOLIVAR</a:t>
            </a:r>
            <a:endParaRPr lang="es-CO" dirty="0"/>
          </a:p>
        </p:txBody>
      </p:sp>
      <p:sp>
        <p:nvSpPr>
          <p:cNvPr id="14" name="Rectángulo 13">
            <a:extLst>
              <a:ext uri="{FF2B5EF4-FFF2-40B4-BE49-F238E27FC236}">
                <a16:creationId xmlns:a16="http://schemas.microsoft.com/office/drawing/2014/main" id="{E927ECB2-B565-49B9-8BAC-4688136EAEF1}"/>
              </a:ext>
            </a:extLst>
          </p:cNvPr>
          <p:cNvSpPr/>
          <p:nvPr/>
        </p:nvSpPr>
        <p:spPr>
          <a:xfrm>
            <a:off x="8578589" y="2304070"/>
            <a:ext cx="1230080" cy="369332"/>
          </a:xfrm>
          <a:prstGeom prst="rect">
            <a:avLst/>
          </a:prstGeom>
        </p:spPr>
        <p:txBody>
          <a:bodyPr wrap="none">
            <a:spAutoFit/>
          </a:bodyPr>
          <a:lstStyle/>
          <a:p>
            <a:r>
              <a:rPr lang="es-CO" dirty="0">
                <a:latin typeface="Garamond" panose="02020404030301010803" pitchFamily="18" charset="0"/>
                <a:ea typeface="Calibri" panose="020F0502020204030204" pitchFamily="34" charset="0"/>
                <a:cs typeface="Times New Roman" panose="02020603050405020304" pitchFamily="18" charset="0"/>
              </a:rPr>
              <a:t>SUMAPAZ</a:t>
            </a:r>
            <a:endParaRPr lang="es-CO" dirty="0"/>
          </a:p>
        </p:txBody>
      </p:sp>
      <p:sp>
        <p:nvSpPr>
          <p:cNvPr id="15" name="Rectángulo 14">
            <a:extLst>
              <a:ext uri="{FF2B5EF4-FFF2-40B4-BE49-F238E27FC236}">
                <a16:creationId xmlns:a16="http://schemas.microsoft.com/office/drawing/2014/main" id="{B444A253-3AF0-44CC-AB97-6108FACEF32A}"/>
              </a:ext>
            </a:extLst>
          </p:cNvPr>
          <p:cNvSpPr/>
          <p:nvPr/>
        </p:nvSpPr>
        <p:spPr>
          <a:xfrm>
            <a:off x="1604267" y="2304070"/>
            <a:ext cx="803425" cy="369332"/>
          </a:xfrm>
          <a:prstGeom prst="rect">
            <a:avLst/>
          </a:prstGeom>
        </p:spPr>
        <p:txBody>
          <a:bodyPr wrap="none">
            <a:spAutoFit/>
          </a:bodyPr>
          <a:lstStyle/>
          <a:p>
            <a:r>
              <a:rPr lang="es-CO" dirty="0">
                <a:latin typeface="Garamond" panose="02020404030301010803" pitchFamily="18" charset="0"/>
                <a:ea typeface="Calibri" panose="020F0502020204030204" pitchFamily="34" charset="0"/>
                <a:cs typeface="Times New Roman" panose="02020603050405020304" pitchFamily="18" charset="0"/>
              </a:rPr>
              <a:t>USME</a:t>
            </a:r>
            <a:endParaRPr lang="es-CO" dirty="0"/>
          </a:p>
        </p:txBody>
      </p:sp>
    </p:spTree>
    <p:extLst>
      <p:ext uri="{BB962C8B-B14F-4D97-AF65-F5344CB8AC3E}">
        <p14:creationId xmlns:p14="http://schemas.microsoft.com/office/powerpoint/2010/main" val="2141701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28121" y="2121235"/>
            <a:ext cx="5575565" cy="1569789"/>
          </a:xfrm>
          <a:prstGeom prst="rect">
            <a:avLst/>
          </a:prstGeom>
          <a:noFill/>
        </p:spPr>
        <p:txBody>
          <a:bodyPr wrap="none" rtlCol="0">
            <a:spAutoFit/>
          </a:bodyPr>
          <a:lstStyle/>
          <a:p>
            <a:r>
              <a:rPr lang="es-ES" sz="9601" b="1" dirty="0">
                <a:solidFill>
                  <a:schemeClr val="accent1">
                    <a:lumMod val="75000"/>
                  </a:schemeClr>
                </a:solidFill>
              </a:rPr>
              <a:t>GRACIAS</a:t>
            </a:r>
            <a:r>
              <a:rPr lang="mr-IN" sz="9601" b="1" dirty="0">
                <a:solidFill>
                  <a:schemeClr val="accent1">
                    <a:lumMod val="75000"/>
                  </a:schemeClr>
                </a:solidFill>
              </a:rPr>
              <a:t>…</a:t>
            </a:r>
            <a:endParaRPr lang="es-ES" sz="9601" b="1" dirty="0">
              <a:solidFill>
                <a:schemeClr val="accent1">
                  <a:lumMod val="75000"/>
                </a:schemeClr>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spTree>
    <p:extLst>
      <p:ext uri="{BB962C8B-B14F-4D97-AF65-F5344CB8AC3E}">
        <p14:creationId xmlns:p14="http://schemas.microsoft.com/office/powerpoint/2010/main" val="398054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sp>
        <p:nvSpPr>
          <p:cNvPr id="6" name="CuadroTexto 5"/>
          <p:cNvSpPr txBox="1"/>
          <p:nvPr/>
        </p:nvSpPr>
        <p:spPr>
          <a:xfrm>
            <a:off x="196101" y="1758810"/>
            <a:ext cx="10140187" cy="646331"/>
          </a:xfrm>
          <a:prstGeom prst="rect">
            <a:avLst/>
          </a:prstGeom>
          <a:noFill/>
        </p:spPr>
        <p:txBody>
          <a:bodyPr wrap="square" rtlCol="0">
            <a:spAutoFit/>
          </a:bodyPr>
          <a:lstStyle/>
          <a:p>
            <a:r>
              <a:rPr lang="es-ES" dirty="0">
                <a:latin typeface="Helvetica"/>
                <a:cs typeface="Helvetica"/>
              </a:rPr>
              <a:t>Es el Sistema de Información para la </a:t>
            </a:r>
            <a:r>
              <a:rPr lang="es-ES" u="sng" dirty="0">
                <a:latin typeface="Helvetica"/>
                <a:cs typeface="Helvetica"/>
              </a:rPr>
              <a:t>Planeación</a:t>
            </a:r>
            <a:r>
              <a:rPr lang="es-ES" dirty="0">
                <a:latin typeface="Helvetica"/>
                <a:cs typeface="Helvetica"/>
              </a:rPr>
              <a:t> y el </a:t>
            </a:r>
            <a:r>
              <a:rPr lang="es-ES" u="sng" dirty="0">
                <a:latin typeface="Helvetica"/>
                <a:cs typeface="Helvetica"/>
              </a:rPr>
              <a:t>Seguimiento</a:t>
            </a:r>
            <a:r>
              <a:rPr lang="es-ES" dirty="0">
                <a:latin typeface="Helvetica"/>
                <a:cs typeface="Helvetica"/>
              </a:rPr>
              <a:t> del Desarrollo Rural de Bogotá D.C.</a:t>
            </a:r>
          </a:p>
        </p:txBody>
      </p:sp>
      <p:sp>
        <p:nvSpPr>
          <p:cNvPr id="9" name="CuadroTexto 8"/>
          <p:cNvSpPr txBox="1"/>
          <p:nvPr/>
        </p:nvSpPr>
        <p:spPr>
          <a:xfrm>
            <a:off x="314238" y="3542939"/>
            <a:ext cx="10022049" cy="2585323"/>
          </a:xfrm>
          <a:prstGeom prst="rect">
            <a:avLst/>
          </a:prstGeom>
          <a:noFill/>
        </p:spPr>
        <p:txBody>
          <a:bodyPr wrap="square" rtlCol="0">
            <a:spAutoFit/>
          </a:bodyPr>
          <a:lstStyle/>
          <a:p>
            <a:pPr marL="285750" indent="-285750" algn="just">
              <a:buFontTx/>
              <a:buChar char="-"/>
            </a:pPr>
            <a:r>
              <a:rPr lang="es-ES" dirty="0">
                <a:latin typeface="Helvetica"/>
                <a:cs typeface="Helvetica"/>
              </a:rPr>
              <a:t>Estandarizará, centralizará y organizará la información de la Ruralidad de Bogotá, convirtiéndose en fuente oficial de consulta para los tomadores de decisiones y </a:t>
            </a:r>
            <a:r>
              <a:rPr lang="es-ES" b="1" u="sng" dirty="0">
                <a:latin typeface="Helvetica"/>
                <a:cs typeface="Helvetica"/>
              </a:rPr>
              <a:t>la comunidad </a:t>
            </a:r>
            <a:r>
              <a:rPr lang="es-ES" dirty="0">
                <a:latin typeface="Helvetica"/>
                <a:cs typeface="Helvetica"/>
              </a:rPr>
              <a:t>en general.</a:t>
            </a:r>
          </a:p>
          <a:p>
            <a:pPr marL="285750" indent="-285750" algn="just">
              <a:buFontTx/>
              <a:buChar char="-"/>
            </a:pPr>
            <a:r>
              <a:rPr lang="es-ES" dirty="0">
                <a:latin typeface="Helvetica"/>
                <a:cs typeface="Helvetica"/>
              </a:rPr>
              <a:t>Se consolidará en la </a:t>
            </a:r>
            <a:r>
              <a:rPr lang="es-ES" b="1" u="sng" dirty="0">
                <a:latin typeface="Helvetica"/>
                <a:cs typeface="Helvetica"/>
              </a:rPr>
              <a:t>base de información estadística </a:t>
            </a:r>
            <a:r>
              <a:rPr lang="es-ES" dirty="0">
                <a:latin typeface="Helvetica"/>
                <a:cs typeface="Helvetica"/>
              </a:rPr>
              <a:t>para el Nuevo Modelo de Desarrollo Rural Sostenible.</a:t>
            </a:r>
          </a:p>
          <a:p>
            <a:pPr marL="285750" indent="-285750" algn="just">
              <a:buFontTx/>
              <a:buChar char="-"/>
            </a:pPr>
            <a:r>
              <a:rPr lang="es-ES" dirty="0">
                <a:latin typeface="Helvetica"/>
                <a:cs typeface="Helvetica"/>
              </a:rPr>
              <a:t>Será </a:t>
            </a:r>
            <a:r>
              <a:rPr lang="es-ES" b="1" u="sng" dirty="0">
                <a:latin typeface="Helvetica"/>
                <a:cs typeface="Helvetica"/>
              </a:rPr>
              <a:t>fuente de divulgación de información que potencializará</a:t>
            </a:r>
            <a:r>
              <a:rPr lang="es-ES" dirty="0">
                <a:latin typeface="Helvetica"/>
                <a:cs typeface="Helvetica"/>
              </a:rPr>
              <a:t> la productividad de la Ruralidad de Bogotá.</a:t>
            </a:r>
          </a:p>
          <a:p>
            <a:pPr marL="285750" indent="-285750" algn="just">
              <a:buFontTx/>
              <a:buChar char="-"/>
            </a:pPr>
            <a:r>
              <a:rPr lang="es-ES" dirty="0">
                <a:latin typeface="Helvetica"/>
                <a:cs typeface="Helvetica"/>
              </a:rPr>
              <a:t>Permitirá planear y hacer seguimiento al Desarrollo Rural de Bogotá.</a:t>
            </a:r>
          </a:p>
          <a:p>
            <a:pPr algn="just"/>
            <a:endParaRPr lang="es-ES" dirty="0">
              <a:latin typeface="Helvetica"/>
              <a:cs typeface="Helvetica"/>
            </a:endParaRPr>
          </a:p>
        </p:txBody>
      </p:sp>
      <p:sp>
        <p:nvSpPr>
          <p:cNvPr id="2" name="Rectángulo 1"/>
          <p:cNvSpPr/>
          <p:nvPr/>
        </p:nvSpPr>
        <p:spPr>
          <a:xfrm>
            <a:off x="135115" y="824108"/>
            <a:ext cx="4296654" cy="716029"/>
          </a:xfrm>
          <a:prstGeom prst="rect">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dirty="0">
                <a:latin typeface="Helvetica"/>
                <a:cs typeface="Helvetica"/>
              </a:rPr>
              <a:t>Qué es?</a:t>
            </a:r>
          </a:p>
        </p:txBody>
      </p:sp>
      <p:sp>
        <p:nvSpPr>
          <p:cNvPr id="8" name="Rectángulo 7"/>
          <p:cNvSpPr/>
          <p:nvPr/>
        </p:nvSpPr>
        <p:spPr>
          <a:xfrm>
            <a:off x="135115" y="2628515"/>
            <a:ext cx="4296654" cy="716029"/>
          </a:xfrm>
          <a:prstGeom prst="rect">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dirty="0">
                <a:latin typeface="Helvetica"/>
                <a:cs typeface="Helvetica"/>
              </a:rPr>
              <a:t>Qué va a hacer?</a:t>
            </a:r>
          </a:p>
        </p:txBody>
      </p:sp>
      <p:sp>
        <p:nvSpPr>
          <p:cNvPr id="10" name="CuadroTexto 9"/>
          <p:cNvSpPr txBox="1"/>
          <p:nvPr/>
        </p:nvSpPr>
        <p:spPr>
          <a:xfrm>
            <a:off x="224905" y="186321"/>
            <a:ext cx="2092791" cy="461665"/>
          </a:xfrm>
          <a:prstGeom prst="rect">
            <a:avLst/>
          </a:prstGeom>
          <a:noFill/>
        </p:spPr>
        <p:txBody>
          <a:bodyPr wrap="none" rtlCol="0">
            <a:spAutoFit/>
          </a:bodyPr>
          <a:lstStyle/>
          <a:p>
            <a:r>
              <a:rPr lang="es-ES" sz="2400" b="1" dirty="0">
                <a:solidFill>
                  <a:schemeClr val="accent1">
                    <a:lumMod val="75000"/>
                  </a:schemeClr>
                </a:solidFill>
                <a:latin typeface="Century Gothic"/>
                <a:cs typeface="Century Gothic"/>
              </a:rPr>
              <a:t>EL SIPSDER</a:t>
            </a:r>
            <a:r>
              <a:rPr lang="mr-IN" sz="2400" b="1" dirty="0">
                <a:solidFill>
                  <a:schemeClr val="accent1">
                    <a:lumMod val="75000"/>
                  </a:schemeClr>
                </a:solidFill>
                <a:latin typeface="Century Gothic"/>
                <a:cs typeface="Century Gothic"/>
              </a:rPr>
              <a:t>…</a:t>
            </a:r>
            <a:r>
              <a:rPr lang="es-ES_tradnl" sz="2400" b="1" dirty="0">
                <a:solidFill>
                  <a:schemeClr val="accent1">
                    <a:lumMod val="75000"/>
                  </a:schemeClr>
                </a:solidFill>
                <a:latin typeface="Century Gothic"/>
                <a:cs typeface="Century Gothic"/>
              </a:rPr>
              <a:t>.</a:t>
            </a:r>
            <a:endParaRPr lang="es-ES" sz="2400" b="1" dirty="0">
              <a:solidFill>
                <a:schemeClr val="accent1">
                  <a:lumMod val="75000"/>
                </a:schemeClr>
              </a:solidFill>
              <a:latin typeface="Century Gothic"/>
              <a:cs typeface="Century Gothic"/>
            </a:endParaRPr>
          </a:p>
        </p:txBody>
      </p:sp>
    </p:spTree>
    <p:extLst>
      <p:ext uri="{BB962C8B-B14F-4D97-AF65-F5344CB8AC3E}">
        <p14:creationId xmlns:p14="http://schemas.microsoft.com/office/powerpoint/2010/main" val="391641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sp>
        <p:nvSpPr>
          <p:cNvPr id="5" name="CuadroTexto 4"/>
          <p:cNvSpPr txBox="1"/>
          <p:nvPr/>
        </p:nvSpPr>
        <p:spPr>
          <a:xfrm>
            <a:off x="314239" y="1842762"/>
            <a:ext cx="9913958" cy="1200329"/>
          </a:xfrm>
          <a:prstGeom prst="rect">
            <a:avLst/>
          </a:prstGeom>
          <a:noFill/>
        </p:spPr>
        <p:txBody>
          <a:bodyPr wrap="square" rtlCol="0">
            <a:spAutoFit/>
          </a:bodyPr>
          <a:lstStyle/>
          <a:p>
            <a:pPr marL="285750" indent="-285750" algn="just">
              <a:buFontTx/>
              <a:buChar char="-"/>
            </a:pPr>
            <a:r>
              <a:rPr lang="es-ES" dirty="0">
                <a:latin typeface="Helvetica"/>
                <a:cs typeface="Helvetica"/>
              </a:rPr>
              <a:t>Estableciendo sinergias entre las </a:t>
            </a:r>
            <a:r>
              <a:rPr lang="es-ES" b="1" u="sng" dirty="0">
                <a:latin typeface="Helvetica"/>
                <a:cs typeface="Helvetica"/>
              </a:rPr>
              <a:t>entidades</a:t>
            </a:r>
            <a:r>
              <a:rPr lang="es-ES" dirty="0">
                <a:latin typeface="Helvetica"/>
                <a:cs typeface="Helvetica"/>
              </a:rPr>
              <a:t> del nivel distrital, local, Nacional y Regional, con las asociaciones y </a:t>
            </a:r>
            <a:r>
              <a:rPr lang="es-ES" b="1" u="sng" dirty="0">
                <a:latin typeface="Helvetica"/>
                <a:cs typeface="Helvetica"/>
              </a:rPr>
              <a:t>la comunidad</a:t>
            </a:r>
            <a:r>
              <a:rPr lang="es-ES" dirty="0">
                <a:latin typeface="Helvetica"/>
                <a:cs typeface="Helvetica"/>
              </a:rPr>
              <a:t>.</a:t>
            </a:r>
          </a:p>
          <a:p>
            <a:pPr marL="285750" indent="-285750" algn="just">
              <a:buFontTx/>
              <a:buChar char="-"/>
            </a:pPr>
            <a:r>
              <a:rPr lang="es-ES" dirty="0">
                <a:latin typeface="Helvetica"/>
                <a:cs typeface="Helvetica"/>
              </a:rPr>
              <a:t>Incorporando </a:t>
            </a:r>
            <a:r>
              <a:rPr lang="es-ES" b="1" u="sng" dirty="0">
                <a:latin typeface="Helvetica"/>
                <a:cs typeface="Helvetica"/>
              </a:rPr>
              <a:t>procesos de innovación </a:t>
            </a:r>
            <a:r>
              <a:rPr lang="es-ES" dirty="0">
                <a:latin typeface="Helvetica"/>
                <a:cs typeface="Helvetica"/>
              </a:rPr>
              <a:t>que respondan a las nuevas tendencias frente al manejo de la información.</a:t>
            </a:r>
          </a:p>
        </p:txBody>
      </p:sp>
      <p:sp>
        <p:nvSpPr>
          <p:cNvPr id="8" name="CuadroTexto 7"/>
          <p:cNvSpPr txBox="1"/>
          <p:nvPr/>
        </p:nvSpPr>
        <p:spPr>
          <a:xfrm>
            <a:off x="314239" y="4596738"/>
            <a:ext cx="9913958" cy="923330"/>
          </a:xfrm>
          <a:prstGeom prst="rect">
            <a:avLst/>
          </a:prstGeom>
          <a:noFill/>
        </p:spPr>
        <p:txBody>
          <a:bodyPr wrap="square" rtlCol="0">
            <a:spAutoFit/>
          </a:bodyPr>
          <a:lstStyle/>
          <a:p>
            <a:pPr algn="just"/>
            <a:r>
              <a:rPr lang="es-ES" b="1" u="sng" dirty="0">
                <a:latin typeface="Helvetica"/>
                <a:cs typeface="Helvetica"/>
              </a:rPr>
              <a:t>Proveer información </a:t>
            </a:r>
            <a:r>
              <a:rPr lang="es-ES" dirty="0">
                <a:latin typeface="Helvetica"/>
                <a:cs typeface="Helvetica"/>
              </a:rPr>
              <a:t>bajo estándares de calidad, oportunidad y relevancia, sobre la ruralidad del Distrito Capital, mediante la implementación de una herramienta TIC, que facilite los procesos de planeación, seguimiento y </a:t>
            </a:r>
            <a:r>
              <a:rPr lang="es-ES" b="1" u="sng" dirty="0">
                <a:latin typeface="Helvetica"/>
                <a:cs typeface="Helvetica"/>
              </a:rPr>
              <a:t>toma de decisiones </a:t>
            </a:r>
            <a:r>
              <a:rPr lang="es-ES" dirty="0">
                <a:latin typeface="Helvetica"/>
                <a:cs typeface="Helvetica"/>
              </a:rPr>
              <a:t>sobre este territorio.</a:t>
            </a:r>
            <a:endParaRPr lang="es-CO" dirty="0">
              <a:latin typeface="Helvetica"/>
              <a:cs typeface="Helvetica"/>
            </a:endParaRPr>
          </a:p>
        </p:txBody>
      </p:sp>
      <p:sp>
        <p:nvSpPr>
          <p:cNvPr id="6" name="Rectángulo 5"/>
          <p:cNvSpPr/>
          <p:nvPr/>
        </p:nvSpPr>
        <p:spPr>
          <a:xfrm>
            <a:off x="314239" y="851111"/>
            <a:ext cx="4296654" cy="716029"/>
          </a:xfrm>
          <a:prstGeom prst="rect">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dirty="0">
                <a:latin typeface="Helvetica"/>
                <a:cs typeface="Helvetica"/>
              </a:rPr>
              <a:t>Cómo lo va a hacer?</a:t>
            </a:r>
          </a:p>
        </p:txBody>
      </p:sp>
      <p:sp>
        <p:nvSpPr>
          <p:cNvPr id="9" name="Rectángulo 8"/>
          <p:cNvSpPr/>
          <p:nvPr/>
        </p:nvSpPr>
        <p:spPr>
          <a:xfrm>
            <a:off x="314239" y="3543386"/>
            <a:ext cx="4296654" cy="716029"/>
          </a:xfrm>
          <a:prstGeom prst="rect">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dirty="0">
                <a:latin typeface="Helvetica"/>
                <a:cs typeface="Helvetica"/>
              </a:rPr>
              <a:t>Cuál es su objetivo?</a:t>
            </a:r>
          </a:p>
        </p:txBody>
      </p:sp>
      <p:sp>
        <p:nvSpPr>
          <p:cNvPr id="10" name="CuadroTexto 9"/>
          <p:cNvSpPr txBox="1"/>
          <p:nvPr/>
        </p:nvSpPr>
        <p:spPr>
          <a:xfrm>
            <a:off x="224905" y="186321"/>
            <a:ext cx="2092791" cy="461665"/>
          </a:xfrm>
          <a:prstGeom prst="rect">
            <a:avLst/>
          </a:prstGeom>
          <a:noFill/>
        </p:spPr>
        <p:txBody>
          <a:bodyPr wrap="none" rtlCol="0">
            <a:spAutoFit/>
          </a:bodyPr>
          <a:lstStyle/>
          <a:p>
            <a:r>
              <a:rPr lang="es-ES" sz="2400" b="1" dirty="0">
                <a:solidFill>
                  <a:schemeClr val="accent1">
                    <a:lumMod val="75000"/>
                  </a:schemeClr>
                </a:solidFill>
                <a:latin typeface="Century Gothic"/>
                <a:cs typeface="Century Gothic"/>
              </a:rPr>
              <a:t>EL SIPSDER</a:t>
            </a:r>
            <a:r>
              <a:rPr lang="mr-IN" sz="2400" b="1" dirty="0">
                <a:solidFill>
                  <a:schemeClr val="accent1">
                    <a:lumMod val="75000"/>
                  </a:schemeClr>
                </a:solidFill>
                <a:latin typeface="Century Gothic"/>
                <a:cs typeface="Century Gothic"/>
              </a:rPr>
              <a:t>…</a:t>
            </a:r>
            <a:r>
              <a:rPr lang="es-ES_tradnl" sz="2400" b="1" dirty="0">
                <a:solidFill>
                  <a:schemeClr val="accent1">
                    <a:lumMod val="75000"/>
                  </a:schemeClr>
                </a:solidFill>
                <a:latin typeface="Century Gothic"/>
                <a:cs typeface="Century Gothic"/>
              </a:rPr>
              <a:t>.</a:t>
            </a:r>
            <a:endParaRPr lang="es-ES" sz="2400" b="1" dirty="0">
              <a:solidFill>
                <a:schemeClr val="accent1">
                  <a:lumMod val="75000"/>
                </a:schemeClr>
              </a:solidFill>
              <a:latin typeface="Century Gothic"/>
              <a:cs typeface="Century Gothic"/>
            </a:endParaRPr>
          </a:p>
        </p:txBody>
      </p:sp>
    </p:spTree>
    <p:extLst>
      <p:ext uri="{BB962C8B-B14F-4D97-AF65-F5344CB8AC3E}">
        <p14:creationId xmlns:p14="http://schemas.microsoft.com/office/powerpoint/2010/main" val="3090439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4" y="1"/>
            <a:ext cx="11295529" cy="6858000"/>
          </a:xfrm>
          <a:prstGeom prst="rect">
            <a:avLst/>
          </a:prstGeom>
        </p:spPr>
      </p:pic>
      <p:sp>
        <p:nvSpPr>
          <p:cNvPr id="10" name="CuadroTexto 9"/>
          <p:cNvSpPr txBox="1"/>
          <p:nvPr/>
        </p:nvSpPr>
        <p:spPr>
          <a:xfrm>
            <a:off x="224905" y="186321"/>
            <a:ext cx="2457724" cy="461665"/>
          </a:xfrm>
          <a:prstGeom prst="rect">
            <a:avLst/>
          </a:prstGeom>
          <a:noFill/>
        </p:spPr>
        <p:txBody>
          <a:bodyPr wrap="none" rtlCol="0">
            <a:spAutoFit/>
          </a:bodyPr>
          <a:lstStyle/>
          <a:p>
            <a:r>
              <a:rPr lang="es-CO" sz="2400" b="1" dirty="0">
                <a:solidFill>
                  <a:schemeClr val="accent1">
                    <a:lumMod val="75000"/>
                  </a:schemeClr>
                </a:solidFill>
                <a:latin typeface="Century Gothic"/>
                <a:cs typeface="Century Gothic"/>
              </a:rPr>
              <a:t>COMPONENTES</a:t>
            </a:r>
            <a:endParaRPr lang="es-ES" sz="2400" b="1" dirty="0">
              <a:solidFill>
                <a:schemeClr val="accent1">
                  <a:lumMod val="75000"/>
                </a:schemeClr>
              </a:solidFill>
              <a:latin typeface="Century Gothic"/>
              <a:cs typeface="Century Gothic"/>
            </a:endParaRPr>
          </a:p>
        </p:txBody>
      </p:sp>
      <p:pic>
        <p:nvPicPr>
          <p:cNvPr id="11" name="Imagen 10">
            <a:extLst>
              <a:ext uri="{FF2B5EF4-FFF2-40B4-BE49-F238E27FC236}">
                <a16:creationId xmlns:a16="http://schemas.microsoft.com/office/drawing/2014/main" id="{9C9558E2-E001-4AAE-9369-2B882204865F}"/>
              </a:ext>
            </a:extLst>
          </p:cNvPr>
          <p:cNvPicPr>
            <a:picLocks noChangeAspect="1"/>
          </p:cNvPicPr>
          <p:nvPr/>
        </p:nvPicPr>
        <p:blipFill rotWithShape="1">
          <a:blip r:embed="rId3">
            <a:extLst>
              <a:ext uri="{28A0092B-C50C-407E-A947-70E740481C1C}">
                <a14:useLocalDpi xmlns:a14="http://schemas.microsoft.com/office/drawing/2010/main" val="0"/>
              </a:ext>
            </a:extLst>
          </a:blip>
          <a:srcRect l="12903" t="13044" r="13085" b="12799"/>
          <a:stretch/>
        </p:blipFill>
        <p:spPr>
          <a:xfrm>
            <a:off x="873356" y="743683"/>
            <a:ext cx="9535917" cy="5801016"/>
          </a:xfrm>
          <a:prstGeom prst="rect">
            <a:avLst/>
          </a:prstGeom>
        </p:spPr>
      </p:pic>
    </p:spTree>
    <p:extLst>
      <p:ext uri="{BB962C8B-B14F-4D97-AF65-F5344CB8AC3E}">
        <p14:creationId xmlns:p14="http://schemas.microsoft.com/office/powerpoint/2010/main" val="2073990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2151B06-BD58-B546-A094-4C94B71409A0}"/>
              </a:ext>
            </a:extLst>
          </p:cNvPr>
          <p:cNvSpPr/>
          <p:nvPr/>
        </p:nvSpPr>
        <p:spPr>
          <a:xfrm>
            <a:off x="427511" y="2159813"/>
            <a:ext cx="7042068" cy="1323439"/>
          </a:xfrm>
          <a:prstGeom prst="rect">
            <a:avLst/>
          </a:prstGeom>
          <a:noFill/>
        </p:spPr>
        <p:txBody>
          <a:bodyPr wrap="square" lIns="91440" tIns="45720" rIns="91440" bIns="45720">
            <a:spAutoFit/>
          </a:bodyPr>
          <a:lstStyle/>
          <a:p>
            <a:pPr algn="ctr"/>
            <a:r>
              <a:rPr lang="es-ES" sz="4000" b="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elvetica" pitchFamily="2" charset="0"/>
              </a:rPr>
              <a:t>¿QUÉ ES EL DESARROLLO?</a:t>
            </a:r>
          </a:p>
        </p:txBody>
      </p:sp>
    </p:spTree>
    <p:extLst>
      <p:ext uri="{BB962C8B-B14F-4D97-AF65-F5344CB8AC3E}">
        <p14:creationId xmlns:p14="http://schemas.microsoft.com/office/powerpoint/2010/main" val="415832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1" y="10634"/>
            <a:ext cx="11295529" cy="6858000"/>
          </a:xfrm>
          <a:prstGeom prst="rect">
            <a:avLst/>
          </a:prstGeom>
        </p:spPr>
      </p:pic>
      <p:sp>
        <p:nvSpPr>
          <p:cNvPr id="2" name="CuadroTexto 1"/>
          <p:cNvSpPr txBox="1"/>
          <p:nvPr/>
        </p:nvSpPr>
        <p:spPr>
          <a:xfrm>
            <a:off x="224905" y="186321"/>
            <a:ext cx="2089033" cy="461665"/>
          </a:xfrm>
          <a:prstGeom prst="rect">
            <a:avLst/>
          </a:prstGeom>
          <a:noFill/>
        </p:spPr>
        <p:txBody>
          <a:bodyPr wrap="none" rtlCol="0">
            <a:spAutoFit/>
          </a:bodyPr>
          <a:lstStyle/>
          <a:p>
            <a:r>
              <a:rPr lang="es-ES" sz="2400" b="1" dirty="0">
                <a:solidFill>
                  <a:schemeClr val="accent1">
                    <a:lumMod val="75000"/>
                  </a:schemeClr>
                </a:solidFill>
                <a:latin typeface="Century Gothic"/>
                <a:cs typeface="Century Gothic"/>
              </a:rPr>
              <a:t>DESARROLLO</a:t>
            </a:r>
          </a:p>
        </p:txBody>
      </p:sp>
      <p:sp>
        <p:nvSpPr>
          <p:cNvPr id="3" name="CuadroTexto 2">
            <a:extLst>
              <a:ext uri="{FF2B5EF4-FFF2-40B4-BE49-F238E27FC236}">
                <a16:creationId xmlns:a16="http://schemas.microsoft.com/office/drawing/2014/main" id="{ABB543B0-4201-460F-B93F-7F39E9C133D1}"/>
              </a:ext>
            </a:extLst>
          </p:cNvPr>
          <p:cNvSpPr txBox="1"/>
          <p:nvPr/>
        </p:nvSpPr>
        <p:spPr>
          <a:xfrm>
            <a:off x="797442" y="1180217"/>
            <a:ext cx="4199860" cy="4334520"/>
          </a:xfrm>
          <a:prstGeom prst="rect">
            <a:avLst/>
          </a:prstGeom>
          <a:noFill/>
        </p:spPr>
        <p:txBody>
          <a:bodyPr wrap="square" rtlCol="0">
            <a:spAutoFit/>
          </a:bodyPr>
          <a:lstStyle/>
          <a:p>
            <a:pPr algn="just">
              <a:lnSpc>
                <a:spcPct val="150000"/>
              </a:lnSpc>
            </a:pPr>
            <a:r>
              <a:rPr lang="es-MX" dirty="0">
                <a:latin typeface="Helvetica" panose="020B0604020202020204" pitchFamily="34" charset="0"/>
                <a:cs typeface="Helvetica" panose="020B0604020202020204" pitchFamily="34" charset="0"/>
              </a:rPr>
              <a:t>“El </a:t>
            </a:r>
            <a:r>
              <a:rPr lang="es-MX" sz="2400" i="1" dirty="0">
                <a:latin typeface="Helvetica" panose="020B0604020202020204" pitchFamily="34" charset="0"/>
                <a:cs typeface="Helvetica" panose="020B0604020202020204" pitchFamily="34" charset="0"/>
              </a:rPr>
              <a:t>desarrollo</a:t>
            </a:r>
            <a:r>
              <a:rPr lang="es-MX" dirty="0">
                <a:latin typeface="Helvetica" panose="020B0604020202020204" pitchFamily="34" charset="0"/>
                <a:cs typeface="Helvetica" panose="020B0604020202020204" pitchFamily="34" charset="0"/>
              </a:rPr>
              <a:t> es un concepto que se entiende como el proceso de </a:t>
            </a:r>
            <a:r>
              <a:rPr lang="es-MX" u="sng" dirty="0">
                <a:latin typeface="Helvetica" panose="020B0604020202020204" pitchFamily="34" charset="0"/>
                <a:cs typeface="Helvetica" panose="020B0604020202020204" pitchFamily="34" charset="0"/>
              </a:rPr>
              <a:t>ampliación de las libertades humanas reales</a:t>
            </a:r>
            <a:r>
              <a:rPr lang="es-MX" dirty="0">
                <a:latin typeface="Helvetica" panose="020B0604020202020204" pitchFamily="34" charset="0"/>
                <a:cs typeface="Helvetica" panose="020B0604020202020204" pitchFamily="34" charset="0"/>
              </a:rPr>
              <a:t> determinado por las condiciones materiales, generalmente vinculado al crecimiento económico, como la participación política, el acceso a </a:t>
            </a:r>
            <a:r>
              <a:rPr lang="es-MX" u="sng" dirty="0">
                <a:latin typeface="Helvetica" panose="020B0604020202020204" pitchFamily="34" charset="0"/>
                <a:cs typeface="Helvetica" panose="020B0604020202020204" pitchFamily="34" charset="0"/>
              </a:rPr>
              <a:t>servicios de salud y educación</a:t>
            </a:r>
            <a:r>
              <a:rPr lang="es-MX" dirty="0">
                <a:latin typeface="Helvetica" panose="020B0604020202020204" pitchFamily="34" charset="0"/>
                <a:cs typeface="Helvetica" panose="020B0604020202020204" pitchFamily="34" charset="0"/>
              </a:rPr>
              <a:t> que permiten garantizar el disfrute de los derechos humanos,</a:t>
            </a:r>
            <a:r>
              <a:rPr lang="es-MX" b="1" dirty="0">
                <a:latin typeface="Helvetica" panose="020B0604020202020204" pitchFamily="34" charset="0"/>
                <a:cs typeface="Helvetica" panose="020B0604020202020204" pitchFamily="34" charset="0"/>
              </a:rPr>
              <a:t> </a:t>
            </a:r>
            <a:r>
              <a:rPr lang="es-MX" dirty="0">
                <a:latin typeface="Helvetica" panose="020B0604020202020204" pitchFamily="34" charset="0"/>
                <a:cs typeface="Helvetica" panose="020B0604020202020204" pitchFamily="34" charset="0"/>
              </a:rPr>
              <a:t>(Sen, 1999)”.</a:t>
            </a:r>
            <a:r>
              <a:rPr lang="es-MX" b="1" dirty="0">
                <a:latin typeface="Helvetica" panose="020B0604020202020204" pitchFamily="34" charset="0"/>
                <a:cs typeface="Helvetica" panose="020B0604020202020204" pitchFamily="34" charset="0"/>
              </a:rPr>
              <a:t> </a:t>
            </a:r>
            <a:endParaRPr lang="es-CO" dirty="0">
              <a:latin typeface="Helvetica" panose="020B0604020202020204" pitchFamily="34" charset="0"/>
              <a:cs typeface="Helvetica" panose="020B0604020202020204" pitchFamily="34" charset="0"/>
            </a:endParaRPr>
          </a:p>
        </p:txBody>
      </p:sp>
      <p:pic>
        <p:nvPicPr>
          <p:cNvPr id="5" name="Imagen 4">
            <a:extLst>
              <a:ext uri="{FF2B5EF4-FFF2-40B4-BE49-F238E27FC236}">
                <a16:creationId xmlns:a16="http://schemas.microsoft.com/office/drawing/2014/main" id="{0EE88863-3393-4C19-AAF1-A7A6464B4F66}"/>
              </a:ext>
            </a:extLst>
          </p:cNvPr>
          <p:cNvPicPr>
            <a:picLocks noChangeAspect="1"/>
          </p:cNvPicPr>
          <p:nvPr/>
        </p:nvPicPr>
        <p:blipFill>
          <a:blip r:embed="rId3"/>
          <a:stretch>
            <a:fillRect/>
          </a:stretch>
        </p:blipFill>
        <p:spPr>
          <a:xfrm>
            <a:off x="6411434" y="943068"/>
            <a:ext cx="3590912" cy="4787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5430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 y="0"/>
            <a:ext cx="11295529" cy="6858000"/>
          </a:xfrm>
          <a:prstGeom prst="rect">
            <a:avLst/>
          </a:prstGeom>
        </p:spPr>
      </p:pic>
      <p:sp>
        <p:nvSpPr>
          <p:cNvPr id="2" name="CuadroTexto 1"/>
          <p:cNvSpPr txBox="1"/>
          <p:nvPr/>
        </p:nvSpPr>
        <p:spPr>
          <a:xfrm>
            <a:off x="224905" y="186321"/>
            <a:ext cx="5511445" cy="461665"/>
          </a:xfrm>
          <a:prstGeom prst="rect">
            <a:avLst/>
          </a:prstGeom>
          <a:noFill/>
        </p:spPr>
        <p:txBody>
          <a:bodyPr wrap="none" rtlCol="0">
            <a:spAutoFit/>
          </a:bodyPr>
          <a:lstStyle/>
          <a:p>
            <a:r>
              <a:rPr lang="es-ES" sz="2400" b="1" dirty="0">
                <a:solidFill>
                  <a:schemeClr val="accent1">
                    <a:lumMod val="75000"/>
                  </a:schemeClr>
                </a:solidFill>
                <a:latin typeface="Century Gothic"/>
                <a:cs typeface="Century Gothic"/>
              </a:rPr>
              <a:t>DESARROLLO PARA EL NUEVO MDRS </a:t>
            </a:r>
          </a:p>
        </p:txBody>
      </p:sp>
      <p:graphicFrame>
        <p:nvGraphicFramePr>
          <p:cNvPr id="8" name="Diagrama 7">
            <a:extLst>
              <a:ext uri="{FF2B5EF4-FFF2-40B4-BE49-F238E27FC236}">
                <a16:creationId xmlns:a16="http://schemas.microsoft.com/office/drawing/2014/main" id="{C5612826-A5B4-4944-BF63-C6994F1C709F}"/>
              </a:ext>
            </a:extLst>
          </p:cNvPr>
          <p:cNvGraphicFramePr/>
          <p:nvPr>
            <p:extLst>
              <p:ext uri="{D42A27DB-BD31-4B8C-83A1-F6EECF244321}">
                <p14:modId xmlns:p14="http://schemas.microsoft.com/office/powerpoint/2010/main" val="1425317493"/>
              </p:ext>
            </p:extLst>
          </p:nvPr>
        </p:nvGraphicFramePr>
        <p:xfrm>
          <a:off x="518338" y="834307"/>
          <a:ext cx="5967524" cy="5459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EC1AA50F-FCE9-4E00-B18F-515C21CA34CF}"/>
              </a:ext>
            </a:extLst>
          </p:cNvPr>
          <p:cNvPicPr>
            <a:picLocks noChangeAspect="1"/>
          </p:cNvPicPr>
          <p:nvPr/>
        </p:nvPicPr>
        <p:blipFill>
          <a:blip r:embed="rId8"/>
          <a:stretch>
            <a:fillRect/>
          </a:stretch>
        </p:blipFill>
        <p:spPr>
          <a:xfrm>
            <a:off x="6804838" y="1021352"/>
            <a:ext cx="3436504" cy="45820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850208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1542</Words>
  <Application>Microsoft Office PowerPoint</Application>
  <PresentationFormat>Personalizado</PresentationFormat>
  <Paragraphs>330</Paragraphs>
  <Slides>32</Slides>
  <Notes>26</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32</vt:i4>
      </vt:variant>
    </vt:vector>
  </HeadingPairs>
  <TitlesOfParts>
    <vt:vector size="42" baseType="lpstr">
      <vt:lpstr>DejaVuSansCondensed</vt:lpstr>
      <vt:lpstr>Arial</vt:lpstr>
      <vt:lpstr>Calibri</vt:lpstr>
      <vt:lpstr>Century Gothic</vt:lpstr>
      <vt:lpstr>Courier New</vt:lpstr>
      <vt:lpstr>Garamond</vt:lpstr>
      <vt:lpstr>Helvetica</vt:lpstr>
      <vt:lpstr>Mangal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Clara Johanna Vélez Rodríguez</dc:creator>
  <cp:lastModifiedBy>Marcela Cristancho</cp:lastModifiedBy>
  <cp:revision>181</cp:revision>
  <dcterms:created xsi:type="dcterms:W3CDTF">2018-03-07T18:31:32Z</dcterms:created>
  <dcterms:modified xsi:type="dcterms:W3CDTF">2018-09-28T16:16:30Z</dcterms:modified>
</cp:coreProperties>
</file>