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svg" ContentType="image/svg+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9" r:id="rId4"/>
    <p:sldId id="272" r:id="rId5"/>
    <p:sldId id="270" r:id="rId6"/>
    <p:sldId id="269" r:id="rId7"/>
    <p:sldId id="274" r:id="rId8"/>
    <p:sldId id="275" r:id="rId9"/>
    <p:sldId id="268" r:id="rId10"/>
    <p:sldId id="276" r:id="rId11"/>
    <p:sldId id="277" r:id="rId12"/>
    <p:sldId id="265" r:id="rId13"/>
    <p:sldId id="258" r:id="rId14"/>
    <p:sldId id="27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66" autoAdjust="0"/>
    <p:restoredTop sz="94981"/>
  </p:normalViewPr>
  <p:slideViewPr>
    <p:cSldViewPr snapToGrid="0">
      <p:cViewPr varScale="1">
        <p:scale>
          <a:sx n="66" d="100"/>
          <a:sy n="66" d="100"/>
        </p:scale>
        <p:origin x="208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D89ACFF-3B98-4DB6-A0A5-D4CF92BE0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067" y="1541476"/>
            <a:ext cx="7766936" cy="1887524"/>
          </a:xfrm>
        </p:spPr>
        <p:txBody>
          <a:bodyPr/>
          <a:lstStyle/>
          <a:p>
            <a:r>
              <a:rPr lang="es-CO" sz="4800" b="1" dirty="0"/>
              <a:t>Ritmos y experiencias urbanas </a:t>
            </a:r>
            <a:r>
              <a:rPr lang="es-CO" sz="4800" dirty="0"/>
              <a:t/>
            </a:r>
            <a:br>
              <a:rPr lang="es-CO" sz="4800" dirty="0"/>
            </a:br>
            <a:endParaRPr lang="es-CO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6FCDF37-B959-449C-89B1-D6A7861A8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3667" y="2880550"/>
            <a:ext cx="7766936" cy="1096899"/>
          </a:xfrm>
        </p:spPr>
        <p:txBody>
          <a:bodyPr>
            <a:normAutofit/>
          </a:bodyPr>
          <a:lstStyle/>
          <a:p>
            <a:r>
              <a:rPr lang="es-CO" sz="2400" b="1" dirty="0"/>
              <a:t>Una propuesta teórico-metodológica para la comprensión de la vida cotidiana en las ciudades</a:t>
            </a:r>
            <a:endParaRPr lang="es-CO" sz="24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94915D8-02D5-43EC-A113-9ADE843EF550}"/>
              </a:ext>
            </a:extLst>
          </p:cNvPr>
          <p:cNvSpPr txBox="1"/>
          <p:nvPr/>
        </p:nvSpPr>
        <p:spPr>
          <a:xfrm>
            <a:off x="140106" y="6406100"/>
            <a:ext cx="8509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>
                <a:solidFill>
                  <a:schemeClr val="bg1">
                    <a:lumMod val="75000"/>
                  </a:schemeClr>
                </a:solidFill>
              </a:rPr>
              <a:t>XIII  Seminario de investigación urbana y regional – ACIUR 2018 – Mesa Territorio y Cultura 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EE60B45F-F7E7-415D-8461-751732F1C4E8}"/>
              </a:ext>
            </a:extLst>
          </p:cNvPr>
          <p:cNvSpPr txBox="1"/>
          <p:nvPr/>
        </p:nvSpPr>
        <p:spPr>
          <a:xfrm>
            <a:off x="546506" y="4768074"/>
            <a:ext cx="64259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bg1">
                    <a:lumMod val="75000"/>
                  </a:schemeClr>
                </a:solidFill>
              </a:rPr>
              <a:t>Óscar Iván Salazar Arenas</a:t>
            </a:r>
          </a:p>
          <a:p>
            <a:r>
              <a:rPr lang="es-CO" dirty="0">
                <a:solidFill>
                  <a:schemeClr val="bg1">
                    <a:lumMod val="75000"/>
                  </a:schemeClr>
                </a:solidFill>
              </a:rPr>
              <a:t>Sociología, FCH UN Bogotá</a:t>
            </a:r>
          </a:p>
          <a:p>
            <a:endParaRPr lang="es-CO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27577DEC-D9A5-404D-9789-702F4319B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D6F8FE73-153A-4CD7-87BF-0DFD25C251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es-CO" dirty="0"/>
              <a:t>La tarde y la noche en Bogotá en torno a 1960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xmlns="" id="{B69EADA7-92E9-496E-8449-07F2E6E15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endParaRPr lang="es-CO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CEEA9366-CEA8-4F23-B065-4337F0D836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904A03D6-39B4-4278-9BE1-A07E024499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xmlns="" id="{FBE459AF-3736-4886-82E0-9B5DA427B5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xmlns="" id="{4B6B88EF-180C-4E39-8A3F-A52E87110C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xmlns="" id="{52DFAACF-64D0-4621-8FF4-E2F03C3E8D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xmlns="" id="{36611FF0-65B3-49DB-97C6-1B72AAD0FB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xmlns="" id="{0F7407FE-86B1-4890-9D80-9406FBF29E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xmlns="" id="{EBD42D5B-8F87-45B3-98B3-C66944F92E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F5E04699-59E1-4468-9E7C-83070EEB42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xmlns="" id="{F2AE8F13-9A52-4D7F-9637-321EA7CF32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417469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edificio, exterior&#10;&#10;Descripción generada con confianza alta">
            <a:extLst>
              <a:ext uri="{FF2B5EF4-FFF2-40B4-BE49-F238E27FC236}">
                <a16:creationId xmlns:a16="http://schemas.microsoft.com/office/drawing/2014/main" xmlns="" id="{B417330B-4B92-4530-8731-1BB48D38BD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0" r="10420" b="4"/>
          <a:stretch/>
        </p:blipFill>
        <p:spPr>
          <a:xfrm>
            <a:off x="7967351" y="-1"/>
            <a:ext cx="4224651" cy="3346705"/>
          </a:xfrm>
          <a:custGeom>
            <a:avLst/>
            <a:gdLst>
              <a:gd name="connsiteX0" fmla="*/ 1549963 w 4224651"/>
              <a:gd name="connsiteY0" fmla="*/ 0 h 3346705"/>
              <a:gd name="connsiteX1" fmla="*/ 1555540 w 4224651"/>
              <a:gd name="connsiteY1" fmla="*/ 0 h 3346705"/>
              <a:gd name="connsiteX2" fmla="*/ 2621768 w 4224651"/>
              <a:gd name="connsiteY2" fmla="*/ 0 h 3346705"/>
              <a:gd name="connsiteX3" fmla="*/ 4224651 w 4224651"/>
              <a:gd name="connsiteY3" fmla="*/ 0 h 3346705"/>
              <a:gd name="connsiteX4" fmla="*/ 4224651 w 4224651"/>
              <a:gd name="connsiteY4" fmla="*/ 3346705 h 3346705"/>
              <a:gd name="connsiteX5" fmla="*/ 0 w 422465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465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224651" y="0"/>
                </a:lnTo>
                <a:lnTo>
                  <a:pt x="4224651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B6A877F-C8FF-43CF-9986-76325C12F7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392" r="-2" b="10481"/>
          <a:stretch/>
        </p:blipFill>
        <p:spPr>
          <a:xfrm>
            <a:off x="4493435" y="243"/>
            <a:ext cx="7698564" cy="3346705"/>
          </a:xfrm>
          <a:custGeom>
            <a:avLst/>
            <a:gdLst>
              <a:gd name="connsiteX0" fmla="*/ 1549963 w 7698564"/>
              <a:gd name="connsiteY0" fmla="*/ 0 h 3346705"/>
              <a:gd name="connsiteX1" fmla="*/ 1555540 w 7698564"/>
              <a:gd name="connsiteY1" fmla="*/ 0 h 3346705"/>
              <a:gd name="connsiteX2" fmla="*/ 2621768 w 7698564"/>
              <a:gd name="connsiteY2" fmla="*/ 0 h 3346705"/>
              <a:gd name="connsiteX3" fmla="*/ 4832507 w 7698564"/>
              <a:gd name="connsiteY3" fmla="*/ 0 h 3346705"/>
              <a:gd name="connsiteX4" fmla="*/ 3282657 w 7698564"/>
              <a:gd name="connsiteY4" fmla="*/ 3346461 h 3346705"/>
              <a:gd name="connsiteX5" fmla="*/ 7698564 w 7698564"/>
              <a:gd name="connsiteY5" fmla="*/ 3346461 h 3346705"/>
              <a:gd name="connsiteX6" fmla="*/ 7698564 w 7698564"/>
              <a:gd name="connsiteY6" fmla="*/ 3346705 h 3346705"/>
              <a:gd name="connsiteX7" fmla="*/ 0 w 7698564"/>
              <a:gd name="connsiteY7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832507" y="0"/>
                </a:lnTo>
                <a:lnTo>
                  <a:pt x="3282657" y="3346461"/>
                </a:lnTo>
                <a:lnTo>
                  <a:pt x="7698564" y="3346461"/>
                </a:lnTo>
                <a:lnTo>
                  <a:pt x="7698564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10" name="Imagen 9" descr="Imagen que contiene exterior, edificio, cielo, foto&#10;&#10;Descripción generada con confianza muy alta">
            <a:extLst>
              <a:ext uri="{FF2B5EF4-FFF2-40B4-BE49-F238E27FC236}">
                <a16:creationId xmlns:a16="http://schemas.microsoft.com/office/drawing/2014/main" xmlns="" id="{7420F54B-58B3-4DA9-921C-79650702987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153" r="-3" b="5549"/>
          <a:stretch/>
        </p:blipFill>
        <p:spPr>
          <a:xfrm>
            <a:off x="20" y="10"/>
            <a:ext cx="5859777" cy="3346695"/>
          </a:xfrm>
          <a:custGeom>
            <a:avLst/>
            <a:gdLst>
              <a:gd name="connsiteX0" fmla="*/ 0 w 5859797"/>
              <a:gd name="connsiteY0" fmla="*/ 0 h 3346705"/>
              <a:gd name="connsiteX1" fmla="*/ 5859797 w 5859797"/>
              <a:gd name="connsiteY1" fmla="*/ 0 h 3346705"/>
              <a:gd name="connsiteX2" fmla="*/ 4309834 w 5859797"/>
              <a:gd name="connsiteY2" fmla="*/ 3346705 h 3346705"/>
              <a:gd name="connsiteX3" fmla="*/ 4304257 w 5859797"/>
              <a:gd name="connsiteY3" fmla="*/ 3346705 h 3346705"/>
              <a:gd name="connsiteX4" fmla="*/ 3238029 w 5859797"/>
              <a:gd name="connsiteY4" fmla="*/ 3346705 h 3346705"/>
              <a:gd name="connsiteX5" fmla="*/ 0 w 5859797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12" name="Imagen 11" descr="Imagen que contiene edificio, foto, exterior, blanco&#10;&#10;Descripción generada con confianza muy alta">
            <a:extLst>
              <a:ext uri="{FF2B5EF4-FFF2-40B4-BE49-F238E27FC236}">
                <a16:creationId xmlns:a16="http://schemas.microsoft.com/office/drawing/2014/main" xmlns="" id="{E89DBFC2-C885-4C5F-9165-D0D9C8F5559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884" r="21111"/>
          <a:stretch/>
        </p:blipFill>
        <p:spPr>
          <a:xfrm>
            <a:off x="6350090" y="3511295"/>
            <a:ext cx="5841911" cy="3346705"/>
          </a:xfrm>
          <a:custGeom>
            <a:avLst/>
            <a:gdLst>
              <a:gd name="connsiteX0" fmla="*/ 1549963 w 5841911"/>
              <a:gd name="connsiteY0" fmla="*/ 0 h 3346705"/>
              <a:gd name="connsiteX1" fmla="*/ 1555540 w 5841911"/>
              <a:gd name="connsiteY1" fmla="*/ 0 h 3346705"/>
              <a:gd name="connsiteX2" fmla="*/ 2621768 w 5841911"/>
              <a:gd name="connsiteY2" fmla="*/ 0 h 3346705"/>
              <a:gd name="connsiteX3" fmla="*/ 5841911 w 5841911"/>
              <a:gd name="connsiteY3" fmla="*/ 0 h 3346705"/>
              <a:gd name="connsiteX4" fmla="*/ 5841911 w 5841911"/>
              <a:gd name="connsiteY4" fmla="*/ 3346705 h 3346705"/>
              <a:gd name="connsiteX5" fmla="*/ 0 w 584191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</p:spPr>
      </p:pic>
      <p:pic>
        <p:nvPicPr>
          <p:cNvPr id="8" name="Imagen 7" descr="Imagen que contiene edificio, exterior&#10;&#10;Descripción generada con confianza muy alta">
            <a:extLst>
              <a:ext uri="{FF2B5EF4-FFF2-40B4-BE49-F238E27FC236}">
                <a16:creationId xmlns:a16="http://schemas.microsoft.com/office/drawing/2014/main" xmlns="" id="{464DB556-9DCB-42DB-BF8C-3C1D1CFA8EB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1090" r="-2" b="15446"/>
          <a:stretch/>
        </p:blipFill>
        <p:spPr>
          <a:xfrm>
            <a:off x="-1" y="3511295"/>
            <a:ext cx="7698564" cy="3346705"/>
          </a:xfrm>
          <a:custGeom>
            <a:avLst/>
            <a:gdLst>
              <a:gd name="connsiteX0" fmla="*/ 0 w 7698564"/>
              <a:gd name="connsiteY0" fmla="*/ 0 h 3346705"/>
              <a:gd name="connsiteX1" fmla="*/ 7698564 w 7698564"/>
              <a:gd name="connsiteY1" fmla="*/ 0 h 3346705"/>
              <a:gd name="connsiteX2" fmla="*/ 6148601 w 7698564"/>
              <a:gd name="connsiteY2" fmla="*/ 3346705 h 3346705"/>
              <a:gd name="connsiteX3" fmla="*/ 6143024 w 7698564"/>
              <a:gd name="connsiteY3" fmla="*/ 3346705 h 3346705"/>
              <a:gd name="connsiteX4" fmla="*/ 5076796 w 7698564"/>
              <a:gd name="connsiteY4" fmla="*/ 3346705 h 3346705"/>
              <a:gd name="connsiteX5" fmla="*/ 1246924 w 7698564"/>
              <a:gd name="connsiteY5" fmla="*/ 3346705 h 3346705"/>
              <a:gd name="connsiteX6" fmla="*/ 1246924 w 7698564"/>
              <a:gd name="connsiteY6" fmla="*/ 3346226 h 3346705"/>
              <a:gd name="connsiteX7" fmla="*/ 0 w 7698564"/>
              <a:gd name="connsiteY7" fmla="*/ 3346226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10728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xmlns="" id="{5F054EF5-EFE6-45A2-834C-0F0931F39F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CFE3C88A-FEDB-4B9C-94EE-5026B326B3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B5D51D9B-0E7C-44D3-9215-81F9915232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23">
              <a:extLst>
                <a:ext uri="{FF2B5EF4-FFF2-40B4-BE49-F238E27FC236}">
                  <a16:creationId xmlns:a16="http://schemas.microsoft.com/office/drawing/2014/main" xmlns="" id="{16EFB339-1D4E-4824-A20B-AF30D07CF7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5">
              <a:extLst>
                <a:ext uri="{FF2B5EF4-FFF2-40B4-BE49-F238E27FC236}">
                  <a16:creationId xmlns:a16="http://schemas.microsoft.com/office/drawing/2014/main" xmlns="" id="{00030831-8136-4C61-8F00-6F190C5AE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xmlns="" id="{9B14B360-4798-467E-ADE9-756959EC5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xmlns="" id="{9433F2F7-DA21-430A-A31C-D529D9C6A1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8">
              <a:extLst>
                <a:ext uri="{FF2B5EF4-FFF2-40B4-BE49-F238E27FC236}">
                  <a16:creationId xmlns:a16="http://schemas.microsoft.com/office/drawing/2014/main" xmlns="" id="{0B24FFF9-F75D-4A88-90F8-D2D7BBB8E8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Rectangle 29">
              <a:extLst>
                <a:ext uri="{FF2B5EF4-FFF2-40B4-BE49-F238E27FC236}">
                  <a16:creationId xmlns:a16="http://schemas.microsoft.com/office/drawing/2014/main" xmlns="" id="{A0A2A2C4-404D-431C-8F9A-227932A42E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xmlns="" id="{4661DBE2-1BC5-463F-BBB8-199B890D1C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xmlns="" id="{710A6E70-F0B9-4E3D-9A78-2D2FEE5DF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35002F6C-0142-4BD1-B14C-B2A8BE2BC1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80"/>
            <a:ext cx="12192000" cy="6858000"/>
          </a:xfrm>
          <a:prstGeom prst="rect">
            <a:avLst/>
          </a:prstGeom>
          <a:solidFill>
            <a:srgbClr val="5B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889F2A4C-8C64-4700-8689-78F603984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28575" cap="sq">
            <a:solidFill>
              <a:srgbClr val="CF78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BC8A7BCC-2D83-4180-8729-9A3B44387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223" y="536697"/>
            <a:ext cx="6454411" cy="5841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67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16">
            <a:extLst>
              <a:ext uri="{FF2B5EF4-FFF2-40B4-BE49-F238E27FC236}">
                <a16:creationId xmlns:a16="http://schemas.microsoft.com/office/drawing/2014/main" xmlns="" id="{5F054EF5-EFE6-45A2-834C-0F0931F39F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CFE3C88A-FEDB-4B9C-94EE-5026B326B3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B5D51D9B-0E7C-44D3-9215-81F9915232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xmlns="" id="{16EFB339-1D4E-4824-A20B-AF30D07CF7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5">
              <a:extLst>
                <a:ext uri="{FF2B5EF4-FFF2-40B4-BE49-F238E27FC236}">
                  <a16:creationId xmlns:a16="http://schemas.microsoft.com/office/drawing/2014/main" xmlns="" id="{00030831-8136-4C61-8F00-6F190C5AEB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1">
              <a:extLst>
                <a:ext uri="{FF2B5EF4-FFF2-40B4-BE49-F238E27FC236}">
                  <a16:creationId xmlns:a16="http://schemas.microsoft.com/office/drawing/2014/main" xmlns="" id="{9B14B360-4798-467E-ADE9-756959EC5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7">
              <a:extLst>
                <a:ext uri="{FF2B5EF4-FFF2-40B4-BE49-F238E27FC236}">
                  <a16:creationId xmlns:a16="http://schemas.microsoft.com/office/drawing/2014/main" xmlns="" id="{9433F2F7-DA21-430A-A31C-D529D9C6A1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8">
              <a:extLst>
                <a:ext uri="{FF2B5EF4-FFF2-40B4-BE49-F238E27FC236}">
                  <a16:creationId xmlns:a16="http://schemas.microsoft.com/office/drawing/2014/main" xmlns="" id="{0B24FFF9-F75D-4A88-90F8-D2D7BBB8E8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9">
              <a:extLst>
                <a:ext uri="{FF2B5EF4-FFF2-40B4-BE49-F238E27FC236}">
                  <a16:creationId xmlns:a16="http://schemas.microsoft.com/office/drawing/2014/main" xmlns="" id="{A0A2A2C4-404D-431C-8F9A-227932A42E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xmlns="" id="{4661DBE2-1BC5-463F-BBB8-199B890D1C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xmlns="" id="{710A6E70-F0B9-4E3D-9A78-2D2FEE5DF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5" name="Rectangle 28">
            <a:extLst>
              <a:ext uri="{FF2B5EF4-FFF2-40B4-BE49-F238E27FC236}">
                <a16:creationId xmlns:a16="http://schemas.microsoft.com/office/drawing/2014/main" xmlns="" id="{03E8462A-FEBA-4848-81CC-3F8DA3E47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30">
            <a:extLst>
              <a:ext uri="{FF2B5EF4-FFF2-40B4-BE49-F238E27FC236}">
                <a16:creationId xmlns:a16="http://schemas.microsoft.com/office/drawing/2014/main" xmlns="" id="{2109F83F-40FE-4DB3-84CC-09FB3340D0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1DE492D7-C3C3-48FF-80C8-37021EA026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xmlns="" id="{0B30FF97-2E9A-490A-AED2-90BA2E0EC1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xmlns="" id="{B6D53C7D-A312-47B6-A66A-230A19CFAC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xmlns="" id="{9329D58C-0D2E-4A2B-AD6A-9CEE506784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7">
              <a:extLst>
                <a:ext uri="{FF2B5EF4-FFF2-40B4-BE49-F238E27FC236}">
                  <a16:creationId xmlns:a16="http://schemas.microsoft.com/office/drawing/2014/main" xmlns="" id="{9D446EDE-C690-4461-8BF2-7634808FC8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Rectangle 28">
              <a:extLst>
                <a:ext uri="{FF2B5EF4-FFF2-40B4-BE49-F238E27FC236}">
                  <a16:creationId xmlns:a16="http://schemas.microsoft.com/office/drawing/2014/main" xmlns="" id="{323F3D34-6531-4AD7-A8C6-195A090281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xmlns="" id="{B9B0AE3F-2350-435F-A9B0-C310BF8763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xmlns="" id="{4EFA655C-9E50-4C14-A89E-AD7B648E4E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xmlns="" id="{3E843863-7D25-4C01-9A17-E817CB6D99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7" name="Rectangle 41">
            <a:extLst>
              <a:ext uri="{FF2B5EF4-FFF2-40B4-BE49-F238E27FC236}">
                <a16:creationId xmlns:a16="http://schemas.microsoft.com/office/drawing/2014/main" xmlns="" id="{7941F9B1-B01B-4A84-89D9-B169AEB4E4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texto&#10;&#10;Descripción generada con confianza muy alta">
            <a:extLst>
              <a:ext uri="{FF2B5EF4-FFF2-40B4-BE49-F238E27FC236}">
                <a16:creationId xmlns:a16="http://schemas.microsoft.com/office/drawing/2014/main" xmlns="" id="{4FC55852-4377-4301-AE47-9D7C58B3A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040" y="1131994"/>
            <a:ext cx="9871797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92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BD5023-4792-40EC-AE96-7EEE6A43C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Comentarios finales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B43254E-F7BC-452A-8BF3-6D71A12A4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El </a:t>
            </a:r>
            <a:r>
              <a:rPr lang="es-CO" dirty="0" err="1"/>
              <a:t>ritmoanálisis</a:t>
            </a:r>
            <a:r>
              <a:rPr lang="es-CO" dirty="0"/>
              <a:t> permite describir el funcionamiento general de la ciudad, o porciones de ese funcionamiento, en relación con la experiencia urbana colectiva</a:t>
            </a:r>
          </a:p>
          <a:p>
            <a:r>
              <a:rPr lang="es-CO" dirty="0"/>
              <a:t>Es posible observar y documentar procesos de cambio en lustros </a:t>
            </a:r>
            <a:r>
              <a:rPr lang="es-CO" dirty="0" err="1"/>
              <a:t>ó</a:t>
            </a:r>
            <a:r>
              <a:rPr lang="es-CO" dirty="0"/>
              <a:t> décadas con fuentes históricas</a:t>
            </a:r>
          </a:p>
          <a:p>
            <a:r>
              <a:rPr lang="es-CO" dirty="0"/>
              <a:t>Detalles e inducción</a:t>
            </a:r>
          </a:p>
          <a:p>
            <a:r>
              <a:rPr lang="es-CO" dirty="0"/>
              <a:t>El </a:t>
            </a:r>
            <a:r>
              <a:rPr lang="es-CO" dirty="0" err="1"/>
              <a:t>ritmoanálisis</a:t>
            </a:r>
            <a:r>
              <a:rPr lang="es-CO" dirty="0"/>
              <a:t> siempre es fragmentario, parcial y flexible, antes que sistemático y rígido</a:t>
            </a:r>
          </a:p>
          <a:p>
            <a:r>
              <a:rPr lang="es-CO" dirty="0"/>
              <a:t>Los ritmos están ensamblados, más que sistematizados o estructurados. Están en constante reconfiguración</a:t>
            </a:r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27517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9" name="Rectangle 118">
            <a:extLst>
              <a:ext uri="{FF2B5EF4-FFF2-40B4-BE49-F238E27FC236}">
                <a16:creationId xmlns:a16="http://schemas.microsoft.com/office/drawing/2014/main" xmlns="" id="{8DF4D7F6-81B5-452A-9CE6-76D81F91D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026E52AB-F7FF-43AB-81A1-FA0954D6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s-CO"/>
              <a:t>Temas</a:t>
            </a:r>
            <a:endParaRPr lang="es-CO" dirty="0"/>
          </a:p>
        </p:txBody>
      </p:sp>
      <p:sp>
        <p:nvSpPr>
          <p:cNvPr id="121" name="Isosceles Triangle 120">
            <a:extLst>
              <a:ext uri="{FF2B5EF4-FFF2-40B4-BE49-F238E27FC236}">
                <a16:creationId xmlns:a16="http://schemas.microsoft.com/office/drawing/2014/main" xmlns="" id="{4600514D-20FB-4559-97DC-D1DC39E6C3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2" name="Marcador de contenido 2">
            <a:extLst>
              <a:ext uri="{FF2B5EF4-FFF2-40B4-BE49-F238E27FC236}">
                <a16:creationId xmlns:a16="http://schemas.microsoft.com/office/drawing/2014/main" xmlns="" id="{821008B3-A4CA-4CD1-A472-537DBAC6C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s-CO" sz="2400" dirty="0"/>
              <a:t>Introducción</a:t>
            </a:r>
          </a:p>
          <a:p>
            <a:r>
              <a:rPr lang="es-CO" sz="2400" dirty="0"/>
              <a:t>Experiencia y conocimiento urbano</a:t>
            </a:r>
          </a:p>
          <a:p>
            <a:r>
              <a:rPr lang="es-CO" sz="2400" dirty="0"/>
              <a:t>Ritmos y espacio-temporalidad urbana</a:t>
            </a:r>
          </a:p>
          <a:p>
            <a:r>
              <a:rPr lang="es-CO" sz="2400" dirty="0"/>
              <a:t>La tarde y la noche en Bogotá, 1950-1970</a:t>
            </a:r>
          </a:p>
          <a:p>
            <a:r>
              <a:rPr lang="es-CO" sz="2400" dirty="0"/>
              <a:t>Comentarios finales</a:t>
            </a:r>
          </a:p>
          <a:p>
            <a:pPr marL="0" indent="0">
              <a:buNone/>
            </a:pPr>
            <a:endParaRPr lang="es-CO" sz="2400" dirty="0"/>
          </a:p>
        </p:txBody>
      </p:sp>
      <p:sp>
        <p:nvSpPr>
          <p:cNvPr id="123" name="Isosceles Triangle 122">
            <a:extLst>
              <a:ext uri="{FF2B5EF4-FFF2-40B4-BE49-F238E27FC236}">
                <a16:creationId xmlns:a16="http://schemas.microsoft.com/office/drawing/2014/main" xmlns="" id="{266F638A-E405-4AC0-B984-72E5813B0D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xmlns="" id="{7D1CBE93-B17D-4509-843C-82287C3803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xmlns="" id="{AE6277B4-6A43-48AB-89B2-3442221619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Rectangle 27">
            <a:extLst>
              <a:ext uri="{FF2B5EF4-FFF2-40B4-BE49-F238E27FC236}">
                <a16:creationId xmlns:a16="http://schemas.microsoft.com/office/drawing/2014/main" xmlns="" id="{27B538D5-95DB-47ED-9CB4-34AE5BF78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75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1C3A2BF0-AE5C-4296-8B14-4B33A1C6F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Introducción: Espacio-tiempo, “desorden” y complejidad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763470EA-8D01-45A1-ABCA-562F96FEC1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>
                <a:solidFill>
                  <a:schemeClr val="accent5"/>
                </a:solidFill>
              </a:rPr>
              <a:t>Territorio</a:t>
            </a:r>
            <a:r>
              <a:rPr lang="es-CO" dirty="0"/>
              <a:t> – supone el control estratégico sobre el espacio</a:t>
            </a:r>
          </a:p>
          <a:p>
            <a:r>
              <a:rPr lang="es-CO" dirty="0">
                <a:solidFill>
                  <a:schemeClr val="accent5"/>
                </a:solidFill>
              </a:rPr>
              <a:t>Desarrollo</a:t>
            </a:r>
            <a:r>
              <a:rPr lang="es-CO" dirty="0"/>
              <a:t> – tiene implicaciones teleológicas</a:t>
            </a:r>
          </a:p>
          <a:p>
            <a:r>
              <a:rPr lang="es-CO" dirty="0"/>
              <a:t>Énfasis en el </a:t>
            </a:r>
            <a:r>
              <a:rPr lang="es-CO" u="sng" dirty="0"/>
              <a:t>gobierno</a:t>
            </a:r>
            <a:r>
              <a:rPr lang="es-CO" dirty="0"/>
              <a:t> del espacio urbano</a:t>
            </a:r>
          </a:p>
          <a:p>
            <a:r>
              <a:rPr lang="es-CO" dirty="0"/>
              <a:t>Tiende a ver desorden en aquello que no controla</a:t>
            </a:r>
          </a:p>
          <a:p>
            <a:r>
              <a:rPr lang="es-CO" dirty="0"/>
              <a:t>Nubla y aplana la vida cotidiana de la gente común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B322E4C-DB97-4426-9927-4C8DA8D3B5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>
                <a:solidFill>
                  <a:schemeClr val="accent5"/>
                </a:solidFill>
              </a:rPr>
              <a:t>Espacio-tiempo</a:t>
            </a:r>
            <a:r>
              <a:rPr lang="es-CO" dirty="0"/>
              <a:t> – integración práctica de las dos dimensiones</a:t>
            </a:r>
          </a:p>
          <a:p>
            <a:r>
              <a:rPr lang="es-CO" dirty="0"/>
              <a:t>No implica necesariamente control y gobierno </a:t>
            </a:r>
          </a:p>
          <a:p>
            <a:r>
              <a:rPr lang="es-CO" dirty="0"/>
              <a:t>Hace posible describir otras formas de acción y de organización de las prácticas</a:t>
            </a:r>
          </a:p>
          <a:p>
            <a:r>
              <a:rPr lang="es-CO" dirty="0"/>
              <a:t>Es posible construir imágenes generales analizando la </a:t>
            </a:r>
            <a:r>
              <a:rPr lang="es-CO" u="sng" dirty="0"/>
              <a:t>experiencia</a:t>
            </a:r>
            <a:r>
              <a:rPr lang="es-CO" dirty="0"/>
              <a:t> y los </a:t>
            </a:r>
            <a:r>
              <a:rPr lang="es-CO" u="sng" dirty="0"/>
              <a:t>ritmos urbanos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8237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2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5" grpId="1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xmlns="" id="{603AE127-802C-459A-A612-DB85B67F0D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xmlns="" id="{9323D83D-50D6-4040-A58B-FCEA340F88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1A1FE6BB-DFB2-4080-9B5E-076EF5DDE6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xmlns="" id="{F10FD715-4DCE-4779-B634-EC78315EA2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FB30ED8B-7812-4EB0-BFA7-5133ABBB7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237674" cy="762000"/>
          </a:xfrm>
        </p:spPr>
        <p:txBody>
          <a:bodyPr/>
          <a:lstStyle/>
          <a:p>
            <a:r>
              <a:rPr lang="es-CO" dirty="0"/>
              <a:t>Experiencia…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xmlns="" id="{ABB96876-E4A4-4D37-BA28-FDF681E112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0574" y="3313405"/>
            <a:ext cx="1483161" cy="5000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400" dirty="0">
                <a:solidFill>
                  <a:schemeClr val="accent5"/>
                </a:solidFill>
              </a:rPr>
              <a:t>Vivencia</a:t>
            </a:r>
          </a:p>
        </p:txBody>
      </p:sp>
      <p:sp>
        <p:nvSpPr>
          <p:cNvPr id="17" name="Marcador de contenido 3">
            <a:extLst>
              <a:ext uri="{FF2B5EF4-FFF2-40B4-BE49-F238E27FC236}">
                <a16:creationId xmlns:a16="http://schemas.microsoft.com/office/drawing/2014/main" xmlns="" id="{C110DF81-ED6C-40B3-B39D-4D51E7A6AC53}"/>
              </a:ext>
            </a:extLst>
          </p:cNvPr>
          <p:cNvSpPr txBox="1">
            <a:spLocks/>
          </p:cNvSpPr>
          <p:nvPr/>
        </p:nvSpPr>
        <p:spPr>
          <a:xfrm>
            <a:off x="9089301" y="3315305"/>
            <a:ext cx="1483161" cy="50007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es-CO" sz="2400">
                <a:solidFill>
                  <a:schemeClr val="accent5"/>
                </a:solidFill>
              </a:rPr>
              <a:t>Imagen</a:t>
            </a:r>
            <a:endParaRPr lang="es-CO" sz="2400" dirty="0">
              <a:solidFill>
                <a:schemeClr val="accent5"/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57D2B357-B586-4CA6-B4C9-1C86EA6F2465}"/>
              </a:ext>
            </a:extLst>
          </p:cNvPr>
          <p:cNvSpPr txBox="1"/>
          <p:nvPr/>
        </p:nvSpPr>
        <p:spPr>
          <a:xfrm>
            <a:off x="7635461" y="2186526"/>
            <a:ext cx="137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dirty="0">
                <a:solidFill>
                  <a:schemeClr val="accent5"/>
                </a:solidFill>
              </a:rPr>
              <a:t>Cuerpo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F86E4CEF-16FF-47C7-A4B2-5D513C48C2F8}"/>
              </a:ext>
            </a:extLst>
          </p:cNvPr>
          <p:cNvSpPr txBox="1"/>
          <p:nvPr/>
        </p:nvSpPr>
        <p:spPr>
          <a:xfrm rot="1001398">
            <a:off x="6124888" y="4571844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Interacción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F539DF0E-D775-4B1E-AFC1-9DAB69327151}"/>
              </a:ext>
            </a:extLst>
          </p:cNvPr>
          <p:cNvSpPr txBox="1"/>
          <p:nvPr/>
        </p:nvSpPr>
        <p:spPr>
          <a:xfrm rot="19706888">
            <a:off x="6004406" y="2279862"/>
            <a:ext cx="1348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Percepción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1258AE28-0D85-4F4B-9DC4-E8B1B9880131}"/>
              </a:ext>
            </a:extLst>
          </p:cNvPr>
          <p:cNvSpPr txBox="1"/>
          <p:nvPr/>
        </p:nvSpPr>
        <p:spPr>
          <a:xfrm rot="20800182">
            <a:off x="9509074" y="4377128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Intelecto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xmlns="" id="{C33EE678-0006-4A19-B2B9-60DC0BD7AA19}"/>
              </a:ext>
            </a:extLst>
          </p:cNvPr>
          <p:cNvSpPr txBox="1"/>
          <p:nvPr/>
        </p:nvSpPr>
        <p:spPr>
          <a:xfrm rot="1366718">
            <a:off x="9433483" y="2200196"/>
            <a:ext cx="118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Memoria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xmlns="" id="{EEE9F10C-52B6-407C-941A-E73B830D13D5}"/>
              </a:ext>
            </a:extLst>
          </p:cNvPr>
          <p:cNvSpPr txBox="1"/>
          <p:nvPr/>
        </p:nvSpPr>
        <p:spPr>
          <a:xfrm>
            <a:off x="7917793" y="4870141"/>
            <a:ext cx="109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Emoción</a:t>
            </a:r>
          </a:p>
        </p:txBody>
      </p:sp>
      <p:sp>
        <p:nvSpPr>
          <p:cNvPr id="24" name="Diagrama de flujo: extraer 23">
            <a:extLst>
              <a:ext uri="{FF2B5EF4-FFF2-40B4-BE49-F238E27FC236}">
                <a16:creationId xmlns:a16="http://schemas.microsoft.com/office/drawing/2014/main" xmlns="" id="{976CC3DB-2D7A-4EA3-94F4-DC5EEE999B99}"/>
              </a:ext>
            </a:extLst>
          </p:cNvPr>
          <p:cNvSpPr/>
          <p:nvPr/>
        </p:nvSpPr>
        <p:spPr>
          <a:xfrm>
            <a:off x="7828024" y="2787601"/>
            <a:ext cx="1092700" cy="79005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Flecha: curvada hacia la izquierda 24">
            <a:extLst>
              <a:ext uri="{FF2B5EF4-FFF2-40B4-BE49-F238E27FC236}">
                <a16:creationId xmlns:a16="http://schemas.microsoft.com/office/drawing/2014/main" xmlns="" id="{D6F38A1B-5849-4546-B04F-8395792A1539}"/>
              </a:ext>
            </a:extLst>
          </p:cNvPr>
          <p:cNvSpPr/>
          <p:nvPr/>
        </p:nvSpPr>
        <p:spPr>
          <a:xfrm rot="16200000">
            <a:off x="7669361" y="588980"/>
            <a:ext cx="1547952" cy="3499326"/>
          </a:xfrm>
          <a:prstGeom prst="curvedLeftArrow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E8EBE149-CDB3-457C-8D48-30688C4EA7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617594" y="3861618"/>
            <a:ext cx="3499325" cy="1577766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xmlns="" id="{DEF75A95-69FB-4DB6-ACF8-17A2E5D9D173}"/>
              </a:ext>
            </a:extLst>
          </p:cNvPr>
          <p:cNvSpPr txBox="1"/>
          <p:nvPr/>
        </p:nvSpPr>
        <p:spPr>
          <a:xfrm>
            <a:off x="4915008" y="3342827"/>
            <a:ext cx="1258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Directa ---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xmlns="" id="{977A3DD9-5DE3-421A-9B46-2546176CC769}"/>
              </a:ext>
            </a:extLst>
          </p:cNvPr>
          <p:cNvSpPr txBox="1"/>
          <p:nvPr/>
        </p:nvSpPr>
        <p:spPr>
          <a:xfrm>
            <a:off x="10376251" y="3361049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/>
              <a:t>--- Indirecta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xmlns="" id="{A10EFCD9-6633-4137-A0D6-909AB2F72876}"/>
              </a:ext>
            </a:extLst>
          </p:cNvPr>
          <p:cNvSpPr txBox="1"/>
          <p:nvPr/>
        </p:nvSpPr>
        <p:spPr>
          <a:xfrm>
            <a:off x="819773" y="1832642"/>
            <a:ext cx="32933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Fenomenología (</a:t>
            </a:r>
            <a:r>
              <a:rPr lang="es-CO" sz="1600" dirty="0" err="1"/>
              <a:t>Huserl</a:t>
            </a:r>
            <a:r>
              <a:rPr lang="es-CO" sz="1600" dirty="0"/>
              <a:t>, </a:t>
            </a:r>
            <a:r>
              <a:rPr lang="es-CO" sz="1600" dirty="0" err="1"/>
              <a:t>Marleau</a:t>
            </a:r>
            <a:r>
              <a:rPr lang="es-CO" sz="1600" dirty="0"/>
              <a:t> Ponty…)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Experiencia y arquitectura (Saldarriaga)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Pragmatismo (Dewey)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Espacio, lugar y experiencia (</a:t>
            </a:r>
            <a:r>
              <a:rPr lang="es-CO" sz="1600" dirty="0" err="1"/>
              <a:t>Tuan</a:t>
            </a:r>
            <a:r>
              <a:rPr lang="es-CO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Afectos, </a:t>
            </a:r>
            <a:r>
              <a:rPr lang="es-CO" sz="1600" dirty="0" err="1"/>
              <a:t>trans-humanidad</a:t>
            </a:r>
            <a:r>
              <a:rPr lang="es-CO" sz="1600" dirty="0"/>
              <a:t> (</a:t>
            </a:r>
            <a:r>
              <a:rPr lang="es-CO" sz="1600" dirty="0" err="1"/>
              <a:t>Thrift</a:t>
            </a:r>
            <a:r>
              <a:rPr lang="es-CO" sz="1600" dirty="0"/>
              <a:t>, Amin)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Desorden y experiencia (Duhau &amp; </a:t>
            </a:r>
            <a:r>
              <a:rPr lang="es-CO" sz="1600" dirty="0" err="1"/>
              <a:t>Giglia</a:t>
            </a:r>
            <a:r>
              <a:rPr lang="es-CO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Sociología de la experiencia (Dubet, Schultz…)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Experiencia urbana (</a:t>
            </a:r>
            <a:r>
              <a:rPr lang="es-CO" sz="1600" dirty="0" err="1"/>
              <a:t>Benjamin</a:t>
            </a:r>
            <a:r>
              <a:rPr lang="es-CO" sz="1600" dirty="0"/>
              <a:t>, Simmel…)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/>
              <a:t>…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E76297E1-3C94-4655-A586-4D471BAF6294}"/>
              </a:ext>
            </a:extLst>
          </p:cNvPr>
          <p:cNvSpPr txBox="1"/>
          <p:nvPr/>
        </p:nvSpPr>
        <p:spPr>
          <a:xfrm>
            <a:off x="7495442" y="715660"/>
            <a:ext cx="174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70C0"/>
                </a:solidFill>
              </a:rPr>
              <a:t>Saber-hacer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B716CC2F-5B56-468A-A09D-E58CF5390A0B}"/>
              </a:ext>
            </a:extLst>
          </p:cNvPr>
          <p:cNvSpPr txBox="1"/>
          <p:nvPr/>
        </p:nvSpPr>
        <p:spPr>
          <a:xfrm>
            <a:off x="7072951" y="5919059"/>
            <a:ext cx="274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70C0"/>
                </a:solidFill>
              </a:rPr>
              <a:t>Narrativas y discursos</a:t>
            </a:r>
          </a:p>
        </p:txBody>
      </p:sp>
    </p:spTree>
    <p:extLst>
      <p:ext uri="{BB962C8B-B14F-4D97-AF65-F5344CB8AC3E}">
        <p14:creationId xmlns:p14="http://schemas.microsoft.com/office/powerpoint/2010/main" val="4060967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 build="p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7" grpId="0"/>
      <p:bldP spid="28" grpId="0"/>
      <p:bldP spid="29" grpId="0"/>
      <p:bldP spid="7" grpId="0"/>
      <p:bldP spid="7" grpId="1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09EA7EA7-74F5-4EE2-8E3D-1A10308259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A5CE79B5-7EE4-424D-AD14-5DEFB61B8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696C926F-F999-44BA-8D86-9EAB51D650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xmlns="" id="{248745E7-0AF0-48F9-8E58-2673FC5F4FD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xmlns="" id="{9715E81A-D2E0-4431-9370-4E4A9ECA7F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xmlns="" id="{CEDB37A9-282D-4DDB-85AD-B2090A8253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xmlns="" id="{533D5933-7F91-4F5E-BC31-42FD0E2D8D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xmlns="" id="{37ADDF68-C9BE-46EA-83DE-2C07DD839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xmlns="" id="{10D67396-BABD-48A8-A892-CCB5095FA4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xmlns="" id="{626DA82A-72C2-4DF6-9CF0-0D1F6B96B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xmlns="" id="{8EE6DC63-4380-4BE0-A68A-8F01162BD1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E80B86A7-A1EC-475B-9166-88902B033A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7F2B6A-4C27-4352-B5EA-463F205A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Conocimiento</a:t>
            </a:r>
            <a:r>
              <a:rPr lang="en-US" dirty="0"/>
              <a:t> </a:t>
            </a:r>
            <a:r>
              <a:rPr lang="en-US" dirty="0" err="1"/>
              <a:t>urbano</a:t>
            </a:r>
            <a:r>
              <a:rPr lang="en-US" dirty="0"/>
              <a:t>…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xmlns="" id="{C2C29CB1-9F74-4879-A6AF-AEA67B6F1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6D0521E-1AC1-41F4-951A-60E2AD93C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2508" y="2367627"/>
            <a:ext cx="5372410" cy="31765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 err="1"/>
              <a:t>Experiencia</a:t>
            </a:r>
            <a:r>
              <a:rPr lang="en-US" sz="2000" dirty="0"/>
              <a:t> individual y </a:t>
            </a:r>
            <a:r>
              <a:rPr lang="en-US" sz="2000" dirty="0" err="1"/>
              <a:t>colectiva</a:t>
            </a:r>
            <a:endParaRPr lang="en-US" sz="2000" dirty="0"/>
          </a:p>
          <a:p>
            <a:r>
              <a:rPr lang="en-US" sz="2000" dirty="0" err="1"/>
              <a:t>Prácticas</a:t>
            </a:r>
            <a:r>
              <a:rPr lang="en-US" sz="2000" dirty="0"/>
              <a:t> + </a:t>
            </a:r>
            <a:r>
              <a:rPr lang="en-US" sz="2000" dirty="0" err="1"/>
              <a:t>significados</a:t>
            </a:r>
            <a:endParaRPr lang="en-US" sz="2000" dirty="0"/>
          </a:p>
          <a:p>
            <a:r>
              <a:rPr lang="en-US" sz="2000" dirty="0" err="1"/>
              <a:t>Espacio-temporalidad</a:t>
            </a:r>
            <a:endParaRPr lang="en-US" sz="2000" dirty="0"/>
          </a:p>
          <a:p>
            <a:r>
              <a:rPr lang="en-US" sz="2000" dirty="0" err="1"/>
              <a:t>Materialidad</a:t>
            </a:r>
            <a:r>
              <a:rPr lang="en-US" sz="2000" dirty="0"/>
              <a:t> </a:t>
            </a:r>
            <a:r>
              <a:rPr lang="en-US" sz="2000" dirty="0" err="1"/>
              <a:t>simbólica</a:t>
            </a:r>
            <a:r>
              <a:rPr lang="en-US" sz="2000" dirty="0"/>
              <a:t> (Highmore)</a:t>
            </a:r>
          </a:p>
          <a:p>
            <a:r>
              <a:rPr lang="en-US" sz="2000" dirty="0" err="1"/>
              <a:t>Conocimiento</a:t>
            </a:r>
            <a:r>
              <a:rPr lang="en-US" sz="2000" dirty="0"/>
              <a:t> de </a:t>
            </a:r>
            <a:r>
              <a:rPr lang="en-US" sz="2000" dirty="0" err="1">
                <a:solidFill>
                  <a:srgbClr val="0070C0"/>
                </a:solidFill>
              </a:rPr>
              <a:t>lugares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horarios</a:t>
            </a:r>
            <a:r>
              <a:rPr lang="en-US" sz="2000" dirty="0">
                <a:solidFill>
                  <a:srgbClr val="0070C0"/>
                </a:solidFill>
              </a:rPr>
              <a:t>, </a:t>
            </a:r>
            <a:r>
              <a:rPr lang="en-US" sz="2000" dirty="0" err="1">
                <a:solidFill>
                  <a:srgbClr val="0070C0"/>
                </a:solidFill>
              </a:rPr>
              <a:t>identidades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/>
              <a:t>(Rotenberg)</a:t>
            </a:r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xmlns="" id="{7E2C7115-5336-410C-AD71-0F0952A2E5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1" name="Imagen 20" descr="Imagen que contiene exterior, edificio, persona, nieve&#10;&#10;Descripción generada con confianza muy alta">
            <a:extLst>
              <a:ext uri="{FF2B5EF4-FFF2-40B4-BE49-F238E27FC236}">
                <a16:creationId xmlns:a16="http://schemas.microsoft.com/office/drawing/2014/main" xmlns="" id="{C482BBA2-205B-4D3F-9225-484F886DD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2093" y="521957"/>
            <a:ext cx="2877247" cy="580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96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xmlns="" id="{28460BD8-AE3F-4AC9-9D0B-717052AA5D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54420CFE-F482-466E-9E1E-C78513C0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xmlns="" id="{5331032B-BD21-4BDA-920C-12E3580525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xmlns="" id="{E7514DA3-59E7-409E-8A3B-AD097F6E56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xmlns="" id="{57B9A2A6-3BE4-4599-9364-F71C5BFD61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xmlns="" id="{4FD744C6-4ED8-4BC9-BF68-6BDF701C5D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7">
              <a:extLst>
                <a:ext uri="{FF2B5EF4-FFF2-40B4-BE49-F238E27FC236}">
                  <a16:creationId xmlns:a16="http://schemas.microsoft.com/office/drawing/2014/main" xmlns="" id="{092C5BAD-C911-4F8F-A1C5-470268BE6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8">
              <a:extLst>
                <a:ext uri="{FF2B5EF4-FFF2-40B4-BE49-F238E27FC236}">
                  <a16:creationId xmlns:a16="http://schemas.microsoft.com/office/drawing/2014/main" xmlns="" id="{B133D0C8-4EC4-424F-8E70-0482D5B1B65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xmlns="" id="{7B1532A0-F4B3-4DE8-B18F-740CAAD25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xmlns="" id="{8EFDD162-BBBA-4062-8BBF-53DBA10913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xmlns="" id="{DCFC9E65-3E19-4483-B952-25D29683CA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xmlns="" id="{2783C067-F8BF-4755-B516-8A0CD74CF6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1236BB-286F-4331-8F66-C1E6AF47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Ritmos y espacio-temporalidad</a:t>
            </a:r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xmlns="" id="{2ED796EC-E7FF-46DB-B912-FB08BF12AA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xmlns="" id="{549A2DAB-B431-487D-95AD-BB0FECB49E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3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C5ECDEE1-7093-418F-9CF5-24EEB115C1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xmlns="" id="{045062AF-EB11-4651-BC4A-4DA21768DE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27">
            <a:extLst>
              <a:ext uri="{FF2B5EF4-FFF2-40B4-BE49-F238E27FC236}">
                <a16:creationId xmlns:a16="http://schemas.microsoft.com/office/drawing/2014/main" xmlns="" id="{0819F787-32B4-46A8-BC57-C6571BCEE2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657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F7F764F-3E94-45DB-AD96-BB5A44240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Algunas características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534FBD34-EAE2-471D-B5BA-63C468B338BA}"/>
              </a:ext>
            </a:extLst>
          </p:cNvPr>
          <p:cNvSpPr txBox="1"/>
          <p:nvPr/>
        </p:nvSpPr>
        <p:spPr>
          <a:xfrm>
            <a:off x="677334" y="1855694"/>
            <a:ext cx="4324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/>
              <a:t>El ritmo tiene que ver, al mismo tiempo, con el cambio y la repetición, la identidad y la diferencia, y el contraste y la continuidad (</a:t>
            </a:r>
            <a:r>
              <a:rPr lang="es-CO" i="1" dirty="0" err="1"/>
              <a:t>Elden</a:t>
            </a:r>
            <a:r>
              <a:rPr lang="es-CO" i="1" dirty="0"/>
              <a:t>).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D398B769-F249-4920-982B-0329F18B60DA}"/>
              </a:ext>
            </a:extLst>
          </p:cNvPr>
          <p:cNvSpPr txBox="1"/>
          <p:nvPr/>
        </p:nvSpPr>
        <p:spPr>
          <a:xfrm>
            <a:off x="5235389" y="4217075"/>
            <a:ext cx="41954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i="1" dirty="0"/>
              <a:t>Existe una tensión constante entre los la repetición, que se torna aburrida, tediosa y agotadora, y el retorno de los ciclos, que tiene la apariencia de un evento y de un advenimiento </a:t>
            </a:r>
            <a:r>
              <a:rPr lang="es-CO" dirty="0"/>
              <a:t>(Lefebvre &amp; </a:t>
            </a:r>
            <a:r>
              <a:rPr lang="es-CO" dirty="0" err="1"/>
              <a:t>Regulier</a:t>
            </a:r>
            <a:r>
              <a:rPr lang="es-CO" dirty="0"/>
              <a:t> 2010)</a:t>
            </a:r>
          </a:p>
          <a:p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853B5541-B13F-4609-A9EC-3236DEC12FF1}"/>
              </a:ext>
            </a:extLst>
          </p:cNvPr>
          <p:cNvSpPr txBox="1"/>
          <p:nvPr/>
        </p:nvSpPr>
        <p:spPr>
          <a:xfrm>
            <a:off x="6096000" y="1717595"/>
            <a:ext cx="2985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2"/>
                </a:solidFill>
              </a:rPr>
              <a:t>Coexistencia de diversos tiempos: lineales, cíclicos, que olvidan el tiempo…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FB6AA56B-FBB3-4782-A62F-F3D43A100108}"/>
              </a:ext>
            </a:extLst>
          </p:cNvPr>
          <p:cNvSpPr txBox="1"/>
          <p:nvPr/>
        </p:nvSpPr>
        <p:spPr>
          <a:xfrm>
            <a:off x="390464" y="3734972"/>
            <a:ext cx="259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5"/>
                </a:solidFill>
              </a:rPr>
              <a:t>Tiempo del reloj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854DE55F-4D28-4663-AB50-8501DBB17001}"/>
              </a:ext>
            </a:extLst>
          </p:cNvPr>
          <p:cNvSpPr txBox="1"/>
          <p:nvPr/>
        </p:nvSpPr>
        <p:spPr>
          <a:xfrm>
            <a:off x="1967753" y="4413921"/>
            <a:ext cx="2599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5"/>
                </a:solidFill>
              </a:rPr>
              <a:t>Tiempo de la fiesta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A96F6F9-4D82-4A05-B322-EB97AF5E00B6}"/>
              </a:ext>
            </a:extLst>
          </p:cNvPr>
          <p:cNvSpPr txBox="1"/>
          <p:nvPr/>
        </p:nvSpPr>
        <p:spPr>
          <a:xfrm>
            <a:off x="878541" y="5226882"/>
            <a:ext cx="3021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5"/>
                </a:solidFill>
              </a:rPr>
              <a:t>Tiempo de la burocracia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DC475FE8-3FC0-40BE-B473-42B08FD20B4D}"/>
              </a:ext>
            </a:extLst>
          </p:cNvPr>
          <p:cNvSpPr txBox="1"/>
          <p:nvPr/>
        </p:nvSpPr>
        <p:spPr>
          <a:xfrm>
            <a:off x="2779058" y="5905831"/>
            <a:ext cx="224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chemeClr val="accent5"/>
                </a:solidFill>
              </a:rPr>
              <a:t>Tiempo ritual</a:t>
            </a:r>
          </a:p>
        </p:txBody>
      </p:sp>
    </p:spTree>
    <p:extLst>
      <p:ext uri="{BB962C8B-B14F-4D97-AF65-F5344CB8AC3E}">
        <p14:creationId xmlns:p14="http://schemas.microsoft.com/office/powerpoint/2010/main" val="406930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1F2B4773-3207-44CC-B7AC-892B704982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xmlns="" id="{2B8267CA-A7A5-4E11-9D92-4EAC3DD3E8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E83D61B5-C6B4-4A4B-85AD-FEE7A54912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xmlns="" id="{A0B67FE4-688F-4497-8BFD-157613A697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xmlns="" id="{3BF5BE1A-9BAC-4581-A82B-FD8FE31595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xmlns="" id="{971E5644-6772-414A-8199-E30BFB02A5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xmlns="" id="{E8246D50-BB0C-408E-93FD-7B8D63A7F7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xmlns="" id="{AFBC5D22-68C1-44FB-8181-CB84ECAA83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xmlns="" id="{FB6D0FCE-FBDB-4655-A1A7-640B1E86B5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xmlns="" id="{BC8157DF-FD90-4AD6-B803-3AC0ACD8E6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xmlns="" id="{3548B067-9D63-4D21-92EF-CBC9E6338C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9F4444CE-BC8D-4D61-B303-4C05614E62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2423CA5-E2E1-4789-B759-9906C1C940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xmlns="" id="{73772B81-181F-48B7-8826-4D9686D15D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44C522-F006-4446-B0C4-9D3DB458D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Características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F83D6410-F79C-453B-AEE7-F14B006B65D6}"/>
              </a:ext>
            </a:extLst>
          </p:cNvPr>
          <p:cNvSpPr txBox="1"/>
          <p:nvPr/>
        </p:nvSpPr>
        <p:spPr>
          <a:xfrm>
            <a:off x="673754" y="21605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Repetición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pista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Transformación</a:t>
            </a:r>
            <a:r>
              <a:rPr lang="en-US" dirty="0">
                <a:solidFill>
                  <a:schemeClr val="bg1"/>
                </a:solidFill>
              </a:rPr>
              <a:t> de los </a:t>
            </a:r>
            <a:r>
              <a:rPr lang="en-US" dirty="0" err="1">
                <a:solidFill>
                  <a:schemeClr val="bg1"/>
                </a:solidFill>
              </a:rPr>
              <a:t>ritmos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Patrones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Fluctuaciones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Metáfora</a:t>
            </a:r>
            <a:r>
              <a:rPr lang="en-US" dirty="0">
                <a:solidFill>
                  <a:schemeClr val="bg1"/>
                </a:solidFill>
              </a:rPr>
              <a:t> del </a:t>
            </a:r>
            <a:r>
              <a:rPr lang="en-US" dirty="0" err="1">
                <a:solidFill>
                  <a:schemeClr val="bg1"/>
                </a:solidFill>
              </a:rPr>
              <a:t>movimiento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dirty="0" err="1">
                <a:solidFill>
                  <a:schemeClr val="bg1"/>
                </a:solidFill>
              </a:rPr>
              <a:t>Representaciones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visuales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ó </a:t>
            </a:r>
            <a:r>
              <a:rPr lang="en-US" dirty="0" err="1">
                <a:solidFill>
                  <a:schemeClr val="bg1"/>
                </a:solidFill>
              </a:rPr>
              <a:t>dispositivos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inscripción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xmlns="" id="{ABB2214A-A78D-4791-BCCA-C2A45B718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57102" y="3363221"/>
            <a:ext cx="3763374" cy="3185610"/>
          </a:xfrm>
          <a:prstGeom prst="rect">
            <a:avLst/>
          </a:prstGeom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xmlns="" id="{B2205F6E-03C6-4E92-877C-E2482F6599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7C155805-8800-4036-B1E6-7AF7B4FD1B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5587" y="309169"/>
            <a:ext cx="4116716" cy="290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9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60962C-A2EC-42DB-853B-66E41C3C0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dirty="0"/>
              <a:t>¿Cómo rastrear experiencias colectivas de la vida urbana?: </a:t>
            </a:r>
            <a:r>
              <a:rPr lang="es-CO" sz="2800" u="sng" dirty="0" err="1">
                <a:solidFill>
                  <a:srgbClr val="0070C0"/>
                </a:solidFill>
              </a:rPr>
              <a:t>Ritmoanálisis</a:t>
            </a:r>
            <a:endParaRPr lang="es-CO" sz="2800" u="sng" dirty="0">
              <a:solidFill>
                <a:srgbClr val="0070C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3ED3B0E-F956-4437-A63A-A1B20036E5B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/>
              <a:t>Repeticiones y rupturas</a:t>
            </a:r>
          </a:p>
          <a:p>
            <a:r>
              <a:rPr lang="es-CO" dirty="0"/>
              <a:t>Rutinas y ritualidades</a:t>
            </a:r>
          </a:p>
          <a:p>
            <a:r>
              <a:rPr lang="es-CO" dirty="0"/>
              <a:t>Ciclos y cadenas de actividades</a:t>
            </a:r>
          </a:p>
          <a:p>
            <a:r>
              <a:rPr lang="es-CO" dirty="0"/>
              <a:t>Sincronización / descoordinación</a:t>
            </a:r>
          </a:p>
          <a:p>
            <a:r>
              <a:rPr lang="es-CO" dirty="0"/>
              <a:t>Velocidad / lentitud</a:t>
            </a:r>
          </a:p>
          <a:p>
            <a:r>
              <a:rPr lang="es-CO" dirty="0"/>
              <a:t>Automatismos y memoria corporal</a:t>
            </a:r>
          </a:p>
          <a:p>
            <a:r>
              <a:rPr lang="es-CO" dirty="0"/>
              <a:t>Espacio-temporalidad concreta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99060CD-973A-41FB-B0C2-FB77B53C3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180878"/>
            <a:ext cx="4023886" cy="3880773"/>
          </a:xfrm>
        </p:spPr>
        <p:txBody>
          <a:bodyPr/>
          <a:lstStyle/>
          <a:p>
            <a:pPr marL="0" indent="0">
              <a:buNone/>
            </a:pPr>
            <a:r>
              <a:rPr lang="es-CO" dirty="0"/>
              <a:t>Huellas del </a:t>
            </a:r>
            <a:r>
              <a:rPr lang="es-CO" dirty="0">
                <a:solidFill>
                  <a:srgbClr val="0070C0"/>
                </a:solidFill>
              </a:rPr>
              <a:t>saber-hacer:</a:t>
            </a:r>
          </a:p>
          <a:p>
            <a:pPr marL="0" indent="0">
              <a:buNone/>
            </a:pPr>
            <a:r>
              <a:rPr lang="es-CO" dirty="0"/>
              <a:t>Estadística oficial, fotografía, registros institucionales, crónica, cine…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>
                <a:solidFill>
                  <a:srgbClr val="0070C0"/>
                </a:solidFill>
              </a:rPr>
              <a:t>Narrativas y discursos:</a:t>
            </a:r>
          </a:p>
          <a:p>
            <a:pPr marL="0" indent="0">
              <a:buNone/>
            </a:pPr>
            <a:r>
              <a:rPr lang="es-CO" dirty="0"/>
              <a:t>Crónica urbana, literatura, cine, documentos de planificación…</a:t>
            </a:r>
          </a:p>
          <a:p>
            <a:pPr marL="0" indent="0">
              <a:buNone/>
            </a:pP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BD52CB5-B794-4726-8C3B-524916E9A401}"/>
              </a:ext>
            </a:extLst>
          </p:cNvPr>
          <p:cNvSpPr txBox="1"/>
          <p:nvPr/>
        </p:nvSpPr>
        <p:spPr>
          <a:xfrm rot="16200000">
            <a:off x="4752845" y="3300567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dirty="0">
                <a:solidFill>
                  <a:srgbClr val="0070C0"/>
                </a:solidFill>
              </a:rPr>
              <a:t>Fuentes</a:t>
            </a:r>
          </a:p>
        </p:txBody>
      </p:sp>
    </p:spTree>
    <p:extLst>
      <p:ext uri="{BB962C8B-B14F-4D97-AF65-F5344CB8AC3E}">
        <p14:creationId xmlns:p14="http://schemas.microsoft.com/office/powerpoint/2010/main" val="225740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/>
    </p:bld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528</Words>
  <Application>Microsoft Macintosh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Faceta</vt:lpstr>
      <vt:lpstr>Ritmos y experiencias urbanas  </vt:lpstr>
      <vt:lpstr>Temas</vt:lpstr>
      <vt:lpstr>Introducción: Espacio-tiempo, “desorden” y complejidad</vt:lpstr>
      <vt:lpstr>Experiencia…</vt:lpstr>
      <vt:lpstr>Conocimiento urbano…</vt:lpstr>
      <vt:lpstr>Ritmos y espacio-temporalidad</vt:lpstr>
      <vt:lpstr>Algunas características</vt:lpstr>
      <vt:lpstr>Características</vt:lpstr>
      <vt:lpstr>¿Cómo rastrear experiencias colectivas de la vida urbana?: Ritmoanálisis</vt:lpstr>
      <vt:lpstr>La tarde y la noche en Bogotá en torno a 1960</vt:lpstr>
      <vt:lpstr>PowerPoint Presentation</vt:lpstr>
      <vt:lpstr>PowerPoint Presentation</vt:lpstr>
      <vt:lpstr>PowerPoint Presentation</vt:lpstr>
      <vt:lpstr>Comentarios finales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Ritmos y experiencias urbanas  </dc:title>
  <dc:creator>Oscar Salazar</dc:creator>
  <cp:lastModifiedBy>Microsoft Office User</cp:lastModifiedBy>
  <cp:revision>5</cp:revision>
  <dcterms:created xsi:type="dcterms:W3CDTF">2018-09-25T01:13:49Z</dcterms:created>
  <dcterms:modified xsi:type="dcterms:W3CDTF">2018-09-27T13:44:36Z</dcterms:modified>
</cp:coreProperties>
</file>