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  <p:embeddedFontLst>
    <p:embeddedFont>
      <p:font typeface="CRKSUB+MS-PGothic"/>
      <p:regular r:id="rId37"/>
    </p:embeddedFont>
    <p:embeddedFont>
      <p:font typeface="EIRBPT+MS-Gothic,Bold"/>
      <p:regular r:id="rId38"/>
    </p:embeddedFont>
    <p:embeddedFont>
      <p:font typeface="UHWHAT+ArialUnicodeMS,Bold"/>
      <p:regular r:id="rId39"/>
    </p:embeddedFont>
    <p:embeddedFont>
      <p:font typeface="MURDWE+BerlinSansFB-Reg"/>
      <p:regular r:id="rId40"/>
    </p:embeddedFont>
    <p:embeddedFont>
      <p:font typeface="STOCLW+Wingdings-Regular"/>
      <p:regular r:id="rId41"/>
    </p:embeddedFont>
    <p:embeddedFont>
      <p:font typeface="OEVJDT+BerlinSansFB-Bold"/>
      <p:regular r:id="rId42"/>
    </p:embeddedFont>
    <p:embeddedFont>
      <p:font typeface="ETASCD+FranklinGothic-MediumCond"/>
      <p:regular r:id="rId43"/>
    </p:embeddedFont>
    <p:embeddedFont>
      <p:font typeface="ATQINP+Arial-BoldMT"/>
      <p:regular r:id="rId44"/>
    </p:embeddedFont>
    <p:embeddedFont>
      <p:font typeface="GCVKVI+ArialUnicodeMS,Italic"/>
      <p:regular r:id="rId45"/>
    </p:embeddedFont>
    <p:embeddedFont>
      <p:font typeface="GICOJH+ArialUnicodeMS"/>
      <p:regular r:id="rId46"/>
    </p:embeddedFont>
    <p:embeddedFont>
      <p:font typeface="QBITNM+ArialMT"/>
      <p:regular r:id="rId47"/>
    </p:embeddedFont>
    <p:embeddedFont>
      <p:font typeface="NNDHMQ+ArialNarrow"/>
      <p:regular r:id="rId48"/>
    </p:embeddedFont>
    <p:embeddedFont>
      <p:font typeface="KICNPH+Calibri-Light"/>
      <p:regular r:id="rId49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font" Target="fonts/font1.fntdata" /><Relationship Id="rId38" Type="http://schemas.openxmlformats.org/officeDocument/2006/relationships/font" Target="fonts/font2.fntdata" /><Relationship Id="rId39" Type="http://schemas.openxmlformats.org/officeDocument/2006/relationships/font" Target="fonts/font3.fntdata" /><Relationship Id="rId4" Type="http://schemas.openxmlformats.org/officeDocument/2006/relationships/theme" Target="theme/theme1.xml" /><Relationship Id="rId40" Type="http://schemas.openxmlformats.org/officeDocument/2006/relationships/font" Target="fonts/font4.fntdata" /><Relationship Id="rId41" Type="http://schemas.openxmlformats.org/officeDocument/2006/relationships/font" Target="fonts/font5.fntdata" /><Relationship Id="rId42" Type="http://schemas.openxmlformats.org/officeDocument/2006/relationships/font" Target="fonts/font6.fntdata" /><Relationship Id="rId43" Type="http://schemas.openxmlformats.org/officeDocument/2006/relationships/font" Target="fonts/font7.fntdata" /><Relationship Id="rId44" Type="http://schemas.openxmlformats.org/officeDocument/2006/relationships/font" Target="fonts/font8.fntdata" /><Relationship Id="rId45" Type="http://schemas.openxmlformats.org/officeDocument/2006/relationships/font" Target="fonts/font9.fntdata" /><Relationship Id="rId46" Type="http://schemas.openxmlformats.org/officeDocument/2006/relationships/font" Target="fonts/font10.fntdata" /><Relationship Id="rId47" Type="http://schemas.openxmlformats.org/officeDocument/2006/relationships/font" Target="fonts/font11.fntdata" /><Relationship Id="rId48" Type="http://schemas.openxmlformats.org/officeDocument/2006/relationships/font" Target="fonts/font12.fntdata" /><Relationship Id="rId49" Type="http://schemas.openxmlformats.org/officeDocument/2006/relationships/font" Target="fonts/font13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0929" y="717817"/>
            <a:ext cx="4605995" cy="4532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CRKSUB+MS-PGothic"/>
                <a:cs typeface="CRKSUB+MS-PGothic"/>
              </a:rPr>
              <a:t>MESAꢀ9.ꢀ</a:t>
            </a:r>
            <a:r>
              <a:rPr dirty="0" sz="3200" spc="9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a5a5a5"/>
                </a:solidFill>
                <a:latin typeface="EIRBPT+MS-Gothic,Bold"/>
                <a:cs typeface="EIRBPT+MS-Gothic,Bold"/>
              </a:rPr>
              <a:t>EspacioꢀPúblico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5275" y="1502431"/>
            <a:ext cx="1162227" cy="34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49">
                <a:solidFill>
                  <a:srgbClr val="e7e6e6"/>
                </a:solidFill>
                <a:latin typeface="UHWHAT+ArialUnicodeMS,Bold"/>
                <a:cs typeface="UHWHAT+ArialUnicodeMS,Bold"/>
              </a:rPr>
              <a:t>Ponentes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059" y="1531400"/>
            <a:ext cx="2139933" cy="34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spc="49">
                <a:solidFill>
                  <a:srgbClr val="e7e6e6"/>
                </a:solidFill>
                <a:latin typeface="UHWHAT+ArialUnicodeMS,Bold"/>
                <a:cs typeface="UHWHAT+ArialUnicodeMS,Bold"/>
              </a:rPr>
              <a:t>Título</a:t>
            </a:r>
            <a:r>
              <a:rPr dirty="0" sz="1800" spc="99">
                <a:solidFill>
                  <a:srgbClr val="e7e6e6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800" spc="50">
                <a:solidFill>
                  <a:srgbClr val="e7e6e6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1800" spc="98">
                <a:solidFill>
                  <a:srgbClr val="e7e6e6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800" spc="50">
                <a:solidFill>
                  <a:srgbClr val="e7e6e6"/>
                </a:solidFill>
                <a:latin typeface="UHWHAT+ArialUnicodeMS,Bold"/>
                <a:cs typeface="UHWHAT+ArialUnicodeMS,Bold"/>
              </a:rPr>
              <a:t>ponencia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7197" y="2286608"/>
            <a:ext cx="5063644" cy="7491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Apropiación,</a:t>
            </a:r>
            <a:r>
              <a:rPr dirty="0" sz="1600" spc="174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uso</a:t>
            </a:r>
            <a:r>
              <a:rPr dirty="0" sz="1600" spc="164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y</a:t>
            </a:r>
            <a:r>
              <a:rPr dirty="0" sz="1600" spc="165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transformación</a:t>
            </a:r>
            <a:r>
              <a:rPr dirty="0" sz="1600" spc="170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de</a:t>
            </a:r>
            <a:r>
              <a:rPr dirty="0" sz="1600" spc="166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un</a:t>
            </a:r>
            <a:r>
              <a:rPr dirty="0" sz="1600" spc="173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espacio</a:t>
            </a:r>
            <a:r>
              <a:rPr dirty="0" sz="1600" spc="159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público:</a:t>
            </a:r>
          </a:p>
          <a:p>
            <a:pPr marL="0" marR="0">
              <a:lnSpc>
                <a:spcPts val="175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el</a:t>
            </a:r>
            <a:r>
              <a:rPr dirty="0" sz="1600" spc="298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Parque</a:t>
            </a:r>
            <a:r>
              <a:rPr dirty="0" sz="1600" spc="315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de</a:t>
            </a:r>
            <a:r>
              <a:rPr dirty="0" sz="1600" spc="295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la</a:t>
            </a:r>
            <a:r>
              <a:rPr dirty="0" sz="1600" spc="292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Marimba</a:t>
            </a:r>
            <a:r>
              <a:rPr dirty="0" sz="1600" spc="294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en</a:t>
            </a:r>
            <a:r>
              <a:rPr dirty="0" sz="1600" spc="300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Tuxtla</a:t>
            </a:r>
            <a:r>
              <a:rPr dirty="0" sz="1600" spc="313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Gutiérrez,</a:t>
            </a:r>
            <a:r>
              <a:rPr dirty="0" sz="1600" spc="327">
                <a:solidFill>
                  <a:srgbClr val="000000"/>
                </a:solidFill>
                <a:latin typeface="MURDWE+BerlinSansFB-Reg"/>
                <a:cs typeface="MURDWE+BerlinSansFB-Reg"/>
              </a:rPr>
              <a:t> </a:t>
            </a: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Chiapas,</a:t>
            </a:r>
          </a:p>
          <a:p>
            <a:pPr marL="0" marR="0">
              <a:lnSpc>
                <a:spcPts val="1758"/>
              </a:lnSpc>
              <a:spcBef>
                <a:spcPts val="111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MURDWE+BerlinSansFB-Reg"/>
                <a:cs typeface="MURDWE+BerlinSansFB-Reg"/>
              </a:rPr>
              <a:t>México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39" y="3705813"/>
            <a:ext cx="4043734" cy="781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6600"/>
                </a:solidFill>
                <a:latin typeface="STOCLW+Wingdings-Regular"/>
                <a:cs typeface="STOCLW+Wingdings-Regular"/>
              </a:rPr>
              <a:t>§</a:t>
            </a:r>
            <a:r>
              <a:rPr dirty="0" sz="1650" spc="1082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JOSÉ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FRANCISCO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GÓMEZ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COUTIÑO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6600"/>
                </a:solidFill>
                <a:latin typeface="STOCLW+Wingdings-Regular"/>
                <a:cs typeface="STOCLW+Wingdings-Regular"/>
              </a:rPr>
              <a:t>§</a:t>
            </a:r>
            <a:r>
              <a:rPr dirty="0" sz="1650" spc="1082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BEATRIZ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EUGENIA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ARGÜELLES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LEÓN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6600"/>
                </a:solidFill>
                <a:latin typeface="STOCLW+Wingdings-Regular"/>
                <a:cs typeface="STOCLW+Wingdings-Regular"/>
              </a:rPr>
              <a:t>§</a:t>
            </a:r>
            <a:r>
              <a:rPr dirty="0" sz="1650" spc="1082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MARÍA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JOSÉ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VÁZQUEZ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 </a:t>
            </a:r>
            <a:r>
              <a:rPr dirty="0" sz="1600" b="1">
                <a:solidFill>
                  <a:srgbClr val="000000"/>
                </a:solidFill>
                <a:latin typeface="OEVJDT+BerlinSansFB-Bold"/>
                <a:cs typeface="OEVJDT+BerlinSansFB-Bold"/>
              </a:rPr>
              <a:t>NOVILLO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91633" y="4829024"/>
            <a:ext cx="4139998" cy="554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C.A.</a:t>
            </a:r>
            <a:r>
              <a:rPr dirty="0" sz="1600" spc="42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"Patrimonio,</a:t>
            </a:r>
            <a:r>
              <a:rPr dirty="0" sz="1600" spc="42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territorio</a:t>
            </a:r>
            <a:r>
              <a:rPr dirty="0" sz="1600" spc="43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y</a:t>
            </a:r>
            <a:r>
              <a:rPr dirty="0" sz="1600" spc="43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sustentabilidad”</a:t>
            </a:r>
          </a:p>
          <a:p>
            <a:pPr marL="319017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CAPTSUS</a:t>
            </a:r>
            <a:r>
              <a:rPr dirty="0" sz="1600" spc="42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-</a:t>
            </a:r>
            <a:r>
              <a:rPr dirty="0" sz="1600" spc="43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Facultad</a:t>
            </a:r>
            <a:r>
              <a:rPr dirty="0" sz="1600" spc="43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1600" spc="43">
                <a:solidFill>
                  <a:srgbClr val="1f4e79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1f4e79"/>
                </a:solidFill>
                <a:latin typeface="UHWHAT+ArialUnicodeMS,Bold"/>
                <a:cs typeface="UHWHAT+ArialUnicodeMS,Bold"/>
              </a:rPr>
              <a:t>Arquitectura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9689" y="5207903"/>
            <a:ext cx="6677173" cy="1516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Plaza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Central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Tuxtla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Gutiérrez.</a:t>
            </a:r>
            <a:r>
              <a:rPr dirty="0" sz="8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[Fotos]</a:t>
            </a:r>
            <a:r>
              <a:rPr dirty="0" sz="8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(2016)</a:t>
            </a:r>
            <a:r>
              <a:rPr dirty="0" sz="8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800">
                <a:solidFill>
                  <a:srgbClr val="000000"/>
                </a:solidFill>
                <a:latin typeface="QBITNM+ArialMT"/>
                <a:cs typeface="QBITNM+ArialMT"/>
              </a:rPr>
              <a:t>http://www.agenciaelestado.com.mx/tuxtla-gutierrez-ya-no-tendra-remodelacion-parque-central/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1640" y="84592"/>
            <a:ext cx="519769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Conclusión: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Parque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Central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344" y="900586"/>
            <a:ext cx="11196320" cy="1794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ha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perdido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identidad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propia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habitantes;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uso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</a:p>
          <a:p>
            <a:pPr marL="325437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convertido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plaza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ha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sido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apropiado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principio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gobierno</a:t>
            </a:r>
          </a:p>
          <a:p>
            <a:pPr marL="61515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estatal,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pero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actualidad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este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han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apropiado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grupos,</a:t>
            </a:r>
          </a:p>
          <a:p>
            <a:pPr marL="3153568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manifestantes,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sindicatos,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etc;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875" y="3034186"/>
            <a:ext cx="11332756" cy="13679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Difícilmente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regrese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uso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original;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era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disfrute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población;</a:t>
            </a:r>
          </a:p>
          <a:p>
            <a:pPr marL="29765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ahora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es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disfrute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las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personas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manifiestan;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pesar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</a:p>
          <a:p>
            <a:pPr marL="2693987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proyectos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recuperación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800">
                <a:solidFill>
                  <a:srgbClr val="ffffff"/>
                </a:solidFill>
                <a:latin typeface="GICOJH+ArialUnicodeMS"/>
                <a:cs typeface="GICOJH+ArialUnicodeMS"/>
              </a:rPr>
              <a:t>existente.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2135" y="525466"/>
            <a:ext cx="4248384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Parque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de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la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Marimba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43179" y="1311704"/>
            <a:ext cx="3684288" cy="15295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Elenita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Arévalo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Moreno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Cancino</a:t>
            </a:r>
            <a:r>
              <a:rPr dirty="0" sz="1600" spc="-11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fue</a:t>
            </a:r>
          </a:p>
          <a:p>
            <a:pPr marL="434181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encargada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convencer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al</a:t>
            </a:r>
          </a:p>
          <a:p>
            <a:pPr marL="9525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gobernador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interino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estado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Elmer</a:t>
            </a:r>
          </a:p>
          <a:p>
            <a:pPr marL="17462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Harald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Setzer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Marseille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</a:p>
          <a:p>
            <a:pPr marL="89693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sitio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estuviera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dedicado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marimba</a:t>
            </a:r>
          </a:p>
          <a:p>
            <a:pPr marL="6350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(Castro,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2015,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pág.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156).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436" y="3817678"/>
            <a:ext cx="3460221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Edificio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Obras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Públicas.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[Imagen]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(2014).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Zea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(2014).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2338" y="3817760"/>
            <a:ext cx="339038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[Imagen]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(2014).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Castro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(2015).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5915" y="4155891"/>
            <a:ext cx="7734830" cy="618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ciudadanos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quedaron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sin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sitio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llevar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cabo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sus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actividades</a:t>
            </a:r>
          </a:p>
          <a:p>
            <a:pPr marL="226059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sociales,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ocio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recreación.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3064" y="4850838"/>
            <a:ext cx="7619803" cy="618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“Parque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Marimba”.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construyó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antiguo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predio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albergó</a:t>
            </a:r>
          </a:p>
          <a:p>
            <a:pPr marL="227964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Edificio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Obras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Públicas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1051" y="409123"/>
            <a:ext cx="4927887" cy="8930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gobernador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vez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habló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presidente</a:t>
            </a:r>
          </a:p>
          <a:p>
            <a:pPr marL="1778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municipal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tiempo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Julio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César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García</a:t>
            </a:r>
          </a:p>
          <a:p>
            <a:pPr marL="412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Cáceres,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este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autorizó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día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251" y="1232083"/>
            <a:ext cx="4521821" cy="34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inauguración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12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Septiembre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1993.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44115" y="2196132"/>
            <a:ext cx="86761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Nombre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la</a:t>
            </a:r>
          </a:p>
          <a:p>
            <a:pPr marL="149225" marR="0">
              <a:lnSpc>
                <a:spcPts val="1000"/>
              </a:lnSpc>
              <a:spcBef>
                <a:spcPts val="80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vialidad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76509" y="2310432"/>
            <a:ext cx="60427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25216" y="2310432"/>
            <a:ext cx="1209116" cy="630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Dimensiones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arroyo</a:t>
            </a:r>
          </a:p>
          <a:p>
            <a:pPr marL="316706" marR="0">
              <a:lnSpc>
                <a:spcPts val="1000"/>
              </a:lnSpc>
              <a:spcBef>
                <a:spcPts val="2667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12.15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97925" y="2310432"/>
            <a:ext cx="973342" cy="10965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065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Circulación</a:t>
            </a:r>
          </a:p>
          <a:p>
            <a:pPr marL="0" marR="0">
              <a:lnSpc>
                <a:spcPts val="1000"/>
              </a:lnSpc>
              <a:spcBef>
                <a:spcPts val="2667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Ambos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sentidos</a:t>
            </a:r>
          </a:p>
          <a:p>
            <a:pPr marL="163512" marR="0">
              <a:lnSpc>
                <a:spcPts val="1000"/>
              </a:lnSpc>
              <a:spcBef>
                <a:spcPts val="2617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Sur-norte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555227" y="2776142"/>
            <a:ext cx="84583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Av.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Calle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Pte.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95521" y="2776142"/>
            <a:ext cx="1165522" cy="630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Concreto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hidráulico</a:t>
            </a:r>
          </a:p>
          <a:p>
            <a:pPr marL="0" marR="0">
              <a:lnSpc>
                <a:spcPts val="1000"/>
              </a:lnSpc>
              <a:spcBef>
                <a:spcPts val="2667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Concreto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hidráulico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52833" y="3241851"/>
            <a:ext cx="104818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8°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Calle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Poniente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41922" y="3241851"/>
            <a:ext cx="57160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10.15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51246" y="3797700"/>
            <a:ext cx="1052883" cy="720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1°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Avenida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Norte</a:t>
            </a:r>
          </a:p>
          <a:p>
            <a:pPr marL="1587" marR="0">
              <a:lnSpc>
                <a:spcPts val="1000"/>
              </a:lnSpc>
              <a:spcBef>
                <a:spcPts val="3376"/>
              </a:spcBef>
              <a:spcAft>
                <a:spcPts val="0"/>
              </a:spcAft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9°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Calle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Poniente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95521" y="3797700"/>
            <a:ext cx="1165522" cy="720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Concreto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hidráulico</a:t>
            </a:r>
          </a:p>
          <a:p>
            <a:pPr marL="0" marR="0">
              <a:lnSpc>
                <a:spcPts val="1000"/>
              </a:lnSpc>
              <a:spcBef>
                <a:spcPts val="3376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Concreto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hidráulico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041922" y="3797700"/>
            <a:ext cx="571605" cy="720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10.00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  <a:p>
            <a:pPr marL="32543" marR="0">
              <a:lnSpc>
                <a:spcPts val="1000"/>
              </a:lnSpc>
              <a:spcBef>
                <a:spcPts val="3376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9.95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468556" y="3797700"/>
            <a:ext cx="1031416" cy="720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Poniente-oriente</a:t>
            </a:r>
          </a:p>
          <a:p>
            <a:pPr marL="184943" marR="0">
              <a:lnSpc>
                <a:spcPts val="1000"/>
              </a:lnSpc>
              <a:spcBef>
                <a:spcPts val="3376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Norte-Sur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78854" y="4745702"/>
            <a:ext cx="4025372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Quiosco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[Imagen]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(2014).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Castro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(2015).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7401" y="4939320"/>
            <a:ext cx="4914171" cy="618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Actualmente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encargado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Instituto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Tuxtleco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</a:p>
          <a:p>
            <a:pPr marL="16827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Arte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Cultura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78000" y="245878"/>
            <a:ext cx="5394759" cy="28706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Un</a:t>
            </a:r>
            <a:r>
              <a:rPr dirty="0" sz="1600" spc="1027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estudio</a:t>
            </a:r>
            <a:r>
              <a:rPr dirty="0" sz="1600" spc="102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realizado</a:t>
            </a:r>
            <a:r>
              <a:rPr dirty="0" sz="1600" spc="101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por</a:t>
            </a:r>
            <a:r>
              <a:rPr dirty="0" sz="1600" spc="103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Carvajal</a:t>
            </a:r>
            <a:r>
              <a:rPr dirty="0" sz="1600" spc="106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(2005,</a:t>
            </a:r>
            <a:r>
              <a:rPr dirty="0" sz="1600" spc="108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pág.</a:t>
            </a:r>
            <a:r>
              <a:rPr dirty="0" sz="1600" spc="1079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7)</a:t>
            </a:r>
          </a:p>
          <a:p>
            <a:pPr marL="0" marR="0">
              <a:lnSpc>
                <a:spcPts val="214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determinó</a:t>
            </a:r>
            <a:r>
              <a:rPr dirty="0" sz="1600" spc="40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que</a:t>
            </a:r>
            <a:r>
              <a:rPr dirty="0" sz="1600" spc="39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1600" spc="441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58</a:t>
            </a:r>
            <a:r>
              <a:rPr dirty="0" sz="1600" spc="441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locales</a:t>
            </a:r>
            <a:r>
              <a:rPr dirty="0" sz="1600" spc="429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que</a:t>
            </a:r>
            <a:r>
              <a:rPr dirty="0" sz="1600" spc="39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se</a:t>
            </a:r>
            <a:r>
              <a:rPr dirty="0" sz="1600" spc="399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encuentran</a:t>
            </a:r>
            <a:r>
              <a:rPr dirty="0" sz="1600" spc="39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en</a:t>
            </a:r>
            <a:r>
              <a:rPr dirty="0" sz="1600" spc="397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el</a:t>
            </a:r>
          </a:p>
          <a:p>
            <a:pPr marL="0" marR="0">
              <a:lnSpc>
                <a:spcPts val="214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lugar,</a:t>
            </a:r>
            <a:r>
              <a:rPr dirty="0" sz="1600" spc="51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2.9%</a:t>
            </a:r>
            <a:r>
              <a:rPr dirty="0" sz="1600" spc="561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son</a:t>
            </a:r>
            <a:r>
              <a:rPr dirty="0" sz="1600" spc="551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1600" spc="551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uso</a:t>
            </a:r>
            <a:r>
              <a:rPr dirty="0" sz="1600" spc="551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habitacional</a:t>
            </a:r>
            <a:r>
              <a:rPr dirty="0" sz="1600" spc="53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y</a:t>
            </a:r>
            <a:r>
              <a:rPr dirty="0" sz="1600" spc="51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el</a:t>
            </a:r>
            <a:r>
              <a:rPr dirty="0" sz="1600" spc="503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82.5</a:t>
            </a:r>
            <a:r>
              <a:rPr dirty="0" sz="1600" spc="557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%</a:t>
            </a:r>
            <a:r>
              <a:rPr dirty="0" sz="1600" spc="558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sin</a:t>
            </a:r>
          </a:p>
          <a:p>
            <a:pPr marL="0" marR="0">
              <a:lnSpc>
                <a:spcPts val="214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UHWHAT+ArialUnicodeMS,Bold"/>
                <a:cs typeface="UHWHAT+ArialUnicodeMS,Bold"/>
              </a:rPr>
              <a:t>comerciales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.</a:t>
            </a:r>
            <a:r>
              <a:rPr dirty="0" sz="1600" spc="467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Hoy</a:t>
            </a:r>
            <a:r>
              <a:rPr dirty="0" sz="1600" spc="499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en</a:t>
            </a:r>
            <a:r>
              <a:rPr dirty="0" sz="1600" spc="502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día</a:t>
            </a:r>
            <a:r>
              <a:rPr dirty="0" sz="1600" spc="510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este</a:t>
            </a:r>
            <a:r>
              <a:rPr dirty="0" sz="1600" spc="46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porcentaje</a:t>
            </a:r>
            <a:r>
              <a:rPr dirty="0" sz="1600" spc="45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comercial</a:t>
            </a:r>
            <a:r>
              <a:rPr dirty="0" sz="1600" spc="45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ha</a:t>
            </a:r>
          </a:p>
          <a:p>
            <a:pPr marL="0" marR="0">
              <a:lnSpc>
                <a:spcPts val="214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aumentado,</a:t>
            </a:r>
            <a:r>
              <a:rPr dirty="0" sz="1600" spc="124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sólo</a:t>
            </a:r>
            <a:r>
              <a:rPr dirty="0" sz="1600" spc="122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se</a:t>
            </a:r>
            <a:r>
              <a:rPr dirty="0" sz="1600" spc="123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emplaza</a:t>
            </a:r>
            <a:r>
              <a:rPr dirty="0" sz="1600" spc="123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un</a:t>
            </a:r>
            <a:r>
              <a:rPr dirty="0" sz="1600" spc="1279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único</a:t>
            </a:r>
            <a:r>
              <a:rPr dirty="0" sz="1600" spc="1271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inmueble</a:t>
            </a:r>
          </a:p>
          <a:p>
            <a:pPr marL="0" marR="0">
              <a:lnSpc>
                <a:spcPts val="2143"/>
              </a:lnSpc>
              <a:spcBef>
                <a:spcPts val="736"/>
              </a:spcBef>
              <a:spcAft>
                <a:spcPts val="0"/>
              </a:spcAft>
            </a:pP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habitacional</a:t>
            </a:r>
            <a:r>
              <a:rPr dirty="0" sz="1600" spc="503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en</a:t>
            </a:r>
            <a:r>
              <a:rPr dirty="0" sz="1600" spc="47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el</a:t>
            </a:r>
            <a:r>
              <a:rPr dirty="0" sz="1600" spc="475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total</a:t>
            </a:r>
            <a:r>
              <a:rPr dirty="0" sz="1600" spc="486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 spc="47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sus</a:t>
            </a:r>
            <a:r>
              <a:rPr dirty="0" sz="1600" spc="48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cuatro</a:t>
            </a:r>
            <a:r>
              <a:rPr dirty="0" sz="1600" spc="486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paramentos,</a:t>
            </a:r>
            <a:r>
              <a:rPr dirty="0" sz="1600" spc="49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es</a:t>
            </a:r>
          </a:p>
          <a:p>
            <a:pPr marL="0" marR="0">
              <a:lnSpc>
                <a:spcPts val="214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decir,</a:t>
            </a:r>
            <a:r>
              <a:rPr dirty="0" sz="1600" spc="344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el</a:t>
            </a:r>
            <a:r>
              <a:rPr dirty="0" sz="1600" spc="380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0.58%</a:t>
            </a:r>
            <a:r>
              <a:rPr dirty="0" sz="1600" spc="390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es</a:t>
            </a:r>
            <a:r>
              <a:rPr dirty="0" sz="1600" spc="385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1600" spc="383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uso</a:t>
            </a:r>
            <a:r>
              <a:rPr dirty="0" sz="1600" spc="383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habitacional</a:t>
            </a:r>
            <a:r>
              <a:rPr dirty="0" sz="1600" spc="363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y</a:t>
            </a:r>
            <a:r>
              <a:rPr dirty="0" sz="1600" spc="387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el</a:t>
            </a:r>
            <a:r>
              <a:rPr dirty="0" sz="1600" spc="380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99.42%</a:t>
            </a:r>
            <a:r>
              <a:rPr dirty="0" sz="1600" spc="388">
                <a:solidFill>
                  <a:srgbClr val="ff66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es</a:t>
            </a:r>
          </a:p>
          <a:p>
            <a:pPr marL="0" marR="0">
              <a:lnSpc>
                <a:spcPts val="2143"/>
              </a:lnSpc>
              <a:spcBef>
                <a:spcPts val="786"/>
              </a:spcBef>
              <a:spcAft>
                <a:spcPts val="0"/>
              </a:spcAft>
            </a:pPr>
            <a:r>
              <a:rPr dirty="0" sz="1600">
                <a:solidFill>
                  <a:srgbClr val="ff6600"/>
                </a:solidFill>
                <a:latin typeface="UHWHAT+ArialUnicodeMS,Bold"/>
                <a:cs typeface="UHWHAT+ArialUnicodeMS,Bold"/>
              </a:rPr>
              <a:t>comercial.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5191" y="280470"/>
            <a:ext cx="5994728" cy="1167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puede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apreciar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imagen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anterior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espacios</a:t>
            </a:r>
          </a:p>
          <a:p>
            <a:pPr marL="5207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áreas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verdes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están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conformados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formas</a:t>
            </a:r>
          </a:p>
          <a:p>
            <a:pPr marL="190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irregulares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circulares,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agrupadas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alrededor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punto</a:t>
            </a:r>
          </a:p>
          <a:p>
            <a:pPr marL="15113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jerárquico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central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(quiosco).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9075" y="6084851"/>
            <a:ext cx="2857506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Foto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aérea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del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Marimba.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[Foto]</a:t>
            </a:r>
            <a:r>
              <a:rPr dirty="0" sz="9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(2018).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04104" y="6229657"/>
            <a:ext cx="3796860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Croquis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[Imagen]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(2018).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Elaborado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por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autor.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7164" y="2934293"/>
            <a:ext cx="3670179" cy="440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</a:t>
            </a:r>
            <a:r>
              <a:rPr dirty="0" sz="9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en</a:t>
            </a:r>
            <a:r>
              <a:rPr dirty="0" sz="9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noche</a:t>
            </a:r>
            <a:r>
              <a:rPr dirty="0" sz="90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[Foto]</a:t>
            </a:r>
            <a:r>
              <a:rPr dirty="0" sz="900" spc="3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(2018).</a:t>
            </a:r>
            <a:r>
              <a:rPr dirty="0" sz="9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  <a:r>
              <a:rPr dirty="0" sz="9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https://www.tripadvisor.com.mx/LocationPhotoDirectLink-g317142-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d3955036-i215758484-Parque_de_la_Marimba-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6215" y="3033251"/>
            <a:ext cx="641523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Tuxtlecos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03716" y="3033251"/>
            <a:ext cx="584596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bailando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94066" y="3033251"/>
            <a:ext cx="44462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[Foto]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44717" y="3033251"/>
            <a:ext cx="51455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(2012).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65217" y="3033251"/>
            <a:ext cx="57170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42868" y="3033251"/>
            <a:ext cx="279536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1496" y="3033259"/>
            <a:ext cx="470073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Grupo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37738" y="3033259"/>
            <a:ext cx="800193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marimbístico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534180" y="3033259"/>
            <a:ext cx="44462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[Foto]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175023" y="3033259"/>
            <a:ext cx="51455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(2012).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85715" y="3033259"/>
            <a:ext cx="57170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653558" y="3033259"/>
            <a:ext cx="279536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56215" y="3170411"/>
            <a:ext cx="3176717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http://todochiapas.mx/chiapas/parque-de-la-marimba/15781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71496" y="3170419"/>
            <a:ext cx="3176717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http://todochiapas.mx/chiapas/parque-de-la-marimba/15781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7164" y="3345773"/>
            <a:ext cx="2198023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Tuxtla_Gutierrez_Southern_Mexico.html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7163" y="5553005"/>
            <a:ext cx="3670179" cy="302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</a:t>
            </a:r>
            <a:r>
              <a:rPr dirty="0" sz="9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“globeros”.</a:t>
            </a:r>
            <a:r>
              <a:rPr dirty="0" sz="9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[Foto]</a:t>
            </a:r>
            <a:r>
              <a:rPr dirty="0" sz="9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(2012)</a:t>
            </a:r>
            <a:r>
              <a:rPr dirty="0" sz="9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  <a:r>
              <a:rPr dirty="0" sz="9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http://todochiapas.mx/chiapas/parque-de-la-marimba/15781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49665" y="5568812"/>
            <a:ext cx="3226965" cy="4401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Aniversario</a:t>
            </a:r>
            <a:r>
              <a:rPr dirty="0" sz="9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del</a:t>
            </a:r>
            <a:r>
              <a:rPr dirty="0" sz="9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XXII</a:t>
            </a:r>
            <a:r>
              <a:rPr dirty="0" sz="90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[Foto]</a:t>
            </a:r>
            <a:r>
              <a:rPr dirty="0" sz="90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(2015)</a:t>
            </a:r>
            <a:r>
              <a:rPr dirty="0" sz="9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  <a:r>
              <a:rPr dirty="0" sz="9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http://www.gacetamexicana.com/celebraran-el-xxii-</a:t>
            </a:r>
          </a:p>
          <a:p>
            <a:pPr marL="0" marR="0">
              <a:lnSpc>
                <a:spcPts val="1005"/>
              </a:lnSpc>
              <a:spcBef>
                <a:spcPts val="74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aniversario-del-parque-jardin-de-la-marimba/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588952" y="5571571"/>
            <a:ext cx="3206360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</a:t>
            </a:r>
            <a:r>
              <a:rPr dirty="0" sz="9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en</a:t>
            </a:r>
            <a:r>
              <a:rPr dirty="0" sz="9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mañana.</a:t>
            </a:r>
            <a:r>
              <a:rPr dirty="0" sz="9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[Foto]</a:t>
            </a:r>
            <a:r>
              <a:rPr dirty="0" sz="9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(2012)</a:t>
            </a:r>
            <a:r>
              <a:rPr dirty="0" sz="9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Tomado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588952" y="5708731"/>
            <a:ext cx="279536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14006" y="5708731"/>
            <a:ext cx="2382533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http://todochiapas.mx/chiapas/parque-de-la-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588952" y="5845891"/>
            <a:ext cx="946584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marimba/15781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5714" y="663162"/>
            <a:ext cx="10834467" cy="8443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723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Encuestas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realizadas</a:t>
            </a:r>
          </a:p>
          <a:p>
            <a:pPr marL="0" marR="0">
              <a:lnSpc>
                <a:spcPts val="2143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En</a:t>
            </a:r>
            <a:r>
              <a:rPr dirty="0" sz="1600" spc="3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total</a:t>
            </a:r>
            <a:r>
              <a:rPr dirty="0" sz="1600" spc="3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se</a:t>
            </a:r>
            <a:r>
              <a:rPr dirty="0" sz="1600" spc="3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elaboraron</a:t>
            </a:r>
            <a:r>
              <a:rPr dirty="0" sz="1600" spc="23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63</a:t>
            </a:r>
            <a:r>
              <a:rPr dirty="0" sz="1600" spc="3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encuestas</a:t>
            </a:r>
            <a:r>
              <a:rPr dirty="0" sz="1600" spc="3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 spc="3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las</a:t>
            </a:r>
            <a:r>
              <a:rPr dirty="0" sz="1600" spc="27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cuales</a:t>
            </a:r>
            <a:r>
              <a:rPr dirty="0" sz="1600" spc="23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33</a:t>
            </a:r>
            <a:r>
              <a:rPr dirty="0" sz="1600" spc="3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se</a:t>
            </a:r>
            <a:r>
              <a:rPr dirty="0" sz="1600" spc="3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realizaron</a:t>
            </a:r>
            <a:r>
              <a:rPr dirty="0" sz="1600" spc="2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en</a:t>
            </a:r>
            <a:r>
              <a:rPr dirty="0" sz="1600" spc="3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la</a:t>
            </a:r>
            <a:r>
              <a:rPr dirty="0" sz="1600" spc="27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mañana,</a:t>
            </a:r>
            <a:r>
              <a:rPr dirty="0" sz="1600" spc="34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donde</a:t>
            </a:r>
            <a:r>
              <a:rPr dirty="0" sz="1600" spc="23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se</a:t>
            </a:r>
            <a:r>
              <a:rPr dirty="0" sz="1600" spc="3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abordaron</a:t>
            </a:r>
            <a:r>
              <a:rPr dirty="0" sz="1600" spc="2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a</a:t>
            </a:r>
            <a:r>
              <a:rPr dirty="0" sz="1600" spc="3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16</a:t>
            </a:r>
            <a:r>
              <a:rPr dirty="0" sz="1600" spc="3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mujeres</a:t>
            </a:r>
            <a:r>
              <a:rPr dirty="0" sz="1600" spc="31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5714" y="1562912"/>
            <a:ext cx="10036940" cy="310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17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hombres.</a:t>
            </a:r>
            <a:r>
              <a:rPr dirty="0" sz="1600" spc="1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En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el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caso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los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que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acuden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a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la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tarde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se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abordaron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a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30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individuos,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11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mujeres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y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19</a:t>
            </a:r>
            <a:r>
              <a:rPr dirty="0" sz="1600" spc="34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hombres.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72404" y="5092204"/>
            <a:ext cx="3612926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Edades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los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encuestados.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[Tablas]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(2018).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Elaborado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por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autor.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" y="425655"/>
            <a:ext cx="5414679" cy="4988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Proceso</a:t>
            </a:r>
            <a:r>
              <a:rPr dirty="0" sz="3200" spc="-36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de</a:t>
            </a: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apropiación</a:t>
            </a: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del</a:t>
            </a: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32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espacio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94402" y="582941"/>
            <a:ext cx="1514140" cy="465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ATQINP+Arial-BoldMT"/>
                <a:cs typeface="ATQINP+Arial-BoldMT"/>
              </a:rPr>
              <a:t>Identidad</a:t>
            </a:r>
            <a:r>
              <a:rPr dirty="0" sz="1400" b="1">
                <a:solidFill>
                  <a:srgbClr val="000000"/>
                </a:solidFill>
                <a:latin typeface="ATQINP+Arial-BoldMT"/>
                <a:cs typeface="ATQINP+Arial-Bold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ATQINP+Arial-BoldMT"/>
                <a:cs typeface="ATQINP+Arial-BoldMT"/>
              </a:rPr>
              <a:t>Social</a:t>
            </a:r>
          </a:p>
          <a:p>
            <a:pPr marL="373062" marR="0">
              <a:lnSpc>
                <a:spcPts val="1564"/>
              </a:lnSpc>
              <a:spcBef>
                <a:spcPts val="233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ATQINP+Arial-BoldMT"/>
                <a:cs typeface="ATQINP+Arial-BoldMT"/>
              </a:rPr>
              <a:t>Urbana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7590" y="1315326"/>
            <a:ext cx="3915507" cy="798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“Estudio</a:t>
            </a:r>
            <a:r>
              <a:rPr dirty="0" sz="1600" spc="391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de</a:t>
            </a:r>
            <a:r>
              <a:rPr dirty="0" sz="1600" spc="39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la</a:t>
            </a:r>
            <a:r>
              <a:rPr dirty="0" sz="1600" spc="387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relación</a:t>
            </a:r>
            <a:r>
              <a:rPr dirty="0" sz="1600" spc="38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entre</a:t>
            </a:r>
            <a:r>
              <a:rPr dirty="0" sz="1600" spc="399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el</a:t>
            </a:r>
            <a:r>
              <a:rPr dirty="0" sz="1600" spc="387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espacio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simbólico</a:t>
            </a:r>
            <a:r>
              <a:rPr dirty="0" sz="1600" spc="961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urbano</a:t>
            </a:r>
            <a:r>
              <a:rPr dirty="0" sz="1600" spc="972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y</a:t>
            </a:r>
            <a:r>
              <a:rPr dirty="0" sz="1600" spc="978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los</a:t>
            </a:r>
            <a:r>
              <a:rPr dirty="0" sz="1600" spc="971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procesos</a:t>
            </a:r>
            <a:r>
              <a:rPr dirty="0" sz="1600" spc="974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de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identidad</a:t>
            </a:r>
            <a:r>
              <a:rPr dirty="0" sz="1600" spc="43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social”</a:t>
            </a:r>
            <a:r>
              <a:rPr dirty="0" sz="1600" spc="24">
                <a:solidFill>
                  <a:srgbClr val="000000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 spc="442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Valera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000000"/>
                </a:solidFill>
                <a:latin typeface="GICOJH+ArialUnicodeMS"/>
                <a:cs typeface="GICOJH+ArialUnicodeMS"/>
              </a:rPr>
              <a:t>(1997)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51305" y="1703083"/>
            <a:ext cx="1381909" cy="459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Dimensión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Territorial</a:t>
            </a:r>
          </a:p>
          <a:p>
            <a:pPr marL="150812" marR="0">
              <a:lnSpc>
                <a:spcPts val="1173"/>
              </a:lnSpc>
              <a:spcBef>
                <a:spcPts val="9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(Límites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físicos)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17111" y="1695432"/>
            <a:ext cx="1252856" cy="5061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0031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Dimensión</a:t>
            </a:r>
          </a:p>
          <a:p>
            <a:pPr marL="230187" marR="0">
              <a:lnSpc>
                <a:spcPts val="1117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Conductual</a:t>
            </a:r>
          </a:p>
          <a:p>
            <a:pPr marL="0" marR="0">
              <a:lnSpc>
                <a:spcPts val="1117"/>
              </a:lnSpc>
              <a:spcBef>
                <a:spcPts val="166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(Prácticas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sociales)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42646" y="1774416"/>
            <a:ext cx="1226268" cy="358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637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Dimensión</a:t>
            </a:r>
            <a:r>
              <a:rPr dirty="0" sz="10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Social</a:t>
            </a:r>
          </a:p>
          <a:p>
            <a:pPr marL="0" marR="0">
              <a:lnSpc>
                <a:spcPts val="1173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(Estructura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social)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9947" y="2262759"/>
            <a:ext cx="3737915" cy="916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5562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Identidad: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400" spc="364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entorno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integra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elementos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aluden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las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características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más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sobresalientes</a:t>
            </a:r>
          </a:p>
          <a:p>
            <a:pPr marL="153193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grupo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social,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individuo</a:t>
            </a:r>
          </a:p>
          <a:p>
            <a:pPr marL="35560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desarrolla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sentido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pertenencia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450977" y="2379236"/>
            <a:ext cx="819410" cy="358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256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Dimensión</a:t>
            </a:r>
          </a:p>
          <a:p>
            <a:pPr marL="0" marR="0">
              <a:lnSpc>
                <a:spcPts val="1173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Psicosocial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45551" y="2398664"/>
            <a:ext cx="782361" cy="358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Dimensión</a:t>
            </a:r>
          </a:p>
          <a:p>
            <a:pPr marL="34131" marR="0">
              <a:lnSpc>
                <a:spcPts val="1173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Temporal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40270" y="2472211"/>
            <a:ext cx="1430021" cy="459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Dimensión</a:t>
            </a:r>
            <a:r>
              <a:rPr dirty="0" sz="105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Ideológica</a:t>
            </a:r>
          </a:p>
          <a:p>
            <a:pPr marL="365125" marR="0">
              <a:lnSpc>
                <a:spcPts val="1173"/>
              </a:lnSpc>
              <a:spcBef>
                <a:spcPts val="9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(Cultural)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43821" y="2823279"/>
            <a:ext cx="1033711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(Estilo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105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vida)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90795" y="2842707"/>
            <a:ext cx="693222" cy="1870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(Historia)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29828" y="3385251"/>
            <a:ext cx="3095880" cy="276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Simbólico: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bien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acondicionado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“(…)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200229" y="3536522"/>
            <a:ext cx="1271420" cy="4598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5093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Características</a:t>
            </a:r>
          </a:p>
          <a:p>
            <a:pPr marL="0" marR="0">
              <a:lnSpc>
                <a:spcPts val="1173"/>
              </a:lnSpc>
              <a:spcBef>
                <a:spcPts val="9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físico-estructurales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697336" y="3546424"/>
            <a:ext cx="871435" cy="358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Significados</a:t>
            </a:r>
          </a:p>
          <a:p>
            <a:pPr marL="70643" marR="0">
              <a:lnSpc>
                <a:spcPts val="1173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atribuidos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0590" y="3598611"/>
            <a:ext cx="3599968" cy="276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representativo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categoría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urbana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sobre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000451" y="3596844"/>
            <a:ext cx="1956986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ATQINP+Arial-BoldMT"/>
                <a:cs typeface="ATQINP+Arial-BoldMT"/>
              </a:rPr>
              <a:t>Espacio</a:t>
            </a:r>
            <a:r>
              <a:rPr dirty="0" sz="1600" b="1">
                <a:solidFill>
                  <a:srgbClr val="000000"/>
                </a:solidFill>
                <a:latin typeface="ATQINP+Arial-BoldMT"/>
                <a:cs typeface="ATQINP+Arial-BoldMT"/>
              </a:rPr>
              <a:t> </a:t>
            </a:r>
            <a:r>
              <a:rPr dirty="0" sz="1600" b="1">
                <a:solidFill>
                  <a:srgbClr val="000000"/>
                </a:solidFill>
                <a:latin typeface="ATQINP+Arial-BoldMT"/>
                <a:cs typeface="ATQINP+Arial-BoldMT"/>
              </a:rPr>
              <a:t>Simbólico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44884" y="3811971"/>
            <a:ext cx="3471362" cy="4896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15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cual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fundamenta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identidad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social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urbana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grupo”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(Valera,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1997,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pág.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21).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35347" y="4510999"/>
            <a:ext cx="3688513" cy="9164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0506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Apego: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afectos,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emociones,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creencias,</a:t>
            </a:r>
          </a:p>
          <a:p>
            <a:pPr marL="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conocimientos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(lo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intrínseco)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surge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</a:p>
          <a:p>
            <a:pPr marL="19050" marR="0">
              <a:lnSpc>
                <a:spcPts val="1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combinación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entre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físico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o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lugar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</a:p>
          <a:p>
            <a:pPr marL="875506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las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relaciones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400">
                <a:solidFill>
                  <a:srgbClr val="ffffff"/>
                </a:solidFill>
                <a:latin typeface="GICOJH+ArialUnicodeMS"/>
                <a:cs typeface="GICOJH+ArialUnicodeMS"/>
              </a:rPr>
              <a:t>sociales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630561" y="4499575"/>
            <a:ext cx="1012338" cy="358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Imaginabilidad</a:t>
            </a:r>
          </a:p>
          <a:p>
            <a:pPr marL="261143" marR="0">
              <a:lnSpc>
                <a:spcPts val="1173"/>
              </a:lnSpc>
              <a:spcBef>
                <a:spcPts val="125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QBITNM+ArialMT"/>
                <a:cs typeface="QBITNM+ArialMT"/>
              </a:rPr>
              <a:t>social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649367" y="4609823"/>
            <a:ext cx="784522" cy="2651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ATQINP+Arial-BoldMT"/>
                <a:cs typeface="ATQINP+Arial-BoldMT"/>
              </a:rPr>
              <a:t>Apego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064318" y="5201452"/>
            <a:ext cx="4016353" cy="1799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Proceso</a:t>
            </a:r>
            <a:r>
              <a:rPr dirty="0" sz="1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apropiación.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[Mapa]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(2018).</a:t>
            </a:r>
            <a:r>
              <a:rPr dirty="0" sz="10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Retomado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Valera</a:t>
            </a:r>
            <a:r>
              <a:rPr dirty="0" sz="10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000">
                <a:solidFill>
                  <a:srgbClr val="000000"/>
                </a:solidFill>
                <a:latin typeface="QBITNM+ArialMT"/>
                <a:cs typeface="QBITNM+ArialMT"/>
              </a:rPr>
              <a:t>(1997).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437" y="663162"/>
            <a:ext cx="404931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Encuestas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realizadas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12930" y="1099128"/>
            <a:ext cx="31531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9%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8517" y="1120939"/>
            <a:ext cx="31531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9%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009774" y="1169708"/>
            <a:ext cx="38289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21%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06661" y="1809469"/>
            <a:ext cx="38289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79%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3468" y="1880049"/>
            <a:ext cx="38289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91%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83208" y="1887718"/>
            <a:ext cx="38289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91%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9896" y="2573989"/>
            <a:ext cx="598228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dirty="0" sz="1050" spc="1319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39796" y="2573989"/>
            <a:ext cx="598228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dirty="0" sz="1050" spc="1319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67459" y="2573989"/>
            <a:ext cx="598229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dirty="0" sz="1050" spc="1319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No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31525" y="3448197"/>
            <a:ext cx="6282651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2.</a:t>
            </a:r>
            <a:r>
              <a:rPr dirty="0" sz="2400" spc="62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¿Usted</a:t>
            </a:r>
            <a:r>
              <a:rPr dirty="0" sz="2400" spc="68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recuerda</a:t>
            </a:r>
            <a:r>
              <a:rPr dirty="0" sz="2400" spc="64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alguno</a:t>
            </a:r>
            <a:r>
              <a:rPr dirty="0" sz="2400" spc="64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de</a:t>
            </a:r>
            <a:r>
              <a:rPr dirty="0" sz="2400" spc="64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estos</a:t>
            </a:r>
            <a:r>
              <a:rPr dirty="0" sz="2400" spc="64">
                <a:solidFill>
                  <a:srgbClr val="a5a5a5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espacios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15780" y="3608595"/>
            <a:ext cx="31531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3%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31525" y="3813957"/>
            <a:ext cx="1270694" cy="3786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a5a5a5"/>
                </a:solidFill>
                <a:latin typeface="QBITNM+ArialMT"/>
                <a:cs typeface="QBITNM+ArialMT"/>
              </a:rPr>
              <a:t>públicos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024825" y="4100544"/>
            <a:ext cx="6058313" cy="1167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tarde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sólo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personas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expresaron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conocerlos,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una</a:t>
            </a:r>
          </a:p>
          <a:p>
            <a:pPr marL="2984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Rodulfo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Figurero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otro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Plazuela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</a:p>
          <a:p>
            <a:pPr marL="1206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Revolución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pero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ninguno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visitada,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28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restantes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no</a:t>
            </a:r>
          </a:p>
          <a:p>
            <a:pPr marL="12128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habían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escuchado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hablar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ellos.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09653" y="4404126"/>
            <a:ext cx="38289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97%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19313" y="5076021"/>
            <a:ext cx="598228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Si</a:t>
            </a:r>
            <a:r>
              <a:rPr dirty="0" sz="1050" spc="1319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No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2130" y="3906662"/>
            <a:ext cx="10503315" cy="1167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frecuencia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visitantes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mañana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llegan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realizar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actividades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una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vez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</a:p>
          <a:p>
            <a:pPr marL="1778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semana,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asimismo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70%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hecho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parte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rutina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semanal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desde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hace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muchos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años.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tarde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36.7%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hace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uso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una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veces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pero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96.7%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hecho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desde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hace</a:t>
            </a:r>
          </a:p>
          <a:p>
            <a:pPr marL="446404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muchos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años.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20670" y="236447"/>
            <a:ext cx="3105270" cy="388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10.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¿Reconoce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a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algún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grupo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de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personas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que</a:t>
            </a:r>
          </a:p>
          <a:p>
            <a:pPr marL="66847" marR="0">
              <a:lnSpc>
                <a:spcPts val="1259"/>
              </a:lnSpc>
              <a:spcBef>
                <a:spcPts val="240"/>
              </a:spcBef>
              <a:spcAft>
                <a:spcPts val="0"/>
              </a:spcAft>
            </a:pP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vengan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frecuentemente?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(turno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 </a:t>
            </a:r>
            <a:r>
              <a:rPr dirty="0" sz="1250">
                <a:solidFill>
                  <a:srgbClr val="595959"/>
                </a:solidFill>
                <a:latin typeface="KICNPH+Calibri-Light"/>
                <a:cs typeface="KICNPH+Calibri-Light"/>
              </a:rPr>
              <a:t>vespertino)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98626" y="1366192"/>
            <a:ext cx="38185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KICNPH+Calibri-Light"/>
                <a:cs typeface="KICNPH+Calibri-Light"/>
              </a:rPr>
              <a:t>37%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70414" y="1709814"/>
            <a:ext cx="38185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KICNPH+Calibri-Light"/>
                <a:cs typeface="KICNPH+Calibri-Light"/>
              </a:rPr>
              <a:t>63%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77050" y="3556623"/>
            <a:ext cx="3771629" cy="17159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63.3%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individuos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turno</a:t>
            </a:r>
          </a:p>
          <a:p>
            <a:pPr marL="3302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vespertino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identificado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</a:p>
          <a:p>
            <a:pPr marL="1968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existencia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grupos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hacen</a:t>
            </a:r>
          </a:p>
          <a:p>
            <a:pPr marL="4381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uso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manera</a:t>
            </a:r>
          </a:p>
          <a:p>
            <a:pPr marL="19050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periódica,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pero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ninguno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ellos</a:t>
            </a:r>
          </a:p>
          <a:p>
            <a:pPr marL="10541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pertenece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él.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40131" y="1121021"/>
            <a:ext cx="31531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3%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50252" y="1206979"/>
            <a:ext cx="31531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5%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09180" y="1433588"/>
            <a:ext cx="315310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8%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2799" y="2345225"/>
            <a:ext cx="38289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49%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99586" y="2659440"/>
            <a:ext cx="382897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404040"/>
                </a:solidFill>
                <a:latin typeface="Calibri"/>
                <a:cs typeface="Calibri"/>
              </a:rPr>
              <a:t>35%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09912" y="3827826"/>
            <a:ext cx="219986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75596" y="3827826"/>
            <a:ext cx="219986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141280" y="3827826"/>
            <a:ext cx="219986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06964" y="3827826"/>
            <a:ext cx="219986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72648" y="3827826"/>
            <a:ext cx="219986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9546" y="4770246"/>
            <a:ext cx="4146333" cy="7980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12.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¿Qué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más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les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gusta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parqu</a:t>
            </a:r>
          </a:p>
          <a:p>
            <a:pPr marL="225355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Rm=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Ambiente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(67%)</a:t>
            </a:r>
            <a:r>
              <a:rPr dirty="0" sz="1600" spc="442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Rt=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Ambiente</a:t>
            </a:r>
          </a:p>
          <a:p>
            <a:pPr marL="85725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(63.3%),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Música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(36.7%)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1330" y="4457945"/>
            <a:ext cx="4018806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Preguntas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29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y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20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(ambos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turnos).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[Gráficas]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(2018).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Elaborado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por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autor.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2056" y="496834"/>
            <a:ext cx="5257757" cy="34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Preguntas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extras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encuestados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tarde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975" y="1149565"/>
            <a:ext cx="10438289" cy="6187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30%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encuestados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usa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combi,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3.3%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taxi,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13.3%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conejo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bus,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40%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cuentan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con</a:t>
            </a:r>
          </a:p>
          <a:p>
            <a:pPr marL="10477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vehículo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propio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13.4%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debido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cercanía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vivienda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llega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caminando.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2707" y="84592"/>
            <a:ext cx="6520160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Conclusión: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Parque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de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la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marimba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600" y="1059875"/>
            <a:ext cx="11778737" cy="988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determinó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mayoría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participantes,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visitan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realizar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actividades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ocio,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</a:t>
            </a:r>
          </a:p>
          <a:p>
            <a:pPr marL="36512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decir,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son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motivados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relajarse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disfrutar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momentos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paz,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descansando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sobre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mobiliario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</a:p>
          <a:p>
            <a:pPr marL="27781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bajo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sombra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árboles,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vivencian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manera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individual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“mero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estar”.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3791" y="2519283"/>
            <a:ext cx="10834912" cy="988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162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gran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mayoría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ha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expresado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elementos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constitutivos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son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suficientes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no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necesitan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ser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modificados,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estos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han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apropiado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manera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simbólica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</a:p>
          <a:p>
            <a:pPr marL="3979862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representa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les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provee.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169" y="3625172"/>
            <a:ext cx="11486621" cy="1292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Casi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totalidad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encuestados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no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conocieron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espacios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públicos</a:t>
            </a:r>
            <a:r>
              <a:rPr dirty="0" sz="2000" spc="21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anteriores,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infiere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</a:p>
          <a:p>
            <a:pPr marL="57943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Marimba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ha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hecho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popular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debido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necesidad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lugar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tranquilo,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rodeado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</a:p>
          <a:p>
            <a:pPr marL="10318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naturaleza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ubicado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manera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céntrica,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sea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“la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comunidad”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compense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área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edificada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</a:p>
          <a:p>
            <a:pPr marL="4926012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alrededor.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2968" y="5156801"/>
            <a:ext cx="11567957" cy="1597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actuales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usuarios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son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conscientes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importancia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tiene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tanto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</a:p>
          <a:p>
            <a:pPr marL="21431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como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ciudad,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2000" spc="-1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pesar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mayor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porcentaje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ellos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piensa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conservación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solo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compete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las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autoridades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locales,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esta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cifra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no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difiere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tanto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opinan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obligación</a:t>
            </a:r>
          </a:p>
          <a:p>
            <a:pPr marL="15081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tanto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beneficiaros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como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propietarios.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consecuencia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están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dispuestos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ayudar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</a:p>
          <a:p>
            <a:pPr marL="3780631" marR="0">
              <a:lnSpc>
                <a:spcPts val="239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acondicionamiento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buen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2000">
                <a:solidFill>
                  <a:srgbClr val="ffffff"/>
                </a:solidFill>
                <a:latin typeface="GICOJH+ArialUnicodeMS"/>
                <a:cs typeface="GICOJH+ArialUnicodeMS"/>
              </a:rPr>
              <a:t>estado.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31498"/>
            <a:ext cx="9583818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Vías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para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la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apropiación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del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espacio</a:t>
            </a:r>
            <a:r>
              <a:rPr dirty="0" sz="4000" spc="107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3200">
                <a:solidFill>
                  <a:srgbClr val="000000"/>
                </a:solidFill>
                <a:latin typeface="NNDHMQ+ArialNarrow"/>
                <a:cs typeface="NNDHMQ+ArialNarrow"/>
              </a:rPr>
              <a:t>Vidal</a:t>
            </a:r>
            <a:r>
              <a:rPr dirty="0" sz="3200">
                <a:solidFill>
                  <a:srgbClr val="000000"/>
                </a:solidFill>
                <a:latin typeface="NNDHMQ+ArialNarrow"/>
                <a:cs typeface="NNDHMQ+ArialNarrow"/>
              </a:rPr>
              <a:t> </a:t>
            </a:r>
            <a:r>
              <a:rPr dirty="0" sz="3200">
                <a:solidFill>
                  <a:srgbClr val="000000"/>
                </a:solidFill>
                <a:latin typeface="NNDHMQ+ArialNarrow"/>
                <a:cs typeface="NNDHMQ+ArialNarrow"/>
              </a:rPr>
              <a:t>y</a:t>
            </a:r>
            <a:r>
              <a:rPr dirty="0" sz="3200">
                <a:solidFill>
                  <a:srgbClr val="000000"/>
                </a:solidFill>
                <a:latin typeface="NNDHMQ+ArialNarrow"/>
                <a:cs typeface="NNDHMQ+ArialNarrow"/>
              </a:rPr>
              <a:t> </a:t>
            </a:r>
            <a:r>
              <a:rPr dirty="0" sz="3200">
                <a:solidFill>
                  <a:srgbClr val="000000"/>
                </a:solidFill>
                <a:latin typeface="NNDHMQ+ArialNarrow"/>
                <a:cs typeface="NNDHMQ+ArialNarrow"/>
              </a:rPr>
              <a:t>Pol</a:t>
            </a:r>
            <a:r>
              <a:rPr dirty="0" sz="3200">
                <a:solidFill>
                  <a:srgbClr val="000000"/>
                </a:solidFill>
                <a:latin typeface="NNDHMQ+ArialNarrow"/>
                <a:cs typeface="NNDHMQ+ArialNarrow"/>
              </a:rPr>
              <a:t> </a:t>
            </a:r>
            <a:r>
              <a:rPr dirty="0" sz="3200">
                <a:solidFill>
                  <a:srgbClr val="000000"/>
                </a:solidFill>
                <a:latin typeface="NNDHMQ+ArialNarrow"/>
                <a:cs typeface="NNDHMQ+ArialNarrow"/>
              </a:rPr>
              <a:t>(2005)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11375" y="1666136"/>
            <a:ext cx="2501757" cy="34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Identificación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simbólica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1095" y="1794414"/>
            <a:ext cx="2426568" cy="3443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Acción-transformación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59659" y="2998794"/>
            <a:ext cx="2546838" cy="1773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8743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manera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espontánea,</a:t>
            </a:r>
          </a:p>
          <a:p>
            <a:pPr marL="7620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cuando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posee</a:t>
            </a:r>
          </a:p>
          <a:p>
            <a:pPr marL="80168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características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</a:p>
          <a:p>
            <a:pPr marL="30162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usuario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cree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apropiadas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con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esto</a:t>
            </a:r>
            <a:r>
              <a:rPr dirty="0" sz="1600" spc="1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“(…)</a:t>
            </a:r>
            <a:r>
              <a:rPr dirty="0" sz="1600" spc="43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se</a:t>
            </a:r>
            <a:r>
              <a:rPr dirty="0" sz="1600" spc="42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atribuyen</a:t>
            </a:r>
          </a:p>
          <a:p>
            <a:pPr marL="19843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las</a:t>
            </a:r>
            <a:r>
              <a:rPr dirty="0" sz="1600" spc="43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cualidades</a:t>
            </a:r>
            <a:r>
              <a:rPr dirty="0" sz="1600" spc="43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del</a:t>
            </a:r>
            <a:r>
              <a:rPr dirty="0" sz="1600" spc="43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entorno</a:t>
            </a:r>
          </a:p>
          <a:p>
            <a:pPr marL="153987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como</a:t>
            </a:r>
            <a:r>
              <a:rPr dirty="0" sz="1600" spc="43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definitorias</a:t>
            </a:r>
            <a:r>
              <a:rPr dirty="0" sz="1600" spc="43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de</a:t>
            </a:r>
            <a:r>
              <a:rPr dirty="0" sz="1600" spc="43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su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5675" y="3149872"/>
            <a:ext cx="2629290" cy="19903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11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usuarios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intervienen</a:t>
            </a:r>
          </a:p>
          <a:p>
            <a:pPr marL="3048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dentro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del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</a:p>
          <a:p>
            <a:pPr marL="2349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dejando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su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“huella”,</a:t>
            </a:r>
          </a:p>
          <a:p>
            <a:pPr marL="330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pues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lo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adaptan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o</a:t>
            </a:r>
          </a:p>
          <a:p>
            <a:pPr marL="190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modifican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para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que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este</a:t>
            </a:r>
          </a:p>
          <a:p>
            <a:pPr marL="22225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sitio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responda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a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sus</a:t>
            </a:r>
          </a:p>
          <a:p>
            <a:pPr marL="56515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GICOJH+ArialUnicodeMS"/>
                <a:cs typeface="GICOJH+ArialUnicodeMS"/>
              </a:rPr>
              <a:t>necesidades.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98540" y="4705674"/>
            <a:ext cx="2674556" cy="3103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identidad”</a:t>
            </a:r>
            <a:r>
              <a:rPr dirty="0" sz="1600" spc="38">
                <a:solidFill>
                  <a:srgbClr val="ffffff"/>
                </a:solidFill>
                <a:latin typeface="GCVKVI+ArialUnicodeMS,Italic"/>
                <a:cs typeface="GCVKVI+ArialUnicodeMS,Italic"/>
              </a:rPr>
              <a:t> 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(Vidal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Pol,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2005,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pág.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06615" y="4955182"/>
            <a:ext cx="457423" cy="2422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ffffff"/>
                </a:solidFill>
                <a:latin typeface="GICOJH+ArialUnicodeMS"/>
                <a:cs typeface="GICOJH+ArialUnicodeMS"/>
              </a:rPr>
              <a:t>283)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67840" y="3011124"/>
            <a:ext cx="4419072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Gracias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por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la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 </a:t>
            </a: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atención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31498"/>
            <a:ext cx="2636093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Problemática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1915" y="947398"/>
            <a:ext cx="2506364" cy="6140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3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1f4e79"/>
                </a:solidFill>
                <a:latin typeface="ETASCD+FranklinGothic-MediumCond"/>
                <a:cs typeface="ETASCD+FranklinGothic-MediumCond"/>
              </a:rPr>
              <a:t>Metodología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4570" y="1717741"/>
            <a:ext cx="5210809" cy="813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APROPIACIÓN</a:t>
            </a:r>
            <a:r>
              <a:rPr dirty="0" sz="2400" spc="6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ESPACIO</a:t>
            </a:r>
            <a:r>
              <a:rPr dirty="0" sz="2400" spc="64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PÚBLICO: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UHWHAT+ArialUnicodeMS,Bold"/>
                <a:cs typeface="UHWHAT+ArialUnicodeMS,Bold"/>
              </a:rPr>
              <a:t>1.</a:t>
            </a:r>
            <a:r>
              <a:rPr dirty="0" sz="2450" spc="4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Creación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04909" y="1818830"/>
            <a:ext cx="5502601" cy="1545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IDENTIDAD,</a:t>
            </a:r>
            <a:r>
              <a:rPr dirty="0" sz="2400" spc="63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SIMBÓLICO</a:t>
            </a:r>
            <a:r>
              <a:rPr dirty="0" sz="2400" spc="63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Y</a:t>
            </a:r>
            <a:r>
              <a:rPr dirty="0" sz="2400" spc="6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APEGO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1ª.Fase</a:t>
            </a:r>
            <a:r>
              <a:rPr dirty="0" sz="2400" spc="64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aproximación:</a:t>
            </a:r>
            <a:r>
              <a:rPr dirty="0" sz="2400" spc="6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cualitativa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Variables:</a:t>
            </a:r>
            <a:r>
              <a:rPr dirty="0" sz="2400" spc="63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Usos,</a:t>
            </a:r>
            <a:r>
              <a:rPr dirty="0" sz="2400" spc="6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accesibilidad,</a:t>
            </a:r>
            <a:r>
              <a:rPr dirty="0" sz="2400" spc="6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histórico</a:t>
            </a: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UHWHAT+ArialUnicodeMS,Bold"/>
                <a:cs typeface="UHWHAT+ArialUnicodeMS,Bold"/>
              </a:rPr>
              <a:t>1.</a:t>
            </a:r>
            <a:r>
              <a:rPr dirty="0" sz="2450" spc="4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Estudios</a:t>
            </a:r>
            <a:r>
              <a:rPr dirty="0" sz="2400" spc="6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2400" spc="64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gabinete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4570" y="2442474"/>
            <a:ext cx="1037280" cy="454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UHWHAT+ArialUnicodeMS,Bold"/>
                <a:cs typeface="UHWHAT+ArialUnicodeMS,Bold"/>
              </a:rPr>
              <a:t>2.</a:t>
            </a:r>
            <a:r>
              <a:rPr dirty="0" sz="2450" spc="4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Uso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82625" y="2447414"/>
            <a:ext cx="2503172" cy="81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BITNM+ArialMT"/>
                <a:cs typeface="QBITNM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GICOJH+ArialUnicodeMS"/>
                <a:cs typeface="GICOJH+ArialUnicodeMS"/>
              </a:rPr>
              <a:t>Éxito-</a:t>
            </a:r>
            <a:r>
              <a:rPr dirty="0" sz="24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2400">
                <a:solidFill>
                  <a:srgbClr val="000000"/>
                </a:solidFill>
                <a:latin typeface="GICOJH+ArialUnicodeMS"/>
                <a:cs typeface="GICOJH+ArialUnicodeMS"/>
              </a:rPr>
              <a:t>Fracaso-</a:t>
            </a:r>
          </a:p>
          <a:p>
            <a:pPr marL="28575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GICOJH+ArialUnicodeMS"/>
                <a:cs typeface="GICOJH+ArialUnicodeMS"/>
              </a:rPr>
              <a:t>Éxito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4570" y="2808234"/>
            <a:ext cx="2611877" cy="454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UHWHAT+ArialUnicodeMS,Bold"/>
                <a:cs typeface="UHWHAT+ArialUnicodeMS,Bold"/>
              </a:rPr>
              <a:t>3.</a:t>
            </a:r>
            <a:r>
              <a:rPr dirty="0" sz="2450" spc="4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Transformación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82625" y="3178933"/>
            <a:ext cx="2317288" cy="446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BITNM+ArialMT"/>
                <a:cs typeface="QBITNM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GICOJH+ArialUnicodeMS"/>
                <a:cs typeface="GICOJH+ArialUnicodeMS"/>
              </a:rPr>
              <a:t>Fracaso-Éxito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04909" y="3275083"/>
            <a:ext cx="3086146" cy="454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UHWHAT+ArialUnicodeMS,Bold"/>
                <a:cs typeface="UHWHAT+ArialUnicodeMS,Bold"/>
              </a:rPr>
              <a:t>2.</a:t>
            </a:r>
            <a:r>
              <a:rPr dirty="0" sz="2450" spc="4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Estudios</a:t>
            </a:r>
            <a:r>
              <a:rPr dirty="0" sz="2400" spc="6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2400" spc="64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campo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04909" y="3640843"/>
            <a:ext cx="1527962" cy="4549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8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UHWHAT+ArialUnicodeMS,Bold"/>
                <a:cs typeface="UHWHAT+ArialUnicodeMS,Bold"/>
              </a:rPr>
              <a:t>3.</a:t>
            </a:r>
            <a:r>
              <a:rPr dirty="0" sz="2450" spc="4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Actores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4570" y="3912302"/>
            <a:ext cx="4194502" cy="8122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BITNM+ArialMT"/>
                <a:cs typeface="QBITNM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PARQUE</a:t>
            </a:r>
            <a:r>
              <a:rPr dirty="0" sz="2400" spc="63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CENTRAL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QBITNM+ArialMT"/>
                <a:cs typeface="QBITNM+ArialMT"/>
              </a:rPr>
              <a:t>•</a:t>
            </a:r>
            <a:r>
              <a:rPr dirty="0" sz="2450" spc="7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PARQUE</a:t>
            </a:r>
            <a:r>
              <a:rPr dirty="0" sz="2400" spc="63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DE</a:t>
            </a:r>
            <a:r>
              <a:rPr dirty="0" sz="2400" spc="6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LA</a:t>
            </a:r>
            <a:r>
              <a:rPr dirty="0" sz="2400" spc="62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MARIMBA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04909" y="4379150"/>
            <a:ext cx="2946806" cy="446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Fases</a:t>
            </a:r>
            <a:r>
              <a:rPr dirty="0" sz="2400" spc="65">
                <a:solidFill>
                  <a:srgbClr val="000000"/>
                </a:solidFill>
                <a:latin typeface="UHWHAT+ArialUnicodeMS,Bold"/>
                <a:cs typeface="UHWHAT+ArialUnicodeMS,Bold"/>
              </a:rPr>
              <a:t> </a:t>
            </a:r>
            <a:r>
              <a:rPr dirty="0" sz="2400">
                <a:solidFill>
                  <a:srgbClr val="000000"/>
                </a:solidFill>
                <a:latin typeface="UHWHAT+ArialUnicodeMS,Bold"/>
                <a:cs typeface="UHWHAT+ArialUnicodeMS,Bold"/>
              </a:rPr>
              <a:t>subsecuentes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56688" y="5217707"/>
            <a:ext cx="6285415" cy="1657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Cercanía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Marimba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con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Parque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Central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y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Atrio</a:t>
            </a:r>
            <a:r>
              <a:rPr dirty="0" sz="9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de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la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Catedral.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[Imagen]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(2018).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Elaborado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por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el</a:t>
            </a:r>
            <a:r>
              <a:rPr dirty="0" sz="9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00000"/>
                </a:solidFill>
                <a:latin typeface="QBITNM+ArialMT"/>
                <a:cs typeface="QBITNM+ArialMT"/>
              </a:rPr>
              <a:t>autor.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6931" y="66173"/>
            <a:ext cx="10390585" cy="7443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PARQUE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CENTRAL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Parque12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de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Octubre,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Jardín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de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las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Damas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y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Plazuela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de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la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 </a:t>
            </a:r>
            <a:r>
              <a:rPr dirty="0" sz="2400" b="1">
                <a:solidFill>
                  <a:srgbClr val="a5a5a5"/>
                </a:solidFill>
                <a:latin typeface="ATQINP+Arial-BoldMT"/>
                <a:cs typeface="ATQINP+Arial-BoldMT"/>
              </a:rPr>
              <a:t>Revolución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57647" y="1262141"/>
            <a:ext cx="1463650" cy="216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Parque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12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Octubre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48359" y="2630061"/>
            <a:ext cx="1686078" cy="216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Plazuela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la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Revolución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49894" y="2802711"/>
            <a:ext cx="1374685" cy="2167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Jardín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las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50">
                <a:solidFill>
                  <a:srgbClr val="000000"/>
                </a:solidFill>
                <a:latin typeface="GICOJH+ArialUnicodeMS"/>
                <a:cs typeface="GICOJH+ArialUnicodeMS"/>
              </a:rPr>
              <a:t>Damas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459" y="3719241"/>
            <a:ext cx="3211576" cy="17733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7318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1926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ciudad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equipada</a:t>
            </a:r>
          </a:p>
          <a:p>
            <a:pPr marL="52387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con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un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nuevo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espacio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público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</a:p>
          <a:p>
            <a:pPr marL="293687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recreación,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integrado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por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</a:p>
          <a:p>
            <a:pPr marL="4445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12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Octubre,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al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cual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se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integra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en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1933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el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Jardín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las</a:t>
            </a:r>
          </a:p>
          <a:p>
            <a:pPr marL="357187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Damas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y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Plazuela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</a:p>
          <a:p>
            <a:pPr marL="1000918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Revolución.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48245" y="4403914"/>
            <a:ext cx="1652827" cy="5541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PARQUE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DE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 </a:t>
            </a: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LA</a:t>
            </a:r>
          </a:p>
          <a:p>
            <a:pPr marL="78581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GICOJH+ArialUnicodeMS"/>
                <a:cs typeface="GICOJH+ArialUnicodeMS"/>
              </a:rPr>
              <a:t>REVOLUCIÓN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42859" y="5176573"/>
            <a:ext cx="3281278" cy="3713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Conjunto</a:t>
            </a:r>
            <a:r>
              <a:rPr dirty="0" sz="1000" spc="-28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parques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en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la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actual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Plaza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Cívica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[Imagen]</a:t>
            </a:r>
          </a:p>
          <a:p>
            <a:pPr marL="0" marR="0">
              <a:lnSpc>
                <a:spcPts val="1284"/>
              </a:lnSpc>
              <a:spcBef>
                <a:spcPts val="0"/>
              </a:spcBef>
              <a:spcAft>
                <a:spcPts val="0"/>
              </a:spcAft>
            </a:pP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(2000).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Tomado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de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Mérida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 </a:t>
            </a:r>
            <a:r>
              <a:rPr dirty="0" sz="1000">
                <a:solidFill>
                  <a:srgbClr val="000000"/>
                </a:solidFill>
                <a:latin typeface="GICOJH+ArialUnicodeMS"/>
                <a:cs typeface="GICOJH+ArialUnicodeMS"/>
              </a:rPr>
              <a:t>(2000)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2023-04-14T15:34:54-05:00</dcterms:modified>
</cp:coreProperties>
</file>