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12192000" cy="6858000"/>
  <p:notesSz cx="12192000" cy="6858000"/>
  <p:embeddedFontLst>
    <p:embeddedFont>
      <p:font typeface="IJHVRT+Arial-BoldMT"/>
      <p:regular r:id="rId43"/>
    </p:embeddedFont>
    <p:embeddedFont>
      <p:font typeface="EHUSJJ+ArialNarrow"/>
      <p:regular r:id="rId44"/>
    </p:embeddedFont>
    <p:embeddedFont>
      <p:font typeface="JANLRF+ArialMT"/>
      <p:regular r:id="rId45"/>
    </p:embeddedFont>
    <p:embeddedFont>
      <p:font typeface="WBCEND+ArialNarrow-Bold"/>
      <p:regular r:id="rId46"/>
    </p:embeddedFont>
    <p:embeddedFont>
      <p:font typeface="LLQIVE+ArialNarrow-Italic"/>
      <p:regular r:id="rId47"/>
    </p:embeddedFont>
    <p:embeddedFont>
      <p:font typeface="FFEMHV+ArialNarrow-BoldItalic"/>
      <p:regular r:id="rId48"/>
    </p:embeddedFont>
    <p:embeddedFont>
      <p:font typeface="QNSFWT+MSReferenceSansSerif"/>
      <p:regular r:id="rId4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font" Target="fonts/font1.fntdata" /><Relationship Id="rId44" Type="http://schemas.openxmlformats.org/officeDocument/2006/relationships/font" Target="fonts/font2.fntdata" /><Relationship Id="rId45" Type="http://schemas.openxmlformats.org/officeDocument/2006/relationships/font" Target="fonts/font3.fntdata" /><Relationship Id="rId46" Type="http://schemas.openxmlformats.org/officeDocument/2006/relationships/font" Target="fonts/font4.fntdata" /><Relationship Id="rId47" Type="http://schemas.openxmlformats.org/officeDocument/2006/relationships/font" Target="fonts/font5.fntdata" /><Relationship Id="rId48" Type="http://schemas.openxmlformats.org/officeDocument/2006/relationships/font" Target="fonts/font6.fntdata" /><Relationship Id="rId49" Type="http://schemas.openxmlformats.org/officeDocument/2006/relationships/font" Target="fonts/font7.fntdata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79004" y="5418633"/>
            <a:ext cx="124415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Desde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2008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9" y="106740"/>
            <a:ext cx="1171093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Problema</a:t>
            </a:r>
            <a:r>
              <a:rPr dirty="0" sz="1100" spc="1307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Teoría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653" y="106740"/>
            <a:ext cx="591827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Métodos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5744" y="106740"/>
            <a:ext cx="668225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Resultado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558" y="106739"/>
            <a:ext cx="64898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Discusión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7263" y="599647"/>
            <a:ext cx="230260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CONTEXTO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(III):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7263" y="1068650"/>
            <a:ext cx="3063634" cy="301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Sin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embargo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ciudad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continuó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3013" y="1342969"/>
            <a:ext cx="2027383" cy="300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su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desarrollo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desigual.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7263" y="1769690"/>
            <a:ext cx="2438869" cy="301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densificación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ha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sido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93013" y="2044010"/>
            <a:ext cx="2933279" cy="11233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moderada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por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sector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privado…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cual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influenciado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por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persistentes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patrones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históricos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segregación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social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93013" y="3141290"/>
            <a:ext cx="2912276" cy="300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percepciones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“Estrato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Social.”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7263" y="3568010"/>
            <a:ext cx="2974296" cy="5750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resultado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ha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sido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 spc="43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Ciudad</a:t>
            </a:r>
          </a:p>
          <a:p>
            <a:pPr marL="285750" marR="0">
              <a:lnSpc>
                <a:spcPts val="2065"/>
              </a:lnSpc>
              <a:spcBef>
                <a:spcPts val="36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Desigual</a:t>
            </a:r>
            <a:r>
              <a:rPr dirty="0" sz="1800" b="1">
                <a:solidFill>
                  <a:srgbClr val="000000"/>
                </a:solidFill>
                <a:latin typeface="WBCEND+ArialNarrow-Bold"/>
                <a:cs typeface="WBCEND+ArialNarrow-Bold"/>
              </a:rPr>
              <a:t>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1439" y="6630006"/>
            <a:ext cx="395659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6/31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835764" y="6633033"/>
            <a:ext cx="1950864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Diagrama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elaborado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por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autor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9" y="106740"/>
            <a:ext cx="1171093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Problema</a:t>
            </a:r>
            <a:r>
              <a:rPr dirty="0" sz="1100" spc="1307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Teoría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653" y="106740"/>
            <a:ext cx="591827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Métodos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5744" y="106740"/>
            <a:ext cx="668225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Resultado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558" y="106739"/>
            <a:ext cx="64898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Discusión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7263" y="599647"/>
            <a:ext cx="2654051" cy="1074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SISTEMA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DE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ESTRATIFICACIÓN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SOCIAL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7263" y="1800169"/>
            <a:ext cx="3230306" cy="13976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Estratificación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sistema</a:t>
            </a:r>
          </a:p>
          <a:p>
            <a:pPr marL="285750" marR="0">
              <a:lnSpc>
                <a:spcPts val="2065"/>
              </a:lnSpc>
              <a:spcBef>
                <a:spcPts val="3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subsidios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cruzados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entre</a:t>
            </a:r>
          </a:p>
          <a:p>
            <a:pPr marL="28575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barrios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distinta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morfología</a:t>
            </a:r>
          </a:p>
          <a:p>
            <a:pPr marL="28575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urbana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para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pago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tarifas</a:t>
            </a:r>
          </a:p>
          <a:p>
            <a:pPr marL="28575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servicios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públicos.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263" y="3324170"/>
            <a:ext cx="3303687" cy="11233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basado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clasificación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</a:p>
          <a:p>
            <a:pPr marL="285750" marR="0">
              <a:lnSpc>
                <a:spcPts val="2065"/>
              </a:lnSpc>
              <a:spcBef>
                <a:spcPts val="3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manzanas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ciudad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seis</a:t>
            </a:r>
          </a:p>
          <a:p>
            <a:pPr marL="28575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diferentes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niveles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acuerdo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</a:t>
            </a:r>
          </a:p>
          <a:p>
            <a:pPr marL="28575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características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3013" y="4421450"/>
            <a:ext cx="2392692" cy="574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edificaciones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su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contexto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urbanístico.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877143" y="4817167"/>
            <a:ext cx="3163092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morfología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diferentes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estratos</a:t>
            </a:r>
            <a:r>
              <a:rPr dirty="0" sz="1200" spc="33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(DAPD,</a:t>
            </a:r>
            <a:r>
              <a:rPr dirty="0" sz="1200" spc="-2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2004)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00134" y="5099165"/>
            <a:ext cx="589796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Strata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064979" y="5221393"/>
            <a:ext cx="2013528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Asentamientos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origen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informal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00134" y="5376164"/>
            <a:ext cx="589796" cy="1326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Strata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2</a:t>
            </a:r>
          </a:p>
          <a:p>
            <a:pPr marL="0" marR="0">
              <a:lnSpc>
                <a:spcPts val="1376"/>
              </a:lnSpc>
              <a:spcBef>
                <a:spcPts val="82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Strata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3</a:t>
            </a:r>
          </a:p>
          <a:p>
            <a:pPr marL="0" marR="0">
              <a:lnSpc>
                <a:spcPts val="1376"/>
              </a:lnSpc>
              <a:spcBef>
                <a:spcPts val="87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Strata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4</a:t>
            </a:r>
          </a:p>
          <a:p>
            <a:pPr marL="0" marR="0">
              <a:lnSpc>
                <a:spcPts val="1376"/>
              </a:lnSpc>
              <a:spcBef>
                <a:spcPts val="708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Strata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5</a:t>
            </a:r>
          </a:p>
          <a:p>
            <a:pPr marL="0" marR="0">
              <a:lnSpc>
                <a:spcPts val="1376"/>
              </a:lnSpc>
              <a:spcBef>
                <a:spcPts val="708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Strata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6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064979" y="5666895"/>
            <a:ext cx="2520872" cy="3958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Vivienda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interés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social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asentamientos</a:t>
            </a:r>
          </a:p>
          <a:p>
            <a:pPr marL="0" marR="0">
              <a:lnSpc>
                <a:spcPts val="137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antiguos.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094761" y="6202320"/>
            <a:ext cx="2353826" cy="3958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Conjuntos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casas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multifamiliares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</a:p>
          <a:p>
            <a:pPr marL="0" marR="0">
              <a:lnSpc>
                <a:spcPts val="137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altura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consolidados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consolidación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114710" y="6495126"/>
            <a:ext cx="3136104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Estratificación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oficial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Bogotá</a:t>
            </a:r>
            <a:r>
              <a:rPr dirty="0" sz="1200" spc="-18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(Decreto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291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of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2013)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1439" y="6630006"/>
            <a:ext cx="395659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7/31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9" y="106740"/>
            <a:ext cx="1171093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Problema</a:t>
            </a:r>
            <a:r>
              <a:rPr dirty="0" sz="1100" spc="1307">
                <a:solidFill>
                  <a:srgbClr val="bfbfbf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Teoría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653" y="106740"/>
            <a:ext cx="591827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Métodos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5744" y="106740"/>
            <a:ext cx="668225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Resultado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558" y="106739"/>
            <a:ext cx="64898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Discusión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39540" y="554285"/>
            <a:ext cx="3595429" cy="3878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Crítica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a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la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Densificación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y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7263" y="599647"/>
            <a:ext cx="2507094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MARCO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TEÓRICO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39540" y="920046"/>
            <a:ext cx="4064555" cy="3878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concepto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de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“Ciudad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Compacta”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7263" y="1068650"/>
            <a:ext cx="3250400" cy="11551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Densificación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Ciudad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Compacta</a:t>
            </a:r>
          </a:p>
          <a:p>
            <a:pPr marL="0" marR="0">
              <a:lnSpc>
                <a:spcPts val="2066"/>
              </a:lnSpc>
              <a:spcBef>
                <a:spcPts val="1233"/>
              </a:spcBef>
              <a:spcAft>
                <a:spcPts val="0"/>
              </a:spcAft>
            </a:pPr>
            <a:r>
              <a:rPr dirty="0" sz="1850">
                <a:solidFill>
                  <a:srgbClr val="d9d9d9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d9d9d9"/>
                </a:solidFill>
                <a:latin typeface="EHUSJJ+ArialNarrow"/>
                <a:cs typeface="EHUSJJ+ArialNarrow"/>
              </a:rPr>
              <a:t>Polarización</a:t>
            </a:r>
            <a:r>
              <a:rPr dirty="0" sz="1800">
                <a:solidFill>
                  <a:srgbClr val="d9d9d9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d9d9d9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d9d9d9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d9d9d9"/>
                </a:solidFill>
                <a:latin typeface="EHUSJJ+ArialNarrow"/>
                <a:cs typeface="EHUSJJ+ArialNarrow"/>
              </a:rPr>
              <a:t>Fragmentación</a:t>
            </a:r>
          </a:p>
          <a:p>
            <a:pPr marL="0" marR="0">
              <a:lnSpc>
                <a:spcPts val="2066"/>
              </a:lnSpc>
              <a:spcBef>
                <a:spcPts val="1283"/>
              </a:spcBef>
              <a:spcAft>
                <a:spcPts val="0"/>
              </a:spcAft>
            </a:pPr>
            <a:r>
              <a:rPr dirty="0" sz="1850">
                <a:solidFill>
                  <a:srgbClr val="d9d9d9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d9d9d9"/>
                </a:solidFill>
                <a:latin typeface="EHUSJJ+ArialNarrow"/>
                <a:cs typeface="EHUSJJ+ArialNarrow"/>
              </a:rPr>
              <a:t>“Urbanismo</a:t>
            </a:r>
            <a:r>
              <a:rPr dirty="0" sz="1800">
                <a:solidFill>
                  <a:srgbClr val="d9d9d9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d9d9d9"/>
                </a:solidFill>
                <a:latin typeface="EHUSJJ+ArialNarrow"/>
                <a:cs typeface="EHUSJJ+ArialNarrow"/>
              </a:rPr>
              <a:t>Amañado”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39540" y="1437567"/>
            <a:ext cx="4551595" cy="1850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2450" spc="1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densificación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implementa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para</a:t>
            </a:r>
          </a:p>
          <a:p>
            <a:pPr marL="342900" marR="0">
              <a:lnSpc>
                <a:spcPts val="2753"/>
              </a:lnSpc>
              <a:spcBef>
                <a:spcPts val="65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preservar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áreas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rurales,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hacer</a:t>
            </a:r>
          </a:p>
          <a:p>
            <a:pPr marL="3429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ciudades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más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eficientes</a:t>
            </a:r>
          </a:p>
          <a:p>
            <a:pPr marL="3429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energéticamente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para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integrar</a:t>
            </a:r>
          </a:p>
          <a:p>
            <a:pPr marL="3429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grupos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sociales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clúster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2440" y="3266366"/>
            <a:ext cx="1555700" cy="3878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económicos.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5615" y="3781038"/>
            <a:ext cx="3171280" cy="300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CNU</a:t>
            </a:r>
            <a:r>
              <a:rPr dirty="0" sz="1800" spc="-39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&amp;</a:t>
            </a:r>
            <a:r>
              <a:rPr dirty="0" sz="1800" spc="-41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Talen,</a:t>
            </a:r>
            <a:r>
              <a:rPr dirty="0" sz="1800" spc="-39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(1999);</a:t>
            </a:r>
            <a:r>
              <a:rPr dirty="0" sz="1800" spc="-38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Florida</a:t>
            </a:r>
            <a:r>
              <a:rPr dirty="0" sz="1800" spc="-38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(2002)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939540" y="4211246"/>
            <a:ext cx="4565311" cy="18508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2450" spc="1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Sus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críticos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argumentan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que</a:t>
            </a:r>
          </a:p>
          <a:p>
            <a:pPr marL="342900" marR="0">
              <a:lnSpc>
                <a:spcPts val="2753"/>
              </a:lnSpc>
              <a:spcBef>
                <a:spcPts val="65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produce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aburguesamiento,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encarece</a:t>
            </a:r>
          </a:p>
          <a:p>
            <a:pPr marL="3429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precios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vivienda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tiene</a:t>
            </a:r>
          </a:p>
          <a:p>
            <a:pPr marL="3429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complejos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efectos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segregación</a:t>
            </a:r>
          </a:p>
          <a:p>
            <a:pPr marL="3429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social.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566915" y="5538265"/>
            <a:ext cx="1298147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Foto: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Bettercities.net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285615" y="6188959"/>
            <a:ext cx="3744381" cy="574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Day</a:t>
            </a:r>
            <a:r>
              <a:rPr dirty="0" sz="1800" spc="-39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(2003);</a:t>
            </a:r>
            <a:r>
              <a:rPr dirty="0" sz="1800" spc="-38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Pendall</a:t>
            </a:r>
            <a:r>
              <a:rPr dirty="0" sz="1800" spc="-39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&amp;</a:t>
            </a:r>
            <a:r>
              <a:rPr dirty="0" sz="1800" spc="-41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Carruthers</a:t>
            </a:r>
            <a:r>
              <a:rPr dirty="0" sz="1800" spc="-39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(2003);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Fainstein</a:t>
            </a:r>
            <a:r>
              <a:rPr dirty="0" sz="1800" spc="-39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(2005);</a:t>
            </a:r>
            <a:r>
              <a:rPr dirty="0" sz="1800" spc="-38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Bramley</a:t>
            </a:r>
            <a:r>
              <a:rPr dirty="0" sz="1800" spc="-39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&amp;</a:t>
            </a:r>
            <a:r>
              <a:rPr dirty="0" sz="1800" spc="-41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Powers</a:t>
            </a:r>
            <a:r>
              <a:rPr dirty="0" sz="1800" spc="-38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(2009)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439" y="6630006"/>
            <a:ext cx="395659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8/31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9" y="106740"/>
            <a:ext cx="1171093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Problema</a:t>
            </a:r>
            <a:r>
              <a:rPr dirty="0" sz="1100" spc="1307">
                <a:solidFill>
                  <a:srgbClr val="bfbfbf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Teoría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653" y="106740"/>
            <a:ext cx="591827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Métodos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5744" y="106740"/>
            <a:ext cx="668225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Resultado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558" y="106739"/>
            <a:ext cx="64898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Discusión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39540" y="531293"/>
            <a:ext cx="4383650" cy="3878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Morfología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urbana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Latinoamericana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7263" y="599647"/>
            <a:ext cx="2507094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MARCO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TEÓRICO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39540" y="1048815"/>
            <a:ext cx="4245271" cy="1850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2450" spc="1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distingue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por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desigualdades</a:t>
            </a:r>
          </a:p>
          <a:p>
            <a:pPr marL="342900" marR="0">
              <a:lnSpc>
                <a:spcPts val="2753"/>
              </a:lnSpc>
              <a:spcBef>
                <a:spcPts val="65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entre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asentamientos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origen</a:t>
            </a:r>
          </a:p>
          <a:p>
            <a:pPr marL="3429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informal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conjuntos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cerrados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que</a:t>
            </a:r>
          </a:p>
          <a:p>
            <a:pPr marL="3429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producen</a:t>
            </a:r>
            <a:r>
              <a:rPr dirty="0" sz="2400" spc="37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polarización</a:t>
            </a:r>
            <a:r>
              <a:rPr dirty="0" sz="2400" spc="-26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social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</a:p>
          <a:p>
            <a:pPr marL="3429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desequilibrio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espacial.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7263" y="1068650"/>
            <a:ext cx="3250400" cy="11551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d9d9d9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d9d9d9"/>
                </a:solidFill>
                <a:latin typeface="EHUSJJ+ArialNarrow"/>
                <a:cs typeface="EHUSJJ+ArialNarrow"/>
              </a:rPr>
              <a:t>Densificación</a:t>
            </a:r>
            <a:r>
              <a:rPr dirty="0" sz="1800">
                <a:solidFill>
                  <a:srgbClr val="d9d9d9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d9d9d9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d9d9d9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d9d9d9"/>
                </a:solidFill>
                <a:latin typeface="EHUSJJ+ArialNarrow"/>
                <a:cs typeface="EHUSJJ+ArialNarrow"/>
              </a:rPr>
              <a:t>Ciudad</a:t>
            </a:r>
            <a:r>
              <a:rPr dirty="0" sz="1800">
                <a:solidFill>
                  <a:srgbClr val="d9d9d9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d9d9d9"/>
                </a:solidFill>
                <a:latin typeface="EHUSJJ+ArialNarrow"/>
                <a:cs typeface="EHUSJJ+ArialNarrow"/>
              </a:rPr>
              <a:t>Compacta</a:t>
            </a:r>
          </a:p>
          <a:p>
            <a:pPr marL="0" marR="0">
              <a:lnSpc>
                <a:spcPts val="2066"/>
              </a:lnSpc>
              <a:spcBef>
                <a:spcPts val="1233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Polarización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Fragmentación</a:t>
            </a:r>
          </a:p>
          <a:p>
            <a:pPr marL="0" marR="0">
              <a:lnSpc>
                <a:spcPts val="2066"/>
              </a:lnSpc>
              <a:spcBef>
                <a:spcPts val="1283"/>
              </a:spcBef>
              <a:spcAft>
                <a:spcPts val="0"/>
              </a:spcAft>
            </a:pPr>
            <a:r>
              <a:rPr dirty="0" sz="1850">
                <a:solidFill>
                  <a:srgbClr val="d9d9d9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d9d9d9"/>
                </a:solidFill>
                <a:latin typeface="EHUSJJ+ArialNarrow"/>
                <a:cs typeface="EHUSJJ+ArialNarrow"/>
              </a:rPr>
              <a:t>“Urbanismo</a:t>
            </a:r>
            <a:r>
              <a:rPr dirty="0" sz="1800">
                <a:solidFill>
                  <a:srgbClr val="d9d9d9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d9d9d9"/>
                </a:solidFill>
                <a:latin typeface="EHUSJJ+ArialNarrow"/>
                <a:cs typeface="EHUSJJ+ArialNarrow"/>
              </a:rPr>
              <a:t>Amañado”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5615" y="3026526"/>
            <a:ext cx="3870592" cy="8490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Griffin</a:t>
            </a:r>
            <a:r>
              <a:rPr dirty="0" sz="1800" spc="-39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and</a:t>
            </a:r>
            <a:r>
              <a:rPr dirty="0" sz="1800" spc="-39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Ford</a:t>
            </a:r>
            <a:r>
              <a:rPr dirty="0" sz="1800" spc="-38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(1980)</a:t>
            </a:r>
            <a:r>
              <a:rPr dirty="0" sz="1800" spc="-40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Rincón</a:t>
            </a:r>
            <a:r>
              <a:rPr dirty="0" sz="1800" spc="-39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Avellaneda,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(2004);</a:t>
            </a:r>
            <a:r>
              <a:rPr dirty="0" sz="1800" spc="-38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Aguilar</a:t>
            </a:r>
            <a:r>
              <a:rPr dirty="0" sz="1800" spc="-40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&amp;</a:t>
            </a:r>
            <a:r>
              <a:rPr dirty="0" sz="1800" spc="-41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Mateos</a:t>
            </a:r>
            <a:r>
              <a:rPr dirty="0" sz="1800" spc="-39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(2011);</a:t>
            </a:r>
            <a:r>
              <a:rPr dirty="0" sz="1800" spc="-38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Aquino</a:t>
            </a:r>
            <a:r>
              <a:rPr dirty="0" sz="1800" spc="-39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and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Gainza</a:t>
            </a:r>
            <a:r>
              <a:rPr dirty="0" sz="1800" spc="-39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(2014);</a:t>
            </a:r>
            <a:r>
              <a:rPr dirty="0" sz="1800" spc="-38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Ruiz-Tagle</a:t>
            </a:r>
            <a:r>
              <a:rPr dirty="0" sz="1800" spc="-38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(2015)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939540" y="4005374"/>
            <a:ext cx="4413207" cy="22166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2450" spc="1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Sin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embargo,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académicos</a:t>
            </a:r>
          </a:p>
          <a:p>
            <a:pPr marL="342900" marR="0">
              <a:lnSpc>
                <a:spcPts val="2753"/>
              </a:lnSpc>
              <a:spcBef>
                <a:spcPts val="65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plantean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que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escalas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</a:p>
          <a:p>
            <a:pPr marL="3429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segregación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estan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cambiando</a:t>
            </a:r>
          </a:p>
          <a:p>
            <a:pPr marL="3429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debido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cambios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económicos</a:t>
            </a:r>
          </a:p>
          <a:p>
            <a:pPr marL="3429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neoliberales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desde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años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1990s,</a:t>
            </a:r>
          </a:p>
          <a:p>
            <a:pPr marL="342900" marR="0">
              <a:lnSpc>
                <a:spcPts val="2753"/>
              </a:lnSpc>
              <a:spcBef>
                <a:spcPts val="7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catalogados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como</a:t>
            </a:r>
            <a:r>
              <a:rPr dirty="0" sz="2400" spc="68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fragmentación.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566915" y="5716582"/>
            <a:ext cx="1353472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Foto: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Adam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Wiseman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85615" y="6348848"/>
            <a:ext cx="3776843" cy="300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Sabatini</a:t>
            </a:r>
            <a:r>
              <a:rPr dirty="0" sz="1800" spc="-39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&amp;</a:t>
            </a:r>
            <a:r>
              <a:rPr dirty="0" sz="1800" spc="-41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Brain</a:t>
            </a:r>
            <a:r>
              <a:rPr dirty="0" sz="1800" spc="-38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(2008);</a:t>
            </a:r>
            <a:r>
              <a:rPr dirty="0" sz="1800" spc="-38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Janoschcka</a:t>
            </a:r>
            <a:r>
              <a:rPr dirty="0" sz="1800" spc="-39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(2002)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1439" y="6630006"/>
            <a:ext cx="395659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9/31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9" y="106740"/>
            <a:ext cx="1171093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Problema</a:t>
            </a:r>
            <a:r>
              <a:rPr dirty="0" sz="1100" spc="1307">
                <a:solidFill>
                  <a:srgbClr val="bfbfbf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Teoría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653" y="106740"/>
            <a:ext cx="591827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Métodos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5744" y="106740"/>
            <a:ext cx="668225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Resultado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558" y="106739"/>
            <a:ext cx="64898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Discusión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39540" y="531293"/>
            <a:ext cx="5036203" cy="3878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Urbanismo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liderado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por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el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sector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privado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7263" y="599647"/>
            <a:ext cx="2507094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MARCO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TEÓRICO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39540" y="1048814"/>
            <a:ext cx="7690119" cy="14851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2450" spc="1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Neoliberalismo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ha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tenido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un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gran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impacto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urbanización</a:t>
            </a:r>
          </a:p>
          <a:p>
            <a:pPr marL="342900" marR="0">
              <a:lnSpc>
                <a:spcPts val="2753"/>
              </a:lnSpc>
              <a:spcBef>
                <a:spcPts val="65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latinoamericana.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Promotores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privados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vivienda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han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modelado</a:t>
            </a:r>
          </a:p>
          <a:p>
            <a:pPr marL="3429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informalmente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ordenamiento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territorial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para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maximizar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sus</a:t>
            </a:r>
          </a:p>
          <a:p>
            <a:pPr marL="3429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ganancias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mercado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del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suelo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tanto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formal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como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informal.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7263" y="1068650"/>
            <a:ext cx="3250400" cy="11551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d9d9d9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d9d9d9"/>
                </a:solidFill>
                <a:latin typeface="EHUSJJ+ArialNarrow"/>
                <a:cs typeface="EHUSJJ+ArialNarrow"/>
              </a:rPr>
              <a:t>Densificación</a:t>
            </a:r>
            <a:r>
              <a:rPr dirty="0" sz="1800">
                <a:solidFill>
                  <a:srgbClr val="d9d9d9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d9d9d9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d9d9d9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d9d9d9"/>
                </a:solidFill>
                <a:latin typeface="EHUSJJ+ArialNarrow"/>
                <a:cs typeface="EHUSJJ+ArialNarrow"/>
              </a:rPr>
              <a:t>Ciudad</a:t>
            </a:r>
            <a:r>
              <a:rPr dirty="0" sz="1800">
                <a:solidFill>
                  <a:srgbClr val="d9d9d9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d9d9d9"/>
                </a:solidFill>
                <a:latin typeface="EHUSJJ+ArialNarrow"/>
                <a:cs typeface="EHUSJJ+ArialNarrow"/>
              </a:rPr>
              <a:t>Compacta</a:t>
            </a:r>
          </a:p>
          <a:p>
            <a:pPr marL="0" marR="0">
              <a:lnSpc>
                <a:spcPts val="2066"/>
              </a:lnSpc>
              <a:spcBef>
                <a:spcPts val="1233"/>
              </a:spcBef>
              <a:spcAft>
                <a:spcPts val="0"/>
              </a:spcAft>
            </a:pPr>
            <a:r>
              <a:rPr dirty="0" sz="1850">
                <a:solidFill>
                  <a:srgbClr val="d9d9d9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d9d9d9"/>
                </a:solidFill>
                <a:latin typeface="EHUSJJ+ArialNarrow"/>
                <a:cs typeface="EHUSJJ+ArialNarrow"/>
              </a:rPr>
              <a:t>Polarización</a:t>
            </a:r>
            <a:r>
              <a:rPr dirty="0" sz="1800">
                <a:solidFill>
                  <a:srgbClr val="d9d9d9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d9d9d9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d9d9d9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d9d9d9"/>
                </a:solidFill>
                <a:latin typeface="EHUSJJ+ArialNarrow"/>
                <a:cs typeface="EHUSJJ+ArialNarrow"/>
              </a:rPr>
              <a:t>Fragmentación</a:t>
            </a:r>
          </a:p>
          <a:p>
            <a:pPr marL="0" marR="0">
              <a:lnSpc>
                <a:spcPts val="2066"/>
              </a:lnSpc>
              <a:spcBef>
                <a:spcPts val="1283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“Urbanismo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Amañado”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5615" y="2660766"/>
            <a:ext cx="3057895" cy="300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Cortés</a:t>
            </a:r>
            <a:r>
              <a:rPr dirty="0" sz="1800" spc="-39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Solano</a:t>
            </a:r>
            <a:r>
              <a:rPr dirty="0" sz="1800" spc="-39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(2007);</a:t>
            </a:r>
            <a:r>
              <a:rPr dirty="0" sz="1800" spc="-38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Koch</a:t>
            </a:r>
            <a:r>
              <a:rPr dirty="0" sz="1800" spc="-38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800">
                <a:solidFill>
                  <a:srgbClr val="000000"/>
                </a:solidFill>
                <a:latin typeface="LLQIVE+ArialNarrow-Italic"/>
                <a:cs typeface="LLQIVE+ArialNarrow-Italic"/>
              </a:rPr>
              <a:t>(2015)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383321" y="6481936"/>
            <a:ext cx="1548087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Foto: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Sri</a:t>
            </a:r>
            <a:r>
              <a:rPr dirty="0" sz="1200" spc="-2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Lanka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Guardian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1439" y="6630006"/>
            <a:ext cx="465162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10/31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9" y="106740"/>
            <a:ext cx="1171093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Problema</a:t>
            </a:r>
            <a:r>
              <a:rPr dirty="0" sz="1100" spc="1307">
                <a:solidFill>
                  <a:srgbClr val="bfbfbf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Teoría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653" y="106740"/>
            <a:ext cx="591827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Métodos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5744" y="106740"/>
            <a:ext cx="668225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Resultado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558" y="106739"/>
            <a:ext cx="64898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Discusión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02819" y="377067"/>
            <a:ext cx="4720149" cy="11253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EHUSJJ+ArialNarrow"/>
                <a:cs typeface="EHUSJJ+ArialNarrow"/>
              </a:rPr>
              <a:t>1.</a:t>
            </a:r>
            <a:r>
              <a:rPr dirty="0" sz="2450" spc="1365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Determinar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si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existe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una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relación</a:t>
            </a:r>
          </a:p>
          <a:p>
            <a:pPr marL="457200" marR="0">
              <a:lnSpc>
                <a:spcPts val="2753"/>
              </a:lnSpc>
              <a:spcBef>
                <a:spcPts val="115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entre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densificación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predio-a-predio</a:t>
            </a:r>
          </a:p>
          <a:p>
            <a:pPr marL="4572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sistema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Estratificación.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7263" y="599647"/>
            <a:ext cx="2584773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OBJETIVOS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DE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LA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INVESTIGACIÓN</a:t>
            </a:r>
            <a:r>
              <a:rPr dirty="0" sz="2000" b="1">
                <a:solidFill>
                  <a:srgbClr val="000000"/>
                </a:solidFill>
                <a:latin typeface="Corbel"/>
                <a:cs typeface="Corbel"/>
              </a:rPr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02819" y="1702947"/>
            <a:ext cx="4693935" cy="14910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EHUSJJ+ArialNarrow"/>
                <a:cs typeface="EHUSJJ+ArialNarrow"/>
              </a:rPr>
              <a:t>2.</a:t>
            </a:r>
            <a:r>
              <a:rPr dirty="0" sz="2450" spc="1365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Identificar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consecuencias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esta</a:t>
            </a:r>
          </a:p>
          <a:p>
            <a:pPr marL="457200" marR="0">
              <a:lnSpc>
                <a:spcPts val="2753"/>
              </a:lnSpc>
              <a:spcBef>
                <a:spcPts val="115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relación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términos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desequilibrio</a:t>
            </a:r>
          </a:p>
          <a:p>
            <a:pPr marL="4572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especial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mercado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vivienda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</a:p>
          <a:p>
            <a:pPr marL="457200" marR="0">
              <a:lnSpc>
                <a:spcPts val="2753"/>
              </a:lnSpc>
              <a:spcBef>
                <a:spcPts val="7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usos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no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residenciales.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02819" y="3394586"/>
            <a:ext cx="4693935" cy="11253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EHUSJJ+ArialNarrow"/>
                <a:cs typeface="EHUSJJ+ArialNarrow"/>
              </a:rPr>
              <a:t>3.</a:t>
            </a:r>
            <a:r>
              <a:rPr dirty="0" sz="2450" spc="1365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Identificar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consecuencias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esta</a:t>
            </a:r>
          </a:p>
          <a:p>
            <a:pPr marL="457200" marR="0">
              <a:lnSpc>
                <a:spcPts val="2753"/>
              </a:lnSpc>
              <a:spcBef>
                <a:spcPts val="115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relación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términos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segregación</a:t>
            </a:r>
          </a:p>
          <a:p>
            <a:pPr marL="4572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socio-espacial.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02819" y="4720467"/>
            <a:ext cx="4803664" cy="759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EHUSJJ+ArialNarrow"/>
                <a:cs typeface="EHUSJJ+ArialNarrow"/>
              </a:rPr>
              <a:t>4.</a:t>
            </a:r>
            <a:r>
              <a:rPr dirty="0" sz="2450" spc="1365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Explorar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mecanismos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que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facilitan</a:t>
            </a:r>
          </a:p>
          <a:p>
            <a:pPr marL="457200" marR="0">
              <a:lnSpc>
                <a:spcPts val="2753"/>
              </a:lnSpc>
              <a:spcBef>
                <a:spcPts val="115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esta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relación.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439" y="6630006"/>
            <a:ext cx="465162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11/31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9" y="106740"/>
            <a:ext cx="1171093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Problema</a:t>
            </a:r>
            <a:r>
              <a:rPr dirty="0" sz="1100" spc="1307">
                <a:solidFill>
                  <a:srgbClr val="bfbfbf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Teoría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653" y="106740"/>
            <a:ext cx="591827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Métodos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5744" y="106740"/>
            <a:ext cx="668225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Resultado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558" y="106739"/>
            <a:ext cx="64898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Discusión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7263" y="599647"/>
            <a:ext cx="2461766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MÉTODOS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DE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INVESTIGACIÓN: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7263" y="1434410"/>
            <a:ext cx="2761676" cy="301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Enfoque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Métodos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Mixtos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3013" y="1708729"/>
            <a:ext cx="2204091" cy="300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Paralelos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Convergentes.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7263" y="2135449"/>
            <a:ext cx="3292456" cy="8490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Semestre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I/16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–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Visitas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campo,</a:t>
            </a:r>
          </a:p>
          <a:p>
            <a:pPr marL="285750" marR="0">
              <a:lnSpc>
                <a:spcPts val="2065"/>
              </a:lnSpc>
              <a:spcBef>
                <a:spcPts val="3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recopilación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análisis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datos</a:t>
            </a:r>
          </a:p>
          <a:p>
            <a:pPr marL="28575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cuantitativos.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(Licencias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93013" y="2958410"/>
            <a:ext cx="2986619" cy="574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construcción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2010/15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encuestas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multipropósito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2007/14).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597564" y="3254088"/>
            <a:ext cx="2664552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Trabajo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campo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norte.</a:t>
            </a:r>
            <a:r>
              <a:rPr dirty="0" sz="1200" spc="4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Foto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del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autor.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7263" y="3659450"/>
            <a:ext cx="3166726" cy="8490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Semestre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II/16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–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Entrevistas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con</a:t>
            </a:r>
          </a:p>
          <a:p>
            <a:pPr marL="285750" marR="0">
              <a:lnSpc>
                <a:spcPts val="2065"/>
              </a:lnSpc>
              <a:spcBef>
                <a:spcPts val="3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promotores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inmobiliarios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locales,</a:t>
            </a:r>
          </a:p>
          <a:p>
            <a:pPr marL="28575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funcionarios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académicos.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7263" y="4634810"/>
            <a:ext cx="2865209" cy="8490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Semestre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I/17–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Análisis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</a:p>
          <a:p>
            <a:pPr marL="285750" marR="0">
              <a:lnSpc>
                <a:spcPts val="2065"/>
              </a:lnSpc>
              <a:spcBef>
                <a:spcPts val="3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información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redacción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</a:p>
          <a:p>
            <a:pPr marL="28575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resultados.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07263" y="5610170"/>
            <a:ext cx="3292691" cy="1123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Conflicto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investigador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nacido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</a:p>
          <a:p>
            <a:pPr marL="285750" marR="0">
              <a:lnSpc>
                <a:spcPts val="2065"/>
              </a:lnSpc>
              <a:spcBef>
                <a:spcPts val="3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ciudad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practicante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</a:p>
          <a:p>
            <a:pPr marL="28575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Ordenamiento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Territorial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</a:p>
          <a:p>
            <a:pPr marL="28575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Urbanismo.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439" y="6630006"/>
            <a:ext cx="465162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12/31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835764" y="6633033"/>
            <a:ext cx="1950864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Diagrama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elaborado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por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autor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597564" y="6629784"/>
            <a:ext cx="2551840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Trabajo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campo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sur.</a:t>
            </a:r>
            <a:r>
              <a:rPr dirty="0" sz="1200" spc="28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Foto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del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autor.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9" y="106740"/>
            <a:ext cx="1171093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Problema</a:t>
            </a:r>
            <a:r>
              <a:rPr dirty="0" sz="1100" spc="1307">
                <a:solidFill>
                  <a:srgbClr val="bfbfbf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Teoría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653" y="106740"/>
            <a:ext cx="591827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Métodos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5744" y="106740"/>
            <a:ext cx="668225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Resultado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558" y="106739"/>
            <a:ext cx="64898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Discusión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26316" y="405279"/>
            <a:ext cx="410103" cy="55384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100%</a:t>
            </a:r>
          </a:p>
          <a:p>
            <a:pPr marL="60325" marR="0">
              <a:lnSpc>
                <a:spcPts val="900"/>
              </a:lnSpc>
              <a:spcBef>
                <a:spcPts val="3341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90%</a:t>
            </a:r>
          </a:p>
          <a:p>
            <a:pPr marL="60325" marR="0">
              <a:lnSpc>
                <a:spcPts val="900"/>
              </a:lnSpc>
              <a:spcBef>
                <a:spcPts val="3391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80%</a:t>
            </a:r>
          </a:p>
          <a:p>
            <a:pPr marL="60325" marR="0">
              <a:lnSpc>
                <a:spcPts val="900"/>
              </a:lnSpc>
              <a:spcBef>
                <a:spcPts val="3341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70%</a:t>
            </a:r>
          </a:p>
          <a:p>
            <a:pPr marL="60325" marR="0">
              <a:lnSpc>
                <a:spcPts val="900"/>
              </a:lnSpc>
              <a:spcBef>
                <a:spcPts val="3391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60%</a:t>
            </a:r>
          </a:p>
          <a:p>
            <a:pPr marL="60325" marR="0">
              <a:lnSpc>
                <a:spcPts val="900"/>
              </a:lnSpc>
              <a:spcBef>
                <a:spcPts val="3341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50%</a:t>
            </a:r>
          </a:p>
          <a:p>
            <a:pPr marL="60325" marR="0">
              <a:lnSpc>
                <a:spcPts val="900"/>
              </a:lnSpc>
              <a:spcBef>
                <a:spcPts val="3341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40%</a:t>
            </a:r>
          </a:p>
          <a:p>
            <a:pPr marL="60325" marR="0">
              <a:lnSpc>
                <a:spcPts val="900"/>
              </a:lnSpc>
              <a:spcBef>
                <a:spcPts val="339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30%</a:t>
            </a:r>
          </a:p>
          <a:p>
            <a:pPr marL="60325" marR="0">
              <a:lnSpc>
                <a:spcPts val="900"/>
              </a:lnSpc>
              <a:spcBef>
                <a:spcPts val="334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20%</a:t>
            </a:r>
          </a:p>
          <a:p>
            <a:pPr marL="60325" marR="0">
              <a:lnSpc>
                <a:spcPts val="900"/>
              </a:lnSpc>
              <a:spcBef>
                <a:spcPts val="3391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10%</a:t>
            </a:r>
          </a:p>
          <a:p>
            <a:pPr marL="114300" marR="0">
              <a:lnSpc>
                <a:spcPts val="900"/>
              </a:lnSpc>
              <a:spcBef>
                <a:spcPts val="334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0%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709189" y="459139"/>
            <a:ext cx="292037" cy="2601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2%</a:t>
            </a:r>
          </a:p>
          <a:p>
            <a:pPr marL="0" marR="0">
              <a:lnSpc>
                <a:spcPts val="848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2%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263" y="599647"/>
            <a:ext cx="2686347" cy="1074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DENSIFICACIÓN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PREDIO-A-PREDIO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2010-2015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(I)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308652" y="592726"/>
            <a:ext cx="292037" cy="511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7%</a:t>
            </a:r>
          </a:p>
          <a:p>
            <a:pPr marL="0" marR="0">
              <a:lnSpc>
                <a:spcPts val="900"/>
              </a:lnSpc>
              <a:spcBef>
                <a:spcPts val="193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6%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83789" y="890025"/>
            <a:ext cx="34996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10%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882715" y="1204778"/>
            <a:ext cx="34996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30%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283252" y="1451911"/>
            <a:ext cx="34996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12%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482178" y="1503679"/>
            <a:ext cx="34996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ffffff"/>
                </a:solidFill>
                <a:latin typeface="Calibri"/>
                <a:cs typeface="Calibri"/>
              </a:rPr>
              <a:t>41%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07263" y="1800169"/>
            <a:ext cx="2860660" cy="300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Primero,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análisis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datos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7263" y="2074490"/>
            <a:ext cx="3382319" cy="8490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sugieren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que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densificación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predio-a-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predio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ha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dado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principalmente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estrato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alto.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683789" y="2128821"/>
            <a:ext cx="34996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36%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283252" y="2712339"/>
            <a:ext cx="34996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35%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882715" y="2728619"/>
            <a:ext cx="34996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27%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482178" y="3162101"/>
            <a:ext cx="349969" cy="9746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21%</a:t>
            </a:r>
          </a:p>
          <a:p>
            <a:pPr marL="0" marR="0">
              <a:lnSpc>
                <a:spcPts val="900"/>
              </a:lnSpc>
              <a:spcBef>
                <a:spcPts val="5574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10%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882715" y="3960160"/>
            <a:ext cx="34996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19%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683789" y="4202458"/>
            <a:ext cx="34996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41%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283252" y="4459788"/>
            <a:ext cx="34996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30%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482178" y="4968513"/>
            <a:ext cx="34996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27%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882715" y="5023567"/>
            <a:ext cx="34996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21%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848484" y="5484436"/>
            <a:ext cx="292037" cy="3494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2%</a:t>
            </a:r>
          </a:p>
          <a:p>
            <a:pPr marL="0" marR="0">
              <a:lnSpc>
                <a:spcPts val="900"/>
              </a:lnSpc>
              <a:spcBef>
                <a:spcPts val="651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0%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709189" y="5548976"/>
            <a:ext cx="292037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9%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283252" y="5532900"/>
            <a:ext cx="34996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10%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8287790" y="5643457"/>
            <a:ext cx="292037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0%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908115" y="5684198"/>
            <a:ext cx="292037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4%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324196" y="5923457"/>
            <a:ext cx="1027067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%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Población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797010" y="5923455"/>
            <a:ext cx="1230757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%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Área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Urbana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523602" y="5934576"/>
            <a:ext cx="942188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%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Vivienda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9854872" y="5923455"/>
            <a:ext cx="137984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%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Residencial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086060" y="6289092"/>
            <a:ext cx="24251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481357" y="6289092"/>
            <a:ext cx="24251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876654" y="6289092"/>
            <a:ext cx="24251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271950" y="6289092"/>
            <a:ext cx="24251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8667246" y="6289092"/>
            <a:ext cx="24251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9062543" y="6289092"/>
            <a:ext cx="24251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91439" y="6630006"/>
            <a:ext cx="465162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13/31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711363" y="6632812"/>
            <a:ext cx="6179673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Estratificación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Densificación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predio-a-predio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2010-2015.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Elaborado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por</a:t>
            </a:r>
            <a:r>
              <a:rPr dirty="0" sz="1200" spc="-27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el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autor</a:t>
            </a:r>
            <a:r>
              <a:rPr dirty="0" sz="1200" spc="-27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basado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en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datos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de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la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SDP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9" y="106740"/>
            <a:ext cx="1171093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Problema</a:t>
            </a:r>
            <a:r>
              <a:rPr dirty="0" sz="1100" spc="1307">
                <a:solidFill>
                  <a:srgbClr val="bfbfbf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Teoría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653" y="106740"/>
            <a:ext cx="591827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Métodos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5744" y="106740"/>
            <a:ext cx="668225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Resultado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558" y="106739"/>
            <a:ext cx="64898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Discusión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3335" y="271358"/>
            <a:ext cx="450874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Área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63335" y="474355"/>
            <a:ext cx="840804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Construida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30226" y="510881"/>
            <a:ext cx="1152304" cy="4899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Centro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Expandido</a:t>
            </a:r>
          </a:p>
          <a:p>
            <a:pPr marL="0" marR="0">
              <a:lnSpc>
                <a:spcPts val="1376"/>
              </a:lnSpc>
              <a:spcBef>
                <a:spcPts val="804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Sub-centro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7263" y="599647"/>
            <a:ext cx="2686347" cy="1074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DENSIFICACIÓN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PREDIO-A-PREDIO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2010-2015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(II)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148126" y="1064879"/>
            <a:ext cx="1291004" cy="4899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Áreas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Residenciales</a:t>
            </a:r>
          </a:p>
          <a:p>
            <a:pPr marL="0" marR="0">
              <a:lnSpc>
                <a:spcPts val="1376"/>
              </a:lnSpc>
              <a:spcBef>
                <a:spcPts val="804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Áreas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Expansión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7263" y="1800169"/>
            <a:ext cx="3403105" cy="11233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Segundo,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localización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proyectos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sugiere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que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no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se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alinean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propuesto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por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Plan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Ordenamiento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Territorial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(POT).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877143" y="6495124"/>
            <a:ext cx="1972467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POT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2000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(Decreto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190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of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2004)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114710" y="6495347"/>
            <a:ext cx="2783273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Densificación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predio-a-predio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2010-2015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(SDP)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1439" y="6630006"/>
            <a:ext cx="465162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14/31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9" y="106740"/>
            <a:ext cx="1171093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Problema</a:t>
            </a:r>
            <a:r>
              <a:rPr dirty="0" sz="1100" spc="1307">
                <a:solidFill>
                  <a:srgbClr val="bfbfbf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Teoría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653" y="106740"/>
            <a:ext cx="591827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Métodos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5744" y="106740"/>
            <a:ext cx="668225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Resultado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558" y="106739"/>
            <a:ext cx="64898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Discusión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7263" y="599647"/>
            <a:ext cx="2686347" cy="1074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DENSIFICACIÓN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PREDIO-A-PREDIO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2010-2015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(III)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7263" y="1800169"/>
            <a:ext cx="3235992" cy="13976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análisis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econometría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encontró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una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relación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significativa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entre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tamaño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proyectos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Estrato,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controlando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por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características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físicas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lotes.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263" y="3324170"/>
            <a:ext cx="1974354" cy="300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V.D.: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Área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Construida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7263" y="3751369"/>
            <a:ext cx="1599444" cy="848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WBCEND+ArialNarrow-Bold"/>
                <a:cs typeface="WBCEND+ArialNarrow-Bold"/>
              </a:rPr>
              <a:t>Estrato:</a:t>
            </a:r>
          </a:p>
          <a:p>
            <a:pPr marL="0" marR="0">
              <a:lnSpc>
                <a:spcPts val="2065"/>
              </a:lnSpc>
              <a:spcBef>
                <a:spcPts val="4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Distancia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BRT: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Tamaño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lote: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36063" y="3751369"/>
            <a:ext cx="840209" cy="848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WBCEND+ArialNarrow-Bold"/>
                <a:cs typeface="WBCEND+ArialNarrow-Bold"/>
              </a:rPr>
              <a:t>0.148***</a:t>
            </a:r>
          </a:p>
          <a:p>
            <a:pPr marL="0" marR="0">
              <a:lnSpc>
                <a:spcPts val="2065"/>
              </a:lnSpc>
              <a:spcBef>
                <a:spcPts val="4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-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0.004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1.035***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7263" y="4726250"/>
            <a:ext cx="1455018" cy="727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Observaciones:</a:t>
            </a:r>
          </a:p>
          <a:p>
            <a:pPr marL="0" marR="0">
              <a:lnSpc>
                <a:spcPts val="2065"/>
              </a:lnSpc>
              <a:spcBef>
                <a:spcPts val="12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R-cuadrado: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36063" y="4726250"/>
            <a:ext cx="621543" cy="727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2,059</a:t>
            </a:r>
          </a:p>
          <a:p>
            <a:pPr marL="0" marR="0">
              <a:lnSpc>
                <a:spcPts val="2065"/>
              </a:lnSpc>
              <a:spcBef>
                <a:spcPts val="12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0.84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7263" y="5575481"/>
            <a:ext cx="2898781" cy="3362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“(***)”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Significativo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al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99%;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“(*)”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Significativo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al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95%;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“(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)”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No</a:t>
            </a:r>
          </a:p>
          <a:p>
            <a:pPr marL="0" marR="0">
              <a:lnSpc>
                <a:spcPts val="1147"/>
              </a:lnSpc>
              <a:spcBef>
                <a:spcPts val="5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Significativo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902819" y="6495347"/>
            <a:ext cx="3310882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Densificación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predio-a-predio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Estrato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2010-2015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(SDP)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114710" y="6495347"/>
            <a:ext cx="2784797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Densificación</a:t>
            </a:r>
            <a:r>
              <a:rPr dirty="0" sz="1200" spc="-1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predio-a-predio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2010-2015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(SDP)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439" y="6630006"/>
            <a:ext cx="465162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15/31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9" y="106740"/>
            <a:ext cx="1171093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Problema</a:t>
            </a:r>
            <a:r>
              <a:rPr dirty="0" sz="1100" spc="1307">
                <a:solidFill>
                  <a:srgbClr val="bfbfbf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Teoría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653" y="106740"/>
            <a:ext cx="591827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Métodos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5744" y="106740"/>
            <a:ext cx="668225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Resultado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558" y="106739"/>
            <a:ext cx="64898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Discusión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7263" y="599647"/>
            <a:ext cx="2686347" cy="1074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DENSIFICACIÓN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PREDIO-A-PREDIO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2010-2015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(III)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7263" y="1800169"/>
            <a:ext cx="3235992" cy="13976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análisis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econometría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encontró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una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relación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significativa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entre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tamaño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proyectos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Estrato,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controlando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por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características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físicas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lotes.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263" y="3324170"/>
            <a:ext cx="1974354" cy="300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V.D.: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Área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Construida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7263" y="3750890"/>
            <a:ext cx="798462" cy="300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Estrato: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36063" y="3750890"/>
            <a:ext cx="840209" cy="300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0.148***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7263" y="4025689"/>
            <a:ext cx="2564599" cy="300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WBCEND+ArialNarrow-Bold"/>
                <a:cs typeface="WBCEND+ArialNarrow-Bold"/>
              </a:rPr>
              <a:t>Distancia</a:t>
            </a:r>
            <a:r>
              <a:rPr dirty="0" sz="18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WBCEND+ArialNarrow-Bold"/>
                <a:cs typeface="WBCEND+ArialNarrow-Bold"/>
              </a:rPr>
              <a:t>al</a:t>
            </a:r>
            <a:r>
              <a:rPr dirty="0" sz="18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WBCEND+ArialNarrow-Bold"/>
                <a:cs typeface="WBCEND+ArialNarrow-Bold"/>
              </a:rPr>
              <a:t>BRT:</a:t>
            </a:r>
            <a:r>
              <a:rPr dirty="0" sz="1800" spc="1862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WBCEND+ArialNarrow-Bold"/>
                <a:cs typeface="WBCEND+ArialNarrow-Bold"/>
              </a:rPr>
              <a:t>-</a:t>
            </a:r>
            <a:r>
              <a:rPr dirty="0" sz="18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WBCEND+ArialNarrow-Bold"/>
                <a:cs typeface="WBCEND+ArialNarrow-Bold"/>
              </a:rPr>
              <a:t>0.004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7263" y="4299530"/>
            <a:ext cx="1506861" cy="11538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Tamaño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lote:</a:t>
            </a:r>
          </a:p>
          <a:p>
            <a:pPr marL="0" marR="0">
              <a:lnSpc>
                <a:spcPts val="2065"/>
              </a:lnSpc>
              <a:spcBef>
                <a:spcPts val="12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Observaciones:</a:t>
            </a:r>
          </a:p>
          <a:p>
            <a:pPr marL="0" marR="0">
              <a:lnSpc>
                <a:spcPts val="2065"/>
              </a:lnSpc>
              <a:spcBef>
                <a:spcPts val="12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R-cuadrado: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36063" y="4299530"/>
            <a:ext cx="840209" cy="11538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1.035***</a:t>
            </a:r>
          </a:p>
          <a:p>
            <a:pPr marL="0" marR="0">
              <a:lnSpc>
                <a:spcPts val="2065"/>
              </a:lnSpc>
              <a:spcBef>
                <a:spcPts val="12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2,059</a:t>
            </a:r>
          </a:p>
          <a:p>
            <a:pPr marL="0" marR="0">
              <a:lnSpc>
                <a:spcPts val="2065"/>
              </a:lnSpc>
              <a:spcBef>
                <a:spcPts val="12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0.84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07263" y="5575481"/>
            <a:ext cx="2898781" cy="3362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“(***)”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Significativo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al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99%;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“(*)”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Significativo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al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95%;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“(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)”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No</a:t>
            </a:r>
          </a:p>
          <a:p>
            <a:pPr marL="0" marR="0">
              <a:lnSpc>
                <a:spcPts val="1147"/>
              </a:lnSpc>
              <a:spcBef>
                <a:spcPts val="52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EHUSJJ+ArialNarrow"/>
                <a:cs typeface="EHUSJJ+ArialNarrow"/>
              </a:rPr>
              <a:t>Significativo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937772" y="6566790"/>
            <a:ext cx="3706360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Densificación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predio-a-predio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troncales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BRT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2010-2015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(SDP)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114710" y="6566790"/>
            <a:ext cx="3130872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GWR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Distancia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al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BRT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Estrato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2010-2015</a:t>
            </a:r>
            <a:r>
              <a:rPr dirty="0" sz="1200" spc="15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(SDP)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1439" y="6630006"/>
            <a:ext cx="465162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16/31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9" y="106740"/>
            <a:ext cx="1171093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Problema</a:t>
            </a:r>
            <a:r>
              <a:rPr dirty="0" sz="1100" spc="1307">
                <a:solidFill>
                  <a:srgbClr val="bfbfbf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Teoría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653" y="106740"/>
            <a:ext cx="591827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Métodos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5744" y="106740"/>
            <a:ext cx="668225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Resultado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558" y="106739"/>
            <a:ext cx="64898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Discusión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78836" y="474158"/>
            <a:ext cx="21676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20399" y="474158"/>
            <a:ext cx="21676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263" y="599647"/>
            <a:ext cx="2939270" cy="1074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DENSIFICACÍÓN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PREDIO-A-PREDIO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Y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NIVELES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DE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7263" y="1696927"/>
            <a:ext cx="3270381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SEGREGACIÓN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SOCIAL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2007-2014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78836" y="1706631"/>
            <a:ext cx="21676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120399" y="1706631"/>
            <a:ext cx="21676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7263" y="2531690"/>
            <a:ext cx="3423679" cy="16720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Una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análisis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correlación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bivariado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exploró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si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patrones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densificación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están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asociados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cambios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niveles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segregación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social.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Usé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como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proxy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niveles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educación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población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mayor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25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años.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72494" y="3256486"/>
            <a:ext cx="21676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114057" y="3256486"/>
            <a:ext cx="21676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7263" y="4330010"/>
            <a:ext cx="3115983" cy="8490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Bogotá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segregada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entre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un</a:t>
            </a:r>
          </a:p>
          <a:p>
            <a:pPr marL="285750" marR="0">
              <a:lnSpc>
                <a:spcPts val="2065"/>
              </a:lnSpc>
              <a:spcBef>
                <a:spcPts val="3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muy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educado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noreste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poco</a:t>
            </a:r>
          </a:p>
          <a:p>
            <a:pPr marL="28575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educado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sur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occidente.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91722" y="4572797"/>
            <a:ext cx="21676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133285" y="4572797"/>
            <a:ext cx="21676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853231" y="4757187"/>
            <a:ext cx="1550303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%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Pregado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Posgrado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929382" y="4813003"/>
            <a:ext cx="81361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Δ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0000"/>
                </a:solidFill>
                <a:latin typeface="Calibri"/>
                <a:cs typeface="Calibri"/>
              </a:rPr>
              <a:t>Entropía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07263" y="5305370"/>
            <a:ext cx="3354893" cy="13976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2007-2014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niveles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</a:p>
          <a:p>
            <a:pPr marL="285750" marR="0">
              <a:lnSpc>
                <a:spcPts val="2065"/>
              </a:lnSpc>
              <a:spcBef>
                <a:spcPts val="3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segregación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incrementaron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</a:p>
          <a:p>
            <a:pPr marL="28575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Estrato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1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Estrato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5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6</a:t>
            </a:r>
          </a:p>
          <a:p>
            <a:pPr marL="28575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mientras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descendieron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otros</a:t>
            </a:r>
          </a:p>
          <a:p>
            <a:pPr marL="28575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estratos.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755301" y="5304441"/>
            <a:ext cx="222044" cy="565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76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  <a:p>
            <a:pPr marL="0" marR="0">
              <a:lnSpc>
                <a:spcPts val="1000"/>
              </a:lnSpc>
              <a:spcBef>
                <a:spcPts val="2149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096864" y="5304441"/>
            <a:ext cx="222043" cy="565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75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  <a:p>
            <a:pPr marL="0" marR="0">
              <a:lnSpc>
                <a:spcPts val="1000"/>
              </a:lnSpc>
              <a:spcBef>
                <a:spcPts val="2149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255365" y="5955834"/>
            <a:ext cx="33210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808080"/>
                </a:solidFill>
                <a:latin typeface="Calibri"/>
                <a:cs typeface="Calibri"/>
              </a:rPr>
              <a:t>-0.2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641470" y="5955834"/>
            <a:ext cx="33210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808080"/>
                </a:solidFill>
                <a:latin typeface="Calibri"/>
                <a:cs typeface="Calibri"/>
              </a:rPr>
              <a:t>-0.1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053407" y="5955834"/>
            <a:ext cx="21033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80808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343729" y="5955834"/>
            <a:ext cx="297116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808080"/>
                </a:solidFill>
                <a:latin typeface="Calibri"/>
                <a:cs typeface="Calibri"/>
              </a:rPr>
              <a:t>0.1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669026" y="5955834"/>
            <a:ext cx="297116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808080"/>
                </a:solidFill>
                <a:latin typeface="Calibri"/>
                <a:cs typeface="Calibri"/>
              </a:rPr>
              <a:t>0.2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113585" y="6166095"/>
            <a:ext cx="578798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Primaria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801461" y="6166095"/>
            <a:ext cx="572796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Secund.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45919" y="6166095"/>
            <a:ext cx="553560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Técnica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155010" y="6166095"/>
            <a:ext cx="623614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Pregrado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882824" y="6166093"/>
            <a:ext cx="642782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Posgrado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902819" y="6495347"/>
            <a:ext cx="3519975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Entropía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por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niveles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educación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Estrato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2014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(DANE)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255365" y="6495347"/>
            <a:ext cx="2491885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Cambio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Entropía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2007-2014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(DANE)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1439" y="6630006"/>
            <a:ext cx="465162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17/31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9" y="106740"/>
            <a:ext cx="1171093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Problema</a:t>
            </a:r>
            <a:r>
              <a:rPr dirty="0" sz="1100" spc="1307">
                <a:solidFill>
                  <a:srgbClr val="bfbfbf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Teoría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653" y="106740"/>
            <a:ext cx="591827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Métodos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5744" y="106740"/>
            <a:ext cx="668225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Resultado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558" y="106739"/>
            <a:ext cx="64898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Discusión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882334" y="547333"/>
            <a:ext cx="652280" cy="920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Estrato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1</a:t>
            </a:r>
          </a:p>
          <a:p>
            <a:pPr marL="0" marR="0">
              <a:lnSpc>
                <a:spcPts val="1376"/>
              </a:lnSpc>
              <a:spcBef>
                <a:spcPts val="33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Estrato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2</a:t>
            </a:r>
          </a:p>
          <a:p>
            <a:pPr marL="0" marR="0">
              <a:lnSpc>
                <a:spcPts val="1376"/>
              </a:lnSpc>
              <a:spcBef>
                <a:spcPts val="594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Estrato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3</a:t>
            </a:r>
          </a:p>
          <a:p>
            <a:pPr marL="0" marR="0">
              <a:lnSpc>
                <a:spcPts val="1376"/>
              </a:lnSpc>
              <a:spcBef>
                <a:spcPts val="45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Estrato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7263" y="599647"/>
            <a:ext cx="3270381" cy="1805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DENSIFICACÍÓN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PREDIO-A-PREDIO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Y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NIVELES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DE</a:t>
            </a:r>
          </a:p>
          <a:p>
            <a:pPr marL="0" marR="0">
              <a:lnSpc>
                <a:spcPts val="2400"/>
              </a:lnSpc>
              <a:spcBef>
                <a:spcPts val="429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SEGREGACIÓN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SOCIAL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2007-2014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77877" y="1522216"/>
            <a:ext cx="656737" cy="4802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57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Estrato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5</a:t>
            </a:r>
          </a:p>
          <a:p>
            <a:pPr marL="0" marR="0">
              <a:lnSpc>
                <a:spcPts val="1376"/>
              </a:lnSpc>
              <a:spcBef>
                <a:spcPts val="727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Estrato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6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7263" y="2531690"/>
            <a:ext cx="3396270" cy="1946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curva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ecuación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muestra</a:t>
            </a:r>
          </a:p>
          <a:p>
            <a:pPr marL="285750" marR="0">
              <a:lnSpc>
                <a:spcPts val="2065"/>
              </a:lnSpc>
              <a:spcBef>
                <a:spcPts val="3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que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segregación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social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está</a:t>
            </a:r>
          </a:p>
          <a:p>
            <a:pPr marL="28575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negativamente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relacionada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</a:p>
          <a:p>
            <a:pPr marL="28575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densificación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predio-a-predio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</a:p>
          <a:p>
            <a:pPr marL="28575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estratos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2,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3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4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mientras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está</a:t>
            </a:r>
          </a:p>
          <a:p>
            <a:pPr marL="28575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positivamente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relacionada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</a:p>
          <a:p>
            <a:pPr marL="28575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estratos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5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6.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7263" y="4604330"/>
            <a:ext cx="3187763" cy="8490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Sin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embargo,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bajo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R-cuadrado</a:t>
            </a:r>
          </a:p>
          <a:p>
            <a:pPr marL="285750" marR="0">
              <a:lnSpc>
                <a:spcPts val="2065"/>
              </a:lnSpc>
              <a:spcBef>
                <a:spcPts val="3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(.18)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indica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que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hay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una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gran</a:t>
            </a:r>
          </a:p>
          <a:p>
            <a:pPr marL="28575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proporción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relación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93013" y="5427290"/>
            <a:ext cx="3100913" cy="8490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inexplicada,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que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puede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atribuirse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al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mercado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vivienda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usada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unidades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arriendo.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549780" y="5834339"/>
            <a:ext cx="2457403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Área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Construida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(m2x1000)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025395" y="6147235"/>
            <a:ext cx="6254384" cy="373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99059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(3,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37)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2.751,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p&lt;0.056</a:t>
            </a:r>
            <a:r>
              <a:rPr dirty="0" sz="1200" spc="135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R²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0.1824</a:t>
            </a:r>
          </a:p>
          <a:p>
            <a:pPr marL="0" marR="0">
              <a:lnSpc>
                <a:spcPts val="1200"/>
              </a:lnSpc>
              <a:spcBef>
                <a:spcPts val="186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∆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Entropía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0.0102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0.1689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Área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Construida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0.0605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Área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Construida</a:t>
            </a:r>
            <a:r>
              <a:rPr dirty="0" sz="1200" baseline="29999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dirty="0" sz="1200" baseline="2999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0.0527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Área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0000"/>
                </a:solidFill>
                <a:latin typeface="Calibri"/>
                <a:cs typeface="Calibri"/>
              </a:rPr>
              <a:t>Construida</a:t>
            </a:r>
            <a:r>
              <a:rPr dirty="0" sz="1200" baseline="29999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1439" y="6630006"/>
            <a:ext cx="465162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18/31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835764" y="6633033"/>
            <a:ext cx="1950864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Diagrama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elaborado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por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autor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9" y="106740"/>
            <a:ext cx="1171093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Problema</a:t>
            </a:r>
            <a:r>
              <a:rPr dirty="0" sz="1100" spc="1307">
                <a:solidFill>
                  <a:srgbClr val="bfbfbf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Teoría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653" y="106740"/>
            <a:ext cx="591827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Métodos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5744" y="106740"/>
            <a:ext cx="668225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Resultado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558" y="106739"/>
            <a:ext cx="64898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Discusión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7263" y="701695"/>
            <a:ext cx="250956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MECANISMOS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(I):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65471" y="949166"/>
            <a:ext cx="4376335" cy="44112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“Sin</a:t>
            </a:r>
            <a:r>
              <a:rPr dirty="0" sz="2400" spc="-51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embargo,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no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cierto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que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en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la</a:t>
            </a:r>
          </a:p>
          <a:p>
            <a:pPr marL="0" marR="0">
              <a:lnSpc>
                <a:spcPts val="2753"/>
              </a:lnSpc>
              <a:spcBef>
                <a:spcPts val="7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periferia</a:t>
            </a:r>
            <a:r>
              <a:rPr dirty="0" sz="2400" spc="-51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se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ubiquen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únicamente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los</a:t>
            </a:r>
          </a:p>
          <a:p>
            <a:pPr marL="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estratos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bajos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[…]</a:t>
            </a:r>
            <a:r>
              <a:rPr dirty="0" sz="2400" spc="-51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El</a:t>
            </a:r>
            <a:r>
              <a:rPr dirty="0" sz="2400" spc="-50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valor</a:t>
            </a:r>
            <a:r>
              <a:rPr dirty="0" sz="2400" spc="-54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de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la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tierra</a:t>
            </a:r>
          </a:p>
          <a:p>
            <a:pPr marL="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va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dependiendo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del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nivel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social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que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la</a:t>
            </a:r>
          </a:p>
          <a:p>
            <a:pPr marL="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ocupe.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La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experiencia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de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nuestras</a:t>
            </a:r>
          </a:p>
          <a:p>
            <a:pPr marL="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ciudades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indica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que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quien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jalona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el</a:t>
            </a:r>
          </a:p>
          <a:p>
            <a:pPr marL="0" marR="0">
              <a:lnSpc>
                <a:spcPts val="2753"/>
              </a:lnSpc>
              <a:spcBef>
                <a:spcPts val="7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desarrollo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el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estrato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alto.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A</a:t>
            </a:r>
            <a:r>
              <a:rPr dirty="0" sz="2400" spc="-54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su</a:t>
            </a:r>
          </a:p>
          <a:p>
            <a:pPr marL="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alrededor</a:t>
            </a:r>
            <a:r>
              <a:rPr dirty="0" sz="2400" spc="-54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tienden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agruparse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los</a:t>
            </a:r>
          </a:p>
          <a:p>
            <a:pPr marL="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estratos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medios.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El</a:t>
            </a:r>
            <a:r>
              <a:rPr dirty="0" sz="2400" spc="-50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sistema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de</a:t>
            </a:r>
          </a:p>
          <a:p>
            <a:pPr marL="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planeación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ubica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los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niveles</a:t>
            </a:r>
          </a:p>
          <a:p>
            <a:pPr marL="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populares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segregándolos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de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los</a:t>
            </a:r>
          </a:p>
          <a:p>
            <a:pPr marL="0" marR="0">
              <a:lnSpc>
                <a:spcPts val="2753"/>
              </a:lnSpc>
              <a:spcBef>
                <a:spcPts val="7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estratos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alto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y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medio”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263" y="1170698"/>
            <a:ext cx="3006272" cy="16720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influencia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Estrato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densificación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predio-a-predio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responde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discurso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local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del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mercado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inmobiliario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que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valora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suelo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acuerdo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estrato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que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habita.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01868" y="5160525"/>
            <a:ext cx="2631025" cy="3958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Avalúos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de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Inmuebles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y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Garantías.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(Borrero-</a:t>
            </a:r>
          </a:p>
          <a:p>
            <a:pPr marL="0" marR="0">
              <a:lnSpc>
                <a:spcPts val="137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Ochoa,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2000)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17029" y="5456469"/>
            <a:ext cx="2559518" cy="271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Borrero-Ochoa,</a:t>
            </a:r>
            <a:r>
              <a:rPr dirty="0" sz="1600" spc="-34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2000.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Página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18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439" y="6630006"/>
            <a:ext cx="465162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19/31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9" y="106740"/>
            <a:ext cx="1171093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Problema</a:t>
            </a:r>
            <a:r>
              <a:rPr dirty="0" sz="1100" spc="1307">
                <a:solidFill>
                  <a:srgbClr val="bfbfbf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Teoría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653" y="106740"/>
            <a:ext cx="591827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Métodos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5744" y="106740"/>
            <a:ext cx="668225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Resultado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558" y="106739"/>
            <a:ext cx="64898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Discusión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7263" y="701695"/>
            <a:ext cx="259338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MECANISMOS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(II):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92755" y="1059390"/>
            <a:ext cx="4515049" cy="1850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“</a:t>
            </a:r>
            <a:r>
              <a:rPr dirty="0" sz="240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Eso</a:t>
            </a:r>
            <a:r>
              <a:rPr dirty="0" sz="2400" spc="-43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 </a:t>
            </a:r>
            <a:r>
              <a:rPr dirty="0" sz="240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no</a:t>
            </a:r>
            <a:r>
              <a:rPr dirty="0" sz="2400" spc="-52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 </a:t>
            </a:r>
            <a:r>
              <a:rPr dirty="0" sz="240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tiene</a:t>
            </a:r>
            <a:r>
              <a:rPr dirty="0" sz="2400" spc="-51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 </a:t>
            </a:r>
            <a:r>
              <a:rPr dirty="0" sz="240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nada</a:t>
            </a:r>
            <a:r>
              <a:rPr dirty="0" sz="2400" spc="-51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 </a:t>
            </a:r>
            <a:r>
              <a:rPr dirty="0" sz="240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que</a:t>
            </a:r>
            <a:r>
              <a:rPr dirty="0" sz="2400" spc="-5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 </a:t>
            </a:r>
            <a:r>
              <a:rPr dirty="0" sz="240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ver</a:t>
            </a:r>
            <a:r>
              <a:rPr dirty="0" sz="2400" spc="-54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 </a:t>
            </a:r>
            <a:r>
              <a:rPr dirty="0" sz="240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con</a:t>
            </a:r>
            <a:r>
              <a:rPr dirty="0" sz="2400" spc="-53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 </a:t>
            </a:r>
            <a:r>
              <a:rPr dirty="0" sz="240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la</a:t>
            </a:r>
          </a:p>
          <a:p>
            <a:pPr marL="0" marR="0">
              <a:lnSpc>
                <a:spcPts val="2753"/>
              </a:lnSpc>
              <a:spcBef>
                <a:spcPts val="76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Estratificación</a:t>
            </a:r>
            <a:r>
              <a:rPr dirty="0" sz="2400" spc="-53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 </a:t>
            </a:r>
            <a:r>
              <a:rPr dirty="0" sz="240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propiamente</a:t>
            </a:r>
            <a:r>
              <a:rPr dirty="0" sz="2400" spc="-51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 </a:t>
            </a:r>
            <a:r>
              <a:rPr dirty="0" sz="2400" spc="11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dicha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,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la</a:t>
            </a:r>
          </a:p>
          <a:p>
            <a:pPr marL="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ciudad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fue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la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que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le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puso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ese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nombre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y</a:t>
            </a:r>
          </a:p>
          <a:p>
            <a:pPr marL="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pues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¿nadie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quiere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vivir</a:t>
            </a:r>
            <a:r>
              <a:rPr dirty="0" sz="2400" spc="-54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allá?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No,</a:t>
            </a:r>
            <a:r>
              <a:rPr dirty="0" sz="2400" spc="-51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tiene</a:t>
            </a:r>
          </a:p>
          <a:p>
            <a:pPr marL="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que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ver</a:t>
            </a:r>
            <a:r>
              <a:rPr dirty="0" sz="2400" spc="-54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con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la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infraestructura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263" y="1170698"/>
            <a:ext cx="3288365" cy="11233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Sin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embargo,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norma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urbana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urbanistas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ignoran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reducen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papel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Estratificación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patrones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desarrollo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urbano.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92755" y="2888190"/>
            <a:ext cx="4267489" cy="753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disponible,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las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condiciones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de</a:t>
            </a:r>
          </a:p>
          <a:p>
            <a:pPr marL="0" marR="0">
              <a:lnSpc>
                <a:spcPts val="2753"/>
              </a:lnSpc>
              <a:spcBef>
                <a:spcPts val="7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habitabilidad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y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de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soportes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 spc="15">
                <a:solidFill>
                  <a:srgbClr val="000000"/>
                </a:solidFill>
                <a:latin typeface="LLQIVE+ArialNarrow-Italic"/>
                <a:cs typeface="LLQIVE+ArialNarrow-Italic"/>
              </a:rPr>
              <a:t>urbanos.”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92755" y="3772110"/>
            <a:ext cx="4220836" cy="1120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“El</a:t>
            </a:r>
            <a:r>
              <a:rPr dirty="0" sz="2400" spc="-49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sector</a:t>
            </a:r>
            <a:r>
              <a:rPr dirty="0" sz="2400" spc="-54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público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lo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ha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visto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siempre</a:t>
            </a:r>
          </a:p>
          <a:p>
            <a:pPr marL="0" marR="0">
              <a:lnSpc>
                <a:spcPts val="2753"/>
              </a:lnSpc>
              <a:spcBef>
                <a:spcPts val="7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como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un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resultado,</a:t>
            </a:r>
            <a:r>
              <a:rPr dirty="0" sz="2400" spc="1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pero</a:t>
            </a:r>
            <a:r>
              <a:rPr dirty="0" sz="2400" spc="-53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 </a:t>
            </a:r>
            <a:r>
              <a:rPr dirty="0" sz="240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no</a:t>
            </a:r>
            <a:r>
              <a:rPr dirty="0" sz="2400" spc="-52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 </a:t>
            </a:r>
            <a:r>
              <a:rPr dirty="0" sz="240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como</a:t>
            </a:r>
          </a:p>
          <a:p>
            <a:pPr marL="0" marR="0">
              <a:lnSpc>
                <a:spcPts val="2753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instrumento</a:t>
            </a:r>
            <a:r>
              <a:rPr dirty="0" sz="2400" spc="-53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 </a:t>
            </a:r>
            <a:r>
              <a:rPr dirty="0" sz="240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de</a:t>
            </a:r>
            <a:r>
              <a:rPr dirty="0" sz="2400" spc="-5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 </a:t>
            </a:r>
            <a:r>
              <a:rPr dirty="0" sz="240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política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.”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939540" y="5202649"/>
            <a:ext cx="3791316" cy="5151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Extractos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de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entrevistas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con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urbanistas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con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larga</a:t>
            </a:r>
          </a:p>
          <a:p>
            <a:pPr marL="0" marR="0">
              <a:lnSpc>
                <a:spcPts val="1835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experiencia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trabajando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en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la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ciudad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834768" y="5508394"/>
            <a:ext cx="2498538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Secretaría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Distrital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Planeación.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Fuente: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834768" y="5691275"/>
            <a:ext cx="1243012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www.bogota.gov.co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1439" y="6630006"/>
            <a:ext cx="465162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20/31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9" y="106740"/>
            <a:ext cx="1171093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Problema</a:t>
            </a:r>
            <a:r>
              <a:rPr dirty="0" sz="1100" spc="1307">
                <a:solidFill>
                  <a:srgbClr val="bfbfbf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Teoría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653" y="106740"/>
            <a:ext cx="591827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Métodos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5744" y="106740"/>
            <a:ext cx="668225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Resultado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558" y="106739"/>
            <a:ext cx="64898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Discusión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84405" y="629027"/>
            <a:ext cx="3916087" cy="753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“Muchas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de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las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UPZs</a:t>
            </a:r>
            <a:r>
              <a:rPr dirty="0" sz="2400" spc="-50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no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están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de</a:t>
            </a:r>
          </a:p>
          <a:p>
            <a:pPr marL="0" marR="0">
              <a:lnSpc>
                <a:spcPts val="2753"/>
              </a:lnSpc>
              <a:spcBef>
                <a:spcPts val="7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acuerdo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con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el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POT…”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7263" y="701695"/>
            <a:ext cx="267720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MECANISMOS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(III):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263" y="1170698"/>
            <a:ext cx="3256824" cy="19463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Como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resultado,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sector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privado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ha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influenciado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formulación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norma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urbana,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específicamente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barrios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través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Unidades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Planeamiento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Zonal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(UPZs).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Esto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fin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maximizar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beneficios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mercado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suelo.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84405" y="1512947"/>
            <a:ext cx="3789257" cy="906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“¡La</a:t>
            </a:r>
            <a:r>
              <a:rPr dirty="0" sz="2400" spc="-51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embarramos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con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las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UPZs!”</a:t>
            </a:r>
          </a:p>
          <a:p>
            <a:pPr marL="0" marR="0">
              <a:lnSpc>
                <a:spcPts val="2753"/>
              </a:lnSpc>
              <a:spcBef>
                <a:spcPts val="127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“Regular</a:t>
            </a:r>
            <a:r>
              <a:rPr dirty="0" sz="2400" spc="-54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las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UPZs</a:t>
            </a:r>
            <a:r>
              <a:rPr dirty="0" sz="2400" spc="-50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más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difícil”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84405" y="2549267"/>
            <a:ext cx="3304321" cy="3878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“Los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mercados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presionan…”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902964" y="3077400"/>
            <a:ext cx="3106121" cy="271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Extractos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de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entrevistas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con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urbanistas.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984405" y="4299148"/>
            <a:ext cx="3678311" cy="753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“Pensamos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que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la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norma</a:t>
            </a:r>
            <a:r>
              <a:rPr dirty="0" sz="2400" spc="-51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(UPZ)</a:t>
            </a:r>
          </a:p>
          <a:p>
            <a:pPr marL="0" marR="0">
              <a:lnSpc>
                <a:spcPts val="2753"/>
              </a:lnSpc>
              <a:spcBef>
                <a:spcPts val="7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beneficiosa…”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984405" y="5183068"/>
            <a:ext cx="3942908" cy="753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“Para</a:t>
            </a:r>
            <a:r>
              <a:rPr dirty="0" sz="2400" spc="-51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nosotros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fue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mejor</a:t>
            </a:r>
            <a:r>
              <a:rPr dirty="0" sz="2400" spc="-54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la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norma</a:t>
            </a:r>
          </a:p>
          <a:p>
            <a:pPr marL="0" marR="0">
              <a:lnSpc>
                <a:spcPts val="2753"/>
              </a:lnSpc>
              <a:spcBef>
                <a:spcPts val="7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de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la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UPZ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que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otras…”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024807" y="5663782"/>
            <a:ext cx="2853072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Mapa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de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Bogotá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mostrando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las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117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UPZs</a:t>
            </a:r>
            <a:r>
              <a:rPr dirty="0" sz="1200" spc="-2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(SDP)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984405" y="6018635"/>
            <a:ext cx="3133579" cy="5151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Extractos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de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entrevistas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con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promotores</a:t>
            </a:r>
          </a:p>
          <a:p>
            <a:pPr marL="0" marR="0">
              <a:lnSpc>
                <a:spcPts val="1835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inmobiliarios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439" y="6630006"/>
            <a:ext cx="465162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21/31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9" y="106740"/>
            <a:ext cx="1171093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Problema</a:t>
            </a:r>
            <a:r>
              <a:rPr dirty="0" sz="1100" spc="1307">
                <a:solidFill>
                  <a:srgbClr val="bfbfbf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Teoría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653" y="106740"/>
            <a:ext cx="591827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Métodos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5744" y="106740"/>
            <a:ext cx="668225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Resultado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558" y="106739"/>
            <a:ext cx="64898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Discusión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61434" y="339170"/>
            <a:ext cx="4194704" cy="1119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“Si</a:t>
            </a:r>
            <a:r>
              <a:rPr dirty="0" sz="2400" spc="-49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(la</a:t>
            </a:r>
            <a:r>
              <a:rPr dirty="0" sz="2400" spc="-51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Estratificación)</a:t>
            </a:r>
            <a:r>
              <a:rPr dirty="0" sz="2400" spc="-54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importante</a:t>
            </a:r>
          </a:p>
          <a:p>
            <a:pPr marL="0" marR="0">
              <a:lnSpc>
                <a:spcPts val="2753"/>
              </a:lnSpc>
              <a:spcBef>
                <a:spcPts val="7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porque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los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estratos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tienen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diferentes</a:t>
            </a:r>
          </a:p>
          <a:p>
            <a:pPr marL="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apetitos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por</a:t>
            </a:r>
            <a:r>
              <a:rPr dirty="0" sz="2400" spc="-54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el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negocio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inmobiliario.”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7263" y="701695"/>
            <a:ext cx="2238672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PERSPECTIVAS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FUTURAS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(I):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263" y="1536458"/>
            <a:ext cx="3308212" cy="13976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Ante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escasez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predios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alto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estrato,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grandes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promotores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inmobiliarios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están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migrando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invertir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periferia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otras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ciudades,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antes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que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trabajar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estratos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bajos.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861434" y="1665050"/>
            <a:ext cx="4167463" cy="14851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“el</a:t>
            </a:r>
            <a:r>
              <a:rPr dirty="0" sz="2400" spc="-4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Estrato</a:t>
            </a:r>
            <a:r>
              <a:rPr dirty="0" sz="2400" spc="-51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6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está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saturado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entonces</a:t>
            </a:r>
          </a:p>
          <a:p>
            <a:pPr marL="0" marR="0">
              <a:lnSpc>
                <a:spcPts val="2753"/>
              </a:lnSpc>
              <a:spcBef>
                <a:spcPts val="7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lleva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moverse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otras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partes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de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la</a:t>
            </a:r>
          </a:p>
          <a:p>
            <a:pPr marL="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ciudad,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la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pregunta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¿si</a:t>
            </a:r>
            <a:r>
              <a:rPr dirty="0" sz="2400" spc="-51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ustedes</a:t>
            </a:r>
          </a:p>
          <a:p>
            <a:pPr marL="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están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haciendo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 spc="20">
                <a:solidFill>
                  <a:srgbClr val="000000"/>
                </a:solidFill>
                <a:latin typeface="LLQIVE+ArialNarrow-Italic"/>
                <a:cs typeface="LLQIVE+ArialNarrow-Italic"/>
              </a:rPr>
              <a:t>eso?"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882334" y="3032738"/>
            <a:ext cx="2535029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Proyecto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calle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142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finalizado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2005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861434" y="3356690"/>
            <a:ext cx="3499171" cy="753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“Si</a:t>
            </a:r>
            <a:r>
              <a:rPr dirty="0" sz="2400" spc="-47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claro,</a:t>
            </a:r>
            <a:r>
              <a:rPr dirty="0" sz="2400" spc="-51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en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Cajicá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fuera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de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la</a:t>
            </a:r>
          </a:p>
          <a:p>
            <a:pPr marL="0" marR="0">
              <a:lnSpc>
                <a:spcPts val="2753"/>
              </a:lnSpc>
              <a:spcBef>
                <a:spcPts val="7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ciudad”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861434" y="4316810"/>
            <a:ext cx="4147138" cy="14851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“está</a:t>
            </a:r>
            <a:r>
              <a:rPr dirty="0" sz="2400" spc="-34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demostrado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que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gobierno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que</a:t>
            </a:r>
          </a:p>
          <a:p>
            <a:pPr marL="0" marR="0">
              <a:lnSpc>
                <a:spcPts val="2753"/>
              </a:lnSpc>
              <a:spcBef>
                <a:spcPts val="7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no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ofrezca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tierra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[…]</a:t>
            </a:r>
            <a:r>
              <a:rPr dirty="0" sz="2400" spc="-51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es</a:t>
            </a:r>
            <a:r>
              <a:rPr dirty="0" sz="24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un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gobierno</a:t>
            </a:r>
          </a:p>
          <a:p>
            <a:pPr marL="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de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una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ciudad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al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que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se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le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van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a</a:t>
            </a:r>
          </a:p>
          <a:p>
            <a:pPr marL="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subir</a:t>
            </a:r>
            <a:r>
              <a:rPr dirty="0" sz="2400" spc="-54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los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costos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de</a:t>
            </a:r>
            <a:r>
              <a:rPr dirty="0" sz="2400" spc="1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producción”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828418" y="6168403"/>
            <a:ext cx="3430412" cy="271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Extractos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de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una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entrevista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con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un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promotor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828418" y="6412243"/>
            <a:ext cx="4060347" cy="271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inmobiliario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en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una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empresa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con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40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años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de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historia.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439" y="6630006"/>
            <a:ext cx="465162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22/31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831676" y="6612870"/>
            <a:ext cx="3687474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Proyecto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construcción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Cajicá,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40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km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norte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Bogotá.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9" y="106740"/>
            <a:ext cx="1171093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Problema</a:t>
            </a:r>
            <a:r>
              <a:rPr dirty="0" sz="1100" spc="1307">
                <a:solidFill>
                  <a:srgbClr val="bfbfbf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Teoría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653" y="106740"/>
            <a:ext cx="591827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Métodos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5744" y="106740"/>
            <a:ext cx="668225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Resultado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558" y="106739"/>
            <a:ext cx="64898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Discusión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13846" y="450097"/>
            <a:ext cx="3765515" cy="1119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“No</a:t>
            </a:r>
            <a:r>
              <a:rPr dirty="0" sz="2400" spc="-50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tenemos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ese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rechazo</a:t>
            </a:r>
          </a:p>
          <a:p>
            <a:pPr marL="0" marR="0">
              <a:lnSpc>
                <a:spcPts val="2753"/>
              </a:lnSpc>
              <a:spcBef>
                <a:spcPts val="7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instantáneo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que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cuando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llega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un</a:t>
            </a:r>
          </a:p>
          <a:p>
            <a:pPr marL="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lote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donde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¡no</a:t>
            </a:r>
            <a:r>
              <a:rPr dirty="0" sz="2400" spc="-51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tengo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ni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idea!”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7263" y="701695"/>
            <a:ext cx="2238672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PERSPECTIVAS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FUTURAS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(II):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263" y="1536458"/>
            <a:ext cx="3173591" cy="16720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Mientras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tanto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hay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una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nueva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clase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promotor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emergente,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joven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con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raíces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comunidad,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especialmente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trabajando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áreas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Estrato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3,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antes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margen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del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mercado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formal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vivienda.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13846" y="1775977"/>
            <a:ext cx="3956960" cy="1119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“Es</a:t>
            </a:r>
            <a:r>
              <a:rPr dirty="0" sz="2400" spc="-50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la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primera</a:t>
            </a:r>
            <a:r>
              <a:rPr dirty="0" sz="2400" spc="-51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vez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que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trabajamos</a:t>
            </a:r>
          </a:p>
          <a:p>
            <a:pPr marL="0" marR="0">
              <a:lnSpc>
                <a:spcPts val="2753"/>
              </a:lnSpc>
              <a:spcBef>
                <a:spcPts val="7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en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el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sur,</a:t>
            </a:r>
            <a:r>
              <a:rPr dirty="0" sz="2400" spc="-51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siempre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habíamos</a:t>
            </a:r>
          </a:p>
          <a:p>
            <a:pPr marL="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estado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hacia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el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norte”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913846" y="3101857"/>
            <a:ext cx="3970333" cy="18508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“Nosotros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crecimos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en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este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barrio,</a:t>
            </a:r>
          </a:p>
          <a:p>
            <a:pPr marL="0" marR="0">
              <a:lnSpc>
                <a:spcPts val="2753"/>
              </a:lnSpc>
              <a:spcBef>
                <a:spcPts val="7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mi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papá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tenia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una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tienda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de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telas,</a:t>
            </a:r>
          </a:p>
          <a:p>
            <a:pPr marL="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pero</a:t>
            </a:r>
            <a:r>
              <a:rPr dirty="0" sz="2400" spc="-51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ahora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estamos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construyendo</a:t>
            </a:r>
          </a:p>
          <a:p>
            <a:pPr marL="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[…]</a:t>
            </a:r>
            <a:r>
              <a:rPr dirty="0" sz="2400" spc="-51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todo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esto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se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ha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hecho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sin</a:t>
            </a:r>
          </a:p>
          <a:p>
            <a:pPr marL="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arquitectos”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902819" y="3237078"/>
            <a:ext cx="3315390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Proyecto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Estrato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3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sur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Bogotá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,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Foto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del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autor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968698" y="3724578"/>
            <a:ext cx="528507" cy="237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450,000</a:t>
            </a:r>
          </a:p>
          <a:p>
            <a:pPr marL="0" marR="0">
              <a:lnSpc>
                <a:spcPts val="900"/>
              </a:lnSpc>
              <a:spcBef>
                <a:spcPts val="1043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400,000</a:t>
            </a:r>
          </a:p>
          <a:p>
            <a:pPr marL="0" marR="0">
              <a:lnSpc>
                <a:spcPts val="900"/>
              </a:lnSpc>
              <a:spcBef>
                <a:spcPts val="1093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350,000</a:t>
            </a:r>
          </a:p>
          <a:p>
            <a:pPr marL="0" marR="0">
              <a:lnSpc>
                <a:spcPts val="900"/>
              </a:lnSpc>
              <a:spcBef>
                <a:spcPts val="1043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300,000</a:t>
            </a:r>
          </a:p>
          <a:p>
            <a:pPr marL="0" marR="0">
              <a:lnSpc>
                <a:spcPts val="900"/>
              </a:lnSpc>
              <a:spcBef>
                <a:spcPts val="1093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250,000</a:t>
            </a:r>
          </a:p>
          <a:p>
            <a:pPr marL="0" marR="0">
              <a:lnSpc>
                <a:spcPts val="900"/>
              </a:lnSpc>
              <a:spcBef>
                <a:spcPts val="1043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200,000</a:t>
            </a:r>
          </a:p>
          <a:p>
            <a:pPr marL="0" marR="0">
              <a:lnSpc>
                <a:spcPts val="900"/>
              </a:lnSpc>
              <a:spcBef>
                <a:spcPts val="1093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150,000</a:t>
            </a:r>
          </a:p>
          <a:p>
            <a:pPr marL="0" marR="0">
              <a:lnSpc>
                <a:spcPts val="900"/>
              </a:lnSpc>
              <a:spcBef>
                <a:spcPts val="1043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100,000</a:t>
            </a:r>
          </a:p>
          <a:p>
            <a:pPr marL="53975" marR="0">
              <a:lnSpc>
                <a:spcPts val="900"/>
              </a:lnSpc>
              <a:spcBef>
                <a:spcPts val="1043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50,000</a:t>
            </a:r>
          </a:p>
          <a:p>
            <a:pPr marL="312737" marR="0">
              <a:lnSpc>
                <a:spcPts val="900"/>
              </a:lnSpc>
              <a:spcBef>
                <a:spcPts val="1093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913844" y="5062684"/>
            <a:ext cx="4105483" cy="5151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Extractos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de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entrevistas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con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promotores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inmobiliarios</a:t>
            </a:r>
          </a:p>
          <a:p>
            <a:pPr marL="0" marR="0">
              <a:lnSpc>
                <a:spcPts val="1835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trabajando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en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el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sur</a:t>
            </a:r>
            <a:r>
              <a:rPr dirty="0" sz="1600" spc="-3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de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Bogotá.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576772" y="6084541"/>
            <a:ext cx="38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2010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088522" y="6084541"/>
            <a:ext cx="38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2011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600273" y="6084541"/>
            <a:ext cx="38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2012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112023" y="6084541"/>
            <a:ext cx="38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2013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623774" y="6084541"/>
            <a:ext cx="38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2014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135524" y="6084541"/>
            <a:ext cx="3841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2015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879981" y="6336001"/>
            <a:ext cx="21033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04237" y="6336001"/>
            <a:ext cx="21033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928493" y="6336001"/>
            <a:ext cx="21033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452749" y="6336001"/>
            <a:ext cx="21033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977005" y="6336001"/>
            <a:ext cx="21033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1439" y="6630006"/>
            <a:ext cx="465162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23/31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951443" y="6618237"/>
            <a:ext cx="3991806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Producción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vivienda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Bogotá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por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Estrato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2010-2015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(m2)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(SDP)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9" y="106740"/>
            <a:ext cx="1171093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Problema</a:t>
            </a:r>
            <a:r>
              <a:rPr dirty="0" sz="1100" spc="1307">
                <a:solidFill>
                  <a:srgbClr val="bfbfbf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Teoría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653" y="106740"/>
            <a:ext cx="591827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Métodos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5744" y="106740"/>
            <a:ext cx="668225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Resultado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558" y="106739"/>
            <a:ext cx="64898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Discusión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02964" y="655252"/>
            <a:ext cx="4000516" cy="1850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“hemos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tratado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de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hacer</a:t>
            </a:r>
            <a:r>
              <a:rPr dirty="0" sz="2400" spc="-54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muchos</a:t>
            </a:r>
          </a:p>
          <a:p>
            <a:pPr marL="0" marR="0">
              <a:lnSpc>
                <a:spcPts val="2753"/>
              </a:lnSpc>
              <a:spcBef>
                <a:spcPts val="7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proyectos,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pero</a:t>
            </a:r>
            <a:r>
              <a:rPr dirty="0" sz="2400" spc="-51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son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casas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como</a:t>
            </a:r>
          </a:p>
          <a:p>
            <a:pPr marL="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productivas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[…]</a:t>
            </a:r>
            <a:r>
              <a:rPr dirty="0" sz="2400" spc="-51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hace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que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este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tipo</a:t>
            </a:r>
          </a:p>
          <a:p>
            <a:pPr marL="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de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negociaciones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sean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más</a:t>
            </a:r>
          </a:p>
          <a:p>
            <a:pPr marL="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difíciles”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7263" y="701695"/>
            <a:ext cx="2238672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PERSPECTIVAS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FUTURAS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(II):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263" y="1536458"/>
            <a:ext cx="3173150" cy="11233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Sin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embargo,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densificación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formal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predio-a-predio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Estratos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2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3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enfrenta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retos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como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especulación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precios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tierra,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7263" y="2633738"/>
            <a:ext cx="3193959" cy="8490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oposición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comunidades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estructura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informal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propiedad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uso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edificaciones.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02964" y="2712652"/>
            <a:ext cx="3874329" cy="1850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“Hace</a:t>
            </a:r>
            <a:r>
              <a:rPr dirty="0" sz="2400" spc="-51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dos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años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compramos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siete</a:t>
            </a:r>
          </a:p>
          <a:p>
            <a:pPr marL="0" marR="0">
              <a:lnSpc>
                <a:spcPts val="2753"/>
              </a:lnSpc>
              <a:spcBef>
                <a:spcPts val="7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casas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en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este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barrio</a:t>
            </a:r>
            <a:r>
              <a:rPr dirty="0" sz="2400" spc="-51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por</a:t>
            </a:r>
            <a:r>
              <a:rPr dirty="0" sz="2400" spc="-54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1500</a:t>
            </a:r>
          </a:p>
          <a:p>
            <a:pPr marL="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millones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[…]</a:t>
            </a:r>
            <a:r>
              <a:rPr dirty="0" sz="2400" spc="-51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Ahora</a:t>
            </a:r>
            <a:r>
              <a:rPr dirty="0" sz="2400" spc="-51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cada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vecino</a:t>
            </a:r>
          </a:p>
          <a:p>
            <a:pPr marL="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esta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pidiendo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1500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millones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por</a:t>
            </a:r>
          </a:p>
          <a:p>
            <a:pPr marL="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cada</a:t>
            </a:r>
            <a:r>
              <a:rPr dirty="0" sz="2400" spc="-52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2400">
                <a:solidFill>
                  <a:srgbClr val="000000"/>
                </a:solidFill>
                <a:latin typeface="LLQIVE+ArialNarrow-Italic"/>
                <a:cs typeface="LLQIVE+ArialNarrow-Italic"/>
              </a:rPr>
              <a:t>casa”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917106" y="4772678"/>
            <a:ext cx="4105483" cy="5151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Extractos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de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entrevistas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con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promotores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inmobiliarios</a:t>
            </a:r>
          </a:p>
          <a:p>
            <a:pPr marL="0" marR="0">
              <a:lnSpc>
                <a:spcPts val="1835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trabajando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en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el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sur</a:t>
            </a:r>
            <a:r>
              <a:rPr dirty="0" sz="1600" spc="-3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de</a:t>
            </a:r>
            <a:r>
              <a:rPr dirty="0" sz="1600" spc="-3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600">
                <a:solidFill>
                  <a:srgbClr val="000000"/>
                </a:solidFill>
                <a:latin typeface="LLQIVE+ArialNarrow-Italic"/>
                <a:cs typeface="LLQIVE+ArialNarrow-Italic"/>
              </a:rPr>
              <a:t>Bogotá.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071059" y="6373658"/>
            <a:ext cx="4002815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Proyectos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Estrato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3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barrios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sur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Bogotá,</a:t>
            </a:r>
            <a:r>
              <a:rPr dirty="0" sz="1200" spc="25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Foto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del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autor.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1439" y="6630006"/>
            <a:ext cx="465162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24/31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9" y="106740"/>
            <a:ext cx="1171093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Problema</a:t>
            </a:r>
            <a:r>
              <a:rPr dirty="0" sz="1100" spc="1307">
                <a:solidFill>
                  <a:srgbClr val="bfbfbf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Teoría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653" y="106740"/>
            <a:ext cx="591827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Métodos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5744" y="106740"/>
            <a:ext cx="668225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Resultado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558" y="106739"/>
            <a:ext cx="64898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Discusión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01156" y="439346"/>
            <a:ext cx="7606269" cy="3891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2450" spc="1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sistema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Estratificación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influye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densificación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predio-a-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7263" y="701695"/>
            <a:ext cx="2386161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CONCLUSIONES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344056" y="805106"/>
            <a:ext cx="5943913" cy="3878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predio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Bogotá,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más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que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POT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infraestructura.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01157" y="1421393"/>
            <a:ext cx="7106732" cy="3891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2450" spc="1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funcionarios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que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desarrollan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norma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urbana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ignoran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344057" y="1787152"/>
            <a:ext cx="2986134" cy="3878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subestiman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esta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relación.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001158" y="2403439"/>
            <a:ext cx="7370079" cy="3891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2450" spc="1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sector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privado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ha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influenciado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informalmente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norma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para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344058" y="2769199"/>
            <a:ext cx="6513584" cy="3878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permitir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mayores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densidades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áreas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alto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estrato.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001157" y="3383178"/>
            <a:ext cx="7525528" cy="3891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2450" spc="1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Esto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ha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llevado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una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alta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desigual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densidad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pero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también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ha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344057" y="3748938"/>
            <a:ext cx="4376021" cy="3878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limitado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expansión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hacia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sabana.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001157" y="4365225"/>
            <a:ext cx="7801371" cy="3891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2450" spc="1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promotores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tradicionales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están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moviéndose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periferia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ante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344057" y="4730985"/>
            <a:ext cx="5501037" cy="3878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escasez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suelo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áreas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alto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estrato.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001157" y="5344964"/>
            <a:ext cx="7731879" cy="1119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2450" spc="1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Pero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una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nueva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clase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promotor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joven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pequeña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escala</a:t>
            </a:r>
          </a:p>
          <a:p>
            <a:pPr marL="342900" marR="0">
              <a:lnSpc>
                <a:spcPts val="2753"/>
              </a:lnSpc>
              <a:spcBef>
                <a:spcPts val="65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esta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invirtiendo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áreas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bajo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estrato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anteriormente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al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margen</a:t>
            </a:r>
          </a:p>
          <a:p>
            <a:pPr marL="3429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del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mercado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formal.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1439" y="6630006"/>
            <a:ext cx="465162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25/31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9" y="106740"/>
            <a:ext cx="1171093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Problema</a:t>
            </a:r>
            <a:r>
              <a:rPr dirty="0" sz="1100" spc="1307">
                <a:solidFill>
                  <a:srgbClr val="bfbfbf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Teoría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653" y="106740"/>
            <a:ext cx="591827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Métodos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5744" y="106740"/>
            <a:ext cx="668225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Resultado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558" y="106739"/>
            <a:ext cx="64898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Discusión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06646" y="231755"/>
            <a:ext cx="210331" cy="3050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6</a:t>
            </a:r>
          </a:p>
          <a:p>
            <a:pPr marL="0" marR="0">
              <a:lnSpc>
                <a:spcPts val="900"/>
              </a:lnSpc>
              <a:spcBef>
                <a:spcPts val="2903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5</a:t>
            </a:r>
          </a:p>
          <a:p>
            <a:pPr marL="0" marR="0">
              <a:lnSpc>
                <a:spcPts val="900"/>
              </a:lnSpc>
              <a:spcBef>
                <a:spcPts val="2903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4</a:t>
            </a:r>
          </a:p>
          <a:p>
            <a:pPr marL="0" marR="0">
              <a:lnSpc>
                <a:spcPts val="900"/>
              </a:lnSpc>
              <a:spcBef>
                <a:spcPts val="2903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3</a:t>
            </a:r>
          </a:p>
          <a:p>
            <a:pPr marL="0" marR="0">
              <a:lnSpc>
                <a:spcPts val="900"/>
              </a:lnSpc>
              <a:spcBef>
                <a:spcPts val="2903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2</a:t>
            </a:r>
          </a:p>
          <a:p>
            <a:pPr marL="0" marR="0">
              <a:lnSpc>
                <a:spcPts val="900"/>
              </a:lnSpc>
              <a:spcBef>
                <a:spcPts val="2903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1</a:t>
            </a:r>
          </a:p>
          <a:p>
            <a:pPr marL="0" marR="0">
              <a:lnSpc>
                <a:spcPts val="900"/>
              </a:lnSpc>
              <a:spcBef>
                <a:spcPts val="2903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7263" y="701695"/>
            <a:ext cx="2909193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RESULTADOS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EN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EL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TERRITORIO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(I):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263" y="1536458"/>
            <a:ext cx="3308922" cy="8490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periódico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incremento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Alturas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áreas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alto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estrato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ha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sido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sistemático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desde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1979.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57465" y="1524514"/>
            <a:ext cx="112024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Acuerdo</a:t>
            </a: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7</a:t>
            </a: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1979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467686" y="1814661"/>
            <a:ext cx="1120249" cy="4610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Acuerdo</a:t>
            </a: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6</a:t>
            </a: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1990</a:t>
            </a:r>
          </a:p>
          <a:p>
            <a:pPr marL="10221" marR="0">
              <a:lnSpc>
                <a:spcPts val="1262"/>
              </a:lnSpc>
              <a:spcBef>
                <a:spcPts val="755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UPZs</a:t>
            </a: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POT</a:t>
            </a: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2000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7263" y="2511817"/>
            <a:ext cx="3100919" cy="13976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consecuencia,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procesos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densificación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predio-a-predio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han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ayudado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poco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superar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déficits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habitacionales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áreas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bajo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estrato.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513517" y="3268533"/>
            <a:ext cx="21033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470537" y="3268533"/>
            <a:ext cx="21033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427559" y="3268533"/>
            <a:ext cx="21033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727354" y="3283029"/>
            <a:ext cx="668805" cy="1911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EHUSJJ+ArialNarrow"/>
                <a:cs typeface="EHUSJJ+ArialNarrow"/>
              </a:rPr>
              <a:t>ESTRATO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384579" y="3268533"/>
            <a:ext cx="21033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341601" y="3268533"/>
            <a:ext cx="21033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298621" y="3268533"/>
            <a:ext cx="21033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002747" y="3532812"/>
            <a:ext cx="6911064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Comparación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alturas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permitidas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diferentes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estratos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través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del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normas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históricas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.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Elaborado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por</a:t>
            </a:r>
            <a:r>
              <a:rPr dirty="0" sz="1200" spc="-27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el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autor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015718" y="3985335"/>
            <a:ext cx="32619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900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168801" y="4082125"/>
            <a:ext cx="32619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802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015718" y="4224184"/>
            <a:ext cx="326194" cy="630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800</a:t>
            </a:r>
          </a:p>
          <a:p>
            <a:pPr marL="0" marR="0">
              <a:lnSpc>
                <a:spcPts val="900"/>
              </a:lnSpc>
              <a:spcBef>
                <a:spcPts val="98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700</a:t>
            </a:r>
          </a:p>
          <a:p>
            <a:pPr marL="0" marR="0">
              <a:lnSpc>
                <a:spcPts val="900"/>
              </a:lnSpc>
              <a:spcBef>
                <a:spcPts val="98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600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265605" y="4841712"/>
            <a:ext cx="32619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483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015718" y="4940728"/>
            <a:ext cx="32619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500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362411" y="4998308"/>
            <a:ext cx="32619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418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015718" y="5179576"/>
            <a:ext cx="326194" cy="1107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400</a:t>
            </a:r>
          </a:p>
          <a:p>
            <a:pPr marL="0" marR="0">
              <a:lnSpc>
                <a:spcPts val="900"/>
              </a:lnSpc>
              <a:spcBef>
                <a:spcPts val="98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300</a:t>
            </a:r>
          </a:p>
          <a:p>
            <a:pPr marL="0" marR="0">
              <a:lnSpc>
                <a:spcPts val="900"/>
              </a:lnSpc>
              <a:spcBef>
                <a:spcPts val="98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200</a:t>
            </a:r>
          </a:p>
          <a:p>
            <a:pPr marL="0" marR="0">
              <a:lnSpc>
                <a:spcPts val="900"/>
              </a:lnSpc>
              <a:spcBef>
                <a:spcPts val="93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100</a:t>
            </a:r>
          </a:p>
          <a:p>
            <a:pPr marL="114300" marR="0">
              <a:lnSpc>
                <a:spcPts val="900"/>
              </a:lnSpc>
              <a:spcBef>
                <a:spcPts val="98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459216" y="5470005"/>
            <a:ext cx="32619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220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581421" y="5771295"/>
            <a:ext cx="268262" cy="6545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94</a:t>
            </a:r>
          </a:p>
          <a:p>
            <a:pPr marL="31750" marR="0">
              <a:lnSpc>
                <a:spcPts val="900"/>
              </a:lnSpc>
              <a:spcBef>
                <a:spcPts val="3053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678227" y="5909488"/>
            <a:ext cx="268262" cy="516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Calibri"/>
                <a:cs typeface="Calibri"/>
              </a:rPr>
              <a:t>36</a:t>
            </a:r>
          </a:p>
          <a:p>
            <a:pPr marL="31750" marR="0">
              <a:lnSpc>
                <a:spcPts val="900"/>
              </a:lnSpc>
              <a:spcBef>
                <a:spcPts val="1965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516366" y="6273399"/>
            <a:ext cx="21033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419561" y="6273399"/>
            <a:ext cx="21033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0322755" y="6273399"/>
            <a:ext cx="21033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1225951" y="6273399"/>
            <a:ext cx="210331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727354" y="6348746"/>
            <a:ext cx="668805" cy="1911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04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EHUSJJ+ArialNarrow"/>
                <a:cs typeface="EHUSJJ+ArialNarrow"/>
              </a:rPr>
              <a:t>ESTRATO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1439" y="6630006"/>
            <a:ext cx="465162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26/31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215478" y="6632811"/>
            <a:ext cx="5801709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Promedio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área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construida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per-cápita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por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estrato.</a:t>
            </a:r>
            <a:r>
              <a:rPr dirty="0" sz="1200" spc="37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Elaborado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por</a:t>
            </a:r>
            <a:r>
              <a:rPr dirty="0" sz="1200" spc="-27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el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autor</a:t>
            </a:r>
            <a:r>
              <a:rPr dirty="0" sz="1200" spc="-27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basado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en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IDECA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y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DANE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9" y="106740"/>
            <a:ext cx="1171093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Problema</a:t>
            </a:r>
            <a:r>
              <a:rPr dirty="0" sz="1100" spc="1307">
                <a:solidFill>
                  <a:srgbClr val="bfbfbf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Teoría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653" y="106740"/>
            <a:ext cx="591827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Métodos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5744" y="106740"/>
            <a:ext cx="668225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Resultado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558" y="106739"/>
            <a:ext cx="64898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Discusión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7263" y="701695"/>
            <a:ext cx="2909193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RESULTADOS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EN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EL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TERRITORIO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(I):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7263" y="1536458"/>
            <a:ext cx="3308922" cy="8490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periódico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incremento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Alturas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áreas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alto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estrato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ha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sido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sistemático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desde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1979.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263" y="2511817"/>
            <a:ext cx="3100919" cy="13976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consecuencia,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procesos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densificación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predio-a-predio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han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ayudado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poco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superar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déficits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habitacionales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áreas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bajo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estrato.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439" y="6630006"/>
            <a:ext cx="465162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27/31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02963" y="6629783"/>
            <a:ext cx="3550684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Alturas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permitidas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Acuerdo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7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1979.</a:t>
            </a:r>
            <a:r>
              <a:rPr dirty="0" sz="1200" spc="2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Elaborado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por</a:t>
            </a:r>
            <a:r>
              <a:rPr dirty="0" sz="1200" spc="-27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el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autor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031164" y="6629782"/>
            <a:ext cx="3512584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Alturas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permitidas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UPZs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–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POT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2000.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Elaborado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por</a:t>
            </a:r>
            <a:r>
              <a:rPr dirty="0" sz="1200" spc="-27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el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autor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9" y="106740"/>
            <a:ext cx="1171093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Problema</a:t>
            </a:r>
            <a:r>
              <a:rPr dirty="0" sz="1100" spc="1307">
                <a:solidFill>
                  <a:srgbClr val="bfbfbf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Teoría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653" y="106740"/>
            <a:ext cx="591827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Métodos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5744" y="106740"/>
            <a:ext cx="668225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Resultado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558" y="106739"/>
            <a:ext cx="64898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Discusión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25691" y="130699"/>
            <a:ext cx="697172" cy="2541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QNSFWT+MSReferenceSansSerif"/>
                <a:cs typeface="QNSFWT+MSReferenceSansSerif"/>
              </a:rPr>
              <a:t>1980s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433823" y="126147"/>
            <a:ext cx="697172" cy="2541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QNSFWT+MSReferenceSansSerif"/>
                <a:cs typeface="QNSFWT+MSReferenceSansSerif"/>
              </a:rPr>
              <a:t>2000s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37408" y="160645"/>
            <a:ext cx="697172" cy="2541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0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QNSFWT+MSReferenceSansSerif"/>
                <a:cs typeface="QNSFWT+MSReferenceSansSerif"/>
              </a:rPr>
              <a:t>1960s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7263" y="701695"/>
            <a:ext cx="2909193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RESULTADOS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EN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EL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TERRITORIO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(II):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7263" y="1536458"/>
            <a:ext cx="3486544" cy="19463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manzanas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alto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estrato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alturas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permitidas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han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incrementado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periódicamente,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mientras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manzanas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estrato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bajo,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incrementos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edificabilidad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han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sido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limitados,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incentivando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desarrollo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informal.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439" y="6630006"/>
            <a:ext cx="465162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28/31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835764" y="6633033"/>
            <a:ext cx="1943854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Gráfica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desarrollada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por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autor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9" y="106740"/>
            <a:ext cx="1171093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Problema</a:t>
            </a:r>
            <a:r>
              <a:rPr dirty="0" sz="1100" spc="1307">
                <a:solidFill>
                  <a:srgbClr val="bfbfbf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Teoría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653" y="106740"/>
            <a:ext cx="591827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Métodos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5744" y="106740"/>
            <a:ext cx="668225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Resultado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558" y="106739"/>
            <a:ext cx="64898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Discusión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7263" y="701695"/>
            <a:ext cx="2909193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RESULTADOS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EN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EL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TERRITORIO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(III):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7263" y="1536458"/>
            <a:ext cx="3475342" cy="11233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Por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razón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Bogotá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convirtió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ciudad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más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densa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región,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ha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expandido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mucho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menos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que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otras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ciudades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similar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tamaño.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66335" y="6598313"/>
            <a:ext cx="8439777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Densidad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total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cambio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densidad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entre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1980s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2000s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ciudades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seleccionadas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Latinoamérica.</a:t>
            </a:r>
            <a:r>
              <a:rPr dirty="0" sz="1200" spc="68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Source: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Inostroza,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Baur</a:t>
            </a:r>
            <a:r>
              <a:rPr dirty="0" sz="1200" spc="-27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&amp;</a:t>
            </a:r>
            <a:r>
              <a:rPr dirty="0" sz="1200" spc="-27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Csaplovics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(2013)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439" y="6630006"/>
            <a:ext cx="465162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29/31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9" y="106740"/>
            <a:ext cx="1171093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Problema</a:t>
            </a:r>
            <a:r>
              <a:rPr dirty="0" sz="1100" spc="1307">
                <a:solidFill>
                  <a:srgbClr val="bfbfbf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Teoría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653" y="106740"/>
            <a:ext cx="591827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Métodos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5744" y="106740"/>
            <a:ext cx="668225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Resultado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558" y="106739"/>
            <a:ext cx="64898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Discusión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02964" y="561582"/>
            <a:ext cx="7380030" cy="14851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2450" spc="1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A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los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críticos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de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la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Densificación:</a:t>
            </a:r>
            <a:r>
              <a:rPr dirty="0" sz="2400" spc="1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discursos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normativos</a:t>
            </a:r>
          </a:p>
          <a:p>
            <a:pPr marL="342900" marR="0">
              <a:lnSpc>
                <a:spcPts val="2753"/>
              </a:lnSpc>
              <a:spcBef>
                <a:spcPts val="65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basados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densificación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no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pueden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contribuir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desafíos</a:t>
            </a:r>
          </a:p>
          <a:p>
            <a:pPr marL="3429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actuales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del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ordenamiento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territorial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sin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una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visión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clases</a:t>
            </a:r>
          </a:p>
          <a:p>
            <a:pPr marL="3429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sociales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más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amplia.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7263" y="701695"/>
            <a:ext cx="2946570" cy="95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CONTRIBUCIONES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A</a:t>
            </a:r>
          </a:p>
          <a:p>
            <a:pPr marL="0" marR="0">
              <a:lnSpc>
                <a:spcPts val="4000"/>
              </a:lnSpc>
              <a:spcBef>
                <a:spcPts val="787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LA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orbel"/>
                <a:cs typeface="Corbel"/>
              </a:rPr>
              <a:t>TEORÍA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02964" y="2371858"/>
            <a:ext cx="7999912" cy="22160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2450" spc="1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Al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estudio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de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la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Polarización/Fragmentación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en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las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ciudades</a:t>
            </a:r>
          </a:p>
          <a:p>
            <a:pPr marL="342900" marR="0">
              <a:lnSpc>
                <a:spcPts val="2753"/>
              </a:lnSpc>
              <a:spcBef>
                <a:spcPts val="6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Latinoamericanas:</a:t>
            </a:r>
            <a:r>
              <a:rPr dirty="0" sz="2400" spc="4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fragmentación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social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no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igual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través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</a:p>
          <a:p>
            <a:pPr marL="3429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ciudades.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mayor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áreas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antiguas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(Estrato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3)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parcialmente</a:t>
            </a:r>
          </a:p>
          <a:p>
            <a:pPr marL="3429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por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acción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promotores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pequeños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más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nuevos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pequeños.</a:t>
            </a:r>
          </a:p>
          <a:p>
            <a:pPr marL="3429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Sin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embargo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estratos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muy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alto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muy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bajo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polarización</a:t>
            </a:r>
          </a:p>
          <a:p>
            <a:pPr marL="342900" marR="0">
              <a:lnSpc>
                <a:spcPts val="2753"/>
              </a:lnSpc>
              <a:spcBef>
                <a:spcPts val="7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continúa.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35764" y="4919520"/>
            <a:ext cx="8085115" cy="14851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2450" spc="1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A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la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teoría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del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“Urbanismo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Amañado:”</a:t>
            </a:r>
            <a:r>
              <a:rPr dirty="0" sz="2400" spc="93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proceso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UPZs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</a:p>
          <a:p>
            <a:pPr marL="342900" marR="0">
              <a:lnSpc>
                <a:spcPts val="2753"/>
              </a:lnSpc>
              <a:spcBef>
                <a:spcPts val="65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Bogotá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un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ejemplo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cómo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fragmentación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toma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</a:p>
          <a:p>
            <a:pPr marL="3429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decisiones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ordenamiento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facilita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que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sector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privado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imponga</a:t>
            </a:r>
          </a:p>
          <a:p>
            <a:pPr marL="3429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normas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un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ambiente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mercados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neoliberales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del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suelo.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439" y="6630006"/>
            <a:ext cx="465162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30/31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9" y="106740"/>
            <a:ext cx="1171093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Problema</a:t>
            </a:r>
            <a:r>
              <a:rPr dirty="0" sz="1100" spc="1307">
                <a:solidFill>
                  <a:srgbClr val="bfbfbf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Teoría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653" y="106740"/>
            <a:ext cx="591827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Métodos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5744" y="106740"/>
            <a:ext cx="668225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Resultado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558" y="106739"/>
            <a:ext cx="64898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Discusión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02964" y="439897"/>
            <a:ext cx="7664725" cy="22166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2450" spc="1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Estratificación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una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herramienta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efectiva,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no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solo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para</a:t>
            </a:r>
          </a:p>
          <a:p>
            <a:pPr marL="342900" marR="0">
              <a:lnSpc>
                <a:spcPts val="2753"/>
              </a:lnSpc>
              <a:spcBef>
                <a:spcPts val="65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financiar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infraestructura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servicios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públicos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áreas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</a:p>
          <a:p>
            <a:pPr marL="3429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estrato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bajo,</a:t>
            </a:r>
            <a:r>
              <a:rPr dirty="0" sz="2400" spc="49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sino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también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para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incentivar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o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desincentivar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la</a:t>
            </a:r>
          </a:p>
          <a:p>
            <a:pPr marL="3429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densificación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predio-a-predio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.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resultados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sugieren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que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</a:p>
          <a:p>
            <a:pPr marL="3429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privados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siguen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Estratificación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más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que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otra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norma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</a:p>
          <a:p>
            <a:pPr marL="342900" marR="0">
              <a:lnSpc>
                <a:spcPts val="2753"/>
              </a:lnSpc>
              <a:spcBef>
                <a:spcPts val="7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ordenamiento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territorial.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7263" y="701695"/>
            <a:ext cx="2946570" cy="95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CONTRIBUCIONES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A</a:t>
            </a:r>
          </a:p>
          <a:p>
            <a:pPr marL="0" marR="0">
              <a:lnSpc>
                <a:spcPts val="4000"/>
              </a:lnSpc>
              <a:spcBef>
                <a:spcPts val="787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LA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4000" b="1">
                <a:solidFill>
                  <a:srgbClr val="000000"/>
                </a:solidFill>
                <a:latin typeface="Corbel"/>
                <a:cs typeface="Corbel"/>
              </a:rPr>
              <a:t>PRÁCTICA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02964" y="2748221"/>
            <a:ext cx="7841941" cy="1850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2450" spc="1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Teniendo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cuenta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formulación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del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nuevo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POT,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resultados</a:t>
            </a:r>
          </a:p>
          <a:p>
            <a:pPr marL="342900" marR="0">
              <a:lnSpc>
                <a:spcPts val="2753"/>
              </a:lnSpc>
              <a:spcBef>
                <a:spcPts val="65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esta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investigación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sugieren</a:t>
            </a:r>
            <a:r>
              <a:rPr dirty="0" sz="2400" spc="119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una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mejor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articulación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entre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la</a:t>
            </a:r>
          </a:p>
          <a:p>
            <a:pPr marL="342900" marR="0">
              <a:lnSpc>
                <a:spcPts val="2753"/>
              </a:lnSpc>
              <a:spcBef>
                <a:spcPts val="131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Estratificación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y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las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normas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de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edificabilidad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y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uso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del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suelo.</a:t>
            </a:r>
          </a:p>
          <a:p>
            <a:pPr marL="342900" marR="0">
              <a:lnSpc>
                <a:spcPts val="2753"/>
              </a:lnSpc>
              <a:spcBef>
                <a:spcPts val="12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Esto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puede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traer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un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desarrollo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más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predecible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proveer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subsidios</a:t>
            </a:r>
          </a:p>
          <a:p>
            <a:pPr marL="3429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cruzados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para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mejoramiento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barrios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estrato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bajo.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59994" y="4838854"/>
            <a:ext cx="7691980" cy="1851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2450" spc="1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resultados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esta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investigación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también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señalan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nuevas</a:t>
            </a:r>
          </a:p>
          <a:p>
            <a:pPr marL="342900" marR="0">
              <a:lnSpc>
                <a:spcPts val="2753"/>
              </a:lnSpc>
              <a:spcBef>
                <a:spcPts val="65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tendencias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densificación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Estrato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3.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Se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deben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realizar</a:t>
            </a:r>
          </a:p>
          <a:p>
            <a:pPr marL="3429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nuevas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investigaciones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>
                <a:solidFill>
                  <a:srgbClr val="000000"/>
                </a:solidFill>
                <a:latin typeface="EHUSJJ+ArialNarrow"/>
                <a:cs typeface="EHUSJJ+ArialNarrow"/>
              </a:rPr>
              <a:t>para</a:t>
            </a:r>
            <a:r>
              <a:rPr dirty="0" sz="2400" spc="111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determinar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si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estas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nuevas</a:t>
            </a:r>
          </a:p>
          <a:p>
            <a:pPr marL="342900" marR="0">
              <a:lnSpc>
                <a:spcPts val="2753"/>
              </a:lnSpc>
              <a:spcBef>
                <a:spcPts val="131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tendencias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están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mejorando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los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entornos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urbanos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o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están</a:t>
            </a:r>
          </a:p>
          <a:p>
            <a:pPr marL="342900" marR="0">
              <a:lnSpc>
                <a:spcPts val="2753"/>
              </a:lnSpc>
              <a:spcBef>
                <a:spcPts val="126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provocando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aburguesamiento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y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2400" b="1">
                <a:solidFill>
                  <a:srgbClr val="000000"/>
                </a:solidFill>
                <a:latin typeface="WBCEND+ArialNarrow-Bold"/>
                <a:cs typeface="WBCEND+ArialNarrow-Bold"/>
              </a:rPr>
              <a:t>desplazamiento.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439" y="6630006"/>
            <a:ext cx="465162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31/31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9" y="106740"/>
            <a:ext cx="1171093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Problema</a:t>
            </a:r>
            <a:r>
              <a:rPr dirty="0" sz="1100" spc="1307">
                <a:solidFill>
                  <a:srgbClr val="bfbfbf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Teoría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653" y="106740"/>
            <a:ext cx="591827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Métodos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5744" y="106740"/>
            <a:ext cx="668225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Resultado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558" y="106739"/>
            <a:ext cx="64898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Discusión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02820" y="391170"/>
            <a:ext cx="7684012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Aguilar,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A.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G.,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&amp;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Mateos,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P.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(2011).</a:t>
            </a:r>
            <a:r>
              <a:rPr dirty="0" sz="1200" spc="54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Diferenciación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sociodemográfica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del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espacio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urbano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Ciudad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México.</a:t>
            </a:r>
            <a:r>
              <a:rPr dirty="0" sz="1200" spc="33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Eure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37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(110),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5–30.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02820" y="612488"/>
            <a:ext cx="7723624" cy="4084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Aquino,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F.,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&amp;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Gainza,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X.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(2014).</a:t>
            </a:r>
            <a:r>
              <a:rPr dirty="0" sz="1200" spc="28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Understanding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Density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in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Uneven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City,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Santiago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Chile: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Implications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for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Social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and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Environmental</a:t>
            </a:r>
          </a:p>
          <a:p>
            <a:pPr marL="457200" marR="0">
              <a:lnSpc>
                <a:spcPts val="1376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Sustainability.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Sustainability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9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(6),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5876–5897.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263" y="701695"/>
            <a:ext cx="2073473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REFERENCIAS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02820" y="1029015"/>
            <a:ext cx="5435324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Borrero-Ochoa,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O.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(2000).</a:t>
            </a:r>
            <a:r>
              <a:rPr dirty="0" sz="1200" spc="38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Avalúos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de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Inmuebles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y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Garantías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.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Bogotá: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Bhandar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Editores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Ltda.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02820" y="1250096"/>
            <a:ext cx="7744504" cy="4086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Bramley,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G.,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&amp;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Power,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S.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(2009).</a:t>
            </a:r>
            <a:r>
              <a:rPr dirty="0" sz="1200" spc="4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Urban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form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and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social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sustainability: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the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role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of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density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and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housing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type.</a:t>
            </a:r>
            <a:r>
              <a:rPr dirty="0" sz="1200" spc="3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Environment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and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Planning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B</a:t>
            </a:r>
          </a:p>
          <a:p>
            <a:pPr marL="457200" marR="0">
              <a:lnSpc>
                <a:spcPts val="1376"/>
              </a:lnSpc>
              <a:spcBef>
                <a:spcPts val="113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Planning</a:t>
            </a:r>
            <a:r>
              <a:rPr dirty="0" sz="1200" spc="-27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and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Design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(36),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30–48.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902820" y="1666860"/>
            <a:ext cx="5417468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CNU,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&amp;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Talen,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E.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(1999).</a:t>
            </a:r>
            <a:r>
              <a:rPr dirty="0" sz="1200" spc="36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Charter</a:t>
            </a:r>
            <a:r>
              <a:rPr dirty="0" sz="1200" spc="-27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of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the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New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Urbanism,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2nd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Edition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.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McGraw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Hill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Professional.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902820" y="1888178"/>
            <a:ext cx="7807600" cy="408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Cortés-Solano,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R.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(2007).</a:t>
            </a:r>
            <a:r>
              <a:rPr dirty="0" sz="1200" spc="31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Del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urbanismo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planeación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Bogotá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(1900-1990)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esquema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inicial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materiales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para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pensar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trama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un</a:t>
            </a:r>
          </a:p>
          <a:p>
            <a:pPr marL="457200" marR="0">
              <a:lnSpc>
                <a:spcPts val="1376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relato.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Bitácora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Urbano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Territorial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11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(1),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160–213.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902820" y="2304705"/>
            <a:ext cx="5676853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DAPD.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(1981).</a:t>
            </a:r>
            <a:r>
              <a:rPr dirty="0" sz="1200" spc="18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Ordenamiento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y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Administración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del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Espacio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Urbano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en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Bogotá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.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Bogotá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D.E.: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DAPD.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902820" y="2525786"/>
            <a:ext cx="7670080" cy="8762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DAPD.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(2004).</a:t>
            </a:r>
            <a:r>
              <a:rPr dirty="0" sz="1200" spc="18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La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Estratificación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en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Bogotá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D.C.</a:t>
            </a:r>
            <a:r>
              <a:rPr dirty="0" sz="1200" spc="-2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y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Estudios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Relacionados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1983-2004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(p.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145).</a:t>
            </a:r>
            <a:r>
              <a:rPr dirty="0" sz="1200" spc="15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Bogotá: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Alcaldía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Mayor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Bogotá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D.C.</a:t>
            </a:r>
          </a:p>
          <a:p>
            <a:pPr marL="0" marR="0">
              <a:lnSpc>
                <a:spcPts val="1376"/>
              </a:lnSpc>
              <a:spcBef>
                <a:spcPts val="313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Day,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K.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(2003).</a:t>
            </a:r>
            <a:r>
              <a:rPr dirty="0" sz="1200" spc="28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New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urbanism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and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the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challenges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of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designing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for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diversity.</a:t>
            </a:r>
            <a:r>
              <a:rPr dirty="0" sz="1200" spc="28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Journal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of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Planning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Education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and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Research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23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(1),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83–95.</a:t>
            </a:r>
          </a:p>
          <a:p>
            <a:pPr marL="0" marR="0">
              <a:lnSpc>
                <a:spcPts val="1376"/>
              </a:lnSpc>
              <a:spcBef>
                <a:spcPts val="363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Fainstein,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S.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S.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(2005).</a:t>
            </a:r>
            <a:r>
              <a:rPr dirty="0" sz="1200" spc="18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Cities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and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diversity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should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we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want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it?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Can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we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plan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for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it?</a:t>
            </a:r>
            <a:r>
              <a:rPr dirty="0" sz="1200" spc="31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Urban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Affairs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Review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41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(1),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3–19.</a:t>
            </a:r>
          </a:p>
          <a:p>
            <a:pPr marL="0" marR="0">
              <a:lnSpc>
                <a:spcPts val="1376"/>
              </a:lnSpc>
              <a:spcBef>
                <a:spcPts val="313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Florida,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R.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L.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(2012).</a:t>
            </a:r>
            <a:r>
              <a:rPr dirty="0" sz="1200" spc="34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The</a:t>
            </a:r>
            <a:r>
              <a:rPr dirty="0" sz="1200" spc="-2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Rise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of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the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Creative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Class: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Revisited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.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Basic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Books.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902820" y="3410112"/>
            <a:ext cx="6305376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Griffin,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E.,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&amp;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Ford,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L.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(1980).</a:t>
            </a:r>
            <a:r>
              <a:rPr dirty="0" sz="1200" spc="31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Model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of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Latin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American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City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Structure.</a:t>
            </a:r>
            <a:r>
              <a:rPr dirty="0" sz="1200" spc="11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Geographical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Review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70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(4),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397–422.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902820" y="3631430"/>
            <a:ext cx="7326116" cy="408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Inostroza,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L.,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Baur,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R.,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&amp;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Csaplovics,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E.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(2013).</a:t>
            </a:r>
            <a:r>
              <a:rPr dirty="0" sz="1200" spc="73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Urban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sprawl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and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fragmentation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in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Latin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America: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dynamic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quantification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and</a:t>
            </a:r>
          </a:p>
          <a:p>
            <a:pPr marL="457200" marR="0">
              <a:lnSpc>
                <a:spcPts val="1376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characterization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of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spatial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patterns.</a:t>
            </a:r>
            <a:r>
              <a:rPr dirty="0" sz="1200" spc="11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Journal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of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Environmental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Management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115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87–97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902820" y="4047957"/>
            <a:ext cx="7633212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Janoschka,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M.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(2002).</a:t>
            </a:r>
            <a:r>
              <a:rPr dirty="0" sz="1200" spc="38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nuevo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modelo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ciudad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latinoamericana: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fragmentación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privatización.</a:t>
            </a:r>
            <a:r>
              <a:rPr dirty="0" sz="1200" spc="25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EURE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(Santiago)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28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(85),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11–20.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902820" y="4269276"/>
            <a:ext cx="7833989" cy="408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Koch,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F.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(2015).</a:t>
            </a:r>
            <a:r>
              <a:rPr dirty="0" sz="1200" spc="17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The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Rules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of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the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Game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and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How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to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Change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Them: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Urban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Planning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Between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Formal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and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Informal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Practices.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Colombian</a:t>
            </a:r>
          </a:p>
          <a:p>
            <a:pPr marL="457200" marR="0">
              <a:lnSpc>
                <a:spcPts val="1376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Case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Study.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International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Planning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Studies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20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(4),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407–423.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902820" y="4686039"/>
            <a:ext cx="7889192" cy="408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Pendall,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R.,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&amp;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Carruthers,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J.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I.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(2003).</a:t>
            </a:r>
            <a:r>
              <a:rPr dirty="0" sz="1200" spc="69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Does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density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exacerbate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income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segregation?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Evidence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from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US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metropolitan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areas,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1980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to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2000.</a:t>
            </a:r>
          </a:p>
          <a:p>
            <a:pPr marL="457200" marR="0">
              <a:lnSpc>
                <a:spcPts val="1376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Housing</a:t>
            </a:r>
            <a:r>
              <a:rPr dirty="0" sz="1200" spc="-20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Policy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Debate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14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(4),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541–589.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902820" y="5102566"/>
            <a:ext cx="7876509" cy="4086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Rincón-Avellaneda,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P.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(2004).</a:t>
            </a:r>
            <a:r>
              <a:rPr dirty="0" sz="1200" spc="37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Análisis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procesos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re-densificacion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Bogota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¿Una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alternativa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al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crecimiento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sostenible?</a:t>
            </a:r>
            <a:r>
              <a:rPr dirty="0" sz="1200" spc="-1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Bitácora</a:t>
            </a:r>
          </a:p>
          <a:p>
            <a:pPr marL="457200" marR="0">
              <a:lnSpc>
                <a:spcPts val="1376"/>
              </a:lnSpc>
              <a:spcBef>
                <a:spcPts val="113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Urbano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Territorial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1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(8),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82–92.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902820" y="5519567"/>
            <a:ext cx="7933515" cy="4084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Ruiz-Tagle,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J.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(2015).</a:t>
            </a:r>
            <a:r>
              <a:rPr dirty="0" sz="1200" spc="25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persistencia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segregación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desigualdad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barrios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socialmente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diversos: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un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estudio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caso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Florida,</a:t>
            </a:r>
          </a:p>
          <a:p>
            <a:pPr marL="457200" marR="0">
              <a:lnSpc>
                <a:spcPts val="1376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Santiago.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Revista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EURE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-</a:t>
            </a:r>
            <a:r>
              <a:rPr dirty="0" sz="1200" spc="-27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Revista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de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Estudios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Urbano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Regionales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42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(125).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902820" y="5936094"/>
            <a:ext cx="8024786" cy="4086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Sabatini,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F.,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&amp;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Brain,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I.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(2008).</a:t>
            </a:r>
            <a:r>
              <a:rPr dirty="0" sz="1200" spc="43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segregación,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guetos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integración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social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urbana: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mitos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claves.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Revista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EURE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-</a:t>
            </a:r>
            <a:r>
              <a:rPr dirty="0" sz="1200" spc="-27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Revista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de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Estudios</a:t>
            </a:r>
          </a:p>
          <a:p>
            <a:pPr marL="457200" marR="0">
              <a:lnSpc>
                <a:spcPts val="1376"/>
              </a:lnSpc>
              <a:spcBef>
                <a:spcPts val="113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Urbano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Regionales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34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(103).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902820" y="6353094"/>
            <a:ext cx="5661651" cy="4338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UNAL.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(2017).</a:t>
            </a:r>
            <a:r>
              <a:rPr dirty="0" sz="1200" spc="14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Cartografías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Bogotá.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Retrieved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from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http://cartografia.bogotaendocumentos.com/</a:t>
            </a:r>
          </a:p>
          <a:p>
            <a:pPr marL="0" marR="0">
              <a:lnSpc>
                <a:spcPts val="1376"/>
              </a:lnSpc>
              <a:spcBef>
                <a:spcPts val="311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Villegas,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B.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(Ed.).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WBCEND+ArialNarrow-Bold"/>
                <a:cs typeface="WBCEND+ArialNarrow-Bold"/>
              </a:rPr>
              <a:t>(2010).</a:t>
            </a:r>
            <a:r>
              <a:rPr dirty="0" sz="1200" spc="23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Bogotá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vuelo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al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pasado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.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Bogotá: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Villegas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Editores.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6208" y="3358781"/>
            <a:ext cx="9831353" cy="11761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15505" marR="0">
              <a:lnSpc>
                <a:spcPts val="6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b="1">
                <a:solidFill>
                  <a:srgbClr val="a9d18e"/>
                </a:solidFill>
                <a:latin typeface="Aharoni"/>
                <a:cs typeface="Aharoni"/>
              </a:rPr>
              <a:t>M</a:t>
            </a:r>
            <a:r>
              <a:rPr dirty="0" sz="6600" b="1">
                <a:solidFill>
                  <a:srgbClr val="f4b183"/>
                </a:solidFill>
                <a:latin typeface="Aharoni"/>
                <a:cs typeface="Aharoni"/>
              </a:rPr>
              <a:t>U</a:t>
            </a:r>
            <a:r>
              <a:rPr dirty="0" sz="6600" b="1">
                <a:solidFill>
                  <a:srgbClr val="ffd966"/>
                </a:solidFill>
                <a:latin typeface="Aharoni"/>
                <a:cs typeface="Aharoni"/>
              </a:rPr>
              <a:t>C</a:t>
            </a:r>
            <a:r>
              <a:rPr dirty="0" sz="6600" b="1">
                <a:solidFill>
                  <a:srgbClr val="9dc3e6"/>
                </a:solidFill>
                <a:latin typeface="Aharoni"/>
                <a:cs typeface="Aharoni"/>
              </a:rPr>
              <a:t>H</a:t>
            </a:r>
            <a:r>
              <a:rPr dirty="0" sz="6600" b="1">
                <a:solidFill>
                  <a:srgbClr val="a9d18e"/>
                </a:solidFill>
                <a:latin typeface="Aharoni"/>
                <a:cs typeface="Aharoni"/>
              </a:rPr>
              <a:t>A</a:t>
            </a:r>
            <a:r>
              <a:rPr dirty="0" sz="6600" b="1">
                <a:solidFill>
                  <a:srgbClr val="f4b183"/>
                </a:solidFill>
                <a:latin typeface="Aharoni"/>
                <a:cs typeface="Aharoni"/>
              </a:rPr>
              <a:t>S</a:t>
            </a:r>
            <a:r>
              <a:rPr dirty="0" sz="6600" b="1">
                <a:solidFill>
                  <a:srgbClr val="f4b183"/>
                </a:solidFill>
                <a:latin typeface="Aharoni"/>
                <a:cs typeface="Aharoni"/>
              </a:rPr>
              <a:t> </a:t>
            </a:r>
            <a:r>
              <a:rPr dirty="0" sz="6600" b="1">
                <a:solidFill>
                  <a:srgbClr val="ffd966"/>
                </a:solidFill>
                <a:latin typeface="Aharoni"/>
                <a:cs typeface="Aharoni"/>
              </a:rPr>
              <a:t>G</a:t>
            </a:r>
            <a:r>
              <a:rPr dirty="0" sz="6600" b="1">
                <a:solidFill>
                  <a:srgbClr val="9dc3e6"/>
                </a:solidFill>
                <a:latin typeface="Aharoni"/>
                <a:cs typeface="Aharoni"/>
              </a:rPr>
              <a:t>R</a:t>
            </a:r>
            <a:r>
              <a:rPr dirty="0" sz="6600" b="1">
                <a:solidFill>
                  <a:srgbClr val="a9d18e"/>
                </a:solidFill>
                <a:latin typeface="Aharoni"/>
                <a:cs typeface="Aharoni"/>
              </a:rPr>
              <a:t>A</a:t>
            </a:r>
            <a:r>
              <a:rPr dirty="0" sz="6600" b="1">
                <a:solidFill>
                  <a:srgbClr val="f4b183"/>
                </a:solidFill>
                <a:latin typeface="Aharoni"/>
                <a:cs typeface="Aharoni"/>
              </a:rPr>
              <a:t>C</a:t>
            </a:r>
            <a:r>
              <a:rPr dirty="0" sz="6600" b="1">
                <a:solidFill>
                  <a:srgbClr val="ffd966"/>
                </a:solidFill>
                <a:latin typeface="Aharoni"/>
                <a:cs typeface="Aharoni"/>
              </a:rPr>
              <a:t>I</a:t>
            </a:r>
            <a:r>
              <a:rPr dirty="0" sz="6600" b="1">
                <a:solidFill>
                  <a:srgbClr val="a9d18e"/>
                </a:solidFill>
                <a:latin typeface="Aharoni"/>
                <a:cs typeface="Aharoni"/>
              </a:rPr>
              <a:t>A</a:t>
            </a:r>
            <a:r>
              <a:rPr dirty="0" sz="6600" b="1">
                <a:solidFill>
                  <a:srgbClr val="9dc3e6"/>
                </a:solidFill>
                <a:latin typeface="Aharoni"/>
                <a:cs typeface="Aharoni"/>
              </a:rPr>
              <a:t>S</a:t>
            </a:r>
          </a:p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Corbel"/>
                <a:cs typeface="Corbel"/>
              </a:rPr>
              <a:t>Estratificación</a:t>
            </a:r>
            <a:r>
              <a:rPr dirty="0" sz="28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orbel"/>
                <a:cs typeface="Corbel"/>
              </a:rPr>
              <a:t>Social</a:t>
            </a:r>
            <a:r>
              <a:rPr dirty="0" sz="28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dirty="0" sz="28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orbel"/>
                <a:cs typeface="Corbel"/>
              </a:rPr>
              <a:t>Densificación</a:t>
            </a:r>
            <a:r>
              <a:rPr dirty="0" sz="28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orbel"/>
                <a:cs typeface="Corbel"/>
              </a:rPr>
              <a:t>predio-a-predio</a:t>
            </a:r>
            <a:r>
              <a:rPr dirty="0" sz="28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dirty="0" sz="28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orbel"/>
                <a:cs typeface="Corbel"/>
              </a:rPr>
              <a:t>Bogotá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60140" y="5547417"/>
            <a:ext cx="4259567" cy="728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96218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Juan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Guillermo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Yunda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Doctor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Planificación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Comunitaria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Regional</a:t>
            </a:r>
          </a:p>
          <a:p>
            <a:pPr marL="69081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Universidad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Texas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Austin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5263" y="3277588"/>
            <a:ext cx="11835060" cy="12573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3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4b183"/>
                </a:solidFill>
                <a:latin typeface="IJHVRT+Arial-BoldMT"/>
                <a:cs typeface="IJHVRT+Arial-BoldMT"/>
              </a:rPr>
              <a:t>J</a:t>
            </a:r>
            <a:r>
              <a:rPr dirty="0" sz="6000" b="1">
                <a:solidFill>
                  <a:srgbClr val="ffd966"/>
                </a:solidFill>
                <a:latin typeface="IJHVRT+Arial-BoldMT"/>
                <a:cs typeface="IJHVRT+Arial-BoldMT"/>
              </a:rPr>
              <a:t>U</a:t>
            </a:r>
            <a:r>
              <a:rPr dirty="0" sz="6000" b="1">
                <a:solidFill>
                  <a:srgbClr val="9dc3e6"/>
                </a:solidFill>
                <a:latin typeface="IJHVRT+Arial-BoldMT"/>
                <a:cs typeface="IJHVRT+Arial-BoldMT"/>
              </a:rPr>
              <a:t>N</a:t>
            </a:r>
            <a:r>
              <a:rPr dirty="0" sz="6000" b="1">
                <a:solidFill>
                  <a:srgbClr val="a9d18e"/>
                </a:solidFill>
                <a:latin typeface="IJHVRT+Arial-BoldMT"/>
                <a:cs typeface="IJHVRT+Arial-BoldMT"/>
              </a:rPr>
              <a:t>T</a:t>
            </a:r>
            <a:r>
              <a:rPr dirty="0" sz="6000" b="1">
                <a:solidFill>
                  <a:srgbClr val="f4b183"/>
                </a:solidFill>
                <a:latin typeface="IJHVRT+Arial-BoldMT"/>
                <a:cs typeface="IJHVRT+Arial-BoldMT"/>
              </a:rPr>
              <a:t>O</a:t>
            </a:r>
            <a:r>
              <a:rPr dirty="0" sz="6000" b="1">
                <a:solidFill>
                  <a:srgbClr val="ffd966"/>
                </a:solidFill>
                <a:latin typeface="IJHVRT+Arial-BoldMT"/>
                <a:cs typeface="IJHVRT+Arial-BoldMT"/>
              </a:rPr>
              <a:t>S</a:t>
            </a:r>
            <a:r>
              <a:rPr dirty="0" sz="6000" b="1">
                <a:solidFill>
                  <a:srgbClr val="ffd966"/>
                </a:solidFill>
                <a:latin typeface="IJHVRT+Arial-BoldMT"/>
                <a:cs typeface="IJHVRT+Arial-BoldMT"/>
              </a:rPr>
              <a:t> </a:t>
            </a:r>
            <a:r>
              <a:rPr dirty="0" sz="6000" b="1">
                <a:solidFill>
                  <a:srgbClr val="9dc3e6"/>
                </a:solidFill>
                <a:latin typeface="IJHVRT+Arial-BoldMT"/>
                <a:cs typeface="IJHVRT+Arial-BoldMT"/>
              </a:rPr>
              <a:t>P</a:t>
            </a:r>
            <a:r>
              <a:rPr dirty="0" sz="6000" b="1">
                <a:solidFill>
                  <a:srgbClr val="a9d18e"/>
                </a:solidFill>
                <a:latin typeface="IJHVRT+Arial-BoldMT"/>
                <a:cs typeface="IJHVRT+Arial-BoldMT"/>
              </a:rPr>
              <a:t>E</a:t>
            </a:r>
            <a:r>
              <a:rPr dirty="0" sz="6000" b="1">
                <a:solidFill>
                  <a:srgbClr val="f4b183"/>
                </a:solidFill>
                <a:latin typeface="IJHVRT+Arial-BoldMT"/>
                <a:cs typeface="IJHVRT+Arial-BoldMT"/>
              </a:rPr>
              <a:t>R</a:t>
            </a:r>
            <a:r>
              <a:rPr dirty="0" sz="6000" b="1">
                <a:solidFill>
                  <a:srgbClr val="ffd966"/>
                </a:solidFill>
                <a:latin typeface="IJHVRT+Arial-BoldMT"/>
                <a:cs typeface="IJHVRT+Arial-BoldMT"/>
              </a:rPr>
              <a:t>O</a:t>
            </a:r>
            <a:r>
              <a:rPr dirty="0" sz="6000" b="1">
                <a:solidFill>
                  <a:srgbClr val="ffd966"/>
                </a:solidFill>
                <a:latin typeface="IJHVRT+Arial-BoldMT"/>
                <a:cs typeface="IJHVRT+Arial-BoldMT"/>
              </a:rPr>
              <a:t> </a:t>
            </a:r>
            <a:r>
              <a:rPr dirty="0" sz="6000" b="1">
                <a:solidFill>
                  <a:srgbClr val="a9d18e"/>
                </a:solidFill>
                <a:latin typeface="IJHVRT+Arial-BoldMT"/>
                <a:cs typeface="IJHVRT+Arial-BoldMT"/>
              </a:rPr>
              <a:t>N</a:t>
            </a:r>
            <a:r>
              <a:rPr dirty="0" sz="6000" b="1">
                <a:solidFill>
                  <a:srgbClr val="f4b183"/>
                </a:solidFill>
                <a:latin typeface="IJHVRT+Arial-BoldMT"/>
                <a:cs typeface="IJHVRT+Arial-BoldMT"/>
              </a:rPr>
              <a:t>O</a:t>
            </a:r>
            <a:r>
              <a:rPr dirty="0" sz="6000" b="1">
                <a:solidFill>
                  <a:srgbClr val="f4b183"/>
                </a:solidFill>
                <a:latin typeface="IJHVRT+Arial-BoldMT"/>
                <a:cs typeface="IJHVRT+Arial-BoldMT"/>
              </a:rPr>
              <a:t> </a:t>
            </a:r>
            <a:r>
              <a:rPr dirty="0" sz="6000" b="1">
                <a:solidFill>
                  <a:srgbClr val="ffd966"/>
                </a:solidFill>
                <a:latin typeface="IJHVRT+Arial-BoldMT"/>
                <a:cs typeface="IJHVRT+Arial-BoldMT"/>
              </a:rPr>
              <a:t>R</a:t>
            </a:r>
            <a:r>
              <a:rPr dirty="0" sz="6000" b="1">
                <a:solidFill>
                  <a:srgbClr val="8faadc"/>
                </a:solidFill>
                <a:latin typeface="IJHVRT+Arial-BoldMT"/>
                <a:cs typeface="IJHVRT+Arial-BoldMT"/>
              </a:rPr>
              <a:t>E</a:t>
            </a:r>
            <a:r>
              <a:rPr dirty="0" sz="6000" b="1">
                <a:solidFill>
                  <a:srgbClr val="f4b183"/>
                </a:solidFill>
                <a:latin typeface="IJHVRT+Arial-BoldMT"/>
                <a:cs typeface="IJHVRT+Arial-BoldMT"/>
              </a:rPr>
              <a:t>V</a:t>
            </a:r>
            <a:r>
              <a:rPr dirty="0" sz="6000" b="1">
                <a:solidFill>
                  <a:srgbClr val="a9d18e"/>
                </a:solidFill>
                <a:latin typeface="IJHVRT+Arial-BoldMT"/>
                <a:cs typeface="IJHVRT+Arial-BoldMT"/>
              </a:rPr>
              <a:t>U</a:t>
            </a:r>
            <a:r>
              <a:rPr dirty="0" sz="6000" b="1">
                <a:solidFill>
                  <a:srgbClr val="f4b183"/>
                </a:solidFill>
                <a:latin typeface="IJHVRT+Arial-BoldMT"/>
                <a:cs typeface="IJHVRT+Arial-BoldMT"/>
              </a:rPr>
              <a:t>E</a:t>
            </a:r>
            <a:r>
              <a:rPr dirty="0" sz="6000" b="1">
                <a:solidFill>
                  <a:srgbClr val="9dc3e6"/>
                </a:solidFill>
                <a:latin typeface="IJHVRT+Arial-BoldMT"/>
                <a:cs typeface="IJHVRT+Arial-BoldMT"/>
              </a:rPr>
              <a:t>L</a:t>
            </a:r>
            <a:r>
              <a:rPr dirty="0" sz="6000" b="1">
                <a:solidFill>
                  <a:srgbClr val="ffd966"/>
                </a:solidFill>
                <a:latin typeface="IJHVRT+Arial-BoldMT"/>
                <a:cs typeface="IJHVRT+Arial-BoldMT"/>
              </a:rPr>
              <a:t>T</a:t>
            </a:r>
            <a:r>
              <a:rPr dirty="0" sz="6000" b="1">
                <a:solidFill>
                  <a:srgbClr val="a9d18e"/>
                </a:solidFill>
                <a:latin typeface="IJHVRT+Arial-BoldMT"/>
                <a:cs typeface="IJHVRT+Arial-BoldMT"/>
              </a:rPr>
              <a:t>O</a:t>
            </a:r>
            <a:r>
              <a:rPr dirty="0" sz="6000" b="1">
                <a:solidFill>
                  <a:srgbClr val="f4b183"/>
                </a:solidFill>
                <a:latin typeface="IJHVRT+Arial-BoldMT"/>
                <a:cs typeface="IJHVRT+Arial-BoldMT"/>
              </a:rPr>
              <a:t>S</a:t>
            </a:r>
          </a:p>
          <a:p>
            <a:pPr marL="1110944" marR="0">
              <a:lnSpc>
                <a:spcPts val="2800"/>
              </a:lnSpc>
              <a:spcBef>
                <a:spcPts val="97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Corbel"/>
                <a:cs typeface="Corbel"/>
              </a:rPr>
              <a:t>Estratificación</a:t>
            </a:r>
            <a:r>
              <a:rPr dirty="0" sz="28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orbel"/>
                <a:cs typeface="Corbel"/>
              </a:rPr>
              <a:t>Social</a:t>
            </a:r>
            <a:r>
              <a:rPr dirty="0" sz="28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dirty="0" sz="28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orbel"/>
                <a:cs typeface="Corbel"/>
              </a:rPr>
              <a:t>Densificación</a:t>
            </a:r>
            <a:r>
              <a:rPr dirty="0" sz="28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orbel"/>
                <a:cs typeface="Corbel"/>
              </a:rPr>
              <a:t>predio-a-predio</a:t>
            </a:r>
            <a:r>
              <a:rPr dirty="0" sz="28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dirty="0" sz="28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Corbel"/>
                <a:cs typeface="Corbel"/>
              </a:rPr>
              <a:t>Bogotá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60140" y="5547417"/>
            <a:ext cx="4259567" cy="728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96218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Juan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Guillermo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Yunda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Doctor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Planificación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Comunitaria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Regional</a:t>
            </a:r>
          </a:p>
          <a:p>
            <a:pPr marL="69081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Universidad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Texas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orbel"/>
                <a:cs typeface="Corbel"/>
              </a:rPr>
              <a:t>Austin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9" y="106740"/>
            <a:ext cx="1171093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Problema</a:t>
            </a:r>
            <a:r>
              <a:rPr dirty="0" sz="1100" spc="1307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Teoría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653" y="106740"/>
            <a:ext cx="591827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Métodos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5744" y="106740"/>
            <a:ext cx="668225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Resultado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558" y="106739"/>
            <a:ext cx="64898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Discusión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7263" y="599647"/>
            <a:ext cx="1818828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PROBLEMA: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7263" y="1068650"/>
            <a:ext cx="3145953" cy="11238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Bogotá,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Colombia,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(Pobl.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8M)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</a:t>
            </a:r>
          </a:p>
          <a:p>
            <a:pPr marL="285750" marR="0">
              <a:lnSpc>
                <a:spcPts val="2065"/>
              </a:lnSpc>
              <a:spcBef>
                <a:spcPts val="3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tal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vez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ciudad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más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densa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del</a:t>
            </a:r>
          </a:p>
          <a:p>
            <a:pPr marL="28575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Hemisferio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Occidental,</a:t>
            </a:r>
            <a:r>
              <a:rPr dirty="0" sz="1800" spc="21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 b="1">
                <a:solidFill>
                  <a:srgbClr val="000000"/>
                </a:solidFill>
                <a:latin typeface="WBCEND+ArialNarrow-Bold"/>
                <a:cs typeface="WBCEND+ArialNarrow-Bold"/>
              </a:rPr>
              <a:t>sin</a:t>
            </a:r>
          </a:p>
          <a:p>
            <a:pPr marL="285750" marR="0">
              <a:lnSpc>
                <a:spcPts val="2065"/>
              </a:lnSpc>
              <a:spcBef>
                <a:spcPts val="48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WBCEND+ArialNarrow-Bold"/>
                <a:cs typeface="WBCEND+ArialNarrow-Bold"/>
              </a:rPr>
              <a:t>embargo</a:t>
            </a:r>
            <a:r>
              <a:rPr dirty="0" sz="18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WBCEND+ArialNarrow-Bold"/>
                <a:cs typeface="WBCEND+ArialNarrow-Bold"/>
              </a:rPr>
              <a:t>con</a:t>
            </a:r>
            <a:r>
              <a:rPr dirty="0" sz="18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WBCEND+ArialNarrow-Bold"/>
                <a:cs typeface="WBCEND+ArialNarrow-Bold"/>
              </a:rPr>
              <a:t>graves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3013" y="2166409"/>
            <a:ext cx="2057312" cy="574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WBCEND+ArialNarrow-Bold"/>
                <a:cs typeface="WBCEND+ArialNarrow-Bold"/>
              </a:rPr>
              <a:t>desigualdades</a:t>
            </a:r>
            <a:r>
              <a:rPr dirty="0" sz="1800" b="1">
                <a:solidFill>
                  <a:srgbClr val="000000"/>
                </a:solidFill>
                <a:latin typeface="WBCEND+ArialNarrow-Bold"/>
                <a:cs typeface="WBCEND+ArialNarrow-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WBCEND+ArialNarrow-Bold"/>
                <a:cs typeface="WBCEND+ArialNarrow-Bold"/>
              </a:rPr>
              <a:t>socio-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WBCEND+ArialNarrow-Bold"/>
                <a:cs typeface="WBCEND+ArialNarrow-Bold"/>
              </a:rPr>
              <a:t>espaciales.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7263" y="2866969"/>
            <a:ext cx="2947734" cy="11233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Norte-rico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compacto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con</a:t>
            </a:r>
          </a:p>
          <a:p>
            <a:pPr marL="285750" marR="0">
              <a:lnSpc>
                <a:spcPts val="2065"/>
              </a:lnSpc>
              <a:spcBef>
                <a:spcPts val="3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áreas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residenciales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cerca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</a:t>
            </a:r>
          </a:p>
          <a:p>
            <a:pPr marL="28575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fuentes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trabajo,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parques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</a:p>
          <a:p>
            <a:pPr marL="28575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centros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comerciales.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597564" y="3175258"/>
            <a:ext cx="1906046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Norte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Bogotá.</a:t>
            </a:r>
            <a:r>
              <a:rPr dirty="0" sz="1200" spc="28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Foto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del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autor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7263" y="4116650"/>
            <a:ext cx="3228934" cy="574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Sur-pobre,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lejos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distritos</a:t>
            </a:r>
          </a:p>
          <a:p>
            <a:pPr marL="285750" marR="0">
              <a:lnSpc>
                <a:spcPts val="2065"/>
              </a:lnSpc>
              <a:spcBef>
                <a:spcPts val="3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negocios,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sufre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93013" y="4665290"/>
            <a:ext cx="2309253" cy="11233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hacinamiento,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insuficiente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infraestructura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verde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transporte,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criminalidad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contaminación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aire.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1439" y="6630006"/>
            <a:ext cx="395659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1/31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150155" y="6629785"/>
            <a:ext cx="3109040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Mapa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Bogotá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Sabana.</a:t>
            </a:r>
            <a:r>
              <a:rPr dirty="0" sz="1200" spc="37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Elaborado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por</a:t>
            </a:r>
            <a:r>
              <a:rPr dirty="0" sz="1200" spc="-27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el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autor.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597564" y="6629784"/>
            <a:ext cx="1793333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Sur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Bogotá.</a:t>
            </a:r>
            <a:r>
              <a:rPr dirty="0" sz="1200" spc="15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Foto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del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autor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9" y="106740"/>
            <a:ext cx="1171093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Problema</a:t>
            </a:r>
            <a:r>
              <a:rPr dirty="0" sz="1100" spc="1307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Teoría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653" y="106740"/>
            <a:ext cx="591827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Métodos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5744" y="106740"/>
            <a:ext cx="668225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Resultado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558" y="106739"/>
            <a:ext cx="64898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Discusión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7263" y="599647"/>
            <a:ext cx="213496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CONTEXTO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(I):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7263" y="1068650"/>
            <a:ext cx="2897441" cy="8490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través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historia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una</a:t>
            </a:r>
          </a:p>
          <a:p>
            <a:pPr marL="285750" marR="0">
              <a:lnSpc>
                <a:spcPts val="2065"/>
              </a:lnSpc>
              <a:spcBef>
                <a:spcPts val="3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discontinuidad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políticas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</a:p>
          <a:p>
            <a:pPr marL="28575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ordenamiento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territorial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han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3013" y="1891610"/>
            <a:ext cx="2830028" cy="8490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creado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una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ciudad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enormes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desigualdades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morfológicas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sociales.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7263" y="2866969"/>
            <a:ext cx="2970136" cy="574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Entre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1940s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1970s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ciudad</a:t>
            </a:r>
          </a:p>
          <a:p>
            <a:pPr marL="285750" marR="0">
              <a:lnSpc>
                <a:spcPts val="2065"/>
              </a:lnSpc>
              <a:spcBef>
                <a:spcPts val="3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siguió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modelo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93013" y="3415610"/>
            <a:ext cx="2819718" cy="13976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ordenamiento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importado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Estados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Unidos,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 spc="43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Ciudad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Expandida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basado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planes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viales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segregación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usos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suelo.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439" y="6630006"/>
            <a:ext cx="395659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2/31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835764" y="6633033"/>
            <a:ext cx="1950864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Diagrama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elaborado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por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autor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9" y="106740"/>
            <a:ext cx="1171093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Problema</a:t>
            </a:r>
            <a:r>
              <a:rPr dirty="0" sz="1100" spc="1307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Teoría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653" y="106740"/>
            <a:ext cx="591827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Métodos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5744" y="106740"/>
            <a:ext cx="668225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Resultado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558" y="106739"/>
            <a:ext cx="64898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Discusión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7263" y="599647"/>
            <a:ext cx="213496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CONTEXTO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(I):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7263" y="1068650"/>
            <a:ext cx="3220225" cy="8490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Sin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embargo,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modelo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llevó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</a:t>
            </a:r>
          </a:p>
          <a:p>
            <a:pPr marL="285750" marR="0">
              <a:lnSpc>
                <a:spcPts val="2065"/>
              </a:lnSpc>
              <a:spcBef>
                <a:spcPts val="3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expansión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descontrolada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</a:p>
          <a:p>
            <a:pPr marL="28575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extrema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segregación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social.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263" y="2044010"/>
            <a:ext cx="3146135" cy="1946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acuerdo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modelo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</a:p>
          <a:p>
            <a:pPr marL="285750" marR="0">
              <a:lnSpc>
                <a:spcPts val="2065"/>
              </a:lnSpc>
              <a:spcBef>
                <a:spcPts val="3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desarrollo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urbano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promovido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por</a:t>
            </a:r>
          </a:p>
          <a:p>
            <a:pPr marL="28575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sector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privado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forma</a:t>
            </a:r>
          </a:p>
          <a:p>
            <a:pPr marL="28575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vivienda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suburbana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para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</a:p>
          <a:p>
            <a:pPr marL="28575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sectores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alto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ingreso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</a:t>
            </a:r>
          </a:p>
          <a:p>
            <a:pPr marL="28575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urbanización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informal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para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</a:p>
          <a:p>
            <a:pPr marL="28575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migrantes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campo.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688357" y="3085376"/>
            <a:ext cx="2414135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Norte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Bogotá,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1960s.</a:t>
            </a:r>
            <a:r>
              <a:rPr dirty="0" sz="1200" spc="37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(Villegas,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2010)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61789" y="3803870"/>
            <a:ext cx="2882676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Sectores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sociales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Bogotá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1946.</a:t>
            </a:r>
            <a:r>
              <a:rPr dirty="0" sz="1200" spc="1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(UNAL,</a:t>
            </a:r>
            <a:r>
              <a:rPr dirty="0" sz="1200" spc="-2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2017)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688355" y="6560320"/>
            <a:ext cx="2399669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South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of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Bogotá,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1960s.</a:t>
            </a:r>
            <a:r>
              <a:rPr dirty="0" sz="1200" spc="25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(Villegas,</a:t>
            </a:r>
            <a:r>
              <a:rPr dirty="0" sz="1200" spc="-26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2010)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823111" y="6606783"/>
            <a:ext cx="3050950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Plan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zonificación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Bogotá,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1940.</a:t>
            </a:r>
            <a:r>
              <a:rPr dirty="0" sz="1200" spc="2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(UNAL,</a:t>
            </a:r>
            <a:r>
              <a:rPr dirty="0" sz="1200" spc="-2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2017)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1439" y="6630006"/>
            <a:ext cx="395659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3/31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9" y="106740"/>
            <a:ext cx="1171093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Problema</a:t>
            </a:r>
            <a:r>
              <a:rPr dirty="0" sz="1100" spc="1307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Teoría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653" y="106740"/>
            <a:ext cx="591827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Métodos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5744" y="106740"/>
            <a:ext cx="668225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Resultado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558" y="106739"/>
            <a:ext cx="64898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Discusión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7263" y="599647"/>
            <a:ext cx="221878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CONTEXTO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(II):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7263" y="1068650"/>
            <a:ext cx="3199422" cy="22206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Como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respuesta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expansión</a:t>
            </a:r>
          </a:p>
          <a:p>
            <a:pPr marL="285750" marR="0">
              <a:lnSpc>
                <a:spcPts val="2065"/>
              </a:lnSpc>
              <a:spcBef>
                <a:spcPts val="3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descontrolada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segregación</a:t>
            </a:r>
          </a:p>
          <a:p>
            <a:pPr marL="28575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social,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entre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1980s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2000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</a:p>
          <a:p>
            <a:pPr marL="28575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ciudad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implementó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modelo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</a:p>
          <a:p>
            <a:pPr marL="28575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Ciudad</a:t>
            </a:r>
            <a:r>
              <a:rPr dirty="0" sz="1800" spc="-4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Compacta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.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modelo</a:t>
            </a:r>
          </a:p>
          <a:p>
            <a:pPr marL="28575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estableció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perímetro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urbano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</a:p>
          <a:p>
            <a:pPr marL="28575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estimuló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densificación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las</a:t>
            </a:r>
          </a:p>
          <a:p>
            <a:pPr marL="28575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áreas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centrales.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263" y="3415610"/>
            <a:ext cx="3053370" cy="8490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modelo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ordenamiento</a:t>
            </a:r>
          </a:p>
          <a:p>
            <a:pPr marL="285750" marR="0">
              <a:lnSpc>
                <a:spcPts val="2065"/>
              </a:lnSpc>
              <a:spcBef>
                <a:spcPts val="33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estuvo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basado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principios</a:t>
            </a:r>
          </a:p>
          <a:p>
            <a:pPr marL="28575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europeos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crecimiento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3013" y="4238570"/>
            <a:ext cx="2881896" cy="574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compacto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una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visión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normativa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forma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urbana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ideal.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439" y="6630006"/>
            <a:ext cx="395659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4/31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835764" y="6633033"/>
            <a:ext cx="1950864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Diagrama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elaborado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por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autor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319" y="106740"/>
            <a:ext cx="1171093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EHUSJJ+ArialNarrow"/>
                <a:cs typeface="EHUSJJ+ArialNarrow"/>
              </a:rPr>
              <a:t>Problema</a:t>
            </a:r>
            <a:r>
              <a:rPr dirty="0" sz="1100" spc="1307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Teoría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653" y="106740"/>
            <a:ext cx="591827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Métodos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5744" y="106740"/>
            <a:ext cx="668225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Resultado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3558" y="106739"/>
            <a:ext cx="648989" cy="198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fbfbf"/>
                </a:solidFill>
                <a:latin typeface="EHUSJJ+ArialNarrow"/>
                <a:cs typeface="EHUSJJ+ArialNarrow"/>
              </a:rPr>
              <a:t>Discusión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72472" y="562295"/>
            <a:ext cx="2041116" cy="3958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Áreas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uso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mixto,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sub-centros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</a:p>
          <a:p>
            <a:pPr marL="0" marR="0">
              <a:lnSpc>
                <a:spcPts val="137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corredores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transporte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público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7263" y="591333"/>
            <a:ext cx="221878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CONTEXTO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rbel"/>
                <a:cs typeface="Corbel"/>
              </a:rPr>
              <a:t>(II):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7263" y="1060336"/>
            <a:ext cx="3011284" cy="301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Acuerdo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7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of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1979,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introdujo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276710" y="1053985"/>
            <a:ext cx="1301890" cy="745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399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Áreas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Industriales</a:t>
            </a:r>
          </a:p>
          <a:p>
            <a:pPr marL="10886" marR="0">
              <a:lnSpc>
                <a:spcPts val="1376"/>
              </a:lnSpc>
              <a:spcBef>
                <a:spcPts val="71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Áreas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Residenciales</a:t>
            </a:r>
          </a:p>
          <a:p>
            <a:pPr marL="0" marR="0">
              <a:lnSpc>
                <a:spcPts val="1376"/>
              </a:lnSpc>
              <a:spcBef>
                <a:spcPts val="678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Áreas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Verdes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93013" y="1334656"/>
            <a:ext cx="2413495" cy="300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modelo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través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93013" y="1608976"/>
            <a:ext cx="2995968" cy="8490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perímetro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servicios,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un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área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</a:p>
          <a:p>
            <a:pPr marL="0" marR="0">
              <a:lnSpc>
                <a:spcPts val="2065"/>
              </a:lnSpc>
              <a:spcBef>
                <a:spcPts val="4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actividad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múltiple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el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centro</a:t>
            </a:r>
          </a:p>
          <a:p>
            <a:pPr marL="0" marR="0">
              <a:lnSpc>
                <a:spcPts val="2065"/>
              </a:lnSpc>
              <a:spcBef>
                <a:spcPts val="94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expandido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y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en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sub-centros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93013" y="2431936"/>
            <a:ext cx="2846914" cy="5750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periféricos,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donde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permitió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</a:p>
          <a:p>
            <a:pPr marL="0" marR="0">
              <a:lnSpc>
                <a:spcPts val="2065"/>
              </a:lnSpc>
              <a:spcBef>
                <a:spcPts val="47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Densificación</a:t>
            </a:r>
            <a:r>
              <a:rPr dirty="0" sz="1800" spc="-4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predio-a-predio.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75476" y="3033138"/>
            <a:ext cx="4017167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Mecanismos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Regulación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Crecimiento,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Acuerdo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7</a:t>
            </a:r>
            <a:r>
              <a:rPr dirty="0" sz="1200" spc="34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(DAPD,</a:t>
            </a:r>
            <a:r>
              <a:rPr dirty="0" sz="1200" spc="-2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1981)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07263" y="3132976"/>
            <a:ext cx="2865660" cy="301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JANLRF+ArialMT"/>
                <a:cs typeface="JANLRF+ArialMT"/>
              </a:rPr>
              <a:t>•</a:t>
            </a:r>
            <a:r>
              <a:rPr dirty="0" sz="1850" spc="1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estrategia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se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800">
                <a:solidFill>
                  <a:srgbClr val="000000"/>
                </a:solidFill>
                <a:latin typeface="EHUSJJ+ArialNarrow"/>
                <a:cs typeface="EHUSJJ+ArialNarrow"/>
              </a:rPr>
              <a:t>denominó: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93013" y="3407618"/>
            <a:ext cx="2795239" cy="300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Ciudades</a:t>
            </a:r>
            <a:r>
              <a:rPr dirty="0" sz="1800" spc="-38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dentro</a:t>
            </a:r>
            <a:r>
              <a:rPr dirty="0" sz="1800" spc="-39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de</a:t>
            </a:r>
            <a:r>
              <a:rPr dirty="0" sz="1800" spc="-37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la</a:t>
            </a:r>
            <a:r>
              <a:rPr dirty="0" sz="1800" spc="-39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 </a:t>
            </a:r>
            <a:r>
              <a:rPr dirty="0" sz="1800" b="1">
                <a:solidFill>
                  <a:srgbClr val="000000"/>
                </a:solidFill>
                <a:latin typeface="FFEMHV+ArialNarrow-BoldItalic"/>
                <a:cs typeface="FFEMHV+ArialNarrow-BoldItalic"/>
              </a:rPr>
              <a:t>Ciudad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439" y="6630006"/>
            <a:ext cx="395659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5/31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231933" y="6623516"/>
            <a:ext cx="3261517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Ciudades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dentro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de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la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Ciudad.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Acuerdo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7</a:t>
            </a:r>
            <a:r>
              <a:rPr dirty="0" sz="1200" spc="43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(DAPD,</a:t>
            </a:r>
            <a:r>
              <a:rPr dirty="0" sz="1200" spc="-2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1981)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668784" y="6612631"/>
            <a:ext cx="2234404" cy="212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Zonificación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Acuerdo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7</a:t>
            </a:r>
            <a:r>
              <a:rPr dirty="0" sz="1200">
                <a:solidFill>
                  <a:srgbClr val="000000"/>
                </a:solidFill>
                <a:latin typeface="EHUSJJ+ArialNarrow"/>
                <a:cs typeface="EHUSJJ+ArialNarrow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(DAPD,</a:t>
            </a:r>
            <a:r>
              <a:rPr dirty="0" sz="1200" spc="-25">
                <a:solidFill>
                  <a:srgbClr val="000000"/>
                </a:solidFill>
                <a:latin typeface="LLQIVE+ArialNarrow-Italic"/>
                <a:cs typeface="LLQIVE+ArialNarrow-Italic"/>
              </a:rPr>
              <a:t> </a:t>
            </a:r>
            <a:r>
              <a:rPr dirty="0" sz="1200">
                <a:solidFill>
                  <a:srgbClr val="000000"/>
                </a:solidFill>
                <a:latin typeface="LLQIVE+ArialNarrow-Italic"/>
                <a:cs typeface="LLQIVE+ArialNarrow-Italic"/>
              </a:rPr>
              <a:t>1979)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2023-04-17T10:13:46-05:00</dcterms:modified>
</cp:coreProperties>
</file>