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476" r:id="rId2"/>
    <p:sldId id="429" r:id="rId3"/>
    <p:sldId id="376" r:id="rId4"/>
    <p:sldId id="434" r:id="rId5"/>
    <p:sldId id="435" r:id="rId6"/>
    <p:sldId id="436" r:id="rId7"/>
    <p:sldId id="432" r:id="rId8"/>
    <p:sldId id="439" r:id="rId9"/>
    <p:sldId id="440" r:id="rId10"/>
    <p:sldId id="412" r:id="rId11"/>
    <p:sldId id="408" r:id="rId12"/>
    <p:sldId id="442" r:id="rId13"/>
    <p:sldId id="444" r:id="rId14"/>
    <p:sldId id="443" r:id="rId15"/>
    <p:sldId id="446" r:id="rId16"/>
    <p:sldId id="445" r:id="rId17"/>
    <p:sldId id="411" r:id="rId18"/>
    <p:sldId id="414" r:id="rId19"/>
    <p:sldId id="474" r:id="rId20"/>
    <p:sldId id="419" r:id="rId21"/>
    <p:sldId id="356" r:id="rId22"/>
    <p:sldId id="441" r:id="rId23"/>
    <p:sldId id="418" r:id="rId24"/>
    <p:sldId id="427" r:id="rId25"/>
    <p:sldId id="422" r:id="rId26"/>
    <p:sldId id="391" r:id="rId27"/>
    <p:sldId id="425" r:id="rId28"/>
    <p:sldId id="423" r:id="rId29"/>
    <p:sldId id="428" r:id="rId30"/>
    <p:sldId id="424" r:id="rId31"/>
    <p:sldId id="366" r:id="rId32"/>
    <p:sldId id="464" r:id="rId33"/>
    <p:sldId id="447" r:id="rId34"/>
    <p:sldId id="475" r:id="rId35"/>
    <p:sldId id="448" r:id="rId36"/>
    <p:sldId id="449" r:id="rId37"/>
    <p:sldId id="450" r:id="rId38"/>
    <p:sldId id="452" r:id="rId39"/>
    <p:sldId id="457" r:id="rId40"/>
    <p:sldId id="458" r:id="rId41"/>
    <p:sldId id="426" r:id="rId42"/>
    <p:sldId id="410" r:id="rId43"/>
    <p:sldId id="417" r:id="rId44"/>
  </p:sldIdLst>
  <p:sldSz cx="9906000" cy="6858000" type="A4"/>
  <p:notesSz cx="7315200" cy="9601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AA00"/>
    <a:srgbClr val="E65437"/>
    <a:srgbClr val="E63655"/>
    <a:srgbClr val="987A1B"/>
    <a:srgbClr val="AC7A1B"/>
    <a:srgbClr val="AC981B"/>
    <a:srgbClr val="555500"/>
    <a:srgbClr val="5A9492"/>
    <a:srgbClr val="303030"/>
    <a:srgbClr val="0D364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2FE6D-9CE1-4457-8738-9648B5D315D5}" v="802" dt="2018-09-25T13:27:28.002"/>
    <p1510:client id="{CA076948-EEDD-4D67-AFD0-F2D235B7978C}" v="6" dt="2018-09-25T21:58:10.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7" autoAdjust="0"/>
    <p:restoredTop sz="94660"/>
  </p:normalViewPr>
  <p:slideViewPr>
    <p:cSldViewPr snapToGrid="0">
      <p:cViewPr varScale="1">
        <p:scale>
          <a:sx n="85" d="100"/>
          <a:sy n="85"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io Romero Mejía" userId="dbec8725e04aeacf" providerId="LiveId" clId="{CA076948-EEDD-4D67-AFD0-F2D235B7978C}"/>
    <pc:docChg chg="delSld">
      <pc:chgData name="Mauricio Romero Mejía" userId="dbec8725e04aeacf" providerId="LiveId" clId="{CA076948-EEDD-4D67-AFD0-F2D235B7978C}" dt="2018-09-25T21:58:10.689" v="5" actId="2696"/>
      <pc:docMkLst>
        <pc:docMk/>
      </pc:docMkLst>
      <pc:sldChg chg="del">
        <pc:chgData name="Mauricio Romero Mejía" userId="dbec8725e04aeacf" providerId="LiveId" clId="{CA076948-EEDD-4D67-AFD0-F2D235B7978C}" dt="2018-09-25T21:57:56.056" v="0" actId="2696"/>
        <pc:sldMkLst>
          <pc:docMk/>
          <pc:sldMk cId="2291204690" sldId="451"/>
        </pc:sldMkLst>
      </pc:sldChg>
      <pc:sldChg chg="del">
        <pc:chgData name="Mauricio Romero Mejía" userId="dbec8725e04aeacf" providerId="LiveId" clId="{CA076948-EEDD-4D67-AFD0-F2D235B7978C}" dt="2018-09-25T21:58:02.778" v="1" actId="2696"/>
        <pc:sldMkLst>
          <pc:docMk/>
          <pc:sldMk cId="3024840865" sldId="459"/>
        </pc:sldMkLst>
      </pc:sldChg>
      <pc:sldChg chg="del">
        <pc:chgData name="Mauricio Romero Mejía" userId="dbec8725e04aeacf" providerId="LiveId" clId="{CA076948-EEDD-4D67-AFD0-F2D235B7978C}" dt="2018-09-25T21:58:05.056" v="2" actId="2696"/>
        <pc:sldMkLst>
          <pc:docMk/>
          <pc:sldMk cId="457089848" sldId="460"/>
        </pc:sldMkLst>
      </pc:sldChg>
      <pc:sldChg chg="del">
        <pc:chgData name="Mauricio Romero Mejía" userId="dbec8725e04aeacf" providerId="LiveId" clId="{CA076948-EEDD-4D67-AFD0-F2D235B7978C}" dt="2018-09-25T21:58:06.819" v="3" actId="2696"/>
        <pc:sldMkLst>
          <pc:docMk/>
          <pc:sldMk cId="2060973098" sldId="461"/>
        </pc:sldMkLst>
      </pc:sldChg>
      <pc:sldChg chg="del">
        <pc:chgData name="Mauricio Romero Mejía" userId="dbec8725e04aeacf" providerId="LiveId" clId="{CA076948-EEDD-4D67-AFD0-F2D235B7978C}" dt="2018-09-25T21:58:08.777" v="4" actId="2696"/>
        <pc:sldMkLst>
          <pc:docMk/>
          <pc:sldMk cId="53107430" sldId="462"/>
        </pc:sldMkLst>
      </pc:sldChg>
      <pc:sldChg chg="del">
        <pc:chgData name="Mauricio Romero Mejía" userId="dbec8725e04aeacf" providerId="LiveId" clId="{CA076948-EEDD-4D67-AFD0-F2D235B7978C}" dt="2018-09-25T21:58:10.689" v="5" actId="2696"/>
        <pc:sldMkLst>
          <pc:docMk/>
          <pc:sldMk cId="2999761941" sldId="463"/>
        </pc:sldMkLst>
      </pc:sldChg>
    </pc:docChg>
  </pc:docChgLst>
  <pc:docChgLst>
    <pc:chgData name="Mauricio Romero" userId="dbec8725e04aeacf" providerId="LiveId" clId="{286A7F7C-0C7C-4190-97BA-864EFDE8A854}"/>
    <pc:docChg chg="undo custSel addSld delSld modSld sldOrd">
      <pc:chgData name="Mauricio Romero" userId="dbec8725e04aeacf" providerId="LiveId" clId="{286A7F7C-0C7C-4190-97BA-864EFDE8A854}" dt="2018-09-24T20:14:27.668" v="393" actId="255"/>
      <pc:docMkLst>
        <pc:docMk/>
      </pc:docMkLst>
      <pc:sldChg chg="delSp del">
        <pc:chgData name="Mauricio Romero" userId="dbec8725e04aeacf" providerId="LiveId" clId="{286A7F7C-0C7C-4190-97BA-864EFDE8A854}" dt="2018-09-24T14:36:17.822" v="18" actId="2696"/>
        <pc:sldMkLst>
          <pc:docMk/>
          <pc:sldMk cId="3572699057" sldId="256"/>
        </pc:sldMkLst>
        <pc:picChg chg="del">
          <ac:chgData name="Mauricio Romero" userId="dbec8725e04aeacf" providerId="LiveId" clId="{286A7F7C-0C7C-4190-97BA-864EFDE8A854}" dt="2018-09-24T14:36:02.869" v="16"/>
          <ac:picMkLst>
            <pc:docMk/>
            <pc:sldMk cId="3572699057" sldId="256"/>
            <ac:picMk id="6" creationId="{EF504426-346F-4D5A-B603-8874786DF86F}"/>
          </ac:picMkLst>
        </pc:picChg>
      </pc:sldChg>
      <pc:sldChg chg="del">
        <pc:chgData name="Mauricio Romero" userId="dbec8725e04aeacf" providerId="LiveId" clId="{286A7F7C-0C7C-4190-97BA-864EFDE8A854}" dt="2018-09-24T15:40:38.285" v="334" actId="2696"/>
        <pc:sldMkLst>
          <pc:docMk/>
          <pc:sldMk cId="831533356" sldId="264"/>
        </pc:sldMkLst>
      </pc:sldChg>
      <pc:sldChg chg="modSp">
        <pc:chgData name="Mauricio Romero" userId="dbec8725e04aeacf" providerId="LiveId" clId="{286A7F7C-0C7C-4190-97BA-864EFDE8A854}" dt="2018-09-24T15:12:23.407" v="333" actId="1035"/>
        <pc:sldMkLst>
          <pc:docMk/>
          <pc:sldMk cId="2554075880" sldId="356"/>
        </pc:sldMkLst>
        <pc:spChg chg="mod">
          <ac:chgData name="Mauricio Romero" userId="dbec8725e04aeacf" providerId="LiveId" clId="{286A7F7C-0C7C-4190-97BA-864EFDE8A854}" dt="2018-09-24T15:12:23.407" v="333" actId="1035"/>
          <ac:spMkLst>
            <pc:docMk/>
            <pc:sldMk cId="2554075880" sldId="356"/>
            <ac:spMk id="26" creationId="{00000000-0000-0000-0000-000000000000}"/>
          </ac:spMkLst>
        </pc:spChg>
        <pc:spChg chg="mod">
          <ac:chgData name="Mauricio Romero" userId="dbec8725e04aeacf" providerId="LiveId" clId="{286A7F7C-0C7C-4190-97BA-864EFDE8A854}" dt="2018-09-24T15:12:23.407" v="333" actId="1035"/>
          <ac:spMkLst>
            <pc:docMk/>
            <pc:sldMk cId="2554075880" sldId="356"/>
            <ac:spMk id="27" creationId="{00000000-0000-0000-0000-000000000000}"/>
          </ac:spMkLst>
        </pc:spChg>
        <pc:spChg chg="mod">
          <ac:chgData name="Mauricio Romero" userId="dbec8725e04aeacf" providerId="LiveId" clId="{286A7F7C-0C7C-4190-97BA-864EFDE8A854}" dt="2018-09-24T15:12:23.407" v="333" actId="1035"/>
          <ac:spMkLst>
            <pc:docMk/>
            <pc:sldMk cId="2554075880" sldId="356"/>
            <ac:spMk id="28" creationId="{00000000-0000-0000-0000-000000000000}"/>
          </ac:spMkLst>
        </pc:spChg>
        <pc:spChg chg="mod">
          <ac:chgData name="Mauricio Romero" userId="dbec8725e04aeacf" providerId="LiveId" clId="{286A7F7C-0C7C-4190-97BA-864EFDE8A854}" dt="2018-09-24T15:12:23.407" v="333" actId="1035"/>
          <ac:spMkLst>
            <pc:docMk/>
            <pc:sldMk cId="2554075880" sldId="356"/>
            <ac:spMk id="29" creationId="{00000000-0000-0000-0000-000000000000}"/>
          </ac:spMkLst>
        </pc:spChg>
        <pc:spChg chg="mod">
          <ac:chgData name="Mauricio Romero" userId="dbec8725e04aeacf" providerId="LiveId" clId="{286A7F7C-0C7C-4190-97BA-864EFDE8A854}" dt="2018-09-24T15:12:23.407" v="333" actId="1035"/>
          <ac:spMkLst>
            <pc:docMk/>
            <pc:sldMk cId="2554075880" sldId="356"/>
            <ac:spMk id="30" creationId="{00000000-0000-0000-0000-000000000000}"/>
          </ac:spMkLst>
        </pc:spChg>
      </pc:sldChg>
      <pc:sldChg chg="modSp">
        <pc:chgData name="Mauricio Romero" userId="dbec8725e04aeacf" providerId="LiveId" clId="{286A7F7C-0C7C-4190-97BA-864EFDE8A854}" dt="2018-09-24T14:28:53.467" v="15" actId="20577"/>
        <pc:sldMkLst>
          <pc:docMk/>
          <pc:sldMk cId="3655191490" sldId="417"/>
        </pc:sldMkLst>
        <pc:spChg chg="mod">
          <ac:chgData name="Mauricio Romero" userId="dbec8725e04aeacf" providerId="LiveId" clId="{286A7F7C-0C7C-4190-97BA-864EFDE8A854}" dt="2018-09-24T14:28:53.467" v="15" actId="20577"/>
          <ac:spMkLst>
            <pc:docMk/>
            <pc:sldMk cId="3655191490" sldId="417"/>
            <ac:spMk id="22" creationId="{00000000-0000-0000-0000-000000000000}"/>
          </ac:spMkLst>
        </pc:spChg>
      </pc:sldChg>
      <pc:sldChg chg="del">
        <pc:chgData name="Mauricio Romero" userId="dbec8725e04aeacf" providerId="LiveId" clId="{286A7F7C-0C7C-4190-97BA-864EFDE8A854}" dt="2018-09-24T15:40:41.351" v="335" actId="2696"/>
        <pc:sldMkLst>
          <pc:docMk/>
          <pc:sldMk cId="1874280448" sldId="433"/>
        </pc:sldMkLst>
      </pc:sldChg>
      <pc:sldChg chg="delSp">
        <pc:chgData name="Mauricio Romero" userId="dbec8725e04aeacf" providerId="LiveId" clId="{286A7F7C-0C7C-4190-97BA-864EFDE8A854}" dt="2018-09-24T19:48:19.139" v="336" actId="478"/>
        <pc:sldMkLst>
          <pc:docMk/>
          <pc:sldMk cId="2747518814" sldId="445"/>
        </pc:sldMkLst>
        <pc:picChg chg="del">
          <ac:chgData name="Mauricio Romero" userId="dbec8725e04aeacf" providerId="LiveId" clId="{286A7F7C-0C7C-4190-97BA-864EFDE8A854}" dt="2018-09-24T19:48:19.139" v="336" actId="478"/>
          <ac:picMkLst>
            <pc:docMk/>
            <pc:sldMk cId="2747518814" sldId="445"/>
            <ac:picMk id="13" creationId="{00000000-0000-0000-0000-000000000000}"/>
          </ac:picMkLst>
        </pc:picChg>
      </pc:sldChg>
      <pc:sldChg chg="ord">
        <pc:chgData name="Mauricio Romero" userId="dbec8725e04aeacf" providerId="LiveId" clId="{286A7F7C-0C7C-4190-97BA-864EFDE8A854}" dt="2018-09-24T14:48:08.642" v="24"/>
        <pc:sldMkLst>
          <pc:docMk/>
          <pc:sldMk cId="1203957878" sldId="452"/>
        </pc:sldMkLst>
      </pc:sldChg>
      <pc:sldChg chg="del">
        <pc:chgData name="Mauricio Romero" userId="dbec8725e04aeacf" providerId="LiveId" clId="{286A7F7C-0C7C-4190-97BA-864EFDE8A854}" dt="2018-09-24T14:48:36.056" v="26" actId="2696"/>
        <pc:sldMkLst>
          <pc:docMk/>
          <pc:sldMk cId="237696828" sldId="456"/>
        </pc:sldMkLst>
      </pc:sldChg>
      <pc:sldChg chg="ord">
        <pc:chgData name="Mauricio Romero" userId="dbec8725e04aeacf" providerId="LiveId" clId="{286A7F7C-0C7C-4190-97BA-864EFDE8A854}" dt="2018-09-24T14:48:11.021" v="25"/>
        <pc:sldMkLst>
          <pc:docMk/>
          <pc:sldMk cId="3180270522" sldId="457"/>
        </pc:sldMkLst>
      </pc:sldChg>
      <pc:sldChg chg="del">
        <pc:chgData name="Mauricio Romero" userId="dbec8725e04aeacf" providerId="LiveId" clId="{286A7F7C-0C7C-4190-97BA-864EFDE8A854}" dt="2018-09-24T14:15:37.940" v="3" actId="2696"/>
        <pc:sldMkLst>
          <pc:docMk/>
          <pc:sldMk cId="531752137" sldId="469"/>
        </pc:sldMkLst>
      </pc:sldChg>
      <pc:sldChg chg="del">
        <pc:chgData name="Mauricio Romero" userId="dbec8725e04aeacf" providerId="LiveId" clId="{286A7F7C-0C7C-4190-97BA-864EFDE8A854}" dt="2018-09-24T14:15:35.030" v="0" actId="2696"/>
        <pc:sldMkLst>
          <pc:docMk/>
          <pc:sldMk cId="2072192472" sldId="470"/>
        </pc:sldMkLst>
      </pc:sldChg>
      <pc:sldChg chg="del">
        <pc:chgData name="Mauricio Romero" userId="dbec8725e04aeacf" providerId="LiveId" clId="{286A7F7C-0C7C-4190-97BA-864EFDE8A854}" dt="2018-09-24T14:15:35.859" v="1" actId="2696"/>
        <pc:sldMkLst>
          <pc:docMk/>
          <pc:sldMk cId="2318494466" sldId="471"/>
        </pc:sldMkLst>
      </pc:sldChg>
      <pc:sldChg chg="del">
        <pc:chgData name="Mauricio Romero" userId="dbec8725e04aeacf" providerId="LiveId" clId="{286A7F7C-0C7C-4190-97BA-864EFDE8A854}" dt="2018-09-24T14:15:37.169" v="2" actId="2696"/>
        <pc:sldMkLst>
          <pc:docMk/>
          <pc:sldMk cId="3379609350" sldId="472"/>
        </pc:sldMkLst>
      </pc:sldChg>
      <pc:sldChg chg="del">
        <pc:chgData name="Mauricio Romero" userId="dbec8725e04aeacf" providerId="LiveId" clId="{286A7F7C-0C7C-4190-97BA-864EFDE8A854}" dt="2018-09-24T14:47:36.676" v="23" actId="2696"/>
        <pc:sldMkLst>
          <pc:docMk/>
          <pc:sldMk cId="1163269850" sldId="473"/>
        </pc:sldMkLst>
      </pc:sldChg>
      <pc:sldChg chg="modSp">
        <pc:chgData name="Mauricio Romero" userId="dbec8725e04aeacf" providerId="LiveId" clId="{286A7F7C-0C7C-4190-97BA-864EFDE8A854}" dt="2018-09-24T14:49:48.444" v="31" actId="1076"/>
        <pc:sldMkLst>
          <pc:docMk/>
          <pc:sldMk cId="1183249581" sldId="475"/>
        </pc:sldMkLst>
        <pc:picChg chg="mod modCrop">
          <ac:chgData name="Mauricio Romero" userId="dbec8725e04aeacf" providerId="LiveId" clId="{286A7F7C-0C7C-4190-97BA-864EFDE8A854}" dt="2018-09-24T14:49:45.190" v="30" actId="14100"/>
          <ac:picMkLst>
            <pc:docMk/>
            <pc:sldMk cId="1183249581" sldId="475"/>
            <ac:picMk id="3" creationId="{601AE37E-C160-4B91-A847-B8C97AAB3295}"/>
          </ac:picMkLst>
        </pc:picChg>
        <pc:picChg chg="mod">
          <ac:chgData name="Mauricio Romero" userId="dbec8725e04aeacf" providerId="LiveId" clId="{286A7F7C-0C7C-4190-97BA-864EFDE8A854}" dt="2018-09-24T14:49:48.444" v="31" actId="1076"/>
          <ac:picMkLst>
            <pc:docMk/>
            <pc:sldMk cId="1183249581" sldId="475"/>
            <ac:picMk id="7" creationId="{84D6FF83-DB4F-44F8-A41B-5426AD2D012C}"/>
          </ac:picMkLst>
        </pc:picChg>
      </pc:sldChg>
      <pc:sldChg chg="modSp add">
        <pc:chgData name="Mauricio Romero" userId="dbec8725e04aeacf" providerId="LiveId" clId="{286A7F7C-0C7C-4190-97BA-864EFDE8A854}" dt="2018-09-24T20:14:27.668" v="393" actId="255"/>
        <pc:sldMkLst>
          <pc:docMk/>
          <pc:sldMk cId="1936101830" sldId="476"/>
        </pc:sldMkLst>
        <pc:spChg chg="mod">
          <ac:chgData name="Mauricio Romero" userId="dbec8725e04aeacf" providerId="LiveId" clId="{286A7F7C-0C7C-4190-97BA-864EFDE8A854}" dt="2018-09-24T20:14:27.668" v="393" actId="255"/>
          <ac:spMkLst>
            <pc:docMk/>
            <pc:sldMk cId="1936101830" sldId="476"/>
            <ac:spMk id="5" creationId="{00000000-0000-0000-0000-000000000000}"/>
          </ac:spMkLst>
        </pc:spChg>
        <pc:spChg chg="mod">
          <ac:chgData name="Mauricio Romero" userId="dbec8725e04aeacf" providerId="LiveId" clId="{286A7F7C-0C7C-4190-97BA-864EFDE8A854}" dt="2018-09-24T14:57:38.635" v="141" actId="20577"/>
          <ac:spMkLst>
            <pc:docMk/>
            <pc:sldMk cId="1936101830" sldId="476"/>
            <ac:spMk id="11" creationId="{A62BAC3F-D43B-4435-82D4-613B143F84EA}"/>
          </ac:spMkLst>
        </pc:spChg>
      </pc:sldChg>
    </pc:docChg>
  </pc:docChgLst>
  <pc:docChgLst>
    <pc:chgData name="Mauricio Romero" userId="dbec8725e04aeacf" providerId="LiveId" clId="{D222FE6D-9CE1-4457-8738-9648B5D315D5}"/>
    <pc:docChg chg="custSel modSld">
      <pc:chgData name="Mauricio Romero" userId="dbec8725e04aeacf" providerId="LiveId" clId="{D222FE6D-9CE1-4457-8738-9648B5D315D5}" dt="2018-09-25T13:27:28.002" v="406" actId="20577"/>
      <pc:docMkLst>
        <pc:docMk/>
      </pc:docMkLst>
      <pc:sldChg chg="modSp">
        <pc:chgData name="Mauricio Romero" userId="dbec8725e04aeacf" providerId="LiveId" clId="{D222FE6D-9CE1-4457-8738-9648B5D315D5}" dt="2018-09-25T13:27:28.002" v="406" actId="20577"/>
        <pc:sldMkLst>
          <pc:docMk/>
          <pc:sldMk cId="3655191490" sldId="417"/>
        </pc:sldMkLst>
        <pc:spChg chg="mod">
          <ac:chgData name="Mauricio Romero" userId="dbec8725e04aeacf" providerId="LiveId" clId="{D222FE6D-9CE1-4457-8738-9648B5D315D5}" dt="2018-09-25T13:27:28.002" v="406" actId="20577"/>
          <ac:spMkLst>
            <pc:docMk/>
            <pc:sldMk cId="3655191490" sldId="417"/>
            <ac:spMk id="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CO"/>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1107C4B-46E3-4105-A9DF-A77DA7E5AFB7}" type="datetimeFigureOut">
              <a:rPr lang="es-CO" smtClean="0"/>
              <a:t>25/09/2018</a:t>
            </a:fld>
            <a:endParaRPr lang="es-CO"/>
          </a:p>
        </p:txBody>
      </p:sp>
      <p:sp>
        <p:nvSpPr>
          <p:cNvPr id="4" name="Marcador de imagen de diapositiva 3"/>
          <p:cNvSpPr>
            <a:spLocks noGrp="1" noRot="1" noChangeAspect="1"/>
          </p:cNvSpPr>
          <p:nvPr>
            <p:ph type="sldImg" idx="2"/>
          </p:nvPr>
        </p:nvSpPr>
        <p:spPr>
          <a:xfrm>
            <a:off x="1317625" y="1200150"/>
            <a:ext cx="4679950" cy="3240088"/>
          </a:xfrm>
          <a:prstGeom prst="rect">
            <a:avLst/>
          </a:prstGeom>
          <a:noFill/>
          <a:ln w="12700">
            <a:solidFill>
              <a:prstClr val="black"/>
            </a:solidFill>
          </a:ln>
        </p:spPr>
        <p:txBody>
          <a:bodyPr vert="horz" lIns="96661" tIns="48331" rIns="96661" bIns="48331" rtlCol="0" anchor="ctr"/>
          <a:lstStyle/>
          <a:p>
            <a:endParaRPr lang="es-CO"/>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CO"/>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7C282E9-C17D-44D1-88DE-1AE9A6C4819C}" type="slidenum">
              <a:rPr lang="es-CO" smtClean="0"/>
              <a:t>‹Nº›</a:t>
            </a:fld>
            <a:endParaRPr lang="es-CO"/>
          </a:p>
        </p:txBody>
      </p:sp>
    </p:spTree>
    <p:extLst>
      <p:ext uri="{BB962C8B-B14F-4D97-AF65-F5344CB8AC3E}">
        <p14:creationId xmlns:p14="http://schemas.microsoft.com/office/powerpoint/2010/main" val="234050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4</a:t>
            </a:fld>
            <a:endParaRPr lang="es-CO"/>
          </a:p>
        </p:txBody>
      </p:sp>
    </p:spTree>
    <p:extLst>
      <p:ext uri="{BB962C8B-B14F-4D97-AF65-F5344CB8AC3E}">
        <p14:creationId xmlns:p14="http://schemas.microsoft.com/office/powerpoint/2010/main" val="382264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14</a:t>
            </a:fld>
            <a:endParaRPr lang="es-CO"/>
          </a:p>
        </p:txBody>
      </p:sp>
    </p:spTree>
    <p:extLst>
      <p:ext uri="{BB962C8B-B14F-4D97-AF65-F5344CB8AC3E}">
        <p14:creationId xmlns:p14="http://schemas.microsoft.com/office/powerpoint/2010/main" val="76581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15</a:t>
            </a:fld>
            <a:endParaRPr lang="es-CO"/>
          </a:p>
        </p:txBody>
      </p:sp>
    </p:spTree>
    <p:extLst>
      <p:ext uri="{BB962C8B-B14F-4D97-AF65-F5344CB8AC3E}">
        <p14:creationId xmlns:p14="http://schemas.microsoft.com/office/powerpoint/2010/main" val="1730200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16</a:t>
            </a:fld>
            <a:endParaRPr lang="es-CO"/>
          </a:p>
        </p:txBody>
      </p:sp>
    </p:spTree>
    <p:extLst>
      <p:ext uri="{BB962C8B-B14F-4D97-AF65-F5344CB8AC3E}">
        <p14:creationId xmlns:p14="http://schemas.microsoft.com/office/powerpoint/2010/main" val="33495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17</a:t>
            </a:fld>
            <a:endParaRPr lang="es-CO"/>
          </a:p>
        </p:txBody>
      </p:sp>
    </p:spTree>
    <p:extLst>
      <p:ext uri="{BB962C8B-B14F-4D97-AF65-F5344CB8AC3E}">
        <p14:creationId xmlns:p14="http://schemas.microsoft.com/office/powerpoint/2010/main" val="79412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35</a:t>
            </a:fld>
            <a:endParaRPr lang="es-CO"/>
          </a:p>
        </p:txBody>
      </p:sp>
    </p:spTree>
    <p:extLst>
      <p:ext uri="{BB962C8B-B14F-4D97-AF65-F5344CB8AC3E}">
        <p14:creationId xmlns:p14="http://schemas.microsoft.com/office/powerpoint/2010/main" val="396941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36</a:t>
            </a:fld>
            <a:endParaRPr lang="es-CO"/>
          </a:p>
        </p:txBody>
      </p:sp>
    </p:spTree>
    <p:extLst>
      <p:ext uri="{BB962C8B-B14F-4D97-AF65-F5344CB8AC3E}">
        <p14:creationId xmlns:p14="http://schemas.microsoft.com/office/powerpoint/2010/main" val="1514841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37</a:t>
            </a:fld>
            <a:endParaRPr lang="es-CO"/>
          </a:p>
        </p:txBody>
      </p:sp>
    </p:spTree>
    <p:extLst>
      <p:ext uri="{BB962C8B-B14F-4D97-AF65-F5344CB8AC3E}">
        <p14:creationId xmlns:p14="http://schemas.microsoft.com/office/powerpoint/2010/main" val="375090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38</a:t>
            </a:fld>
            <a:endParaRPr lang="es-CO"/>
          </a:p>
        </p:txBody>
      </p:sp>
    </p:spTree>
    <p:extLst>
      <p:ext uri="{BB962C8B-B14F-4D97-AF65-F5344CB8AC3E}">
        <p14:creationId xmlns:p14="http://schemas.microsoft.com/office/powerpoint/2010/main" val="1723339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39</a:t>
            </a:fld>
            <a:endParaRPr lang="es-CO"/>
          </a:p>
        </p:txBody>
      </p:sp>
    </p:spTree>
    <p:extLst>
      <p:ext uri="{BB962C8B-B14F-4D97-AF65-F5344CB8AC3E}">
        <p14:creationId xmlns:p14="http://schemas.microsoft.com/office/powerpoint/2010/main" val="194867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5</a:t>
            </a:fld>
            <a:endParaRPr lang="es-CO"/>
          </a:p>
        </p:txBody>
      </p:sp>
    </p:spTree>
    <p:extLst>
      <p:ext uri="{BB962C8B-B14F-4D97-AF65-F5344CB8AC3E}">
        <p14:creationId xmlns:p14="http://schemas.microsoft.com/office/powerpoint/2010/main" val="99428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6</a:t>
            </a:fld>
            <a:endParaRPr lang="es-CO"/>
          </a:p>
        </p:txBody>
      </p:sp>
    </p:spTree>
    <p:extLst>
      <p:ext uri="{BB962C8B-B14F-4D97-AF65-F5344CB8AC3E}">
        <p14:creationId xmlns:p14="http://schemas.microsoft.com/office/powerpoint/2010/main" val="404755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7</a:t>
            </a:fld>
            <a:endParaRPr lang="es-CO"/>
          </a:p>
        </p:txBody>
      </p:sp>
    </p:spTree>
    <p:extLst>
      <p:ext uri="{BB962C8B-B14F-4D97-AF65-F5344CB8AC3E}">
        <p14:creationId xmlns:p14="http://schemas.microsoft.com/office/powerpoint/2010/main" val="97593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8</a:t>
            </a:fld>
            <a:endParaRPr lang="es-CO"/>
          </a:p>
        </p:txBody>
      </p:sp>
    </p:spTree>
    <p:extLst>
      <p:ext uri="{BB962C8B-B14F-4D97-AF65-F5344CB8AC3E}">
        <p14:creationId xmlns:p14="http://schemas.microsoft.com/office/powerpoint/2010/main" val="45500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9</a:t>
            </a:fld>
            <a:endParaRPr lang="es-CO"/>
          </a:p>
        </p:txBody>
      </p:sp>
    </p:spTree>
    <p:extLst>
      <p:ext uri="{BB962C8B-B14F-4D97-AF65-F5344CB8AC3E}">
        <p14:creationId xmlns:p14="http://schemas.microsoft.com/office/powerpoint/2010/main" val="77420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10</a:t>
            </a:fld>
            <a:endParaRPr lang="es-CO"/>
          </a:p>
        </p:txBody>
      </p:sp>
    </p:spTree>
    <p:extLst>
      <p:ext uri="{BB962C8B-B14F-4D97-AF65-F5344CB8AC3E}">
        <p14:creationId xmlns:p14="http://schemas.microsoft.com/office/powerpoint/2010/main" val="276589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12</a:t>
            </a:fld>
            <a:endParaRPr lang="es-CO"/>
          </a:p>
        </p:txBody>
      </p:sp>
    </p:spTree>
    <p:extLst>
      <p:ext uri="{BB962C8B-B14F-4D97-AF65-F5344CB8AC3E}">
        <p14:creationId xmlns:p14="http://schemas.microsoft.com/office/powerpoint/2010/main" val="88251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7C282E9-C17D-44D1-88DE-1AE9A6C4819C}" type="slidenum">
              <a:rPr lang="es-CO" smtClean="0"/>
              <a:t>13</a:t>
            </a:fld>
            <a:endParaRPr lang="es-CO"/>
          </a:p>
        </p:txBody>
      </p:sp>
    </p:spTree>
    <p:extLst>
      <p:ext uri="{BB962C8B-B14F-4D97-AF65-F5344CB8AC3E}">
        <p14:creationId xmlns:p14="http://schemas.microsoft.com/office/powerpoint/2010/main" val="180795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5F0594-340E-479D-89B8-3C9F1BE6690C}"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291191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F0594-340E-479D-89B8-3C9F1BE6690C}"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245470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F0594-340E-479D-89B8-3C9F1BE6690C}"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369840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F0594-340E-479D-89B8-3C9F1BE6690C}"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414541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5F0594-340E-479D-89B8-3C9F1BE6690C}" type="datetimeFigureOut">
              <a:rPr lang="es-CO" smtClean="0"/>
              <a:t>25/09/2018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308703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5F0594-340E-479D-89B8-3C9F1BE6690C}" type="datetimeFigureOut">
              <a:rPr lang="es-CO" smtClean="0"/>
              <a:t>25/09/2018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125943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5F0594-340E-479D-89B8-3C9F1BE6690C}" type="datetimeFigureOut">
              <a:rPr lang="es-CO" smtClean="0"/>
              <a:t>25/09/2018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27936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5F0594-340E-479D-89B8-3C9F1BE6690C}" type="datetimeFigureOut">
              <a:rPr lang="es-CO" smtClean="0"/>
              <a:t>25/09/2018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351415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F0594-340E-479D-89B8-3C9F1BE6690C}" type="datetimeFigureOut">
              <a:rPr lang="es-CO" smtClean="0"/>
              <a:t>25/09/2018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396600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5F0594-340E-479D-89B8-3C9F1BE6690C}" type="datetimeFigureOut">
              <a:rPr lang="es-CO" smtClean="0"/>
              <a:t>25/09/2018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52918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5F0594-340E-479D-89B8-3C9F1BE6690C}" type="datetimeFigureOut">
              <a:rPr lang="es-CO" smtClean="0"/>
              <a:t>25/09/2018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15C8084-4AF4-42EB-92BD-3F3D4AB307B1}" type="slidenum">
              <a:rPr lang="es-CO" smtClean="0"/>
              <a:t>‹Nº›</a:t>
            </a:fld>
            <a:endParaRPr lang="es-CO"/>
          </a:p>
        </p:txBody>
      </p:sp>
    </p:spTree>
    <p:extLst>
      <p:ext uri="{BB962C8B-B14F-4D97-AF65-F5344CB8AC3E}">
        <p14:creationId xmlns:p14="http://schemas.microsoft.com/office/powerpoint/2010/main" val="73882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F0594-340E-479D-89B8-3C9F1BE6690C}" type="datetimeFigureOut">
              <a:rPr lang="es-CO" smtClean="0"/>
              <a:t>25/09/2018</a:t>
            </a:fld>
            <a:endParaRPr lang="es-CO"/>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C8084-4AF4-42EB-92BD-3F3D4AB307B1}" type="slidenum">
              <a:rPr lang="es-CO" smtClean="0"/>
              <a:t>‹Nº›</a:t>
            </a:fld>
            <a:endParaRPr lang="es-CO"/>
          </a:p>
        </p:txBody>
      </p:sp>
    </p:spTree>
    <p:extLst>
      <p:ext uri="{BB962C8B-B14F-4D97-AF65-F5344CB8AC3E}">
        <p14:creationId xmlns:p14="http://schemas.microsoft.com/office/powerpoint/2010/main" val="841552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6.jpeg"/><Relationship Id="rId4" Type="http://schemas.openxmlformats.org/officeDocument/2006/relationships/image" Target="../media/image8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89.jpeg"/></Relationships>
</file>

<file path=ppt/slides/_rels/slide4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93.jpeg"/><Relationship Id="rId1" Type="http://schemas.openxmlformats.org/officeDocument/2006/relationships/slideLayout" Target="../slideLayouts/slideLayout1.xml"/><Relationship Id="rId4" Type="http://schemas.openxmlformats.org/officeDocument/2006/relationships/image" Target="../media/image9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0056" y="5458155"/>
            <a:ext cx="4865786" cy="1477328"/>
          </a:xfrm>
          <a:prstGeom prst="rect">
            <a:avLst/>
          </a:prstGeom>
          <a:noFill/>
        </p:spPr>
        <p:txBody>
          <a:bodyPr wrap="square" rtlCol="0">
            <a:spAutoFit/>
          </a:bodyPr>
          <a:lstStyle/>
          <a:p>
            <a:r>
              <a:rPr lang="es-CO" sz="2000" dirty="0">
                <a:latin typeface="Arial Narrow" panose="020B0606020202030204" pitchFamily="34" charset="0"/>
              </a:rPr>
              <a:t>Morfologías Metropolitanas:</a:t>
            </a:r>
          </a:p>
          <a:p>
            <a:r>
              <a:rPr lang="es-CO" sz="1600" dirty="0">
                <a:solidFill>
                  <a:srgbClr val="55AA00"/>
                </a:solidFill>
                <a:latin typeface="Arial Narrow" panose="020B0606020202030204" pitchFamily="34" charset="0"/>
              </a:rPr>
              <a:t>El sector central de la Sabana de Bogotá</a:t>
            </a:r>
          </a:p>
          <a:p>
            <a:r>
              <a:rPr lang="es-CO" sz="1000" b="1" dirty="0">
                <a:solidFill>
                  <a:schemeClr val="tx1">
                    <a:lumMod val="50000"/>
                    <a:lumOff val="50000"/>
                  </a:schemeClr>
                </a:solidFill>
                <a:latin typeface="Arial Narrow" panose="020B0606020202030204" pitchFamily="34" charset="0"/>
              </a:rPr>
              <a:t>Doctorando: </a:t>
            </a:r>
            <a:r>
              <a:rPr lang="es-CO" sz="1000" b="1" dirty="0">
                <a:latin typeface="Arial Narrow" panose="020B0606020202030204" pitchFamily="34" charset="0"/>
              </a:rPr>
              <a:t>Mauricio Romero</a:t>
            </a:r>
          </a:p>
          <a:p>
            <a:r>
              <a:rPr lang="es-CO" sz="900" dirty="0">
                <a:solidFill>
                  <a:schemeClr val="tx1">
                    <a:lumMod val="50000"/>
                    <a:lumOff val="50000"/>
                  </a:schemeClr>
                </a:solidFill>
                <a:latin typeface="Arial Narrow" panose="020B0606020202030204" pitchFamily="34" charset="0"/>
              </a:rPr>
              <a:t>Director: Dr. </a:t>
            </a:r>
            <a:r>
              <a:rPr lang="es-CO" sz="900" dirty="0">
                <a:latin typeface="Arial Narrow" panose="020B0606020202030204" pitchFamily="34" charset="0"/>
              </a:rPr>
              <a:t>Antonio Font Arellano, UPC</a:t>
            </a:r>
          </a:p>
          <a:p>
            <a:r>
              <a:rPr lang="es-CO" sz="900" dirty="0">
                <a:solidFill>
                  <a:schemeClr val="bg1">
                    <a:lumMod val="50000"/>
                  </a:schemeClr>
                </a:solidFill>
                <a:latin typeface="Arial Narrow" panose="020B0606020202030204" pitchFamily="34" charset="0"/>
              </a:rPr>
              <a:t>Co director: Dr. </a:t>
            </a:r>
            <a:r>
              <a:rPr lang="es-CO" sz="900" dirty="0">
                <a:latin typeface="Arial Narrow" panose="020B0606020202030204" pitchFamily="34" charset="0"/>
              </a:rPr>
              <a:t>Julio Cesar Gómez, PUJ</a:t>
            </a:r>
          </a:p>
          <a:p>
            <a:endParaRPr lang="es-CO" sz="1200" b="1" dirty="0"/>
          </a:p>
          <a:p>
            <a:endParaRPr lang="es-CO" sz="1200" b="1"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9350" b="26013"/>
          <a:stretch/>
        </p:blipFill>
        <p:spPr>
          <a:xfrm>
            <a:off x="5796863" y="6384712"/>
            <a:ext cx="1756753" cy="373270"/>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854" y="6196819"/>
            <a:ext cx="1865149" cy="749055"/>
          </a:xfrm>
          <a:prstGeom prst="rect">
            <a:avLst/>
          </a:prstGeom>
        </p:spPr>
      </p:pic>
      <p:pic>
        <p:nvPicPr>
          <p:cNvPr id="10" name="Imagen 9">
            <a:extLst>
              <a:ext uri="{FF2B5EF4-FFF2-40B4-BE49-F238E27FC236}">
                <a16:creationId xmlns:a16="http://schemas.microsoft.com/office/drawing/2014/main" id="{CEBEF20B-0C02-433D-A550-A070C69211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623" b="10711"/>
          <a:stretch/>
        </p:blipFill>
        <p:spPr>
          <a:xfrm>
            <a:off x="380998" y="119873"/>
            <a:ext cx="9133938" cy="5252022"/>
          </a:xfrm>
          <a:prstGeom prst="rect">
            <a:avLst/>
          </a:prstGeom>
        </p:spPr>
      </p:pic>
      <p:sp>
        <p:nvSpPr>
          <p:cNvPr id="11" name="CuadroTexto 10">
            <a:extLst>
              <a:ext uri="{FF2B5EF4-FFF2-40B4-BE49-F238E27FC236}">
                <a16:creationId xmlns:a16="http://schemas.microsoft.com/office/drawing/2014/main" id="{A62BAC3F-D43B-4435-82D4-613B143F84EA}"/>
              </a:ext>
            </a:extLst>
          </p:cNvPr>
          <p:cNvSpPr txBox="1"/>
          <p:nvPr/>
        </p:nvSpPr>
        <p:spPr>
          <a:xfrm>
            <a:off x="5686731" y="5464228"/>
            <a:ext cx="3942272" cy="646331"/>
          </a:xfrm>
          <a:prstGeom prst="rect">
            <a:avLst/>
          </a:prstGeom>
          <a:noFill/>
        </p:spPr>
        <p:txBody>
          <a:bodyPr wrap="square" rtlCol="0">
            <a:spAutoFit/>
          </a:bodyPr>
          <a:lstStyle/>
          <a:p>
            <a:pPr algn="r"/>
            <a:r>
              <a:rPr lang="es-CO" sz="1200" dirty="0">
                <a:latin typeface="Arial Narrow" panose="020B0606020202030204" pitchFamily="34" charset="0"/>
              </a:rPr>
              <a:t>XIII Seminario Internacional de Investigación Urbano Regional. Asimetrías del desarrollo nacional y regional: </a:t>
            </a:r>
          </a:p>
          <a:p>
            <a:pPr algn="r"/>
            <a:r>
              <a:rPr lang="es-CO" sz="1200" dirty="0">
                <a:latin typeface="Arial Narrow" panose="020B0606020202030204" pitchFamily="34" charset="0"/>
              </a:rPr>
              <a:t>la oportunidad de la red de ciudades</a:t>
            </a:r>
          </a:p>
        </p:txBody>
      </p:sp>
    </p:spTree>
    <p:extLst>
      <p:ext uri="{BB962C8B-B14F-4D97-AF65-F5344CB8AC3E}">
        <p14:creationId xmlns:p14="http://schemas.microsoft.com/office/powerpoint/2010/main" val="19361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138313" y="4981269"/>
            <a:ext cx="2592187" cy="1015663"/>
          </a:xfrm>
          <a:prstGeom prst="rect">
            <a:avLst/>
          </a:prstGeom>
          <a:noFill/>
        </p:spPr>
        <p:txBody>
          <a:bodyPr wrap="square" rtlCol="0">
            <a:spAutoFit/>
          </a:bodyPr>
          <a:lstStyle/>
          <a:p>
            <a:pPr marL="285750" indent="-285750">
              <a:buFont typeface="Arial" panose="020B0604020202020204" pitchFamily="34" charset="0"/>
              <a:buChar char="•"/>
            </a:pPr>
            <a:r>
              <a:rPr lang="es-CO" sz="1200" dirty="0"/>
              <a:t>1.Borde Norte de Bogotá</a:t>
            </a:r>
          </a:p>
          <a:p>
            <a:pPr marL="285750" indent="-285750">
              <a:buFont typeface="Arial" panose="020B0604020202020204" pitchFamily="34" charset="0"/>
              <a:buChar char="•"/>
            </a:pPr>
            <a:r>
              <a:rPr lang="es-CO" sz="1200" dirty="0"/>
              <a:t>2.Chía</a:t>
            </a:r>
          </a:p>
          <a:p>
            <a:pPr marL="285750" indent="-285750">
              <a:buFont typeface="Arial" panose="020B0604020202020204" pitchFamily="34" charset="0"/>
              <a:buChar char="•"/>
            </a:pPr>
            <a:r>
              <a:rPr lang="es-CO" sz="1200" dirty="0"/>
              <a:t>3.Cajicá</a:t>
            </a:r>
          </a:p>
          <a:p>
            <a:pPr marL="285750" indent="-285750">
              <a:buFont typeface="Arial" panose="020B0604020202020204" pitchFamily="34" charset="0"/>
              <a:buChar char="•"/>
            </a:pPr>
            <a:r>
              <a:rPr lang="es-CO" sz="1200" dirty="0"/>
              <a:t>4.Tocancipá</a:t>
            </a:r>
          </a:p>
          <a:p>
            <a:pPr marL="285750" indent="-285750">
              <a:buFont typeface="Arial" panose="020B0604020202020204" pitchFamily="34" charset="0"/>
              <a:buChar char="•"/>
            </a:pPr>
            <a:r>
              <a:rPr lang="es-CO" sz="1200" dirty="0"/>
              <a:t>5.Sopó</a:t>
            </a:r>
          </a:p>
        </p:txBody>
      </p:sp>
      <p:sp>
        <p:nvSpPr>
          <p:cNvPr id="10" name="CuadroTexto 9"/>
          <p:cNvSpPr txBox="1"/>
          <p:nvPr/>
        </p:nvSpPr>
        <p:spPr>
          <a:xfrm>
            <a:off x="138313" y="4487717"/>
            <a:ext cx="1707266" cy="400110"/>
          </a:xfrm>
          <a:prstGeom prst="rect">
            <a:avLst/>
          </a:prstGeom>
          <a:noFill/>
        </p:spPr>
        <p:txBody>
          <a:bodyPr wrap="square" rtlCol="0">
            <a:spAutoFit/>
          </a:bodyPr>
          <a:lstStyle/>
          <a:p>
            <a:r>
              <a:rPr lang="es-CO" sz="2000" dirty="0">
                <a:solidFill>
                  <a:srgbClr val="55AA00"/>
                </a:solidFill>
              </a:rPr>
              <a:t>38,392 Has</a:t>
            </a:r>
          </a:p>
        </p:txBody>
      </p:sp>
      <p:sp>
        <p:nvSpPr>
          <p:cNvPr id="9" name="CuadroTexto 8">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11" name="Rectángulo 10"/>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5" name="Grupo 4"/>
          <p:cNvGrpSpPr/>
          <p:nvPr/>
        </p:nvGrpSpPr>
        <p:grpSpPr>
          <a:xfrm>
            <a:off x="4131472" y="731738"/>
            <a:ext cx="5515243" cy="6074229"/>
            <a:chOff x="4131472" y="731738"/>
            <a:chExt cx="5515243" cy="6074229"/>
          </a:xfrm>
        </p:grpSpPr>
        <p:pic>
          <p:nvPicPr>
            <p:cNvPr id="4" name="Imagen 3"/>
            <p:cNvPicPr>
              <a:picLocks noChangeAspect="1"/>
            </p:cNvPicPr>
            <p:nvPr/>
          </p:nvPicPr>
          <p:blipFill rotWithShape="1">
            <a:blip r:embed="rId3" cstate="screen">
              <a:extLst>
                <a:ext uri="{28A0092B-C50C-407E-A947-70E740481C1C}">
                  <a14:useLocalDpi xmlns:a14="http://schemas.microsoft.com/office/drawing/2010/main" val="0"/>
                </a:ext>
              </a:extLst>
            </a:blip>
            <a:srcRect l="7034" t="15749" r="4791" b="9223"/>
            <a:stretch/>
          </p:blipFill>
          <p:spPr>
            <a:xfrm>
              <a:off x="4131472" y="731738"/>
              <a:ext cx="5515243" cy="6074229"/>
            </a:xfrm>
            <a:prstGeom prst="rect">
              <a:avLst/>
            </a:prstGeom>
          </p:spPr>
        </p:pic>
        <p:sp>
          <p:nvSpPr>
            <p:cNvPr id="15" name="CuadroTexto 14"/>
            <p:cNvSpPr txBox="1"/>
            <p:nvPr/>
          </p:nvSpPr>
          <p:spPr>
            <a:xfrm>
              <a:off x="7810137" y="2103121"/>
              <a:ext cx="145143" cy="246221"/>
            </a:xfrm>
            <a:prstGeom prst="rect">
              <a:avLst/>
            </a:prstGeom>
            <a:noFill/>
            <a:ln>
              <a:solidFill>
                <a:srgbClr val="FF0000"/>
              </a:solidFill>
            </a:ln>
          </p:spPr>
          <p:txBody>
            <a:bodyPr wrap="square" rtlCol="0">
              <a:spAutoFit/>
            </a:bodyPr>
            <a:lstStyle/>
            <a:p>
              <a:pPr algn="ctr"/>
              <a:r>
                <a:rPr lang="es-CO" sz="1000" b="1" dirty="0">
                  <a:solidFill>
                    <a:srgbClr val="FF0000"/>
                  </a:solidFill>
                </a:rPr>
                <a:t>3</a:t>
              </a:r>
            </a:p>
          </p:txBody>
        </p:sp>
        <p:sp>
          <p:nvSpPr>
            <p:cNvPr id="16" name="CuadroTexto 15"/>
            <p:cNvSpPr txBox="1"/>
            <p:nvPr/>
          </p:nvSpPr>
          <p:spPr>
            <a:xfrm>
              <a:off x="8252097" y="2194561"/>
              <a:ext cx="145143" cy="246221"/>
            </a:xfrm>
            <a:prstGeom prst="rect">
              <a:avLst/>
            </a:prstGeom>
            <a:noFill/>
            <a:ln>
              <a:solidFill>
                <a:srgbClr val="FF0000"/>
              </a:solidFill>
            </a:ln>
          </p:spPr>
          <p:txBody>
            <a:bodyPr wrap="square" rtlCol="0">
              <a:spAutoFit/>
            </a:bodyPr>
            <a:lstStyle/>
            <a:p>
              <a:pPr algn="ctr"/>
              <a:r>
                <a:rPr lang="es-CO" sz="1000" b="1" dirty="0">
                  <a:solidFill>
                    <a:srgbClr val="FF0000"/>
                  </a:solidFill>
                </a:rPr>
                <a:t>5</a:t>
              </a:r>
            </a:p>
          </p:txBody>
        </p:sp>
        <p:sp>
          <p:nvSpPr>
            <p:cNvPr id="18" name="CuadroTexto 17"/>
            <p:cNvSpPr txBox="1"/>
            <p:nvPr/>
          </p:nvSpPr>
          <p:spPr>
            <a:xfrm>
              <a:off x="7532007" y="3219451"/>
              <a:ext cx="145143" cy="246221"/>
            </a:xfrm>
            <a:prstGeom prst="rect">
              <a:avLst/>
            </a:prstGeom>
            <a:noFill/>
            <a:ln>
              <a:solidFill>
                <a:srgbClr val="FF0000"/>
              </a:solidFill>
            </a:ln>
          </p:spPr>
          <p:txBody>
            <a:bodyPr wrap="square" rtlCol="0">
              <a:spAutoFit/>
            </a:bodyPr>
            <a:lstStyle/>
            <a:p>
              <a:pPr algn="ctr"/>
              <a:r>
                <a:rPr lang="es-CO" sz="1000" b="1" dirty="0">
                  <a:solidFill>
                    <a:srgbClr val="FF0000"/>
                  </a:solidFill>
                </a:rPr>
                <a:t>1</a:t>
              </a:r>
            </a:p>
          </p:txBody>
        </p:sp>
        <p:sp>
          <p:nvSpPr>
            <p:cNvPr id="19" name="CuadroTexto 18"/>
            <p:cNvSpPr txBox="1"/>
            <p:nvPr/>
          </p:nvSpPr>
          <p:spPr>
            <a:xfrm>
              <a:off x="7532006" y="2667001"/>
              <a:ext cx="145143" cy="246221"/>
            </a:xfrm>
            <a:prstGeom prst="rect">
              <a:avLst/>
            </a:prstGeom>
            <a:noFill/>
            <a:ln>
              <a:solidFill>
                <a:srgbClr val="FF0000"/>
              </a:solidFill>
            </a:ln>
          </p:spPr>
          <p:txBody>
            <a:bodyPr wrap="square" rtlCol="0">
              <a:spAutoFit/>
            </a:bodyPr>
            <a:lstStyle/>
            <a:p>
              <a:pPr algn="ctr"/>
              <a:r>
                <a:rPr lang="es-CO" sz="1000" b="1" dirty="0">
                  <a:solidFill>
                    <a:srgbClr val="FF0000"/>
                  </a:solidFill>
                </a:rPr>
                <a:t>2</a:t>
              </a:r>
            </a:p>
          </p:txBody>
        </p:sp>
        <p:sp>
          <p:nvSpPr>
            <p:cNvPr id="20" name="CuadroTexto 19"/>
            <p:cNvSpPr txBox="1"/>
            <p:nvPr/>
          </p:nvSpPr>
          <p:spPr>
            <a:xfrm>
              <a:off x="8724537" y="1405891"/>
              <a:ext cx="145143" cy="246221"/>
            </a:xfrm>
            <a:prstGeom prst="rect">
              <a:avLst/>
            </a:prstGeom>
            <a:noFill/>
            <a:ln>
              <a:solidFill>
                <a:srgbClr val="FF0000"/>
              </a:solidFill>
            </a:ln>
          </p:spPr>
          <p:txBody>
            <a:bodyPr wrap="square" rtlCol="0">
              <a:spAutoFit/>
            </a:bodyPr>
            <a:lstStyle/>
            <a:p>
              <a:pPr algn="ctr"/>
              <a:r>
                <a:rPr lang="es-CO" sz="1000" b="1" dirty="0">
                  <a:solidFill>
                    <a:srgbClr val="FF0000"/>
                  </a:solidFill>
                </a:rPr>
                <a:t>4</a:t>
              </a:r>
            </a:p>
          </p:txBody>
        </p:sp>
      </p:grpSp>
      <p:sp>
        <p:nvSpPr>
          <p:cNvPr id="17" name="CuadroTexto 16"/>
          <p:cNvSpPr txBox="1"/>
          <p:nvPr/>
        </p:nvSpPr>
        <p:spPr>
          <a:xfrm>
            <a:off x="2539149" y="128238"/>
            <a:ext cx="7254209" cy="307777"/>
          </a:xfrm>
          <a:prstGeom prst="rect">
            <a:avLst/>
          </a:prstGeom>
          <a:noFill/>
        </p:spPr>
        <p:txBody>
          <a:bodyPr wrap="square" rtlCol="0">
            <a:spAutoFit/>
          </a:bodyPr>
          <a:lstStyle/>
          <a:p>
            <a:pPr lvl="0" algn="r"/>
            <a:r>
              <a:rPr lang="es-CO" sz="1400" b="1" dirty="0">
                <a:solidFill>
                  <a:schemeClr val="bg1">
                    <a:lumMod val="50000"/>
                  </a:schemeClr>
                </a:solidFill>
                <a:latin typeface="Arial Narrow" panose="020B0606020202030204" pitchFamily="34" charset="0"/>
              </a:rPr>
              <a:t>El ámbito: la zona central de la Sabana de Bogotá</a:t>
            </a:r>
          </a:p>
        </p:txBody>
      </p:sp>
      <p:sp>
        <p:nvSpPr>
          <p:cNvPr id="21" name="CuadroTexto 20">
            <a:extLst>
              <a:ext uri="{FF2B5EF4-FFF2-40B4-BE49-F238E27FC236}">
                <a16:creationId xmlns:a16="http://schemas.microsoft.com/office/drawing/2014/main" id="{87543B6E-72E5-4C40-A928-DDF209037B4A}"/>
              </a:ext>
            </a:extLst>
          </p:cNvPr>
          <p:cNvSpPr txBox="1"/>
          <p:nvPr/>
        </p:nvSpPr>
        <p:spPr>
          <a:xfrm>
            <a:off x="68640" y="6367645"/>
            <a:ext cx="2317834" cy="3693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81252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ector recto 43"/>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760504" y="2903979"/>
            <a:ext cx="6811497" cy="1815882"/>
          </a:xfrm>
          <a:prstGeom prst="rect">
            <a:avLst/>
          </a:prstGeom>
          <a:noFill/>
        </p:spPr>
        <p:txBody>
          <a:bodyPr wrap="square" rtlCol="0">
            <a:spAutoFit/>
          </a:bodyPr>
          <a:lstStyle/>
          <a:p>
            <a:pPr algn="just"/>
            <a:endParaRPr lang="es-CO" sz="1100" i="1" dirty="0">
              <a:solidFill>
                <a:srgbClr val="55AA00"/>
              </a:solidFill>
              <a:latin typeface="Arial Narrow" panose="020B0606020202030204" pitchFamily="34" charset="0"/>
            </a:endParaRPr>
          </a:p>
          <a:p>
            <a:pPr marL="285750" indent="-285750">
              <a:buFont typeface="Arial" panose="020B0604020202020204" pitchFamily="34" charset="0"/>
              <a:buChar char="•"/>
            </a:pPr>
            <a:r>
              <a:rPr lang="es-CO" b="1" dirty="0">
                <a:solidFill>
                  <a:srgbClr val="55AA00"/>
                </a:solidFill>
                <a:latin typeface="Arial Narrow" panose="020B0606020202030204" pitchFamily="34" charset="0"/>
              </a:rPr>
              <a:t>Soporte Geográfico</a:t>
            </a:r>
          </a:p>
          <a:p>
            <a:pPr marL="285750" indent="-285750">
              <a:buFont typeface="Arial" panose="020B0604020202020204" pitchFamily="34" charset="0"/>
              <a:buChar char="•"/>
            </a:pPr>
            <a:r>
              <a:rPr lang="es-CO" b="1" dirty="0">
                <a:solidFill>
                  <a:srgbClr val="55AA00"/>
                </a:solidFill>
                <a:latin typeface="Arial Narrow" panose="020B0606020202030204" pitchFamily="34" charset="0"/>
              </a:rPr>
              <a:t>Red de la movilidad </a:t>
            </a:r>
          </a:p>
          <a:p>
            <a:pPr marL="285750" indent="-285750">
              <a:buFont typeface="Arial" panose="020B0604020202020204" pitchFamily="34" charset="0"/>
              <a:buChar char="•"/>
            </a:pPr>
            <a:r>
              <a:rPr lang="es-CO" b="1" dirty="0">
                <a:solidFill>
                  <a:srgbClr val="55AA00"/>
                </a:solidFill>
                <a:latin typeface="Arial Narrow" panose="020B0606020202030204" pitchFamily="34" charset="0"/>
              </a:rPr>
              <a:t>Mallados: </a:t>
            </a:r>
            <a:r>
              <a:rPr lang="es-CO" b="1" dirty="0">
                <a:solidFill>
                  <a:schemeClr val="tx1">
                    <a:lumMod val="50000"/>
                    <a:lumOff val="50000"/>
                  </a:schemeClr>
                </a:solidFill>
                <a:latin typeface="Arial Narrow" panose="020B0606020202030204" pitchFamily="34" charset="0"/>
              </a:rPr>
              <a:t>Sistema de asentamientos: Cascos históricos. Estructura predial.</a:t>
            </a:r>
          </a:p>
          <a:p>
            <a:endParaRPr lang="es-CO" b="1" dirty="0">
              <a:solidFill>
                <a:srgbClr val="55AA00"/>
              </a:solidFill>
              <a:latin typeface="Arial Narrow" panose="020B0606020202030204" pitchFamily="34" charset="0"/>
            </a:endParaRPr>
          </a:p>
          <a:p>
            <a:endParaRPr lang="es-CO" sz="1100" dirty="0"/>
          </a:p>
        </p:txBody>
      </p:sp>
      <p:sp>
        <p:nvSpPr>
          <p:cNvPr id="8" name="CuadroTexto 7">
            <a:extLst>
              <a:ext uri="{FF2B5EF4-FFF2-40B4-BE49-F238E27FC236}">
                <a16:creationId xmlns:a16="http://schemas.microsoft.com/office/drawing/2014/main" id="{146A4C8A-B37B-42A4-93D5-38092A130D7C}"/>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
        <p:nvSpPr>
          <p:cNvPr id="9" name="Rectángulo 8"/>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2539149" y="128238"/>
            <a:ext cx="7254209" cy="307777"/>
          </a:xfrm>
          <a:prstGeom prst="rect">
            <a:avLst/>
          </a:prstGeom>
          <a:noFill/>
        </p:spPr>
        <p:txBody>
          <a:bodyPr wrap="square" rtlCol="0">
            <a:spAutoFit/>
          </a:bodyPr>
          <a:lstStyle/>
          <a:p>
            <a:pPr lvl="0"/>
            <a:r>
              <a:rPr lang="es-CO" sz="1400" b="1" dirty="0">
                <a:solidFill>
                  <a:schemeClr val="bg1">
                    <a:lumMod val="50000"/>
                  </a:schemeClr>
                </a:solidFill>
                <a:latin typeface="Arial Narrow" panose="020B0606020202030204" pitchFamily="34" charset="0"/>
              </a:rPr>
              <a:t>Procesos de la morfogénesis: Agregación, dispersión y polarización en la Sabana Centro.  </a:t>
            </a:r>
          </a:p>
        </p:txBody>
      </p:sp>
      <p:sp>
        <p:nvSpPr>
          <p:cNvPr id="12" name="CuadroTexto 11"/>
          <p:cNvSpPr txBox="1"/>
          <p:nvPr/>
        </p:nvSpPr>
        <p:spPr>
          <a:xfrm>
            <a:off x="170014" y="5383920"/>
            <a:ext cx="2139250" cy="584775"/>
          </a:xfrm>
          <a:prstGeom prst="rect">
            <a:avLst/>
          </a:prstGeom>
          <a:noFill/>
        </p:spPr>
        <p:txBody>
          <a:bodyPr wrap="square" rtlCol="0">
            <a:spAutoFit/>
          </a:bodyPr>
          <a:lstStyle/>
          <a:p>
            <a:pPr lvl="0"/>
            <a:r>
              <a:rPr lang="es-CO" sz="1600" b="1" dirty="0">
                <a:solidFill>
                  <a:srgbClr val="55AA00"/>
                </a:solidFill>
                <a:latin typeface="Arial Narrow" panose="020B0606020202030204" pitchFamily="34" charset="0"/>
              </a:rPr>
              <a:t>Elementos con roles morfogenéticos</a:t>
            </a:r>
          </a:p>
        </p:txBody>
      </p:sp>
    </p:spTree>
    <p:extLst>
      <p:ext uri="{BB962C8B-B14F-4D97-AF65-F5344CB8AC3E}">
        <p14:creationId xmlns:p14="http://schemas.microsoft.com/office/powerpoint/2010/main" val="125876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pic>
        <p:nvPicPr>
          <p:cNvPr id="3" name="Imagen 2"/>
          <p:cNvPicPr>
            <a:picLocks noChangeAspect="1"/>
          </p:cNvPicPr>
          <p:nvPr/>
        </p:nvPicPr>
        <p:blipFill rotWithShape="1">
          <a:blip r:embed="rId3" cstate="screen">
            <a:extLst>
              <a:ext uri="{28A0092B-C50C-407E-A947-70E740481C1C}">
                <a14:useLocalDpi xmlns:a14="http://schemas.microsoft.com/office/drawing/2010/main" val="0"/>
              </a:ext>
            </a:extLst>
          </a:blip>
          <a:srcRect l="1384" t="1297" r="1144" b="12862"/>
          <a:stretch/>
        </p:blipFill>
        <p:spPr>
          <a:xfrm>
            <a:off x="4330700" y="797188"/>
            <a:ext cx="5194300" cy="5886947"/>
          </a:xfrm>
          <a:prstGeom prst="rect">
            <a:avLst/>
          </a:prstGeom>
        </p:spPr>
      </p:pic>
      <p:pic>
        <p:nvPicPr>
          <p:cNvPr id="6" name="Imagen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9052" y="4576165"/>
            <a:ext cx="3841916" cy="2151794"/>
          </a:xfrm>
          <a:prstGeom prst="rect">
            <a:avLst/>
          </a:prstGeom>
        </p:spPr>
      </p:pic>
      <p:pic>
        <p:nvPicPr>
          <p:cNvPr id="12" name="Imagen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9052" y="1546529"/>
            <a:ext cx="3841916" cy="2881437"/>
          </a:xfrm>
          <a:prstGeom prst="rect">
            <a:avLst/>
          </a:prstGeom>
        </p:spPr>
      </p:pic>
      <p:sp>
        <p:nvSpPr>
          <p:cNvPr id="8" name="Rectángulo 7"/>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2539149" y="128238"/>
            <a:ext cx="7254209" cy="307777"/>
          </a:xfrm>
          <a:prstGeom prst="rect">
            <a:avLst/>
          </a:prstGeom>
          <a:noFill/>
        </p:spPr>
        <p:txBody>
          <a:bodyPr wrap="square" rtlCol="0">
            <a:spAutoFit/>
          </a:bodyPr>
          <a:lstStyle/>
          <a:p>
            <a:pPr lvl="0" algn="r"/>
            <a:r>
              <a:rPr lang="es-CO" sz="1400" b="1" dirty="0">
                <a:solidFill>
                  <a:schemeClr val="bg1">
                    <a:lumMod val="50000"/>
                  </a:schemeClr>
                </a:solidFill>
                <a:latin typeface="Arial Narrow" panose="020B0606020202030204" pitchFamily="34" charset="0"/>
              </a:rPr>
              <a:t> El soporte geográfico</a:t>
            </a:r>
          </a:p>
        </p:txBody>
      </p:sp>
    </p:spTree>
    <p:extLst>
      <p:ext uri="{BB962C8B-B14F-4D97-AF65-F5344CB8AC3E}">
        <p14:creationId xmlns:p14="http://schemas.microsoft.com/office/powerpoint/2010/main" val="375030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4" name="CuadroTexto 3"/>
          <p:cNvSpPr txBox="1"/>
          <p:nvPr/>
        </p:nvSpPr>
        <p:spPr>
          <a:xfrm>
            <a:off x="259053" y="851070"/>
            <a:ext cx="2050212" cy="584775"/>
          </a:xfrm>
          <a:prstGeom prst="rect">
            <a:avLst/>
          </a:prstGeom>
          <a:noFill/>
        </p:spPr>
        <p:txBody>
          <a:bodyPr wrap="square" rtlCol="0">
            <a:spAutoFit/>
          </a:bodyPr>
          <a:lstStyle/>
          <a:p>
            <a:pPr lvl="0"/>
            <a:r>
              <a:rPr lang="es-CO" sz="1600" b="1" dirty="0">
                <a:solidFill>
                  <a:schemeClr val="tx1">
                    <a:lumMod val="65000"/>
                    <a:lumOff val="35000"/>
                  </a:schemeClr>
                </a:solidFill>
                <a:latin typeface="Arial Narrow" panose="020B0606020202030204" pitchFamily="34" charset="0"/>
              </a:rPr>
              <a:t>Capítulo 4</a:t>
            </a:r>
            <a:r>
              <a:rPr lang="es-CO" sz="1600" b="1" dirty="0">
                <a:solidFill>
                  <a:schemeClr val="tx1">
                    <a:lumMod val="75000"/>
                    <a:lumOff val="25000"/>
                  </a:schemeClr>
                </a:solidFill>
                <a:latin typeface="Arial Narrow" panose="020B0606020202030204" pitchFamily="34" charset="0"/>
              </a:rPr>
              <a:t>. </a:t>
            </a:r>
            <a:r>
              <a:rPr lang="es-CO" sz="1600" b="1" dirty="0">
                <a:solidFill>
                  <a:schemeClr val="tx1">
                    <a:lumMod val="65000"/>
                    <a:lumOff val="35000"/>
                  </a:schemeClr>
                </a:solidFill>
                <a:latin typeface="Arial Narrow" panose="020B0606020202030204" pitchFamily="34" charset="0"/>
              </a:rPr>
              <a:t>La red de movilidad</a:t>
            </a:r>
          </a:p>
        </p:txBody>
      </p:sp>
      <p:sp>
        <p:nvSpPr>
          <p:cNvPr id="6" name="Rectángulo 5"/>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2539149" y="191738"/>
            <a:ext cx="7254209" cy="307777"/>
          </a:xfrm>
          <a:prstGeom prst="rect">
            <a:avLst/>
          </a:prstGeom>
          <a:noFill/>
        </p:spPr>
        <p:txBody>
          <a:bodyPr wrap="square" rtlCol="0">
            <a:spAutoFit/>
          </a:bodyPr>
          <a:lstStyle/>
          <a:p>
            <a:pPr lvl="0" algn="r"/>
            <a:r>
              <a:rPr lang="es-CO" sz="1400" b="1" dirty="0">
                <a:solidFill>
                  <a:schemeClr val="bg1">
                    <a:lumMod val="50000"/>
                  </a:schemeClr>
                </a:solidFill>
                <a:latin typeface="Arial Narrow" panose="020B0606020202030204" pitchFamily="34" charset="0"/>
              </a:rPr>
              <a:t>Red de movilidad. Ferrocarriles</a:t>
            </a:r>
          </a:p>
        </p:txBody>
      </p:sp>
      <p:pic>
        <p:nvPicPr>
          <p:cNvPr id="3" name="Imagen 2"/>
          <p:cNvPicPr>
            <a:picLocks noChangeAspect="1"/>
          </p:cNvPicPr>
          <p:nvPr/>
        </p:nvPicPr>
        <p:blipFill rotWithShape="1">
          <a:blip r:embed="rId3" cstate="screen">
            <a:extLst>
              <a:ext uri="{28A0092B-C50C-407E-A947-70E740481C1C}">
                <a14:useLocalDpi xmlns:a14="http://schemas.microsoft.com/office/drawing/2010/main" val="0"/>
              </a:ext>
            </a:extLst>
          </a:blip>
          <a:srcRect l="6446" t="4689" r="5092" b="4982"/>
          <a:stretch/>
        </p:blipFill>
        <p:spPr>
          <a:xfrm>
            <a:off x="4958366" y="682579"/>
            <a:ext cx="4687910" cy="6194739"/>
          </a:xfrm>
          <a:prstGeom prst="rect">
            <a:avLst/>
          </a:prstGeom>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val="0"/>
              </a:ext>
            </a:extLst>
          </a:blip>
          <a:srcRect l="5624" t="4835" r="7299" b="5964"/>
          <a:stretch/>
        </p:blipFill>
        <p:spPr>
          <a:xfrm>
            <a:off x="259052" y="740534"/>
            <a:ext cx="4224271" cy="6117466"/>
          </a:xfrm>
          <a:prstGeom prst="rect">
            <a:avLst/>
          </a:prstGeom>
        </p:spPr>
      </p:pic>
      <p:sp>
        <p:nvSpPr>
          <p:cNvPr id="9" name="CuadroTexto 8">
            <a:extLst>
              <a:ext uri="{FF2B5EF4-FFF2-40B4-BE49-F238E27FC236}">
                <a16:creationId xmlns:a16="http://schemas.microsoft.com/office/drawing/2014/main" id="{5FE9773A-B1D1-4D7D-9838-17141C10E4BE}"/>
              </a:ext>
            </a:extLst>
          </p:cNvPr>
          <p:cNvSpPr txBox="1"/>
          <p:nvPr/>
        </p:nvSpPr>
        <p:spPr>
          <a:xfrm>
            <a:off x="7412092" y="6481596"/>
            <a:ext cx="2317834" cy="369332"/>
          </a:xfrm>
          <a:prstGeom prst="rect">
            <a:avLst/>
          </a:prstGeom>
          <a:noFill/>
        </p:spPr>
        <p:txBody>
          <a:bodyPr wrap="square" rtlCol="0">
            <a:spAutoFit/>
          </a:bodyPr>
          <a:lstStyle/>
          <a:p>
            <a:pPr algn="r"/>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62593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6" name="Rectángulo 5"/>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2539149" y="191738"/>
            <a:ext cx="7254209" cy="307777"/>
          </a:xfrm>
          <a:prstGeom prst="rect">
            <a:avLst/>
          </a:prstGeom>
          <a:noFill/>
        </p:spPr>
        <p:txBody>
          <a:bodyPr wrap="square" rtlCol="0">
            <a:spAutoFit/>
          </a:bodyPr>
          <a:lstStyle/>
          <a:p>
            <a:pPr lvl="0" algn="r"/>
            <a:r>
              <a:rPr lang="es-CO" sz="1400" b="1" dirty="0">
                <a:solidFill>
                  <a:schemeClr val="bg1">
                    <a:lumMod val="50000"/>
                  </a:schemeClr>
                </a:solidFill>
                <a:latin typeface="Arial Narrow" panose="020B0606020202030204" pitchFamily="34" charset="0"/>
              </a:rPr>
              <a:t>Red de movilidad: vías vehiculares</a:t>
            </a:r>
          </a:p>
        </p:txBody>
      </p:sp>
      <p:pic>
        <p:nvPicPr>
          <p:cNvPr id="2" name="Imagen 1"/>
          <p:cNvPicPr>
            <a:picLocks noChangeAspect="1"/>
          </p:cNvPicPr>
          <p:nvPr/>
        </p:nvPicPr>
        <p:blipFill rotWithShape="1">
          <a:blip r:embed="rId3" cstate="screen">
            <a:extLst>
              <a:ext uri="{28A0092B-C50C-407E-A947-70E740481C1C}">
                <a14:useLocalDpi xmlns:a14="http://schemas.microsoft.com/office/drawing/2010/main" val="0"/>
              </a:ext>
            </a:extLst>
          </a:blip>
          <a:srcRect l="1593" t="1127" r="1385" b="2256"/>
          <a:stretch/>
        </p:blipFill>
        <p:spPr>
          <a:xfrm>
            <a:off x="5415524" y="860814"/>
            <a:ext cx="3750401" cy="4947557"/>
          </a:xfrm>
          <a:prstGeom prst="rect">
            <a:avLst/>
          </a:prstGeom>
        </p:spPr>
      </p:pic>
      <p:pic>
        <p:nvPicPr>
          <p:cNvPr id="3" name="Imagen 2"/>
          <p:cNvPicPr>
            <a:picLocks noChangeAspect="1"/>
          </p:cNvPicPr>
          <p:nvPr/>
        </p:nvPicPr>
        <p:blipFill rotWithShape="1">
          <a:blip r:embed="rId4" cstate="screen">
            <a:extLst>
              <a:ext uri="{28A0092B-C50C-407E-A947-70E740481C1C}">
                <a14:useLocalDpi xmlns:a14="http://schemas.microsoft.com/office/drawing/2010/main" val="0"/>
              </a:ext>
            </a:extLst>
          </a:blip>
          <a:srcRect l="5058" t="3622" r="3086" b="17099"/>
          <a:stretch/>
        </p:blipFill>
        <p:spPr>
          <a:xfrm>
            <a:off x="259052" y="860815"/>
            <a:ext cx="4456090" cy="5436954"/>
          </a:xfrm>
          <a:prstGeom prst="rect">
            <a:avLst/>
          </a:prstGeom>
        </p:spPr>
      </p:pic>
      <p:sp>
        <p:nvSpPr>
          <p:cNvPr id="8" name="CuadroTexto 7"/>
          <p:cNvSpPr txBox="1"/>
          <p:nvPr/>
        </p:nvSpPr>
        <p:spPr>
          <a:xfrm>
            <a:off x="656866" y="6448863"/>
            <a:ext cx="4058276" cy="338554"/>
          </a:xfrm>
          <a:prstGeom prst="rect">
            <a:avLst/>
          </a:prstGeom>
          <a:noFill/>
        </p:spPr>
        <p:txBody>
          <a:bodyPr wrap="square" rtlCol="0">
            <a:spAutoFit/>
          </a:bodyPr>
          <a:lstStyle/>
          <a:p>
            <a:pPr algn="r"/>
            <a:r>
              <a:rPr lang="es-CO" sz="1600" b="1" dirty="0">
                <a:solidFill>
                  <a:srgbClr val="55AA00"/>
                </a:solidFill>
                <a:latin typeface="Arial Narrow" panose="020B0606020202030204" pitchFamily="34" charset="0"/>
              </a:rPr>
              <a:t>1936</a:t>
            </a:r>
            <a:endParaRPr lang="es-CO" sz="1400" b="1" dirty="0">
              <a:solidFill>
                <a:srgbClr val="55AA00"/>
              </a:solidFill>
              <a:latin typeface="Arial Narrow" panose="020B0606020202030204" pitchFamily="34" charset="0"/>
            </a:endParaRPr>
          </a:p>
        </p:txBody>
      </p:sp>
      <p:sp>
        <p:nvSpPr>
          <p:cNvPr id="9" name="CuadroTexto 8"/>
          <p:cNvSpPr txBox="1"/>
          <p:nvPr/>
        </p:nvSpPr>
        <p:spPr>
          <a:xfrm>
            <a:off x="5261586" y="6448863"/>
            <a:ext cx="4058276" cy="338554"/>
          </a:xfrm>
          <a:prstGeom prst="rect">
            <a:avLst/>
          </a:prstGeom>
          <a:noFill/>
        </p:spPr>
        <p:txBody>
          <a:bodyPr wrap="square" rtlCol="0">
            <a:spAutoFit/>
          </a:bodyPr>
          <a:lstStyle/>
          <a:p>
            <a:r>
              <a:rPr lang="es-CO" sz="1600" b="1" dirty="0">
                <a:solidFill>
                  <a:srgbClr val="55AA00"/>
                </a:solidFill>
                <a:latin typeface="Arial Narrow" panose="020B0606020202030204" pitchFamily="34" charset="0"/>
              </a:rPr>
              <a:t>2016</a:t>
            </a:r>
            <a:endParaRPr lang="es-CO" sz="1400" b="1" dirty="0">
              <a:solidFill>
                <a:srgbClr val="55AA00"/>
              </a:solidFill>
              <a:latin typeface="Arial Narrow" panose="020B0606020202030204" pitchFamily="34" charset="0"/>
            </a:endParaRPr>
          </a:p>
        </p:txBody>
      </p:sp>
      <p:pic>
        <p:nvPicPr>
          <p:cNvPr id="4" name="Imagen 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12256" y="5898086"/>
            <a:ext cx="807606" cy="799365"/>
          </a:xfrm>
          <a:prstGeom prst="rect">
            <a:avLst/>
          </a:prstGeom>
        </p:spPr>
      </p:pic>
      <p:sp>
        <p:nvSpPr>
          <p:cNvPr id="10" name="CuadroTexto 9">
            <a:extLst>
              <a:ext uri="{FF2B5EF4-FFF2-40B4-BE49-F238E27FC236}">
                <a16:creationId xmlns:a16="http://schemas.microsoft.com/office/drawing/2014/main" id="{671A1B2F-A627-4913-A770-9668CC7FED34}"/>
              </a:ext>
            </a:extLst>
          </p:cNvPr>
          <p:cNvSpPr txBox="1"/>
          <p:nvPr/>
        </p:nvSpPr>
        <p:spPr>
          <a:xfrm>
            <a:off x="68640" y="6367645"/>
            <a:ext cx="2317834" cy="3693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351109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6" name="Rectángulo 5"/>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2539149" y="191738"/>
            <a:ext cx="7254209" cy="307777"/>
          </a:xfrm>
          <a:prstGeom prst="rect">
            <a:avLst/>
          </a:prstGeom>
          <a:noFill/>
        </p:spPr>
        <p:txBody>
          <a:bodyPr wrap="square" rtlCol="0">
            <a:spAutoFit/>
          </a:bodyPr>
          <a:lstStyle/>
          <a:p>
            <a:pPr lvl="0" algn="r"/>
            <a:r>
              <a:rPr lang="es-CO" sz="1400" b="1" dirty="0">
                <a:solidFill>
                  <a:schemeClr val="bg1">
                    <a:lumMod val="50000"/>
                  </a:schemeClr>
                </a:solidFill>
                <a:latin typeface="Arial Narrow" panose="020B0606020202030204" pitchFamily="34" charset="0"/>
              </a:rPr>
              <a:t>Red de movilidad: vías vehiculares</a:t>
            </a:r>
          </a:p>
        </p:txBody>
      </p:sp>
      <p:pic>
        <p:nvPicPr>
          <p:cNvPr id="3" name="Imagen 2" descr="Imagen que contiene árbol, texto&#10;&#10;Descripción generada con confianza alta">
            <a:extLst>
              <a:ext uri="{FF2B5EF4-FFF2-40B4-BE49-F238E27FC236}">
                <a16:creationId xmlns:a16="http://schemas.microsoft.com/office/drawing/2014/main" id="{AA178355-1B65-4716-B332-C6974E3C637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6742" y="915297"/>
            <a:ext cx="9473184" cy="5821680"/>
          </a:xfrm>
          <a:prstGeom prst="rect">
            <a:avLst/>
          </a:prstGeom>
        </p:spPr>
      </p:pic>
    </p:spTree>
    <p:extLst>
      <p:ext uri="{BB962C8B-B14F-4D97-AF65-F5344CB8AC3E}">
        <p14:creationId xmlns:p14="http://schemas.microsoft.com/office/powerpoint/2010/main" val="178868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6" name="Rectángulo 5"/>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2539149" y="191738"/>
            <a:ext cx="7254209" cy="307777"/>
          </a:xfrm>
          <a:prstGeom prst="rect">
            <a:avLst/>
          </a:prstGeom>
          <a:noFill/>
        </p:spPr>
        <p:txBody>
          <a:bodyPr wrap="square" rtlCol="0">
            <a:spAutoFit/>
          </a:bodyPr>
          <a:lstStyle/>
          <a:p>
            <a:pPr lvl="0" algn="r"/>
            <a:r>
              <a:rPr lang="es-CO" sz="1400" b="1" dirty="0">
                <a:solidFill>
                  <a:schemeClr val="bg1">
                    <a:lumMod val="50000"/>
                  </a:schemeClr>
                </a:solidFill>
                <a:latin typeface="Arial Narrow" panose="020B0606020202030204" pitchFamily="34" charset="0"/>
              </a:rPr>
              <a:t>Red de movilidad: vías vehiculares</a:t>
            </a:r>
          </a:p>
        </p:txBody>
      </p:sp>
      <p:pic>
        <p:nvPicPr>
          <p:cNvPr id="3" name="Imagen 2" descr="Imagen que contiene exterior, cielo, foto, nieve&#10;&#10;Descripción generada con confianza muy alta">
            <a:extLst>
              <a:ext uri="{FF2B5EF4-FFF2-40B4-BE49-F238E27FC236}">
                <a16:creationId xmlns:a16="http://schemas.microsoft.com/office/drawing/2014/main" id="{18882EA4-01F8-473A-AF33-51321E9B257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29649" y="1069278"/>
            <a:ext cx="5475430" cy="5596984"/>
          </a:xfrm>
          <a:prstGeom prst="rect">
            <a:avLst/>
          </a:prstGeom>
        </p:spPr>
      </p:pic>
    </p:spTree>
    <p:extLst>
      <p:ext uri="{BB962C8B-B14F-4D97-AF65-F5344CB8AC3E}">
        <p14:creationId xmlns:p14="http://schemas.microsoft.com/office/powerpoint/2010/main" val="274751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screen">
            <a:extLst>
              <a:ext uri="{28A0092B-C50C-407E-A947-70E740481C1C}">
                <a14:useLocalDpi xmlns:a14="http://schemas.microsoft.com/office/drawing/2010/main" val="0"/>
              </a:ext>
            </a:extLst>
          </a:blip>
          <a:srcRect l="859" t="7787" r="979" b="1586"/>
          <a:stretch/>
        </p:blipFill>
        <p:spPr>
          <a:xfrm>
            <a:off x="3750040" y="725714"/>
            <a:ext cx="5979886" cy="6215167"/>
          </a:xfrm>
          <a:prstGeom prst="rect">
            <a:avLst/>
          </a:prstGeom>
        </p:spPr>
      </p:pic>
      <p:cxnSp>
        <p:nvCxnSpPr>
          <p:cNvPr id="7" name="Conector recto 6"/>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8" name="Rectángulo 7"/>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539149" y="191738"/>
            <a:ext cx="7254209" cy="307777"/>
          </a:xfrm>
          <a:prstGeom prst="rect">
            <a:avLst/>
          </a:prstGeom>
          <a:noFill/>
        </p:spPr>
        <p:txBody>
          <a:bodyPr wrap="square" rtlCol="0">
            <a:spAutoFit/>
          </a:bodyPr>
          <a:lstStyle/>
          <a:p>
            <a:pPr lvl="0"/>
            <a:r>
              <a:rPr lang="es-CO" sz="1400" b="1" dirty="0">
                <a:solidFill>
                  <a:schemeClr val="bg1">
                    <a:lumMod val="50000"/>
                  </a:schemeClr>
                </a:solidFill>
                <a:latin typeface="Arial Narrow" panose="020B0606020202030204" pitchFamily="34" charset="0"/>
              </a:rPr>
              <a:t>Mallados: Estructura predial</a:t>
            </a:r>
          </a:p>
        </p:txBody>
      </p:sp>
      <p:pic>
        <p:nvPicPr>
          <p:cNvPr id="4" name="Imagen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9052" y="5079590"/>
            <a:ext cx="1170070" cy="1555061"/>
          </a:xfrm>
          <a:prstGeom prst="rect">
            <a:avLst/>
          </a:prstGeom>
        </p:spPr>
      </p:pic>
      <p:sp>
        <p:nvSpPr>
          <p:cNvPr id="10" name="CuadroTexto 9"/>
          <p:cNvSpPr txBox="1"/>
          <p:nvPr/>
        </p:nvSpPr>
        <p:spPr>
          <a:xfrm>
            <a:off x="196056" y="3833297"/>
            <a:ext cx="2139250" cy="338554"/>
          </a:xfrm>
          <a:prstGeom prst="rect">
            <a:avLst/>
          </a:prstGeom>
          <a:noFill/>
        </p:spPr>
        <p:txBody>
          <a:bodyPr wrap="square" rtlCol="0">
            <a:spAutoFit/>
          </a:bodyPr>
          <a:lstStyle/>
          <a:p>
            <a:pPr lvl="0"/>
            <a:r>
              <a:rPr lang="es-CO" sz="1600" b="1" dirty="0">
                <a:solidFill>
                  <a:schemeClr val="tx1">
                    <a:lumMod val="65000"/>
                    <a:lumOff val="35000"/>
                  </a:schemeClr>
                </a:solidFill>
                <a:latin typeface="Arial Narrow" panose="020B0606020202030204" pitchFamily="34" charset="0"/>
              </a:rPr>
              <a:t>El parcelario</a:t>
            </a:r>
          </a:p>
        </p:txBody>
      </p:sp>
      <p:pic>
        <p:nvPicPr>
          <p:cNvPr id="11" name="Imagen 10"/>
          <p:cNvPicPr>
            <a:picLocks noChangeAspect="1"/>
          </p:cNvPicPr>
          <p:nvPr/>
        </p:nvPicPr>
        <p:blipFill rotWithShape="1">
          <a:blip r:embed="rId5" cstate="screen">
            <a:extLst>
              <a:ext uri="{28A0092B-C50C-407E-A947-70E740481C1C}">
                <a14:useLocalDpi xmlns:a14="http://schemas.microsoft.com/office/drawing/2010/main" val="0"/>
              </a:ext>
            </a:extLst>
          </a:blip>
          <a:srcRect l="35729"/>
          <a:stretch/>
        </p:blipFill>
        <p:spPr>
          <a:xfrm>
            <a:off x="215968" y="725714"/>
            <a:ext cx="3470640" cy="3803257"/>
          </a:xfrm>
          <a:prstGeom prst="rect">
            <a:avLst/>
          </a:prstGeom>
        </p:spPr>
      </p:pic>
      <p:sp>
        <p:nvSpPr>
          <p:cNvPr id="3" name="CuadroTexto 2"/>
          <p:cNvSpPr txBox="1"/>
          <p:nvPr/>
        </p:nvSpPr>
        <p:spPr>
          <a:xfrm>
            <a:off x="1874237" y="6161619"/>
            <a:ext cx="1669678" cy="507831"/>
          </a:xfrm>
          <a:prstGeom prst="rect">
            <a:avLst/>
          </a:prstGeom>
          <a:noFill/>
        </p:spPr>
        <p:txBody>
          <a:bodyPr wrap="square" rtlCol="0">
            <a:spAutoFit/>
          </a:bodyPr>
          <a:lstStyle/>
          <a:p>
            <a:r>
              <a:rPr lang="es-CO" sz="900" dirty="0">
                <a:latin typeface="Arial Narrow" panose="020B0606020202030204" pitchFamily="34" charset="0"/>
              </a:rPr>
              <a:t>Mallado: divide y limita el espacio para expresar áreas de ejercicio de poder. </a:t>
            </a:r>
            <a:r>
              <a:rPr lang="es-CO" sz="900" dirty="0" err="1">
                <a:latin typeface="Arial Narrow" panose="020B0606020202030204" pitchFamily="34" charset="0"/>
              </a:rPr>
              <a:t>Raffestin</a:t>
            </a:r>
            <a:r>
              <a:rPr lang="es-CO" sz="900" dirty="0">
                <a:latin typeface="Arial Narrow" panose="020B0606020202030204" pitchFamily="34" charset="0"/>
              </a:rPr>
              <a:t>. </a:t>
            </a:r>
            <a:r>
              <a:rPr lang="es-CO" sz="900" dirty="0" err="1">
                <a:latin typeface="Arial Narrow" panose="020B0606020202030204" pitchFamily="34" charset="0"/>
              </a:rPr>
              <a:t>Dupuis</a:t>
            </a:r>
            <a:endParaRPr lang="es-CO" sz="900" dirty="0">
              <a:latin typeface="Arial Narrow" panose="020B0606020202030204" pitchFamily="34" charset="0"/>
            </a:endParaRPr>
          </a:p>
        </p:txBody>
      </p:sp>
    </p:spTree>
    <p:extLst>
      <p:ext uri="{BB962C8B-B14F-4D97-AF65-F5344CB8AC3E}">
        <p14:creationId xmlns:p14="http://schemas.microsoft.com/office/powerpoint/2010/main" val="310272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532530" y="121023"/>
            <a:ext cx="6810004"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14"/>
          <p:cNvCxnSpPr/>
          <p:nvPr/>
        </p:nvCxnSpPr>
        <p:spPr>
          <a:xfrm>
            <a:off x="259052" y="829405"/>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4475525" y="317597"/>
            <a:ext cx="4867009" cy="307777"/>
          </a:xfrm>
          <a:prstGeom prst="rect">
            <a:avLst/>
          </a:prstGeom>
          <a:noFill/>
        </p:spPr>
        <p:txBody>
          <a:bodyPr wrap="square" rtlCol="0">
            <a:spAutoFit/>
          </a:bodyPr>
          <a:lstStyle/>
          <a:p>
            <a:pPr algn="r"/>
            <a:r>
              <a:rPr lang="es-CO" sz="1400" b="1" dirty="0">
                <a:solidFill>
                  <a:schemeClr val="tx1">
                    <a:lumMod val="65000"/>
                    <a:lumOff val="35000"/>
                  </a:schemeClr>
                </a:solidFill>
              </a:rPr>
              <a:t>Transformaciones de la urbanización. </a:t>
            </a:r>
            <a:r>
              <a:rPr lang="es-CO" sz="1400" b="1" dirty="0">
                <a:solidFill>
                  <a:srgbClr val="55AA00"/>
                </a:solidFill>
              </a:rPr>
              <a:t>1936-1943</a:t>
            </a:r>
          </a:p>
        </p:txBody>
      </p:sp>
      <p:pic>
        <p:nvPicPr>
          <p:cNvPr id="14" name="Imagen 13"/>
          <p:cNvPicPr>
            <a:picLocks noChangeAspect="1"/>
          </p:cNvPicPr>
          <p:nvPr/>
        </p:nvPicPr>
        <p:blipFill rotWithShape="1">
          <a:blip r:embed="rId2" cstate="screen">
            <a:extLst>
              <a:ext uri="{28A0092B-C50C-407E-A947-70E740481C1C}">
                <a14:useLocalDpi xmlns:a14="http://schemas.microsoft.com/office/drawing/2010/main" val="0"/>
              </a:ext>
            </a:extLst>
          </a:blip>
          <a:srcRect l="5953" t="7044" r="16776" b="5535"/>
          <a:stretch/>
        </p:blipFill>
        <p:spPr>
          <a:xfrm>
            <a:off x="2838218" y="982799"/>
            <a:ext cx="6857874" cy="5995360"/>
          </a:xfrm>
          <a:prstGeom prst="rect">
            <a:avLst/>
          </a:prstGeom>
        </p:spPr>
      </p:pic>
      <p:pic>
        <p:nvPicPr>
          <p:cNvPr id="17" name="Imagen 1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l="10035" t="7044" r="35631" b="12327"/>
          <a:stretch/>
        </p:blipFill>
        <p:spPr>
          <a:xfrm>
            <a:off x="3200526" y="982798"/>
            <a:ext cx="4822167" cy="5529533"/>
          </a:xfrm>
          <a:prstGeom prst="rect">
            <a:avLst/>
          </a:prstGeom>
        </p:spPr>
      </p:pic>
      <p:sp>
        <p:nvSpPr>
          <p:cNvPr id="22" name="CuadroTexto 21"/>
          <p:cNvSpPr txBox="1"/>
          <p:nvPr/>
        </p:nvSpPr>
        <p:spPr>
          <a:xfrm>
            <a:off x="6685471" y="5400136"/>
            <a:ext cx="2317834" cy="2308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Instituto Geográfico Agustín Codazzi,1943</a:t>
            </a:r>
          </a:p>
        </p:txBody>
      </p:sp>
      <p:sp>
        <p:nvSpPr>
          <p:cNvPr id="23" name="CuadroTexto 22"/>
          <p:cNvSpPr txBox="1"/>
          <p:nvPr/>
        </p:nvSpPr>
        <p:spPr>
          <a:xfrm>
            <a:off x="176994" y="6327665"/>
            <a:ext cx="2317834" cy="3693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Instituto Agustín Codazzi, 1936</a:t>
            </a:r>
          </a:p>
          <a:p>
            <a:endParaRPr lang="es-CO" sz="900" dirty="0">
              <a:solidFill>
                <a:schemeClr val="bg1">
                  <a:lumMod val="50000"/>
                </a:schemeClr>
              </a:solidFill>
              <a:latin typeface="Arial Narrow" panose="020B0606020202030204" pitchFamily="34" charset="0"/>
            </a:endParaRPr>
          </a:p>
        </p:txBody>
      </p:sp>
      <p:sp>
        <p:nvSpPr>
          <p:cNvPr id="11" name="CuadroTexto 10">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pic>
        <p:nvPicPr>
          <p:cNvPr id="3" name="Imagen 2" descr="Imagen que contiene foto, pared&#10;&#10;Descripción generada con confianza muy alta">
            <a:extLst>
              <a:ext uri="{FF2B5EF4-FFF2-40B4-BE49-F238E27FC236}">
                <a16:creationId xmlns:a16="http://schemas.microsoft.com/office/drawing/2014/main" id="{860DC5D8-C520-40B3-85B7-EE06841C441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2479" b="82308" l="10351" r="80448">
                        <a14:foregroundMark x1="46247" y1="19701" x2="26271" y2="46709"/>
                        <a14:foregroundMark x1="26271" y1="46709" x2="19068" y2="51453"/>
                        <a14:foregroundMark x1="19068" y1="51453" x2="11925" y2="88034"/>
                        <a14:foregroundMark x1="11925" y1="88034" x2="46489" y2="90342"/>
                        <a14:foregroundMark x1="46489" y1="90342" x2="49213" y2="83675"/>
                        <a14:foregroundMark x1="49213" y1="83675" x2="56659" y2="77521"/>
                        <a14:foregroundMark x1="56659" y1="77521" x2="79782" y2="43419"/>
                        <a14:foregroundMark x1="79782" y1="43419" x2="88862" y2="37863"/>
                        <a14:foregroundMark x1="88862" y1="37863" x2="89649" y2="20812"/>
                        <a14:foregroundMark x1="89649" y1="20812" x2="80569" y2="18162"/>
                        <a14:foregroundMark x1="80569" y1="18162" x2="46792" y2="19060"/>
                        <a14:foregroundMark x1="49516" y1="11880" x2="88620" y2="25940"/>
                        <a14:foregroundMark x1="88620" y1="25940" x2="88983" y2="33462"/>
                        <a14:foregroundMark x1="88983" y1="33462" x2="80448" y2="37863"/>
                        <a14:foregroundMark x1="80448" y1="37863" x2="73668" y2="52265"/>
                        <a14:foregroundMark x1="73668" y1="52265" x2="64709" y2="55427"/>
                        <a14:foregroundMark x1="64709" y1="55427" x2="44128" y2="89829"/>
                        <a14:foregroundMark x1="44128" y1="89829" x2="20157" y2="88932"/>
                        <a14:foregroundMark x1="20157" y1="88932" x2="12470" y2="78462"/>
                        <a14:foregroundMark x1="12470" y1="78462" x2="16344" y2="70726"/>
                        <a14:foregroundMark x1="16344" y1="70726" x2="13075" y2="63034"/>
                        <a14:foregroundMark x1="13075" y1="63034" x2="49153" y2="12521"/>
                        <a14:foregroundMark x1="49879" y1="13034" x2="87772" y2="24530"/>
                        <a14:foregroundMark x1="87772" y1="24530" x2="91283" y2="31709"/>
                        <a14:foregroundMark x1="91283" y1="31709" x2="88196" y2="38291"/>
                        <a14:foregroundMark x1="88196" y1="38291" x2="79237" y2="41410"/>
                        <a14:foregroundMark x1="79237" y1="41410" x2="54479" y2="84017"/>
                        <a14:foregroundMark x1="54479" y1="84017" x2="48063" y2="89316"/>
                        <a14:foregroundMark x1="48063" y1="89316" x2="15738" y2="90342"/>
                        <a14:foregroundMark x1="15738" y1="90342" x2="13378" y2="82650"/>
                        <a14:foregroundMark x1="13378" y1="82650" x2="14104" y2="74316"/>
                        <a14:foregroundMark x1="14104" y1="74316" x2="10351" y2="58419"/>
                        <a14:foregroundMark x1="10351" y1="58419" x2="43039" y2="14658"/>
                        <a14:foregroundMark x1="43039" y1="14658" x2="52058" y2="14573"/>
                        <a14:backgroundMark x1="46065" y1="19188" x2="46065" y2="19188"/>
                        <a14:backgroundMark x1="77119" y1="52650" x2="77119" y2="52650"/>
                        <a14:backgroundMark x1="85359" y1="19049" x2="88136" y2="19060"/>
                        <a14:backgroundMark x1="72626" y1="18997" x2="81805" y2="19034"/>
                        <a14:backgroundMark x1="88542" y1="34573" x2="88559" y2="35214"/>
                        <a14:backgroundMark x1="88369" y1="27979" x2="88505" y2="33144"/>
                        <a14:backgroundMark x1="88184" y1="20896" x2="88263" y2="23923"/>
                        <a14:backgroundMark x1="88136" y1="19060" x2="88157" y2="19865"/>
                        <a14:backgroundMark x1="88559" y1="35214" x2="80842" y2="39330"/>
                        <a14:backgroundMark x1="73632" y1="49143" x2="71420" y2="52276"/>
                        <a14:backgroundMark x1="68254" y1="54959" x2="64124" y2="58272"/>
                        <a14:backgroundMark x1="54088" y1="79995" x2="51901" y2="85033"/>
                        <a14:backgroundMark x1="61919" y1="61959" x2="54561" y2="78906"/>
                        <a14:backgroundMark x1="43887" y1="90809" x2="42131" y2="91709"/>
                        <a14:backgroundMark x1="42131" y1="91709" x2="50605" y2="96410"/>
                        <a14:backgroundMark x1="50605" y1="96410" x2="72760" y2="97137"/>
                        <a14:backgroundMark x1="72760" y1="97137" x2="94249" y2="96752"/>
                        <a14:backgroundMark x1="94249" y1="96752" x2="98002" y2="88419"/>
                        <a14:backgroundMark x1="98002" y1="88419" x2="90738" y2="12479"/>
                        <a14:backgroundMark x1="90738" y1="12479" x2="24697" y2="10171"/>
                        <a14:backgroundMark x1="24697" y1="10171" x2="13923" y2="11624"/>
                        <a14:backgroundMark x1="13923" y1="11624" x2="3450" y2="18590"/>
                        <a14:backgroundMark x1="3450" y1="18590" x2="3632" y2="41966"/>
                        <a14:backgroundMark x1="3632" y1="41966" x2="8656" y2="65855"/>
                        <a14:backgroundMark x1="8656" y1="65855" x2="4903" y2="80427"/>
                        <a14:backgroundMark x1="4903" y1="80427" x2="12288" y2="74573"/>
                        <a14:backgroundMark x1="12100" y1="65127" x2="11985" y2="59359"/>
                        <a14:backgroundMark x1="12288" y1="74573" x2="12130" y2="66656"/>
                        <a14:backgroundMark x1="29383" y1="40378" x2="30630" y2="39017"/>
                        <a14:backgroundMark x1="21759" y1="48695" x2="28244" y2="41620"/>
                        <a14:backgroundMark x1="11985" y1="59359" x2="17703" y2="53121"/>
                        <a14:backgroundMark x1="31088" y1="37639" x2="33354" y2="30812"/>
                        <a14:backgroundMark x1="30630" y1="39017" x2="30869" y2="38297"/>
                        <a14:backgroundMark x1="38656" y1="27394" x2="40071" y2="26482"/>
                        <a14:backgroundMark x1="33354" y1="30812" x2="38190" y2="27695"/>
                        <a14:backgroundMark x1="45763" y1="19017" x2="46247" y2="19060"/>
                        <a14:backgroundMark x1="46792" y1="21239" x2="46792" y2="21239"/>
                      </a14:backgroundRemoval>
                    </a14:imgEffect>
                  </a14:imgLayer>
                </a14:imgProps>
              </a:ext>
              <a:ext uri="{28A0092B-C50C-407E-A947-70E740481C1C}">
                <a14:useLocalDpi xmlns:a14="http://schemas.microsoft.com/office/drawing/2010/main" val="0"/>
              </a:ext>
            </a:extLst>
          </a:blip>
          <a:srcRect l="12348" t="19371" r="12288" b="10642"/>
          <a:stretch/>
        </p:blipFill>
        <p:spPr>
          <a:xfrm>
            <a:off x="-22601" y="709565"/>
            <a:ext cx="4383184" cy="5765797"/>
          </a:xfrm>
          <a:prstGeom prst="rect">
            <a:avLst/>
          </a:prstGeom>
        </p:spPr>
      </p:pic>
    </p:spTree>
    <p:extLst>
      <p:ext uri="{BB962C8B-B14F-4D97-AF65-F5344CB8AC3E}">
        <p14:creationId xmlns:p14="http://schemas.microsoft.com/office/powerpoint/2010/main" val="22267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532530" y="121023"/>
            <a:ext cx="6810004"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14"/>
          <p:cNvCxnSpPr/>
          <p:nvPr/>
        </p:nvCxnSpPr>
        <p:spPr>
          <a:xfrm>
            <a:off x="259052" y="829405"/>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4360583" y="382634"/>
            <a:ext cx="4867009" cy="307777"/>
          </a:xfrm>
          <a:prstGeom prst="rect">
            <a:avLst/>
          </a:prstGeom>
          <a:noFill/>
        </p:spPr>
        <p:txBody>
          <a:bodyPr wrap="square" rtlCol="0">
            <a:spAutoFit/>
          </a:bodyPr>
          <a:lstStyle/>
          <a:p>
            <a:pPr algn="r"/>
            <a:r>
              <a:rPr lang="es-CO" sz="1400" b="1" dirty="0">
                <a:solidFill>
                  <a:schemeClr val="tx1">
                    <a:lumMod val="65000"/>
                    <a:lumOff val="35000"/>
                  </a:schemeClr>
                </a:solidFill>
              </a:rPr>
              <a:t>Resguardos Indígenas</a:t>
            </a:r>
            <a:endParaRPr lang="es-CO" sz="1400" b="1" dirty="0">
              <a:solidFill>
                <a:srgbClr val="55AA00"/>
              </a:solidFill>
            </a:endParaRPr>
          </a:p>
        </p:txBody>
      </p:sp>
      <p:sp>
        <p:nvSpPr>
          <p:cNvPr id="23" name="CuadroTexto 22"/>
          <p:cNvSpPr txBox="1"/>
          <p:nvPr/>
        </p:nvSpPr>
        <p:spPr>
          <a:xfrm>
            <a:off x="176994" y="6327665"/>
            <a:ext cx="2317834" cy="507831"/>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Calderón, Arturo. Territorios Simultáneos (2016). Tesis doctoral</a:t>
            </a:r>
          </a:p>
          <a:p>
            <a:endParaRPr lang="es-CO" sz="900" dirty="0">
              <a:solidFill>
                <a:schemeClr val="bg1">
                  <a:lumMod val="50000"/>
                </a:schemeClr>
              </a:solidFill>
              <a:latin typeface="Arial Narrow" panose="020B0606020202030204" pitchFamily="34" charset="0"/>
            </a:endParaRPr>
          </a:p>
        </p:txBody>
      </p:sp>
      <p:sp>
        <p:nvSpPr>
          <p:cNvPr id="11" name="CuadroTexto 10">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pic>
        <p:nvPicPr>
          <p:cNvPr id="3" name="Imagen 2" descr="Imagen que contiene texto, mapa&#10;&#10;Descripción generada con confianza alta">
            <a:extLst>
              <a:ext uri="{FF2B5EF4-FFF2-40B4-BE49-F238E27FC236}">
                <a16:creationId xmlns:a16="http://schemas.microsoft.com/office/drawing/2014/main" id="{0CD766CF-4B64-453E-B2A5-BDBB53963F2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532530" y="809353"/>
            <a:ext cx="5831663" cy="5927624"/>
          </a:xfrm>
          <a:prstGeom prst="rect">
            <a:avLst/>
          </a:prstGeom>
        </p:spPr>
      </p:pic>
    </p:spTree>
    <p:extLst>
      <p:ext uri="{BB962C8B-B14F-4D97-AF65-F5344CB8AC3E}">
        <p14:creationId xmlns:p14="http://schemas.microsoft.com/office/powerpoint/2010/main" val="18734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14"/>
          <p:cNvCxnSpPr>
            <a:cxnSpLocks/>
          </p:cNvCxnSpPr>
          <p:nvPr/>
        </p:nvCxnSpPr>
        <p:spPr>
          <a:xfrm>
            <a:off x="235323" y="840122"/>
            <a:ext cx="949460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965859" y="3016998"/>
            <a:ext cx="6598592" cy="1754326"/>
          </a:xfrm>
          <a:prstGeom prst="rect">
            <a:avLst/>
          </a:prstGeom>
          <a:noFill/>
        </p:spPr>
        <p:txBody>
          <a:bodyPr wrap="square" rtlCol="0">
            <a:spAutoFit/>
          </a:bodyPr>
          <a:lstStyle/>
          <a:p>
            <a:pPr algn="just"/>
            <a:r>
              <a:rPr lang="es-CO" sz="4800" b="1" dirty="0">
                <a:solidFill>
                  <a:srgbClr val="55AA00"/>
                </a:solidFill>
                <a:latin typeface="Arial Narrow" panose="020B0606020202030204" pitchFamily="34" charset="0"/>
              </a:rPr>
              <a:t>¿Por qué el territorio se ve de esa forma ?</a:t>
            </a:r>
            <a:endParaRPr lang="es-CO" sz="4800" dirty="0">
              <a:solidFill>
                <a:srgbClr val="55AA00"/>
              </a:solidFill>
              <a:latin typeface="Arial Narrow" panose="020B0606020202030204" pitchFamily="34" charset="0"/>
            </a:endParaRPr>
          </a:p>
          <a:p>
            <a:endParaRPr lang="es-ES_tradnl" sz="1200" dirty="0">
              <a:latin typeface="Arial Narrow" panose="020B0606020202030204" pitchFamily="34" charset="0"/>
            </a:endParaRPr>
          </a:p>
        </p:txBody>
      </p:sp>
      <p:sp>
        <p:nvSpPr>
          <p:cNvPr id="8" name="CuadroTexto 7"/>
          <p:cNvSpPr txBox="1"/>
          <p:nvPr/>
        </p:nvSpPr>
        <p:spPr>
          <a:xfrm>
            <a:off x="6130402" y="367244"/>
            <a:ext cx="3599524" cy="584775"/>
          </a:xfrm>
          <a:prstGeom prst="rect">
            <a:avLst/>
          </a:prstGeom>
          <a:noFill/>
        </p:spPr>
        <p:txBody>
          <a:bodyPr wrap="square" rtlCol="0">
            <a:spAutoFit/>
          </a:bodyPr>
          <a:lstStyle/>
          <a:p>
            <a:pPr algn="r"/>
            <a:r>
              <a:rPr lang="es-CO" sz="1600" b="1" dirty="0">
                <a:solidFill>
                  <a:schemeClr val="tx1">
                    <a:lumMod val="65000"/>
                    <a:lumOff val="35000"/>
                  </a:schemeClr>
                </a:solidFill>
                <a:latin typeface="Arial Narrow" panose="020B0606020202030204" pitchFamily="34" charset="0"/>
              </a:rPr>
              <a:t>Pregunta de investigación</a:t>
            </a:r>
          </a:p>
          <a:p>
            <a:pPr algn="r"/>
            <a:endParaRPr lang="es-CO" sz="1600" b="1" dirty="0">
              <a:solidFill>
                <a:schemeClr val="tx1">
                  <a:lumMod val="65000"/>
                  <a:lumOff val="35000"/>
                </a:schemeClr>
              </a:solidFill>
              <a:latin typeface="Arial Narrow" panose="020B0606020202030204" pitchFamily="34" charset="0"/>
            </a:endParaRPr>
          </a:p>
        </p:txBody>
      </p:sp>
      <p:sp>
        <p:nvSpPr>
          <p:cNvPr id="10" name="CuadroTexto 9">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Tree>
    <p:extLst>
      <p:ext uri="{BB962C8B-B14F-4D97-AF65-F5344CB8AC3E}">
        <p14:creationId xmlns:p14="http://schemas.microsoft.com/office/powerpoint/2010/main" val="253047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ector recto 43"/>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rotWithShape="1">
          <a:blip r:embed="rId2" cstate="screen">
            <a:extLst>
              <a:ext uri="{28A0092B-C50C-407E-A947-70E740481C1C}">
                <a14:useLocalDpi xmlns:a14="http://schemas.microsoft.com/office/drawing/2010/main" val="0"/>
              </a:ext>
            </a:extLst>
          </a:blip>
          <a:srcRect l="5565" r="-1"/>
          <a:stretch/>
        </p:blipFill>
        <p:spPr>
          <a:xfrm>
            <a:off x="1009292" y="0"/>
            <a:ext cx="8381238" cy="6858000"/>
          </a:xfrm>
          <a:prstGeom prst="rect">
            <a:avLst/>
          </a:prstGeom>
        </p:spPr>
      </p:pic>
      <p:pic>
        <p:nvPicPr>
          <p:cNvPr id="8" name="Imagen 7"/>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l="9841"/>
          <a:stretch/>
        </p:blipFill>
        <p:spPr>
          <a:xfrm>
            <a:off x="1388853" y="0"/>
            <a:ext cx="8001676" cy="6858000"/>
          </a:xfrm>
          <a:prstGeom prst="rect">
            <a:avLst/>
          </a:prstGeom>
        </p:spPr>
      </p:pic>
      <p:pic>
        <p:nvPicPr>
          <p:cNvPr id="11" name="Imagen 10"/>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l="16451"/>
          <a:stretch/>
        </p:blipFill>
        <p:spPr>
          <a:xfrm>
            <a:off x="1975449" y="0"/>
            <a:ext cx="7415080" cy="6858000"/>
          </a:xfrm>
          <a:prstGeom prst="rect">
            <a:avLst/>
          </a:prstGeom>
        </p:spPr>
      </p:pic>
      <p:pic>
        <p:nvPicPr>
          <p:cNvPr id="13" name="Imagen 12"/>
          <p:cNvPicPr>
            <a:picLocks noChangeAspect="1"/>
          </p:cNvPicPr>
          <p:nvPr/>
        </p:nvPicPr>
        <p:blipFill rotWithShape="1">
          <a:blip r:embed="rId5" cstate="screen">
            <a:extLst>
              <a:ext uri="{28A0092B-C50C-407E-A947-70E740481C1C}">
                <a14:useLocalDpi xmlns:a14="http://schemas.microsoft.com/office/drawing/2010/main" val="0"/>
              </a:ext>
            </a:extLst>
          </a:blip>
          <a:srcRect l="18394"/>
          <a:stretch/>
        </p:blipFill>
        <p:spPr>
          <a:xfrm>
            <a:off x="2147977" y="0"/>
            <a:ext cx="7242552" cy="6858000"/>
          </a:xfrm>
          <a:prstGeom prst="rect">
            <a:avLst/>
          </a:prstGeom>
        </p:spPr>
      </p:pic>
      <p:pic>
        <p:nvPicPr>
          <p:cNvPr id="15" name="Imagen 14"/>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l="21507"/>
          <a:stretch/>
        </p:blipFill>
        <p:spPr>
          <a:xfrm>
            <a:off x="2424206" y="0"/>
            <a:ext cx="6966323" cy="6858000"/>
          </a:xfrm>
          <a:prstGeom prst="rect">
            <a:avLst/>
          </a:prstGeom>
        </p:spPr>
      </p:pic>
      <p:sp>
        <p:nvSpPr>
          <p:cNvPr id="10" name="CuadroTexto 9">
            <a:extLst>
              <a:ext uri="{FF2B5EF4-FFF2-40B4-BE49-F238E27FC236}">
                <a16:creationId xmlns:a16="http://schemas.microsoft.com/office/drawing/2014/main" id="{2A606A0B-CD50-4707-B4D1-6801159834F7}"/>
              </a:ext>
            </a:extLst>
          </p:cNvPr>
          <p:cNvSpPr txBox="1"/>
          <p:nvPr/>
        </p:nvSpPr>
        <p:spPr>
          <a:xfrm>
            <a:off x="259052" y="1048571"/>
            <a:ext cx="1013864" cy="738664"/>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1940</a:t>
            </a:r>
          </a:p>
          <a:p>
            <a:r>
              <a:rPr lang="es-CO" sz="1400" dirty="0">
                <a:latin typeface="Arial Narrow" panose="020B0606020202030204" pitchFamily="34" charset="0"/>
              </a:rPr>
              <a:t>59 has</a:t>
            </a:r>
          </a:p>
          <a:p>
            <a:pPr algn="r"/>
            <a:endParaRPr lang="es-CO" sz="1400" dirty="0">
              <a:solidFill>
                <a:srgbClr val="55AA00"/>
              </a:solidFill>
              <a:latin typeface="Arial Narrow" panose="020B0606020202030204" pitchFamily="34" charset="0"/>
            </a:endParaRPr>
          </a:p>
        </p:txBody>
      </p:sp>
      <p:sp>
        <p:nvSpPr>
          <p:cNvPr id="12" name="CuadroTexto 11">
            <a:extLst>
              <a:ext uri="{FF2B5EF4-FFF2-40B4-BE49-F238E27FC236}">
                <a16:creationId xmlns:a16="http://schemas.microsoft.com/office/drawing/2014/main" id="{5CE503C2-8136-41B5-A33A-8744B47094F4}"/>
              </a:ext>
            </a:extLst>
          </p:cNvPr>
          <p:cNvSpPr txBox="1"/>
          <p:nvPr/>
        </p:nvSpPr>
        <p:spPr>
          <a:xfrm>
            <a:off x="270294" y="1614981"/>
            <a:ext cx="1013864" cy="1169551"/>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1954-1978</a:t>
            </a:r>
          </a:p>
          <a:p>
            <a:r>
              <a:rPr lang="es-CO" sz="1400" dirty="0">
                <a:latin typeface="Arial Narrow" panose="020B0606020202030204" pitchFamily="34" charset="0"/>
              </a:rPr>
              <a:t>151 has.</a:t>
            </a:r>
          </a:p>
          <a:p>
            <a:r>
              <a:rPr lang="es-CO" sz="1400" dirty="0">
                <a:latin typeface="Arial Narrow" panose="020B0606020202030204" pitchFamily="34" charset="0"/>
              </a:rPr>
              <a:t>6,3 has/año</a:t>
            </a: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4" name="CuadroTexto 13">
            <a:extLst>
              <a:ext uri="{FF2B5EF4-FFF2-40B4-BE49-F238E27FC236}">
                <a16:creationId xmlns:a16="http://schemas.microsoft.com/office/drawing/2014/main" id="{89601971-8F81-4B27-9FB2-57D79F5DFFC4}"/>
              </a:ext>
            </a:extLst>
          </p:cNvPr>
          <p:cNvSpPr txBox="1"/>
          <p:nvPr/>
        </p:nvSpPr>
        <p:spPr>
          <a:xfrm>
            <a:off x="281536" y="2409833"/>
            <a:ext cx="1013864" cy="1169551"/>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1979-1993</a:t>
            </a:r>
          </a:p>
          <a:p>
            <a:r>
              <a:rPr lang="es-CO" sz="1400" dirty="0">
                <a:latin typeface="Arial Narrow" panose="020B0606020202030204" pitchFamily="34" charset="0"/>
              </a:rPr>
              <a:t>316 has.</a:t>
            </a:r>
          </a:p>
          <a:p>
            <a:r>
              <a:rPr lang="es-CO" sz="1400" dirty="0">
                <a:latin typeface="Arial Narrow" panose="020B0606020202030204" pitchFamily="34" charset="0"/>
              </a:rPr>
              <a:t>22 has/año</a:t>
            </a: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6" name="CuadroTexto 15">
            <a:extLst>
              <a:ext uri="{FF2B5EF4-FFF2-40B4-BE49-F238E27FC236}">
                <a16:creationId xmlns:a16="http://schemas.microsoft.com/office/drawing/2014/main" id="{C8182B2E-7B49-4B0C-98F7-C2F59D434AE4}"/>
              </a:ext>
            </a:extLst>
          </p:cNvPr>
          <p:cNvSpPr txBox="1"/>
          <p:nvPr/>
        </p:nvSpPr>
        <p:spPr>
          <a:xfrm>
            <a:off x="281535" y="3233260"/>
            <a:ext cx="1129881" cy="1384995"/>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1994-2003</a:t>
            </a:r>
          </a:p>
          <a:p>
            <a:r>
              <a:rPr lang="es-CO" sz="1400" dirty="0">
                <a:latin typeface="Arial Narrow" panose="020B0606020202030204" pitchFamily="34" charset="0"/>
              </a:rPr>
              <a:t>244 has</a:t>
            </a:r>
          </a:p>
          <a:p>
            <a:r>
              <a:rPr lang="es-CO" sz="1400" dirty="0">
                <a:latin typeface="Arial Narrow" panose="020B0606020202030204" pitchFamily="34" charset="0"/>
              </a:rPr>
              <a:t>27 has./año</a:t>
            </a:r>
          </a:p>
          <a:p>
            <a:endParaRPr lang="es-CO" sz="1400" dirty="0">
              <a:latin typeface="Arial Narrow" panose="020B0606020202030204" pitchFamily="34" charset="0"/>
            </a:endParaRP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7" name="CuadroTexto 16">
            <a:extLst>
              <a:ext uri="{FF2B5EF4-FFF2-40B4-BE49-F238E27FC236}">
                <a16:creationId xmlns:a16="http://schemas.microsoft.com/office/drawing/2014/main" id="{EB68E715-526C-4757-B3F9-30303F80D7D9}"/>
              </a:ext>
            </a:extLst>
          </p:cNvPr>
          <p:cNvSpPr txBox="1"/>
          <p:nvPr/>
        </p:nvSpPr>
        <p:spPr>
          <a:xfrm>
            <a:off x="270294" y="4009062"/>
            <a:ext cx="1129881" cy="1384995"/>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2004-2016</a:t>
            </a:r>
          </a:p>
          <a:p>
            <a:r>
              <a:rPr lang="es-CO" sz="1400" dirty="0">
                <a:latin typeface="Arial Narrow" panose="020B0606020202030204" pitchFamily="34" charset="0"/>
              </a:rPr>
              <a:t>257 has</a:t>
            </a:r>
          </a:p>
          <a:p>
            <a:r>
              <a:rPr lang="es-CO" sz="1400" dirty="0">
                <a:latin typeface="Arial Narrow" panose="020B0606020202030204" pitchFamily="34" charset="0"/>
              </a:rPr>
              <a:t>21 has./año</a:t>
            </a:r>
          </a:p>
          <a:p>
            <a:endParaRPr lang="es-CO" sz="1400" dirty="0">
              <a:latin typeface="Arial Narrow" panose="020B0606020202030204" pitchFamily="34" charset="0"/>
            </a:endParaRP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2" name="Rectángulo 1">
            <a:extLst>
              <a:ext uri="{FF2B5EF4-FFF2-40B4-BE49-F238E27FC236}">
                <a16:creationId xmlns:a16="http://schemas.microsoft.com/office/drawing/2014/main" id="{8B8981AD-38B0-4FCC-9A63-1F0DC727BB11}"/>
              </a:ext>
            </a:extLst>
          </p:cNvPr>
          <p:cNvSpPr/>
          <p:nvPr/>
        </p:nvSpPr>
        <p:spPr>
          <a:xfrm>
            <a:off x="5373246" y="3233260"/>
            <a:ext cx="534121" cy="276999"/>
          </a:xfrm>
          <a:prstGeom prst="rect">
            <a:avLst/>
          </a:prstGeom>
        </p:spPr>
        <p:txBody>
          <a:bodyPr wrap="none">
            <a:spAutoFit/>
          </a:bodyPr>
          <a:lstStyle/>
          <a:p>
            <a:r>
              <a:rPr lang="es-CO" sz="1200" dirty="0">
                <a:latin typeface="Arial Narrow" panose="020B0606020202030204" pitchFamily="34" charset="0"/>
              </a:rPr>
              <a:t>Cajicá</a:t>
            </a:r>
            <a:endParaRPr lang="es-CO" sz="1200" dirty="0"/>
          </a:p>
        </p:txBody>
      </p:sp>
      <p:sp>
        <p:nvSpPr>
          <p:cNvPr id="18" name="Rectángulo 17">
            <a:extLst>
              <a:ext uri="{FF2B5EF4-FFF2-40B4-BE49-F238E27FC236}">
                <a16:creationId xmlns:a16="http://schemas.microsoft.com/office/drawing/2014/main" id="{29A4C45E-3C9B-4826-94E6-DFCB367C215D}"/>
              </a:ext>
            </a:extLst>
          </p:cNvPr>
          <p:cNvSpPr/>
          <p:nvPr/>
        </p:nvSpPr>
        <p:spPr>
          <a:xfrm>
            <a:off x="6123486" y="3233260"/>
            <a:ext cx="481222" cy="276999"/>
          </a:xfrm>
          <a:prstGeom prst="rect">
            <a:avLst/>
          </a:prstGeom>
        </p:spPr>
        <p:txBody>
          <a:bodyPr wrap="none">
            <a:spAutoFit/>
          </a:bodyPr>
          <a:lstStyle/>
          <a:p>
            <a:r>
              <a:rPr lang="es-CO" sz="1200" dirty="0">
                <a:latin typeface="Arial Narrow" panose="020B0606020202030204" pitchFamily="34" charset="0"/>
              </a:rPr>
              <a:t>Sopo</a:t>
            </a:r>
            <a:endParaRPr lang="es-CO" sz="1200" dirty="0"/>
          </a:p>
        </p:txBody>
      </p:sp>
      <p:sp>
        <p:nvSpPr>
          <p:cNvPr id="19" name="Rectángulo 18">
            <a:extLst>
              <a:ext uri="{FF2B5EF4-FFF2-40B4-BE49-F238E27FC236}">
                <a16:creationId xmlns:a16="http://schemas.microsoft.com/office/drawing/2014/main" id="{162B0463-CC6F-42D5-AB2F-5984F870E571}"/>
              </a:ext>
            </a:extLst>
          </p:cNvPr>
          <p:cNvSpPr/>
          <p:nvPr/>
        </p:nvSpPr>
        <p:spPr>
          <a:xfrm>
            <a:off x="5337013" y="6605019"/>
            <a:ext cx="452368" cy="276999"/>
          </a:xfrm>
          <a:prstGeom prst="rect">
            <a:avLst/>
          </a:prstGeom>
        </p:spPr>
        <p:txBody>
          <a:bodyPr wrap="none">
            <a:spAutoFit/>
          </a:bodyPr>
          <a:lstStyle/>
          <a:p>
            <a:r>
              <a:rPr lang="es-CO" sz="1200" dirty="0">
                <a:latin typeface="Arial Narrow" panose="020B0606020202030204" pitchFamily="34" charset="0"/>
              </a:rPr>
              <a:t>Chía</a:t>
            </a:r>
            <a:endParaRPr lang="es-CO" sz="1200" dirty="0"/>
          </a:p>
        </p:txBody>
      </p:sp>
      <p:sp>
        <p:nvSpPr>
          <p:cNvPr id="20" name="Rectángulo 19">
            <a:extLst>
              <a:ext uri="{FF2B5EF4-FFF2-40B4-BE49-F238E27FC236}">
                <a16:creationId xmlns:a16="http://schemas.microsoft.com/office/drawing/2014/main" id="{F7DD3451-F7EA-413A-9F53-E2FF44F1124F}"/>
              </a:ext>
            </a:extLst>
          </p:cNvPr>
          <p:cNvSpPr/>
          <p:nvPr/>
        </p:nvSpPr>
        <p:spPr>
          <a:xfrm>
            <a:off x="6087253" y="6605019"/>
            <a:ext cx="752578" cy="276999"/>
          </a:xfrm>
          <a:prstGeom prst="rect">
            <a:avLst/>
          </a:prstGeom>
        </p:spPr>
        <p:txBody>
          <a:bodyPr wrap="none">
            <a:spAutoFit/>
          </a:bodyPr>
          <a:lstStyle/>
          <a:p>
            <a:r>
              <a:rPr lang="es-CO" sz="1200" dirty="0">
                <a:latin typeface="Arial Narrow" panose="020B0606020202030204" pitchFamily="34" charset="0"/>
              </a:rPr>
              <a:t>Tocancipá</a:t>
            </a:r>
            <a:endParaRPr lang="es-CO" sz="1200" dirty="0"/>
          </a:p>
        </p:txBody>
      </p:sp>
      <p:sp>
        <p:nvSpPr>
          <p:cNvPr id="21" name="CuadroTexto 20">
            <a:extLst>
              <a:ext uri="{FF2B5EF4-FFF2-40B4-BE49-F238E27FC236}">
                <a16:creationId xmlns:a16="http://schemas.microsoft.com/office/drawing/2014/main" id="{F644A750-87D6-4C08-8CBB-8D96A979564C}"/>
              </a:ext>
            </a:extLst>
          </p:cNvPr>
          <p:cNvSpPr txBox="1"/>
          <p:nvPr/>
        </p:nvSpPr>
        <p:spPr>
          <a:xfrm>
            <a:off x="168504" y="6151915"/>
            <a:ext cx="2140760" cy="600164"/>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elaboración propia con base en datos del IGAC, UECD, POT Chía, POT Cajicá, </a:t>
            </a:r>
            <a:r>
              <a:rPr lang="es-CO" sz="800" i="1" dirty="0">
                <a:solidFill>
                  <a:schemeClr val="bg1">
                    <a:lumMod val="50000"/>
                  </a:schemeClr>
                </a:solidFill>
                <a:latin typeface="Arial Narrow" panose="020B0606020202030204" pitchFamily="34" charset="0"/>
              </a:rPr>
              <a:t>(Calderón, 2016)</a:t>
            </a:r>
            <a:r>
              <a:rPr lang="es-ES_tradnl" sz="800" dirty="0">
                <a:solidFill>
                  <a:schemeClr val="bg1">
                    <a:lumMod val="50000"/>
                  </a:schemeClr>
                </a:solidFill>
                <a:latin typeface="Arial Narrow" panose="020B0606020202030204" pitchFamily="34" charset="0"/>
              </a:rPr>
              <a:t>, 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23" name="CuadroTexto 22">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Tree>
    <p:extLst>
      <p:ext uri="{BB962C8B-B14F-4D97-AF65-F5344CB8AC3E}">
        <p14:creationId xmlns:p14="http://schemas.microsoft.com/office/powerpoint/2010/main" val="140138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rotWithShape="1">
          <a:blip r:embed="rId2" cstate="screen">
            <a:extLst>
              <a:ext uri="{28A0092B-C50C-407E-A947-70E740481C1C}">
                <a14:useLocalDpi xmlns:a14="http://schemas.microsoft.com/office/drawing/2010/main" val="0"/>
              </a:ext>
            </a:extLst>
          </a:blip>
          <a:srcRect r="12692"/>
          <a:stretch/>
        </p:blipFill>
        <p:spPr>
          <a:xfrm>
            <a:off x="2309264" y="0"/>
            <a:ext cx="7748636" cy="6858000"/>
          </a:xfrm>
          <a:prstGeom prst="rect">
            <a:avLst/>
          </a:prstGeom>
        </p:spPr>
      </p:pic>
      <p:pic>
        <p:nvPicPr>
          <p:cNvPr id="5" name="Imagen 4"/>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l="5467" r="11233"/>
          <a:stretch/>
        </p:blipFill>
        <p:spPr>
          <a:xfrm>
            <a:off x="2794458" y="0"/>
            <a:ext cx="7392838" cy="6858000"/>
          </a:xfrm>
          <a:prstGeom prst="rect">
            <a:avLst/>
          </a:prstGeom>
        </p:spPr>
      </p:pic>
      <p:pic>
        <p:nvPicPr>
          <p:cNvPr id="18" name="Imagen 17"/>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l="9549"/>
          <a:stretch/>
        </p:blipFill>
        <p:spPr>
          <a:xfrm>
            <a:off x="3156767" y="0"/>
            <a:ext cx="8027555" cy="6858000"/>
          </a:xfrm>
          <a:prstGeom prst="rect">
            <a:avLst/>
          </a:prstGeom>
        </p:spPr>
      </p:pic>
      <p:pic>
        <p:nvPicPr>
          <p:cNvPr id="23" name="Imagen 22"/>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rcRect l="17617" r="12692"/>
          <a:stretch/>
        </p:blipFill>
        <p:spPr>
          <a:xfrm>
            <a:off x="3872759" y="0"/>
            <a:ext cx="6185141" cy="6858000"/>
          </a:xfrm>
          <a:prstGeom prst="rect">
            <a:avLst/>
          </a:prstGeom>
        </p:spPr>
      </p:pic>
      <p:pic>
        <p:nvPicPr>
          <p:cNvPr id="25" name="Imagen 24"/>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l="24102"/>
          <a:stretch/>
        </p:blipFill>
        <p:spPr>
          <a:xfrm>
            <a:off x="4448297" y="0"/>
            <a:ext cx="6736025" cy="6858000"/>
          </a:xfrm>
          <a:prstGeom prst="rect">
            <a:avLst/>
          </a:prstGeom>
        </p:spPr>
      </p:pic>
      <p:sp>
        <p:nvSpPr>
          <p:cNvPr id="26" name="CuadroTexto 25"/>
          <p:cNvSpPr txBox="1"/>
          <p:nvPr/>
        </p:nvSpPr>
        <p:spPr>
          <a:xfrm>
            <a:off x="310661" y="1697028"/>
            <a:ext cx="1530595" cy="369332"/>
          </a:xfrm>
          <a:prstGeom prst="rect">
            <a:avLst/>
          </a:prstGeom>
          <a:noFill/>
        </p:spPr>
        <p:txBody>
          <a:bodyPr wrap="square" rtlCol="0">
            <a:spAutoFit/>
          </a:bodyPr>
          <a:lstStyle/>
          <a:p>
            <a:pPr algn="r"/>
            <a:r>
              <a:rPr lang="es-CO" dirty="0">
                <a:solidFill>
                  <a:srgbClr val="55AA00"/>
                </a:solidFill>
                <a:latin typeface="Arial Narrow" panose="020B0606020202030204" pitchFamily="34" charset="0"/>
              </a:rPr>
              <a:t>Antes de 1954</a:t>
            </a:r>
          </a:p>
        </p:txBody>
      </p:sp>
      <p:sp>
        <p:nvSpPr>
          <p:cNvPr id="27" name="CuadroTexto 26"/>
          <p:cNvSpPr txBox="1"/>
          <p:nvPr/>
        </p:nvSpPr>
        <p:spPr>
          <a:xfrm>
            <a:off x="279395" y="2162190"/>
            <a:ext cx="1530595" cy="923330"/>
          </a:xfrm>
          <a:prstGeom prst="rect">
            <a:avLst/>
          </a:prstGeom>
          <a:noFill/>
        </p:spPr>
        <p:txBody>
          <a:bodyPr wrap="square" rtlCol="0">
            <a:spAutoFit/>
          </a:bodyPr>
          <a:lstStyle/>
          <a:p>
            <a:pPr algn="r"/>
            <a:r>
              <a:rPr lang="es-CO" dirty="0">
                <a:solidFill>
                  <a:srgbClr val="55AA00"/>
                </a:solidFill>
                <a:latin typeface="Arial Narrow" panose="020B0606020202030204" pitchFamily="34" charset="0"/>
              </a:rPr>
              <a:t>1954-1978</a:t>
            </a:r>
          </a:p>
          <a:p>
            <a:pPr algn="r"/>
            <a:r>
              <a:rPr lang="es-CO" sz="1200" dirty="0">
                <a:latin typeface="Arial Narrow" panose="020B0606020202030204" pitchFamily="34" charset="0"/>
              </a:rPr>
              <a:t>1923,84 has</a:t>
            </a:r>
          </a:p>
          <a:p>
            <a:pPr algn="r"/>
            <a:r>
              <a:rPr lang="es-CO" sz="1200" dirty="0">
                <a:solidFill>
                  <a:schemeClr val="tx1">
                    <a:lumMod val="50000"/>
                    <a:lumOff val="50000"/>
                  </a:schemeClr>
                </a:solidFill>
                <a:latin typeface="Arial Narrow" panose="020B0606020202030204" pitchFamily="34" charset="0"/>
              </a:rPr>
              <a:t>80,6 has/año</a:t>
            </a:r>
          </a:p>
          <a:p>
            <a:pPr algn="r"/>
            <a:endParaRPr lang="es-CO" sz="1200" dirty="0">
              <a:solidFill>
                <a:srgbClr val="55AA00"/>
              </a:solidFill>
              <a:latin typeface="Arial Narrow" panose="020B0606020202030204" pitchFamily="34" charset="0"/>
            </a:endParaRPr>
          </a:p>
        </p:txBody>
      </p:sp>
      <p:sp>
        <p:nvSpPr>
          <p:cNvPr id="28" name="CuadroTexto 27"/>
          <p:cNvSpPr txBox="1"/>
          <p:nvPr/>
        </p:nvSpPr>
        <p:spPr>
          <a:xfrm>
            <a:off x="303369" y="3679091"/>
            <a:ext cx="1530595" cy="1200329"/>
          </a:xfrm>
          <a:prstGeom prst="rect">
            <a:avLst/>
          </a:prstGeom>
          <a:noFill/>
        </p:spPr>
        <p:txBody>
          <a:bodyPr wrap="square" rtlCol="0">
            <a:spAutoFit/>
          </a:bodyPr>
          <a:lstStyle/>
          <a:p>
            <a:pPr algn="r"/>
            <a:r>
              <a:rPr lang="es-CO" dirty="0">
                <a:solidFill>
                  <a:srgbClr val="55AA00"/>
                </a:solidFill>
                <a:latin typeface="Arial Narrow" panose="020B0606020202030204" pitchFamily="34" charset="0"/>
              </a:rPr>
              <a:t>1994-2003</a:t>
            </a:r>
          </a:p>
          <a:p>
            <a:pPr algn="r"/>
            <a:r>
              <a:rPr lang="es-CO" sz="1200" dirty="0">
                <a:latin typeface="Arial Narrow" panose="020B0606020202030204" pitchFamily="34" charset="0"/>
              </a:rPr>
              <a:t>1667,88 has.</a:t>
            </a:r>
          </a:p>
          <a:p>
            <a:pPr algn="r"/>
            <a:r>
              <a:rPr lang="es-CO" sz="1200" dirty="0">
                <a:solidFill>
                  <a:schemeClr val="tx1">
                    <a:lumMod val="50000"/>
                    <a:lumOff val="50000"/>
                  </a:schemeClr>
                </a:solidFill>
                <a:latin typeface="Arial Narrow" panose="020B0606020202030204" pitchFamily="34" charset="0"/>
              </a:rPr>
              <a:t>185,3 has/año </a:t>
            </a:r>
          </a:p>
          <a:p>
            <a:pPr algn="r"/>
            <a:endParaRPr lang="es-CO" dirty="0">
              <a:solidFill>
                <a:srgbClr val="55AA00"/>
              </a:solidFill>
              <a:latin typeface="Arial Narrow" panose="020B0606020202030204" pitchFamily="34" charset="0"/>
            </a:endParaRPr>
          </a:p>
          <a:p>
            <a:pPr algn="r"/>
            <a:endParaRPr lang="es-CO" sz="1200" dirty="0">
              <a:latin typeface="Arial Narrow" panose="020B0606020202030204" pitchFamily="34" charset="0"/>
            </a:endParaRPr>
          </a:p>
        </p:txBody>
      </p:sp>
      <p:sp>
        <p:nvSpPr>
          <p:cNvPr id="29" name="CuadroTexto 28"/>
          <p:cNvSpPr txBox="1"/>
          <p:nvPr/>
        </p:nvSpPr>
        <p:spPr>
          <a:xfrm>
            <a:off x="291382" y="2929241"/>
            <a:ext cx="1530595" cy="738664"/>
          </a:xfrm>
          <a:prstGeom prst="rect">
            <a:avLst/>
          </a:prstGeom>
          <a:noFill/>
        </p:spPr>
        <p:txBody>
          <a:bodyPr wrap="square" rtlCol="0">
            <a:spAutoFit/>
          </a:bodyPr>
          <a:lstStyle/>
          <a:p>
            <a:pPr algn="r"/>
            <a:r>
              <a:rPr lang="es-CO" dirty="0">
                <a:solidFill>
                  <a:srgbClr val="55AA00"/>
                </a:solidFill>
                <a:latin typeface="Arial Narrow" panose="020B0606020202030204" pitchFamily="34" charset="0"/>
              </a:rPr>
              <a:t>1979-1993</a:t>
            </a:r>
          </a:p>
          <a:p>
            <a:pPr algn="r"/>
            <a:r>
              <a:rPr lang="es-CO" sz="1200" dirty="0">
                <a:latin typeface="Arial Narrow" panose="020B0606020202030204" pitchFamily="34" charset="0"/>
              </a:rPr>
              <a:t>2445,34 has</a:t>
            </a:r>
          </a:p>
          <a:p>
            <a:pPr algn="r"/>
            <a:r>
              <a:rPr lang="es-CO" sz="1200" dirty="0">
                <a:solidFill>
                  <a:schemeClr val="tx1">
                    <a:lumMod val="50000"/>
                    <a:lumOff val="50000"/>
                  </a:schemeClr>
                </a:solidFill>
                <a:latin typeface="Arial Narrow" panose="020B0606020202030204" pitchFamily="34" charset="0"/>
              </a:rPr>
              <a:t>174.6 has/año</a:t>
            </a:r>
          </a:p>
        </p:txBody>
      </p:sp>
      <p:sp>
        <p:nvSpPr>
          <p:cNvPr id="30" name="CuadroTexto 29"/>
          <p:cNvSpPr txBox="1"/>
          <p:nvPr/>
        </p:nvSpPr>
        <p:spPr>
          <a:xfrm>
            <a:off x="290313" y="4441950"/>
            <a:ext cx="1530595" cy="1292662"/>
          </a:xfrm>
          <a:prstGeom prst="rect">
            <a:avLst/>
          </a:prstGeom>
          <a:noFill/>
        </p:spPr>
        <p:txBody>
          <a:bodyPr wrap="square" rtlCol="0">
            <a:spAutoFit/>
          </a:bodyPr>
          <a:lstStyle/>
          <a:p>
            <a:pPr algn="r"/>
            <a:r>
              <a:rPr lang="es-CO" dirty="0">
                <a:solidFill>
                  <a:srgbClr val="55AA00"/>
                </a:solidFill>
                <a:latin typeface="Arial Narrow" panose="020B0606020202030204" pitchFamily="34" charset="0"/>
              </a:rPr>
              <a:t>2004-2016</a:t>
            </a:r>
          </a:p>
          <a:p>
            <a:pPr algn="r"/>
            <a:r>
              <a:rPr lang="es-CO" sz="1200" dirty="0">
                <a:latin typeface="Arial Narrow" panose="020B0606020202030204" pitchFamily="34" charset="0"/>
              </a:rPr>
              <a:t>4204 has</a:t>
            </a:r>
            <a:r>
              <a:rPr lang="es-CO" dirty="0">
                <a:solidFill>
                  <a:srgbClr val="55AA00"/>
                </a:solidFill>
                <a:latin typeface="Arial Narrow" panose="020B0606020202030204" pitchFamily="34" charset="0"/>
              </a:rPr>
              <a:t>.</a:t>
            </a:r>
          </a:p>
          <a:p>
            <a:pPr algn="r"/>
            <a:r>
              <a:rPr lang="es-CO" sz="1200" dirty="0">
                <a:solidFill>
                  <a:schemeClr val="tx1">
                    <a:lumMod val="50000"/>
                    <a:lumOff val="50000"/>
                  </a:schemeClr>
                </a:solidFill>
                <a:latin typeface="Arial Narrow" panose="020B0606020202030204" pitchFamily="34" charset="0"/>
              </a:rPr>
              <a:t>350 has/año</a:t>
            </a:r>
          </a:p>
          <a:p>
            <a:pPr algn="r"/>
            <a:endParaRPr lang="es-CO" dirty="0">
              <a:solidFill>
                <a:srgbClr val="55AA00"/>
              </a:solidFill>
              <a:latin typeface="Arial Narrow" panose="020B0606020202030204" pitchFamily="34" charset="0"/>
            </a:endParaRPr>
          </a:p>
          <a:p>
            <a:pPr algn="r"/>
            <a:endParaRPr lang="es-CO" sz="1200" dirty="0">
              <a:latin typeface="Arial Narrow" panose="020B0606020202030204" pitchFamily="34" charset="0"/>
            </a:endParaRPr>
          </a:p>
        </p:txBody>
      </p:sp>
      <p:sp>
        <p:nvSpPr>
          <p:cNvPr id="14" name="CuadroTexto 13">
            <a:extLst>
              <a:ext uri="{FF2B5EF4-FFF2-40B4-BE49-F238E27FC236}">
                <a16:creationId xmlns:a16="http://schemas.microsoft.com/office/drawing/2014/main" id="{2C4B38CF-8B65-4AFD-BB13-612C36B505C1}"/>
              </a:ext>
            </a:extLst>
          </p:cNvPr>
          <p:cNvSpPr txBox="1"/>
          <p:nvPr/>
        </p:nvSpPr>
        <p:spPr>
          <a:xfrm>
            <a:off x="168504" y="6151915"/>
            <a:ext cx="2140760" cy="600164"/>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elaboración propia con base en datos del IGAC, UECD, POT Chía, POT Cajicá, </a:t>
            </a:r>
            <a:r>
              <a:rPr lang="es-CO" sz="800" i="1" dirty="0">
                <a:solidFill>
                  <a:schemeClr val="bg1">
                    <a:lumMod val="50000"/>
                  </a:schemeClr>
                </a:solidFill>
                <a:latin typeface="Arial Narrow" panose="020B0606020202030204" pitchFamily="34" charset="0"/>
              </a:rPr>
              <a:t>(Calderón, 2016)</a:t>
            </a:r>
            <a:r>
              <a:rPr lang="es-ES_tradnl" sz="800" dirty="0">
                <a:solidFill>
                  <a:schemeClr val="bg1">
                    <a:lumMod val="50000"/>
                  </a:schemeClr>
                </a:solidFill>
                <a:latin typeface="Arial Narrow" panose="020B0606020202030204" pitchFamily="34" charset="0"/>
              </a:rPr>
              <a:t>, Google Earth, UDOL Sopó</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16" name="CuadroTexto 15">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Tree>
    <p:extLst>
      <p:ext uri="{BB962C8B-B14F-4D97-AF65-F5344CB8AC3E}">
        <p14:creationId xmlns:p14="http://schemas.microsoft.com/office/powerpoint/2010/main" val="25540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4" name="Conector recto 43"/>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539149" y="1748279"/>
            <a:ext cx="6811497" cy="4755148"/>
          </a:xfrm>
          <a:prstGeom prst="rect">
            <a:avLst/>
          </a:prstGeom>
          <a:noFill/>
        </p:spPr>
        <p:txBody>
          <a:bodyPr wrap="square" rtlCol="0">
            <a:spAutoFit/>
          </a:bodyPr>
          <a:lstStyle/>
          <a:p>
            <a:pPr algn="just"/>
            <a:r>
              <a:rPr lang="es-CO" sz="1400" b="1" dirty="0">
                <a:solidFill>
                  <a:srgbClr val="55AA00"/>
                </a:solidFill>
              </a:rPr>
              <a:t>*</a:t>
            </a:r>
            <a:endParaRPr lang="es-CO" sz="1100" i="1" dirty="0">
              <a:solidFill>
                <a:srgbClr val="55AA00"/>
              </a:solidFill>
              <a:latin typeface="Arial Narrow" panose="020B0606020202030204" pitchFamily="34" charset="0"/>
            </a:endParaRPr>
          </a:p>
          <a:p>
            <a:pPr marL="285750" indent="-285750">
              <a:buFont typeface="Arial" panose="020B0604020202020204" pitchFamily="34" charset="0"/>
              <a:buChar char="•"/>
            </a:pPr>
            <a:r>
              <a:rPr lang="es-CO" b="1" dirty="0">
                <a:solidFill>
                  <a:srgbClr val="55AA00"/>
                </a:solidFill>
                <a:latin typeface="Arial Narrow" panose="020B0606020202030204" pitchFamily="34" charset="0"/>
              </a:rPr>
              <a:t>Crecimiento por Agregación </a:t>
            </a:r>
          </a:p>
          <a:p>
            <a:pPr marL="285750" indent="-285750">
              <a:buFont typeface="Arial" panose="020B0604020202020204" pitchFamily="34" charset="0"/>
              <a:buChar char="•"/>
            </a:pPr>
            <a:r>
              <a:rPr lang="es-CO" b="1" dirty="0">
                <a:solidFill>
                  <a:srgbClr val="55AA00"/>
                </a:solidFill>
                <a:latin typeface="Arial Narrow" panose="020B0606020202030204" pitchFamily="34" charset="0"/>
              </a:rPr>
              <a:t>Crecimiento por Dispersión </a:t>
            </a:r>
          </a:p>
          <a:p>
            <a:pPr marL="285750" indent="-285750">
              <a:buFont typeface="Arial" panose="020B0604020202020204" pitchFamily="34" charset="0"/>
              <a:buChar char="•"/>
            </a:pPr>
            <a:r>
              <a:rPr lang="es-CO" b="1" dirty="0">
                <a:solidFill>
                  <a:srgbClr val="55AA00"/>
                </a:solidFill>
                <a:latin typeface="Arial Narrow" panose="020B0606020202030204" pitchFamily="34" charset="0"/>
              </a:rPr>
              <a:t>Crecimiento por Polarización </a:t>
            </a:r>
          </a:p>
          <a:p>
            <a:pPr marL="285750" indent="-285750">
              <a:buFont typeface="Arial" panose="020B0604020202020204" pitchFamily="34" charset="0"/>
              <a:buChar char="•"/>
            </a:pPr>
            <a:r>
              <a:rPr lang="es-CO" b="1" dirty="0">
                <a:solidFill>
                  <a:srgbClr val="55AA00"/>
                </a:solidFill>
                <a:latin typeface="Arial Narrow" panose="020B0606020202030204" pitchFamily="34" charset="0"/>
              </a:rPr>
              <a:t>Crecimiento Insular</a:t>
            </a:r>
          </a:p>
          <a:p>
            <a:pPr marL="285750" indent="-285750">
              <a:buFont typeface="Arial" panose="020B0604020202020204" pitchFamily="34" charset="0"/>
              <a:buChar char="•"/>
            </a:pPr>
            <a:endParaRPr lang="es-CO" b="1" dirty="0">
              <a:solidFill>
                <a:srgbClr val="55AA00"/>
              </a:solidFill>
              <a:latin typeface="Arial Narrow" panose="020B0606020202030204" pitchFamily="34" charset="0"/>
            </a:endParaRPr>
          </a:p>
          <a:p>
            <a:r>
              <a:rPr lang="es-CO" sz="1200" dirty="0">
                <a:latin typeface="Arial Narrow" panose="020B0606020202030204" pitchFamily="34" charset="0"/>
              </a:rPr>
              <a:t>Clasificación según su posición e la estructura espacial: núcleos urbanos tradicionales, polaridades, infraestructuras de la movilidad, elementos naturales (ríos)</a:t>
            </a:r>
          </a:p>
          <a:p>
            <a:pPr marL="285750" indent="-285750">
              <a:buFont typeface="Arial" panose="020B0604020202020204" pitchFamily="34" charset="0"/>
              <a:buChar char="•"/>
            </a:pPr>
            <a:endParaRPr lang="es-CO" b="1" dirty="0">
              <a:solidFill>
                <a:srgbClr val="55AA00"/>
              </a:solidFill>
              <a:latin typeface="Arial Narrow" panose="020B0606020202030204" pitchFamily="34" charset="0"/>
            </a:endParaRPr>
          </a:p>
          <a:p>
            <a:pPr marL="285750" indent="-285750">
              <a:buFont typeface="Arial" panose="020B0604020202020204" pitchFamily="34" charset="0"/>
              <a:buChar char="•"/>
            </a:pPr>
            <a:endParaRPr lang="es-CO" b="1" dirty="0">
              <a:solidFill>
                <a:srgbClr val="55AA00"/>
              </a:solidFill>
              <a:latin typeface="Arial Narrow" panose="020B0606020202030204" pitchFamily="34" charset="0"/>
            </a:endParaRPr>
          </a:p>
          <a:p>
            <a:pPr marL="285750" indent="-285750">
              <a:buFont typeface="Arial" panose="020B0604020202020204" pitchFamily="34" charset="0"/>
              <a:buChar char="•"/>
            </a:pPr>
            <a:endParaRPr lang="es-CO" b="1" dirty="0">
              <a:solidFill>
                <a:srgbClr val="55AA00"/>
              </a:solidFill>
              <a:latin typeface="Arial Narrow" panose="020B0606020202030204" pitchFamily="34" charset="0"/>
            </a:endParaRPr>
          </a:p>
          <a:p>
            <a:pPr marL="285750" indent="-285750">
              <a:buFont typeface="Arial" panose="020B0604020202020204" pitchFamily="34" charset="0"/>
              <a:buChar char="•"/>
            </a:pPr>
            <a:endParaRPr lang="es-CO" b="1" dirty="0">
              <a:solidFill>
                <a:srgbClr val="55AA00"/>
              </a:solidFill>
              <a:latin typeface="Arial Narrow" panose="020B0606020202030204" pitchFamily="34" charset="0"/>
            </a:endParaRPr>
          </a:p>
          <a:p>
            <a:pPr marL="285750" indent="-285750">
              <a:buFont typeface="Arial" panose="020B0604020202020204" pitchFamily="34" charset="0"/>
              <a:buChar char="•"/>
            </a:pPr>
            <a:endParaRPr lang="es-CO" b="1" dirty="0">
              <a:solidFill>
                <a:srgbClr val="55AA00"/>
              </a:solidFill>
              <a:latin typeface="Arial Narrow" panose="020B0606020202030204" pitchFamily="34" charset="0"/>
            </a:endParaRPr>
          </a:p>
          <a:p>
            <a:pPr marL="285750" indent="-285750">
              <a:buFont typeface="Arial" panose="020B0604020202020204" pitchFamily="34" charset="0"/>
              <a:buChar char="•"/>
            </a:pPr>
            <a:endParaRPr lang="es-CO" b="1" dirty="0">
              <a:solidFill>
                <a:srgbClr val="55AA00"/>
              </a:solidFill>
              <a:latin typeface="Arial Narrow" panose="020B0606020202030204" pitchFamily="34" charset="0"/>
            </a:endParaRPr>
          </a:p>
          <a:p>
            <a:endParaRPr lang="es-CO" b="1" dirty="0">
              <a:solidFill>
                <a:srgbClr val="55AA00"/>
              </a:solidFill>
              <a:latin typeface="Arial Narrow" panose="020B0606020202030204" pitchFamily="34" charset="0"/>
            </a:endParaRPr>
          </a:p>
          <a:p>
            <a:r>
              <a:rPr lang="es-CO" sz="1000" b="1" dirty="0">
                <a:latin typeface="Arial Narrow" panose="020B0606020202030204" pitchFamily="34" charset="0"/>
              </a:rPr>
              <a:t>*</a:t>
            </a:r>
            <a:r>
              <a:rPr lang="es-CO" sz="1000" dirty="0">
                <a:latin typeface="Arial Narrow" panose="020B0606020202030204" pitchFamily="34" charset="0"/>
              </a:rPr>
              <a:t>Modelo de Análisis territorial del Crecimiento metropolitano de Barcelona: </a:t>
            </a:r>
            <a:r>
              <a:rPr lang="es-CO" sz="1000" i="1" dirty="0">
                <a:latin typeface="Arial Narrow" panose="020B0606020202030204" pitchFamily="34" charset="0"/>
              </a:rPr>
              <a:t>La Construcció del territorio </a:t>
            </a:r>
            <a:r>
              <a:rPr lang="es-CO" sz="1000" i="1" dirty="0" err="1">
                <a:latin typeface="Arial Narrow" panose="020B0606020202030204" pitchFamily="34" charset="0"/>
              </a:rPr>
              <a:t>Metropolitá</a:t>
            </a:r>
            <a:r>
              <a:rPr lang="es-CO" sz="1000" i="1" dirty="0">
                <a:latin typeface="Arial Narrow" panose="020B0606020202030204" pitchFamily="34" charset="0"/>
              </a:rPr>
              <a:t>, Antonio Font, Carles </a:t>
            </a:r>
            <a:r>
              <a:rPr lang="es-CO" sz="1000" i="1" dirty="0" err="1">
                <a:latin typeface="Arial Narrow" panose="020B0606020202030204" pitchFamily="34" charset="0"/>
              </a:rPr>
              <a:t>Llop</a:t>
            </a:r>
            <a:r>
              <a:rPr lang="es-CO" sz="1000" i="1" dirty="0">
                <a:latin typeface="Arial Narrow" panose="020B0606020202030204" pitchFamily="34" charset="0"/>
              </a:rPr>
              <a:t> y Josep </a:t>
            </a:r>
            <a:r>
              <a:rPr lang="es-CO" sz="1000" i="1" dirty="0" err="1">
                <a:latin typeface="Arial Narrow" panose="020B0606020202030204" pitchFamily="34" charset="0"/>
              </a:rPr>
              <a:t>Maria</a:t>
            </a:r>
            <a:r>
              <a:rPr lang="es-CO" sz="1000" i="1" dirty="0">
                <a:latin typeface="Arial Narrow" panose="020B0606020202030204" pitchFamily="34" charset="0"/>
              </a:rPr>
              <a:t> Vilanova.</a:t>
            </a:r>
          </a:p>
          <a:p>
            <a:endParaRPr lang="es-CO" b="1" dirty="0">
              <a:solidFill>
                <a:srgbClr val="55AA00"/>
              </a:solidFill>
              <a:latin typeface="Arial Narrow" panose="020B0606020202030204" pitchFamily="34" charset="0"/>
            </a:endParaRPr>
          </a:p>
          <a:p>
            <a:endParaRPr lang="es-CO" sz="1100" dirty="0"/>
          </a:p>
        </p:txBody>
      </p:sp>
      <p:sp>
        <p:nvSpPr>
          <p:cNvPr id="8" name="CuadroTexto 7">
            <a:extLst>
              <a:ext uri="{FF2B5EF4-FFF2-40B4-BE49-F238E27FC236}">
                <a16:creationId xmlns:a16="http://schemas.microsoft.com/office/drawing/2014/main" id="{146A4C8A-B37B-42A4-93D5-38092A130D7C}"/>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
        <p:nvSpPr>
          <p:cNvPr id="9" name="CuadroTexto 8"/>
          <p:cNvSpPr txBox="1"/>
          <p:nvPr/>
        </p:nvSpPr>
        <p:spPr>
          <a:xfrm>
            <a:off x="2539149" y="191738"/>
            <a:ext cx="7254209" cy="338554"/>
          </a:xfrm>
          <a:prstGeom prst="rect">
            <a:avLst/>
          </a:prstGeom>
          <a:noFill/>
        </p:spPr>
        <p:txBody>
          <a:bodyPr wrap="square" rtlCol="0">
            <a:spAutoFit/>
          </a:bodyPr>
          <a:lstStyle/>
          <a:p>
            <a:pPr lvl="0"/>
            <a:r>
              <a:rPr lang="es-CO" sz="1600" b="1" dirty="0">
                <a:solidFill>
                  <a:schemeClr val="tx1">
                    <a:lumMod val="65000"/>
                    <a:lumOff val="35000"/>
                  </a:schemeClr>
                </a:solidFill>
                <a:latin typeface="Arial Narrow" panose="020B0606020202030204" pitchFamily="34" charset="0"/>
              </a:rPr>
              <a:t>Capítulo 4</a:t>
            </a:r>
            <a:r>
              <a:rPr lang="es-CO" sz="1600" b="1" dirty="0">
                <a:solidFill>
                  <a:schemeClr val="tx1">
                    <a:lumMod val="75000"/>
                    <a:lumOff val="25000"/>
                  </a:schemeClr>
                </a:solidFill>
                <a:latin typeface="Arial Narrow" panose="020B0606020202030204" pitchFamily="34" charset="0"/>
              </a:rPr>
              <a:t>. </a:t>
            </a:r>
            <a:r>
              <a:rPr lang="es-CO" sz="1400" b="1" dirty="0">
                <a:solidFill>
                  <a:schemeClr val="bg1">
                    <a:lumMod val="50000"/>
                  </a:schemeClr>
                </a:solidFill>
                <a:latin typeface="Arial Narrow" panose="020B0606020202030204" pitchFamily="34" charset="0"/>
              </a:rPr>
              <a:t>Los modelos de crecimiento metropolitano</a:t>
            </a:r>
          </a:p>
        </p:txBody>
      </p:sp>
    </p:spTree>
    <p:extLst>
      <p:ext uri="{BB962C8B-B14F-4D97-AF65-F5344CB8AC3E}">
        <p14:creationId xmlns:p14="http://schemas.microsoft.com/office/powerpoint/2010/main" val="108596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4" name="Conector recto 43"/>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3998280" y="353246"/>
            <a:ext cx="5646052" cy="307777"/>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Los procesos de la Morfogénesis: </a:t>
            </a:r>
            <a:r>
              <a:rPr lang="es-CO" sz="1400" dirty="0">
                <a:solidFill>
                  <a:srgbClr val="55AA00"/>
                </a:solidFill>
                <a:latin typeface="Arial Narrow" panose="020B0606020202030204" pitchFamily="34" charset="0"/>
              </a:rPr>
              <a:t>Crecimiento por agregación</a:t>
            </a:r>
          </a:p>
        </p:txBody>
      </p:sp>
      <p:pic>
        <p:nvPicPr>
          <p:cNvPr id="4" name="Imagen 3"/>
          <p:cNvPicPr>
            <a:picLocks noChangeAspect="1"/>
          </p:cNvPicPr>
          <p:nvPr/>
        </p:nvPicPr>
        <p:blipFill rotWithShape="1">
          <a:blip r:embed="rId2" cstate="screen">
            <a:extLst>
              <a:ext uri="{28A0092B-C50C-407E-A947-70E740481C1C}">
                <a14:useLocalDpi xmlns:a14="http://schemas.microsoft.com/office/drawing/2010/main" val="0"/>
              </a:ext>
            </a:extLst>
          </a:blip>
          <a:srcRect l="10092" t="5151" r="8191" b="7875"/>
          <a:stretch/>
        </p:blipFill>
        <p:spPr>
          <a:xfrm>
            <a:off x="3838755" y="789729"/>
            <a:ext cx="4330461" cy="5964754"/>
          </a:xfrm>
          <a:prstGeom prst="rect">
            <a:avLst/>
          </a:prstGeom>
        </p:spPr>
      </p:pic>
      <p:sp>
        <p:nvSpPr>
          <p:cNvPr id="8" name="CuadroTexto 7">
            <a:extLst>
              <a:ext uri="{FF2B5EF4-FFF2-40B4-BE49-F238E27FC236}">
                <a16:creationId xmlns:a16="http://schemas.microsoft.com/office/drawing/2014/main" id="{299F00F9-01FA-4A67-B715-8447C1993ECB}"/>
              </a:ext>
            </a:extLst>
          </p:cNvPr>
          <p:cNvSpPr txBox="1"/>
          <p:nvPr/>
        </p:nvSpPr>
        <p:spPr>
          <a:xfrm>
            <a:off x="168504" y="6151915"/>
            <a:ext cx="2140760" cy="600164"/>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elaboración propia con base en datos del IGAC, UECD, POT Chía, POT Cajicá, </a:t>
            </a:r>
            <a:r>
              <a:rPr lang="es-CO" sz="800" i="1" dirty="0">
                <a:solidFill>
                  <a:schemeClr val="bg1">
                    <a:lumMod val="50000"/>
                  </a:schemeClr>
                </a:solidFill>
                <a:latin typeface="Arial Narrow" panose="020B0606020202030204" pitchFamily="34" charset="0"/>
              </a:rPr>
              <a:t>(Calderón, 2016)</a:t>
            </a:r>
            <a:r>
              <a:rPr lang="es-ES_tradnl" sz="800" dirty="0">
                <a:solidFill>
                  <a:schemeClr val="bg1">
                    <a:lumMod val="50000"/>
                  </a:schemeClr>
                </a:solidFill>
                <a:latin typeface="Arial Narrow" panose="020B0606020202030204" pitchFamily="34" charset="0"/>
              </a:rPr>
              <a:t>, 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10" name="CuadroTexto 9">
            <a:extLst>
              <a:ext uri="{FF2B5EF4-FFF2-40B4-BE49-F238E27FC236}">
                <a16:creationId xmlns:a16="http://schemas.microsoft.com/office/drawing/2014/main" id="{2EB162C8-EC9B-4A32-9796-C851EBAFF5BF}"/>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pic>
        <p:nvPicPr>
          <p:cNvPr id="11" name="Imagen 10">
            <a:extLst>
              <a:ext uri="{FF2B5EF4-FFF2-40B4-BE49-F238E27FC236}">
                <a16:creationId xmlns:a16="http://schemas.microsoft.com/office/drawing/2014/main" id="{91F53D18-396A-4253-A97D-4003070E099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6327" y="4143452"/>
            <a:ext cx="1486662" cy="1822704"/>
          </a:xfrm>
          <a:prstGeom prst="rect">
            <a:avLst/>
          </a:prstGeom>
        </p:spPr>
      </p:pic>
    </p:spTree>
    <p:extLst>
      <p:ext uri="{BB962C8B-B14F-4D97-AF65-F5344CB8AC3E}">
        <p14:creationId xmlns:p14="http://schemas.microsoft.com/office/powerpoint/2010/main" val="61198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3998280" y="353246"/>
            <a:ext cx="5646052" cy="307777"/>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Los procesos de la Morfogénesis: </a:t>
            </a:r>
            <a:r>
              <a:rPr lang="es-CO" sz="1400" dirty="0">
                <a:solidFill>
                  <a:srgbClr val="55AA00"/>
                </a:solidFill>
                <a:latin typeface="Arial Narrow" panose="020B0606020202030204" pitchFamily="34" charset="0"/>
              </a:rPr>
              <a:t>Crecimiento por agregación</a:t>
            </a:r>
          </a:p>
        </p:txBody>
      </p:sp>
      <p:pic>
        <p:nvPicPr>
          <p:cNvPr id="8" name="Imagen 7">
            <a:extLst>
              <a:ext uri="{FF2B5EF4-FFF2-40B4-BE49-F238E27FC236}">
                <a16:creationId xmlns:a16="http://schemas.microsoft.com/office/drawing/2014/main" id="{E1B609E6-F2D9-4ACF-B9EE-C91923EDDD5D}"/>
              </a:ext>
            </a:extLst>
          </p:cNvPr>
          <p:cNvPicPr/>
          <p:nvPr/>
        </p:nvPicPr>
        <p:blipFill rotWithShape="1">
          <a:blip r:embed="rId2" cstate="print">
            <a:extLst>
              <a:ext uri="{28A0092B-C50C-407E-A947-70E740481C1C}">
                <a14:useLocalDpi xmlns:a14="http://schemas.microsoft.com/office/drawing/2010/main" val="0"/>
              </a:ext>
            </a:extLst>
          </a:blip>
          <a:srcRect t="11784"/>
          <a:stretch/>
        </p:blipFill>
        <p:spPr>
          <a:xfrm>
            <a:off x="3493698" y="890541"/>
            <a:ext cx="6150634" cy="2547802"/>
          </a:xfrm>
          <a:prstGeom prst="rect">
            <a:avLst/>
          </a:prstGeom>
        </p:spPr>
      </p:pic>
      <p:sp>
        <p:nvSpPr>
          <p:cNvPr id="10" name="CuadroTexto 9">
            <a:extLst>
              <a:ext uri="{FF2B5EF4-FFF2-40B4-BE49-F238E27FC236}">
                <a16:creationId xmlns:a16="http://schemas.microsoft.com/office/drawing/2014/main" id="{69462F29-5A83-4803-B044-A2B4705AE4B0}"/>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pic>
        <p:nvPicPr>
          <p:cNvPr id="4" name="Imagen 3">
            <a:extLst>
              <a:ext uri="{FF2B5EF4-FFF2-40B4-BE49-F238E27FC236}">
                <a16:creationId xmlns:a16="http://schemas.microsoft.com/office/drawing/2014/main" id="{8F57E570-A148-4B92-B281-D4176860B56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9540"/>
          <a:stretch/>
        </p:blipFill>
        <p:spPr>
          <a:xfrm>
            <a:off x="4742410" y="3685797"/>
            <a:ext cx="4901922" cy="3079630"/>
          </a:xfrm>
          <a:prstGeom prst="rect">
            <a:avLst/>
          </a:prstGeom>
        </p:spPr>
      </p:pic>
      <p:sp>
        <p:nvSpPr>
          <p:cNvPr id="11" name="CuadroTexto 10">
            <a:extLst>
              <a:ext uri="{FF2B5EF4-FFF2-40B4-BE49-F238E27FC236}">
                <a16:creationId xmlns:a16="http://schemas.microsoft.com/office/drawing/2014/main" id="{D6502887-A66E-4E32-98AE-3A539966D424}"/>
              </a:ext>
            </a:extLst>
          </p:cNvPr>
          <p:cNvSpPr txBox="1"/>
          <p:nvPr/>
        </p:nvSpPr>
        <p:spPr>
          <a:xfrm>
            <a:off x="3037239" y="3454965"/>
            <a:ext cx="1543387" cy="230832"/>
          </a:xfrm>
          <a:prstGeom prst="rect">
            <a:avLst/>
          </a:prstGeom>
          <a:noFill/>
        </p:spPr>
        <p:txBody>
          <a:bodyPr wrap="square" rtlCol="0">
            <a:spAutoFit/>
          </a:bodyPr>
          <a:lstStyle/>
          <a:p>
            <a:pPr algn="r"/>
            <a:r>
              <a:rPr lang="es-CO" sz="900" dirty="0">
                <a:solidFill>
                  <a:schemeClr val="bg1">
                    <a:lumMod val="50000"/>
                  </a:schemeClr>
                </a:solidFill>
                <a:latin typeface="Arial Narrow" panose="020B0606020202030204" pitchFamily="34" charset="0"/>
              </a:rPr>
              <a:t>Fuente: Fotos del autor</a:t>
            </a:r>
          </a:p>
        </p:txBody>
      </p:sp>
    </p:spTree>
    <p:extLst>
      <p:ext uri="{BB962C8B-B14F-4D97-AF65-F5344CB8AC3E}">
        <p14:creationId xmlns:p14="http://schemas.microsoft.com/office/powerpoint/2010/main" val="251319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9052" y="1248596"/>
            <a:ext cx="1013864" cy="523220"/>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1940</a:t>
            </a:r>
          </a:p>
          <a:p>
            <a:pPr algn="r"/>
            <a:endParaRPr lang="es-CO" sz="1400" dirty="0">
              <a:solidFill>
                <a:srgbClr val="55AA00"/>
              </a:solidFill>
              <a:latin typeface="Arial Narrow" panose="020B0606020202030204" pitchFamily="34" charset="0"/>
            </a:endParaRPr>
          </a:p>
        </p:txBody>
      </p:sp>
      <p:pic>
        <p:nvPicPr>
          <p:cNvPr id="8" name="Imagen 7">
            <a:extLst>
              <a:ext uri="{FF2B5EF4-FFF2-40B4-BE49-F238E27FC236}">
                <a16:creationId xmlns:a16="http://schemas.microsoft.com/office/drawing/2014/main" id="{70938800-473C-41A5-96DE-66F518C49AB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0637" t="5151" r="6143" b="8473"/>
          <a:stretch/>
        </p:blipFill>
        <p:spPr>
          <a:xfrm>
            <a:off x="2867025" y="353245"/>
            <a:ext cx="4410076" cy="5923729"/>
          </a:xfrm>
          <a:prstGeom prst="rect">
            <a:avLst/>
          </a:prstGeom>
        </p:spPr>
      </p:pic>
      <p:pic>
        <p:nvPicPr>
          <p:cNvPr id="11" name="Imagen 10">
            <a:extLst>
              <a:ext uri="{FF2B5EF4-FFF2-40B4-BE49-F238E27FC236}">
                <a16:creationId xmlns:a16="http://schemas.microsoft.com/office/drawing/2014/main" id="{1D077BCA-A536-48E5-97EE-55DF3A6F218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0637" t="5151" r="6143" b="9861"/>
          <a:stretch/>
        </p:blipFill>
        <p:spPr>
          <a:xfrm>
            <a:off x="2867024" y="353245"/>
            <a:ext cx="4410077" cy="5828480"/>
          </a:xfrm>
          <a:prstGeom prst="rect">
            <a:avLst/>
          </a:prstGeom>
        </p:spPr>
      </p:pic>
      <p:sp>
        <p:nvSpPr>
          <p:cNvPr id="13" name="CuadroTexto 12">
            <a:extLst>
              <a:ext uri="{FF2B5EF4-FFF2-40B4-BE49-F238E27FC236}">
                <a16:creationId xmlns:a16="http://schemas.microsoft.com/office/drawing/2014/main" id="{D6DE4731-E7EE-4BA0-86D5-B8FF4E260DD4}"/>
              </a:ext>
            </a:extLst>
          </p:cNvPr>
          <p:cNvSpPr txBox="1"/>
          <p:nvPr/>
        </p:nvSpPr>
        <p:spPr>
          <a:xfrm>
            <a:off x="270294" y="1614981"/>
            <a:ext cx="1013864" cy="1169551"/>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1954-1978</a:t>
            </a:r>
          </a:p>
          <a:p>
            <a:r>
              <a:rPr lang="es-CO" sz="1400" dirty="0">
                <a:latin typeface="Arial Narrow" panose="020B0606020202030204" pitchFamily="34" charset="0"/>
              </a:rPr>
              <a:t>521 has.</a:t>
            </a:r>
          </a:p>
          <a:p>
            <a:r>
              <a:rPr lang="es-CO" sz="1400" dirty="0">
                <a:latin typeface="Arial Narrow" panose="020B0606020202030204" pitchFamily="34" charset="0"/>
              </a:rPr>
              <a:t>19 has/año</a:t>
            </a: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4" name="CuadroTexto 13">
            <a:extLst>
              <a:ext uri="{FF2B5EF4-FFF2-40B4-BE49-F238E27FC236}">
                <a16:creationId xmlns:a16="http://schemas.microsoft.com/office/drawing/2014/main" id="{AA99B039-B3A9-4214-B1A2-8EB26BC152FB}"/>
              </a:ext>
            </a:extLst>
          </p:cNvPr>
          <p:cNvSpPr txBox="1"/>
          <p:nvPr/>
        </p:nvSpPr>
        <p:spPr>
          <a:xfrm>
            <a:off x="281536" y="2409833"/>
            <a:ext cx="1013864" cy="1169551"/>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1979-1993</a:t>
            </a:r>
          </a:p>
          <a:p>
            <a:r>
              <a:rPr lang="es-CO" sz="1400" dirty="0">
                <a:latin typeface="Arial Narrow" panose="020B0606020202030204" pitchFamily="34" charset="0"/>
              </a:rPr>
              <a:t>966 has.</a:t>
            </a:r>
          </a:p>
          <a:p>
            <a:r>
              <a:rPr lang="es-CO" sz="1400" dirty="0">
                <a:latin typeface="Arial Narrow" panose="020B0606020202030204" pitchFamily="34" charset="0"/>
              </a:rPr>
              <a:t>69 has/año</a:t>
            </a: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5" name="CuadroTexto 14">
            <a:extLst>
              <a:ext uri="{FF2B5EF4-FFF2-40B4-BE49-F238E27FC236}">
                <a16:creationId xmlns:a16="http://schemas.microsoft.com/office/drawing/2014/main" id="{22F8E61F-2ECD-4405-9693-227749BDD311}"/>
              </a:ext>
            </a:extLst>
          </p:cNvPr>
          <p:cNvSpPr txBox="1"/>
          <p:nvPr/>
        </p:nvSpPr>
        <p:spPr>
          <a:xfrm>
            <a:off x="281535" y="3233260"/>
            <a:ext cx="1129881" cy="1384995"/>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1994-2003</a:t>
            </a:r>
          </a:p>
          <a:p>
            <a:r>
              <a:rPr lang="es-CO" sz="1400" dirty="0">
                <a:latin typeface="Arial Narrow" panose="020B0606020202030204" pitchFamily="34" charset="0"/>
              </a:rPr>
              <a:t>984 has</a:t>
            </a:r>
          </a:p>
          <a:p>
            <a:r>
              <a:rPr lang="es-CO" sz="1400" dirty="0">
                <a:latin typeface="Arial Narrow" panose="020B0606020202030204" pitchFamily="34" charset="0"/>
              </a:rPr>
              <a:t>109 has./año</a:t>
            </a:r>
          </a:p>
          <a:p>
            <a:endParaRPr lang="es-CO" sz="1400" dirty="0">
              <a:latin typeface="Arial Narrow" panose="020B0606020202030204" pitchFamily="34" charset="0"/>
            </a:endParaRP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6" name="CuadroTexto 15">
            <a:extLst>
              <a:ext uri="{FF2B5EF4-FFF2-40B4-BE49-F238E27FC236}">
                <a16:creationId xmlns:a16="http://schemas.microsoft.com/office/drawing/2014/main" id="{F9972F6A-6D21-43E7-A142-9FB75439CEB5}"/>
              </a:ext>
            </a:extLst>
          </p:cNvPr>
          <p:cNvSpPr txBox="1"/>
          <p:nvPr/>
        </p:nvSpPr>
        <p:spPr>
          <a:xfrm>
            <a:off x="270294" y="4009062"/>
            <a:ext cx="1129881" cy="1384995"/>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2004-2016</a:t>
            </a:r>
          </a:p>
          <a:p>
            <a:r>
              <a:rPr lang="es-CO" sz="1400" dirty="0">
                <a:latin typeface="Arial Narrow" panose="020B0606020202030204" pitchFamily="34" charset="0"/>
              </a:rPr>
              <a:t>1910 has</a:t>
            </a:r>
          </a:p>
          <a:p>
            <a:r>
              <a:rPr lang="es-CO" sz="1400" dirty="0">
                <a:latin typeface="Arial Narrow" panose="020B0606020202030204" pitchFamily="34" charset="0"/>
              </a:rPr>
              <a:t>159 has./año</a:t>
            </a:r>
          </a:p>
          <a:p>
            <a:endParaRPr lang="es-CO" sz="1400" dirty="0">
              <a:latin typeface="Arial Narrow" panose="020B0606020202030204" pitchFamily="34" charset="0"/>
            </a:endParaRP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pic>
        <p:nvPicPr>
          <p:cNvPr id="17" name="Imagen 16">
            <a:extLst>
              <a:ext uri="{FF2B5EF4-FFF2-40B4-BE49-F238E27FC236}">
                <a16:creationId xmlns:a16="http://schemas.microsoft.com/office/drawing/2014/main" id="{FB103798-ADC6-4251-A74C-88BC8D6D118D}"/>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10637" t="5151" r="6143" b="9861"/>
          <a:stretch/>
        </p:blipFill>
        <p:spPr>
          <a:xfrm>
            <a:off x="2867024" y="353245"/>
            <a:ext cx="4410077" cy="5828480"/>
          </a:xfrm>
          <a:prstGeom prst="rect">
            <a:avLst/>
          </a:prstGeom>
        </p:spPr>
      </p:pic>
      <p:pic>
        <p:nvPicPr>
          <p:cNvPr id="19" name="Imagen 18">
            <a:extLst>
              <a:ext uri="{FF2B5EF4-FFF2-40B4-BE49-F238E27FC236}">
                <a16:creationId xmlns:a16="http://schemas.microsoft.com/office/drawing/2014/main" id="{DAA62043-E775-406D-AAF7-15D867FCB618}"/>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10637" t="5151" r="6144" b="8473"/>
          <a:stretch/>
        </p:blipFill>
        <p:spPr>
          <a:xfrm>
            <a:off x="2867024" y="353245"/>
            <a:ext cx="4410077" cy="5923730"/>
          </a:xfrm>
          <a:prstGeom prst="rect">
            <a:avLst/>
          </a:prstGeom>
        </p:spPr>
      </p:pic>
      <p:pic>
        <p:nvPicPr>
          <p:cNvPr id="21" name="Imagen 20">
            <a:extLst>
              <a:ext uri="{FF2B5EF4-FFF2-40B4-BE49-F238E27FC236}">
                <a16:creationId xmlns:a16="http://schemas.microsoft.com/office/drawing/2014/main" id="{B8CBCE3B-6AA2-467E-86D4-56FCBDBA71C9}"/>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10637" t="5151" r="6144" b="8473"/>
          <a:stretch/>
        </p:blipFill>
        <p:spPr>
          <a:xfrm>
            <a:off x="2867024" y="353244"/>
            <a:ext cx="4410077" cy="5923730"/>
          </a:xfrm>
          <a:prstGeom prst="rect">
            <a:avLst/>
          </a:prstGeom>
        </p:spPr>
      </p:pic>
      <p:sp>
        <p:nvSpPr>
          <p:cNvPr id="18" name="CuadroTexto 17">
            <a:extLst>
              <a:ext uri="{FF2B5EF4-FFF2-40B4-BE49-F238E27FC236}">
                <a16:creationId xmlns:a16="http://schemas.microsoft.com/office/drawing/2014/main" id="{5EFD3ACD-8166-48C7-A2A1-F69D196A40D8}"/>
              </a:ext>
            </a:extLst>
          </p:cNvPr>
          <p:cNvSpPr txBox="1"/>
          <p:nvPr/>
        </p:nvSpPr>
        <p:spPr>
          <a:xfrm>
            <a:off x="168504" y="6151915"/>
            <a:ext cx="2140760" cy="600164"/>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elaboración propia con base en datos del IGAC, UECD, POT Chía, POT Cajicá, </a:t>
            </a:r>
            <a:r>
              <a:rPr lang="es-CO" sz="800" i="1" dirty="0">
                <a:solidFill>
                  <a:schemeClr val="bg1">
                    <a:lumMod val="50000"/>
                  </a:schemeClr>
                </a:solidFill>
                <a:latin typeface="Arial Narrow" panose="020B0606020202030204" pitchFamily="34" charset="0"/>
              </a:rPr>
              <a:t>(Calderón, 2016)</a:t>
            </a:r>
            <a:r>
              <a:rPr lang="es-ES_tradnl" sz="800" dirty="0">
                <a:solidFill>
                  <a:schemeClr val="bg1">
                    <a:lumMod val="50000"/>
                  </a:schemeClr>
                </a:solidFill>
                <a:latin typeface="Arial Narrow" panose="020B0606020202030204" pitchFamily="34" charset="0"/>
              </a:rPr>
              <a:t>, 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20" name="CuadroTexto 19">
            <a:extLst>
              <a:ext uri="{FF2B5EF4-FFF2-40B4-BE49-F238E27FC236}">
                <a16:creationId xmlns:a16="http://schemas.microsoft.com/office/drawing/2014/main" id="{B01C74F8-C8DE-4079-9998-B4F71E9C003F}"/>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Tree>
    <p:extLst>
      <p:ext uri="{BB962C8B-B14F-4D97-AF65-F5344CB8AC3E}">
        <p14:creationId xmlns:p14="http://schemas.microsoft.com/office/powerpoint/2010/main" val="8147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val="0"/>
              </a:ext>
            </a:extLst>
          </a:blip>
          <a:srcRect l="6064" t="4938" r="5105" b="56791"/>
          <a:stretch/>
        </p:blipFill>
        <p:spPr>
          <a:xfrm>
            <a:off x="2593070" y="4006723"/>
            <a:ext cx="4460660" cy="2487059"/>
          </a:xfrm>
          <a:prstGeom prst="rect">
            <a:avLst/>
          </a:prstGeom>
        </p:spPr>
      </p:pic>
      <p:pic>
        <p:nvPicPr>
          <p:cNvPr id="4" name="Imagen 3"/>
          <p:cNvPicPr>
            <a:picLocks noChangeAspect="1"/>
          </p:cNvPicPr>
          <p:nvPr/>
        </p:nvPicPr>
        <p:blipFill rotWithShape="1">
          <a:blip r:embed="rId3" cstate="screen">
            <a:extLst>
              <a:ext uri="{28A0092B-C50C-407E-A947-70E740481C1C}">
                <a14:useLocalDpi xmlns:a14="http://schemas.microsoft.com/office/drawing/2010/main" val="0"/>
              </a:ext>
            </a:extLst>
          </a:blip>
          <a:srcRect l="4147" t="3704" r="10537" b="56296"/>
          <a:stretch/>
        </p:blipFill>
        <p:spPr>
          <a:xfrm>
            <a:off x="2532530" y="1150267"/>
            <a:ext cx="4521200" cy="2743200"/>
          </a:xfrm>
          <a:prstGeom prst="rect">
            <a:avLst/>
          </a:prstGeom>
        </p:spPr>
      </p:pic>
      <p:sp>
        <p:nvSpPr>
          <p:cNvPr id="9" name="CuadroTexto 8"/>
          <p:cNvSpPr txBox="1"/>
          <p:nvPr/>
        </p:nvSpPr>
        <p:spPr>
          <a:xfrm>
            <a:off x="7053730" y="3416060"/>
            <a:ext cx="1708936" cy="461665"/>
          </a:xfrm>
          <a:prstGeom prst="rect">
            <a:avLst/>
          </a:prstGeom>
          <a:noFill/>
        </p:spPr>
        <p:txBody>
          <a:bodyPr wrap="square" rtlCol="0">
            <a:spAutoFit/>
          </a:bodyPr>
          <a:lstStyle/>
          <a:p>
            <a:r>
              <a:rPr lang="es-CO" sz="1200" dirty="0">
                <a:latin typeface="Arial Narrow" panose="020B0606020202030204" pitchFamily="34" charset="0"/>
              </a:rPr>
              <a:t>Conjuntos de Vivienda. Viviendas Aisladas</a:t>
            </a:r>
          </a:p>
        </p:txBody>
      </p:sp>
      <p:sp>
        <p:nvSpPr>
          <p:cNvPr id="11" name="CuadroTexto 10"/>
          <p:cNvSpPr txBox="1"/>
          <p:nvPr/>
        </p:nvSpPr>
        <p:spPr>
          <a:xfrm>
            <a:off x="7053730" y="6032117"/>
            <a:ext cx="1708936" cy="461665"/>
          </a:xfrm>
          <a:prstGeom prst="rect">
            <a:avLst/>
          </a:prstGeom>
          <a:noFill/>
        </p:spPr>
        <p:txBody>
          <a:bodyPr wrap="square" rtlCol="0">
            <a:spAutoFit/>
          </a:bodyPr>
          <a:lstStyle/>
          <a:p>
            <a:r>
              <a:rPr lang="es-CO" sz="1200" dirty="0">
                <a:latin typeface="Arial Narrow" panose="020B0606020202030204" pitchFamily="34" charset="0"/>
              </a:rPr>
              <a:t>Vivienda suburbana dispersa</a:t>
            </a:r>
          </a:p>
        </p:txBody>
      </p:sp>
      <p:sp>
        <p:nvSpPr>
          <p:cNvPr id="12" name="Rectángulo 11">
            <a:extLst>
              <a:ext uri="{FF2B5EF4-FFF2-40B4-BE49-F238E27FC236}">
                <a16:creationId xmlns:a16="http://schemas.microsoft.com/office/drawing/2014/main" id="{F0540D88-6796-4643-848C-9BDBE8C6770D}"/>
              </a:ext>
            </a:extLst>
          </p:cNvPr>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14">
            <a:extLst>
              <a:ext uri="{FF2B5EF4-FFF2-40B4-BE49-F238E27FC236}">
                <a16:creationId xmlns:a16="http://schemas.microsoft.com/office/drawing/2014/main" id="{2AC94A71-13D3-4894-8803-42DC8085BACC}"/>
              </a:ext>
            </a:extLst>
          </p:cNvPr>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679CE005-4605-4F52-96B0-380FEF281F65}"/>
              </a:ext>
            </a:extLst>
          </p:cNvPr>
          <p:cNvSpPr txBox="1"/>
          <p:nvPr/>
        </p:nvSpPr>
        <p:spPr>
          <a:xfrm>
            <a:off x="168504" y="6151915"/>
            <a:ext cx="2140760" cy="353943"/>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19" name="CuadroTexto 18">
            <a:extLst>
              <a:ext uri="{FF2B5EF4-FFF2-40B4-BE49-F238E27FC236}">
                <a16:creationId xmlns:a16="http://schemas.microsoft.com/office/drawing/2014/main" id="{C42DBCA4-25F1-4EEE-9FB0-CFF2F97E6F0A}"/>
              </a:ext>
            </a:extLst>
          </p:cNvPr>
          <p:cNvSpPr txBox="1"/>
          <p:nvPr/>
        </p:nvSpPr>
        <p:spPr>
          <a:xfrm>
            <a:off x="3998280" y="353246"/>
            <a:ext cx="5646052" cy="523220"/>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Materialización de los modelos de crecimiento metropolitano</a:t>
            </a:r>
            <a:r>
              <a:rPr lang="es-CO" sz="1400" dirty="0">
                <a:latin typeface="Arial Narrow" panose="020B0606020202030204" pitchFamily="34" charset="0"/>
              </a:rPr>
              <a:t>: </a:t>
            </a:r>
            <a:r>
              <a:rPr lang="es-CO" sz="1400" dirty="0">
                <a:solidFill>
                  <a:srgbClr val="55AA00"/>
                </a:solidFill>
                <a:latin typeface="Arial Narrow" panose="020B0606020202030204" pitchFamily="34" charset="0"/>
              </a:rPr>
              <a:t>patrones urbanísticos</a:t>
            </a:r>
          </a:p>
          <a:p>
            <a:pPr algn="r"/>
            <a:endParaRPr lang="es-CO" sz="1400" dirty="0">
              <a:solidFill>
                <a:srgbClr val="55AA00"/>
              </a:solidFill>
              <a:latin typeface="Arial Narrow" panose="020B0606020202030204" pitchFamily="34" charset="0"/>
            </a:endParaRPr>
          </a:p>
        </p:txBody>
      </p:sp>
      <p:sp>
        <p:nvSpPr>
          <p:cNvPr id="20" name="CuadroTexto 19">
            <a:extLst>
              <a:ext uri="{FF2B5EF4-FFF2-40B4-BE49-F238E27FC236}">
                <a16:creationId xmlns:a16="http://schemas.microsoft.com/office/drawing/2014/main" id="{460D9CBA-91BF-4444-BD9C-7C7BF745FCA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Tree>
    <p:extLst>
      <p:ext uri="{BB962C8B-B14F-4D97-AF65-F5344CB8AC3E}">
        <p14:creationId xmlns:p14="http://schemas.microsoft.com/office/powerpoint/2010/main" val="136298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0003BEB-BD20-4D40-9A63-59D0FB481A9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59052" y="3277034"/>
            <a:ext cx="3657600" cy="2743201"/>
          </a:xfrm>
          <a:prstGeom prst="rect">
            <a:avLst/>
          </a:prstGeom>
        </p:spPr>
      </p:pic>
      <p:sp>
        <p:nvSpPr>
          <p:cNvPr id="7" name="Rectángulo 6"/>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3998280" y="353246"/>
            <a:ext cx="5646052" cy="523220"/>
          </a:xfrm>
          <a:prstGeom prst="rect">
            <a:avLst/>
          </a:prstGeom>
          <a:noFill/>
        </p:spPr>
        <p:txBody>
          <a:bodyPr wrap="square" rtlCol="0">
            <a:spAutoFit/>
          </a:bodyPr>
          <a:lstStyle/>
          <a:p>
            <a:pPr algn="r"/>
            <a:r>
              <a:rPr lang="es-CO" sz="1400" dirty="0">
                <a:latin typeface="Arial Narrow" panose="020B0606020202030204" pitchFamily="34" charset="0"/>
              </a:rPr>
              <a:t>Materialización de los modelos de crecimiento metropolitano: </a:t>
            </a:r>
            <a:r>
              <a:rPr lang="es-CO" sz="1400" dirty="0">
                <a:solidFill>
                  <a:srgbClr val="55AA00"/>
                </a:solidFill>
                <a:latin typeface="Arial Narrow" panose="020B0606020202030204" pitchFamily="34" charset="0"/>
              </a:rPr>
              <a:t>patrones urbanísticos</a:t>
            </a:r>
          </a:p>
          <a:p>
            <a:pPr algn="r"/>
            <a:endParaRPr lang="es-CO" sz="1400" dirty="0">
              <a:solidFill>
                <a:srgbClr val="55AA00"/>
              </a:solidFill>
              <a:latin typeface="Arial Narrow" panose="020B0606020202030204" pitchFamily="34" charset="0"/>
            </a:endParaRPr>
          </a:p>
        </p:txBody>
      </p:sp>
      <p:pic>
        <p:nvPicPr>
          <p:cNvPr id="4" name="Imagen 3">
            <a:extLst>
              <a:ext uri="{FF2B5EF4-FFF2-40B4-BE49-F238E27FC236}">
                <a16:creationId xmlns:a16="http://schemas.microsoft.com/office/drawing/2014/main" id="{0355C1CF-5F45-44DF-AE32-645A8287B6F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7941" t="5151" r="8660" b="8750"/>
          <a:stretch/>
        </p:blipFill>
        <p:spPr>
          <a:xfrm>
            <a:off x="5143500" y="690410"/>
            <a:ext cx="4419600" cy="5904679"/>
          </a:xfrm>
          <a:prstGeom prst="rect">
            <a:avLst/>
          </a:prstGeom>
        </p:spPr>
      </p:pic>
      <p:pic>
        <p:nvPicPr>
          <p:cNvPr id="11" name="Imagen 10">
            <a:extLst>
              <a:ext uri="{FF2B5EF4-FFF2-40B4-BE49-F238E27FC236}">
                <a16:creationId xmlns:a16="http://schemas.microsoft.com/office/drawing/2014/main" id="{BB71A98D-F3E7-41E0-B36C-08E950B0D5F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9052" y="911458"/>
            <a:ext cx="3657600" cy="2058231"/>
          </a:xfrm>
          <a:prstGeom prst="rect">
            <a:avLst/>
          </a:prstGeom>
        </p:spPr>
      </p:pic>
      <p:sp>
        <p:nvSpPr>
          <p:cNvPr id="8" name="CuadroTexto 7">
            <a:extLst>
              <a:ext uri="{FF2B5EF4-FFF2-40B4-BE49-F238E27FC236}">
                <a16:creationId xmlns:a16="http://schemas.microsoft.com/office/drawing/2014/main" id="{055AF7B7-49D5-44A4-BE42-2745F15A58A7}"/>
              </a:ext>
            </a:extLst>
          </p:cNvPr>
          <p:cNvSpPr txBox="1"/>
          <p:nvPr/>
        </p:nvSpPr>
        <p:spPr>
          <a:xfrm>
            <a:off x="168504" y="6295007"/>
            <a:ext cx="2140760" cy="600164"/>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elaboración propia con base en datos del IGAC, UECD, POT Chía, POT Cajicá, </a:t>
            </a:r>
            <a:r>
              <a:rPr lang="es-CO" sz="800" i="1" dirty="0">
                <a:solidFill>
                  <a:schemeClr val="bg1">
                    <a:lumMod val="50000"/>
                  </a:schemeClr>
                </a:solidFill>
                <a:latin typeface="Arial Narrow" panose="020B0606020202030204" pitchFamily="34" charset="0"/>
              </a:rPr>
              <a:t>(Calderón, 2016)</a:t>
            </a:r>
            <a:r>
              <a:rPr lang="es-ES_tradnl" sz="800" dirty="0">
                <a:solidFill>
                  <a:schemeClr val="bg1">
                    <a:lumMod val="50000"/>
                  </a:schemeClr>
                </a:solidFill>
                <a:latin typeface="Arial Narrow" panose="020B0606020202030204" pitchFamily="34" charset="0"/>
              </a:rPr>
              <a:t>, 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12" name="CuadroTexto 11">
            <a:extLst>
              <a:ext uri="{FF2B5EF4-FFF2-40B4-BE49-F238E27FC236}">
                <a16:creationId xmlns:a16="http://schemas.microsoft.com/office/drawing/2014/main" id="{E18664DD-F509-44D1-B98B-464E04D19777}"/>
              </a:ext>
            </a:extLst>
          </p:cNvPr>
          <p:cNvSpPr txBox="1"/>
          <p:nvPr/>
        </p:nvSpPr>
        <p:spPr>
          <a:xfrm>
            <a:off x="208000" y="3005333"/>
            <a:ext cx="3086774" cy="2308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Google Street View</a:t>
            </a:r>
          </a:p>
        </p:txBody>
      </p:sp>
      <p:sp>
        <p:nvSpPr>
          <p:cNvPr id="13" name="CuadroTexto 12">
            <a:extLst>
              <a:ext uri="{FF2B5EF4-FFF2-40B4-BE49-F238E27FC236}">
                <a16:creationId xmlns:a16="http://schemas.microsoft.com/office/drawing/2014/main" id="{5A2D64F8-8383-405E-A420-3E8369AB3D9B}"/>
              </a:ext>
            </a:extLst>
          </p:cNvPr>
          <p:cNvSpPr txBox="1"/>
          <p:nvPr/>
        </p:nvSpPr>
        <p:spPr>
          <a:xfrm>
            <a:off x="208000" y="6042205"/>
            <a:ext cx="3086774" cy="2308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Foto del autor</a:t>
            </a:r>
          </a:p>
        </p:txBody>
      </p:sp>
      <p:sp>
        <p:nvSpPr>
          <p:cNvPr id="14" name="CuadroTexto 13">
            <a:extLst>
              <a:ext uri="{FF2B5EF4-FFF2-40B4-BE49-F238E27FC236}">
                <a16:creationId xmlns:a16="http://schemas.microsoft.com/office/drawing/2014/main" id="{7A6BC514-1AB6-45A7-99AB-3201F60F194D}"/>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Tree>
    <p:extLst>
      <p:ext uri="{BB962C8B-B14F-4D97-AF65-F5344CB8AC3E}">
        <p14:creationId xmlns:p14="http://schemas.microsoft.com/office/powerpoint/2010/main" val="1645108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C17121B-6559-45EE-8447-0380DA902AE0}"/>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9738" t="5000" r="5246" b="8194"/>
          <a:stretch/>
        </p:blipFill>
        <p:spPr>
          <a:xfrm>
            <a:off x="2819400" y="342900"/>
            <a:ext cx="4505325" cy="5953125"/>
          </a:xfrm>
          <a:prstGeom prst="rect">
            <a:avLst/>
          </a:prstGeom>
        </p:spPr>
      </p:pic>
      <p:sp>
        <p:nvSpPr>
          <p:cNvPr id="10" name="CuadroTexto 9">
            <a:extLst>
              <a:ext uri="{FF2B5EF4-FFF2-40B4-BE49-F238E27FC236}">
                <a16:creationId xmlns:a16="http://schemas.microsoft.com/office/drawing/2014/main" id="{5D797FFC-8FE3-4FBB-B326-203BC4615B6F}"/>
              </a:ext>
            </a:extLst>
          </p:cNvPr>
          <p:cNvSpPr txBox="1"/>
          <p:nvPr/>
        </p:nvSpPr>
        <p:spPr>
          <a:xfrm>
            <a:off x="259052" y="1248596"/>
            <a:ext cx="1013864" cy="523220"/>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1940</a:t>
            </a:r>
          </a:p>
          <a:p>
            <a:pPr algn="r"/>
            <a:endParaRPr lang="es-CO" sz="1400" dirty="0">
              <a:solidFill>
                <a:srgbClr val="55AA00"/>
              </a:solidFill>
              <a:latin typeface="Arial Narrow" panose="020B0606020202030204" pitchFamily="34" charset="0"/>
            </a:endParaRPr>
          </a:p>
        </p:txBody>
      </p:sp>
      <p:sp>
        <p:nvSpPr>
          <p:cNvPr id="11" name="CuadroTexto 10">
            <a:extLst>
              <a:ext uri="{FF2B5EF4-FFF2-40B4-BE49-F238E27FC236}">
                <a16:creationId xmlns:a16="http://schemas.microsoft.com/office/drawing/2014/main" id="{BC94EA26-BABD-4DBA-8109-6CE502ABCA00}"/>
              </a:ext>
            </a:extLst>
          </p:cNvPr>
          <p:cNvSpPr txBox="1"/>
          <p:nvPr/>
        </p:nvSpPr>
        <p:spPr>
          <a:xfrm>
            <a:off x="270294" y="1614981"/>
            <a:ext cx="1013864" cy="1169551"/>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1954-1978</a:t>
            </a:r>
          </a:p>
          <a:p>
            <a:r>
              <a:rPr lang="es-CO" sz="1400" dirty="0">
                <a:latin typeface="Arial Narrow" panose="020B0606020202030204" pitchFamily="34" charset="0"/>
              </a:rPr>
              <a:t>1160 has.</a:t>
            </a:r>
          </a:p>
          <a:p>
            <a:r>
              <a:rPr lang="es-CO" sz="1400" dirty="0">
                <a:latin typeface="Arial Narrow" panose="020B0606020202030204" pitchFamily="34" charset="0"/>
              </a:rPr>
              <a:t>48 has/año</a:t>
            </a: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2" name="CuadroTexto 11">
            <a:extLst>
              <a:ext uri="{FF2B5EF4-FFF2-40B4-BE49-F238E27FC236}">
                <a16:creationId xmlns:a16="http://schemas.microsoft.com/office/drawing/2014/main" id="{F1C13778-F90E-45DE-ADD1-2C0879D5A3FF}"/>
              </a:ext>
            </a:extLst>
          </p:cNvPr>
          <p:cNvSpPr txBox="1"/>
          <p:nvPr/>
        </p:nvSpPr>
        <p:spPr>
          <a:xfrm>
            <a:off x="281536" y="2409833"/>
            <a:ext cx="1013864" cy="1169551"/>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1979-1993</a:t>
            </a:r>
          </a:p>
          <a:p>
            <a:r>
              <a:rPr lang="es-CO" sz="1400" dirty="0">
                <a:latin typeface="Arial Narrow" panose="020B0606020202030204" pitchFamily="34" charset="0"/>
              </a:rPr>
              <a:t>908 has.</a:t>
            </a:r>
          </a:p>
          <a:p>
            <a:r>
              <a:rPr lang="es-CO" sz="1400" dirty="0">
                <a:latin typeface="Arial Narrow" panose="020B0606020202030204" pitchFamily="34" charset="0"/>
              </a:rPr>
              <a:t>64 has/año</a:t>
            </a: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3" name="CuadroTexto 12">
            <a:extLst>
              <a:ext uri="{FF2B5EF4-FFF2-40B4-BE49-F238E27FC236}">
                <a16:creationId xmlns:a16="http://schemas.microsoft.com/office/drawing/2014/main" id="{93BEAB56-DC4F-4047-B03C-97385690437F}"/>
              </a:ext>
            </a:extLst>
          </p:cNvPr>
          <p:cNvSpPr txBox="1"/>
          <p:nvPr/>
        </p:nvSpPr>
        <p:spPr>
          <a:xfrm>
            <a:off x="281535" y="3233260"/>
            <a:ext cx="1129881" cy="1384995"/>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1994-2003</a:t>
            </a:r>
          </a:p>
          <a:p>
            <a:r>
              <a:rPr lang="es-CO" sz="1400" dirty="0">
                <a:latin typeface="Arial Narrow" panose="020B0606020202030204" pitchFamily="34" charset="0"/>
              </a:rPr>
              <a:t>363 has</a:t>
            </a:r>
          </a:p>
          <a:p>
            <a:r>
              <a:rPr lang="es-CO" sz="1400" dirty="0">
                <a:latin typeface="Arial Narrow" panose="020B0606020202030204" pitchFamily="34" charset="0"/>
              </a:rPr>
              <a:t>40 has./año</a:t>
            </a:r>
          </a:p>
          <a:p>
            <a:endParaRPr lang="es-CO" sz="1400" dirty="0">
              <a:latin typeface="Arial Narrow" panose="020B0606020202030204" pitchFamily="34" charset="0"/>
            </a:endParaRP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sp>
        <p:nvSpPr>
          <p:cNvPr id="14" name="CuadroTexto 13">
            <a:extLst>
              <a:ext uri="{FF2B5EF4-FFF2-40B4-BE49-F238E27FC236}">
                <a16:creationId xmlns:a16="http://schemas.microsoft.com/office/drawing/2014/main" id="{07307A1F-F251-46F8-B0AF-C91CBE638330}"/>
              </a:ext>
            </a:extLst>
          </p:cNvPr>
          <p:cNvSpPr txBox="1"/>
          <p:nvPr/>
        </p:nvSpPr>
        <p:spPr>
          <a:xfrm>
            <a:off x="270294" y="4009062"/>
            <a:ext cx="1129881" cy="1384995"/>
          </a:xfrm>
          <a:prstGeom prst="rect">
            <a:avLst/>
          </a:prstGeom>
          <a:noFill/>
        </p:spPr>
        <p:txBody>
          <a:bodyPr wrap="square" rtlCol="0">
            <a:spAutoFit/>
          </a:bodyPr>
          <a:lstStyle/>
          <a:p>
            <a:r>
              <a:rPr lang="es-CO" sz="1400" dirty="0">
                <a:solidFill>
                  <a:srgbClr val="55AA00"/>
                </a:solidFill>
                <a:latin typeface="Arial Narrow" panose="020B0606020202030204" pitchFamily="34" charset="0"/>
              </a:rPr>
              <a:t>2004-2016</a:t>
            </a:r>
          </a:p>
          <a:p>
            <a:r>
              <a:rPr lang="es-CO" sz="1400" dirty="0">
                <a:latin typeface="Arial Narrow" panose="020B0606020202030204" pitchFamily="34" charset="0"/>
              </a:rPr>
              <a:t>1729 has</a:t>
            </a:r>
          </a:p>
          <a:p>
            <a:r>
              <a:rPr lang="es-CO" sz="1400" dirty="0">
                <a:latin typeface="Arial Narrow" panose="020B0606020202030204" pitchFamily="34" charset="0"/>
              </a:rPr>
              <a:t>144 has./año</a:t>
            </a:r>
          </a:p>
          <a:p>
            <a:endParaRPr lang="es-CO" sz="1400" dirty="0">
              <a:latin typeface="Arial Narrow" panose="020B0606020202030204" pitchFamily="34" charset="0"/>
            </a:endParaRPr>
          </a:p>
          <a:p>
            <a:endParaRPr lang="es-CO" sz="1400" dirty="0">
              <a:solidFill>
                <a:srgbClr val="55AA00"/>
              </a:solidFill>
              <a:latin typeface="Arial Narrow" panose="020B0606020202030204" pitchFamily="34" charset="0"/>
            </a:endParaRPr>
          </a:p>
          <a:p>
            <a:pPr algn="r"/>
            <a:endParaRPr lang="es-CO" sz="1400" dirty="0">
              <a:solidFill>
                <a:srgbClr val="55AA00"/>
              </a:solidFill>
              <a:latin typeface="Arial Narrow" panose="020B0606020202030204" pitchFamily="34" charset="0"/>
            </a:endParaRPr>
          </a:p>
        </p:txBody>
      </p:sp>
      <p:pic>
        <p:nvPicPr>
          <p:cNvPr id="16" name="Imagen 15">
            <a:extLst>
              <a:ext uri="{FF2B5EF4-FFF2-40B4-BE49-F238E27FC236}">
                <a16:creationId xmlns:a16="http://schemas.microsoft.com/office/drawing/2014/main" id="{F485D079-0DEA-47F6-99E5-DACB3F9546E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9739" t="5000" r="5245" b="8195"/>
          <a:stretch/>
        </p:blipFill>
        <p:spPr>
          <a:xfrm>
            <a:off x="2819400" y="342900"/>
            <a:ext cx="4505325" cy="5953125"/>
          </a:xfrm>
          <a:prstGeom prst="rect">
            <a:avLst/>
          </a:prstGeom>
        </p:spPr>
      </p:pic>
      <p:pic>
        <p:nvPicPr>
          <p:cNvPr id="18" name="Imagen 17">
            <a:extLst>
              <a:ext uri="{FF2B5EF4-FFF2-40B4-BE49-F238E27FC236}">
                <a16:creationId xmlns:a16="http://schemas.microsoft.com/office/drawing/2014/main" id="{43893F71-D213-43BD-AE45-6E5F9FE1E4B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9738" t="5000" r="5246" b="8194"/>
          <a:stretch/>
        </p:blipFill>
        <p:spPr>
          <a:xfrm>
            <a:off x="2819400" y="342900"/>
            <a:ext cx="4505325" cy="5953125"/>
          </a:xfrm>
          <a:prstGeom prst="rect">
            <a:avLst/>
          </a:prstGeom>
        </p:spPr>
      </p:pic>
      <p:pic>
        <p:nvPicPr>
          <p:cNvPr id="20" name="Imagen 19">
            <a:extLst>
              <a:ext uri="{FF2B5EF4-FFF2-40B4-BE49-F238E27FC236}">
                <a16:creationId xmlns:a16="http://schemas.microsoft.com/office/drawing/2014/main" id="{46ADB635-492E-416D-B866-2AD0240DE1D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9738" t="5000" r="5246" b="8194"/>
          <a:stretch/>
        </p:blipFill>
        <p:spPr>
          <a:xfrm>
            <a:off x="2819400" y="342900"/>
            <a:ext cx="4505325" cy="5953125"/>
          </a:xfrm>
          <a:prstGeom prst="rect">
            <a:avLst/>
          </a:prstGeom>
        </p:spPr>
      </p:pic>
      <p:pic>
        <p:nvPicPr>
          <p:cNvPr id="22" name="Imagen 21">
            <a:extLst>
              <a:ext uri="{FF2B5EF4-FFF2-40B4-BE49-F238E27FC236}">
                <a16:creationId xmlns:a16="http://schemas.microsoft.com/office/drawing/2014/main" id="{804A4B58-E434-4646-B981-23F5A181EED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9739" t="5000" r="5245" b="8194"/>
          <a:stretch/>
        </p:blipFill>
        <p:spPr>
          <a:xfrm>
            <a:off x="2819400" y="342900"/>
            <a:ext cx="4505325" cy="5953125"/>
          </a:xfrm>
          <a:prstGeom prst="rect">
            <a:avLst/>
          </a:prstGeom>
        </p:spPr>
      </p:pic>
      <p:sp>
        <p:nvSpPr>
          <p:cNvPr id="15" name="CuadroTexto 14">
            <a:extLst>
              <a:ext uri="{FF2B5EF4-FFF2-40B4-BE49-F238E27FC236}">
                <a16:creationId xmlns:a16="http://schemas.microsoft.com/office/drawing/2014/main" id="{B0F15917-C7B3-468F-B75A-D78814A33878}"/>
              </a:ext>
            </a:extLst>
          </p:cNvPr>
          <p:cNvSpPr txBox="1"/>
          <p:nvPr/>
        </p:nvSpPr>
        <p:spPr>
          <a:xfrm>
            <a:off x="168504" y="6151915"/>
            <a:ext cx="2140760" cy="600164"/>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elaboración propia con base en datos del IGAC, UECD, POT Chía, POT Cajicá, </a:t>
            </a:r>
            <a:r>
              <a:rPr lang="es-CO" sz="800" i="1" dirty="0">
                <a:solidFill>
                  <a:schemeClr val="bg1">
                    <a:lumMod val="50000"/>
                  </a:schemeClr>
                </a:solidFill>
                <a:latin typeface="Arial Narrow" panose="020B0606020202030204" pitchFamily="34" charset="0"/>
              </a:rPr>
              <a:t>(Calderón, 2016)</a:t>
            </a:r>
            <a:r>
              <a:rPr lang="es-ES_tradnl" sz="800" dirty="0">
                <a:solidFill>
                  <a:schemeClr val="bg1">
                    <a:lumMod val="50000"/>
                  </a:schemeClr>
                </a:solidFill>
                <a:latin typeface="Arial Narrow" panose="020B0606020202030204" pitchFamily="34" charset="0"/>
              </a:rPr>
              <a:t>, 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17" name="CuadroTexto 16">
            <a:extLst>
              <a:ext uri="{FF2B5EF4-FFF2-40B4-BE49-F238E27FC236}">
                <a16:creationId xmlns:a16="http://schemas.microsoft.com/office/drawing/2014/main" id="{48F15E69-A8FE-47C5-B018-1171F2467C98}"/>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Tree>
    <p:extLst>
      <p:ext uri="{BB962C8B-B14F-4D97-AF65-F5344CB8AC3E}">
        <p14:creationId xmlns:p14="http://schemas.microsoft.com/office/powerpoint/2010/main" val="79117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3998280" y="353246"/>
            <a:ext cx="5646052" cy="523220"/>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Los procesos de la Morfogénesis: </a:t>
            </a:r>
            <a:r>
              <a:rPr lang="es-CO" sz="1400" dirty="0">
                <a:solidFill>
                  <a:srgbClr val="55AA00"/>
                </a:solidFill>
                <a:latin typeface="Arial Narrow" panose="020B0606020202030204" pitchFamily="34" charset="0"/>
              </a:rPr>
              <a:t>Crecimiento por Polarización</a:t>
            </a:r>
          </a:p>
          <a:p>
            <a:pPr algn="r"/>
            <a:endParaRPr lang="es-CO" sz="1400" dirty="0">
              <a:solidFill>
                <a:srgbClr val="55AA00"/>
              </a:solidFill>
              <a:latin typeface="Arial Narrow" panose="020B0606020202030204" pitchFamily="34" charset="0"/>
            </a:endParaRPr>
          </a:p>
        </p:txBody>
      </p:sp>
      <p:sp>
        <p:nvSpPr>
          <p:cNvPr id="8" name="CuadroTexto 7">
            <a:extLst>
              <a:ext uri="{FF2B5EF4-FFF2-40B4-BE49-F238E27FC236}">
                <a16:creationId xmlns:a16="http://schemas.microsoft.com/office/drawing/2014/main" id="{97F08C36-0500-47B3-825B-495C7A440483}"/>
              </a:ext>
            </a:extLst>
          </p:cNvPr>
          <p:cNvSpPr txBox="1"/>
          <p:nvPr/>
        </p:nvSpPr>
        <p:spPr>
          <a:xfrm>
            <a:off x="168504" y="6367358"/>
            <a:ext cx="2140760" cy="353943"/>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10" name="CuadroTexto 9">
            <a:extLst>
              <a:ext uri="{FF2B5EF4-FFF2-40B4-BE49-F238E27FC236}">
                <a16:creationId xmlns:a16="http://schemas.microsoft.com/office/drawing/2014/main" id="{58484096-3534-4EB2-8279-02C725630729}"/>
              </a:ext>
            </a:extLst>
          </p:cNvPr>
          <p:cNvSpPr txBox="1"/>
          <p:nvPr/>
        </p:nvSpPr>
        <p:spPr>
          <a:xfrm>
            <a:off x="7425765" y="3436652"/>
            <a:ext cx="1708936" cy="276999"/>
          </a:xfrm>
          <a:prstGeom prst="rect">
            <a:avLst/>
          </a:prstGeom>
          <a:noFill/>
        </p:spPr>
        <p:txBody>
          <a:bodyPr wrap="square" rtlCol="0">
            <a:spAutoFit/>
          </a:bodyPr>
          <a:lstStyle/>
          <a:p>
            <a:r>
              <a:rPr lang="es-CO" sz="1100" dirty="0">
                <a:latin typeface="Arial Narrow" panose="020B0606020202030204" pitchFamily="34" charset="0"/>
              </a:rPr>
              <a:t>Centros</a:t>
            </a:r>
            <a:r>
              <a:rPr lang="es-CO" sz="1200" dirty="0"/>
              <a:t> Comerciales</a:t>
            </a:r>
          </a:p>
        </p:txBody>
      </p:sp>
      <p:pic>
        <p:nvPicPr>
          <p:cNvPr id="11" name="Imagen 10">
            <a:extLst>
              <a:ext uri="{FF2B5EF4-FFF2-40B4-BE49-F238E27FC236}">
                <a16:creationId xmlns:a16="http://schemas.microsoft.com/office/drawing/2014/main" id="{83CC6065-6B70-45D5-A5CF-C2CA1233116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7021" t="3703" r="5744" b="56543"/>
          <a:stretch/>
        </p:blipFill>
        <p:spPr>
          <a:xfrm>
            <a:off x="2532530" y="1024741"/>
            <a:ext cx="4622801" cy="2726267"/>
          </a:xfrm>
          <a:prstGeom prst="rect">
            <a:avLst/>
          </a:prstGeom>
        </p:spPr>
      </p:pic>
      <p:pic>
        <p:nvPicPr>
          <p:cNvPr id="12" name="Imagen 11">
            <a:extLst>
              <a:ext uri="{FF2B5EF4-FFF2-40B4-BE49-F238E27FC236}">
                <a16:creationId xmlns:a16="http://schemas.microsoft.com/office/drawing/2014/main" id="{B75974D0-3E40-4A1B-A62B-54C6A181DF4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105" t="3457" r="6703" b="56790"/>
          <a:stretch/>
        </p:blipFill>
        <p:spPr>
          <a:xfrm>
            <a:off x="2532530" y="3878503"/>
            <a:ext cx="4673600" cy="2726267"/>
          </a:xfrm>
          <a:prstGeom prst="rect">
            <a:avLst/>
          </a:prstGeom>
        </p:spPr>
      </p:pic>
      <p:sp>
        <p:nvSpPr>
          <p:cNvPr id="13" name="CuadroTexto 12">
            <a:extLst>
              <a:ext uri="{FF2B5EF4-FFF2-40B4-BE49-F238E27FC236}">
                <a16:creationId xmlns:a16="http://schemas.microsoft.com/office/drawing/2014/main" id="{18EBA89D-54D3-4D1E-A035-D87A02635AC4}"/>
              </a:ext>
            </a:extLst>
          </p:cNvPr>
          <p:cNvSpPr txBox="1"/>
          <p:nvPr/>
        </p:nvSpPr>
        <p:spPr>
          <a:xfrm>
            <a:off x="7410982" y="6290414"/>
            <a:ext cx="1708936" cy="430887"/>
          </a:xfrm>
          <a:prstGeom prst="rect">
            <a:avLst/>
          </a:prstGeom>
          <a:noFill/>
        </p:spPr>
        <p:txBody>
          <a:bodyPr wrap="square" rtlCol="0">
            <a:spAutoFit/>
          </a:bodyPr>
          <a:lstStyle/>
          <a:p>
            <a:r>
              <a:rPr lang="es-CO" sz="1100" dirty="0">
                <a:latin typeface="Arial Narrow" panose="020B0606020202030204" pitchFamily="34" charset="0"/>
              </a:rPr>
              <a:t>Comercio Individual/Automotriz</a:t>
            </a:r>
          </a:p>
        </p:txBody>
      </p:sp>
      <p:sp>
        <p:nvSpPr>
          <p:cNvPr id="14" name="CuadroTexto 13">
            <a:extLst>
              <a:ext uri="{FF2B5EF4-FFF2-40B4-BE49-F238E27FC236}">
                <a16:creationId xmlns:a16="http://schemas.microsoft.com/office/drawing/2014/main" id="{5B6ED63F-0271-49C4-B3F8-72B4C6B66EAA}"/>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Tree>
    <p:extLst>
      <p:ext uri="{BB962C8B-B14F-4D97-AF65-F5344CB8AC3E}">
        <p14:creationId xmlns:p14="http://schemas.microsoft.com/office/powerpoint/2010/main" val="18033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7" name="Conector recto 6"/>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a:cxnSpLocks/>
          </p:cNvCxnSpPr>
          <p:nvPr/>
        </p:nvCxnSpPr>
        <p:spPr>
          <a:xfrm>
            <a:off x="235323" y="840122"/>
            <a:ext cx="949460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2532529" y="2243902"/>
            <a:ext cx="5535905" cy="3416320"/>
          </a:xfrm>
          <a:prstGeom prst="rect">
            <a:avLst/>
          </a:prstGeom>
          <a:noFill/>
        </p:spPr>
        <p:txBody>
          <a:bodyPr wrap="square" rtlCol="0">
            <a:spAutoFit/>
          </a:bodyPr>
          <a:lstStyle/>
          <a:p>
            <a:endParaRPr lang="es-CO" sz="1200" b="1" dirty="0">
              <a:latin typeface="Arial Narrow" panose="020B0606020202030204" pitchFamily="34" charset="0"/>
            </a:endParaRPr>
          </a:p>
          <a:p>
            <a:r>
              <a:rPr lang="es-CO" sz="1200" b="1" dirty="0">
                <a:solidFill>
                  <a:srgbClr val="55AA00"/>
                </a:solidFill>
                <a:latin typeface="Arial Narrow" panose="020B0606020202030204" pitchFamily="34" charset="0"/>
              </a:rPr>
              <a:t>Tres dimensiones de análisis:</a:t>
            </a:r>
          </a:p>
          <a:p>
            <a:endParaRPr lang="es-CO" sz="1200" dirty="0">
              <a:latin typeface="Arial Narrow" panose="020B0606020202030204" pitchFamily="34" charset="0"/>
            </a:endParaRPr>
          </a:p>
          <a:p>
            <a:pPr marL="171450" indent="-171450">
              <a:buFont typeface="Arial" panose="020B0604020202020204" pitchFamily="34" charset="0"/>
              <a:buChar char="•"/>
            </a:pPr>
            <a:r>
              <a:rPr lang="es-CO" sz="1200" b="1" dirty="0">
                <a:latin typeface="Arial Narrow" panose="020B0606020202030204" pitchFamily="34" charset="0"/>
              </a:rPr>
              <a:t>El crecimiento urbano en el tiempo. </a:t>
            </a:r>
            <a:endParaRPr lang="es-CO" sz="1200" dirty="0">
              <a:latin typeface="Arial Narrow" panose="020B0606020202030204" pitchFamily="34" charset="0"/>
            </a:endParaRPr>
          </a:p>
          <a:p>
            <a:pPr marL="171450" indent="-171450">
              <a:buFont typeface="Arial" panose="020B0604020202020204" pitchFamily="34" charset="0"/>
              <a:buChar char="•"/>
            </a:pPr>
            <a:r>
              <a:rPr lang="es-CO" sz="1200" b="1" dirty="0">
                <a:latin typeface="Arial Narrow" panose="020B0606020202030204" pitchFamily="34" charset="0"/>
              </a:rPr>
              <a:t>El Orden Territorial (</a:t>
            </a:r>
            <a:r>
              <a:rPr lang="es-CO" sz="1200" dirty="0" err="1">
                <a:latin typeface="Arial Narrow" panose="020B0606020202030204" pitchFamily="34" charset="0"/>
              </a:rPr>
              <a:t>Secchi</a:t>
            </a:r>
            <a:r>
              <a:rPr lang="es-CO" sz="1200" dirty="0">
                <a:latin typeface="Arial Narrow" panose="020B0606020202030204" pitchFamily="34" charset="0"/>
              </a:rPr>
              <a:t>): la distribución de actividades en el territorio.</a:t>
            </a:r>
          </a:p>
          <a:p>
            <a:pPr marL="171450" indent="-171450">
              <a:buFont typeface="Arial" panose="020B0604020202020204" pitchFamily="34" charset="0"/>
              <a:buChar char="•"/>
            </a:pPr>
            <a:r>
              <a:rPr lang="es-ES_tradnl" sz="1200" b="1" dirty="0">
                <a:latin typeface="Arial Narrow" panose="020B0606020202030204" pitchFamily="34" charset="0"/>
              </a:rPr>
              <a:t>La forma del espacio construido</a:t>
            </a:r>
            <a:r>
              <a:rPr lang="es-ES_tradnl" sz="1200" dirty="0">
                <a:latin typeface="Arial Narrow" panose="020B0606020202030204" pitchFamily="34" charset="0"/>
              </a:rPr>
              <a:t>. Los procesos de la Morfogénesis ( los modelos de crecimiento metropolitano ) y su materialización: los patrones urbanísticos transformadores del territorio </a:t>
            </a:r>
          </a:p>
          <a:p>
            <a:pPr marL="171450" indent="-171450">
              <a:buFont typeface="Arial" panose="020B0604020202020204" pitchFamily="34" charset="0"/>
              <a:buChar char="•"/>
            </a:pPr>
            <a:endParaRPr lang="es-ES_tradnl" sz="1200" dirty="0">
              <a:latin typeface="Arial Narrow" panose="020B0606020202030204" pitchFamily="34" charset="0"/>
            </a:endParaRPr>
          </a:p>
          <a:p>
            <a:r>
              <a:rPr lang="es-ES_tradnl" sz="1200" b="1" dirty="0">
                <a:solidFill>
                  <a:srgbClr val="55AA00"/>
                </a:solidFill>
                <a:latin typeface="Arial Narrow" panose="020B0606020202030204" pitchFamily="34" charset="0"/>
              </a:rPr>
              <a:t>Herramientas</a:t>
            </a:r>
          </a:p>
          <a:p>
            <a:endParaRPr lang="es-ES_tradnl" sz="1200" b="1" dirty="0">
              <a:solidFill>
                <a:srgbClr val="55AA00"/>
              </a:solidFill>
              <a:latin typeface="Arial Narrow" panose="020B0606020202030204" pitchFamily="34" charset="0"/>
            </a:endParaRPr>
          </a:p>
          <a:p>
            <a:pPr marL="171450" indent="-171450">
              <a:buFont typeface="Arial" panose="020B0604020202020204" pitchFamily="34" charset="0"/>
              <a:buChar char="•"/>
            </a:pPr>
            <a:r>
              <a:rPr lang="es-ES_tradnl" sz="1200" dirty="0">
                <a:latin typeface="Arial Narrow" panose="020B0606020202030204" pitchFamily="34" charset="0"/>
              </a:rPr>
              <a:t>El dibujo del territorio. </a:t>
            </a:r>
          </a:p>
          <a:p>
            <a:pPr marL="171450" indent="-171450">
              <a:buFont typeface="Arial" panose="020B0604020202020204" pitchFamily="34" charset="0"/>
              <a:buChar char="•"/>
            </a:pPr>
            <a:r>
              <a:rPr lang="es-ES_tradnl" sz="1200" dirty="0">
                <a:latin typeface="Arial Narrow" panose="020B0606020202030204" pitchFamily="34" charset="0"/>
              </a:rPr>
              <a:t>Las bases cartográficas: consolidadas y actualizadas. </a:t>
            </a:r>
          </a:p>
          <a:p>
            <a:pPr marL="171450" indent="-171450">
              <a:buFont typeface="Arial" panose="020B0604020202020204" pitchFamily="34" charset="0"/>
              <a:buChar char="•"/>
            </a:pPr>
            <a:r>
              <a:rPr lang="es-ES_tradnl" sz="1200" dirty="0">
                <a:latin typeface="Arial Narrow" panose="020B0606020202030204" pitchFamily="34" charset="0"/>
              </a:rPr>
              <a:t>La producción de la cartografía no es un resultado sino un medio de análisis de las transformaciones.  Las superposiciones de las cartografías temáticas permiten observar, reconocer, interpretar y cuantificar los procesos.</a:t>
            </a:r>
          </a:p>
          <a:p>
            <a:pPr marL="171450" indent="-171450">
              <a:buFont typeface="Arial" panose="020B0604020202020204" pitchFamily="34" charset="0"/>
              <a:buChar char="•"/>
            </a:pPr>
            <a:r>
              <a:rPr lang="es-ES_tradnl" sz="1200" dirty="0">
                <a:latin typeface="Arial Narrow" panose="020B0606020202030204" pitchFamily="34" charset="0"/>
              </a:rPr>
              <a:t>Foto interpretación de aerofotografías históricas y recientes. </a:t>
            </a:r>
          </a:p>
          <a:p>
            <a:endParaRPr lang="es-ES_tradnl" sz="1200" dirty="0">
              <a:latin typeface="Arial Narrow" panose="020B0606020202030204" pitchFamily="34" charset="0"/>
            </a:endParaRPr>
          </a:p>
        </p:txBody>
      </p:sp>
      <p:sp>
        <p:nvSpPr>
          <p:cNvPr id="8" name="CuadroTexto 7"/>
          <p:cNvSpPr txBox="1"/>
          <p:nvPr/>
        </p:nvSpPr>
        <p:spPr>
          <a:xfrm>
            <a:off x="4360583" y="382634"/>
            <a:ext cx="4867009" cy="338554"/>
          </a:xfrm>
          <a:prstGeom prst="rect">
            <a:avLst/>
          </a:prstGeom>
          <a:noFill/>
        </p:spPr>
        <p:txBody>
          <a:bodyPr wrap="square" rtlCol="0">
            <a:spAutoFit/>
          </a:bodyPr>
          <a:lstStyle/>
          <a:p>
            <a:pPr algn="r"/>
            <a:r>
              <a:rPr lang="es-CO" sz="1600" b="1" dirty="0">
                <a:solidFill>
                  <a:schemeClr val="tx1">
                    <a:lumMod val="65000"/>
                    <a:lumOff val="35000"/>
                  </a:schemeClr>
                </a:solidFill>
                <a:latin typeface="Arial Narrow" panose="020B0606020202030204" pitchFamily="34" charset="0"/>
              </a:rPr>
              <a:t>Metodología</a:t>
            </a:r>
          </a:p>
        </p:txBody>
      </p:sp>
      <p:sp>
        <p:nvSpPr>
          <p:cNvPr id="10" name="CuadroTexto 9">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Tree>
    <p:extLst>
      <p:ext uri="{BB962C8B-B14F-4D97-AF65-F5344CB8AC3E}">
        <p14:creationId xmlns:p14="http://schemas.microsoft.com/office/powerpoint/2010/main" val="2262929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4" name="Conector recto 43"/>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3998280" y="353246"/>
            <a:ext cx="5646052" cy="523220"/>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Los procesos de la Morfogénesis: </a:t>
            </a:r>
            <a:r>
              <a:rPr lang="es-CO" sz="1400" dirty="0">
                <a:solidFill>
                  <a:srgbClr val="55AA00"/>
                </a:solidFill>
                <a:latin typeface="Arial Narrow" panose="020B0606020202030204" pitchFamily="34" charset="0"/>
              </a:rPr>
              <a:t>Crecimiento insular</a:t>
            </a:r>
          </a:p>
          <a:p>
            <a:pPr algn="r"/>
            <a:endParaRPr lang="es-CO" sz="1400" dirty="0">
              <a:solidFill>
                <a:srgbClr val="55AA00"/>
              </a:solidFill>
              <a:latin typeface="Arial Narrow" panose="020B0606020202030204" pitchFamily="34" charset="0"/>
            </a:endParaRPr>
          </a:p>
        </p:txBody>
      </p:sp>
      <p:pic>
        <p:nvPicPr>
          <p:cNvPr id="5" name="Imagen 4">
            <a:extLst>
              <a:ext uri="{FF2B5EF4-FFF2-40B4-BE49-F238E27FC236}">
                <a16:creationId xmlns:a16="http://schemas.microsoft.com/office/drawing/2014/main" id="{EFE47165-5C45-4A85-A062-D4D648982FA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1895" t="5151" r="5605" b="8194"/>
          <a:stretch/>
        </p:blipFill>
        <p:spPr>
          <a:xfrm>
            <a:off x="3552825" y="772346"/>
            <a:ext cx="4371975" cy="5942779"/>
          </a:xfrm>
          <a:prstGeom prst="rect">
            <a:avLst/>
          </a:prstGeom>
        </p:spPr>
      </p:pic>
      <p:sp>
        <p:nvSpPr>
          <p:cNvPr id="8" name="CuadroTexto 7">
            <a:extLst>
              <a:ext uri="{FF2B5EF4-FFF2-40B4-BE49-F238E27FC236}">
                <a16:creationId xmlns:a16="http://schemas.microsoft.com/office/drawing/2014/main" id="{8B2C7A55-44AA-4979-BEA9-46EF7BEAB52C}"/>
              </a:ext>
            </a:extLst>
          </p:cNvPr>
          <p:cNvSpPr txBox="1"/>
          <p:nvPr/>
        </p:nvSpPr>
        <p:spPr>
          <a:xfrm>
            <a:off x="168504" y="6151915"/>
            <a:ext cx="2140760" cy="600164"/>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elaboración propia con base en datos del IGAC, UECD, POT Chía, POT Cajicá, </a:t>
            </a:r>
            <a:r>
              <a:rPr lang="es-CO" sz="800" i="1" dirty="0">
                <a:solidFill>
                  <a:schemeClr val="bg1">
                    <a:lumMod val="50000"/>
                  </a:schemeClr>
                </a:solidFill>
                <a:latin typeface="Arial Narrow" panose="020B0606020202030204" pitchFamily="34" charset="0"/>
              </a:rPr>
              <a:t>(Calderón, 2016)</a:t>
            </a:r>
            <a:r>
              <a:rPr lang="es-ES_tradnl" sz="800" dirty="0">
                <a:solidFill>
                  <a:schemeClr val="bg1">
                    <a:lumMod val="50000"/>
                  </a:schemeClr>
                </a:solidFill>
                <a:latin typeface="Arial Narrow" panose="020B0606020202030204" pitchFamily="34" charset="0"/>
              </a:rPr>
              <a:t>, 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10" name="CuadroTexto 9">
            <a:extLst>
              <a:ext uri="{FF2B5EF4-FFF2-40B4-BE49-F238E27FC236}">
                <a16:creationId xmlns:a16="http://schemas.microsoft.com/office/drawing/2014/main" id="{A29920E5-AE64-4742-A55F-BE1C8314966F}"/>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Tree>
    <p:extLst>
      <p:ext uri="{BB962C8B-B14F-4D97-AF65-F5344CB8AC3E}">
        <p14:creationId xmlns:p14="http://schemas.microsoft.com/office/powerpoint/2010/main" val="2499841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530" y="1492067"/>
            <a:ext cx="6810004" cy="4528164"/>
          </a:xfrm>
          <a:prstGeom prst="rect">
            <a:avLst/>
          </a:prstGeom>
        </p:spPr>
      </p:pic>
      <p:sp>
        <p:nvSpPr>
          <p:cNvPr id="8" name="Rectángulo 7">
            <a:extLst>
              <a:ext uri="{FF2B5EF4-FFF2-40B4-BE49-F238E27FC236}">
                <a16:creationId xmlns:a16="http://schemas.microsoft.com/office/drawing/2014/main" id="{2BE321F5-D9D7-4A2D-A198-423F05424500}"/>
              </a:ext>
            </a:extLst>
          </p:cNvPr>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3A5C6FA9-0191-45E1-8A98-5C1B5ECB5AD2}"/>
              </a:ext>
            </a:extLst>
          </p:cNvPr>
          <p:cNvSpPr txBox="1"/>
          <p:nvPr/>
        </p:nvSpPr>
        <p:spPr>
          <a:xfrm>
            <a:off x="3998280" y="353246"/>
            <a:ext cx="5646052" cy="523220"/>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Los procesos de la Morfogénesis: </a:t>
            </a:r>
            <a:r>
              <a:rPr lang="es-CO" sz="1400" dirty="0">
                <a:solidFill>
                  <a:srgbClr val="55AA00"/>
                </a:solidFill>
                <a:latin typeface="Arial Narrow" panose="020B0606020202030204" pitchFamily="34" charset="0"/>
              </a:rPr>
              <a:t>Crecimiento insular</a:t>
            </a:r>
          </a:p>
          <a:p>
            <a:pPr algn="r"/>
            <a:endParaRPr lang="es-CO" sz="1400" dirty="0">
              <a:solidFill>
                <a:srgbClr val="55AA00"/>
              </a:solidFill>
              <a:latin typeface="Arial Narrow" panose="020B0606020202030204" pitchFamily="34" charset="0"/>
            </a:endParaRPr>
          </a:p>
        </p:txBody>
      </p:sp>
      <p:cxnSp>
        <p:nvCxnSpPr>
          <p:cNvPr id="12" name="Conector recto 11">
            <a:extLst>
              <a:ext uri="{FF2B5EF4-FFF2-40B4-BE49-F238E27FC236}">
                <a16:creationId xmlns:a16="http://schemas.microsoft.com/office/drawing/2014/main" id="{4898EB94-95E6-491B-B9D3-8B1BC151EDAB}"/>
              </a:ext>
            </a:extLst>
          </p:cNvPr>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ED24E0BC-C66C-4B4D-99EA-5B36C2C53D19}"/>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Tree>
    <p:extLst>
      <p:ext uri="{BB962C8B-B14F-4D97-AF65-F5344CB8AC3E}">
        <p14:creationId xmlns:p14="http://schemas.microsoft.com/office/powerpoint/2010/main" val="253310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BE321F5-D9D7-4A2D-A198-423F05424500}"/>
              </a:ext>
            </a:extLst>
          </p:cNvPr>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3A5C6FA9-0191-45E1-8A98-5C1B5ECB5AD2}"/>
              </a:ext>
            </a:extLst>
          </p:cNvPr>
          <p:cNvSpPr txBox="1"/>
          <p:nvPr/>
        </p:nvSpPr>
        <p:spPr>
          <a:xfrm>
            <a:off x="3998280" y="353246"/>
            <a:ext cx="5646052" cy="307777"/>
          </a:xfrm>
          <a:prstGeom prst="rect">
            <a:avLst/>
          </a:prstGeom>
          <a:noFill/>
        </p:spPr>
        <p:txBody>
          <a:bodyPr wrap="square" rtlCol="0">
            <a:spAutoFit/>
          </a:bodyPr>
          <a:lstStyle/>
          <a:p>
            <a:pPr algn="r"/>
            <a:r>
              <a:rPr lang="es-CO" sz="1400" b="1" dirty="0">
                <a:solidFill>
                  <a:schemeClr val="tx1">
                    <a:lumMod val="50000"/>
                    <a:lumOff val="50000"/>
                  </a:schemeClr>
                </a:solidFill>
                <a:latin typeface="Arial Narrow" panose="020B0606020202030204" pitchFamily="34" charset="0"/>
              </a:rPr>
              <a:t>Modelos de crecimiento metropolitano</a:t>
            </a:r>
          </a:p>
        </p:txBody>
      </p:sp>
      <p:sp>
        <p:nvSpPr>
          <p:cNvPr id="15" name="CuadroTexto 14">
            <a:extLst>
              <a:ext uri="{FF2B5EF4-FFF2-40B4-BE49-F238E27FC236}">
                <a16:creationId xmlns:a16="http://schemas.microsoft.com/office/drawing/2014/main" id="{ED24E0BC-C66C-4B4D-99EA-5B36C2C53D19}"/>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pic>
        <p:nvPicPr>
          <p:cNvPr id="2" name="Imagen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6764" y="1742083"/>
            <a:ext cx="9497568" cy="1493520"/>
          </a:xfrm>
          <a:prstGeom prst="rect">
            <a:avLst/>
          </a:prstGeom>
        </p:spPr>
      </p:pic>
      <p:pic>
        <p:nvPicPr>
          <p:cNvPr id="3" name="Imagen 2"/>
          <p:cNvPicPr>
            <a:picLocks noChangeAspect="1"/>
          </p:cNvPicPr>
          <p:nvPr/>
        </p:nvPicPr>
        <p:blipFill rotWithShape="1">
          <a:blip r:embed="rId3" cstate="screen">
            <a:extLst>
              <a:ext uri="{28A0092B-C50C-407E-A947-70E740481C1C}">
                <a14:useLocalDpi xmlns:a14="http://schemas.microsoft.com/office/drawing/2010/main" val="0"/>
              </a:ext>
            </a:extLst>
          </a:blip>
          <a:srcRect l="14715"/>
          <a:stretch/>
        </p:blipFill>
        <p:spPr>
          <a:xfrm>
            <a:off x="6726128" y="3787246"/>
            <a:ext cx="2918204" cy="1493520"/>
          </a:xfrm>
          <a:prstGeom prst="rect">
            <a:avLst/>
          </a:prstGeom>
        </p:spPr>
      </p:pic>
      <p:pic>
        <p:nvPicPr>
          <p:cNvPr id="10" name="Imagen 9"/>
          <p:cNvPicPr>
            <a:picLocks noChangeAspect="1"/>
          </p:cNvPicPr>
          <p:nvPr/>
        </p:nvPicPr>
        <p:blipFill rotWithShape="1">
          <a:blip r:embed="rId2" cstate="screen">
            <a:extLst>
              <a:ext uri="{28A0092B-C50C-407E-A947-70E740481C1C}">
                <a14:useLocalDpi xmlns:a14="http://schemas.microsoft.com/office/drawing/2010/main" val="0"/>
              </a:ext>
            </a:extLst>
          </a:blip>
          <a:srcRect r="89590"/>
          <a:stretch/>
        </p:blipFill>
        <p:spPr>
          <a:xfrm>
            <a:off x="5860219" y="3787246"/>
            <a:ext cx="988723" cy="1493520"/>
          </a:xfrm>
          <a:prstGeom prst="rect">
            <a:avLst/>
          </a:prstGeom>
        </p:spPr>
      </p:pic>
      <p:sp>
        <p:nvSpPr>
          <p:cNvPr id="4" name="CuadroTexto 3"/>
          <p:cNvSpPr txBox="1"/>
          <p:nvPr/>
        </p:nvSpPr>
        <p:spPr>
          <a:xfrm>
            <a:off x="5860219" y="6134100"/>
            <a:ext cx="3784113" cy="253916"/>
          </a:xfrm>
          <a:prstGeom prst="rect">
            <a:avLst/>
          </a:prstGeom>
          <a:noFill/>
        </p:spPr>
        <p:txBody>
          <a:bodyPr wrap="square" rtlCol="0">
            <a:spAutoFit/>
          </a:bodyPr>
          <a:lstStyle/>
          <a:p>
            <a:r>
              <a:rPr lang="es-CO" sz="1050" dirty="0"/>
              <a:t>Fuente: Cálculos elaborados por el autor</a:t>
            </a:r>
          </a:p>
        </p:txBody>
      </p:sp>
    </p:spTree>
    <p:extLst>
      <p:ext uri="{BB962C8B-B14F-4D97-AF65-F5344CB8AC3E}">
        <p14:creationId xmlns:p14="http://schemas.microsoft.com/office/powerpoint/2010/main" val="1789718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9906000" cy="459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O" sz="1400" b="1" dirty="0">
                <a:solidFill>
                  <a:schemeClr val="tx1">
                    <a:lumMod val="50000"/>
                    <a:lumOff val="50000"/>
                  </a:schemeClr>
                </a:solidFill>
                <a:latin typeface="Arial Narrow" panose="020B0606020202030204" pitchFamily="34" charset="0"/>
              </a:rPr>
              <a:t>La materialización del crecimiento metropolitano: reglas, tramas y patrones</a:t>
            </a:r>
          </a:p>
          <a:p>
            <a:pPr algn="r"/>
            <a:r>
              <a:rPr lang="es-CO" sz="1400" dirty="0">
                <a:solidFill>
                  <a:schemeClr val="bg1">
                    <a:lumMod val="50000"/>
                  </a:schemeClr>
                </a:solidFill>
                <a:latin typeface="Arial Narrow" panose="020B0606020202030204" pitchFamily="34" charset="0"/>
              </a:rPr>
              <a:t>Tramas del crecimiento metropolitano-Componentes</a:t>
            </a:r>
          </a:p>
        </p:txBody>
      </p:sp>
      <p:pic>
        <p:nvPicPr>
          <p:cNvPr id="4" name="Imagen 3" descr="Imagen que contiene texto, mapa&#10;&#10;Descripción generada con confianza muy alta">
            <a:extLst>
              <a:ext uri="{FF2B5EF4-FFF2-40B4-BE49-F238E27FC236}">
                <a16:creationId xmlns:a16="http://schemas.microsoft.com/office/drawing/2014/main" id="{522565AB-09EE-4D15-8374-E505567321F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530749"/>
            <a:ext cx="9906000" cy="6327251"/>
          </a:xfrm>
          <a:prstGeom prst="rect">
            <a:avLst/>
          </a:prstGeom>
        </p:spPr>
      </p:pic>
    </p:spTree>
    <p:extLst>
      <p:ext uri="{BB962C8B-B14F-4D97-AF65-F5344CB8AC3E}">
        <p14:creationId xmlns:p14="http://schemas.microsoft.com/office/powerpoint/2010/main" val="427750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9906000" cy="459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O" sz="1400" b="1" dirty="0">
                <a:solidFill>
                  <a:schemeClr val="tx1">
                    <a:lumMod val="50000"/>
                    <a:lumOff val="50000"/>
                  </a:schemeClr>
                </a:solidFill>
                <a:latin typeface="Arial Narrow" panose="020B0606020202030204" pitchFamily="34" charset="0"/>
              </a:rPr>
              <a:t>La materialización del crecimiento metropolitano: reglas, tramas y patrones</a:t>
            </a:r>
          </a:p>
          <a:p>
            <a:pPr algn="r"/>
            <a:r>
              <a:rPr lang="es-CO" sz="1400" dirty="0">
                <a:solidFill>
                  <a:schemeClr val="tx1">
                    <a:lumMod val="50000"/>
                    <a:lumOff val="50000"/>
                  </a:schemeClr>
                </a:solidFill>
                <a:latin typeface="Arial Narrow" panose="020B0606020202030204" pitchFamily="34" charset="0"/>
              </a:rPr>
              <a:t>Tramas del crecimiento metropolitano-Componentes</a:t>
            </a:r>
          </a:p>
        </p:txBody>
      </p:sp>
      <p:pic>
        <p:nvPicPr>
          <p:cNvPr id="3" name="Imagen 2" descr="Imagen que contiene árbol&#10;&#10;Descripción generada con confianza alta">
            <a:extLst>
              <a:ext uri="{FF2B5EF4-FFF2-40B4-BE49-F238E27FC236}">
                <a16:creationId xmlns:a16="http://schemas.microsoft.com/office/drawing/2014/main" id="{601AE37E-C160-4B91-A847-B8C97AAB329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b="19895"/>
          <a:stretch/>
        </p:blipFill>
        <p:spPr>
          <a:xfrm>
            <a:off x="254000" y="519068"/>
            <a:ext cx="5888008" cy="6211680"/>
          </a:xfrm>
          <a:prstGeom prst="rect">
            <a:avLst/>
          </a:prstGeom>
        </p:spPr>
      </p:pic>
      <p:pic>
        <p:nvPicPr>
          <p:cNvPr id="7" name="Imagen 6" descr="Imagen que contiene captura de pantalla&#10;&#10;Descripción generada con confianza muy alta">
            <a:extLst>
              <a:ext uri="{FF2B5EF4-FFF2-40B4-BE49-F238E27FC236}">
                <a16:creationId xmlns:a16="http://schemas.microsoft.com/office/drawing/2014/main" id="{84D6FF83-DB4F-44F8-A41B-5426AD2D012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9048" r="30234"/>
          <a:stretch/>
        </p:blipFill>
        <p:spPr>
          <a:xfrm>
            <a:off x="6432724" y="4277108"/>
            <a:ext cx="1308100" cy="2453640"/>
          </a:xfrm>
          <a:prstGeom prst="rect">
            <a:avLst/>
          </a:prstGeom>
        </p:spPr>
      </p:pic>
      <p:sp>
        <p:nvSpPr>
          <p:cNvPr id="8" name="CuadroTexto 7">
            <a:extLst>
              <a:ext uri="{FF2B5EF4-FFF2-40B4-BE49-F238E27FC236}">
                <a16:creationId xmlns:a16="http://schemas.microsoft.com/office/drawing/2014/main" id="{E09D4CAA-9CFD-45BD-9116-71FE780C113B}"/>
              </a:ext>
            </a:extLst>
          </p:cNvPr>
          <p:cNvSpPr txBox="1"/>
          <p:nvPr/>
        </p:nvSpPr>
        <p:spPr>
          <a:xfrm>
            <a:off x="8031540" y="6419334"/>
            <a:ext cx="2317834" cy="3693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183249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6" name="Rectángulo 5"/>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2309264" y="128752"/>
            <a:ext cx="7484094" cy="523220"/>
          </a:xfrm>
          <a:prstGeom prst="rect">
            <a:avLst/>
          </a:prstGeom>
          <a:noFill/>
        </p:spPr>
        <p:txBody>
          <a:bodyPr wrap="square" rtlCol="0">
            <a:spAutoFit/>
          </a:bodyPr>
          <a:lstStyle/>
          <a:p>
            <a:pPr lvl="0" algn="r"/>
            <a:r>
              <a:rPr lang="es-CO" sz="1400" b="1" dirty="0">
                <a:solidFill>
                  <a:schemeClr val="tx1">
                    <a:lumMod val="50000"/>
                    <a:lumOff val="50000"/>
                  </a:schemeClr>
                </a:solidFill>
                <a:latin typeface="Arial Narrow" panose="020B0606020202030204" pitchFamily="34" charset="0"/>
              </a:rPr>
              <a:t>La materialización del crecimiento metropolitano: reglas, tramas y patrones Reglas de la formalización de las tramas</a:t>
            </a:r>
          </a:p>
        </p:txBody>
      </p:sp>
      <p:pic>
        <p:nvPicPr>
          <p:cNvPr id="2" name="Imagen 1"/>
          <p:cNvPicPr>
            <a:picLocks noChangeAspect="1"/>
          </p:cNvPicPr>
          <p:nvPr/>
        </p:nvPicPr>
        <p:blipFill rotWithShape="1">
          <a:blip r:embed="rId3" cstate="screen">
            <a:extLst>
              <a:ext uri="{28A0092B-C50C-407E-A947-70E740481C1C}">
                <a14:useLocalDpi xmlns:a14="http://schemas.microsoft.com/office/drawing/2010/main" val="0"/>
              </a:ext>
            </a:extLst>
          </a:blip>
          <a:srcRect l="12675" t="2441" r="20492" b="58873"/>
          <a:stretch/>
        </p:blipFill>
        <p:spPr>
          <a:xfrm>
            <a:off x="259052" y="971073"/>
            <a:ext cx="3541690" cy="2653048"/>
          </a:xfrm>
          <a:prstGeom prst="rect">
            <a:avLst/>
          </a:prstGeom>
        </p:spPr>
      </p:pic>
      <p:pic>
        <p:nvPicPr>
          <p:cNvPr id="9" name="Imagen 8"/>
          <p:cNvPicPr>
            <a:picLocks noChangeAspect="1"/>
          </p:cNvPicPr>
          <p:nvPr/>
        </p:nvPicPr>
        <p:blipFill rotWithShape="1">
          <a:blip r:embed="rId4" cstate="screen">
            <a:extLst>
              <a:ext uri="{28A0092B-C50C-407E-A947-70E740481C1C}">
                <a14:useLocalDpi xmlns:a14="http://schemas.microsoft.com/office/drawing/2010/main" val="0"/>
              </a:ext>
            </a:extLst>
          </a:blip>
          <a:srcRect l="8558" r="15132" b="59613"/>
          <a:stretch/>
        </p:blipFill>
        <p:spPr>
          <a:xfrm>
            <a:off x="259052" y="3936953"/>
            <a:ext cx="4043967" cy="2769718"/>
          </a:xfrm>
          <a:prstGeom prst="rect">
            <a:avLst/>
          </a:prstGeom>
        </p:spPr>
      </p:pic>
      <p:pic>
        <p:nvPicPr>
          <p:cNvPr id="10" name="Imagen 9"/>
          <p:cNvPicPr>
            <a:picLocks noChangeAspect="1"/>
          </p:cNvPicPr>
          <p:nvPr/>
        </p:nvPicPr>
        <p:blipFill rotWithShape="1">
          <a:blip r:embed="rId5" cstate="screen">
            <a:extLst>
              <a:ext uri="{28A0092B-C50C-407E-A947-70E740481C1C}">
                <a14:useLocalDpi xmlns:a14="http://schemas.microsoft.com/office/drawing/2010/main" val="0"/>
              </a:ext>
            </a:extLst>
          </a:blip>
          <a:srcRect l="9816" t="5958" r="602" b="20213"/>
          <a:stretch/>
        </p:blipFill>
        <p:spPr>
          <a:xfrm>
            <a:off x="4739212" y="4204624"/>
            <a:ext cx="1917199" cy="2234376"/>
          </a:xfrm>
          <a:prstGeom prst="rect">
            <a:avLst/>
          </a:prstGeom>
        </p:spPr>
      </p:pic>
      <p:cxnSp>
        <p:nvCxnSpPr>
          <p:cNvPr id="13" name="Conector recto 12"/>
          <p:cNvCxnSpPr/>
          <p:nvPr/>
        </p:nvCxnSpPr>
        <p:spPr>
          <a:xfrm flipV="1">
            <a:off x="259052" y="3799490"/>
            <a:ext cx="9470874" cy="320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7377840" y="3460936"/>
            <a:ext cx="2352086" cy="338554"/>
          </a:xfrm>
          <a:prstGeom prst="rect">
            <a:avLst/>
          </a:prstGeom>
          <a:noFill/>
        </p:spPr>
        <p:txBody>
          <a:bodyPr wrap="square" rtlCol="0">
            <a:spAutoFit/>
          </a:bodyPr>
          <a:lstStyle/>
          <a:p>
            <a:pPr lvl="0" algn="r"/>
            <a:r>
              <a:rPr lang="es-CO" sz="1600" b="1" dirty="0">
                <a:solidFill>
                  <a:srgbClr val="FF0000"/>
                </a:solidFill>
                <a:latin typeface="Arial Narrow" panose="020B0606020202030204" pitchFamily="34" charset="0"/>
              </a:rPr>
              <a:t>Alineación</a:t>
            </a:r>
          </a:p>
        </p:txBody>
      </p:sp>
      <p:sp>
        <p:nvSpPr>
          <p:cNvPr id="14" name="CuadroTexto 13"/>
          <p:cNvSpPr txBox="1"/>
          <p:nvPr/>
        </p:nvSpPr>
        <p:spPr>
          <a:xfrm>
            <a:off x="7390720" y="3815532"/>
            <a:ext cx="2352086" cy="584775"/>
          </a:xfrm>
          <a:prstGeom prst="rect">
            <a:avLst/>
          </a:prstGeom>
          <a:noFill/>
        </p:spPr>
        <p:txBody>
          <a:bodyPr wrap="square" rtlCol="0">
            <a:spAutoFit/>
          </a:bodyPr>
          <a:lstStyle/>
          <a:p>
            <a:pPr lvl="0" algn="r"/>
            <a:r>
              <a:rPr lang="es-CO" sz="1600" b="1" dirty="0" err="1">
                <a:solidFill>
                  <a:srgbClr val="FF0000"/>
                </a:solidFill>
                <a:latin typeface="Arial Narrow" panose="020B0606020202030204" pitchFamily="34" charset="0"/>
              </a:rPr>
              <a:t>Reticulación</a:t>
            </a:r>
            <a:endParaRPr lang="es-CO" sz="1600" b="1" dirty="0">
              <a:solidFill>
                <a:srgbClr val="FF0000"/>
              </a:solidFill>
              <a:latin typeface="Arial Narrow" panose="020B0606020202030204" pitchFamily="34" charset="0"/>
            </a:endParaRPr>
          </a:p>
          <a:p>
            <a:pPr lvl="0" algn="r"/>
            <a:endParaRPr lang="es-CO" sz="1600" b="1" dirty="0">
              <a:solidFill>
                <a:srgbClr val="FF0000"/>
              </a:solidFill>
              <a:latin typeface="Arial Narrow" panose="020B0606020202030204" pitchFamily="34" charset="0"/>
            </a:endParaRPr>
          </a:p>
        </p:txBody>
      </p:sp>
      <p:pic>
        <p:nvPicPr>
          <p:cNvPr id="15" name="Imagen 14"/>
          <p:cNvPicPr>
            <a:picLocks noChangeAspect="1"/>
          </p:cNvPicPr>
          <p:nvPr/>
        </p:nvPicPr>
        <p:blipFill rotWithShape="1">
          <a:blip r:embed="rId6" cstate="screen">
            <a:extLst>
              <a:ext uri="{28A0092B-C50C-407E-A947-70E740481C1C}">
                <a14:useLocalDpi xmlns:a14="http://schemas.microsoft.com/office/drawing/2010/main" val="0"/>
              </a:ext>
            </a:extLst>
          </a:blip>
          <a:srcRect l="2233" t="10705" r="7759" b="38591"/>
          <a:stretch/>
        </p:blipFill>
        <p:spPr>
          <a:xfrm>
            <a:off x="4739212" y="931600"/>
            <a:ext cx="3600000" cy="2692521"/>
          </a:xfrm>
          <a:prstGeom prst="rect">
            <a:avLst/>
          </a:prstGeom>
        </p:spPr>
      </p:pic>
      <p:sp>
        <p:nvSpPr>
          <p:cNvPr id="16" name="CuadroTexto 15">
            <a:extLst>
              <a:ext uri="{FF2B5EF4-FFF2-40B4-BE49-F238E27FC236}">
                <a16:creationId xmlns:a16="http://schemas.microsoft.com/office/drawing/2014/main" id="{0705CB89-4AD0-416C-A308-28940433EEFD}"/>
              </a:ext>
            </a:extLst>
          </p:cNvPr>
          <p:cNvSpPr txBox="1"/>
          <p:nvPr/>
        </p:nvSpPr>
        <p:spPr>
          <a:xfrm>
            <a:off x="7390720" y="6380360"/>
            <a:ext cx="2317834" cy="369332"/>
          </a:xfrm>
          <a:prstGeom prst="rect">
            <a:avLst/>
          </a:prstGeom>
          <a:noFill/>
        </p:spPr>
        <p:txBody>
          <a:bodyPr wrap="square" rtlCol="0">
            <a:spAutoFit/>
          </a:bodyPr>
          <a:lstStyle/>
          <a:p>
            <a:pPr algn="r"/>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40464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6" name="Rectángulo 5"/>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p:cNvPicPr>
            <a:picLocks noChangeAspect="1"/>
          </p:cNvPicPr>
          <p:nvPr/>
        </p:nvPicPr>
        <p:blipFill rotWithShape="1">
          <a:blip r:embed="rId3" cstate="screen">
            <a:extLst>
              <a:ext uri="{28A0092B-C50C-407E-A947-70E740481C1C}">
                <a14:useLocalDpi xmlns:a14="http://schemas.microsoft.com/office/drawing/2010/main" val="0"/>
              </a:ext>
            </a:extLst>
          </a:blip>
          <a:srcRect l="9358" t="2507" r="19434" b="57868"/>
          <a:stretch/>
        </p:blipFill>
        <p:spPr>
          <a:xfrm>
            <a:off x="259052" y="3962306"/>
            <a:ext cx="3773510" cy="2717442"/>
          </a:xfrm>
          <a:prstGeom prst="rect">
            <a:avLst/>
          </a:prstGeom>
        </p:spPr>
      </p:pic>
      <p:pic>
        <p:nvPicPr>
          <p:cNvPr id="4" name="Imagen 3"/>
          <p:cNvPicPr>
            <a:picLocks noChangeAspect="1"/>
          </p:cNvPicPr>
          <p:nvPr/>
        </p:nvPicPr>
        <p:blipFill rotWithShape="1">
          <a:blip r:embed="rId4" cstate="screen">
            <a:extLst>
              <a:ext uri="{28A0092B-C50C-407E-A947-70E740481C1C}">
                <a14:useLocalDpi xmlns:a14="http://schemas.microsoft.com/office/drawing/2010/main" val="0"/>
              </a:ext>
            </a:extLst>
          </a:blip>
          <a:srcRect l="6772" t="751" r="23238" b="57051"/>
          <a:stretch/>
        </p:blipFill>
        <p:spPr>
          <a:xfrm>
            <a:off x="259052" y="806882"/>
            <a:ext cx="3709115" cy="2893961"/>
          </a:xfrm>
          <a:prstGeom prst="rect">
            <a:avLst/>
          </a:prstGeom>
        </p:spPr>
      </p:pic>
      <p:cxnSp>
        <p:nvCxnSpPr>
          <p:cNvPr id="8" name="Conector recto 7"/>
          <p:cNvCxnSpPr/>
          <p:nvPr/>
        </p:nvCxnSpPr>
        <p:spPr>
          <a:xfrm flipV="1">
            <a:off x="259052" y="3799490"/>
            <a:ext cx="9470874" cy="320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7377840" y="3460936"/>
            <a:ext cx="2352086" cy="338554"/>
          </a:xfrm>
          <a:prstGeom prst="rect">
            <a:avLst/>
          </a:prstGeom>
          <a:noFill/>
        </p:spPr>
        <p:txBody>
          <a:bodyPr wrap="square" rtlCol="0">
            <a:spAutoFit/>
          </a:bodyPr>
          <a:lstStyle/>
          <a:p>
            <a:pPr lvl="0" algn="r"/>
            <a:r>
              <a:rPr lang="es-CO" sz="1600" b="1" dirty="0">
                <a:solidFill>
                  <a:srgbClr val="FF0000"/>
                </a:solidFill>
                <a:latin typeface="Arial Narrow" panose="020B0606020202030204" pitchFamily="34" charset="0"/>
              </a:rPr>
              <a:t>Ramificación</a:t>
            </a:r>
          </a:p>
        </p:txBody>
      </p:sp>
      <p:sp>
        <p:nvSpPr>
          <p:cNvPr id="10" name="CuadroTexto 9"/>
          <p:cNvSpPr txBox="1"/>
          <p:nvPr/>
        </p:nvSpPr>
        <p:spPr>
          <a:xfrm>
            <a:off x="7390720" y="3815532"/>
            <a:ext cx="2352086" cy="584775"/>
          </a:xfrm>
          <a:prstGeom prst="rect">
            <a:avLst/>
          </a:prstGeom>
          <a:noFill/>
        </p:spPr>
        <p:txBody>
          <a:bodyPr wrap="square" rtlCol="0">
            <a:spAutoFit/>
          </a:bodyPr>
          <a:lstStyle/>
          <a:p>
            <a:pPr lvl="0" algn="r"/>
            <a:r>
              <a:rPr lang="es-CO" sz="1600" b="1" dirty="0">
                <a:solidFill>
                  <a:srgbClr val="FF0000"/>
                </a:solidFill>
                <a:latin typeface="Arial Narrow" panose="020B0606020202030204" pitchFamily="34" charset="0"/>
              </a:rPr>
              <a:t>Agregación</a:t>
            </a:r>
          </a:p>
          <a:p>
            <a:pPr lvl="0" algn="r"/>
            <a:endParaRPr lang="es-CO" sz="1600" b="1" dirty="0">
              <a:solidFill>
                <a:srgbClr val="FF0000"/>
              </a:solidFill>
              <a:latin typeface="Arial Narrow" panose="020B0606020202030204" pitchFamily="34" charset="0"/>
            </a:endParaRPr>
          </a:p>
        </p:txBody>
      </p:sp>
      <p:pic>
        <p:nvPicPr>
          <p:cNvPr id="12" name="Imagen 11"/>
          <p:cNvPicPr>
            <a:picLocks noChangeAspect="1"/>
          </p:cNvPicPr>
          <p:nvPr/>
        </p:nvPicPr>
        <p:blipFill rotWithShape="1">
          <a:blip r:embed="rId5" cstate="screen">
            <a:extLst>
              <a:ext uri="{28A0092B-C50C-407E-A947-70E740481C1C}">
                <a14:useLocalDpi xmlns:a14="http://schemas.microsoft.com/office/drawing/2010/main" val="0"/>
              </a:ext>
            </a:extLst>
          </a:blip>
          <a:srcRect r="3276" b="4449"/>
          <a:stretch/>
        </p:blipFill>
        <p:spPr>
          <a:xfrm>
            <a:off x="7695177" y="724314"/>
            <a:ext cx="1927565" cy="2752982"/>
          </a:xfrm>
          <a:prstGeom prst="rect">
            <a:avLst/>
          </a:prstGeom>
        </p:spPr>
      </p:pic>
      <p:pic>
        <p:nvPicPr>
          <p:cNvPr id="14" name="Imagen 13"/>
          <p:cNvPicPr>
            <a:picLocks noChangeAspect="1"/>
          </p:cNvPicPr>
          <p:nvPr/>
        </p:nvPicPr>
        <p:blipFill rotWithShape="1">
          <a:blip r:embed="rId6" cstate="screen">
            <a:extLst>
              <a:ext uri="{28A0092B-C50C-407E-A947-70E740481C1C}">
                <a14:useLocalDpi xmlns:a14="http://schemas.microsoft.com/office/drawing/2010/main" val="0"/>
              </a:ext>
            </a:extLst>
          </a:blip>
          <a:srcRect l="1483"/>
          <a:stretch/>
        </p:blipFill>
        <p:spPr>
          <a:xfrm>
            <a:off x="4519982" y="797749"/>
            <a:ext cx="2699190" cy="2679547"/>
          </a:xfrm>
          <a:prstGeom prst="rect">
            <a:avLst/>
          </a:prstGeom>
        </p:spPr>
      </p:pic>
      <p:sp>
        <p:nvSpPr>
          <p:cNvPr id="13" name="CuadroTexto 12"/>
          <p:cNvSpPr txBox="1"/>
          <p:nvPr/>
        </p:nvSpPr>
        <p:spPr>
          <a:xfrm>
            <a:off x="2309264" y="128752"/>
            <a:ext cx="7484094" cy="523220"/>
          </a:xfrm>
          <a:prstGeom prst="rect">
            <a:avLst/>
          </a:prstGeom>
          <a:noFill/>
        </p:spPr>
        <p:txBody>
          <a:bodyPr wrap="square" rtlCol="0">
            <a:spAutoFit/>
          </a:bodyPr>
          <a:lstStyle/>
          <a:p>
            <a:pPr lvl="0" algn="r"/>
            <a:r>
              <a:rPr lang="es-CO" sz="1400" b="1" dirty="0">
                <a:solidFill>
                  <a:schemeClr val="tx1">
                    <a:lumMod val="50000"/>
                    <a:lumOff val="50000"/>
                  </a:schemeClr>
                </a:solidFill>
                <a:latin typeface="Arial Narrow" panose="020B0606020202030204" pitchFamily="34" charset="0"/>
              </a:rPr>
              <a:t>La materialización del crecimiento metropolitano: reglas, tramas y patrones Reglas de la formalización de las tramas</a:t>
            </a:r>
          </a:p>
        </p:txBody>
      </p:sp>
      <p:sp>
        <p:nvSpPr>
          <p:cNvPr id="15" name="CuadroTexto 14">
            <a:extLst>
              <a:ext uri="{FF2B5EF4-FFF2-40B4-BE49-F238E27FC236}">
                <a16:creationId xmlns:a16="http://schemas.microsoft.com/office/drawing/2014/main" id="{1581608C-2E0C-40CD-9BF8-6CDB51ACDE7F}"/>
              </a:ext>
            </a:extLst>
          </p:cNvPr>
          <p:cNvSpPr txBox="1"/>
          <p:nvPr/>
        </p:nvSpPr>
        <p:spPr>
          <a:xfrm>
            <a:off x="7407846" y="6310416"/>
            <a:ext cx="2317834" cy="369332"/>
          </a:xfrm>
          <a:prstGeom prst="rect">
            <a:avLst/>
          </a:prstGeom>
          <a:noFill/>
        </p:spPr>
        <p:txBody>
          <a:bodyPr wrap="square" rtlCol="0">
            <a:spAutoFit/>
          </a:bodyPr>
          <a:lstStyle/>
          <a:p>
            <a:pPr algn="r"/>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86528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6" name="Rectángulo 5"/>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rotWithShape="1">
          <a:blip r:embed="rId3" cstate="screen">
            <a:extLst>
              <a:ext uri="{28A0092B-C50C-407E-A947-70E740481C1C}">
                <a14:useLocalDpi xmlns:a14="http://schemas.microsoft.com/office/drawing/2010/main" val="0"/>
              </a:ext>
            </a:extLst>
          </a:blip>
          <a:srcRect l="27553" t="6385" r="23301" b="2911"/>
          <a:stretch/>
        </p:blipFill>
        <p:spPr>
          <a:xfrm>
            <a:off x="927279" y="1094704"/>
            <a:ext cx="2107976" cy="5563673"/>
          </a:xfrm>
          <a:prstGeom prst="rect">
            <a:avLst/>
          </a:prstGeom>
        </p:spPr>
      </p:pic>
      <p:sp>
        <p:nvSpPr>
          <p:cNvPr id="8" name="CuadroTexto 7"/>
          <p:cNvSpPr txBox="1"/>
          <p:nvPr/>
        </p:nvSpPr>
        <p:spPr>
          <a:xfrm>
            <a:off x="2490182" y="6316119"/>
            <a:ext cx="2352086" cy="338554"/>
          </a:xfrm>
          <a:prstGeom prst="rect">
            <a:avLst/>
          </a:prstGeom>
          <a:noFill/>
        </p:spPr>
        <p:txBody>
          <a:bodyPr wrap="square" rtlCol="0">
            <a:spAutoFit/>
          </a:bodyPr>
          <a:lstStyle/>
          <a:p>
            <a:pPr lvl="0" algn="r"/>
            <a:r>
              <a:rPr lang="es-CO" sz="1600" b="1" dirty="0">
                <a:solidFill>
                  <a:srgbClr val="FF0000"/>
                </a:solidFill>
                <a:latin typeface="Arial Narrow" panose="020B0606020202030204" pitchFamily="34" charset="0"/>
              </a:rPr>
              <a:t>Polarización</a:t>
            </a:r>
          </a:p>
        </p:txBody>
      </p:sp>
      <p:pic>
        <p:nvPicPr>
          <p:cNvPr id="3" name="Imagen 2"/>
          <p:cNvPicPr>
            <a:picLocks noChangeAspect="1"/>
          </p:cNvPicPr>
          <p:nvPr/>
        </p:nvPicPr>
        <p:blipFill rotWithShape="1">
          <a:blip r:embed="rId4" cstate="screen">
            <a:extLst>
              <a:ext uri="{28A0092B-C50C-407E-A947-70E740481C1C}">
                <a14:useLocalDpi xmlns:a14="http://schemas.microsoft.com/office/drawing/2010/main" val="0"/>
              </a:ext>
            </a:extLst>
          </a:blip>
          <a:srcRect l="1101" t="10735" r="1941" b="4806"/>
          <a:stretch/>
        </p:blipFill>
        <p:spPr>
          <a:xfrm>
            <a:off x="5674938" y="3662187"/>
            <a:ext cx="3964836" cy="2657636"/>
          </a:xfrm>
          <a:prstGeom prst="rect">
            <a:avLst/>
          </a:prstGeom>
        </p:spPr>
      </p:pic>
      <p:cxnSp>
        <p:nvCxnSpPr>
          <p:cNvPr id="9" name="Conector recto 8"/>
          <p:cNvCxnSpPr/>
          <p:nvPr/>
        </p:nvCxnSpPr>
        <p:spPr>
          <a:xfrm flipH="1">
            <a:off x="4984124" y="862885"/>
            <a:ext cx="3979" cy="57954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5129959" y="6330765"/>
            <a:ext cx="2352086" cy="338554"/>
          </a:xfrm>
          <a:prstGeom prst="rect">
            <a:avLst/>
          </a:prstGeom>
          <a:noFill/>
        </p:spPr>
        <p:txBody>
          <a:bodyPr wrap="square" rtlCol="0">
            <a:spAutoFit/>
          </a:bodyPr>
          <a:lstStyle/>
          <a:p>
            <a:pPr lvl="0"/>
            <a:r>
              <a:rPr lang="es-CO" sz="1600" b="1" dirty="0" err="1">
                <a:solidFill>
                  <a:srgbClr val="FF0000"/>
                </a:solidFill>
                <a:latin typeface="Arial Narrow" panose="020B0606020202030204" pitchFamily="34" charset="0"/>
              </a:rPr>
              <a:t>Insularización</a:t>
            </a:r>
            <a:endParaRPr lang="es-CO" sz="1600" b="1" dirty="0">
              <a:solidFill>
                <a:srgbClr val="FF0000"/>
              </a:solidFill>
              <a:latin typeface="Arial Narrow" panose="020B0606020202030204" pitchFamily="34" charset="0"/>
            </a:endParaRPr>
          </a:p>
        </p:txBody>
      </p:sp>
      <p:sp>
        <p:nvSpPr>
          <p:cNvPr id="10" name="CuadroTexto 9"/>
          <p:cNvSpPr txBox="1"/>
          <p:nvPr/>
        </p:nvSpPr>
        <p:spPr>
          <a:xfrm>
            <a:off x="2309264" y="128752"/>
            <a:ext cx="7484094" cy="523220"/>
          </a:xfrm>
          <a:prstGeom prst="rect">
            <a:avLst/>
          </a:prstGeom>
          <a:noFill/>
        </p:spPr>
        <p:txBody>
          <a:bodyPr wrap="square" rtlCol="0">
            <a:spAutoFit/>
          </a:bodyPr>
          <a:lstStyle/>
          <a:p>
            <a:pPr lvl="0" algn="r"/>
            <a:r>
              <a:rPr lang="es-CO" sz="1400" b="1" dirty="0">
                <a:solidFill>
                  <a:schemeClr val="tx1">
                    <a:lumMod val="50000"/>
                    <a:lumOff val="50000"/>
                  </a:schemeClr>
                </a:solidFill>
                <a:latin typeface="Arial Narrow" panose="020B0606020202030204" pitchFamily="34" charset="0"/>
              </a:rPr>
              <a:t>La materialización del crecimiento metropolitano: reglas, tramas y patrones Reglas de la formalización de las tramas</a:t>
            </a:r>
          </a:p>
        </p:txBody>
      </p:sp>
      <p:sp>
        <p:nvSpPr>
          <p:cNvPr id="12" name="CuadroTexto 11">
            <a:extLst>
              <a:ext uri="{FF2B5EF4-FFF2-40B4-BE49-F238E27FC236}">
                <a16:creationId xmlns:a16="http://schemas.microsoft.com/office/drawing/2014/main" id="{67D762E6-508F-4883-80E0-9E869A277927}"/>
              </a:ext>
            </a:extLst>
          </p:cNvPr>
          <p:cNvSpPr txBox="1"/>
          <p:nvPr/>
        </p:nvSpPr>
        <p:spPr>
          <a:xfrm>
            <a:off x="68640" y="6367645"/>
            <a:ext cx="2317834" cy="3693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830788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8" name="Rectángulo 7"/>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539149" y="191738"/>
            <a:ext cx="7254209" cy="830997"/>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Patrones urbanísticos</a:t>
            </a:r>
          </a:p>
          <a:p>
            <a:endParaRPr lang="es-CO" sz="1600" b="1" dirty="0">
              <a:solidFill>
                <a:schemeClr val="tx1">
                  <a:lumMod val="65000"/>
                  <a:lumOff val="35000"/>
                </a:schemeClr>
              </a:solidFill>
              <a:latin typeface="Arial Narrow" panose="020B0606020202030204" pitchFamily="34" charset="0"/>
            </a:endParaRPr>
          </a:p>
          <a:p>
            <a:pPr lvl="0"/>
            <a:endParaRPr lang="es-CO" sz="1600" b="1" dirty="0">
              <a:solidFill>
                <a:schemeClr val="tx1">
                  <a:lumMod val="65000"/>
                  <a:lumOff val="35000"/>
                </a:schemeClr>
              </a:solidFill>
              <a:latin typeface="Arial Narrow" panose="020B060602020203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158" y="1382601"/>
            <a:ext cx="7620000" cy="4762500"/>
          </a:xfrm>
          <a:prstGeom prst="rect">
            <a:avLst/>
          </a:prstGeom>
        </p:spPr>
      </p:pic>
    </p:spTree>
    <p:extLst>
      <p:ext uri="{BB962C8B-B14F-4D97-AF65-F5344CB8AC3E}">
        <p14:creationId xmlns:p14="http://schemas.microsoft.com/office/powerpoint/2010/main" val="120395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8" name="Rectángulo 7"/>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2539149" y="191738"/>
            <a:ext cx="7254209" cy="1015663"/>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Patrones urbanísticos</a:t>
            </a:r>
          </a:p>
          <a:p>
            <a:endParaRPr lang="es-CO" sz="1200" b="1" dirty="0">
              <a:solidFill>
                <a:schemeClr val="bg1">
                  <a:lumMod val="50000"/>
                </a:schemeClr>
              </a:solidFill>
              <a:latin typeface="Arial Narrow" panose="020B0606020202030204" pitchFamily="34" charset="0"/>
            </a:endParaRPr>
          </a:p>
          <a:p>
            <a:endParaRPr lang="es-CO" sz="1600" b="1" dirty="0">
              <a:solidFill>
                <a:schemeClr val="tx1">
                  <a:lumMod val="65000"/>
                  <a:lumOff val="35000"/>
                </a:schemeClr>
              </a:solidFill>
              <a:latin typeface="Arial Narrow" panose="020B0606020202030204" pitchFamily="34" charset="0"/>
            </a:endParaRPr>
          </a:p>
          <a:p>
            <a:pPr lvl="0"/>
            <a:endParaRPr lang="es-CO" sz="1600" b="1" dirty="0">
              <a:solidFill>
                <a:schemeClr val="tx1">
                  <a:lumMod val="65000"/>
                  <a:lumOff val="35000"/>
                </a:schemeClr>
              </a:solidFill>
              <a:latin typeface="Arial Narrow" panose="020B0606020202030204" pitchFamily="34" charset="0"/>
            </a:endParaRPr>
          </a:p>
        </p:txBody>
      </p:sp>
      <p:pic>
        <p:nvPicPr>
          <p:cNvPr id="23" name="Imagen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629" y="1491280"/>
            <a:ext cx="4953000" cy="2781300"/>
          </a:xfrm>
          <a:prstGeom prst="rect">
            <a:avLst/>
          </a:prstGeom>
        </p:spPr>
      </p:pic>
      <p:pic>
        <p:nvPicPr>
          <p:cNvPr id="3" name="Imagen 2"/>
          <p:cNvPicPr>
            <a:picLocks noChangeAspect="1"/>
          </p:cNvPicPr>
          <p:nvPr/>
        </p:nvPicPr>
        <p:blipFill rotWithShape="1">
          <a:blip r:embed="rId4" cstate="screen">
            <a:extLst>
              <a:ext uri="{28A0092B-C50C-407E-A947-70E740481C1C}">
                <a14:useLocalDpi xmlns:a14="http://schemas.microsoft.com/office/drawing/2010/main" val="0"/>
              </a:ext>
            </a:extLst>
          </a:blip>
          <a:srcRect l="16533" b="4091"/>
          <a:stretch/>
        </p:blipFill>
        <p:spPr>
          <a:xfrm>
            <a:off x="5214201" y="1278116"/>
            <a:ext cx="4515725" cy="4545699"/>
          </a:xfrm>
          <a:prstGeom prst="rect">
            <a:avLst/>
          </a:prstGeom>
        </p:spPr>
      </p:pic>
      <p:pic>
        <p:nvPicPr>
          <p:cNvPr id="2" name="Imagen 1"/>
          <p:cNvPicPr>
            <a:picLocks noChangeAspect="1"/>
          </p:cNvPicPr>
          <p:nvPr/>
        </p:nvPicPr>
        <p:blipFill rotWithShape="1">
          <a:blip r:embed="rId5" cstate="screen">
            <a:extLst>
              <a:ext uri="{28A0092B-C50C-407E-A947-70E740481C1C}">
                <a14:useLocalDpi xmlns:a14="http://schemas.microsoft.com/office/drawing/2010/main" val="0"/>
              </a:ext>
            </a:extLst>
          </a:blip>
          <a:srcRect r="4320" b="13226"/>
          <a:stretch/>
        </p:blipFill>
        <p:spPr>
          <a:xfrm>
            <a:off x="-61825" y="730347"/>
            <a:ext cx="5201948" cy="5950920"/>
          </a:xfrm>
          <a:prstGeom prst="rect">
            <a:avLst/>
          </a:prstGeom>
        </p:spPr>
      </p:pic>
    </p:spTree>
    <p:extLst>
      <p:ext uri="{BB962C8B-B14F-4D97-AF65-F5344CB8AC3E}">
        <p14:creationId xmlns:p14="http://schemas.microsoft.com/office/powerpoint/2010/main" val="318027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9" name="Rectángulo 8"/>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8424" y="1574730"/>
            <a:ext cx="3118333" cy="4320000"/>
          </a:xfrm>
          <a:prstGeom prst="rect">
            <a:avLst/>
          </a:prstGeom>
        </p:spPr>
      </p:pic>
      <p:pic>
        <p:nvPicPr>
          <p:cNvPr id="3" name="Imagen 2"/>
          <p:cNvPicPr>
            <a:picLocks noChangeAspect="1"/>
          </p:cNvPicPr>
          <p:nvPr/>
        </p:nvPicPr>
        <p:blipFill rotWithShape="1">
          <a:blip r:embed="rId4" cstate="screen">
            <a:extLst>
              <a:ext uri="{28A0092B-C50C-407E-A947-70E740481C1C}">
                <a14:useLocalDpi xmlns:a14="http://schemas.microsoft.com/office/drawing/2010/main" val="0"/>
              </a:ext>
            </a:extLst>
          </a:blip>
          <a:srcRect t="1178"/>
          <a:stretch/>
        </p:blipFill>
        <p:spPr>
          <a:xfrm>
            <a:off x="6787667" y="1574730"/>
            <a:ext cx="3118333" cy="4269130"/>
          </a:xfrm>
          <a:prstGeom prst="rect">
            <a:avLst/>
          </a:prstGeom>
        </p:spPr>
      </p:pic>
      <p:pic>
        <p:nvPicPr>
          <p:cNvPr id="4" name="Imagen 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46757" y="1398280"/>
            <a:ext cx="3118333" cy="4320000"/>
          </a:xfrm>
          <a:prstGeom prst="rect">
            <a:avLst/>
          </a:prstGeom>
        </p:spPr>
      </p:pic>
      <p:sp>
        <p:nvSpPr>
          <p:cNvPr id="8" name="CuadroTexto 7"/>
          <p:cNvSpPr txBox="1"/>
          <p:nvPr/>
        </p:nvSpPr>
        <p:spPr>
          <a:xfrm>
            <a:off x="4579582" y="321078"/>
            <a:ext cx="5201859" cy="307777"/>
          </a:xfrm>
          <a:prstGeom prst="rect">
            <a:avLst/>
          </a:prstGeom>
          <a:noFill/>
        </p:spPr>
        <p:txBody>
          <a:bodyPr wrap="square" rtlCol="0">
            <a:spAutoFit/>
          </a:bodyPr>
          <a:lstStyle/>
          <a:p>
            <a:pPr algn="r"/>
            <a:r>
              <a:rPr lang="es-CO" sz="1400" b="1" dirty="0">
                <a:solidFill>
                  <a:schemeClr val="bg1">
                    <a:lumMod val="50000"/>
                  </a:schemeClr>
                </a:solidFill>
                <a:latin typeface="Arial Narrow" panose="020B0606020202030204" pitchFamily="34" charset="0"/>
              </a:rPr>
              <a:t>La región metropolitana de la Sabana de Bogotá</a:t>
            </a:r>
          </a:p>
        </p:txBody>
      </p:sp>
      <p:sp>
        <p:nvSpPr>
          <p:cNvPr id="10" name="CuadroTexto 9">
            <a:extLst>
              <a:ext uri="{FF2B5EF4-FFF2-40B4-BE49-F238E27FC236}">
                <a16:creationId xmlns:a16="http://schemas.microsoft.com/office/drawing/2014/main" id="{8B2039ED-EE84-417C-8107-54179CF2D829}"/>
              </a:ext>
            </a:extLst>
          </p:cNvPr>
          <p:cNvSpPr txBox="1"/>
          <p:nvPr/>
        </p:nvSpPr>
        <p:spPr>
          <a:xfrm>
            <a:off x="7285807" y="6367645"/>
            <a:ext cx="2317834" cy="369332"/>
          </a:xfrm>
          <a:prstGeom prst="rect">
            <a:avLst/>
          </a:prstGeom>
          <a:noFill/>
        </p:spPr>
        <p:txBody>
          <a:bodyPr wrap="square" rtlCol="0">
            <a:spAutoFit/>
          </a:bodyPr>
          <a:lstStyle/>
          <a:p>
            <a:pPr algn="r"/>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4234613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1670D03-CE9A-4A47-A8DE-A20B54A73598}"/>
              </a:ext>
            </a:extLst>
          </p:cNvPr>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pic>
        <p:nvPicPr>
          <p:cNvPr id="3" name="Imagen 2"/>
          <p:cNvPicPr>
            <a:picLocks noChangeAspect="1"/>
          </p:cNvPicPr>
          <p:nvPr/>
        </p:nvPicPr>
        <p:blipFill rotWithShape="1">
          <a:blip r:embed="rId2" cstate="screen">
            <a:extLst>
              <a:ext uri="{28A0092B-C50C-407E-A947-70E740481C1C}">
                <a14:useLocalDpi xmlns:a14="http://schemas.microsoft.com/office/drawing/2010/main" val="0"/>
              </a:ext>
            </a:extLst>
          </a:blip>
          <a:srcRect b="19414"/>
          <a:stretch/>
        </p:blipFill>
        <p:spPr>
          <a:xfrm>
            <a:off x="3998280" y="893246"/>
            <a:ext cx="5233299" cy="5526604"/>
          </a:xfrm>
          <a:prstGeom prst="rect">
            <a:avLst/>
          </a:prstGeom>
        </p:spPr>
      </p:pic>
      <p:pic>
        <p:nvPicPr>
          <p:cNvPr id="12" name="Imagen 11"/>
          <p:cNvPicPr>
            <a:picLocks noChangeAspect="1"/>
          </p:cNvPicPr>
          <p:nvPr/>
        </p:nvPicPr>
        <p:blipFill rotWithShape="1">
          <a:blip r:embed="rId3" cstate="screen">
            <a:extLst>
              <a:ext uri="{28A0092B-C50C-407E-A947-70E740481C1C}">
                <a14:useLocalDpi xmlns:a14="http://schemas.microsoft.com/office/drawing/2010/main" val="0"/>
              </a:ext>
            </a:extLst>
          </a:blip>
          <a:srcRect t="80308" r="74538"/>
          <a:stretch/>
        </p:blipFill>
        <p:spPr>
          <a:xfrm>
            <a:off x="2665788" y="5086184"/>
            <a:ext cx="1332492" cy="1350446"/>
          </a:xfrm>
          <a:prstGeom prst="rect">
            <a:avLst/>
          </a:prstGeom>
        </p:spPr>
      </p:pic>
      <p:pic>
        <p:nvPicPr>
          <p:cNvPr id="13" name="Imagen 12"/>
          <p:cNvPicPr>
            <a:picLocks noChangeAspect="1"/>
          </p:cNvPicPr>
          <p:nvPr/>
        </p:nvPicPr>
        <p:blipFill rotWithShape="1">
          <a:blip r:embed="rId4" cstate="screen">
            <a:extLst>
              <a:ext uri="{28A0092B-C50C-407E-A947-70E740481C1C}">
                <a14:useLocalDpi xmlns:a14="http://schemas.microsoft.com/office/drawing/2010/main" val="0"/>
              </a:ext>
            </a:extLst>
          </a:blip>
          <a:srcRect l="52419" t="90833" r="278" b="1667"/>
          <a:stretch/>
        </p:blipFill>
        <p:spPr>
          <a:xfrm>
            <a:off x="6756088" y="6343650"/>
            <a:ext cx="2475491" cy="514350"/>
          </a:xfrm>
          <a:prstGeom prst="rect">
            <a:avLst/>
          </a:prstGeom>
        </p:spPr>
      </p:pic>
      <p:sp>
        <p:nvSpPr>
          <p:cNvPr id="14" name="CuadroTexto 13">
            <a:extLst>
              <a:ext uri="{FF2B5EF4-FFF2-40B4-BE49-F238E27FC236}">
                <a16:creationId xmlns:a16="http://schemas.microsoft.com/office/drawing/2014/main" id="{EA7EC91E-94BC-4343-A2EF-0CFC0AF29ABE}"/>
              </a:ext>
            </a:extLst>
          </p:cNvPr>
          <p:cNvSpPr txBox="1"/>
          <p:nvPr/>
        </p:nvSpPr>
        <p:spPr>
          <a:xfrm>
            <a:off x="3998280" y="353246"/>
            <a:ext cx="5646052" cy="307777"/>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Patrones urbanísticos</a:t>
            </a:r>
          </a:p>
        </p:txBody>
      </p:sp>
      <p:sp>
        <p:nvSpPr>
          <p:cNvPr id="9" name="CuadroTexto 8">
            <a:extLst>
              <a:ext uri="{FF2B5EF4-FFF2-40B4-BE49-F238E27FC236}">
                <a16:creationId xmlns:a16="http://schemas.microsoft.com/office/drawing/2014/main" id="{F243088E-67D9-423F-BA70-DFBD3959E351}"/>
              </a:ext>
            </a:extLst>
          </p:cNvPr>
          <p:cNvSpPr txBox="1"/>
          <p:nvPr/>
        </p:nvSpPr>
        <p:spPr>
          <a:xfrm>
            <a:off x="168504" y="6151915"/>
            <a:ext cx="2140760" cy="477054"/>
          </a:xfrm>
          <a:prstGeom prst="rect">
            <a:avLst/>
          </a:prstGeom>
          <a:noFill/>
        </p:spPr>
        <p:txBody>
          <a:bodyPr wrap="square" rtlCol="0">
            <a:spAutoFit/>
          </a:bodyPr>
          <a:lstStyle/>
          <a:p>
            <a:r>
              <a:rPr lang="es-CO" sz="800" dirty="0">
                <a:solidFill>
                  <a:schemeClr val="bg1">
                    <a:lumMod val="50000"/>
                  </a:schemeClr>
                </a:solidFill>
                <a:latin typeface="Arial Narrow" panose="020B0606020202030204" pitchFamily="34" charset="0"/>
              </a:rPr>
              <a:t>Fuente: </a:t>
            </a:r>
            <a:r>
              <a:rPr lang="es-ES_tradnl" sz="800" dirty="0">
                <a:solidFill>
                  <a:schemeClr val="bg1">
                    <a:lumMod val="50000"/>
                  </a:schemeClr>
                </a:solidFill>
                <a:latin typeface="Arial Narrow" panose="020B0606020202030204" pitchFamily="34" charset="0"/>
              </a:rPr>
              <a:t>elaboración propia con base en datos del IGAC, UECD, POT Chía, POT Cajicá, Google Earth.</a:t>
            </a:r>
            <a:endParaRPr lang="es-CO" sz="8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069663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3998280" y="353246"/>
            <a:ext cx="5646052" cy="523220"/>
          </a:xfrm>
          <a:prstGeom prst="rect">
            <a:avLst/>
          </a:prstGeom>
          <a:noFill/>
        </p:spPr>
        <p:txBody>
          <a:bodyPr wrap="square" rtlCol="0">
            <a:spAutoFit/>
          </a:bodyPr>
          <a:lstStyle/>
          <a:p>
            <a:pPr algn="r"/>
            <a:r>
              <a:rPr lang="es-CO" sz="1400" dirty="0">
                <a:solidFill>
                  <a:schemeClr val="bg1">
                    <a:lumMod val="50000"/>
                  </a:schemeClr>
                </a:solidFill>
                <a:latin typeface="Arial Narrow" panose="020B0606020202030204" pitchFamily="34" charset="0"/>
              </a:rPr>
              <a:t>Materialización de los modelos de crecimiento metropolitano: </a:t>
            </a:r>
            <a:r>
              <a:rPr lang="es-CO" sz="1400" dirty="0">
                <a:solidFill>
                  <a:srgbClr val="55AA00"/>
                </a:solidFill>
                <a:latin typeface="Arial Narrow" panose="020B0606020202030204" pitchFamily="34" charset="0"/>
              </a:rPr>
              <a:t>patrones urbanísticos</a:t>
            </a:r>
          </a:p>
          <a:p>
            <a:pPr algn="r"/>
            <a:endParaRPr lang="es-CO" sz="1400" dirty="0">
              <a:solidFill>
                <a:srgbClr val="55AA00"/>
              </a:solidFill>
              <a:latin typeface="Arial Narrow" panose="020B0606020202030204" pitchFamily="34" charset="0"/>
            </a:endParaRPr>
          </a:p>
        </p:txBody>
      </p:sp>
      <p:sp>
        <p:nvSpPr>
          <p:cNvPr id="3" name="Rectángulo 2">
            <a:extLst>
              <a:ext uri="{FF2B5EF4-FFF2-40B4-BE49-F238E27FC236}">
                <a16:creationId xmlns:a16="http://schemas.microsoft.com/office/drawing/2014/main" id="{BF60F6FE-9E19-43B3-8813-A2396DFCBE3B}"/>
              </a:ext>
            </a:extLst>
          </p:cNvPr>
          <p:cNvSpPr/>
          <p:nvPr/>
        </p:nvSpPr>
        <p:spPr>
          <a:xfrm>
            <a:off x="259052" y="5472855"/>
            <a:ext cx="3128606" cy="1200329"/>
          </a:xfrm>
          <a:prstGeom prst="rect">
            <a:avLst/>
          </a:prstGeom>
        </p:spPr>
        <p:txBody>
          <a:bodyPr wrap="square">
            <a:spAutoFit/>
          </a:bodyPr>
          <a:lstStyle/>
          <a:p>
            <a:r>
              <a:rPr lang="es-CO" sz="1600" dirty="0">
                <a:latin typeface="Arial Narrow" panose="020B0606020202030204" pitchFamily="34" charset="0"/>
              </a:rPr>
              <a:t>Casas unifamiliares aisladas como edificaciones puntuales y agrupaciones de vivienda dispersas y polarizadas</a:t>
            </a:r>
          </a:p>
          <a:p>
            <a:r>
              <a:rPr lang="es-CO" sz="2400" b="1" dirty="0">
                <a:solidFill>
                  <a:srgbClr val="55AA00"/>
                </a:solidFill>
                <a:latin typeface="Arial Narrow" panose="020B0606020202030204" pitchFamily="34" charset="0"/>
              </a:rPr>
              <a:t>4,264 has</a:t>
            </a:r>
            <a:r>
              <a:rPr lang="es-CO" sz="2400" b="1" dirty="0">
                <a:latin typeface="Arial Narrow" panose="020B0606020202030204" pitchFamily="34" charset="0"/>
              </a:rPr>
              <a:t> </a:t>
            </a:r>
          </a:p>
        </p:txBody>
      </p:sp>
      <p:pic>
        <p:nvPicPr>
          <p:cNvPr id="6" name="Imagen 5">
            <a:extLst>
              <a:ext uri="{FF2B5EF4-FFF2-40B4-BE49-F238E27FC236}">
                <a16:creationId xmlns:a16="http://schemas.microsoft.com/office/drawing/2014/main" id="{D210EADB-FF0A-4BF7-A872-5B7E3921F000}"/>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120" t="4516" r="9379" b="10067"/>
          <a:stretch/>
        </p:blipFill>
        <p:spPr>
          <a:xfrm>
            <a:off x="5272356" y="659632"/>
            <a:ext cx="4371976" cy="5857876"/>
          </a:xfrm>
          <a:prstGeom prst="rect">
            <a:avLst/>
          </a:prstGeom>
        </p:spPr>
      </p:pic>
      <p:pic>
        <p:nvPicPr>
          <p:cNvPr id="14" name="Imagen 13">
            <a:extLst>
              <a:ext uri="{FF2B5EF4-FFF2-40B4-BE49-F238E27FC236}">
                <a16:creationId xmlns:a16="http://schemas.microsoft.com/office/drawing/2014/main" id="{453C1844-3F28-48D3-B7BA-7B8E64686F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0884" y="3423791"/>
            <a:ext cx="3086774" cy="1737515"/>
          </a:xfrm>
          <a:prstGeom prst="rect">
            <a:avLst/>
          </a:prstGeom>
        </p:spPr>
      </p:pic>
      <p:sp>
        <p:nvSpPr>
          <p:cNvPr id="15" name="CuadroTexto 14">
            <a:extLst>
              <a:ext uri="{FF2B5EF4-FFF2-40B4-BE49-F238E27FC236}">
                <a16:creationId xmlns:a16="http://schemas.microsoft.com/office/drawing/2014/main" id="{DBC8FCFC-AAD1-438E-9D93-6B4ED9CE5900}"/>
              </a:ext>
            </a:extLst>
          </p:cNvPr>
          <p:cNvSpPr txBox="1"/>
          <p:nvPr/>
        </p:nvSpPr>
        <p:spPr>
          <a:xfrm>
            <a:off x="205633" y="5161306"/>
            <a:ext cx="3086774" cy="2308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http://santaanadechia.com/</a:t>
            </a:r>
          </a:p>
        </p:txBody>
      </p:sp>
      <p:sp>
        <p:nvSpPr>
          <p:cNvPr id="16" name="CuadroTexto 15">
            <a:extLst>
              <a:ext uri="{FF2B5EF4-FFF2-40B4-BE49-F238E27FC236}">
                <a16:creationId xmlns:a16="http://schemas.microsoft.com/office/drawing/2014/main" id="{663ADC7C-C78E-47B2-AC0F-878051E6694F}"/>
              </a:ext>
            </a:extLst>
          </p:cNvPr>
          <p:cNvSpPr txBox="1"/>
          <p:nvPr/>
        </p:nvSpPr>
        <p:spPr>
          <a:xfrm>
            <a:off x="205633" y="3113855"/>
            <a:ext cx="3086774" cy="2308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Foto del autor</a:t>
            </a:r>
          </a:p>
        </p:txBody>
      </p:sp>
      <p:sp>
        <p:nvSpPr>
          <p:cNvPr id="17" name="CuadroTexto 16">
            <a:extLst>
              <a:ext uri="{FF2B5EF4-FFF2-40B4-BE49-F238E27FC236}">
                <a16:creationId xmlns:a16="http://schemas.microsoft.com/office/drawing/2014/main" id="{EF9BDDE9-B836-44F0-823D-71D4FFD5C7B0}"/>
              </a:ext>
            </a:extLst>
          </p:cNvPr>
          <p:cNvSpPr txBox="1"/>
          <p:nvPr/>
        </p:nvSpPr>
        <p:spPr>
          <a:xfrm>
            <a:off x="4971614" y="6539389"/>
            <a:ext cx="4511404" cy="507831"/>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a:t>
            </a:r>
            <a:r>
              <a:rPr lang="es-ES_tradnl" sz="900" dirty="0">
                <a:solidFill>
                  <a:schemeClr val="bg1">
                    <a:lumMod val="50000"/>
                  </a:schemeClr>
                </a:solidFill>
                <a:latin typeface="Arial Narrow" panose="020B0606020202030204" pitchFamily="34" charset="0"/>
              </a:rPr>
              <a:t>elaboración propia con base en datos del IGAC, UECD, POT Chía, POT Cajicá, </a:t>
            </a:r>
            <a:r>
              <a:rPr lang="es-CO" sz="900" i="1" dirty="0">
                <a:solidFill>
                  <a:schemeClr val="bg1">
                    <a:lumMod val="50000"/>
                  </a:schemeClr>
                </a:solidFill>
                <a:latin typeface="Arial Narrow" panose="020B0606020202030204" pitchFamily="34" charset="0"/>
              </a:rPr>
              <a:t>(Calderón, 2016)</a:t>
            </a:r>
            <a:r>
              <a:rPr lang="es-ES_tradnl" sz="900" dirty="0">
                <a:solidFill>
                  <a:schemeClr val="bg1">
                    <a:lumMod val="50000"/>
                  </a:schemeClr>
                </a:solidFill>
                <a:latin typeface="Arial Narrow" panose="020B0606020202030204" pitchFamily="34" charset="0"/>
              </a:rPr>
              <a:t>, Google Earth.</a:t>
            </a:r>
            <a:endParaRPr lang="es-CO" sz="9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pic>
        <p:nvPicPr>
          <p:cNvPr id="13" name="Imagen 12">
            <a:extLst>
              <a:ext uri="{FF2B5EF4-FFF2-40B4-BE49-F238E27FC236}">
                <a16:creationId xmlns:a16="http://schemas.microsoft.com/office/drawing/2014/main" id="{364C237D-4DE1-4AA5-A5FB-1B42A56BE1F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5093" y="793411"/>
            <a:ext cx="3071296" cy="2303472"/>
          </a:xfrm>
          <a:prstGeom prst="rect">
            <a:avLst/>
          </a:prstGeom>
        </p:spPr>
      </p:pic>
      <p:sp>
        <p:nvSpPr>
          <p:cNvPr id="18" name="CuadroTexto 17">
            <a:extLst>
              <a:ext uri="{FF2B5EF4-FFF2-40B4-BE49-F238E27FC236}">
                <a16:creationId xmlns:a16="http://schemas.microsoft.com/office/drawing/2014/main" id="{B32F3D11-90A6-49AC-925A-A2FE5E535BC0}"/>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
        <p:nvSpPr>
          <p:cNvPr id="12" name="Rectángulo 11">
            <a:extLst>
              <a:ext uri="{FF2B5EF4-FFF2-40B4-BE49-F238E27FC236}">
                <a16:creationId xmlns:a16="http://schemas.microsoft.com/office/drawing/2014/main" id="{BF60F6FE-9E19-43B3-8813-A2396DFCBE3B}"/>
              </a:ext>
            </a:extLst>
          </p:cNvPr>
          <p:cNvSpPr/>
          <p:nvPr/>
        </p:nvSpPr>
        <p:spPr>
          <a:xfrm>
            <a:off x="3491102" y="867929"/>
            <a:ext cx="1564303" cy="892552"/>
          </a:xfrm>
          <a:prstGeom prst="rect">
            <a:avLst/>
          </a:prstGeom>
        </p:spPr>
        <p:txBody>
          <a:bodyPr wrap="square">
            <a:spAutoFit/>
          </a:bodyPr>
          <a:lstStyle/>
          <a:p>
            <a:r>
              <a:rPr lang="es-CO" sz="1200" dirty="0">
                <a:latin typeface="Arial Narrow" panose="020B0606020202030204" pitchFamily="34" charset="0"/>
              </a:rPr>
              <a:t>Casas unifamiliares aisladas como edificaciones puntuales </a:t>
            </a:r>
          </a:p>
          <a:p>
            <a:r>
              <a:rPr lang="es-CO" sz="1600" b="1" dirty="0">
                <a:solidFill>
                  <a:srgbClr val="55AA00"/>
                </a:solidFill>
                <a:latin typeface="Arial Narrow" panose="020B0606020202030204" pitchFamily="34" charset="0"/>
              </a:rPr>
              <a:t>1,451 has</a:t>
            </a:r>
            <a:r>
              <a:rPr lang="es-CO" sz="1600" b="1" dirty="0">
                <a:latin typeface="Arial Narrow" panose="020B0606020202030204" pitchFamily="34" charset="0"/>
              </a:rPr>
              <a:t> </a:t>
            </a:r>
          </a:p>
        </p:txBody>
      </p:sp>
      <p:sp>
        <p:nvSpPr>
          <p:cNvPr id="19" name="Rectángulo 18">
            <a:extLst>
              <a:ext uri="{FF2B5EF4-FFF2-40B4-BE49-F238E27FC236}">
                <a16:creationId xmlns:a16="http://schemas.microsoft.com/office/drawing/2014/main" id="{BF60F6FE-9E19-43B3-8813-A2396DFCBE3B}"/>
              </a:ext>
            </a:extLst>
          </p:cNvPr>
          <p:cNvSpPr/>
          <p:nvPr/>
        </p:nvSpPr>
        <p:spPr>
          <a:xfrm>
            <a:off x="3491101" y="2223462"/>
            <a:ext cx="1564303" cy="892552"/>
          </a:xfrm>
          <a:prstGeom prst="rect">
            <a:avLst/>
          </a:prstGeom>
        </p:spPr>
        <p:txBody>
          <a:bodyPr wrap="square">
            <a:spAutoFit/>
          </a:bodyPr>
          <a:lstStyle/>
          <a:p>
            <a:r>
              <a:rPr lang="es-CO" sz="1200" dirty="0">
                <a:latin typeface="Arial Narrow" panose="020B0606020202030204" pitchFamily="34" charset="0"/>
              </a:rPr>
              <a:t>Casas unifamiliares aisladas agrupaciones de vivienda</a:t>
            </a:r>
          </a:p>
          <a:p>
            <a:r>
              <a:rPr lang="es-CO" sz="1600" b="1" dirty="0">
                <a:solidFill>
                  <a:srgbClr val="55AA00"/>
                </a:solidFill>
                <a:latin typeface="Arial Narrow" panose="020B0606020202030204" pitchFamily="34" charset="0"/>
              </a:rPr>
              <a:t>81,28 has</a:t>
            </a:r>
            <a:r>
              <a:rPr lang="es-CO" sz="1600" b="1" dirty="0">
                <a:latin typeface="Arial Narrow" panose="020B0606020202030204" pitchFamily="34" charset="0"/>
              </a:rPr>
              <a:t> </a:t>
            </a:r>
          </a:p>
        </p:txBody>
      </p:sp>
      <p:sp>
        <p:nvSpPr>
          <p:cNvPr id="20" name="Rectángulo 19">
            <a:extLst>
              <a:ext uri="{FF2B5EF4-FFF2-40B4-BE49-F238E27FC236}">
                <a16:creationId xmlns:a16="http://schemas.microsoft.com/office/drawing/2014/main" id="{BF60F6FE-9E19-43B3-8813-A2396DFCBE3B}"/>
              </a:ext>
            </a:extLst>
          </p:cNvPr>
          <p:cNvSpPr/>
          <p:nvPr/>
        </p:nvSpPr>
        <p:spPr>
          <a:xfrm>
            <a:off x="3491100" y="3578995"/>
            <a:ext cx="1564303" cy="892552"/>
          </a:xfrm>
          <a:prstGeom prst="rect">
            <a:avLst/>
          </a:prstGeom>
        </p:spPr>
        <p:txBody>
          <a:bodyPr wrap="square">
            <a:spAutoFit/>
          </a:bodyPr>
          <a:lstStyle/>
          <a:p>
            <a:r>
              <a:rPr lang="es-CO" sz="1200" dirty="0">
                <a:latin typeface="Arial Narrow" panose="020B0606020202030204" pitchFamily="34" charset="0"/>
              </a:rPr>
              <a:t>Casas unifamiliares aisladas condominios campestres de vivienda</a:t>
            </a:r>
          </a:p>
          <a:p>
            <a:r>
              <a:rPr lang="es-CO" sz="1600" b="1" dirty="0">
                <a:solidFill>
                  <a:srgbClr val="55AA00"/>
                </a:solidFill>
                <a:latin typeface="Arial Narrow" panose="020B0606020202030204" pitchFamily="34" charset="0"/>
              </a:rPr>
              <a:t>2742 has</a:t>
            </a:r>
            <a:r>
              <a:rPr lang="es-CO" sz="1600" b="1" dirty="0">
                <a:latin typeface="Arial Narrow" panose="020B0606020202030204" pitchFamily="34" charset="0"/>
              </a:rPr>
              <a:t> </a:t>
            </a:r>
          </a:p>
        </p:txBody>
      </p:sp>
    </p:spTree>
    <p:extLst>
      <p:ext uri="{BB962C8B-B14F-4D97-AF65-F5344CB8AC3E}">
        <p14:creationId xmlns:p14="http://schemas.microsoft.com/office/powerpoint/2010/main" val="3573324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p:cNvCxnSpPr/>
          <p:nvPr/>
        </p:nvCxnSpPr>
        <p:spPr>
          <a:xfrm>
            <a:off x="381000" y="1062318"/>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2510029" y="4899171"/>
            <a:ext cx="2860646" cy="1754326"/>
          </a:xfrm>
          <a:prstGeom prst="rect">
            <a:avLst/>
          </a:prstGeom>
          <a:noFill/>
        </p:spPr>
        <p:txBody>
          <a:bodyPr wrap="square" rtlCol="0">
            <a:spAutoFit/>
          </a:bodyPr>
          <a:lstStyle/>
          <a:p>
            <a:pPr algn="r"/>
            <a:r>
              <a:rPr lang="es-CO" dirty="0"/>
              <a:t>Crecimiento de Bogotá </a:t>
            </a:r>
            <a:r>
              <a:rPr lang="es-CO" b="1" dirty="0">
                <a:solidFill>
                  <a:srgbClr val="FF0000"/>
                </a:solidFill>
              </a:rPr>
              <a:t>4,312 Has. </a:t>
            </a:r>
          </a:p>
          <a:p>
            <a:pPr algn="r"/>
            <a:r>
              <a:rPr lang="es-CO" dirty="0"/>
              <a:t>1998-2013</a:t>
            </a:r>
          </a:p>
          <a:p>
            <a:pPr algn="r"/>
            <a:r>
              <a:rPr lang="es-CO" sz="1200" dirty="0"/>
              <a:t>Incremento poblacional 2005-2014 </a:t>
            </a:r>
          </a:p>
          <a:p>
            <a:pPr algn="r"/>
            <a:r>
              <a:rPr lang="es-CO" b="1" dirty="0">
                <a:solidFill>
                  <a:srgbClr val="FF0000"/>
                </a:solidFill>
              </a:rPr>
              <a:t>1 millón</a:t>
            </a:r>
          </a:p>
          <a:p>
            <a:pPr algn="r"/>
            <a:r>
              <a:rPr lang="es-CO" sz="1200" dirty="0"/>
              <a:t>6,8 </a:t>
            </a:r>
            <a:r>
              <a:rPr lang="es-CO" sz="1200" dirty="0" err="1"/>
              <a:t>mlls</a:t>
            </a:r>
            <a:r>
              <a:rPr lang="es-CO" sz="1200" dirty="0"/>
              <a:t>. (2005)</a:t>
            </a:r>
          </a:p>
          <a:p>
            <a:pPr algn="r"/>
            <a:r>
              <a:rPr lang="es-CO" sz="1200" dirty="0"/>
              <a:t>7,8 </a:t>
            </a:r>
            <a:r>
              <a:rPr lang="es-CO" sz="1200" dirty="0" err="1"/>
              <a:t>mlls</a:t>
            </a:r>
            <a:r>
              <a:rPr lang="es-CO" sz="1200" dirty="0"/>
              <a:t> (2014)</a:t>
            </a:r>
          </a:p>
        </p:txBody>
      </p:sp>
      <p:sp>
        <p:nvSpPr>
          <p:cNvPr id="11" name="CuadroTexto 10"/>
          <p:cNvSpPr txBox="1"/>
          <p:nvPr/>
        </p:nvSpPr>
        <p:spPr>
          <a:xfrm>
            <a:off x="6100948" y="4874004"/>
            <a:ext cx="4405566" cy="1892826"/>
          </a:xfrm>
          <a:prstGeom prst="rect">
            <a:avLst/>
          </a:prstGeom>
          <a:noFill/>
        </p:spPr>
        <p:txBody>
          <a:bodyPr wrap="square" rtlCol="0">
            <a:spAutoFit/>
          </a:bodyPr>
          <a:lstStyle/>
          <a:p>
            <a:r>
              <a:rPr lang="es-CO" dirty="0"/>
              <a:t>Crecimiento de municipios del ámbito </a:t>
            </a:r>
          </a:p>
          <a:p>
            <a:r>
              <a:rPr lang="es-CO" b="1" dirty="0">
                <a:solidFill>
                  <a:srgbClr val="FF0000"/>
                </a:solidFill>
              </a:rPr>
              <a:t>3,897 Has. </a:t>
            </a:r>
          </a:p>
          <a:p>
            <a:r>
              <a:rPr lang="es-CO" dirty="0"/>
              <a:t>2004-2016</a:t>
            </a:r>
            <a:endParaRPr lang="es-CO" sz="900" dirty="0"/>
          </a:p>
          <a:p>
            <a:r>
              <a:rPr lang="es-CO" sz="1200" dirty="0"/>
              <a:t>Incremento poblacional 2005-2014</a:t>
            </a:r>
          </a:p>
          <a:p>
            <a:r>
              <a:rPr lang="es-CO" b="1" dirty="0">
                <a:solidFill>
                  <a:srgbClr val="FF0000"/>
                </a:solidFill>
              </a:rPr>
              <a:t>48,053</a:t>
            </a:r>
          </a:p>
          <a:p>
            <a:r>
              <a:rPr lang="es-CO" sz="1200" dirty="0"/>
              <a:t>123,408 en cabeceras 65,256 otras. Total: </a:t>
            </a:r>
            <a:r>
              <a:rPr lang="es-CO" sz="1200" b="1" dirty="0"/>
              <a:t>188,664</a:t>
            </a:r>
            <a:r>
              <a:rPr lang="es-CO" sz="1200" dirty="0"/>
              <a:t> </a:t>
            </a:r>
            <a:r>
              <a:rPr lang="es-CO" sz="1000" dirty="0"/>
              <a:t>(2005)</a:t>
            </a:r>
          </a:p>
          <a:p>
            <a:r>
              <a:rPr lang="es-CO" sz="1200" dirty="0"/>
              <a:t>161,515 en cabeceras-75,02 otras. Total: </a:t>
            </a:r>
            <a:r>
              <a:rPr lang="es-CO" sz="1200" b="1" dirty="0"/>
              <a:t>236,717</a:t>
            </a:r>
            <a:r>
              <a:rPr lang="es-CO" sz="1200" dirty="0"/>
              <a:t> </a:t>
            </a:r>
            <a:r>
              <a:rPr lang="es-CO" sz="1000" dirty="0"/>
              <a:t>(2014 </a:t>
            </a:r>
            <a:r>
              <a:rPr lang="es-CO" sz="1000" dirty="0" err="1"/>
              <a:t>Proy</a:t>
            </a:r>
            <a:r>
              <a:rPr lang="es-CO" sz="1000" dirty="0"/>
              <a:t>)</a:t>
            </a:r>
          </a:p>
          <a:p>
            <a:pPr algn="r"/>
            <a:endParaRPr lang="es-CO" sz="900" dirty="0"/>
          </a:p>
        </p:txBody>
      </p:sp>
      <p:pic>
        <p:nvPicPr>
          <p:cNvPr id="12" name="Imagen 11"/>
          <p:cNvPicPr>
            <a:picLocks noChangeAspect="1"/>
          </p:cNvPicPr>
          <p:nvPr/>
        </p:nvPicPr>
        <p:blipFill rotWithShape="1">
          <a:blip r:embed="rId2" cstate="screen">
            <a:extLst>
              <a:ext uri="{28A0092B-C50C-407E-A947-70E740481C1C}">
                <a14:useLocalDpi xmlns:a14="http://schemas.microsoft.com/office/drawing/2010/main" val="0"/>
              </a:ext>
            </a:extLst>
          </a:blip>
          <a:srcRect t="1418" b="4669"/>
          <a:stretch/>
        </p:blipFill>
        <p:spPr>
          <a:xfrm>
            <a:off x="2611615" y="1124901"/>
            <a:ext cx="2717389" cy="3855198"/>
          </a:xfrm>
          <a:prstGeom prst="rect">
            <a:avLst/>
          </a:prstGeom>
        </p:spPr>
      </p:pic>
      <p:pic>
        <p:nvPicPr>
          <p:cNvPr id="19" name="Imagen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4939" y="4609278"/>
            <a:ext cx="1486662" cy="1822704"/>
          </a:xfrm>
          <a:prstGeom prst="rect">
            <a:avLst/>
          </a:prstGeom>
        </p:spPr>
      </p:pic>
      <p:pic>
        <p:nvPicPr>
          <p:cNvPr id="24" name="Imagen 2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59277" y="1397103"/>
            <a:ext cx="3034353" cy="3502068"/>
          </a:xfrm>
          <a:prstGeom prst="rect">
            <a:avLst/>
          </a:prstGeom>
        </p:spPr>
      </p:pic>
      <p:sp>
        <p:nvSpPr>
          <p:cNvPr id="15" name="CuadroTexto 14">
            <a:extLst>
              <a:ext uri="{FF2B5EF4-FFF2-40B4-BE49-F238E27FC236}">
                <a16:creationId xmlns:a16="http://schemas.microsoft.com/office/drawing/2014/main" id="{3F028A18-3B0A-4809-A844-876C9882D6DB}"/>
              </a:ext>
            </a:extLst>
          </p:cNvPr>
          <p:cNvSpPr txBox="1"/>
          <p:nvPr/>
        </p:nvSpPr>
        <p:spPr>
          <a:xfrm>
            <a:off x="3107906" y="6582164"/>
            <a:ext cx="5742393" cy="3693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a:t>
            </a:r>
            <a:r>
              <a:rPr lang="es-ES_tradnl" sz="900" dirty="0">
                <a:solidFill>
                  <a:schemeClr val="bg1">
                    <a:lumMod val="50000"/>
                  </a:schemeClr>
                </a:solidFill>
                <a:latin typeface="Arial Narrow" panose="020B0606020202030204" pitchFamily="34" charset="0"/>
              </a:rPr>
              <a:t>elaboración propia con base en datos del IGAC, UECD, POT Chía, POT Cajicá, </a:t>
            </a:r>
            <a:r>
              <a:rPr lang="es-CO" sz="900" i="1" dirty="0">
                <a:solidFill>
                  <a:schemeClr val="bg1">
                    <a:lumMod val="50000"/>
                  </a:schemeClr>
                </a:solidFill>
                <a:latin typeface="Arial Narrow" panose="020B0606020202030204" pitchFamily="34" charset="0"/>
              </a:rPr>
              <a:t>(Calderón, 2016)</a:t>
            </a:r>
            <a:r>
              <a:rPr lang="es-ES_tradnl" sz="900" dirty="0">
                <a:solidFill>
                  <a:schemeClr val="bg1">
                    <a:lumMod val="50000"/>
                  </a:schemeClr>
                </a:solidFill>
                <a:latin typeface="Arial Narrow" panose="020B0606020202030204" pitchFamily="34" charset="0"/>
              </a:rPr>
              <a:t>, Google Earth.</a:t>
            </a:r>
            <a:endParaRPr lang="es-CO" sz="900" i="1" dirty="0">
              <a:solidFill>
                <a:schemeClr val="bg1">
                  <a:lumMod val="50000"/>
                </a:schemeClr>
              </a:solidFill>
              <a:latin typeface="Arial Narrow" panose="020B0606020202030204" pitchFamily="34" charset="0"/>
            </a:endParaRPr>
          </a:p>
          <a:p>
            <a:endParaRPr lang="es-CO" sz="900" dirty="0">
              <a:solidFill>
                <a:schemeClr val="bg1">
                  <a:lumMod val="50000"/>
                </a:schemeClr>
              </a:solidFill>
              <a:latin typeface="Arial Narrow" panose="020B0606020202030204" pitchFamily="34" charset="0"/>
            </a:endParaRPr>
          </a:p>
        </p:txBody>
      </p:sp>
      <p:sp>
        <p:nvSpPr>
          <p:cNvPr id="16" name="Rectángulo 15">
            <a:extLst>
              <a:ext uri="{FF2B5EF4-FFF2-40B4-BE49-F238E27FC236}">
                <a16:creationId xmlns:a16="http://schemas.microsoft.com/office/drawing/2014/main" id="{3D75B52C-0A77-4360-A47A-243405646544}"/>
              </a:ext>
            </a:extLst>
          </p:cNvPr>
          <p:cNvSpPr/>
          <p:nvPr/>
        </p:nvSpPr>
        <p:spPr>
          <a:xfrm>
            <a:off x="2532530" y="121023"/>
            <a:ext cx="7111802"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540D6D24-5A44-4439-ADE4-60D82484E700}"/>
              </a:ext>
            </a:extLst>
          </p:cNvPr>
          <p:cNvSpPr txBox="1"/>
          <p:nvPr/>
        </p:nvSpPr>
        <p:spPr>
          <a:xfrm>
            <a:off x="3998280" y="353246"/>
            <a:ext cx="5646052" cy="523220"/>
          </a:xfrm>
          <a:prstGeom prst="rect">
            <a:avLst/>
          </a:prstGeom>
          <a:noFill/>
        </p:spPr>
        <p:txBody>
          <a:bodyPr wrap="square" rtlCol="0">
            <a:spAutoFit/>
          </a:bodyPr>
          <a:lstStyle/>
          <a:p>
            <a:pPr algn="r"/>
            <a:r>
              <a:rPr lang="es-CO" sz="1400" dirty="0">
                <a:solidFill>
                  <a:srgbClr val="55AA00"/>
                </a:solidFill>
                <a:latin typeface="Arial Narrow" panose="020B0606020202030204" pitchFamily="34" charset="0"/>
              </a:rPr>
              <a:t>Morfologías metropolitanas</a:t>
            </a:r>
          </a:p>
          <a:p>
            <a:pPr algn="r"/>
            <a:endParaRPr lang="es-CO" sz="1400" dirty="0">
              <a:solidFill>
                <a:srgbClr val="55AA00"/>
              </a:solidFill>
              <a:latin typeface="Arial Narrow" panose="020B0606020202030204" pitchFamily="34" charset="0"/>
            </a:endParaRPr>
          </a:p>
        </p:txBody>
      </p:sp>
      <p:sp>
        <p:nvSpPr>
          <p:cNvPr id="20" name="CuadroTexto 19">
            <a:extLst>
              <a:ext uri="{FF2B5EF4-FFF2-40B4-BE49-F238E27FC236}">
                <a16:creationId xmlns:a16="http://schemas.microsoft.com/office/drawing/2014/main" id="{4D8FB438-43C5-401B-B156-3C6FFC9CFA2C}"/>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cxnSp>
        <p:nvCxnSpPr>
          <p:cNvPr id="4" name="Conector recto 3">
            <a:extLst>
              <a:ext uri="{FF2B5EF4-FFF2-40B4-BE49-F238E27FC236}">
                <a16:creationId xmlns:a16="http://schemas.microsoft.com/office/drawing/2014/main" id="{2DF63873-7B4A-45AB-8AD5-751EE4902F35}"/>
              </a:ext>
            </a:extLst>
          </p:cNvPr>
          <p:cNvCxnSpPr/>
          <p:nvPr/>
        </p:nvCxnSpPr>
        <p:spPr>
          <a:xfrm>
            <a:off x="5719313" y="659632"/>
            <a:ext cx="0" cy="58619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34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 name="Conector recto 15"/>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a:cxnSpLocks/>
          </p:cNvCxnSpPr>
          <p:nvPr/>
        </p:nvCxnSpPr>
        <p:spPr>
          <a:xfrm>
            <a:off x="235323" y="840122"/>
            <a:ext cx="949460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4360583" y="382634"/>
            <a:ext cx="4867009" cy="338554"/>
          </a:xfrm>
          <a:prstGeom prst="rect">
            <a:avLst/>
          </a:prstGeom>
          <a:noFill/>
        </p:spPr>
        <p:txBody>
          <a:bodyPr wrap="square" rtlCol="0">
            <a:spAutoFit/>
          </a:bodyPr>
          <a:lstStyle/>
          <a:p>
            <a:pPr algn="r"/>
            <a:r>
              <a:rPr lang="es-CO" sz="1600" b="1" dirty="0">
                <a:solidFill>
                  <a:schemeClr val="tx1">
                    <a:lumMod val="65000"/>
                    <a:lumOff val="35000"/>
                  </a:schemeClr>
                </a:solidFill>
                <a:latin typeface="Arial Narrow" panose="020B0606020202030204" pitchFamily="34" charset="0"/>
              </a:rPr>
              <a:t>Algunas Conclusiones</a:t>
            </a:r>
          </a:p>
        </p:txBody>
      </p:sp>
      <p:sp>
        <p:nvSpPr>
          <p:cNvPr id="22" name="CuadroTexto 21"/>
          <p:cNvSpPr txBox="1"/>
          <p:nvPr/>
        </p:nvSpPr>
        <p:spPr>
          <a:xfrm>
            <a:off x="2539149" y="959057"/>
            <a:ext cx="6811497" cy="5893921"/>
          </a:xfrm>
          <a:prstGeom prst="rect">
            <a:avLst/>
          </a:prstGeom>
          <a:noFill/>
        </p:spPr>
        <p:txBody>
          <a:bodyPr wrap="square" rtlCol="0">
            <a:spAutoFit/>
          </a:bodyPr>
          <a:lstStyle/>
          <a:p>
            <a:pPr marL="228600" indent="-228600">
              <a:buFont typeface="+mj-lt"/>
              <a:buAutoNum type="arabicPeriod"/>
            </a:pPr>
            <a:r>
              <a:rPr lang="es-CO" sz="1100" dirty="0">
                <a:latin typeface="Arial Narrow" panose="020B0606020202030204" pitchFamily="34" charset="0"/>
              </a:rPr>
              <a:t>Es cada vez mas difícil identificar los límites de los núcleos urbanos, al dispersarse la urbanización los bordes de los asentamientos se hacen cada vez mas difusos.</a:t>
            </a:r>
          </a:p>
          <a:p>
            <a:pPr marL="228600" indent="-228600">
              <a:buFont typeface="+mj-lt"/>
              <a:buAutoNum type="arabicPeriod"/>
            </a:pPr>
            <a:endParaRPr lang="es-CO" sz="1100" dirty="0">
              <a:latin typeface="Arial Narrow" panose="020B0606020202030204" pitchFamily="34" charset="0"/>
            </a:endParaRPr>
          </a:p>
          <a:p>
            <a:pPr marL="228600" indent="-228600">
              <a:buFont typeface="+mj-lt"/>
              <a:buAutoNum type="arabicPeriod"/>
            </a:pPr>
            <a:r>
              <a:rPr lang="es-CO" sz="1100" dirty="0">
                <a:latin typeface="Arial Narrow" panose="020B0606020202030204" pitchFamily="34" charset="0"/>
              </a:rPr>
              <a:t>La polarización de actividades sobre las vías regionales del tráfico rodado configura nuevas realidades espaciales:    </a:t>
            </a:r>
            <a:r>
              <a:rPr lang="es-CO" sz="1100" dirty="0">
                <a:solidFill>
                  <a:srgbClr val="55AA00"/>
                </a:solidFill>
                <a:latin typeface="Arial Narrow" panose="020B0606020202030204" pitchFamily="34" charset="0"/>
              </a:rPr>
              <a:t>Las calles metropolitanas</a:t>
            </a:r>
            <a:r>
              <a:rPr lang="es-CO" sz="1100" dirty="0">
                <a:latin typeface="Arial Narrow" panose="020B0606020202030204" pitchFamily="34" charset="0"/>
              </a:rPr>
              <a:t>. Estas nuevas morfologías requieren una reflexión proyectual.</a:t>
            </a:r>
          </a:p>
          <a:p>
            <a:pPr marL="228600" indent="-228600">
              <a:buFont typeface="+mj-lt"/>
              <a:buAutoNum type="arabicPeriod"/>
            </a:pPr>
            <a:endParaRPr lang="es-CO" sz="1100" dirty="0">
              <a:latin typeface="Arial Narrow" panose="020B0606020202030204" pitchFamily="34" charset="0"/>
            </a:endParaRPr>
          </a:p>
          <a:p>
            <a:pPr marL="228600" indent="-228600">
              <a:buFont typeface="+mj-lt"/>
              <a:buAutoNum type="arabicPeriod"/>
            </a:pPr>
            <a:r>
              <a:rPr lang="es-CO" sz="1100" dirty="0">
                <a:latin typeface="Arial Narrow" panose="020B0606020202030204" pitchFamily="34" charset="0"/>
              </a:rPr>
              <a:t>La regla básica inicial de la </a:t>
            </a:r>
            <a:r>
              <a:rPr lang="es-CO" sz="1100" b="1" dirty="0">
                <a:latin typeface="Arial Narrow" panose="020B0606020202030204" pitchFamily="34" charset="0"/>
              </a:rPr>
              <a:t>“Alineación” </a:t>
            </a:r>
            <a:r>
              <a:rPr lang="es-CO" sz="1100" dirty="0">
                <a:latin typeface="Arial Narrow" panose="020B0606020202030204" pitchFamily="34" charset="0"/>
              </a:rPr>
              <a:t>es el principio de formalización de las </a:t>
            </a:r>
            <a:r>
              <a:rPr lang="es-CO" sz="1100" b="1" dirty="0">
                <a:latin typeface="Arial Narrow" panose="020B0606020202030204" pitchFamily="34" charset="0"/>
              </a:rPr>
              <a:t>“Polarización”, </a:t>
            </a:r>
            <a:r>
              <a:rPr lang="es-CO" sz="1100" dirty="0">
                <a:latin typeface="Arial Narrow" panose="020B0606020202030204" pitchFamily="34" charset="0"/>
              </a:rPr>
              <a:t>regla de la formalización de la urbanización mas reciente. ¿se convierte la formalización de la urbanización en un proceso cíclico en que las reglas se repetirán de </a:t>
            </a:r>
            <a:r>
              <a:rPr lang="es-CO" sz="1100">
                <a:latin typeface="Arial Narrow" panose="020B0606020202030204" pitchFamily="34" charset="0"/>
              </a:rPr>
              <a:t>otra manera </a:t>
            </a:r>
            <a:r>
              <a:rPr lang="es-CO" sz="1100" dirty="0">
                <a:latin typeface="Arial Narrow" panose="020B0606020202030204" pitchFamily="34" charset="0"/>
              </a:rPr>
              <a:t>manteniendo principios los básicos de las primeras?</a:t>
            </a:r>
          </a:p>
          <a:p>
            <a:pPr marL="228600" indent="-228600">
              <a:buFont typeface="+mj-lt"/>
              <a:buAutoNum type="arabicPeriod"/>
            </a:pPr>
            <a:endParaRPr lang="es-CO" sz="1100" dirty="0">
              <a:latin typeface="Arial Narrow" panose="020B0606020202030204" pitchFamily="34" charset="0"/>
            </a:endParaRPr>
          </a:p>
          <a:p>
            <a:pPr marL="228600" indent="-228600">
              <a:buFont typeface="+mj-lt"/>
              <a:buAutoNum type="arabicPeriod"/>
            </a:pPr>
            <a:r>
              <a:rPr lang="es-CO" sz="1100" dirty="0">
                <a:latin typeface="Arial Narrow" panose="020B0606020202030204" pitchFamily="34" charset="0"/>
              </a:rPr>
              <a:t>Los POT clasifican la EEP como sistema estructural para la ordenación del territorio. En el caso de los ríos, en la practica, tal rol está desvanecido . Su accesibilidad es cada vez está mas obstaculizada, las rondas  y los espacios del agua cada vez mas urbanizados. </a:t>
            </a:r>
          </a:p>
          <a:p>
            <a:pPr marL="228600" indent="-228600">
              <a:buFont typeface="+mj-lt"/>
              <a:buAutoNum type="arabicPeriod"/>
            </a:pPr>
            <a:endParaRPr lang="es-CO" sz="1100" dirty="0">
              <a:latin typeface="Arial Narrow" panose="020B0606020202030204" pitchFamily="34" charset="0"/>
            </a:endParaRPr>
          </a:p>
          <a:p>
            <a:pPr marL="228600" indent="-228600">
              <a:buFont typeface="+mj-lt"/>
              <a:buAutoNum type="arabicPeriod"/>
            </a:pPr>
            <a:r>
              <a:rPr lang="es-CO" sz="1100" dirty="0">
                <a:latin typeface="Arial Narrow" panose="020B0606020202030204" pitchFamily="34" charset="0"/>
              </a:rPr>
              <a:t>En las intersecciones de las tramas  (dispersa, agregada, polarizada) la red vial y la de los espacios abiertos , se encuentran una diversidad de conflictos pero, también oportunidades de proyectos: los limites de los núcleos urbanos, los corredores ambientales de los ríos, el espacio abierto fragmentado hibrido (agropecuario-urbano). </a:t>
            </a:r>
          </a:p>
          <a:p>
            <a:pPr marL="228600" indent="-228600">
              <a:buFont typeface="+mj-lt"/>
              <a:buAutoNum type="arabicPeriod"/>
            </a:pPr>
            <a:endParaRPr lang="es-CO" sz="1100" dirty="0">
              <a:latin typeface="Arial Narrow" panose="020B0606020202030204" pitchFamily="34" charset="0"/>
            </a:endParaRPr>
          </a:p>
          <a:p>
            <a:pPr marL="228600" indent="-228600">
              <a:buFont typeface="+mj-lt"/>
              <a:buAutoNum type="arabicPeriod"/>
            </a:pPr>
            <a:r>
              <a:rPr lang="es-CO" sz="1100" dirty="0">
                <a:latin typeface="Arial Narrow" panose="020B0606020202030204" pitchFamily="34" charset="0"/>
              </a:rPr>
              <a:t>En el caso de los municipios estudiados,  la extensión de los núcleos  ha disminuido el ritmo de consumo de suelo por año, sin embargo, las extensiones de los núcleos mas recientes se materializan en tipologías residenciales con unas mayores densidades de viviendas y personas que en el pasado.</a:t>
            </a:r>
          </a:p>
          <a:p>
            <a:pPr marL="228600" indent="-228600">
              <a:buFont typeface="+mj-lt"/>
              <a:buAutoNum type="arabicPeriod"/>
            </a:pPr>
            <a:endParaRPr lang="es-CO" sz="1100" dirty="0">
              <a:latin typeface="Arial Narrow" panose="020B0606020202030204" pitchFamily="34" charset="0"/>
            </a:endParaRPr>
          </a:p>
          <a:p>
            <a:pPr marL="228600" indent="-228600">
              <a:buFont typeface="+mj-lt"/>
              <a:buAutoNum type="arabicPeriod"/>
            </a:pPr>
            <a:r>
              <a:rPr lang="es-CO" sz="1100" dirty="0">
                <a:latin typeface="Arial Narrow" panose="020B0606020202030204" pitchFamily="34" charset="0"/>
              </a:rPr>
              <a:t>Como estrategia para evitar la dispersión de la urbanización se han propuestos extensiones planificadas y compactas de Bogotá, pero el patrón de mayor consumo de suelo es la casa unifamiliar aislada cuya demanda y aspiración no esta resuelta en piezas de ciudad compacta y de densidades medias y altas.</a:t>
            </a:r>
          </a:p>
          <a:p>
            <a:pPr marL="228600" indent="-228600">
              <a:buFont typeface="+mj-lt"/>
              <a:buAutoNum type="arabicPeriod"/>
            </a:pPr>
            <a:endParaRPr lang="es-CO" sz="1100" dirty="0">
              <a:latin typeface="Arial Narrow" panose="020B0606020202030204" pitchFamily="34" charset="0"/>
            </a:endParaRPr>
          </a:p>
          <a:p>
            <a:pPr marL="228600" indent="-228600">
              <a:buFont typeface="+mj-lt"/>
              <a:buAutoNum type="arabicPeriod"/>
            </a:pPr>
            <a:r>
              <a:rPr lang="es-CO" sz="1100" dirty="0">
                <a:latin typeface="Arial Narrow" panose="020B0606020202030204" pitchFamily="34" charset="0"/>
              </a:rPr>
              <a:t>El perfil morfológico de la Sabana Metropolitana esta constituido por 1) patrones urbanísticos de planificación unitaria, auto contenidos polarizados en la infraestructura vial y 2) Edificaciones dispersas y 3)tejidos mixtos compactos de localización fragmentada en el territorio y 4) los núcleos urbanos tradicionales, todos ellos conectados entre si a través de la red vial y los espacios libres</a:t>
            </a:r>
          </a:p>
          <a:p>
            <a:pPr marL="171450" indent="-171450">
              <a:buFont typeface="Arial" panose="020B0604020202020204" pitchFamily="34" charset="0"/>
              <a:buChar char="•"/>
            </a:pPr>
            <a:endParaRPr lang="es-CO" sz="1200" dirty="0">
              <a:latin typeface="Arial Narrow" panose="020B0606020202030204" pitchFamily="34" charset="0"/>
            </a:endParaRPr>
          </a:p>
          <a:p>
            <a:endParaRPr lang="es-CO" sz="1200" dirty="0">
              <a:latin typeface="Arial Narrow" panose="020B0606020202030204" pitchFamily="34" charset="0"/>
            </a:endParaRPr>
          </a:p>
          <a:p>
            <a:pPr marL="171450" indent="-171450">
              <a:buFont typeface="Arial" panose="020B0604020202020204" pitchFamily="34" charset="0"/>
              <a:buChar char="•"/>
            </a:pPr>
            <a:endParaRPr lang="es-CO" sz="1200" dirty="0">
              <a:latin typeface="Arial Narrow" panose="020B0606020202030204" pitchFamily="34" charset="0"/>
            </a:endParaRPr>
          </a:p>
          <a:p>
            <a:endParaRPr lang="es-CO" sz="1100" dirty="0"/>
          </a:p>
        </p:txBody>
      </p:sp>
      <p:sp>
        <p:nvSpPr>
          <p:cNvPr id="9" name="CuadroTexto 8">
            <a:extLst>
              <a:ext uri="{FF2B5EF4-FFF2-40B4-BE49-F238E27FC236}">
                <a16:creationId xmlns:a16="http://schemas.microsoft.com/office/drawing/2014/main" id="{29F20A90-339F-4EAB-A965-A7C2903F1D0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región urbana de la Sabana de Bogotá</a:t>
            </a:r>
          </a:p>
        </p:txBody>
      </p:sp>
    </p:spTree>
    <p:extLst>
      <p:ext uri="{BB962C8B-B14F-4D97-AF65-F5344CB8AC3E}">
        <p14:creationId xmlns:p14="http://schemas.microsoft.com/office/powerpoint/2010/main" val="365519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9" name="Rectángulo 8"/>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Imagen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31765" y="1855200"/>
            <a:ext cx="3054973" cy="4320000"/>
          </a:xfrm>
          <a:prstGeom prst="rect">
            <a:avLst/>
          </a:prstGeom>
        </p:spPr>
      </p:pic>
      <p:pic>
        <p:nvPicPr>
          <p:cNvPr id="5" name="Imagen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92242" y="1782630"/>
            <a:ext cx="3054973" cy="4320000"/>
          </a:xfrm>
          <a:prstGeom prst="rect">
            <a:avLst/>
          </a:prstGeom>
        </p:spPr>
      </p:pic>
      <p:pic>
        <p:nvPicPr>
          <p:cNvPr id="7" name="Imagen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5363" y="1855200"/>
            <a:ext cx="3054973" cy="4320000"/>
          </a:xfrm>
          <a:prstGeom prst="rect">
            <a:avLst/>
          </a:prstGeom>
        </p:spPr>
      </p:pic>
      <p:sp>
        <p:nvSpPr>
          <p:cNvPr id="8" name="CuadroTexto 7"/>
          <p:cNvSpPr txBox="1"/>
          <p:nvPr/>
        </p:nvSpPr>
        <p:spPr>
          <a:xfrm>
            <a:off x="4579582" y="321078"/>
            <a:ext cx="5201859" cy="307777"/>
          </a:xfrm>
          <a:prstGeom prst="rect">
            <a:avLst/>
          </a:prstGeom>
          <a:noFill/>
        </p:spPr>
        <p:txBody>
          <a:bodyPr wrap="square" rtlCol="0">
            <a:spAutoFit/>
          </a:bodyPr>
          <a:lstStyle/>
          <a:p>
            <a:pPr algn="r"/>
            <a:r>
              <a:rPr lang="es-CO" sz="1400" b="1" dirty="0">
                <a:solidFill>
                  <a:schemeClr val="bg1">
                    <a:lumMod val="50000"/>
                  </a:schemeClr>
                </a:solidFill>
                <a:latin typeface="Arial Narrow" panose="020B0606020202030204" pitchFamily="34" charset="0"/>
              </a:rPr>
              <a:t>La región metropolitana de la Sabana de Bogotá</a:t>
            </a:r>
          </a:p>
        </p:txBody>
      </p:sp>
      <p:sp>
        <p:nvSpPr>
          <p:cNvPr id="10" name="CuadroTexto 9">
            <a:extLst>
              <a:ext uri="{FF2B5EF4-FFF2-40B4-BE49-F238E27FC236}">
                <a16:creationId xmlns:a16="http://schemas.microsoft.com/office/drawing/2014/main" id="{6E7E8C75-7DF2-4084-A81E-9550AFEC7BC1}"/>
              </a:ext>
            </a:extLst>
          </p:cNvPr>
          <p:cNvSpPr txBox="1"/>
          <p:nvPr/>
        </p:nvSpPr>
        <p:spPr>
          <a:xfrm>
            <a:off x="7285807" y="6367645"/>
            <a:ext cx="2317834" cy="369332"/>
          </a:xfrm>
          <a:prstGeom prst="rect">
            <a:avLst/>
          </a:prstGeom>
          <a:noFill/>
        </p:spPr>
        <p:txBody>
          <a:bodyPr wrap="square" rtlCol="0">
            <a:spAutoFit/>
          </a:bodyPr>
          <a:lstStyle/>
          <a:p>
            <a:pPr algn="r"/>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412579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9" name="Rectángulo 8"/>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84158" y="812167"/>
            <a:ext cx="4192178" cy="5924810"/>
          </a:xfrm>
          <a:prstGeom prst="rect">
            <a:avLst/>
          </a:prstGeom>
        </p:spPr>
      </p:pic>
      <p:pic>
        <p:nvPicPr>
          <p:cNvPr id="3" name="Imagen 2"/>
          <p:cNvPicPr>
            <a:picLocks noChangeAspect="1"/>
          </p:cNvPicPr>
          <p:nvPr/>
        </p:nvPicPr>
        <p:blipFill rotWithShape="1">
          <a:blip r:embed="rId4" cstate="screen">
            <a:extLst>
              <a:ext uri="{28A0092B-C50C-407E-A947-70E740481C1C}">
                <a14:useLocalDpi xmlns:a14="http://schemas.microsoft.com/office/drawing/2010/main" val="0"/>
              </a:ext>
            </a:extLst>
          </a:blip>
          <a:srcRect r="11715" b="13318"/>
          <a:stretch/>
        </p:blipFill>
        <p:spPr>
          <a:xfrm>
            <a:off x="5882144" y="859687"/>
            <a:ext cx="3764804" cy="5227795"/>
          </a:xfrm>
          <a:prstGeom prst="rect">
            <a:avLst/>
          </a:prstGeom>
        </p:spPr>
      </p:pic>
      <p:sp>
        <p:nvSpPr>
          <p:cNvPr id="11" name="CuadroTexto 10"/>
          <p:cNvSpPr txBox="1"/>
          <p:nvPr/>
        </p:nvSpPr>
        <p:spPr>
          <a:xfrm>
            <a:off x="4579582" y="321078"/>
            <a:ext cx="5201859" cy="307777"/>
          </a:xfrm>
          <a:prstGeom prst="rect">
            <a:avLst/>
          </a:prstGeom>
          <a:noFill/>
        </p:spPr>
        <p:txBody>
          <a:bodyPr wrap="square" rtlCol="0">
            <a:spAutoFit/>
          </a:bodyPr>
          <a:lstStyle/>
          <a:p>
            <a:pPr algn="r"/>
            <a:r>
              <a:rPr lang="es-CO" sz="1400" b="1" dirty="0">
                <a:solidFill>
                  <a:schemeClr val="bg1">
                    <a:lumMod val="50000"/>
                  </a:schemeClr>
                </a:solidFill>
                <a:latin typeface="Arial Narrow" panose="020B0606020202030204" pitchFamily="34" charset="0"/>
              </a:rPr>
              <a:t>La región metropolitana de la Sabana de Bogotá</a:t>
            </a:r>
          </a:p>
        </p:txBody>
      </p:sp>
      <p:sp>
        <p:nvSpPr>
          <p:cNvPr id="7" name="CuadroTexto 6">
            <a:extLst>
              <a:ext uri="{FF2B5EF4-FFF2-40B4-BE49-F238E27FC236}">
                <a16:creationId xmlns:a16="http://schemas.microsoft.com/office/drawing/2014/main" id="{E27104DC-423E-4667-AE01-013F8B439BB6}"/>
              </a:ext>
            </a:extLst>
          </p:cNvPr>
          <p:cNvSpPr txBox="1"/>
          <p:nvPr/>
        </p:nvSpPr>
        <p:spPr>
          <a:xfrm>
            <a:off x="7285807" y="6367645"/>
            <a:ext cx="2317834" cy="369332"/>
          </a:xfrm>
          <a:prstGeom prst="rect">
            <a:avLst/>
          </a:prstGeom>
          <a:noFill/>
        </p:spPr>
        <p:txBody>
          <a:bodyPr wrap="square" rtlCol="0">
            <a:spAutoFit/>
          </a:bodyPr>
          <a:lstStyle/>
          <a:p>
            <a:pPr algn="r"/>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77195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B0482A1-AB85-4BEB-9229-49921BF3E1C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6503" t="7192" r="3986" b="11947"/>
          <a:stretch/>
        </p:blipFill>
        <p:spPr>
          <a:xfrm>
            <a:off x="5269174" y="876299"/>
            <a:ext cx="4379124" cy="5118101"/>
          </a:xfrm>
          <a:prstGeom prst="rect">
            <a:avLst/>
          </a:prstGeom>
        </p:spPr>
      </p:pic>
      <p:sp>
        <p:nvSpPr>
          <p:cNvPr id="6" name="CuadroTexto 5">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pic>
        <p:nvPicPr>
          <p:cNvPr id="4" name="Imagen 3"/>
          <p:cNvPicPr>
            <a:picLocks noChangeAspect="1"/>
          </p:cNvPicPr>
          <p:nvPr/>
        </p:nvPicPr>
        <p:blipFill rotWithShape="1">
          <a:blip r:embed="rId4" cstate="screen">
            <a:extLst>
              <a:ext uri="{28A0092B-C50C-407E-A947-70E740481C1C}">
                <a14:useLocalDpi xmlns:a14="http://schemas.microsoft.com/office/drawing/2010/main" val="0"/>
              </a:ext>
            </a:extLst>
          </a:blip>
          <a:srcRect l="1162" t="1532" r="2565" b="2342"/>
          <a:stretch/>
        </p:blipFill>
        <p:spPr>
          <a:xfrm>
            <a:off x="317500" y="876299"/>
            <a:ext cx="4152900" cy="5156201"/>
          </a:xfrm>
          <a:prstGeom prst="rect">
            <a:avLst/>
          </a:prstGeom>
        </p:spPr>
      </p:pic>
      <p:sp>
        <p:nvSpPr>
          <p:cNvPr id="8" name="Rectángulo 7"/>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4579582" y="321078"/>
            <a:ext cx="5201859" cy="307777"/>
          </a:xfrm>
          <a:prstGeom prst="rect">
            <a:avLst/>
          </a:prstGeom>
          <a:noFill/>
        </p:spPr>
        <p:txBody>
          <a:bodyPr wrap="square" rtlCol="0">
            <a:spAutoFit/>
          </a:bodyPr>
          <a:lstStyle/>
          <a:p>
            <a:pPr algn="r"/>
            <a:r>
              <a:rPr lang="es-CO" sz="1400" b="1" dirty="0">
                <a:solidFill>
                  <a:schemeClr val="bg1">
                    <a:lumMod val="50000"/>
                  </a:schemeClr>
                </a:solidFill>
                <a:latin typeface="Arial Narrow" panose="020B0606020202030204" pitchFamily="34" charset="0"/>
              </a:rPr>
              <a:t>La región metropolitana de la Sabana de Bogotá</a:t>
            </a:r>
          </a:p>
        </p:txBody>
      </p:sp>
      <p:sp>
        <p:nvSpPr>
          <p:cNvPr id="9" name="CuadroTexto 8"/>
          <p:cNvSpPr txBox="1"/>
          <p:nvPr/>
        </p:nvSpPr>
        <p:spPr>
          <a:xfrm>
            <a:off x="412124" y="6110309"/>
            <a:ext cx="4058276" cy="338554"/>
          </a:xfrm>
          <a:prstGeom prst="rect">
            <a:avLst/>
          </a:prstGeom>
          <a:noFill/>
        </p:spPr>
        <p:txBody>
          <a:bodyPr wrap="square" rtlCol="0">
            <a:spAutoFit/>
          </a:bodyPr>
          <a:lstStyle/>
          <a:p>
            <a:pPr algn="r"/>
            <a:r>
              <a:rPr lang="es-CO" sz="1600" b="1" dirty="0">
                <a:solidFill>
                  <a:srgbClr val="55AA00"/>
                </a:solidFill>
                <a:latin typeface="Arial Narrow" panose="020B0606020202030204" pitchFamily="34" charset="0"/>
              </a:rPr>
              <a:t>1936</a:t>
            </a:r>
            <a:endParaRPr lang="es-CO" sz="1400" b="1" dirty="0">
              <a:solidFill>
                <a:srgbClr val="55AA00"/>
              </a:solidFill>
              <a:latin typeface="Arial Narrow" panose="020B0606020202030204" pitchFamily="34" charset="0"/>
            </a:endParaRPr>
          </a:p>
        </p:txBody>
      </p:sp>
      <p:sp>
        <p:nvSpPr>
          <p:cNvPr id="10" name="CuadroTexto 9"/>
          <p:cNvSpPr txBox="1"/>
          <p:nvPr/>
        </p:nvSpPr>
        <p:spPr>
          <a:xfrm>
            <a:off x="5269174" y="6110309"/>
            <a:ext cx="4058276" cy="338554"/>
          </a:xfrm>
          <a:prstGeom prst="rect">
            <a:avLst/>
          </a:prstGeom>
          <a:noFill/>
        </p:spPr>
        <p:txBody>
          <a:bodyPr wrap="square" rtlCol="0">
            <a:spAutoFit/>
          </a:bodyPr>
          <a:lstStyle/>
          <a:p>
            <a:r>
              <a:rPr lang="es-CO" sz="1600" b="1" dirty="0">
                <a:solidFill>
                  <a:srgbClr val="55AA00"/>
                </a:solidFill>
                <a:latin typeface="Arial Narrow" panose="020B0606020202030204" pitchFamily="34" charset="0"/>
              </a:rPr>
              <a:t>2016</a:t>
            </a:r>
            <a:endParaRPr lang="es-CO" sz="1400" b="1" dirty="0">
              <a:solidFill>
                <a:srgbClr val="55AA00"/>
              </a:solidFill>
              <a:latin typeface="Arial Narrow" panose="020B0606020202030204" pitchFamily="34" charset="0"/>
            </a:endParaRPr>
          </a:p>
        </p:txBody>
      </p:sp>
      <p:sp>
        <p:nvSpPr>
          <p:cNvPr id="11" name="CuadroTexto 10">
            <a:extLst>
              <a:ext uri="{FF2B5EF4-FFF2-40B4-BE49-F238E27FC236}">
                <a16:creationId xmlns:a16="http://schemas.microsoft.com/office/drawing/2014/main" id="{54CBD1C1-74E9-4F5A-B89D-7E30DE039557}"/>
              </a:ext>
            </a:extLst>
          </p:cNvPr>
          <p:cNvSpPr txBox="1"/>
          <p:nvPr/>
        </p:nvSpPr>
        <p:spPr>
          <a:xfrm>
            <a:off x="7285807" y="6367645"/>
            <a:ext cx="2317834" cy="369332"/>
          </a:xfrm>
          <a:prstGeom prst="rect">
            <a:avLst/>
          </a:prstGeom>
          <a:noFill/>
        </p:spPr>
        <p:txBody>
          <a:bodyPr wrap="square" rtlCol="0">
            <a:spAutoFit/>
          </a:bodyPr>
          <a:lstStyle/>
          <a:p>
            <a:pPr algn="r"/>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405267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p:cNvCxnSpPr/>
          <p:nvPr/>
        </p:nvCxnSpPr>
        <p:spPr>
          <a:xfrm>
            <a:off x="2424206" y="0"/>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rotWithShape="1">
          <a:blip r:embed="rId3" cstate="screen">
            <a:extLst>
              <a:ext uri="{28A0092B-C50C-407E-A947-70E740481C1C}">
                <a14:useLocalDpi xmlns:a14="http://schemas.microsoft.com/office/drawing/2010/main" val="0"/>
              </a:ext>
            </a:extLst>
          </a:blip>
          <a:srcRect l="6085" t="13730" r="4475" b="11150"/>
          <a:stretch/>
        </p:blipFill>
        <p:spPr>
          <a:xfrm>
            <a:off x="4198990" y="668238"/>
            <a:ext cx="5594368" cy="6081487"/>
          </a:xfrm>
          <a:prstGeom prst="rect">
            <a:avLst/>
          </a:prstGeom>
        </p:spPr>
      </p:pic>
      <p:sp>
        <p:nvSpPr>
          <p:cNvPr id="5" name="CuadroTexto 4">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8" name="Rectángulo 7"/>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2539149" y="128238"/>
            <a:ext cx="7254209" cy="338554"/>
          </a:xfrm>
          <a:prstGeom prst="rect">
            <a:avLst/>
          </a:prstGeom>
          <a:noFill/>
        </p:spPr>
        <p:txBody>
          <a:bodyPr wrap="square" rtlCol="0">
            <a:spAutoFit/>
          </a:bodyPr>
          <a:lstStyle/>
          <a:p>
            <a:pPr lvl="0" algn="r"/>
            <a:r>
              <a:rPr lang="es-CO" sz="1600" b="1" dirty="0">
                <a:solidFill>
                  <a:schemeClr val="tx1">
                    <a:lumMod val="65000"/>
                    <a:lumOff val="35000"/>
                  </a:schemeClr>
                </a:solidFill>
                <a:latin typeface="Arial Narrow" panose="020B0606020202030204" pitchFamily="34" charset="0"/>
              </a:rPr>
              <a:t>Urbanización dispersa</a:t>
            </a:r>
            <a:r>
              <a:rPr lang="es-CO" sz="1600" b="1" dirty="0">
                <a:solidFill>
                  <a:schemeClr val="tx1">
                    <a:lumMod val="75000"/>
                    <a:lumOff val="25000"/>
                  </a:schemeClr>
                </a:solidFill>
                <a:latin typeface="Arial Narrow" panose="020B0606020202030204" pitchFamily="34" charset="0"/>
              </a:rPr>
              <a:t> </a:t>
            </a:r>
            <a:endParaRPr lang="es-CO" sz="1400" b="1" dirty="0">
              <a:solidFill>
                <a:schemeClr val="bg1">
                  <a:lumMod val="50000"/>
                </a:schemeClr>
              </a:solidFill>
              <a:latin typeface="Arial Narrow" panose="020B0606020202030204" pitchFamily="34" charset="0"/>
            </a:endParaRPr>
          </a:p>
        </p:txBody>
      </p:sp>
      <p:sp>
        <p:nvSpPr>
          <p:cNvPr id="9" name="CuadroTexto 8">
            <a:extLst>
              <a:ext uri="{FF2B5EF4-FFF2-40B4-BE49-F238E27FC236}">
                <a16:creationId xmlns:a16="http://schemas.microsoft.com/office/drawing/2014/main" id="{665F48A1-457B-4459-9FFC-957A07084665}"/>
              </a:ext>
            </a:extLst>
          </p:cNvPr>
          <p:cNvSpPr txBox="1"/>
          <p:nvPr/>
        </p:nvSpPr>
        <p:spPr>
          <a:xfrm>
            <a:off x="106372" y="6367645"/>
            <a:ext cx="2317834" cy="369332"/>
          </a:xfrm>
          <a:prstGeom prst="rect">
            <a:avLst/>
          </a:prstGeom>
          <a:noFill/>
        </p:spPr>
        <p:txBody>
          <a:bodyPr wrap="square" rtlCol="0">
            <a:spAutoFit/>
          </a:bodyPr>
          <a:lstStyle/>
          <a:p>
            <a:r>
              <a:rPr lang="es-CO" sz="900" dirty="0">
                <a:solidFill>
                  <a:schemeClr val="bg1">
                    <a:lumMod val="50000"/>
                  </a:schemeClr>
                </a:solidFill>
                <a:latin typeface="Arial Narrow" panose="020B0606020202030204" pitchFamily="34" charset="0"/>
              </a:rPr>
              <a:t>Fuente: Elaboración propia.</a:t>
            </a:r>
          </a:p>
          <a:p>
            <a:endParaRPr lang="es-CO" sz="9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250960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65CE2F6-6588-46CB-BEB6-464D1259D096}"/>
              </a:ext>
            </a:extLst>
          </p:cNvPr>
          <p:cNvSpPr txBox="1"/>
          <p:nvPr/>
        </p:nvSpPr>
        <p:spPr>
          <a:xfrm>
            <a:off x="259052" y="121023"/>
            <a:ext cx="2050212" cy="538609"/>
          </a:xfrm>
          <a:prstGeom prst="rect">
            <a:avLst/>
          </a:prstGeom>
          <a:solidFill>
            <a:schemeClr val="bg1">
              <a:lumMod val="95000"/>
            </a:schemeClr>
          </a:solidFill>
        </p:spPr>
        <p:txBody>
          <a:bodyPr wrap="square" rtlCol="0">
            <a:spAutoFit/>
          </a:bodyPr>
          <a:lstStyle/>
          <a:p>
            <a:r>
              <a:rPr lang="es-CO" sz="1100" b="1" dirty="0">
                <a:latin typeface="Arial Narrow" panose="020B0606020202030204" pitchFamily="34" charset="0"/>
              </a:rPr>
              <a:t>Ciudad en explosión:</a:t>
            </a:r>
          </a:p>
          <a:p>
            <a:r>
              <a:rPr lang="es-CO" sz="900" dirty="0">
                <a:solidFill>
                  <a:srgbClr val="55AA00"/>
                </a:solidFill>
                <a:latin typeface="Arial Narrow" panose="020B0606020202030204" pitchFamily="34" charset="0"/>
              </a:rPr>
              <a:t>Transformaciones territoriales en la zona central de la Sabana de Bogotá</a:t>
            </a:r>
          </a:p>
        </p:txBody>
      </p:sp>
      <p:sp>
        <p:nvSpPr>
          <p:cNvPr id="8" name="Rectángulo 7"/>
          <p:cNvSpPr/>
          <p:nvPr/>
        </p:nvSpPr>
        <p:spPr>
          <a:xfrm>
            <a:off x="2532529" y="121023"/>
            <a:ext cx="7197397"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rotWithShape="1">
          <a:blip r:embed="rId3" cstate="screen">
            <a:extLst>
              <a:ext uri="{28A0092B-C50C-407E-A947-70E740481C1C}">
                <a14:useLocalDpi xmlns:a14="http://schemas.microsoft.com/office/drawing/2010/main" val="0"/>
              </a:ext>
            </a:extLst>
          </a:blip>
          <a:srcRect b="6584"/>
          <a:stretch/>
        </p:blipFill>
        <p:spPr>
          <a:xfrm>
            <a:off x="259052" y="1639502"/>
            <a:ext cx="4310667" cy="4035584"/>
          </a:xfrm>
          <a:prstGeom prst="rect">
            <a:avLst/>
          </a:prstGeom>
        </p:spPr>
      </p:pic>
      <p:pic>
        <p:nvPicPr>
          <p:cNvPr id="7" name="Imagen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25926" y="1639502"/>
            <a:ext cx="5004000" cy="4015338"/>
          </a:xfrm>
          <a:prstGeom prst="rect">
            <a:avLst/>
          </a:prstGeom>
        </p:spPr>
      </p:pic>
      <p:sp>
        <p:nvSpPr>
          <p:cNvPr id="10" name="CuadroTexto 9"/>
          <p:cNvSpPr txBox="1"/>
          <p:nvPr/>
        </p:nvSpPr>
        <p:spPr>
          <a:xfrm>
            <a:off x="4579582" y="321078"/>
            <a:ext cx="5201859" cy="307777"/>
          </a:xfrm>
          <a:prstGeom prst="rect">
            <a:avLst/>
          </a:prstGeom>
          <a:noFill/>
        </p:spPr>
        <p:txBody>
          <a:bodyPr wrap="square" rtlCol="0">
            <a:spAutoFit/>
          </a:bodyPr>
          <a:lstStyle/>
          <a:p>
            <a:pPr algn="r"/>
            <a:r>
              <a:rPr lang="es-CO" sz="1400" b="1" dirty="0">
                <a:solidFill>
                  <a:schemeClr val="bg1">
                    <a:lumMod val="50000"/>
                  </a:schemeClr>
                </a:solidFill>
                <a:latin typeface="Arial Narrow" panose="020B0606020202030204" pitchFamily="34" charset="0"/>
              </a:rPr>
              <a:t>La región metropolitana de la Sabana de Bogotá</a:t>
            </a:r>
          </a:p>
        </p:txBody>
      </p:sp>
    </p:spTree>
    <p:extLst>
      <p:ext uri="{BB962C8B-B14F-4D97-AF65-F5344CB8AC3E}">
        <p14:creationId xmlns:p14="http://schemas.microsoft.com/office/powerpoint/2010/main" val="51371628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13320</TotalTime>
  <Words>2282</Words>
  <Application>Microsoft Office PowerPoint</Application>
  <PresentationFormat>A4 (210 x 297 mm)</PresentationFormat>
  <Paragraphs>342</Paragraphs>
  <Slides>43</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43</vt:i4>
      </vt:variant>
    </vt:vector>
  </HeadingPairs>
  <TitlesOfParts>
    <vt:vector size="48" baseType="lpstr">
      <vt:lpstr>Arial</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r</dc:creator>
  <cp:lastModifiedBy>Mauricio Romero Mejía</cp:lastModifiedBy>
  <cp:revision>416</cp:revision>
  <dcterms:created xsi:type="dcterms:W3CDTF">2014-11-25T09:50:48Z</dcterms:created>
  <dcterms:modified xsi:type="dcterms:W3CDTF">2018-09-25T21:58:15Z</dcterms:modified>
  <cp:contentStatus/>
</cp:coreProperties>
</file>