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296" r:id="rId3"/>
    <p:sldId id="259" r:id="rId4"/>
    <p:sldId id="260" r:id="rId5"/>
    <p:sldId id="264" r:id="rId6"/>
    <p:sldId id="295" r:id="rId7"/>
    <p:sldId id="267" r:id="rId8"/>
    <p:sldId id="275" r:id="rId9"/>
    <p:sldId id="300" r:id="rId10"/>
    <p:sldId id="297" r:id="rId11"/>
    <p:sldId id="276" r:id="rId12"/>
    <p:sldId id="277" r:id="rId13"/>
    <p:sldId id="278" r:id="rId14"/>
    <p:sldId id="279" r:id="rId15"/>
    <p:sldId id="281" r:id="rId16"/>
    <p:sldId id="283" r:id="rId17"/>
    <p:sldId id="284" r:id="rId18"/>
    <p:sldId id="285" r:id="rId19"/>
    <p:sldId id="286" r:id="rId20"/>
    <p:sldId id="303" r:id="rId21"/>
    <p:sldId id="304" r:id="rId22"/>
    <p:sldId id="288" r:id="rId23"/>
    <p:sldId id="289" r:id="rId24"/>
    <p:sldId id="290" r:id="rId25"/>
    <p:sldId id="291" r:id="rId26"/>
    <p:sldId id="292" r:id="rId27"/>
    <p:sldId id="293" r:id="rId28"/>
    <p:sldId id="301" r:id="rId29"/>
    <p:sldId id="269" r:id="rId30"/>
    <p:sldId id="271" r:id="rId31"/>
    <p:sldId id="272" r:id="rId32"/>
    <p:sldId id="273" r:id="rId33"/>
    <p:sldId id="302" r:id="rId34"/>
  </p:sldIdLst>
  <p:sldSz cx="9144000" cy="5715000" type="screen16x1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1" autoAdjust="0"/>
    <p:restoredTop sz="94660"/>
  </p:normalViewPr>
  <p:slideViewPr>
    <p:cSldViewPr snapToGrid="0">
      <p:cViewPr varScale="1">
        <p:scale>
          <a:sx n="84" d="100"/>
          <a:sy n="84" d="100"/>
        </p:scale>
        <p:origin x="-732" y="-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D0BC9D-FA28-4A32-B5D2-CF45C858610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EC2478A-574A-4E88-B596-B87CBA2BBCA3}">
      <dgm:prSet phldrT="[Texto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es-CO" dirty="0" smtClean="0">
              <a:solidFill>
                <a:schemeClr val="accent1">
                  <a:lumMod val="50000"/>
                </a:schemeClr>
              </a:solidFill>
              <a:latin typeface="Helvetica"/>
              <a:cs typeface="Helvetica"/>
            </a:rPr>
            <a:t>Los hechos que inciden en el uso y la ocupación del territorio presentan un desajuste con  las condiciones del entorno natural, amenazando su sostenibilidad ambiental.</a:t>
          </a:r>
          <a:endParaRPr lang="es-CO" dirty="0">
            <a:solidFill>
              <a:schemeClr val="accent1">
                <a:lumMod val="50000"/>
              </a:schemeClr>
            </a:solidFill>
          </a:endParaRPr>
        </a:p>
      </dgm:t>
    </dgm:pt>
    <dgm:pt modelId="{5056992D-88A4-4D9E-BAD6-0C8FDAD7FEBA}" type="parTrans" cxnId="{458847C8-0DA9-49F2-8A84-0426A4710592}">
      <dgm:prSet/>
      <dgm:spPr/>
      <dgm:t>
        <a:bodyPr/>
        <a:lstStyle/>
        <a:p>
          <a:endParaRPr lang="es-CO"/>
        </a:p>
      </dgm:t>
    </dgm:pt>
    <dgm:pt modelId="{603A9653-7B56-44E2-B1E7-7FBFA7CB4312}" type="sibTrans" cxnId="{458847C8-0DA9-49F2-8A84-0426A4710592}">
      <dgm:prSet/>
      <dgm:spPr/>
      <dgm:t>
        <a:bodyPr/>
        <a:lstStyle/>
        <a:p>
          <a:endParaRPr lang="es-CO"/>
        </a:p>
      </dgm:t>
    </dgm:pt>
    <dgm:pt modelId="{FFEE6F05-46FD-4E88-BB31-1C65B2D12239}">
      <dgm:prSet phldrT="[Texto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es-CO" dirty="0" smtClean="0">
              <a:solidFill>
                <a:schemeClr val="accent1">
                  <a:lumMod val="50000"/>
                </a:schemeClr>
              </a:solidFill>
              <a:latin typeface="Helvetica"/>
              <a:cs typeface="Helvetica"/>
            </a:rPr>
            <a:t>Débil implementación de los instrumentos de planificación territorial</a:t>
          </a:r>
          <a:r>
            <a:rPr lang="es-CO" dirty="0" smtClean="0">
              <a:latin typeface="Helvetica"/>
              <a:cs typeface="Helvetica"/>
            </a:rPr>
            <a:t>. </a:t>
          </a:r>
          <a:endParaRPr lang="es-CO" dirty="0"/>
        </a:p>
      </dgm:t>
    </dgm:pt>
    <dgm:pt modelId="{DCD7894A-5CF7-4094-AE1D-E25C137C2707}" type="parTrans" cxnId="{1595F208-5EDE-475A-B8D3-A37D1FFCF27D}">
      <dgm:prSet/>
      <dgm:spPr/>
      <dgm:t>
        <a:bodyPr/>
        <a:lstStyle/>
        <a:p>
          <a:endParaRPr lang="es-CO"/>
        </a:p>
      </dgm:t>
    </dgm:pt>
    <dgm:pt modelId="{D50368DF-6CBE-4FB1-A347-BE861B1C82EA}" type="sibTrans" cxnId="{1595F208-5EDE-475A-B8D3-A37D1FFCF27D}">
      <dgm:prSet/>
      <dgm:spPr/>
      <dgm:t>
        <a:bodyPr/>
        <a:lstStyle/>
        <a:p>
          <a:endParaRPr lang="es-CO"/>
        </a:p>
      </dgm:t>
    </dgm:pt>
    <dgm:pt modelId="{98F2691E-DDFD-410C-8C3C-4EE55BB9B3C6}">
      <dgm:prSet phldrT="[Texto]"/>
      <dgm:spPr>
        <a:gradFill flip="none" rotWithShape="1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es-CO" dirty="0" smtClean="0">
              <a:solidFill>
                <a:schemeClr val="accent1">
                  <a:lumMod val="50000"/>
                </a:schemeClr>
              </a:solidFill>
              <a:latin typeface="Helvetica"/>
              <a:cs typeface="Helvetica"/>
            </a:rPr>
            <a:t>Poca capacidad de control y gestión del territorio por parte de los entes competentes</a:t>
          </a:r>
          <a:endParaRPr lang="es-CO" dirty="0">
            <a:solidFill>
              <a:schemeClr val="accent1">
                <a:lumMod val="50000"/>
              </a:schemeClr>
            </a:solidFill>
          </a:endParaRPr>
        </a:p>
      </dgm:t>
    </dgm:pt>
    <dgm:pt modelId="{6B92ED43-4272-4980-948F-126BC1DC7534}" type="parTrans" cxnId="{65903B59-36F3-432B-9811-A39BBC890831}">
      <dgm:prSet/>
      <dgm:spPr/>
      <dgm:t>
        <a:bodyPr/>
        <a:lstStyle/>
        <a:p>
          <a:endParaRPr lang="es-CO"/>
        </a:p>
      </dgm:t>
    </dgm:pt>
    <dgm:pt modelId="{107AA740-21F6-42A0-9FAE-8E1620FEC207}" type="sibTrans" cxnId="{65903B59-36F3-432B-9811-A39BBC890831}">
      <dgm:prSet/>
      <dgm:spPr/>
      <dgm:t>
        <a:bodyPr/>
        <a:lstStyle/>
        <a:p>
          <a:endParaRPr lang="es-CO"/>
        </a:p>
      </dgm:t>
    </dgm:pt>
    <dgm:pt modelId="{67683606-3713-4ADD-AD2D-E18537DD8D16}" type="pres">
      <dgm:prSet presAssocID="{A7D0BC9D-FA28-4A32-B5D2-CF45C858610D}" presName="CompostProcess" presStyleCnt="0">
        <dgm:presLayoutVars>
          <dgm:dir/>
          <dgm:resizeHandles val="exact"/>
        </dgm:presLayoutVars>
      </dgm:prSet>
      <dgm:spPr/>
    </dgm:pt>
    <dgm:pt modelId="{5404E978-7660-4CB8-B26C-87916E957C14}" type="pres">
      <dgm:prSet presAssocID="{A7D0BC9D-FA28-4A32-B5D2-CF45C858610D}" presName="arrow" presStyleLbl="bgShp" presStyleIdx="0" presStyleCnt="1" custScaleX="117647" custLinFactNeighborX="1307"/>
      <dgm:spPr>
        <a:solidFill>
          <a:schemeClr val="bg1">
            <a:lumMod val="95000"/>
          </a:schemeClr>
        </a:solidFill>
      </dgm:spPr>
    </dgm:pt>
    <dgm:pt modelId="{6B8EE76B-A804-4006-9134-47872F465C49}" type="pres">
      <dgm:prSet presAssocID="{A7D0BC9D-FA28-4A32-B5D2-CF45C858610D}" presName="linearProcess" presStyleCnt="0"/>
      <dgm:spPr/>
    </dgm:pt>
    <dgm:pt modelId="{A86C4418-5D0F-4B53-9E00-B00ABD14C898}" type="pres">
      <dgm:prSet presAssocID="{DEC2478A-574A-4E88-B596-B87CBA2BBCA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125B7A4-E7A1-45E1-8D4E-B868BE9897A7}" type="pres">
      <dgm:prSet presAssocID="{603A9653-7B56-44E2-B1E7-7FBFA7CB4312}" presName="sibTrans" presStyleCnt="0"/>
      <dgm:spPr/>
    </dgm:pt>
    <dgm:pt modelId="{1D426C6E-8C55-4B76-8924-890B57D1867A}" type="pres">
      <dgm:prSet presAssocID="{FFEE6F05-46FD-4E88-BB31-1C65B2D1223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6EFC10E-F664-4F23-9F5F-66B609A08D3F}" type="pres">
      <dgm:prSet presAssocID="{D50368DF-6CBE-4FB1-A347-BE861B1C82EA}" presName="sibTrans" presStyleCnt="0"/>
      <dgm:spPr/>
    </dgm:pt>
    <dgm:pt modelId="{42A1742F-DAC7-4BE6-A68C-C9A75089712C}" type="pres">
      <dgm:prSet presAssocID="{98F2691E-DDFD-410C-8C3C-4EE55BB9B3C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595F208-5EDE-475A-B8D3-A37D1FFCF27D}" srcId="{A7D0BC9D-FA28-4A32-B5D2-CF45C858610D}" destId="{FFEE6F05-46FD-4E88-BB31-1C65B2D12239}" srcOrd="1" destOrd="0" parTransId="{DCD7894A-5CF7-4094-AE1D-E25C137C2707}" sibTransId="{D50368DF-6CBE-4FB1-A347-BE861B1C82EA}"/>
    <dgm:cxn modelId="{458847C8-0DA9-49F2-8A84-0426A4710592}" srcId="{A7D0BC9D-FA28-4A32-B5D2-CF45C858610D}" destId="{DEC2478A-574A-4E88-B596-B87CBA2BBCA3}" srcOrd="0" destOrd="0" parTransId="{5056992D-88A4-4D9E-BAD6-0C8FDAD7FEBA}" sibTransId="{603A9653-7B56-44E2-B1E7-7FBFA7CB4312}"/>
    <dgm:cxn modelId="{8DA4B0B5-6F33-4857-A5C8-FF46CDC133FB}" type="presOf" srcId="{A7D0BC9D-FA28-4A32-B5D2-CF45C858610D}" destId="{67683606-3713-4ADD-AD2D-E18537DD8D16}" srcOrd="0" destOrd="0" presId="urn:microsoft.com/office/officeart/2005/8/layout/hProcess9"/>
    <dgm:cxn modelId="{2D9544A9-C4EA-4334-BFF7-0E1DBF7A4BAC}" type="presOf" srcId="{DEC2478A-574A-4E88-B596-B87CBA2BBCA3}" destId="{A86C4418-5D0F-4B53-9E00-B00ABD14C898}" srcOrd="0" destOrd="0" presId="urn:microsoft.com/office/officeart/2005/8/layout/hProcess9"/>
    <dgm:cxn modelId="{65903B59-36F3-432B-9811-A39BBC890831}" srcId="{A7D0BC9D-FA28-4A32-B5D2-CF45C858610D}" destId="{98F2691E-DDFD-410C-8C3C-4EE55BB9B3C6}" srcOrd="2" destOrd="0" parTransId="{6B92ED43-4272-4980-948F-126BC1DC7534}" sibTransId="{107AA740-21F6-42A0-9FAE-8E1620FEC207}"/>
    <dgm:cxn modelId="{29A627AF-6FFC-426B-9600-A4A35AE50509}" type="presOf" srcId="{98F2691E-DDFD-410C-8C3C-4EE55BB9B3C6}" destId="{42A1742F-DAC7-4BE6-A68C-C9A75089712C}" srcOrd="0" destOrd="0" presId="urn:microsoft.com/office/officeart/2005/8/layout/hProcess9"/>
    <dgm:cxn modelId="{17B75F9F-73DA-4C2D-B7D1-CBFFACB1A876}" type="presOf" srcId="{FFEE6F05-46FD-4E88-BB31-1C65B2D12239}" destId="{1D426C6E-8C55-4B76-8924-890B57D1867A}" srcOrd="0" destOrd="0" presId="urn:microsoft.com/office/officeart/2005/8/layout/hProcess9"/>
    <dgm:cxn modelId="{1C8FA19D-64C3-45BE-ABD8-8E57D22E80FF}" type="presParOf" srcId="{67683606-3713-4ADD-AD2D-E18537DD8D16}" destId="{5404E978-7660-4CB8-B26C-87916E957C14}" srcOrd="0" destOrd="0" presId="urn:microsoft.com/office/officeart/2005/8/layout/hProcess9"/>
    <dgm:cxn modelId="{31FE843C-D13F-49F0-8ED5-5C2765C9BA7C}" type="presParOf" srcId="{67683606-3713-4ADD-AD2D-E18537DD8D16}" destId="{6B8EE76B-A804-4006-9134-47872F465C49}" srcOrd="1" destOrd="0" presId="urn:microsoft.com/office/officeart/2005/8/layout/hProcess9"/>
    <dgm:cxn modelId="{D0BF27BC-CC8E-4724-B953-95FE5F6F150B}" type="presParOf" srcId="{6B8EE76B-A804-4006-9134-47872F465C49}" destId="{A86C4418-5D0F-4B53-9E00-B00ABD14C898}" srcOrd="0" destOrd="0" presId="urn:microsoft.com/office/officeart/2005/8/layout/hProcess9"/>
    <dgm:cxn modelId="{B041EB07-1923-449B-931E-720A6C4DEDAA}" type="presParOf" srcId="{6B8EE76B-A804-4006-9134-47872F465C49}" destId="{1125B7A4-E7A1-45E1-8D4E-B868BE9897A7}" srcOrd="1" destOrd="0" presId="urn:microsoft.com/office/officeart/2005/8/layout/hProcess9"/>
    <dgm:cxn modelId="{506EA12A-A6DC-4719-83C5-92FD9A5F7283}" type="presParOf" srcId="{6B8EE76B-A804-4006-9134-47872F465C49}" destId="{1D426C6E-8C55-4B76-8924-890B57D1867A}" srcOrd="2" destOrd="0" presId="urn:microsoft.com/office/officeart/2005/8/layout/hProcess9"/>
    <dgm:cxn modelId="{9E3D92B3-CFEC-47D2-B216-9247427A6046}" type="presParOf" srcId="{6B8EE76B-A804-4006-9134-47872F465C49}" destId="{26EFC10E-F664-4F23-9F5F-66B609A08D3F}" srcOrd="3" destOrd="0" presId="urn:microsoft.com/office/officeart/2005/8/layout/hProcess9"/>
    <dgm:cxn modelId="{DEE192EE-6018-4A4C-B358-AF64CE3F2ACF}" type="presParOf" srcId="{6B8EE76B-A804-4006-9134-47872F465C49}" destId="{42A1742F-DAC7-4BE6-A68C-C9A75089712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85CC7-95BA-4214-958E-012F68073AF2}" type="datetimeFigureOut">
              <a:rPr lang="es-ES" smtClean="0"/>
              <a:t>06/12/2018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A80E3-EF94-4692-A83D-546C6BC16C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4304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42625-F2B8-B74A-A2C2-C939B35D65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82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4D72-B68E-49AF-B8F0-3592CAE70B65}" type="datetimeFigureOut">
              <a:rPr lang="es-ES" smtClean="0"/>
              <a:t>06/12/2018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DE72-3A99-4F53-9D5E-BE4C6CBBE9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783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4D72-B68E-49AF-B8F0-3592CAE70B65}" type="datetimeFigureOut">
              <a:rPr lang="es-ES" smtClean="0"/>
              <a:t>06/12/2018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DE72-3A99-4F53-9D5E-BE4C6CBBE9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465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4D72-B68E-49AF-B8F0-3592CAE70B65}" type="datetimeFigureOut">
              <a:rPr lang="es-ES" smtClean="0"/>
              <a:t>06/12/2018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DE72-3A99-4F53-9D5E-BE4C6CBBE9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8770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65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92"/>
          <p:cNvSpPr/>
          <p:nvPr userDrawn="1"/>
        </p:nvSpPr>
        <p:spPr>
          <a:xfrm>
            <a:off x="1190100" y="0"/>
            <a:ext cx="6763800" cy="857400"/>
          </a:xfrm>
          <a:prstGeom prst="rect">
            <a:avLst/>
          </a:prstGeom>
          <a:solidFill>
            <a:srgbClr val="00B2FF">
              <a:alpha val="6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93"/>
          <p:cNvSpPr txBox="1">
            <a:spLocks noGrp="1"/>
          </p:cNvSpPr>
          <p:nvPr>
            <p:ph type="title"/>
          </p:nvPr>
        </p:nvSpPr>
        <p:spPr>
          <a:xfrm>
            <a:off x="1190100" y="302375"/>
            <a:ext cx="6763800" cy="503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Helvetica"/>
                <a:ea typeface="Muli"/>
                <a:cs typeface="Helvetica"/>
                <a:sym typeface="Muli"/>
              </a:defRPr>
            </a:lvl1pPr>
            <a:lvl2pPr lvl="1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 dirty="0"/>
          </a:p>
        </p:txBody>
      </p:sp>
      <p:sp>
        <p:nvSpPr>
          <p:cNvPr id="6" name="Shape 88"/>
          <p:cNvSpPr txBox="1">
            <a:spLocks noGrp="1"/>
          </p:cNvSpPr>
          <p:nvPr>
            <p:ph type="body" idx="10"/>
          </p:nvPr>
        </p:nvSpPr>
        <p:spPr>
          <a:xfrm>
            <a:off x="0" y="64918"/>
            <a:ext cx="1066233" cy="8147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Font typeface="Muli"/>
              <a:buChar char="➜"/>
              <a:defRPr>
                <a:solidFill>
                  <a:srgbClr val="FFFFFF"/>
                </a:solidFill>
                <a:latin typeface="Helvetica"/>
                <a:ea typeface="Muli"/>
                <a:cs typeface="Helvetica"/>
                <a:sym typeface="Muli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199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8946"/>
            <a:ext cx="4037521" cy="3876843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484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9"/>
          <p:cNvSpPr/>
          <p:nvPr userDrawn="1"/>
        </p:nvSpPr>
        <p:spPr>
          <a:xfrm>
            <a:off x="0" y="0"/>
            <a:ext cx="3386480" cy="5737820"/>
          </a:xfrm>
          <a:prstGeom prst="rect">
            <a:avLst/>
          </a:prstGeom>
          <a:solidFill>
            <a:srgbClr val="00B2FF">
              <a:alpha val="6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80"/>
          <p:cNvSpPr txBox="1">
            <a:spLocks noGrp="1"/>
          </p:cNvSpPr>
          <p:nvPr>
            <p:ph type="title"/>
          </p:nvPr>
        </p:nvSpPr>
        <p:spPr>
          <a:xfrm>
            <a:off x="365920" y="582990"/>
            <a:ext cx="2780700" cy="561231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Helvetica"/>
                <a:ea typeface="Muli"/>
                <a:cs typeface="Helvetica"/>
                <a:sym typeface="Muli"/>
              </a:defRPr>
            </a:lvl1pPr>
            <a:lvl2pPr lvl="1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 dirty="0"/>
          </a:p>
        </p:txBody>
      </p:sp>
      <p:sp>
        <p:nvSpPr>
          <p:cNvPr id="10" name="Shape 82"/>
          <p:cNvSpPr txBox="1">
            <a:spLocks noGrp="1"/>
          </p:cNvSpPr>
          <p:nvPr>
            <p:ph type="body" idx="10"/>
          </p:nvPr>
        </p:nvSpPr>
        <p:spPr>
          <a:xfrm>
            <a:off x="365920" y="1690903"/>
            <a:ext cx="2780700" cy="3486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buChar char="➜"/>
              <a:defRPr sz="1800">
                <a:solidFill>
                  <a:srgbClr val="FFFFFF"/>
                </a:solidFill>
                <a:latin typeface="Helvetica"/>
                <a:ea typeface="Muli"/>
                <a:cs typeface="Helvetica"/>
                <a:sym typeface="Muli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2481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9"/>
          <p:cNvSpPr/>
          <p:nvPr userDrawn="1"/>
        </p:nvSpPr>
        <p:spPr>
          <a:xfrm>
            <a:off x="3386480" y="-2430"/>
            <a:ext cx="5757520" cy="5737820"/>
          </a:xfrm>
          <a:prstGeom prst="rect">
            <a:avLst/>
          </a:prstGeom>
          <a:solidFill>
            <a:srgbClr val="00B2FF">
              <a:alpha val="6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80"/>
          <p:cNvSpPr txBox="1">
            <a:spLocks noGrp="1"/>
          </p:cNvSpPr>
          <p:nvPr>
            <p:ph type="title"/>
          </p:nvPr>
        </p:nvSpPr>
        <p:spPr>
          <a:xfrm>
            <a:off x="3642752" y="582990"/>
            <a:ext cx="5157267" cy="561231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Helvetica"/>
                <a:ea typeface="Muli"/>
                <a:cs typeface="Helvetica"/>
                <a:sym typeface="Muli"/>
              </a:defRPr>
            </a:lvl1pPr>
            <a:lvl2pPr lvl="1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 dirty="0"/>
          </a:p>
        </p:txBody>
      </p:sp>
      <p:sp>
        <p:nvSpPr>
          <p:cNvPr id="10" name="Shape 82"/>
          <p:cNvSpPr txBox="1">
            <a:spLocks noGrp="1"/>
          </p:cNvSpPr>
          <p:nvPr>
            <p:ph type="body" idx="10"/>
          </p:nvPr>
        </p:nvSpPr>
        <p:spPr>
          <a:xfrm>
            <a:off x="3631456" y="1690903"/>
            <a:ext cx="2435988" cy="32681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buChar char="➜"/>
              <a:defRPr sz="1800">
                <a:solidFill>
                  <a:srgbClr val="FFFFFF"/>
                </a:solidFill>
                <a:latin typeface="Helvetica"/>
                <a:ea typeface="Muli"/>
                <a:cs typeface="Helvetica"/>
                <a:sym typeface="Muli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 dirty="0"/>
          </a:p>
        </p:txBody>
      </p:sp>
      <p:sp>
        <p:nvSpPr>
          <p:cNvPr id="6" name="Shape 82"/>
          <p:cNvSpPr txBox="1">
            <a:spLocks noGrp="1"/>
          </p:cNvSpPr>
          <p:nvPr>
            <p:ph type="body" idx="11"/>
          </p:nvPr>
        </p:nvSpPr>
        <p:spPr>
          <a:xfrm>
            <a:off x="6364031" y="1690903"/>
            <a:ext cx="2435988" cy="32681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buChar char="➜"/>
              <a:defRPr sz="1800">
                <a:solidFill>
                  <a:srgbClr val="FFFFFF"/>
                </a:solidFill>
                <a:latin typeface="Helvetica"/>
                <a:ea typeface="Muli"/>
                <a:cs typeface="Helvetica"/>
                <a:sym typeface="Muli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7279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56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57"/>
          <p:cNvSpPr/>
          <p:nvPr userDrawn="1"/>
        </p:nvSpPr>
        <p:spPr>
          <a:xfrm>
            <a:off x="2748000" y="1031855"/>
            <a:ext cx="3647999" cy="3647999"/>
          </a:xfrm>
          <a:prstGeom prst="ellipse">
            <a:avLst/>
          </a:prstGeom>
          <a:solidFill>
            <a:srgbClr val="00B2FF">
              <a:alpha val="6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58"/>
          <p:cNvSpPr txBox="1">
            <a:spLocks noGrp="1"/>
          </p:cNvSpPr>
          <p:nvPr>
            <p:ph type="title"/>
          </p:nvPr>
        </p:nvSpPr>
        <p:spPr>
          <a:xfrm>
            <a:off x="2748000" y="1031855"/>
            <a:ext cx="3647999" cy="36479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Helvetica"/>
                <a:cs typeface="Helvetica"/>
              </a:defRPr>
            </a:lvl1pPr>
            <a:lvl2pPr lvl="1" rtl="0">
              <a:spcBef>
                <a:spcPts val="0"/>
              </a:spcBef>
              <a:buNone/>
              <a:defRPr sz="2400"/>
            </a:lvl2pPr>
            <a:lvl3pPr lvl="2" rtl="0">
              <a:spcBef>
                <a:spcPts val="0"/>
              </a:spcBef>
              <a:buNone/>
              <a:defRPr sz="2400"/>
            </a:lvl3pPr>
            <a:lvl4pPr lvl="3" rtl="0">
              <a:spcBef>
                <a:spcPts val="0"/>
              </a:spcBef>
              <a:buNone/>
              <a:defRPr sz="2400"/>
            </a:lvl4pPr>
            <a:lvl5pPr lvl="4" rtl="0">
              <a:spcBef>
                <a:spcPts val="0"/>
              </a:spcBef>
              <a:buNone/>
              <a:defRPr sz="2400"/>
            </a:lvl5pPr>
            <a:lvl6pPr lvl="5" rtl="0">
              <a:spcBef>
                <a:spcPts val="0"/>
              </a:spcBef>
              <a:buNone/>
              <a:defRPr sz="2400"/>
            </a:lvl6pPr>
            <a:lvl7pPr lvl="6" rtl="0">
              <a:spcBef>
                <a:spcPts val="0"/>
              </a:spcBef>
              <a:buNone/>
              <a:defRPr sz="2400"/>
            </a:lvl7pPr>
            <a:lvl8pPr lvl="7" rtl="0">
              <a:spcBef>
                <a:spcPts val="0"/>
              </a:spcBef>
              <a:buNone/>
              <a:defRPr sz="2400"/>
            </a:lvl8pPr>
            <a:lvl9pPr lvl="8" rtl="0">
              <a:spcBef>
                <a:spcPts val="0"/>
              </a:spcBef>
              <a:buNone/>
              <a:defRPr sz="24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1908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56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>
              <a:alpha val="2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85"/>
          <p:cNvSpPr/>
          <p:nvPr userDrawn="1"/>
        </p:nvSpPr>
        <p:spPr>
          <a:xfrm>
            <a:off x="0" y="-4144"/>
            <a:ext cx="9200178" cy="5737820"/>
          </a:xfrm>
          <a:prstGeom prst="rect">
            <a:avLst/>
          </a:prstGeom>
          <a:solidFill>
            <a:srgbClr val="00B2FF">
              <a:alpha val="6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9401" y="2485417"/>
            <a:ext cx="7772400" cy="1362075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99401" y="3847492"/>
            <a:ext cx="7772400" cy="1500187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hape 72"/>
          <p:cNvSpPr txBox="1">
            <a:spLocks noGrp="1"/>
          </p:cNvSpPr>
          <p:nvPr>
            <p:ph type="body" idx="10"/>
          </p:nvPr>
        </p:nvSpPr>
        <p:spPr>
          <a:xfrm>
            <a:off x="372860" y="1021504"/>
            <a:ext cx="2530090" cy="975942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83333"/>
              <a:buFont typeface="Muli"/>
              <a:buChar char="➜"/>
              <a:defRPr sz="2400">
                <a:solidFill>
                  <a:srgbClr val="FFFFFF"/>
                </a:solidFill>
                <a:latin typeface="Helvetica"/>
                <a:ea typeface="Muli"/>
                <a:cs typeface="Helvetica"/>
                <a:sym typeface="Muli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75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Font typeface="Muli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5077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65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96"/>
          <p:cNvSpPr/>
          <p:nvPr userDrawn="1"/>
        </p:nvSpPr>
        <p:spPr>
          <a:xfrm>
            <a:off x="1190100" y="5041801"/>
            <a:ext cx="6763800" cy="673199"/>
          </a:xfrm>
          <a:prstGeom prst="rect">
            <a:avLst/>
          </a:prstGeom>
          <a:solidFill>
            <a:srgbClr val="00B2FF">
              <a:alpha val="58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97"/>
          <p:cNvSpPr txBox="1">
            <a:spLocks noGrp="1"/>
          </p:cNvSpPr>
          <p:nvPr>
            <p:ph type="body" idx="1"/>
          </p:nvPr>
        </p:nvSpPr>
        <p:spPr>
          <a:xfrm>
            <a:off x="1190100" y="5041800"/>
            <a:ext cx="6763800" cy="67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360"/>
              </a:spcBef>
              <a:buClr>
                <a:srgbClr val="FFFFFF"/>
              </a:buClr>
              <a:buFont typeface="Muli"/>
              <a:buNone/>
              <a:defRPr>
                <a:solidFill>
                  <a:srgbClr val="FFFFFF"/>
                </a:solidFill>
                <a:latin typeface="Helvetica"/>
                <a:ea typeface="Muli"/>
                <a:cs typeface="Helvetica"/>
                <a:sym typeface="Muli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6144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5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85"/>
          <p:cNvSpPr/>
          <p:nvPr userDrawn="1"/>
        </p:nvSpPr>
        <p:spPr>
          <a:xfrm>
            <a:off x="2380350" y="0"/>
            <a:ext cx="6763800" cy="5737820"/>
          </a:xfrm>
          <a:prstGeom prst="rect">
            <a:avLst/>
          </a:prstGeom>
          <a:solidFill>
            <a:srgbClr val="00B2FF">
              <a:alpha val="58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87"/>
          <p:cNvSpPr txBox="1">
            <a:spLocks noGrp="1"/>
          </p:cNvSpPr>
          <p:nvPr>
            <p:ph type="body" idx="2"/>
          </p:nvPr>
        </p:nvSpPr>
        <p:spPr>
          <a:xfrm>
            <a:off x="4915914" y="1538525"/>
            <a:ext cx="1914900" cy="377836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>
                <a:solidFill>
                  <a:srgbClr val="FFFFFF"/>
                </a:solidFill>
                <a:latin typeface="Helvetica"/>
                <a:cs typeface="Helvetica"/>
              </a:defRPr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 dirty="0"/>
          </a:p>
        </p:txBody>
      </p:sp>
      <p:sp>
        <p:nvSpPr>
          <p:cNvPr id="8" name="Shape 88"/>
          <p:cNvSpPr txBox="1">
            <a:spLocks noGrp="1"/>
          </p:cNvSpPr>
          <p:nvPr>
            <p:ph type="body" idx="3"/>
          </p:nvPr>
        </p:nvSpPr>
        <p:spPr>
          <a:xfrm>
            <a:off x="6929053" y="1538525"/>
            <a:ext cx="1914900" cy="3778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Font typeface="Muli"/>
              <a:buChar char="➜"/>
              <a:defRPr>
                <a:solidFill>
                  <a:srgbClr val="FFFFFF"/>
                </a:solidFill>
                <a:latin typeface="Helvetica"/>
                <a:ea typeface="Muli"/>
                <a:cs typeface="Helvetica"/>
                <a:sym typeface="Muli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 dirty="0"/>
          </a:p>
        </p:txBody>
      </p:sp>
      <p:sp>
        <p:nvSpPr>
          <p:cNvPr id="9" name="Shape 89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61231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Helvetica"/>
                <a:ea typeface="Muli"/>
                <a:cs typeface="Helvetica"/>
                <a:sym typeface="Muli"/>
              </a:defRPr>
            </a:lvl1pPr>
            <a:lvl2pPr lvl="1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 dirty="0"/>
          </a:p>
        </p:txBody>
      </p:sp>
      <p:sp>
        <p:nvSpPr>
          <p:cNvPr id="10" name="Shape 88"/>
          <p:cNvSpPr txBox="1">
            <a:spLocks noGrp="1"/>
          </p:cNvSpPr>
          <p:nvPr>
            <p:ph type="body" idx="10"/>
          </p:nvPr>
        </p:nvSpPr>
        <p:spPr>
          <a:xfrm>
            <a:off x="2892977" y="1538525"/>
            <a:ext cx="1914900" cy="3778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Font typeface="Muli"/>
              <a:buChar char="➜"/>
              <a:defRPr>
                <a:solidFill>
                  <a:srgbClr val="FFFFFF"/>
                </a:solidFill>
                <a:latin typeface="Helvetica"/>
                <a:ea typeface="Muli"/>
                <a:cs typeface="Helvetica"/>
                <a:sym typeface="Muli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Font typeface="Muli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630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4D72-B68E-49AF-B8F0-3592CAE70B65}" type="datetimeFigureOut">
              <a:rPr lang="es-ES" smtClean="0"/>
              <a:t>06/12/2018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DE72-3A99-4F53-9D5E-BE4C6CBBE9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314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4D72-B68E-49AF-B8F0-3592CAE70B65}" type="datetimeFigureOut">
              <a:rPr lang="es-ES" smtClean="0"/>
              <a:t>06/12/2018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DE72-3A99-4F53-9D5E-BE4C6CBBE9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2499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4D72-B68E-49AF-B8F0-3592CAE70B65}" type="datetimeFigureOut">
              <a:rPr lang="es-ES" smtClean="0"/>
              <a:t>06/12/2018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DE72-3A99-4F53-9D5E-BE4C6CBBE9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287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4D72-B68E-49AF-B8F0-3592CAE70B65}" type="datetimeFigureOut">
              <a:rPr lang="es-ES" smtClean="0"/>
              <a:t>06/12/2018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DE72-3A99-4F53-9D5E-BE4C6CBBE9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380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4D72-B68E-49AF-B8F0-3592CAE70B65}" type="datetimeFigureOut">
              <a:rPr lang="es-ES" smtClean="0"/>
              <a:t>06/12/2018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DE72-3A99-4F53-9D5E-BE4C6CBBE9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60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4D72-B68E-49AF-B8F0-3592CAE70B65}" type="datetimeFigureOut">
              <a:rPr lang="es-ES" smtClean="0"/>
              <a:t>06/12/2018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DE72-3A99-4F53-9D5E-BE4C6CBBE9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386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4D72-B68E-49AF-B8F0-3592CAE70B65}" type="datetimeFigureOut">
              <a:rPr lang="es-ES" smtClean="0"/>
              <a:t>06/12/2018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DE72-3A99-4F53-9D5E-BE4C6CBBE9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8253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4D72-B68E-49AF-B8F0-3592CAE70B65}" type="datetimeFigureOut">
              <a:rPr lang="es-ES" smtClean="0"/>
              <a:t>06/12/2018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DE72-3A99-4F53-9D5E-BE4C6CBBE9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05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34D72-B68E-49AF-B8F0-3592CAE70B65}" type="datetimeFigureOut">
              <a:rPr lang="es-ES" smtClean="0"/>
              <a:t>06/12/2018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5DE72-3A99-4F53-9D5E-BE4C6CBBE9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267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tmp"/><Relationship Id="rId4" Type="http://schemas.openxmlformats.org/officeDocument/2006/relationships/image" Target="../media/image32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tmp"/><Relationship Id="rId4" Type="http://schemas.openxmlformats.org/officeDocument/2006/relationships/image" Target="../media/image38.tm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tm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HD MAC:Users:UNIATLANTICO:Desktop:Logo UA PN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7" y="5359988"/>
            <a:ext cx="1086522" cy="2725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86010" y="595695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/>
              <a:t>LA INCIDENCIA DE LA PLANIFICACIÓN TERRITORIAL EN LA TRANSFORMACIÓN DEL PERIURBANO DEL MUNICIPIO DE GALAPA</a:t>
            </a:r>
            <a:endParaRPr lang="en-US" sz="2000" b="1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653408" y="3104999"/>
            <a:ext cx="3758133" cy="11726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 smtClean="0"/>
              <a:t>Maria Isabel </a:t>
            </a:r>
            <a:r>
              <a:rPr lang="en-US" sz="1400" b="1" dirty="0" err="1" smtClean="0"/>
              <a:t>Montañez</a:t>
            </a:r>
            <a:r>
              <a:rPr lang="en-US" sz="1400" b="1" dirty="0" smtClean="0"/>
              <a:t> Parra</a:t>
            </a:r>
          </a:p>
          <a:p>
            <a:pPr marL="0" indent="0" algn="ctr">
              <a:buNone/>
            </a:pPr>
            <a:r>
              <a:rPr lang="en-US" sz="1400" dirty="0" err="1" smtClean="0"/>
              <a:t>Facultad</a:t>
            </a:r>
            <a:r>
              <a:rPr lang="en-US" sz="1400" dirty="0" smtClean="0"/>
              <a:t> de </a:t>
            </a:r>
            <a:r>
              <a:rPr lang="en-US" sz="1400" dirty="0" err="1" smtClean="0"/>
              <a:t>Arquitectura</a:t>
            </a:r>
            <a:endParaRPr lang="en-US" sz="1400" dirty="0" smtClean="0"/>
          </a:p>
          <a:p>
            <a:pPr marL="0" indent="0" algn="ctr">
              <a:buNone/>
            </a:pPr>
            <a:r>
              <a:rPr lang="en-US" sz="1400" dirty="0" smtClean="0"/>
              <a:t>Universidad del Atlántico. </a:t>
            </a:r>
          </a:p>
          <a:p>
            <a:pPr marL="0" indent="0" algn="ctr">
              <a:buNone/>
            </a:pPr>
            <a:r>
              <a:rPr lang="en-US" sz="1400" dirty="0" smtClean="0"/>
              <a:t>Email: mariarq.isabel@gmail.com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9" name="2 Rectángulo"/>
          <p:cNvSpPr/>
          <p:nvPr/>
        </p:nvSpPr>
        <p:spPr>
          <a:xfrm>
            <a:off x="3276097" y="4578277"/>
            <a:ext cx="2512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dirty="0" smtClean="0">
                <a:cs typeface="Georgia"/>
              </a:rPr>
              <a:t>26, 27 y 28 de Septiembre de 2018 </a:t>
            </a:r>
          </a:p>
          <a:p>
            <a:pPr algn="ctr"/>
            <a:r>
              <a:rPr lang="es-CO" sz="1200" dirty="0" smtClean="0">
                <a:cs typeface="Georgia"/>
              </a:rPr>
              <a:t>Barranquilla- Colombia</a:t>
            </a:r>
            <a:endParaRPr lang="es-CO" sz="1200" dirty="0">
              <a:cs typeface="Georgia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528267" y="2209185"/>
            <a:ext cx="64878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Mesa temática No. 7: Ordenamiento y planeación urbana regional.</a:t>
            </a:r>
          </a:p>
        </p:txBody>
      </p:sp>
      <p:pic>
        <p:nvPicPr>
          <p:cNvPr id="10" name="Imagen 9" descr="Recorte de pantall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0"/>
          <a:stretch/>
        </p:blipFill>
        <p:spPr>
          <a:xfrm>
            <a:off x="1414296" y="62089"/>
            <a:ext cx="6236356" cy="89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9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MAPA DEL CRECIMIENTO URBANO DE GALAPA 1950-2015</a:t>
            </a:r>
            <a:endParaRPr lang="es-CO" dirty="0"/>
          </a:p>
        </p:txBody>
      </p:sp>
      <p:sp>
        <p:nvSpPr>
          <p:cNvPr id="5" name="4 Rectángulo"/>
          <p:cNvSpPr/>
          <p:nvPr/>
        </p:nvSpPr>
        <p:spPr>
          <a:xfrm>
            <a:off x="0" y="5514945"/>
            <a:ext cx="2669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dirty="0" smtClean="0">
                <a:solidFill>
                  <a:srgbClr val="A6A6A6"/>
                </a:solidFill>
                <a:latin typeface="Helvetica"/>
                <a:cs typeface="Helvetica"/>
              </a:rPr>
              <a:t>Fuente: IGAC. Elaboración propia.</a:t>
            </a:r>
          </a:p>
          <a:p>
            <a:r>
              <a:rPr lang="es-CO" sz="1000" dirty="0">
                <a:solidFill>
                  <a:srgbClr val="A6A6A6"/>
                </a:solidFill>
                <a:latin typeface="Helvetica"/>
                <a:cs typeface="Helvetica"/>
              </a:rPr>
              <a:t> </a:t>
            </a:r>
          </a:p>
        </p:txBody>
      </p:sp>
      <p:pic>
        <p:nvPicPr>
          <p:cNvPr id="1026" name="Picture 2" descr="D:\MIS DOCUMENTOS\TFM-2016\FIGURAS\crecim urbano ultim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" t="9412" b="3732"/>
          <a:stretch/>
        </p:blipFill>
        <p:spPr bwMode="auto">
          <a:xfrm>
            <a:off x="123865" y="845388"/>
            <a:ext cx="3768514" cy="466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873543"/>
              </p:ext>
            </p:extLst>
          </p:nvPr>
        </p:nvGraphicFramePr>
        <p:xfrm>
          <a:off x="4250725" y="2096528"/>
          <a:ext cx="4609070" cy="19812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32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97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03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56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53764">
                <a:tc>
                  <a:txBody>
                    <a:bodyPr/>
                    <a:lstStyle/>
                    <a:p>
                      <a:pPr algn="ctr"/>
                      <a:r>
                        <a:rPr lang="es-ES" sz="1400" b="1" noProof="0" dirty="0" smtClean="0">
                          <a:solidFill>
                            <a:srgbClr val="FFFFFF"/>
                          </a:solidFill>
                        </a:rPr>
                        <a:t>Período</a:t>
                      </a:r>
                      <a:endParaRPr lang="es-ES" sz="1400" b="1" noProof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noProof="0" dirty="0" smtClean="0">
                          <a:solidFill>
                            <a:srgbClr val="FFFFFF"/>
                          </a:solidFill>
                        </a:rPr>
                        <a:t>Hectáreas</a:t>
                      </a:r>
                      <a:endParaRPr lang="es-ES" sz="1400" b="1" noProof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noProof="0" dirty="0" smtClean="0">
                          <a:solidFill>
                            <a:srgbClr val="FFFFFF"/>
                          </a:solidFill>
                        </a:rPr>
                        <a:t>Porcentaje Incrementado</a:t>
                      </a:r>
                      <a:endParaRPr lang="es-ES" sz="1400" b="1" noProof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noProof="0" dirty="0" smtClean="0">
                          <a:solidFill>
                            <a:srgbClr val="FFFFFF"/>
                          </a:solidFill>
                        </a:rPr>
                        <a:t>Años trascurridos</a:t>
                      </a:r>
                      <a:endParaRPr lang="es-ES" sz="1400" b="1" noProof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7699"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1950-1970</a:t>
                      </a:r>
                      <a:endParaRPr lang="es-ES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36,01</a:t>
                      </a:r>
                      <a:endParaRPr lang="es-ES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13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ES" sz="1400" noProof="0" dirty="0" smtClean="0"/>
                    </a:p>
                    <a:p>
                      <a:pPr algn="ctr"/>
                      <a:r>
                        <a:rPr lang="es-ES" sz="1400" noProof="0" dirty="0" smtClean="0"/>
                        <a:t>90%</a:t>
                      </a:r>
                      <a:endParaRPr lang="es-ES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13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33</a:t>
                      </a:r>
                      <a:endParaRPr lang="es-ES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1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3038"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smtClean="0"/>
                        <a:t>1971-1983</a:t>
                      </a:r>
                      <a:endParaRPr lang="es-ES" sz="14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64,71</a:t>
                      </a:r>
                      <a:endParaRPr lang="es-ES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13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6562"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smtClean="0"/>
                        <a:t>1984-2004</a:t>
                      </a:r>
                      <a:endParaRPr lang="es-ES" sz="14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150,93</a:t>
                      </a:r>
                      <a:endParaRPr lang="es-ES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noProof="0" smtClean="0"/>
                        <a:t>117%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20</a:t>
                      </a:r>
                      <a:endParaRPr lang="es-ES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1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7350"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smtClean="0"/>
                        <a:t>2005-2015</a:t>
                      </a:r>
                      <a:endParaRPr lang="es-ES" sz="14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smtClean="0"/>
                        <a:t>372,33</a:t>
                      </a:r>
                      <a:endParaRPr lang="es-ES" sz="14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noProof="0" dirty="0" smtClean="0"/>
                        <a:t>123%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noProof="0" dirty="0" smtClean="0"/>
                        <a:t>10</a:t>
                      </a:r>
                      <a:endParaRPr lang="es-ES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1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4139514" y="1641375"/>
            <a:ext cx="4905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dirty="0" smtClean="0">
                <a:solidFill>
                  <a:schemeClr val="accent1">
                    <a:lumMod val="50000"/>
                  </a:schemeClr>
                </a:solidFill>
              </a:rPr>
              <a:t>Crecimiento urbano de </a:t>
            </a:r>
            <a:r>
              <a:rPr lang="es-ES_tradnl" sz="1600" dirty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s-ES_tradnl" sz="1600" dirty="0" smtClean="0">
                <a:solidFill>
                  <a:schemeClr val="accent1">
                    <a:lumMod val="50000"/>
                  </a:schemeClr>
                </a:solidFill>
              </a:rPr>
              <a:t>alapa en hectáreas. 1950-2015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CO" sz="1600" dirty="0">
                <a:solidFill>
                  <a:schemeClr val="accent1">
                    <a:lumMod val="50000"/>
                  </a:schemeClr>
                </a:solidFill>
              </a:rPr>
            </a:br>
            <a:endParaRPr lang="es-CO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3 Rectángulo"/>
          <p:cNvSpPr/>
          <p:nvPr/>
        </p:nvSpPr>
        <p:spPr>
          <a:xfrm>
            <a:off x="4485503" y="4306052"/>
            <a:ext cx="39294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dirty="0">
                <a:solidFill>
                  <a:srgbClr val="A6A6A6"/>
                </a:solidFill>
                <a:latin typeface="Helvetica"/>
                <a:cs typeface="Helvetica"/>
              </a:rPr>
              <a:t>Fuente: Calculo de áreas mediante </a:t>
            </a:r>
            <a:r>
              <a:rPr lang="es-CO" sz="1000" dirty="0" err="1">
                <a:solidFill>
                  <a:srgbClr val="A6A6A6"/>
                </a:solidFill>
                <a:latin typeface="Helvetica"/>
                <a:cs typeface="Helvetica"/>
              </a:rPr>
              <a:t>ArcGis</a:t>
            </a:r>
            <a:r>
              <a:rPr lang="es-CO" sz="1000" dirty="0">
                <a:solidFill>
                  <a:srgbClr val="A6A6A6"/>
                </a:solidFill>
                <a:latin typeface="Helvetica"/>
                <a:cs typeface="Helvetica"/>
              </a:rPr>
              <a:t>. Elaboración propia.</a:t>
            </a:r>
          </a:p>
        </p:txBody>
      </p:sp>
    </p:spTree>
    <p:extLst>
      <p:ext uri="{BB962C8B-B14F-4D97-AF65-F5344CB8AC3E}">
        <p14:creationId xmlns:p14="http://schemas.microsoft.com/office/powerpoint/2010/main" val="111577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90100" y="5276985"/>
            <a:ext cx="6763800" cy="673199"/>
          </a:xfrm>
        </p:spPr>
        <p:txBody>
          <a:bodyPr vert="horz" lIns="91425" tIns="91425" rIns="91425" bIns="91425" rtlCol="0" anchor="t" anchorCtr="0">
            <a:normAutofit fontScale="97500"/>
          </a:bodyPr>
          <a:lstStyle/>
          <a:p>
            <a:pPr>
              <a:spcBef>
                <a:spcPts val="0"/>
              </a:spcBef>
            </a:pP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CARRETERA LA CORDIALIDAD, GALAPA</a:t>
            </a:r>
          </a:p>
          <a:p>
            <a:pPr>
              <a:spcBef>
                <a:spcPts val="0"/>
              </a:spcBef>
            </a:pP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0 Imagen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1603" r="1476" b="31953"/>
          <a:stretch/>
        </p:blipFill>
        <p:spPr bwMode="auto">
          <a:xfrm>
            <a:off x="0" y="1077960"/>
            <a:ext cx="9144000" cy="3157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5 Rectángulo"/>
          <p:cNvSpPr/>
          <p:nvPr/>
        </p:nvSpPr>
        <p:spPr>
          <a:xfrm>
            <a:off x="351579" y="4244146"/>
            <a:ext cx="24688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dirty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Fuente: Google Street </a:t>
            </a:r>
            <a:r>
              <a:rPr lang="es-CO" sz="1200" dirty="0" err="1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view</a:t>
            </a:r>
            <a:r>
              <a:rPr lang="es-CO" sz="1200" dirty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327086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90100" y="5147894"/>
            <a:ext cx="6763800" cy="673199"/>
          </a:xfrm>
          <a:noFill/>
          <a:ln>
            <a:noFill/>
          </a:ln>
        </p:spPr>
        <p:txBody>
          <a:bodyPr vert="horz" lIns="91425" tIns="91425" rIns="91425" bIns="91425" rtlCol="0" anchor="t" anchorCtr="0">
            <a:normAutofit fontScale="97500"/>
          </a:bodyPr>
          <a:lstStyle/>
          <a:p>
            <a:pPr>
              <a:spcBef>
                <a:spcPts val="0"/>
              </a:spcBef>
            </a:pP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VESTIGIOS DE BOSQUE SECO TROPICAL EN EL PERIURBANO DE GALAPA</a:t>
            </a:r>
          </a:p>
          <a:p>
            <a:pPr>
              <a:spcBef>
                <a:spcPts val="0"/>
              </a:spcBef>
            </a:pP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1 Imagen" descr="D:\MIS DOCUMENTOS\2015\MASTER OGDTL\TFM-MASTER OGDTL\FOTOS_GAL_2015\fotos maye1\fotos maye\IMG_20151018_092235674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1"/>
          <a:stretch/>
        </p:blipFill>
        <p:spPr bwMode="auto">
          <a:xfrm>
            <a:off x="0" y="600267"/>
            <a:ext cx="9144000" cy="3922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3 Rectángulo"/>
          <p:cNvSpPr/>
          <p:nvPr/>
        </p:nvSpPr>
        <p:spPr>
          <a:xfrm>
            <a:off x="304985" y="4522562"/>
            <a:ext cx="27311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Fuente: Hermanos Montañez P, 2015</a:t>
            </a:r>
            <a:endParaRPr lang="es-CO" sz="1200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176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90100" y="5276985"/>
            <a:ext cx="6763800" cy="673199"/>
          </a:xfrm>
          <a:noFill/>
          <a:ln>
            <a:noFill/>
          </a:ln>
        </p:spPr>
        <p:txBody>
          <a:bodyPr vert="horz" lIns="91425" tIns="91425" rIns="91425" bIns="91425" rtlCol="0" anchor="t" anchorCtr="0">
            <a:normAutofit fontScale="97500"/>
          </a:bodyPr>
          <a:lstStyle/>
          <a:p>
            <a:pPr>
              <a:spcBef>
                <a:spcPts val="0"/>
              </a:spcBef>
            </a:pPr>
            <a:r>
              <a:rPr lang="es-CO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INDUSTRIAS EN EL PERIURBANO DE GALAPA</a:t>
            </a:r>
          </a:p>
          <a:p>
            <a:pPr>
              <a:spcBef>
                <a:spcPts val="0"/>
              </a:spcBef>
            </a:pP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3 Rectángulo"/>
          <p:cNvSpPr/>
          <p:nvPr/>
        </p:nvSpPr>
        <p:spPr>
          <a:xfrm>
            <a:off x="304985" y="4522562"/>
            <a:ext cx="27311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dirty="0" smtClean="0">
                <a:solidFill>
                  <a:srgbClr val="A6A6A6"/>
                </a:solidFill>
                <a:latin typeface="Helvetica"/>
                <a:cs typeface="Helvetica"/>
              </a:rPr>
              <a:t>Fuente: Hermanos Montañez P, 2015</a:t>
            </a:r>
            <a:endParaRPr lang="es-CO" sz="1200" dirty="0">
              <a:solidFill>
                <a:srgbClr val="A6A6A6"/>
              </a:solidFill>
              <a:latin typeface="Helvetica"/>
              <a:cs typeface="Helvetica"/>
            </a:endParaRPr>
          </a:p>
        </p:txBody>
      </p:sp>
      <p:pic>
        <p:nvPicPr>
          <p:cNvPr id="6" name="3 Imagen" descr="D:\MIS DOCUMENTOS\2015\MASTER OGDTL\TFM-MASTER OGDTL\FOTOS_GAL_2015\fotos maye1\fotos maye\cementosA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8" b="8895"/>
          <a:stretch/>
        </p:blipFill>
        <p:spPr bwMode="auto">
          <a:xfrm>
            <a:off x="6169" y="616323"/>
            <a:ext cx="9144000" cy="37503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909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90100" y="5276985"/>
            <a:ext cx="6763800" cy="673199"/>
          </a:xfrm>
          <a:noFill/>
          <a:ln>
            <a:noFill/>
          </a:ln>
        </p:spPr>
        <p:txBody>
          <a:bodyPr vert="horz" lIns="91425" tIns="91425" rIns="91425" bIns="91425" rtlCol="0" anchor="t" anchorCtr="0">
            <a:normAutofit fontScale="97500"/>
          </a:bodyPr>
          <a:lstStyle/>
          <a:p>
            <a:pPr>
              <a:spcBef>
                <a:spcPts val="0"/>
              </a:spcBef>
            </a:pPr>
            <a:r>
              <a:rPr lang="es-CO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VIVIENDAS </a:t>
            </a: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INTERÉS SOCIAL</a:t>
            </a:r>
          </a:p>
          <a:p>
            <a:pPr>
              <a:spcBef>
                <a:spcPts val="0"/>
              </a:spcBef>
            </a:pP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3 Rectángulo"/>
          <p:cNvSpPr/>
          <p:nvPr/>
        </p:nvSpPr>
        <p:spPr>
          <a:xfrm>
            <a:off x="1361503" y="4526912"/>
            <a:ext cx="26260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dirty="0" smtClean="0">
                <a:solidFill>
                  <a:srgbClr val="A6A6A6"/>
                </a:solidFill>
                <a:latin typeface="Helvetica"/>
                <a:cs typeface="Helvetica"/>
              </a:rPr>
              <a:t>Fuente: </a:t>
            </a:r>
            <a:r>
              <a:rPr lang="es-CO" sz="1200" dirty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http://villaolimpica.com.co</a:t>
            </a:r>
            <a:r>
              <a:rPr lang="es-CO" sz="12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/</a:t>
            </a:r>
            <a:endParaRPr lang="es-CO" sz="1200" dirty="0">
              <a:solidFill>
                <a:srgbClr val="A6A6A6"/>
              </a:solidFill>
              <a:latin typeface="Helvetica"/>
              <a:cs typeface="Helvetica"/>
            </a:endParaRPr>
          </a:p>
        </p:txBody>
      </p:sp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503" y="0"/>
            <a:ext cx="6448549" cy="452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1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100" y="124297"/>
            <a:ext cx="6763800" cy="503099"/>
          </a:xfrm>
          <a:noFill/>
          <a:ln>
            <a:noFill/>
          </a:ln>
        </p:spPr>
        <p:txBody>
          <a:bodyPr vert="horz" lIns="91425" tIns="91425" rIns="91425" bIns="91425" rtlCol="0" anchor="t" anchorCtr="0">
            <a:normAutofit fontScale="90000"/>
          </a:bodyPr>
          <a:lstStyle/>
          <a:p>
            <a:pPr marL="171450" indent="-171450">
              <a:buClr>
                <a:srgbClr val="FFFFFF"/>
              </a:buClr>
              <a:buFont typeface="Muli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PLANIFICACIÓN TERRITORIAL Y MEDIOAMBIENTAL DE AFECCIÓN AL MUNICIPIO DE GALAPA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3 Rectángulo"/>
          <p:cNvSpPr/>
          <p:nvPr/>
        </p:nvSpPr>
        <p:spPr>
          <a:xfrm>
            <a:off x="1190100" y="5014911"/>
            <a:ext cx="20752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Fuente: Elaboración propia.</a:t>
            </a:r>
            <a:endParaRPr lang="es-CO" sz="1200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  <p:graphicFrame>
        <p:nvGraphicFramePr>
          <p:cNvPr id="6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616306"/>
              </p:ext>
            </p:extLst>
          </p:nvPr>
        </p:nvGraphicFramePr>
        <p:xfrm>
          <a:off x="1379125" y="1104394"/>
          <a:ext cx="6345669" cy="367770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253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2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79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2811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Helvetica"/>
                          <a:cs typeface="Helvetica"/>
                        </a:rPr>
                        <a:t>NOMBRE 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Helvetica"/>
                          <a:cs typeface="Helvetica"/>
                        </a:rPr>
                        <a:t>AÑO DE APROBACIÒN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Helvetica"/>
                          <a:cs typeface="Helvetica"/>
                        </a:rPr>
                        <a:t>ESCALA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66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dirty="0">
                          <a:effectLst/>
                          <a:latin typeface="Helvetica"/>
                          <a:cs typeface="Helvetica"/>
                        </a:rPr>
                        <a:t>Plan Básico de Ordenamiento Territorial de municipio de Galapa. ( Acuerdo 020)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Helvetica"/>
                          <a:cs typeface="Helvetica"/>
                        </a:rPr>
                        <a:t>Julio de 2002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Helvetica"/>
                          <a:cs typeface="Helvetica"/>
                        </a:rPr>
                        <a:t>Municipal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1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293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dirty="0">
                          <a:effectLst/>
                          <a:latin typeface="Helvetica"/>
                          <a:cs typeface="Helvetica"/>
                        </a:rPr>
                        <a:t>Plan de Ordenamiento y Manejo de la Cuenca Hidrográfica de la Ciénaga de Mallorquín -POMCA Mallorquín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Helvetica"/>
                          <a:cs typeface="Helvetica"/>
                        </a:rPr>
                        <a:t>Diciembre de 2007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Helvetica"/>
                          <a:cs typeface="Helvetica"/>
                        </a:rPr>
                        <a:t>Supramunicipal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1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323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  <a:latin typeface="Helvetica"/>
                          <a:cs typeface="Helvetica"/>
                        </a:rPr>
                        <a:t>Revisión y Ajuste del Plan Básico de Ordenamiento Territorial de municipio de Galapa. ( Acuerdo 006)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Helvetica"/>
                          <a:cs typeface="Helvetica"/>
                        </a:rPr>
                        <a:t>Marzo de 2011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Helvetica"/>
                          <a:cs typeface="Helvetica"/>
                        </a:rPr>
                        <a:t>Municipal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1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375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  <a:latin typeface="Helvetica"/>
                          <a:cs typeface="Helvetica"/>
                        </a:rPr>
                        <a:t>Acuerdo  Metropolitano N° 002 ( establece las normas generales  referidos a los Hechos Metropolitanos del AMB)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  <a:latin typeface="Helvetica"/>
                          <a:cs typeface="Helvetica"/>
                        </a:rPr>
                        <a:t>Octubre de 2013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1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  <a:latin typeface="Helvetica"/>
                          <a:cs typeface="Helvetica"/>
                        </a:rPr>
                        <a:t>Metropolitana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/>
                        <a:cs typeface="Helvetic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1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83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100" y="145585"/>
            <a:ext cx="6763800" cy="503099"/>
          </a:xfrm>
        </p:spPr>
        <p:txBody>
          <a:bodyPr>
            <a:normAutofit fontScale="90000"/>
          </a:bodyPr>
          <a:lstStyle/>
          <a:p>
            <a:pPr lvl="0"/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 BÁSICO DE ORDENAMIENTO TERRITORIAL (PBOT) DEL  MUNICIPIO DE GALAPA. Acuerdo N° 020 del 2002</a:t>
            </a:r>
            <a:r>
              <a:rPr lang="es-CO" dirty="0"/>
              <a:t/>
            </a:r>
            <a:br>
              <a:rPr lang="es-CO" dirty="0"/>
            </a:br>
            <a:endParaRPr lang="en-US" dirty="0"/>
          </a:p>
        </p:txBody>
      </p:sp>
      <p:sp>
        <p:nvSpPr>
          <p:cNvPr id="4" name="3 Rectángulo"/>
          <p:cNvSpPr/>
          <p:nvPr/>
        </p:nvSpPr>
        <p:spPr>
          <a:xfrm>
            <a:off x="1769000" y="1955800"/>
            <a:ext cx="5901800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b="1" dirty="0" smtClean="0">
                <a:solidFill>
                  <a:schemeClr val="accent1">
                    <a:lumMod val="50000"/>
                  </a:schemeClr>
                </a:solidFill>
              </a:rPr>
              <a:t>OBJETIVO.</a:t>
            </a:r>
          </a:p>
          <a:p>
            <a:pPr lvl="0" algn="ctr"/>
            <a:r>
              <a:rPr lang="es-CO" dirty="0" smtClean="0">
                <a:solidFill>
                  <a:schemeClr val="accent1">
                    <a:lumMod val="50000"/>
                  </a:schemeClr>
                </a:solidFill>
              </a:rPr>
              <a:t>Convertir Galapa en Centro </a:t>
            </a:r>
            <a:r>
              <a:rPr lang="es-CO" dirty="0">
                <a:solidFill>
                  <a:schemeClr val="accent1">
                    <a:lumMod val="50000"/>
                  </a:schemeClr>
                </a:solidFill>
              </a:rPr>
              <a:t>de Servicios del Área Metropolitana de Barranquilla,</a:t>
            </a:r>
          </a:p>
          <a:p>
            <a:pPr lvl="0" algn="ctr"/>
            <a:r>
              <a:rPr lang="es-CO" dirty="0">
                <a:solidFill>
                  <a:schemeClr val="accent1">
                    <a:lumMod val="50000"/>
                  </a:schemeClr>
                </a:solidFill>
              </a:rPr>
              <a:t>propiciar el desarrollo económico del municipio, </a:t>
            </a:r>
          </a:p>
          <a:p>
            <a:pPr lvl="0" algn="ctr"/>
            <a:r>
              <a:rPr lang="es-CO" dirty="0">
                <a:solidFill>
                  <a:schemeClr val="accent1">
                    <a:lumMod val="50000"/>
                  </a:schemeClr>
                </a:solidFill>
              </a:rPr>
              <a:t>determinar lineamientos para evitar  una previsible conurbación con Barranquilla.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08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Rectángulo"/>
          <p:cNvSpPr/>
          <p:nvPr/>
        </p:nvSpPr>
        <p:spPr>
          <a:xfrm>
            <a:off x="445880" y="1245434"/>
            <a:ext cx="37974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200" b="1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Sistema estructural verde municipal</a:t>
            </a:r>
            <a:r>
              <a:rPr lang="es-CO" sz="1200" dirty="0"/>
              <a:t> </a:t>
            </a:r>
          </a:p>
        </p:txBody>
      </p:sp>
      <p:sp>
        <p:nvSpPr>
          <p:cNvPr id="6" name="7 Rectángulo"/>
          <p:cNvSpPr/>
          <p:nvPr/>
        </p:nvSpPr>
        <p:spPr>
          <a:xfrm>
            <a:off x="4359216" y="1180790"/>
            <a:ext cx="4461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7F7F7F"/>
                </a:solidFill>
                <a:latin typeface="Helvetica"/>
                <a:cs typeface="Helvetica"/>
              </a:rPr>
              <a:t>Mapa de Clasificación del suelo municipal según PBOT 2002 </a:t>
            </a:r>
            <a:endParaRPr lang="es-CO" sz="1200" dirty="0">
              <a:solidFill>
                <a:srgbClr val="7F7F7F"/>
              </a:solidFill>
              <a:latin typeface="Helvetica"/>
              <a:cs typeface="Helvetica"/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2748168" y="5204947"/>
            <a:ext cx="38417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Fuente</a:t>
            </a:r>
            <a:r>
              <a:rPr lang="es-CO" sz="1200" dirty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: (Secretaría de planeación municipal, 2002</a:t>
            </a:r>
            <a:r>
              <a:rPr lang="es-CO" dirty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)</a:t>
            </a:r>
          </a:p>
          <a:p>
            <a:endParaRPr lang="es-CO" b="1" dirty="0"/>
          </a:p>
        </p:txBody>
      </p:sp>
      <p:grpSp>
        <p:nvGrpSpPr>
          <p:cNvPr id="4" name="Grupo 3"/>
          <p:cNvGrpSpPr/>
          <p:nvPr/>
        </p:nvGrpSpPr>
        <p:grpSpPr>
          <a:xfrm>
            <a:off x="220727" y="1978781"/>
            <a:ext cx="4022591" cy="2682119"/>
            <a:chOff x="220727" y="1978781"/>
            <a:chExt cx="4022591" cy="2682119"/>
          </a:xfrm>
        </p:grpSpPr>
        <p:pic>
          <p:nvPicPr>
            <p:cNvPr id="7" name="3 Imagen" descr="Recorte de pantalla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27" y="1978781"/>
              <a:ext cx="4022591" cy="2631319"/>
            </a:xfrm>
            <a:prstGeom prst="rect">
              <a:avLst/>
            </a:prstGeom>
          </p:spPr>
        </p:pic>
        <p:pic>
          <p:nvPicPr>
            <p:cNvPr id="3" name="Imagen 2" descr="Recorte de pantalla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880" y="4131021"/>
              <a:ext cx="2040240" cy="529879"/>
            </a:xfrm>
            <a:prstGeom prst="rect">
              <a:avLst/>
            </a:prstGeom>
          </p:spPr>
        </p:pic>
      </p:grpSp>
      <p:grpSp>
        <p:nvGrpSpPr>
          <p:cNvPr id="12" name="Grupo 11"/>
          <p:cNvGrpSpPr/>
          <p:nvPr/>
        </p:nvGrpSpPr>
        <p:grpSpPr>
          <a:xfrm>
            <a:off x="4695967" y="1642456"/>
            <a:ext cx="4124597" cy="4045091"/>
            <a:chOff x="4695967" y="1642456"/>
            <a:chExt cx="4124597" cy="4045091"/>
          </a:xfrm>
        </p:grpSpPr>
        <p:pic>
          <p:nvPicPr>
            <p:cNvPr id="8" name="6 Imagen" descr="Recorte de pantalla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5967" y="1642456"/>
              <a:ext cx="3638049" cy="4007126"/>
            </a:xfrm>
            <a:prstGeom prst="rect">
              <a:avLst/>
            </a:prstGeom>
          </p:spPr>
        </p:pic>
        <p:pic>
          <p:nvPicPr>
            <p:cNvPr id="10" name="Imagen 9" descr="Recorte de pantalla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2974" y="4792614"/>
              <a:ext cx="1547590" cy="894933"/>
            </a:xfrm>
            <a:prstGeom prst="rect">
              <a:avLst/>
            </a:prstGeom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90100" y="145585"/>
            <a:ext cx="6763800" cy="503099"/>
          </a:xfrm>
        </p:spPr>
        <p:txBody>
          <a:bodyPr>
            <a:normAutofit fontScale="90000"/>
          </a:bodyPr>
          <a:lstStyle/>
          <a:p>
            <a:pPr lvl="0"/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 BÁSICO DE ORDENAMIENTO TERRITORIAL (PBOT) DEL  MUNICIPIO DE GALAPA. Acuerdo N° 020 del 2002</a:t>
            </a:r>
            <a:r>
              <a:rPr lang="es-CO" dirty="0"/>
              <a:t/>
            </a:r>
            <a:br>
              <a:rPr lang="es-CO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12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706" y="129493"/>
            <a:ext cx="7772400" cy="795665"/>
          </a:xfrm>
        </p:spPr>
        <p:txBody>
          <a:bodyPr vert="horz" lIns="91425" tIns="91425" rIns="91425" bIns="91425" rtlCol="0" anchor="t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Muli"/>
                <a:cs typeface="Helvetica"/>
                <a:sym typeface="Muli"/>
              </a:rPr>
              <a:t>PLAN DE ORDENAMIENTO Y MANEJO DE LA CUENCA HIDROGRÁFICA DE LA CIÉNAGA DE MALLORQUÍN -POMCA MALLORQUÍN. Acuerdo 001 del 2007</a:t>
            </a:r>
          </a:p>
        </p:txBody>
      </p:sp>
      <p:pic>
        <p:nvPicPr>
          <p:cNvPr id="9" name="1 Imagen" descr="Recorte de pantall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9"/>
          <a:stretch/>
        </p:blipFill>
        <p:spPr>
          <a:xfrm>
            <a:off x="4283220" y="1123670"/>
            <a:ext cx="4860780" cy="4104546"/>
          </a:xfrm>
          <a:prstGeom prst="rect">
            <a:avLst/>
          </a:prstGeom>
        </p:spPr>
      </p:pic>
      <p:sp>
        <p:nvSpPr>
          <p:cNvPr id="10" name="3 Rectángulo"/>
          <p:cNvSpPr/>
          <p:nvPr/>
        </p:nvSpPr>
        <p:spPr>
          <a:xfrm>
            <a:off x="2824798" y="5373632"/>
            <a:ext cx="38888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Fuente: </a:t>
            </a:r>
            <a:r>
              <a:rPr lang="es-CO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Corporación Autónoma Regional del Atlántico et al. </a:t>
            </a:r>
            <a:r>
              <a:rPr lang="es-CO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2006.</a:t>
            </a:r>
            <a:endParaRPr lang="es-CO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36805" y="1123670"/>
            <a:ext cx="40296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s-ES" sz="1600" b="1" dirty="0">
                <a:solidFill>
                  <a:schemeClr val="tx2">
                    <a:lumMod val="75000"/>
                  </a:schemeClr>
                </a:solidFill>
              </a:rPr>
              <a:t>ZUMR. Zona de Uso Múltiple Restringido</a:t>
            </a:r>
            <a:endParaRPr lang="es-CO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12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5" y="1533370"/>
            <a:ext cx="4029638" cy="1400371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36805" y="308837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Uso Principal: protección forestal.</a:t>
            </a:r>
          </a:p>
          <a:p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Uso Compatible: agropecuario, turístico e institucional.</a:t>
            </a:r>
          </a:p>
          <a:p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Uso Restringido: residencial, minero y comercial</a:t>
            </a:r>
          </a:p>
          <a:p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Uso Prohibido: industrial y portuario.</a:t>
            </a:r>
          </a:p>
        </p:txBody>
      </p:sp>
    </p:spTree>
    <p:extLst>
      <p:ext uri="{BB962C8B-B14F-4D97-AF65-F5344CB8AC3E}">
        <p14:creationId xmlns:p14="http://schemas.microsoft.com/office/powerpoint/2010/main" val="268158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100" y="33436"/>
            <a:ext cx="6763800" cy="503099"/>
          </a:xfrm>
        </p:spPr>
        <p:txBody>
          <a:bodyPr vert="horz" lIns="91425" tIns="91425" rIns="91425" bIns="91425" rtlCol="0" anchor="t" anchorCtr="0">
            <a:normAutofit fontScale="90000"/>
          </a:bodyPr>
          <a:lstStyle/>
          <a:p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REVISIÓN Y AJUSTE AL PLAN BÁSICO DE ORDENAMIENTO TERRITORIAL DE MUNICIPIO DE GALAPA. ACUERDO NO. 006 DE 2011</a:t>
            </a: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44043" y="987836"/>
            <a:ext cx="33677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Clasificación del suelo, revisión PBOT 2011</a:t>
            </a:r>
          </a:p>
        </p:txBody>
      </p:sp>
      <p:sp>
        <p:nvSpPr>
          <p:cNvPr id="8" name="3 Rectángulo"/>
          <p:cNvSpPr/>
          <p:nvPr/>
        </p:nvSpPr>
        <p:spPr>
          <a:xfrm>
            <a:off x="373220" y="5436591"/>
            <a:ext cx="4157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dirty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Fuente: (Secretaría de Planeación Municipal, </a:t>
            </a:r>
            <a:r>
              <a:rPr lang="es-CO" sz="10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2011)</a:t>
            </a:r>
            <a:endParaRPr lang="es-CO" sz="1000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  <p:grpSp>
        <p:nvGrpSpPr>
          <p:cNvPr id="7" name="92 Grupo"/>
          <p:cNvGrpSpPr/>
          <p:nvPr/>
        </p:nvGrpSpPr>
        <p:grpSpPr>
          <a:xfrm>
            <a:off x="5141881" y="1209451"/>
            <a:ext cx="3633819" cy="4509528"/>
            <a:chOff x="0" y="0"/>
            <a:chExt cx="4952010" cy="6020794"/>
          </a:xfrm>
        </p:grpSpPr>
        <p:grpSp>
          <p:nvGrpSpPr>
            <p:cNvPr id="9" name="94 Grupo"/>
            <p:cNvGrpSpPr/>
            <p:nvPr/>
          </p:nvGrpSpPr>
          <p:grpSpPr>
            <a:xfrm>
              <a:off x="0" y="17987"/>
              <a:ext cx="4952010" cy="6002807"/>
              <a:chOff x="0" y="-77016"/>
              <a:chExt cx="4952010" cy="6002803"/>
            </a:xfrm>
          </p:grpSpPr>
          <p:pic>
            <p:nvPicPr>
              <p:cNvPr id="11" name="0 Imagen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380" t="11110" r="7934" b="28661"/>
              <a:stretch/>
            </p:blipFill>
            <p:spPr bwMode="auto">
              <a:xfrm>
                <a:off x="71252" y="-77016"/>
                <a:ext cx="4880758" cy="4904508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2" name="0 Imagen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532"/>
              <a:stretch/>
            </p:blipFill>
            <p:spPr bwMode="auto">
              <a:xfrm>
                <a:off x="0" y="4904509"/>
                <a:ext cx="4714504" cy="1021278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10" name="290 Rectángulo"/>
            <p:cNvSpPr/>
            <p:nvPr/>
          </p:nvSpPr>
          <p:spPr>
            <a:xfrm>
              <a:off x="3847605" y="0"/>
              <a:ext cx="724395" cy="546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</p:grpSp>
      <p:sp>
        <p:nvSpPr>
          <p:cNvPr id="13" name="12 Rectángulo"/>
          <p:cNvSpPr/>
          <p:nvPr/>
        </p:nvSpPr>
        <p:spPr>
          <a:xfrm>
            <a:off x="5301042" y="987835"/>
            <a:ext cx="27939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Usos </a:t>
            </a:r>
            <a:r>
              <a:rPr lang="es-CO" sz="1200" b="1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del suelo, revisión PBOT 2011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190216" y="1329383"/>
            <a:ext cx="3809336" cy="4092485"/>
            <a:chOff x="190216" y="1329383"/>
            <a:chExt cx="3809336" cy="4092485"/>
          </a:xfrm>
        </p:grpSpPr>
        <p:pic>
          <p:nvPicPr>
            <p:cNvPr id="5" name="10 Imagen" descr="Recorte de pantalla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216" y="1329383"/>
              <a:ext cx="3421608" cy="3989479"/>
            </a:xfrm>
            <a:prstGeom prst="rect">
              <a:avLst/>
            </a:prstGeom>
          </p:spPr>
        </p:pic>
        <p:pic>
          <p:nvPicPr>
            <p:cNvPr id="14" name="Imagen 13" descr="Recorte de pantalla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1962" y="4526935"/>
              <a:ext cx="1547590" cy="894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266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3"/>
          <p:cNvSpPr>
            <a:spLocks noGrp="1"/>
          </p:cNvSpPr>
          <p:nvPr>
            <p:ph type="title"/>
          </p:nvPr>
        </p:nvSpPr>
        <p:spPr>
          <a:xfrm>
            <a:off x="2521219" y="0"/>
            <a:ext cx="4712679" cy="478485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/>
              <a:t>INTRODUCCIÓN</a:t>
            </a:r>
            <a:endParaRPr lang="en-US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537975" y="434293"/>
            <a:ext cx="5950976" cy="4836953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buNone/>
              <a:defRPr sz="1800" b="1" kern="1200">
                <a:solidFill>
                  <a:srgbClr val="FFFFFF"/>
                </a:solidFill>
                <a:latin typeface="Helvetica"/>
                <a:ea typeface="Muli"/>
                <a:cs typeface="Helvetica"/>
                <a:sym typeface="Muli"/>
              </a:defRPr>
            </a:lvl1pPr>
            <a:lvl2pPr lvl="1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algn="just">
              <a:lnSpc>
                <a:spcPct val="150000"/>
              </a:lnSpc>
            </a:pPr>
            <a:endParaRPr lang="es-CO" sz="1400" b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CO" sz="1400" b="0" dirty="0" smtClean="0">
                <a:solidFill>
                  <a:schemeClr val="accent1">
                    <a:lumMod val="50000"/>
                  </a:schemeClr>
                </a:solidFill>
              </a:rPr>
              <a:t>Este </a:t>
            </a:r>
            <a:r>
              <a:rPr lang="es-CO" sz="1400" b="0" dirty="0">
                <a:solidFill>
                  <a:schemeClr val="accent1">
                    <a:lumMod val="50000"/>
                  </a:schemeClr>
                </a:solidFill>
              </a:rPr>
              <a:t>trabajo </a:t>
            </a:r>
            <a:r>
              <a:rPr lang="es-CO" sz="1400" b="0" dirty="0" smtClean="0">
                <a:solidFill>
                  <a:schemeClr val="accent1">
                    <a:lumMod val="50000"/>
                  </a:schemeClr>
                </a:solidFill>
              </a:rPr>
              <a:t>pretende </a:t>
            </a:r>
            <a:r>
              <a:rPr lang="es-CO" sz="1400" b="0" dirty="0">
                <a:solidFill>
                  <a:schemeClr val="accent1">
                    <a:lumMod val="50000"/>
                  </a:schemeClr>
                </a:solidFill>
              </a:rPr>
              <a:t>contribuir al debate sobre las transformaciones territoriales que se están dando en las áreas periurbanas, </a:t>
            </a:r>
            <a:r>
              <a:rPr lang="es-CO" sz="1400" b="0" dirty="0" smtClean="0">
                <a:solidFill>
                  <a:schemeClr val="accent1">
                    <a:lumMod val="50000"/>
                  </a:schemeClr>
                </a:solidFill>
              </a:rPr>
              <a:t>el </a:t>
            </a:r>
            <a:r>
              <a:rPr lang="es-CO" sz="1400" b="0" dirty="0">
                <a:solidFill>
                  <a:schemeClr val="accent1">
                    <a:lumMod val="50000"/>
                  </a:schemeClr>
                </a:solidFill>
              </a:rPr>
              <a:t>papel </a:t>
            </a:r>
            <a:r>
              <a:rPr lang="es-CO" sz="1400" b="0" dirty="0" smtClean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es-CO" sz="1400" b="0" dirty="0">
                <a:solidFill>
                  <a:schemeClr val="accent1">
                    <a:lumMod val="50000"/>
                  </a:schemeClr>
                </a:solidFill>
              </a:rPr>
              <a:t>la planificación territorial y los conflictos que en ellas se </a:t>
            </a:r>
            <a:r>
              <a:rPr lang="es-CO" sz="1400" b="0" dirty="0" smtClean="0">
                <a:solidFill>
                  <a:schemeClr val="accent1">
                    <a:lumMod val="50000"/>
                  </a:schemeClr>
                </a:solidFill>
              </a:rPr>
              <a:t>generan.</a:t>
            </a:r>
          </a:p>
          <a:p>
            <a:pPr algn="just">
              <a:lnSpc>
                <a:spcPct val="150000"/>
              </a:lnSpc>
            </a:pPr>
            <a:endParaRPr lang="es-CO" sz="1400" b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ES" sz="1400" dirty="0">
                <a:solidFill>
                  <a:schemeClr val="accent1">
                    <a:lumMod val="50000"/>
                  </a:schemeClr>
                </a:solidFill>
              </a:rPr>
              <a:t>El objetivo general </a:t>
            </a:r>
            <a:r>
              <a:rPr lang="es-ES" sz="1400" b="0" dirty="0">
                <a:solidFill>
                  <a:schemeClr val="accent1">
                    <a:lumMod val="50000"/>
                  </a:schemeClr>
                </a:solidFill>
              </a:rPr>
              <a:t>que se plantea es identificar los aspectos claves que han influenciado las transformaciones en el periurbano del municipio de Galapa localizado de forma adyacente a la carretera La Cordialidad, que va hacia Barranquilla y el rol que ha tenido la planificación territorial en </a:t>
            </a:r>
            <a:r>
              <a:rPr lang="es-ES" sz="1400" b="0" dirty="0" smtClean="0">
                <a:solidFill>
                  <a:schemeClr val="accent1">
                    <a:lumMod val="50000"/>
                  </a:schemeClr>
                </a:solidFill>
              </a:rPr>
              <a:t>ello.</a:t>
            </a:r>
            <a:endParaRPr lang="es-CO" sz="14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Imagen 5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86" r="44677" b="804"/>
          <a:stretch/>
        </p:blipFill>
        <p:spPr>
          <a:xfrm>
            <a:off x="-1" y="0"/>
            <a:ext cx="2368628" cy="5715000"/>
          </a:xfrm>
          <a:prstGeom prst="rect">
            <a:avLst/>
          </a:prstGeom>
        </p:spPr>
      </p:pic>
      <p:sp>
        <p:nvSpPr>
          <p:cNvPr id="21" name="Shape 65"/>
          <p:cNvSpPr/>
          <p:nvPr/>
        </p:nvSpPr>
        <p:spPr>
          <a:xfrm>
            <a:off x="0" y="0"/>
            <a:ext cx="2381365" cy="5715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758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56373" y="1035817"/>
            <a:ext cx="3493199" cy="5589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buNone/>
              <a:defRPr sz="1800" b="1" kern="1200">
                <a:solidFill>
                  <a:srgbClr val="FFFFFF"/>
                </a:solidFill>
                <a:latin typeface="Helvetica"/>
                <a:ea typeface="Muli"/>
                <a:cs typeface="Helvetica"/>
                <a:sym typeface="Muli"/>
              </a:defRPr>
            </a:lvl1pPr>
            <a:lvl2pPr lvl="1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algn="l"/>
            <a:r>
              <a:rPr lang="es-CO" sz="1600" dirty="0" smtClean="0">
                <a:solidFill>
                  <a:srgbClr val="60D0FF"/>
                </a:solidFill>
              </a:rPr>
              <a:t>CAMBIOS EN LOS USOS DEL SUELO</a:t>
            </a:r>
            <a:br>
              <a:rPr lang="es-CO" sz="1600" dirty="0" smtClean="0">
                <a:solidFill>
                  <a:srgbClr val="60D0FF"/>
                </a:solidFill>
              </a:rPr>
            </a:br>
            <a:endParaRPr lang="en-US" sz="1600" dirty="0">
              <a:solidFill>
                <a:srgbClr val="60D0FF"/>
              </a:solidFill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556373" y="1642734"/>
            <a:ext cx="3493199" cy="347233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O" sz="14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En el año 2008 (aún vigentes los </a:t>
            </a:r>
          </a:p>
          <a:p>
            <a:pPr marL="0" indent="0" algn="just">
              <a:buNone/>
            </a:pPr>
            <a:r>
              <a:rPr lang="es-CO" sz="14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contenidos del PBOT 2002) es cuando </a:t>
            </a:r>
          </a:p>
          <a:p>
            <a:pPr marL="0" indent="0" algn="just">
              <a:buNone/>
            </a:pPr>
            <a:r>
              <a:rPr lang="es-CO" sz="14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se presenta el proyecto de la </a:t>
            </a:r>
          </a:p>
          <a:p>
            <a:pPr marL="0" indent="0" algn="just">
              <a:buNone/>
            </a:pPr>
            <a:r>
              <a:rPr lang="es-CO" sz="14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realización del plan parcial “Zona </a:t>
            </a:r>
          </a:p>
          <a:p>
            <a:pPr marL="0" indent="0" algn="just">
              <a:buNone/>
            </a:pPr>
            <a:r>
              <a:rPr lang="es-CO" sz="14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Industrial y Comercial de Galapa- Zona </a:t>
            </a:r>
          </a:p>
          <a:p>
            <a:pPr marL="0" indent="0" algn="just">
              <a:buNone/>
            </a:pPr>
            <a:r>
              <a:rPr lang="es-CO" sz="14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Franca Permanente Internacional del </a:t>
            </a:r>
          </a:p>
          <a:p>
            <a:pPr marL="0" indent="0" algn="just">
              <a:buNone/>
            </a:pPr>
            <a:r>
              <a:rPr lang="es-CO" sz="14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Atlántico, predio San José” cuya </a:t>
            </a:r>
          </a:p>
          <a:p>
            <a:pPr marL="0" indent="0" algn="just">
              <a:buNone/>
            </a:pPr>
            <a:r>
              <a:rPr lang="es-CO" sz="14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localización coincide en suelo rural </a:t>
            </a:r>
          </a:p>
          <a:p>
            <a:pPr marL="0" indent="0" algn="just">
              <a:buNone/>
            </a:pPr>
            <a:r>
              <a:rPr lang="es-CO" sz="14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(franja de protección a la conurbación).</a:t>
            </a:r>
          </a:p>
          <a:p>
            <a:pPr marL="0" indent="0" algn="just">
              <a:buNone/>
            </a:pPr>
            <a:endParaRPr lang="es-CO" sz="1400" dirty="0" smtClean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  <a:p>
            <a:pPr marL="0" indent="0" algn="just">
              <a:buNone/>
            </a:pPr>
            <a:r>
              <a:rPr lang="es-CO" sz="14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Fue el primer proyecto de tipo </a:t>
            </a:r>
          </a:p>
          <a:p>
            <a:pPr marL="0" indent="0" algn="just">
              <a:buNone/>
            </a:pPr>
            <a:r>
              <a:rPr lang="es-CO" sz="14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industrial - comercial con el que se </a:t>
            </a:r>
          </a:p>
          <a:p>
            <a:pPr marL="0" indent="0" algn="just">
              <a:buNone/>
            </a:pPr>
            <a:r>
              <a:rPr lang="es-CO" sz="14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inició la ocupación del periurbano de </a:t>
            </a:r>
          </a:p>
          <a:p>
            <a:pPr marL="0" indent="0" algn="just">
              <a:buNone/>
            </a:pPr>
            <a:r>
              <a:rPr lang="es-CO" sz="14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Galapa.</a:t>
            </a:r>
          </a:p>
          <a:p>
            <a:pPr marL="0" indent="0" algn="just">
              <a:buNone/>
            </a:pPr>
            <a:endParaRPr lang="es-CO" sz="1400" dirty="0" smtClean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  <a:p>
            <a:pPr marL="0" indent="0" algn="just">
              <a:buNone/>
            </a:pPr>
            <a:endParaRPr lang="en-US" sz="1400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463293" y="853652"/>
            <a:ext cx="4207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Localización Plan Parcial Zona franca ZOFIA. Predio San José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1661799" y="5353261"/>
            <a:ext cx="29194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dirty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Fuente: PBOT 2002. Elaboración propia</a:t>
            </a:r>
          </a:p>
        </p:txBody>
      </p:sp>
      <p:pic>
        <p:nvPicPr>
          <p:cNvPr id="1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" t="7035" r="1102" b="21783"/>
          <a:stretch/>
        </p:blipFill>
        <p:spPr bwMode="auto">
          <a:xfrm>
            <a:off x="4812808" y="1258249"/>
            <a:ext cx="3507977" cy="4241305"/>
          </a:xfrm>
          <a:prstGeom prst="rect">
            <a:avLst/>
          </a:prstGeom>
          <a:ln w="19050" cap="sq">
            <a:solidFill>
              <a:srgbClr val="FFFFFF"/>
            </a:solidFill>
            <a:prstDash val="solid"/>
            <a:miter lim="800000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199313" y="231456"/>
            <a:ext cx="6763800" cy="5030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rmAutofit/>
          </a:bodyPr>
          <a:lstStyle>
            <a:lvl1pPr algn="ctr" defTabSz="685800">
              <a:lnSpc>
                <a:spcPct val="90000"/>
              </a:lnSpc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Muli"/>
                <a:cs typeface="Helvetica"/>
              </a:defRPr>
            </a:lvl1pPr>
          </a:lstStyle>
          <a:p>
            <a:r>
              <a:rPr lang="es-CO" dirty="0"/>
              <a:t>CONFLICTOS EN EL PERIURBANO DE GALAPA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84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Rectángulo"/>
          <p:cNvSpPr/>
          <p:nvPr/>
        </p:nvSpPr>
        <p:spPr>
          <a:xfrm>
            <a:off x="609600" y="3937464"/>
            <a:ext cx="8142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/>
              <a:t>“</a:t>
            </a:r>
            <a:r>
              <a:rPr lang="es-CO" dirty="0"/>
              <a:t>Que se necesita realizar un ajuste en el Área Rural, para incorporar un inmueble al Área de Expansión Urbana y definir los planes parciales para su desarrollo”.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90100" y="33436"/>
            <a:ext cx="6763800" cy="503099"/>
          </a:xfrm>
        </p:spPr>
        <p:txBody>
          <a:bodyPr vert="horz" lIns="91425" tIns="91425" rIns="91425" bIns="91425" rtlCol="0" anchor="t" anchorCtr="0">
            <a:normAutofit fontScale="90000"/>
          </a:bodyPr>
          <a:lstStyle/>
          <a:p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Revisión y Ajuste Parcial del Plan Básico de Ordenamiento Territorial (PBOT) de Galapa   Reubicación de las Zonas Industriales y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Comerciales (2008)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00743" y="1037278"/>
            <a:ext cx="83602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 </a:t>
            </a:r>
          </a:p>
          <a:p>
            <a:pPr algn="just"/>
            <a:r>
              <a:rPr lang="es-ES" dirty="0"/>
              <a:t>“Que es importante resaltar que las Zonas Industriales y Comerciales en vigencia, </a:t>
            </a:r>
            <a:r>
              <a:rPr lang="es-ES" b="1" dirty="0"/>
              <a:t>no</a:t>
            </a:r>
            <a:r>
              <a:rPr lang="es-ES" dirty="0"/>
              <a:t> resultan atractivas para los empresarios de la región, por carecer de servicios adecuados…”</a:t>
            </a:r>
          </a:p>
          <a:p>
            <a:pPr algn="just"/>
            <a:r>
              <a:rPr lang="es-ES" dirty="0"/>
              <a:t> </a:t>
            </a:r>
          </a:p>
          <a:p>
            <a:pPr algn="just"/>
            <a:r>
              <a:rPr lang="es-ES" dirty="0"/>
              <a:t>“…debido a la necesidad imperiosa y a la dinámica de la ciudad, son elementos que requieren sus ajustes en forma inmediata, ya que con ellas el municipio resolverá problemas de orden físico y </a:t>
            </a:r>
            <a:r>
              <a:rPr lang="es-ES" dirty="0" smtClean="0"/>
              <a:t>socioeconómicos …”</a:t>
            </a: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2703475" y="5175657"/>
            <a:ext cx="3737049" cy="423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Secretaría 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Planeación Municipal, 2008)</a:t>
            </a:r>
          </a:p>
        </p:txBody>
      </p:sp>
    </p:spTree>
    <p:extLst>
      <p:ext uri="{BB962C8B-B14F-4D97-AF65-F5344CB8AC3E}">
        <p14:creationId xmlns:p14="http://schemas.microsoft.com/office/powerpoint/2010/main" val="2812315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lapa.png"/>
          <p:cNvPicPr>
            <a:picLocks noChangeAspect="1"/>
          </p:cNvPicPr>
          <p:nvPr/>
        </p:nvPicPr>
        <p:blipFill rotWithShape="1">
          <a:blip r:embed="rId2">
            <a:grayscl/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8" t="48581" r="43920" b="29535"/>
          <a:stretch/>
        </p:blipFill>
        <p:spPr>
          <a:xfrm>
            <a:off x="0" y="0"/>
            <a:ext cx="9144001" cy="5715000"/>
          </a:xfrm>
          <a:prstGeom prst="rect">
            <a:avLst/>
          </a:prstGeom>
        </p:spPr>
      </p:pic>
      <p:sp>
        <p:nvSpPr>
          <p:cNvPr id="4" name="Shape 65"/>
          <p:cNvSpPr/>
          <p:nvPr/>
        </p:nvSpPr>
        <p:spPr>
          <a:xfrm>
            <a:off x="1" y="0"/>
            <a:ext cx="9144000" cy="5715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96"/>
          <p:cNvSpPr/>
          <p:nvPr/>
        </p:nvSpPr>
        <p:spPr>
          <a:xfrm>
            <a:off x="-2" y="1947487"/>
            <a:ext cx="9144002" cy="2311406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2560" y="1980757"/>
            <a:ext cx="8458877" cy="1122433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buNone/>
              <a:defRPr sz="1800" b="1" kern="1200">
                <a:solidFill>
                  <a:srgbClr val="FFFFFF"/>
                </a:solidFill>
                <a:latin typeface="Helvetica"/>
                <a:ea typeface="Muli"/>
                <a:cs typeface="Helvetica"/>
                <a:sym typeface="Muli"/>
              </a:defRPr>
            </a:lvl1pPr>
            <a:lvl2pPr lvl="1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>
              <a:lnSpc>
                <a:spcPct val="150000"/>
              </a:lnSpc>
            </a:pPr>
            <a:r>
              <a:rPr lang="es-CO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“Resulta beneficioso para el municipio </a:t>
            </a:r>
            <a:r>
              <a:rPr lang="es-CO" sz="1400" b="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reubicar en un lugar estratégico, aquellas zonas denominadas como Industriales y Comerciales, para que resulten atractivas, no sólo para los inversionistas locales sino para los foráneos</a:t>
            </a:r>
            <a:r>
              <a:rPr lang="es-CO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de ahí la preocupación de la administración municipal de </a:t>
            </a:r>
            <a:r>
              <a:rPr lang="es-CO" sz="1400" b="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tomar los correctivos pertinentes que encausen el horizonte deseado en nuestro modelo de planificación, el cual debe ser armónico con la dinámica actual y futura de nuestro municipio, dentro del entorno metropolitano y departamental</a:t>
            </a:r>
            <a:r>
              <a:rPr lang="es-CO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.” (Secretaría de Planeación Municipal, 2008)</a:t>
            </a:r>
          </a:p>
          <a:p>
            <a:pPr>
              <a:lnSpc>
                <a:spcPct val="150000"/>
              </a:lnSpc>
            </a:pP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just">
              <a:lnSpc>
                <a:spcPct val="150000"/>
              </a:lnSpc>
            </a:pP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es-CO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17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3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2" y="933845"/>
            <a:ext cx="7163638" cy="4402959"/>
          </a:xfrm>
          <a:prstGeom prst="rect">
            <a:avLst/>
          </a:prstGeom>
        </p:spPr>
      </p:pic>
      <p:sp>
        <p:nvSpPr>
          <p:cNvPr id="9" name="7 Rectángulo"/>
          <p:cNvSpPr/>
          <p:nvPr/>
        </p:nvSpPr>
        <p:spPr>
          <a:xfrm>
            <a:off x="6034444" y="4947709"/>
            <a:ext cx="2941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Fuente: Secretaría de Planeación Municipal, 2011. Elaboración propia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78291" y="161264"/>
            <a:ext cx="6763800" cy="5030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rmAutofit/>
          </a:bodyPr>
          <a:lstStyle>
            <a:lvl1pPr algn="ctr" defTabSz="685800">
              <a:lnSpc>
                <a:spcPct val="90000"/>
              </a:lnSpc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Muli"/>
                <a:cs typeface="Helvetica"/>
              </a:defRPr>
            </a:lvl1pPr>
          </a:lstStyle>
          <a:p>
            <a:r>
              <a:rPr lang="es-CO" dirty="0"/>
              <a:t>CONFLICTOS EN EL PERIURBANO DE GALAPA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78291" y="5226037"/>
            <a:ext cx="4683284" cy="514933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buNone/>
              <a:defRPr sz="1800" b="1" kern="1200">
                <a:solidFill>
                  <a:srgbClr val="FFFFFF"/>
                </a:solidFill>
                <a:latin typeface="Helvetica"/>
                <a:ea typeface="Muli"/>
                <a:cs typeface="Helvetica"/>
                <a:sym typeface="Muli"/>
              </a:defRPr>
            </a:lvl1pPr>
            <a:lvl2pPr lvl="1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algn="l"/>
            <a:r>
              <a:rPr lang="es-CO" sz="1600" dirty="0" smtClean="0">
                <a:solidFill>
                  <a:srgbClr val="60D0FF"/>
                </a:solidFill>
              </a:rPr>
              <a:t>CAMBIOS EN LOS USOS DEL SUELO</a:t>
            </a:r>
            <a:br>
              <a:rPr lang="es-CO" sz="1600" dirty="0" smtClean="0">
                <a:solidFill>
                  <a:srgbClr val="60D0FF"/>
                </a:solidFill>
              </a:rPr>
            </a:br>
            <a:endParaRPr lang="en-US" sz="1600" dirty="0">
              <a:solidFill>
                <a:srgbClr val="60D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1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100" y="1080850"/>
            <a:ext cx="6763800" cy="503099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solidFill>
                  <a:schemeClr val="bg1">
                    <a:lumMod val="65000"/>
                  </a:schemeClr>
                </a:solidFill>
              </a:rPr>
              <a:t>Incoherencias entre </a:t>
            </a:r>
            <a:r>
              <a:rPr lang="es-CO" dirty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s-CO" dirty="0" smtClean="0">
                <a:solidFill>
                  <a:schemeClr val="bg1">
                    <a:lumMod val="65000"/>
                  </a:schemeClr>
                </a:solidFill>
              </a:rPr>
              <a:t>l POMCA Mallorquín y el PBOT Municipal</a:t>
            </a:r>
            <a:r>
              <a:rPr lang="es-CO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s-CO" dirty="0">
                <a:solidFill>
                  <a:schemeClr val="bg1">
                    <a:lumMod val="65000"/>
                  </a:schemeClr>
                </a:solidFill>
              </a:rPr>
            </a:b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9 Imagen" descr="Recorte de pantall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03"/>
          <a:stretch/>
        </p:blipFill>
        <p:spPr>
          <a:xfrm>
            <a:off x="1190100" y="5017331"/>
            <a:ext cx="6763800" cy="4913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77287" y="4998935"/>
            <a:ext cx="144174" cy="50976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8 Rectángulo"/>
          <p:cNvSpPr/>
          <p:nvPr/>
        </p:nvSpPr>
        <p:spPr>
          <a:xfrm>
            <a:off x="2460776" y="5468779"/>
            <a:ext cx="497275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dirty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Fuente: Secretaría de Planeación Municipal, 2011- C.R.A. Elaboración propia</a:t>
            </a:r>
          </a:p>
        </p:txBody>
      </p:sp>
      <p:pic>
        <p:nvPicPr>
          <p:cNvPr id="8" name="9 Imagen" descr="Recorte de pantall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85"/>
          <a:stretch/>
        </p:blipFill>
        <p:spPr>
          <a:xfrm>
            <a:off x="1185574" y="1583949"/>
            <a:ext cx="6763800" cy="343219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178291" y="161264"/>
            <a:ext cx="6763800" cy="5030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rmAutofit/>
          </a:bodyPr>
          <a:lstStyle>
            <a:defPPr>
              <a:defRPr lang="es-ES"/>
            </a:defPPr>
            <a:lvl1pPr algn="ctr" defTabSz="685800">
              <a:lnSpc>
                <a:spcPct val="90000"/>
              </a:lnSpc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Muli"/>
                <a:cs typeface="Helvetica"/>
              </a:defRPr>
            </a:lvl1pPr>
          </a:lstStyle>
          <a:p>
            <a:r>
              <a:rPr lang="es-CO" dirty="0"/>
              <a:t>CONFLICTOS EN EL PERIURBANO DE GALAPA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_tradn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LOCALIZACIÓN DE INDUSTRIA EN ZONA DE USO MÚLTIPLE RESTRINGIDO</a:t>
            </a:r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365920" y="1930793"/>
            <a:ext cx="2678494" cy="245143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CO" sz="1400" dirty="0">
                <a:solidFill>
                  <a:schemeClr val="tx2">
                    <a:lumMod val="75000"/>
                  </a:schemeClr>
                </a:solidFill>
              </a:rPr>
              <a:t>Dentro de estas zonas está prohibido el uso industrial, debido a que el uso principal es de protección forestal. Aun así, en la revisión al PBOT se toma la decisión de clasificar estos suelos como industriales incumpliendo las determinaciones del POMCA</a:t>
            </a:r>
            <a:r>
              <a:rPr lang="es-CO" sz="1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0 Imagen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7" y="0"/>
            <a:ext cx="5757333" cy="41052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86666" y="4105230"/>
            <a:ext cx="53057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>
                <a:solidFill>
                  <a:schemeClr val="tx2">
                    <a:lumMod val="75000"/>
                  </a:schemeClr>
                </a:solidFill>
              </a:rPr>
              <a:t>Construcción de la empresa Steckerl Hierros y Aceros S.A. en el año 2010 </a:t>
            </a:r>
          </a:p>
        </p:txBody>
      </p:sp>
      <p:sp>
        <p:nvSpPr>
          <p:cNvPr id="6" name="3 Rectángulo"/>
          <p:cNvSpPr/>
          <p:nvPr/>
        </p:nvSpPr>
        <p:spPr>
          <a:xfrm>
            <a:off x="3392905" y="4406344"/>
            <a:ext cx="23086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000" dirty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Fuente: Hermanos Montañez P, 2015</a:t>
            </a:r>
          </a:p>
        </p:txBody>
      </p:sp>
    </p:spTree>
    <p:extLst>
      <p:ext uri="{BB962C8B-B14F-4D97-AF65-F5344CB8AC3E}">
        <p14:creationId xmlns:p14="http://schemas.microsoft.com/office/powerpoint/2010/main" val="377211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25" tIns="91425" rIns="91425" bIns="91425" rtlCol="0" anchor="t" anchorCtr="0">
            <a:normAutofit fontScale="90000"/>
          </a:bodyPr>
          <a:lstStyle/>
          <a:p>
            <a:r>
              <a:rPr lang="es-ES_trad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LOCALIZACIÓN DE ZONA FRANCA EN ZONA DE REHABILITACIÓN PRODUCTIVA </a:t>
            </a:r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365920" y="1941767"/>
            <a:ext cx="2780700" cy="3486199"/>
          </a:xfrm>
          <a:noFill/>
          <a:ln>
            <a:noFill/>
          </a:ln>
        </p:spPr>
        <p:txBody>
          <a:bodyPr vert="horz" lIns="91425" tIns="91425" rIns="91425" bIns="91425" rtlCol="0" anchor="t" anchorCtr="0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CO" sz="1400" dirty="0">
                <a:solidFill>
                  <a:schemeClr val="tx2">
                    <a:lumMod val="75000"/>
                  </a:schemeClr>
                </a:solidFill>
              </a:rPr>
              <a:t>A pesar de que el uso principal asignado a esta zona es el agropecuario, no se evidencia en la actualidad ninguna practica asociada; en cambio  se han extendido las de uso industrial, comercial y residencial, que están incluidas dentro de los usos compatibles.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0 Imagen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371" y="0"/>
            <a:ext cx="5768629" cy="4163656"/>
          </a:xfrm>
          <a:prstGeom prst="rect">
            <a:avLst/>
          </a:prstGeom>
        </p:spPr>
      </p:pic>
      <p:sp>
        <p:nvSpPr>
          <p:cNvPr id="6" name="3 Rectángulo"/>
          <p:cNvSpPr/>
          <p:nvPr/>
        </p:nvSpPr>
        <p:spPr>
          <a:xfrm>
            <a:off x="3386667" y="4472613"/>
            <a:ext cx="32724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dirty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Fuente: </a:t>
            </a:r>
            <a:r>
              <a:rPr lang="es-CO" sz="1200" dirty="0">
                <a:solidFill>
                  <a:srgbClr val="A6A6A6"/>
                </a:solidFill>
                <a:latin typeface="Helvetica"/>
                <a:cs typeface="Helvetica"/>
              </a:rPr>
              <a:t>Presentación comercial ZOFIA, 2013</a:t>
            </a:r>
          </a:p>
        </p:txBody>
      </p:sp>
    </p:spTree>
    <p:extLst>
      <p:ext uri="{BB962C8B-B14F-4D97-AF65-F5344CB8AC3E}">
        <p14:creationId xmlns:p14="http://schemas.microsoft.com/office/powerpoint/2010/main" val="209611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65 Grupo"/>
          <p:cNvGrpSpPr/>
          <p:nvPr/>
        </p:nvGrpSpPr>
        <p:grpSpPr>
          <a:xfrm>
            <a:off x="430086" y="1369434"/>
            <a:ext cx="8275488" cy="3339232"/>
            <a:chOff x="0" y="0"/>
            <a:chExt cx="5539563" cy="2062716"/>
          </a:xfrm>
        </p:grpSpPr>
        <p:pic>
          <p:nvPicPr>
            <p:cNvPr id="5" name="0 Imagen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30"/>
            <a:stretch/>
          </p:blipFill>
          <p:spPr bwMode="auto">
            <a:xfrm>
              <a:off x="0" y="0"/>
              <a:ext cx="2615610" cy="206271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6" name="63 Grupo"/>
            <p:cNvGrpSpPr/>
            <p:nvPr/>
          </p:nvGrpSpPr>
          <p:grpSpPr>
            <a:xfrm>
              <a:off x="2658140" y="0"/>
              <a:ext cx="2881423" cy="2062716"/>
              <a:chOff x="0" y="0"/>
              <a:chExt cx="2881423" cy="2062716"/>
            </a:xfrm>
          </p:grpSpPr>
          <p:pic>
            <p:nvPicPr>
              <p:cNvPr id="7" name="0 Imagen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656" t="6505" r="5" b="29068"/>
              <a:stretch/>
            </p:blipFill>
            <p:spPr bwMode="auto">
              <a:xfrm>
                <a:off x="0" y="0"/>
                <a:ext cx="2881423" cy="2062716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8" name="5 Imagen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8679" y="1956391"/>
                <a:ext cx="1222744" cy="1063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9" name="7 Rectángulo"/>
          <p:cNvSpPr/>
          <p:nvPr/>
        </p:nvSpPr>
        <p:spPr>
          <a:xfrm>
            <a:off x="660401" y="4916764"/>
            <a:ext cx="84153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Fuente: Aerofotografía IGAC, 2004. y  Ortofotografía Sensor </a:t>
            </a:r>
            <a:r>
              <a:rPr lang="es-CO" sz="1200" dirty="0" err="1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RapidEye</a:t>
            </a:r>
            <a:r>
              <a:rPr lang="es-CO" sz="1200" dirty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, 2014. Elaboración propia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30086" y="993236"/>
            <a:ext cx="35069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Pérdidas en el Bosque Seco Tropical. </a:t>
            </a:r>
            <a:endParaRPr lang="es-CO" sz="1400" b="1" dirty="0">
              <a:solidFill>
                <a:schemeClr val="accent1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1" name="1 Rectángulo"/>
          <p:cNvSpPr>
            <a:spLocks noGrp="1"/>
          </p:cNvSpPr>
          <p:nvPr>
            <p:ph type="title"/>
          </p:nvPr>
        </p:nvSpPr>
        <p:spPr>
          <a:xfrm>
            <a:off x="1205546" y="5265243"/>
            <a:ext cx="6763800" cy="461635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rmAutofit/>
          </a:bodyPr>
          <a:lstStyle/>
          <a:p>
            <a:r>
              <a:rPr lang="es-ES" dirty="0" smtClean="0">
                <a:solidFill>
                  <a:schemeClr val="bg1">
                    <a:lumMod val="65000"/>
                  </a:schemeClr>
                </a:solidFill>
              </a:rPr>
              <a:t>Impactos en el medio ambiente</a:t>
            </a:r>
            <a:endParaRPr lang="es-CO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78291" y="161264"/>
            <a:ext cx="6763800" cy="5030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rmAutofit/>
          </a:bodyPr>
          <a:lstStyle>
            <a:lvl1pPr lvl="0" algn="ctr" defTabSz="457200" rtl="0" eaLnBrk="1" latinLnBrk="0" hangingPunct="1">
              <a:spcBef>
                <a:spcPts val="0"/>
              </a:spcBef>
              <a:buNone/>
              <a:defRPr sz="1800" b="1" kern="1200">
                <a:solidFill>
                  <a:srgbClr val="FFFFFF"/>
                </a:solidFill>
                <a:latin typeface="Helvetica"/>
                <a:ea typeface="Muli"/>
                <a:cs typeface="Helvetica"/>
                <a:sym typeface="Muli"/>
              </a:defRPr>
            </a:lvl1pPr>
            <a:lvl2pPr lvl="1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r>
              <a:rPr lang="es-CO" dirty="0" smtClean="0"/>
              <a:t>CONFLICTOS EN EL PERIURBANO DE GALAPA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9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Recorte de pantall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53"/>
          <a:stretch/>
        </p:blipFill>
        <p:spPr>
          <a:xfrm>
            <a:off x="496097" y="1410160"/>
            <a:ext cx="3907383" cy="3721483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478561" y="5151459"/>
            <a:ext cx="128753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9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Fuente: Google </a:t>
            </a:r>
            <a:r>
              <a:rPr lang="es-CO" sz="900" dirty="0" err="1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Earth</a:t>
            </a:r>
            <a:endParaRPr lang="es-CO" sz="900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96097" y="1071994"/>
            <a:ext cx="49634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Estado del cauce del Arroyo Caña, año 2009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78291" y="161264"/>
            <a:ext cx="6763800" cy="5030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rmAutofit/>
          </a:bodyPr>
          <a:lstStyle>
            <a:lvl1pPr lvl="0" algn="ctr" defTabSz="457200" rtl="0" eaLnBrk="1" latinLnBrk="0" hangingPunct="1">
              <a:spcBef>
                <a:spcPts val="0"/>
              </a:spcBef>
              <a:buNone/>
              <a:defRPr sz="1800" b="1" kern="1200">
                <a:solidFill>
                  <a:srgbClr val="FFFFFF"/>
                </a:solidFill>
                <a:latin typeface="Helvetica"/>
                <a:ea typeface="Muli"/>
                <a:cs typeface="Helvetica"/>
                <a:sym typeface="Muli"/>
              </a:defRPr>
            </a:lvl1pPr>
            <a:lvl2pPr lvl="1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r>
              <a:rPr lang="es-CO" dirty="0" smtClean="0"/>
              <a:t>CONFLICTOS EN EL PERIURBANO DE GALAPA</a:t>
            </a:r>
            <a:endParaRPr lang="en-US" dirty="0"/>
          </a:p>
        </p:txBody>
      </p:sp>
      <p:pic>
        <p:nvPicPr>
          <p:cNvPr id="10" name="0 Imagen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190" y="1902812"/>
            <a:ext cx="4429573" cy="27361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860758" y="4638989"/>
            <a:ext cx="1551261" cy="3296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900" dirty="0" smtClean="0">
                <a:solidFill>
                  <a:schemeClr val="bg1">
                    <a:lumMod val="50000"/>
                  </a:schemeClr>
                </a:solidFill>
              </a:rPr>
              <a:t>Fuente: </a:t>
            </a:r>
            <a:r>
              <a:rPr lang="es-CO" sz="900" dirty="0">
                <a:solidFill>
                  <a:schemeClr val="bg1">
                    <a:lumMod val="50000"/>
                  </a:schemeClr>
                </a:solidFill>
              </a:rPr>
              <a:t>(ZOFIA, 2013</a:t>
            </a:r>
            <a:r>
              <a:rPr lang="es-CO" sz="9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s-CO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1 Rectángulo"/>
          <p:cNvSpPr txBox="1">
            <a:spLocks/>
          </p:cNvSpPr>
          <p:nvPr/>
        </p:nvSpPr>
        <p:spPr>
          <a:xfrm>
            <a:off x="1581516" y="5253365"/>
            <a:ext cx="6763800" cy="461635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rmAutofit/>
          </a:bodyPr>
          <a:lstStyle>
            <a:lvl1pPr lvl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1800" b="1" kern="1200">
                <a:solidFill>
                  <a:srgbClr val="FFFFFF"/>
                </a:solidFill>
                <a:latin typeface="Helvetica"/>
                <a:ea typeface="Muli"/>
                <a:cs typeface="Helvetica"/>
                <a:sym typeface="Muli"/>
              </a:defRPr>
            </a:lvl1pPr>
            <a:lvl2pPr lvl="1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r>
              <a:rPr lang="es-ES" smtClean="0">
                <a:solidFill>
                  <a:schemeClr val="bg1">
                    <a:lumMod val="65000"/>
                  </a:schemeClr>
                </a:solidFill>
                <a:latin typeface="Helvetica" pitchFamily="34" charset="0"/>
                <a:cs typeface="Helvetica" pitchFamily="34" charset="0"/>
              </a:rPr>
              <a:t>Impactos en el medio ambiente</a:t>
            </a:r>
            <a:endParaRPr lang="es-CO" dirty="0">
              <a:solidFill>
                <a:schemeClr val="bg1">
                  <a:lumMod val="6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04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1071008"/>
            <a:ext cx="2700169" cy="975942"/>
          </a:xfrm>
        </p:spPr>
        <p:txBody>
          <a:bodyPr>
            <a:normAutofit/>
          </a:bodyPr>
          <a:lstStyle/>
          <a:p>
            <a:pPr lvl="0"/>
            <a:r>
              <a:rPr lang="es-CO" sz="1400" b="1" dirty="0"/>
              <a:t>Principales Transformaciones </a:t>
            </a:r>
            <a:r>
              <a:rPr lang="es-CO" sz="1400" b="1" dirty="0" smtClean="0"/>
              <a:t>Territoriales</a:t>
            </a:r>
          </a:p>
          <a:p>
            <a:pPr lvl="0"/>
            <a:endParaRPr lang="es-CO" dirty="0"/>
          </a:p>
          <a:p>
            <a:pPr lvl="0"/>
            <a:endParaRPr lang="es-CO" dirty="0" smtClean="0"/>
          </a:p>
          <a:p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idx="10"/>
          </p:nvPr>
        </p:nvSpPr>
        <p:spPr>
          <a:xfrm>
            <a:off x="2566376" y="1071008"/>
            <a:ext cx="3021624" cy="975942"/>
          </a:xfrm>
        </p:spPr>
        <p:txBody>
          <a:bodyPr>
            <a:normAutofit/>
          </a:bodyPr>
          <a:lstStyle/>
          <a:p>
            <a:pPr lvl="0"/>
            <a:r>
              <a:rPr lang="es-CO" sz="1400" b="1" dirty="0"/>
              <a:t>Aspectos claves </a:t>
            </a:r>
            <a:r>
              <a:rPr lang="es-CO" sz="1400" b="1" dirty="0" smtClean="0"/>
              <a:t>que las </a:t>
            </a:r>
            <a:r>
              <a:rPr lang="es-CO" sz="1400" b="1" dirty="0"/>
              <a:t>han influenciado</a:t>
            </a:r>
          </a:p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idx="10"/>
          </p:nvPr>
        </p:nvSpPr>
        <p:spPr>
          <a:xfrm>
            <a:off x="6127915" y="1071008"/>
            <a:ext cx="2680966" cy="975942"/>
          </a:xfrm>
        </p:spPr>
        <p:txBody>
          <a:bodyPr>
            <a:normAutofit/>
          </a:bodyPr>
          <a:lstStyle/>
          <a:p>
            <a:pPr lvl="0"/>
            <a:r>
              <a:rPr lang="es-CO" sz="1400" b="1" dirty="0"/>
              <a:t>Rol de la Planificación Territorial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0631" y="1988673"/>
            <a:ext cx="192039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Proyectos de vivienda de interés social</a:t>
            </a:r>
          </a:p>
          <a:p>
            <a:pPr lvl="0" algn="just"/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pPr lvl="0"/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Localización de Industrias, parques industriales, zona franca</a:t>
            </a:r>
          </a:p>
          <a:p>
            <a:pPr lvl="0" algn="just"/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pPr lvl="0"/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Perdidas de Bosque Seco Tropical y canalización de cuerpos de agua.</a:t>
            </a:r>
          </a:p>
        </p:txBody>
      </p:sp>
      <p:sp>
        <p:nvSpPr>
          <p:cNvPr id="9" name="Rectangle 8"/>
          <p:cNvSpPr/>
          <p:nvPr/>
        </p:nvSpPr>
        <p:spPr>
          <a:xfrm>
            <a:off x="2409371" y="1988673"/>
            <a:ext cx="35835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Económico: 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impulsar el desarrollo económico </a:t>
            </a: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municipal en busca de 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generación de empleos, </a:t>
            </a: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las presiones de la dinámica 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económica </a:t>
            </a: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 de Barranquilla.  </a:t>
            </a:r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pPr lvl="0" algn="just"/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pPr lvl="0" algn="just"/>
            <a:r>
              <a:rPr lang="es-CO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Político</a:t>
            </a:r>
            <a:r>
              <a:rPr 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: 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vinculación de Galapa al AMB, exención de impuestos a actividades de industria y servicios.</a:t>
            </a:r>
          </a:p>
          <a:p>
            <a:pPr lvl="0" algn="just"/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pPr lvl="0" algn="just"/>
            <a:r>
              <a:rPr 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Social: 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ofrecer solución de vivienda a personas de bajos recursos. </a:t>
            </a:r>
            <a:endParaRPr lang="es-CO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pPr lvl="0" algn="just"/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pPr lvl="0" algn="just"/>
            <a:r>
              <a:rPr 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Físico: 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Buena accesibilidad por la carretera La Cordialidad y futura construcción de la Autopista Metropolitana. Cercanía a zonas portuarias, </a:t>
            </a: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 presencia de suelos para expansión urbana.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27915" y="1955185"/>
            <a:ext cx="268096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Clasificación 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y  asignación de usos del suelo en el plan básico de ordenamiento territorial PBOT</a:t>
            </a:r>
          </a:p>
          <a:p>
            <a:pPr lvl="0" algn="just"/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pPr lvl="0" algn="just"/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Revisión 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y Ajuste  al PBOT  - Asignación de suelo de expansión urbana de tipo industrial.</a:t>
            </a:r>
          </a:p>
          <a:p>
            <a:pPr lvl="0" algn="just"/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pPr lvl="0" algn="just"/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Elaboración de la zonificación ambiental en el POMCA</a:t>
            </a:r>
          </a:p>
          <a:p>
            <a:pPr lvl="0" algn="just"/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1" name="1 Rectángulo"/>
          <p:cNvSpPr txBox="1">
            <a:spLocks/>
          </p:cNvSpPr>
          <p:nvPr/>
        </p:nvSpPr>
        <p:spPr>
          <a:xfrm>
            <a:off x="3152586" y="37122"/>
            <a:ext cx="2664482" cy="553968"/>
          </a:xfrm>
          <a:prstGeom prst="rect">
            <a:avLst/>
          </a:prstGeom>
        </p:spPr>
        <p:txBody>
          <a:bodyPr vert="horz" wrap="none" lIns="91425" tIns="91425" rIns="91425" bIns="91425" rtlCol="0" anchor="t" anchorCtr="0">
            <a:spAutoFit/>
          </a:bodyPr>
          <a:lstStyle>
            <a:lvl1pPr lvl="0" algn="ctr" defTabSz="457200" rtl="0" eaLnBrk="1" latinLnBrk="0" hangingPunct="1">
              <a:spcBef>
                <a:spcPts val="0"/>
              </a:spcBef>
              <a:buNone/>
              <a:defRPr sz="1800" b="1" kern="1200">
                <a:solidFill>
                  <a:srgbClr val="FFFFFF"/>
                </a:solidFill>
                <a:latin typeface="Helvetica"/>
                <a:ea typeface="Muli"/>
                <a:cs typeface="Helvetica"/>
                <a:sym typeface="Muli"/>
              </a:defRPr>
            </a:lvl1pPr>
            <a:lvl2pPr lvl="1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r>
              <a:rPr lang="es-CO" sz="2400" dirty="0" smtClean="0"/>
              <a:t>CONCLUSIONES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19494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25" tIns="91425" rIns="91425" bIns="91425" rtlCol="0" anchor="t" anchorCtr="0">
            <a:normAutofit/>
          </a:bodyPr>
          <a:lstStyle/>
          <a:p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CONTEXTUALIZACIÓN TERRITORIAL DE GALAPA</a:t>
            </a:r>
          </a:p>
        </p:txBody>
      </p:sp>
      <p:pic>
        <p:nvPicPr>
          <p:cNvPr id="3" name="0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9" t="8091" r="11274" b="13351"/>
          <a:stretch/>
        </p:blipFill>
        <p:spPr bwMode="auto">
          <a:xfrm>
            <a:off x="51094" y="1171762"/>
            <a:ext cx="2583896" cy="3754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0 Imagen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7" t="7061" r="9550" b="6064"/>
          <a:stretch/>
        </p:blipFill>
        <p:spPr bwMode="auto">
          <a:xfrm>
            <a:off x="2839366" y="1171762"/>
            <a:ext cx="2707982" cy="3754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MAPA barranquilla copy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6" t="9733" r="988"/>
          <a:stretch/>
        </p:blipFill>
        <p:spPr>
          <a:xfrm>
            <a:off x="5701106" y="1171762"/>
            <a:ext cx="3375218" cy="380913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73539" y="4980896"/>
            <a:ext cx="10334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COLOMBIA</a:t>
            </a:r>
            <a:endParaRPr lang="es-ES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577140" y="5041186"/>
            <a:ext cx="15923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DEPARTAMENTO DEL ATLANTICO</a:t>
            </a:r>
            <a:endParaRPr lang="es-ES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529067" y="4980896"/>
            <a:ext cx="2054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AREA METROPOLITANA DE BARRANQUILLA</a:t>
            </a:r>
            <a:endParaRPr lang="es-ES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73539" y="1404257"/>
            <a:ext cx="271490" cy="272143"/>
          </a:xfrm>
          <a:prstGeom prst="rect">
            <a:avLst/>
          </a:prstGeom>
          <a:noFill/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Conector recto 11"/>
          <p:cNvCxnSpPr/>
          <p:nvPr/>
        </p:nvCxnSpPr>
        <p:spPr>
          <a:xfrm>
            <a:off x="1045029" y="1540328"/>
            <a:ext cx="3517443" cy="5443"/>
          </a:xfrm>
          <a:prstGeom prst="line">
            <a:avLst/>
          </a:prstGeom>
          <a:noFill/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13" name="Rectángulo 12"/>
          <p:cNvSpPr/>
          <p:nvPr/>
        </p:nvSpPr>
        <p:spPr>
          <a:xfrm>
            <a:off x="4562472" y="1404257"/>
            <a:ext cx="782413" cy="936172"/>
          </a:xfrm>
          <a:prstGeom prst="rect">
            <a:avLst/>
          </a:prstGeom>
          <a:noFill/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6019800" y="2732313"/>
            <a:ext cx="1621971" cy="1567544"/>
          </a:xfrm>
          <a:prstGeom prst="rect">
            <a:avLst/>
          </a:prstGeom>
          <a:noFill/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9" name="Conector angular 18"/>
          <p:cNvCxnSpPr/>
          <p:nvPr/>
        </p:nvCxnSpPr>
        <p:spPr>
          <a:xfrm rot="16200000" flipH="1">
            <a:off x="4614914" y="2894971"/>
            <a:ext cx="1959428" cy="850344"/>
          </a:xfrm>
          <a:prstGeom prst="bentConnector3">
            <a:avLst/>
          </a:prstGeom>
          <a:noFill/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71959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1801" y="950676"/>
            <a:ext cx="3289300" cy="4053124"/>
          </a:xfrm>
          <a:solidFill>
            <a:srgbClr val="CCEC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s-CO" dirty="0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Se </a:t>
            </a:r>
            <a:r>
              <a:rPr lang="es-CO" dirty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hace necesario hacer un esfuerzo mayor por lograr la coordinación entre los distintos planes que inciden en la ordenación del territorio y que se implementen acciones con el objetivo de hacer </a:t>
            </a:r>
            <a:r>
              <a:rPr lang="es-CO" b="1" dirty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que las transformaciones territoriales estén orientadas de tal manera, que además de beneficiar el desarrollo económico del municipio, consigan la protección y el aprovechamiento sostenible del medio natural.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550887997"/>
              </p:ext>
            </p:extLst>
          </p:nvPr>
        </p:nvGraphicFramePr>
        <p:xfrm>
          <a:off x="-1" y="994229"/>
          <a:ext cx="522514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Rectángulo"/>
          <p:cNvSpPr>
            <a:spLocks noGrp="1"/>
          </p:cNvSpPr>
          <p:nvPr>
            <p:ph type="title"/>
          </p:nvPr>
        </p:nvSpPr>
        <p:spPr>
          <a:xfrm>
            <a:off x="3062339" y="0"/>
            <a:ext cx="3077380" cy="6155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/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390868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BIBLIOGRAFÍA</a:t>
            </a:r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741405" y="1235299"/>
            <a:ext cx="805660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/>
              <a:t>Acosta Echeverría, R. M. (1995). </a:t>
            </a:r>
            <a:r>
              <a:rPr lang="es-ES" sz="1400" i="1" dirty="0"/>
              <a:t>Génesis y actualidad de Galapa 1533-1994.</a:t>
            </a:r>
            <a:r>
              <a:rPr lang="es-ES" sz="1400" dirty="0"/>
              <a:t> Barranquilla: Taller Carlos Dúchense</a:t>
            </a:r>
            <a:r>
              <a:rPr lang="es-ES" sz="1400" dirty="0" smtClean="0"/>
              <a:t>.</a:t>
            </a:r>
          </a:p>
          <a:p>
            <a:endParaRPr lang="es-CO" sz="1400" dirty="0"/>
          </a:p>
          <a:p>
            <a:r>
              <a:rPr lang="es-ES" sz="1400" dirty="0" err="1"/>
              <a:t>Area</a:t>
            </a:r>
            <a:r>
              <a:rPr lang="es-ES" sz="1400" dirty="0"/>
              <a:t> Metropolitana de Barranquilla. (2013). </a:t>
            </a:r>
            <a:r>
              <a:rPr lang="es-ES" sz="1400" i="1" dirty="0"/>
              <a:t>Acuerdo Metropolitano N° 002.</a:t>
            </a:r>
            <a:r>
              <a:rPr lang="es-ES" sz="1400" dirty="0"/>
              <a:t> Obtenido de http://</a:t>
            </a:r>
            <a:r>
              <a:rPr lang="es-ES" sz="1400" dirty="0" smtClean="0"/>
              <a:t>www.ambq.gov.co/public_html/ambq/userfiles/file/ACUERDO%20METROPOLITANO-002-2013.pdf</a:t>
            </a:r>
          </a:p>
          <a:p>
            <a:endParaRPr lang="es-CO" sz="1400" dirty="0"/>
          </a:p>
          <a:p>
            <a:r>
              <a:rPr lang="es-ES" sz="1400" dirty="0"/>
              <a:t>Blanco Barros, J. A. (1987). </a:t>
            </a:r>
            <a:r>
              <a:rPr lang="es-ES" sz="1400" i="1" dirty="0"/>
              <a:t>El norte de </a:t>
            </a:r>
            <a:r>
              <a:rPr lang="es-ES" sz="1400" i="1" dirty="0" err="1"/>
              <a:t>Tierradentro</a:t>
            </a:r>
            <a:r>
              <a:rPr lang="es-ES" sz="1400" i="1" dirty="0"/>
              <a:t> y los orígenes de Barranquilla : estudios y documentos para una geografía histórica del Departamento del Atlántico.</a:t>
            </a:r>
            <a:r>
              <a:rPr lang="es-ES" sz="1400" dirty="0"/>
              <a:t> Bogotá, Colombia: Banco de la República</a:t>
            </a:r>
            <a:r>
              <a:rPr lang="es-ES" sz="1400" dirty="0" smtClean="0"/>
              <a:t>.</a:t>
            </a:r>
          </a:p>
          <a:p>
            <a:endParaRPr lang="es-ES" sz="1400" dirty="0" smtClean="0"/>
          </a:p>
          <a:p>
            <a:r>
              <a:rPr lang="es-ES" sz="1400" dirty="0"/>
              <a:t>Corporación Autónoma Regional del Atlántico, Departamento Técnico Administrativo del Medio Ambiente Barranquilla, Corporación Autónoma Regional del Río Grande de la Magdalena, Conservación Internacional Colombia. (2006). </a:t>
            </a:r>
            <a:r>
              <a:rPr lang="es-ES" sz="1400" i="1" dirty="0"/>
              <a:t>Plan de Ordenamiento y Manejo de la Cuenca Hidrográfica de la Ciénaga de Mallorquín -POMCA Mallorquín-.</a:t>
            </a:r>
            <a:r>
              <a:rPr lang="es-ES" sz="1400" dirty="0"/>
              <a:t> Obtenido de http://</a:t>
            </a:r>
            <a:r>
              <a:rPr lang="es-ES" sz="1400" dirty="0" smtClean="0"/>
              <a:t>www.crautonoma.gov.co/cramap/doc_mallorquin.php</a:t>
            </a:r>
          </a:p>
          <a:p>
            <a:endParaRPr lang="es-ES" sz="1400" dirty="0"/>
          </a:p>
          <a:p>
            <a:r>
              <a:rPr lang="es-ES" sz="1400" dirty="0"/>
              <a:t>Departamento Administrativo Nacional de </a:t>
            </a:r>
            <a:r>
              <a:rPr lang="es-ES" sz="1400" dirty="0" err="1"/>
              <a:t>Estadistica</a:t>
            </a:r>
            <a:r>
              <a:rPr lang="es-ES" sz="1400" dirty="0"/>
              <a:t> - DANE. (2005). </a:t>
            </a:r>
            <a:r>
              <a:rPr lang="es-ES" sz="1400" i="1" dirty="0"/>
              <a:t>Censo Básico 2005</a:t>
            </a:r>
            <a:r>
              <a:rPr lang="es-ES" sz="1400" dirty="0"/>
              <a:t>. Obtenido de Sistema de Consulta </a:t>
            </a:r>
            <a:r>
              <a:rPr lang="es-ES" sz="1400" dirty="0" err="1"/>
              <a:t>Infromación</a:t>
            </a:r>
            <a:r>
              <a:rPr lang="es-ES" sz="1400" dirty="0"/>
              <a:t> Censal: </a:t>
            </a:r>
            <a:r>
              <a:rPr lang="es-CO" sz="1400" dirty="0"/>
              <a:t>https://www.dane.gov.co/index.php/poblacion-y-demografia/sistema-de-consulta</a:t>
            </a:r>
          </a:p>
          <a:p>
            <a:endParaRPr lang="es-ES" sz="1400" dirty="0"/>
          </a:p>
          <a:p>
            <a:endParaRPr lang="es-ES" sz="1400" dirty="0" smtClean="0"/>
          </a:p>
          <a:p>
            <a:endParaRPr lang="es-CO" sz="1400" dirty="0"/>
          </a:p>
          <a:p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44628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BIBLIOGRAFÍA</a:t>
            </a:r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741405" y="913521"/>
            <a:ext cx="805660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/>
              <a:t>Corporación Autónoma Regional del Atlántico. (14 de Agosto de 2008). Resolución 475. </a:t>
            </a:r>
            <a:r>
              <a:rPr lang="es-ES" sz="1400" i="1" dirty="0"/>
              <a:t>Concertación del Plan Parcial Zona Industrial y Comercial de Galapa</a:t>
            </a:r>
            <a:r>
              <a:rPr lang="es-ES" sz="1400" dirty="0"/>
              <a:t>. Barranquilla</a:t>
            </a:r>
            <a:r>
              <a:rPr lang="es-ES" sz="1400" dirty="0" smtClean="0"/>
              <a:t>.</a:t>
            </a:r>
          </a:p>
          <a:p>
            <a:endParaRPr lang="es-ES" sz="1400" dirty="0"/>
          </a:p>
          <a:p>
            <a:r>
              <a:rPr lang="es-ES" sz="1400" dirty="0"/>
              <a:t>Ministerio de Vivienda, Ciudad y Territorio. (2012). </a:t>
            </a:r>
            <a:r>
              <a:rPr lang="es-ES" sz="1400" i="1" dirty="0"/>
              <a:t>Bases conceptuales para la formulación del Ordenamiento Territorial Departamental en el marco de la LOOT / ley 1454 de 2011.</a:t>
            </a:r>
            <a:r>
              <a:rPr lang="es-ES" sz="1400" dirty="0"/>
              <a:t>Obtenido de  https://colaboracion.dnp.gov.co/CDT/Desarrollo%20Territorial/Bases%20conceptuales%20para%20la%20formulaci%C3%B3n%20del%20ordenamiento%20territorial%20departamental%20-%20MVCT.pdf</a:t>
            </a:r>
            <a:endParaRPr lang="es-CO" sz="1400" dirty="0"/>
          </a:p>
          <a:p>
            <a:r>
              <a:rPr lang="es-ES" sz="1400" dirty="0"/>
              <a:t>Misión del Sistema de Ciudades. (Diciembre de 2012). Algunos Aspectos del Análisis del Sistema de Ciudades. Bogotá.</a:t>
            </a:r>
          </a:p>
          <a:p>
            <a:endParaRPr lang="es-CO" sz="1400" dirty="0"/>
          </a:p>
          <a:p>
            <a:r>
              <a:rPr lang="es-ES" sz="1400" dirty="0"/>
              <a:t>Polo Martínez, I. M. (2013). </a:t>
            </a:r>
            <a:r>
              <a:rPr lang="es-ES" sz="1400" i="1" dirty="0"/>
              <a:t>Proyección del crecimiento urbano del área Metropolitana de Barranquilla a 20 años, mediante el uso de los SIG.</a:t>
            </a:r>
            <a:r>
              <a:rPr lang="es-ES" sz="1400" dirty="0"/>
              <a:t> (trabajo de máster sin publicar), Universidad del Norte, </a:t>
            </a:r>
            <a:r>
              <a:rPr lang="es-ES" sz="1400" dirty="0" smtClean="0"/>
              <a:t>Barranquilla</a:t>
            </a:r>
          </a:p>
          <a:p>
            <a:endParaRPr lang="es-ES" sz="1400" dirty="0"/>
          </a:p>
          <a:p>
            <a:r>
              <a:rPr lang="es-ES" sz="1400" dirty="0"/>
              <a:t>Secretaría de Planeación Municipal. (2011). </a:t>
            </a:r>
            <a:r>
              <a:rPr lang="es-ES" sz="1400" i="1" dirty="0"/>
              <a:t>Revisión Plan </a:t>
            </a:r>
            <a:r>
              <a:rPr lang="es-ES" sz="1400" i="1" dirty="0" err="1"/>
              <a:t>Basico</a:t>
            </a:r>
            <a:r>
              <a:rPr lang="es-ES" sz="1400" i="1" dirty="0"/>
              <a:t> de Ordenamiento </a:t>
            </a:r>
            <a:r>
              <a:rPr lang="es-ES" sz="1400" i="1" dirty="0" err="1"/>
              <a:t>Territrial</a:t>
            </a:r>
            <a:r>
              <a:rPr lang="es-ES" sz="1400" i="1" dirty="0"/>
              <a:t> del municipio de Galapa.</a:t>
            </a:r>
            <a:r>
              <a:rPr lang="es-ES" sz="1400" dirty="0"/>
              <a:t> Galapa.</a:t>
            </a:r>
          </a:p>
          <a:p>
            <a:endParaRPr lang="es-ES" sz="1400" dirty="0"/>
          </a:p>
          <a:p>
            <a:r>
              <a:rPr lang="es-ES" sz="1400" dirty="0"/>
              <a:t>ZOFIA. (2013). </a:t>
            </a:r>
            <a:r>
              <a:rPr lang="es-ES" sz="1400" i="1" dirty="0"/>
              <a:t>Presentación Comercial.</a:t>
            </a:r>
            <a:r>
              <a:rPr lang="es-ES" sz="1400" dirty="0"/>
              <a:t> Galapa.</a:t>
            </a:r>
            <a:endParaRPr lang="es-CO" sz="1400" dirty="0"/>
          </a:p>
          <a:p>
            <a:endParaRPr lang="es-ES" sz="1400" dirty="0" smtClean="0"/>
          </a:p>
          <a:p>
            <a:endParaRPr lang="es-CO" sz="1400" dirty="0"/>
          </a:p>
          <a:p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8935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Rectángulo"/>
          <p:cNvSpPr>
            <a:spLocks noGrp="1"/>
          </p:cNvSpPr>
          <p:nvPr>
            <p:ph type="title"/>
          </p:nvPr>
        </p:nvSpPr>
        <p:spPr>
          <a:xfrm>
            <a:off x="2703559" y="2569637"/>
            <a:ext cx="3736890" cy="572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 smtClean="0"/>
              <a:t>MUCHAS GRACIAS !</a:t>
            </a:r>
            <a:endParaRPr lang="es-CO" sz="2800" b="1" dirty="0"/>
          </a:p>
        </p:txBody>
      </p:sp>
    </p:spTree>
    <p:extLst>
      <p:ext uri="{BB962C8B-B14F-4D97-AF65-F5344CB8AC3E}">
        <p14:creationId xmlns:p14="http://schemas.microsoft.com/office/powerpoint/2010/main" val="219334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bitant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54" y="808616"/>
            <a:ext cx="2313713" cy="2249321"/>
          </a:xfrm>
          <a:prstGeom prst="rect">
            <a:avLst/>
          </a:prstGeom>
        </p:spPr>
      </p:pic>
      <p:grpSp>
        <p:nvGrpSpPr>
          <p:cNvPr id="2" name="1 Grupo"/>
          <p:cNvGrpSpPr/>
          <p:nvPr/>
        </p:nvGrpSpPr>
        <p:grpSpPr>
          <a:xfrm>
            <a:off x="192652" y="408804"/>
            <a:ext cx="2787215" cy="2673026"/>
            <a:chOff x="192652" y="225918"/>
            <a:chExt cx="2787215" cy="2673026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192653" y="225918"/>
              <a:ext cx="2633832" cy="95333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400" b="1" dirty="0" smtClean="0">
                  <a:solidFill>
                    <a:srgbClr val="4CC0F2"/>
                  </a:solidFill>
                </a:rPr>
                <a:t>2.460.863 </a:t>
              </a:r>
              <a:r>
                <a:rPr lang="en-US" sz="1400" b="1" dirty="0" err="1" smtClean="0">
                  <a:solidFill>
                    <a:srgbClr val="4CC0F2"/>
                  </a:solidFill>
                </a:rPr>
                <a:t>hab</a:t>
              </a:r>
              <a:r>
                <a:rPr lang="en-US" sz="1400" b="1" dirty="0" smtClean="0">
                  <a:solidFill>
                    <a:srgbClr val="4CC0F2"/>
                  </a:solidFill>
                </a:rPr>
                <a:t> itantes en el </a:t>
              </a:r>
              <a:r>
                <a:rPr lang="en-US" sz="1400" b="1" dirty="0" err="1" smtClean="0">
                  <a:solidFill>
                    <a:srgbClr val="4CC0F2"/>
                  </a:solidFill>
                </a:rPr>
                <a:t>Departamento</a:t>
              </a:r>
              <a:r>
                <a:rPr lang="en-US" sz="1400" b="1" dirty="0" smtClean="0">
                  <a:solidFill>
                    <a:srgbClr val="4CC0F2"/>
                  </a:solidFill>
                </a:rPr>
                <a:t> del Atlántico</a:t>
              </a:r>
              <a:endParaRPr lang="en-US" sz="1400" b="1" dirty="0">
                <a:solidFill>
                  <a:srgbClr val="4CC0F2"/>
                </a:solidFill>
              </a:endParaRPr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92652" y="2532898"/>
              <a:ext cx="2787215" cy="3660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82% (2.025.071 </a:t>
              </a:r>
              <a:r>
                <a:rPr lang="en-US" sz="1200" b="1" dirty="0" err="1" smtClean="0">
                  <a:solidFill>
                    <a:schemeClr val="bg1">
                      <a:lumMod val="50000"/>
                    </a:schemeClr>
                  </a:solidFill>
                </a:rPr>
                <a:t>hab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) se </a:t>
              </a:r>
              <a:r>
                <a:rPr lang="es-ES_tradnl" sz="1200" b="1" dirty="0" smtClean="0">
                  <a:solidFill>
                    <a:schemeClr val="bg1">
                      <a:lumMod val="50000"/>
                    </a:schemeClr>
                  </a:solidFill>
                </a:rPr>
                <a:t>concentran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  <a:p>
              <a:pPr algn="l"/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en los </a:t>
              </a:r>
              <a:r>
                <a:rPr lang="en-US" sz="1200" b="1" dirty="0" err="1" smtClean="0">
                  <a:solidFill>
                    <a:schemeClr val="bg1">
                      <a:lumMod val="50000"/>
                    </a:schemeClr>
                  </a:solidFill>
                </a:rPr>
                <a:t>municipios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 del AMB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0" y="5421854"/>
            <a:ext cx="3931372" cy="293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</a:rPr>
              <a:t>Fuente: Censos de población del DANE y Proyecciones de población municipales por área 2005 – 2020. Elaboración propia. </a:t>
            </a:r>
            <a:endParaRPr lang="es-CO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0" t="2378" r="5286" b="7884"/>
          <a:stretch/>
        </p:blipFill>
        <p:spPr bwMode="auto">
          <a:xfrm>
            <a:off x="192653" y="3189952"/>
            <a:ext cx="3572523" cy="22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5" r="29306"/>
          <a:stretch/>
        </p:blipFill>
        <p:spPr>
          <a:xfrm>
            <a:off x="4496693" y="2182284"/>
            <a:ext cx="2886189" cy="3239570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4367605" y="590781"/>
            <a:ext cx="4442908" cy="154270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</a:pP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 Área Metropolitana de Barranquilla es 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cuarto mayor conglomerado urbano del  país. El 98% de su población está  concentrada en zonas urbanas y tan solo el 2% en las zonas rurales. </a:t>
            </a:r>
            <a:endParaRPr lang="es-CO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Entró en funcionamiento mediante ordenanza Nº </a:t>
            </a: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028 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diciembre 11  en diciembre de 1981. Inicialmente estaba compuesta por los municipios de: Barranquilla, Puerto Colombia, Soledad y Malambo y, transcurridos 17 años, en 1998 se integró el Municipio de </a:t>
            </a:r>
            <a:r>
              <a:rPr lang="es-CO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Galapa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844446" y="12538"/>
            <a:ext cx="6763800" cy="503099"/>
          </a:xfrm>
        </p:spPr>
        <p:txBody>
          <a:bodyPr vert="horz" lIns="91425" tIns="91425" rIns="91425" bIns="91425" rtlCol="0" anchor="t" anchorCtr="0">
            <a:normAutofit/>
          </a:bodyPr>
          <a:lstStyle/>
          <a:p>
            <a:r>
              <a:rPr lang="es-CO" sz="1600" b="1" dirty="0">
                <a:solidFill>
                  <a:schemeClr val="accent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CONTEXTUALIZACIÓN TERRITORIAL DE GALAPA</a:t>
            </a:r>
          </a:p>
        </p:txBody>
      </p:sp>
    </p:spTree>
    <p:extLst>
      <p:ext uri="{BB962C8B-B14F-4D97-AF65-F5344CB8AC3E}">
        <p14:creationId xmlns:p14="http://schemas.microsoft.com/office/powerpoint/2010/main" val="48587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62391" y="1329737"/>
            <a:ext cx="2989599" cy="362953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s-CO" sz="1200" dirty="0">
                <a:solidFill>
                  <a:schemeClr val="accent1">
                    <a:lumMod val="50000"/>
                  </a:schemeClr>
                </a:solidFill>
                <a:ea typeface="+mn-ea"/>
              </a:rPr>
              <a:t>El municipio de Galapa comprende un área de 93 km²</a:t>
            </a:r>
          </a:p>
          <a:p>
            <a:pPr marL="0" indent="0" algn="just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endParaRPr lang="es-CO" sz="1200" dirty="0">
              <a:solidFill>
                <a:schemeClr val="accent1">
                  <a:lumMod val="50000"/>
                </a:schemeClr>
              </a:solidFill>
              <a:ea typeface="+mn-ea"/>
            </a:endParaRPr>
          </a:p>
          <a:p>
            <a:pPr marL="0" indent="0" algn="just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s-CO" sz="1200" dirty="0">
                <a:solidFill>
                  <a:schemeClr val="accent1">
                    <a:lumMod val="50000"/>
                  </a:schemeClr>
                </a:solidFill>
                <a:ea typeface="+mn-ea"/>
              </a:rPr>
              <a:t>La carretera principal que lo atraviesa es La Cordialidad, </a:t>
            </a:r>
            <a:r>
              <a:rPr lang="es-CO" sz="1200" dirty="0" smtClean="0">
                <a:solidFill>
                  <a:schemeClr val="accent1">
                    <a:lumMod val="50000"/>
                  </a:schemeClr>
                </a:solidFill>
                <a:ea typeface="+mn-ea"/>
              </a:rPr>
              <a:t>(1982) corresponde </a:t>
            </a:r>
            <a:r>
              <a:rPr lang="es-CO" sz="1200" dirty="0">
                <a:solidFill>
                  <a:schemeClr val="accent1">
                    <a:lumMod val="50000"/>
                  </a:schemeClr>
                </a:solidFill>
                <a:ea typeface="+mn-ea"/>
              </a:rPr>
              <a:t>al tramo N°6 </a:t>
            </a:r>
            <a:r>
              <a:rPr lang="es-CO" sz="1200" dirty="0" smtClean="0">
                <a:solidFill>
                  <a:schemeClr val="accent1">
                    <a:lumMod val="50000"/>
                  </a:schemeClr>
                </a:solidFill>
                <a:ea typeface="+mn-ea"/>
              </a:rPr>
              <a:t>de la </a:t>
            </a:r>
            <a:r>
              <a:rPr lang="es-CO" sz="1200" dirty="0">
                <a:solidFill>
                  <a:schemeClr val="accent1">
                    <a:lumMod val="50000"/>
                  </a:schemeClr>
                </a:solidFill>
                <a:ea typeface="+mn-ea"/>
              </a:rPr>
              <a:t>Ruta Nacional </a:t>
            </a:r>
            <a:r>
              <a:rPr lang="es-CO" sz="1200" dirty="0" smtClean="0">
                <a:solidFill>
                  <a:schemeClr val="accent1">
                    <a:lumMod val="50000"/>
                  </a:schemeClr>
                </a:solidFill>
                <a:ea typeface="+mn-ea"/>
              </a:rPr>
              <a:t>90 ( </a:t>
            </a:r>
            <a:r>
              <a:rPr lang="es-CO" sz="1200" dirty="0">
                <a:solidFill>
                  <a:schemeClr val="accent1">
                    <a:lumMod val="50000"/>
                  </a:schemeClr>
                </a:solidFill>
                <a:ea typeface="+mn-ea"/>
              </a:rPr>
              <a:t>que, a su vez, es una de las </a:t>
            </a:r>
            <a:r>
              <a:rPr lang="es-CO" sz="1200" dirty="0" smtClean="0">
                <a:solidFill>
                  <a:schemeClr val="accent1">
                    <a:lumMod val="50000"/>
                  </a:schemeClr>
                </a:solidFill>
                <a:ea typeface="+mn-ea"/>
              </a:rPr>
              <a:t>bifurcación </a:t>
            </a:r>
            <a:r>
              <a:rPr lang="es-CO" sz="1200" dirty="0">
                <a:solidFill>
                  <a:schemeClr val="accent1">
                    <a:lumMod val="50000"/>
                  </a:schemeClr>
                </a:solidFill>
                <a:ea typeface="+mn-ea"/>
              </a:rPr>
              <a:t>de la Troncal de </a:t>
            </a:r>
            <a:r>
              <a:rPr lang="es-CO" sz="1200" dirty="0" smtClean="0">
                <a:solidFill>
                  <a:schemeClr val="accent1">
                    <a:lumMod val="50000"/>
                  </a:schemeClr>
                </a:solidFill>
                <a:ea typeface="+mn-ea"/>
              </a:rPr>
              <a:t>Caribe). </a:t>
            </a:r>
          </a:p>
          <a:p>
            <a:pPr marL="0" indent="0" algn="just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s-CO" sz="1200" dirty="0" smtClean="0">
                <a:solidFill>
                  <a:schemeClr val="accent1">
                    <a:lumMod val="50000"/>
                  </a:schemeClr>
                </a:solidFill>
                <a:ea typeface="+mn-ea"/>
              </a:rPr>
              <a:t>Autopista metropolitana en construcción</a:t>
            </a:r>
            <a:endParaRPr lang="en-US" sz="1200" dirty="0">
              <a:solidFill>
                <a:schemeClr val="accent1">
                  <a:lumMod val="50000"/>
                </a:schemeClr>
              </a:solidFill>
              <a:ea typeface="+mn-ea"/>
            </a:endParaRPr>
          </a:p>
        </p:txBody>
      </p:sp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0"/>
            <a:ext cx="5740400" cy="572767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7973" y="302375"/>
            <a:ext cx="2844018" cy="1537183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rm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1800" b="1" kern="1200">
                <a:solidFill>
                  <a:srgbClr val="FFFFFF"/>
                </a:solidFill>
                <a:latin typeface="Helvetica"/>
                <a:ea typeface="Muli"/>
                <a:cs typeface="Helvetica"/>
                <a:sym typeface="Muli"/>
              </a:defRPr>
            </a:lvl1pPr>
            <a:lvl2pPr lvl="1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CONTEXTUALIZACIÓN TERRITORIAL DE GALAPA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9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8662" y="10758"/>
            <a:ext cx="5157267" cy="561231"/>
          </a:xfrm>
        </p:spPr>
        <p:txBody>
          <a:bodyPr/>
          <a:lstStyle/>
          <a:p>
            <a:r>
              <a:rPr lang="es-CO" dirty="0"/>
              <a:t>MARCO FÍSICO-NATURAL</a:t>
            </a:r>
            <a:endParaRPr lang="en-US" dirty="0"/>
          </a:p>
        </p:txBody>
      </p:sp>
      <p:pic>
        <p:nvPicPr>
          <p:cNvPr id="7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7" t="1993" r="38935" b="62251"/>
          <a:stretch/>
        </p:blipFill>
        <p:spPr bwMode="auto">
          <a:xfrm>
            <a:off x="-37437" y="0"/>
            <a:ext cx="3426794" cy="46644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9" y="4664406"/>
            <a:ext cx="1120152" cy="569186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4294967295"/>
          </p:nvPr>
        </p:nvSpPr>
        <p:spPr>
          <a:xfrm>
            <a:off x="3389357" y="414248"/>
            <a:ext cx="5614794" cy="31250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CO" sz="1400" dirty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Bosque Seco Tropical.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CO" sz="1400" dirty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El Bosque seco Tropical (Bs-T)  se encuentra en tierras bajas (0-1000 m </a:t>
            </a:r>
            <a:r>
              <a:rPr lang="es-CO" sz="1400" dirty="0" err="1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s.n.m</a:t>
            </a:r>
            <a:r>
              <a:rPr lang="es-CO" sz="1400" dirty="0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). </a:t>
            </a:r>
            <a:r>
              <a:rPr lang="es-CO" sz="1400" dirty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Este ecosistema sostiene una diversidad única de plantas, animales y microorganismos, cuyas especies se han adaptado a condiciones extremas. Adicionalmente, el BST presta servicios fundamentales, tales como la regulación hídrica, la retención de suelos y captura de carbono (Instituto Alexander von Humboldt, 2015).</a:t>
            </a:r>
          </a:p>
          <a:p>
            <a:pPr algn="just"/>
            <a:endParaRPr lang="es-ES" sz="1400" dirty="0">
              <a:solidFill>
                <a:schemeClr val="bg1"/>
              </a:solidFill>
              <a:latin typeface="Helvetica"/>
              <a:cs typeface="Helvetica"/>
            </a:endParaRPr>
          </a:p>
          <a:p>
            <a:endParaRPr lang="en-US" sz="1400" dirty="0"/>
          </a:p>
        </p:txBody>
      </p:sp>
      <p:pic>
        <p:nvPicPr>
          <p:cNvPr id="6" name="8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8"/>
          <a:stretch/>
        </p:blipFill>
        <p:spPr>
          <a:xfrm>
            <a:off x="4702092" y="3374067"/>
            <a:ext cx="3238013" cy="2101334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4702092" y="3022258"/>
            <a:ext cx="3324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Ecosistemas terrestres de Galapa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966144" y="5468779"/>
            <a:ext cx="479620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Fuente: </a:t>
            </a:r>
            <a:r>
              <a:rPr lang="es-C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Corporación Autónoma Regional del Atlántico et al. 2006. Elaboración propia</a:t>
            </a:r>
          </a:p>
        </p:txBody>
      </p:sp>
      <p:pic>
        <p:nvPicPr>
          <p:cNvPr id="9" name="Imagen 2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865" y="4424734"/>
            <a:ext cx="1876797" cy="129290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511865" y="4920343"/>
            <a:ext cx="1876797" cy="13062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859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 Rectángulo"/>
          <p:cNvSpPr/>
          <p:nvPr/>
        </p:nvSpPr>
        <p:spPr>
          <a:xfrm>
            <a:off x="171553" y="866061"/>
            <a:ext cx="45524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Crecimiento de la población municipal 1938-2015</a:t>
            </a:r>
            <a:endParaRPr lang="es-CO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5326" y="4209792"/>
            <a:ext cx="3429360" cy="525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050" b="1" dirty="0" smtClean="0">
                <a:solidFill>
                  <a:schemeClr val="bg1">
                    <a:lumMod val="50000"/>
                  </a:schemeClr>
                </a:solidFill>
              </a:rPr>
              <a:t>Fuente: </a:t>
            </a:r>
            <a:r>
              <a:rPr lang="es-CO" sz="1050" dirty="0" smtClean="0">
                <a:solidFill>
                  <a:schemeClr val="bg1">
                    <a:lumMod val="50000"/>
                  </a:schemeClr>
                </a:solidFill>
              </a:rPr>
              <a:t>Censos de población del DANE y Proyecciones de población municipales por área 2005 – 2020. Elaboración propia. </a:t>
            </a:r>
            <a:endParaRPr lang="es-CO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8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26" y="1173838"/>
            <a:ext cx="3755931" cy="28832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5 Rectángulo"/>
          <p:cNvSpPr/>
          <p:nvPr/>
        </p:nvSpPr>
        <p:spPr>
          <a:xfrm>
            <a:off x="4990625" y="866061"/>
            <a:ext cx="35873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Distribución de la Población del municipio de Galapa</a:t>
            </a:r>
          </a:p>
        </p:txBody>
      </p:sp>
      <p:pic>
        <p:nvPicPr>
          <p:cNvPr id="11" name="6 Imagen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2" t="2841" r="17605" b="3977"/>
          <a:stretch/>
        </p:blipFill>
        <p:spPr bwMode="auto">
          <a:xfrm>
            <a:off x="5531573" y="1389281"/>
            <a:ext cx="2219055" cy="13498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5 Rectángulo"/>
          <p:cNvSpPr/>
          <p:nvPr/>
        </p:nvSpPr>
        <p:spPr>
          <a:xfrm>
            <a:off x="4990625" y="2856634"/>
            <a:ext cx="35873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Porcentaje del valor agregado municipal por grandes ramas de actividad económica</a:t>
            </a:r>
            <a:endParaRPr lang="es-CO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98783" y="163104"/>
            <a:ext cx="6068071" cy="366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600" b="1" dirty="0" smtClean="0">
                <a:solidFill>
                  <a:srgbClr val="4CC0F2"/>
                </a:solidFill>
                <a:latin typeface="Helvetica"/>
                <a:cs typeface="Helvetica"/>
              </a:rPr>
              <a:t>PRINCIPALES RASGOS SOCIO-DEMOGRÁFICOS</a:t>
            </a:r>
            <a:endParaRPr lang="es-CO" sz="1600" b="1" dirty="0">
              <a:solidFill>
                <a:srgbClr val="4CC0F2"/>
              </a:solidFill>
              <a:latin typeface="Helvetica"/>
              <a:cs typeface="Helvetica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999066" y="5235143"/>
            <a:ext cx="357887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es-ES" sz="1050" b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Fuente: </a:t>
            </a:r>
            <a:r>
              <a:rPr lang="es-ES" sz="105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DNP a partir de información del DANE - 2015</a:t>
            </a:r>
          </a:p>
        </p:txBody>
      </p:sp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99" y="3567657"/>
            <a:ext cx="1439913" cy="1277612"/>
          </a:xfrm>
          <a:prstGeom prst="rect">
            <a:avLst/>
          </a:prstGeom>
        </p:spPr>
      </p:pic>
      <p:grpSp>
        <p:nvGrpSpPr>
          <p:cNvPr id="22" name="Grupo 21"/>
          <p:cNvGrpSpPr/>
          <p:nvPr/>
        </p:nvGrpSpPr>
        <p:grpSpPr>
          <a:xfrm>
            <a:off x="6236085" y="3595489"/>
            <a:ext cx="2907915" cy="1343483"/>
            <a:chOff x="6388485" y="3746402"/>
            <a:chExt cx="3346582" cy="1431168"/>
          </a:xfrm>
        </p:grpSpPr>
        <p:pic>
          <p:nvPicPr>
            <p:cNvPr id="16" name="Imagen 15" descr="Recorte de pantalla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192" b="11706"/>
            <a:stretch/>
          </p:blipFill>
          <p:spPr>
            <a:xfrm>
              <a:off x="6405191" y="3996777"/>
              <a:ext cx="3329876" cy="239485"/>
            </a:xfrm>
            <a:prstGeom prst="rect">
              <a:avLst/>
            </a:prstGeom>
          </p:spPr>
        </p:pic>
        <p:grpSp>
          <p:nvGrpSpPr>
            <p:cNvPr id="21" name="Grupo 20"/>
            <p:cNvGrpSpPr/>
            <p:nvPr/>
          </p:nvGrpSpPr>
          <p:grpSpPr>
            <a:xfrm>
              <a:off x="6388485" y="3746402"/>
              <a:ext cx="3346582" cy="1431168"/>
              <a:chOff x="6388485" y="3746402"/>
              <a:chExt cx="3346582" cy="1431168"/>
            </a:xfrm>
          </p:grpSpPr>
          <p:pic>
            <p:nvPicPr>
              <p:cNvPr id="6" name="Imagen 5" descr="Recorte de pantalla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7222"/>
              <a:stretch/>
            </p:blipFill>
            <p:spPr>
              <a:xfrm>
                <a:off x="6388485" y="4682582"/>
                <a:ext cx="3346582" cy="277031"/>
              </a:xfrm>
              <a:prstGeom prst="rect">
                <a:avLst/>
              </a:prstGeom>
            </p:spPr>
          </p:pic>
          <p:pic>
            <p:nvPicPr>
              <p:cNvPr id="15" name="Imagen 14" descr="Recorte de pantalla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277" b="66104"/>
              <a:stretch/>
            </p:blipFill>
            <p:spPr>
              <a:xfrm>
                <a:off x="6408766" y="3746402"/>
                <a:ext cx="3326301" cy="250372"/>
              </a:xfrm>
              <a:prstGeom prst="rect">
                <a:avLst/>
              </a:prstGeom>
            </p:spPr>
          </p:pic>
          <p:pic>
            <p:nvPicPr>
              <p:cNvPr id="17" name="Imagen 16" descr="Recorte de pantalla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8220"/>
              <a:stretch/>
            </p:blipFill>
            <p:spPr>
              <a:xfrm>
                <a:off x="6405191" y="4439783"/>
                <a:ext cx="3316626" cy="253105"/>
              </a:xfrm>
              <a:prstGeom prst="rect">
                <a:avLst/>
              </a:prstGeom>
            </p:spPr>
          </p:pic>
          <p:pic>
            <p:nvPicPr>
              <p:cNvPr id="18" name="Imagen 17" descr="Recorte de pantalla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4340" b="46034"/>
              <a:stretch/>
            </p:blipFill>
            <p:spPr>
              <a:xfrm>
                <a:off x="6405191" y="4236265"/>
                <a:ext cx="3316626" cy="206829"/>
              </a:xfrm>
              <a:prstGeom prst="rect">
                <a:avLst/>
              </a:prstGeom>
            </p:spPr>
          </p:pic>
          <p:pic>
            <p:nvPicPr>
              <p:cNvPr id="20" name="Imagen 19" descr="Recorte de pantalla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893" b="34725"/>
              <a:stretch/>
            </p:blipFill>
            <p:spPr>
              <a:xfrm>
                <a:off x="6388485" y="4953393"/>
                <a:ext cx="3333332" cy="22417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19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71974" y="1685238"/>
            <a:ext cx="14181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rgbClr val="7F7F7F"/>
                </a:solidFill>
              </a:rPr>
              <a:t>Incorporación al AMB(1998</a:t>
            </a:r>
            <a:r>
              <a:rPr lang="es-ES" sz="1100" dirty="0" smtClean="0">
                <a:solidFill>
                  <a:srgbClr val="7F7F7F"/>
                </a:solidFill>
              </a:rPr>
              <a:t>).</a:t>
            </a:r>
          </a:p>
          <a:p>
            <a:endParaRPr lang="es-ES" sz="1100" dirty="0" smtClean="0">
              <a:solidFill>
                <a:srgbClr val="7F7F7F"/>
              </a:solidFill>
            </a:endParaRPr>
          </a:p>
          <a:p>
            <a:r>
              <a:rPr lang="es-ES" sz="1100" dirty="0">
                <a:solidFill>
                  <a:srgbClr val="7F7F7F"/>
                </a:solidFill>
              </a:rPr>
              <a:t>Aumento de la </a:t>
            </a:r>
            <a:r>
              <a:rPr lang="es-ES" sz="1100" dirty="0" smtClean="0">
                <a:solidFill>
                  <a:srgbClr val="7F7F7F"/>
                </a:solidFill>
              </a:rPr>
              <a:t>población.</a:t>
            </a:r>
            <a:endParaRPr lang="es-ES" sz="1100" dirty="0">
              <a:solidFill>
                <a:srgbClr val="7F7F7F"/>
              </a:solidFill>
            </a:endParaRPr>
          </a:p>
          <a:p>
            <a:endParaRPr lang="es-ES" sz="1100" dirty="0">
              <a:solidFill>
                <a:srgbClr val="7F7F7F"/>
              </a:solidFill>
            </a:endParaRPr>
          </a:p>
          <a:p>
            <a:r>
              <a:rPr lang="es-ES" sz="1100" dirty="0" smtClean="0">
                <a:solidFill>
                  <a:srgbClr val="7F7F7F"/>
                </a:solidFill>
              </a:rPr>
              <a:t>Inicio de las transformaciones en el periurbano. proyectos de vivienda de interés social (2000).</a:t>
            </a:r>
            <a:endParaRPr lang="es-ES" sz="1100" dirty="0">
              <a:solidFill>
                <a:srgbClr val="7F7F7F"/>
              </a:solidFill>
            </a:endParaRPr>
          </a:p>
          <a:p>
            <a:endParaRPr lang="es-ES" sz="1100" dirty="0" smtClean="0">
              <a:solidFill>
                <a:srgbClr val="7F7F7F"/>
              </a:solidFill>
            </a:endParaRPr>
          </a:p>
          <a:p>
            <a:r>
              <a:rPr lang="es-ES" sz="1100" dirty="0" smtClean="0">
                <a:solidFill>
                  <a:srgbClr val="7F7F7F"/>
                </a:solidFill>
              </a:rPr>
              <a:t>Aprobación del  Plan  Básico de OT (2002).</a:t>
            </a:r>
          </a:p>
          <a:p>
            <a:endParaRPr lang="es-ES" sz="1100" dirty="0">
              <a:solidFill>
                <a:srgbClr val="7F7F7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5826" y="1058834"/>
            <a:ext cx="1887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1984-2004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17934" y="1058834"/>
            <a:ext cx="1887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2005-2015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7439126" y="1682638"/>
            <a:ext cx="1544235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rgbClr val="7F7F7F"/>
                </a:solidFill>
              </a:defRPr>
            </a:lvl1pPr>
          </a:lstStyle>
          <a:p>
            <a:r>
              <a:rPr lang="es-ES" dirty="0"/>
              <a:t>Aprobación del POMCA Mallorquín (2007)</a:t>
            </a:r>
          </a:p>
          <a:p>
            <a:endParaRPr lang="es-ES" dirty="0"/>
          </a:p>
          <a:p>
            <a:r>
              <a:rPr lang="es-ES" dirty="0"/>
              <a:t>Cambios en los Usos del Suelo Revisión y ajuste al PBOT (2008)- Plan Parcial  Zona Franca </a:t>
            </a:r>
            <a:r>
              <a:rPr lang="es-ES" dirty="0" err="1"/>
              <a:t>Zofia</a:t>
            </a:r>
            <a:r>
              <a:rPr lang="es-ES" dirty="0"/>
              <a:t> ( 2008)- </a:t>
            </a:r>
            <a:endParaRPr lang="es-ES" dirty="0" smtClean="0"/>
          </a:p>
          <a:p>
            <a:endParaRPr lang="es-ES" dirty="0"/>
          </a:p>
          <a:p>
            <a:r>
              <a:rPr lang="es-CO" dirty="0" smtClean="0"/>
              <a:t>Exención </a:t>
            </a:r>
            <a:r>
              <a:rPr lang="es-CO" dirty="0"/>
              <a:t>de impuestos a todas las industrias y </a:t>
            </a:r>
            <a:r>
              <a:rPr lang="es-CO" dirty="0" smtClean="0"/>
              <a:t>actividades de servicios</a:t>
            </a:r>
            <a:endParaRPr lang="es-ES" dirty="0" smtClean="0"/>
          </a:p>
          <a:p>
            <a:r>
              <a:rPr lang="es-ES" dirty="0" smtClean="0"/>
              <a:t>Revisión </a:t>
            </a:r>
            <a:r>
              <a:rPr lang="es-ES" dirty="0"/>
              <a:t>y ajuste al PBOT (2011)</a:t>
            </a:r>
          </a:p>
          <a:p>
            <a:endParaRPr lang="es-ES" dirty="0"/>
          </a:p>
          <a:p>
            <a:r>
              <a:rPr lang="es-ES" dirty="0"/>
              <a:t>Expansión Urbana Industrial-logística y comercial.</a:t>
            </a:r>
          </a:p>
          <a:p>
            <a:endParaRPr lang="es-ES" dirty="0"/>
          </a:p>
        </p:txBody>
      </p:sp>
      <p:pic>
        <p:nvPicPr>
          <p:cNvPr id="14" name="Picture 2" descr="barra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31"/>
          <a:stretch/>
        </p:blipFill>
        <p:spPr>
          <a:xfrm>
            <a:off x="264596" y="1396160"/>
            <a:ext cx="8718765" cy="370839"/>
          </a:xfrm>
          <a:prstGeom prst="rect">
            <a:avLst/>
          </a:prstGeom>
        </p:spPr>
      </p:pic>
      <p:sp>
        <p:nvSpPr>
          <p:cNvPr id="17" name="TextBox 9"/>
          <p:cNvSpPr txBox="1"/>
          <p:nvPr/>
        </p:nvSpPr>
        <p:spPr>
          <a:xfrm>
            <a:off x="0" y="1040140"/>
            <a:ext cx="134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CC0F2"/>
                </a:solidFill>
              </a:rPr>
              <a:t>PERÍODOS</a:t>
            </a:r>
            <a:endParaRPr lang="en-US" b="1" dirty="0">
              <a:solidFill>
                <a:srgbClr val="4CC0F2"/>
              </a:solidFill>
            </a:endParaRPr>
          </a:p>
        </p:txBody>
      </p:sp>
      <p:pic>
        <p:nvPicPr>
          <p:cNvPr id="19" name="0 Imagen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" t="7241" r="26785"/>
          <a:stretch/>
        </p:blipFill>
        <p:spPr>
          <a:xfrm>
            <a:off x="76132" y="1749652"/>
            <a:ext cx="2595841" cy="3645397"/>
          </a:xfrm>
          <a:prstGeom prst="rect">
            <a:avLst/>
          </a:prstGeom>
        </p:spPr>
      </p:pic>
      <p:sp>
        <p:nvSpPr>
          <p:cNvPr id="20" name="156 Cuadro de texto"/>
          <p:cNvSpPr txBox="1"/>
          <p:nvPr/>
        </p:nvSpPr>
        <p:spPr>
          <a:xfrm>
            <a:off x="1145182" y="2628168"/>
            <a:ext cx="1195393" cy="39127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180340" algn="ctr">
              <a:spcAft>
                <a:spcPts val="0"/>
              </a:spcAft>
            </a:pPr>
            <a:r>
              <a:rPr lang="es-CO" sz="900" b="1" dirty="0">
                <a:solidFill>
                  <a:srgbClr val="FFFFFF"/>
                </a:solidFill>
                <a:effectLst/>
                <a:latin typeface="Times New Roman"/>
                <a:ea typeface="Franklin Gothic Book"/>
                <a:cs typeface="Times New Roman"/>
              </a:rPr>
              <a:t>Urbanización Villa Olímpica</a:t>
            </a:r>
            <a:endParaRPr lang="es-CO" sz="1200" dirty="0">
              <a:effectLst/>
              <a:latin typeface="Times New Roman"/>
              <a:ea typeface="Franklin Gothic Book"/>
              <a:cs typeface="Times New Roman"/>
            </a:endParaRPr>
          </a:p>
        </p:txBody>
      </p:sp>
      <p:sp>
        <p:nvSpPr>
          <p:cNvPr id="21" name="157 Cuadro de texto"/>
          <p:cNvSpPr txBox="1"/>
          <p:nvPr/>
        </p:nvSpPr>
        <p:spPr>
          <a:xfrm>
            <a:off x="-339214" y="2840537"/>
            <a:ext cx="1405330" cy="4901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180340" algn="ctr">
              <a:spcAft>
                <a:spcPts val="0"/>
              </a:spcAft>
            </a:pPr>
            <a:r>
              <a:rPr lang="es-CO" sz="1000" b="1" dirty="0">
                <a:solidFill>
                  <a:srgbClr val="FFFFFF"/>
                </a:solidFill>
                <a:effectLst/>
                <a:latin typeface="Times New Roman"/>
                <a:ea typeface="Franklin Gothic Book"/>
                <a:cs typeface="Times New Roman"/>
              </a:rPr>
              <a:t>Urbanización Mundo Feliz</a:t>
            </a:r>
            <a:endParaRPr lang="es-CO" sz="1200" dirty="0">
              <a:effectLst/>
              <a:latin typeface="Times New Roman"/>
              <a:ea typeface="Franklin Gothic Book"/>
              <a:cs typeface="Times New Roman"/>
            </a:endParaRPr>
          </a:p>
        </p:txBody>
      </p:sp>
      <p:sp>
        <p:nvSpPr>
          <p:cNvPr id="22" name="158 Cuadro de texto"/>
          <p:cNvSpPr txBox="1"/>
          <p:nvPr/>
        </p:nvSpPr>
        <p:spPr>
          <a:xfrm>
            <a:off x="449635" y="4715691"/>
            <a:ext cx="1071053" cy="39557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180340" algn="just">
              <a:lnSpc>
                <a:spcPct val="200000"/>
              </a:lnSpc>
              <a:spcAft>
                <a:spcPts val="0"/>
              </a:spcAft>
            </a:pPr>
            <a:r>
              <a:rPr lang="es-CO" sz="900" b="1" dirty="0">
                <a:solidFill>
                  <a:srgbClr val="FFFFFF"/>
                </a:solidFill>
                <a:effectLst/>
                <a:latin typeface="Times New Roman"/>
                <a:ea typeface="Franklin Gothic Book"/>
                <a:cs typeface="Times New Roman"/>
              </a:rPr>
              <a:t>Los Carruajes</a:t>
            </a:r>
            <a:endParaRPr lang="es-CO" sz="1200" dirty="0">
              <a:effectLst/>
              <a:latin typeface="Times New Roman"/>
              <a:ea typeface="Franklin Gothic Book"/>
              <a:cs typeface="Times New Roman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-104645" y="5424784"/>
            <a:ext cx="2908074" cy="290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CO" sz="9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Fuente: Aerofotografía IGAC, 2004. Elaboración propia.</a:t>
            </a:r>
          </a:p>
          <a:p>
            <a:pPr algn="ctr">
              <a:spcBef>
                <a:spcPct val="0"/>
              </a:spcBef>
            </a:pPr>
            <a:r>
              <a:rPr lang="es-CO" sz="9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 </a:t>
            </a:r>
          </a:p>
        </p:txBody>
      </p:sp>
      <p:pic>
        <p:nvPicPr>
          <p:cNvPr id="24" name="0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0302" y="4715691"/>
            <a:ext cx="1640534" cy="673985"/>
          </a:xfrm>
          <a:prstGeom prst="rect">
            <a:avLst/>
          </a:prstGeom>
        </p:spPr>
      </p:pic>
      <p:pic>
        <p:nvPicPr>
          <p:cNvPr id="25" name="0 Imagen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79" t="2964" r="18353" b="44696"/>
          <a:stretch/>
        </p:blipFill>
        <p:spPr bwMode="auto">
          <a:xfrm>
            <a:off x="4623978" y="1757628"/>
            <a:ext cx="2728292" cy="36671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26 Rectángulo"/>
          <p:cNvSpPr/>
          <p:nvPr/>
        </p:nvSpPr>
        <p:spPr>
          <a:xfrm>
            <a:off x="4481650" y="5424784"/>
            <a:ext cx="3385751" cy="28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CO" sz="9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Fuente: Ortofotografía Sensor </a:t>
            </a:r>
            <a:r>
              <a:rPr lang="es-CO" sz="900" dirty="0" err="1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RapidEye</a:t>
            </a:r>
            <a:r>
              <a:rPr lang="es-CO" sz="90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, 2014. Elaboración propia.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1145182" y="132500"/>
            <a:ext cx="6763800" cy="503099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TRANSFORMACIONES EN EL PERIURBANO DE GALAPA</a:t>
            </a:r>
            <a:b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CO" dirty="0" smtClean="0"/>
              <a:t/>
            </a:r>
            <a:br>
              <a:rPr lang="es-CO" dirty="0" smtClean="0"/>
            </a:br>
            <a:endParaRPr lang="en-US" dirty="0"/>
          </a:p>
        </p:txBody>
      </p:sp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126" y="4784407"/>
            <a:ext cx="1601442" cy="62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7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90100" y="5276985"/>
            <a:ext cx="6763800" cy="673199"/>
          </a:xfrm>
        </p:spPr>
        <p:txBody>
          <a:bodyPr vert="horz" lIns="91425" tIns="91425" rIns="91425" bIns="91425" rtlCol="0" anchor="t" anchorCtr="0">
            <a:normAutofit fontScale="97500"/>
          </a:bodyPr>
          <a:lstStyle/>
          <a:p>
            <a:pPr>
              <a:spcBef>
                <a:spcPts val="0"/>
              </a:spcBef>
            </a:pP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Crecimiento Industrial de  </a:t>
            </a:r>
            <a:r>
              <a:rPr lang="es-CO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Galapa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7" t="4171" b="26545"/>
          <a:stretch/>
        </p:blipFill>
        <p:spPr bwMode="auto">
          <a:xfrm>
            <a:off x="2205318" y="-1"/>
            <a:ext cx="4636548" cy="50345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7" t="77268" r="38009" b="11409"/>
          <a:stretch/>
        </p:blipFill>
        <p:spPr bwMode="auto">
          <a:xfrm>
            <a:off x="6841866" y="4303067"/>
            <a:ext cx="2302134" cy="7342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208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1428</TotalTime>
  <Words>2183</Words>
  <Application>Microsoft Office PowerPoint</Application>
  <PresentationFormat>Presentación en pantalla (16:10)</PresentationFormat>
  <Paragraphs>237</Paragraphs>
  <Slides>33</Slides>
  <Notes>1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Tema de Office</vt:lpstr>
      <vt:lpstr>Presentación de PowerPoint</vt:lpstr>
      <vt:lpstr>INTRODUCCIÓN</vt:lpstr>
      <vt:lpstr>CONTEXTUALIZACIÓN TERRITORIAL DE GALAPA</vt:lpstr>
      <vt:lpstr>CONTEXTUALIZACIÓN TERRITORIAL DE GALAPA</vt:lpstr>
      <vt:lpstr>Presentación de PowerPoint</vt:lpstr>
      <vt:lpstr>MARCO FÍSICO-NATURAL</vt:lpstr>
      <vt:lpstr>Presentación de PowerPoint</vt:lpstr>
      <vt:lpstr> TRANSFORMACIONES EN EL PERIURBANO DE GALAPA  </vt:lpstr>
      <vt:lpstr>Presentación de PowerPoint</vt:lpstr>
      <vt:lpstr>MAPA DEL CRECIMIENTO URBANO DE GALAPA 1950-2015</vt:lpstr>
      <vt:lpstr>Presentación de PowerPoint</vt:lpstr>
      <vt:lpstr>Presentación de PowerPoint</vt:lpstr>
      <vt:lpstr>Presentación de PowerPoint</vt:lpstr>
      <vt:lpstr>Presentación de PowerPoint</vt:lpstr>
      <vt:lpstr>PLANIFICACIÓN TERRITORIAL Y MEDIOAMBIENTAL DE AFECCIÓN AL MUNICIPIO DE GALAPA</vt:lpstr>
      <vt:lpstr>PLAN BÁSICO DE ORDENAMIENTO TERRITORIAL (PBOT) DEL  MUNICIPIO DE GALAPA. Acuerdo N° 020 del 2002 </vt:lpstr>
      <vt:lpstr>PLAN BÁSICO DE ORDENAMIENTO TERRITORIAL (PBOT) DEL  MUNICIPIO DE GALAPA. Acuerdo N° 020 del 2002 </vt:lpstr>
      <vt:lpstr>PLAN DE ORDENAMIENTO Y MANEJO DE LA CUENCA HIDROGRÁFICA DE LA CIÉNAGA DE MALLORQUÍN -POMCA MALLORQUÍN. Acuerdo 001 del 2007</vt:lpstr>
      <vt:lpstr>REVISIÓN Y AJUSTE AL PLAN BÁSICO DE ORDENAMIENTO TERRITORIAL DE MUNICIPIO DE GALAPA. ACUERDO NO. 006 DE 2011 </vt:lpstr>
      <vt:lpstr>Presentación de PowerPoint</vt:lpstr>
      <vt:lpstr>Revisión y Ajuste Parcial del Plan Básico de Ordenamiento Territorial (PBOT) de Galapa   Reubicación de las Zonas Industriales y Comerciales (2008)</vt:lpstr>
      <vt:lpstr>Presentación de PowerPoint</vt:lpstr>
      <vt:lpstr>Presentación de PowerPoint</vt:lpstr>
      <vt:lpstr>Incoherencias entre el POMCA Mallorquín y el PBOT Municipal </vt:lpstr>
      <vt:lpstr>LOCALIZACIÓN DE INDUSTRIA EN ZONA DE USO MÚLTIPLE RESTRINGIDO </vt:lpstr>
      <vt:lpstr>LOCALIZACIÓN DE ZONA FRANCA EN ZONA DE REHABILITACIÓN PRODUCTIVA  </vt:lpstr>
      <vt:lpstr>Impactos en el medio ambiente</vt:lpstr>
      <vt:lpstr>Presentación de PowerPoint</vt:lpstr>
      <vt:lpstr>Presentación de PowerPoint</vt:lpstr>
      <vt:lpstr>CONCLUSIONES</vt:lpstr>
      <vt:lpstr>BIBLIOGRAFÍA</vt:lpstr>
      <vt:lpstr>BIBLIOGRAFÍA</vt:lpstr>
      <vt:lpstr>MUCHAS GRACIAS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Isabel Montañez Parra</dc:creator>
  <cp:lastModifiedBy>USUARIO</cp:lastModifiedBy>
  <cp:revision>110</cp:revision>
  <dcterms:created xsi:type="dcterms:W3CDTF">2018-08-02T14:51:38Z</dcterms:created>
  <dcterms:modified xsi:type="dcterms:W3CDTF">2018-12-06T16:22:40Z</dcterms:modified>
</cp:coreProperties>
</file>