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59" r:id="rId4"/>
    <p:sldId id="278" r:id="rId5"/>
    <p:sldId id="279" r:id="rId6"/>
    <p:sldId id="261" r:id="rId7"/>
    <p:sldId id="260" r:id="rId8"/>
    <p:sldId id="268" r:id="rId9"/>
    <p:sldId id="264" r:id="rId10"/>
    <p:sldId id="265" r:id="rId11"/>
    <p:sldId id="266" r:id="rId12"/>
    <p:sldId id="263" r:id="rId13"/>
    <p:sldId id="267" r:id="rId14"/>
    <p:sldId id="282" r:id="rId15"/>
    <p:sldId id="286" r:id="rId16"/>
    <p:sldId id="287" r:id="rId17"/>
    <p:sldId id="289" r:id="rId18"/>
    <p:sldId id="290" r:id="rId19"/>
    <p:sldId id="269" r:id="rId20"/>
    <p:sldId id="298" r:id="rId21"/>
    <p:sldId id="281" r:id="rId22"/>
    <p:sldId id="291" r:id="rId23"/>
    <p:sldId id="292" r:id="rId24"/>
    <p:sldId id="294" r:id="rId25"/>
    <p:sldId id="284" r:id="rId26"/>
    <p:sldId id="285" r:id="rId27"/>
    <p:sldId id="297" r:id="rId28"/>
    <p:sldId id="296" r:id="rId29"/>
    <p:sldId id="293" r:id="rId30"/>
    <p:sldId id="300" r:id="rId31"/>
    <p:sldId id="295" r:id="rId32"/>
    <p:sldId id="301" r:id="rId33"/>
    <p:sldId id="280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4C5"/>
    <a:srgbClr val="53E0EF"/>
    <a:srgbClr val="FFFFCC"/>
    <a:srgbClr val="EDCF51"/>
    <a:srgbClr val="F6C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118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E05C-6EC4-4B28-B059-98D86F22E5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4BCC-84E4-4CD2-8AEF-BC712F690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6999"/>
            <a:ext cx="5949950" cy="39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23FC17-3460-46B5-9C53-E96BADC40FE5}"/>
              </a:ext>
            </a:extLst>
          </p:cNvPr>
          <p:cNvSpPr txBox="1"/>
          <p:nvPr/>
        </p:nvSpPr>
        <p:spPr>
          <a:xfrm>
            <a:off x="838200" y="4201120"/>
            <a:ext cx="793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 Diego Silva Ardila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A7BFE-5F0E-4286-9114-8305F960EE4F}"/>
              </a:ext>
            </a:extLst>
          </p:cNvPr>
          <p:cNvSpPr txBox="1"/>
          <p:nvPr/>
        </p:nvSpPr>
        <p:spPr>
          <a:xfrm>
            <a:off x="2113280" y="4884003"/>
            <a:ext cx="398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Programa</a:t>
            </a:r>
            <a:r>
              <a:rPr lang="en-US" sz="24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 de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Gesti</a:t>
            </a:r>
            <a:r>
              <a:rPr lang="es-CO" sz="2400" dirty="0" err="1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ón</a:t>
            </a:r>
            <a:r>
              <a:rPr lang="es-CO" sz="24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 y Desarrollo Urbanos </a:t>
            </a:r>
            <a:endParaRPr lang="en-US" sz="2400" dirty="0">
              <a:solidFill>
                <a:schemeClr val="bg1"/>
              </a:solidFill>
              <a:latin typeface="Modern No. 20" panose="02070704070505020303" pitchFamily="18" charset="0"/>
              <a:ea typeface="GungsuhChe" panose="020B0503020000020004" pitchFamily="49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3A257-4D9C-454F-92CF-EBC2CB7BD307}"/>
              </a:ext>
            </a:extLst>
          </p:cNvPr>
          <p:cNvSpPr txBox="1"/>
          <p:nvPr/>
        </p:nvSpPr>
        <p:spPr>
          <a:xfrm>
            <a:off x="2133600" y="578824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FACULTAD DE CIENCIA POL</a:t>
            </a:r>
            <a:r>
              <a:rPr lang="es-CO" sz="16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ÍTICA, GOBIERNO Y RELACIONES INTERNACIONALES</a:t>
            </a:r>
            <a:endParaRPr lang="en-US" sz="1600" dirty="0">
              <a:solidFill>
                <a:schemeClr val="bg1"/>
              </a:solidFill>
              <a:latin typeface="Modern No. 20" panose="02070704070505020303" pitchFamily="18" charset="0"/>
              <a:ea typeface="GungsuhChe" panose="020B0503020000020004" pitchFamily="49" charset="-127"/>
            </a:endParaRPr>
          </a:p>
        </p:txBody>
      </p:sp>
      <p:pic>
        <p:nvPicPr>
          <p:cNvPr id="4098" name="Picture 2" descr="Image result for universidad del rosario">
            <a:extLst>
              <a:ext uri="{FF2B5EF4-FFF2-40B4-BE49-F238E27FC236}">
                <a16:creationId xmlns:a16="http://schemas.microsoft.com/office/drawing/2014/main" id="{C2967919-970C-43FE-90BB-E97A6D77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76674"/>
            <a:ext cx="1292972" cy="14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33 Grupo"/>
          <p:cNvGrpSpPr/>
          <p:nvPr/>
        </p:nvGrpSpPr>
        <p:grpSpPr>
          <a:xfrm>
            <a:off x="6207456" y="1752600"/>
            <a:ext cx="1945944" cy="4419600"/>
            <a:chOff x="6207456" y="1752600"/>
            <a:chExt cx="1945944" cy="4419600"/>
          </a:xfrm>
        </p:grpSpPr>
        <p:sp>
          <p:nvSpPr>
            <p:cNvPr id="26" name="25 Flecha doblada hacia arriba"/>
            <p:cNvSpPr/>
            <p:nvPr/>
          </p:nvSpPr>
          <p:spPr>
            <a:xfrm>
              <a:off x="6248400" y="1752600"/>
              <a:ext cx="1905000" cy="4419600"/>
            </a:xfrm>
            <a:prstGeom prst="bentUpArrow">
              <a:avLst>
                <a:gd name="adj1" fmla="val 24176"/>
                <a:gd name="adj2" fmla="val 21398"/>
                <a:gd name="adj3" fmla="val 3318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1 Título"/>
            <p:cNvSpPr txBox="1">
              <a:spLocks/>
            </p:cNvSpPr>
            <p:nvPr/>
          </p:nvSpPr>
          <p:spPr>
            <a:xfrm>
              <a:off x="6207456" y="5692775"/>
              <a:ext cx="1828800" cy="403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Modern No. 20" pitchFamily="18" charset="0"/>
                  <a:ea typeface="MingLiU" pitchFamily="49" charset="-120"/>
                  <a:cs typeface="+mj-cs"/>
                </a:rPr>
                <a:t>FEEDBACKS</a:t>
              </a:r>
              <a:endParaRPr lang="en-US" sz="2000" b="1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838200" y="1752600"/>
            <a:ext cx="1953904" cy="4419600"/>
            <a:chOff x="838200" y="1752600"/>
            <a:chExt cx="1953904" cy="4419600"/>
          </a:xfrm>
        </p:grpSpPr>
        <p:sp>
          <p:nvSpPr>
            <p:cNvPr id="28" name="27 Flecha doblada hacia arriba"/>
            <p:cNvSpPr/>
            <p:nvPr/>
          </p:nvSpPr>
          <p:spPr>
            <a:xfrm flipH="1">
              <a:off x="838200" y="1752600"/>
              <a:ext cx="1905000" cy="4419600"/>
            </a:xfrm>
            <a:prstGeom prst="bentUpArrow">
              <a:avLst>
                <a:gd name="adj1" fmla="val 24176"/>
                <a:gd name="adj2" fmla="val 21398"/>
                <a:gd name="adj3" fmla="val 3318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1 Título"/>
            <p:cNvSpPr txBox="1">
              <a:spLocks/>
            </p:cNvSpPr>
            <p:nvPr/>
          </p:nvSpPr>
          <p:spPr>
            <a:xfrm>
              <a:off x="963304" y="5692775"/>
              <a:ext cx="1828800" cy="403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Modern No. 20" pitchFamily="18" charset="0"/>
                  <a:ea typeface="MingLiU" pitchFamily="49" charset="-120"/>
                  <a:cs typeface="+mj-cs"/>
                </a:rPr>
                <a:t>FEEDBACKS</a:t>
              </a:r>
              <a:endParaRPr lang="en-US" sz="2000" b="1" baseline="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228600" y="228600"/>
            <a:ext cx="29718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28600" y="685800"/>
            <a:ext cx="2971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SUPPLY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Rural Owner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Ask formation</a:t>
            </a:r>
            <a:endParaRPr lang="en-US" sz="2400" b="1" baseline="0" dirty="0">
              <a:solidFill>
                <a:schemeClr val="bg1">
                  <a:lumMod val="65000"/>
                  <a:lumOff val="35000"/>
                </a:schemeClr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43600" y="228600"/>
            <a:ext cx="29718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943600" y="685800"/>
            <a:ext cx="2971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DEMAND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High Income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- Low Income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Bid formation</a:t>
            </a:r>
            <a:endParaRPr lang="en-US" sz="2400" b="1" baseline="0" dirty="0">
              <a:solidFill>
                <a:schemeClr val="bg1">
                  <a:lumMod val="65000"/>
                  <a:lumOff val="35000"/>
                </a:schemeClr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52800" y="2057400"/>
            <a:ext cx="25146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352800" y="2514600"/>
            <a:ext cx="25146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PRICE NEGOTIATION PROCESS</a:t>
            </a:r>
            <a:endParaRPr lang="en-US" sz="2400" b="1" baseline="0" dirty="0">
              <a:solidFill>
                <a:schemeClr val="bg1">
                  <a:lumMod val="65000"/>
                  <a:lumOff val="35000"/>
                </a:schemeClr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10" name="9 Paralelogramo"/>
          <p:cNvSpPr/>
          <p:nvPr/>
        </p:nvSpPr>
        <p:spPr>
          <a:xfrm>
            <a:off x="3048000" y="54864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Paralelogramo"/>
          <p:cNvSpPr/>
          <p:nvPr/>
        </p:nvSpPr>
        <p:spPr>
          <a:xfrm>
            <a:off x="3048000" y="57912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Paralelogramo"/>
          <p:cNvSpPr/>
          <p:nvPr/>
        </p:nvSpPr>
        <p:spPr>
          <a:xfrm>
            <a:off x="4038600" y="54864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Paralelogramo"/>
          <p:cNvSpPr/>
          <p:nvPr/>
        </p:nvSpPr>
        <p:spPr>
          <a:xfrm>
            <a:off x="4419600" y="56388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Paralelogramo"/>
          <p:cNvSpPr/>
          <p:nvPr/>
        </p:nvSpPr>
        <p:spPr>
          <a:xfrm>
            <a:off x="3505200" y="5486400"/>
            <a:ext cx="609600" cy="2286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Paralelogramo"/>
          <p:cNvSpPr/>
          <p:nvPr/>
        </p:nvSpPr>
        <p:spPr>
          <a:xfrm>
            <a:off x="3429000" y="5638800"/>
            <a:ext cx="838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Paralelogramo"/>
          <p:cNvSpPr/>
          <p:nvPr/>
        </p:nvSpPr>
        <p:spPr>
          <a:xfrm>
            <a:off x="4876800" y="5486400"/>
            <a:ext cx="1219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Paralelogramo"/>
          <p:cNvSpPr/>
          <p:nvPr/>
        </p:nvSpPr>
        <p:spPr>
          <a:xfrm>
            <a:off x="3962400" y="5486400"/>
            <a:ext cx="838200" cy="3810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Paralelogramo"/>
          <p:cNvSpPr/>
          <p:nvPr/>
        </p:nvSpPr>
        <p:spPr>
          <a:xfrm>
            <a:off x="4419600" y="5638800"/>
            <a:ext cx="8382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Paralelogramo"/>
          <p:cNvSpPr/>
          <p:nvPr/>
        </p:nvSpPr>
        <p:spPr>
          <a:xfrm>
            <a:off x="3733800" y="5943600"/>
            <a:ext cx="9144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3352800" y="3886200"/>
            <a:ext cx="25146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3352800" y="4343400"/>
            <a:ext cx="25146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MARKET TRANSACTION</a:t>
            </a:r>
          </a:p>
          <a:p>
            <a:pPr lvl="0" algn="ctr">
              <a:spcBef>
                <a:spcPct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Price</a:t>
            </a:r>
          </a:p>
          <a:p>
            <a:pPr lvl="0" algn="ctr">
              <a:spcBef>
                <a:spcPct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 Ownership</a:t>
            </a:r>
          </a:p>
        </p:txBody>
      </p:sp>
      <p:sp>
        <p:nvSpPr>
          <p:cNvPr id="23" name="22 Flecha abajo"/>
          <p:cNvSpPr/>
          <p:nvPr/>
        </p:nvSpPr>
        <p:spPr>
          <a:xfrm>
            <a:off x="3657600" y="3505200"/>
            <a:ext cx="2057400" cy="304800"/>
          </a:xfrm>
          <a:prstGeom prst="downArrow">
            <a:avLst>
              <a:gd name="adj1" fmla="val 54356"/>
              <a:gd name="adj2" fmla="val 6940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26 Grupo"/>
          <p:cNvGrpSpPr/>
          <p:nvPr/>
        </p:nvGrpSpPr>
        <p:grpSpPr>
          <a:xfrm>
            <a:off x="6019800" y="1752600"/>
            <a:ext cx="2895600" cy="1524000"/>
            <a:chOff x="6019800" y="1752600"/>
            <a:chExt cx="2895600" cy="1524000"/>
          </a:xfrm>
        </p:grpSpPr>
        <p:sp>
          <p:nvSpPr>
            <p:cNvPr id="7" name="6 Flecha doblada hacia arriba"/>
            <p:cNvSpPr/>
            <p:nvPr/>
          </p:nvSpPr>
          <p:spPr>
            <a:xfrm rot="5400000" flipV="1">
              <a:off x="6705600" y="1066800"/>
              <a:ext cx="1524000" cy="2895600"/>
            </a:xfrm>
            <a:prstGeom prst="bentUpArrow">
              <a:avLst>
                <a:gd name="adj1" fmla="val 28135"/>
                <a:gd name="adj2" fmla="val 32724"/>
                <a:gd name="adj3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1 Título"/>
            <p:cNvSpPr txBox="1">
              <a:spLocks/>
            </p:cNvSpPr>
            <p:nvPr/>
          </p:nvSpPr>
          <p:spPr>
            <a:xfrm>
              <a:off x="7315200" y="2568575"/>
              <a:ext cx="1143000" cy="403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dern No. 20" pitchFamily="18" charset="0"/>
                  <a:ea typeface="MingLiU" pitchFamily="49" charset="-120"/>
                  <a:cs typeface="+mj-cs"/>
                </a:rPr>
                <a:t>BID</a:t>
              </a:r>
              <a:endParaRPr 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  <a:ea typeface="MingLiU" pitchFamily="49" charset="-120"/>
                <a:cs typeface="+mj-cs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 flipH="1">
            <a:off x="228600" y="1752600"/>
            <a:ext cx="2895600" cy="1524000"/>
            <a:chOff x="6019800" y="1752600"/>
            <a:chExt cx="2895600" cy="1524000"/>
          </a:xfrm>
        </p:grpSpPr>
        <p:sp>
          <p:nvSpPr>
            <p:cNvPr id="30" name="29 Flecha doblada hacia arriba"/>
            <p:cNvSpPr/>
            <p:nvPr/>
          </p:nvSpPr>
          <p:spPr>
            <a:xfrm rot="5400000" flipV="1">
              <a:off x="6705600" y="1066800"/>
              <a:ext cx="1524000" cy="2895600"/>
            </a:xfrm>
            <a:prstGeom prst="bentUpArrow">
              <a:avLst>
                <a:gd name="adj1" fmla="val 28135"/>
                <a:gd name="adj2" fmla="val 32724"/>
                <a:gd name="adj3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1 Título"/>
            <p:cNvSpPr txBox="1">
              <a:spLocks/>
            </p:cNvSpPr>
            <p:nvPr/>
          </p:nvSpPr>
          <p:spPr>
            <a:xfrm>
              <a:off x="7315200" y="2568575"/>
              <a:ext cx="1143000" cy="403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4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dern No. 20" pitchFamily="18" charset="0"/>
                  <a:ea typeface="MingLiU" pitchFamily="49" charset="-120"/>
                  <a:cs typeface="+mj-cs"/>
                </a:rPr>
                <a:t>ASK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aralelogramo"/>
          <p:cNvSpPr/>
          <p:nvPr/>
        </p:nvSpPr>
        <p:spPr>
          <a:xfrm>
            <a:off x="3048000" y="3048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Paralelogramo"/>
          <p:cNvSpPr/>
          <p:nvPr/>
        </p:nvSpPr>
        <p:spPr>
          <a:xfrm>
            <a:off x="3048000" y="6096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Paralelogramo"/>
          <p:cNvSpPr/>
          <p:nvPr/>
        </p:nvSpPr>
        <p:spPr>
          <a:xfrm>
            <a:off x="4038600" y="3048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Paralelogramo"/>
          <p:cNvSpPr/>
          <p:nvPr/>
        </p:nvSpPr>
        <p:spPr>
          <a:xfrm>
            <a:off x="4419600" y="4572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Paralelogramo"/>
          <p:cNvSpPr/>
          <p:nvPr/>
        </p:nvSpPr>
        <p:spPr>
          <a:xfrm>
            <a:off x="3505200" y="304800"/>
            <a:ext cx="609600" cy="2286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Paralelogramo"/>
          <p:cNvSpPr/>
          <p:nvPr/>
        </p:nvSpPr>
        <p:spPr>
          <a:xfrm>
            <a:off x="3429000" y="457200"/>
            <a:ext cx="838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Paralelogramo"/>
          <p:cNvSpPr/>
          <p:nvPr/>
        </p:nvSpPr>
        <p:spPr>
          <a:xfrm>
            <a:off x="4876800" y="304800"/>
            <a:ext cx="1219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Paralelogramo"/>
          <p:cNvSpPr/>
          <p:nvPr/>
        </p:nvSpPr>
        <p:spPr>
          <a:xfrm>
            <a:off x="3962400" y="304800"/>
            <a:ext cx="838200" cy="3810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Paralelogramo"/>
          <p:cNvSpPr/>
          <p:nvPr/>
        </p:nvSpPr>
        <p:spPr>
          <a:xfrm>
            <a:off x="4419600" y="457200"/>
            <a:ext cx="8382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Paralelogramo"/>
          <p:cNvSpPr/>
          <p:nvPr/>
        </p:nvSpPr>
        <p:spPr>
          <a:xfrm>
            <a:off x="3733800" y="762000"/>
            <a:ext cx="9144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609600" y="1850408"/>
            <a:ext cx="29718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609600" y="2307608"/>
            <a:ext cx="2971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SUPPLY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Urban Developer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Product construction</a:t>
            </a:r>
            <a:endParaRPr lang="en-US" sz="2400" b="1" baseline="0" dirty="0">
              <a:solidFill>
                <a:schemeClr val="bg1">
                  <a:lumMod val="65000"/>
                  <a:lumOff val="35000"/>
                </a:schemeClr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410200" y="1801504"/>
            <a:ext cx="29718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410200" y="2258704"/>
            <a:ext cx="2971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DEMAND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High Income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 Low Income</a:t>
            </a:r>
            <a:endParaRPr lang="en-US" sz="2400" b="1" dirty="0">
              <a:solidFill>
                <a:schemeClr val="bg1">
                  <a:lumMod val="65000"/>
                  <a:lumOff val="35000"/>
                </a:schemeClr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lvl="1" algn="r"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Product Purchase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76600" y="3706504"/>
            <a:ext cx="25146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3276600" y="4163704"/>
            <a:ext cx="25146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MARKET TRANSACTION</a:t>
            </a:r>
          </a:p>
          <a:p>
            <a:pPr lvl="0" algn="ctr">
              <a:spcBef>
                <a:spcPct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Price</a:t>
            </a:r>
          </a:p>
          <a:p>
            <a:pPr lvl="0" algn="ctr">
              <a:spcBef>
                <a:spcPct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 Ownership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5867402" y="3290248"/>
            <a:ext cx="2514601" cy="1524000"/>
            <a:chOff x="6019800" y="1752600"/>
            <a:chExt cx="2895600" cy="1524000"/>
          </a:xfrm>
        </p:grpSpPr>
        <p:sp>
          <p:nvSpPr>
            <p:cNvPr id="21" name="20 Flecha doblada hacia arriba"/>
            <p:cNvSpPr/>
            <p:nvPr/>
          </p:nvSpPr>
          <p:spPr>
            <a:xfrm rot="5400000" flipV="1">
              <a:off x="6705600" y="1066800"/>
              <a:ext cx="1524000" cy="2895600"/>
            </a:xfrm>
            <a:prstGeom prst="bentUpArrow">
              <a:avLst>
                <a:gd name="adj1" fmla="val 28135"/>
                <a:gd name="adj2" fmla="val 32724"/>
                <a:gd name="adj3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1 Título"/>
            <p:cNvSpPr txBox="1">
              <a:spLocks/>
            </p:cNvSpPr>
            <p:nvPr/>
          </p:nvSpPr>
          <p:spPr>
            <a:xfrm>
              <a:off x="6721761" y="2568575"/>
              <a:ext cx="1951181" cy="403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dern No. 20" pitchFamily="18" charset="0"/>
                  <a:ea typeface="MingLiU" pitchFamily="49" charset="-120"/>
                  <a:cs typeface="+mj-cs"/>
                </a:rPr>
                <a:t>BUDGET</a:t>
              </a:r>
              <a:endParaRPr 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  <a:ea typeface="MingLiU" pitchFamily="49" charset="-120"/>
                <a:cs typeface="+mj-cs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 flipH="1">
            <a:off x="609600" y="3339152"/>
            <a:ext cx="2514600" cy="1524000"/>
            <a:chOff x="6019800" y="1752600"/>
            <a:chExt cx="2895600" cy="1524000"/>
          </a:xfrm>
        </p:grpSpPr>
        <p:sp>
          <p:nvSpPr>
            <p:cNvPr id="24" name="23 Flecha doblada hacia arriba"/>
            <p:cNvSpPr/>
            <p:nvPr/>
          </p:nvSpPr>
          <p:spPr>
            <a:xfrm rot="5400000" flipV="1">
              <a:off x="6705600" y="1066800"/>
              <a:ext cx="1524000" cy="2895600"/>
            </a:xfrm>
            <a:prstGeom prst="bentUpArrow">
              <a:avLst>
                <a:gd name="adj1" fmla="val 28135"/>
                <a:gd name="adj2" fmla="val 32724"/>
                <a:gd name="adj3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1 Título"/>
            <p:cNvSpPr txBox="1">
              <a:spLocks/>
            </p:cNvSpPr>
            <p:nvPr/>
          </p:nvSpPr>
          <p:spPr>
            <a:xfrm>
              <a:off x="6985001" y="2568575"/>
              <a:ext cx="1473200" cy="403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4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dern No. 20" pitchFamily="18" charset="0"/>
                  <a:ea typeface="MingLiU" pitchFamily="49" charset="-120"/>
                  <a:cs typeface="+mj-cs"/>
                </a:rPr>
                <a:t>PRICE</a:t>
              </a:r>
            </a:p>
          </p:txBody>
        </p:sp>
      </p:grpSp>
      <p:sp>
        <p:nvSpPr>
          <p:cNvPr id="26" name="25 Flecha abajo"/>
          <p:cNvSpPr/>
          <p:nvPr/>
        </p:nvSpPr>
        <p:spPr>
          <a:xfrm>
            <a:off x="3505200" y="5230504"/>
            <a:ext cx="2057400" cy="304800"/>
          </a:xfrm>
          <a:prstGeom prst="downArrow">
            <a:avLst>
              <a:gd name="adj1" fmla="val 54356"/>
              <a:gd name="adj2" fmla="val 6940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Paralelogramo"/>
          <p:cNvSpPr/>
          <p:nvPr/>
        </p:nvSpPr>
        <p:spPr>
          <a:xfrm>
            <a:off x="2971800" y="58674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Paralelogramo"/>
          <p:cNvSpPr/>
          <p:nvPr/>
        </p:nvSpPr>
        <p:spPr>
          <a:xfrm>
            <a:off x="2971800" y="61722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Paralelogramo"/>
          <p:cNvSpPr/>
          <p:nvPr/>
        </p:nvSpPr>
        <p:spPr>
          <a:xfrm>
            <a:off x="3962400" y="58674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Paralelogramo"/>
          <p:cNvSpPr/>
          <p:nvPr/>
        </p:nvSpPr>
        <p:spPr>
          <a:xfrm>
            <a:off x="4343400" y="60198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Paralelogramo"/>
          <p:cNvSpPr/>
          <p:nvPr/>
        </p:nvSpPr>
        <p:spPr>
          <a:xfrm>
            <a:off x="3429000" y="5867400"/>
            <a:ext cx="609600" cy="2286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Paralelogramo"/>
          <p:cNvSpPr/>
          <p:nvPr/>
        </p:nvSpPr>
        <p:spPr>
          <a:xfrm>
            <a:off x="3352800" y="6019800"/>
            <a:ext cx="838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Paralelogramo"/>
          <p:cNvSpPr/>
          <p:nvPr/>
        </p:nvSpPr>
        <p:spPr>
          <a:xfrm>
            <a:off x="4800600" y="5867400"/>
            <a:ext cx="1219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Paralelogramo"/>
          <p:cNvSpPr/>
          <p:nvPr/>
        </p:nvSpPr>
        <p:spPr>
          <a:xfrm>
            <a:off x="3886200" y="5867400"/>
            <a:ext cx="838200" cy="3810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Paralelogramo"/>
          <p:cNvSpPr/>
          <p:nvPr/>
        </p:nvSpPr>
        <p:spPr>
          <a:xfrm>
            <a:off x="4343400" y="6019800"/>
            <a:ext cx="8382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Paralelogramo"/>
          <p:cNvSpPr/>
          <p:nvPr/>
        </p:nvSpPr>
        <p:spPr>
          <a:xfrm>
            <a:off x="3657600" y="6324600"/>
            <a:ext cx="9144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Cubo"/>
          <p:cNvSpPr/>
          <p:nvPr/>
        </p:nvSpPr>
        <p:spPr>
          <a:xfrm>
            <a:off x="3124200" y="5763904"/>
            <a:ext cx="304800" cy="6096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Cubo"/>
          <p:cNvSpPr/>
          <p:nvPr/>
        </p:nvSpPr>
        <p:spPr>
          <a:xfrm>
            <a:off x="2971800" y="5943600"/>
            <a:ext cx="304800" cy="6096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Cubo"/>
          <p:cNvSpPr/>
          <p:nvPr/>
        </p:nvSpPr>
        <p:spPr>
          <a:xfrm>
            <a:off x="3352800" y="5992504"/>
            <a:ext cx="533400" cy="4572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Cubo"/>
          <p:cNvSpPr/>
          <p:nvPr/>
        </p:nvSpPr>
        <p:spPr>
          <a:xfrm>
            <a:off x="3276600" y="6193808"/>
            <a:ext cx="533400" cy="332096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Cubo"/>
          <p:cNvSpPr/>
          <p:nvPr/>
        </p:nvSpPr>
        <p:spPr>
          <a:xfrm>
            <a:off x="4038600" y="6144904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Cubo"/>
          <p:cNvSpPr/>
          <p:nvPr/>
        </p:nvSpPr>
        <p:spPr>
          <a:xfrm>
            <a:off x="4267200" y="6144904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Cubo"/>
          <p:cNvSpPr/>
          <p:nvPr/>
        </p:nvSpPr>
        <p:spPr>
          <a:xfrm>
            <a:off x="4495800" y="6144904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Cubo"/>
          <p:cNvSpPr/>
          <p:nvPr/>
        </p:nvSpPr>
        <p:spPr>
          <a:xfrm>
            <a:off x="3907808" y="62347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Cubo"/>
          <p:cNvSpPr/>
          <p:nvPr/>
        </p:nvSpPr>
        <p:spPr>
          <a:xfrm>
            <a:off x="4136408" y="62347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Cubo"/>
          <p:cNvSpPr/>
          <p:nvPr/>
        </p:nvSpPr>
        <p:spPr>
          <a:xfrm>
            <a:off x="4365008" y="62347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Cubo"/>
          <p:cNvSpPr/>
          <p:nvPr/>
        </p:nvSpPr>
        <p:spPr>
          <a:xfrm>
            <a:off x="3810000" y="63871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Cubo"/>
          <p:cNvSpPr/>
          <p:nvPr/>
        </p:nvSpPr>
        <p:spPr>
          <a:xfrm>
            <a:off x="4038600" y="63871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Cubo"/>
          <p:cNvSpPr/>
          <p:nvPr/>
        </p:nvSpPr>
        <p:spPr>
          <a:xfrm>
            <a:off x="4267200" y="63871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Cubo"/>
          <p:cNvSpPr/>
          <p:nvPr/>
        </p:nvSpPr>
        <p:spPr>
          <a:xfrm>
            <a:off x="4876800" y="5826456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Cubo"/>
          <p:cNvSpPr/>
          <p:nvPr/>
        </p:nvSpPr>
        <p:spPr>
          <a:xfrm>
            <a:off x="5105400" y="5826456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Cubo"/>
          <p:cNvSpPr/>
          <p:nvPr/>
        </p:nvSpPr>
        <p:spPr>
          <a:xfrm>
            <a:off x="5334000" y="5826456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Cubo"/>
          <p:cNvSpPr/>
          <p:nvPr/>
        </p:nvSpPr>
        <p:spPr>
          <a:xfrm>
            <a:off x="5029200" y="63109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3 Cubo"/>
          <p:cNvSpPr/>
          <p:nvPr/>
        </p:nvSpPr>
        <p:spPr>
          <a:xfrm>
            <a:off x="5181600" y="63109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4 Cubo"/>
          <p:cNvSpPr/>
          <p:nvPr/>
        </p:nvSpPr>
        <p:spPr>
          <a:xfrm>
            <a:off x="5322624" y="63109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Cubo"/>
          <p:cNvSpPr/>
          <p:nvPr/>
        </p:nvSpPr>
        <p:spPr>
          <a:xfrm>
            <a:off x="5029200" y="63109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Cubo"/>
          <p:cNvSpPr/>
          <p:nvPr/>
        </p:nvSpPr>
        <p:spPr>
          <a:xfrm>
            <a:off x="5181600" y="63109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Cubo"/>
          <p:cNvSpPr/>
          <p:nvPr/>
        </p:nvSpPr>
        <p:spPr>
          <a:xfrm>
            <a:off x="5322624" y="63109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8 Cubo"/>
          <p:cNvSpPr/>
          <p:nvPr/>
        </p:nvSpPr>
        <p:spPr>
          <a:xfrm>
            <a:off x="4953000" y="63735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Cubo"/>
          <p:cNvSpPr/>
          <p:nvPr/>
        </p:nvSpPr>
        <p:spPr>
          <a:xfrm>
            <a:off x="5105400" y="63735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Cubo"/>
          <p:cNvSpPr/>
          <p:nvPr/>
        </p:nvSpPr>
        <p:spPr>
          <a:xfrm>
            <a:off x="5246424" y="63735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Cubo"/>
          <p:cNvSpPr/>
          <p:nvPr/>
        </p:nvSpPr>
        <p:spPr>
          <a:xfrm>
            <a:off x="4800600" y="6463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Cubo"/>
          <p:cNvSpPr/>
          <p:nvPr/>
        </p:nvSpPr>
        <p:spPr>
          <a:xfrm>
            <a:off x="4953000" y="6463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Cubo"/>
          <p:cNvSpPr/>
          <p:nvPr/>
        </p:nvSpPr>
        <p:spPr>
          <a:xfrm>
            <a:off x="5094024" y="6463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4 Cubo"/>
          <p:cNvSpPr/>
          <p:nvPr/>
        </p:nvSpPr>
        <p:spPr>
          <a:xfrm>
            <a:off x="4800600" y="62973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Cubo"/>
          <p:cNvSpPr/>
          <p:nvPr/>
        </p:nvSpPr>
        <p:spPr>
          <a:xfrm>
            <a:off x="4953000" y="62973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Cubo"/>
          <p:cNvSpPr/>
          <p:nvPr/>
        </p:nvSpPr>
        <p:spPr>
          <a:xfrm>
            <a:off x="5094024" y="62973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7 Cubo"/>
          <p:cNvSpPr/>
          <p:nvPr/>
        </p:nvSpPr>
        <p:spPr>
          <a:xfrm>
            <a:off x="4953000" y="6463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68 Cubo"/>
          <p:cNvSpPr/>
          <p:nvPr/>
        </p:nvSpPr>
        <p:spPr>
          <a:xfrm>
            <a:off x="5105400" y="6463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69 Cubo"/>
          <p:cNvSpPr/>
          <p:nvPr/>
        </p:nvSpPr>
        <p:spPr>
          <a:xfrm>
            <a:off x="5246424" y="6463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70 Cubo"/>
          <p:cNvSpPr/>
          <p:nvPr/>
        </p:nvSpPr>
        <p:spPr>
          <a:xfrm>
            <a:off x="4811976" y="61449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71 Cubo"/>
          <p:cNvSpPr/>
          <p:nvPr/>
        </p:nvSpPr>
        <p:spPr>
          <a:xfrm>
            <a:off x="4964376" y="61449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2 Cubo"/>
          <p:cNvSpPr/>
          <p:nvPr/>
        </p:nvSpPr>
        <p:spPr>
          <a:xfrm>
            <a:off x="5105400" y="6144904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73 Cubo"/>
          <p:cNvSpPr/>
          <p:nvPr/>
        </p:nvSpPr>
        <p:spPr>
          <a:xfrm>
            <a:off x="4800600" y="62347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4 Cubo"/>
          <p:cNvSpPr/>
          <p:nvPr/>
        </p:nvSpPr>
        <p:spPr>
          <a:xfrm>
            <a:off x="4953000" y="62347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Cubo"/>
          <p:cNvSpPr/>
          <p:nvPr/>
        </p:nvSpPr>
        <p:spPr>
          <a:xfrm>
            <a:off x="5094024" y="62347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Cubo"/>
          <p:cNvSpPr/>
          <p:nvPr/>
        </p:nvSpPr>
        <p:spPr>
          <a:xfrm>
            <a:off x="5181600" y="6463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Cubo"/>
          <p:cNvSpPr/>
          <p:nvPr/>
        </p:nvSpPr>
        <p:spPr>
          <a:xfrm>
            <a:off x="5334000" y="6463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78 Cubo"/>
          <p:cNvSpPr/>
          <p:nvPr/>
        </p:nvSpPr>
        <p:spPr>
          <a:xfrm>
            <a:off x="4876800" y="6082352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80 Flecha abajo"/>
          <p:cNvSpPr/>
          <p:nvPr/>
        </p:nvSpPr>
        <p:spPr>
          <a:xfrm>
            <a:off x="2286000" y="1143000"/>
            <a:ext cx="4267200" cy="685800"/>
          </a:xfrm>
          <a:prstGeom prst="downArrow">
            <a:avLst>
              <a:gd name="adj1" fmla="val 45401"/>
              <a:gd name="adj2" fmla="val 7139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28600" y="53975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Agent-Based Land Market Model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5672"/>
            <a:ext cx="3200400" cy="5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" name="1 Título"/>
          <p:cNvSpPr txBox="1">
            <a:spLocks/>
          </p:cNvSpPr>
          <p:nvPr/>
        </p:nvSpPr>
        <p:spPr>
          <a:xfrm>
            <a:off x="4384040" y="2362200"/>
            <a:ext cx="464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 algn="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Land to Housing</a:t>
            </a:r>
          </a:p>
          <a:p>
            <a:pPr marL="514350" lvl="0" indent="-514350" algn="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Tri-Level-Approach</a:t>
            </a:r>
          </a:p>
          <a:p>
            <a:pPr marL="514350" lvl="0" indent="-514350" algn="r">
              <a:spcBef>
                <a:spcPct val="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 algn="r">
              <a:spcBef>
                <a:spcPct val="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 algn="r">
              <a:spcBef>
                <a:spcPct val="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 algn="r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NET LOGO…   </a:t>
            </a:r>
          </a:p>
        </p:txBody>
      </p:sp>
    </p:spTree>
    <p:extLst>
      <p:ext uri="{BB962C8B-B14F-4D97-AF65-F5344CB8AC3E}">
        <p14:creationId xmlns:p14="http://schemas.microsoft.com/office/powerpoint/2010/main" val="97471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7500" t="16892" r="14167" b="10930"/>
          <a:stretch>
            <a:fillRect/>
          </a:stretch>
        </p:blipFill>
        <p:spPr bwMode="auto">
          <a:xfrm>
            <a:off x="62132" y="1066800"/>
            <a:ext cx="8991600" cy="4495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52400" y="57150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Our Agent-Based Land Market Model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04800" y="457200"/>
            <a:ext cx="4191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USER [sets]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-Urban area size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-Amenities </a:t>
            </a:r>
            <a:r>
              <a:rPr lang="en-US" sz="36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difussion</a:t>
            </a: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-Land </a:t>
            </a:r>
            <a:r>
              <a:rPr lang="en-US" sz="36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ForSale</a:t>
            </a: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?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267200"/>
            <a:ext cx="755594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04800" y="457200"/>
            <a:ext cx="4191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USER [sets]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Modern No. 20" pitchFamily="18" charset="0"/>
                <a:ea typeface="MingLiU" pitchFamily="49" charset="-120"/>
                <a:cs typeface="+mj-cs"/>
              </a:rPr>
              <a:t>-Urban area size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-Amenities </a:t>
            </a:r>
            <a:r>
              <a:rPr lang="en-US" sz="36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difussion</a:t>
            </a: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-Land </a:t>
            </a:r>
            <a:r>
              <a:rPr lang="en-US" sz="36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ForSale</a:t>
            </a: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?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04800" y="457200"/>
            <a:ext cx="4191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USER [sets]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-Urban area size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Modern No. 20" pitchFamily="18" charset="0"/>
                <a:ea typeface="MingLiU" pitchFamily="49" charset="-120"/>
                <a:cs typeface="+mj-cs"/>
              </a:rPr>
              <a:t>-Amenities </a:t>
            </a:r>
            <a:r>
              <a:rPr lang="en-US" sz="3600" dirty="0" err="1">
                <a:solidFill>
                  <a:srgbClr val="FF0000"/>
                </a:solidFill>
                <a:latin typeface="Modern No. 20" pitchFamily="18" charset="0"/>
                <a:ea typeface="MingLiU" pitchFamily="49" charset="-120"/>
                <a:cs typeface="+mj-cs"/>
              </a:rPr>
              <a:t>difussion</a:t>
            </a:r>
            <a:endParaRPr lang="en-US" sz="3600" dirty="0">
              <a:solidFill>
                <a:srgbClr val="FF0000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-Land </a:t>
            </a:r>
            <a:r>
              <a:rPr lang="en-US" sz="36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ForSale</a:t>
            </a: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?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04800" y="457200"/>
            <a:ext cx="4191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USER [sets]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-Urban area size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-Amenities </a:t>
            </a:r>
            <a:r>
              <a:rPr lang="en-US" sz="36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difussion</a:t>
            </a: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Modern No. 20" pitchFamily="18" charset="0"/>
                <a:ea typeface="MingLiU" pitchFamily="49" charset="-120"/>
                <a:cs typeface="+mj-cs"/>
              </a:rPr>
              <a:t>-Land </a:t>
            </a:r>
            <a:r>
              <a:rPr lang="en-US" sz="3600" dirty="0" err="1">
                <a:solidFill>
                  <a:srgbClr val="FF0000"/>
                </a:solidFill>
                <a:latin typeface="Modern No. 20" pitchFamily="18" charset="0"/>
                <a:ea typeface="MingLiU" pitchFamily="49" charset="-120"/>
                <a:cs typeface="+mj-cs"/>
              </a:rPr>
              <a:t>ForSale</a:t>
            </a:r>
            <a:r>
              <a:rPr lang="en-US" sz="3600" dirty="0">
                <a:solidFill>
                  <a:srgbClr val="FF0000"/>
                </a:solidFill>
                <a:latin typeface="Modern No. 20" pitchFamily="18" charset="0"/>
                <a:ea typeface="MingLiU" pitchFamily="49" charset="-120"/>
                <a:cs typeface="+mj-cs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7733554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0"/>
            <a:ext cx="7658274" cy="26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Paralelogramo"/>
          <p:cNvSpPr/>
          <p:nvPr/>
        </p:nvSpPr>
        <p:spPr>
          <a:xfrm>
            <a:off x="5867400" y="3048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Paralelogramo"/>
          <p:cNvSpPr/>
          <p:nvPr/>
        </p:nvSpPr>
        <p:spPr>
          <a:xfrm>
            <a:off x="5867400" y="6096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Paralelogramo"/>
          <p:cNvSpPr/>
          <p:nvPr/>
        </p:nvSpPr>
        <p:spPr>
          <a:xfrm>
            <a:off x="6858000" y="3048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Paralelogramo"/>
          <p:cNvSpPr/>
          <p:nvPr/>
        </p:nvSpPr>
        <p:spPr>
          <a:xfrm>
            <a:off x="7239000" y="4572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Paralelogramo"/>
          <p:cNvSpPr/>
          <p:nvPr/>
        </p:nvSpPr>
        <p:spPr>
          <a:xfrm>
            <a:off x="7391400" y="304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Paralelogramo"/>
          <p:cNvSpPr/>
          <p:nvPr/>
        </p:nvSpPr>
        <p:spPr>
          <a:xfrm>
            <a:off x="8229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Paralelogramo"/>
          <p:cNvSpPr/>
          <p:nvPr/>
        </p:nvSpPr>
        <p:spPr>
          <a:xfrm>
            <a:off x="7772400" y="3810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Paralelogramo"/>
          <p:cNvSpPr/>
          <p:nvPr/>
        </p:nvSpPr>
        <p:spPr>
          <a:xfrm>
            <a:off x="7924800" y="6096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Paralelogramo"/>
          <p:cNvSpPr/>
          <p:nvPr/>
        </p:nvSpPr>
        <p:spPr>
          <a:xfrm>
            <a:off x="7467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Paralelogramo"/>
          <p:cNvSpPr/>
          <p:nvPr/>
        </p:nvSpPr>
        <p:spPr>
          <a:xfrm>
            <a:off x="7772400" y="685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Paralelogramo"/>
          <p:cNvSpPr/>
          <p:nvPr/>
        </p:nvSpPr>
        <p:spPr>
          <a:xfrm>
            <a:off x="7239000" y="6096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Paralelogramo"/>
          <p:cNvSpPr/>
          <p:nvPr/>
        </p:nvSpPr>
        <p:spPr>
          <a:xfrm>
            <a:off x="7924800" y="304800"/>
            <a:ext cx="762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1 Título"/>
          <p:cNvSpPr txBox="1">
            <a:spLocks/>
          </p:cNvSpPr>
          <p:nvPr/>
        </p:nvSpPr>
        <p:spPr>
          <a:xfrm>
            <a:off x="381000" y="1219200"/>
            <a:ext cx="8382000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SETUP [ 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Measure and Calculate Proximity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endParaRPr lang="en-US" sz="32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Sets initial price and WTA initial price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Amenities [Random number] and </a:t>
            </a:r>
            <a:r>
              <a:rPr lang="en-US" sz="32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difusse</a:t>
            </a: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Sets </a:t>
            </a:r>
            <a:r>
              <a:rPr lang="en-US" sz="32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ForSale</a:t>
            </a: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? [If set by user, random with probability higher for proximity to city]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-OUTPUT: Total Patches (Urban-Rural) | Patches for Sale | Land Characteristics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endParaRPr lang="en-US" sz="32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62000" y="1752600"/>
          <a:ext cx="36871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cuación" r:id="rId3" imgW="2313009" imgH="429735" progId="Equation.3">
                  <p:embed/>
                </p:oleObj>
              </mc:Choice>
              <mc:Fallback>
                <p:oleObj name="Ecuación" r:id="rId3" imgW="2313009" imgH="42973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3687119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752600"/>
            <a:ext cx="3687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Paralelogramo"/>
          <p:cNvSpPr/>
          <p:nvPr/>
        </p:nvSpPr>
        <p:spPr>
          <a:xfrm>
            <a:off x="5867400" y="3048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Paralelogramo"/>
          <p:cNvSpPr/>
          <p:nvPr/>
        </p:nvSpPr>
        <p:spPr>
          <a:xfrm>
            <a:off x="5867400" y="6096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Paralelogramo"/>
          <p:cNvSpPr/>
          <p:nvPr/>
        </p:nvSpPr>
        <p:spPr>
          <a:xfrm>
            <a:off x="6858000" y="3048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Paralelogramo"/>
          <p:cNvSpPr/>
          <p:nvPr/>
        </p:nvSpPr>
        <p:spPr>
          <a:xfrm>
            <a:off x="7239000" y="4572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Paralelogramo"/>
          <p:cNvSpPr/>
          <p:nvPr/>
        </p:nvSpPr>
        <p:spPr>
          <a:xfrm>
            <a:off x="7391400" y="304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Paralelogramo"/>
          <p:cNvSpPr/>
          <p:nvPr/>
        </p:nvSpPr>
        <p:spPr>
          <a:xfrm>
            <a:off x="8229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Paralelogramo"/>
          <p:cNvSpPr/>
          <p:nvPr/>
        </p:nvSpPr>
        <p:spPr>
          <a:xfrm>
            <a:off x="7772400" y="3810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Paralelogramo"/>
          <p:cNvSpPr/>
          <p:nvPr/>
        </p:nvSpPr>
        <p:spPr>
          <a:xfrm>
            <a:off x="7924800" y="6096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Paralelogramo"/>
          <p:cNvSpPr/>
          <p:nvPr/>
        </p:nvSpPr>
        <p:spPr>
          <a:xfrm>
            <a:off x="7467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Paralelogramo"/>
          <p:cNvSpPr/>
          <p:nvPr/>
        </p:nvSpPr>
        <p:spPr>
          <a:xfrm>
            <a:off x="7772400" y="685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Paralelogramo"/>
          <p:cNvSpPr/>
          <p:nvPr/>
        </p:nvSpPr>
        <p:spPr>
          <a:xfrm>
            <a:off x="7239000" y="6096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Paralelogramo"/>
          <p:cNvSpPr/>
          <p:nvPr/>
        </p:nvSpPr>
        <p:spPr>
          <a:xfrm>
            <a:off x="7924800" y="304800"/>
            <a:ext cx="762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1 Título"/>
          <p:cNvSpPr txBox="1">
            <a:spLocks/>
          </p:cNvSpPr>
          <p:nvPr/>
        </p:nvSpPr>
        <p:spPr>
          <a:xfrm>
            <a:off x="228600" y="304800"/>
            <a:ext cx="8763000" cy="624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USER [sets]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Number of Buyers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Proportion High-Low Income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Income Mean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Observed Patches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SETUP [ 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Create buyers </a:t>
            </a:r>
            <a:b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</a:b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[Number of Buyers and Proportion]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Assign Income to buyers | Normal Distribution</a:t>
            </a: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3" name="2 Paralelogramo"/>
          <p:cNvSpPr/>
          <p:nvPr/>
        </p:nvSpPr>
        <p:spPr>
          <a:xfrm>
            <a:off x="5867400" y="3048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Paralelogramo"/>
          <p:cNvSpPr/>
          <p:nvPr/>
        </p:nvSpPr>
        <p:spPr>
          <a:xfrm>
            <a:off x="5867400" y="6096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Paralelogramo"/>
          <p:cNvSpPr/>
          <p:nvPr/>
        </p:nvSpPr>
        <p:spPr>
          <a:xfrm>
            <a:off x="6858000" y="3048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Paralelogramo"/>
          <p:cNvSpPr/>
          <p:nvPr/>
        </p:nvSpPr>
        <p:spPr>
          <a:xfrm>
            <a:off x="7239000" y="4572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Paralelogramo"/>
          <p:cNvSpPr/>
          <p:nvPr/>
        </p:nvSpPr>
        <p:spPr>
          <a:xfrm>
            <a:off x="7391400" y="304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Paralelogramo"/>
          <p:cNvSpPr/>
          <p:nvPr/>
        </p:nvSpPr>
        <p:spPr>
          <a:xfrm>
            <a:off x="8229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Paralelogramo"/>
          <p:cNvSpPr/>
          <p:nvPr/>
        </p:nvSpPr>
        <p:spPr>
          <a:xfrm>
            <a:off x="7772400" y="3810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Paralelogramo"/>
          <p:cNvSpPr/>
          <p:nvPr/>
        </p:nvSpPr>
        <p:spPr>
          <a:xfrm>
            <a:off x="7924800" y="6096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Paralelogramo"/>
          <p:cNvSpPr/>
          <p:nvPr/>
        </p:nvSpPr>
        <p:spPr>
          <a:xfrm>
            <a:off x="7467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Paralelogramo"/>
          <p:cNvSpPr/>
          <p:nvPr/>
        </p:nvSpPr>
        <p:spPr>
          <a:xfrm>
            <a:off x="7772400" y="685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Paralelogramo"/>
          <p:cNvSpPr/>
          <p:nvPr/>
        </p:nvSpPr>
        <p:spPr>
          <a:xfrm>
            <a:off x="7239000" y="6096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Paralelogramo"/>
          <p:cNvSpPr/>
          <p:nvPr/>
        </p:nvSpPr>
        <p:spPr>
          <a:xfrm>
            <a:off x="7924800" y="304800"/>
            <a:ext cx="762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1 Título"/>
          <p:cNvSpPr txBox="1">
            <a:spLocks/>
          </p:cNvSpPr>
          <p:nvPr/>
        </p:nvSpPr>
        <p:spPr>
          <a:xfrm>
            <a:off x="228600" y="457200"/>
            <a:ext cx="8763000" cy="624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BID [ 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Sets WTA and WTP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Sellers set their “price-ask”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Buyers observe n parcels [Observed patches]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 calculates utility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Buyers select the patch with highest utility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Buyers set their “price-bid”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038600"/>
            <a:ext cx="5638801" cy="5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Paralelogramo"/>
          <p:cNvSpPr/>
          <p:nvPr/>
        </p:nvSpPr>
        <p:spPr>
          <a:xfrm>
            <a:off x="5867400" y="3048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Paralelogramo"/>
          <p:cNvSpPr/>
          <p:nvPr/>
        </p:nvSpPr>
        <p:spPr>
          <a:xfrm>
            <a:off x="5867400" y="6096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Paralelogramo"/>
          <p:cNvSpPr/>
          <p:nvPr/>
        </p:nvSpPr>
        <p:spPr>
          <a:xfrm>
            <a:off x="6858000" y="3048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Paralelogramo"/>
          <p:cNvSpPr/>
          <p:nvPr/>
        </p:nvSpPr>
        <p:spPr>
          <a:xfrm>
            <a:off x="7239000" y="4572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Paralelogramo"/>
          <p:cNvSpPr/>
          <p:nvPr/>
        </p:nvSpPr>
        <p:spPr>
          <a:xfrm>
            <a:off x="7391400" y="304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Paralelogramo"/>
          <p:cNvSpPr/>
          <p:nvPr/>
        </p:nvSpPr>
        <p:spPr>
          <a:xfrm>
            <a:off x="8229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Paralelogramo"/>
          <p:cNvSpPr/>
          <p:nvPr/>
        </p:nvSpPr>
        <p:spPr>
          <a:xfrm>
            <a:off x="7772400" y="3810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Paralelogramo"/>
          <p:cNvSpPr/>
          <p:nvPr/>
        </p:nvSpPr>
        <p:spPr>
          <a:xfrm>
            <a:off x="7924800" y="6096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Paralelogramo"/>
          <p:cNvSpPr/>
          <p:nvPr/>
        </p:nvSpPr>
        <p:spPr>
          <a:xfrm>
            <a:off x="7467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Paralelogramo"/>
          <p:cNvSpPr/>
          <p:nvPr/>
        </p:nvSpPr>
        <p:spPr>
          <a:xfrm>
            <a:off x="7772400" y="685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Paralelogramo"/>
          <p:cNvSpPr/>
          <p:nvPr/>
        </p:nvSpPr>
        <p:spPr>
          <a:xfrm>
            <a:off x="7239000" y="6096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Paralelogramo"/>
          <p:cNvSpPr/>
          <p:nvPr/>
        </p:nvSpPr>
        <p:spPr>
          <a:xfrm>
            <a:off x="7924800" y="304800"/>
            <a:ext cx="762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1 Título"/>
          <p:cNvSpPr txBox="1">
            <a:spLocks/>
          </p:cNvSpPr>
          <p:nvPr/>
        </p:nvSpPr>
        <p:spPr>
          <a:xfrm>
            <a:off x="228600" y="609600"/>
            <a:ext cx="8763000" cy="624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TRANSACTION [ 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-Patches select highest bid (***)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If “price-bid” higher than “price-ask” 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&gt;&gt;&gt; Accept &gt;&gt;&gt; Transaction &gt;&gt;&gt; Move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If “price-bid” low but higher than 75% “price-ask” 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&gt;&gt;&gt; Negotiation &gt;&gt;&gt; Transaction &gt;&gt;&gt; Move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If </a:t>
            </a: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“price-bid” </a:t>
            </a: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less than </a:t>
            </a: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“price-ask” 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&gt;&gt;&gt; Reject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UPDATE [ ]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- Patches update their WTA for </a:t>
            </a:r>
            <a:b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Max Transaction Price of their neighbors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endParaRPr lang="en-US" sz="32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3" name="2 Paralelogramo"/>
          <p:cNvSpPr/>
          <p:nvPr/>
        </p:nvSpPr>
        <p:spPr>
          <a:xfrm>
            <a:off x="5867400" y="3048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Paralelogramo"/>
          <p:cNvSpPr/>
          <p:nvPr/>
        </p:nvSpPr>
        <p:spPr>
          <a:xfrm>
            <a:off x="5867400" y="6096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Paralelogramo"/>
          <p:cNvSpPr/>
          <p:nvPr/>
        </p:nvSpPr>
        <p:spPr>
          <a:xfrm>
            <a:off x="6858000" y="3048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Paralelogramo"/>
          <p:cNvSpPr/>
          <p:nvPr/>
        </p:nvSpPr>
        <p:spPr>
          <a:xfrm>
            <a:off x="7239000" y="4572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Paralelogramo"/>
          <p:cNvSpPr/>
          <p:nvPr/>
        </p:nvSpPr>
        <p:spPr>
          <a:xfrm>
            <a:off x="7391400" y="304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Paralelogramo"/>
          <p:cNvSpPr/>
          <p:nvPr/>
        </p:nvSpPr>
        <p:spPr>
          <a:xfrm>
            <a:off x="8229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Paralelogramo"/>
          <p:cNvSpPr/>
          <p:nvPr/>
        </p:nvSpPr>
        <p:spPr>
          <a:xfrm>
            <a:off x="7772400" y="3810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Paralelogramo"/>
          <p:cNvSpPr/>
          <p:nvPr/>
        </p:nvSpPr>
        <p:spPr>
          <a:xfrm>
            <a:off x="7924800" y="6096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Paralelogramo"/>
          <p:cNvSpPr/>
          <p:nvPr/>
        </p:nvSpPr>
        <p:spPr>
          <a:xfrm>
            <a:off x="7467600" y="304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Paralelogramo"/>
          <p:cNvSpPr/>
          <p:nvPr/>
        </p:nvSpPr>
        <p:spPr>
          <a:xfrm>
            <a:off x="7772400" y="6858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Paralelogramo"/>
          <p:cNvSpPr/>
          <p:nvPr/>
        </p:nvSpPr>
        <p:spPr>
          <a:xfrm>
            <a:off x="7239000" y="6096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Paralelogramo"/>
          <p:cNvSpPr/>
          <p:nvPr/>
        </p:nvSpPr>
        <p:spPr>
          <a:xfrm>
            <a:off x="7924800" y="304800"/>
            <a:ext cx="762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52400" y="57150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Our Agent-Based Land Market Model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7511" t="17993" r="13627" b="11419"/>
          <a:stretch>
            <a:fillRect/>
          </a:stretch>
        </p:blipFill>
        <p:spPr bwMode="auto">
          <a:xfrm>
            <a:off x="86884" y="1078282"/>
            <a:ext cx="8942294" cy="448431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57150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Latin American Urban Peripheries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04800" y="990600"/>
            <a:ext cx="8610600" cy="3809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Latin American Cities and its peripheries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Informality..? 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Modeling Land Market Dynamics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Preliminary results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Future research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838201"/>
            <a:ext cx="8458200" cy="5486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Basic Land Market for a polarized society that permits to observe dynamics that are particular of Latin America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762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PRELIMINARY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33400" y="2971800"/>
            <a:ext cx="4038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1. Land Markets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3200400" cy="5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419600" y="2133600"/>
            <a:ext cx="3657600" cy="26670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9600" y="4114800"/>
            <a:ext cx="4038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rgbClr val="3174C5"/>
                </a:solidFill>
                <a:latin typeface="Modern No. 20" pitchFamily="18" charset="0"/>
                <a:ea typeface="MingLiU" pitchFamily="49" charset="-120"/>
                <a:cs typeface="+mj-cs"/>
              </a:rPr>
              <a:t>BLUE</a:t>
            </a:r>
            <a:r>
              <a:rPr lang="en-US" sz="24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	High Income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Modern No. 20" pitchFamily="18" charset="0"/>
                <a:ea typeface="MingLiU" pitchFamily="49" charset="-120"/>
                <a:cs typeface="+mj-cs"/>
              </a:rPr>
              <a:t>YELLOW</a:t>
            </a:r>
            <a:r>
              <a:rPr lang="en-US" sz="24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	Low Income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09600" y="5257800"/>
            <a:ext cx="4038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30x30 </a:t>
            </a:r>
            <a:r>
              <a:rPr lang="en-US" sz="2000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Latice</a:t>
            </a:r>
            <a:endParaRPr lang="en-US" sz="20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30 times for each set of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egosilvaardila\Desktop\LATMOD_Low_Alph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76" y="1295400"/>
            <a:ext cx="4267200" cy="42672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52400" y="53975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PRELIMINARY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81000" y="5562600"/>
            <a:ext cx="4090416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Low 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  <a:ea typeface="MingLiU" pitchFamily="49" charset="-120"/>
                <a:cs typeface="+mj-cs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&gt;&gt;&gt; Circular growth</a:t>
            </a:r>
          </a:p>
        </p:txBody>
      </p:sp>
      <p:pic>
        <p:nvPicPr>
          <p:cNvPr id="8195" name="Picture 3" descr="C:\Users\diegosilvaardila\Desktop\LATMOD high_alph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4267200" cy="426720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876800" y="5562600"/>
            <a:ext cx="4090416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High </a:t>
            </a:r>
            <a:r>
              <a:rPr lang="en-US" sz="2800" dirty="0">
                <a:solidFill>
                  <a:schemeClr val="bg1"/>
                </a:solidFill>
                <a:latin typeface="Symbol" pitchFamily="18" charset="2"/>
                <a:ea typeface="MingLiU" pitchFamily="49" charset="-120"/>
                <a:cs typeface="+mj-cs"/>
              </a:rPr>
              <a:t>a</a:t>
            </a: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&gt;&gt;&gt; ‘Zone’ Growth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10625" t="18000" r="6250" b="13000"/>
          <a:stretch>
            <a:fillRect/>
          </a:stretch>
        </p:blipFill>
        <p:spPr bwMode="auto">
          <a:xfrm>
            <a:off x="228600" y="1403111"/>
            <a:ext cx="8458200" cy="43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52400" y="2286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</a:rPr>
              <a:t>CENTRIFUGAL  FORCES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High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Income and Periphery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7696200" y="16002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7696200" y="35814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7961376" y="2474976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1250" t="18000" r="6250" b="13000"/>
          <a:stretch>
            <a:fillRect/>
          </a:stretch>
        </p:blipFill>
        <p:spPr bwMode="auto">
          <a:xfrm>
            <a:off x="152400" y="1439141"/>
            <a:ext cx="8763000" cy="458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52400" y="2286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</a:rPr>
              <a:t>CENTRIFUGAL  FORCES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High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Income and Periphery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5867400" y="20574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7620000" y="1600200"/>
            <a:ext cx="99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7467600" y="4724400"/>
            <a:ext cx="99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0625" t="18000" r="6250" b="13000"/>
          <a:stretch>
            <a:fillRect/>
          </a:stretch>
        </p:blipFill>
        <p:spPr bwMode="auto">
          <a:xfrm>
            <a:off x="228599" y="1371600"/>
            <a:ext cx="86658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52400" y="2286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</a:rPr>
              <a:t>CENTRIFUGAL  FORCES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Amenities as cores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96" y="2106304"/>
            <a:ext cx="2618096" cy="261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6705600" y="30480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7848600" y="151035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2400" y="2286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</a:rPr>
              <a:t>THE COST OF INFORMATION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Information and segregation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10625" t="18000" r="6250" b="13000"/>
          <a:stretch>
            <a:fillRect/>
          </a:stretch>
        </p:blipFill>
        <p:spPr bwMode="auto">
          <a:xfrm>
            <a:off x="242248" y="1447800"/>
            <a:ext cx="8686800" cy="45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5715000" y="2898648"/>
            <a:ext cx="1905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7848600" y="4876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2400" y="2286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</a:rPr>
              <a:t>THE COST OF INFORMATION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Information and segregation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0625" t="18000" r="6250" b="14000"/>
          <a:stretch>
            <a:fillRect/>
          </a:stretch>
        </p:blipFill>
        <p:spPr bwMode="auto">
          <a:xfrm>
            <a:off x="228600" y="1371600"/>
            <a:ext cx="8610599" cy="440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5715000" y="2813304"/>
            <a:ext cx="1905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7796784" y="47244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2400" y="2286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</a:rPr>
              <a:t>THE COST OF INFORMATION</a:t>
            </a:r>
          </a:p>
          <a:p>
            <a:pPr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Information and segregation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1250" t="18000" r="6250" b="13000"/>
          <a:stretch>
            <a:fillRect/>
          </a:stretch>
        </p:blipFill>
        <p:spPr bwMode="auto">
          <a:xfrm>
            <a:off x="228600" y="1371600"/>
            <a:ext cx="87464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5715000" y="2874264"/>
            <a:ext cx="1905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7924800" y="4876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0625" t="17000" r="6250" b="13000"/>
          <a:stretch>
            <a:fillRect/>
          </a:stretch>
        </p:blipFill>
        <p:spPr bwMode="auto">
          <a:xfrm>
            <a:off x="228600" y="15240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52400" y="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</a:rPr>
              <a:t>SCARCE LAND | FAST EXCLUSION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7543800" y="1880616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7772400" y="3733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7696200" y="5297424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2400" y="587375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</a:rPr>
              <a:t>Land for Sale | Endogenous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EEUU\URBAN PLANNING AND POLICY\CUPPA\INFORMALIDAD\(0) Otros\(1) GLP Conference\Prezi\Imagenes InformalUrbanLand-GLP\Periferias\Perife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52400" y="57150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Latin American Urban Peripheries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6200" y="0"/>
            <a:ext cx="883920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FUTURE DIRECTION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90600"/>
            <a:ext cx="3200400" cy="5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419600" y="838200"/>
            <a:ext cx="3657600" cy="14478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762000" y="1219201"/>
            <a:ext cx="3886200" cy="5486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Rural to Urban dynamics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en-US" sz="40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Urbanization process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19600" y="4945040"/>
            <a:ext cx="3657600" cy="18288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97991" y="1524000"/>
            <a:ext cx="7836409" cy="4419600"/>
            <a:chOff x="685800" y="1066800"/>
            <a:chExt cx="7836409" cy="4419600"/>
          </a:xfrm>
        </p:grpSpPr>
        <p:pic>
          <p:nvPicPr>
            <p:cNvPr id="40961" name="Picture 1" descr="E:\EEUU\URBAN PLANNING AND POLICY\CUPPA\(6) Fall Semester 2010\Land Use Markets in Latin America\GLP Conference\Prezi\Imagenes InformalUrbanLand-GLP\Modelo\priceresoulution.jpg"/>
            <p:cNvPicPr>
              <a:picLocks noChangeAspect="1" noChangeArrowheads="1"/>
            </p:cNvPicPr>
            <p:nvPr/>
          </p:nvPicPr>
          <p:blipFill>
            <a:blip r:embed="rId2"/>
            <a:srcRect l="56270"/>
            <a:stretch>
              <a:fillRect/>
            </a:stretch>
          </p:blipFill>
          <p:spPr bwMode="auto">
            <a:xfrm>
              <a:off x="685800" y="1066800"/>
              <a:ext cx="3730806" cy="4419600"/>
            </a:xfrm>
            <a:prstGeom prst="rect">
              <a:avLst/>
            </a:prstGeom>
            <a:noFill/>
          </p:spPr>
        </p:pic>
        <p:pic>
          <p:nvPicPr>
            <p:cNvPr id="4" name="Picture 1" descr="E:\EEUU\URBAN PLANNING AND POLICY\CUPPA\(6) Fall Semester 2010\Land Use Markets in Latin America\GLP Conference\Prezi\Imagenes InformalUrbanLand-GLP\Modelo\priceresoulution.jpg"/>
            <p:cNvPicPr>
              <a:picLocks noChangeAspect="1" noChangeArrowheads="1"/>
            </p:cNvPicPr>
            <p:nvPr/>
          </p:nvPicPr>
          <p:blipFill>
            <a:blip r:embed="rId2"/>
            <a:srcRect r="51769"/>
            <a:stretch>
              <a:fillRect/>
            </a:stretch>
          </p:blipFill>
          <p:spPr bwMode="auto">
            <a:xfrm>
              <a:off x="4407408" y="1066800"/>
              <a:ext cx="4114801" cy="4419600"/>
            </a:xfrm>
            <a:prstGeom prst="rect">
              <a:avLst/>
            </a:prstGeom>
            <a:noFill/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228600" y="434975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dern No. 20" pitchFamily="18" charset="0"/>
                <a:ea typeface="MingLiU" pitchFamily="49" charset="-120"/>
              </a:rPr>
              <a:t>Use GIS to inform Land Characteristics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57200" y="2797175"/>
            <a:ext cx="83820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dern No. 20" pitchFamily="18" charset="0"/>
                <a:ea typeface="MingLiU" pitchFamily="49" charset="-120"/>
              </a:rPr>
              <a:t>Heterogeneous Utilities for buyers</a:t>
            </a:r>
          </a:p>
          <a:p>
            <a:pPr>
              <a:spcBef>
                <a:spcPct val="0"/>
              </a:spcBef>
              <a:defRPr/>
            </a:pP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Modern No. 20" pitchFamily="18" charset="0"/>
              <a:ea typeface="MingLiU" pitchFamily="49" charset="-120"/>
            </a:endParaRPr>
          </a:p>
          <a:p>
            <a:pPr>
              <a:spcBef>
                <a:spcPct val="0"/>
              </a:spcBef>
              <a:defRPr/>
            </a:pP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Modern No. 20" pitchFamily="18" charset="0"/>
              <a:ea typeface="MingLiU" pitchFamily="49" charset="-120"/>
            </a:endParaRPr>
          </a:p>
          <a:p>
            <a:pPr>
              <a:spcBef>
                <a:spcPct val="0"/>
              </a:spcBef>
              <a:defRPr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Modern No. 20" pitchFamily="18" charset="0"/>
              <a:ea typeface="MingLiU" pitchFamily="49" charset="-120"/>
            </a:endParaRPr>
          </a:p>
          <a:p>
            <a:pPr>
              <a:spcBef>
                <a:spcPct val="0"/>
              </a:spcBef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Financial mechanisms</a:t>
            </a:r>
          </a:p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Policy: Rural, Land Use and Housing</a:t>
            </a:r>
          </a:p>
          <a:p>
            <a:pPr>
              <a:spcBef>
                <a:spcPct val="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Informality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638801" cy="5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Informality..?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066800" y="1905001"/>
            <a:ext cx="7239000" cy="480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Illegal vs. Informal: </a:t>
            </a:r>
            <a:b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</a:b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Crime vs. Economic Incentives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Private vs. Public: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No correlation with Informality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Poor or Rich?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No correlation but… 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Informal markets… Informal Brokers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</a:t>
            </a:r>
          </a:p>
          <a:p>
            <a:pPr marL="514350" lvl="0" indent="-51435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078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6999"/>
            <a:ext cx="5949950" cy="39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23FC17-3460-46B5-9C53-E96BADC40FE5}"/>
              </a:ext>
            </a:extLst>
          </p:cNvPr>
          <p:cNvSpPr txBox="1"/>
          <p:nvPr/>
        </p:nvSpPr>
        <p:spPr>
          <a:xfrm>
            <a:off x="838200" y="4201120"/>
            <a:ext cx="793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 Diego Silva Ardila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A7BFE-5F0E-4286-9114-8305F960EE4F}"/>
              </a:ext>
            </a:extLst>
          </p:cNvPr>
          <p:cNvSpPr txBox="1"/>
          <p:nvPr/>
        </p:nvSpPr>
        <p:spPr>
          <a:xfrm>
            <a:off x="2113280" y="4884003"/>
            <a:ext cx="3982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Programa</a:t>
            </a:r>
            <a:r>
              <a:rPr lang="en-US" sz="24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 de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Gesti</a:t>
            </a:r>
            <a:r>
              <a:rPr lang="es-CO" sz="2400" dirty="0" err="1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ón</a:t>
            </a:r>
            <a:r>
              <a:rPr lang="es-CO" sz="24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 y Desarrollo Urbanos </a:t>
            </a:r>
            <a:endParaRPr lang="en-US" sz="2400" dirty="0">
              <a:solidFill>
                <a:schemeClr val="bg1"/>
              </a:solidFill>
              <a:latin typeface="Modern No. 20" panose="02070704070505020303" pitchFamily="18" charset="0"/>
              <a:ea typeface="GungsuhChe" panose="020B0503020000020004" pitchFamily="49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3A257-4D9C-454F-92CF-EBC2CB7BD307}"/>
              </a:ext>
            </a:extLst>
          </p:cNvPr>
          <p:cNvSpPr txBox="1"/>
          <p:nvPr/>
        </p:nvSpPr>
        <p:spPr>
          <a:xfrm>
            <a:off x="2133600" y="5788243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FACULTAD DE CIENCIA POL</a:t>
            </a:r>
            <a:r>
              <a:rPr lang="es-CO" sz="1600" dirty="0">
                <a:solidFill>
                  <a:schemeClr val="bg1"/>
                </a:solidFill>
                <a:latin typeface="Modern No. 20" panose="02070704070505020303" pitchFamily="18" charset="0"/>
                <a:ea typeface="GungsuhChe" panose="020B0503020000020004" pitchFamily="49" charset="-127"/>
              </a:rPr>
              <a:t>ÍTICA, GOBIERNO Y RELACIONES INTERNACIONALES</a:t>
            </a:r>
            <a:endParaRPr lang="en-US" sz="1600" dirty="0">
              <a:solidFill>
                <a:schemeClr val="bg1"/>
              </a:solidFill>
              <a:latin typeface="Modern No. 20" panose="02070704070505020303" pitchFamily="18" charset="0"/>
              <a:ea typeface="GungsuhChe" panose="020B0503020000020004" pitchFamily="49" charset="-127"/>
            </a:endParaRPr>
          </a:p>
        </p:txBody>
      </p:sp>
      <p:pic>
        <p:nvPicPr>
          <p:cNvPr id="4098" name="Picture 2" descr="Image result for universidad del rosario">
            <a:extLst>
              <a:ext uri="{FF2B5EF4-FFF2-40B4-BE49-F238E27FC236}">
                <a16:creationId xmlns:a16="http://schemas.microsoft.com/office/drawing/2014/main" id="{C2967919-970C-43FE-90BB-E97A6D77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76674"/>
            <a:ext cx="1292972" cy="14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3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E:\EEUU\URBAN PLANNING AND POLICY\CUPPA\(6) Fall Semester 2010\Conferences\(1) EURA\EURA Presentacion\America Latina - 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0"/>
            <a:ext cx="4414880" cy="5056188"/>
          </a:xfrm>
          <a:prstGeom prst="rect">
            <a:avLst/>
          </a:prstGeom>
          <a:noFill/>
        </p:spPr>
      </p:pic>
      <p:pic>
        <p:nvPicPr>
          <p:cNvPr id="16388" name="Picture 4" descr="http://3.bp.blogspot.com/-8OCKPUk07SM/TdUPcnMNmTI/AAAAAAAAAEw/1So6EBaygG0/s1600/SantaFe2004%255B1%255D.jpg"/>
          <p:cNvPicPr>
            <a:picLocks noChangeAspect="1" noChangeArrowheads="1"/>
          </p:cNvPicPr>
          <p:nvPr/>
        </p:nvPicPr>
        <p:blipFill>
          <a:blip r:embed="rId3"/>
          <a:srcRect t="5229" r="1000"/>
          <a:stretch>
            <a:fillRect/>
          </a:stretch>
        </p:blipFill>
        <p:spPr bwMode="auto">
          <a:xfrm>
            <a:off x="4953000" y="685799"/>
            <a:ext cx="3797914" cy="2781301"/>
          </a:xfrm>
          <a:prstGeom prst="rect">
            <a:avLst/>
          </a:prstGeom>
          <a:noFill/>
        </p:spPr>
      </p:pic>
      <p:sp>
        <p:nvSpPr>
          <p:cNvPr id="9" name="8 Triángulo isósceles"/>
          <p:cNvSpPr/>
          <p:nvPr/>
        </p:nvSpPr>
        <p:spPr>
          <a:xfrm rot="16200000">
            <a:off x="114300" y="1714500"/>
            <a:ext cx="5867400" cy="3810000"/>
          </a:xfrm>
          <a:prstGeom prst="triangle">
            <a:avLst>
              <a:gd name="adj" fmla="val 68727"/>
            </a:avLst>
          </a:prstGeom>
          <a:solidFill>
            <a:schemeClr val="tx1">
              <a:lumMod val="8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http://static.panoramio.com/photos/original/1865198.jpg"/>
          <p:cNvPicPr>
            <a:picLocks noChangeAspect="1" noChangeArrowheads="1"/>
          </p:cNvPicPr>
          <p:nvPr/>
        </p:nvPicPr>
        <p:blipFill>
          <a:blip r:embed="rId4"/>
          <a:srcRect l="2500" t="6349"/>
          <a:stretch>
            <a:fillRect/>
          </a:stretch>
        </p:blipFill>
        <p:spPr bwMode="auto">
          <a:xfrm>
            <a:off x="4934918" y="3657599"/>
            <a:ext cx="3828082" cy="2895601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0" y="228600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Latin American Cities or 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Cities in Latin America?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14" name="13 Triángulo isósceles"/>
          <p:cNvSpPr/>
          <p:nvPr/>
        </p:nvSpPr>
        <p:spPr>
          <a:xfrm rot="16200000">
            <a:off x="685800" y="2286000"/>
            <a:ext cx="5943600" cy="2590800"/>
          </a:xfrm>
          <a:prstGeom prst="triangle">
            <a:avLst>
              <a:gd name="adj" fmla="val 57626"/>
            </a:avLst>
          </a:prstGeom>
          <a:solidFill>
            <a:schemeClr val="tx1">
              <a:lumMod val="8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2" name="Picture 8" descr="http://images.travelpod.com/users/rjlechtenberg/1.1263852552.medellin-metrocab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1" y="609600"/>
            <a:ext cx="3856125" cy="2895600"/>
          </a:xfrm>
          <a:prstGeom prst="rect">
            <a:avLst/>
          </a:prstGeom>
          <a:noFill/>
        </p:spPr>
      </p:pic>
      <p:pic>
        <p:nvPicPr>
          <p:cNvPr id="16394" name="Picture 10" descr="http://www.reddebibliotecas.org.co/sites/Bibliotecas/Parques%20Biblioteca/Parque%20Biblioteca%20Santo%20Domingo%20Savio/Parque%20Biblioteca%20Espa%C3%B1a%203.jpg"/>
          <p:cNvPicPr>
            <a:picLocks noChangeAspect="1" noChangeArrowheads="1"/>
          </p:cNvPicPr>
          <p:nvPr/>
        </p:nvPicPr>
        <p:blipFill>
          <a:blip r:embed="rId6"/>
          <a:srcRect l="20588" t="3922" b="11372"/>
          <a:stretch>
            <a:fillRect/>
          </a:stretch>
        </p:blipFill>
        <p:spPr bwMode="auto">
          <a:xfrm>
            <a:off x="4953000" y="3581400"/>
            <a:ext cx="3810000" cy="3048000"/>
          </a:xfrm>
          <a:prstGeom prst="rect">
            <a:avLst/>
          </a:prstGeom>
          <a:noFill/>
        </p:spPr>
      </p:pic>
      <p:sp>
        <p:nvSpPr>
          <p:cNvPr id="17" name="16 Triángulo isósceles"/>
          <p:cNvSpPr/>
          <p:nvPr/>
        </p:nvSpPr>
        <p:spPr>
          <a:xfrm rot="16200000">
            <a:off x="1485900" y="3086100"/>
            <a:ext cx="5943600" cy="990600"/>
          </a:xfrm>
          <a:prstGeom prst="triangle">
            <a:avLst>
              <a:gd name="adj" fmla="val 32759"/>
            </a:avLst>
          </a:prstGeom>
          <a:solidFill>
            <a:schemeClr val="tx1">
              <a:lumMod val="8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6" name="Picture 12" descr="http://www.travel-earth.com/brazil/barra-da-tijuca.jpg"/>
          <p:cNvPicPr>
            <a:picLocks noChangeAspect="1" noChangeArrowheads="1"/>
          </p:cNvPicPr>
          <p:nvPr/>
        </p:nvPicPr>
        <p:blipFill>
          <a:blip r:embed="rId7"/>
          <a:srcRect r="17096" b="8904"/>
          <a:stretch>
            <a:fillRect/>
          </a:stretch>
        </p:blipFill>
        <p:spPr bwMode="auto">
          <a:xfrm>
            <a:off x="4953000" y="629638"/>
            <a:ext cx="3889375" cy="2837984"/>
          </a:xfrm>
          <a:prstGeom prst="rect">
            <a:avLst/>
          </a:prstGeom>
          <a:noFill/>
        </p:spPr>
      </p:pic>
      <p:pic>
        <p:nvPicPr>
          <p:cNvPr id="16398" name="Picture 14" descr="http://2.bp.blogspot.com/_GZ6TOm-s8fk/TKeoH2CVBQI/AAAAAAAAAaM/hr7mAdbTApc/s1600/itaquera+master+pla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3556348"/>
            <a:ext cx="3810000" cy="3105150"/>
          </a:xfrm>
          <a:prstGeom prst="rect">
            <a:avLst/>
          </a:prstGeom>
          <a:noFill/>
        </p:spPr>
      </p:pic>
      <p:sp>
        <p:nvSpPr>
          <p:cNvPr id="21" name="20 Triángulo isósceles"/>
          <p:cNvSpPr/>
          <p:nvPr/>
        </p:nvSpPr>
        <p:spPr>
          <a:xfrm rot="16200000">
            <a:off x="1143000" y="2743200"/>
            <a:ext cx="5943600" cy="1676400"/>
          </a:xfrm>
          <a:prstGeom prst="triangle">
            <a:avLst>
              <a:gd name="adj" fmla="val 22854"/>
            </a:avLst>
          </a:prstGeom>
          <a:solidFill>
            <a:schemeClr val="tx1">
              <a:lumMod val="85000"/>
              <a:alpha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9" name="Picture 15" descr="E:\EEUU\URBAN PLANNING AND POLICY\CUPPA\(6) Fall Semester 2010\Land Use Markets in Latin America\GLP Conference\Prezi\Imagenes InformalUrbanLand-GLP\Periferias\Argentina (569).JPG"/>
          <p:cNvPicPr>
            <a:picLocks noChangeAspect="1" noChangeArrowheads="1"/>
          </p:cNvPicPr>
          <p:nvPr/>
        </p:nvPicPr>
        <p:blipFill>
          <a:blip r:embed="rId9" cstate="print"/>
          <a:srcRect t="10714" b="29592"/>
          <a:stretch>
            <a:fillRect/>
          </a:stretch>
        </p:blipFill>
        <p:spPr bwMode="auto">
          <a:xfrm>
            <a:off x="4978052" y="533400"/>
            <a:ext cx="3937348" cy="2971800"/>
          </a:xfrm>
          <a:prstGeom prst="rect">
            <a:avLst/>
          </a:prstGeom>
          <a:noFill/>
        </p:spPr>
      </p:pic>
      <p:pic>
        <p:nvPicPr>
          <p:cNvPr id="16400" name="Picture 16" descr="E:\EEUU\URBAN PLANNING AND POLICY\CUPPA\(6) Fall Semester 2010\Land Use Markets in Latin America\GLP Conference\Prezi\Imagenes InformalUrbanLand-GLP\Periferias\Argentina (568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3581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838201"/>
            <a:ext cx="8458200" cy="5486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Common Elements: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Income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inequalities | Polarization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4000" baseline="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Poverty | Weak Purchase Capacity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Capitalist Housing Mechanisms </a:t>
            </a:r>
            <a:b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</a:b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 vs. Self-construction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Private property vs. Collective property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Law and Legitimacy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40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 Centralization | Decentralization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28600" y="130175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Why Latin American Urban Peripheries?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219200" y="1295401"/>
            <a:ext cx="7010400" cy="495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Rapid growth without planning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Tension between rural and urban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High and Low income groups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- Luxury homes or escape from city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- Squatters and informal settlements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Challenge for: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- Environmental policy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- Housing policy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	- Infrastructure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2400" y="57150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Agent-Based Land Market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28600" y="609601"/>
            <a:ext cx="8763000" cy="495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Micro-scale interactions of buyers and 	sellers of spatial goods</a:t>
            </a:r>
          </a:p>
          <a:p>
            <a:pPr lvl="0">
              <a:spcBef>
                <a:spcPct val="0"/>
              </a:spcBef>
              <a:defRPr/>
            </a:pPr>
            <a:endParaRPr lang="en-US" sz="3200" dirty="0">
              <a:solidFill>
                <a:schemeClr val="bg1"/>
              </a:solidFill>
              <a:latin typeface="Modern No. 20" pitchFamily="18" charset="0"/>
              <a:ea typeface="MingLiU" pitchFamily="49" charset="-120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Macro-scale feedbacks of market 	transactions</a:t>
            </a:r>
          </a:p>
          <a:p>
            <a:pPr lvl="0">
              <a:spcBef>
                <a:spcPct val="0"/>
              </a:spcBef>
              <a:defRPr/>
            </a:pPr>
            <a:endParaRPr lang="en-US" sz="3200" dirty="0">
              <a:solidFill>
                <a:schemeClr val="bg1"/>
              </a:solidFill>
              <a:latin typeface="Modern No. 20" pitchFamily="18" charset="0"/>
              <a:ea typeface="MingLiU" pitchFamily="49" charset="-120"/>
            </a:endParaRPr>
          </a:p>
          <a:p>
            <a:pPr lvl="0">
              <a:spcBef>
                <a:spcPct val="0"/>
              </a:spcBef>
              <a:defRPr/>
            </a:pPr>
            <a:endParaRPr lang="en-US" sz="3200" dirty="0">
              <a:solidFill>
                <a:schemeClr val="bg1"/>
              </a:solidFill>
              <a:latin typeface="Modern No. 20" pitchFamily="18" charset="0"/>
              <a:ea typeface="MingLiU" pitchFamily="49" charset="-12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Agent-Based Urban Land Markets: Agent's Pricing Behavior, Land Prices and Urban Land Use Change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i="1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Filatova</a:t>
            </a:r>
            <a:r>
              <a:rPr lang="en-US" sz="2400" i="1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, T; Parker, D. and van </a:t>
            </a:r>
            <a:r>
              <a:rPr lang="en-US" sz="2400" i="1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der</a:t>
            </a:r>
            <a:r>
              <a:rPr lang="en-US" sz="2400" i="1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Veen</a:t>
            </a:r>
            <a:r>
              <a:rPr lang="en-US" sz="2400" i="1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</a:rPr>
              <a:t>, A. (2009)</a:t>
            </a:r>
          </a:p>
          <a:p>
            <a:pPr lvl="0"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Modern No. 20" pitchFamily="18" charset="0"/>
              <a:ea typeface="MingLiU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52400" y="57150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Agent-Based Land Market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2182504"/>
            <a:ext cx="2590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Rural Owner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629400" y="2182504"/>
            <a:ext cx="2057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Developer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52400" y="2182504"/>
            <a:ext cx="8839200" cy="17526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Paralelogramo"/>
          <p:cNvSpPr/>
          <p:nvPr/>
        </p:nvSpPr>
        <p:spPr>
          <a:xfrm>
            <a:off x="3061648" y="2424752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Paralelogramo"/>
          <p:cNvSpPr/>
          <p:nvPr/>
        </p:nvSpPr>
        <p:spPr>
          <a:xfrm>
            <a:off x="3061648" y="2729552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Paralelogramo"/>
          <p:cNvSpPr/>
          <p:nvPr/>
        </p:nvSpPr>
        <p:spPr>
          <a:xfrm>
            <a:off x="4052248" y="2424752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Paralelogramo"/>
          <p:cNvSpPr/>
          <p:nvPr/>
        </p:nvSpPr>
        <p:spPr>
          <a:xfrm>
            <a:off x="4433248" y="2577152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Paralelogramo"/>
          <p:cNvSpPr/>
          <p:nvPr/>
        </p:nvSpPr>
        <p:spPr>
          <a:xfrm>
            <a:off x="3518848" y="2424752"/>
            <a:ext cx="609600" cy="2286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Paralelogramo"/>
          <p:cNvSpPr/>
          <p:nvPr/>
        </p:nvSpPr>
        <p:spPr>
          <a:xfrm>
            <a:off x="3442648" y="2577152"/>
            <a:ext cx="838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Paralelogramo"/>
          <p:cNvSpPr/>
          <p:nvPr/>
        </p:nvSpPr>
        <p:spPr>
          <a:xfrm>
            <a:off x="4890448" y="2424752"/>
            <a:ext cx="1219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Paralelogramo"/>
          <p:cNvSpPr/>
          <p:nvPr/>
        </p:nvSpPr>
        <p:spPr>
          <a:xfrm>
            <a:off x="3976048" y="2424752"/>
            <a:ext cx="838200" cy="3810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Paralelogramo"/>
          <p:cNvSpPr/>
          <p:nvPr/>
        </p:nvSpPr>
        <p:spPr>
          <a:xfrm>
            <a:off x="4433248" y="2577152"/>
            <a:ext cx="8382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Paralelogramo"/>
          <p:cNvSpPr/>
          <p:nvPr/>
        </p:nvSpPr>
        <p:spPr>
          <a:xfrm>
            <a:off x="3747448" y="2881952"/>
            <a:ext cx="9144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Paralelogramo"/>
          <p:cNvSpPr/>
          <p:nvPr/>
        </p:nvSpPr>
        <p:spPr>
          <a:xfrm>
            <a:off x="3124200" y="4572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Paralelogramo"/>
          <p:cNvSpPr/>
          <p:nvPr/>
        </p:nvSpPr>
        <p:spPr>
          <a:xfrm>
            <a:off x="3124200" y="7620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Paralelogramo"/>
          <p:cNvSpPr/>
          <p:nvPr/>
        </p:nvSpPr>
        <p:spPr>
          <a:xfrm>
            <a:off x="4114800" y="4572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Paralelogramo"/>
          <p:cNvSpPr/>
          <p:nvPr/>
        </p:nvSpPr>
        <p:spPr>
          <a:xfrm>
            <a:off x="4495800" y="6096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>
            <a:off x="457200" y="304800"/>
            <a:ext cx="2590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Rural Productivity</a:t>
            </a: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6629400" y="304800"/>
            <a:ext cx="2057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Urban Expansion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152400" y="152400"/>
            <a:ext cx="8839200" cy="1905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Paralelogramo"/>
          <p:cNvSpPr/>
          <p:nvPr/>
        </p:nvSpPr>
        <p:spPr>
          <a:xfrm>
            <a:off x="4648200" y="4572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Paralelogramo"/>
          <p:cNvSpPr/>
          <p:nvPr/>
        </p:nvSpPr>
        <p:spPr>
          <a:xfrm>
            <a:off x="5486400" y="4572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Paralelogramo"/>
          <p:cNvSpPr/>
          <p:nvPr/>
        </p:nvSpPr>
        <p:spPr>
          <a:xfrm>
            <a:off x="5029200" y="5334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Paralelogramo"/>
          <p:cNvSpPr/>
          <p:nvPr/>
        </p:nvSpPr>
        <p:spPr>
          <a:xfrm>
            <a:off x="5181600" y="7620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Paralelogramo"/>
          <p:cNvSpPr/>
          <p:nvPr/>
        </p:nvSpPr>
        <p:spPr>
          <a:xfrm>
            <a:off x="4724400" y="4572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Paralelogramo"/>
          <p:cNvSpPr/>
          <p:nvPr/>
        </p:nvSpPr>
        <p:spPr>
          <a:xfrm>
            <a:off x="5029200" y="8382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Paralelogramo"/>
          <p:cNvSpPr/>
          <p:nvPr/>
        </p:nvSpPr>
        <p:spPr>
          <a:xfrm>
            <a:off x="4495800" y="7620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Paralelogramo"/>
          <p:cNvSpPr/>
          <p:nvPr/>
        </p:nvSpPr>
        <p:spPr>
          <a:xfrm>
            <a:off x="5181600" y="457200"/>
            <a:ext cx="762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1 Título"/>
          <p:cNvSpPr txBox="1">
            <a:spLocks/>
          </p:cNvSpPr>
          <p:nvPr/>
        </p:nvSpPr>
        <p:spPr>
          <a:xfrm>
            <a:off x="1828800" y="1295400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Available Land for Urban Growth</a:t>
            </a: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2209800" y="3173104"/>
            <a:ext cx="426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Land Value</a:t>
            </a:r>
          </a:p>
        </p:txBody>
      </p:sp>
      <p:sp>
        <p:nvSpPr>
          <p:cNvPr id="47" name="1 Título"/>
          <p:cNvSpPr txBox="1">
            <a:spLocks/>
          </p:cNvSpPr>
          <p:nvPr/>
        </p:nvSpPr>
        <p:spPr>
          <a:xfrm>
            <a:off x="457200" y="4052248"/>
            <a:ext cx="2590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Urbanize</a:t>
            </a:r>
          </a:p>
        </p:txBody>
      </p:sp>
      <p:sp>
        <p:nvSpPr>
          <p:cNvPr id="48" name="1 Título"/>
          <p:cNvSpPr txBox="1">
            <a:spLocks/>
          </p:cNvSpPr>
          <p:nvPr/>
        </p:nvSpPr>
        <p:spPr>
          <a:xfrm>
            <a:off x="5562600" y="4052248"/>
            <a:ext cx="3276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Urban dwellers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152400" y="4052248"/>
            <a:ext cx="8839200" cy="17526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Paralelogramo"/>
          <p:cNvSpPr/>
          <p:nvPr/>
        </p:nvSpPr>
        <p:spPr>
          <a:xfrm>
            <a:off x="2895600" y="4294496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Paralelogramo"/>
          <p:cNvSpPr/>
          <p:nvPr/>
        </p:nvSpPr>
        <p:spPr>
          <a:xfrm>
            <a:off x="2895600" y="4599296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Paralelogramo"/>
          <p:cNvSpPr/>
          <p:nvPr/>
        </p:nvSpPr>
        <p:spPr>
          <a:xfrm>
            <a:off x="3886200" y="4294496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Paralelogramo"/>
          <p:cNvSpPr/>
          <p:nvPr/>
        </p:nvSpPr>
        <p:spPr>
          <a:xfrm>
            <a:off x="4267200" y="4446896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3 Paralelogramo"/>
          <p:cNvSpPr/>
          <p:nvPr/>
        </p:nvSpPr>
        <p:spPr>
          <a:xfrm>
            <a:off x="3352800" y="4294496"/>
            <a:ext cx="609600" cy="2286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4 Paralelogramo"/>
          <p:cNvSpPr/>
          <p:nvPr/>
        </p:nvSpPr>
        <p:spPr>
          <a:xfrm>
            <a:off x="3276600" y="4446896"/>
            <a:ext cx="838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Paralelogramo"/>
          <p:cNvSpPr/>
          <p:nvPr/>
        </p:nvSpPr>
        <p:spPr>
          <a:xfrm>
            <a:off x="4724400" y="4294496"/>
            <a:ext cx="1219200" cy="5334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Paralelogramo"/>
          <p:cNvSpPr/>
          <p:nvPr/>
        </p:nvSpPr>
        <p:spPr>
          <a:xfrm>
            <a:off x="3810000" y="4294496"/>
            <a:ext cx="838200" cy="381000"/>
          </a:xfrm>
          <a:prstGeom prst="parallelogram">
            <a:avLst>
              <a:gd name="adj" fmla="val 101418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Paralelogramo"/>
          <p:cNvSpPr/>
          <p:nvPr/>
        </p:nvSpPr>
        <p:spPr>
          <a:xfrm>
            <a:off x="4267200" y="4446896"/>
            <a:ext cx="8382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8 Paralelogramo"/>
          <p:cNvSpPr/>
          <p:nvPr/>
        </p:nvSpPr>
        <p:spPr>
          <a:xfrm>
            <a:off x="3581400" y="4751696"/>
            <a:ext cx="914400" cy="228600"/>
          </a:xfrm>
          <a:prstGeom prst="parallelogram">
            <a:avLst>
              <a:gd name="adj" fmla="val 101418"/>
            </a:avLst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1 Título"/>
          <p:cNvSpPr txBox="1">
            <a:spLocks/>
          </p:cNvSpPr>
          <p:nvPr/>
        </p:nvSpPr>
        <p:spPr>
          <a:xfrm>
            <a:off x="2057400" y="5029200"/>
            <a:ext cx="4800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Housing and Urban form</a:t>
            </a:r>
          </a:p>
        </p:txBody>
      </p:sp>
      <p:sp>
        <p:nvSpPr>
          <p:cNvPr id="63" name="62 Cubo"/>
          <p:cNvSpPr/>
          <p:nvPr/>
        </p:nvSpPr>
        <p:spPr>
          <a:xfrm>
            <a:off x="3048000" y="4191000"/>
            <a:ext cx="304800" cy="6096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Cubo"/>
          <p:cNvSpPr/>
          <p:nvPr/>
        </p:nvSpPr>
        <p:spPr>
          <a:xfrm>
            <a:off x="2895600" y="4370696"/>
            <a:ext cx="304800" cy="6096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Cubo"/>
          <p:cNvSpPr/>
          <p:nvPr/>
        </p:nvSpPr>
        <p:spPr>
          <a:xfrm>
            <a:off x="3276600" y="4419600"/>
            <a:ext cx="533400" cy="4572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Cubo"/>
          <p:cNvSpPr/>
          <p:nvPr/>
        </p:nvSpPr>
        <p:spPr>
          <a:xfrm>
            <a:off x="3200400" y="4620904"/>
            <a:ext cx="533400" cy="332096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7 Cubo"/>
          <p:cNvSpPr/>
          <p:nvPr/>
        </p:nvSpPr>
        <p:spPr>
          <a:xfrm>
            <a:off x="3962400" y="4572000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68 Cubo"/>
          <p:cNvSpPr/>
          <p:nvPr/>
        </p:nvSpPr>
        <p:spPr>
          <a:xfrm>
            <a:off x="4191000" y="4572000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69 Cubo"/>
          <p:cNvSpPr/>
          <p:nvPr/>
        </p:nvSpPr>
        <p:spPr>
          <a:xfrm>
            <a:off x="4419600" y="4572000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71 Cubo"/>
          <p:cNvSpPr/>
          <p:nvPr/>
        </p:nvSpPr>
        <p:spPr>
          <a:xfrm>
            <a:off x="3831608" y="4661848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2 Cubo"/>
          <p:cNvSpPr/>
          <p:nvPr/>
        </p:nvSpPr>
        <p:spPr>
          <a:xfrm>
            <a:off x="4060208" y="4661848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73 Cubo"/>
          <p:cNvSpPr/>
          <p:nvPr/>
        </p:nvSpPr>
        <p:spPr>
          <a:xfrm>
            <a:off x="4288808" y="4661848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4 Cubo"/>
          <p:cNvSpPr/>
          <p:nvPr/>
        </p:nvSpPr>
        <p:spPr>
          <a:xfrm>
            <a:off x="3733800" y="4814248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75 Cubo"/>
          <p:cNvSpPr/>
          <p:nvPr/>
        </p:nvSpPr>
        <p:spPr>
          <a:xfrm>
            <a:off x="3962400" y="4814248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Cubo"/>
          <p:cNvSpPr/>
          <p:nvPr/>
        </p:nvSpPr>
        <p:spPr>
          <a:xfrm>
            <a:off x="4191000" y="4814248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Cubo"/>
          <p:cNvSpPr/>
          <p:nvPr/>
        </p:nvSpPr>
        <p:spPr>
          <a:xfrm>
            <a:off x="4800600" y="42535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78 Cubo"/>
          <p:cNvSpPr/>
          <p:nvPr/>
        </p:nvSpPr>
        <p:spPr>
          <a:xfrm>
            <a:off x="5029200" y="42535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79 Cubo"/>
          <p:cNvSpPr/>
          <p:nvPr/>
        </p:nvSpPr>
        <p:spPr>
          <a:xfrm>
            <a:off x="5257800" y="4253552"/>
            <a:ext cx="228600" cy="152400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80 Cubo"/>
          <p:cNvSpPr/>
          <p:nvPr/>
        </p:nvSpPr>
        <p:spPr>
          <a:xfrm>
            <a:off x="4953000" y="47380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81 Cubo"/>
          <p:cNvSpPr/>
          <p:nvPr/>
        </p:nvSpPr>
        <p:spPr>
          <a:xfrm>
            <a:off x="5105400" y="47380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82 Cubo"/>
          <p:cNvSpPr/>
          <p:nvPr/>
        </p:nvSpPr>
        <p:spPr>
          <a:xfrm>
            <a:off x="5246424" y="47380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83 Cubo"/>
          <p:cNvSpPr/>
          <p:nvPr/>
        </p:nvSpPr>
        <p:spPr>
          <a:xfrm>
            <a:off x="4953000" y="47380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84 Cubo"/>
          <p:cNvSpPr/>
          <p:nvPr/>
        </p:nvSpPr>
        <p:spPr>
          <a:xfrm>
            <a:off x="5105400" y="47380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85 Cubo"/>
          <p:cNvSpPr/>
          <p:nvPr/>
        </p:nvSpPr>
        <p:spPr>
          <a:xfrm>
            <a:off x="5246424" y="47380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86 Cubo"/>
          <p:cNvSpPr/>
          <p:nvPr/>
        </p:nvSpPr>
        <p:spPr>
          <a:xfrm>
            <a:off x="4876800" y="48006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87 Cubo"/>
          <p:cNvSpPr/>
          <p:nvPr/>
        </p:nvSpPr>
        <p:spPr>
          <a:xfrm>
            <a:off x="5029200" y="48006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88 Cubo"/>
          <p:cNvSpPr/>
          <p:nvPr/>
        </p:nvSpPr>
        <p:spPr>
          <a:xfrm>
            <a:off x="5170224" y="48006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89 Cubo"/>
          <p:cNvSpPr/>
          <p:nvPr/>
        </p:nvSpPr>
        <p:spPr>
          <a:xfrm>
            <a:off x="4724400" y="4890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90 Cubo"/>
          <p:cNvSpPr/>
          <p:nvPr/>
        </p:nvSpPr>
        <p:spPr>
          <a:xfrm>
            <a:off x="4876800" y="4890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1 Cubo"/>
          <p:cNvSpPr/>
          <p:nvPr/>
        </p:nvSpPr>
        <p:spPr>
          <a:xfrm>
            <a:off x="5017824" y="4890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92 Cubo"/>
          <p:cNvSpPr/>
          <p:nvPr/>
        </p:nvSpPr>
        <p:spPr>
          <a:xfrm>
            <a:off x="4724400" y="47244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93 Cubo"/>
          <p:cNvSpPr/>
          <p:nvPr/>
        </p:nvSpPr>
        <p:spPr>
          <a:xfrm>
            <a:off x="4876800" y="47244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94 Cubo"/>
          <p:cNvSpPr/>
          <p:nvPr/>
        </p:nvSpPr>
        <p:spPr>
          <a:xfrm>
            <a:off x="5017824" y="47244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95 Cubo"/>
          <p:cNvSpPr/>
          <p:nvPr/>
        </p:nvSpPr>
        <p:spPr>
          <a:xfrm>
            <a:off x="4876800" y="4890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96 Cubo"/>
          <p:cNvSpPr/>
          <p:nvPr/>
        </p:nvSpPr>
        <p:spPr>
          <a:xfrm>
            <a:off x="5029200" y="4890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97 Cubo"/>
          <p:cNvSpPr/>
          <p:nvPr/>
        </p:nvSpPr>
        <p:spPr>
          <a:xfrm>
            <a:off x="5170224" y="4890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98 Cubo"/>
          <p:cNvSpPr/>
          <p:nvPr/>
        </p:nvSpPr>
        <p:spPr>
          <a:xfrm>
            <a:off x="4735776" y="45720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99 Cubo"/>
          <p:cNvSpPr/>
          <p:nvPr/>
        </p:nvSpPr>
        <p:spPr>
          <a:xfrm>
            <a:off x="4888176" y="45720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100 Cubo"/>
          <p:cNvSpPr/>
          <p:nvPr/>
        </p:nvSpPr>
        <p:spPr>
          <a:xfrm>
            <a:off x="5029200" y="4572000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101 Cubo"/>
          <p:cNvSpPr/>
          <p:nvPr/>
        </p:nvSpPr>
        <p:spPr>
          <a:xfrm>
            <a:off x="4724400" y="46618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102 Cubo"/>
          <p:cNvSpPr/>
          <p:nvPr/>
        </p:nvSpPr>
        <p:spPr>
          <a:xfrm>
            <a:off x="4876800" y="46618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103 Cubo"/>
          <p:cNvSpPr/>
          <p:nvPr/>
        </p:nvSpPr>
        <p:spPr>
          <a:xfrm>
            <a:off x="5017824" y="46618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104 Cubo"/>
          <p:cNvSpPr/>
          <p:nvPr/>
        </p:nvSpPr>
        <p:spPr>
          <a:xfrm>
            <a:off x="5105400" y="4890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105 Cubo"/>
          <p:cNvSpPr/>
          <p:nvPr/>
        </p:nvSpPr>
        <p:spPr>
          <a:xfrm>
            <a:off x="5257800" y="4890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106 Cubo"/>
          <p:cNvSpPr/>
          <p:nvPr/>
        </p:nvSpPr>
        <p:spPr>
          <a:xfrm>
            <a:off x="4800600" y="4509448"/>
            <a:ext cx="76200" cy="62552"/>
          </a:xfrm>
          <a:prstGeom prst="cub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" y="152400"/>
            <a:ext cx="8839200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Agent-Based Land Market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4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Market Structure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0" y="2971800"/>
            <a:ext cx="29718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24000" y="3429000"/>
            <a:ext cx="2971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Land Characteristics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Distance to CBD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 Amenities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ForSale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43200" y="1295400"/>
            <a:ext cx="29718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048000" y="1447800"/>
            <a:ext cx="26670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Rural Productivity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 Sale Probability</a:t>
            </a:r>
          </a:p>
        </p:txBody>
      </p:sp>
      <p:sp>
        <p:nvSpPr>
          <p:cNvPr id="10" name="9 Paralelogramo"/>
          <p:cNvSpPr/>
          <p:nvPr/>
        </p:nvSpPr>
        <p:spPr>
          <a:xfrm>
            <a:off x="4800600" y="3276600"/>
            <a:ext cx="3048000" cy="685800"/>
          </a:xfrm>
          <a:prstGeom prst="parallelogram">
            <a:avLst>
              <a:gd name="adj" fmla="val 101418"/>
            </a:avLst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Paralelogramo"/>
          <p:cNvSpPr/>
          <p:nvPr/>
        </p:nvSpPr>
        <p:spPr>
          <a:xfrm>
            <a:off x="4800600" y="3581400"/>
            <a:ext cx="1066800" cy="381000"/>
          </a:xfrm>
          <a:prstGeom prst="parallelogram">
            <a:avLst>
              <a:gd name="adj" fmla="val 1014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Paralelogramo"/>
          <p:cNvSpPr/>
          <p:nvPr/>
        </p:nvSpPr>
        <p:spPr>
          <a:xfrm>
            <a:off x="5791200" y="3276600"/>
            <a:ext cx="1066800" cy="381000"/>
          </a:xfrm>
          <a:prstGeom prst="parallelogram">
            <a:avLst>
              <a:gd name="adj" fmla="val 101418"/>
            </a:avLst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Paralelogramo"/>
          <p:cNvSpPr/>
          <p:nvPr/>
        </p:nvSpPr>
        <p:spPr>
          <a:xfrm>
            <a:off x="6172200" y="3429000"/>
            <a:ext cx="1066800" cy="533400"/>
          </a:xfrm>
          <a:prstGeom prst="parallelogram">
            <a:avLst>
              <a:gd name="adj" fmla="val 101418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Paralelogramo"/>
          <p:cNvSpPr/>
          <p:nvPr/>
        </p:nvSpPr>
        <p:spPr>
          <a:xfrm>
            <a:off x="6324600" y="32766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Paralelogramo"/>
          <p:cNvSpPr/>
          <p:nvPr/>
        </p:nvSpPr>
        <p:spPr>
          <a:xfrm>
            <a:off x="7162800" y="32766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Paralelogramo"/>
          <p:cNvSpPr/>
          <p:nvPr/>
        </p:nvSpPr>
        <p:spPr>
          <a:xfrm>
            <a:off x="6705600" y="33528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Paralelogramo"/>
          <p:cNvSpPr/>
          <p:nvPr/>
        </p:nvSpPr>
        <p:spPr>
          <a:xfrm>
            <a:off x="6858000" y="35814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Paralelogramo"/>
          <p:cNvSpPr/>
          <p:nvPr/>
        </p:nvSpPr>
        <p:spPr>
          <a:xfrm>
            <a:off x="6400800" y="3276600"/>
            <a:ext cx="685800" cy="3048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Paralelogramo"/>
          <p:cNvSpPr/>
          <p:nvPr/>
        </p:nvSpPr>
        <p:spPr>
          <a:xfrm>
            <a:off x="6705600" y="36576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Paralelogramo"/>
          <p:cNvSpPr/>
          <p:nvPr/>
        </p:nvSpPr>
        <p:spPr>
          <a:xfrm>
            <a:off x="6172200" y="3581400"/>
            <a:ext cx="381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Paralelogramo"/>
          <p:cNvSpPr/>
          <p:nvPr/>
        </p:nvSpPr>
        <p:spPr>
          <a:xfrm>
            <a:off x="6858000" y="3276600"/>
            <a:ext cx="762000" cy="152400"/>
          </a:xfrm>
          <a:prstGeom prst="parallelogram">
            <a:avLst>
              <a:gd name="adj" fmla="val 101418"/>
            </a:avLst>
          </a:prstGeom>
          <a:solidFill>
            <a:schemeClr val="tx1">
              <a:lumMod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Flecha abajo"/>
          <p:cNvSpPr/>
          <p:nvPr/>
        </p:nvSpPr>
        <p:spPr>
          <a:xfrm>
            <a:off x="1447800" y="2209800"/>
            <a:ext cx="5638800" cy="609600"/>
          </a:xfrm>
          <a:prstGeom prst="downArrow">
            <a:avLst>
              <a:gd name="adj1" fmla="val 54356"/>
              <a:gd name="adj2" fmla="val 6940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3124200" y="2209800"/>
            <a:ext cx="26670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Available LAND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38200" y="5334000"/>
            <a:ext cx="29718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838200" y="5791200"/>
            <a:ext cx="2971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SUPPLY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Rural Owner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Ask formation</a:t>
            </a:r>
            <a:endParaRPr lang="en-US" sz="2400" b="1" baseline="0" dirty="0">
              <a:solidFill>
                <a:schemeClr val="bg1">
                  <a:lumMod val="65000"/>
                  <a:lumOff val="35000"/>
                </a:schemeClr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953000" y="5334000"/>
            <a:ext cx="29718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4953000" y="5791200"/>
            <a:ext cx="2971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DEMAND</a:t>
            </a:r>
          </a:p>
          <a:p>
            <a:pPr lvl="0">
              <a:spcBef>
                <a:spcPct val="0"/>
              </a:spcBef>
              <a:buFontTx/>
              <a:buChar char="-"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uLnTx/>
                <a:uFillTx/>
                <a:latin typeface="Modern No. 20" pitchFamily="18" charset="0"/>
                <a:ea typeface="MingLiU" pitchFamily="49" charset="-120"/>
                <a:cs typeface="+mj-cs"/>
              </a:rPr>
              <a:t>High Income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- Low Income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Modern No. 20" pitchFamily="18" charset="0"/>
                <a:ea typeface="MingLiU" pitchFamily="49" charset="-120"/>
                <a:cs typeface="+mj-cs"/>
              </a:rPr>
              <a:t>Bid formation</a:t>
            </a:r>
            <a:endParaRPr lang="en-US" sz="2400" b="1" baseline="0" dirty="0">
              <a:solidFill>
                <a:schemeClr val="bg1">
                  <a:lumMod val="65000"/>
                  <a:lumOff val="35000"/>
                </a:schemeClr>
              </a:solidFill>
              <a:latin typeface="Modern No. 20" pitchFamily="18" charset="0"/>
              <a:ea typeface="MingLiU" pitchFamily="49" charset="-120"/>
              <a:cs typeface="+mj-cs"/>
            </a:endParaRPr>
          </a:p>
        </p:txBody>
      </p:sp>
      <p:sp>
        <p:nvSpPr>
          <p:cNvPr id="30" name="29 Flecha abajo"/>
          <p:cNvSpPr/>
          <p:nvPr/>
        </p:nvSpPr>
        <p:spPr>
          <a:xfrm>
            <a:off x="1447800" y="4482152"/>
            <a:ext cx="5638800" cy="609600"/>
          </a:xfrm>
          <a:prstGeom prst="downArrow">
            <a:avLst>
              <a:gd name="adj1" fmla="val 54356"/>
              <a:gd name="adj2" fmla="val 6940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1 Título"/>
          <p:cNvSpPr txBox="1">
            <a:spLocks/>
          </p:cNvSpPr>
          <p:nvPr/>
        </p:nvSpPr>
        <p:spPr>
          <a:xfrm>
            <a:off x="3124200" y="4482152"/>
            <a:ext cx="26670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1"/>
                </a:solidFill>
                <a:latin typeface="Modern No. 20" pitchFamily="18" charset="0"/>
                <a:ea typeface="MingLiU" pitchFamily="49" charset="-120"/>
                <a:cs typeface="+mj-cs"/>
              </a:rPr>
              <a:t>LAND MARKET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dern No. 20" pitchFamily="18" charset="0"/>
              <a:ea typeface="MingLiU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8" grpId="0" animBg="1"/>
      <p:bldP spid="29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571</Words>
  <Application>Microsoft Office PowerPoint</Application>
  <PresentationFormat>On-screen Show (4:3)</PresentationFormat>
  <Paragraphs>203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GungsuhChe</vt:lpstr>
      <vt:lpstr>MingLiU</vt:lpstr>
      <vt:lpstr>Arial</vt:lpstr>
      <vt:lpstr>Calibri</vt:lpstr>
      <vt:lpstr>Modern No. 20</vt:lpstr>
      <vt:lpstr>Symbol</vt:lpstr>
      <vt:lpstr>Tema de Office</vt:lpstr>
      <vt:lpstr>Ecuación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Museo de la Ciudad</dc:title>
  <dc:creator>Diego Silva Ardila</dc:creator>
  <cp:lastModifiedBy>Diego Silva Ardila</cp:lastModifiedBy>
  <cp:revision>149</cp:revision>
  <dcterms:created xsi:type="dcterms:W3CDTF">2011-08-01T18:44:41Z</dcterms:created>
  <dcterms:modified xsi:type="dcterms:W3CDTF">2018-09-26T17:12:36Z</dcterms:modified>
</cp:coreProperties>
</file>