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258" r:id="rId2"/>
    <p:sldId id="324" r:id="rId3"/>
    <p:sldId id="331" r:id="rId4"/>
    <p:sldId id="340" r:id="rId5"/>
    <p:sldId id="338" r:id="rId6"/>
    <p:sldId id="378" r:id="rId7"/>
    <p:sldId id="379" r:id="rId8"/>
    <p:sldId id="380" r:id="rId9"/>
    <p:sldId id="382" r:id="rId10"/>
    <p:sldId id="383" r:id="rId11"/>
    <p:sldId id="370" r:id="rId12"/>
    <p:sldId id="384" r:id="rId13"/>
    <p:sldId id="371" r:id="rId14"/>
    <p:sldId id="372" r:id="rId15"/>
    <p:sldId id="374" r:id="rId16"/>
    <p:sldId id="375" r:id="rId17"/>
    <p:sldId id="376" r:id="rId18"/>
    <p:sldId id="377" r:id="rId19"/>
    <p:sldId id="367" r:id="rId20"/>
    <p:sldId id="385" r:id="rId21"/>
    <p:sldId id="369"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enta Microsoft" initials="CM"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434" autoAdjust="0"/>
  </p:normalViewPr>
  <p:slideViewPr>
    <p:cSldViewPr>
      <p:cViewPr varScale="1">
        <p:scale>
          <a:sx n="70" d="100"/>
          <a:sy n="70" d="100"/>
        </p:scale>
        <p:origin x="1236" y="72"/>
      </p:cViewPr>
      <p:guideLst>
        <p:guide orient="horz" pos="2160"/>
        <p:guide pos="2880"/>
      </p:guideLst>
    </p:cSldViewPr>
  </p:slideViewPr>
  <p:outlineViewPr>
    <p:cViewPr>
      <p:scale>
        <a:sx n="33" d="100"/>
        <a:sy n="33" d="100"/>
      </p:scale>
      <p:origin x="0" y="-2018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1B6BD-8295-42B8-AA5C-684F6A7CF84E}" type="datetimeFigureOut">
              <a:rPr lang="es-ES" smtClean="0"/>
              <a:pPr/>
              <a:t>26/09/2018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CE03E7-D609-45ED-B7A6-D2EA1811085A}" type="slidenum">
              <a:rPr lang="es-ES" smtClean="0"/>
              <a:pPr/>
              <a:t>‹Nº›</a:t>
            </a:fld>
            <a:endParaRPr lang="es-ES"/>
          </a:p>
        </p:txBody>
      </p:sp>
    </p:spTree>
    <p:extLst>
      <p:ext uri="{BB962C8B-B14F-4D97-AF65-F5344CB8AC3E}">
        <p14:creationId xmlns:p14="http://schemas.microsoft.com/office/powerpoint/2010/main" val="2708583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C97EFC7-6865-4628-BF39-B9153578F257}" type="slidenum">
              <a:rPr lang="es-ES" smtClean="0"/>
              <a:pPr/>
              <a:t>1</a:t>
            </a:fld>
            <a:endParaRPr lang="es-ES" dirty="0"/>
          </a:p>
        </p:txBody>
      </p:sp>
    </p:spTree>
    <p:extLst>
      <p:ext uri="{BB962C8B-B14F-4D97-AF65-F5344CB8AC3E}">
        <p14:creationId xmlns:p14="http://schemas.microsoft.com/office/powerpoint/2010/main" val="3221119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C97EFC7-6865-4628-BF39-B9153578F257}" type="slidenum">
              <a:rPr lang="es-ES" smtClean="0"/>
              <a:pPr/>
              <a:t>10</a:t>
            </a:fld>
            <a:endParaRPr lang="es-ES" dirty="0"/>
          </a:p>
        </p:txBody>
      </p:sp>
    </p:spTree>
    <p:extLst>
      <p:ext uri="{BB962C8B-B14F-4D97-AF65-F5344CB8AC3E}">
        <p14:creationId xmlns:p14="http://schemas.microsoft.com/office/powerpoint/2010/main" val="1431205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C97EFC7-6865-4628-BF39-B9153578F257}" type="slidenum">
              <a:rPr lang="es-ES" smtClean="0"/>
              <a:pPr/>
              <a:t>11</a:t>
            </a:fld>
            <a:endParaRPr lang="es-ES" dirty="0"/>
          </a:p>
        </p:txBody>
      </p:sp>
    </p:spTree>
    <p:extLst>
      <p:ext uri="{BB962C8B-B14F-4D97-AF65-F5344CB8AC3E}">
        <p14:creationId xmlns:p14="http://schemas.microsoft.com/office/powerpoint/2010/main" val="3633709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C97EFC7-6865-4628-BF39-B9153578F257}" type="slidenum">
              <a:rPr lang="es-ES" smtClean="0"/>
              <a:pPr/>
              <a:t>12</a:t>
            </a:fld>
            <a:endParaRPr lang="es-ES" dirty="0"/>
          </a:p>
        </p:txBody>
      </p:sp>
    </p:spTree>
    <p:extLst>
      <p:ext uri="{BB962C8B-B14F-4D97-AF65-F5344CB8AC3E}">
        <p14:creationId xmlns:p14="http://schemas.microsoft.com/office/powerpoint/2010/main" val="2612674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C97EFC7-6865-4628-BF39-B9153578F257}" type="slidenum">
              <a:rPr lang="es-ES" smtClean="0"/>
              <a:pPr/>
              <a:t>13</a:t>
            </a:fld>
            <a:endParaRPr lang="es-ES" dirty="0"/>
          </a:p>
        </p:txBody>
      </p:sp>
    </p:spTree>
    <p:extLst>
      <p:ext uri="{BB962C8B-B14F-4D97-AF65-F5344CB8AC3E}">
        <p14:creationId xmlns:p14="http://schemas.microsoft.com/office/powerpoint/2010/main" val="1552679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C97EFC7-6865-4628-BF39-B9153578F257}" type="slidenum">
              <a:rPr lang="es-ES" smtClean="0"/>
              <a:pPr/>
              <a:t>14</a:t>
            </a:fld>
            <a:endParaRPr lang="es-ES" dirty="0"/>
          </a:p>
        </p:txBody>
      </p:sp>
    </p:spTree>
    <p:extLst>
      <p:ext uri="{BB962C8B-B14F-4D97-AF65-F5344CB8AC3E}">
        <p14:creationId xmlns:p14="http://schemas.microsoft.com/office/powerpoint/2010/main" val="3279122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C97EFC7-6865-4628-BF39-B9153578F257}" type="slidenum">
              <a:rPr lang="es-ES" smtClean="0"/>
              <a:pPr/>
              <a:t>15</a:t>
            </a:fld>
            <a:endParaRPr lang="es-ES" dirty="0"/>
          </a:p>
        </p:txBody>
      </p:sp>
    </p:spTree>
    <p:extLst>
      <p:ext uri="{BB962C8B-B14F-4D97-AF65-F5344CB8AC3E}">
        <p14:creationId xmlns:p14="http://schemas.microsoft.com/office/powerpoint/2010/main" val="135549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C97EFC7-6865-4628-BF39-B9153578F257}" type="slidenum">
              <a:rPr lang="es-ES" smtClean="0"/>
              <a:pPr/>
              <a:t>16</a:t>
            </a:fld>
            <a:endParaRPr lang="es-ES" dirty="0"/>
          </a:p>
        </p:txBody>
      </p:sp>
    </p:spTree>
    <p:extLst>
      <p:ext uri="{BB962C8B-B14F-4D97-AF65-F5344CB8AC3E}">
        <p14:creationId xmlns:p14="http://schemas.microsoft.com/office/powerpoint/2010/main" val="1241238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C97EFC7-6865-4628-BF39-B9153578F257}" type="slidenum">
              <a:rPr lang="es-ES" smtClean="0"/>
              <a:pPr/>
              <a:t>17</a:t>
            </a:fld>
            <a:endParaRPr lang="es-ES" dirty="0"/>
          </a:p>
        </p:txBody>
      </p:sp>
    </p:spTree>
    <p:extLst>
      <p:ext uri="{BB962C8B-B14F-4D97-AF65-F5344CB8AC3E}">
        <p14:creationId xmlns:p14="http://schemas.microsoft.com/office/powerpoint/2010/main" val="1652498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C97EFC7-6865-4628-BF39-B9153578F257}" type="slidenum">
              <a:rPr lang="es-ES" smtClean="0"/>
              <a:pPr/>
              <a:t>18</a:t>
            </a:fld>
            <a:endParaRPr lang="es-ES" dirty="0"/>
          </a:p>
        </p:txBody>
      </p:sp>
    </p:spTree>
    <p:extLst>
      <p:ext uri="{BB962C8B-B14F-4D97-AF65-F5344CB8AC3E}">
        <p14:creationId xmlns:p14="http://schemas.microsoft.com/office/powerpoint/2010/main" val="608145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C97EFC7-6865-4628-BF39-B9153578F257}" type="slidenum">
              <a:rPr lang="es-ES" smtClean="0"/>
              <a:pPr/>
              <a:t>19</a:t>
            </a:fld>
            <a:endParaRPr lang="es-ES" dirty="0"/>
          </a:p>
        </p:txBody>
      </p:sp>
    </p:spTree>
    <p:extLst>
      <p:ext uri="{BB962C8B-B14F-4D97-AF65-F5344CB8AC3E}">
        <p14:creationId xmlns:p14="http://schemas.microsoft.com/office/powerpoint/2010/main" val="2038703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C97EFC7-6865-4628-BF39-B9153578F257}" type="slidenum">
              <a:rPr lang="es-ES" smtClean="0"/>
              <a:pPr/>
              <a:t>2</a:t>
            </a:fld>
            <a:endParaRPr lang="es-ES" dirty="0"/>
          </a:p>
        </p:txBody>
      </p:sp>
    </p:spTree>
    <p:extLst>
      <p:ext uri="{BB962C8B-B14F-4D97-AF65-F5344CB8AC3E}">
        <p14:creationId xmlns:p14="http://schemas.microsoft.com/office/powerpoint/2010/main" val="1077539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C97EFC7-6865-4628-BF39-B9153578F257}" type="slidenum">
              <a:rPr lang="es-ES" smtClean="0"/>
              <a:pPr/>
              <a:t>20</a:t>
            </a:fld>
            <a:endParaRPr lang="es-ES" dirty="0"/>
          </a:p>
        </p:txBody>
      </p:sp>
    </p:spTree>
    <p:extLst>
      <p:ext uri="{BB962C8B-B14F-4D97-AF65-F5344CB8AC3E}">
        <p14:creationId xmlns:p14="http://schemas.microsoft.com/office/powerpoint/2010/main" val="922837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C97EFC7-6865-4628-BF39-B9153578F257}" type="slidenum">
              <a:rPr lang="es-ES" smtClean="0"/>
              <a:pPr/>
              <a:t>21</a:t>
            </a:fld>
            <a:endParaRPr lang="es-ES" dirty="0"/>
          </a:p>
        </p:txBody>
      </p:sp>
    </p:spTree>
    <p:extLst>
      <p:ext uri="{BB962C8B-B14F-4D97-AF65-F5344CB8AC3E}">
        <p14:creationId xmlns:p14="http://schemas.microsoft.com/office/powerpoint/2010/main" val="195076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C97EFC7-6865-4628-BF39-B9153578F257}" type="slidenum">
              <a:rPr lang="es-ES" smtClean="0"/>
              <a:pPr/>
              <a:t>3</a:t>
            </a:fld>
            <a:endParaRPr lang="es-ES" dirty="0"/>
          </a:p>
        </p:txBody>
      </p:sp>
    </p:spTree>
    <p:extLst>
      <p:ext uri="{BB962C8B-B14F-4D97-AF65-F5344CB8AC3E}">
        <p14:creationId xmlns:p14="http://schemas.microsoft.com/office/powerpoint/2010/main" val="1670961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C97EFC7-6865-4628-BF39-B9153578F257}" type="slidenum">
              <a:rPr lang="es-ES" smtClean="0"/>
              <a:pPr/>
              <a:t>4</a:t>
            </a:fld>
            <a:endParaRPr lang="es-ES" dirty="0"/>
          </a:p>
        </p:txBody>
      </p:sp>
    </p:spTree>
    <p:extLst>
      <p:ext uri="{BB962C8B-B14F-4D97-AF65-F5344CB8AC3E}">
        <p14:creationId xmlns:p14="http://schemas.microsoft.com/office/powerpoint/2010/main" val="2891672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C97EFC7-6865-4628-BF39-B9153578F257}" type="slidenum">
              <a:rPr lang="es-ES" smtClean="0"/>
              <a:pPr/>
              <a:t>5</a:t>
            </a:fld>
            <a:endParaRPr lang="es-ES" dirty="0"/>
          </a:p>
        </p:txBody>
      </p:sp>
    </p:spTree>
    <p:extLst>
      <p:ext uri="{BB962C8B-B14F-4D97-AF65-F5344CB8AC3E}">
        <p14:creationId xmlns:p14="http://schemas.microsoft.com/office/powerpoint/2010/main" val="79310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C97EFC7-6865-4628-BF39-B9153578F257}" type="slidenum">
              <a:rPr lang="es-ES" smtClean="0"/>
              <a:pPr/>
              <a:t>6</a:t>
            </a:fld>
            <a:endParaRPr lang="es-ES" dirty="0"/>
          </a:p>
        </p:txBody>
      </p:sp>
    </p:spTree>
    <p:extLst>
      <p:ext uri="{BB962C8B-B14F-4D97-AF65-F5344CB8AC3E}">
        <p14:creationId xmlns:p14="http://schemas.microsoft.com/office/powerpoint/2010/main" val="2402991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C97EFC7-6865-4628-BF39-B9153578F257}" type="slidenum">
              <a:rPr lang="es-ES" smtClean="0"/>
              <a:pPr/>
              <a:t>7</a:t>
            </a:fld>
            <a:endParaRPr lang="es-ES" dirty="0"/>
          </a:p>
        </p:txBody>
      </p:sp>
    </p:spTree>
    <p:extLst>
      <p:ext uri="{BB962C8B-B14F-4D97-AF65-F5344CB8AC3E}">
        <p14:creationId xmlns:p14="http://schemas.microsoft.com/office/powerpoint/2010/main" val="562692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C97EFC7-6865-4628-BF39-B9153578F257}" type="slidenum">
              <a:rPr lang="es-ES" smtClean="0"/>
              <a:pPr/>
              <a:t>8</a:t>
            </a:fld>
            <a:endParaRPr lang="es-ES" dirty="0"/>
          </a:p>
        </p:txBody>
      </p:sp>
    </p:spTree>
    <p:extLst>
      <p:ext uri="{BB962C8B-B14F-4D97-AF65-F5344CB8AC3E}">
        <p14:creationId xmlns:p14="http://schemas.microsoft.com/office/powerpoint/2010/main" val="1058425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C97EFC7-6865-4628-BF39-B9153578F257}" type="slidenum">
              <a:rPr lang="es-ES" smtClean="0"/>
              <a:pPr/>
              <a:t>9</a:t>
            </a:fld>
            <a:endParaRPr lang="es-ES" dirty="0"/>
          </a:p>
        </p:txBody>
      </p:sp>
    </p:spTree>
    <p:extLst>
      <p:ext uri="{BB962C8B-B14F-4D97-AF65-F5344CB8AC3E}">
        <p14:creationId xmlns:p14="http://schemas.microsoft.com/office/powerpoint/2010/main" val="3973249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42D2A76-4923-4BD5-B461-69753AF022A1}" type="datetimeFigureOut">
              <a:rPr lang="es-ES" smtClean="0"/>
              <a:pPr/>
              <a:t>26/09/2018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92DF8A-6F19-41D6-A488-22FE7BCC5E35}"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42D2A76-4923-4BD5-B461-69753AF022A1}" type="datetimeFigureOut">
              <a:rPr lang="es-ES" smtClean="0"/>
              <a:pPr/>
              <a:t>26/09/2018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92DF8A-6F19-41D6-A488-22FE7BCC5E3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42D2A76-4923-4BD5-B461-69753AF022A1}" type="datetimeFigureOut">
              <a:rPr lang="es-ES" smtClean="0"/>
              <a:pPr/>
              <a:t>26/09/2018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92DF8A-6F19-41D6-A488-22FE7BCC5E3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42D2A76-4923-4BD5-B461-69753AF022A1}" type="datetimeFigureOut">
              <a:rPr lang="es-ES" smtClean="0"/>
              <a:pPr/>
              <a:t>26/09/2018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92DF8A-6F19-41D6-A488-22FE7BCC5E3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42D2A76-4923-4BD5-B461-69753AF022A1}" type="datetimeFigureOut">
              <a:rPr lang="es-ES" smtClean="0"/>
              <a:pPr/>
              <a:t>26/09/2018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92DF8A-6F19-41D6-A488-22FE7BCC5E35}"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42D2A76-4923-4BD5-B461-69753AF022A1}" type="datetimeFigureOut">
              <a:rPr lang="es-ES" smtClean="0"/>
              <a:pPr/>
              <a:t>26/09/2018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D92DF8A-6F19-41D6-A488-22FE7BCC5E35}"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42D2A76-4923-4BD5-B461-69753AF022A1}" type="datetimeFigureOut">
              <a:rPr lang="es-ES" smtClean="0"/>
              <a:pPr/>
              <a:t>26/09/2018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D92DF8A-6F19-41D6-A488-22FE7BCC5E3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42D2A76-4923-4BD5-B461-69753AF022A1}" type="datetimeFigureOut">
              <a:rPr lang="es-ES" smtClean="0"/>
              <a:pPr/>
              <a:t>26/09/2018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D92DF8A-6F19-41D6-A488-22FE7BCC5E3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42D2A76-4923-4BD5-B461-69753AF022A1}" type="datetimeFigureOut">
              <a:rPr lang="es-ES" smtClean="0"/>
              <a:pPr/>
              <a:t>26/09/2018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D92DF8A-6F19-41D6-A488-22FE7BCC5E3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42D2A76-4923-4BD5-B461-69753AF022A1}" type="datetimeFigureOut">
              <a:rPr lang="es-ES" smtClean="0"/>
              <a:pPr/>
              <a:t>26/09/2018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D92DF8A-6F19-41D6-A488-22FE7BCC5E3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42D2A76-4923-4BD5-B461-69753AF022A1}" type="datetimeFigureOut">
              <a:rPr lang="es-ES" smtClean="0"/>
              <a:pPr/>
              <a:t>26/09/2018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D92DF8A-6F19-41D6-A488-22FE7BCC5E35}"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D2A76-4923-4BD5-B461-69753AF022A1}" type="datetimeFigureOut">
              <a:rPr lang="es-ES" smtClean="0"/>
              <a:pPr/>
              <a:t>26/09/2018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2DF8A-6F19-41D6-A488-22FE7BCC5E35}"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jp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jpg"/><Relationship Id="rId4" Type="http://schemas.openxmlformats.org/officeDocument/2006/relationships/image" Target="../media/image15.png"/><Relationship Id="rId9" Type="http://schemas.openxmlformats.org/officeDocument/2006/relationships/image" Target="../media/image3.gif"/></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2.xml"/><Relationship Id="rId7" Type="http://schemas.openxmlformats.org/officeDocument/2006/relationships/image" Target="../media/image20.emf"/><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Documento_de_Microsoft_Word1.docx"/><Relationship Id="rId11" Type="http://schemas.openxmlformats.org/officeDocument/2006/relationships/image" Target="../media/image3.gif"/><Relationship Id="rId5" Type="http://schemas.openxmlformats.org/officeDocument/2006/relationships/image" Target="../media/image19.wmf"/><Relationship Id="rId10" Type="http://schemas.openxmlformats.org/officeDocument/2006/relationships/image" Target="../media/image4.png"/><Relationship Id="rId4" Type="http://schemas.openxmlformats.org/officeDocument/2006/relationships/oleObject" Target="../embeddings/oleObject1.bin"/><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3.xml"/><Relationship Id="rId7" Type="http://schemas.openxmlformats.org/officeDocument/2006/relationships/image" Target="../media/image22.wmf"/><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3.gif"/><Relationship Id="rId5" Type="http://schemas.openxmlformats.org/officeDocument/2006/relationships/image" Target="../media/image21.wmf"/><Relationship Id="rId10" Type="http://schemas.openxmlformats.org/officeDocument/2006/relationships/image" Target="../media/image4.png"/><Relationship Id="rId4" Type="http://schemas.openxmlformats.org/officeDocument/2006/relationships/oleObject" Target="../embeddings/oleObject2.bin"/><Relationship Id="rId9" Type="http://schemas.openxmlformats.org/officeDocument/2006/relationships/image" Target="../media/image23.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4.xml"/><Relationship Id="rId7" Type="http://schemas.openxmlformats.org/officeDocument/2006/relationships/image" Target="../media/image25.wmf"/><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3.gif"/><Relationship Id="rId5" Type="http://schemas.openxmlformats.org/officeDocument/2006/relationships/image" Target="../media/image24.wmf"/><Relationship Id="rId10" Type="http://schemas.openxmlformats.org/officeDocument/2006/relationships/image" Target="../media/image4.png"/><Relationship Id="rId4" Type="http://schemas.openxmlformats.org/officeDocument/2006/relationships/oleObject" Target="../embeddings/oleObject5.bin"/><Relationship Id="rId9"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jpg"/><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jpg"/><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jpg"/><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4.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4.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3.gi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2138" y="0"/>
            <a:ext cx="1500167"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1 Título"/>
          <p:cNvSpPr>
            <a:spLocks noGrp="1"/>
          </p:cNvSpPr>
          <p:nvPr>
            <p:ph type="title"/>
          </p:nvPr>
        </p:nvSpPr>
        <p:spPr>
          <a:xfrm>
            <a:off x="2011321" y="1318251"/>
            <a:ext cx="7057817" cy="1660458"/>
          </a:xfrm>
        </p:spPr>
        <p:txBody>
          <a:bodyPr vert="horz" lIns="91440" tIns="45720" rIns="91440" bIns="45720" rtlCol="0">
            <a:normAutofit/>
          </a:bodyPr>
          <a:lstStyle/>
          <a:p>
            <a:pPr>
              <a:spcBef>
                <a:spcPct val="20000"/>
              </a:spcBef>
              <a:buFont typeface="Arial" pitchFamily="34" charset="0"/>
            </a:pPr>
            <a:r>
              <a:rPr lang="es-CO" sz="2400" b="1" dirty="0">
                <a:solidFill>
                  <a:schemeClr val="accent6">
                    <a:lumMod val="75000"/>
                  </a:schemeClr>
                </a:solidFill>
                <a:latin typeface="+mn-lt"/>
                <a:ea typeface="+mn-ea"/>
                <a:cs typeface="+mn-cs"/>
              </a:rPr>
              <a:t/>
            </a:r>
            <a:br>
              <a:rPr lang="es-CO" sz="2400" b="1" dirty="0">
                <a:solidFill>
                  <a:schemeClr val="accent6">
                    <a:lumMod val="75000"/>
                  </a:schemeClr>
                </a:solidFill>
                <a:latin typeface="+mn-lt"/>
                <a:ea typeface="+mn-ea"/>
                <a:cs typeface="+mn-cs"/>
              </a:rPr>
            </a:br>
            <a:r>
              <a:rPr lang="es-CO" sz="2400" b="1" dirty="0">
                <a:solidFill>
                  <a:srgbClr val="FF0000"/>
                </a:solidFill>
                <a:latin typeface="+mn-lt"/>
                <a:ea typeface="+mn-ea"/>
                <a:cs typeface="+mn-cs"/>
              </a:rPr>
              <a:t>Precios del suelo, </a:t>
            </a:r>
            <a:r>
              <a:rPr lang="es-CO" sz="2400" b="1" dirty="0" smtClean="0">
                <a:solidFill>
                  <a:srgbClr val="FF0000"/>
                </a:solidFill>
                <a:latin typeface="+mn-lt"/>
                <a:ea typeface="+mn-ea"/>
                <a:cs typeface="+mn-cs"/>
              </a:rPr>
              <a:t>segregación </a:t>
            </a:r>
            <a:r>
              <a:rPr lang="es-CO" sz="2400" b="1" dirty="0">
                <a:solidFill>
                  <a:srgbClr val="FF0000"/>
                </a:solidFill>
                <a:latin typeface="+mn-lt"/>
                <a:ea typeface="+mn-ea"/>
                <a:cs typeface="+mn-cs"/>
              </a:rPr>
              <a:t>residencial y </a:t>
            </a:r>
            <a:r>
              <a:rPr lang="es-CO" sz="2400" b="1" dirty="0" smtClean="0">
                <a:solidFill>
                  <a:srgbClr val="FF0000"/>
                </a:solidFill>
                <a:latin typeface="+mn-lt"/>
                <a:ea typeface="+mn-ea"/>
                <a:cs typeface="+mn-cs"/>
              </a:rPr>
              <a:t>accesibilidad </a:t>
            </a:r>
            <a:r>
              <a:rPr lang="es-CO" sz="2400" b="1" dirty="0">
                <a:solidFill>
                  <a:srgbClr val="FF0000"/>
                </a:solidFill>
                <a:latin typeface="+mn-lt"/>
                <a:ea typeface="+mn-ea"/>
                <a:cs typeface="+mn-cs"/>
              </a:rPr>
              <a:t>a los </a:t>
            </a:r>
            <a:br>
              <a:rPr lang="es-CO" sz="2400" b="1" dirty="0">
                <a:solidFill>
                  <a:srgbClr val="FF0000"/>
                </a:solidFill>
                <a:latin typeface="+mn-lt"/>
                <a:ea typeface="+mn-ea"/>
                <a:cs typeface="+mn-cs"/>
              </a:rPr>
            </a:br>
            <a:r>
              <a:rPr lang="es-CO" sz="2400" b="1" dirty="0">
                <a:solidFill>
                  <a:srgbClr val="FF0000"/>
                </a:solidFill>
                <a:latin typeface="+mn-lt"/>
                <a:ea typeface="+mn-ea"/>
                <a:cs typeface="+mn-cs"/>
              </a:rPr>
              <a:t>centros de empleo en Cali: un modelo GWR </a:t>
            </a:r>
            <a:endParaRPr lang="es-ES" sz="3100" b="1" dirty="0">
              <a:solidFill>
                <a:srgbClr val="FF0000"/>
              </a:solidFill>
              <a:latin typeface="+mn-lt"/>
              <a:ea typeface="+mn-ea"/>
              <a:cs typeface="+mn-cs"/>
            </a:endParaRPr>
          </a:p>
        </p:txBody>
      </p:sp>
      <p:sp>
        <p:nvSpPr>
          <p:cNvPr id="3" name="Marcador de contenido 2"/>
          <p:cNvSpPr>
            <a:spLocks noGrp="1"/>
          </p:cNvSpPr>
          <p:nvPr>
            <p:ph idx="1"/>
          </p:nvPr>
        </p:nvSpPr>
        <p:spPr>
          <a:xfrm>
            <a:off x="2222689" y="2257565"/>
            <a:ext cx="6635080" cy="4133055"/>
          </a:xfrm>
        </p:spPr>
        <p:txBody>
          <a:bodyPr>
            <a:normAutofit/>
          </a:bodyPr>
          <a:lstStyle/>
          <a:p>
            <a:pPr marL="0" indent="0" algn="ctr">
              <a:buNone/>
            </a:pPr>
            <a:endParaRPr lang="es-CO" sz="2400" b="1" dirty="0" smtClean="0">
              <a:solidFill>
                <a:schemeClr val="accent6">
                  <a:lumMod val="75000"/>
                </a:schemeClr>
              </a:solidFill>
            </a:endParaRPr>
          </a:p>
          <a:p>
            <a:pPr marL="0" indent="0" algn="ctr">
              <a:buNone/>
            </a:pPr>
            <a:endParaRPr lang="es-CO" sz="2400" b="1" dirty="0" smtClean="0">
              <a:latin typeface="Arial" panose="020B0604020202020204" pitchFamily="34" charset="0"/>
              <a:cs typeface="Arial" panose="020B0604020202020204" pitchFamily="34" charset="0"/>
            </a:endParaRPr>
          </a:p>
          <a:p>
            <a:pPr marL="0" indent="0" algn="ctr">
              <a:buNone/>
            </a:pPr>
            <a:endParaRPr lang="es-CO" sz="2400" b="1" dirty="0" smtClean="0">
              <a:latin typeface="Arial" panose="020B0604020202020204" pitchFamily="34" charset="0"/>
              <a:cs typeface="Arial" panose="020B0604020202020204" pitchFamily="34" charset="0"/>
            </a:endParaRPr>
          </a:p>
          <a:p>
            <a:pPr marL="0" indent="0" algn="ctr">
              <a:buNone/>
            </a:pPr>
            <a:r>
              <a:rPr lang="es-CO" sz="2400" b="1" dirty="0" smtClean="0">
                <a:solidFill>
                  <a:srgbClr val="0070C0"/>
                </a:solidFill>
                <a:latin typeface="Arial" panose="020B0604020202020204" pitchFamily="34" charset="0"/>
                <a:cs typeface="Arial" panose="020B0604020202020204" pitchFamily="34" charset="0"/>
              </a:rPr>
              <a:t>Harvy </a:t>
            </a:r>
            <a:r>
              <a:rPr lang="es-CO" sz="2400" b="1" dirty="0">
                <a:solidFill>
                  <a:srgbClr val="0070C0"/>
                </a:solidFill>
                <a:latin typeface="Arial" panose="020B0604020202020204" pitchFamily="34" charset="0"/>
                <a:cs typeface="Arial" panose="020B0604020202020204" pitchFamily="34" charset="0"/>
              </a:rPr>
              <a:t>Vivas </a:t>
            </a:r>
            <a:r>
              <a:rPr lang="es-CO" sz="2400" b="1" dirty="0" smtClean="0">
                <a:solidFill>
                  <a:srgbClr val="0070C0"/>
                </a:solidFill>
                <a:latin typeface="Arial" panose="020B0604020202020204" pitchFamily="34" charset="0"/>
                <a:cs typeface="Arial" panose="020B0604020202020204" pitchFamily="34" charset="0"/>
              </a:rPr>
              <a:t>Pacheco</a:t>
            </a:r>
            <a:r>
              <a:rPr lang="es-CO" sz="2400" b="1" dirty="0" smtClean="0">
                <a:solidFill>
                  <a:srgbClr val="FF0000"/>
                </a:solidFill>
                <a:latin typeface="Arial" panose="020B0604020202020204" pitchFamily="34" charset="0"/>
                <a:cs typeface="Arial" panose="020B0604020202020204" pitchFamily="34" charset="0"/>
              </a:rPr>
              <a:t>*</a:t>
            </a:r>
            <a:endParaRPr lang="es-CO" sz="2400" b="1" dirty="0">
              <a:solidFill>
                <a:srgbClr val="FF0000"/>
              </a:solidFill>
              <a:latin typeface="Arial" panose="020B0604020202020204" pitchFamily="34" charset="0"/>
              <a:cs typeface="Arial" panose="020B0604020202020204" pitchFamily="34" charset="0"/>
            </a:endParaRPr>
          </a:p>
          <a:p>
            <a:pPr marL="0" indent="0" algn="ctr">
              <a:buNone/>
            </a:pPr>
            <a:r>
              <a:rPr lang="es-CO" sz="2400" b="1" dirty="0" smtClean="0">
                <a:solidFill>
                  <a:srgbClr val="0070C0"/>
                </a:solidFill>
                <a:latin typeface="Arial" panose="020B0604020202020204" pitchFamily="34" charset="0"/>
                <a:cs typeface="Arial" panose="020B0604020202020204" pitchFamily="34" charset="0"/>
              </a:rPr>
              <a:t>Jeisson </a:t>
            </a:r>
            <a:r>
              <a:rPr lang="es-CO" sz="2400" b="1" dirty="0">
                <a:solidFill>
                  <a:srgbClr val="0070C0"/>
                </a:solidFill>
                <a:latin typeface="Arial" panose="020B0604020202020204" pitchFamily="34" charset="0"/>
                <a:cs typeface="Arial" panose="020B0604020202020204" pitchFamily="34" charset="0"/>
              </a:rPr>
              <a:t>Ipia </a:t>
            </a:r>
            <a:r>
              <a:rPr lang="es-CO" sz="2400" b="1" dirty="0" smtClean="0">
                <a:solidFill>
                  <a:srgbClr val="0070C0"/>
                </a:solidFill>
                <a:latin typeface="Arial" panose="020B0604020202020204" pitchFamily="34" charset="0"/>
                <a:cs typeface="Arial" panose="020B0604020202020204" pitchFamily="34" charset="0"/>
              </a:rPr>
              <a:t>Astudillo</a:t>
            </a:r>
            <a:r>
              <a:rPr lang="es-CO" sz="2400" b="1" dirty="0" smtClean="0">
                <a:solidFill>
                  <a:srgbClr val="FF0000"/>
                </a:solidFill>
                <a:latin typeface="Arial" panose="020B0604020202020204" pitchFamily="34" charset="0"/>
                <a:cs typeface="Arial" panose="020B0604020202020204" pitchFamily="34" charset="0"/>
              </a:rPr>
              <a:t>**</a:t>
            </a:r>
            <a:endParaRPr lang="es-CO" sz="2400" b="1" dirty="0">
              <a:solidFill>
                <a:srgbClr val="FF0000"/>
              </a:solidFill>
              <a:latin typeface="Arial" panose="020B0604020202020204" pitchFamily="34" charset="0"/>
              <a:cs typeface="Arial" panose="020B0604020202020204" pitchFamily="34" charset="0"/>
            </a:endParaRPr>
          </a:p>
          <a:p>
            <a:pPr marL="0" indent="0" algn="ctr">
              <a:buNone/>
            </a:pPr>
            <a:r>
              <a:rPr lang="es-CO" sz="2400" b="1" dirty="0" smtClean="0">
                <a:solidFill>
                  <a:srgbClr val="0070C0"/>
                </a:solidFill>
                <a:latin typeface="Arial" panose="020B0604020202020204" pitchFamily="34" charset="0"/>
                <a:cs typeface="Arial" panose="020B0604020202020204" pitchFamily="34" charset="0"/>
              </a:rPr>
              <a:t>Diego Alejandro Rodríguez Mariaca</a:t>
            </a:r>
            <a:r>
              <a:rPr lang="es-CO" sz="2400" b="1" dirty="0" smtClean="0">
                <a:solidFill>
                  <a:srgbClr val="FF0000"/>
                </a:solidFill>
                <a:latin typeface="Arial" panose="020B0604020202020204" pitchFamily="34" charset="0"/>
                <a:cs typeface="Arial" panose="020B0604020202020204" pitchFamily="34" charset="0"/>
              </a:rPr>
              <a:t>***</a:t>
            </a:r>
            <a:endParaRPr lang="es-CO" sz="2400" b="1" dirty="0">
              <a:solidFill>
                <a:srgbClr val="FF0000"/>
              </a:solidFill>
              <a:latin typeface="Arial" panose="020B0604020202020204" pitchFamily="34" charset="0"/>
              <a:cs typeface="Arial" panose="020B0604020202020204" pitchFamily="34" charset="0"/>
            </a:endParaRPr>
          </a:p>
          <a:p>
            <a:pPr marL="0" indent="0" algn="ctr">
              <a:buNone/>
            </a:pPr>
            <a:endParaRPr lang="es-CO" sz="2400" b="1" dirty="0" smtClean="0">
              <a:solidFill>
                <a:srgbClr val="002060"/>
              </a:solidFill>
              <a:latin typeface="Arial" panose="020B0604020202020204" pitchFamily="34" charset="0"/>
              <a:cs typeface="Arial" panose="020B0604020202020204" pitchFamily="34" charset="0"/>
            </a:endParaRPr>
          </a:p>
        </p:txBody>
      </p:sp>
      <p:sp>
        <p:nvSpPr>
          <p:cNvPr id="5" name="4 CuadroTexto"/>
          <p:cNvSpPr txBox="1"/>
          <p:nvPr/>
        </p:nvSpPr>
        <p:spPr>
          <a:xfrm>
            <a:off x="1546630" y="5805264"/>
            <a:ext cx="7522507" cy="738664"/>
          </a:xfrm>
          <a:prstGeom prst="rect">
            <a:avLst/>
          </a:prstGeom>
          <a:noFill/>
        </p:spPr>
        <p:txBody>
          <a:bodyPr wrap="square" rtlCol="0">
            <a:spAutoFit/>
          </a:bodyPr>
          <a:lstStyle/>
          <a:p>
            <a:r>
              <a:rPr lang="es-CO" sz="1400" b="1" dirty="0" smtClean="0">
                <a:solidFill>
                  <a:srgbClr val="FF0000"/>
                </a:solidFill>
              </a:rPr>
              <a:t>*</a:t>
            </a:r>
            <a:r>
              <a:rPr lang="es-CO" sz="1400" b="1" dirty="0" smtClean="0">
                <a:solidFill>
                  <a:srgbClr val="0070C0"/>
                </a:solidFill>
              </a:rPr>
              <a:t>Facultad </a:t>
            </a:r>
            <a:r>
              <a:rPr lang="es-CO" sz="1400" b="1" dirty="0">
                <a:solidFill>
                  <a:srgbClr val="0070C0"/>
                </a:solidFill>
              </a:rPr>
              <a:t>de Ciencias Sociales y Económicas, Universidad del Valle, Cali, Colombia</a:t>
            </a:r>
            <a:endParaRPr lang="es-CO" sz="1400" b="1" dirty="0" smtClean="0">
              <a:solidFill>
                <a:srgbClr val="0070C0"/>
              </a:solidFill>
            </a:endParaRPr>
          </a:p>
          <a:p>
            <a:r>
              <a:rPr lang="es-CO" sz="1400" b="1" dirty="0" smtClean="0">
                <a:solidFill>
                  <a:srgbClr val="FF0000"/>
                </a:solidFill>
              </a:rPr>
              <a:t>**</a:t>
            </a:r>
            <a:r>
              <a:rPr lang="es-CO" sz="1400" b="1" dirty="0" smtClean="0">
                <a:solidFill>
                  <a:srgbClr val="0070C0"/>
                </a:solidFill>
              </a:rPr>
              <a:t>Facultad de Ciencias Económicas y Administrativas, </a:t>
            </a:r>
            <a:r>
              <a:rPr lang="es-CO" sz="1400" b="1" dirty="0">
                <a:solidFill>
                  <a:srgbClr val="0070C0"/>
                </a:solidFill>
              </a:rPr>
              <a:t>Universidad Antonio Nariño, Cali, Colombia</a:t>
            </a:r>
            <a:endParaRPr lang="es-CO" sz="1400" b="1" dirty="0" smtClean="0">
              <a:solidFill>
                <a:srgbClr val="0070C0"/>
              </a:solidFill>
            </a:endParaRPr>
          </a:p>
          <a:p>
            <a:r>
              <a:rPr lang="es-CO" sz="1400" b="1" dirty="0" smtClean="0">
                <a:solidFill>
                  <a:srgbClr val="FF0000"/>
                </a:solidFill>
              </a:rPr>
              <a:t>***</a:t>
            </a:r>
            <a:r>
              <a:rPr lang="es-CO" sz="1400" b="1" dirty="0" smtClean="0">
                <a:solidFill>
                  <a:srgbClr val="0070C0"/>
                </a:solidFill>
              </a:rPr>
              <a:t> Facultad </a:t>
            </a:r>
            <a:r>
              <a:rPr lang="es-CO" sz="1400" b="1" dirty="0">
                <a:solidFill>
                  <a:srgbClr val="0070C0"/>
                </a:solidFill>
              </a:rPr>
              <a:t>de Ingeniería, Universidad del Valle, Cali, Colombia.</a:t>
            </a: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789049" y="3015366"/>
            <a:ext cx="5126867" cy="6255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7466" y="200237"/>
            <a:ext cx="1533127" cy="1533127"/>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475875"/>
            <a:ext cx="706289" cy="10039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1" y="0"/>
            <a:ext cx="140364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p:nvPr>
        </p:nvSpPr>
        <p:spPr>
          <a:xfrm>
            <a:off x="1760808" y="274638"/>
            <a:ext cx="6925992" cy="1138138"/>
          </a:xfrm>
        </p:spPr>
        <p:txBody>
          <a:bodyPr>
            <a:normAutofit/>
          </a:bodyPr>
          <a:lstStyle/>
          <a:p>
            <a:pPr marL="342900" lvl="0" indent="-342900" algn="l">
              <a:spcBef>
                <a:spcPct val="20000"/>
              </a:spcBef>
            </a:pPr>
            <a:r>
              <a:rPr lang="es-CO" sz="2400" dirty="0">
                <a:solidFill>
                  <a:prstClr val="black"/>
                </a:solidFill>
                <a:latin typeface="Times New Roman" panose="02020603050405020304" pitchFamily="18" charset="0"/>
                <a:ea typeface="+mn-ea"/>
                <a:cs typeface="Times New Roman" panose="02020603050405020304" pitchFamily="18" charset="0"/>
              </a:rPr>
              <a:t/>
            </a:r>
            <a:br>
              <a:rPr lang="es-CO" sz="2400" dirty="0">
                <a:solidFill>
                  <a:prstClr val="black"/>
                </a:solidFill>
                <a:latin typeface="Times New Roman" panose="02020603050405020304" pitchFamily="18" charset="0"/>
                <a:ea typeface="+mn-ea"/>
                <a:cs typeface="Times New Roman" panose="02020603050405020304" pitchFamily="18" charset="0"/>
              </a:rPr>
            </a:br>
            <a:endParaRPr lang="es-CO"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Marcador de contenido 7"/>
              <p:cNvSpPr>
                <a:spLocks noGrp="1"/>
              </p:cNvSpPr>
              <p:nvPr>
                <p:ph idx="1"/>
              </p:nvPr>
            </p:nvSpPr>
            <p:spPr>
              <a:xfrm>
                <a:off x="1691680" y="116632"/>
                <a:ext cx="7269949" cy="5721754"/>
              </a:xfrm>
            </p:spPr>
            <p:txBody>
              <a:bodyPr>
                <a:normAutofit/>
              </a:bodyPr>
              <a:lstStyle/>
              <a:p>
                <a:pPr marL="0" indent="0" algn="ctr">
                  <a:buNone/>
                </a:pPr>
                <a:r>
                  <a:rPr lang="es-CO" sz="2000" b="1" dirty="0">
                    <a:solidFill>
                      <a:srgbClr val="0070C0"/>
                    </a:solidFill>
                    <a:latin typeface="Arial" panose="020B0604020202020204" pitchFamily="34" charset="0"/>
                    <a:cs typeface="Arial" panose="020B0604020202020204" pitchFamily="34" charset="0"/>
                  </a:rPr>
                  <a:t>Datos, métodos y </a:t>
                </a:r>
                <a:r>
                  <a:rPr lang="es-CO" sz="2000" b="1" dirty="0" smtClean="0">
                    <a:solidFill>
                      <a:srgbClr val="0070C0"/>
                    </a:solidFill>
                    <a:latin typeface="Arial" panose="020B0604020202020204" pitchFamily="34" charset="0"/>
                    <a:cs typeface="Arial" panose="020B0604020202020204" pitchFamily="34" charset="0"/>
                  </a:rPr>
                  <a:t>estimaciones</a:t>
                </a:r>
                <a:r>
                  <a:rPr lang="es-CO" sz="2000" b="1" dirty="0" smtClean="0">
                    <a:solidFill>
                      <a:srgbClr val="0070C0"/>
                    </a:solidFill>
                  </a:rPr>
                  <a:t>  </a:t>
                </a:r>
                <a:endParaRPr lang="es-CO" sz="2000" b="1" dirty="0">
                  <a:solidFill>
                    <a:srgbClr val="0070C0"/>
                  </a:solidFill>
                </a:endParaRPr>
              </a:p>
              <a:p>
                <a:pPr marL="0" indent="0" algn="ctr">
                  <a:buNone/>
                </a:pPr>
                <a:r>
                  <a:rPr lang="es-CO" sz="2000" b="1" i="1" dirty="0" smtClean="0">
                    <a:solidFill>
                      <a:srgbClr val="0070C0"/>
                    </a:solidFill>
                    <a:latin typeface="Times New Roman"/>
                    <a:ea typeface="Calibri"/>
                  </a:rPr>
                  <a:t>Función </a:t>
                </a:r>
                <a:r>
                  <a:rPr lang="es-CO" sz="2000" b="1" i="1" dirty="0">
                    <a:solidFill>
                      <a:srgbClr val="0070C0"/>
                    </a:solidFill>
                    <a:latin typeface="Times New Roman"/>
                    <a:ea typeface="Calibri"/>
                  </a:rPr>
                  <a:t>exponencial negativa </a:t>
                </a:r>
                <a:r>
                  <a:rPr lang="es-CO" sz="2000" b="1" i="1" dirty="0" smtClean="0">
                    <a:solidFill>
                      <a:srgbClr val="0070C0"/>
                    </a:solidFill>
                    <a:latin typeface="Times New Roman"/>
                    <a:ea typeface="Calibri"/>
                  </a:rPr>
                  <a:t>(Clark-Mills)/ </a:t>
                </a:r>
                <a:r>
                  <a:rPr lang="es-CO" sz="2000" b="1" i="1" dirty="0">
                    <a:solidFill>
                      <a:srgbClr val="0070C0"/>
                    </a:solidFill>
                    <a:latin typeface="Times New Roman"/>
                    <a:ea typeface="Calibri"/>
                  </a:rPr>
                  <a:t>función Cubic Spline</a:t>
                </a:r>
              </a:p>
              <a:p>
                <a:pPr marL="0" indent="0">
                  <a:lnSpc>
                    <a:spcPct val="115000"/>
                  </a:lnSpc>
                  <a:spcAft>
                    <a:spcPts val="600"/>
                  </a:spcAft>
                  <a:buNone/>
                </a:pPr>
                <a:endParaRPr lang="en-US" sz="1600" i="1" dirty="0" smtClean="0">
                  <a:latin typeface="Times New Roman"/>
                  <a:ea typeface="Times New Roman"/>
                  <a:cs typeface="Arial"/>
                </a:endParaRPr>
              </a:p>
              <a:p>
                <a:pPr marL="0" indent="0">
                  <a:lnSpc>
                    <a:spcPct val="115000"/>
                  </a:lnSpc>
                  <a:spcAft>
                    <a:spcPts val="600"/>
                  </a:spcAft>
                  <a:buNone/>
                </a:pPr>
                <a:r>
                  <a:rPr lang="en-US" sz="1400" i="1" dirty="0" smtClean="0">
                    <a:latin typeface="Times New Roman"/>
                    <a:ea typeface="Times New Roman"/>
                    <a:cs typeface="Arial"/>
                  </a:rPr>
                  <a:t>D</a:t>
                </a:r>
                <a:r>
                  <a:rPr lang="en-US" sz="1400" i="1" baseline="-25000" dirty="0" smtClean="0">
                    <a:effectLst/>
                    <a:latin typeface="Times New Roman"/>
                    <a:ea typeface="Times New Roman"/>
                    <a:cs typeface="Arial"/>
                  </a:rPr>
                  <a:t>i</a:t>
                </a:r>
                <a:r>
                  <a:rPr lang="en-US" sz="1400" i="1" dirty="0" smtClean="0">
                    <a:effectLst/>
                    <a:latin typeface="Times New Roman"/>
                    <a:ea typeface="Times New Roman"/>
                    <a:cs typeface="Arial"/>
                  </a:rPr>
                  <a:t> = Do </a:t>
                </a:r>
                <a:r>
                  <a:rPr lang="en-US" sz="1400" i="1" dirty="0" err="1" smtClean="0">
                    <a:effectLst/>
                    <a:latin typeface="Times New Roman"/>
                    <a:ea typeface="Times New Roman"/>
                    <a:cs typeface="Arial"/>
                  </a:rPr>
                  <a:t>e</a:t>
                </a:r>
                <a:r>
                  <a:rPr lang="en-US" sz="1400" i="1" baseline="-25000" dirty="0" err="1" smtClean="0">
                    <a:effectLst/>
                    <a:latin typeface="Times New Roman"/>
                    <a:ea typeface="Times New Roman"/>
                    <a:cs typeface="Arial"/>
                  </a:rPr>
                  <a:t>i</a:t>
                </a:r>
                <a:r>
                  <a:rPr lang="en-US" sz="1400" i="1" dirty="0" smtClean="0">
                    <a:effectLst/>
                    <a:latin typeface="Times New Roman"/>
                    <a:ea typeface="Times New Roman"/>
                    <a:cs typeface="Arial"/>
                  </a:rPr>
                  <a:t> </a:t>
                </a:r>
                <a:r>
                  <a:rPr lang="en-US" sz="1400" i="1" baseline="30000" dirty="0" smtClean="0">
                    <a:effectLst/>
                    <a:latin typeface="Times New Roman"/>
                    <a:ea typeface="Times New Roman"/>
                    <a:cs typeface="Arial"/>
                  </a:rPr>
                  <a:t>- </a:t>
                </a:r>
                <a:r>
                  <a:rPr lang="es-ES" sz="1400" i="1" baseline="30000" dirty="0" smtClean="0">
                    <a:effectLst/>
                    <a:latin typeface="Times New Roman"/>
                    <a:ea typeface="Times New Roman"/>
                    <a:cs typeface="Arial"/>
                  </a:rPr>
                  <a:t>γ</a:t>
                </a:r>
                <a:r>
                  <a:rPr lang="en-US" sz="1400" i="1" baseline="30000" dirty="0" smtClean="0">
                    <a:effectLst/>
                    <a:latin typeface="Times New Roman"/>
                    <a:ea typeface="Times New Roman"/>
                    <a:cs typeface="Arial"/>
                  </a:rPr>
                  <a:t>x</a:t>
                </a:r>
                <a:r>
                  <a:rPr lang="en-US" sz="1400" i="1" dirty="0" smtClean="0">
                    <a:effectLst/>
                    <a:latin typeface="Times New Roman"/>
                    <a:ea typeface="Times New Roman"/>
                    <a:cs typeface="Arial"/>
                  </a:rPr>
                  <a:t>                        </a:t>
                </a:r>
                <a:endParaRPr lang="es-ES" sz="1400" dirty="0" smtClean="0">
                  <a:ea typeface="Calibri"/>
                  <a:cs typeface="Arial"/>
                </a:endParaRPr>
              </a:p>
              <a:p>
                <a:pPr marL="0" indent="0">
                  <a:lnSpc>
                    <a:spcPct val="115000"/>
                  </a:lnSpc>
                  <a:spcAft>
                    <a:spcPts val="600"/>
                  </a:spcAft>
                  <a:buNone/>
                </a:pPr>
                <a:r>
                  <a:rPr lang="en-US" sz="1400" i="1" dirty="0" smtClean="0">
                    <a:effectLst/>
                    <a:latin typeface="Times New Roman"/>
                    <a:ea typeface="Times New Roman"/>
                    <a:cs typeface="Arial"/>
                  </a:rPr>
                  <a:t>Ln </a:t>
                </a:r>
                <a:r>
                  <a:rPr lang="en-US" sz="1400" i="1" dirty="0">
                    <a:effectLst/>
                    <a:latin typeface="Times New Roman"/>
                    <a:ea typeface="Times New Roman"/>
                    <a:cs typeface="Arial"/>
                  </a:rPr>
                  <a:t>D</a:t>
                </a:r>
                <a:r>
                  <a:rPr lang="en-US" sz="1400" i="1" baseline="-25000" dirty="0">
                    <a:effectLst/>
                    <a:latin typeface="Times New Roman"/>
                    <a:ea typeface="Times New Roman"/>
                    <a:cs typeface="Arial"/>
                  </a:rPr>
                  <a:t>i  </a:t>
                </a:r>
                <a:r>
                  <a:rPr lang="en-US" sz="1400" i="1" dirty="0">
                    <a:effectLst/>
                    <a:latin typeface="Times New Roman"/>
                    <a:ea typeface="Times New Roman"/>
                    <a:cs typeface="Arial"/>
                  </a:rPr>
                  <a:t>= Ln Do – </a:t>
                </a:r>
                <a:r>
                  <a:rPr lang="es-ES" sz="1400" i="1" dirty="0">
                    <a:effectLst/>
                    <a:latin typeface="Times New Roman"/>
                    <a:ea typeface="Times New Roman"/>
                    <a:cs typeface="Arial"/>
                  </a:rPr>
                  <a:t>γ</a:t>
                </a:r>
                <a:r>
                  <a:rPr lang="en-US" sz="1400" i="1" dirty="0">
                    <a:effectLst/>
                    <a:latin typeface="Times New Roman"/>
                    <a:ea typeface="Times New Roman"/>
                    <a:cs typeface="Arial"/>
                  </a:rPr>
                  <a:t>x + </a:t>
                </a:r>
                <a14:m>
                  <m:oMath xmlns:m="http://schemas.openxmlformats.org/officeDocument/2006/math">
                    <m:sSub>
                      <m:sSubPr>
                        <m:ctrlPr>
                          <a:rPr lang="es-ES" sz="1400" i="1">
                            <a:effectLst/>
                            <a:latin typeface="Cambria Math" panose="02040503050406030204" pitchFamily="18" charset="0"/>
                            <a:ea typeface="Times New Roman"/>
                            <a:cs typeface="Times New Roman"/>
                          </a:rPr>
                        </m:ctrlPr>
                      </m:sSubPr>
                      <m:e>
                        <m:r>
                          <a:rPr lang="en-US" sz="1400" i="1">
                            <a:effectLst/>
                            <a:latin typeface="Cambria Math"/>
                            <a:ea typeface="Times New Roman"/>
                            <a:cs typeface="Times New Roman"/>
                          </a:rPr>
                          <m:t>𝑒</m:t>
                        </m:r>
                      </m:e>
                      <m:sub>
                        <m:r>
                          <a:rPr lang="en-US" sz="1400" i="1">
                            <a:effectLst/>
                            <a:latin typeface="Cambria Math"/>
                            <a:ea typeface="Times New Roman"/>
                            <a:cs typeface="Times New Roman"/>
                          </a:rPr>
                          <m:t>𝑖</m:t>
                        </m:r>
                      </m:sub>
                    </m:sSub>
                  </m:oMath>
                </a14:m>
                <a:r>
                  <a:rPr lang="en-US" sz="1400" i="1" dirty="0">
                    <a:effectLst/>
                    <a:latin typeface="Times New Roman"/>
                    <a:ea typeface="Times New Roman"/>
                    <a:cs typeface="Arial"/>
                  </a:rPr>
                  <a:t> </a:t>
                </a:r>
                <a:endParaRPr lang="en-US" sz="1400" i="1" dirty="0" smtClean="0">
                  <a:effectLst/>
                  <a:latin typeface="Times New Roman"/>
                  <a:ea typeface="Times New Roman"/>
                  <a:cs typeface="Arial"/>
                </a:endParaRPr>
              </a:p>
              <a:p>
                <a:pPr marL="0" lvl="0" indent="0" algn="ctr">
                  <a:buNone/>
                </a:pPr>
                <a:r>
                  <a:rPr lang="es-CO" sz="1200" dirty="0" smtClean="0">
                    <a:solidFill>
                      <a:prstClr val="black"/>
                    </a:solidFill>
                    <a:latin typeface="Arial" panose="020B0604020202020204" pitchFamily="34" charset="0"/>
                    <a:cs typeface="Arial" panose="020B0604020202020204" pitchFamily="34" charset="0"/>
                  </a:rPr>
                  <a:t> </a:t>
                </a:r>
                <a:endParaRPr lang="es-CO" sz="1400" b="1" dirty="0">
                  <a:solidFill>
                    <a:prstClr val="black"/>
                  </a:solidFill>
                  <a:latin typeface="Times New Roman" panose="02020603050405020304" pitchFamily="18" charset="0"/>
                  <a:cs typeface="Times New Roman" panose="02020603050405020304" pitchFamily="18" charset="0"/>
                </a:endParaRPr>
              </a:p>
              <a:p>
                <a:pPr marL="0" indent="0">
                  <a:buNone/>
                </a:pPr>
                <a:endParaRPr lang="es-CO" sz="1200" dirty="0" smtClean="0">
                  <a:solidFill>
                    <a:prstClr val="black"/>
                  </a:solidFill>
                  <a:latin typeface="Arial" panose="020B0604020202020204" pitchFamily="34" charset="0"/>
                  <a:cs typeface="Arial" panose="020B0604020202020204" pitchFamily="34" charset="0"/>
                </a:endParaRPr>
              </a:p>
            </p:txBody>
          </p:sp>
        </mc:Choice>
        <mc:Fallback xmlns="">
          <p:sp>
            <p:nvSpPr>
              <p:cNvPr id="8" name="Marcador de contenido 7"/>
              <p:cNvSpPr>
                <a:spLocks noGrp="1" noRot="1" noChangeAspect="1" noMove="1" noResize="1" noEditPoints="1" noAdjustHandles="1" noChangeArrowheads="1" noChangeShapeType="1" noTextEdit="1"/>
              </p:cNvSpPr>
              <p:nvPr>
                <p:ph idx="1"/>
              </p:nvPr>
            </p:nvSpPr>
            <p:spPr>
              <a:xfrm>
                <a:off x="1691680" y="116632"/>
                <a:ext cx="7269949" cy="5721754"/>
              </a:xfrm>
              <a:blipFill rotWithShape="0">
                <a:blip r:embed="rId3"/>
                <a:stretch>
                  <a:fillRect l="-336" t="-639" r="-252"/>
                </a:stretch>
              </a:blipFill>
            </p:spPr>
            <p:txBody>
              <a:bodyPr/>
              <a:lstStyle/>
              <a:p>
                <a:r>
                  <a:rPr lang="es-CO">
                    <a:noFill/>
                  </a:rPr>
                  <a:t> </a:t>
                </a:r>
              </a:p>
            </p:txBody>
          </p:sp>
        </mc:Fallback>
      </mc:AlternateContent>
      <p:sp>
        <p:nvSpPr>
          <p:cNvPr id="19" name="18 Redondear rectángulo de esquina diagonal"/>
          <p:cNvSpPr/>
          <p:nvPr/>
        </p:nvSpPr>
        <p:spPr>
          <a:xfrm>
            <a:off x="72009" y="1628800"/>
            <a:ext cx="1259632"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ES" sz="1400" b="1" dirty="0" smtClean="0">
                <a:solidFill>
                  <a:schemeClr val="bg1"/>
                </a:solidFill>
                <a:latin typeface="+mj-lt"/>
                <a:cs typeface="Arial" pitchFamily="34" charset="0"/>
              </a:rPr>
              <a:t>Estructura urbana y precios del suelo </a:t>
            </a:r>
          </a:p>
          <a:p>
            <a:pPr algn="ctr"/>
            <a:r>
              <a:rPr lang="es-ES" sz="1400" b="1" dirty="0" smtClean="0">
                <a:solidFill>
                  <a:schemeClr val="bg1"/>
                </a:solidFill>
                <a:latin typeface="+mj-lt"/>
                <a:cs typeface="Arial" pitchFamily="34" charset="0"/>
              </a:rPr>
              <a:t>:Una aplicación desde la econometría espacial. </a:t>
            </a:r>
          </a:p>
        </p:txBody>
      </p:sp>
      <p:pic>
        <p:nvPicPr>
          <p:cNvPr id="9" name="8 Imagen" descr="Graph"/>
          <p:cNvPicPr/>
          <p:nvPr/>
        </p:nvPicPr>
        <p:blipFill>
          <a:blip r:embed="rId4">
            <a:extLst>
              <a:ext uri="{28A0092B-C50C-407E-A947-70E740481C1C}">
                <a14:useLocalDpi xmlns:a14="http://schemas.microsoft.com/office/drawing/2010/main" val="0"/>
              </a:ext>
            </a:extLst>
          </a:blip>
          <a:srcRect/>
          <a:stretch>
            <a:fillRect/>
          </a:stretch>
        </p:blipFill>
        <p:spPr bwMode="auto">
          <a:xfrm>
            <a:off x="1508595" y="2852936"/>
            <a:ext cx="3688431" cy="2886579"/>
          </a:xfrm>
          <a:prstGeom prst="rect">
            <a:avLst/>
          </a:prstGeom>
          <a:noFill/>
          <a:ln>
            <a:noFill/>
          </a:ln>
        </p:spPr>
      </p:pic>
      <p:sp>
        <p:nvSpPr>
          <p:cNvPr id="4" name="Rectángulo 3"/>
          <p:cNvSpPr/>
          <p:nvPr/>
        </p:nvSpPr>
        <p:spPr>
          <a:xfrm>
            <a:off x="1540446" y="5772292"/>
            <a:ext cx="3656580" cy="421654"/>
          </a:xfrm>
          <a:prstGeom prst="rect">
            <a:avLst/>
          </a:prstGeom>
        </p:spPr>
        <p:txBody>
          <a:bodyPr wrap="square">
            <a:spAutoFit/>
          </a:bodyPr>
          <a:lstStyle/>
          <a:p>
            <a:pPr lvl="0">
              <a:lnSpc>
                <a:spcPct val="107000"/>
              </a:lnSpc>
            </a:pPr>
            <a:r>
              <a:rPr lang="es-CO" sz="1000" dirty="0">
                <a:solidFill>
                  <a:srgbClr val="000000"/>
                </a:solidFill>
                <a:latin typeface="Times New Roman"/>
                <a:ea typeface="Times New Roman"/>
                <a:cs typeface="Arial"/>
              </a:rPr>
              <a:t>Fuente: Cálculos propios en </a:t>
            </a:r>
            <a:r>
              <a:rPr lang="es-CO" sz="1000" dirty="0" err="1">
                <a:solidFill>
                  <a:srgbClr val="000000"/>
                </a:solidFill>
                <a:latin typeface="Times New Roman"/>
                <a:ea typeface="Times New Roman"/>
                <a:cs typeface="Arial"/>
              </a:rPr>
              <a:t>Stata</a:t>
            </a:r>
            <a:endParaRPr lang="es-ES" sz="1100" dirty="0">
              <a:solidFill>
                <a:prstClr val="black"/>
              </a:solidFill>
              <a:ea typeface="Calibri"/>
              <a:cs typeface="Arial"/>
            </a:endParaRPr>
          </a:p>
          <a:p>
            <a:pPr lvl="0">
              <a:lnSpc>
                <a:spcPct val="107000"/>
              </a:lnSpc>
            </a:pPr>
            <a:r>
              <a:rPr lang="es-CO" sz="1000" dirty="0">
                <a:solidFill>
                  <a:srgbClr val="000000"/>
                </a:solidFill>
                <a:latin typeface="Times New Roman"/>
                <a:ea typeface="Times New Roman"/>
                <a:cs typeface="Arial"/>
              </a:rPr>
              <a:t> </a:t>
            </a:r>
            <a:endParaRPr lang="es-ES" sz="1100" dirty="0">
              <a:solidFill>
                <a:prstClr val="black"/>
              </a:solidFill>
              <a:ea typeface="Calibri"/>
              <a:cs typeface="Arial"/>
            </a:endParaRPr>
          </a:p>
        </p:txBody>
      </p:sp>
      <p:sp>
        <p:nvSpPr>
          <p:cNvPr id="10" name="9 Redondear rectángulo de esquina diagonal"/>
          <p:cNvSpPr/>
          <p:nvPr/>
        </p:nvSpPr>
        <p:spPr>
          <a:xfrm>
            <a:off x="32940" y="1612714"/>
            <a:ext cx="1331640"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CO" sz="1400" b="1" dirty="0">
                <a:solidFill>
                  <a:schemeClr val="accent6">
                    <a:lumMod val="75000"/>
                  </a:schemeClr>
                </a:solidFill>
              </a:rPr>
              <a:t>Precios del suelo, segregación residencial y accesibilidad a los </a:t>
            </a:r>
            <a:br>
              <a:rPr lang="es-CO" sz="1400" b="1" dirty="0">
                <a:solidFill>
                  <a:schemeClr val="accent6">
                    <a:lumMod val="75000"/>
                  </a:schemeClr>
                </a:solidFill>
              </a:rPr>
            </a:br>
            <a:r>
              <a:rPr lang="es-CO" sz="1400" b="1" dirty="0">
                <a:solidFill>
                  <a:schemeClr val="accent6">
                    <a:lumMod val="75000"/>
                  </a:schemeClr>
                </a:solidFill>
              </a:rPr>
              <a:t>centros de empleo en Cali: un modelo GWR </a:t>
            </a:r>
            <a:endParaRPr lang="es-ES" sz="1400" b="1" dirty="0">
              <a:solidFill>
                <a:schemeClr val="bg1"/>
              </a:solidFill>
              <a:cs typeface="Arial" pitchFamily="34" charset="0"/>
            </a:endParaRPr>
          </a:p>
          <a:p>
            <a:pPr algn="ctr"/>
            <a:endParaRPr lang="es-ES" sz="1400" b="1" dirty="0" smtClean="0">
              <a:solidFill>
                <a:schemeClr val="bg1"/>
              </a:solidFill>
              <a:latin typeface="+mj-lt"/>
              <a:cs typeface="Arial" pitchFamily="34" charset="0"/>
            </a:endParaRPr>
          </a:p>
        </p:txBody>
      </p:sp>
      <mc:AlternateContent xmlns:mc="http://schemas.openxmlformats.org/markup-compatibility/2006" xmlns:a14="http://schemas.microsoft.com/office/drawing/2010/main">
        <mc:Choice Requires="a14">
          <p:sp>
            <p:nvSpPr>
              <p:cNvPr id="5" name="CuadroTexto 4"/>
              <p:cNvSpPr txBox="1"/>
              <p:nvPr/>
            </p:nvSpPr>
            <p:spPr>
              <a:xfrm>
                <a:off x="5197026" y="1153072"/>
                <a:ext cx="4628317" cy="1300997"/>
              </a:xfrm>
              <a:prstGeom prst="rect">
                <a:avLst/>
              </a:prstGeom>
              <a:noFill/>
            </p:spPr>
            <p:txBody>
              <a:bodyPr wrap="square" rtlCol="0">
                <a:spAutoFit/>
              </a:bodyPr>
              <a:lstStyle/>
              <a:p>
                <a:pPr>
                  <a:lnSpc>
                    <a:spcPct val="150000"/>
                  </a:lnSpc>
                  <a:spcAft>
                    <a:spcPts val="800"/>
                  </a:spcAft>
                </a:pPr>
                <a14:m>
                  <m:oMath xmlns:m="http://schemas.openxmlformats.org/officeDocument/2006/math">
                    <m:sSub>
                      <m:sSubPr>
                        <m:ctrlPr>
                          <a:rPr lang="es-CO" sz="1400" i="1">
                            <a:latin typeface="Cambria Math" panose="02040503050406030204" pitchFamily="18" charset="0"/>
                            <a:cs typeface="Arial"/>
                          </a:rPr>
                        </m:ctrlPr>
                      </m:sSubPr>
                      <m:e>
                        <m:r>
                          <a:rPr lang="es-ES" sz="1400" i="1">
                            <a:latin typeface="Cambria Math"/>
                            <a:cs typeface="Arial"/>
                          </a:rPr>
                          <m:t>𝐷</m:t>
                        </m:r>
                      </m:e>
                      <m:sub>
                        <m:r>
                          <a:rPr lang="es-ES" sz="1400" i="1">
                            <a:latin typeface="Cambria Math"/>
                            <a:cs typeface="Arial"/>
                          </a:rPr>
                          <m:t>𝑥𝑖</m:t>
                        </m:r>
                      </m:sub>
                    </m:sSub>
                  </m:oMath>
                </a14:m>
                <a:r>
                  <a:rPr lang="es-CO" sz="1400" dirty="0">
                    <a:latin typeface="Times New Roman"/>
                    <a:ea typeface="Calibri"/>
                    <a:cs typeface="Arial"/>
                  </a:rPr>
                  <a:t> =  a</a:t>
                </a:r>
                <a:r>
                  <a:rPr lang="es-CO" sz="1400" baseline="-25000" dirty="0">
                    <a:latin typeface="Times New Roman"/>
                    <a:ea typeface="Calibri"/>
                    <a:cs typeface="Arial"/>
                  </a:rPr>
                  <a:t>1 </a:t>
                </a:r>
                <a:r>
                  <a:rPr lang="es-CO" sz="1400" dirty="0">
                    <a:latin typeface="Times New Roman"/>
                    <a:ea typeface="Calibri"/>
                    <a:cs typeface="Arial"/>
                  </a:rPr>
                  <a:t>+ b</a:t>
                </a:r>
                <a:r>
                  <a:rPr lang="es-CO" sz="1400" baseline="-25000" dirty="0">
                    <a:latin typeface="Times New Roman"/>
                    <a:ea typeface="Calibri"/>
                    <a:cs typeface="Arial"/>
                  </a:rPr>
                  <a:t>1</a:t>
                </a:r>
                <a:r>
                  <a:rPr lang="es-CO" sz="1400" i="1" dirty="0">
                    <a:latin typeface="Times New Roman"/>
                    <a:ea typeface="Calibri"/>
                    <a:cs typeface="Arial"/>
                  </a:rPr>
                  <a:t>(x – x</a:t>
                </a:r>
                <a:r>
                  <a:rPr lang="es-CO" sz="1400" i="1" baseline="-25000" dirty="0">
                    <a:latin typeface="Times New Roman"/>
                    <a:ea typeface="Calibri"/>
                    <a:cs typeface="Arial"/>
                  </a:rPr>
                  <a:t>0</a:t>
                </a:r>
                <a:r>
                  <a:rPr lang="es-CO" sz="1400" i="1" dirty="0">
                    <a:latin typeface="Times New Roman"/>
                    <a:ea typeface="Calibri"/>
                    <a:cs typeface="Arial"/>
                  </a:rPr>
                  <a:t>) </a:t>
                </a:r>
                <a:r>
                  <a:rPr lang="es-CO" sz="1400" dirty="0">
                    <a:latin typeface="Times New Roman"/>
                    <a:ea typeface="Calibri"/>
                    <a:cs typeface="Arial"/>
                  </a:rPr>
                  <a:t>+ c</a:t>
                </a:r>
                <a:r>
                  <a:rPr lang="es-CO" sz="1400" baseline="-25000" dirty="0">
                    <a:latin typeface="Times New Roman"/>
                    <a:ea typeface="Calibri"/>
                    <a:cs typeface="Arial"/>
                  </a:rPr>
                  <a:t>1  </a:t>
                </a:r>
                <a:r>
                  <a:rPr lang="es-CO" sz="1400" i="1" dirty="0">
                    <a:latin typeface="Times New Roman"/>
                    <a:ea typeface="Calibri"/>
                    <a:cs typeface="Arial"/>
                  </a:rPr>
                  <a:t>(x – x</a:t>
                </a:r>
                <a:r>
                  <a:rPr lang="es-CO" sz="1400" i="1" baseline="-25000" dirty="0">
                    <a:latin typeface="Times New Roman"/>
                    <a:ea typeface="Calibri"/>
                    <a:cs typeface="Arial"/>
                  </a:rPr>
                  <a:t>0</a:t>
                </a:r>
                <a:r>
                  <a:rPr lang="es-CO" sz="1400" i="1" dirty="0">
                    <a:latin typeface="Times New Roman"/>
                    <a:ea typeface="Calibri"/>
                    <a:cs typeface="Arial"/>
                  </a:rPr>
                  <a:t>)</a:t>
                </a:r>
                <a:r>
                  <a:rPr lang="es-CO" sz="1400" i="1" baseline="-25000" dirty="0">
                    <a:latin typeface="Times New Roman"/>
                    <a:ea typeface="Calibri"/>
                    <a:cs typeface="Arial"/>
                  </a:rPr>
                  <a:t> </a:t>
                </a:r>
                <a:r>
                  <a:rPr lang="es-CO" sz="1400" i="1" baseline="30000" dirty="0">
                    <a:latin typeface="Times New Roman"/>
                    <a:ea typeface="Calibri"/>
                    <a:cs typeface="Arial"/>
                  </a:rPr>
                  <a:t>2 </a:t>
                </a:r>
                <a:r>
                  <a:rPr lang="es-CO" sz="1400" dirty="0">
                    <a:latin typeface="Times New Roman"/>
                    <a:ea typeface="Calibri"/>
                    <a:cs typeface="Arial"/>
                  </a:rPr>
                  <a:t>+ d</a:t>
                </a:r>
                <a:r>
                  <a:rPr lang="es-CO" sz="1400" baseline="-25000" dirty="0">
                    <a:latin typeface="Times New Roman"/>
                    <a:ea typeface="Calibri"/>
                    <a:cs typeface="Arial"/>
                  </a:rPr>
                  <a:t>1</a:t>
                </a:r>
                <a:r>
                  <a:rPr lang="es-CO" sz="1400" i="1" dirty="0">
                    <a:latin typeface="Times New Roman"/>
                    <a:ea typeface="Calibri"/>
                    <a:cs typeface="Arial"/>
                  </a:rPr>
                  <a:t>(x – x</a:t>
                </a:r>
                <a:r>
                  <a:rPr lang="es-CO" sz="1400" i="1" baseline="-25000" dirty="0">
                    <a:latin typeface="Times New Roman"/>
                    <a:ea typeface="Calibri"/>
                    <a:cs typeface="Arial"/>
                  </a:rPr>
                  <a:t>0</a:t>
                </a:r>
                <a:r>
                  <a:rPr lang="es-CO" sz="1400" i="1" dirty="0">
                    <a:latin typeface="Times New Roman"/>
                    <a:ea typeface="Calibri"/>
                    <a:cs typeface="Arial"/>
                  </a:rPr>
                  <a:t>)</a:t>
                </a:r>
                <a:r>
                  <a:rPr lang="es-CO" sz="1400" i="1" baseline="30000" dirty="0">
                    <a:latin typeface="Times New Roman"/>
                    <a:ea typeface="Calibri"/>
                    <a:cs typeface="Arial"/>
                  </a:rPr>
                  <a:t>3</a:t>
                </a:r>
                <a:r>
                  <a:rPr lang="es-CO" sz="1400" baseline="30000" dirty="0">
                    <a:latin typeface="Times New Roman"/>
                    <a:ea typeface="Calibri"/>
                    <a:cs typeface="Arial"/>
                  </a:rPr>
                  <a:t> </a:t>
                </a:r>
                <a:r>
                  <a:rPr lang="es-CO" sz="1400" dirty="0">
                    <a:latin typeface="Times New Roman"/>
                    <a:ea typeface="Calibri"/>
                    <a:cs typeface="Arial"/>
                  </a:rPr>
                  <a:t>+  </a:t>
                </a:r>
                <a14:m>
                  <m:oMath xmlns:m="http://schemas.openxmlformats.org/officeDocument/2006/math">
                    <m:nary>
                      <m:naryPr>
                        <m:chr m:val="∑"/>
                        <m:grow m:val="on"/>
                        <m:ctrlPr>
                          <a:rPr lang="es-ES" sz="1400" i="1">
                            <a:latin typeface="Cambria Math" panose="02040503050406030204" pitchFamily="18" charset="0"/>
                            <a:ea typeface="Calibri"/>
                            <a:cs typeface="Arial"/>
                          </a:rPr>
                        </m:ctrlPr>
                      </m:naryPr>
                      <m:sub>
                        <m:r>
                          <a:rPr lang="es-CO" sz="1400" i="1">
                            <a:latin typeface="Cambria Math"/>
                            <a:ea typeface="Calibri"/>
                            <a:cs typeface="Arial"/>
                          </a:rPr>
                          <m:t>𝑖</m:t>
                        </m:r>
                        <m:r>
                          <a:rPr lang="es-CO" sz="1400" i="1">
                            <a:latin typeface="Cambria Math"/>
                            <a:ea typeface="Calibri"/>
                            <a:cs typeface="Arial"/>
                          </a:rPr>
                          <m:t>=1</m:t>
                        </m:r>
                      </m:sub>
                      <m:sup>
                        <m:r>
                          <a:rPr lang="es-CO" sz="1400" i="1">
                            <a:latin typeface="Cambria Math"/>
                            <a:ea typeface="Calibri"/>
                            <a:cs typeface="Arial"/>
                          </a:rPr>
                          <m:t>3</m:t>
                        </m:r>
                      </m:sup>
                      <m:e>
                        <m:d>
                          <m:dPr>
                            <m:ctrlPr>
                              <a:rPr lang="es-ES" sz="1400" i="1">
                                <a:latin typeface="Cambria Math" panose="02040503050406030204" pitchFamily="18" charset="0"/>
                                <a:ea typeface="Calibri"/>
                                <a:cs typeface="Arial"/>
                              </a:rPr>
                            </m:ctrlPr>
                          </m:dPr>
                          <m:e>
                            <m:sSub>
                              <m:sSubPr>
                                <m:ctrlPr>
                                  <a:rPr lang="es-ES" sz="1400" i="1">
                                    <a:latin typeface="Cambria Math" panose="02040503050406030204" pitchFamily="18" charset="0"/>
                                    <a:ea typeface="Calibri"/>
                                    <a:cs typeface="Arial"/>
                                  </a:rPr>
                                </m:ctrlPr>
                              </m:sSubPr>
                              <m:e>
                                <m:r>
                                  <a:rPr lang="es-CO" sz="1400" i="1">
                                    <a:latin typeface="Cambria Math"/>
                                    <a:ea typeface="Calibri"/>
                                    <a:cs typeface="Arial"/>
                                  </a:rPr>
                                  <m:t>𝑑</m:t>
                                </m:r>
                              </m:e>
                              <m:sub>
                                <m:r>
                                  <a:rPr lang="es-CO" sz="1400" i="1">
                                    <a:latin typeface="Cambria Math"/>
                                    <a:ea typeface="Calibri"/>
                                    <a:cs typeface="Arial"/>
                                  </a:rPr>
                                  <m:t>𝑖</m:t>
                                </m:r>
                                <m:r>
                                  <a:rPr lang="es-CO" sz="1400" i="1">
                                    <a:latin typeface="Cambria Math"/>
                                    <a:ea typeface="Calibri"/>
                                    <a:cs typeface="Arial"/>
                                  </a:rPr>
                                  <m:t>+1</m:t>
                                </m:r>
                              </m:sub>
                            </m:sSub>
                            <m:r>
                              <a:rPr lang="es-CO" sz="1400" i="1">
                                <a:latin typeface="Cambria Math"/>
                                <a:ea typeface="Calibri"/>
                                <a:cs typeface="Arial"/>
                              </a:rPr>
                              <m:t> –</m:t>
                            </m:r>
                            <m:sSub>
                              <m:sSubPr>
                                <m:ctrlPr>
                                  <a:rPr lang="es-ES" sz="1400" i="1">
                                    <a:latin typeface="Cambria Math" panose="02040503050406030204" pitchFamily="18" charset="0"/>
                                    <a:ea typeface="Calibri"/>
                                    <a:cs typeface="Arial"/>
                                  </a:rPr>
                                </m:ctrlPr>
                              </m:sSubPr>
                              <m:e>
                                <m:r>
                                  <a:rPr lang="es-CO" sz="1400" i="1">
                                    <a:latin typeface="Cambria Math"/>
                                    <a:ea typeface="Calibri"/>
                                    <a:cs typeface="Arial"/>
                                  </a:rPr>
                                  <m:t>𝑑</m:t>
                                </m:r>
                              </m:e>
                              <m:sub>
                                <m:r>
                                  <a:rPr lang="es-CO" sz="1400" i="1">
                                    <a:latin typeface="Cambria Math"/>
                                    <a:ea typeface="Calibri"/>
                                    <a:cs typeface="Arial"/>
                                  </a:rPr>
                                  <m:t>𝑖</m:t>
                                </m:r>
                              </m:sub>
                            </m:sSub>
                            <m:r>
                              <a:rPr lang="es-CO" sz="1400" i="1">
                                <a:latin typeface="Cambria Math"/>
                                <a:ea typeface="Calibri"/>
                                <a:cs typeface="Arial"/>
                              </a:rPr>
                              <m:t> </m:t>
                            </m:r>
                          </m:e>
                        </m:d>
                        <m:d>
                          <m:dPr>
                            <m:ctrlPr>
                              <a:rPr lang="es-ES" sz="1400" i="1">
                                <a:latin typeface="Cambria Math" panose="02040503050406030204" pitchFamily="18" charset="0"/>
                                <a:ea typeface="Calibri"/>
                                <a:cs typeface="Arial"/>
                              </a:rPr>
                            </m:ctrlPr>
                          </m:dPr>
                          <m:e>
                            <m:r>
                              <a:rPr lang="es-CO" sz="1400" i="1">
                                <a:latin typeface="Cambria Math"/>
                                <a:ea typeface="Calibri"/>
                                <a:cs typeface="Arial"/>
                              </a:rPr>
                              <m:t>𝑥</m:t>
                            </m:r>
                            <m:r>
                              <a:rPr lang="es-CO" sz="1400" i="1">
                                <a:latin typeface="Cambria Math"/>
                                <a:ea typeface="Calibri"/>
                                <a:cs typeface="Arial"/>
                              </a:rPr>
                              <m:t> –</m:t>
                            </m:r>
                            <m:sSub>
                              <m:sSubPr>
                                <m:ctrlPr>
                                  <a:rPr lang="es-ES" sz="1400" i="1">
                                    <a:latin typeface="Cambria Math" panose="02040503050406030204" pitchFamily="18" charset="0"/>
                                    <a:ea typeface="Calibri"/>
                                    <a:cs typeface="Arial"/>
                                  </a:rPr>
                                </m:ctrlPr>
                              </m:sSubPr>
                              <m:e>
                                <m:r>
                                  <a:rPr lang="es-CO" sz="1400" i="1">
                                    <a:latin typeface="Cambria Math"/>
                                    <a:ea typeface="Calibri"/>
                                    <a:cs typeface="Arial"/>
                                  </a:rPr>
                                  <m:t>𝑥</m:t>
                                </m:r>
                              </m:e>
                              <m:sub>
                                <m:r>
                                  <a:rPr lang="es-CO" sz="1400" i="1">
                                    <a:latin typeface="Cambria Math"/>
                                    <a:ea typeface="Calibri"/>
                                    <a:cs typeface="Arial"/>
                                  </a:rPr>
                                  <m:t>𝑖</m:t>
                                </m:r>
                              </m:sub>
                            </m:sSub>
                            <m:r>
                              <a:rPr lang="es-CO" sz="1400" i="1">
                                <a:latin typeface="Cambria Math"/>
                                <a:ea typeface="Calibri"/>
                                <a:cs typeface="Arial"/>
                              </a:rPr>
                              <m:t> </m:t>
                            </m:r>
                          </m:e>
                        </m:d>
                        <m:r>
                          <a:rPr lang="es-CO" sz="1400" b="1" i="1" baseline="30000">
                            <a:latin typeface="Cambria Math"/>
                            <a:ea typeface="Calibri"/>
                            <a:cs typeface="Arial"/>
                          </a:rPr>
                          <m:t>³</m:t>
                        </m:r>
                        <m:r>
                          <a:rPr lang="es-CO" sz="1400" i="1">
                            <a:latin typeface="Cambria Math"/>
                            <a:ea typeface="Calibri"/>
                            <a:cs typeface="Arial"/>
                          </a:rPr>
                          <m:t>  </m:t>
                        </m:r>
                        <m:sSub>
                          <m:sSubPr>
                            <m:ctrlPr>
                              <a:rPr lang="es-ES" sz="1400" i="1">
                                <a:latin typeface="Cambria Math" panose="02040503050406030204" pitchFamily="18" charset="0"/>
                                <a:ea typeface="Calibri"/>
                                <a:cs typeface="Arial"/>
                              </a:rPr>
                            </m:ctrlPr>
                          </m:sSubPr>
                          <m:e>
                            <m:r>
                              <a:rPr lang="es-CO" sz="1400" i="1">
                                <a:latin typeface="Cambria Math"/>
                                <a:ea typeface="Calibri"/>
                                <a:cs typeface="Arial"/>
                              </a:rPr>
                              <m:t>𝐷</m:t>
                            </m:r>
                          </m:e>
                          <m:sub>
                            <m:r>
                              <a:rPr lang="es-CO" sz="1400" i="1">
                                <a:latin typeface="Cambria Math"/>
                                <a:ea typeface="Calibri"/>
                                <a:cs typeface="Arial"/>
                              </a:rPr>
                              <m:t>𝑖</m:t>
                            </m:r>
                          </m:sub>
                        </m:sSub>
                        <m:r>
                          <a:rPr lang="es-CO" sz="1400" i="1">
                            <a:latin typeface="Cambria Math"/>
                            <a:ea typeface="Calibri"/>
                            <a:cs typeface="Arial"/>
                          </a:rPr>
                          <m:t>+</m:t>
                        </m:r>
                        <m:sSub>
                          <m:sSubPr>
                            <m:ctrlPr>
                              <a:rPr lang="es-ES" sz="1400" i="1">
                                <a:latin typeface="Cambria Math" panose="02040503050406030204" pitchFamily="18" charset="0"/>
                                <a:ea typeface="Calibri"/>
                                <a:cs typeface="Arial"/>
                              </a:rPr>
                            </m:ctrlPr>
                          </m:sSubPr>
                          <m:e>
                            <m:r>
                              <a:rPr lang="es-CO" sz="1400" i="1">
                                <a:latin typeface="Cambria Math"/>
                                <a:ea typeface="Calibri"/>
                                <a:cs typeface="Arial"/>
                              </a:rPr>
                              <m:t>𝑢</m:t>
                            </m:r>
                          </m:e>
                          <m:sub>
                            <m:r>
                              <a:rPr lang="es-CO" sz="1400" i="1">
                                <a:latin typeface="Cambria Math"/>
                                <a:ea typeface="Calibri"/>
                                <a:cs typeface="Arial"/>
                              </a:rPr>
                              <m:t>𝑖</m:t>
                            </m:r>
                          </m:sub>
                        </m:sSub>
                        <m:r>
                          <a:rPr lang="es-CO" sz="1400" i="1">
                            <a:latin typeface="Cambria Math"/>
                            <a:ea typeface="Calibri"/>
                            <a:cs typeface="Arial"/>
                          </a:rPr>
                          <m:t> </m:t>
                        </m:r>
                      </m:e>
                    </m:nary>
                  </m:oMath>
                </a14:m>
                <a:r>
                  <a:rPr lang="es-ES" sz="1400" i="1" dirty="0">
                    <a:latin typeface="Times New Roman"/>
                    <a:ea typeface="Times New Roman"/>
                  </a:rPr>
                  <a:t>  </a:t>
                </a:r>
              </a:p>
              <a:p>
                <a:pPr>
                  <a:lnSpc>
                    <a:spcPct val="150000"/>
                  </a:lnSpc>
                  <a:spcAft>
                    <a:spcPts val="800"/>
                  </a:spcAft>
                </a:pPr>
                <a:r>
                  <a:rPr lang="es-ES" sz="1400" i="1" dirty="0">
                    <a:latin typeface="Times New Roman"/>
                    <a:ea typeface="Times New Roman"/>
                  </a:rPr>
                  <a:t> Donde  </a:t>
                </a:r>
                <a14:m>
                  <m:oMath xmlns:m="http://schemas.openxmlformats.org/officeDocument/2006/math">
                    <m:d>
                      <m:dPr>
                        <m:begChr m:val="{"/>
                        <m:endChr m:val=""/>
                        <m:ctrlPr>
                          <a:rPr lang="es-ES" sz="1400" i="1">
                            <a:latin typeface="Cambria Math" panose="02040503050406030204" pitchFamily="18" charset="0"/>
                            <a:ea typeface="Times New Roman"/>
                          </a:rPr>
                        </m:ctrlPr>
                      </m:dPr>
                      <m:e>
                        <m:sSubSup>
                          <m:sSubSupPr>
                            <m:ctrlPr>
                              <a:rPr lang="es-ES" sz="1400" i="1">
                                <a:latin typeface="Cambria Math" panose="02040503050406030204" pitchFamily="18" charset="0"/>
                                <a:ea typeface="Times New Roman"/>
                              </a:rPr>
                            </m:ctrlPr>
                          </m:sSubSupPr>
                          <m:e>
                            <m:sSub>
                              <m:sSubPr>
                                <m:ctrlPr>
                                  <a:rPr lang="es-ES" sz="1400" i="1">
                                    <a:latin typeface="Cambria Math" panose="02040503050406030204" pitchFamily="18" charset="0"/>
                                    <a:ea typeface="Times New Roman"/>
                                  </a:rPr>
                                </m:ctrlPr>
                              </m:sSubPr>
                              <m:e>
                                <m:r>
                                  <a:rPr lang="es-ES" sz="1400" i="1">
                                    <a:latin typeface="Cambria Math"/>
                                    <a:ea typeface="Times New Roman"/>
                                  </a:rPr>
                                  <m:t>𝐷</m:t>
                                </m:r>
                              </m:e>
                              <m:sub>
                                <m:r>
                                  <a:rPr lang="es-ES" sz="1400" i="1">
                                    <a:latin typeface="Cambria Math"/>
                                    <a:ea typeface="Times New Roman"/>
                                  </a:rPr>
                                  <m:t>𝑖</m:t>
                                </m:r>
                              </m:sub>
                            </m:sSub>
                          </m:e>
                          <m:sub>
                            <m:r>
                              <a:rPr lang="es-ES" sz="1400" i="1">
                                <a:latin typeface="Cambria Math"/>
                                <a:ea typeface="Times New Roman"/>
                              </a:rPr>
                              <m:t>  0 </m:t>
                            </m:r>
                            <m:r>
                              <a:rPr lang="es-ES" sz="1400" i="1">
                                <a:latin typeface="Cambria Math"/>
                                <a:ea typeface="Times New Roman"/>
                              </a:rPr>
                              <m:t>𝑠𝑖</m:t>
                            </m:r>
                            <m:r>
                              <a:rPr lang="es-ES" sz="1400" i="1">
                                <a:latin typeface="Cambria Math"/>
                                <a:ea typeface="Times New Roman"/>
                              </a:rPr>
                              <m:t>  </m:t>
                            </m:r>
                            <m:r>
                              <a:rPr lang="es-ES" sz="1400" i="1">
                                <a:latin typeface="Cambria Math"/>
                                <a:ea typeface="Times New Roman"/>
                              </a:rPr>
                              <m:t>𝑋</m:t>
                            </m:r>
                            <m:r>
                              <a:rPr lang="es-ES" sz="1400" i="1">
                                <a:latin typeface="Cambria Math"/>
                                <a:ea typeface="Times New Roman"/>
                              </a:rPr>
                              <m:t>&lt; </m:t>
                            </m:r>
                            <m:r>
                              <a:rPr lang="es-ES" sz="1400" i="1">
                                <a:latin typeface="Cambria Math"/>
                                <a:ea typeface="Times New Roman"/>
                              </a:rPr>
                              <m:t>𝑋𝑖</m:t>
                            </m:r>
                          </m:sub>
                          <m:sup>
                            <m:r>
                              <a:rPr lang="es-ES" sz="1400" i="1">
                                <a:latin typeface="Cambria Math"/>
                                <a:ea typeface="Times New Roman"/>
                              </a:rPr>
                              <m:t> 1 </m:t>
                            </m:r>
                            <m:r>
                              <a:rPr lang="es-ES" sz="1400" i="1">
                                <a:latin typeface="Cambria Math"/>
                                <a:ea typeface="Times New Roman"/>
                              </a:rPr>
                              <m:t>𝑠𝑖</m:t>
                            </m:r>
                            <m:r>
                              <a:rPr lang="es-ES" sz="1400" i="1">
                                <a:latin typeface="Cambria Math"/>
                                <a:ea typeface="Times New Roman"/>
                              </a:rPr>
                              <m:t> </m:t>
                            </m:r>
                            <m:r>
                              <a:rPr lang="es-ES" sz="1400" i="1">
                                <a:latin typeface="Cambria Math"/>
                                <a:ea typeface="Times New Roman"/>
                              </a:rPr>
                              <m:t>𝑦</m:t>
                            </m:r>
                            <m:r>
                              <a:rPr lang="es-ES" sz="1400" i="1">
                                <a:latin typeface="Cambria Math"/>
                                <a:ea typeface="Times New Roman"/>
                              </a:rPr>
                              <m:t> </m:t>
                            </m:r>
                            <m:r>
                              <a:rPr lang="es-ES" sz="1400" i="1">
                                <a:latin typeface="Cambria Math"/>
                                <a:ea typeface="Times New Roman"/>
                              </a:rPr>
                              <m:t>𝑠𝑜𝑙𝑜</m:t>
                            </m:r>
                            <m:r>
                              <a:rPr lang="es-ES" sz="1400" i="1">
                                <a:latin typeface="Cambria Math"/>
                                <a:ea typeface="Times New Roman"/>
                              </a:rPr>
                              <m:t> </m:t>
                            </m:r>
                            <m:r>
                              <a:rPr lang="es-ES" sz="1400" i="1">
                                <a:latin typeface="Cambria Math"/>
                                <a:ea typeface="Times New Roman"/>
                              </a:rPr>
                              <m:t>𝑠𝑖</m:t>
                            </m:r>
                            <m:r>
                              <a:rPr lang="es-ES" sz="1400" i="1">
                                <a:latin typeface="Cambria Math"/>
                                <a:ea typeface="Times New Roman"/>
                              </a:rPr>
                              <m:t>  </m:t>
                            </m:r>
                            <m:r>
                              <a:rPr lang="es-ES" sz="1400" i="1">
                                <a:latin typeface="Cambria Math"/>
                                <a:ea typeface="Times New Roman"/>
                              </a:rPr>
                              <m:t>𝑋</m:t>
                            </m:r>
                            <m:r>
                              <a:rPr lang="es-ES" sz="1400" i="1">
                                <a:latin typeface="Cambria Math"/>
                                <a:ea typeface="Times New Roman"/>
                              </a:rPr>
                              <m:t> ≥ </m:t>
                            </m:r>
                            <m:r>
                              <a:rPr lang="es-ES" sz="1400" i="1">
                                <a:latin typeface="Cambria Math"/>
                                <a:ea typeface="Times New Roman"/>
                              </a:rPr>
                              <m:t>𝑋𝑖</m:t>
                            </m:r>
                            <m:r>
                              <a:rPr lang="es-ES" sz="1400" i="1" baseline="-25000">
                                <a:latin typeface="Cambria Math"/>
                                <a:ea typeface="Times New Roman"/>
                              </a:rPr>
                              <m:t>, </m:t>
                            </m:r>
                          </m:sup>
                        </m:sSubSup>
                      </m:e>
                    </m:d>
                  </m:oMath>
                </a14:m>
                <a:endParaRPr lang="es-CO" sz="1400" dirty="0"/>
              </a:p>
            </p:txBody>
          </p:sp>
        </mc:Choice>
        <mc:Fallback xmlns="">
          <p:sp>
            <p:nvSpPr>
              <p:cNvPr id="5" name="CuadroTexto 4"/>
              <p:cNvSpPr txBox="1">
                <a:spLocks noRot="1" noChangeAspect="1" noMove="1" noResize="1" noEditPoints="1" noAdjustHandles="1" noChangeArrowheads="1" noChangeShapeType="1" noTextEdit="1"/>
              </p:cNvSpPr>
              <p:nvPr/>
            </p:nvSpPr>
            <p:spPr>
              <a:xfrm>
                <a:off x="5197026" y="1153072"/>
                <a:ext cx="4628317" cy="1300997"/>
              </a:xfrm>
              <a:prstGeom prst="rect">
                <a:avLst/>
              </a:prstGeom>
              <a:blipFill rotWithShape="0">
                <a:blip r:embed="rId5"/>
                <a:stretch>
                  <a:fillRect l="-5007" b="-72897"/>
                </a:stretch>
              </a:blipFill>
            </p:spPr>
            <p:txBody>
              <a:bodyPr/>
              <a:lstStyle/>
              <a:p>
                <a:r>
                  <a:rPr lang="es-CO">
                    <a:noFill/>
                  </a:rPr>
                  <a:t> </a:t>
                </a:r>
              </a:p>
            </p:txBody>
          </p:sp>
        </mc:Fallback>
      </mc:AlternateContent>
      <p:pic>
        <p:nvPicPr>
          <p:cNvPr id="14" name="8 Imagen" descr="Función spline"/>
          <p:cNvPicPr/>
          <p:nvPr/>
        </p:nvPicPr>
        <p:blipFill>
          <a:blip r:embed="rId6">
            <a:extLst>
              <a:ext uri="{28A0092B-C50C-407E-A947-70E740481C1C}">
                <a14:useLocalDpi xmlns:a14="http://schemas.microsoft.com/office/drawing/2010/main" val="0"/>
              </a:ext>
            </a:extLst>
          </a:blip>
          <a:srcRect/>
          <a:stretch>
            <a:fillRect/>
          </a:stretch>
        </p:blipFill>
        <p:spPr bwMode="auto">
          <a:xfrm>
            <a:off x="5301972" y="2852936"/>
            <a:ext cx="3662516" cy="2915821"/>
          </a:xfrm>
          <a:prstGeom prst="rect">
            <a:avLst/>
          </a:prstGeom>
          <a:noFill/>
          <a:ln>
            <a:noFill/>
          </a:ln>
        </p:spPr>
      </p:pic>
      <p:sp>
        <p:nvSpPr>
          <p:cNvPr id="15" name="Elipse 14"/>
          <p:cNvSpPr/>
          <p:nvPr/>
        </p:nvSpPr>
        <p:spPr>
          <a:xfrm>
            <a:off x="5824414" y="3233296"/>
            <a:ext cx="576064" cy="35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smtClean="0"/>
              <a:t>CBD</a:t>
            </a:r>
            <a:endParaRPr lang="es-CO" sz="1000" dirty="0"/>
          </a:p>
        </p:txBody>
      </p:sp>
      <p:sp>
        <p:nvSpPr>
          <p:cNvPr id="16" name="Elipse 15"/>
          <p:cNvSpPr/>
          <p:nvPr/>
        </p:nvSpPr>
        <p:spPr>
          <a:xfrm>
            <a:off x="6917531" y="4797152"/>
            <a:ext cx="64807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00" dirty="0" smtClean="0"/>
              <a:t>SBD1</a:t>
            </a:r>
            <a:endParaRPr lang="es-CO" sz="800" dirty="0"/>
          </a:p>
        </p:txBody>
      </p:sp>
      <p:sp>
        <p:nvSpPr>
          <p:cNvPr id="17" name="Elipse 16"/>
          <p:cNvSpPr/>
          <p:nvPr/>
        </p:nvSpPr>
        <p:spPr>
          <a:xfrm>
            <a:off x="8073407" y="4652385"/>
            <a:ext cx="582971"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00" dirty="0" smtClean="0"/>
              <a:t>SBD2</a:t>
            </a:r>
            <a:endParaRPr lang="es-CO" sz="800" dirty="0"/>
          </a:p>
        </p:txBody>
      </p:sp>
      <p:sp>
        <p:nvSpPr>
          <p:cNvPr id="18" name="Rectángulo 17"/>
          <p:cNvSpPr/>
          <p:nvPr/>
        </p:nvSpPr>
        <p:spPr>
          <a:xfrm>
            <a:off x="5227919" y="5809408"/>
            <a:ext cx="3656580" cy="421654"/>
          </a:xfrm>
          <a:prstGeom prst="rect">
            <a:avLst/>
          </a:prstGeom>
        </p:spPr>
        <p:txBody>
          <a:bodyPr wrap="square">
            <a:spAutoFit/>
          </a:bodyPr>
          <a:lstStyle/>
          <a:p>
            <a:pPr lvl="0">
              <a:lnSpc>
                <a:spcPct val="107000"/>
              </a:lnSpc>
            </a:pPr>
            <a:r>
              <a:rPr lang="es-CO" sz="1000" dirty="0">
                <a:solidFill>
                  <a:srgbClr val="000000"/>
                </a:solidFill>
                <a:latin typeface="Times New Roman"/>
                <a:ea typeface="Times New Roman"/>
                <a:cs typeface="Arial"/>
              </a:rPr>
              <a:t>Fuente: Cálculos propios en </a:t>
            </a:r>
            <a:r>
              <a:rPr lang="es-CO" sz="1000" dirty="0" err="1">
                <a:solidFill>
                  <a:srgbClr val="000000"/>
                </a:solidFill>
                <a:latin typeface="Times New Roman"/>
                <a:ea typeface="Times New Roman"/>
                <a:cs typeface="Arial"/>
              </a:rPr>
              <a:t>Stata</a:t>
            </a:r>
            <a:endParaRPr lang="es-ES" sz="1100" dirty="0">
              <a:solidFill>
                <a:prstClr val="black"/>
              </a:solidFill>
              <a:ea typeface="Calibri"/>
              <a:cs typeface="Arial"/>
            </a:endParaRPr>
          </a:p>
          <a:p>
            <a:pPr lvl="0">
              <a:lnSpc>
                <a:spcPct val="107000"/>
              </a:lnSpc>
            </a:pPr>
            <a:r>
              <a:rPr lang="es-CO" sz="1000" dirty="0">
                <a:solidFill>
                  <a:srgbClr val="000000"/>
                </a:solidFill>
                <a:latin typeface="Times New Roman"/>
                <a:ea typeface="Times New Roman"/>
                <a:cs typeface="Arial"/>
              </a:rPr>
              <a:t> </a:t>
            </a:r>
            <a:endParaRPr lang="es-ES" sz="1100" dirty="0">
              <a:solidFill>
                <a:prstClr val="black"/>
              </a:solidFill>
              <a:ea typeface="Calibri"/>
              <a:cs typeface="Arial"/>
            </a:endParaRPr>
          </a:p>
        </p:txBody>
      </p:sp>
      <p:pic>
        <p:nvPicPr>
          <p:cNvPr id="20" name="Imagen 1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714" y="260648"/>
            <a:ext cx="1190222" cy="792088"/>
          </a:xfrm>
          <a:prstGeom prst="rect">
            <a:avLst/>
          </a:prstGeom>
          <a:noFill/>
          <a:ln>
            <a:noFill/>
          </a:ln>
        </p:spPr>
      </p:pic>
      <p:pic>
        <p:nvPicPr>
          <p:cNvPr id="21" name="Imagen 20"/>
          <p:cNvPicPr/>
          <p:nvPr/>
        </p:nvPicPr>
        <p:blipFill>
          <a:blip r:embed="rId8" cstate="print">
            <a:extLst>
              <a:ext uri="{28A0092B-C50C-407E-A947-70E740481C1C}">
                <a14:useLocalDpi xmlns:a14="http://schemas.microsoft.com/office/drawing/2010/main" val="0"/>
              </a:ext>
            </a:extLst>
          </a:blip>
          <a:stretch>
            <a:fillRect/>
          </a:stretch>
        </p:blipFill>
        <p:spPr>
          <a:xfrm>
            <a:off x="91952" y="5759892"/>
            <a:ext cx="521259" cy="666810"/>
          </a:xfrm>
          <a:prstGeom prst="rect">
            <a:avLst/>
          </a:prstGeom>
        </p:spPr>
      </p:pic>
      <p:pic>
        <p:nvPicPr>
          <p:cNvPr id="22" name="Imagen 21"/>
          <p:cNvPicPr/>
          <p:nvPr/>
        </p:nvPicPr>
        <p:blipFill>
          <a:blip r:embed="rId9" cstate="print">
            <a:extLst>
              <a:ext uri="{28A0092B-C50C-407E-A947-70E740481C1C}">
                <a14:useLocalDpi xmlns:a14="http://schemas.microsoft.com/office/drawing/2010/main" val="0"/>
              </a:ext>
            </a:extLst>
          </a:blip>
          <a:stretch>
            <a:fillRect/>
          </a:stretch>
        </p:blipFill>
        <p:spPr>
          <a:xfrm>
            <a:off x="700665" y="5759892"/>
            <a:ext cx="615531" cy="666810"/>
          </a:xfrm>
          <a:prstGeom prst="rect">
            <a:avLst/>
          </a:prstGeom>
        </p:spPr>
      </p:pic>
    </p:spTree>
    <p:extLst>
      <p:ext uri="{BB962C8B-B14F-4D97-AF65-F5344CB8AC3E}">
        <p14:creationId xmlns:p14="http://schemas.microsoft.com/office/powerpoint/2010/main" val="668166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1" y="0"/>
            <a:ext cx="140364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p:nvPr>
        </p:nvSpPr>
        <p:spPr>
          <a:xfrm>
            <a:off x="1760808" y="274638"/>
            <a:ext cx="6925992" cy="562074"/>
          </a:xfrm>
        </p:spPr>
        <p:txBody>
          <a:bodyPr>
            <a:normAutofit fontScale="90000"/>
          </a:bodyPr>
          <a:lstStyle/>
          <a:p>
            <a:r>
              <a:rPr lang="es-CO" sz="2200" b="1" dirty="0">
                <a:solidFill>
                  <a:srgbClr val="0070C0"/>
                </a:solidFill>
                <a:latin typeface="Arial" panose="020B0604020202020204" pitchFamily="34" charset="0"/>
                <a:cs typeface="Arial" panose="020B0604020202020204" pitchFamily="34" charset="0"/>
              </a:rPr>
              <a:t>Datos, métodos y </a:t>
            </a:r>
            <a:r>
              <a:rPr lang="es-CO" sz="2200" b="1" dirty="0" smtClean="0">
                <a:solidFill>
                  <a:srgbClr val="0070C0"/>
                </a:solidFill>
                <a:latin typeface="Arial" panose="020B0604020202020204" pitchFamily="34" charset="0"/>
                <a:cs typeface="Arial" panose="020B0604020202020204" pitchFamily="34" charset="0"/>
              </a:rPr>
              <a:t>estimaciones: Índice de accesibilida</a:t>
            </a:r>
            <a:r>
              <a:rPr lang="es-CO" sz="2200" b="1" dirty="0">
                <a:solidFill>
                  <a:srgbClr val="0070C0"/>
                </a:solidFill>
                <a:latin typeface="Arial" panose="020B0604020202020204" pitchFamily="34" charset="0"/>
                <a:cs typeface="Arial" panose="020B0604020202020204" pitchFamily="34" charset="0"/>
              </a:rPr>
              <a:t>d</a:t>
            </a:r>
            <a:r>
              <a:rPr lang="es-CO" sz="2200" b="1" dirty="0" smtClean="0">
                <a:solidFill>
                  <a:srgbClr val="0070C0"/>
                </a:solidFill>
              </a:rPr>
              <a:t>  </a:t>
            </a:r>
            <a:r>
              <a:rPr lang="es-CO" sz="2000" b="1" dirty="0">
                <a:solidFill>
                  <a:srgbClr val="0070C0"/>
                </a:solidFill>
              </a:rPr>
              <a:t/>
            </a:r>
            <a:br>
              <a:rPr lang="es-CO" sz="2000" b="1" dirty="0">
                <a:solidFill>
                  <a:srgbClr val="0070C0"/>
                </a:solidFill>
              </a:rPr>
            </a:br>
            <a:endParaRPr lang="es-CO" sz="2000" b="1" dirty="0">
              <a:solidFill>
                <a:schemeClr val="accent6"/>
              </a:solidFill>
              <a:latin typeface="Arial" panose="020B0604020202020204" pitchFamily="34" charset="0"/>
              <a:cs typeface="Arial" panose="020B0604020202020204" pitchFamily="34" charset="0"/>
            </a:endParaRPr>
          </a:p>
        </p:txBody>
      </p:sp>
      <p:sp>
        <p:nvSpPr>
          <p:cNvPr id="19" name="18 Redondear rectángulo de esquina diagonal"/>
          <p:cNvSpPr/>
          <p:nvPr/>
        </p:nvSpPr>
        <p:spPr>
          <a:xfrm>
            <a:off x="72009" y="1628800"/>
            <a:ext cx="1259632"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ES" sz="1400" b="1" dirty="0" smtClean="0">
                <a:solidFill>
                  <a:schemeClr val="bg1"/>
                </a:solidFill>
                <a:latin typeface="+mj-lt"/>
                <a:cs typeface="Arial" pitchFamily="34" charset="0"/>
              </a:rPr>
              <a:t>Estructura urbana y precios del suelo </a:t>
            </a:r>
          </a:p>
          <a:p>
            <a:pPr algn="ctr"/>
            <a:r>
              <a:rPr lang="es-ES" sz="1400" b="1" dirty="0" smtClean="0">
                <a:solidFill>
                  <a:schemeClr val="bg1"/>
                </a:solidFill>
                <a:latin typeface="+mj-lt"/>
                <a:cs typeface="Arial" pitchFamily="34" charset="0"/>
              </a:rPr>
              <a:t>:Una aplicación desde la econometría espacial. </a:t>
            </a:r>
          </a:p>
        </p:txBody>
      </p:sp>
      <p:sp>
        <p:nvSpPr>
          <p:cNvPr id="7" name="6 Redondear rectángulo de esquina diagonal"/>
          <p:cNvSpPr/>
          <p:nvPr/>
        </p:nvSpPr>
        <p:spPr>
          <a:xfrm>
            <a:off x="26577" y="1628800"/>
            <a:ext cx="1331640"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CO" sz="1400" b="1" dirty="0">
                <a:solidFill>
                  <a:schemeClr val="accent6">
                    <a:lumMod val="75000"/>
                  </a:schemeClr>
                </a:solidFill>
              </a:rPr>
              <a:t>Precios del suelo, segregación residencial y accesibilidad a los </a:t>
            </a:r>
            <a:br>
              <a:rPr lang="es-CO" sz="1400" b="1" dirty="0">
                <a:solidFill>
                  <a:schemeClr val="accent6">
                    <a:lumMod val="75000"/>
                  </a:schemeClr>
                </a:solidFill>
              </a:rPr>
            </a:br>
            <a:r>
              <a:rPr lang="es-CO" sz="1400" b="1" dirty="0">
                <a:solidFill>
                  <a:schemeClr val="accent6">
                    <a:lumMod val="75000"/>
                  </a:schemeClr>
                </a:solidFill>
              </a:rPr>
              <a:t>centros de empleo en Cali: un modelo GWR </a:t>
            </a:r>
            <a:endParaRPr lang="es-ES" sz="1400" b="1" dirty="0">
              <a:solidFill>
                <a:schemeClr val="bg1"/>
              </a:solidFill>
              <a:cs typeface="Arial" pitchFamily="34" charset="0"/>
            </a:endParaRPr>
          </a:p>
          <a:p>
            <a:pPr algn="ctr"/>
            <a:endParaRPr lang="es-ES" sz="1400" b="1" dirty="0" smtClean="0">
              <a:solidFill>
                <a:schemeClr val="bg1"/>
              </a:solidFill>
              <a:latin typeface="+mj-lt"/>
              <a:cs typeface="Arial" pitchFamily="34" charset="0"/>
            </a:endParaRPr>
          </a:p>
        </p:txBody>
      </p:sp>
      <p:sp>
        <p:nvSpPr>
          <p:cNvPr id="3" name="Rectangle 2"/>
          <p:cNvSpPr>
            <a:spLocks noChangeArrowheads="1"/>
          </p:cNvSpPr>
          <p:nvPr/>
        </p:nvSpPr>
        <p:spPr bwMode="auto">
          <a:xfrm>
            <a:off x="2627784" y="3461656"/>
            <a:ext cx="114615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5900" y="53092350"/>
            <a:ext cx="72037575" cy="71085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1332725" y="60283725"/>
            <a:ext cx="21107400" cy="106108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Rectángulo 14"/>
              <p:cNvSpPr/>
              <p:nvPr/>
            </p:nvSpPr>
            <p:spPr>
              <a:xfrm>
                <a:off x="1482800" y="1063610"/>
                <a:ext cx="2328138" cy="7176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O" sz="1600" i="1" smtClean="0">
                              <a:latin typeface="Cambria Math" panose="02040503050406030204" pitchFamily="18" charset="0"/>
                            </a:rPr>
                          </m:ctrlPr>
                        </m:sSubPr>
                        <m:e>
                          <m:r>
                            <a:rPr lang="es-CO" sz="1600" b="0" i="1" smtClean="0">
                              <a:latin typeface="Cambria Math" panose="02040503050406030204" pitchFamily="18" charset="0"/>
                            </a:rPr>
                            <m:t>𝐸𝐶</m:t>
                          </m:r>
                          <m:r>
                            <a:rPr lang="es-CO" sz="1600" b="0" i="1" smtClean="0">
                              <a:latin typeface="Cambria Math" panose="02040503050406030204" pitchFamily="18" charset="0"/>
                            </a:rPr>
                            <m:t>1. </m:t>
                          </m:r>
                          <m:r>
                            <a:rPr lang="es-CO" sz="1600" i="1">
                              <a:latin typeface="Cambria Math" panose="02040503050406030204" pitchFamily="18" charset="0"/>
                            </a:rPr>
                            <m:t>𝐴</m:t>
                          </m:r>
                          <m:r>
                            <a:rPr lang="es-CO" sz="1600" b="0" i="1" smtClean="0">
                              <a:latin typeface="Cambria Math" panose="02040503050406030204" pitchFamily="18" charset="0"/>
                            </a:rPr>
                            <m:t>𝑐𝑐</m:t>
                          </m:r>
                        </m:e>
                        <m:sub>
                          <m:r>
                            <a:rPr lang="es-CO" sz="1600" i="1">
                              <a:latin typeface="Cambria Math" panose="02040503050406030204" pitchFamily="18" charset="0"/>
                            </a:rPr>
                            <m:t>𝑖</m:t>
                          </m:r>
                        </m:sub>
                      </m:sSub>
                      <m:r>
                        <a:rPr lang="es-CO" sz="1600">
                          <a:latin typeface="Cambria Math" panose="02040503050406030204" pitchFamily="18" charset="0"/>
                        </a:rPr>
                        <m:t>=</m:t>
                      </m:r>
                      <m:nary>
                        <m:naryPr>
                          <m:chr m:val="∑"/>
                          <m:limLoc m:val="undOvr"/>
                          <m:supHide m:val="on"/>
                          <m:ctrlPr>
                            <a:rPr lang="es-CO" sz="1600" i="1">
                              <a:latin typeface="Cambria Math" panose="02040503050406030204" pitchFamily="18" charset="0"/>
                            </a:rPr>
                          </m:ctrlPr>
                        </m:naryPr>
                        <m:sub>
                          <m:r>
                            <a:rPr lang="es-CO" sz="1600" i="1">
                              <a:latin typeface="Cambria Math" panose="02040503050406030204" pitchFamily="18" charset="0"/>
                            </a:rPr>
                            <m:t>𝑗</m:t>
                          </m:r>
                        </m:sub>
                        <m:sup/>
                        <m:e>
                          <m:d>
                            <m:dPr>
                              <m:begChr m:val=""/>
                              <m:ctrlPr>
                                <a:rPr lang="es-CO" sz="1600" i="1">
                                  <a:latin typeface="Cambria Math" panose="02040503050406030204" pitchFamily="18" charset="0"/>
                                </a:rPr>
                              </m:ctrlPr>
                            </m:dPr>
                            <m:e>
                              <m:sSub>
                                <m:sSubPr>
                                  <m:ctrlPr>
                                    <a:rPr lang="es-CO" sz="1600" i="1">
                                      <a:latin typeface="Cambria Math" panose="02040503050406030204" pitchFamily="18" charset="0"/>
                                    </a:rPr>
                                  </m:ctrlPr>
                                </m:sSubPr>
                                <m:e>
                                  <m:r>
                                    <a:rPr lang="es-CO" sz="1600" i="1">
                                      <a:latin typeface="Cambria Math" panose="02040503050406030204" pitchFamily="18" charset="0"/>
                                    </a:rPr>
                                    <m:t>𝑎</m:t>
                                  </m:r>
                                </m:e>
                                <m:sub>
                                  <m:r>
                                    <a:rPr lang="es-CO" sz="1600" i="1">
                                      <a:latin typeface="Cambria Math" panose="02040503050406030204" pitchFamily="18" charset="0"/>
                                    </a:rPr>
                                    <m:t>𝑗</m:t>
                                  </m:r>
                                </m:sub>
                              </m:sSub>
                              <m:r>
                                <a:rPr lang="es-CO" sz="1600" i="1">
                                  <a:latin typeface="Cambria Math" panose="02040503050406030204" pitchFamily="18" charset="0"/>
                                </a:rPr>
                                <m:t>𝑓</m:t>
                              </m:r>
                              <m:r>
                                <a:rPr lang="es-CO" sz="1600">
                                  <a:latin typeface="Cambria Math" panose="02040503050406030204" pitchFamily="18" charset="0"/>
                                </a:rPr>
                                <m:t>(</m:t>
                              </m:r>
                              <m:r>
                                <a:rPr lang="es-CO" sz="1600" i="1">
                                  <a:latin typeface="Cambria Math" panose="02040503050406030204" pitchFamily="18" charset="0"/>
                                </a:rPr>
                                <m:t>𝑑𝑖𝑗</m:t>
                              </m:r>
                            </m:e>
                          </m:d>
                        </m:e>
                      </m:nary>
                    </m:oMath>
                  </m:oMathPara>
                </a14:m>
                <a:endParaRPr lang="es-CO" sz="1600" dirty="0"/>
              </a:p>
            </p:txBody>
          </p:sp>
        </mc:Choice>
        <mc:Fallback xmlns="">
          <p:sp>
            <p:nvSpPr>
              <p:cNvPr id="15" name="Rectángulo 14"/>
              <p:cNvSpPr>
                <a:spLocks noRot="1" noChangeAspect="1" noMove="1" noResize="1" noEditPoints="1" noAdjustHandles="1" noChangeArrowheads="1" noChangeShapeType="1" noTextEdit="1"/>
              </p:cNvSpPr>
              <p:nvPr/>
            </p:nvSpPr>
            <p:spPr>
              <a:xfrm>
                <a:off x="1482800" y="1063610"/>
                <a:ext cx="2328138" cy="717697"/>
              </a:xfrm>
              <a:prstGeom prst="rect">
                <a:avLst/>
              </a:prstGeom>
              <a:blipFill rotWithShape="0">
                <a:blip r:embed="rId5"/>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1475657" y="1929333"/>
                <a:ext cx="7456528" cy="418897"/>
              </a:xfrm>
              <a:prstGeom prst="rect">
                <a:avLst/>
              </a:prstGeom>
            </p:spPr>
            <p:txBody>
              <a:bodyPr wrap="none">
                <a:spAutoFit/>
              </a:bodyPr>
              <a:lstStyle/>
              <a:p>
                <a14:m>
                  <m:oMath xmlns:m="http://schemas.openxmlformats.org/officeDocument/2006/math">
                    <m:r>
                      <a:rPr lang="es-CO" b="0" i="1" smtClean="0">
                        <a:latin typeface="Cambria Math" panose="02040503050406030204" pitchFamily="18" charset="0"/>
                      </a:rPr>
                      <m:t>𝐸𝐶</m:t>
                    </m:r>
                    <m:r>
                      <a:rPr lang="es-CO" b="0" i="1" smtClean="0">
                        <a:latin typeface="Cambria Math" panose="02040503050406030204" pitchFamily="18" charset="0"/>
                      </a:rPr>
                      <m:t>2. </m:t>
                    </m:r>
                    <m:r>
                      <a:rPr lang="es-CO" b="0" i="1" smtClean="0">
                        <a:latin typeface="Cambria Math" panose="02040503050406030204" pitchFamily="18" charset="0"/>
                      </a:rPr>
                      <m:t>𝑓</m:t>
                    </m:r>
                    <m:d>
                      <m:dPr>
                        <m:ctrlPr>
                          <a:rPr lang="es-CO" b="0" i="1" smtClean="0">
                            <a:latin typeface="Cambria Math" panose="02040503050406030204" pitchFamily="18" charset="0"/>
                          </a:rPr>
                        </m:ctrlPr>
                      </m:dPr>
                      <m:e>
                        <m:sSub>
                          <m:sSubPr>
                            <m:ctrlPr>
                              <a:rPr lang="es-CO" b="0" i="1" smtClean="0">
                                <a:latin typeface="Cambria Math" panose="02040503050406030204" pitchFamily="18" charset="0"/>
                              </a:rPr>
                            </m:ctrlPr>
                          </m:sSubPr>
                          <m:e>
                            <m:r>
                              <a:rPr lang="es-CO" b="0" i="1" smtClean="0">
                                <a:latin typeface="Cambria Math" panose="02040503050406030204" pitchFamily="18" charset="0"/>
                              </a:rPr>
                              <m:t>𝑑</m:t>
                            </m:r>
                          </m:e>
                          <m:sub>
                            <m:r>
                              <a:rPr lang="es-CO" b="0" i="1" smtClean="0">
                                <a:latin typeface="Cambria Math" panose="02040503050406030204" pitchFamily="18" charset="0"/>
                              </a:rPr>
                              <m:t>𝑖𝑗</m:t>
                            </m:r>
                          </m:sub>
                        </m:sSub>
                      </m:e>
                    </m:d>
                    <m:r>
                      <a:rPr lang="es-CO">
                        <a:latin typeface="Cambria Math" panose="02040503050406030204" pitchFamily="18" charset="0"/>
                      </a:rPr>
                      <m:t>=</m:t>
                    </m:r>
                    <m:sSup>
                      <m:sSupPr>
                        <m:ctrlPr>
                          <a:rPr lang="es-CO" i="1" smtClean="0">
                            <a:latin typeface="Cambria Math" panose="02040503050406030204" pitchFamily="18" charset="0"/>
                          </a:rPr>
                        </m:ctrlPr>
                      </m:sSupPr>
                      <m:e>
                        <m:r>
                          <a:rPr lang="es-CO" b="0" i="1" smtClean="0">
                            <a:latin typeface="Cambria Math" panose="02040503050406030204" pitchFamily="18" charset="0"/>
                          </a:rPr>
                          <m:t>𝑒</m:t>
                        </m:r>
                      </m:e>
                      <m:sup>
                        <m:r>
                          <a:rPr lang="es-CO" b="0" i="1" smtClean="0">
                            <a:latin typeface="Cambria Math" panose="02040503050406030204" pitchFamily="18" charset="0"/>
                          </a:rPr>
                          <m:t>−</m:t>
                        </m:r>
                        <m:r>
                          <a:rPr lang="es-CO" b="0" i="1" smtClean="0">
                            <a:latin typeface="Cambria Math" panose="02040503050406030204" pitchFamily="18" charset="0"/>
                            <a:ea typeface="Cambria Math" panose="02040503050406030204" pitchFamily="18" charset="0"/>
                          </a:rPr>
                          <m:t>𝛽</m:t>
                        </m:r>
                        <m:sSub>
                          <m:sSubPr>
                            <m:ctrlPr>
                              <a:rPr lang="es-CO" b="0" i="1" smtClean="0">
                                <a:latin typeface="Cambria Math" panose="02040503050406030204" pitchFamily="18" charset="0"/>
                                <a:ea typeface="Cambria Math" panose="02040503050406030204" pitchFamily="18" charset="0"/>
                              </a:rPr>
                            </m:ctrlPr>
                          </m:sSubPr>
                          <m:e>
                            <m:r>
                              <a:rPr lang="es-CO" b="0" i="1" smtClean="0">
                                <a:latin typeface="Cambria Math" panose="02040503050406030204" pitchFamily="18" charset="0"/>
                                <a:ea typeface="Cambria Math" panose="02040503050406030204" pitchFamily="18" charset="0"/>
                              </a:rPr>
                              <m:t>𝐶</m:t>
                            </m:r>
                          </m:e>
                          <m:sub>
                            <m:r>
                              <a:rPr lang="es-CO" b="0" i="1" smtClean="0">
                                <a:latin typeface="Cambria Math" panose="02040503050406030204" pitchFamily="18" charset="0"/>
                                <a:ea typeface="Cambria Math" panose="02040503050406030204" pitchFamily="18" charset="0"/>
                              </a:rPr>
                              <m:t>𝑖𝑗</m:t>
                            </m:r>
                          </m:sub>
                        </m:sSub>
                        <m:r>
                          <a:rPr lang="es-CO" b="0" i="1" smtClean="0">
                            <a:latin typeface="Cambria Math" panose="02040503050406030204" pitchFamily="18" charset="0"/>
                            <a:ea typeface="Cambria Math" panose="02040503050406030204" pitchFamily="18" charset="0"/>
                          </a:rPr>
                          <m:t>+</m:t>
                        </m:r>
                        <m:sSub>
                          <m:sSubPr>
                            <m:ctrlPr>
                              <a:rPr lang="es-CO" b="0" i="1" smtClean="0">
                                <a:latin typeface="Cambria Math" panose="02040503050406030204" pitchFamily="18" charset="0"/>
                                <a:ea typeface="Cambria Math" panose="02040503050406030204" pitchFamily="18" charset="0"/>
                              </a:rPr>
                            </m:ctrlPr>
                          </m:sSubPr>
                          <m:e>
                            <m:r>
                              <a:rPr lang="es-CO" b="0" i="1" smtClean="0">
                                <a:latin typeface="Cambria Math" panose="02040503050406030204" pitchFamily="18" charset="0"/>
                                <a:ea typeface="Cambria Math" panose="02040503050406030204" pitchFamily="18" charset="0"/>
                              </a:rPr>
                              <m:t>𝛽</m:t>
                            </m:r>
                            <m:r>
                              <a:rPr lang="es-CO" b="0" i="1" smtClean="0">
                                <a:latin typeface="Cambria Math" panose="02040503050406030204" pitchFamily="18" charset="0"/>
                                <a:ea typeface="Cambria Math" panose="02040503050406030204" pitchFamily="18" charset="0"/>
                              </a:rPr>
                              <m:t>𝐶</m:t>
                            </m:r>
                          </m:e>
                          <m:sub>
                            <m:r>
                              <a:rPr lang="es-CO" b="0" i="1" smtClean="0">
                                <a:latin typeface="Cambria Math" panose="02040503050406030204" pitchFamily="18" charset="0"/>
                                <a:ea typeface="Cambria Math" panose="02040503050406030204" pitchFamily="18" charset="0"/>
                              </a:rPr>
                              <m:t>𝑡</m:t>
                            </m:r>
                          </m:sub>
                        </m:sSub>
                      </m:sup>
                    </m:sSup>
                    <m:r>
                      <a:rPr lang="es-CO" b="0" i="1" smtClean="0">
                        <a:latin typeface="Cambria Math" panose="02040503050406030204" pitchFamily="18" charset="0"/>
                      </a:rPr>
                      <m:t>=</m:t>
                    </m:r>
                    <m:sSup>
                      <m:sSupPr>
                        <m:ctrlPr>
                          <a:rPr lang="es-CO" b="0" i="1" smtClean="0">
                            <a:latin typeface="Cambria Math" panose="02040503050406030204" pitchFamily="18" charset="0"/>
                          </a:rPr>
                        </m:ctrlPr>
                      </m:sSupPr>
                      <m:e>
                        <m:r>
                          <a:rPr lang="es-CO" b="0" i="1" smtClean="0">
                            <a:latin typeface="Cambria Math" panose="02040503050406030204" pitchFamily="18" charset="0"/>
                          </a:rPr>
                          <m:t>𝑒</m:t>
                        </m:r>
                      </m:e>
                      <m:sup>
                        <m:sSub>
                          <m:sSubPr>
                            <m:ctrlPr>
                              <a:rPr lang="es-CO" b="0" i="1" smtClean="0">
                                <a:latin typeface="Cambria Math" panose="02040503050406030204" pitchFamily="18" charset="0"/>
                              </a:rPr>
                            </m:ctrlPr>
                          </m:sSubPr>
                          <m:e>
                            <m:r>
                              <a:rPr lang="es-CO" b="0" i="1" smtClean="0">
                                <a:latin typeface="Cambria Math" panose="02040503050406030204" pitchFamily="18" charset="0"/>
                              </a:rPr>
                              <m:t>−</m:t>
                            </m:r>
                            <m:r>
                              <a:rPr lang="es-CO" b="0" i="1" smtClean="0">
                                <a:latin typeface="Cambria Math" panose="02040503050406030204" pitchFamily="18" charset="0"/>
                                <a:ea typeface="Cambria Math" panose="02040503050406030204" pitchFamily="18" charset="0"/>
                              </a:rPr>
                              <m:t>𝛽</m:t>
                            </m:r>
                          </m:e>
                          <m:sub>
                            <m:r>
                              <a:rPr lang="es-CO" b="0" i="1" smtClean="0">
                                <a:latin typeface="Cambria Math" panose="02040503050406030204" pitchFamily="18" charset="0"/>
                              </a:rPr>
                              <m:t>1</m:t>
                            </m:r>
                          </m:sub>
                        </m:sSub>
                        <m:sSub>
                          <m:sSubPr>
                            <m:ctrlPr>
                              <a:rPr lang="es-CO" b="0" i="1" smtClean="0">
                                <a:latin typeface="Cambria Math" panose="02040503050406030204" pitchFamily="18" charset="0"/>
                              </a:rPr>
                            </m:ctrlPr>
                          </m:sSubPr>
                          <m:e>
                            <m:r>
                              <a:rPr lang="es-CO" b="0" i="1" smtClean="0">
                                <a:latin typeface="Cambria Math" panose="02040503050406030204" pitchFamily="18" charset="0"/>
                              </a:rPr>
                              <m:t>𝑇</m:t>
                            </m:r>
                          </m:e>
                          <m:sub>
                            <m:r>
                              <a:rPr lang="es-CO" b="0" i="1" smtClean="0">
                                <a:latin typeface="Cambria Math" panose="02040503050406030204" pitchFamily="18" charset="0"/>
                              </a:rPr>
                              <m:t>𝑐</m:t>
                            </m:r>
                          </m:sub>
                        </m:sSub>
                        <m:sSub>
                          <m:sSubPr>
                            <m:ctrlPr>
                              <a:rPr lang="es-CO" b="0" i="1" smtClean="0">
                                <a:latin typeface="Cambria Math" panose="02040503050406030204" pitchFamily="18" charset="0"/>
                              </a:rPr>
                            </m:ctrlPr>
                          </m:sSubPr>
                          <m:e>
                            <m:r>
                              <a:rPr lang="es-CO" b="0" i="1" smtClean="0">
                                <a:latin typeface="Cambria Math" panose="02040503050406030204" pitchFamily="18" charset="0"/>
                              </a:rPr>
                              <m:t>𝑉𝑂𝑇</m:t>
                            </m:r>
                          </m:e>
                          <m:sub>
                            <m:r>
                              <a:rPr lang="es-CO" b="0" i="1" smtClean="0">
                                <a:latin typeface="Cambria Math" panose="02040503050406030204" pitchFamily="18" charset="0"/>
                              </a:rPr>
                              <m:t>𝑐</m:t>
                            </m:r>
                          </m:sub>
                        </m:sSub>
                        <m:r>
                          <a:rPr lang="es-CO" b="0" i="1" smtClean="0">
                            <a:latin typeface="Cambria Math" panose="02040503050406030204" pitchFamily="18" charset="0"/>
                          </a:rPr>
                          <m:t>+</m:t>
                        </m:r>
                        <m:sSub>
                          <m:sSubPr>
                            <m:ctrlPr>
                              <a:rPr lang="es-CO" b="0" i="1" smtClean="0">
                                <a:latin typeface="Cambria Math" panose="02040503050406030204" pitchFamily="18" charset="0"/>
                              </a:rPr>
                            </m:ctrlPr>
                          </m:sSubPr>
                          <m:e>
                            <m:r>
                              <a:rPr lang="es-CO" b="0" i="1" smtClean="0">
                                <a:latin typeface="Cambria Math" panose="02040503050406030204" pitchFamily="18" charset="0"/>
                                <a:ea typeface="Cambria Math" panose="02040503050406030204" pitchFamily="18" charset="0"/>
                              </a:rPr>
                              <m:t>𝛽</m:t>
                            </m:r>
                          </m:e>
                          <m:sub>
                            <m:r>
                              <a:rPr lang="es-CO" b="0" i="1" smtClean="0">
                                <a:latin typeface="Cambria Math" panose="02040503050406030204" pitchFamily="18" charset="0"/>
                              </a:rPr>
                              <m:t>2</m:t>
                            </m:r>
                          </m:sub>
                        </m:sSub>
                        <m:sSub>
                          <m:sSubPr>
                            <m:ctrlPr>
                              <a:rPr lang="es-CO" b="0" i="1" smtClean="0">
                                <a:latin typeface="Cambria Math" panose="02040503050406030204" pitchFamily="18" charset="0"/>
                              </a:rPr>
                            </m:ctrlPr>
                          </m:sSubPr>
                          <m:e>
                            <m:r>
                              <a:rPr lang="es-CO" b="0" i="1" smtClean="0">
                                <a:latin typeface="Cambria Math" panose="02040503050406030204" pitchFamily="18" charset="0"/>
                              </a:rPr>
                              <m:t>𝑇</m:t>
                            </m:r>
                          </m:e>
                          <m:sub>
                            <m:r>
                              <a:rPr lang="es-CO" b="0" i="1" smtClean="0">
                                <a:latin typeface="Cambria Math" panose="02040503050406030204" pitchFamily="18" charset="0"/>
                              </a:rPr>
                              <m:t>𝑒</m:t>
                            </m:r>
                          </m:sub>
                        </m:sSub>
                        <m:sSub>
                          <m:sSubPr>
                            <m:ctrlPr>
                              <a:rPr lang="es-CO" b="0" i="1" smtClean="0">
                                <a:latin typeface="Cambria Math" panose="02040503050406030204" pitchFamily="18" charset="0"/>
                              </a:rPr>
                            </m:ctrlPr>
                          </m:sSubPr>
                          <m:e>
                            <m:r>
                              <a:rPr lang="es-CO" b="0" i="1" smtClean="0">
                                <a:latin typeface="Cambria Math" panose="02040503050406030204" pitchFamily="18" charset="0"/>
                              </a:rPr>
                              <m:t>𝑉𝑂𝑇</m:t>
                            </m:r>
                          </m:e>
                          <m:sub>
                            <m:r>
                              <a:rPr lang="es-CO" b="0" i="1" smtClean="0">
                                <a:latin typeface="Cambria Math" panose="02040503050406030204" pitchFamily="18" charset="0"/>
                              </a:rPr>
                              <m:t>𝑒</m:t>
                            </m:r>
                            <m:r>
                              <a:rPr lang="es-CO" b="0" i="1" smtClean="0">
                                <a:latin typeface="Cambria Math" panose="02040503050406030204" pitchFamily="18" charset="0"/>
                              </a:rPr>
                              <m:t> </m:t>
                            </m:r>
                          </m:sub>
                        </m:sSub>
                        <m:r>
                          <a:rPr lang="es-CO" b="0" i="1" smtClean="0">
                            <a:latin typeface="Cambria Math" panose="02040503050406030204" pitchFamily="18" charset="0"/>
                          </a:rPr>
                          <m:t>+</m:t>
                        </m:r>
                        <m:sSub>
                          <m:sSubPr>
                            <m:ctrlPr>
                              <a:rPr lang="es-CO" b="0" i="1" smtClean="0">
                                <a:latin typeface="Cambria Math" panose="02040503050406030204" pitchFamily="18" charset="0"/>
                              </a:rPr>
                            </m:ctrlPr>
                          </m:sSubPr>
                          <m:e>
                            <m:r>
                              <a:rPr lang="es-CO" b="0" i="1" smtClean="0">
                                <a:latin typeface="Cambria Math" panose="02040503050406030204" pitchFamily="18" charset="0"/>
                                <a:ea typeface="Cambria Math" panose="02040503050406030204" pitchFamily="18" charset="0"/>
                              </a:rPr>
                              <m:t>𝛽</m:t>
                            </m:r>
                          </m:e>
                          <m:sub>
                            <m:r>
                              <a:rPr lang="es-CO" b="0" i="1" smtClean="0">
                                <a:latin typeface="Cambria Math" panose="02040503050406030204" pitchFamily="18" charset="0"/>
                              </a:rPr>
                              <m:t>3</m:t>
                            </m:r>
                          </m:sub>
                        </m:sSub>
                        <m:sSub>
                          <m:sSubPr>
                            <m:ctrlPr>
                              <a:rPr lang="es-CO" b="0" i="1" smtClean="0">
                                <a:latin typeface="Cambria Math" panose="02040503050406030204" pitchFamily="18" charset="0"/>
                              </a:rPr>
                            </m:ctrlPr>
                          </m:sSubPr>
                          <m:e>
                            <m:r>
                              <a:rPr lang="es-CO" b="0" i="1" smtClean="0">
                                <a:latin typeface="Cambria Math" panose="02040503050406030204" pitchFamily="18" charset="0"/>
                              </a:rPr>
                              <m:t>𝑇</m:t>
                            </m:r>
                          </m:e>
                          <m:sub>
                            <m:r>
                              <a:rPr lang="es-CO" b="0" i="1" smtClean="0">
                                <a:latin typeface="Cambria Math" panose="02040503050406030204" pitchFamily="18" charset="0"/>
                              </a:rPr>
                              <m:t>𝑎</m:t>
                            </m:r>
                          </m:sub>
                        </m:sSub>
                        <m:sSub>
                          <m:sSubPr>
                            <m:ctrlPr>
                              <a:rPr lang="es-CO" b="0" i="1" smtClean="0">
                                <a:latin typeface="Cambria Math" panose="02040503050406030204" pitchFamily="18" charset="0"/>
                              </a:rPr>
                            </m:ctrlPr>
                          </m:sSubPr>
                          <m:e>
                            <m:r>
                              <a:rPr lang="es-CO" b="0" i="1" smtClean="0">
                                <a:latin typeface="Cambria Math" panose="02040503050406030204" pitchFamily="18" charset="0"/>
                              </a:rPr>
                              <m:t>𝑉𝑂𝑇</m:t>
                            </m:r>
                          </m:e>
                          <m:sub>
                            <m:r>
                              <a:rPr lang="es-CO" b="0" i="1" smtClean="0">
                                <a:latin typeface="Cambria Math" panose="02040503050406030204" pitchFamily="18" charset="0"/>
                              </a:rPr>
                              <m:t>𝑎</m:t>
                            </m:r>
                          </m:sub>
                        </m:sSub>
                        <m:r>
                          <a:rPr lang="es-CO" b="0" i="1" smtClean="0">
                            <a:latin typeface="Cambria Math" panose="02040503050406030204" pitchFamily="18" charset="0"/>
                          </a:rPr>
                          <m:t>+</m:t>
                        </m:r>
                        <m:sSub>
                          <m:sSubPr>
                            <m:ctrlPr>
                              <a:rPr lang="es-CO" b="0" i="1" smtClean="0">
                                <a:latin typeface="Cambria Math" panose="02040503050406030204" pitchFamily="18" charset="0"/>
                              </a:rPr>
                            </m:ctrlPr>
                          </m:sSubPr>
                          <m:e>
                            <m:r>
                              <a:rPr lang="es-CO" b="0" i="1" smtClean="0">
                                <a:latin typeface="Cambria Math" panose="02040503050406030204" pitchFamily="18" charset="0"/>
                                <a:ea typeface="Cambria Math" panose="02040503050406030204" pitchFamily="18" charset="0"/>
                              </a:rPr>
                              <m:t>𝛽</m:t>
                            </m:r>
                          </m:e>
                          <m:sub>
                            <m:r>
                              <a:rPr lang="es-CO" b="0" i="1" smtClean="0">
                                <a:latin typeface="Cambria Math" panose="02040503050406030204" pitchFamily="18" charset="0"/>
                              </a:rPr>
                              <m:t>4</m:t>
                            </m:r>
                          </m:sub>
                        </m:sSub>
                        <m:sSub>
                          <m:sSubPr>
                            <m:ctrlPr>
                              <a:rPr lang="es-CO" b="0" i="1" smtClean="0">
                                <a:latin typeface="Cambria Math" panose="02040503050406030204" pitchFamily="18" charset="0"/>
                              </a:rPr>
                            </m:ctrlPr>
                          </m:sSubPr>
                          <m:e>
                            <m:r>
                              <a:rPr lang="es-CO" b="0" i="1" smtClean="0">
                                <a:latin typeface="Cambria Math" panose="02040503050406030204" pitchFamily="18" charset="0"/>
                              </a:rPr>
                              <m:t>𝑁𝑇𝑃</m:t>
                            </m:r>
                          </m:e>
                          <m:sub>
                            <m:r>
                              <a:rPr lang="es-CO" b="0" i="1" smtClean="0">
                                <a:latin typeface="Cambria Math" panose="02040503050406030204" pitchFamily="18" charset="0"/>
                              </a:rPr>
                              <m:t>𝑡</m:t>
                            </m:r>
                          </m:sub>
                        </m:sSub>
                        <m:r>
                          <a:rPr lang="es-CO" b="0" i="1" smtClean="0">
                            <a:latin typeface="Cambria Math" panose="02040503050406030204" pitchFamily="18" charset="0"/>
                          </a:rPr>
                          <m:t>+ </m:t>
                        </m:r>
                        <m:sSub>
                          <m:sSubPr>
                            <m:ctrlPr>
                              <a:rPr lang="es-CO" b="0" i="1" smtClean="0">
                                <a:latin typeface="Cambria Math" panose="02040503050406030204" pitchFamily="18" charset="0"/>
                              </a:rPr>
                            </m:ctrlPr>
                          </m:sSubPr>
                          <m:e>
                            <m:r>
                              <a:rPr lang="es-CO" b="0" i="1" smtClean="0">
                                <a:latin typeface="Cambria Math" panose="02040503050406030204" pitchFamily="18" charset="0"/>
                                <a:ea typeface="Cambria Math" panose="02040503050406030204" pitchFamily="18" charset="0"/>
                              </a:rPr>
                              <m:t>𝛽</m:t>
                            </m:r>
                          </m:e>
                          <m:sub>
                            <m:r>
                              <a:rPr lang="es-CO" b="0" i="1" smtClean="0">
                                <a:latin typeface="Cambria Math" panose="02040503050406030204" pitchFamily="18" charset="0"/>
                              </a:rPr>
                              <m:t>5</m:t>
                            </m:r>
                          </m:sub>
                        </m:sSub>
                        <m:sSub>
                          <m:sSubPr>
                            <m:ctrlPr>
                              <a:rPr lang="es-CO" b="0" i="1" smtClean="0">
                                <a:latin typeface="Cambria Math" panose="02040503050406030204" pitchFamily="18" charset="0"/>
                              </a:rPr>
                            </m:ctrlPr>
                          </m:sSubPr>
                          <m:e>
                            <m:r>
                              <a:rPr lang="es-CO" b="0" i="1" smtClean="0">
                                <a:latin typeface="Cambria Math" panose="02040503050406030204" pitchFamily="18" charset="0"/>
                              </a:rPr>
                              <m:t>𝑇𝑃</m:t>
                            </m:r>
                          </m:e>
                          <m:sub>
                            <m:r>
                              <a:rPr lang="es-CO" b="0" i="1" smtClean="0">
                                <a:latin typeface="Cambria Math" panose="02040503050406030204" pitchFamily="18" charset="0"/>
                              </a:rPr>
                              <m:t>𝑖𝑡𝑝</m:t>
                            </m:r>
                          </m:sub>
                        </m:sSub>
                        <m:sSub>
                          <m:sSubPr>
                            <m:ctrlPr>
                              <a:rPr lang="es-CO" b="0" i="1" smtClean="0">
                                <a:latin typeface="Cambria Math" panose="02040503050406030204" pitchFamily="18" charset="0"/>
                              </a:rPr>
                            </m:ctrlPr>
                          </m:sSubPr>
                          <m:e>
                            <m:r>
                              <a:rPr lang="es-CO" b="0" i="1" smtClean="0">
                                <a:latin typeface="Cambria Math" panose="02040503050406030204" pitchFamily="18" charset="0"/>
                              </a:rPr>
                              <m:t>𝐶</m:t>
                            </m:r>
                          </m:e>
                          <m:sub>
                            <m:r>
                              <a:rPr lang="es-CO" b="0" i="1" smtClean="0">
                                <a:latin typeface="Cambria Math" panose="02040503050406030204" pitchFamily="18" charset="0"/>
                              </a:rPr>
                              <m:t>𝑡</m:t>
                            </m:r>
                          </m:sub>
                        </m:sSub>
                      </m:sup>
                    </m:sSup>
                  </m:oMath>
                </a14:m>
                <a:r>
                  <a:rPr lang="es-CO" sz="1600" dirty="0" smtClean="0"/>
                  <a:t> </a:t>
                </a:r>
                <a:endParaRPr lang="es-CO" sz="1600" dirty="0"/>
              </a:p>
            </p:txBody>
          </p:sp>
        </mc:Choice>
        <mc:Fallback xmlns="">
          <p:sp>
            <p:nvSpPr>
              <p:cNvPr id="16" name="Rectángulo 15"/>
              <p:cNvSpPr>
                <a:spLocks noRot="1" noChangeAspect="1" noMove="1" noResize="1" noEditPoints="1" noAdjustHandles="1" noChangeArrowheads="1" noChangeShapeType="1" noTextEdit="1"/>
              </p:cNvSpPr>
              <p:nvPr/>
            </p:nvSpPr>
            <p:spPr>
              <a:xfrm>
                <a:off x="1475657" y="1929333"/>
                <a:ext cx="7456528" cy="418897"/>
              </a:xfrm>
              <a:prstGeom prst="rect">
                <a:avLst/>
              </a:prstGeom>
              <a:blipFill rotWithShape="0">
                <a:blip r:embed="rId6"/>
                <a:stretch>
                  <a:fillRect b="-7246"/>
                </a:stretch>
              </a:blipFill>
            </p:spPr>
            <p:txBody>
              <a:bodyPr/>
              <a:lstStyle/>
              <a:p>
                <a:r>
                  <a:rPr lang="es-CO">
                    <a:noFill/>
                  </a:rPr>
                  <a:t> </a:t>
                </a:r>
              </a:p>
            </p:txBody>
          </p:sp>
        </mc:Fallback>
      </mc:AlternateContent>
      <p:pic>
        <p:nvPicPr>
          <p:cNvPr id="4" name="Imagen 3"/>
          <p:cNvPicPr>
            <a:picLocks noChangeAspect="1"/>
          </p:cNvPicPr>
          <p:nvPr/>
        </p:nvPicPr>
        <p:blipFill>
          <a:blip r:embed="rId7"/>
          <a:stretch>
            <a:fillRect/>
          </a:stretch>
        </p:blipFill>
        <p:spPr>
          <a:xfrm>
            <a:off x="2324682" y="2636911"/>
            <a:ext cx="5559686" cy="4045628"/>
          </a:xfrm>
          <a:prstGeom prst="rect">
            <a:avLst/>
          </a:prstGeom>
        </p:spPr>
      </p:pic>
      <p:pic>
        <p:nvPicPr>
          <p:cNvPr id="13" name="Imagen 1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714" y="260648"/>
            <a:ext cx="1190222" cy="792088"/>
          </a:xfrm>
          <a:prstGeom prst="rect">
            <a:avLst/>
          </a:prstGeom>
          <a:noFill/>
          <a:ln>
            <a:noFill/>
          </a:ln>
        </p:spPr>
      </p:pic>
      <p:pic>
        <p:nvPicPr>
          <p:cNvPr id="14" name="Imagen 13"/>
          <p:cNvPicPr/>
          <p:nvPr/>
        </p:nvPicPr>
        <p:blipFill>
          <a:blip r:embed="rId9" cstate="print">
            <a:extLst>
              <a:ext uri="{28A0092B-C50C-407E-A947-70E740481C1C}">
                <a14:useLocalDpi xmlns:a14="http://schemas.microsoft.com/office/drawing/2010/main" val="0"/>
              </a:ext>
            </a:extLst>
          </a:blip>
          <a:stretch>
            <a:fillRect/>
          </a:stretch>
        </p:blipFill>
        <p:spPr>
          <a:xfrm>
            <a:off x="91952" y="5759892"/>
            <a:ext cx="521259" cy="666810"/>
          </a:xfrm>
          <a:prstGeom prst="rect">
            <a:avLst/>
          </a:prstGeom>
        </p:spPr>
      </p:pic>
      <p:pic>
        <p:nvPicPr>
          <p:cNvPr id="17" name="Imagen 16"/>
          <p:cNvPicPr/>
          <p:nvPr/>
        </p:nvPicPr>
        <p:blipFill>
          <a:blip r:embed="rId10" cstate="print">
            <a:extLst>
              <a:ext uri="{28A0092B-C50C-407E-A947-70E740481C1C}">
                <a14:useLocalDpi xmlns:a14="http://schemas.microsoft.com/office/drawing/2010/main" val="0"/>
              </a:ext>
            </a:extLst>
          </a:blip>
          <a:stretch>
            <a:fillRect/>
          </a:stretch>
        </p:blipFill>
        <p:spPr>
          <a:xfrm>
            <a:off x="700665" y="5759892"/>
            <a:ext cx="615531" cy="666810"/>
          </a:xfrm>
          <a:prstGeom prst="rect">
            <a:avLst/>
          </a:prstGeom>
        </p:spPr>
      </p:pic>
    </p:spTree>
    <p:extLst>
      <p:ext uri="{BB962C8B-B14F-4D97-AF65-F5344CB8AC3E}">
        <p14:creationId xmlns:p14="http://schemas.microsoft.com/office/powerpoint/2010/main" val="4085365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1" y="0"/>
            <a:ext cx="140364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p:nvPr>
        </p:nvSpPr>
        <p:spPr>
          <a:xfrm>
            <a:off x="1760808" y="274638"/>
            <a:ext cx="6925992" cy="562074"/>
          </a:xfrm>
        </p:spPr>
        <p:txBody>
          <a:bodyPr>
            <a:normAutofit fontScale="90000"/>
          </a:bodyPr>
          <a:lstStyle/>
          <a:p>
            <a:r>
              <a:rPr lang="es-CO" sz="2200" b="1" dirty="0">
                <a:solidFill>
                  <a:srgbClr val="0070C0"/>
                </a:solidFill>
                <a:latin typeface="Arial" panose="020B0604020202020204" pitchFamily="34" charset="0"/>
                <a:cs typeface="Arial" panose="020B0604020202020204" pitchFamily="34" charset="0"/>
              </a:rPr>
              <a:t>Datos, métodos y </a:t>
            </a:r>
            <a:r>
              <a:rPr lang="es-CO" sz="2200" b="1" dirty="0" smtClean="0">
                <a:solidFill>
                  <a:srgbClr val="0070C0"/>
                </a:solidFill>
                <a:latin typeface="Arial" panose="020B0604020202020204" pitchFamily="34" charset="0"/>
                <a:cs typeface="Arial" panose="020B0604020202020204" pitchFamily="34" charset="0"/>
              </a:rPr>
              <a:t>estimaciones</a:t>
            </a:r>
            <a:r>
              <a:rPr lang="es-CO" sz="2200" b="1" dirty="0" smtClean="0">
                <a:solidFill>
                  <a:schemeClr val="accent1"/>
                </a:solidFill>
                <a:latin typeface="Arial" panose="020B0604020202020204" pitchFamily="34" charset="0"/>
                <a:cs typeface="Arial" panose="020B0604020202020204" pitchFamily="34" charset="0"/>
              </a:rPr>
              <a:t>: </a:t>
            </a:r>
            <a:r>
              <a:rPr lang="es-CO" sz="2400" b="1" dirty="0">
                <a:solidFill>
                  <a:schemeClr val="accent1"/>
                </a:solidFill>
                <a:latin typeface="Arial" panose="020B0604020202020204" pitchFamily="34" charset="0"/>
                <a:cs typeface="Arial" panose="020B0604020202020204" pitchFamily="34" charset="0"/>
              </a:rPr>
              <a:t>coeficiente  de  localización  de  la  población  </a:t>
            </a:r>
            <a:r>
              <a:rPr lang="es-CO" sz="2400" b="1" dirty="0" smtClean="0">
                <a:solidFill>
                  <a:schemeClr val="accent1"/>
                </a:solidFill>
                <a:latin typeface="Arial" panose="020B0604020202020204" pitchFamily="34" charset="0"/>
                <a:cs typeface="Arial" panose="020B0604020202020204" pitchFamily="34" charset="0"/>
              </a:rPr>
              <a:t>afrodescendiente</a:t>
            </a:r>
            <a:r>
              <a:rPr lang="es-CO" sz="2200" b="1" dirty="0" smtClean="0">
                <a:solidFill>
                  <a:schemeClr val="accent1"/>
                </a:solidFill>
              </a:rPr>
              <a:t>  </a:t>
            </a:r>
            <a:r>
              <a:rPr lang="es-CO" sz="2000" b="1" dirty="0">
                <a:solidFill>
                  <a:srgbClr val="0070C0"/>
                </a:solidFill>
              </a:rPr>
              <a:t/>
            </a:r>
            <a:br>
              <a:rPr lang="es-CO" sz="2000" b="1" dirty="0">
                <a:solidFill>
                  <a:srgbClr val="0070C0"/>
                </a:solidFill>
              </a:rPr>
            </a:br>
            <a:endParaRPr lang="es-CO" sz="2000" b="1" dirty="0">
              <a:solidFill>
                <a:schemeClr val="accent6"/>
              </a:solidFill>
              <a:latin typeface="Arial" panose="020B0604020202020204" pitchFamily="34" charset="0"/>
              <a:cs typeface="Arial" panose="020B0604020202020204" pitchFamily="34" charset="0"/>
            </a:endParaRPr>
          </a:p>
        </p:txBody>
      </p:sp>
      <p:sp>
        <p:nvSpPr>
          <p:cNvPr id="19" name="18 Redondear rectángulo de esquina diagonal"/>
          <p:cNvSpPr/>
          <p:nvPr/>
        </p:nvSpPr>
        <p:spPr>
          <a:xfrm>
            <a:off x="72009" y="1628800"/>
            <a:ext cx="1259632"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ES" sz="1400" b="1" dirty="0" smtClean="0">
                <a:solidFill>
                  <a:schemeClr val="bg1"/>
                </a:solidFill>
                <a:latin typeface="+mj-lt"/>
                <a:cs typeface="Arial" pitchFamily="34" charset="0"/>
              </a:rPr>
              <a:t>Estructura urbana y precios del suelo </a:t>
            </a:r>
          </a:p>
          <a:p>
            <a:pPr algn="ctr"/>
            <a:r>
              <a:rPr lang="es-ES" sz="1400" b="1" dirty="0" smtClean="0">
                <a:solidFill>
                  <a:schemeClr val="bg1"/>
                </a:solidFill>
                <a:latin typeface="+mj-lt"/>
                <a:cs typeface="Arial" pitchFamily="34" charset="0"/>
              </a:rPr>
              <a:t>:Una aplicación desde la econometría espacial. </a:t>
            </a:r>
          </a:p>
        </p:txBody>
      </p:sp>
      <p:sp>
        <p:nvSpPr>
          <p:cNvPr id="7" name="6 Redondear rectángulo de esquina diagonal"/>
          <p:cNvSpPr/>
          <p:nvPr/>
        </p:nvSpPr>
        <p:spPr>
          <a:xfrm>
            <a:off x="45370" y="1611680"/>
            <a:ext cx="1331640"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CO" sz="1400" b="1" dirty="0">
                <a:solidFill>
                  <a:schemeClr val="accent6">
                    <a:lumMod val="75000"/>
                  </a:schemeClr>
                </a:solidFill>
              </a:rPr>
              <a:t>Precios del suelo, segregación residencial y accesibilidad a los </a:t>
            </a:r>
            <a:br>
              <a:rPr lang="es-CO" sz="1400" b="1" dirty="0">
                <a:solidFill>
                  <a:schemeClr val="accent6">
                    <a:lumMod val="75000"/>
                  </a:schemeClr>
                </a:solidFill>
              </a:rPr>
            </a:br>
            <a:r>
              <a:rPr lang="es-CO" sz="1400" b="1" dirty="0">
                <a:solidFill>
                  <a:schemeClr val="accent6">
                    <a:lumMod val="75000"/>
                  </a:schemeClr>
                </a:solidFill>
              </a:rPr>
              <a:t>centros de empleo en Cali: un modelo GWR </a:t>
            </a:r>
            <a:endParaRPr lang="es-ES" sz="1400" b="1" dirty="0">
              <a:solidFill>
                <a:schemeClr val="bg1"/>
              </a:solidFill>
              <a:cs typeface="Arial" pitchFamily="34" charset="0"/>
            </a:endParaRPr>
          </a:p>
          <a:p>
            <a:pPr algn="ctr"/>
            <a:endParaRPr lang="es-ES" sz="1400" b="1" dirty="0" smtClean="0">
              <a:solidFill>
                <a:schemeClr val="bg1"/>
              </a:solidFill>
              <a:latin typeface="+mj-lt"/>
              <a:cs typeface="Arial" pitchFamily="34" charset="0"/>
            </a:endParaRPr>
          </a:p>
        </p:txBody>
      </p:sp>
      <p:sp>
        <p:nvSpPr>
          <p:cNvPr id="3" name="Rectangle 2"/>
          <p:cNvSpPr>
            <a:spLocks noChangeArrowheads="1"/>
          </p:cNvSpPr>
          <p:nvPr/>
        </p:nvSpPr>
        <p:spPr bwMode="auto">
          <a:xfrm>
            <a:off x="2627784" y="3461656"/>
            <a:ext cx="114615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graphicFrame>
        <p:nvGraphicFramePr>
          <p:cNvPr id="4" name="Objeto 3"/>
          <p:cNvGraphicFramePr>
            <a:graphicFrameLocks noChangeAspect="1"/>
          </p:cNvGraphicFramePr>
          <p:nvPr>
            <p:extLst>
              <p:ext uri="{D42A27DB-BD31-4B8C-83A1-F6EECF244321}">
                <p14:modId xmlns:p14="http://schemas.microsoft.com/office/powerpoint/2010/main" val="284352402"/>
              </p:ext>
            </p:extLst>
          </p:nvPr>
        </p:nvGraphicFramePr>
        <p:xfrm>
          <a:off x="2367816" y="1009886"/>
          <a:ext cx="2824898" cy="658654"/>
        </p:xfrm>
        <a:graphic>
          <a:graphicData uri="http://schemas.openxmlformats.org/presentationml/2006/ole">
            <mc:AlternateContent xmlns:mc="http://schemas.openxmlformats.org/markup-compatibility/2006">
              <mc:Choice xmlns:v="urn:schemas-microsoft-com:vml" Requires="v">
                <p:oleObj spid="_x0000_s9350" r:id="rId4" imgW="1841500" imgH="431800" progId="Equation.DSMT4">
                  <p:embed/>
                </p:oleObj>
              </mc:Choice>
              <mc:Fallback>
                <p:oleObj r:id="rId4" imgW="18415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7816" y="1009886"/>
                        <a:ext cx="2824898" cy="658654"/>
                      </a:xfrm>
                      <a:prstGeom prst="rect">
                        <a:avLst/>
                      </a:prstGeom>
                      <a:noFill/>
                    </p:spPr>
                  </p:pic>
                </p:oleObj>
              </mc:Fallback>
            </mc:AlternateContent>
          </a:graphicData>
        </a:graphic>
      </p:graphicFrame>
      <p:graphicFrame>
        <p:nvGraphicFramePr>
          <p:cNvPr id="12" name="Objeto 11"/>
          <p:cNvGraphicFramePr>
            <a:graphicFrameLocks noChangeAspect="1"/>
          </p:cNvGraphicFramePr>
          <p:nvPr>
            <p:extLst>
              <p:ext uri="{D42A27DB-BD31-4B8C-83A1-F6EECF244321}">
                <p14:modId xmlns:p14="http://schemas.microsoft.com/office/powerpoint/2010/main" val="3180558265"/>
              </p:ext>
            </p:extLst>
          </p:nvPr>
        </p:nvGraphicFramePr>
        <p:xfrm>
          <a:off x="2079017" y="1930736"/>
          <a:ext cx="6607783" cy="4405189"/>
        </p:xfrm>
        <a:graphic>
          <a:graphicData uri="http://schemas.openxmlformats.org/presentationml/2006/ole">
            <mc:AlternateContent xmlns:mc="http://schemas.openxmlformats.org/markup-compatibility/2006">
              <mc:Choice xmlns:v="urn:schemas-microsoft-com:vml" Requires="v">
                <p:oleObj spid="_x0000_s9351" name="Documento" r:id="rId6" imgW="6514740" imgH="4343041" progId="Word.Document.12">
                  <p:embed/>
                </p:oleObj>
              </mc:Choice>
              <mc:Fallback>
                <p:oleObj name="Documento" r:id="rId6" imgW="6514740" imgH="4343041" progId="Word.Document.12">
                  <p:embed/>
                  <p:pic>
                    <p:nvPicPr>
                      <p:cNvPr id="0" name=""/>
                      <p:cNvPicPr/>
                      <p:nvPr/>
                    </p:nvPicPr>
                    <p:blipFill>
                      <a:blip r:embed="rId7"/>
                      <a:stretch>
                        <a:fillRect/>
                      </a:stretch>
                    </p:blipFill>
                    <p:spPr>
                      <a:xfrm>
                        <a:off x="2079017" y="1930736"/>
                        <a:ext cx="6607783" cy="4405189"/>
                      </a:xfrm>
                      <a:prstGeom prst="rect">
                        <a:avLst/>
                      </a:prstGeom>
                    </p:spPr>
                  </p:pic>
                </p:oleObj>
              </mc:Fallback>
            </mc:AlternateContent>
          </a:graphicData>
        </a:graphic>
      </p:graphicFrame>
      <p:pic>
        <p:nvPicPr>
          <p:cNvPr id="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75900" y="53092350"/>
            <a:ext cx="72037575" cy="71085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9">
            <a:grayscl/>
            <a:extLst>
              <a:ext uri="{28A0092B-C50C-407E-A947-70E740481C1C}">
                <a14:useLocalDpi xmlns:a14="http://schemas.microsoft.com/office/drawing/2010/main" val="0"/>
              </a:ext>
            </a:extLst>
          </a:blip>
          <a:srcRect/>
          <a:stretch>
            <a:fillRect/>
          </a:stretch>
        </p:blipFill>
        <p:spPr bwMode="auto">
          <a:xfrm>
            <a:off x="71332725" y="60283725"/>
            <a:ext cx="21107400" cy="1061085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1760808" y="1154547"/>
            <a:ext cx="534634" cy="369332"/>
          </a:xfrm>
          <a:prstGeom prst="rect">
            <a:avLst/>
          </a:prstGeom>
          <a:noFill/>
        </p:spPr>
        <p:txBody>
          <a:bodyPr wrap="none" rtlCol="0">
            <a:spAutoFit/>
          </a:bodyPr>
          <a:lstStyle/>
          <a:p>
            <a:r>
              <a:rPr lang="es-CO" dirty="0" smtClean="0"/>
              <a:t>EC3</a:t>
            </a:r>
            <a:endParaRPr lang="es-CO" dirty="0"/>
          </a:p>
        </p:txBody>
      </p:sp>
      <p:pic>
        <p:nvPicPr>
          <p:cNvPr id="13" name="Imagen 12"/>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714" y="260648"/>
            <a:ext cx="1190222" cy="792088"/>
          </a:xfrm>
          <a:prstGeom prst="rect">
            <a:avLst/>
          </a:prstGeom>
          <a:noFill/>
          <a:ln>
            <a:noFill/>
          </a:ln>
        </p:spPr>
      </p:pic>
      <p:pic>
        <p:nvPicPr>
          <p:cNvPr id="14" name="Imagen 13"/>
          <p:cNvPicPr/>
          <p:nvPr/>
        </p:nvPicPr>
        <p:blipFill>
          <a:blip r:embed="rId11" cstate="print">
            <a:extLst>
              <a:ext uri="{28A0092B-C50C-407E-A947-70E740481C1C}">
                <a14:useLocalDpi xmlns:a14="http://schemas.microsoft.com/office/drawing/2010/main" val="0"/>
              </a:ext>
            </a:extLst>
          </a:blip>
          <a:stretch>
            <a:fillRect/>
          </a:stretch>
        </p:blipFill>
        <p:spPr>
          <a:xfrm>
            <a:off x="91952" y="5759892"/>
            <a:ext cx="521259" cy="666810"/>
          </a:xfrm>
          <a:prstGeom prst="rect">
            <a:avLst/>
          </a:prstGeom>
        </p:spPr>
      </p:pic>
      <p:pic>
        <p:nvPicPr>
          <p:cNvPr id="15" name="Imagen 14"/>
          <p:cNvPicPr/>
          <p:nvPr/>
        </p:nvPicPr>
        <p:blipFill>
          <a:blip r:embed="rId12" cstate="print">
            <a:extLst>
              <a:ext uri="{28A0092B-C50C-407E-A947-70E740481C1C}">
                <a14:useLocalDpi xmlns:a14="http://schemas.microsoft.com/office/drawing/2010/main" val="0"/>
              </a:ext>
            </a:extLst>
          </a:blip>
          <a:stretch>
            <a:fillRect/>
          </a:stretch>
        </p:blipFill>
        <p:spPr>
          <a:xfrm>
            <a:off x="700665" y="5759892"/>
            <a:ext cx="615531" cy="666810"/>
          </a:xfrm>
          <a:prstGeom prst="rect">
            <a:avLst/>
          </a:prstGeom>
        </p:spPr>
      </p:pic>
    </p:spTree>
    <p:extLst>
      <p:ext uri="{BB962C8B-B14F-4D97-AF65-F5344CB8AC3E}">
        <p14:creationId xmlns:p14="http://schemas.microsoft.com/office/powerpoint/2010/main" val="470965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1" y="0"/>
            <a:ext cx="140364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p:nvPr>
        </p:nvSpPr>
        <p:spPr>
          <a:xfrm>
            <a:off x="1760808" y="274638"/>
            <a:ext cx="6925992" cy="1138138"/>
          </a:xfrm>
        </p:spPr>
        <p:txBody>
          <a:bodyPr>
            <a:normAutofit/>
          </a:bodyPr>
          <a:lstStyle/>
          <a:p>
            <a:r>
              <a:rPr lang="es-CO" sz="2000" b="1" dirty="0">
                <a:solidFill>
                  <a:srgbClr val="0070C0"/>
                </a:solidFill>
                <a:latin typeface="Arial" panose="020B0604020202020204" pitchFamily="34" charset="0"/>
                <a:cs typeface="Arial" panose="020B0604020202020204" pitchFamily="34" charset="0"/>
              </a:rPr>
              <a:t>Datos, métodos y </a:t>
            </a:r>
            <a:r>
              <a:rPr lang="es-CO" sz="2000" b="1" dirty="0" smtClean="0">
                <a:solidFill>
                  <a:srgbClr val="0070C0"/>
                </a:solidFill>
                <a:latin typeface="Arial" panose="020B0604020202020204" pitchFamily="34" charset="0"/>
                <a:cs typeface="Arial" panose="020B0604020202020204" pitchFamily="34" charset="0"/>
              </a:rPr>
              <a:t>estimaciones: Modelo </a:t>
            </a:r>
            <a:r>
              <a:rPr lang="es-CO" sz="2000" b="1" i="1" dirty="0" smtClean="0">
                <a:solidFill>
                  <a:srgbClr val="0070C0"/>
                </a:solidFill>
                <a:latin typeface="Arial" panose="020B0604020202020204" pitchFamily="34" charset="0"/>
                <a:cs typeface="Arial" panose="020B0604020202020204" pitchFamily="34" charset="0"/>
              </a:rPr>
              <a:t>MCO</a:t>
            </a:r>
            <a:r>
              <a:rPr lang="es-CO" sz="2000" b="1" i="1" dirty="0" smtClean="0">
                <a:solidFill>
                  <a:srgbClr val="0070C0"/>
                </a:solidFill>
              </a:rPr>
              <a:t> , Rezago espacial y de Error espacial  </a:t>
            </a:r>
            <a:r>
              <a:rPr lang="es-CO" sz="2000" b="1" dirty="0">
                <a:solidFill>
                  <a:srgbClr val="0070C0"/>
                </a:solidFill>
              </a:rPr>
              <a:t/>
            </a:r>
            <a:br>
              <a:rPr lang="es-CO" sz="2000" b="1" dirty="0">
                <a:solidFill>
                  <a:srgbClr val="0070C0"/>
                </a:solidFill>
              </a:rPr>
            </a:br>
            <a:endParaRPr lang="es-CO" sz="2000" b="1" dirty="0">
              <a:solidFill>
                <a:schemeClr val="accent6"/>
              </a:solidFill>
              <a:latin typeface="Arial" panose="020B0604020202020204" pitchFamily="34" charset="0"/>
              <a:cs typeface="Arial" panose="020B0604020202020204" pitchFamily="34" charset="0"/>
            </a:endParaRPr>
          </a:p>
        </p:txBody>
      </p:sp>
      <p:sp>
        <p:nvSpPr>
          <p:cNvPr id="19" name="18 Redondear rectángulo de esquina diagonal"/>
          <p:cNvSpPr/>
          <p:nvPr/>
        </p:nvSpPr>
        <p:spPr>
          <a:xfrm>
            <a:off x="72009" y="1628800"/>
            <a:ext cx="1259632"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ES" sz="1400" b="1" dirty="0" smtClean="0">
                <a:solidFill>
                  <a:schemeClr val="bg1"/>
                </a:solidFill>
                <a:latin typeface="+mj-lt"/>
                <a:cs typeface="Arial" pitchFamily="34" charset="0"/>
              </a:rPr>
              <a:t>Estructura urbana y precios del suelo </a:t>
            </a:r>
          </a:p>
          <a:p>
            <a:pPr algn="ctr"/>
            <a:r>
              <a:rPr lang="es-ES" sz="1400" b="1" dirty="0" smtClean="0">
                <a:solidFill>
                  <a:schemeClr val="bg1"/>
                </a:solidFill>
                <a:latin typeface="+mj-lt"/>
                <a:cs typeface="Arial" pitchFamily="34" charset="0"/>
              </a:rPr>
              <a:t>:Una aplicación desde la econometría espacial. </a:t>
            </a:r>
          </a:p>
        </p:txBody>
      </p:sp>
      <p:sp>
        <p:nvSpPr>
          <p:cNvPr id="7" name="6 Redondear rectángulo de esquina diagonal"/>
          <p:cNvSpPr/>
          <p:nvPr/>
        </p:nvSpPr>
        <p:spPr>
          <a:xfrm>
            <a:off x="27229" y="1628800"/>
            <a:ext cx="1331640"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CO" sz="1400" b="1" dirty="0">
                <a:solidFill>
                  <a:schemeClr val="accent6">
                    <a:lumMod val="75000"/>
                  </a:schemeClr>
                </a:solidFill>
              </a:rPr>
              <a:t>Precios del suelo, segregación residencial y accesibilidad a los </a:t>
            </a:r>
            <a:br>
              <a:rPr lang="es-CO" sz="1400" b="1" dirty="0">
                <a:solidFill>
                  <a:schemeClr val="accent6">
                    <a:lumMod val="75000"/>
                  </a:schemeClr>
                </a:solidFill>
              </a:rPr>
            </a:br>
            <a:r>
              <a:rPr lang="es-CO" sz="1400" b="1" dirty="0">
                <a:solidFill>
                  <a:schemeClr val="accent6">
                    <a:lumMod val="75000"/>
                  </a:schemeClr>
                </a:solidFill>
              </a:rPr>
              <a:t>centros de empleo en Cali: un modelo GWR </a:t>
            </a:r>
            <a:endParaRPr lang="es-ES" sz="1400" b="1" dirty="0">
              <a:solidFill>
                <a:schemeClr val="bg1"/>
              </a:solidFill>
              <a:cs typeface="Arial" pitchFamily="34" charset="0"/>
            </a:endParaRPr>
          </a:p>
          <a:p>
            <a:pPr algn="ctr"/>
            <a:endParaRPr lang="es-ES" sz="1400" b="1" dirty="0" smtClean="0">
              <a:solidFill>
                <a:schemeClr val="bg1"/>
              </a:solidFill>
              <a:latin typeface="+mj-lt"/>
              <a:cs typeface="Arial" pitchFamily="34" charset="0"/>
            </a:endParaRPr>
          </a:p>
        </p:txBody>
      </p:sp>
      <p:sp>
        <p:nvSpPr>
          <p:cNvPr id="3" name="Rectangle 2"/>
          <p:cNvSpPr>
            <a:spLocks noChangeArrowheads="1"/>
          </p:cNvSpPr>
          <p:nvPr/>
        </p:nvSpPr>
        <p:spPr bwMode="auto">
          <a:xfrm>
            <a:off x="4751512" y="6425951"/>
            <a:ext cx="15559150" cy="7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5" name="Rectangle 2"/>
          <p:cNvSpPr>
            <a:spLocks noChangeArrowheads="1"/>
          </p:cNvSpPr>
          <p:nvPr/>
        </p:nvSpPr>
        <p:spPr bwMode="auto">
          <a:xfrm>
            <a:off x="2195736" y="19888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6" name="Objeto 5"/>
          <p:cNvGraphicFramePr>
            <a:graphicFrameLocks noChangeAspect="1"/>
          </p:cNvGraphicFramePr>
          <p:nvPr>
            <p:extLst>
              <p:ext uri="{D42A27DB-BD31-4B8C-83A1-F6EECF244321}">
                <p14:modId xmlns:p14="http://schemas.microsoft.com/office/powerpoint/2010/main" val="1703083460"/>
              </p:ext>
            </p:extLst>
          </p:nvPr>
        </p:nvGraphicFramePr>
        <p:xfrm>
          <a:off x="2144168" y="1666732"/>
          <a:ext cx="4248472" cy="396744"/>
        </p:xfrm>
        <a:graphic>
          <a:graphicData uri="http://schemas.openxmlformats.org/presentationml/2006/ole">
            <mc:AlternateContent xmlns:mc="http://schemas.openxmlformats.org/markup-compatibility/2006">
              <mc:Choice xmlns:v="urn:schemas-microsoft-com:vml" Requires="v">
                <p:oleObj spid="_x0000_s2324" r:id="rId4" imgW="2451100" imgH="228600" progId="Equation.3">
                  <p:embed/>
                </p:oleObj>
              </mc:Choice>
              <mc:Fallback>
                <p:oleObj r:id="rId4" imgW="2451100" imgH="2286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4168" y="1666732"/>
                        <a:ext cx="4248472" cy="396744"/>
                      </a:xfrm>
                      <a:prstGeom prst="rect">
                        <a:avLst/>
                      </a:prstGeom>
                      <a:noFill/>
                    </p:spPr>
                  </p:pic>
                </p:oleObj>
              </mc:Fallback>
            </mc:AlternateContent>
          </a:graphicData>
        </a:graphic>
      </p:graphicFrame>
      <p:sp>
        <p:nvSpPr>
          <p:cNvPr id="8" name="Rectangle 4"/>
          <p:cNvSpPr>
            <a:spLocks noChangeArrowheads="1"/>
          </p:cNvSpPr>
          <p:nvPr/>
        </p:nvSpPr>
        <p:spPr bwMode="auto">
          <a:xfrm>
            <a:off x="2195736" y="2996951"/>
            <a:ext cx="124130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graphicFrame>
        <p:nvGraphicFramePr>
          <p:cNvPr id="9" name="Objeto 8"/>
          <p:cNvGraphicFramePr>
            <a:graphicFrameLocks noChangeAspect="1"/>
          </p:cNvGraphicFramePr>
          <p:nvPr>
            <p:extLst>
              <p:ext uri="{D42A27DB-BD31-4B8C-83A1-F6EECF244321}">
                <p14:modId xmlns:p14="http://schemas.microsoft.com/office/powerpoint/2010/main" val="3379272526"/>
              </p:ext>
            </p:extLst>
          </p:nvPr>
        </p:nvGraphicFramePr>
        <p:xfrm>
          <a:off x="2159007" y="3138209"/>
          <a:ext cx="5040078" cy="374495"/>
        </p:xfrm>
        <a:graphic>
          <a:graphicData uri="http://schemas.openxmlformats.org/presentationml/2006/ole">
            <mc:AlternateContent xmlns:mc="http://schemas.openxmlformats.org/markup-compatibility/2006">
              <mc:Choice xmlns:v="urn:schemas-microsoft-com:vml" Requires="v">
                <p:oleObj spid="_x0000_s2325" r:id="rId6" imgW="3073400" imgH="228600" progId="Equation.3">
                  <p:embed/>
                </p:oleObj>
              </mc:Choice>
              <mc:Fallback>
                <p:oleObj r:id="rId6" imgW="3073400" imgH="228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9007" y="3138209"/>
                        <a:ext cx="5040078" cy="374495"/>
                      </a:xfrm>
                      <a:prstGeom prst="rect">
                        <a:avLst/>
                      </a:prstGeom>
                      <a:noFill/>
                    </p:spPr>
                  </p:pic>
                </p:oleObj>
              </mc:Fallback>
            </mc:AlternateContent>
          </a:graphicData>
        </a:graphic>
      </p:graphicFrame>
      <p:graphicFrame>
        <p:nvGraphicFramePr>
          <p:cNvPr id="11" name="Objeto 10"/>
          <p:cNvGraphicFramePr>
            <a:graphicFrameLocks noChangeAspect="1"/>
          </p:cNvGraphicFramePr>
          <p:nvPr>
            <p:extLst>
              <p:ext uri="{D42A27DB-BD31-4B8C-83A1-F6EECF244321}">
                <p14:modId xmlns:p14="http://schemas.microsoft.com/office/powerpoint/2010/main" val="1665945727"/>
              </p:ext>
            </p:extLst>
          </p:nvPr>
        </p:nvGraphicFramePr>
        <p:xfrm>
          <a:off x="2156321" y="4643607"/>
          <a:ext cx="6720511" cy="304900"/>
        </p:xfrm>
        <a:graphic>
          <a:graphicData uri="http://schemas.openxmlformats.org/presentationml/2006/ole">
            <mc:AlternateContent xmlns:mc="http://schemas.openxmlformats.org/markup-compatibility/2006">
              <mc:Choice xmlns:v="urn:schemas-microsoft-com:vml" Requires="v">
                <p:oleObj spid="_x0000_s2326" r:id="rId8" imgW="5041900" imgH="228600" progId="Equation.3">
                  <p:embed/>
                </p:oleObj>
              </mc:Choice>
              <mc:Fallback>
                <p:oleObj r:id="rId8" imgW="5041900" imgH="2286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6321" y="4643607"/>
                        <a:ext cx="6720511" cy="304900"/>
                      </a:xfrm>
                      <a:prstGeom prst="rect">
                        <a:avLst/>
                      </a:prstGeom>
                      <a:noFill/>
                    </p:spPr>
                  </p:pic>
                </p:oleObj>
              </mc:Fallback>
            </mc:AlternateContent>
          </a:graphicData>
        </a:graphic>
      </p:graphicFrame>
      <p:sp>
        <p:nvSpPr>
          <p:cNvPr id="12" name="Rectangle 11"/>
          <p:cNvSpPr>
            <a:spLocks noChangeArrowheads="1"/>
          </p:cNvSpPr>
          <p:nvPr/>
        </p:nvSpPr>
        <p:spPr bwMode="auto">
          <a:xfrm>
            <a:off x="1547663" y="3512704"/>
            <a:ext cx="11275055" cy="5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4" name="CuadroTexto 3"/>
          <p:cNvSpPr txBox="1"/>
          <p:nvPr/>
        </p:nvSpPr>
        <p:spPr>
          <a:xfrm>
            <a:off x="1547663" y="1670042"/>
            <a:ext cx="592342" cy="369332"/>
          </a:xfrm>
          <a:prstGeom prst="rect">
            <a:avLst/>
          </a:prstGeom>
          <a:noFill/>
        </p:spPr>
        <p:txBody>
          <a:bodyPr wrap="none" rtlCol="0">
            <a:spAutoFit/>
          </a:bodyPr>
          <a:lstStyle/>
          <a:p>
            <a:r>
              <a:rPr lang="es-CO" b="1" dirty="0" smtClean="0"/>
              <a:t>EC4</a:t>
            </a:r>
            <a:r>
              <a:rPr lang="es-CO" dirty="0" smtClean="0"/>
              <a:t>.</a:t>
            </a:r>
            <a:endParaRPr lang="es-CO" dirty="0"/>
          </a:p>
        </p:txBody>
      </p:sp>
      <p:sp>
        <p:nvSpPr>
          <p:cNvPr id="14" name="CuadroTexto 13"/>
          <p:cNvSpPr txBox="1"/>
          <p:nvPr/>
        </p:nvSpPr>
        <p:spPr>
          <a:xfrm>
            <a:off x="1547663" y="3143372"/>
            <a:ext cx="590033" cy="369332"/>
          </a:xfrm>
          <a:prstGeom prst="rect">
            <a:avLst/>
          </a:prstGeom>
          <a:noFill/>
        </p:spPr>
        <p:txBody>
          <a:bodyPr wrap="none" rtlCol="0">
            <a:spAutoFit/>
          </a:bodyPr>
          <a:lstStyle/>
          <a:p>
            <a:r>
              <a:rPr lang="es-CO" b="1" dirty="0" smtClean="0"/>
              <a:t>EC5</a:t>
            </a:r>
            <a:r>
              <a:rPr lang="es-CO" dirty="0" smtClean="0"/>
              <a:t>.</a:t>
            </a:r>
            <a:endParaRPr lang="es-CO" dirty="0"/>
          </a:p>
        </p:txBody>
      </p:sp>
      <p:sp>
        <p:nvSpPr>
          <p:cNvPr id="15" name="CuadroTexto 14"/>
          <p:cNvSpPr txBox="1"/>
          <p:nvPr/>
        </p:nvSpPr>
        <p:spPr>
          <a:xfrm>
            <a:off x="1540216" y="4611391"/>
            <a:ext cx="593239" cy="369332"/>
          </a:xfrm>
          <a:prstGeom prst="rect">
            <a:avLst/>
          </a:prstGeom>
          <a:noFill/>
        </p:spPr>
        <p:txBody>
          <a:bodyPr wrap="none" rtlCol="0">
            <a:spAutoFit/>
          </a:bodyPr>
          <a:lstStyle/>
          <a:p>
            <a:r>
              <a:rPr lang="es-CO" b="1" dirty="0" smtClean="0"/>
              <a:t>EC6.</a:t>
            </a:r>
            <a:endParaRPr lang="es-CO" dirty="0"/>
          </a:p>
        </p:txBody>
      </p:sp>
      <p:pic>
        <p:nvPicPr>
          <p:cNvPr id="16" name="Imagen 15"/>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714" y="260648"/>
            <a:ext cx="1190222" cy="792088"/>
          </a:xfrm>
          <a:prstGeom prst="rect">
            <a:avLst/>
          </a:prstGeom>
          <a:noFill/>
          <a:ln>
            <a:noFill/>
          </a:ln>
        </p:spPr>
      </p:pic>
      <p:pic>
        <p:nvPicPr>
          <p:cNvPr id="17" name="Imagen 16"/>
          <p:cNvPicPr/>
          <p:nvPr/>
        </p:nvPicPr>
        <p:blipFill>
          <a:blip r:embed="rId11" cstate="print">
            <a:extLst>
              <a:ext uri="{28A0092B-C50C-407E-A947-70E740481C1C}">
                <a14:useLocalDpi xmlns:a14="http://schemas.microsoft.com/office/drawing/2010/main" val="0"/>
              </a:ext>
            </a:extLst>
          </a:blip>
          <a:stretch>
            <a:fillRect/>
          </a:stretch>
        </p:blipFill>
        <p:spPr>
          <a:xfrm>
            <a:off x="91952" y="5759892"/>
            <a:ext cx="521259" cy="666810"/>
          </a:xfrm>
          <a:prstGeom prst="rect">
            <a:avLst/>
          </a:prstGeom>
        </p:spPr>
      </p:pic>
      <p:pic>
        <p:nvPicPr>
          <p:cNvPr id="18" name="Imagen 17"/>
          <p:cNvPicPr/>
          <p:nvPr/>
        </p:nvPicPr>
        <p:blipFill>
          <a:blip r:embed="rId12" cstate="print">
            <a:extLst>
              <a:ext uri="{28A0092B-C50C-407E-A947-70E740481C1C}">
                <a14:useLocalDpi xmlns:a14="http://schemas.microsoft.com/office/drawing/2010/main" val="0"/>
              </a:ext>
            </a:extLst>
          </a:blip>
          <a:stretch>
            <a:fillRect/>
          </a:stretch>
        </p:blipFill>
        <p:spPr>
          <a:xfrm>
            <a:off x="700665" y="5759892"/>
            <a:ext cx="615531" cy="666810"/>
          </a:xfrm>
          <a:prstGeom prst="rect">
            <a:avLst/>
          </a:prstGeom>
        </p:spPr>
      </p:pic>
    </p:spTree>
    <p:extLst>
      <p:ext uri="{BB962C8B-B14F-4D97-AF65-F5344CB8AC3E}">
        <p14:creationId xmlns:p14="http://schemas.microsoft.com/office/powerpoint/2010/main" val="3598447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1" y="0"/>
            <a:ext cx="140364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p:nvPr>
        </p:nvSpPr>
        <p:spPr>
          <a:xfrm>
            <a:off x="1760808" y="274638"/>
            <a:ext cx="6925992" cy="1138138"/>
          </a:xfrm>
        </p:spPr>
        <p:txBody>
          <a:bodyPr>
            <a:normAutofit/>
          </a:bodyPr>
          <a:lstStyle/>
          <a:p>
            <a:r>
              <a:rPr lang="es-CO" sz="2000" b="1" dirty="0">
                <a:solidFill>
                  <a:srgbClr val="0070C0"/>
                </a:solidFill>
                <a:latin typeface="Arial" panose="020B0604020202020204" pitchFamily="34" charset="0"/>
                <a:cs typeface="Arial" panose="020B0604020202020204" pitchFamily="34" charset="0"/>
              </a:rPr>
              <a:t>Datos, métodos y </a:t>
            </a:r>
            <a:r>
              <a:rPr lang="es-CO" sz="2000" b="1" dirty="0" smtClean="0">
                <a:solidFill>
                  <a:srgbClr val="0070C0"/>
                </a:solidFill>
                <a:latin typeface="Arial" panose="020B0604020202020204" pitchFamily="34" charset="0"/>
                <a:cs typeface="Arial" panose="020B0604020202020204" pitchFamily="34" charset="0"/>
              </a:rPr>
              <a:t>estimaciones</a:t>
            </a:r>
            <a:r>
              <a:rPr lang="es-CO" sz="2000" b="1" dirty="0" smtClean="0">
                <a:solidFill>
                  <a:srgbClr val="0070C0"/>
                </a:solidFill>
              </a:rPr>
              <a:t>: Modelos  </a:t>
            </a:r>
            <a:r>
              <a:rPr lang="es-CO" sz="2000" b="1" i="1" dirty="0" smtClean="0">
                <a:solidFill>
                  <a:srgbClr val="0070C0"/>
                </a:solidFill>
              </a:rPr>
              <a:t>GWR </a:t>
            </a:r>
            <a:r>
              <a:rPr lang="es-CO" sz="2000" b="1" i="1" dirty="0">
                <a:solidFill>
                  <a:srgbClr val="0070C0"/>
                </a:solidFill>
              </a:rPr>
              <a:t/>
            </a:r>
            <a:br>
              <a:rPr lang="es-CO" sz="2000" b="1" i="1" dirty="0">
                <a:solidFill>
                  <a:srgbClr val="0070C0"/>
                </a:solidFill>
              </a:rPr>
            </a:br>
            <a:endParaRPr lang="es-CO" sz="2000" b="1" i="1" dirty="0">
              <a:solidFill>
                <a:schemeClr val="accent6"/>
              </a:solidFill>
              <a:latin typeface="Arial" panose="020B0604020202020204" pitchFamily="34" charset="0"/>
              <a:cs typeface="Arial" panose="020B0604020202020204" pitchFamily="34" charset="0"/>
            </a:endParaRPr>
          </a:p>
        </p:txBody>
      </p:sp>
      <p:sp>
        <p:nvSpPr>
          <p:cNvPr id="19" name="18 Redondear rectángulo de esquina diagonal"/>
          <p:cNvSpPr/>
          <p:nvPr/>
        </p:nvSpPr>
        <p:spPr>
          <a:xfrm>
            <a:off x="72009" y="1628800"/>
            <a:ext cx="1259632"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ES" sz="1400" b="1" dirty="0" smtClean="0">
                <a:solidFill>
                  <a:schemeClr val="bg1"/>
                </a:solidFill>
                <a:latin typeface="+mj-lt"/>
                <a:cs typeface="Arial" pitchFamily="34" charset="0"/>
              </a:rPr>
              <a:t>Estructura urbana y precios del suelo </a:t>
            </a:r>
          </a:p>
          <a:p>
            <a:pPr algn="ctr"/>
            <a:r>
              <a:rPr lang="es-ES" sz="1400" b="1" dirty="0" smtClean="0">
                <a:solidFill>
                  <a:schemeClr val="bg1"/>
                </a:solidFill>
                <a:latin typeface="+mj-lt"/>
                <a:cs typeface="Arial" pitchFamily="34" charset="0"/>
              </a:rPr>
              <a:t>:Una aplicación desde la econometría espacial. </a:t>
            </a:r>
          </a:p>
        </p:txBody>
      </p:sp>
      <p:sp>
        <p:nvSpPr>
          <p:cNvPr id="7" name="6 Redondear rectángulo de esquina diagonal"/>
          <p:cNvSpPr/>
          <p:nvPr/>
        </p:nvSpPr>
        <p:spPr>
          <a:xfrm>
            <a:off x="17836" y="1628800"/>
            <a:ext cx="1331640"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CO" sz="1400" b="1" dirty="0">
                <a:solidFill>
                  <a:schemeClr val="accent6">
                    <a:lumMod val="75000"/>
                  </a:schemeClr>
                </a:solidFill>
              </a:rPr>
              <a:t>Precios del suelo, segregación residencial y accesibilidad a los </a:t>
            </a:r>
            <a:br>
              <a:rPr lang="es-CO" sz="1400" b="1" dirty="0">
                <a:solidFill>
                  <a:schemeClr val="accent6">
                    <a:lumMod val="75000"/>
                  </a:schemeClr>
                </a:solidFill>
              </a:rPr>
            </a:br>
            <a:r>
              <a:rPr lang="es-CO" sz="1400" b="1" dirty="0">
                <a:solidFill>
                  <a:schemeClr val="accent6">
                    <a:lumMod val="75000"/>
                  </a:schemeClr>
                </a:solidFill>
              </a:rPr>
              <a:t>centros de empleo en Cali: un modelo GWR </a:t>
            </a:r>
            <a:endParaRPr lang="es-ES" sz="1400" b="1" dirty="0">
              <a:solidFill>
                <a:schemeClr val="bg1"/>
              </a:solidFill>
              <a:cs typeface="Arial" pitchFamily="34" charset="0"/>
            </a:endParaRPr>
          </a:p>
          <a:p>
            <a:pPr algn="ctr"/>
            <a:endParaRPr lang="es-ES" sz="1400" b="1" dirty="0" smtClean="0">
              <a:solidFill>
                <a:schemeClr val="bg1"/>
              </a:solidFill>
              <a:latin typeface="+mj-lt"/>
              <a:cs typeface="Arial" pitchFamily="34" charset="0"/>
            </a:endParaRPr>
          </a:p>
        </p:txBody>
      </p:sp>
      <p:sp>
        <p:nvSpPr>
          <p:cNvPr id="3" name="Rectangle 2"/>
          <p:cNvSpPr>
            <a:spLocks noChangeArrowheads="1"/>
          </p:cNvSpPr>
          <p:nvPr/>
        </p:nvSpPr>
        <p:spPr bwMode="auto">
          <a:xfrm>
            <a:off x="4751512" y="6425951"/>
            <a:ext cx="15559150" cy="7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5" name="Rectangle 2"/>
          <p:cNvSpPr>
            <a:spLocks noChangeArrowheads="1"/>
          </p:cNvSpPr>
          <p:nvPr/>
        </p:nvSpPr>
        <p:spPr bwMode="auto">
          <a:xfrm>
            <a:off x="2195736" y="19888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2" name="Rectangle 11"/>
          <p:cNvSpPr>
            <a:spLocks noChangeArrowheads="1"/>
          </p:cNvSpPr>
          <p:nvPr/>
        </p:nvSpPr>
        <p:spPr bwMode="auto">
          <a:xfrm>
            <a:off x="1491847" y="1800784"/>
            <a:ext cx="11275055" cy="5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graphicFrame>
        <p:nvGraphicFramePr>
          <p:cNvPr id="13" name="Objeto 12"/>
          <p:cNvGraphicFramePr>
            <a:graphicFrameLocks noChangeAspect="1"/>
          </p:cNvGraphicFramePr>
          <p:nvPr>
            <p:extLst>
              <p:ext uri="{D42A27DB-BD31-4B8C-83A1-F6EECF244321}">
                <p14:modId xmlns:p14="http://schemas.microsoft.com/office/powerpoint/2010/main" val="3157536095"/>
              </p:ext>
            </p:extLst>
          </p:nvPr>
        </p:nvGraphicFramePr>
        <p:xfrm>
          <a:off x="2185380" y="1886612"/>
          <a:ext cx="6879420" cy="406586"/>
        </p:xfrm>
        <a:graphic>
          <a:graphicData uri="http://schemas.openxmlformats.org/presentationml/2006/ole">
            <mc:AlternateContent xmlns:mc="http://schemas.openxmlformats.org/markup-compatibility/2006">
              <mc:Choice xmlns:v="urn:schemas-microsoft-com:vml" Requires="v">
                <p:oleObj spid="_x0000_s3341" r:id="rId4" imgW="4025900" imgH="241300" progId="Equation.3">
                  <p:embed/>
                </p:oleObj>
              </mc:Choice>
              <mc:Fallback>
                <p:oleObj r:id="rId4" imgW="40259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380" y="1886612"/>
                        <a:ext cx="6879420" cy="406586"/>
                      </a:xfrm>
                      <a:prstGeom prst="rect">
                        <a:avLst/>
                      </a:prstGeom>
                      <a:noFill/>
                    </p:spPr>
                  </p:pic>
                </p:oleObj>
              </mc:Fallback>
            </mc:AlternateContent>
          </a:graphicData>
        </a:graphic>
      </p:graphicFrame>
      <p:sp>
        <p:nvSpPr>
          <p:cNvPr id="4" name="Rectangle 2"/>
          <p:cNvSpPr>
            <a:spLocks noChangeArrowheads="1"/>
          </p:cNvSpPr>
          <p:nvPr/>
        </p:nvSpPr>
        <p:spPr bwMode="auto">
          <a:xfrm>
            <a:off x="1553580" y="2270339"/>
            <a:ext cx="111977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graphicFrame>
        <p:nvGraphicFramePr>
          <p:cNvPr id="14" name="Objeto 13"/>
          <p:cNvGraphicFramePr>
            <a:graphicFrameLocks noChangeAspect="1"/>
          </p:cNvGraphicFramePr>
          <p:nvPr>
            <p:extLst>
              <p:ext uri="{D42A27DB-BD31-4B8C-83A1-F6EECF244321}">
                <p14:modId xmlns:p14="http://schemas.microsoft.com/office/powerpoint/2010/main" val="2976502435"/>
              </p:ext>
            </p:extLst>
          </p:nvPr>
        </p:nvGraphicFramePr>
        <p:xfrm>
          <a:off x="2195736" y="3080190"/>
          <a:ext cx="2510723" cy="564913"/>
        </p:xfrm>
        <a:graphic>
          <a:graphicData uri="http://schemas.openxmlformats.org/presentationml/2006/ole">
            <mc:AlternateContent xmlns:mc="http://schemas.openxmlformats.org/markup-compatibility/2006">
              <mc:Choice xmlns:v="urn:schemas-microsoft-com:vml" Requires="v">
                <p:oleObj spid="_x0000_s3342" r:id="rId6" imgW="1524000" imgH="342900" progId="Equation.3">
                  <p:embed/>
                </p:oleObj>
              </mc:Choice>
              <mc:Fallback>
                <p:oleObj r:id="rId6" imgW="1524000" imgH="342900"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736" y="3080190"/>
                        <a:ext cx="2510723" cy="564913"/>
                      </a:xfrm>
                      <a:prstGeom prst="rect">
                        <a:avLst/>
                      </a:prstGeom>
                      <a:noFill/>
                    </p:spPr>
                  </p:pic>
                </p:oleObj>
              </mc:Fallback>
            </mc:AlternateContent>
          </a:graphicData>
        </a:graphic>
      </p:graphicFrame>
      <p:sp>
        <p:nvSpPr>
          <p:cNvPr id="15" name="Rectangle 4"/>
          <p:cNvSpPr>
            <a:spLocks noChangeArrowheads="1"/>
          </p:cNvSpPr>
          <p:nvPr/>
        </p:nvSpPr>
        <p:spPr bwMode="auto">
          <a:xfrm>
            <a:off x="1577421" y="32772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16" name="Objeto 15"/>
          <p:cNvGraphicFramePr>
            <a:graphicFrameLocks noChangeAspect="1"/>
          </p:cNvGraphicFramePr>
          <p:nvPr>
            <p:extLst>
              <p:ext uri="{D42A27DB-BD31-4B8C-83A1-F6EECF244321}">
                <p14:modId xmlns:p14="http://schemas.microsoft.com/office/powerpoint/2010/main" val="2790407"/>
              </p:ext>
            </p:extLst>
          </p:nvPr>
        </p:nvGraphicFramePr>
        <p:xfrm>
          <a:off x="2339752" y="4480905"/>
          <a:ext cx="3515077" cy="583776"/>
        </p:xfrm>
        <a:graphic>
          <a:graphicData uri="http://schemas.openxmlformats.org/presentationml/2006/ole">
            <mc:AlternateContent xmlns:mc="http://schemas.openxmlformats.org/markup-compatibility/2006">
              <mc:Choice xmlns:v="urn:schemas-microsoft-com:vml" Requires="v">
                <p:oleObj spid="_x0000_s3343" r:id="rId8" imgW="2692400" imgH="444500" progId="Equation.3">
                  <p:embed/>
                </p:oleObj>
              </mc:Choice>
              <mc:Fallback>
                <p:oleObj r:id="rId8" imgW="2692400" imgH="4445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9752" y="4480905"/>
                        <a:ext cx="3515077" cy="583776"/>
                      </a:xfrm>
                      <a:prstGeom prst="rect">
                        <a:avLst/>
                      </a:prstGeom>
                      <a:noFill/>
                    </p:spPr>
                  </p:pic>
                </p:oleObj>
              </mc:Fallback>
            </mc:AlternateContent>
          </a:graphicData>
        </a:graphic>
      </p:graphicFrame>
      <p:sp>
        <p:nvSpPr>
          <p:cNvPr id="17" name="CuadroTexto 16"/>
          <p:cNvSpPr txBox="1"/>
          <p:nvPr/>
        </p:nvSpPr>
        <p:spPr>
          <a:xfrm>
            <a:off x="1547665" y="1885029"/>
            <a:ext cx="590033" cy="369332"/>
          </a:xfrm>
          <a:prstGeom prst="rect">
            <a:avLst/>
          </a:prstGeom>
          <a:noFill/>
        </p:spPr>
        <p:txBody>
          <a:bodyPr wrap="none" rtlCol="0">
            <a:spAutoFit/>
          </a:bodyPr>
          <a:lstStyle/>
          <a:p>
            <a:r>
              <a:rPr lang="es-CO" b="1" dirty="0" smtClean="0"/>
              <a:t>EC7</a:t>
            </a:r>
            <a:r>
              <a:rPr lang="es-CO" dirty="0" smtClean="0"/>
              <a:t>.</a:t>
            </a:r>
            <a:endParaRPr lang="es-CO" dirty="0"/>
          </a:p>
        </p:txBody>
      </p:sp>
      <p:sp>
        <p:nvSpPr>
          <p:cNvPr id="18" name="CuadroTexto 17"/>
          <p:cNvSpPr txBox="1"/>
          <p:nvPr/>
        </p:nvSpPr>
        <p:spPr>
          <a:xfrm>
            <a:off x="1597812" y="3275771"/>
            <a:ext cx="590033" cy="369332"/>
          </a:xfrm>
          <a:prstGeom prst="rect">
            <a:avLst/>
          </a:prstGeom>
          <a:noFill/>
        </p:spPr>
        <p:txBody>
          <a:bodyPr wrap="none" rtlCol="0">
            <a:spAutoFit/>
          </a:bodyPr>
          <a:lstStyle/>
          <a:p>
            <a:r>
              <a:rPr lang="es-CO" b="1" dirty="0" smtClean="0"/>
              <a:t>EC8</a:t>
            </a:r>
            <a:r>
              <a:rPr lang="es-CO" dirty="0" smtClean="0"/>
              <a:t>.</a:t>
            </a:r>
            <a:endParaRPr lang="es-CO" dirty="0"/>
          </a:p>
        </p:txBody>
      </p:sp>
      <p:sp>
        <p:nvSpPr>
          <p:cNvPr id="20" name="CuadroTexto 19"/>
          <p:cNvSpPr txBox="1"/>
          <p:nvPr/>
        </p:nvSpPr>
        <p:spPr>
          <a:xfrm>
            <a:off x="1593038" y="4461816"/>
            <a:ext cx="590033" cy="369332"/>
          </a:xfrm>
          <a:prstGeom prst="rect">
            <a:avLst/>
          </a:prstGeom>
          <a:noFill/>
        </p:spPr>
        <p:txBody>
          <a:bodyPr wrap="none" rtlCol="0">
            <a:spAutoFit/>
          </a:bodyPr>
          <a:lstStyle/>
          <a:p>
            <a:r>
              <a:rPr lang="es-CO" b="1" dirty="0" smtClean="0"/>
              <a:t>EC9</a:t>
            </a:r>
            <a:r>
              <a:rPr lang="es-CO" dirty="0" smtClean="0"/>
              <a:t>.</a:t>
            </a:r>
            <a:endParaRPr lang="es-CO" dirty="0"/>
          </a:p>
        </p:txBody>
      </p:sp>
      <p:pic>
        <p:nvPicPr>
          <p:cNvPr id="21" name="Imagen 20"/>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714" y="260648"/>
            <a:ext cx="1190222" cy="792088"/>
          </a:xfrm>
          <a:prstGeom prst="rect">
            <a:avLst/>
          </a:prstGeom>
          <a:noFill/>
          <a:ln>
            <a:noFill/>
          </a:ln>
        </p:spPr>
      </p:pic>
      <p:pic>
        <p:nvPicPr>
          <p:cNvPr id="22" name="Imagen 21"/>
          <p:cNvPicPr/>
          <p:nvPr/>
        </p:nvPicPr>
        <p:blipFill>
          <a:blip r:embed="rId11" cstate="print">
            <a:extLst>
              <a:ext uri="{28A0092B-C50C-407E-A947-70E740481C1C}">
                <a14:useLocalDpi xmlns:a14="http://schemas.microsoft.com/office/drawing/2010/main" val="0"/>
              </a:ext>
            </a:extLst>
          </a:blip>
          <a:stretch>
            <a:fillRect/>
          </a:stretch>
        </p:blipFill>
        <p:spPr>
          <a:xfrm>
            <a:off x="91952" y="5759892"/>
            <a:ext cx="521259" cy="666810"/>
          </a:xfrm>
          <a:prstGeom prst="rect">
            <a:avLst/>
          </a:prstGeom>
        </p:spPr>
      </p:pic>
      <p:pic>
        <p:nvPicPr>
          <p:cNvPr id="24" name="Imagen 23"/>
          <p:cNvPicPr/>
          <p:nvPr/>
        </p:nvPicPr>
        <p:blipFill>
          <a:blip r:embed="rId12" cstate="print">
            <a:extLst>
              <a:ext uri="{28A0092B-C50C-407E-A947-70E740481C1C}">
                <a14:useLocalDpi xmlns:a14="http://schemas.microsoft.com/office/drawing/2010/main" val="0"/>
              </a:ext>
            </a:extLst>
          </a:blip>
          <a:stretch>
            <a:fillRect/>
          </a:stretch>
        </p:blipFill>
        <p:spPr>
          <a:xfrm>
            <a:off x="700665" y="5759892"/>
            <a:ext cx="615531" cy="666810"/>
          </a:xfrm>
          <a:prstGeom prst="rect">
            <a:avLst/>
          </a:prstGeom>
        </p:spPr>
      </p:pic>
    </p:spTree>
    <p:extLst>
      <p:ext uri="{BB962C8B-B14F-4D97-AF65-F5344CB8AC3E}">
        <p14:creationId xmlns:p14="http://schemas.microsoft.com/office/powerpoint/2010/main" val="3356533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1" y="0"/>
            <a:ext cx="140364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p:nvPr>
        </p:nvSpPr>
        <p:spPr>
          <a:xfrm>
            <a:off x="1760808" y="274638"/>
            <a:ext cx="6925992" cy="564932"/>
          </a:xfrm>
        </p:spPr>
        <p:txBody>
          <a:bodyPr>
            <a:normAutofit/>
          </a:bodyPr>
          <a:lstStyle/>
          <a:p>
            <a:r>
              <a:rPr lang="es-CO" sz="2000" b="1" dirty="0" smtClean="0">
                <a:solidFill>
                  <a:srgbClr val="0070C0"/>
                </a:solidFill>
                <a:latin typeface="Arial" panose="020B0604020202020204" pitchFamily="34" charset="0"/>
                <a:cs typeface="Arial" panose="020B0604020202020204" pitchFamily="34" charset="0"/>
              </a:rPr>
              <a:t>Datos</a:t>
            </a:r>
            <a:r>
              <a:rPr lang="es-CO" sz="2000" b="1" dirty="0">
                <a:solidFill>
                  <a:srgbClr val="0070C0"/>
                </a:solidFill>
                <a:latin typeface="Arial" panose="020B0604020202020204" pitchFamily="34" charset="0"/>
                <a:cs typeface="Arial" panose="020B0604020202020204" pitchFamily="34" charset="0"/>
              </a:rPr>
              <a:t>, métodos y estimaciones</a:t>
            </a:r>
            <a:r>
              <a:rPr lang="es-CO" sz="2000" b="1" dirty="0">
                <a:solidFill>
                  <a:srgbClr val="0070C0"/>
                </a:solidFill>
              </a:rPr>
              <a:t>: </a:t>
            </a:r>
            <a:r>
              <a:rPr lang="es-CO" sz="2000" b="1" dirty="0" smtClean="0">
                <a:solidFill>
                  <a:srgbClr val="0070C0"/>
                </a:solidFill>
              </a:rPr>
              <a:t>Salidas Regresiones</a:t>
            </a:r>
            <a:endParaRPr lang="es-CO" sz="2000" b="1" dirty="0">
              <a:solidFill>
                <a:schemeClr val="accent6"/>
              </a:solidFill>
              <a:latin typeface="Arial" panose="020B0604020202020204" pitchFamily="34" charset="0"/>
              <a:cs typeface="Arial" panose="020B0604020202020204" pitchFamily="34" charset="0"/>
            </a:endParaRPr>
          </a:p>
        </p:txBody>
      </p:sp>
      <p:sp>
        <p:nvSpPr>
          <p:cNvPr id="19" name="18 Redondear rectángulo de esquina diagonal"/>
          <p:cNvSpPr/>
          <p:nvPr/>
        </p:nvSpPr>
        <p:spPr>
          <a:xfrm>
            <a:off x="72009" y="1628800"/>
            <a:ext cx="1259632"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ES" sz="1400" b="1" dirty="0" smtClean="0">
                <a:solidFill>
                  <a:schemeClr val="bg1"/>
                </a:solidFill>
                <a:latin typeface="+mj-lt"/>
                <a:cs typeface="Arial" pitchFamily="34" charset="0"/>
              </a:rPr>
              <a:t>Estructura urbana y precios del suelo </a:t>
            </a:r>
          </a:p>
          <a:p>
            <a:pPr algn="ctr"/>
            <a:r>
              <a:rPr lang="es-ES" sz="1400" b="1" dirty="0" smtClean="0">
                <a:solidFill>
                  <a:schemeClr val="bg1"/>
                </a:solidFill>
                <a:latin typeface="+mj-lt"/>
                <a:cs typeface="Arial" pitchFamily="34" charset="0"/>
              </a:rPr>
              <a:t>:Una aplicación desde la econometría espacial. </a:t>
            </a:r>
          </a:p>
        </p:txBody>
      </p:sp>
      <p:sp>
        <p:nvSpPr>
          <p:cNvPr id="7" name="6 Redondear rectángulo de esquina diagonal"/>
          <p:cNvSpPr/>
          <p:nvPr/>
        </p:nvSpPr>
        <p:spPr>
          <a:xfrm>
            <a:off x="36005" y="1628800"/>
            <a:ext cx="1331640"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CO" sz="1400" b="1" dirty="0">
                <a:solidFill>
                  <a:schemeClr val="accent6">
                    <a:lumMod val="75000"/>
                  </a:schemeClr>
                </a:solidFill>
              </a:rPr>
              <a:t>Precios del suelo, segregación residencial y accesibilidad a los </a:t>
            </a:r>
            <a:br>
              <a:rPr lang="es-CO" sz="1400" b="1" dirty="0">
                <a:solidFill>
                  <a:schemeClr val="accent6">
                    <a:lumMod val="75000"/>
                  </a:schemeClr>
                </a:solidFill>
              </a:rPr>
            </a:br>
            <a:r>
              <a:rPr lang="es-CO" sz="1400" b="1" dirty="0">
                <a:solidFill>
                  <a:schemeClr val="accent6">
                    <a:lumMod val="75000"/>
                  </a:schemeClr>
                </a:solidFill>
              </a:rPr>
              <a:t>centros de empleo en Cali: un modelo GWR </a:t>
            </a:r>
            <a:endParaRPr lang="es-ES" sz="1400" b="1" dirty="0">
              <a:solidFill>
                <a:schemeClr val="bg1"/>
              </a:solidFill>
              <a:cs typeface="Arial" pitchFamily="34" charset="0"/>
            </a:endParaRPr>
          </a:p>
          <a:p>
            <a:pPr algn="ctr"/>
            <a:endParaRPr lang="es-ES" sz="1400" b="1" dirty="0" smtClean="0">
              <a:solidFill>
                <a:schemeClr val="bg1"/>
              </a:solidFill>
              <a:latin typeface="+mj-lt"/>
              <a:cs typeface="Arial" pitchFamily="34" charset="0"/>
            </a:endParaRPr>
          </a:p>
        </p:txBody>
      </p:sp>
      <p:sp>
        <p:nvSpPr>
          <p:cNvPr id="3" name="Rectangle 2"/>
          <p:cNvSpPr>
            <a:spLocks noChangeArrowheads="1"/>
          </p:cNvSpPr>
          <p:nvPr/>
        </p:nvSpPr>
        <p:spPr bwMode="auto">
          <a:xfrm>
            <a:off x="4751512" y="6425951"/>
            <a:ext cx="15559150" cy="7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5" name="Rectangle 2"/>
          <p:cNvSpPr>
            <a:spLocks noChangeArrowheads="1"/>
          </p:cNvSpPr>
          <p:nvPr/>
        </p:nvSpPr>
        <p:spPr bwMode="auto">
          <a:xfrm>
            <a:off x="2195736" y="19888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2" name="Rectangle 11"/>
          <p:cNvSpPr>
            <a:spLocks noChangeArrowheads="1"/>
          </p:cNvSpPr>
          <p:nvPr/>
        </p:nvSpPr>
        <p:spPr bwMode="auto">
          <a:xfrm>
            <a:off x="1491847" y="1800784"/>
            <a:ext cx="11275055" cy="5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15" name="Rectangle 4"/>
          <p:cNvSpPr>
            <a:spLocks noChangeArrowheads="1"/>
          </p:cNvSpPr>
          <p:nvPr/>
        </p:nvSpPr>
        <p:spPr bwMode="auto">
          <a:xfrm>
            <a:off x="1577421" y="32772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4" name="Tabla 3"/>
          <p:cNvGraphicFramePr>
            <a:graphicFrameLocks noGrp="1"/>
          </p:cNvGraphicFramePr>
          <p:nvPr>
            <p:extLst>
              <p:ext uri="{D42A27DB-BD31-4B8C-83A1-F6EECF244321}">
                <p14:modId xmlns:p14="http://schemas.microsoft.com/office/powerpoint/2010/main" val="2918755066"/>
              </p:ext>
            </p:extLst>
          </p:nvPr>
        </p:nvGraphicFramePr>
        <p:xfrm>
          <a:off x="1835696" y="1484781"/>
          <a:ext cx="6696744" cy="4986717"/>
        </p:xfrm>
        <a:graphic>
          <a:graphicData uri="http://schemas.openxmlformats.org/drawingml/2006/table">
            <a:tbl>
              <a:tblPr firstRow="1" firstCol="1" bandRow="1">
                <a:tableStyleId>{5C22544A-7EE6-4342-B048-85BDC9FD1C3A}</a:tableStyleId>
              </a:tblPr>
              <a:tblGrid>
                <a:gridCol w="1909186"/>
                <a:gridCol w="739542"/>
                <a:gridCol w="369770"/>
                <a:gridCol w="644180"/>
                <a:gridCol w="397666"/>
                <a:gridCol w="545573"/>
                <a:gridCol w="325658"/>
                <a:gridCol w="614988"/>
                <a:gridCol w="599417"/>
                <a:gridCol w="550764"/>
              </a:tblGrid>
              <a:tr h="206137">
                <a:tc>
                  <a:txBody>
                    <a:bodyPr/>
                    <a:lstStyle/>
                    <a:p>
                      <a:endParaRPr lang="es-CO" sz="1000" dirty="0">
                        <a:effectLst/>
                        <a:latin typeface="Times New Roman" panose="02020603050405020304" pitchFamily="18" charset="0"/>
                      </a:endParaRPr>
                    </a:p>
                  </a:txBody>
                  <a:tcPr marL="68580" marR="68580" marT="0" marB="0"/>
                </a:tc>
                <a:tc gridSpan="2">
                  <a:txBody>
                    <a:bodyPr/>
                    <a:lstStyle/>
                    <a:p>
                      <a:pPr algn="ctr">
                        <a:spcAft>
                          <a:spcPts val="0"/>
                        </a:spcAft>
                      </a:pPr>
                      <a:r>
                        <a:rPr lang="es-ES" sz="1000">
                          <a:effectLst/>
                        </a:rPr>
                        <a:t>MCO</a:t>
                      </a:r>
                      <a:endParaRPr lang="es-CO"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CO"/>
                    </a:p>
                  </a:txBody>
                  <a:tcPr/>
                </a:tc>
                <a:tc gridSpan="2">
                  <a:txBody>
                    <a:bodyPr/>
                    <a:lstStyle/>
                    <a:p>
                      <a:pPr algn="ctr">
                        <a:spcAft>
                          <a:spcPts val="0"/>
                        </a:spcAft>
                      </a:pPr>
                      <a:r>
                        <a:rPr lang="es-ES" sz="1000">
                          <a:effectLst/>
                        </a:rPr>
                        <a:t>LAG</a:t>
                      </a:r>
                      <a:endParaRPr lang="es-CO"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CO"/>
                    </a:p>
                  </a:txBody>
                  <a:tcPr/>
                </a:tc>
                <a:tc gridSpan="2">
                  <a:txBody>
                    <a:bodyPr/>
                    <a:lstStyle/>
                    <a:p>
                      <a:pPr algn="ctr">
                        <a:spcAft>
                          <a:spcPts val="0"/>
                        </a:spcAft>
                      </a:pPr>
                      <a:r>
                        <a:rPr lang="es-ES" sz="1000">
                          <a:effectLst/>
                        </a:rPr>
                        <a:t>ERR</a:t>
                      </a:r>
                      <a:endParaRPr lang="es-CO"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CO"/>
                    </a:p>
                  </a:txBody>
                  <a:tcPr/>
                </a:tc>
                <a:tc gridSpan="3">
                  <a:txBody>
                    <a:bodyPr/>
                    <a:lstStyle/>
                    <a:p>
                      <a:pPr algn="ctr">
                        <a:spcAft>
                          <a:spcPts val="0"/>
                        </a:spcAft>
                      </a:pPr>
                      <a:r>
                        <a:rPr lang="es-ES" sz="1000" dirty="0">
                          <a:effectLst/>
                        </a:rPr>
                        <a:t>GWR</a:t>
                      </a:r>
                      <a:endParaRPr lang="es-CO" sz="1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r>
              <a:tr h="291016">
                <a:tc>
                  <a:txBody>
                    <a:bodyPr/>
                    <a:lstStyle/>
                    <a:p>
                      <a:pPr algn="ctr">
                        <a:spcAft>
                          <a:spcPts val="0"/>
                        </a:spcAft>
                      </a:pPr>
                      <a:r>
                        <a:rPr lang="es-ES" sz="1000" dirty="0">
                          <a:effectLst/>
                        </a:rPr>
                        <a:t>Variable de respuesta </a:t>
                      </a:r>
                      <a:r>
                        <a:rPr lang="es-ES" sz="1000" dirty="0" err="1">
                          <a:effectLst/>
                        </a:rPr>
                        <a:t>Ln</a:t>
                      </a:r>
                      <a:r>
                        <a:rPr lang="es-ES" sz="1000" dirty="0">
                          <a:effectLst/>
                        </a:rPr>
                        <a:t>(P)</a:t>
                      </a:r>
                      <a:endParaRPr lang="es-CO"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100" dirty="0" err="1">
                          <a:effectLst/>
                        </a:rPr>
                        <a:t>Coef</a:t>
                      </a:r>
                      <a:endParaRPr lang="es-CO"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100">
                          <a:effectLst/>
                        </a:rPr>
                        <a:t>Sig.</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100">
                          <a:effectLst/>
                        </a:rPr>
                        <a:t>Coef</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100">
                          <a:effectLst/>
                        </a:rPr>
                        <a:t>Sig.</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100">
                          <a:effectLst/>
                        </a:rPr>
                        <a:t>Coef</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100">
                          <a:effectLst/>
                        </a:rPr>
                        <a:t>Sig.</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100">
                          <a:effectLst/>
                        </a:rPr>
                        <a:t>Mediana Q2</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100" dirty="0">
                          <a:effectLst/>
                        </a:rPr>
                        <a:t>Q1</a:t>
                      </a:r>
                      <a:endParaRPr lang="es-CO"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100">
                          <a:effectLst/>
                        </a:rPr>
                        <a:t>Q3</a:t>
                      </a:r>
                      <a:endParaRPr lang="es-CO" sz="1100">
                        <a:effectLst/>
                        <a:latin typeface="Times New Roman" panose="02020603050405020304" pitchFamily="18" charset="0"/>
                        <a:ea typeface="Times New Roman" panose="02020603050405020304" pitchFamily="18" charset="0"/>
                      </a:endParaRPr>
                    </a:p>
                  </a:txBody>
                  <a:tcPr marL="68580" marR="68580" marT="0" marB="0"/>
                </a:tc>
              </a:tr>
              <a:tr h="206137">
                <a:tc>
                  <a:txBody>
                    <a:bodyPr/>
                    <a:lstStyle/>
                    <a:p>
                      <a:endParaRPr lang="es-CO" sz="10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r>
              <a:tr h="206137">
                <a:tc>
                  <a:txBody>
                    <a:bodyPr/>
                    <a:lstStyle/>
                    <a:p>
                      <a:pPr>
                        <a:spcAft>
                          <a:spcPts val="0"/>
                        </a:spcAft>
                      </a:pPr>
                      <a:r>
                        <a:rPr lang="es-ES" sz="1000">
                          <a:effectLst/>
                        </a:rPr>
                        <a:t>Intercepto</a:t>
                      </a:r>
                      <a:endParaRPr lang="es-CO"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12.9900</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100" dirty="0">
                          <a:effectLst/>
                        </a:rPr>
                        <a:t>***</a:t>
                      </a:r>
                      <a:endParaRPr lang="es-CO"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6.4600</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100">
                          <a:effectLst/>
                        </a:rPr>
                        <a:t>***</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13.0900</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100">
                          <a:effectLst/>
                        </a:rPr>
                        <a:t>***</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13.3100</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12.9800</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13.4200</a:t>
                      </a:r>
                      <a:endParaRPr lang="es-CO" sz="1100">
                        <a:effectLst/>
                        <a:latin typeface="Times New Roman" panose="02020603050405020304" pitchFamily="18" charset="0"/>
                        <a:ea typeface="Times New Roman" panose="02020603050405020304" pitchFamily="18" charset="0"/>
                      </a:endParaRPr>
                    </a:p>
                  </a:txBody>
                  <a:tcPr marL="68580" marR="68580" marT="0" marB="0"/>
                </a:tc>
              </a:tr>
              <a:tr h="291016">
                <a:tc>
                  <a:txBody>
                    <a:bodyPr/>
                    <a:lstStyle/>
                    <a:p>
                      <a:pPr>
                        <a:spcAft>
                          <a:spcPts val="0"/>
                        </a:spcAft>
                      </a:pPr>
                      <a:r>
                        <a:rPr lang="es-ES" sz="1000" dirty="0">
                          <a:effectLst/>
                        </a:rPr>
                        <a:t>Coeficiente de concentración (</a:t>
                      </a:r>
                      <a:r>
                        <a:rPr lang="es-ES" sz="1000" dirty="0">
                          <a:effectLst/>
                          <a:sym typeface="Symbol" panose="05050102010706020507" pitchFamily="18" charset="2"/>
                        </a:rPr>
                        <a:t></a:t>
                      </a:r>
                      <a:r>
                        <a:rPr lang="es-ES" sz="1000" dirty="0">
                          <a:effectLst/>
                        </a:rPr>
                        <a:t>3) variable QL</a:t>
                      </a:r>
                      <a:endParaRPr lang="es-CO"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-0.3533</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100">
                          <a:effectLst/>
                        </a:rPr>
                        <a:t>***</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dirty="0">
                          <a:effectLst/>
                        </a:rPr>
                        <a:t>-0.1948</a:t>
                      </a:r>
                      <a:endParaRPr lang="es-CO"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100">
                          <a:effectLst/>
                        </a:rPr>
                        <a:t>***</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-0.3960</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100">
                          <a:effectLst/>
                        </a:rPr>
                        <a:t>***</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-0.3975</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-0.4564</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-0.3426</a:t>
                      </a:r>
                      <a:endParaRPr lang="es-CO" sz="1100">
                        <a:effectLst/>
                        <a:latin typeface="Times New Roman" panose="02020603050405020304" pitchFamily="18" charset="0"/>
                        <a:ea typeface="Times New Roman" panose="02020603050405020304" pitchFamily="18" charset="0"/>
                      </a:endParaRPr>
                    </a:p>
                  </a:txBody>
                  <a:tcPr marL="68580" marR="68580" marT="0" marB="0"/>
                </a:tc>
              </a:tr>
              <a:tr h="291016">
                <a:tc>
                  <a:txBody>
                    <a:bodyPr/>
                    <a:lstStyle/>
                    <a:p>
                      <a:pPr>
                        <a:spcAft>
                          <a:spcPts val="0"/>
                        </a:spcAft>
                      </a:pPr>
                      <a:r>
                        <a:rPr lang="es-ES" sz="1000" dirty="0">
                          <a:effectLst/>
                        </a:rPr>
                        <a:t>Índice de Accesibilidad (</a:t>
                      </a:r>
                      <a:r>
                        <a:rPr lang="es-ES" sz="1000" dirty="0">
                          <a:effectLst/>
                          <a:sym typeface="Symbol" panose="05050102010706020507" pitchFamily="18" charset="2"/>
                        </a:rPr>
                        <a:t></a:t>
                      </a:r>
                      <a:r>
                        <a:rPr lang="es-ES" sz="1000" dirty="0">
                          <a:effectLst/>
                        </a:rPr>
                        <a:t>1) de la variable </a:t>
                      </a:r>
                      <a:r>
                        <a:rPr lang="es-ES" sz="1000" dirty="0" err="1">
                          <a:effectLst/>
                        </a:rPr>
                        <a:t>Acc</a:t>
                      </a:r>
                      <a:endParaRPr lang="es-CO"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0.0128</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100">
                          <a:effectLst/>
                        </a:rPr>
                        <a:t>***</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0.0090</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100" dirty="0">
                          <a:effectLst/>
                        </a:rPr>
                        <a:t>***</a:t>
                      </a:r>
                      <a:endParaRPr lang="es-CO"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0.0113</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100">
                          <a:effectLst/>
                        </a:rPr>
                        <a:t>***</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0.0073</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0.0044</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0.0124</a:t>
                      </a:r>
                      <a:endParaRPr lang="es-CO" sz="1100">
                        <a:effectLst/>
                        <a:latin typeface="Times New Roman" panose="02020603050405020304" pitchFamily="18" charset="0"/>
                        <a:ea typeface="Times New Roman" panose="02020603050405020304" pitchFamily="18" charset="0"/>
                      </a:endParaRPr>
                    </a:p>
                  </a:txBody>
                  <a:tcPr marL="68580" marR="68580" marT="0" marB="0"/>
                </a:tc>
              </a:tr>
              <a:tr h="291016">
                <a:tc>
                  <a:txBody>
                    <a:bodyPr/>
                    <a:lstStyle/>
                    <a:p>
                      <a:pPr>
                        <a:spcAft>
                          <a:spcPts val="0"/>
                        </a:spcAft>
                      </a:pPr>
                      <a:r>
                        <a:rPr lang="es-ES" sz="1000" dirty="0">
                          <a:effectLst/>
                        </a:rPr>
                        <a:t>Área comercial (</a:t>
                      </a:r>
                      <a:r>
                        <a:rPr lang="es-ES" sz="1000" dirty="0">
                          <a:effectLst/>
                          <a:sym typeface="Symbol" panose="05050102010706020507" pitchFamily="18" charset="2"/>
                        </a:rPr>
                        <a:t></a:t>
                      </a:r>
                      <a:r>
                        <a:rPr lang="es-ES" sz="1000" dirty="0">
                          <a:effectLst/>
                        </a:rPr>
                        <a:t>2) de la variable </a:t>
                      </a:r>
                      <a:r>
                        <a:rPr lang="es-ES" sz="1000" dirty="0" err="1">
                          <a:effectLst/>
                        </a:rPr>
                        <a:t>Pac</a:t>
                      </a:r>
                      <a:endParaRPr lang="es-CO"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0.0043</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100">
                          <a:effectLst/>
                        </a:rPr>
                        <a:t>***</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0.0029</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100" dirty="0">
                          <a:effectLst/>
                        </a:rPr>
                        <a:t>**</a:t>
                      </a:r>
                      <a:endParaRPr lang="es-CO"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dirty="0">
                          <a:effectLst/>
                        </a:rPr>
                        <a:t>0.0040</a:t>
                      </a:r>
                      <a:endParaRPr lang="es-CO"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100">
                          <a:effectLst/>
                        </a:rPr>
                        <a:t>***</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0.0036</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0.0014</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0.0052</a:t>
                      </a:r>
                      <a:endParaRPr lang="es-CO" sz="1100">
                        <a:effectLst/>
                        <a:latin typeface="Times New Roman" panose="02020603050405020304" pitchFamily="18" charset="0"/>
                        <a:ea typeface="Times New Roman" panose="02020603050405020304" pitchFamily="18" charset="0"/>
                      </a:endParaRPr>
                    </a:p>
                  </a:txBody>
                  <a:tcPr marL="68580" marR="68580" marT="0" marB="0"/>
                </a:tc>
              </a:tr>
              <a:tr h="206137">
                <a:tc>
                  <a:txBody>
                    <a:bodyPr/>
                    <a:lstStyle/>
                    <a:p>
                      <a:endParaRPr lang="es-CO" sz="1000" dirty="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dirty="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r>
              <a:tr h="206137">
                <a:tc>
                  <a:txBody>
                    <a:bodyPr/>
                    <a:lstStyle/>
                    <a:p>
                      <a:pPr algn="r">
                        <a:spcAft>
                          <a:spcPts val="0"/>
                        </a:spcAft>
                      </a:pPr>
                      <a:r>
                        <a:rPr lang="es-ES" sz="1000" dirty="0">
                          <a:effectLst/>
                        </a:rPr>
                        <a:t>Observaciones (N)</a:t>
                      </a:r>
                      <a:endParaRPr lang="es-CO"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326</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pPr algn="r">
                        <a:spcAft>
                          <a:spcPts val="0"/>
                        </a:spcAft>
                      </a:pPr>
                      <a:r>
                        <a:rPr lang="es-ES" sz="1100">
                          <a:effectLst/>
                        </a:rPr>
                        <a:t>326</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pPr algn="r">
                        <a:spcAft>
                          <a:spcPts val="0"/>
                        </a:spcAft>
                      </a:pPr>
                      <a:r>
                        <a:rPr lang="es-ES" sz="1100" dirty="0">
                          <a:effectLst/>
                        </a:rPr>
                        <a:t>326</a:t>
                      </a:r>
                      <a:endParaRPr lang="es-CO"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pPr algn="r">
                        <a:spcAft>
                          <a:spcPts val="0"/>
                        </a:spcAft>
                      </a:pPr>
                      <a:r>
                        <a:rPr lang="es-ES" sz="1100">
                          <a:effectLst/>
                        </a:rPr>
                        <a:t>326</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r>
              <a:tr h="206137">
                <a:tc>
                  <a:txBody>
                    <a:bodyPr/>
                    <a:lstStyle/>
                    <a:p>
                      <a:pPr>
                        <a:spcAft>
                          <a:spcPts val="0"/>
                        </a:spcAft>
                      </a:pPr>
                      <a:r>
                        <a:rPr lang="es-ES" sz="1000">
                          <a:effectLst/>
                        </a:rPr>
                        <a:t>Rho (</a:t>
                      </a:r>
                      <a:r>
                        <a:rPr lang="es-ES" sz="1000">
                          <a:effectLst/>
                          <a:sym typeface="Symbol" panose="05050102010706020507" pitchFamily="18" charset="2"/>
                        </a:rPr>
                        <a:t></a:t>
                      </a:r>
                      <a:r>
                        <a:rPr lang="es-ES" sz="1000">
                          <a:effectLst/>
                        </a:rPr>
                        <a:t>) -LAG model</a:t>
                      </a:r>
                      <a:endParaRPr lang="es-CO" sz="10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pPr algn="r">
                        <a:spcAft>
                          <a:spcPts val="0"/>
                        </a:spcAft>
                      </a:pPr>
                      <a:r>
                        <a:rPr lang="es-ES" sz="1100">
                          <a:effectLst/>
                        </a:rPr>
                        <a:t>0.495</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r>
              <a:tr h="206137">
                <a:tc>
                  <a:txBody>
                    <a:bodyPr/>
                    <a:lstStyle/>
                    <a:p>
                      <a:pPr>
                        <a:spcAft>
                          <a:spcPts val="0"/>
                        </a:spcAft>
                      </a:pPr>
                      <a:r>
                        <a:rPr lang="es-ES" sz="1000" dirty="0">
                          <a:effectLst/>
                        </a:rPr>
                        <a:t>Lambda (</a:t>
                      </a:r>
                      <a:r>
                        <a:rPr lang="es-ES" sz="1000" dirty="0">
                          <a:effectLst/>
                          <a:sym typeface="Symbol" panose="05050102010706020507" pitchFamily="18" charset="2"/>
                        </a:rPr>
                        <a:t></a:t>
                      </a:r>
                      <a:r>
                        <a:rPr lang="es-ES" sz="1000" dirty="0">
                          <a:effectLst/>
                        </a:rPr>
                        <a:t>) -ERR </a:t>
                      </a:r>
                      <a:r>
                        <a:rPr lang="es-ES" sz="1000" dirty="0" err="1">
                          <a:effectLst/>
                        </a:rPr>
                        <a:t>model</a:t>
                      </a:r>
                      <a:endParaRPr lang="es-CO"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pPr algn="r">
                        <a:spcAft>
                          <a:spcPts val="0"/>
                        </a:spcAft>
                      </a:pPr>
                      <a:r>
                        <a:rPr lang="es-ES" sz="1100">
                          <a:effectLst/>
                        </a:rPr>
                        <a:t>0.5997</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r>
              <a:tr h="206137">
                <a:tc>
                  <a:txBody>
                    <a:bodyPr/>
                    <a:lstStyle/>
                    <a:p>
                      <a:pPr>
                        <a:spcAft>
                          <a:spcPts val="0"/>
                        </a:spcAft>
                      </a:pPr>
                      <a:r>
                        <a:rPr lang="es-ES" sz="1000">
                          <a:effectLst/>
                        </a:rPr>
                        <a:t>Bondad del ajuste R2 </a:t>
                      </a:r>
                      <a:endParaRPr lang="es-CO"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47.7</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pPr algn="r">
                        <a:spcAft>
                          <a:spcPts val="0"/>
                        </a:spcAft>
                      </a:pPr>
                      <a:r>
                        <a:rPr lang="es-ES" sz="1100">
                          <a:effectLst/>
                        </a:rPr>
                        <a:t>60</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pPr algn="r">
                        <a:spcAft>
                          <a:spcPts val="0"/>
                        </a:spcAft>
                      </a:pPr>
                      <a:r>
                        <a:rPr lang="es-ES" sz="1100">
                          <a:effectLst/>
                        </a:rPr>
                        <a:t>63.1</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pPr algn="r">
                        <a:spcAft>
                          <a:spcPts val="0"/>
                        </a:spcAft>
                      </a:pPr>
                      <a:r>
                        <a:rPr lang="es-ES" sz="1100" dirty="0">
                          <a:effectLst/>
                        </a:rPr>
                        <a:t>63.4</a:t>
                      </a:r>
                      <a:endParaRPr lang="es-CO" sz="1100" dirty="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r>
              <a:tr h="206137">
                <a:tc>
                  <a:txBody>
                    <a:bodyPr/>
                    <a:lstStyle/>
                    <a:p>
                      <a:pPr>
                        <a:spcAft>
                          <a:spcPts val="0"/>
                        </a:spcAft>
                      </a:pPr>
                      <a:r>
                        <a:rPr lang="es-ES" sz="1000">
                          <a:effectLst/>
                        </a:rPr>
                        <a:t>LM_LAG</a:t>
                      </a:r>
                      <a:endParaRPr lang="es-CO"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78.1</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100">
                          <a:effectLst/>
                        </a:rPr>
                        <a:t>***</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dirty="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r>
              <a:tr h="206137">
                <a:tc>
                  <a:txBody>
                    <a:bodyPr/>
                    <a:lstStyle/>
                    <a:p>
                      <a:pPr>
                        <a:spcAft>
                          <a:spcPts val="0"/>
                        </a:spcAft>
                      </a:pPr>
                      <a:r>
                        <a:rPr lang="es-ES" sz="1000" dirty="0">
                          <a:effectLst/>
                        </a:rPr>
                        <a:t>LM_LAG Robusto</a:t>
                      </a:r>
                      <a:endParaRPr lang="es-CO"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0.088</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100">
                          <a:effectLst/>
                        </a:rPr>
                        <a:t>ns</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dirty="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r>
              <a:tr h="206137">
                <a:tc>
                  <a:txBody>
                    <a:bodyPr/>
                    <a:lstStyle/>
                    <a:p>
                      <a:pPr>
                        <a:spcAft>
                          <a:spcPts val="0"/>
                        </a:spcAft>
                      </a:pPr>
                      <a:r>
                        <a:rPr lang="es-ES" sz="1000" dirty="0">
                          <a:effectLst/>
                        </a:rPr>
                        <a:t>LM_ERR</a:t>
                      </a:r>
                      <a:endParaRPr lang="es-CO"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106.49</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100">
                          <a:effectLst/>
                        </a:rPr>
                        <a:t>***</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dirty="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r>
              <a:tr h="206137">
                <a:tc>
                  <a:txBody>
                    <a:bodyPr/>
                    <a:lstStyle/>
                    <a:p>
                      <a:pPr>
                        <a:spcAft>
                          <a:spcPts val="0"/>
                        </a:spcAft>
                      </a:pPr>
                      <a:r>
                        <a:rPr lang="es-ES" sz="1000" dirty="0">
                          <a:effectLst/>
                        </a:rPr>
                        <a:t>LM_E RR Robusto</a:t>
                      </a:r>
                      <a:endParaRPr lang="es-CO"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28.47</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100">
                          <a:effectLst/>
                        </a:rPr>
                        <a:t>***</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dirty="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r>
              <a:tr h="206137">
                <a:tc>
                  <a:txBody>
                    <a:bodyPr/>
                    <a:lstStyle/>
                    <a:p>
                      <a:pPr>
                        <a:spcAft>
                          <a:spcPts val="0"/>
                        </a:spcAft>
                      </a:pPr>
                      <a:r>
                        <a:rPr lang="es-ES" sz="1000" dirty="0" err="1">
                          <a:effectLst/>
                        </a:rPr>
                        <a:t>Akaike</a:t>
                      </a:r>
                      <a:endParaRPr lang="es-CO"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338.12</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pPr algn="r">
                        <a:spcAft>
                          <a:spcPts val="0"/>
                        </a:spcAft>
                      </a:pPr>
                      <a:r>
                        <a:rPr lang="es-ES" sz="1100">
                          <a:effectLst/>
                        </a:rPr>
                        <a:t>272.9</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pPr algn="r">
                        <a:spcAft>
                          <a:spcPts val="0"/>
                        </a:spcAft>
                      </a:pPr>
                      <a:r>
                        <a:rPr lang="es-ES" sz="1100">
                          <a:effectLst/>
                        </a:rPr>
                        <a:t>254.9</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pPr algn="r">
                        <a:spcAft>
                          <a:spcPts val="0"/>
                        </a:spcAft>
                      </a:pPr>
                      <a:r>
                        <a:rPr lang="es-ES" sz="1100">
                          <a:effectLst/>
                        </a:rPr>
                        <a:t>268</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sz="1100" dirty="0">
                        <a:effectLst/>
                        <a:latin typeface="Times New Roman" panose="02020603050405020304" pitchFamily="18" charset="0"/>
                      </a:endParaRPr>
                    </a:p>
                  </a:txBody>
                  <a:tcPr marL="68580" marR="68580" marT="0" marB="0"/>
                </a:tc>
                <a:tc>
                  <a:txBody>
                    <a:bodyPr/>
                    <a:lstStyle/>
                    <a:p>
                      <a:endParaRPr lang="es-CO" sz="1100" dirty="0">
                        <a:effectLst/>
                        <a:latin typeface="Times New Roman" panose="02020603050405020304" pitchFamily="18" charset="0"/>
                      </a:endParaRPr>
                    </a:p>
                  </a:txBody>
                  <a:tcPr marL="68580" marR="68580" marT="0" marB="0"/>
                </a:tc>
              </a:tr>
              <a:tr h="206137">
                <a:tc>
                  <a:txBody>
                    <a:bodyPr/>
                    <a:lstStyle/>
                    <a:p>
                      <a:pPr>
                        <a:spcAft>
                          <a:spcPts val="0"/>
                        </a:spcAft>
                      </a:pPr>
                      <a:r>
                        <a:rPr lang="es-ES" sz="1000" dirty="0">
                          <a:effectLst/>
                        </a:rPr>
                        <a:t>Moran I (error)</a:t>
                      </a:r>
                      <a:endParaRPr lang="es-CO"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0.36</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100">
                          <a:effectLst/>
                        </a:rPr>
                        <a:t>***</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0.052</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100">
                          <a:effectLst/>
                        </a:rPr>
                        <a:t>ns</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s-ES" sz="1100">
                          <a:effectLst/>
                        </a:rPr>
                        <a:t>-0.023</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100">
                          <a:effectLst/>
                        </a:rPr>
                        <a:t>ns</a:t>
                      </a:r>
                      <a:endParaRPr lang="es-CO" sz="11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a:effectLst/>
                        <a:latin typeface="Times New Roman" panose="02020603050405020304" pitchFamily="18" charset="0"/>
                      </a:endParaRPr>
                    </a:p>
                  </a:txBody>
                  <a:tcPr marL="68580" marR="68580" marT="0" marB="0"/>
                </a:tc>
                <a:tc>
                  <a:txBody>
                    <a:bodyPr/>
                    <a:lstStyle/>
                    <a:p>
                      <a:endParaRPr lang="es-CO" sz="1100" dirty="0">
                        <a:effectLst/>
                        <a:latin typeface="Times New Roman" panose="02020603050405020304" pitchFamily="18" charset="0"/>
                      </a:endParaRPr>
                    </a:p>
                  </a:txBody>
                  <a:tcPr marL="68580" marR="68580" marT="0" marB="0"/>
                </a:tc>
              </a:tr>
              <a:tr h="630536">
                <a:tc gridSpan="10">
                  <a:txBody>
                    <a:bodyPr/>
                    <a:lstStyle/>
                    <a:p>
                      <a:pPr>
                        <a:spcAft>
                          <a:spcPts val="0"/>
                        </a:spcAft>
                      </a:pPr>
                      <a:r>
                        <a:rPr lang="es-CO" sz="1000" dirty="0" err="1">
                          <a:effectLst/>
                        </a:rPr>
                        <a:t>Ln</a:t>
                      </a:r>
                      <a:r>
                        <a:rPr lang="es-CO" sz="1000" dirty="0">
                          <a:effectLst/>
                        </a:rPr>
                        <a:t>(P) </a:t>
                      </a:r>
                      <a:r>
                        <a:rPr lang="es-CO" sz="1000" dirty="0" err="1">
                          <a:effectLst/>
                        </a:rPr>
                        <a:t>logartimo</a:t>
                      </a:r>
                      <a:r>
                        <a:rPr lang="es-CO" sz="1000" dirty="0">
                          <a:effectLst/>
                        </a:rPr>
                        <a:t> natural de los precios del suelo urbano en Cali.  LM los multiplicadores de </a:t>
                      </a:r>
                      <a:r>
                        <a:rPr lang="es-CO" sz="1000" dirty="0" err="1">
                          <a:effectLst/>
                        </a:rPr>
                        <a:t>Lagrange</a:t>
                      </a:r>
                      <a:r>
                        <a:rPr lang="es-CO" sz="1000" dirty="0">
                          <a:effectLst/>
                        </a:rPr>
                        <a:t> </a:t>
                      </a:r>
                    </a:p>
                    <a:p>
                      <a:pPr>
                        <a:spcAft>
                          <a:spcPts val="0"/>
                        </a:spcAft>
                      </a:pPr>
                      <a:r>
                        <a:rPr lang="es-CO" sz="1000" dirty="0">
                          <a:effectLst/>
                        </a:rPr>
                        <a:t>Sig. Se refiere a los p-</a:t>
                      </a:r>
                      <a:r>
                        <a:rPr lang="es-CO" sz="1000" dirty="0" err="1">
                          <a:effectLst/>
                        </a:rPr>
                        <a:t>value</a:t>
                      </a:r>
                      <a:r>
                        <a:rPr lang="es-CO" sz="1000" dirty="0">
                          <a:effectLst/>
                        </a:rPr>
                        <a:t>: </a:t>
                      </a:r>
                      <a:r>
                        <a:rPr lang="es-CO" sz="1000" dirty="0" err="1">
                          <a:effectLst/>
                        </a:rPr>
                        <a:t>ns</a:t>
                      </a:r>
                      <a:r>
                        <a:rPr lang="es-CO" sz="1000" dirty="0">
                          <a:effectLst/>
                        </a:rPr>
                        <a:t> no </a:t>
                      </a:r>
                      <a:r>
                        <a:rPr lang="es-CO" sz="1000" dirty="0" err="1">
                          <a:effectLst/>
                        </a:rPr>
                        <a:t>sign</a:t>
                      </a:r>
                      <a:r>
                        <a:rPr lang="es-CO" sz="1000" dirty="0">
                          <a:effectLst/>
                        </a:rPr>
                        <a:t>; *** 1%; **5% y *10% </a:t>
                      </a:r>
                    </a:p>
                    <a:p>
                      <a:pPr>
                        <a:spcAft>
                          <a:spcPts val="0"/>
                        </a:spcAft>
                      </a:pPr>
                      <a:r>
                        <a:rPr lang="es-CO" sz="1000" dirty="0">
                          <a:effectLst/>
                        </a:rPr>
                        <a:t>Matriz de multiplicadores espaciales LAG </a:t>
                      </a:r>
                      <a:r>
                        <a:rPr lang="es-CO" sz="1000" dirty="0" err="1">
                          <a:effectLst/>
                        </a:rPr>
                        <a:t>model</a:t>
                      </a:r>
                      <a:r>
                        <a:rPr lang="es-CO" sz="1000" dirty="0">
                          <a:effectLst/>
                        </a:rPr>
                        <a:t> (I-0.495W)</a:t>
                      </a:r>
                      <a:r>
                        <a:rPr lang="es-CO" sz="1000" baseline="30000" dirty="0">
                          <a:effectLst/>
                        </a:rPr>
                        <a:t>-1</a:t>
                      </a:r>
                      <a:r>
                        <a:rPr lang="es-CO" sz="1000" dirty="0">
                          <a:effectLst/>
                        </a:rPr>
                        <a:t> </a:t>
                      </a:r>
                    </a:p>
                    <a:p>
                      <a:pPr>
                        <a:spcAft>
                          <a:spcPts val="0"/>
                        </a:spcAft>
                      </a:pPr>
                      <a:r>
                        <a:rPr lang="es-ES" sz="900" dirty="0">
                          <a:effectLst/>
                        </a:rPr>
                        <a:t> </a:t>
                      </a:r>
                      <a:endParaRPr lang="es-CO" sz="12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bl>
          </a:graphicData>
        </a:graphic>
      </p:graphicFrame>
      <p:sp>
        <p:nvSpPr>
          <p:cNvPr id="6" name="CuadroTexto 5"/>
          <p:cNvSpPr txBox="1"/>
          <p:nvPr/>
        </p:nvSpPr>
        <p:spPr>
          <a:xfrm>
            <a:off x="2191439" y="1068819"/>
            <a:ext cx="6771632" cy="307777"/>
          </a:xfrm>
          <a:prstGeom prst="rect">
            <a:avLst/>
          </a:prstGeom>
          <a:noFill/>
        </p:spPr>
        <p:txBody>
          <a:bodyPr wrap="square" rtlCol="0">
            <a:spAutoFit/>
          </a:bodyPr>
          <a:lstStyle/>
          <a:p>
            <a:r>
              <a:rPr lang="es-CO" sz="1400" b="1" dirty="0"/>
              <a:t>Tabla 1. Regresiones de MCO y espaciales para los precios del suelo urbano en Cali</a:t>
            </a:r>
          </a:p>
        </p:txBody>
      </p:sp>
      <p:pic>
        <p:nvPicPr>
          <p:cNvPr id="13" name="Imagen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14" y="260648"/>
            <a:ext cx="1190222" cy="792088"/>
          </a:xfrm>
          <a:prstGeom prst="rect">
            <a:avLst/>
          </a:prstGeom>
          <a:noFill/>
          <a:ln>
            <a:noFill/>
          </a:ln>
        </p:spPr>
      </p:pic>
      <p:pic>
        <p:nvPicPr>
          <p:cNvPr id="14" name="Imagen 13"/>
          <p:cNvPicPr/>
          <p:nvPr/>
        </p:nvPicPr>
        <p:blipFill>
          <a:blip r:embed="rId4" cstate="print">
            <a:extLst>
              <a:ext uri="{28A0092B-C50C-407E-A947-70E740481C1C}">
                <a14:useLocalDpi xmlns:a14="http://schemas.microsoft.com/office/drawing/2010/main" val="0"/>
              </a:ext>
            </a:extLst>
          </a:blip>
          <a:stretch>
            <a:fillRect/>
          </a:stretch>
        </p:blipFill>
        <p:spPr>
          <a:xfrm>
            <a:off x="91952" y="5759892"/>
            <a:ext cx="521259" cy="66681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700665" y="5759892"/>
            <a:ext cx="615531" cy="666810"/>
          </a:xfrm>
          <a:prstGeom prst="rect">
            <a:avLst/>
          </a:prstGeom>
        </p:spPr>
      </p:pic>
    </p:spTree>
    <p:extLst>
      <p:ext uri="{BB962C8B-B14F-4D97-AF65-F5344CB8AC3E}">
        <p14:creationId xmlns:p14="http://schemas.microsoft.com/office/powerpoint/2010/main" val="3099482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1" y="0"/>
            <a:ext cx="140364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p:nvPr>
        </p:nvSpPr>
        <p:spPr>
          <a:xfrm>
            <a:off x="1760808" y="274638"/>
            <a:ext cx="6925992" cy="564932"/>
          </a:xfrm>
        </p:spPr>
        <p:txBody>
          <a:bodyPr>
            <a:normAutofit fontScale="90000"/>
          </a:bodyPr>
          <a:lstStyle/>
          <a:p>
            <a:r>
              <a:rPr lang="es-CO" sz="2000" b="1" dirty="0" smtClean="0">
                <a:solidFill>
                  <a:srgbClr val="0070C0"/>
                </a:solidFill>
                <a:latin typeface="Arial" panose="020B0604020202020204" pitchFamily="34" charset="0"/>
                <a:cs typeface="Arial" panose="020B0604020202020204" pitchFamily="34" charset="0"/>
              </a:rPr>
              <a:t>Datos</a:t>
            </a:r>
            <a:r>
              <a:rPr lang="es-CO" sz="2000" b="1" dirty="0">
                <a:solidFill>
                  <a:srgbClr val="0070C0"/>
                </a:solidFill>
                <a:latin typeface="Arial" panose="020B0604020202020204" pitchFamily="34" charset="0"/>
                <a:cs typeface="Arial" panose="020B0604020202020204" pitchFamily="34" charset="0"/>
              </a:rPr>
              <a:t>, métodos y estimaciones</a:t>
            </a:r>
            <a:r>
              <a:rPr lang="es-CO" sz="2000" b="1" dirty="0">
                <a:solidFill>
                  <a:srgbClr val="0070C0"/>
                </a:solidFill>
              </a:rPr>
              <a:t>: Modelos: </a:t>
            </a:r>
            <a:r>
              <a:rPr lang="es-CO" sz="2000" b="1" dirty="0" smtClean="0">
                <a:solidFill>
                  <a:srgbClr val="0070C0"/>
                </a:solidFill>
              </a:rPr>
              <a:t>Regresiones: Modelo GWR</a:t>
            </a:r>
            <a:endParaRPr lang="es-CO" sz="2000" b="1" dirty="0">
              <a:solidFill>
                <a:schemeClr val="accent6"/>
              </a:solidFill>
              <a:latin typeface="Arial" panose="020B0604020202020204" pitchFamily="34" charset="0"/>
              <a:cs typeface="Arial" panose="020B0604020202020204" pitchFamily="34" charset="0"/>
            </a:endParaRPr>
          </a:p>
        </p:txBody>
      </p:sp>
      <p:sp>
        <p:nvSpPr>
          <p:cNvPr id="19" name="18 Redondear rectángulo de esquina diagonal"/>
          <p:cNvSpPr/>
          <p:nvPr/>
        </p:nvSpPr>
        <p:spPr>
          <a:xfrm>
            <a:off x="72009" y="1628800"/>
            <a:ext cx="1259632"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ES" sz="1400" b="1" dirty="0" smtClean="0">
                <a:solidFill>
                  <a:schemeClr val="bg1"/>
                </a:solidFill>
                <a:latin typeface="+mj-lt"/>
                <a:cs typeface="Arial" pitchFamily="34" charset="0"/>
              </a:rPr>
              <a:t>Estructura urbana y precios del suelo </a:t>
            </a:r>
          </a:p>
          <a:p>
            <a:pPr algn="ctr"/>
            <a:r>
              <a:rPr lang="es-ES" sz="1400" b="1" dirty="0" smtClean="0">
                <a:solidFill>
                  <a:schemeClr val="bg1"/>
                </a:solidFill>
                <a:latin typeface="+mj-lt"/>
                <a:cs typeface="Arial" pitchFamily="34" charset="0"/>
              </a:rPr>
              <a:t>:Una aplicación desde la econometría espacial. </a:t>
            </a:r>
          </a:p>
        </p:txBody>
      </p:sp>
      <p:sp>
        <p:nvSpPr>
          <p:cNvPr id="7" name="6 Redondear rectángulo de esquina diagonal"/>
          <p:cNvSpPr/>
          <p:nvPr/>
        </p:nvSpPr>
        <p:spPr>
          <a:xfrm>
            <a:off x="36005" y="1607272"/>
            <a:ext cx="1331640"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CO" sz="1400" b="1" dirty="0">
                <a:solidFill>
                  <a:schemeClr val="accent6">
                    <a:lumMod val="75000"/>
                  </a:schemeClr>
                </a:solidFill>
              </a:rPr>
              <a:t>Precios del suelo, segregación residencial y accesibilidad a los </a:t>
            </a:r>
            <a:br>
              <a:rPr lang="es-CO" sz="1400" b="1" dirty="0">
                <a:solidFill>
                  <a:schemeClr val="accent6">
                    <a:lumMod val="75000"/>
                  </a:schemeClr>
                </a:solidFill>
              </a:rPr>
            </a:br>
            <a:r>
              <a:rPr lang="es-CO" sz="1400" b="1" dirty="0">
                <a:solidFill>
                  <a:schemeClr val="accent6">
                    <a:lumMod val="75000"/>
                  </a:schemeClr>
                </a:solidFill>
              </a:rPr>
              <a:t>centros de empleo en Cali: un modelo GWR </a:t>
            </a:r>
            <a:endParaRPr lang="es-ES" sz="1400" b="1" dirty="0">
              <a:solidFill>
                <a:schemeClr val="bg1"/>
              </a:solidFill>
              <a:cs typeface="Arial" pitchFamily="34" charset="0"/>
            </a:endParaRPr>
          </a:p>
          <a:p>
            <a:pPr algn="ctr"/>
            <a:endParaRPr lang="es-ES" sz="1400" b="1" dirty="0" smtClean="0">
              <a:solidFill>
                <a:schemeClr val="bg1"/>
              </a:solidFill>
              <a:latin typeface="+mj-lt"/>
              <a:cs typeface="Arial" pitchFamily="34" charset="0"/>
            </a:endParaRPr>
          </a:p>
        </p:txBody>
      </p:sp>
      <p:sp>
        <p:nvSpPr>
          <p:cNvPr id="3" name="Rectangle 2"/>
          <p:cNvSpPr>
            <a:spLocks noChangeArrowheads="1"/>
          </p:cNvSpPr>
          <p:nvPr/>
        </p:nvSpPr>
        <p:spPr bwMode="auto">
          <a:xfrm>
            <a:off x="4751512" y="6425951"/>
            <a:ext cx="15559150" cy="7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5" name="Rectangle 2"/>
          <p:cNvSpPr>
            <a:spLocks noChangeArrowheads="1"/>
          </p:cNvSpPr>
          <p:nvPr/>
        </p:nvSpPr>
        <p:spPr bwMode="auto">
          <a:xfrm>
            <a:off x="2195736" y="19888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2" name="Rectangle 11"/>
          <p:cNvSpPr>
            <a:spLocks noChangeArrowheads="1"/>
          </p:cNvSpPr>
          <p:nvPr/>
        </p:nvSpPr>
        <p:spPr bwMode="auto">
          <a:xfrm>
            <a:off x="1491847" y="1800784"/>
            <a:ext cx="11275055" cy="5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15" name="Rectangle 4"/>
          <p:cNvSpPr>
            <a:spLocks noChangeArrowheads="1"/>
          </p:cNvSpPr>
          <p:nvPr/>
        </p:nvSpPr>
        <p:spPr bwMode="auto">
          <a:xfrm>
            <a:off x="1577421" y="32772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Cuadro de texto 2"/>
          <p:cNvSpPr txBox="1">
            <a:spLocks noChangeArrowheads="1"/>
          </p:cNvSpPr>
          <p:nvPr/>
        </p:nvSpPr>
        <p:spPr bwMode="auto">
          <a:xfrm>
            <a:off x="2472918" y="1500218"/>
            <a:ext cx="1162050" cy="273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endParaRPr lang="es-CO"/>
          </a:p>
        </p:txBody>
      </p:sp>
      <p:sp>
        <p:nvSpPr>
          <p:cNvPr id="9" name="Text Box 2"/>
          <p:cNvSpPr txBox="1">
            <a:spLocks noChangeArrowheads="1"/>
          </p:cNvSpPr>
          <p:nvPr/>
        </p:nvSpPr>
        <p:spPr bwMode="auto">
          <a:xfrm>
            <a:off x="5436096" y="1353272"/>
            <a:ext cx="860425" cy="25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endParaRPr lang="es-CO"/>
          </a:p>
        </p:txBody>
      </p:sp>
      <p:pic>
        <p:nvPicPr>
          <p:cNvPr id="13" name="Imagen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14" y="260648"/>
            <a:ext cx="1190222" cy="792088"/>
          </a:xfrm>
          <a:prstGeom prst="rect">
            <a:avLst/>
          </a:prstGeom>
          <a:noFill/>
          <a:ln>
            <a:noFill/>
          </a:ln>
        </p:spPr>
      </p:pic>
      <p:pic>
        <p:nvPicPr>
          <p:cNvPr id="14" name="Imagen 13"/>
          <p:cNvPicPr/>
          <p:nvPr/>
        </p:nvPicPr>
        <p:blipFill>
          <a:blip r:embed="rId4" cstate="print">
            <a:extLst>
              <a:ext uri="{28A0092B-C50C-407E-A947-70E740481C1C}">
                <a14:useLocalDpi xmlns:a14="http://schemas.microsoft.com/office/drawing/2010/main" val="0"/>
              </a:ext>
            </a:extLst>
          </a:blip>
          <a:stretch>
            <a:fillRect/>
          </a:stretch>
        </p:blipFill>
        <p:spPr>
          <a:xfrm>
            <a:off x="91952" y="5759892"/>
            <a:ext cx="521259" cy="66681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700665" y="5759892"/>
            <a:ext cx="615531" cy="666810"/>
          </a:xfrm>
          <a:prstGeom prst="rect">
            <a:avLst/>
          </a:prstGeom>
        </p:spPr>
      </p:pic>
      <p:pic>
        <p:nvPicPr>
          <p:cNvPr id="6235" name="Picture 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7421" y="990863"/>
            <a:ext cx="7243051" cy="5102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066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40320" y="0"/>
            <a:ext cx="140364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p:nvPr>
        </p:nvSpPr>
        <p:spPr>
          <a:xfrm>
            <a:off x="1760808" y="274638"/>
            <a:ext cx="6925992" cy="564932"/>
          </a:xfrm>
        </p:spPr>
        <p:txBody>
          <a:bodyPr>
            <a:normAutofit fontScale="90000"/>
          </a:bodyPr>
          <a:lstStyle/>
          <a:p>
            <a:r>
              <a:rPr lang="es-CO" sz="2000" b="1" dirty="0" smtClean="0">
                <a:solidFill>
                  <a:srgbClr val="0070C0"/>
                </a:solidFill>
                <a:latin typeface="Arial" panose="020B0604020202020204" pitchFamily="34" charset="0"/>
                <a:cs typeface="Arial" panose="020B0604020202020204" pitchFamily="34" charset="0"/>
              </a:rPr>
              <a:t>Datos</a:t>
            </a:r>
            <a:r>
              <a:rPr lang="es-CO" sz="2000" b="1" dirty="0">
                <a:solidFill>
                  <a:srgbClr val="0070C0"/>
                </a:solidFill>
                <a:latin typeface="Arial" panose="020B0604020202020204" pitchFamily="34" charset="0"/>
                <a:cs typeface="Arial" panose="020B0604020202020204" pitchFamily="34" charset="0"/>
              </a:rPr>
              <a:t>, métodos y estimaciones</a:t>
            </a:r>
            <a:r>
              <a:rPr lang="es-CO" sz="2000" b="1" dirty="0">
                <a:solidFill>
                  <a:srgbClr val="0070C0"/>
                </a:solidFill>
              </a:rPr>
              <a:t>: Modelos: Regresiones: Modelo GWR</a:t>
            </a:r>
            <a:endParaRPr lang="es-CO" sz="2000" b="1" dirty="0">
              <a:solidFill>
                <a:schemeClr val="accent6"/>
              </a:solidFill>
              <a:latin typeface="Arial" panose="020B0604020202020204" pitchFamily="34" charset="0"/>
              <a:cs typeface="Arial" panose="020B0604020202020204" pitchFamily="34" charset="0"/>
            </a:endParaRPr>
          </a:p>
        </p:txBody>
      </p:sp>
      <p:sp>
        <p:nvSpPr>
          <p:cNvPr id="19" name="18 Redondear rectángulo de esquina diagonal"/>
          <p:cNvSpPr/>
          <p:nvPr/>
        </p:nvSpPr>
        <p:spPr>
          <a:xfrm>
            <a:off x="72009" y="1628800"/>
            <a:ext cx="1259632"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ES" sz="1400" b="1" dirty="0" smtClean="0">
                <a:solidFill>
                  <a:schemeClr val="bg1"/>
                </a:solidFill>
                <a:latin typeface="+mj-lt"/>
                <a:cs typeface="Arial" pitchFamily="34" charset="0"/>
              </a:rPr>
              <a:t>Estructura urbana y precios del suelo </a:t>
            </a:r>
          </a:p>
          <a:p>
            <a:pPr algn="ctr"/>
            <a:r>
              <a:rPr lang="es-ES" sz="1400" b="1" dirty="0" smtClean="0">
                <a:solidFill>
                  <a:schemeClr val="bg1"/>
                </a:solidFill>
                <a:latin typeface="+mj-lt"/>
                <a:cs typeface="Arial" pitchFamily="34" charset="0"/>
              </a:rPr>
              <a:t>:Una aplicación desde la econometría espacial. </a:t>
            </a:r>
          </a:p>
        </p:txBody>
      </p:sp>
      <p:sp>
        <p:nvSpPr>
          <p:cNvPr id="7" name="6 Redondear rectángulo de esquina diagonal"/>
          <p:cNvSpPr/>
          <p:nvPr/>
        </p:nvSpPr>
        <p:spPr>
          <a:xfrm>
            <a:off x="48142" y="1607272"/>
            <a:ext cx="1331640"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CO" sz="1400" b="1" dirty="0">
                <a:solidFill>
                  <a:schemeClr val="accent6">
                    <a:lumMod val="75000"/>
                  </a:schemeClr>
                </a:solidFill>
              </a:rPr>
              <a:t>Precios del suelo, segregación residencial y accesibilidad a los </a:t>
            </a:r>
            <a:br>
              <a:rPr lang="es-CO" sz="1400" b="1" dirty="0">
                <a:solidFill>
                  <a:schemeClr val="accent6">
                    <a:lumMod val="75000"/>
                  </a:schemeClr>
                </a:solidFill>
              </a:rPr>
            </a:br>
            <a:r>
              <a:rPr lang="es-CO" sz="1400" b="1" dirty="0">
                <a:solidFill>
                  <a:schemeClr val="accent6">
                    <a:lumMod val="75000"/>
                  </a:schemeClr>
                </a:solidFill>
              </a:rPr>
              <a:t>centros de empleo en Cali: un modelo GWR </a:t>
            </a:r>
            <a:endParaRPr lang="es-ES" sz="1400" b="1" dirty="0">
              <a:solidFill>
                <a:schemeClr val="bg1"/>
              </a:solidFill>
              <a:cs typeface="Arial" pitchFamily="34" charset="0"/>
            </a:endParaRPr>
          </a:p>
          <a:p>
            <a:pPr algn="ctr"/>
            <a:endParaRPr lang="es-ES" sz="1400" b="1" dirty="0" smtClean="0">
              <a:solidFill>
                <a:schemeClr val="bg1"/>
              </a:solidFill>
              <a:latin typeface="+mj-lt"/>
              <a:cs typeface="Arial" pitchFamily="34" charset="0"/>
            </a:endParaRPr>
          </a:p>
        </p:txBody>
      </p:sp>
      <p:sp>
        <p:nvSpPr>
          <p:cNvPr id="3" name="Rectangle 2"/>
          <p:cNvSpPr>
            <a:spLocks noChangeArrowheads="1"/>
          </p:cNvSpPr>
          <p:nvPr/>
        </p:nvSpPr>
        <p:spPr bwMode="auto">
          <a:xfrm>
            <a:off x="4751512" y="6425951"/>
            <a:ext cx="15559150" cy="7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5" name="Rectangle 2"/>
          <p:cNvSpPr>
            <a:spLocks noChangeArrowheads="1"/>
          </p:cNvSpPr>
          <p:nvPr/>
        </p:nvSpPr>
        <p:spPr bwMode="auto">
          <a:xfrm>
            <a:off x="2195736" y="19888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2" name="Rectangle 11"/>
          <p:cNvSpPr>
            <a:spLocks noChangeArrowheads="1"/>
          </p:cNvSpPr>
          <p:nvPr/>
        </p:nvSpPr>
        <p:spPr bwMode="auto">
          <a:xfrm>
            <a:off x="1491847" y="1800784"/>
            <a:ext cx="11275055" cy="5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15" name="Rectangle 4"/>
          <p:cNvSpPr>
            <a:spLocks noChangeArrowheads="1"/>
          </p:cNvSpPr>
          <p:nvPr/>
        </p:nvSpPr>
        <p:spPr bwMode="auto">
          <a:xfrm>
            <a:off x="1577421" y="32772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Cuadro de texto 2"/>
          <p:cNvSpPr txBox="1">
            <a:spLocks noChangeArrowheads="1"/>
          </p:cNvSpPr>
          <p:nvPr/>
        </p:nvSpPr>
        <p:spPr bwMode="auto">
          <a:xfrm>
            <a:off x="2472918" y="1500218"/>
            <a:ext cx="1162050" cy="273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endParaRPr lang="es-CO"/>
          </a:p>
        </p:txBody>
      </p:sp>
      <p:sp>
        <p:nvSpPr>
          <p:cNvPr id="9" name="Text Box 2"/>
          <p:cNvSpPr txBox="1">
            <a:spLocks noChangeArrowheads="1"/>
          </p:cNvSpPr>
          <p:nvPr/>
        </p:nvSpPr>
        <p:spPr bwMode="auto">
          <a:xfrm>
            <a:off x="5436096" y="1353272"/>
            <a:ext cx="860425" cy="25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endParaRPr lang="es-CO"/>
          </a:p>
        </p:txBody>
      </p:sp>
      <p:pic>
        <p:nvPicPr>
          <p:cNvPr id="13" name="Imagen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14" y="260648"/>
            <a:ext cx="1190222" cy="792088"/>
          </a:xfrm>
          <a:prstGeom prst="rect">
            <a:avLst/>
          </a:prstGeom>
          <a:noFill/>
          <a:ln>
            <a:noFill/>
          </a:ln>
        </p:spPr>
      </p:pic>
      <p:pic>
        <p:nvPicPr>
          <p:cNvPr id="14" name="Imagen 13"/>
          <p:cNvPicPr/>
          <p:nvPr/>
        </p:nvPicPr>
        <p:blipFill>
          <a:blip r:embed="rId4" cstate="print">
            <a:extLst>
              <a:ext uri="{28A0092B-C50C-407E-A947-70E740481C1C}">
                <a14:useLocalDpi xmlns:a14="http://schemas.microsoft.com/office/drawing/2010/main" val="0"/>
              </a:ext>
            </a:extLst>
          </a:blip>
          <a:stretch>
            <a:fillRect/>
          </a:stretch>
        </p:blipFill>
        <p:spPr>
          <a:xfrm>
            <a:off x="91952" y="5759892"/>
            <a:ext cx="521259" cy="66681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700665" y="5759892"/>
            <a:ext cx="615531" cy="666810"/>
          </a:xfrm>
          <a:prstGeom prst="rect">
            <a:avLst/>
          </a:prstGeom>
        </p:spPr>
      </p:pic>
      <p:pic>
        <p:nvPicPr>
          <p:cNvPr id="8270"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687" y="1052735"/>
            <a:ext cx="7147855" cy="5373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650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1" y="0"/>
            <a:ext cx="140364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p:nvPr>
        </p:nvSpPr>
        <p:spPr>
          <a:xfrm>
            <a:off x="1760806" y="155852"/>
            <a:ext cx="7110949" cy="564932"/>
          </a:xfrm>
        </p:spPr>
        <p:txBody>
          <a:bodyPr>
            <a:normAutofit fontScale="90000"/>
          </a:bodyPr>
          <a:lstStyle/>
          <a:p>
            <a:r>
              <a:rPr lang="es-CO" sz="2000" b="1" dirty="0" smtClean="0">
                <a:solidFill>
                  <a:srgbClr val="0070C0"/>
                </a:solidFill>
                <a:latin typeface="Arial" panose="020B0604020202020204" pitchFamily="34" charset="0"/>
                <a:cs typeface="Arial" panose="020B0604020202020204" pitchFamily="34" charset="0"/>
              </a:rPr>
              <a:t>Datos</a:t>
            </a:r>
            <a:r>
              <a:rPr lang="es-CO" sz="2000" b="1" dirty="0">
                <a:solidFill>
                  <a:srgbClr val="0070C0"/>
                </a:solidFill>
                <a:latin typeface="Arial" panose="020B0604020202020204" pitchFamily="34" charset="0"/>
                <a:cs typeface="Arial" panose="020B0604020202020204" pitchFamily="34" charset="0"/>
              </a:rPr>
              <a:t>, métodos y estimaciones</a:t>
            </a:r>
            <a:r>
              <a:rPr lang="es-CO" sz="2000" b="1" dirty="0">
                <a:solidFill>
                  <a:srgbClr val="0070C0"/>
                </a:solidFill>
              </a:rPr>
              <a:t>: Modelos: Regresiones: Modelo GWR</a:t>
            </a:r>
            <a:endParaRPr lang="es-CO" sz="2000" b="1" dirty="0">
              <a:solidFill>
                <a:schemeClr val="accent6"/>
              </a:solidFill>
              <a:latin typeface="Arial" panose="020B0604020202020204" pitchFamily="34" charset="0"/>
              <a:cs typeface="Arial" panose="020B0604020202020204" pitchFamily="34" charset="0"/>
            </a:endParaRPr>
          </a:p>
        </p:txBody>
      </p:sp>
      <p:sp>
        <p:nvSpPr>
          <p:cNvPr id="19" name="18 Redondear rectángulo de esquina diagonal"/>
          <p:cNvSpPr/>
          <p:nvPr/>
        </p:nvSpPr>
        <p:spPr>
          <a:xfrm>
            <a:off x="72009" y="1628800"/>
            <a:ext cx="1259632"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ES" sz="1400" b="1" dirty="0" smtClean="0">
                <a:solidFill>
                  <a:schemeClr val="bg1"/>
                </a:solidFill>
                <a:latin typeface="+mj-lt"/>
                <a:cs typeface="Arial" pitchFamily="34" charset="0"/>
              </a:rPr>
              <a:t>Estructura urbana y precios del suelo </a:t>
            </a:r>
          </a:p>
          <a:p>
            <a:pPr algn="ctr"/>
            <a:r>
              <a:rPr lang="es-ES" sz="1400" b="1" dirty="0" smtClean="0">
                <a:solidFill>
                  <a:schemeClr val="bg1"/>
                </a:solidFill>
                <a:latin typeface="+mj-lt"/>
                <a:cs typeface="Arial" pitchFamily="34" charset="0"/>
              </a:rPr>
              <a:t>:Una aplicación desde la econometría espacial. </a:t>
            </a:r>
          </a:p>
        </p:txBody>
      </p:sp>
      <p:sp>
        <p:nvSpPr>
          <p:cNvPr id="7" name="6 Redondear rectángulo de esquina diagonal"/>
          <p:cNvSpPr/>
          <p:nvPr/>
        </p:nvSpPr>
        <p:spPr>
          <a:xfrm>
            <a:off x="36005" y="1628800"/>
            <a:ext cx="1331640"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CO" sz="1400" b="1" dirty="0">
                <a:solidFill>
                  <a:schemeClr val="accent6">
                    <a:lumMod val="75000"/>
                  </a:schemeClr>
                </a:solidFill>
              </a:rPr>
              <a:t>Precios del suelo, segregación residencial y accesibilidad a los </a:t>
            </a:r>
            <a:br>
              <a:rPr lang="es-CO" sz="1400" b="1" dirty="0">
                <a:solidFill>
                  <a:schemeClr val="accent6">
                    <a:lumMod val="75000"/>
                  </a:schemeClr>
                </a:solidFill>
              </a:rPr>
            </a:br>
            <a:r>
              <a:rPr lang="es-CO" sz="1400" b="1" dirty="0">
                <a:solidFill>
                  <a:schemeClr val="accent6">
                    <a:lumMod val="75000"/>
                  </a:schemeClr>
                </a:solidFill>
              </a:rPr>
              <a:t>centros de empleo en Cali: un modelo GWR </a:t>
            </a:r>
            <a:endParaRPr lang="es-ES" sz="1400" b="1" dirty="0">
              <a:solidFill>
                <a:schemeClr val="bg1"/>
              </a:solidFill>
              <a:cs typeface="Arial" pitchFamily="34" charset="0"/>
            </a:endParaRPr>
          </a:p>
          <a:p>
            <a:pPr algn="ctr"/>
            <a:endParaRPr lang="es-ES" sz="1400" b="1" dirty="0" smtClean="0">
              <a:solidFill>
                <a:schemeClr val="bg1"/>
              </a:solidFill>
              <a:latin typeface="+mj-lt"/>
              <a:cs typeface="Arial" pitchFamily="34" charset="0"/>
            </a:endParaRPr>
          </a:p>
        </p:txBody>
      </p:sp>
      <p:sp>
        <p:nvSpPr>
          <p:cNvPr id="3" name="Rectangle 2"/>
          <p:cNvSpPr>
            <a:spLocks noChangeArrowheads="1"/>
          </p:cNvSpPr>
          <p:nvPr/>
        </p:nvSpPr>
        <p:spPr bwMode="auto">
          <a:xfrm>
            <a:off x="4751512" y="6425951"/>
            <a:ext cx="15559150" cy="7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12" name="Rectangle 11"/>
          <p:cNvSpPr>
            <a:spLocks noChangeArrowheads="1"/>
          </p:cNvSpPr>
          <p:nvPr/>
        </p:nvSpPr>
        <p:spPr bwMode="auto">
          <a:xfrm>
            <a:off x="1491847" y="1800784"/>
            <a:ext cx="11275055" cy="5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sp>
        <p:nvSpPr>
          <p:cNvPr id="15" name="Rectangle 4"/>
          <p:cNvSpPr>
            <a:spLocks noChangeArrowheads="1"/>
          </p:cNvSpPr>
          <p:nvPr/>
        </p:nvSpPr>
        <p:spPr bwMode="auto">
          <a:xfrm>
            <a:off x="1577421" y="32772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Cuadro de texto 2"/>
          <p:cNvSpPr txBox="1">
            <a:spLocks noChangeArrowheads="1"/>
          </p:cNvSpPr>
          <p:nvPr/>
        </p:nvSpPr>
        <p:spPr bwMode="auto">
          <a:xfrm>
            <a:off x="2472918" y="1500218"/>
            <a:ext cx="1162050" cy="273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endParaRPr lang="es-CO"/>
          </a:p>
        </p:txBody>
      </p:sp>
      <p:sp>
        <p:nvSpPr>
          <p:cNvPr id="9" name="Text Box 2"/>
          <p:cNvSpPr txBox="1">
            <a:spLocks noChangeArrowheads="1"/>
          </p:cNvSpPr>
          <p:nvPr/>
        </p:nvSpPr>
        <p:spPr bwMode="auto">
          <a:xfrm>
            <a:off x="5436096" y="1353272"/>
            <a:ext cx="860425" cy="25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endParaRPr lang="es-CO"/>
          </a:p>
        </p:txBody>
      </p:sp>
      <p:pic>
        <p:nvPicPr>
          <p:cNvPr id="13" name="Imagen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14" y="260648"/>
            <a:ext cx="1190222" cy="792088"/>
          </a:xfrm>
          <a:prstGeom prst="rect">
            <a:avLst/>
          </a:prstGeom>
          <a:noFill/>
          <a:ln>
            <a:noFill/>
          </a:ln>
        </p:spPr>
      </p:pic>
      <p:pic>
        <p:nvPicPr>
          <p:cNvPr id="14" name="Imagen 13"/>
          <p:cNvPicPr/>
          <p:nvPr/>
        </p:nvPicPr>
        <p:blipFill>
          <a:blip r:embed="rId4" cstate="print">
            <a:extLst>
              <a:ext uri="{28A0092B-C50C-407E-A947-70E740481C1C}">
                <a14:useLocalDpi xmlns:a14="http://schemas.microsoft.com/office/drawing/2010/main" val="0"/>
              </a:ext>
            </a:extLst>
          </a:blip>
          <a:stretch>
            <a:fillRect/>
          </a:stretch>
        </p:blipFill>
        <p:spPr>
          <a:xfrm>
            <a:off x="91952" y="5759892"/>
            <a:ext cx="521259" cy="666810"/>
          </a:xfrm>
          <a:prstGeom prst="rect">
            <a:avLst/>
          </a:prstGeom>
        </p:spPr>
      </p:pic>
      <p:pic>
        <p:nvPicPr>
          <p:cNvPr id="16" name="Imagen 15"/>
          <p:cNvPicPr/>
          <p:nvPr/>
        </p:nvPicPr>
        <p:blipFill>
          <a:blip r:embed="rId5" cstate="print">
            <a:extLst>
              <a:ext uri="{28A0092B-C50C-407E-A947-70E740481C1C}">
                <a14:useLocalDpi xmlns:a14="http://schemas.microsoft.com/office/drawing/2010/main" val="0"/>
              </a:ext>
            </a:extLst>
          </a:blip>
          <a:stretch>
            <a:fillRect/>
          </a:stretch>
        </p:blipFill>
        <p:spPr>
          <a:xfrm>
            <a:off x="700665" y="5759892"/>
            <a:ext cx="615531" cy="666810"/>
          </a:xfrm>
          <a:prstGeom prst="rect">
            <a:avLst/>
          </a:prstGeom>
        </p:spPr>
      </p:pic>
      <p:pic>
        <p:nvPicPr>
          <p:cNvPr id="7242" name="Picture 7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493238"/>
            <a:ext cx="5214937"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880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1" y="0"/>
            <a:ext cx="140364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Título 5"/>
          <p:cNvSpPr>
            <a:spLocks noGrp="1"/>
          </p:cNvSpPr>
          <p:nvPr>
            <p:ph type="title"/>
          </p:nvPr>
        </p:nvSpPr>
        <p:spPr>
          <a:xfrm>
            <a:off x="1619672" y="188640"/>
            <a:ext cx="6995120" cy="797126"/>
          </a:xfrm>
        </p:spPr>
        <p:txBody>
          <a:bodyPr>
            <a:normAutofit/>
          </a:bodyPr>
          <a:lstStyle/>
          <a:p>
            <a:r>
              <a:rPr lang="es-CO" sz="2800" b="1" dirty="0">
                <a:solidFill>
                  <a:schemeClr val="accent1"/>
                </a:solidFill>
                <a:latin typeface="Arial" panose="020B0604020202020204" pitchFamily="34" charset="0"/>
                <a:cs typeface="Arial" panose="020B0604020202020204" pitchFamily="34" charset="0"/>
              </a:rPr>
              <a:t>Discusión y </a:t>
            </a:r>
            <a:r>
              <a:rPr lang="es-CO" sz="2800" b="1" dirty="0" smtClean="0">
                <a:solidFill>
                  <a:schemeClr val="accent1"/>
                </a:solidFill>
                <a:latin typeface="Arial" panose="020B0604020202020204" pitchFamily="34" charset="0"/>
                <a:cs typeface="Arial" panose="020B0604020202020204" pitchFamily="34" charset="0"/>
              </a:rPr>
              <a:t>conclusiones</a:t>
            </a:r>
            <a:endParaRPr lang="es-CO" sz="2800" b="1" dirty="0">
              <a:solidFill>
                <a:schemeClr val="accent1"/>
              </a:solidFill>
              <a:latin typeface="Arial" panose="020B0604020202020204" pitchFamily="34" charset="0"/>
              <a:cs typeface="Arial" panose="020B0604020202020204" pitchFamily="34" charset="0"/>
            </a:endParaRPr>
          </a:p>
        </p:txBody>
      </p:sp>
      <p:sp>
        <p:nvSpPr>
          <p:cNvPr id="7" name="Marcador de contenido 6"/>
          <p:cNvSpPr>
            <a:spLocks noGrp="1"/>
          </p:cNvSpPr>
          <p:nvPr>
            <p:ph idx="1"/>
          </p:nvPr>
        </p:nvSpPr>
        <p:spPr>
          <a:xfrm>
            <a:off x="1403649" y="836712"/>
            <a:ext cx="7632847" cy="5544616"/>
          </a:xfrm>
        </p:spPr>
        <p:txBody>
          <a:bodyPr>
            <a:normAutofit fontScale="92500" lnSpcReduction="10000"/>
          </a:bodyPr>
          <a:lstStyle/>
          <a:p>
            <a:pPr marL="0" indent="0" algn="just">
              <a:lnSpc>
                <a:spcPct val="107000"/>
              </a:lnSpc>
              <a:spcAft>
                <a:spcPts val="800"/>
              </a:spcAft>
              <a:buNone/>
            </a:pPr>
            <a:endParaRPr lang="es-CO" sz="2000" dirty="0" smtClean="0">
              <a:latin typeface="Times New Roman" panose="02020603050405020304" pitchFamily="18" charset="0"/>
              <a:ea typeface="Calibri" panose="020F0502020204030204" pitchFamily="34" charset="0"/>
              <a:cs typeface="Arial" panose="020B0604020202020204" pitchFamily="34" charset="0"/>
            </a:endParaRPr>
          </a:p>
          <a:p>
            <a:pPr lvl="0" algn="just">
              <a:lnSpc>
                <a:spcPct val="107000"/>
              </a:lnSpc>
              <a:spcAft>
                <a:spcPts val="800"/>
              </a:spcAft>
              <a:buFont typeface="Wingdings" pitchFamily="2" charset="2"/>
              <a:buChar char="ü"/>
            </a:pPr>
            <a:r>
              <a:rPr lang="es-CO" sz="2000" dirty="0"/>
              <a:t>La ciudad ya no se rige bajo una estructura monocéntrica, de tal modo que hay evidencia de la descentralización del empleo y, en efecto, de una configuración </a:t>
            </a:r>
            <a:r>
              <a:rPr lang="es-CO" sz="2000" dirty="0" err="1" smtClean="0"/>
              <a:t>policéntrica</a:t>
            </a:r>
            <a:r>
              <a:rPr lang="es-CO" sz="2000" dirty="0" smtClean="0"/>
              <a:t>.</a:t>
            </a:r>
          </a:p>
          <a:p>
            <a:pPr lvl="0" algn="just">
              <a:lnSpc>
                <a:spcPct val="107000"/>
              </a:lnSpc>
              <a:spcAft>
                <a:spcPts val="800"/>
              </a:spcAft>
              <a:buFont typeface="Wingdings" pitchFamily="2" charset="2"/>
              <a:buChar char="ü"/>
            </a:pPr>
            <a:r>
              <a:rPr lang="es-CO" sz="2000" dirty="0" smtClean="0"/>
              <a:t>La </a:t>
            </a:r>
            <a:r>
              <a:rPr lang="es-CO" sz="2000" dirty="0"/>
              <a:t>estructura de precios de la tierra en la ciudad muestra un patrón diferenciado con avalúos altos sobre todo el eje longitudinal  y avalúos bajos hacia  la periferia en donde se localizan zonas con densidades de población altas y muy alejadas de los subcentros de </a:t>
            </a:r>
            <a:r>
              <a:rPr lang="es-CO" sz="2000" dirty="0" smtClean="0"/>
              <a:t>empleo</a:t>
            </a:r>
          </a:p>
          <a:p>
            <a:pPr algn="just">
              <a:lnSpc>
                <a:spcPct val="107000"/>
              </a:lnSpc>
              <a:spcAft>
                <a:spcPts val="800"/>
              </a:spcAft>
              <a:buFont typeface="Wingdings" pitchFamily="2" charset="2"/>
              <a:buChar char="ü"/>
            </a:pPr>
            <a:r>
              <a:rPr lang="es-CO" sz="2000" dirty="0"/>
              <a:t>En términos generales, al comparar las estimaciones del modelo de error espacial y el GWR,  los  </a:t>
            </a:r>
            <a:r>
              <a:rPr lang="es-CO" sz="2000" dirty="0" smtClean="0"/>
              <a:t>hallazgos son </a:t>
            </a:r>
            <a:r>
              <a:rPr lang="es-CO" sz="2000" dirty="0"/>
              <a:t>consistentes con las hipótesis de comportamiento consignadas en los signos y valores esperados de los </a:t>
            </a:r>
            <a:r>
              <a:rPr lang="es-CO" sz="2000" dirty="0" smtClean="0"/>
              <a:t>coeficientes.</a:t>
            </a:r>
          </a:p>
          <a:p>
            <a:pPr algn="just">
              <a:lnSpc>
                <a:spcPct val="107000"/>
              </a:lnSpc>
              <a:spcAft>
                <a:spcPts val="800"/>
              </a:spcAft>
              <a:buFont typeface="Wingdings" pitchFamily="2" charset="2"/>
              <a:buChar char="ü"/>
            </a:pPr>
            <a:r>
              <a:rPr lang="es-CO" sz="2000" dirty="0"/>
              <a:t>Los valores globales de  los  coeficientes no difieren en gran magnitud, pero el modelo </a:t>
            </a:r>
            <a:r>
              <a:rPr lang="es-CO" sz="2000" dirty="0" smtClean="0"/>
              <a:t>GWR </a:t>
            </a:r>
            <a:r>
              <a:rPr lang="es-CO" sz="2000" dirty="0"/>
              <a:t>resultó  más adecuado a la hora de evaluar la variabilidad espacial de las relaciones y de los efectos </a:t>
            </a:r>
            <a:r>
              <a:rPr lang="es-CO" sz="2000" dirty="0" smtClean="0"/>
              <a:t>que </a:t>
            </a:r>
            <a:r>
              <a:rPr lang="es-CO" sz="2000" dirty="0"/>
              <a:t>tienen los </a:t>
            </a:r>
            <a:r>
              <a:rPr lang="es-CO" sz="2000" dirty="0" err="1"/>
              <a:t>regresores</a:t>
            </a:r>
            <a:r>
              <a:rPr lang="es-CO" sz="2000" dirty="0"/>
              <a:t> sobre los precios del suelo.</a:t>
            </a:r>
          </a:p>
        </p:txBody>
      </p:sp>
      <p:sp>
        <p:nvSpPr>
          <p:cNvPr id="8" name="7 Redondear rectángulo de esquina diagonal"/>
          <p:cNvSpPr/>
          <p:nvPr/>
        </p:nvSpPr>
        <p:spPr>
          <a:xfrm>
            <a:off x="72009" y="1700808"/>
            <a:ext cx="1331640" cy="3766728"/>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CO" sz="1400" b="1" dirty="0">
                <a:solidFill>
                  <a:schemeClr val="accent6">
                    <a:lumMod val="75000"/>
                  </a:schemeClr>
                </a:solidFill>
              </a:rPr>
              <a:t>Precios del suelo, segregación residencial y accesibilidad a los </a:t>
            </a:r>
            <a:br>
              <a:rPr lang="es-CO" sz="1400" b="1" dirty="0">
                <a:solidFill>
                  <a:schemeClr val="accent6">
                    <a:lumMod val="75000"/>
                  </a:schemeClr>
                </a:solidFill>
              </a:rPr>
            </a:br>
            <a:r>
              <a:rPr lang="es-CO" sz="1400" b="1" dirty="0">
                <a:solidFill>
                  <a:schemeClr val="accent6">
                    <a:lumMod val="75000"/>
                  </a:schemeClr>
                </a:solidFill>
              </a:rPr>
              <a:t>centros de empleo en Cali: un modelo GWR </a:t>
            </a:r>
            <a:endParaRPr lang="es-ES" sz="1400" b="1" dirty="0">
              <a:solidFill>
                <a:schemeClr val="bg1"/>
              </a:solidFill>
              <a:cs typeface="Arial" pitchFamily="34" charset="0"/>
            </a:endParaRPr>
          </a:p>
          <a:p>
            <a:pPr algn="ctr"/>
            <a:endParaRPr lang="es-ES" sz="1400" b="1" dirty="0" smtClean="0">
              <a:solidFill>
                <a:schemeClr val="bg1"/>
              </a:solidFill>
              <a:latin typeface="+mj-lt"/>
              <a:cs typeface="Arial" pitchFamily="34" charset="0"/>
            </a:endParaRPr>
          </a:p>
        </p:txBody>
      </p:sp>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14" y="260648"/>
            <a:ext cx="1190222" cy="792088"/>
          </a:xfrm>
          <a:prstGeom prst="rect">
            <a:avLst/>
          </a:prstGeom>
          <a:noFill/>
          <a:ln>
            <a:noFill/>
          </a:ln>
        </p:spPr>
      </p:pic>
      <p:pic>
        <p:nvPicPr>
          <p:cNvPr id="10" name="Imagen 9"/>
          <p:cNvPicPr/>
          <p:nvPr/>
        </p:nvPicPr>
        <p:blipFill>
          <a:blip r:embed="rId4" cstate="print">
            <a:extLst>
              <a:ext uri="{28A0092B-C50C-407E-A947-70E740481C1C}">
                <a14:useLocalDpi xmlns:a14="http://schemas.microsoft.com/office/drawing/2010/main" val="0"/>
              </a:ext>
            </a:extLst>
          </a:blip>
          <a:stretch>
            <a:fillRect/>
          </a:stretch>
        </p:blipFill>
        <p:spPr>
          <a:xfrm>
            <a:off x="91952" y="5759892"/>
            <a:ext cx="521259" cy="666810"/>
          </a:xfrm>
          <a:prstGeom prst="rect">
            <a:avLst/>
          </a:prstGeom>
        </p:spPr>
      </p:pic>
      <p:pic>
        <p:nvPicPr>
          <p:cNvPr id="11" name="Imagen 10"/>
          <p:cNvPicPr/>
          <p:nvPr/>
        </p:nvPicPr>
        <p:blipFill>
          <a:blip r:embed="rId5" cstate="print">
            <a:extLst>
              <a:ext uri="{28A0092B-C50C-407E-A947-70E740481C1C}">
                <a14:useLocalDpi xmlns:a14="http://schemas.microsoft.com/office/drawing/2010/main" val="0"/>
              </a:ext>
            </a:extLst>
          </a:blip>
          <a:stretch>
            <a:fillRect/>
          </a:stretch>
        </p:blipFill>
        <p:spPr>
          <a:xfrm>
            <a:off x="700665" y="5759892"/>
            <a:ext cx="615531" cy="666810"/>
          </a:xfrm>
          <a:prstGeom prst="rect">
            <a:avLst/>
          </a:prstGeom>
        </p:spPr>
      </p:pic>
    </p:spTree>
    <p:extLst>
      <p:ext uri="{BB962C8B-B14F-4D97-AF65-F5344CB8AC3E}">
        <p14:creationId xmlns:p14="http://schemas.microsoft.com/office/powerpoint/2010/main" val="3623294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1" y="0"/>
            <a:ext cx="140364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Marcador de contenido 7"/>
          <p:cNvSpPr>
            <a:spLocks noGrp="1"/>
          </p:cNvSpPr>
          <p:nvPr>
            <p:ph idx="1"/>
          </p:nvPr>
        </p:nvSpPr>
        <p:spPr>
          <a:xfrm>
            <a:off x="1619672" y="260648"/>
            <a:ext cx="7275688" cy="6192688"/>
          </a:xfrm>
        </p:spPr>
        <p:txBody>
          <a:bodyPr>
            <a:normAutofit fontScale="77500" lnSpcReduction="20000"/>
          </a:bodyPr>
          <a:lstStyle/>
          <a:p>
            <a:pPr marL="0" indent="0" algn="ctr">
              <a:buNone/>
            </a:pPr>
            <a:r>
              <a:rPr lang="es-ES" sz="1800" b="1" u="sng" dirty="0" smtClean="0">
                <a:solidFill>
                  <a:srgbClr val="0070C0"/>
                </a:solidFill>
                <a:latin typeface="Arial" panose="020B0604020202020204" pitchFamily="34" charset="0"/>
                <a:cs typeface="Arial" panose="020B0604020202020204" pitchFamily="34" charset="0"/>
              </a:rPr>
              <a:t>Interrogantes</a:t>
            </a:r>
            <a:endParaRPr lang="es-CO" sz="1800" b="1" u="sng" dirty="0">
              <a:solidFill>
                <a:srgbClr val="0070C0"/>
              </a:solidFill>
              <a:latin typeface="Arial" panose="020B0604020202020204" pitchFamily="34" charset="0"/>
              <a:cs typeface="Arial" panose="020B0604020202020204" pitchFamily="34" charset="0"/>
            </a:endParaRPr>
          </a:p>
          <a:p>
            <a:pPr marL="0" indent="0">
              <a:buNone/>
            </a:pPr>
            <a:endParaRPr lang="es-CO" sz="1800" dirty="0" smtClean="0">
              <a:latin typeface="Arial" panose="020B0604020202020204" pitchFamily="34" charset="0"/>
              <a:cs typeface="Arial" panose="020B0604020202020204" pitchFamily="34" charset="0"/>
            </a:endParaRPr>
          </a:p>
          <a:p>
            <a:pPr marL="0" indent="0" algn="just">
              <a:lnSpc>
                <a:spcPct val="120000"/>
              </a:lnSpc>
              <a:buNone/>
            </a:pPr>
            <a:r>
              <a:rPr lang="es-CO" sz="1800" dirty="0" smtClean="0"/>
              <a:t>¿</a:t>
            </a:r>
            <a:r>
              <a:rPr lang="es-CO" sz="1700" dirty="0" smtClean="0"/>
              <a:t>Cuál es la magnitud </a:t>
            </a:r>
            <a:r>
              <a:rPr lang="es-CO" sz="1700" dirty="0"/>
              <a:t>y </a:t>
            </a:r>
            <a:r>
              <a:rPr lang="es-CO" sz="1700" dirty="0" smtClean="0"/>
              <a:t>las características </a:t>
            </a:r>
            <a:r>
              <a:rPr lang="es-CO" sz="1700" dirty="0"/>
              <a:t>de los precios del </a:t>
            </a:r>
            <a:r>
              <a:rPr lang="es-CO" sz="1700" dirty="0" smtClean="0"/>
              <a:t>suelo en la ciudad de Cali?</a:t>
            </a:r>
          </a:p>
          <a:p>
            <a:pPr marL="0" indent="0" algn="just">
              <a:lnSpc>
                <a:spcPct val="120000"/>
              </a:lnSpc>
              <a:buNone/>
            </a:pPr>
            <a:endParaRPr lang="es-CO" sz="1700" dirty="0" smtClean="0"/>
          </a:p>
          <a:p>
            <a:pPr marL="0" indent="0" algn="just">
              <a:lnSpc>
                <a:spcPct val="120000"/>
              </a:lnSpc>
              <a:buNone/>
            </a:pPr>
            <a:r>
              <a:rPr lang="es-CO" sz="1700" dirty="0" smtClean="0"/>
              <a:t>¿Es Cali una ciudad monocéntrica? ¿Existen sub-centros de empleo? ¿Cuáles?</a:t>
            </a:r>
          </a:p>
          <a:p>
            <a:pPr marL="0" indent="0" algn="just">
              <a:lnSpc>
                <a:spcPct val="120000"/>
              </a:lnSpc>
              <a:buNone/>
            </a:pPr>
            <a:endParaRPr lang="es-ES" sz="1700" dirty="0" smtClean="0"/>
          </a:p>
          <a:p>
            <a:pPr marL="0" indent="0" algn="just">
              <a:lnSpc>
                <a:spcPct val="120000"/>
              </a:lnSpc>
              <a:buNone/>
            </a:pPr>
            <a:r>
              <a:rPr lang="es-ES" sz="1700" dirty="0" smtClean="0"/>
              <a:t>¿Cómo se relacionan los precios del suelo y la segregación socio-residencial en la ciudad?</a:t>
            </a:r>
          </a:p>
          <a:p>
            <a:pPr marL="0" indent="0" algn="just">
              <a:lnSpc>
                <a:spcPct val="120000"/>
              </a:lnSpc>
              <a:buNone/>
            </a:pPr>
            <a:endParaRPr lang="es-ES" sz="1700" dirty="0" smtClean="0"/>
          </a:p>
          <a:p>
            <a:pPr marL="0" indent="0" algn="just">
              <a:lnSpc>
                <a:spcPct val="120000"/>
              </a:lnSpc>
              <a:buNone/>
            </a:pPr>
            <a:r>
              <a:rPr lang="es-ES" sz="1700" dirty="0" smtClean="0"/>
              <a:t>¿Cómo se relacionan los precios del suelo con accesibilidad diferencial de la población a los centros y subcentros de empleo?</a:t>
            </a:r>
          </a:p>
          <a:p>
            <a:pPr marL="0" indent="0" algn="just">
              <a:buNone/>
            </a:pPr>
            <a:endParaRPr lang="es-ES" sz="1700" dirty="0" smtClean="0">
              <a:cs typeface="Arial" panose="020B0604020202020204" pitchFamily="34" charset="0"/>
            </a:endParaRPr>
          </a:p>
          <a:p>
            <a:pPr marL="0" indent="0" algn="just">
              <a:buNone/>
            </a:pPr>
            <a:endParaRPr lang="es-ES" sz="1700" dirty="0">
              <a:cs typeface="Arial" panose="020B0604020202020204" pitchFamily="34" charset="0"/>
            </a:endParaRPr>
          </a:p>
          <a:p>
            <a:pPr marL="0" indent="0" algn="ctr">
              <a:buNone/>
            </a:pPr>
            <a:r>
              <a:rPr lang="es-CO" sz="1700" b="1" u="sng" dirty="0" smtClean="0">
                <a:solidFill>
                  <a:srgbClr val="0070C0"/>
                </a:solidFill>
              </a:rPr>
              <a:t>Hipótesis </a:t>
            </a:r>
          </a:p>
          <a:p>
            <a:pPr marL="0" indent="0" algn="just">
              <a:buNone/>
            </a:pPr>
            <a:endParaRPr lang="es-CO" sz="1700" b="1" u="sng" dirty="0">
              <a:solidFill>
                <a:srgbClr val="0070C0"/>
              </a:solidFill>
            </a:endParaRPr>
          </a:p>
          <a:p>
            <a:pPr marL="0" indent="0" algn="just">
              <a:buNone/>
            </a:pPr>
            <a:r>
              <a:rPr lang="es-CO" sz="1700" dirty="0">
                <a:cs typeface="Arial" panose="020B0604020202020204" pitchFamily="34" charset="0"/>
              </a:rPr>
              <a:t>La hipótesis central es que el comportamiento de los precios del suelo no se distribuye de manera </a:t>
            </a:r>
            <a:r>
              <a:rPr lang="es-CO" sz="1700" dirty="0" smtClean="0">
                <a:cs typeface="Arial" panose="020B0604020202020204" pitchFamily="34" charset="0"/>
              </a:rPr>
              <a:t>aleatoria </a:t>
            </a:r>
            <a:r>
              <a:rPr lang="es-CO" sz="1700" dirty="0">
                <a:cs typeface="Arial" panose="020B0604020202020204" pitchFamily="34" charset="0"/>
              </a:rPr>
              <a:t>en el espacio </a:t>
            </a:r>
            <a:r>
              <a:rPr lang="es-CO" sz="1700" dirty="0" smtClean="0">
                <a:cs typeface="Arial" panose="020B0604020202020204" pitchFamily="34" charset="0"/>
              </a:rPr>
              <a:t>urbano </a:t>
            </a:r>
            <a:r>
              <a:rPr lang="es-CO" sz="1700" dirty="0">
                <a:cs typeface="Arial" panose="020B0604020202020204" pitchFamily="34" charset="0"/>
              </a:rPr>
              <a:t>y que revela información relevante sobre la estructura urbana, los patrones </a:t>
            </a:r>
            <a:r>
              <a:rPr lang="es-CO" sz="1700" dirty="0" smtClean="0">
                <a:cs typeface="Arial" panose="020B0604020202020204" pitchFamily="34" charset="0"/>
              </a:rPr>
              <a:t>de </a:t>
            </a:r>
            <a:r>
              <a:rPr lang="es-CO" sz="1700" dirty="0">
                <a:cs typeface="Arial" panose="020B0604020202020204" pitchFamily="34" charset="0"/>
              </a:rPr>
              <a:t>localización de la población alrededor de las principales aglomeraciones </a:t>
            </a:r>
            <a:r>
              <a:rPr lang="es-CO" sz="1700" dirty="0" err="1">
                <a:cs typeface="Arial" panose="020B0604020202020204" pitchFamily="34" charset="0"/>
              </a:rPr>
              <a:t>intra</a:t>
            </a:r>
            <a:r>
              <a:rPr lang="es-CO" sz="1700" dirty="0">
                <a:cs typeface="Arial" panose="020B0604020202020204" pitchFamily="34" charset="0"/>
              </a:rPr>
              <a:t>-urbanas, así como sobre </a:t>
            </a:r>
            <a:r>
              <a:rPr lang="es-CO" sz="1700" dirty="0" smtClean="0">
                <a:cs typeface="Arial" panose="020B0604020202020204" pitchFamily="34" charset="0"/>
              </a:rPr>
              <a:t>los </a:t>
            </a:r>
            <a:r>
              <a:rPr lang="es-CO" sz="1700" dirty="0">
                <a:cs typeface="Arial" panose="020B0604020202020204" pitchFamily="34" charset="0"/>
              </a:rPr>
              <a:t>diferenciales </a:t>
            </a:r>
            <a:r>
              <a:rPr lang="es-CO" sz="1700" dirty="0" smtClean="0">
                <a:cs typeface="Arial" panose="020B0604020202020204" pitchFamily="34" charset="0"/>
              </a:rPr>
              <a:t>de accesibilidad  </a:t>
            </a:r>
            <a:r>
              <a:rPr lang="es-CO" sz="1700" dirty="0">
                <a:cs typeface="Arial" panose="020B0604020202020204" pitchFamily="34" charset="0"/>
              </a:rPr>
              <a:t>a las centralidades que enfrentan los grupos sociales</a:t>
            </a:r>
            <a:r>
              <a:rPr lang="es-CO" sz="1700" b="1" dirty="0">
                <a:cs typeface="Arial" panose="020B0604020202020204" pitchFamily="34" charset="0"/>
              </a:rPr>
              <a:t>. </a:t>
            </a:r>
            <a:endParaRPr lang="es-ES" sz="1700" b="1" dirty="0" smtClean="0">
              <a:cs typeface="Arial" panose="020B0604020202020204" pitchFamily="34" charset="0"/>
            </a:endParaRPr>
          </a:p>
          <a:p>
            <a:pPr marL="0" indent="0" algn="just">
              <a:buNone/>
            </a:pPr>
            <a:endParaRPr lang="es-ES" sz="1700" b="1" u="sng" dirty="0" smtClean="0">
              <a:solidFill>
                <a:srgbClr val="0070C0"/>
              </a:solidFill>
              <a:cs typeface="Arial" panose="020B0604020202020204" pitchFamily="34" charset="0"/>
            </a:endParaRPr>
          </a:p>
          <a:p>
            <a:pPr marL="0" indent="0" algn="ctr">
              <a:buNone/>
            </a:pPr>
            <a:r>
              <a:rPr lang="es-ES" sz="1700" b="1" u="sng" dirty="0" smtClean="0">
                <a:solidFill>
                  <a:srgbClr val="0070C0"/>
                </a:solidFill>
                <a:cs typeface="Arial" panose="020B0604020202020204" pitchFamily="34" charset="0"/>
              </a:rPr>
              <a:t>Métodos</a:t>
            </a:r>
          </a:p>
          <a:p>
            <a:pPr marL="0" indent="0" algn="just">
              <a:buNone/>
            </a:pPr>
            <a:endParaRPr lang="es-ES" sz="1700" dirty="0" smtClean="0">
              <a:cs typeface="Arial" panose="020B0604020202020204" pitchFamily="34" charset="0"/>
            </a:endParaRPr>
          </a:p>
          <a:p>
            <a:pPr algn="just">
              <a:buFont typeface="Wingdings" pitchFamily="2" charset="2"/>
              <a:buChar char="Ø"/>
            </a:pPr>
            <a:r>
              <a:rPr lang="es-ES" sz="1700" dirty="0"/>
              <a:t>Identificación de centros y sub-centros de empleo en la ciudad de Cali </a:t>
            </a:r>
          </a:p>
          <a:p>
            <a:pPr algn="just">
              <a:buFont typeface="Wingdings" pitchFamily="2" charset="2"/>
              <a:buChar char="Ø"/>
            </a:pPr>
            <a:endParaRPr lang="es-ES" sz="1700" dirty="0"/>
          </a:p>
          <a:p>
            <a:pPr algn="just">
              <a:buFont typeface="Wingdings" pitchFamily="2" charset="2"/>
              <a:buChar char="Ø"/>
            </a:pPr>
            <a:r>
              <a:rPr lang="es-CO" sz="1700" dirty="0"/>
              <a:t>Análisis exploratorios de datos espaciales </a:t>
            </a:r>
            <a:r>
              <a:rPr lang="es-CO" sz="1700" dirty="0" smtClean="0"/>
              <a:t>por barrios</a:t>
            </a:r>
            <a:r>
              <a:rPr lang="es-CO" sz="1700" dirty="0"/>
              <a:t>.</a:t>
            </a:r>
          </a:p>
          <a:p>
            <a:pPr algn="just">
              <a:buFont typeface="Wingdings" pitchFamily="2" charset="2"/>
              <a:buChar char="Ø"/>
            </a:pPr>
            <a:endParaRPr lang="es-ES" sz="1700" dirty="0"/>
          </a:p>
          <a:p>
            <a:pPr algn="just">
              <a:buFont typeface="Wingdings" pitchFamily="2" charset="2"/>
              <a:buChar char="Ø"/>
            </a:pPr>
            <a:r>
              <a:rPr lang="es-CO" sz="1700" dirty="0"/>
              <a:t>Análisis de los patrones de distribución del empleo, los precios del suelo en la </a:t>
            </a:r>
            <a:r>
              <a:rPr lang="es-CO" sz="1700" dirty="0" smtClean="0"/>
              <a:t>ciudad, </a:t>
            </a:r>
            <a:r>
              <a:rPr lang="es-CO" sz="1700" dirty="0"/>
              <a:t>la segregación </a:t>
            </a:r>
            <a:r>
              <a:rPr lang="es-CO" sz="1700" dirty="0" smtClean="0"/>
              <a:t>residencial y la accesibilidad diferencial </a:t>
            </a:r>
            <a:endParaRPr lang="es-CO" sz="1700" dirty="0"/>
          </a:p>
          <a:p>
            <a:pPr algn="just">
              <a:buFont typeface="Wingdings" pitchFamily="2" charset="2"/>
              <a:buChar char="Ø"/>
            </a:pPr>
            <a:endParaRPr lang="es-CO" sz="1700" dirty="0"/>
          </a:p>
          <a:p>
            <a:pPr algn="just">
              <a:buFont typeface="Wingdings" pitchFamily="2" charset="2"/>
              <a:buChar char="Ø"/>
            </a:pPr>
            <a:r>
              <a:rPr lang="es-CO" sz="1700" dirty="0"/>
              <a:t>Estimación </a:t>
            </a:r>
            <a:r>
              <a:rPr lang="es-CO" sz="1700" dirty="0" smtClean="0"/>
              <a:t> </a:t>
            </a:r>
            <a:r>
              <a:rPr lang="es-CO" sz="1700" dirty="0"/>
              <a:t>de algunos modelos confirmatorios de econometría </a:t>
            </a:r>
            <a:r>
              <a:rPr lang="es-CO" sz="1700" dirty="0" smtClean="0"/>
              <a:t>espacial</a:t>
            </a:r>
            <a:r>
              <a:rPr lang="es-CO" sz="1700" dirty="0"/>
              <a:t> </a:t>
            </a:r>
            <a:r>
              <a:rPr lang="es-CO" sz="1700" dirty="0" smtClean="0"/>
              <a:t>y se especifica y se estima  un modelo de </a:t>
            </a:r>
            <a:r>
              <a:rPr lang="es-CO" sz="1700" dirty="0"/>
              <a:t>regresión local </a:t>
            </a:r>
            <a:r>
              <a:rPr lang="es-CO" sz="1700" i="1" dirty="0"/>
              <a:t>(</a:t>
            </a:r>
            <a:r>
              <a:rPr lang="es-CO" sz="1700" i="1" dirty="0" err="1"/>
              <a:t>Geographically</a:t>
            </a:r>
            <a:r>
              <a:rPr lang="es-CO" sz="1700" i="1" dirty="0"/>
              <a:t> </a:t>
            </a:r>
            <a:r>
              <a:rPr lang="es-CO" sz="1700" i="1" dirty="0" err="1"/>
              <a:t>Weighted</a:t>
            </a:r>
            <a:r>
              <a:rPr lang="es-CO" sz="1700" i="1" dirty="0"/>
              <a:t> </a:t>
            </a:r>
            <a:r>
              <a:rPr lang="es-CO" sz="1700" i="1" dirty="0" err="1"/>
              <a:t>Regression</a:t>
            </a:r>
            <a:r>
              <a:rPr lang="es-CO" sz="1700" i="1" dirty="0"/>
              <a:t>, GWR)</a:t>
            </a:r>
          </a:p>
          <a:p>
            <a:pPr marL="0" indent="0" algn="ctr">
              <a:buNone/>
            </a:pPr>
            <a:endParaRPr lang="es-CO" sz="1700" dirty="0" smtClean="0"/>
          </a:p>
          <a:p>
            <a:pPr marL="0" indent="0">
              <a:buNone/>
            </a:pPr>
            <a:endParaRPr lang="es-CO" sz="1600" dirty="0">
              <a:cs typeface="Arial" panose="020B0604020202020204" pitchFamily="34" charset="0"/>
            </a:endParaRPr>
          </a:p>
        </p:txBody>
      </p:sp>
      <p:sp>
        <p:nvSpPr>
          <p:cNvPr id="19" name="18 Redondear rectángulo de esquina diagonal"/>
          <p:cNvSpPr/>
          <p:nvPr/>
        </p:nvSpPr>
        <p:spPr>
          <a:xfrm>
            <a:off x="36005" y="1628800"/>
            <a:ext cx="1331640"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CO" sz="1400" b="1" dirty="0">
                <a:solidFill>
                  <a:schemeClr val="accent6">
                    <a:lumMod val="75000"/>
                  </a:schemeClr>
                </a:solidFill>
              </a:rPr>
              <a:t>Precios del suelo, segregación residencial y accesibilidad a los </a:t>
            </a:r>
            <a:br>
              <a:rPr lang="es-CO" sz="1400" b="1" dirty="0">
                <a:solidFill>
                  <a:schemeClr val="accent6">
                    <a:lumMod val="75000"/>
                  </a:schemeClr>
                </a:solidFill>
              </a:rPr>
            </a:br>
            <a:r>
              <a:rPr lang="es-CO" sz="1400" b="1" dirty="0">
                <a:solidFill>
                  <a:schemeClr val="accent6">
                    <a:lumMod val="75000"/>
                  </a:schemeClr>
                </a:solidFill>
              </a:rPr>
              <a:t>centros de empleo en Cali: un modelo GWR</a:t>
            </a:r>
            <a:r>
              <a:rPr lang="es-CO" sz="1400" b="1" dirty="0" smtClean="0">
                <a:solidFill>
                  <a:schemeClr val="accent6">
                    <a:lumMod val="75000"/>
                  </a:schemeClr>
                </a:solidFill>
              </a:rPr>
              <a:t> </a:t>
            </a:r>
            <a:endParaRPr lang="es-ES" sz="1400" b="1" dirty="0" smtClean="0">
              <a:solidFill>
                <a:schemeClr val="bg1"/>
              </a:solidFill>
              <a:latin typeface="+mj-lt"/>
              <a:cs typeface="Arial" pitchFamily="34" charset="0"/>
            </a:endParaRPr>
          </a:p>
        </p:txBody>
      </p:sp>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14" y="260648"/>
            <a:ext cx="1190222" cy="792088"/>
          </a:xfrm>
          <a:prstGeom prst="rect">
            <a:avLst/>
          </a:prstGeom>
          <a:noFill/>
          <a:ln>
            <a:noFill/>
          </a:ln>
        </p:spPr>
      </p:pic>
      <p:pic>
        <p:nvPicPr>
          <p:cNvPr id="6" name="Imagen 5"/>
          <p:cNvPicPr/>
          <p:nvPr/>
        </p:nvPicPr>
        <p:blipFill>
          <a:blip r:embed="rId4" cstate="print">
            <a:extLst>
              <a:ext uri="{28A0092B-C50C-407E-A947-70E740481C1C}">
                <a14:useLocalDpi xmlns:a14="http://schemas.microsoft.com/office/drawing/2010/main" val="0"/>
              </a:ext>
            </a:extLst>
          </a:blip>
          <a:stretch>
            <a:fillRect/>
          </a:stretch>
        </p:blipFill>
        <p:spPr>
          <a:xfrm>
            <a:off x="91953" y="5759892"/>
            <a:ext cx="432838" cy="666810"/>
          </a:xfrm>
          <a:prstGeom prst="rect">
            <a:avLst/>
          </a:prstGeom>
        </p:spPr>
      </p:pic>
      <p:pic>
        <p:nvPicPr>
          <p:cNvPr id="7" name="Imagen 6"/>
          <p:cNvPicPr/>
          <p:nvPr/>
        </p:nvPicPr>
        <p:blipFill>
          <a:blip r:embed="rId5" cstate="print">
            <a:extLst>
              <a:ext uri="{28A0092B-C50C-407E-A947-70E740481C1C}">
                <a14:useLocalDpi xmlns:a14="http://schemas.microsoft.com/office/drawing/2010/main" val="0"/>
              </a:ext>
            </a:extLst>
          </a:blip>
          <a:stretch>
            <a:fillRect/>
          </a:stretch>
        </p:blipFill>
        <p:spPr>
          <a:xfrm>
            <a:off x="700665" y="5759892"/>
            <a:ext cx="615531" cy="666810"/>
          </a:xfrm>
          <a:prstGeom prst="rect">
            <a:avLst/>
          </a:prstGeom>
        </p:spPr>
      </p:pic>
    </p:spTree>
    <p:extLst>
      <p:ext uri="{BB962C8B-B14F-4D97-AF65-F5344CB8AC3E}">
        <p14:creationId xmlns:p14="http://schemas.microsoft.com/office/powerpoint/2010/main" val="85371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46163" y="0"/>
            <a:ext cx="140364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Título 5"/>
          <p:cNvSpPr>
            <a:spLocks noGrp="1"/>
          </p:cNvSpPr>
          <p:nvPr>
            <p:ph type="title"/>
          </p:nvPr>
        </p:nvSpPr>
        <p:spPr>
          <a:xfrm>
            <a:off x="1475656" y="183602"/>
            <a:ext cx="7211144" cy="653110"/>
          </a:xfrm>
        </p:spPr>
        <p:txBody>
          <a:bodyPr>
            <a:normAutofit/>
          </a:bodyPr>
          <a:lstStyle/>
          <a:p>
            <a:r>
              <a:rPr lang="es-CO" sz="2800" b="1" dirty="0">
                <a:solidFill>
                  <a:schemeClr val="accent1"/>
                </a:solidFill>
                <a:latin typeface="Arial" panose="020B0604020202020204" pitchFamily="34" charset="0"/>
                <a:cs typeface="Arial" panose="020B0604020202020204" pitchFamily="34" charset="0"/>
              </a:rPr>
              <a:t>Discusión y conclusiones</a:t>
            </a:r>
          </a:p>
        </p:txBody>
      </p:sp>
      <p:sp>
        <p:nvSpPr>
          <p:cNvPr id="7" name="Marcador de contenido 6"/>
          <p:cNvSpPr>
            <a:spLocks noGrp="1"/>
          </p:cNvSpPr>
          <p:nvPr>
            <p:ph idx="1"/>
          </p:nvPr>
        </p:nvSpPr>
        <p:spPr>
          <a:xfrm>
            <a:off x="1403649" y="836712"/>
            <a:ext cx="7632847" cy="5544616"/>
          </a:xfrm>
        </p:spPr>
        <p:txBody>
          <a:bodyPr>
            <a:normAutofit fontScale="85000" lnSpcReduction="10000"/>
          </a:bodyPr>
          <a:lstStyle/>
          <a:p>
            <a:pPr algn="just">
              <a:lnSpc>
                <a:spcPct val="107000"/>
              </a:lnSpc>
              <a:spcAft>
                <a:spcPts val="800"/>
              </a:spcAft>
            </a:pPr>
            <a:endParaRPr lang="es-CO" sz="2000" dirty="0" smtClean="0">
              <a:latin typeface="Times New Roman" panose="02020603050405020304" pitchFamily="18" charset="0"/>
              <a:ea typeface="Calibri" panose="020F0502020204030204" pitchFamily="34" charset="0"/>
              <a:cs typeface="Arial" panose="020B0604020202020204" pitchFamily="34" charset="0"/>
            </a:endParaRPr>
          </a:p>
          <a:p>
            <a:pPr lvl="0" algn="just">
              <a:lnSpc>
                <a:spcPct val="107000"/>
              </a:lnSpc>
              <a:spcAft>
                <a:spcPts val="800"/>
              </a:spcAft>
              <a:buFont typeface="Wingdings" pitchFamily="2" charset="2"/>
              <a:buChar char="ü"/>
            </a:pPr>
            <a:r>
              <a:rPr lang="es-CO" sz="2000" dirty="0" smtClean="0"/>
              <a:t>Las </a:t>
            </a:r>
            <a:r>
              <a:rPr lang="es-CO" sz="2000" dirty="0"/>
              <a:t>estimaciones de los coeficientes arrojaron los signos esperados y no difieren mucho al comparar los </a:t>
            </a:r>
            <a:r>
              <a:rPr lang="es-CO" sz="2000" dirty="0" smtClean="0"/>
              <a:t>estimadores </a:t>
            </a:r>
            <a:r>
              <a:rPr lang="es-CO" sz="2000" dirty="0"/>
              <a:t>del modelo de error espacial y las estimaciones del segundo  cuartil  de regresión local (Q2 o </a:t>
            </a:r>
            <a:r>
              <a:rPr lang="es-CO" sz="2000" dirty="0" smtClean="0"/>
              <a:t>mediana</a:t>
            </a:r>
            <a:r>
              <a:rPr lang="es-CO" sz="2000" dirty="0"/>
              <a:t>).  Los  mayores  efectos  globales  sobre  los  precios  del  suelo  recaen  en  el  coeficiente  de </a:t>
            </a:r>
            <a:r>
              <a:rPr lang="es-CO" sz="2000" dirty="0" smtClean="0"/>
              <a:t>concentración  </a:t>
            </a:r>
            <a:r>
              <a:rPr lang="es-CO" sz="2000" dirty="0"/>
              <a:t>de  población  afrodescendiente  (un  punto  adicional  del  índice  QL  se  asocia  a  una </a:t>
            </a:r>
            <a:r>
              <a:rPr lang="es-CO" sz="2000" dirty="0" smtClean="0"/>
              <a:t>disminución </a:t>
            </a:r>
            <a:r>
              <a:rPr lang="es-CO" sz="2000" dirty="0"/>
              <a:t>de  0.4%  en los precios del suelo).  Entre los predictores, la segregación residencial (medida </a:t>
            </a:r>
            <a:r>
              <a:rPr lang="es-CO" sz="2000" dirty="0" smtClean="0"/>
              <a:t>por </a:t>
            </a:r>
            <a:r>
              <a:rPr lang="es-CO" sz="2000" dirty="0"/>
              <a:t>QL) es  la  de  mayor  incidencia, seguida  por el  índice de accesibilidad  (10 puntos de aumento en el </a:t>
            </a:r>
            <a:r>
              <a:rPr lang="es-CO" sz="2000" dirty="0" smtClean="0"/>
              <a:t>índice </a:t>
            </a:r>
            <a:r>
              <a:rPr lang="es-CO" sz="2000" dirty="0"/>
              <a:t>de accesibilidad  induce incrementos de 1% en los  precios del suelo por cada  </a:t>
            </a:r>
            <a:r>
              <a:rPr lang="es-CO" sz="2000" dirty="0" smtClean="0"/>
              <a:t>m2El </a:t>
            </a:r>
            <a:r>
              <a:rPr lang="es-CO" sz="2000" dirty="0"/>
              <a:t>coeficiente de </a:t>
            </a:r>
            <a:r>
              <a:rPr lang="es-CO" sz="2000" dirty="0" smtClean="0"/>
              <a:t>la </a:t>
            </a:r>
            <a:r>
              <a:rPr lang="es-CO" sz="2000" dirty="0"/>
              <a:t>participación de la superficie comercial no afecta en gran proporción l os niveles ni la distribución de  los </a:t>
            </a:r>
            <a:r>
              <a:rPr lang="es-CO" sz="2000" dirty="0" smtClean="0"/>
              <a:t>precios </a:t>
            </a:r>
            <a:r>
              <a:rPr lang="es-CO" sz="2000" dirty="0"/>
              <a:t>del suelo</a:t>
            </a:r>
            <a:r>
              <a:rPr lang="es-CO" sz="2000" dirty="0" smtClean="0"/>
              <a:t>.</a:t>
            </a:r>
          </a:p>
          <a:p>
            <a:pPr lvl="0" algn="just">
              <a:lnSpc>
                <a:spcPct val="107000"/>
              </a:lnSpc>
              <a:spcAft>
                <a:spcPts val="800"/>
              </a:spcAft>
              <a:buFont typeface="Wingdings" pitchFamily="2" charset="2"/>
              <a:buChar char="ü"/>
            </a:pPr>
            <a:r>
              <a:rPr lang="es-CO" sz="2000" dirty="0"/>
              <a:t>El </a:t>
            </a:r>
            <a:r>
              <a:rPr lang="es-CO" sz="2000" dirty="0" smtClean="0"/>
              <a:t>modelo </a:t>
            </a:r>
            <a:r>
              <a:rPr lang="es-CO" sz="2000" dirty="0"/>
              <a:t>de error espacial predice que el precio del suelo en una zona con localización centralizada (muy </a:t>
            </a:r>
            <a:r>
              <a:rPr lang="es-CO" sz="2000" dirty="0" smtClean="0"/>
              <a:t>cercana </a:t>
            </a:r>
            <a:r>
              <a:rPr lang="es-CO" sz="2000" dirty="0"/>
              <a:t>a los centros de empleo, de servicios y los emplazamientos de la administración local),  es 4  veces </a:t>
            </a:r>
            <a:r>
              <a:rPr lang="es-CO" sz="2000" dirty="0" smtClean="0"/>
              <a:t>más  </a:t>
            </a:r>
            <a:r>
              <a:rPr lang="es-CO" sz="2000" dirty="0"/>
              <a:t>alto  que  uno  de  igual  magnitud  ubicado  en  un  zona  alejada  de  la  ciudad  y  con  un  índice  de </a:t>
            </a:r>
            <a:r>
              <a:rPr lang="es-CO" sz="2000" dirty="0" smtClean="0"/>
              <a:t>accesibilidad </a:t>
            </a:r>
            <a:r>
              <a:rPr lang="es-CO" sz="2000" dirty="0"/>
              <a:t>mínimo. El modelo GWR predice  en este caso particular, coeficientes relativos 13 veces más </a:t>
            </a:r>
            <a:r>
              <a:rPr lang="es-CO" sz="2000" dirty="0" smtClean="0"/>
              <a:t>alto</a:t>
            </a:r>
            <a:r>
              <a:rPr lang="es-CO" sz="2000" dirty="0"/>
              <a:t>, lo cual se ajusta mucho mejor a  los diferenciales  observados  de  los precios en Cali  para  estos dos </a:t>
            </a:r>
            <a:r>
              <a:rPr lang="es-CO" sz="2000" dirty="0" smtClean="0"/>
              <a:t>casos </a:t>
            </a:r>
            <a:r>
              <a:rPr lang="es-CO" sz="2000" dirty="0"/>
              <a:t>extremos</a:t>
            </a:r>
          </a:p>
        </p:txBody>
      </p:sp>
      <p:sp>
        <p:nvSpPr>
          <p:cNvPr id="8" name="7 Redondear rectángulo de esquina diagonal"/>
          <p:cNvSpPr/>
          <p:nvPr/>
        </p:nvSpPr>
        <p:spPr>
          <a:xfrm>
            <a:off x="81121" y="1808820"/>
            <a:ext cx="1331640"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CO" sz="1400" b="1" dirty="0">
                <a:solidFill>
                  <a:schemeClr val="accent6">
                    <a:lumMod val="75000"/>
                  </a:schemeClr>
                </a:solidFill>
              </a:rPr>
              <a:t>Precios del suelo, segregación residencial y accesibilidad a los </a:t>
            </a:r>
            <a:br>
              <a:rPr lang="es-CO" sz="1400" b="1" dirty="0">
                <a:solidFill>
                  <a:schemeClr val="accent6">
                    <a:lumMod val="75000"/>
                  </a:schemeClr>
                </a:solidFill>
              </a:rPr>
            </a:br>
            <a:r>
              <a:rPr lang="es-CO" sz="1400" b="1" dirty="0">
                <a:solidFill>
                  <a:schemeClr val="accent6">
                    <a:lumMod val="75000"/>
                  </a:schemeClr>
                </a:solidFill>
              </a:rPr>
              <a:t>centros de empleo en Cali: un modelo GWR </a:t>
            </a:r>
            <a:endParaRPr lang="es-ES" sz="1400" b="1" dirty="0">
              <a:solidFill>
                <a:schemeClr val="bg1"/>
              </a:solidFill>
              <a:cs typeface="Arial" pitchFamily="34" charset="0"/>
            </a:endParaRPr>
          </a:p>
          <a:p>
            <a:pPr algn="ctr"/>
            <a:endParaRPr lang="es-ES" sz="1400" b="1" dirty="0" smtClean="0">
              <a:solidFill>
                <a:schemeClr val="bg1"/>
              </a:solidFill>
              <a:latin typeface="+mj-lt"/>
              <a:cs typeface="Arial" pitchFamily="34" charset="0"/>
            </a:endParaRPr>
          </a:p>
        </p:txBody>
      </p:sp>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14" y="260648"/>
            <a:ext cx="1190222" cy="792088"/>
          </a:xfrm>
          <a:prstGeom prst="rect">
            <a:avLst/>
          </a:prstGeom>
          <a:noFill/>
          <a:ln>
            <a:noFill/>
          </a:ln>
        </p:spPr>
      </p:pic>
      <p:pic>
        <p:nvPicPr>
          <p:cNvPr id="10" name="Imagen 9"/>
          <p:cNvPicPr/>
          <p:nvPr/>
        </p:nvPicPr>
        <p:blipFill>
          <a:blip r:embed="rId4" cstate="print">
            <a:extLst>
              <a:ext uri="{28A0092B-C50C-407E-A947-70E740481C1C}">
                <a14:useLocalDpi xmlns:a14="http://schemas.microsoft.com/office/drawing/2010/main" val="0"/>
              </a:ext>
            </a:extLst>
          </a:blip>
          <a:stretch>
            <a:fillRect/>
          </a:stretch>
        </p:blipFill>
        <p:spPr>
          <a:xfrm>
            <a:off x="91952" y="5759892"/>
            <a:ext cx="521259" cy="666810"/>
          </a:xfrm>
          <a:prstGeom prst="rect">
            <a:avLst/>
          </a:prstGeom>
        </p:spPr>
      </p:pic>
      <p:pic>
        <p:nvPicPr>
          <p:cNvPr id="11" name="Imagen 10"/>
          <p:cNvPicPr/>
          <p:nvPr/>
        </p:nvPicPr>
        <p:blipFill>
          <a:blip r:embed="rId5" cstate="print">
            <a:extLst>
              <a:ext uri="{28A0092B-C50C-407E-A947-70E740481C1C}">
                <a14:useLocalDpi xmlns:a14="http://schemas.microsoft.com/office/drawing/2010/main" val="0"/>
              </a:ext>
            </a:extLst>
          </a:blip>
          <a:stretch>
            <a:fillRect/>
          </a:stretch>
        </p:blipFill>
        <p:spPr>
          <a:xfrm>
            <a:off x="700665" y="5759892"/>
            <a:ext cx="615531" cy="666810"/>
          </a:xfrm>
          <a:prstGeom prst="rect">
            <a:avLst/>
          </a:prstGeom>
        </p:spPr>
      </p:pic>
    </p:spTree>
    <p:extLst>
      <p:ext uri="{BB962C8B-B14F-4D97-AF65-F5344CB8AC3E}">
        <p14:creationId xmlns:p14="http://schemas.microsoft.com/office/powerpoint/2010/main" val="66919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2138" y="0"/>
            <a:ext cx="1500167"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1 Título"/>
          <p:cNvSpPr>
            <a:spLocks noGrp="1"/>
          </p:cNvSpPr>
          <p:nvPr>
            <p:ph type="title"/>
          </p:nvPr>
        </p:nvSpPr>
        <p:spPr>
          <a:xfrm>
            <a:off x="2011321" y="1318251"/>
            <a:ext cx="7057817" cy="1660458"/>
          </a:xfrm>
        </p:spPr>
        <p:txBody>
          <a:bodyPr vert="horz" lIns="91440" tIns="45720" rIns="91440" bIns="45720" rtlCol="0">
            <a:normAutofit/>
          </a:bodyPr>
          <a:lstStyle/>
          <a:p>
            <a:pPr>
              <a:spcBef>
                <a:spcPct val="20000"/>
              </a:spcBef>
              <a:buFont typeface="Arial" pitchFamily="34" charset="0"/>
            </a:pPr>
            <a:r>
              <a:rPr lang="es-CO" sz="2400" b="1" dirty="0">
                <a:solidFill>
                  <a:schemeClr val="accent6">
                    <a:lumMod val="75000"/>
                  </a:schemeClr>
                </a:solidFill>
                <a:latin typeface="+mn-lt"/>
                <a:ea typeface="+mn-ea"/>
                <a:cs typeface="+mn-cs"/>
              </a:rPr>
              <a:t/>
            </a:r>
            <a:br>
              <a:rPr lang="es-CO" sz="2400" b="1" dirty="0">
                <a:solidFill>
                  <a:schemeClr val="accent6">
                    <a:lumMod val="75000"/>
                  </a:schemeClr>
                </a:solidFill>
                <a:latin typeface="+mn-lt"/>
                <a:ea typeface="+mn-ea"/>
                <a:cs typeface="+mn-cs"/>
              </a:rPr>
            </a:br>
            <a:r>
              <a:rPr lang="es-CO" sz="2400" b="1" dirty="0">
                <a:solidFill>
                  <a:srgbClr val="FF0000"/>
                </a:solidFill>
                <a:latin typeface="+mn-lt"/>
                <a:ea typeface="+mn-ea"/>
                <a:cs typeface="+mn-cs"/>
              </a:rPr>
              <a:t>Precios del suelo, </a:t>
            </a:r>
            <a:r>
              <a:rPr lang="es-CO" sz="2400" b="1" dirty="0" smtClean="0">
                <a:solidFill>
                  <a:srgbClr val="FF0000"/>
                </a:solidFill>
                <a:latin typeface="+mn-lt"/>
                <a:ea typeface="+mn-ea"/>
                <a:cs typeface="+mn-cs"/>
              </a:rPr>
              <a:t>segregación </a:t>
            </a:r>
            <a:r>
              <a:rPr lang="es-CO" sz="2400" b="1" dirty="0">
                <a:solidFill>
                  <a:srgbClr val="FF0000"/>
                </a:solidFill>
                <a:latin typeface="+mn-lt"/>
                <a:ea typeface="+mn-ea"/>
                <a:cs typeface="+mn-cs"/>
              </a:rPr>
              <a:t>residencial y </a:t>
            </a:r>
            <a:r>
              <a:rPr lang="es-CO" sz="2400" b="1" dirty="0" smtClean="0">
                <a:solidFill>
                  <a:srgbClr val="FF0000"/>
                </a:solidFill>
                <a:latin typeface="+mn-lt"/>
                <a:ea typeface="+mn-ea"/>
                <a:cs typeface="+mn-cs"/>
              </a:rPr>
              <a:t>accesibilidad </a:t>
            </a:r>
            <a:r>
              <a:rPr lang="es-CO" sz="2400" b="1" dirty="0">
                <a:solidFill>
                  <a:srgbClr val="FF0000"/>
                </a:solidFill>
                <a:latin typeface="+mn-lt"/>
                <a:ea typeface="+mn-ea"/>
                <a:cs typeface="+mn-cs"/>
              </a:rPr>
              <a:t>a los </a:t>
            </a:r>
            <a:br>
              <a:rPr lang="es-CO" sz="2400" b="1" dirty="0">
                <a:solidFill>
                  <a:srgbClr val="FF0000"/>
                </a:solidFill>
                <a:latin typeface="+mn-lt"/>
                <a:ea typeface="+mn-ea"/>
                <a:cs typeface="+mn-cs"/>
              </a:rPr>
            </a:br>
            <a:r>
              <a:rPr lang="es-CO" sz="2400" b="1" dirty="0">
                <a:solidFill>
                  <a:srgbClr val="FF0000"/>
                </a:solidFill>
                <a:latin typeface="+mn-lt"/>
                <a:ea typeface="+mn-ea"/>
                <a:cs typeface="+mn-cs"/>
              </a:rPr>
              <a:t>centros de empleo en Cali: un modelo GWR </a:t>
            </a:r>
            <a:endParaRPr lang="es-ES" sz="3100" b="1" dirty="0">
              <a:solidFill>
                <a:srgbClr val="FF0000"/>
              </a:solidFill>
              <a:latin typeface="+mn-lt"/>
              <a:ea typeface="+mn-ea"/>
              <a:cs typeface="+mn-cs"/>
            </a:endParaRPr>
          </a:p>
        </p:txBody>
      </p:sp>
      <p:sp>
        <p:nvSpPr>
          <p:cNvPr id="3" name="Marcador de contenido 2"/>
          <p:cNvSpPr>
            <a:spLocks noGrp="1"/>
          </p:cNvSpPr>
          <p:nvPr>
            <p:ph idx="1"/>
          </p:nvPr>
        </p:nvSpPr>
        <p:spPr>
          <a:xfrm>
            <a:off x="2163053" y="1699995"/>
            <a:ext cx="6635080" cy="4133055"/>
          </a:xfrm>
        </p:spPr>
        <p:txBody>
          <a:bodyPr>
            <a:normAutofit/>
          </a:bodyPr>
          <a:lstStyle/>
          <a:p>
            <a:pPr marL="0" indent="0" algn="ctr">
              <a:buNone/>
            </a:pPr>
            <a:endParaRPr lang="es-CO" sz="2400" b="1" dirty="0" smtClean="0">
              <a:solidFill>
                <a:schemeClr val="accent6">
                  <a:lumMod val="75000"/>
                </a:schemeClr>
              </a:solidFill>
            </a:endParaRPr>
          </a:p>
          <a:p>
            <a:pPr marL="0" indent="0" algn="ctr">
              <a:buNone/>
            </a:pPr>
            <a:endParaRPr lang="es-CO" sz="2400" b="1" dirty="0" smtClean="0">
              <a:latin typeface="Arial" panose="020B0604020202020204" pitchFamily="34" charset="0"/>
              <a:cs typeface="Arial" panose="020B0604020202020204" pitchFamily="34" charset="0"/>
            </a:endParaRPr>
          </a:p>
          <a:p>
            <a:pPr marL="0" indent="0" algn="ctr">
              <a:buNone/>
            </a:pPr>
            <a:endParaRPr lang="es-CO" sz="2400" b="1" dirty="0" smtClean="0">
              <a:latin typeface="Arial" panose="020B0604020202020204" pitchFamily="34" charset="0"/>
              <a:cs typeface="Arial" panose="020B0604020202020204" pitchFamily="34" charset="0"/>
            </a:endParaRPr>
          </a:p>
          <a:p>
            <a:pPr marL="0" indent="0" algn="ctr">
              <a:buNone/>
            </a:pPr>
            <a:endParaRPr lang="es-CO" sz="2000" b="1" dirty="0" smtClean="0">
              <a:solidFill>
                <a:srgbClr val="0070C0"/>
              </a:solidFill>
              <a:latin typeface="Arial" panose="020B0604020202020204" pitchFamily="34" charset="0"/>
              <a:cs typeface="Arial" panose="020B0604020202020204" pitchFamily="34" charset="0"/>
            </a:endParaRPr>
          </a:p>
          <a:p>
            <a:pPr marL="0" indent="0" algn="ctr">
              <a:buNone/>
            </a:pPr>
            <a:r>
              <a:rPr lang="es-CO" sz="2000" b="1" dirty="0" err="1" smtClean="0">
                <a:solidFill>
                  <a:srgbClr val="0070C0"/>
                </a:solidFill>
                <a:latin typeface="Arial" panose="020B0604020202020204" pitchFamily="34" charset="0"/>
                <a:cs typeface="Arial" panose="020B0604020202020204" pitchFamily="34" charset="0"/>
              </a:rPr>
              <a:t>Harvy</a:t>
            </a:r>
            <a:r>
              <a:rPr lang="es-CO" sz="2000" b="1" dirty="0" smtClean="0">
                <a:solidFill>
                  <a:srgbClr val="0070C0"/>
                </a:solidFill>
                <a:latin typeface="Arial" panose="020B0604020202020204" pitchFamily="34" charset="0"/>
                <a:cs typeface="Arial" panose="020B0604020202020204" pitchFamily="34" charset="0"/>
              </a:rPr>
              <a:t> </a:t>
            </a:r>
            <a:r>
              <a:rPr lang="es-CO" sz="2000" b="1" dirty="0">
                <a:solidFill>
                  <a:srgbClr val="0070C0"/>
                </a:solidFill>
                <a:latin typeface="Arial" panose="020B0604020202020204" pitchFamily="34" charset="0"/>
                <a:cs typeface="Arial" panose="020B0604020202020204" pitchFamily="34" charset="0"/>
              </a:rPr>
              <a:t>Vivas </a:t>
            </a:r>
            <a:r>
              <a:rPr lang="es-CO" sz="2000" b="1" dirty="0" smtClean="0">
                <a:solidFill>
                  <a:srgbClr val="0070C0"/>
                </a:solidFill>
                <a:latin typeface="Arial" panose="020B0604020202020204" pitchFamily="34" charset="0"/>
                <a:cs typeface="Arial" panose="020B0604020202020204" pitchFamily="34" charset="0"/>
              </a:rPr>
              <a:t>Pacheco</a:t>
            </a:r>
            <a:r>
              <a:rPr lang="es-CO" sz="2000" b="1" dirty="0" smtClean="0">
                <a:solidFill>
                  <a:srgbClr val="FF0000"/>
                </a:solidFill>
                <a:latin typeface="Arial" panose="020B0604020202020204" pitchFamily="34" charset="0"/>
                <a:cs typeface="Arial" panose="020B0604020202020204" pitchFamily="34" charset="0"/>
              </a:rPr>
              <a:t>*</a:t>
            </a:r>
            <a:endParaRPr lang="es-CO" sz="2000" b="1" dirty="0">
              <a:solidFill>
                <a:srgbClr val="FF0000"/>
              </a:solidFill>
              <a:latin typeface="Arial" panose="020B0604020202020204" pitchFamily="34" charset="0"/>
              <a:cs typeface="Arial" panose="020B0604020202020204" pitchFamily="34" charset="0"/>
            </a:endParaRPr>
          </a:p>
          <a:p>
            <a:pPr marL="0" indent="0" algn="ctr">
              <a:buNone/>
            </a:pPr>
            <a:r>
              <a:rPr lang="es-CO" sz="2000" b="1" dirty="0" smtClean="0">
                <a:solidFill>
                  <a:srgbClr val="0070C0"/>
                </a:solidFill>
                <a:latin typeface="Arial" panose="020B0604020202020204" pitchFamily="34" charset="0"/>
                <a:cs typeface="Arial" panose="020B0604020202020204" pitchFamily="34" charset="0"/>
              </a:rPr>
              <a:t>Jeisson </a:t>
            </a:r>
            <a:r>
              <a:rPr lang="es-CO" sz="2000" b="1" dirty="0">
                <a:solidFill>
                  <a:srgbClr val="0070C0"/>
                </a:solidFill>
                <a:latin typeface="Arial" panose="020B0604020202020204" pitchFamily="34" charset="0"/>
                <a:cs typeface="Arial" panose="020B0604020202020204" pitchFamily="34" charset="0"/>
              </a:rPr>
              <a:t>Ipia </a:t>
            </a:r>
            <a:r>
              <a:rPr lang="es-CO" sz="2000" b="1" dirty="0" smtClean="0">
                <a:solidFill>
                  <a:srgbClr val="0070C0"/>
                </a:solidFill>
                <a:latin typeface="Arial" panose="020B0604020202020204" pitchFamily="34" charset="0"/>
                <a:cs typeface="Arial" panose="020B0604020202020204" pitchFamily="34" charset="0"/>
              </a:rPr>
              <a:t>Astudillo</a:t>
            </a:r>
            <a:r>
              <a:rPr lang="es-CO" sz="2000" b="1" dirty="0" smtClean="0">
                <a:solidFill>
                  <a:srgbClr val="FF0000"/>
                </a:solidFill>
                <a:latin typeface="Arial" panose="020B0604020202020204" pitchFamily="34" charset="0"/>
                <a:cs typeface="Arial" panose="020B0604020202020204" pitchFamily="34" charset="0"/>
              </a:rPr>
              <a:t>**</a:t>
            </a:r>
            <a:endParaRPr lang="es-CO" sz="2000" b="1" dirty="0">
              <a:solidFill>
                <a:srgbClr val="FF0000"/>
              </a:solidFill>
              <a:latin typeface="Arial" panose="020B0604020202020204" pitchFamily="34" charset="0"/>
              <a:cs typeface="Arial" panose="020B0604020202020204" pitchFamily="34" charset="0"/>
            </a:endParaRPr>
          </a:p>
          <a:p>
            <a:pPr marL="0" indent="0" algn="ctr">
              <a:buNone/>
            </a:pPr>
            <a:r>
              <a:rPr lang="es-CO" sz="2000" b="1" dirty="0" smtClean="0">
                <a:solidFill>
                  <a:srgbClr val="0070C0"/>
                </a:solidFill>
                <a:latin typeface="Arial" panose="020B0604020202020204" pitchFamily="34" charset="0"/>
                <a:cs typeface="Arial" panose="020B0604020202020204" pitchFamily="34" charset="0"/>
              </a:rPr>
              <a:t>Diego Alejandro Rodríguez Mariaca</a:t>
            </a:r>
            <a:r>
              <a:rPr lang="es-CO" sz="2000" b="1" dirty="0" smtClean="0">
                <a:solidFill>
                  <a:srgbClr val="FF0000"/>
                </a:solidFill>
                <a:latin typeface="Arial" panose="020B0604020202020204" pitchFamily="34" charset="0"/>
                <a:cs typeface="Arial" panose="020B0604020202020204" pitchFamily="34" charset="0"/>
              </a:rPr>
              <a:t>***</a:t>
            </a:r>
            <a:endParaRPr lang="es-CO" sz="2000" b="1" dirty="0">
              <a:solidFill>
                <a:srgbClr val="FF0000"/>
              </a:solidFill>
              <a:latin typeface="Arial" panose="020B0604020202020204" pitchFamily="34" charset="0"/>
              <a:cs typeface="Arial" panose="020B0604020202020204" pitchFamily="34" charset="0"/>
            </a:endParaRPr>
          </a:p>
          <a:p>
            <a:pPr marL="0" indent="0" algn="ctr">
              <a:buNone/>
            </a:pPr>
            <a:endParaRPr lang="es-CO" sz="2400" b="1" dirty="0" smtClean="0">
              <a:solidFill>
                <a:srgbClr val="0070C0"/>
              </a:solidFill>
              <a:latin typeface="Arial" panose="020B0604020202020204" pitchFamily="34" charset="0"/>
              <a:cs typeface="Arial" panose="020B0604020202020204" pitchFamily="34" charset="0"/>
            </a:endParaRPr>
          </a:p>
          <a:p>
            <a:pPr marL="0" indent="0" algn="ctr">
              <a:buNone/>
            </a:pPr>
            <a:r>
              <a:rPr lang="es-CO" sz="2400" b="1" i="1" u="sng" dirty="0" smtClean="0">
                <a:solidFill>
                  <a:srgbClr val="FF0000"/>
                </a:solidFill>
                <a:latin typeface="Arial" panose="020B0604020202020204" pitchFamily="34" charset="0"/>
                <a:cs typeface="Arial" panose="020B0604020202020204" pitchFamily="34" charset="0"/>
              </a:rPr>
              <a:t>GRACIAS </a:t>
            </a:r>
          </a:p>
        </p:txBody>
      </p:sp>
      <p:sp>
        <p:nvSpPr>
          <p:cNvPr id="5" name="4 CuadroTexto"/>
          <p:cNvSpPr txBox="1"/>
          <p:nvPr/>
        </p:nvSpPr>
        <p:spPr>
          <a:xfrm>
            <a:off x="1654037" y="5737740"/>
            <a:ext cx="7415101" cy="954107"/>
          </a:xfrm>
          <a:prstGeom prst="rect">
            <a:avLst/>
          </a:prstGeom>
          <a:noFill/>
        </p:spPr>
        <p:txBody>
          <a:bodyPr wrap="square" rtlCol="0">
            <a:spAutoFit/>
          </a:bodyPr>
          <a:lstStyle/>
          <a:p>
            <a:r>
              <a:rPr lang="es-CO" sz="1400" b="1" dirty="0" smtClean="0">
                <a:solidFill>
                  <a:srgbClr val="FF0000"/>
                </a:solidFill>
              </a:rPr>
              <a:t>*</a:t>
            </a:r>
            <a:r>
              <a:rPr lang="es-CO" sz="1400" b="1" dirty="0">
                <a:solidFill>
                  <a:srgbClr val="0070C0"/>
                </a:solidFill>
              </a:rPr>
              <a:t>Facultad de Ciencias Sociales y Económicas, Universidad del Valle, Cali, Colombia</a:t>
            </a:r>
          </a:p>
          <a:p>
            <a:r>
              <a:rPr lang="es-CO" sz="1400" b="1" dirty="0">
                <a:solidFill>
                  <a:srgbClr val="FF0000"/>
                </a:solidFill>
              </a:rPr>
              <a:t>**</a:t>
            </a:r>
            <a:r>
              <a:rPr lang="es-CO" sz="1400" b="1" dirty="0">
                <a:solidFill>
                  <a:srgbClr val="0070C0"/>
                </a:solidFill>
              </a:rPr>
              <a:t>Facultad de Ciencias Económicas y Administrativas, Universidad Antonio Nariño, Cali, Colombia</a:t>
            </a:r>
          </a:p>
          <a:p>
            <a:r>
              <a:rPr lang="es-CO" sz="1400" b="1" dirty="0">
                <a:solidFill>
                  <a:srgbClr val="FF0000"/>
                </a:solidFill>
              </a:rPr>
              <a:t>***</a:t>
            </a:r>
            <a:r>
              <a:rPr lang="es-CO" sz="1400" b="1" dirty="0">
                <a:solidFill>
                  <a:srgbClr val="0070C0"/>
                </a:solidFill>
              </a:rPr>
              <a:t> Facultad de Ingeniería, Universidad del Valle, Cali, Colombia.</a:t>
            </a:r>
          </a:p>
          <a:p>
            <a:endParaRPr lang="es-CO" sz="1400" b="1" dirty="0" smtClean="0">
              <a:solidFill>
                <a:srgbClr val="0070C0"/>
              </a:solidFill>
            </a:endParaRP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789049" y="3015366"/>
            <a:ext cx="5126867" cy="6255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7466" y="200237"/>
            <a:ext cx="1533127" cy="1533127"/>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475875"/>
            <a:ext cx="706289" cy="1003908"/>
          </a:xfrm>
          <a:prstGeom prst="rect">
            <a:avLst/>
          </a:prstGeom>
        </p:spPr>
      </p:pic>
    </p:spTree>
    <p:extLst>
      <p:ext uri="{BB962C8B-B14F-4D97-AF65-F5344CB8AC3E}">
        <p14:creationId xmlns:p14="http://schemas.microsoft.com/office/powerpoint/2010/main" val="3782291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1" y="0"/>
            <a:ext cx="140364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p:nvPr>
        </p:nvSpPr>
        <p:spPr>
          <a:xfrm>
            <a:off x="1760808" y="188640"/>
            <a:ext cx="6925992" cy="634082"/>
          </a:xfrm>
        </p:spPr>
        <p:txBody>
          <a:bodyPr>
            <a:normAutofit/>
          </a:bodyPr>
          <a:lstStyle/>
          <a:p>
            <a:r>
              <a:rPr lang="es-CO" sz="2000" b="1" dirty="0">
                <a:solidFill>
                  <a:srgbClr val="0070C0"/>
                </a:solidFill>
                <a:latin typeface="Arial" panose="020B0604020202020204" pitchFamily="34" charset="0"/>
                <a:cs typeface="Arial" panose="020B0604020202020204" pitchFamily="34" charset="0"/>
              </a:rPr>
              <a:t>Literatura relacionada y consideraciones conceptuales</a:t>
            </a:r>
          </a:p>
        </p:txBody>
      </p:sp>
      <p:sp>
        <p:nvSpPr>
          <p:cNvPr id="8" name="Marcador de contenido 7"/>
          <p:cNvSpPr>
            <a:spLocks noGrp="1"/>
          </p:cNvSpPr>
          <p:nvPr>
            <p:ph idx="1"/>
          </p:nvPr>
        </p:nvSpPr>
        <p:spPr>
          <a:xfrm>
            <a:off x="1621964" y="930424"/>
            <a:ext cx="7203680" cy="4997152"/>
          </a:xfrm>
        </p:spPr>
        <p:txBody>
          <a:bodyPr>
            <a:normAutofit lnSpcReduction="10000"/>
          </a:bodyPr>
          <a:lstStyle/>
          <a:p>
            <a:pPr marL="0" indent="0">
              <a:buNone/>
            </a:pPr>
            <a:endParaRPr lang="es-CO" sz="2000" b="1"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en-US" sz="1600" dirty="0">
                <a:latin typeface="Arial" panose="020B0604020202020204" pitchFamily="34" charset="0"/>
                <a:ea typeface="Times New Roman" panose="02020603050405020304" pitchFamily="18" charset="0"/>
                <a:cs typeface="Arial" panose="020B0604020202020204" pitchFamily="34" charset="0"/>
              </a:rPr>
              <a:t>Von Thünen, J. H. (</a:t>
            </a:r>
            <a:r>
              <a:rPr lang="en-US" sz="1600" dirty="0" smtClean="0">
                <a:latin typeface="Arial" panose="020B0604020202020204" pitchFamily="34" charset="0"/>
                <a:ea typeface="Times New Roman" panose="02020603050405020304" pitchFamily="18" charset="0"/>
                <a:cs typeface="Arial" panose="020B0604020202020204" pitchFamily="34" charset="0"/>
              </a:rPr>
              <a:t>1826</a:t>
            </a:r>
            <a:r>
              <a:rPr lang="de-DE" sz="1600" dirty="0" smtClean="0">
                <a:latin typeface="Arial" panose="020B0604020202020204" pitchFamily="34" charset="0"/>
                <a:ea typeface="Times New Roman" panose="02020603050405020304" pitchFamily="18" charset="0"/>
                <a:cs typeface="Arial" panose="020B0604020202020204" pitchFamily="34" charset="0"/>
              </a:rPr>
              <a:t>), </a:t>
            </a:r>
            <a:r>
              <a:rPr lang="es-CO" sz="1600" dirty="0" smtClean="0">
                <a:latin typeface="Arial" panose="020B0604020202020204" pitchFamily="34" charset="0"/>
                <a:cs typeface="Arial" panose="020B0604020202020204" pitchFamily="34" charset="0"/>
              </a:rPr>
              <a:t>Christaller</a:t>
            </a:r>
            <a:r>
              <a:rPr lang="es-CO" sz="1600" dirty="0">
                <a:latin typeface="Arial" panose="020B0604020202020204" pitchFamily="34" charset="0"/>
                <a:cs typeface="Arial" panose="020B0604020202020204" pitchFamily="34" charset="0"/>
              </a:rPr>
              <a:t>, </a:t>
            </a:r>
            <a:r>
              <a:rPr lang="es-CO" sz="1600" dirty="0" smtClean="0">
                <a:latin typeface="Arial" panose="020B0604020202020204" pitchFamily="34" charset="0"/>
                <a:cs typeface="Arial" panose="020B0604020202020204" pitchFamily="34" charset="0"/>
              </a:rPr>
              <a:t>W(1933), </a:t>
            </a:r>
            <a:r>
              <a:rPr lang="es-ES"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Losh</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 (1940</a:t>
            </a:r>
            <a:r>
              <a:rPr lang="es-ES"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ES"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Clark-Mills (1954), </a:t>
            </a:r>
            <a:r>
              <a:rPr lang="es-CO" sz="1600" dirty="0" smtClean="0">
                <a:latin typeface="Arial" panose="020B0604020202020204" pitchFamily="34" charset="0"/>
                <a:cs typeface="Arial" panose="020B0604020202020204" pitchFamily="34" charset="0"/>
              </a:rPr>
              <a:t>Alonso</a:t>
            </a:r>
            <a:r>
              <a:rPr lang="es-CO" sz="1600" dirty="0">
                <a:latin typeface="Arial" panose="020B0604020202020204" pitchFamily="34" charset="0"/>
                <a:cs typeface="Arial" panose="020B0604020202020204" pitchFamily="34" charset="0"/>
              </a:rPr>
              <a:t>, </a:t>
            </a:r>
            <a:r>
              <a:rPr lang="es-CO" sz="1600" dirty="0" smtClean="0">
                <a:latin typeface="Arial" panose="020B0604020202020204" pitchFamily="34" charset="0"/>
                <a:cs typeface="Arial" panose="020B0604020202020204" pitchFamily="34" charset="0"/>
              </a:rPr>
              <a:t>(1964)</a:t>
            </a:r>
            <a:r>
              <a:rPr lang="es-ES" sz="1600" i="1" dirty="0" smtClean="0">
                <a:solidFill>
                  <a:srgbClr val="000000"/>
                </a:solidFill>
                <a:latin typeface="Arial" panose="020B0604020202020204" pitchFamily="34" charset="0"/>
                <a:cs typeface="Arial" panose="020B0604020202020204" pitchFamily="34" charset="0"/>
              </a:rPr>
              <a:t>, </a:t>
            </a:r>
            <a:r>
              <a:rPr lang="es-CO" sz="1600" dirty="0" smtClean="0">
                <a:latin typeface="Arial" panose="020B0604020202020204" pitchFamily="34" charset="0"/>
                <a:cs typeface="Arial" panose="020B0604020202020204" pitchFamily="34" charset="0"/>
              </a:rPr>
              <a:t>Richardson</a:t>
            </a:r>
            <a:r>
              <a:rPr lang="es-CO" sz="1600" dirty="0">
                <a:latin typeface="Arial" panose="020B0604020202020204" pitchFamily="34" charset="0"/>
                <a:cs typeface="Arial" panose="020B0604020202020204" pitchFamily="34" charset="0"/>
              </a:rPr>
              <a:t>, H. W. (1986</a:t>
            </a:r>
            <a:r>
              <a:rPr lang="es-CO" sz="1600" dirty="0" smtClean="0">
                <a:latin typeface="Arial" panose="020B0604020202020204" pitchFamily="34" charset="0"/>
                <a:cs typeface="Arial" panose="020B0604020202020204" pitchFamily="34" charset="0"/>
              </a:rPr>
              <a:t>), Polese, Mario (1998), Camagni, Roberto. (2005). </a:t>
            </a:r>
          </a:p>
          <a:p>
            <a:pPr>
              <a:buFont typeface="Wingdings" panose="05000000000000000000" pitchFamily="2" charset="2"/>
              <a:buChar char="v"/>
            </a:pPr>
            <a:endPar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v"/>
            </a:pPr>
            <a:r>
              <a:rPr lang="es-CO"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McDonald </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(1985), Giuliano y Small (1991), McDonald y </a:t>
            </a:r>
            <a:r>
              <a:rPr lang="es-CO"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Prather</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(1994), Small y </a:t>
            </a:r>
            <a:r>
              <a:rPr lang="es-CO"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Song</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(1994), McDonald y </a:t>
            </a:r>
            <a:r>
              <a:rPr lang="es-CO"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McMillen</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(1998), </a:t>
            </a:r>
            <a:r>
              <a:rPr lang="es-CO"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McMillen</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y Lester (2003),  </a:t>
            </a:r>
            <a:r>
              <a:rPr lang="es-CO"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Cervero</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y </a:t>
            </a:r>
            <a:r>
              <a:rPr lang="es-CO"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Wu</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(1997), Muñiz, Galindo y  García ( 2005), </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McDonald and </a:t>
            </a:r>
            <a:r>
              <a:rPr lang="es-ES"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Bowman</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(1979), </a:t>
            </a:r>
            <a:r>
              <a:rPr lang="es-ES"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McMillen</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(1996), McDonald and </a:t>
            </a:r>
            <a:r>
              <a:rPr lang="es-ES"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McMillen</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(1990), </a:t>
            </a:r>
            <a:r>
              <a:rPr lang="es-ES"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Dowall</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and </a:t>
            </a:r>
            <a:r>
              <a:rPr lang="es-ES"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Treffeisen</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(1991</a:t>
            </a:r>
            <a:r>
              <a:rPr lang="es-ES"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Thériault, M.,  y  François Des </a:t>
            </a:r>
            <a:r>
              <a:rPr lang="fr-FR"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Rosiers </a:t>
            </a:r>
            <a:r>
              <a:rPr lang="fr-FR"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(2011). </a:t>
            </a:r>
            <a:r>
              <a:rPr lang="es-CO" sz="16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Fujita</a:t>
            </a:r>
            <a:r>
              <a:rPr lang="es-CO"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(1989),  </a:t>
            </a:r>
            <a:r>
              <a:rPr lang="es-CO"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Duranton</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y  Puga </a:t>
            </a:r>
            <a:r>
              <a:rPr lang="es-CO"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2014</a:t>
            </a:r>
            <a:r>
              <a:rPr lang="es-CO"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CO"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Yu</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CO"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Wei</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y  </a:t>
            </a:r>
            <a:r>
              <a:rPr lang="es-CO"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Wu</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(2007);  </a:t>
            </a:r>
            <a:r>
              <a:rPr lang="es-CO"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Daniels</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(1975);   Duque,  Velásquez  </a:t>
            </a:r>
            <a:r>
              <a:rPr lang="es-CO"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y Agudelo </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(2011), (</a:t>
            </a:r>
            <a:r>
              <a:rPr lang="es-CO"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Smolka</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y  </a:t>
            </a:r>
            <a:r>
              <a:rPr lang="es-CO"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Mullahy</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2013, 2007), Jaramillo  (2009), </a:t>
            </a:r>
            <a:r>
              <a:rPr lang="es-CO"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Abramo</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CO"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2012) </a:t>
            </a:r>
            <a:r>
              <a:rPr lang="es-ES"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Borrero  </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(2018), Hansen (</a:t>
            </a:r>
            <a:r>
              <a:rPr lang="es-ES"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1959) </a:t>
            </a:r>
            <a:r>
              <a:rPr lang="es-CO"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Bocarejo</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y  Oviedo </a:t>
            </a:r>
            <a:r>
              <a:rPr lang="es-CO"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2012) y </a:t>
            </a:r>
            <a:r>
              <a:rPr lang="es-CO"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Guzman</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Oviedo y Rivera (2017)</a:t>
            </a:r>
            <a:endParaRPr lang="es-ES"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s-ES"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buFont typeface="Wingdings" panose="05000000000000000000" pitchFamily="2" charset="2"/>
              <a:buChar char="v"/>
            </a:pPr>
            <a:r>
              <a:rPr lang="es-ES"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Avendaño </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(2012) para  </a:t>
            </a:r>
            <a:r>
              <a:rPr lang="es-ES"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Bogotá</a:t>
            </a:r>
            <a:r>
              <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Duque (2013) para Medellín, Orozco (2013) para Manizales, Vivas (2012) y Ipia (2011)  para Cali</a:t>
            </a:r>
            <a:r>
              <a:rPr lang="es-CO"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s-C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Ipia  y  Vivas, 2017), (Restrepo  y  Rodríguez,  2018), (Rodríguez et. al, 2017).</a:t>
            </a:r>
            <a:endParaRPr lang="es-E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s-CO" sz="2000" dirty="0" smtClean="0">
              <a:latin typeface="Arial" panose="020B0604020202020204" pitchFamily="34" charset="0"/>
              <a:cs typeface="Arial" panose="020B0604020202020204" pitchFamily="34" charset="0"/>
            </a:endParaRPr>
          </a:p>
          <a:p>
            <a:pPr marL="0" indent="0">
              <a:buNone/>
            </a:pPr>
            <a:endParaRPr lang="es-CO" sz="1800" dirty="0"/>
          </a:p>
        </p:txBody>
      </p:sp>
      <p:sp>
        <p:nvSpPr>
          <p:cNvPr id="19" name="18 Redondear rectángulo de esquina diagonal"/>
          <p:cNvSpPr/>
          <p:nvPr/>
        </p:nvSpPr>
        <p:spPr>
          <a:xfrm>
            <a:off x="72009" y="1628800"/>
            <a:ext cx="1259632"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ES" sz="1400" b="1" dirty="0" smtClean="0">
                <a:solidFill>
                  <a:schemeClr val="bg1"/>
                </a:solidFill>
                <a:latin typeface="+mj-lt"/>
                <a:cs typeface="Arial" pitchFamily="34" charset="0"/>
              </a:rPr>
              <a:t>Estructura urbana y precios del suelo </a:t>
            </a:r>
          </a:p>
          <a:p>
            <a:pPr algn="ctr"/>
            <a:r>
              <a:rPr lang="es-ES" sz="1400" b="1" dirty="0" smtClean="0">
                <a:solidFill>
                  <a:schemeClr val="bg1"/>
                </a:solidFill>
                <a:latin typeface="+mj-lt"/>
                <a:cs typeface="Arial" pitchFamily="34" charset="0"/>
              </a:rPr>
              <a:t>:Una aplicación desde la econometría espacial. </a:t>
            </a:r>
          </a:p>
        </p:txBody>
      </p:sp>
      <p:sp>
        <p:nvSpPr>
          <p:cNvPr id="7" name="6 Redondear rectángulo de esquina diagonal"/>
          <p:cNvSpPr/>
          <p:nvPr/>
        </p:nvSpPr>
        <p:spPr>
          <a:xfrm>
            <a:off x="36005" y="1628800"/>
            <a:ext cx="1331640"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CO" sz="1400" b="1" dirty="0">
                <a:solidFill>
                  <a:schemeClr val="accent6">
                    <a:lumMod val="75000"/>
                  </a:schemeClr>
                </a:solidFill>
              </a:rPr>
              <a:t>Precios del suelo, segregación residencial y accesibilidad a los </a:t>
            </a:r>
            <a:br>
              <a:rPr lang="es-CO" sz="1400" b="1" dirty="0">
                <a:solidFill>
                  <a:schemeClr val="accent6">
                    <a:lumMod val="75000"/>
                  </a:schemeClr>
                </a:solidFill>
              </a:rPr>
            </a:br>
            <a:r>
              <a:rPr lang="es-CO" sz="1400" b="1" dirty="0">
                <a:solidFill>
                  <a:schemeClr val="accent6">
                    <a:lumMod val="75000"/>
                  </a:schemeClr>
                </a:solidFill>
              </a:rPr>
              <a:t>centros de empleo en Cali: un modelo GWR </a:t>
            </a:r>
            <a:endParaRPr lang="es-ES" sz="1400" b="1" dirty="0">
              <a:solidFill>
                <a:schemeClr val="bg1"/>
              </a:solidFill>
              <a:cs typeface="Arial" pitchFamily="34" charset="0"/>
            </a:endParaRPr>
          </a:p>
          <a:p>
            <a:pPr algn="ctr"/>
            <a:endParaRPr lang="es-ES" sz="1400" b="1" dirty="0" smtClean="0">
              <a:solidFill>
                <a:schemeClr val="bg1"/>
              </a:solidFill>
              <a:latin typeface="+mj-lt"/>
              <a:cs typeface="Arial" pitchFamily="34" charset="0"/>
            </a:endParaRPr>
          </a:p>
        </p:txBody>
      </p:sp>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14" y="260648"/>
            <a:ext cx="1190222" cy="792088"/>
          </a:xfrm>
          <a:prstGeom prst="rect">
            <a:avLst/>
          </a:prstGeom>
          <a:noFill/>
          <a:ln>
            <a:noFill/>
          </a:ln>
        </p:spPr>
      </p:pic>
      <p:pic>
        <p:nvPicPr>
          <p:cNvPr id="10" name="Imagen 9"/>
          <p:cNvPicPr/>
          <p:nvPr/>
        </p:nvPicPr>
        <p:blipFill>
          <a:blip r:embed="rId4" cstate="print">
            <a:extLst>
              <a:ext uri="{28A0092B-C50C-407E-A947-70E740481C1C}">
                <a14:useLocalDpi xmlns:a14="http://schemas.microsoft.com/office/drawing/2010/main" val="0"/>
              </a:ext>
            </a:extLst>
          </a:blip>
          <a:stretch>
            <a:fillRect/>
          </a:stretch>
        </p:blipFill>
        <p:spPr>
          <a:xfrm>
            <a:off x="91953" y="5759892"/>
            <a:ext cx="432838" cy="666810"/>
          </a:xfrm>
          <a:prstGeom prst="rect">
            <a:avLst/>
          </a:prstGeom>
        </p:spPr>
      </p:pic>
      <p:pic>
        <p:nvPicPr>
          <p:cNvPr id="11" name="Imagen 10"/>
          <p:cNvPicPr/>
          <p:nvPr/>
        </p:nvPicPr>
        <p:blipFill>
          <a:blip r:embed="rId5" cstate="print">
            <a:extLst>
              <a:ext uri="{28A0092B-C50C-407E-A947-70E740481C1C}">
                <a14:useLocalDpi xmlns:a14="http://schemas.microsoft.com/office/drawing/2010/main" val="0"/>
              </a:ext>
            </a:extLst>
          </a:blip>
          <a:stretch>
            <a:fillRect/>
          </a:stretch>
        </p:blipFill>
        <p:spPr>
          <a:xfrm>
            <a:off x="700665" y="5759892"/>
            <a:ext cx="615531" cy="666810"/>
          </a:xfrm>
          <a:prstGeom prst="rect">
            <a:avLst/>
          </a:prstGeom>
        </p:spPr>
      </p:pic>
    </p:spTree>
    <p:extLst>
      <p:ext uri="{BB962C8B-B14F-4D97-AF65-F5344CB8AC3E}">
        <p14:creationId xmlns:p14="http://schemas.microsoft.com/office/powerpoint/2010/main" val="3426713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1" y="0"/>
            <a:ext cx="140364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p:nvPr>
        </p:nvSpPr>
        <p:spPr>
          <a:xfrm>
            <a:off x="1760808" y="188640"/>
            <a:ext cx="6925992" cy="634082"/>
          </a:xfrm>
        </p:spPr>
        <p:txBody>
          <a:bodyPr>
            <a:normAutofit/>
          </a:bodyPr>
          <a:lstStyle/>
          <a:p>
            <a:r>
              <a:rPr lang="es-CO" sz="2000" b="1" dirty="0">
                <a:solidFill>
                  <a:srgbClr val="0070C0"/>
                </a:solidFill>
                <a:latin typeface="Arial" panose="020B0604020202020204" pitchFamily="34" charset="0"/>
                <a:cs typeface="Arial" panose="020B0604020202020204" pitchFamily="34" charset="0"/>
              </a:rPr>
              <a:t>Literatura relacionada y consideraciones </a:t>
            </a:r>
            <a:r>
              <a:rPr lang="es-CO" sz="2000" b="1" dirty="0" smtClean="0">
                <a:solidFill>
                  <a:srgbClr val="0070C0"/>
                </a:solidFill>
                <a:latin typeface="Arial" panose="020B0604020202020204" pitchFamily="34" charset="0"/>
                <a:cs typeface="Arial" panose="020B0604020202020204" pitchFamily="34" charset="0"/>
              </a:rPr>
              <a:t>conceptuales</a:t>
            </a:r>
            <a:endParaRPr lang="es-CO" sz="2000" b="1" dirty="0">
              <a:solidFill>
                <a:srgbClr val="0070C0"/>
              </a:solidFill>
              <a:latin typeface="Arial" panose="020B0604020202020204" pitchFamily="34" charset="0"/>
              <a:cs typeface="Arial" panose="020B0604020202020204" pitchFamily="34" charset="0"/>
            </a:endParaRPr>
          </a:p>
        </p:txBody>
      </p:sp>
      <p:sp>
        <p:nvSpPr>
          <p:cNvPr id="8" name="Marcador de contenido 7"/>
          <p:cNvSpPr>
            <a:spLocks noGrp="1"/>
          </p:cNvSpPr>
          <p:nvPr>
            <p:ph idx="1"/>
          </p:nvPr>
        </p:nvSpPr>
        <p:spPr>
          <a:xfrm>
            <a:off x="1760808" y="1340768"/>
            <a:ext cx="7056784" cy="4837579"/>
          </a:xfrm>
        </p:spPr>
        <p:txBody>
          <a:bodyPr>
            <a:normAutofit fontScale="62500" lnSpcReduction="20000"/>
          </a:bodyPr>
          <a:lstStyle/>
          <a:p>
            <a:pPr marL="0" indent="0">
              <a:buNone/>
            </a:pPr>
            <a:endParaRPr lang="es-CO" sz="1800" dirty="0" smtClean="0"/>
          </a:p>
          <a:p>
            <a:pPr marL="0" indent="0">
              <a:buNone/>
            </a:pPr>
            <a:endParaRPr lang="es-CO" sz="2000" dirty="0" smtClean="0">
              <a:latin typeface="Arial" panose="020B0604020202020204" pitchFamily="34" charset="0"/>
              <a:cs typeface="Arial" panose="020B0604020202020204" pitchFamily="34" charset="0"/>
            </a:endParaRPr>
          </a:p>
          <a:p>
            <a:pPr marL="0" indent="0">
              <a:buNone/>
            </a:pPr>
            <a:endParaRPr lang="es-CO" sz="2000" dirty="0" smtClean="0">
              <a:latin typeface="Arial" panose="020B0604020202020204" pitchFamily="34" charset="0"/>
              <a:cs typeface="Arial" panose="020B0604020202020204" pitchFamily="34" charset="0"/>
            </a:endParaRPr>
          </a:p>
          <a:p>
            <a:pPr lvl="0">
              <a:lnSpc>
                <a:spcPct val="170000"/>
              </a:lnSpc>
              <a:buFont typeface="Wingdings" panose="05000000000000000000" pitchFamily="2" charset="2"/>
              <a:buChar char="v"/>
            </a:pPr>
            <a:r>
              <a:rPr lang="es-CO" sz="2600" dirty="0">
                <a:solidFill>
                  <a:prstClr val="black"/>
                </a:solidFill>
                <a:latin typeface="Arial" panose="020B0604020202020204" pitchFamily="34" charset="0"/>
                <a:cs typeface="Arial" panose="020B0604020202020204" pitchFamily="34" charset="0"/>
              </a:rPr>
              <a:t>Identificación de CBD y </a:t>
            </a:r>
            <a:r>
              <a:rPr lang="es-CO" sz="2600" dirty="0" smtClean="0">
                <a:solidFill>
                  <a:prstClr val="black"/>
                </a:solidFill>
                <a:latin typeface="Arial" panose="020B0604020202020204" pitchFamily="34" charset="0"/>
                <a:cs typeface="Arial" panose="020B0604020202020204" pitchFamily="34" charset="0"/>
              </a:rPr>
              <a:t>SBD*</a:t>
            </a:r>
            <a:endParaRPr lang="es-CO" sz="2600" dirty="0" smtClean="0">
              <a:latin typeface="Arial" panose="020B0604020202020204" pitchFamily="34" charset="0"/>
              <a:cs typeface="Arial" panose="020B0604020202020204" pitchFamily="34" charset="0"/>
            </a:endParaRPr>
          </a:p>
          <a:p>
            <a:pPr lvl="0">
              <a:lnSpc>
                <a:spcPct val="170000"/>
              </a:lnSpc>
              <a:buFont typeface="Wingdings" panose="05000000000000000000" pitchFamily="2" charset="2"/>
              <a:buChar char="v"/>
            </a:pPr>
            <a:r>
              <a:rPr lang="es-CO" sz="2600" dirty="0">
                <a:solidFill>
                  <a:prstClr val="black"/>
                </a:solidFill>
                <a:latin typeface="Arial" panose="020B0604020202020204" pitchFamily="34" charset="0"/>
                <a:cs typeface="Arial" panose="020B0604020202020204" pitchFamily="34" charset="0"/>
              </a:rPr>
              <a:t>Funciones de densidad: Exponencial negativa y Cubic Spline</a:t>
            </a:r>
            <a:r>
              <a:rPr lang="es-CO" sz="2600" dirty="0" smtClean="0">
                <a:solidFill>
                  <a:prstClr val="black"/>
                </a:solidFill>
                <a:latin typeface="Arial" panose="020B0604020202020204" pitchFamily="34" charset="0"/>
                <a:cs typeface="Arial" panose="020B0604020202020204" pitchFamily="34" charset="0"/>
              </a:rPr>
              <a:t>.</a:t>
            </a:r>
            <a:endParaRPr lang="es-CO" sz="2600" dirty="0" smtClean="0">
              <a:latin typeface="Arial" panose="020B0604020202020204" pitchFamily="34" charset="0"/>
              <a:cs typeface="Arial" panose="020B0604020202020204" pitchFamily="34" charset="0"/>
            </a:endParaRPr>
          </a:p>
          <a:p>
            <a:pPr>
              <a:lnSpc>
                <a:spcPct val="170000"/>
              </a:lnSpc>
              <a:buFont typeface="Wingdings" panose="05000000000000000000" pitchFamily="2" charset="2"/>
              <a:buChar char="v"/>
            </a:pPr>
            <a:r>
              <a:rPr lang="es-CO" sz="2600" dirty="0" smtClean="0">
                <a:latin typeface="Arial" panose="020B0604020202020204" pitchFamily="34" charset="0"/>
                <a:cs typeface="Arial" panose="020B0604020202020204" pitchFamily="34" charset="0"/>
              </a:rPr>
              <a:t>Análisis exploratorio de datos espaciales</a:t>
            </a:r>
          </a:p>
          <a:p>
            <a:pPr>
              <a:lnSpc>
                <a:spcPct val="170000"/>
              </a:lnSpc>
              <a:buFont typeface="Wingdings" panose="05000000000000000000" pitchFamily="2" charset="2"/>
              <a:buChar char="v"/>
            </a:pPr>
            <a:r>
              <a:rPr lang="es-CO" sz="2600" dirty="0" smtClean="0">
                <a:latin typeface="Arial" panose="020B0604020202020204" pitchFamily="34" charset="0"/>
                <a:cs typeface="Arial" panose="020B0604020202020204" pitchFamily="34" charset="0"/>
              </a:rPr>
              <a:t>Indicador de accesibilidad compuesto</a:t>
            </a:r>
          </a:p>
          <a:p>
            <a:pPr>
              <a:lnSpc>
                <a:spcPct val="170000"/>
              </a:lnSpc>
              <a:buFont typeface="Wingdings" panose="05000000000000000000" pitchFamily="2" charset="2"/>
              <a:buChar char="v"/>
            </a:pPr>
            <a:r>
              <a:rPr lang="es-CO" sz="2600" dirty="0" smtClean="0">
                <a:latin typeface="Arial" panose="020B0604020202020204" pitchFamily="34" charset="0"/>
                <a:cs typeface="Arial" panose="020B0604020202020204" pitchFamily="34" charset="0"/>
              </a:rPr>
              <a:t>Índice de segregación  </a:t>
            </a:r>
          </a:p>
          <a:p>
            <a:pPr>
              <a:lnSpc>
                <a:spcPct val="170000"/>
              </a:lnSpc>
              <a:buFont typeface="Wingdings" panose="05000000000000000000" pitchFamily="2" charset="2"/>
              <a:buChar char="v"/>
            </a:pPr>
            <a:r>
              <a:rPr lang="es-CO" sz="2600" dirty="0" smtClean="0">
                <a:latin typeface="Arial" panose="020B0604020202020204" pitchFamily="34" charset="0"/>
                <a:cs typeface="Arial" panose="020B0604020202020204" pitchFamily="34" charset="0"/>
              </a:rPr>
              <a:t>Especificación y  estimación de regresiones espaciales  </a:t>
            </a:r>
          </a:p>
          <a:p>
            <a:pPr>
              <a:buFont typeface="Wingdings" panose="05000000000000000000" pitchFamily="2" charset="2"/>
              <a:buChar char="v"/>
            </a:pPr>
            <a:endParaRPr lang="es-CO" sz="2000" dirty="0" smtClean="0">
              <a:latin typeface="Arial" panose="020B0604020202020204" pitchFamily="34" charset="0"/>
              <a:cs typeface="Arial" panose="020B0604020202020204" pitchFamily="34" charset="0"/>
            </a:endParaRPr>
          </a:p>
          <a:p>
            <a:pPr marL="0" indent="0">
              <a:buNone/>
            </a:pPr>
            <a:endParaRPr lang="es-CO" sz="2000" dirty="0" smtClean="0">
              <a:latin typeface="Arial" panose="020B0604020202020204" pitchFamily="34" charset="0"/>
              <a:cs typeface="Arial" panose="020B0604020202020204" pitchFamily="34" charset="0"/>
            </a:endParaRPr>
          </a:p>
          <a:p>
            <a:pPr marL="0" indent="0">
              <a:buNone/>
            </a:pPr>
            <a:endParaRPr lang="es-CO" sz="2000" dirty="0">
              <a:latin typeface="Arial" panose="020B0604020202020204" pitchFamily="34" charset="0"/>
              <a:cs typeface="Arial" panose="020B0604020202020204" pitchFamily="34" charset="0"/>
            </a:endParaRPr>
          </a:p>
          <a:p>
            <a:pPr marL="0" indent="0">
              <a:buNone/>
            </a:pPr>
            <a:endParaRPr lang="es-CO" sz="2000" dirty="0" smtClean="0">
              <a:latin typeface="Arial" panose="020B0604020202020204" pitchFamily="34" charset="0"/>
              <a:cs typeface="Arial" panose="020B0604020202020204" pitchFamily="34" charset="0"/>
            </a:endParaRPr>
          </a:p>
          <a:p>
            <a:pPr marL="0" indent="0">
              <a:buNone/>
            </a:pPr>
            <a:endParaRPr lang="es-CO" sz="2000" dirty="0" smtClean="0">
              <a:latin typeface="Arial" panose="020B0604020202020204" pitchFamily="34" charset="0"/>
              <a:cs typeface="Arial" panose="020B0604020202020204" pitchFamily="34" charset="0"/>
            </a:endParaRPr>
          </a:p>
          <a:p>
            <a:pPr marL="0" indent="0" algn="just">
              <a:lnSpc>
                <a:spcPct val="110000"/>
              </a:lnSpc>
              <a:buNone/>
            </a:pPr>
            <a:r>
              <a:rPr lang="es-CO" sz="2000" dirty="0" smtClean="0"/>
              <a:t>*</a:t>
            </a:r>
            <a:r>
              <a:rPr lang="es-CO" sz="2000" baseline="30000" dirty="0">
                <a:latin typeface="Times New Roman" panose="02020603050405020304" pitchFamily="18" charset="0"/>
                <a:ea typeface="Calibri" panose="020F0502020204030204" pitchFamily="34" charset="0"/>
                <a:cs typeface="Times New Roman" panose="02020603050405020304" pitchFamily="18" charset="0"/>
              </a:rPr>
              <a:t>En este trabajo se define el CBD (Central Business District) o centro tradicional de negocios como aquella sección urbana (barrio) con mayor densidad de empleo donde esta se define como el número de empleos en el barrio sobre el área del barrio (barrio</a:t>
            </a:r>
            <a:r>
              <a:rPr lang="es-CO" sz="2000" baseline="-25000" dirty="0">
                <a:latin typeface="Times New Roman" panose="02020603050405020304" pitchFamily="18" charset="0"/>
                <a:ea typeface="Calibri" panose="020F0502020204030204" pitchFamily="34" charset="0"/>
                <a:cs typeface="Times New Roman" panose="02020603050405020304" pitchFamily="18" charset="0"/>
              </a:rPr>
              <a:t>i </a:t>
            </a:r>
            <a:r>
              <a:rPr lang="es-CO" sz="2000" baseline="30000" dirty="0">
                <a:latin typeface="Times New Roman" panose="02020603050405020304" pitchFamily="18" charset="0"/>
                <a:ea typeface="Calibri" panose="020F0502020204030204" pitchFamily="34" charset="0"/>
                <a:cs typeface="Times New Roman" panose="02020603050405020304" pitchFamily="18" charset="0"/>
              </a:rPr>
              <a:t>/Área del barrio</a:t>
            </a:r>
            <a:r>
              <a:rPr lang="es-CO" sz="2000" baseline="-25000" dirty="0">
                <a:latin typeface="Times New Roman" panose="02020603050405020304" pitchFamily="18" charset="0"/>
                <a:ea typeface="Calibri" panose="020F0502020204030204" pitchFamily="34" charset="0"/>
                <a:cs typeface="Times New Roman" panose="02020603050405020304" pitchFamily="18" charset="0"/>
              </a:rPr>
              <a:t>i</a:t>
            </a:r>
            <a:r>
              <a:rPr lang="es-CO" sz="2000" baseline="30000" dirty="0">
                <a:latin typeface="Times New Roman" panose="02020603050405020304" pitchFamily="18" charset="0"/>
                <a:ea typeface="Calibri" panose="020F0502020204030204" pitchFamily="34" charset="0"/>
                <a:cs typeface="Times New Roman" panose="02020603050405020304" pitchFamily="18" charset="0"/>
              </a:rPr>
              <a:t>). A su vez los subcentros de empleo SBD (Suburban Business District) se definen como aquella sección urbana cuya densidad de empleo es el doble de la </a:t>
            </a:r>
            <a:r>
              <a:rPr lang="es-CO" sz="2000" baseline="30000" dirty="0" smtClean="0">
                <a:latin typeface="Times New Roman" panose="02020603050405020304" pitchFamily="18" charset="0"/>
                <a:ea typeface="Calibri" panose="020F0502020204030204" pitchFamily="34" charset="0"/>
                <a:cs typeface="Times New Roman" panose="02020603050405020304" pitchFamily="18" charset="0"/>
              </a:rPr>
              <a:t>media</a:t>
            </a:r>
            <a:r>
              <a:rPr lang="es-CO"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es-CO" sz="2000" baseline="30000" dirty="0" smtClean="0">
                <a:latin typeface="Times New Roman" panose="02020603050405020304" pitchFamily="18" charset="0"/>
                <a:ea typeface="Calibri" panose="020F0502020204030204" pitchFamily="34" charset="0"/>
                <a:cs typeface="Times New Roman" panose="02020603050405020304" pitchFamily="18" charset="0"/>
              </a:rPr>
              <a:t>urbana</a:t>
            </a:r>
            <a:r>
              <a:rPr lang="es-CO" sz="2000" baseline="30000" dirty="0">
                <a:latin typeface="Times New Roman" panose="02020603050405020304" pitchFamily="18" charset="0"/>
                <a:ea typeface="Calibri" panose="020F0502020204030204" pitchFamily="34" charset="0"/>
                <a:cs typeface="Times New Roman" panose="02020603050405020304" pitchFamily="18" charset="0"/>
              </a:rPr>
              <a:t>. </a:t>
            </a:r>
            <a:endParaRPr lang="es-CO" sz="2000" dirty="0">
              <a:latin typeface="Times New Roman" panose="02020603050405020304" pitchFamily="18" charset="0"/>
              <a:cs typeface="Times New Roman" panose="02020603050405020304" pitchFamily="18" charset="0"/>
            </a:endParaRPr>
          </a:p>
        </p:txBody>
      </p:sp>
      <p:sp>
        <p:nvSpPr>
          <p:cNvPr id="19" name="18 Redondear rectángulo de esquina diagonal"/>
          <p:cNvSpPr/>
          <p:nvPr/>
        </p:nvSpPr>
        <p:spPr>
          <a:xfrm>
            <a:off x="72009" y="1628800"/>
            <a:ext cx="1259632"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ES" sz="1400" b="1" dirty="0" smtClean="0">
                <a:solidFill>
                  <a:schemeClr val="bg1"/>
                </a:solidFill>
                <a:latin typeface="+mj-lt"/>
                <a:cs typeface="Arial" pitchFamily="34" charset="0"/>
              </a:rPr>
              <a:t>Estructura urbana y precios del suelo </a:t>
            </a:r>
          </a:p>
          <a:p>
            <a:pPr algn="ctr"/>
            <a:r>
              <a:rPr lang="es-ES" sz="1400" b="1" dirty="0" smtClean="0">
                <a:solidFill>
                  <a:schemeClr val="bg1"/>
                </a:solidFill>
                <a:latin typeface="+mj-lt"/>
                <a:cs typeface="Arial" pitchFamily="34" charset="0"/>
              </a:rPr>
              <a:t>:Una aplicación desde la econometría espacial. </a:t>
            </a:r>
          </a:p>
        </p:txBody>
      </p:sp>
      <p:sp>
        <p:nvSpPr>
          <p:cNvPr id="7" name="6 Redondear rectángulo de esquina diagonal"/>
          <p:cNvSpPr/>
          <p:nvPr/>
        </p:nvSpPr>
        <p:spPr>
          <a:xfrm>
            <a:off x="36005" y="1628800"/>
            <a:ext cx="1331640"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CO" sz="1400" b="1" dirty="0">
                <a:solidFill>
                  <a:schemeClr val="accent6">
                    <a:lumMod val="75000"/>
                  </a:schemeClr>
                </a:solidFill>
              </a:rPr>
              <a:t>Precios del suelo, segregación residencial y accesibilidad a los </a:t>
            </a:r>
            <a:br>
              <a:rPr lang="es-CO" sz="1400" b="1" dirty="0">
                <a:solidFill>
                  <a:schemeClr val="accent6">
                    <a:lumMod val="75000"/>
                  </a:schemeClr>
                </a:solidFill>
              </a:rPr>
            </a:br>
            <a:r>
              <a:rPr lang="es-CO" sz="1400" b="1" dirty="0">
                <a:solidFill>
                  <a:schemeClr val="accent6">
                    <a:lumMod val="75000"/>
                  </a:schemeClr>
                </a:solidFill>
              </a:rPr>
              <a:t>centros de empleo en Cali: un modelo GWR </a:t>
            </a:r>
            <a:endParaRPr lang="es-ES" sz="1400" b="1" dirty="0">
              <a:solidFill>
                <a:schemeClr val="bg1"/>
              </a:solidFill>
              <a:cs typeface="Arial" pitchFamily="34" charset="0"/>
            </a:endParaRPr>
          </a:p>
          <a:p>
            <a:pPr algn="ctr"/>
            <a:endParaRPr lang="es-ES" sz="1400" b="1" dirty="0" smtClean="0">
              <a:solidFill>
                <a:schemeClr val="bg1"/>
              </a:solidFill>
              <a:latin typeface="+mj-lt"/>
              <a:cs typeface="Arial" pitchFamily="34" charset="0"/>
            </a:endParaRPr>
          </a:p>
        </p:txBody>
      </p:sp>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14" y="260648"/>
            <a:ext cx="1190222" cy="792088"/>
          </a:xfrm>
          <a:prstGeom prst="rect">
            <a:avLst/>
          </a:prstGeom>
          <a:noFill/>
          <a:ln>
            <a:noFill/>
          </a:ln>
        </p:spPr>
      </p:pic>
      <p:pic>
        <p:nvPicPr>
          <p:cNvPr id="11" name="Imagen 10"/>
          <p:cNvPicPr/>
          <p:nvPr/>
        </p:nvPicPr>
        <p:blipFill>
          <a:blip r:embed="rId4" cstate="print">
            <a:extLst>
              <a:ext uri="{28A0092B-C50C-407E-A947-70E740481C1C}">
                <a14:useLocalDpi xmlns:a14="http://schemas.microsoft.com/office/drawing/2010/main" val="0"/>
              </a:ext>
            </a:extLst>
          </a:blip>
          <a:stretch>
            <a:fillRect/>
          </a:stretch>
        </p:blipFill>
        <p:spPr>
          <a:xfrm>
            <a:off x="91952" y="5759892"/>
            <a:ext cx="521259" cy="666810"/>
          </a:xfrm>
          <a:prstGeom prst="rect">
            <a:avLst/>
          </a:prstGeom>
        </p:spPr>
      </p:pic>
      <p:pic>
        <p:nvPicPr>
          <p:cNvPr id="12" name="Imagen 11"/>
          <p:cNvPicPr/>
          <p:nvPr/>
        </p:nvPicPr>
        <p:blipFill>
          <a:blip r:embed="rId5" cstate="print">
            <a:extLst>
              <a:ext uri="{28A0092B-C50C-407E-A947-70E740481C1C}">
                <a14:useLocalDpi xmlns:a14="http://schemas.microsoft.com/office/drawing/2010/main" val="0"/>
              </a:ext>
            </a:extLst>
          </a:blip>
          <a:stretch>
            <a:fillRect/>
          </a:stretch>
        </p:blipFill>
        <p:spPr>
          <a:xfrm>
            <a:off x="700665" y="5759892"/>
            <a:ext cx="615531" cy="666810"/>
          </a:xfrm>
          <a:prstGeom prst="rect">
            <a:avLst/>
          </a:prstGeom>
        </p:spPr>
      </p:pic>
    </p:spTree>
    <p:extLst>
      <p:ext uri="{BB962C8B-B14F-4D97-AF65-F5344CB8AC3E}">
        <p14:creationId xmlns:p14="http://schemas.microsoft.com/office/powerpoint/2010/main" val="421798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1" y="0"/>
            <a:ext cx="140364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p:nvPr>
        </p:nvSpPr>
        <p:spPr>
          <a:xfrm>
            <a:off x="1763688" y="116632"/>
            <a:ext cx="6925992" cy="562074"/>
          </a:xfrm>
        </p:spPr>
        <p:txBody>
          <a:bodyPr>
            <a:normAutofit/>
          </a:bodyPr>
          <a:lstStyle/>
          <a:p>
            <a:r>
              <a:rPr lang="es-CO" sz="2000" b="1" dirty="0" smtClean="0">
                <a:solidFill>
                  <a:srgbClr val="0070C0"/>
                </a:solidFill>
                <a:latin typeface="Arial" panose="020B0604020202020204" pitchFamily="34" charset="0"/>
                <a:cs typeface="Arial" panose="020B0604020202020204" pitchFamily="34" charset="0"/>
              </a:rPr>
              <a:t>Datos, métodos y estimaciones  </a:t>
            </a:r>
            <a:endParaRPr lang="es-CO" sz="2000" b="1" dirty="0">
              <a:solidFill>
                <a:srgbClr val="0070C0"/>
              </a:solidFill>
              <a:latin typeface="Arial" panose="020B0604020202020204" pitchFamily="34" charset="0"/>
              <a:cs typeface="Arial" panose="020B0604020202020204" pitchFamily="34" charset="0"/>
            </a:endParaRPr>
          </a:p>
        </p:txBody>
      </p:sp>
      <p:sp>
        <p:nvSpPr>
          <p:cNvPr id="8" name="Marcador de contenido 7"/>
          <p:cNvSpPr>
            <a:spLocks noGrp="1"/>
          </p:cNvSpPr>
          <p:nvPr>
            <p:ph idx="1"/>
          </p:nvPr>
        </p:nvSpPr>
        <p:spPr>
          <a:xfrm>
            <a:off x="1756542" y="836712"/>
            <a:ext cx="7207945" cy="5256584"/>
          </a:xfrm>
        </p:spPr>
        <p:txBody>
          <a:bodyPr>
            <a:normAutofit fontScale="70000" lnSpcReduction="20000"/>
          </a:bodyPr>
          <a:lstStyle/>
          <a:p>
            <a:pPr marL="0" indent="0" algn="just">
              <a:buNone/>
            </a:pPr>
            <a:endParaRPr lang="es-CO" sz="2000" dirty="0" smtClean="0">
              <a:latin typeface="Times New Roman"/>
              <a:ea typeface="Calibri"/>
            </a:endParaRPr>
          </a:p>
          <a:p>
            <a:pPr algn="just"/>
            <a:r>
              <a:rPr lang="es-CO" sz="2300" dirty="0">
                <a:latin typeface="Arial" panose="020B0604020202020204" pitchFamily="34" charset="0"/>
                <a:ea typeface="Calibri"/>
                <a:cs typeface="Arial" panose="020B0604020202020204" pitchFamily="34" charset="0"/>
              </a:rPr>
              <a:t>La base inicial contaba con un total 676.023 predios (observaciones), realizado el proceso de elaboración de la base de datos se suprimieron 73.681 observaciones correspondientes a la zona rural para trabajar con un total de 602.342 predios urbanos, de los cuales 537.557 son de uso residencial y 64.785 a otras actividades económicas (industria, comercio, servicios, institucional, etc.). Agregando las variables por barrio se obtuvieron </a:t>
            </a:r>
            <a:r>
              <a:rPr lang="es-CO" sz="2300" dirty="0" smtClean="0">
                <a:latin typeface="Arial" panose="020B0604020202020204" pitchFamily="34" charset="0"/>
                <a:ea typeface="Calibri"/>
                <a:cs typeface="Arial" panose="020B0604020202020204" pitchFamily="34" charset="0"/>
              </a:rPr>
              <a:t>326 observaciones (polígonos</a:t>
            </a:r>
            <a:r>
              <a:rPr lang="es-CO" sz="2300" dirty="0">
                <a:latin typeface="Arial" panose="020B0604020202020204" pitchFamily="34" charset="0"/>
                <a:ea typeface="Calibri"/>
                <a:cs typeface="Arial" panose="020B0604020202020204" pitchFamily="34" charset="0"/>
              </a:rPr>
              <a:t>). </a:t>
            </a:r>
            <a:r>
              <a:rPr lang="es-CO" sz="2300" dirty="0" smtClean="0">
                <a:latin typeface="Arial" panose="020B0604020202020204" pitchFamily="34" charset="0"/>
                <a:ea typeface="Calibri"/>
                <a:cs typeface="Arial" panose="020B0604020202020204" pitchFamily="34" charset="0"/>
              </a:rPr>
              <a:t>La  </a:t>
            </a:r>
            <a:r>
              <a:rPr lang="es-CO" sz="2300" dirty="0">
                <a:latin typeface="Arial" panose="020B0604020202020204" pitchFamily="34" charset="0"/>
                <a:ea typeface="Calibri"/>
                <a:cs typeface="Arial" panose="020B0604020202020204" pitchFamily="34" charset="0"/>
              </a:rPr>
              <a:t>proporción  de  áreas </a:t>
            </a:r>
            <a:r>
              <a:rPr lang="es-CO" sz="2300" dirty="0" smtClean="0">
                <a:latin typeface="Arial" panose="020B0604020202020204" pitchFamily="34" charset="0"/>
                <a:ea typeface="Calibri"/>
                <a:cs typeface="Arial" panose="020B0604020202020204" pitchFamily="34" charset="0"/>
              </a:rPr>
              <a:t>destinadas </a:t>
            </a:r>
            <a:r>
              <a:rPr lang="es-CO" sz="2300" dirty="0">
                <a:latin typeface="Arial" panose="020B0604020202020204" pitchFamily="34" charset="0"/>
                <a:ea typeface="Calibri"/>
                <a:cs typeface="Arial" panose="020B0604020202020204" pitchFamily="34" charset="0"/>
              </a:rPr>
              <a:t>a comercio se ajusta con información de planeación municipal.</a:t>
            </a:r>
            <a:endParaRPr lang="es-CO" sz="2300" dirty="0" smtClean="0">
              <a:latin typeface="Arial" panose="020B0604020202020204" pitchFamily="34" charset="0"/>
              <a:ea typeface="Calibri"/>
              <a:cs typeface="Arial" panose="020B0604020202020204" pitchFamily="34" charset="0"/>
            </a:endParaRPr>
          </a:p>
          <a:p>
            <a:pPr marL="0" indent="0" algn="just">
              <a:buNone/>
            </a:pPr>
            <a:endParaRPr lang="es-CO" sz="2300" dirty="0" smtClean="0">
              <a:latin typeface="Arial" panose="020B0604020202020204" pitchFamily="34" charset="0"/>
              <a:ea typeface="Calibri"/>
              <a:cs typeface="Arial" panose="020B0604020202020204" pitchFamily="34" charset="0"/>
            </a:endParaRPr>
          </a:p>
          <a:p>
            <a:pPr algn="just"/>
            <a:r>
              <a:rPr lang="es-CO" sz="2300" dirty="0" smtClean="0">
                <a:latin typeface="Arial" panose="020B0604020202020204" pitchFamily="34" charset="0"/>
                <a:cs typeface="Arial" panose="020B0604020202020204" pitchFamily="34" charset="0"/>
              </a:rPr>
              <a:t>Las variables a considerar son:  </a:t>
            </a:r>
            <a:r>
              <a:rPr lang="es-CO" sz="2300" dirty="0">
                <a:latin typeface="Arial" panose="020B0604020202020204" pitchFamily="34" charset="0"/>
                <a:cs typeface="Arial" panose="020B0604020202020204" pitchFamily="34" charset="0"/>
              </a:rPr>
              <a:t>el índice de accesibilidad hacia las centralidades de empleo, </a:t>
            </a:r>
            <a:r>
              <a:rPr lang="es-CO" sz="2300" b="1" i="1" dirty="0">
                <a:solidFill>
                  <a:srgbClr val="002060"/>
                </a:solidFill>
                <a:latin typeface="Arial" panose="020B0604020202020204" pitchFamily="34" charset="0"/>
                <a:cs typeface="Arial" panose="020B0604020202020204" pitchFamily="34" charset="0"/>
              </a:rPr>
              <a:t>Acc</a:t>
            </a:r>
            <a:r>
              <a:rPr lang="es-CO" sz="2300" i="1" dirty="0">
                <a:solidFill>
                  <a:schemeClr val="accent6"/>
                </a:solidFill>
                <a:latin typeface="Arial" panose="020B0604020202020204" pitchFamily="34" charset="0"/>
                <a:cs typeface="Arial" panose="020B0604020202020204" pitchFamily="34" charset="0"/>
              </a:rPr>
              <a:t>, </a:t>
            </a:r>
            <a:r>
              <a:rPr lang="es-CO" sz="2300" dirty="0">
                <a:latin typeface="Arial" panose="020B0604020202020204" pitchFamily="34" charset="0"/>
                <a:cs typeface="Arial" panose="020B0604020202020204" pitchFamily="34" charset="0"/>
              </a:rPr>
              <a:t>la </a:t>
            </a:r>
            <a:r>
              <a:rPr lang="es-CO" sz="2300" dirty="0" smtClean="0">
                <a:latin typeface="Arial" panose="020B0604020202020204" pitchFamily="34" charset="0"/>
                <a:cs typeface="Arial" panose="020B0604020202020204" pitchFamily="34" charset="0"/>
              </a:rPr>
              <a:t>proporción </a:t>
            </a:r>
            <a:r>
              <a:rPr lang="es-CO" sz="2300" dirty="0">
                <a:latin typeface="Arial" panose="020B0604020202020204" pitchFamily="34" charset="0"/>
                <a:cs typeface="Arial" panose="020B0604020202020204" pitchFamily="34" charset="0"/>
              </a:rPr>
              <a:t>de área en usos </a:t>
            </a:r>
            <a:r>
              <a:rPr lang="es-CO" sz="2300" dirty="0" smtClean="0">
                <a:latin typeface="Arial" panose="020B0604020202020204" pitchFamily="34" charset="0"/>
                <a:cs typeface="Arial" panose="020B0604020202020204" pitchFamily="34" charset="0"/>
              </a:rPr>
              <a:t>comerciales</a:t>
            </a:r>
            <a:r>
              <a:rPr lang="es-CO" sz="2300" dirty="0">
                <a:solidFill>
                  <a:srgbClr val="002060"/>
                </a:solidFill>
                <a:latin typeface="Arial" panose="020B0604020202020204" pitchFamily="34" charset="0"/>
                <a:cs typeface="Arial" panose="020B0604020202020204" pitchFamily="34" charset="0"/>
              </a:rPr>
              <a:t>,  </a:t>
            </a:r>
            <a:r>
              <a:rPr lang="es-CO" sz="2300" b="1" i="1" dirty="0">
                <a:solidFill>
                  <a:srgbClr val="002060"/>
                </a:solidFill>
                <a:latin typeface="Arial" panose="020B0604020202020204" pitchFamily="34" charset="0"/>
                <a:cs typeface="Arial" panose="020B0604020202020204" pitchFamily="34" charset="0"/>
              </a:rPr>
              <a:t>Pac</a:t>
            </a:r>
            <a:r>
              <a:rPr lang="es-CO" sz="2300" dirty="0">
                <a:solidFill>
                  <a:srgbClr val="002060"/>
                </a:solidFill>
                <a:latin typeface="Arial" panose="020B0604020202020204" pitchFamily="34" charset="0"/>
                <a:cs typeface="Arial" panose="020B0604020202020204" pitchFamily="34" charset="0"/>
              </a:rPr>
              <a:t>  </a:t>
            </a:r>
            <a:r>
              <a:rPr lang="es-CO" sz="2300" dirty="0">
                <a:latin typeface="Arial" panose="020B0604020202020204" pitchFamily="34" charset="0"/>
                <a:cs typeface="Arial" panose="020B0604020202020204" pitchFamily="34" charset="0"/>
              </a:rPr>
              <a:t>y  un  coeficiente  de  localización  de  la  población  afrodescendiente,  </a:t>
            </a:r>
            <a:r>
              <a:rPr lang="es-CO" sz="2300" b="1" i="1" dirty="0">
                <a:solidFill>
                  <a:srgbClr val="002060"/>
                </a:solidFill>
                <a:latin typeface="Arial" panose="020B0604020202020204" pitchFamily="34" charset="0"/>
                <a:cs typeface="Arial" panose="020B0604020202020204" pitchFamily="34" charset="0"/>
              </a:rPr>
              <a:t>QL</a:t>
            </a:r>
            <a:r>
              <a:rPr lang="es-CO" sz="2300" dirty="0">
                <a:latin typeface="Arial" panose="020B0604020202020204" pitchFamily="34" charset="0"/>
                <a:cs typeface="Arial" panose="020B0604020202020204" pitchFamily="34" charset="0"/>
              </a:rPr>
              <a:t>,  como  los </a:t>
            </a:r>
            <a:r>
              <a:rPr lang="es-CO" sz="2300" dirty="0" smtClean="0">
                <a:latin typeface="Arial" panose="020B0604020202020204" pitchFamily="34" charset="0"/>
                <a:cs typeface="Arial" panose="020B0604020202020204" pitchFamily="34" charset="0"/>
              </a:rPr>
              <a:t>regresores  </a:t>
            </a:r>
            <a:r>
              <a:rPr lang="es-CO" sz="2300" dirty="0">
                <a:latin typeface="Arial" panose="020B0604020202020204" pitchFamily="34" charset="0"/>
                <a:cs typeface="Arial" panose="020B0604020202020204" pitchFamily="34" charset="0"/>
              </a:rPr>
              <a:t>de  la  variable  de  respuesta  expresada  en  logaritmos,  </a:t>
            </a:r>
            <a:r>
              <a:rPr lang="es-CO" sz="2300" b="1" i="1" dirty="0" err="1">
                <a:solidFill>
                  <a:srgbClr val="002060"/>
                </a:solidFill>
                <a:latin typeface="Arial" panose="020B0604020202020204" pitchFamily="34" charset="0"/>
                <a:cs typeface="Arial" panose="020B0604020202020204" pitchFamily="34" charset="0"/>
              </a:rPr>
              <a:t>Ln</a:t>
            </a:r>
            <a:r>
              <a:rPr lang="es-CO" sz="2300" b="1" i="1" dirty="0">
                <a:solidFill>
                  <a:srgbClr val="002060"/>
                </a:solidFill>
                <a:latin typeface="Arial" panose="020B0604020202020204" pitchFamily="34" charset="0"/>
                <a:cs typeface="Arial" panose="020B0604020202020204" pitchFamily="34" charset="0"/>
              </a:rPr>
              <a:t>(P)  </a:t>
            </a:r>
            <a:r>
              <a:rPr lang="es-CO" sz="2300" dirty="0">
                <a:latin typeface="Arial" panose="020B0604020202020204" pitchFamily="34" charset="0"/>
                <a:cs typeface="Arial" panose="020B0604020202020204" pitchFamily="34" charset="0"/>
              </a:rPr>
              <a:t>y  que  corresponde  a  los  precios </a:t>
            </a:r>
            <a:r>
              <a:rPr lang="es-CO" sz="2300" dirty="0" smtClean="0">
                <a:latin typeface="Arial" panose="020B0604020202020204" pitchFamily="34" charset="0"/>
                <a:cs typeface="Arial" panose="020B0604020202020204" pitchFamily="34" charset="0"/>
              </a:rPr>
              <a:t>promedio  </a:t>
            </a:r>
            <a:r>
              <a:rPr lang="es-CO" sz="2300" dirty="0">
                <a:latin typeface="Arial" panose="020B0604020202020204" pitchFamily="34" charset="0"/>
                <a:cs typeface="Arial" panose="020B0604020202020204" pitchFamily="34" charset="0"/>
              </a:rPr>
              <a:t>del  m2  de  suelo  en  cada  uno  de  los  sectores  urbanos  (barrios).  Estos  últimos  configuran  la </a:t>
            </a:r>
            <a:r>
              <a:rPr lang="es-CO" sz="2300" dirty="0" smtClean="0">
                <a:latin typeface="Arial" panose="020B0604020202020204" pitchFamily="34" charset="0"/>
                <a:cs typeface="Arial" panose="020B0604020202020204" pitchFamily="34" charset="0"/>
              </a:rPr>
              <a:t>unidad  </a:t>
            </a:r>
            <a:r>
              <a:rPr lang="es-CO" sz="2300" dirty="0">
                <a:latin typeface="Arial" panose="020B0604020202020204" pitchFamily="34" charset="0"/>
                <a:cs typeface="Arial" panose="020B0604020202020204" pitchFamily="34" charset="0"/>
              </a:rPr>
              <a:t>de  análisis  espacial,  excluyendo  las  zonas  institucionales  (universidades,  base  aérea,  coliseos </a:t>
            </a:r>
            <a:r>
              <a:rPr lang="es-CO" sz="2300" dirty="0" smtClean="0">
                <a:latin typeface="Arial" panose="020B0604020202020204" pitchFamily="34" charset="0"/>
                <a:cs typeface="Arial" panose="020B0604020202020204" pitchFamily="34" charset="0"/>
              </a:rPr>
              <a:t>deportivos</a:t>
            </a:r>
            <a:r>
              <a:rPr lang="es-CO" sz="2300" dirty="0">
                <a:latin typeface="Arial" panose="020B0604020202020204" pitchFamily="34" charset="0"/>
                <a:cs typeface="Arial" panose="020B0604020202020204" pitchFamily="34" charset="0"/>
              </a:rPr>
              <a:t>, etc</a:t>
            </a:r>
            <a:r>
              <a:rPr lang="es-CO" sz="2300" dirty="0" smtClean="0">
                <a:latin typeface="Arial" panose="020B0604020202020204" pitchFamily="34" charset="0"/>
                <a:cs typeface="Arial" panose="020B0604020202020204" pitchFamily="34" charset="0"/>
              </a:rPr>
              <a:t>.).</a:t>
            </a:r>
          </a:p>
          <a:p>
            <a:pPr algn="just"/>
            <a:endParaRPr lang="es-CO" sz="2300" dirty="0" smtClean="0">
              <a:latin typeface="Arial" panose="020B0604020202020204" pitchFamily="34" charset="0"/>
              <a:cs typeface="Arial" panose="020B0604020202020204" pitchFamily="34" charset="0"/>
            </a:endParaRPr>
          </a:p>
          <a:p>
            <a:pPr algn="just"/>
            <a:r>
              <a:rPr lang="es-ES" sz="2300" dirty="0">
                <a:solidFill>
                  <a:prstClr val="black"/>
                </a:solidFill>
                <a:latin typeface="Arial" panose="020B0604020202020204" pitchFamily="34" charset="0"/>
                <a:cs typeface="Arial" panose="020B0604020202020204" pitchFamily="34" charset="0"/>
              </a:rPr>
              <a:t>Valga anotar que también existen otros enfoques que en este estudio no son relevantes, que son los análisis de efectos de </a:t>
            </a:r>
            <a:r>
              <a:rPr lang="es-ES" sz="2300" dirty="0" err="1">
                <a:solidFill>
                  <a:prstClr val="black"/>
                </a:solidFill>
                <a:latin typeface="Arial" panose="020B0604020202020204" pitchFamily="34" charset="0"/>
                <a:cs typeface="Arial" panose="020B0604020202020204" pitchFamily="34" charset="0"/>
              </a:rPr>
              <a:t>zoning</a:t>
            </a:r>
            <a:r>
              <a:rPr lang="es-ES" sz="2300" dirty="0">
                <a:solidFill>
                  <a:prstClr val="black"/>
                </a:solidFill>
                <a:latin typeface="Arial" panose="020B0604020202020204" pitchFamily="34" charset="0"/>
                <a:cs typeface="Arial" panose="020B0604020202020204" pitchFamily="34" charset="0"/>
              </a:rPr>
              <a:t> (leyes urbanísticas y de ordenamiento territorial) sobre los precios de la tierra y los análisis de precios hedónicos. </a:t>
            </a:r>
            <a:endParaRPr lang="es-CO" sz="2300" dirty="0">
              <a:solidFill>
                <a:prstClr val="black"/>
              </a:solidFill>
              <a:latin typeface="Arial" panose="020B0604020202020204" pitchFamily="34" charset="0"/>
              <a:cs typeface="Arial" panose="020B0604020202020204" pitchFamily="34" charset="0"/>
            </a:endParaRPr>
          </a:p>
          <a:p>
            <a:pPr algn="just"/>
            <a:endParaRPr lang="es-CO" sz="2300" dirty="0" smtClean="0">
              <a:latin typeface="Arial" panose="020B0604020202020204" pitchFamily="34" charset="0"/>
              <a:cs typeface="Arial" panose="020B0604020202020204" pitchFamily="34" charset="0"/>
            </a:endParaRPr>
          </a:p>
          <a:p>
            <a:pPr>
              <a:buFont typeface="Wingdings" panose="05000000000000000000" pitchFamily="2" charset="2"/>
              <a:buChar char="v"/>
            </a:pPr>
            <a:endParaRPr lang="es-CO" sz="2300" dirty="0" smtClean="0">
              <a:latin typeface="Arial" panose="020B0604020202020204" pitchFamily="34" charset="0"/>
              <a:cs typeface="Arial" panose="020B0604020202020204" pitchFamily="34" charset="0"/>
            </a:endParaRPr>
          </a:p>
          <a:p>
            <a:pPr>
              <a:buFont typeface="Wingdings" panose="05000000000000000000" pitchFamily="2" charset="2"/>
              <a:buChar char="v"/>
            </a:pPr>
            <a:endParaRPr lang="es-CO" sz="2000" dirty="0" smtClean="0">
              <a:latin typeface="Arial" panose="020B0604020202020204" pitchFamily="34" charset="0"/>
              <a:cs typeface="Arial" panose="020B0604020202020204" pitchFamily="34" charset="0"/>
            </a:endParaRPr>
          </a:p>
          <a:p>
            <a:pPr marL="0" indent="0">
              <a:buNone/>
            </a:pPr>
            <a:endParaRPr lang="es-CO" sz="1800" dirty="0"/>
          </a:p>
        </p:txBody>
      </p:sp>
      <p:sp>
        <p:nvSpPr>
          <p:cNvPr id="19" name="18 Redondear rectángulo de esquina diagonal"/>
          <p:cNvSpPr/>
          <p:nvPr/>
        </p:nvSpPr>
        <p:spPr>
          <a:xfrm>
            <a:off x="72009" y="1628800"/>
            <a:ext cx="1259632"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ES" sz="1400" b="1" dirty="0" smtClean="0">
                <a:solidFill>
                  <a:schemeClr val="bg1"/>
                </a:solidFill>
                <a:latin typeface="+mj-lt"/>
                <a:cs typeface="Arial" pitchFamily="34" charset="0"/>
              </a:rPr>
              <a:t>Estructura urbana y precios del suelo </a:t>
            </a:r>
          </a:p>
          <a:p>
            <a:pPr algn="ctr"/>
            <a:r>
              <a:rPr lang="es-ES" sz="1400" b="1" dirty="0" smtClean="0">
                <a:solidFill>
                  <a:schemeClr val="bg1"/>
                </a:solidFill>
                <a:latin typeface="+mj-lt"/>
                <a:cs typeface="Arial" pitchFamily="34" charset="0"/>
              </a:rPr>
              <a:t>:Una aplicación desde la econometría espacial. </a:t>
            </a:r>
          </a:p>
        </p:txBody>
      </p:sp>
      <p:sp>
        <p:nvSpPr>
          <p:cNvPr id="7" name="6 Redondear rectángulo de esquina diagonal"/>
          <p:cNvSpPr/>
          <p:nvPr/>
        </p:nvSpPr>
        <p:spPr>
          <a:xfrm>
            <a:off x="72009" y="1628800"/>
            <a:ext cx="1331640"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CO" sz="1400" b="1" dirty="0">
                <a:solidFill>
                  <a:schemeClr val="accent6">
                    <a:lumMod val="75000"/>
                  </a:schemeClr>
                </a:solidFill>
              </a:rPr>
              <a:t>Precios del suelo, segregación residencial y accesibilidad a los </a:t>
            </a:r>
            <a:br>
              <a:rPr lang="es-CO" sz="1400" b="1" dirty="0">
                <a:solidFill>
                  <a:schemeClr val="accent6">
                    <a:lumMod val="75000"/>
                  </a:schemeClr>
                </a:solidFill>
              </a:rPr>
            </a:br>
            <a:r>
              <a:rPr lang="es-CO" sz="1400" b="1" dirty="0">
                <a:solidFill>
                  <a:schemeClr val="accent6">
                    <a:lumMod val="75000"/>
                  </a:schemeClr>
                </a:solidFill>
              </a:rPr>
              <a:t>centros de empleo en Cali: un modelo GWR </a:t>
            </a:r>
            <a:endParaRPr lang="es-ES" sz="1400" b="1" dirty="0">
              <a:solidFill>
                <a:schemeClr val="bg1"/>
              </a:solidFill>
              <a:cs typeface="Arial" pitchFamily="34" charset="0"/>
            </a:endParaRPr>
          </a:p>
          <a:p>
            <a:pPr algn="ctr"/>
            <a:endParaRPr lang="es-ES" sz="1400" b="1" dirty="0" smtClean="0">
              <a:solidFill>
                <a:schemeClr val="bg1"/>
              </a:solidFill>
              <a:latin typeface="+mj-lt"/>
              <a:cs typeface="Arial" pitchFamily="34" charset="0"/>
            </a:endParaRPr>
          </a:p>
        </p:txBody>
      </p:sp>
      <p:pic>
        <p:nvPicPr>
          <p:cNvPr id="9" name="Imagen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14" y="260648"/>
            <a:ext cx="1190222" cy="792088"/>
          </a:xfrm>
          <a:prstGeom prst="rect">
            <a:avLst/>
          </a:prstGeom>
          <a:noFill/>
          <a:ln>
            <a:noFill/>
          </a:ln>
        </p:spPr>
      </p:pic>
      <p:pic>
        <p:nvPicPr>
          <p:cNvPr id="10" name="Imagen 9"/>
          <p:cNvPicPr/>
          <p:nvPr/>
        </p:nvPicPr>
        <p:blipFill>
          <a:blip r:embed="rId4" cstate="print">
            <a:extLst>
              <a:ext uri="{28A0092B-C50C-407E-A947-70E740481C1C}">
                <a14:useLocalDpi xmlns:a14="http://schemas.microsoft.com/office/drawing/2010/main" val="0"/>
              </a:ext>
            </a:extLst>
          </a:blip>
          <a:stretch>
            <a:fillRect/>
          </a:stretch>
        </p:blipFill>
        <p:spPr>
          <a:xfrm>
            <a:off x="91952" y="5745707"/>
            <a:ext cx="563141" cy="680995"/>
          </a:xfrm>
          <a:prstGeom prst="rect">
            <a:avLst/>
          </a:prstGeom>
        </p:spPr>
      </p:pic>
      <p:pic>
        <p:nvPicPr>
          <p:cNvPr id="11" name="Imagen 10"/>
          <p:cNvPicPr/>
          <p:nvPr/>
        </p:nvPicPr>
        <p:blipFill>
          <a:blip r:embed="rId5" cstate="print">
            <a:extLst>
              <a:ext uri="{28A0092B-C50C-407E-A947-70E740481C1C}">
                <a14:useLocalDpi xmlns:a14="http://schemas.microsoft.com/office/drawing/2010/main" val="0"/>
              </a:ext>
            </a:extLst>
          </a:blip>
          <a:stretch>
            <a:fillRect/>
          </a:stretch>
        </p:blipFill>
        <p:spPr>
          <a:xfrm>
            <a:off x="700665" y="5759892"/>
            <a:ext cx="615531" cy="666810"/>
          </a:xfrm>
          <a:prstGeom prst="rect">
            <a:avLst/>
          </a:prstGeom>
        </p:spPr>
      </p:pic>
    </p:spTree>
    <p:extLst>
      <p:ext uri="{BB962C8B-B14F-4D97-AF65-F5344CB8AC3E}">
        <p14:creationId xmlns:p14="http://schemas.microsoft.com/office/powerpoint/2010/main" val="2960684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1" y="0"/>
            <a:ext cx="140364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p:nvPr>
        </p:nvSpPr>
        <p:spPr>
          <a:xfrm>
            <a:off x="1760808" y="274638"/>
            <a:ext cx="6925992" cy="634083"/>
          </a:xfrm>
        </p:spPr>
        <p:txBody>
          <a:bodyPr>
            <a:normAutofit/>
          </a:bodyPr>
          <a:lstStyle/>
          <a:p>
            <a:pPr algn="l"/>
            <a:r>
              <a:rPr lang="es-CO" sz="3200" b="1" dirty="0" smtClean="0">
                <a:latin typeface="Arial" panose="020B0604020202020204" pitchFamily="34" charset="0"/>
                <a:cs typeface="Arial" panose="020B0604020202020204" pitchFamily="34" charset="0"/>
              </a:rPr>
              <a:t> </a:t>
            </a:r>
            <a:endParaRPr lang="es-CO" sz="3200" b="1" dirty="0">
              <a:latin typeface="Arial" panose="020B0604020202020204" pitchFamily="34" charset="0"/>
              <a:cs typeface="Arial" panose="020B0604020202020204" pitchFamily="34" charset="0"/>
            </a:endParaRPr>
          </a:p>
        </p:txBody>
      </p:sp>
      <p:sp>
        <p:nvSpPr>
          <p:cNvPr id="8" name="Marcador de contenido 7"/>
          <p:cNvSpPr>
            <a:spLocks noGrp="1"/>
          </p:cNvSpPr>
          <p:nvPr>
            <p:ph idx="1"/>
          </p:nvPr>
        </p:nvSpPr>
        <p:spPr>
          <a:xfrm>
            <a:off x="1619672" y="1204242"/>
            <a:ext cx="6925992" cy="4525963"/>
          </a:xfrm>
        </p:spPr>
        <p:txBody>
          <a:bodyPr>
            <a:normAutofit/>
          </a:bodyPr>
          <a:lstStyle/>
          <a:p>
            <a:pPr marL="0" indent="0">
              <a:buNone/>
            </a:pPr>
            <a:endParaRPr lang="es-CO" sz="2000" dirty="0" smtClean="0">
              <a:latin typeface="Arial" panose="020B0604020202020204" pitchFamily="34" charset="0"/>
              <a:cs typeface="Arial" panose="020B0604020202020204" pitchFamily="34" charset="0"/>
            </a:endParaRPr>
          </a:p>
          <a:p>
            <a:pPr>
              <a:buFont typeface="Wingdings" panose="05000000000000000000" pitchFamily="2" charset="2"/>
              <a:buChar char="v"/>
            </a:pPr>
            <a:endParaRPr lang="es-CO" sz="2000" dirty="0" smtClean="0">
              <a:latin typeface="Arial" panose="020B0604020202020204" pitchFamily="34" charset="0"/>
              <a:cs typeface="Arial" panose="020B0604020202020204" pitchFamily="34" charset="0"/>
            </a:endParaRPr>
          </a:p>
          <a:p>
            <a:pPr marL="0" indent="0">
              <a:buNone/>
            </a:pPr>
            <a:endParaRPr lang="es-CO" sz="1800" dirty="0"/>
          </a:p>
        </p:txBody>
      </p:sp>
      <p:sp>
        <p:nvSpPr>
          <p:cNvPr id="19" name="18 Redondear rectángulo de esquina diagonal"/>
          <p:cNvSpPr/>
          <p:nvPr/>
        </p:nvSpPr>
        <p:spPr>
          <a:xfrm>
            <a:off x="72009" y="1628800"/>
            <a:ext cx="1259632"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ES" sz="1400" b="1" dirty="0" smtClean="0">
                <a:solidFill>
                  <a:schemeClr val="bg1"/>
                </a:solidFill>
                <a:latin typeface="+mj-lt"/>
                <a:cs typeface="Arial" pitchFamily="34" charset="0"/>
              </a:rPr>
              <a:t>Estructura urbana y precios del suelo </a:t>
            </a:r>
          </a:p>
          <a:p>
            <a:pPr algn="ctr"/>
            <a:r>
              <a:rPr lang="es-ES" sz="1400" b="1" dirty="0" smtClean="0">
                <a:solidFill>
                  <a:schemeClr val="bg1"/>
                </a:solidFill>
                <a:latin typeface="+mj-lt"/>
                <a:cs typeface="Arial" pitchFamily="34" charset="0"/>
              </a:rPr>
              <a:t>:Una aplicación desde la econometría espacial. </a:t>
            </a:r>
          </a:p>
        </p:txBody>
      </p:sp>
      <p:pic>
        <p:nvPicPr>
          <p:cNvPr id="9" name="8 Imagen" descr="C:\Users\jeisson\Desktop\doc_2016\Capitulos Tesis\Mapas\Población 1.jpg"/>
          <p:cNvPicPr/>
          <p:nvPr/>
        </p:nvPicPr>
        <p:blipFill>
          <a:blip r:embed="rId3">
            <a:extLst>
              <a:ext uri="{28A0092B-C50C-407E-A947-70E740481C1C}">
                <a14:useLocalDpi xmlns:a14="http://schemas.microsoft.com/office/drawing/2010/main" val="0"/>
              </a:ext>
            </a:extLst>
          </a:blip>
          <a:srcRect/>
          <a:stretch>
            <a:fillRect/>
          </a:stretch>
        </p:blipFill>
        <p:spPr bwMode="auto">
          <a:xfrm>
            <a:off x="1547664" y="620688"/>
            <a:ext cx="3600400" cy="5562293"/>
          </a:xfrm>
          <a:prstGeom prst="rect">
            <a:avLst/>
          </a:prstGeom>
          <a:noFill/>
          <a:ln>
            <a:noFill/>
          </a:ln>
        </p:spPr>
      </p:pic>
      <p:pic>
        <p:nvPicPr>
          <p:cNvPr id="10" name="9 Imagen" descr="Empleo 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3" y="620687"/>
            <a:ext cx="3672408" cy="5562293"/>
          </a:xfrm>
          <a:prstGeom prst="rect">
            <a:avLst/>
          </a:prstGeom>
          <a:noFill/>
          <a:ln>
            <a:noFill/>
          </a:ln>
        </p:spPr>
      </p:pic>
      <p:sp>
        <p:nvSpPr>
          <p:cNvPr id="3" name="CuadroTexto 2"/>
          <p:cNvSpPr txBox="1"/>
          <p:nvPr/>
        </p:nvSpPr>
        <p:spPr>
          <a:xfrm>
            <a:off x="1475658" y="188640"/>
            <a:ext cx="7211142" cy="400110"/>
          </a:xfrm>
          <a:prstGeom prst="rect">
            <a:avLst/>
          </a:prstGeom>
          <a:noFill/>
        </p:spPr>
        <p:txBody>
          <a:bodyPr wrap="square" rtlCol="0">
            <a:spAutoFit/>
          </a:bodyPr>
          <a:lstStyle/>
          <a:p>
            <a:pPr algn="ctr"/>
            <a:r>
              <a:rPr lang="es-CO" sz="2000" b="1" dirty="0">
                <a:solidFill>
                  <a:srgbClr val="0070C0"/>
                </a:solidFill>
                <a:latin typeface="Arial" panose="020B0604020202020204" pitchFamily="34" charset="0"/>
                <a:cs typeface="Arial" panose="020B0604020202020204" pitchFamily="34" charset="0"/>
              </a:rPr>
              <a:t>Datos, métodos y </a:t>
            </a:r>
            <a:r>
              <a:rPr lang="es-CO" sz="2000" b="1" dirty="0" smtClean="0">
                <a:solidFill>
                  <a:srgbClr val="0070C0"/>
                </a:solidFill>
                <a:latin typeface="Arial" panose="020B0604020202020204" pitchFamily="34" charset="0"/>
                <a:cs typeface="Arial" panose="020B0604020202020204" pitchFamily="34" charset="0"/>
              </a:rPr>
              <a:t>estimaciones: </a:t>
            </a:r>
            <a:r>
              <a:rPr lang="es-CO" sz="2000" b="1" dirty="0" smtClean="0">
                <a:solidFill>
                  <a:srgbClr val="0070C0"/>
                </a:solidFill>
              </a:rPr>
              <a:t>Algunos hechos estilizados  </a:t>
            </a:r>
            <a:endParaRPr lang="es-CO" sz="2000" b="1" dirty="0">
              <a:solidFill>
                <a:srgbClr val="0070C0"/>
              </a:solidFill>
            </a:endParaRPr>
          </a:p>
        </p:txBody>
      </p:sp>
      <p:sp>
        <p:nvSpPr>
          <p:cNvPr id="11" name="10 Redondear rectángulo de esquina diagonal"/>
          <p:cNvSpPr/>
          <p:nvPr/>
        </p:nvSpPr>
        <p:spPr>
          <a:xfrm>
            <a:off x="36005" y="1606221"/>
            <a:ext cx="1331640"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CO" sz="1400" b="1" dirty="0">
                <a:solidFill>
                  <a:schemeClr val="accent6">
                    <a:lumMod val="75000"/>
                  </a:schemeClr>
                </a:solidFill>
              </a:rPr>
              <a:t>Precios del suelo, segregación residencial y accesibilidad a los </a:t>
            </a:r>
            <a:br>
              <a:rPr lang="es-CO" sz="1400" b="1" dirty="0">
                <a:solidFill>
                  <a:schemeClr val="accent6">
                    <a:lumMod val="75000"/>
                  </a:schemeClr>
                </a:solidFill>
              </a:rPr>
            </a:br>
            <a:r>
              <a:rPr lang="es-CO" sz="1400" b="1" dirty="0">
                <a:solidFill>
                  <a:schemeClr val="accent6">
                    <a:lumMod val="75000"/>
                  </a:schemeClr>
                </a:solidFill>
              </a:rPr>
              <a:t>centros de empleo en Cali: un modelo GWR </a:t>
            </a:r>
            <a:endParaRPr lang="es-ES" sz="1400" b="1" dirty="0">
              <a:solidFill>
                <a:schemeClr val="bg1"/>
              </a:solidFill>
              <a:cs typeface="Arial" pitchFamily="34" charset="0"/>
            </a:endParaRPr>
          </a:p>
          <a:p>
            <a:pPr algn="ctr"/>
            <a:endParaRPr lang="es-ES" sz="1400" b="1" dirty="0" smtClean="0">
              <a:solidFill>
                <a:schemeClr val="bg1"/>
              </a:solidFill>
              <a:latin typeface="+mj-lt"/>
              <a:cs typeface="Arial" pitchFamily="34" charset="0"/>
            </a:endParaRPr>
          </a:p>
        </p:txBody>
      </p:sp>
      <p:sp>
        <p:nvSpPr>
          <p:cNvPr id="4" name="3 Elipse"/>
          <p:cNvSpPr/>
          <p:nvPr/>
        </p:nvSpPr>
        <p:spPr>
          <a:xfrm rot="17137728">
            <a:off x="6557749" y="2051770"/>
            <a:ext cx="1065794" cy="719296"/>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
        <p:nvSpPr>
          <p:cNvPr id="12" name="11 Elipse"/>
          <p:cNvSpPr/>
          <p:nvPr/>
        </p:nvSpPr>
        <p:spPr>
          <a:xfrm rot="17137728">
            <a:off x="6234919" y="2904607"/>
            <a:ext cx="802544" cy="719296"/>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
        <p:nvSpPr>
          <p:cNvPr id="13" name="12 Elipse"/>
          <p:cNvSpPr/>
          <p:nvPr/>
        </p:nvSpPr>
        <p:spPr>
          <a:xfrm rot="17137728">
            <a:off x="6501489" y="4603688"/>
            <a:ext cx="691134" cy="411474"/>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pic>
        <p:nvPicPr>
          <p:cNvPr id="14" name="Imagen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714" y="260648"/>
            <a:ext cx="1190222" cy="792088"/>
          </a:xfrm>
          <a:prstGeom prst="rect">
            <a:avLst/>
          </a:prstGeom>
          <a:noFill/>
          <a:ln>
            <a:noFill/>
          </a:ln>
        </p:spPr>
      </p:pic>
      <p:pic>
        <p:nvPicPr>
          <p:cNvPr id="15" name="Imagen 14"/>
          <p:cNvPicPr/>
          <p:nvPr/>
        </p:nvPicPr>
        <p:blipFill>
          <a:blip r:embed="rId6" cstate="print">
            <a:extLst>
              <a:ext uri="{28A0092B-C50C-407E-A947-70E740481C1C}">
                <a14:useLocalDpi xmlns:a14="http://schemas.microsoft.com/office/drawing/2010/main" val="0"/>
              </a:ext>
            </a:extLst>
          </a:blip>
          <a:stretch>
            <a:fillRect/>
          </a:stretch>
        </p:blipFill>
        <p:spPr>
          <a:xfrm>
            <a:off x="91952" y="5759892"/>
            <a:ext cx="521259" cy="666810"/>
          </a:xfrm>
          <a:prstGeom prst="rect">
            <a:avLst/>
          </a:prstGeom>
        </p:spPr>
      </p:pic>
      <p:pic>
        <p:nvPicPr>
          <p:cNvPr id="16" name="Imagen 15"/>
          <p:cNvPicPr/>
          <p:nvPr/>
        </p:nvPicPr>
        <p:blipFill>
          <a:blip r:embed="rId7" cstate="print">
            <a:extLst>
              <a:ext uri="{28A0092B-C50C-407E-A947-70E740481C1C}">
                <a14:useLocalDpi xmlns:a14="http://schemas.microsoft.com/office/drawing/2010/main" val="0"/>
              </a:ext>
            </a:extLst>
          </a:blip>
          <a:stretch>
            <a:fillRect/>
          </a:stretch>
        </p:blipFill>
        <p:spPr>
          <a:xfrm>
            <a:off x="700665" y="5759892"/>
            <a:ext cx="615531" cy="666810"/>
          </a:xfrm>
          <a:prstGeom prst="rect">
            <a:avLst/>
          </a:prstGeom>
        </p:spPr>
      </p:pic>
    </p:spTree>
    <p:extLst>
      <p:ext uri="{BB962C8B-B14F-4D97-AF65-F5344CB8AC3E}">
        <p14:creationId xmlns:p14="http://schemas.microsoft.com/office/powerpoint/2010/main" val="1400029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1" y="0"/>
            <a:ext cx="140364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p:nvPr>
        </p:nvSpPr>
        <p:spPr>
          <a:xfrm>
            <a:off x="1760808" y="274638"/>
            <a:ext cx="6925992" cy="634083"/>
          </a:xfrm>
        </p:spPr>
        <p:txBody>
          <a:bodyPr>
            <a:normAutofit/>
          </a:bodyPr>
          <a:lstStyle/>
          <a:p>
            <a:pPr algn="l"/>
            <a:r>
              <a:rPr lang="es-CO" sz="3200" b="1" dirty="0" smtClean="0">
                <a:latin typeface="Arial" panose="020B0604020202020204" pitchFamily="34" charset="0"/>
                <a:cs typeface="Arial" panose="020B0604020202020204" pitchFamily="34" charset="0"/>
              </a:rPr>
              <a:t> </a:t>
            </a:r>
            <a:endParaRPr lang="es-CO" sz="3200" b="1" dirty="0">
              <a:latin typeface="Arial" panose="020B0604020202020204" pitchFamily="34" charset="0"/>
              <a:cs typeface="Arial" panose="020B0604020202020204" pitchFamily="34" charset="0"/>
            </a:endParaRPr>
          </a:p>
        </p:txBody>
      </p:sp>
      <p:sp>
        <p:nvSpPr>
          <p:cNvPr id="8" name="Marcador de contenido 7"/>
          <p:cNvSpPr>
            <a:spLocks noGrp="1"/>
          </p:cNvSpPr>
          <p:nvPr>
            <p:ph idx="1"/>
          </p:nvPr>
        </p:nvSpPr>
        <p:spPr>
          <a:xfrm>
            <a:off x="1619672" y="1204242"/>
            <a:ext cx="6925992" cy="4525963"/>
          </a:xfrm>
        </p:spPr>
        <p:txBody>
          <a:bodyPr>
            <a:normAutofit/>
          </a:bodyPr>
          <a:lstStyle/>
          <a:p>
            <a:pPr marL="0" indent="0">
              <a:buNone/>
            </a:pPr>
            <a:endParaRPr lang="es-CO" sz="2000" dirty="0" smtClean="0">
              <a:latin typeface="Arial" panose="020B0604020202020204" pitchFamily="34" charset="0"/>
              <a:cs typeface="Arial" panose="020B0604020202020204" pitchFamily="34" charset="0"/>
            </a:endParaRPr>
          </a:p>
          <a:p>
            <a:pPr>
              <a:buFont typeface="Wingdings" panose="05000000000000000000" pitchFamily="2" charset="2"/>
              <a:buChar char="v"/>
            </a:pPr>
            <a:endParaRPr lang="es-CO" sz="2000" dirty="0" smtClean="0">
              <a:latin typeface="Arial" panose="020B0604020202020204" pitchFamily="34" charset="0"/>
              <a:cs typeface="Arial" panose="020B0604020202020204" pitchFamily="34" charset="0"/>
            </a:endParaRPr>
          </a:p>
          <a:p>
            <a:pPr marL="0" indent="0">
              <a:buNone/>
            </a:pPr>
            <a:endParaRPr lang="es-CO" sz="1800" dirty="0"/>
          </a:p>
        </p:txBody>
      </p:sp>
      <p:sp>
        <p:nvSpPr>
          <p:cNvPr id="19" name="18 Redondear rectángulo de esquina diagonal"/>
          <p:cNvSpPr/>
          <p:nvPr/>
        </p:nvSpPr>
        <p:spPr>
          <a:xfrm>
            <a:off x="72009" y="1628800"/>
            <a:ext cx="1259632"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ES" sz="1400" b="1" dirty="0" smtClean="0">
                <a:solidFill>
                  <a:schemeClr val="bg1"/>
                </a:solidFill>
                <a:latin typeface="+mj-lt"/>
                <a:cs typeface="Arial" pitchFamily="34" charset="0"/>
              </a:rPr>
              <a:t>Estructura urbana y precios del suelo </a:t>
            </a:r>
          </a:p>
          <a:p>
            <a:pPr algn="ctr"/>
            <a:r>
              <a:rPr lang="es-ES" sz="1400" b="1" dirty="0" smtClean="0">
                <a:solidFill>
                  <a:schemeClr val="bg1"/>
                </a:solidFill>
                <a:latin typeface="+mj-lt"/>
                <a:cs typeface="Arial" pitchFamily="34" charset="0"/>
              </a:rPr>
              <a:t>:Una aplicación desde la econometría espacial. </a:t>
            </a:r>
          </a:p>
        </p:txBody>
      </p:sp>
      <p:pic>
        <p:nvPicPr>
          <p:cNvPr id="11" name="10 Imagen" descr="Avalúo_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678637"/>
            <a:ext cx="3672408" cy="5270643"/>
          </a:xfrm>
          <a:prstGeom prst="rect">
            <a:avLst/>
          </a:prstGeom>
          <a:noFill/>
          <a:ln>
            <a:noFill/>
          </a:ln>
        </p:spPr>
      </p:pic>
      <p:pic>
        <p:nvPicPr>
          <p:cNvPr id="12" name="11 Imagen" descr="pac 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678637"/>
            <a:ext cx="3450027" cy="5270643"/>
          </a:xfrm>
          <a:prstGeom prst="rect">
            <a:avLst/>
          </a:prstGeom>
          <a:noFill/>
          <a:ln>
            <a:noFill/>
          </a:ln>
        </p:spPr>
      </p:pic>
      <p:sp>
        <p:nvSpPr>
          <p:cNvPr id="10" name="9 Redondear rectángulo de esquina diagonal"/>
          <p:cNvSpPr/>
          <p:nvPr/>
        </p:nvSpPr>
        <p:spPr>
          <a:xfrm>
            <a:off x="39010" y="1628800"/>
            <a:ext cx="1331640"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CO" sz="1400" b="1" dirty="0">
                <a:solidFill>
                  <a:schemeClr val="accent6">
                    <a:lumMod val="75000"/>
                  </a:schemeClr>
                </a:solidFill>
              </a:rPr>
              <a:t>Precios del suelo, segregación residencial y accesibilidad a los </a:t>
            </a:r>
            <a:br>
              <a:rPr lang="es-CO" sz="1400" b="1" dirty="0">
                <a:solidFill>
                  <a:schemeClr val="accent6">
                    <a:lumMod val="75000"/>
                  </a:schemeClr>
                </a:solidFill>
              </a:rPr>
            </a:br>
            <a:r>
              <a:rPr lang="es-CO" sz="1400" b="1" dirty="0">
                <a:solidFill>
                  <a:schemeClr val="accent6">
                    <a:lumMod val="75000"/>
                  </a:schemeClr>
                </a:solidFill>
              </a:rPr>
              <a:t>centros de empleo en Cali: un modelo GWR </a:t>
            </a:r>
            <a:endParaRPr lang="es-ES" sz="1400" b="1" dirty="0">
              <a:solidFill>
                <a:schemeClr val="bg1"/>
              </a:solidFill>
              <a:cs typeface="Arial" pitchFamily="34" charset="0"/>
            </a:endParaRPr>
          </a:p>
          <a:p>
            <a:pPr algn="ctr"/>
            <a:endParaRPr lang="es-ES" sz="1400" b="1" dirty="0" smtClean="0">
              <a:solidFill>
                <a:schemeClr val="bg1"/>
              </a:solidFill>
              <a:latin typeface="+mj-lt"/>
              <a:cs typeface="Arial" pitchFamily="34" charset="0"/>
            </a:endParaRPr>
          </a:p>
        </p:txBody>
      </p:sp>
      <p:sp>
        <p:nvSpPr>
          <p:cNvPr id="13" name="12 Elipse"/>
          <p:cNvSpPr/>
          <p:nvPr/>
        </p:nvSpPr>
        <p:spPr>
          <a:xfrm rot="17137728">
            <a:off x="6473234" y="2051769"/>
            <a:ext cx="1065794" cy="719296"/>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
        <p:nvSpPr>
          <p:cNvPr id="14" name="13 Elipse"/>
          <p:cNvSpPr/>
          <p:nvPr/>
        </p:nvSpPr>
        <p:spPr>
          <a:xfrm rot="17137728">
            <a:off x="6257210" y="3701483"/>
            <a:ext cx="1065794" cy="719296"/>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
        <p:nvSpPr>
          <p:cNvPr id="15" name="14 Elipse"/>
          <p:cNvSpPr/>
          <p:nvPr/>
        </p:nvSpPr>
        <p:spPr>
          <a:xfrm rot="17137728">
            <a:off x="2850970" y="2028705"/>
            <a:ext cx="1065794" cy="719296"/>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
        <p:nvSpPr>
          <p:cNvPr id="16" name="15 Elipse"/>
          <p:cNvSpPr/>
          <p:nvPr/>
        </p:nvSpPr>
        <p:spPr>
          <a:xfrm rot="17137728">
            <a:off x="2728818" y="4687549"/>
            <a:ext cx="1065794" cy="719296"/>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
        <p:nvSpPr>
          <p:cNvPr id="17" name="CuadroTexto 16"/>
          <p:cNvSpPr txBox="1"/>
          <p:nvPr/>
        </p:nvSpPr>
        <p:spPr>
          <a:xfrm>
            <a:off x="1475658" y="188640"/>
            <a:ext cx="7211142" cy="400110"/>
          </a:xfrm>
          <a:prstGeom prst="rect">
            <a:avLst/>
          </a:prstGeom>
          <a:noFill/>
        </p:spPr>
        <p:txBody>
          <a:bodyPr wrap="square" rtlCol="0">
            <a:spAutoFit/>
          </a:bodyPr>
          <a:lstStyle/>
          <a:p>
            <a:pPr algn="ctr"/>
            <a:r>
              <a:rPr lang="es-CO" sz="2000" b="1" dirty="0">
                <a:solidFill>
                  <a:srgbClr val="0070C0"/>
                </a:solidFill>
                <a:latin typeface="Arial" panose="020B0604020202020204" pitchFamily="34" charset="0"/>
                <a:cs typeface="Arial" panose="020B0604020202020204" pitchFamily="34" charset="0"/>
              </a:rPr>
              <a:t>Datos, métodos y </a:t>
            </a:r>
            <a:r>
              <a:rPr lang="es-CO" sz="2000" b="1" dirty="0" smtClean="0">
                <a:solidFill>
                  <a:srgbClr val="0070C0"/>
                </a:solidFill>
                <a:latin typeface="Arial" panose="020B0604020202020204" pitchFamily="34" charset="0"/>
                <a:cs typeface="Arial" panose="020B0604020202020204" pitchFamily="34" charset="0"/>
              </a:rPr>
              <a:t>estimaciones: </a:t>
            </a:r>
            <a:r>
              <a:rPr lang="es-CO" sz="2000" b="1" dirty="0" smtClean="0">
                <a:solidFill>
                  <a:srgbClr val="0070C0"/>
                </a:solidFill>
              </a:rPr>
              <a:t>Algunos hechos estilizados  </a:t>
            </a:r>
            <a:endParaRPr lang="es-CO" sz="2000" b="1" dirty="0">
              <a:solidFill>
                <a:srgbClr val="0070C0"/>
              </a:solidFill>
            </a:endParaRPr>
          </a:p>
        </p:txBody>
      </p:sp>
      <p:pic>
        <p:nvPicPr>
          <p:cNvPr id="18" name="Imagen 1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714" y="260648"/>
            <a:ext cx="1190222" cy="792088"/>
          </a:xfrm>
          <a:prstGeom prst="rect">
            <a:avLst/>
          </a:prstGeom>
          <a:noFill/>
          <a:ln>
            <a:noFill/>
          </a:ln>
        </p:spPr>
      </p:pic>
      <p:pic>
        <p:nvPicPr>
          <p:cNvPr id="20" name="Imagen 19"/>
          <p:cNvPicPr/>
          <p:nvPr/>
        </p:nvPicPr>
        <p:blipFill>
          <a:blip r:embed="rId6" cstate="print">
            <a:extLst>
              <a:ext uri="{28A0092B-C50C-407E-A947-70E740481C1C}">
                <a14:useLocalDpi xmlns:a14="http://schemas.microsoft.com/office/drawing/2010/main" val="0"/>
              </a:ext>
            </a:extLst>
          </a:blip>
          <a:stretch>
            <a:fillRect/>
          </a:stretch>
        </p:blipFill>
        <p:spPr>
          <a:xfrm>
            <a:off x="91952" y="5759892"/>
            <a:ext cx="521259" cy="666810"/>
          </a:xfrm>
          <a:prstGeom prst="rect">
            <a:avLst/>
          </a:prstGeom>
        </p:spPr>
      </p:pic>
      <p:pic>
        <p:nvPicPr>
          <p:cNvPr id="21" name="Imagen 20"/>
          <p:cNvPicPr/>
          <p:nvPr/>
        </p:nvPicPr>
        <p:blipFill>
          <a:blip r:embed="rId7" cstate="print">
            <a:extLst>
              <a:ext uri="{28A0092B-C50C-407E-A947-70E740481C1C}">
                <a14:useLocalDpi xmlns:a14="http://schemas.microsoft.com/office/drawing/2010/main" val="0"/>
              </a:ext>
            </a:extLst>
          </a:blip>
          <a:stretch>
            <a:fillRect/>
          </a:stretch>
        </p:blipFill>
        <p:spPr>
          <a:xfrm>
            <a:off x="700665" y="5759892"/>
            <a:ext cx="615531" cy="666810"/>
          </a:xfrm>
          <a:prstGeom prst="rect">
            <a:avLst/>
          </a:prstGeom>
        </p:spPr>
      </p:pic>
    </p:spTree>
    <p:extLst>
      <p:ext uri="{BB962C8B-B14F-4D97-AF65-F5344CB8AC3E}">
        <p14:creationId xmlns:p14="http://schemas.microsoft.com/office/powerpoint/2010/main" val="1252267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1" y="0"/>
            <a:ext cx="140364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p:nvPr>
        </p:nvSpPr>
        <p:spPr>
          <a:xfrm>
            <a:off x="1760808" y="274638"/>
            <a:ext cx="6925992" cy="1138138"/>
          </a:xfrm>
        </p:spPr>
        <p:txBody>
          <a:bodyPr vert="horz" lIns="91440" tIns="45720" rIns="91440" bIns="45720" rtlCol="0" anchor="ctr">
            <a:normAutofit fontScale="90000"/>
          </a:bodyPr>
          <a:lstStyle/>
          <a:p>
            <a:r>
              <a:rPr lang="es-CO" sz="3200" b="1" dirty="0">
                <a:latin typeface="Arial" panose="020B0604020202020204" pitchFamily="34" charset="0"/>
                <a:cs typeface="Arial" panose="020B0604020202020204" pitchFamily="34" charset="0"/>
              </a:rPr>
              <a:t/>
            </a:r>
            <a:br>
              <a:rPr lang="es-CO" sz="3200" b="1" dirty="0">
                <a:latin typeface="Arial" panose="020B0604020202020204" pitchFamily="34" charset="0"/>
                <a:cs typeface="Arial" panose="020B0604020202020204" pitchFamily="34" charset="0"/>
              </a:rPr>
            </a:br>
            <a:r>
              <a:rPr lang="es-CO" sz="3200" b="1" dirty="0">
                <a:latin typeface="Arial" panose="020B0604020202020204" pitchFamily="34" charset="0"/>
                <a:cs typeface="Arial" panose="020B0604020202020204" pitchFamily="34" charset="0"/>
              </a:rPr>
              <a:t/>
            </a:r>
            <a:br>
              <a:rPr lang="es-CO" sz="3200" b="1" dirty="0">
                <a:latin typeface="Arial" panose="020B0604020202020204" pitchFamily="34" charset="0"/>
                <a:cs typeface="Arial" panose="020B0604020202020204" pitchFamily="34" charset="0"/>
              </a:rPr>
            </a:br>
            <a:endParaRPr lang="es-CO" sz="3200" b="1" dirty="0">
              <a:latin typeface="Arial" panose="020B0604020202020204" pitchFamily="34" charset="0"/>
              <a:cs typeface="Arial" panose="020B0604020202020204" pitchFamily="34" charset="0"/>
            </a:endParaRPr>
          </a:p>
        </p:txBody>
      </p:sp>
      <p:sp>
        <p:nvSpPr>
          <p:cNvPr id="8" name="Marcador de contenido 7"/>
          <p:cNvSpPr>
            <a:spLocks noGrp="1"/>
          </p:cNvSpPr>
          <p:nvPr>
            <p:ph idx="1"/>
          </p:nvPr>
        </p:nvSpPr>
        <p:spPr>
          <a:xfrm>
            <a:off x="5820920" y="335876"/>
            <a:ext cx="2865880" cy="5326796"/>
          </a:xfrm>
        </p:spPr>
        <p:txBody>
          <a:bodyPr>
            <a:normAutofit fontScale="92500" lnSpcReduction="20000"/>
          </a:bodyPr>
          <a:lstStyle/>
          <a:p>
            <a:pPr marL="0" lvl="0" indent="0" algn="just">
              <a:buNone/>
            </a:pPr>
            <a:endParaRPr lang="es-CO" sz="2000" dirty="0" smtClean="0">
              <a:latin typeface="Times New Roman"/>
              <a:ea typeface="Calibri"/>
            </a:endParaRPr>
          </a:p>
          <a:p>
            <a:pPr marL="0" lvl="0" indent="0" algn="just">
              <a:buNone/>
            </a:pPr>
            <a:endParaRPr lang="es-CO" sz="2000" dirty="0">
              <a:latin typeface="Times New Roman"/>
              <a:ea typeface="Calibri"/>
            </a:endParaRPr>
          </a:p>
          <a:p>
            <a:pPr marL="0" lvl="0" indent="0" algn="just">
              <a:buNone/>
            </a:pPr>
            <a:endParaRPr lang="es-CO" sz="2000" dirty="0" smtClean="0">
              <a:latin typeface="Times New Roman"/>
              <a:ea typeface="Calibri"/>
            </a:endParaRPr>
          </a:p>
          <a:p>
            <a:pPr algn="just"/>
            <a:r>
              <a:rPr lang="es-ES" sz="2000" dirty="0" smtClean="0">
                <a:latin typeface="Times New Roman"/>
                <a:ea typeface="Times New Roman"/>
              </a:rPr>
              <a:t>CBD </a:t>
            </a:r>
            <a:r>
              <a:rPr lang="es-ES" sz="2000" dirty="0">
                <a:latin typeface="Times New Roman"/>
                <a:ea typeface="Times New Roman"/>
              </a:rPr>
              <a:t>como la zona georreferenciada con la mayor densidad de </a:t>
            </a:r>
            <a:r>
              <a:rPr lang="es-ES" sz="2000" dirty="0" smtClean="0">
                <a:latin typeface="Times New Roman"/>
                <a:ea typeface="Times New Roman"/>
              </a:rPr>
              <a:t>empleo. </a:t>
            </a:r>
          </a:p>
          <a:p>
            <a:pPr marL="0" lvl="0" indent="0" algn="just">
              <a:buNone/>
            </a:pPr>
            <a:endParaRPr lang="es-ES" sz="2000" dirty="0">
              <a:latin typeface="Times New Roman"/>
              <a:ea typeface="Times New Roman"/>
            </a:endParaRPr>
          </a:p>
          <a:p>
            <a:pPr algn="just"/>
            <a:r>
              <a:rPr lang="es-CO" sz="2000" dirty="0" smtClean="0">
                <a:latin typeface="Times New Roman"/>
                <a:ea typeface="Calibri"/>
              </a:rPr>
              <a:t>Los </a:t>
            </a:r>
            <a:r>
              <a:rPr lang="es-CO" sz="2000" dirty="0">
                <a:latin typeface="Times New Roman"/>
                <a:ea typeface="Calibri"/>
              </a:rPr>
              <a:t>subcentros de </a:t>
            </a:r>
            <a:r>
              <a:rPr lang="es-CO" sz="2000" dirty="0" smtClean="0">
                <a:latin typeface="Times New Roman"/>
                <a:ea typeface="Calibri"/>
              </a:rPr>
              <a:t>empleo [</a:t>
            </a:r>
            <a:r>
              <a:rPr lang="es-CO" sz="2000" dirty="0" err="1" smtClean="0">
                <a:latin typeface="Times New Roman"/>
                <a:ea typeface="Calibri"/>
              </a:rPr>
              <a:t>Greene</a:t>
            </a:r>
            <a:r>
              <a:rPr lang="es-CO" sz="2000" dirty="0" smtClean="0">
                <a:latin typeface="Times New Roman"/>
                <a:ea typeface="Calibri"/>
              </a:rPr>
              <a:t> </a:t>
            </a:r>
            <a:r>
              <a:rPr lang="es-CO" sz="2000" dirty="0">
                <a:latin typeface="Times New Roman"/>
                <a:ea typeface="Calibri"/>
              </a:rPr>
              <a:t>(1980) y McDonald (1987</a:t>
            </a:r>
            <a:r>
              <a:rPr lang="es-CO" sz="2000" dirty="0" smtClean="0">
                <a:latin typeface="Times New Roman"/>
                <a:ea typeface="Calibri"/>
              </a:rPr>
              <a:t>)]. </a:t>
            </a:r>
            <a:r>
              <a:rPr lang="es-CO" sz="2000" dirty="0">
                <a:latin typeface="Times New Roman"/>
                <a:ea typeface="Calibri"/>
              </a:rPr>
              <a:t>El primero, define un subcentro de empleo como aquella  área urbana cuya densidad bruta de empleo es el doble de la media urbana. La media urbana  de densidad de empleo es de 70 empleos/hectárea</a:t>
            </a:r>
            <a:endParaRPr lang="es-CO" sz="2000" dirty="0" smtClean="0">
              <a:solidFill>
                <a:prstClr val="black"/>
              </a:solidFill>
              <a:latin typeface="Arial" panose="020B0604020202020204" pitchFamily="34" charset="0"/>
              <a:cs typeface="Arial" panose="020B0604020202020204" pitchFamily="34" charset="0"/>
            </a:endParaRPr>
          </a:p>
        </p:txBody>
      </p:sp>
      <p:sp>
        <p:nvSpPr>
          <p:cNvPr id="19" name="18 Redondear rectángulo de esquina diagonal"/>
          <p:cNvSpPr/>
          <p:nvPr/>
        </p:nvSpPr>
        <p:spPr>
          <a:xfrm>
            <a:off x="72009" y="1628800"/>
            <a:ext cx="1259632"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ES" sz="1400" b="1" dirty="0" smtClean="0">
                <a:solidFill>
                  <a:schemeClr val="bg1"/>
                </a:solidFill>
                <a:latin typeface="+mj-lt"/>
                <a:cs typeface="Arial" pitchFamily="34" charset="0"/>
              </a:rPr>
              <a:t>Estructura urbana y precios del suelo </a:t>
            </a:r>
          </a:p>
          <a:p>
            <a:pPr algn="ctr"/>
            <a:r>
              <a:rPr lang="es-ES" sz="1400" b="1" dirty="0" smtClean="0">
                <a:solidFill>
                  <a:schemeClr val="bg1"/>
                </a:solidFill>
                <a:latin typeface="+mj-lt"/>
                <a:cs typeface="Arial" pitchFamily="34" charset="0"/>
              </a:rPr>
              <a:t>:Una aplicación desde la econometría espacial. </a:t>
            </a:r>
          </a:p>
        </p:txBody>
      </p:sp>
      <p:sp>
        <p:nvSpPr>
          <p:cNvPr id="7" name="6 Redondear rectángulo de esquina diagonal"/>
          <p:cNvSpPr/>
          <p:nvPr/>
        </p:nvSpPr>
        <p:spPr>
          <a:xfrm>
            <a:off x="36005" y="1628800"/>
            <a:ext cx="1331640"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accent6">
                    <a:lumMod val="75000"/>
                  </a:schemeClr>
                </a:solidFill>
              </a:rPr>
              <a:t>Precios del suelo, segregación residencial y accesibilidad a los </a:t>
            </a:r>
            <a:br>
              <a:rPr lang="es-CO" sz="1400" b="1" dirty="0">
                <a:solidFill>
                  <a:schemeClr val="accent6">
                    <a:lumMod val="75000"/>
                  </a:schemeClr>
                </a:solidFill>
              </a:rPr>
            </a:br>
            <a:r>
              <a:rPr lang="es-CO" sz="1400" b="1" dirty="0">
                <a:solidFill>
                  <a:schemeClr val="accent6">
                    <a:lumMod val="75000"/>
                  </a:schemeClr>
                </a:solidFill>
              </a:rPr>
              <a:t>centros de empleo en Cali: un modelo GWR </a:t>
            </a:r>
            <a:endParaRPr lang="es-ES" sz="1400" b="1" dirty="0">
              <a:solidFill>
                <a:schemeClr val="bg1"/>
              </a:solidFill>
              <a:cs typeface="Arial" pitchFamily="34" charset="0"/>
            </a:endParaRPr>
          </a:p>
          <a:p>
            <a:pPr algn="ctr"/>
            <a:r>
              <a:rPr lang="es-CO" sz="1400" b="1" dirty="0" smtClean="0">
                <a:solidFill>
                  <a:schemeClr val="accent6">
                    <a:lumMod val="75000"/>
                  </a:schemeClr>
                </a:solidFill>
              </a:rPr>
              <a:t> </a:t>
            </a:r>
            <a:endParaRPr lang="es-ES" sz="1400" b="1" dirty="0" smtClean="0">
              <a:solidFill>
                <a:schemeClr val="bg1"/>
              </a:solidFill>
              <a:latin typeface="+mj-lt"/>
              <a:cs typeface="Arial" pitchFamily="34" charset="0"/>
            </a:endParaRPr>
          </a:p>
        </p:txBody>
      </p:sp>
      <p:sp>
        <p:nvSpPr>
          <p:cNvPr id="9" name="CuadroTexto 8"/>
          <p:cNvSpPr txBox="1"/>
          <p:nvPr/>
        </p:nvSpPr>
        <p:spPr>
          <a:xfrm>
            <a:off x="1475658" y="135821"/>
            <a:ext cx="7211142" cy="400110"/>
          </a:xfrm>
          <a:prstGeom prst="rect">
            <a:avLst/>
          </a:prstGeom>
          <a:noFill/>
        </p:spPr>
        <p:txBody>
          <a:bodyPr wrap="square" rtlCol="0">
            <a:spAutoFit/>
          </a:bodyPr>
          <a:lstStyle/>
          <a:p>
            <a:pPr algn="ctr"/>
            <a:r>
              <a:rPr lang="es-CO" sz="2000" b="1" dirty="0">
                <a:solidFill>
                  <a:srgbClr val="0070C0"/>
                </a:solidFill>
                <a:latin typeface="Arial" panose="020B0604020202020204" pitchFamily="34" charset="0"/>
                <a:cs typeface="Arial" panose="020B0604020202020204" pitchFamily="34" charset="0"/>
              </a:rPr>
              <a:t>Datos, métodos y </a:t>
            </a:r>
            <a:r>
              <a:rPr lang="es-CO" sz="2000" b="1" dirty="0" smtClean="0">
                <a:solidFill>
                  <a:srgbClr val="0070C0"/>
                </a:solidFill>
                <a:latin typeface="Arial" panose="020B0604020202020204" pitchFamily="34" charset="0"/>
                <a:cs typeface="Arial" panose="020B0604020202020204" pitchFamily="34" charset="0"/>
              </a:rPr>
              <a:t>estimaciones: </a:t>
            </a:r>
            <a:r>
              <a:rPr lang="es-CO" sz="2000" b="1" dirty="0" smtClean="0">
                <a:solidFill>
                  <a:srgbClr val="0070C0"/>
                </a:solidFill>
              </a:rPr>
              <a:t>CBD y SBD </a:t>
            </a:r>
            <a:endParaRPr lang="es-CO" sz="2000" b="1" dirty="0">
              <a:solidFill>
                <a:srgbClr val="0070C0"/>
              </a:solidFill>
            </a:endParaRPr>
          </a:p>
        </p:txBody>
      </p:sp>
      <p:pic>
        <p:nvPicPr>
          <p:cNvPr id="10" name="8 Imagen" descr="sb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799" y="982524"/>
            <a:ext cx="3846971" cy="5591131"/>
          </a:xfrm>
          <a:prstGeom prst="rect">
            <a:avLst/>
          </a:prstGeom>
          <a:noFill/>
          <a:ln>
            <a:noFill/>
          </a:ln>
        </p:spPr>
      </p:pic>
      <p:pic>
        <p:nvPicPr>
          <p:cNvPr id="11" name="Imagen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14" y="260648"/>
            <a:ext cx="1190222" cy="792088"/>
          </a:xfrm>
          <a:prstGeom prst="rect">
            <a:avLst/>
          </a:prstGeom>
          <a:noFill/>
          <a:ln>
            <a:noFill/>
          </a:ln>
        </p:spPr>
      </p:pic>
      <p:pic>
        <p:nvPicPr>
          <p:cNvPr id="12" name="Imagen 11"/>
          <p:cNvPicPr/>
          <p:nvPr/>
        </p:nvPicPr>
        <p:blipFill>
          <a:blip r:embed="rId5" cstate="print">
            <a:extLst>
              <a:ext uri="{28A0092B-C50C-407E-A947-70E740481C1C}">
                <a14:useLocalDpi xmlns:a14="http://schemas.microsoft.com/office/drawing/2010/main" val="0"/>
              </a:ext>
            </a:extLst>
          </a:blip>
          <a:stretch>
            <a:fillRect/>
          </a:stretch>
        </p:blipFill>
        <p:spPr>
          <a:xfrm>
            <a:off x="91952" y="5759892"/>
            <a:ext cx="521259" cy="666810"/>
          </a:xfrm>
          <a:prstGeom prst="rect">
            <a:avLst/>
          </a:prstGeom>
        </p:spPr>
      </p:pic>
      <p:pic>
        <p:nvPicPr>
          <p:cNvPr id="13" name="Imagen 12"/>
          <p:cNvPicPr/>
          <p:nvPr/>
        </p:nvPicPr>
        <p:blipFill>
          <a:blip r:embed="rId6" cstate="print">
            <a:extLst>
              <a:ext uri="{28A0092B-C50C-407E-A947-70E740481C1C}">
                <a14:useLocalDpi xmlns:a14="http://schemas.microsoft.com/office/drawing/2010/main" val="0"/>
              </a:ext>
            </a:extLst>
          </a:blip>
          <a:stretch>
            <a:fillRect/>
          </a:stretch>
        </p:blipFill>
        <p:spPr>
          <a:xfrm>
            <a:off x="700665" y="5759892"/>
            <a:ext cx="615531" cy="666810"/>
          </a:xfrm>
          <a:prstGeom prst="rect">
            <a:avLst/>
          </a:prstGeom>
        </p:spPr>
      </p:pic>
    </p:spTree>
    <p:extLst>
      <p:ext uri="{BB962C8B-B14F-4D97-AF65-F5344CB8AC3E}">
        <p14:creationId xmlns:p14="http://schemas.microsoft.com/office/powerpoint/2010/main" val="150264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1" y="0"/>
            <a:ext cx="140364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p:cNvSpPr>
            <a:spLocks noGrp="1"/>
          </p:cNvSpPr>
          <p:nvPr>
            <p:ph type="title"/>
          </p:nvPr>
        </p:nvSpPr>
        <p:spPr>
          <a:xfrm>
            <a:off x="1475656" y="0"/>
            <a:ext cx="6925992" cy="706090"/>
          </a:xfrm>
        </p:spPr>
        <p:txBody>
          <a:bodyPr>
            <a:normAutofit/>
          </a:bodyPr>
          <a:lstStyle/>
          <a:p>
            <a:pPr algn="l"/>
            <a:r>
              <a:rPr lang="es-CO" sz="3200" b="1" dirty="0" smtClean="0">
                <a:latin typeface="Arial" panose="020B0604020202020204" pitchFamily="34" charset="0"/>
                <a:cs typeface="Arial" panose="020B0604020202020204" pitchFamily="34" charset="0"/>
              </a:rPr>
              <a:t>  </a:t>
            </a:r>
            <a:endParaRPr lang="es-CO" sz="3200" b="1" dirty="0">
              <a:latin typeface="Arial" panose="020B0604020202020204" pitchFamily="34" charset="0"/>
              <a:cs typeface="Arial" panose="020B0604020202020204" pitchFamily="34" charset="0"/>
            </a:endParaRPr>
          </a:p>
        </p:txBody>
      </p:sp>
      <p:sp>
        <p:nvSpPr>
          <p:cNvPr id="8" name="Marcador de contenido 7"/>
          <p:cNvSpPr>
            <a:spLocks noGrp="1"/>
          </p:cNvSpPr>
          <p:nvPr>
            <p:ph idx="1"/>
          </p:nvPr>
        </p:nvSpPr>
        <p:spPr>
          <a:xfrm>
            <a:off x="1736602" y="0"/>
            <a:ext cx="6925992" cy="4983178"/>
          </a:xfrm>
        </p:spPr>
        <p:txBody>
          <a:bodyPr>
            <a:normAutofit/>
          </a:bodyPr>
          <a:lstStyle/>
          <a:p>
            <a:pPr marL="0" indent="0" algn="ctr">
              <a:spcAft>
                <a:spcPts val="0"/>
              </a:spcAft>
              <a:buNone/>
            </a:pPr>
            <a:r>
              <a:rPr lang="es-CO" sz="2000" b="1" dirty="0">
                <a:solidFill>
                  <a:schemeClr val="accent1"/>
                </a:solidFill>
                <a:latin typeface="Arial" panose="020B0604020202020204" pitchFamily="34" charset="0"/>
                <a:cs typeface="Arial" panose="020B0604020202020204" pitchFamily="34" charset="0"/>
              </a:rPr>
              <a:t>Datos, métodos y </a:t>
            </a:r>
            <a:r>
              <a:rPr lang="es-CO" sz="2000" b="1" dirty="0" smtClean="0">
                <a:solidFill>
                  <a:schemeClr val="accent1"/>
                </a:solidFill>
                <a:latin typeface="Arial" panose="020B0604020202020204" pitchFamily="34" charset="0"/>
                <a:cs typeface="Arial" panose="020B0604020202020204" pitchFamily="34" charset="0"/>
              </a:rPr>
              <a:t>estimaciones: Candidatos</a:t>
            </a:r>
            <a:r>
              <a:rPr lang="es-CO" sz="2000" b="1" dirty="0" smtClean="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es-CO" sz="2000" b="1" dirty="0">
                <a:solidFill>
                  <a:schemeClr val="accent1"/>
                </a:solidFill>
                <a:latin typeface="Arial" panose="020B0604020202020204" pitchFamily="34" charset="0"/>
                <a:ea typeface="Calibri" panose="020F0502020204030204" pitchFamily="34" charset="0"/>
                <a:cs typeface="Arial" panose="020B0604020202020204" pitchFamily="34" charset="0"/>
              </a:rPr>
              <a:t>a subcentros de empleo</a:t>
            </a:r>
          </a:p>
          <a:p>
            <a:pPr marL="0" lvl="0" indent="0">
              <a:buNone/>
            </a:pPr>
            <a:endParaRPr lang="es-CO" sz="2000" dirty="0" smtClean="0">
              <a:latin typeface="Arial" panose="020B0604020202020204" pitchFamily="34" charset="0"/>
              <a:cs typeface="Arial" panose="020B0604020202020204" pitchFamily="34" charset="0"/>
            </a:endParaRPr>
          </a:p>
        </p:txBody>
      </p:sp>
      <p:sp>
        <p:nvSpPr>
          <p:cNvPr id="19" name="18 Redondear rectángulo de esquina diagonal"/>
          <p:cNvSpPr/>
          <p:nvPr/>
        </p:nvSpPr>
        <p:spPr>
          <a:xfrm>
            <a:off x="72009" y="1628800"/>
            <a:ext cx="1259632"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ES" sz="1400" b="1" dirty="0" smtClean="0">
                <a:solidFill>
                  <a:schemeClr val="bg1"/>
                </a:solidFill>
                <a:latin typeface="+mj-lt"/>
                <a:cs typeface="Arial" pitchFamily="34" charset="0"/>
              </a:rPr>
              <a:t>Estructura urbana y precios del suelo </a:t>
            </a:r>
          </a:p>
          <a:p>
            <a:pPr algn="ctr"/>
            <a:r>
              <a:rPr lang="es-ES" sz="1400" b="1" dirty="0" smtClean="0">
                <a:solidFill>
                  <a:schemeClr val="bg1"/>
                </a:solidFill>
                <a:latin typeface="+mj-lt"/>
                <a:cs typeface="Arial" pitchFamily="34" charset="0"/>
              </a:rPr>
              <a:t>:Una aplicación desde la econometría espacial. </a:t>
            </a:r>
          </a:p>
        </p:txBody>
      </p:sp>
      <p:graphicFrame>
        <p:nvGraphicFramePr>
          <p:cNvPr id="3" name="Tabla 2"/>
          <p:cNvGraphicFramePr>
            <a:graphicFrameLocks noGrp="1"/>
          </p:cNvGraphicFramePr>
          <p:nvPr>
            <p:extLst/>
          </p:nvPr>
        </p:nvGraphicFramePr>
        <p:xfrm>
          <a:off x="1763687" y="1142985"/>
          <a:ext cx="7160815" cy="4176466"/>
        </p:xfrm>
        <a:graphic>
          <a:graphicData uri="http://schemas.openxmlformats.org/drawingml/2006/table">
            <a:tbl>
              <a:tblPr firstRow="1" firstCol="1" bandRow="1"/>
              <a:tblGrid>
                <a:gridCol w="1892874"/>
                <a:gridCol w="802635"/>
                <a:gridCol w="819439"/>
                <a:gridCol w="883459"/>
                <a:gridCol w="883459"/>
                <a:gridCol w="947476"/>
                <a:gridCol w="931473"/>
              </a:tblGrid>
              <a:tr h="464050">
                <a:tc>
                  <a:txBody>
                    <a:bodyPr/>
                    <a:lstStyle/>
                    <a:p>
                      <a:pPr>
                        <a:lnSpc>
                          <a:spcPct val="107000"/>
                        </a:lnSpc>
                        <a:spcAft>
                          <a:spcPts val="0"/>
                        </a:spcAft>
                      </a:pPr>
                      <a:r>
                        <a:rPr lang="es-CO" sz="1200" b="1" dirty="0">
                          <a:effectLst/>
                          <a:latin typeface="Times New Roman" panose="02020603050405020304" pitchFamily="18" charset="0"/>
                          <a:ea typeface="Times New Roman" panose="02020603050405020304" pitchFamily="18" charset="0"/>
                          <a:cs typeface="Arial" panose="020B0604020202020204" pitchFamily="34" charset="0"/>
                        </a:rPr>
                        <a:t>Barrio</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b="1">
                          <a:effectLst/>
                          <a:latin typeface="Times New Roman" panose="02020603050405020304" pitchFamily="18" charset="0"/>
                          <a:ea typeface="Times New Roman" panose="02020603050405020304" pitchFamily="18" charset="0"/>
                          <a:cs typeface="Arial" panose="020B0604020202020204" pitchFamily="34" charset="0"/>
                        </a:rPr>
                        <a:t>Sectores</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b="1">
                          <a:effectLst/>
                          <a:latin typeface="Times New Roman" panose="02020603050405020304" pitchFamily="18" charset="0"/>
                          <a:ea typeface="Times New Roman" panose="02020603050405020304" pitchFamily="18" charset="0"/>
                          <a:cs typeface="Arial" panose="020B0604020202020204" pitchFamily="34" charset="0"/>
                        </a:rPr>
                        <a:t>Empleo</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b="1">
                          <a:effectLst/>
                          <a:latin typeface="Times New Roman" panose="02020603050405020304" pitchFamily="18" charset="0"/>
                          <a:ea typeface="Times New Roman" panose="02020603050405020304" pitchFamily="18" charset="0"/>
                          <a:cs typeface="Arial" panose="020B0604020202020204" pitchFamily="34" charset="0"/>
                        </a:rPr>
                        <a:t>Densidad de empleo</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b="1">
                          <a:effectLst/>
                          <a:latin typeface="Times New Roman" panose="02020603050405020304" pitchFamily="18" charset="0"/>
                          <a:ea typeface="Times New Roman" panose="02020603050405020304" pitchFamily="18" charset="0"/>
                          <a:cs typeface="Arial" panose="020B0604020202020204" pitchFamily="34" charset="0"/>
                        </a:rPr>
                        <a:t>Población </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b="1" dirty="0">
                          <a:effectLst/>
                          <a:latin typeface="Times New Roman" panose="02020603050405020304" pitchFamily="18" charset="0"/>
                          <a:ea typeface="Times New Roman" panose="02020603050405020304" pitchFamily="18" charset="0"/>
                          <a:cs typeface="Arial" panose="020B0604020202020204" pitchFamily="34" charset="0"/>
                        </a:rPr>
                        <a:t>Distancia al CBD*</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b="1" dirty="0">
                          <a:effectLst/>
                          <a:latin typeface="Times New Roman" panose="02020603050405020304" pitchFamily="18" charset="0"/>
                          <a:ea typeface="Times New Roman" panose="02020603050405020304" pitchFamily="18" charset="0"/>
                          <a:cs typeface="Arial" panose="020B0604020202020204" pitchFamily="34" charset="0"/>
                        </a:rPr>
                        <a:t>Subcentros de empleo</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026">
                <a:tc>
                  <a:txBody>
                    <a:bodyPr/>
                    <a:lstStyle/>
                    <a:p>
                      <a:pPr>
                        <a:lnSpc>
                          <a:spcPct val="107000"/>
                        </a:lnSpc>
                        <a:spcAft>
                          <a:spcPts val="0"/>
                        </a:spcAft>
                      </a:pPr>
                      <a:r>
                        <a:rPr lang="es-CO" sz="12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San Vicente</a:t>
                      </a:r>
                      <a:endParaRPr lang="es-CO" sz="1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CO" sz="12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1.683</a:t>
                      </a:r>
                      <a:endParaRPr lang="es-CO" sz="1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CO" sz="12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23.060</a:t>
                      </a:r>
                      <a:endParaRPr lang="es-CO" sz="1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CO" sz="12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599</a:t>
                      </a:r>
                      <a:endParaRPr lang="es-CO" sz="1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CO" sz="12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3.711</a:t>
                      </a:r>
                      <a:endParaRPr lang="es-CO" sz="1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CO" sz="12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0</a:t>
                      </a:r>
                      <a:endParaRPr lang="es-CO" sz="1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CO" sz="12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CBD</a:t>
                      </a:r>
                      <a:endParaRPr lang="es-CO" sz="1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232026">
                <a:tc>
                  <a:txBody>
                    <a:bodyPr/>
                    <a:lstStyle/>
                    <a:p>
                      <a:pP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Metropolitano del Norte</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200</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4.973</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159</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7.607</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5,5</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SBD1</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tcPr>
                </a:tc>
              </a:tr>
              <a:tr h="232026">
                <a:tc>
                  <a:txBody>
                    <a:bodyPr/>
                    <a:lstStyle/>
                    <a:p>
                      <a:pP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Marroquín III</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40</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1.301</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89</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4.081</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5,6</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SBD2</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tcPr>
                </a:tc>
              </a:tr>
              <a:tr h="232026">
                <a:tc>
                  <a:txBody>
                    <a:bodyPr/>
                    <a:lstStyle/>
                    <a:p>
                      <a:pP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San Fernando Viejo</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594</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3.221</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76</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5.070</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2,4</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SBD3</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r>
              <a:tr h="232026">
                <a:tc>
                  <a:txBody>
                    <a:bodyPr/>
                    <a:lstStyle/>
                    <a:p>
                      <a:pP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El Cedro</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588</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2.061</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72</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3.129</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2,3</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SBD3</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r>
              <a:tr h="232026">
                <a:tc>
                  <a:txBody>
                    <a:bodyPr/>
                    <a:lstStyle/>
                    <a:p>
                      <a:pP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Santa Isabel</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209</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3.924</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107</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3.533</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3,1</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SBD3</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r>
              <a:tr h="232026">
                <a:tc>
                  <a:txBody>
                    <a:bodyPr/>
                    <a:lstStyle/>
                    <a:p>
                      <a:pP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San Fernando Nuevo</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320</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2.682</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93</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2.858</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2,9</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SBD3</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r>
              <a:tr h="232026">
                <a:tc>
                  <a:txBody>
                    <a:bodyPr/>
                    <a:lstStyle/>
                    <a:p>
                      <a:pP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Eucarístico</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341</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2.657</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114</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2.554</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3,1</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SBD3</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r>
              <a:tr h="232026">
                <a:tc>
                  <a:txBody>
                    <a:bodyPr/>
                    <a:lstStyle/>
                    <a:p>
                      <a:pP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Urb. Tequendama</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567</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3.305</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137</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1.998</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3,8</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SBD3</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r>
              <a:tr h="232026">
                <a:tc>
                  <a:txBody>
                    <a:bodyPr/>
                    <a:lstStyle/>
                    <a:p>
                      <a:pP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Los Cambulos</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339</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2.646</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101</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3.923</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3,7</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solidFill>
                      <a:schemeClr val="bg1">
                        <a:lumMod val="9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SBD3</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95000"/>
                      </a:schemeClr>
                    </a:solidFill>
                  </a:tcPr>
                </a:tc>
              </a:tr>
              <a:tr h="232026">
                <a:tc>
                  <a:txBody>
                    <a:bodyPr/>
                    <a:lstStyle/>
                    <a:p>
                      <a:pP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Santa Anita - La selva</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7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329</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7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2.172</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7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73</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7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7.737</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7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5,2</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solidFill>
                      <a:schemeClr val="bg1">
                        <a:lumMod val="7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SBD4</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75000"/>
                      </a:schemeClr>
                    </a:solidFill>
                  </a:tcPr>
                </a:tc>
              </a:tr>
              <a:tr h="232026">
                <a:tc>
                  <a:txBody>
                    <a:bodyPr/>
                    <a:lstStyle/>
                    <a:p>
                      <a:pP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Primero de Mayo</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7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285</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7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2.547</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7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106</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7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7.721</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7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5,1</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solidFill>
                      <a:schemeClr val="bg1">
                        <a:lumMod val="7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SBD4</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75000"/>
                      </a:schemeClr>
                    </a:solidFill>
                  </a:tcPr>
                </a:tc>
              </a:tr>
              <a:tr h="232026">
                <a:tc>
                  <a:txBody>
                    <a:bodyPr/>
                    <a:lstStyle/>
                    <a:p>
                      <a:pP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El Gran Limonar - Cataya</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7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317</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7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2.027</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7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80</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7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3.858</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75000"/>
                      </a:schemeClr>
                    </a:solidFill>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6,1</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a:noFill/>
                    </a:lnB>
                    <a:solidFill>
                      <a:schemeClr val="bg1">
                        <a:lumMod val="75000"/>
                      </a:schemeClr>
                    </a:solidFill>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SBD4</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a:noFill/>
                    </a:lnB>
                    <a:solidFill>
                      <a:schemeClr val="bg1">
                        <a:lumMod val="75000"/>
                      </a:schemeClr>
                    </a:solidFill>
                  </a:tcPr>
                </a:tc>
              </a:tr>
              <a:tr h="232026">
                <a:tc>
                  <a:txBody>
                    <a:bodyPr/>
                    <a:lstStyle/>
                    <a:p>
                      <a:pP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Ciudad Campestre</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401</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4.920</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288</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787</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9,1</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dirty="0">
                          <a:effectLst/>
                          <a:latin typeface="Times New Roman" panose="02020603050405020304" pitchFamily="18" charset="0"/>
                          <a:ea typeface="Times New Roman" panose="02020603050405020304" pitchFamily="18" charset="0"/>
                          <a:cs typeface="Arial" panose="020B0604020202020204" pitchFamily="34" charset="0"/>
                        </a:rPr>
                        <a:t>SBD5</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r h="232026">
                <a:tc>
                  <a:txBody>
                    <a:bodyPr/>
                    <a:lstStyle/>
                    <a:p>
                      <a:pPr>
                        <a:lnSpc>
                          <a:spcPct val="107000"/>
                        </a:lnSpc>
                        <a:spcAft>
                          <a:spcPts val="0"/>
                        </a:spcAft>
                      </a:pPr>
                      <a:r>
                        <a:rPr lang="es-CO" sz="1200" b="1">
                          <a:effectLst/>
                          <a:latin typeface="Times New Roman" panose="02020603050405020304" pitchFamily="18" charset="0"/>
                          <a:ea typeface="Times New Roman" panose="02020603050405020304" pitchFamily="18" charset="0"/>
                          <a:cs typeface="Arial" panose="020B0604020202020204" pitchFamily="34" charset="0"/>
                        </a:rPr>
                        <a:t>total </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b="1">
                          <a:effectLst/>
                          <a:latin typeface="Times New Roman" panose="02020603050405020304" pitchFamily="18" charset="0"/>
                          <a:ea typeface="Times New Roman" panose="02020603050405020304" pitchFamily="18" charset="0"/>
                          <a:cs typeface="Arial" panose="020B0604020202020204" pitchFamily="34" charset="0"/>
                        </a:rPr>
                        <a:t>6.213</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b="1">
                          <a:effectLst/>
                          <a:latin typeface="Times New Roman" panose="02020603050405020304" pitchFamily="18" charset="0"/>
                          <a:ea typeface="Times New Roman" panose="02020603050405020304" pitchFamily="18" charset="0"/>
                          <a:cs typeface="Arial" panose="020B0604020202020204" pitchFamily="34" charset="0"/>
                        </a:rPr>
                        <a:t>61.496</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b="1">
                          <a:effectLst/>
                          <a:latin typeface="Times New Roman" panose="02020603050405020304" pitchFamily="18" charset="0"/>
                          <a:ea typeface="Times New Roman" panose="02020603050405020304" pitchFamily="18" charset="0"/>
                          <a:cs typeface="Arial" panose="020B0604020202020204" pitchFamily="34" charset="0"/>
                        </a:rPr>
                        <a:t>2.094</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b="1">
                          <a:effectLst/>
                          <a:latin typeface="Times New Roman" panose="02020603050405020304" pitchFamily="18" charset="0"/>
                          <a:ea typeface="Times New Roman" panose="02020603050405020304" pitchFamily="18" charset="0"/>
                          <a:cs typeface="Arial" panose="020B0604020202020204" pitchFamily="34" charset="0"/>
                        </a:rPr>
                        <a:t>58.567</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a:effectLst/>
                          <a:latin typeface="Times New Roman" panose="02020603050405020304" pitchFamily="18" charset="0"/>
                          <a:ea typeface="Times New Roman" panose="02020603050405020304" pitchFamily="18" charset="0"/>
                          <a:cs typeface="Arial" panose="020B0604020202020204" pitchFamily="34" charset="0"/>
                        </a:rPr>
                        <a:t> </a:t>
                      </a:r>
                      <a:endParaRPr lang="es-CO" sz="12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CO" sz="1200" b="1" dirty="0">
                          <a:effectLst/>
                          <a:latin typeface="Times New Roman" panose="02020603050405020304" pitchFamily="18" charset="0"/>
                          <a:ea typeface="Times New Roman" panose="02020603050405020304" pitchFamily="18" charset="0"/>
                          <a:cs typeface="Arial" panose="020B0604020202020204" pitchFamily="34" charset="0"/>
                        </a:rPr>
                        <a:t> </a:t>
                      </a:r>
                      <a:endParaRPr lang="es-CO" sz="12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026">
                <a:tc gridSpan="7">
                  <a:txBody>
                    <a:bodyPr/>
                    <a:lstStyle/>
                    <a:p>
                      <a:pPr>
                        <a:lnSpc>
                          <a:spcPct val="107000"/>
                        </a:lnSpc>
                        <a:spcAft>
                          <a:spcPts val="0"/>
                        </a:spcAft>
                      </a:pPr>
                      <a:r>
                        <a:rPr lang="es-CO" sz="1000" dirty="0">
                          <a:effectLst/>
                          <a:latin typeface="Times New Roman" panose="02020603050405020304" pitchFamily="18" charset="0"/>
                          <a:ea typeface="Times New Roman" panose="02020603050405020304" pitchFamily="18" charset="0"/>
                          <a:cs typeface="Arial" panose="020B0604020202020204" pitchFamily="34" charset="0"/>
                        </a:rPr>
                        <a:t>*Distancia al CBD calculada en kilómetros en ArcGIS.</a:t>
                      </a:r>
                      <a:endParaRPr lang="es-CO" sz="1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bl>
          </a:graphicData>
        </a:graphic>
      </p:graphicFrame>
      <p:sp>
        <p:nvSpPr>
          <p:cNvPr id="4" name="CuadroTexto 3"/>
          <p:cNvSpPr txBox="1"/>
          <p:nvPr/>
        </p:nvSpPr>
        <p:spPr>
          <a:xfrm>
            <a:off x="1736602" y="5373216"/>
            <a:ext cx="5619504" cy="276999"/>
          </a:xfrm>
          <a:prstGeom prst="rect">
            <a:avLst/>
          </a:prstGeom>
          <a:noFill/>
        </p:spPr>
        <p:txBody>
          <a:bodyPr wrap="square" rtlCol="0">
            <a:spAutoFit/>
          </a:bodyPr>
          <a:lstStyle/>
          <a:p>
            <a:r>
              <a:rPr lang="es-CO" sz="1200" dirty="0">
                <a:latin typeface="Times New Roman" panose="02020603050405020304" pitchFamily="18" charset="0"/>
                <a:ea typeface="Calibri" panose="020F0502020204030204" pitchFamily="34" charset="0"/>
              </a:rPr>
              <a:t>Fuente: Datos DAPM. Cálculos propios</a:t>
            </a:r>
            <a:endParaRPr lang="es-CO" sz="1200" dirty="0"/>
          </a:p>
        </p:txBody>
      </p:sp>
      <p:sp>
        <p:nvSpPr>
          <p:cNvPr id="9" name="8 Redondear rectángulo de esquina diagonal"/>
          <p:cNvSpPr/>
          <p:nvPr/>
        </p:nvSpPr>
        <p:spPr>
          <a:xfrm>
            <a:off x="36005" y="1628800"/>
            <a:ext cx="1331640" cy="3600400"/>
          </a:xfrm>
          <a:prstGeom prst="round2DiagRect">
            <a:avLst/>
          </a:prstGeom>
          <a:solidFill>
            <a:srgbClr val="00206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mj-lt"/>
              <a:cs typeface="Arial" pitchFamily="34" charset="0"/>
            </a:endParaRPr>
          </a:p>
          <a:p>
            <a:pPr algn="ctr"/>
            <a:r>
              <a:rPr lang="es-CO" sz="1400" b="1" dirty="0">
                <a:solidFill>
                  <a:schemeClr val="accent6">
                    <a:lumMod val="75000"/>
                  </a:schemeClr>
                </a:solidFill>
              </a:rPr>
              <a:t>Precios del suelo, segregación residencial y accesibilidad a los </a:t>
            </a:r>
            <a:br>
              <a:rPr lang="es-CO" sz="1400" b="1" dirty="0">
                <a:solidFill>
                  <a:schemeClr val="accent6">
                    <a:lumMod val="75000"/>
                  </a:schemeClr>
                </a:solidFill>
              </a:rPr>
            </a:br>
            <a:r>
              <a:rPr lang="es-CO" sz="1400" b="1" dirty="0">
                <a:solidFill>
                  <a:schemeClr val="accent6">
                    <a:lumMod val="75000"/>
                  </a:schemeClr>
                </a:solidFill>
              </a:rPr>
              <a:t>centros de empleo en Cali: un modelo GWR </a:t>
            </a:r>
            <a:endParaRPr lang="es-ES" sz="1400" b="1" dirty="0">
              <a:solidFill>
                <a:schemeClr val="bg1"/>
              </a:solidFill>
              <a:cs typeface="Arial" pitchFamily="34" charset="0"/>
            </a:endParaRPr>
          </a:p>
          <a:p>
            <a:pPr algn="ctr"/>
            <a:endParaRPr lang="es-ES" sz="1400" b="1" dirty="0" smtClean="0">
              <a:solidFill>
                <a:schemeClr val="bg1"/>
              </a:solidFill>
              <a:latin typeface="+mj-lt"/>
              <a:cs typeface="Arial" pitchFamily="34" charset="0"/>
            </a:endParaRPr>
          </a:p>
        </p:txBody>
      </p:sp>
      <p:pic>
        <p:nvPicPr>
          <p:cNvPr id="10" name="Imagen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14" y="260648"/>
            <a:ext cx="1190222" cy="792088"/>
          </a:xfrm>
          <a:prstGeom prst="rect">
            <a:avLst/>
          </a:prstGeom>
          <a:noFill/>
          <a:ln>
            <a:noFill/>
          </a:ln>
        </p:spPr>
      </p:pic>
      <p:pic>
        <p:nvPicPr>
          <p:cNvPr id="11" name="Imagen 10"/>
          <p:cNvPicPr/>
          <p:nvPr/>
        </p:nvPicPr>
        <p:blipFill>
          <a:blip r:embed="rId4" cstate="print">
            <a:extLst>
              <a:ext uri="{28A0092B-C50C-407E-A947-70E740481C1C}">
                <a14:useLocalDpi xmlns:a14="http://schemas.microsoft.com/office/drawing/2010/main" val="0"/>
              </a:ext>
            </a:extLst>
          </a:blip>
          <a:stretch>
            <a:fillRect/>
          </a:stretch>
        </p:blipFill>
        <p:spPr>
          <a:xfrm>
            <a:off x="91952" y="5759892"/>
            <a:ext cx="521259" cy="666810"/>
          </a:xfrm>
          <a:prstGeom prst="rect">
            <a:avLst/>
          </a:prstGeom>
        </p:spPr>
      </p:pic>
      <p:pic>
        <p:nvPicPr>
          <p:cNvPr id="12" name="Imagen 11"/>
          <p:cNvPicPr/>
          <p:nvPr/>
        </p:nvPicPr>
        <p:blipFill>
          <a:blip r:embed="rId5" cstate="print">
            <a:extLst>
              <a:ext uri="{28A0092B-C50C-407E-A947-70E740481C1C}">
                <a14:useLocalDpi xmlns:a14="http://schemas.microsoft.com/office/drawing/2010/main" val="0"/>
              </a:ext>
            </a:extLst>
          </a:blip>
          <a:stretch>
            <a:fillRect/>
          </a:stretch>
        </p:blipFill>
        <p:spPr>
          <a:xfrm>
            <a:off x="700665" y="5759892"/>
            <a:ext cx="615531" cy="666810"/>
          </a:xfrm>
          <a:prstGeom prst="rect">
            <a:avLst/>
          </a:prstGeom>
        </p:spPr>
      </p:pic>
    </p:spTree>
    <p:extLst>
      <p:ext uri="{BB962C8B-B14F-4D97-AF65-F5344CB8AC3E}">
        <p14:creationId xmlns:p14="http://schemas.microsoft.com/office/powerpoint/2010/main" val="1335949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3433</TotalTime>
  <Words>2432</Words>
  <Application>Microsoft Office PowerPoint</Application>
  <PresentationFormat>Presentación en pantalla (4:3)</PresentationFormat>
  <Paragraphs>456</Paragraphs>
  <Slides>21</Slides>
  <Notes>21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3</vt:i4>
      </vt:variant>
      <vt:variant>
        <vt:lpstr>Títulos de diapositiva</vt:lpstr>
      </vt:variant>
      <vt:variant>
        <vt:i4>21</vt:i4>
      </vt:variant>
    </vt:vector>
  </HeadingPairs>
  <TitlesOfParts>
    <vt:vector size="31" baseType="lpstr">
      <vt:lpstr>Arial</vt:lpstr>
      <vt:lpstr>Calibri</vt:lpstr>
      <vt:lpstr>Cambria Math</vt:lpstr>
      <vt:lpstr>Symbol</vt:lpstr>
      <vt:lpstr>Times New Roman</vt:lpstr>
      <vt:lpstr>Wingdings</vt:lpstr>
      <vt:lpstr>Tema de Office</vt:lpstr>
      <vt:lpstr>Equation.DSMT4</vt:lpstr>
      <vt:lpstr>Documento</vt:lpstr>
      <vt:lpstr>Equation.3</vt:lpstr>
      <vt:lpstr> Precios del suelo, segregación residencial y accesibilidad a los  centros de empleo en Cali: un modelo GWR </vt:lpstr>
      <vt:lpstr>Presentación de PowerPoint</vt:lpstr>
      <vt:lpstr>Literatura relacionada y consideraciones conceptuales</vt:lpstr>
      <vt:lpstr>Literatura relacionada y consideraciones conceptuales</vt:lpstr>
      <vt:lpstr>Datos, métodos y estimaciones  </vt:lpstr>
      <vt:lpstr> </vt:lpstr>
      <vt:lpstr> </vt:lpstr>
      <vt:lpstr>  </vt:lpstr>
      <vt:lpstr>  </vt:lpstr>
      <vt:lpstr> </vt:lpstr>
      <vt:lpstr>Datos, métodos y estimaciones: Índice de accesibilidad   </vt:lpstr>
      <vt:lpstr>Datos, métodos y estimaciones: coeficiente  de  localización  de  la  población  afrodescendiente   </vt:lpstr>
      <vt:lpstr>Datos, métodos y estimaciones: Modelo MCO , Rezago espacial y de Error espacial   </vt:lpstr>
      <vt:lpstr>Datos, métodos y estimaciones: Modelos  GWR  </vt:lpstr>
      <vt:lpstr>Datos, métodos y estimaciones: Salidas Regresiones</vt:lpstr>
      <vt:lpstr>Datos, métodos y estimaciones: Modelos: Regresiones: Modelo GWR</vt:lpstr>
      <vt:lpstr>Datos, métodos y estimaciones: Modelos: Regresiones: Modelo GWR</vt:lpstr>
      <vt:lpstr>Datos, métodos y estimaciones: Modelos: Regresiones: Modelo GWR</vt:lpstr>
      <vt:lpstr>Discusión y conclusiones</vt:lpstr>
      <vt:lpstr>Discusión y conclusiones</vt:lpstr>
      <vt:lpstr> Precios del suelo, segregación residencial y accesibilidad a los  centros de empleo en Cali: un modelo GWR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Logros educativos y Rendimiento escolar</dc:title>
  <dc:creator>Secretaria</dc:creator>
  <cp:lastModifiedBy>jeisson ipia astudillo</cp:lastModifiedBy>
  <cp:revision>334</cp:revision>
  <dcterms:created xsi:type="dcterms:W3CDTF">2013-05-07T14:03:57Z</dcterms:created>
  <dcterms:modified xsi:type="dcterms:W3CDTF">2018-09-26T19:16:34Z</dcterms:modified>
</cp:coreProperties>
</file>