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6" r:id="rId3"/>
    <p:sldId id="277" r:id="rId4"/>
    <p:sldId id="258" r:id="rId5"/>
    <p:sldId id="278" r:id="rId6"/>
    <p:sldId id="280" r:id="rId7"/>
    <p:sldId id="293" r:id="rId8"/>
    <p:sldId id="294" r:id="rId9"/>
    <p:sldId id="281" r:id="rId10"/>
    <p:sldId id="282" r:id="rId11"/>
    <p:sldId id="283" r:id="rId12"/>
    <p:sldId id="284" r:id="rId13"/>
    <p:sldId id="295" r:id="rId14"/>
    <p:sldId id="261" r:id="rId15"/>
    <p:sldId id="264" r:id="rId16"/>
    <p:sldId id="265" r:id="rId17"/>
    <p:sldId id="266" r:id="rId18"/>
    <p:sldId id="268" r:id="rId19"/>
    <p:sldId id="272" r:id="rId20"/>
    <p:sldId id="273" r:id="rId21"/>
    <p:sldId id="274" r:id="rId22"/>
    <p:sldId id="290" r:id="rId23"/>
    <p:sldId id="292" r:id="rId24"/>
    <p:sldId id="291" r:id="rId25"/>
    <p:sldId id="275" r:id="rId26"/>
    <p:sldId id="285" r:id="rId27"/>
    <p:sldId id="288" r:id="rId28"/>
    <p:sldId id="289" r:id="rId29"/>
    <p:sldId id="286" r:id="rId30"/>
    <p:sldId id="287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9931"/>
    <a:srgbClr val="FFCC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780" y="162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32A29-E8AB-45F6-832C-9FCD4797BE3D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4C0F0-949A-4456-B2AB-6AE7271FA9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65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C0F0-949A-4456-B2AB-6AE7271FA95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91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BD3-FED4-4D99-9A39-FDF60E9D26C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52E6-8151-4129-961B-1965FE3838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41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BD3-FED4-4D99-9A39-FDF60E9D26C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52E6-8151-4129-961B-1965FE3838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87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BD3-FED4-4D99-9A39-FDF60E9D26C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52E6-8151-4129-961B-1965FE3838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50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BD3-FED4-4D99-9A39-FDF60E9D26C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52E6-8151-4129-961B-1965FE3838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64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BD3-FED4-4D99-9A39-FDF60E9D26C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52E6-8151-4129-961B-1965FE3838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86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BD3-FED4-4D99-9A39-FDF60E9D26C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52E6-8151-4129-961B-1965FE3838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07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BD3-FED4-4D99-9A39-FDF60E9D26C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52E6-8151-4129-961B-1965FE3838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22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BD3-FED4-4D99-9A39-FDF60E9D26C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52E6-8151-4129-961B-1965FE3838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2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BD3-FED4-4D99-9A39-FDF60E9D26C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52E6-8151-4129-961B-1965FE3838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50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BD3-FED4-4D99-9A39-FDF60E9D26C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52E6-8151-4129-961B-1965FE3838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53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BD3-FED4-4D99-9A39-FDF60E9D26C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52E6-8151-4129-961B-1965FE3838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38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F8BD3-FED4-4D99-9A39-FDF60E9D26C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652E6-8151-4129-961B-1965FE3838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25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6850" y="2740184"/>
            <a:ext cx="8964488" cy="1470025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/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rgbClr val="E79931"/>
                </a:solidFill>
              </a:rPr>
              <a:t>A produção de cidades cerradas no Brasil: o incentivo da legislação urbana </a:t>
            </a:r>
            <a:r>
              <a:rPr lang="pt-BR" dirty="0" smtClean="0">
                <a:solidFill>
                  <a:srgbClr val="E79931"/>
                </a:solidFill>
              </a:rPr>
              <a:t/>
            </a:r>
            <a:br>
              <a:rPr lang="pt-BR" dirty="0" smtClean="0">
                <a:solidFill>
                  <a:srgbClr val="E79931"/>
                </a:solidFill>
              </a:rPr>
            </a:br>
            <a:r>
              <a:rPr lang="pt-BR" sz="2700" dirty="0" smtClean="0">
                <a:solidFill>
                  <a:srgbClr val="E79931"/>
                </a:solidFill>
              </a:rPr>
              <a:t/>
            </a:r>
            <a:br>
              <a:rPr lang="pt-BR" sz="2700" dirty="0" smtClean="0">
                <a:solidFill>
                  <a:srgbClr val="E79931"/>
                </a:solidFill>
              </a:rPr>
            </a:br>
            <a:endParaRPr lang="pt-BR" sz="2700" dirty="0">
              <a:solidFill>
                <a:srgbClr val="E7993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1800" y="4611632"/>
            <a:ext cx="6372200" cy="2505397"/>
          </a:xfrm>
        </p:spPr>
        <p:txBody>
          <a:bodyPr>
            <a:normAutofit lnSpcReduction="10000"/>
          </a:bodyPr>
          <a:lstStyle/>
          <a:p>
            <a:pPr algn="r"/>
            <a:endParaRPr lang="pt-BR" sz="2400" dirty="0" smtClean="0">
              <a:solidFill>
                <a:schemeClr val="bg1"/>
              </a:solidFill>
            </a:endParaRPr>
          </a:p>
          <a:p>
            <a:pPr algn="r"/>
            <a:r>
              <a:rPr lang="pt-BR" sz="2400" dirty="0" err="1" smtClean="0">
                <a:solidFill>
                  <a:schemeClr val="bg1"/>
                </a:solidFill>
              </a:rPr>
              <a:t>Profª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Gisela Cunha Viana </a:t>
            </a:r>
            <a:r>
              <a:rPr lang="pt-BR" sz="2400" dirty="0" err="1" smtClean="0">
                <a:solidFill>
                  <a:schemeClr val="bg1"/>
                </a:solidFill>
              </a:rPr>
              <a:t>Leonelli</a:t>
            </a:r>
            <a:endParaRPr lang="pt-BR" sz="2400" dirty="0" smtClean="0">
              <a:solidFill>
                <a:schemeClr val="bg1"/>
              </a:solidFill>
            </a:endParaRPr>
          </a:p>
          <a:p>
            <a:pPr algn="r"/>
            <a:r>
              <a:rPr lang="pt-BR" sz="2400" dirty="0" err="1" smtClean="0">
                <a:solidFill>
                  <a:schemeClr val="bg1"/>
                </a:solidFill>
              </a:rPr>
              <a:t>Marla</a:t>
            </a:r>
            <a:r>
              <a:rPr lang="pt-BR" sz="2400" dirty="0" smtClean="0">
                <a:solidFill>
                  <a:schemeClr val="bg1"/>
                </a:solidFill>
              </a:rPr>
              <a:t> Marinho</a:t>
            </a:r>
          </a:p>
          <a:p>
            <a:pPr algn="r"/>
            <a:r>
              <a:rPr lang="pt-BR" sz="2400" dirty="0" smtClean="0">
                <a:solidFill>
                  <a:schemeClr val="bg1"/>
                </a:solidFill>
              </a:rPr>
              <a:t>Laís </a:t>
            </a:r>
            <a:r>
              <a:rPr lang="pt-BR" sz="2400" dirty="0" err="1" smtClean="0">
                <a:solidFill>
                  <a:schemeClr val="bg1"/>
                </a:solidFill>
              </a:rPr>
              <a:t>Candiotto</a:t>
            </a:r>
            <a:r>
              <a:rPr lang="pt-BR" sz="2400" dirty="0" smtClean="0">
                <a:solidFill>
                  <a:schemeClr val="bg1"/>
                </a:solidFill>
              </a:rPr>
              <a:t> Medeiros</a:t>
            </a:r>
            <a:endParaRPr lang="pt-BR" sz="2400" dirty="0" smtClean="0">
              <a:solidFill>
                <a:schemeClr val="bg1"/>
              </a:solidFill>
            </a:endParaRPr>
          </a:p>
          <a:p>
            <a:pPr algn="r"/>
            <a:endParaRPr lang="pt-BR" sz="2000" dirty="0" smtClean="0">
              <a:solidFill>
                <a:srgbClr val="FFC000"/>
              </a:solidFill>
            </a:endParaRPr>
          </a:p>
          <a:p>
            <a:pPr algn="r"/>
            <a:r>
              <a:rPr lang="pt-BR" sz="2000" dirty="0" smtClean="0">
                <a:solidFill>
                  <a:srgbClr val="E79931"/>
                </a:solidFill>
              </a:rPr>
              <a:t>Barranquilla, Colômbia.  </a:t>
            </a:r>
            <a:r>
              <a:rPr lang="pt-BR" sz="2000" dirty="0" smtClean="0">
                <a:solidFill>
                  <a:srgbClr val="E79931"/>
                </a:solidFill>
              </a:rPr>
              <a:t>26.09.18</a:t>
            </a:r>
            <a:endParaRPr lang="pt-BR" sz="2000" dirty="0">
              <a:solidFill>
                <a:srgbClr val="E7993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89" y="4941168"/>
            <a:ext cx="1275356" cy="75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" y="4941168"/>
            <a:ext cx="792088" cy="88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" y="5864331"/>
            <a:ext cx="2125678" cy="91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5161"/>
            <a:ext cx="5510386" cy="269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7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Para que servem Áreas Institucionais ??(5%) ESCOLAS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302724" cy="246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95450"/>
            <a:ext cx="3707408" cy="245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95" y="4149080"/>
            <a:ext cx="3337865" cy="248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79"/>
            <a:ext cx="3707408" cy="248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4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Para que servem Áreas Institucionais ??(5%) Hospitais, Postos de Saúde, Creches, Ginásios, Centros Culturais, Teatros</a:t>
            </a:r>
            <a:r>
              <a:rPr lang="pt-BR" sz="2000" dirty="0">
                <a:solidFill>
                  <a:schemeClr val="bg1"/>
                </a:solidFill>
              </a:rPr>
              <a:t>...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658402" cy="222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5"/>
            <a:ext cx="3738811" cy="244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51" y="1721701"/>
            <a:ext cx="3458987" cy="218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39" y="3933056"/>
            <a:ext cx="3475399" cy="244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06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Para que servem as áreas de lazer e verde (10%) da 6.766? Praças, parques, jardins, espaços de lazer e recreação PÚBLICOS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04145"/>
            <a:ext cx="3769151" cy="249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82" y="1628800"/>
            <a:ext cx="368941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1" y="4077072"/>
            <a:ext cx="3697081" cy="265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1"/>
            <a:ext cx="3672408" cy="265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900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rgbClr val="FFC000"/>
                </a:solidFill>
              </a:rPr>
              <a:t>Para que servem nossas ruas, além de passar automóveis????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 A rua é a  unidade fundamental para a vida cidadã, local de encontros,  práxis do direito à cidade, aproximação com a diversidade, onde está a realidade e a possibilidade do urbano.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Abandono das ruas – agravamento da cidadania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92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703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>
                <a:solidFill>
                  <a:srgbClr val="FFC000"/>
                </a:solidFill>
              </a:rPr>
              <a:t>Parcelamento do solo nas capitais do Brasil: a lei e a prática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dirty="0">
                <a:solidFill>
                  <a:schemeClr val="bg1"/>
                </a:solidFill>
              </a:rPr>
              <a:t>Qual a tipologia de parcelamento do solo são reguladas e induzidas pelas leis das capitais brasileiras?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Fontes legislativas: leis municipais de parcelamento do </a:t>
            </a:r>
            <a:r>
              <a:rPr lang="pt-BR" dirty="0" smtClean="0">
                <a:solidFill>
                  <a:schemeClr val="bg1"/>
                </a:solidFill>
              </a:rPr>
              <a:t>solo, planos diretores, leis </a:t>
            </a:r>
            <a:r>
              <a:rPr lang="pt-BR" dirty="0">
                <a:solidFill>
                  <a:schemeClr val="bg1"/>
                </a:solidFill>
              </a:rPr>
              <a:t>de uso e ocupação do solo, </a:t>
            </a:r>
            <a:r>
              <a:rPr lang="pt-BR" dirty="0" smtClean="0">
                <a:solidFill>
                  <a:schemeClr val="bg1"/>
                </a:solidFill>
              </a:rPr>
              <a:t> decretos-leis  leis </a:t>
            </a:r>
            <a:r>
              <a:rPr lang="pt-BR" dirty="0" err="1">
                <a:solidFill>
                  <a:schemeClr val="bg1"/>
                </a:solidFill>
              </a:rPr>
              <a:t>complementare</a:t>
            </a:r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90" y="100892"/>
            <a:ext cx="7055298" cy="662325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593" y="5445224"/>
            <a:ext cx="3154954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660640"/>
              </p:ext>
            </p:extLst>
          </p:nvPr>
        </p:nvGraphicFramePr>
        <p:xfrm>
          <a:off x="32404" y="26569"/>
          <a:ext cx="5415756" cy="6868610"/>
        </p:xfrm>
        <a:graphic>
          <a:graphicData uri="http://schemas.openxmlformats.org/drawingml/2006/table">
            <a:tbl>
              <a:tblPr firstRow="1" firstCol="1" bandRow="1"/>
              <a:tblGrid>
                <a:gridCol w="1216346"/>
                <a:gridCol w="1216346"/>
                <a:gridCol w="372883"/>
                <a:gridCol w="372883"/>
                <a:gridCol w="372883"/>
                <a:gridCol w="372883"/>
                <a:gridCol w="372883"/>
                <a:gridCol w="372883"/>
                <a:gridCol w="372883"/>
                <a:gridCol w="372883"/>
              </a:tblGrid>
              <a:tr h="118884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CAPITAIS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BRASILEIRAS  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Loteamento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Desmembramento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Desdobro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Arruamento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Remembramento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Reagrupamento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Reparcelamento</a:t>
                      </a: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ou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Remanejamento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 </a:t>
                      </a:r>
                      <a:r>
                        <a:rPr lang="pt-BR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Reloteamento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Conjunto habitacional como loteamento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Loteamento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rural 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96106">
                <a:tc rowSpan="7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Norte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Porto Velho (RO)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Rio Branco (AC)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Manaus (AM)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 Vista (RR)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Belém (PA)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Macapá (AP)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Palmas (TO)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rowSpan="9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Nordeste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São Luís (MA)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Teresina (PI)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Fortaleza (CE)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Recife (PE)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Natal (RN)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João Pessoa (PA)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Maceió (AL)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Aracaju (SE)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Salvador (BA)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50">
                <a:tc rowSpan="4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Oeste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Grande (MS)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Cuiabá (MT)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Goiânia (GO)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Brasília (DF)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50">
                <a:tc rowSpan="4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Sudeste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Belo Horizonte (MG)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Vitória (ES)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Rio de Janeiro (RJ)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São Paulo (SP)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rowSpan="3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Sul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Curitiba (PR)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Florianópolis (SC)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Porto Alegre (RS)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3" marR="3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315" y="6002651"/>
            <a:ext cx="3154954" cy="883997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059142" y="364790"/>
            <a:ext cx="3123127" cy="1143000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2700" b="1" dirty="0" smtClean="0"/>
              <a:t>Formas de produção de lotes previstas nas leis </a:t>
            </a:r>
            <a:br>
              <a:rPr lang="pt-BR" sz="2700" b="1" dirty="0" smtClean="0"/>
            </a:br>
            <a:r>
              <a:rPr lang="pt-BR" sz="2700" b="1" dirty="0" smtClean="0"/>
              <a:t>das capitais brasileiras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64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3674" y="274638"/>
            <a:ext cx="3123127" cy="1143000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2700" b="1" dirty="0" smtClean="0"/>
              <a:t>Formas </a:t>
            </a:r>
            <a:r>
              <a:rPr lang="pt-BR" sz="2700" b="1" dirty="0"/>
              <a:t>fechadas de </a:t>
            </a:r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 smtClean="0"/>
              <a:t>produção </a:t>
            </a:r>
            <a:r>
              <a:rPr lang="pt-BR" sz="2700" b="1" dirty="0"/>
              <a:t>de </a:t>
            </a:r>
            <a:r>
              <a:rPr lang="pt-BR" sz="2700" b="1" dirty="0" smtClean="0"/>
              <a:t>lotes das </a:t>
            </a:r>
            <a:br>
              <a:rPr lang="pt-BR" sz="2700" b="1" dirty="0" smtClean="0"/>
            </a:br>
            <a:r>
              <a:rPr lang="pt-BR" sz="2700" b="1" dirty="0" smtClean="0"/>
              <a:t>capitais brasileiras</a:t>
            </a:r>
            <a:r>
              <a:rPr lang="pt-BR" sz="2700" dirty="0"/>
              <a:t/>
            </a:r>
            <a:br>
              <a:rPr lang="pt-BR" sz="2700" dirty="0"/>
            </a:br>
            <a:endParaRPr lang="pt-BR" sz="27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718713" cy="6822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275" y="5937161"/>
            <a:ext cx="3155423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175"/>
            <a:ext cx="7047077" cy="6112731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940516" y="467822"/>
            <a:ext cx="2203484" cy="1143000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2700" b="1" dirty="0" smtClean="0"/>
              <a:t>Condomínios </a:t>
            </a:r>
            <a:br>
              <a:rPr lang="pt-BR" sz="2700" b="1" dirty="0" smtClean="0"/>
            </a:br>
            <a:r>
              <a:rPr lang="pt-BR" sz="2700" b="1" dirty="0" smtClean="0"/>
              <a:t>horizontais fechados </a:t>
            </a:r>
            <a:br>
              <a:rPr lang="pt-BR" sz="2700" b="1" dirty="0" smtClean="0"/>
            </a:br>
            <a:r>
              <a:rPr lang="pt-BR" sz="2700" b="1" dirty="0" smtClean="0"/>
              <a:t>e suas variações</a:t>
            </a:r>
            <a:r>
              <a:rPr lang="pt-BR" sz="2700" dirty="0"/>
              <a:t/>
            </a:r>
            <a:br>
              <a:rPr lang="pt-BR" sz="2700" dirty="0"/>
            </a:br>
            <a:endParaRPr lang="pt-BR" sz="27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929" y="5974004"/>
            <a:ext cx="3154954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C000"/>
                </a:solidFill>
              </a:rPr>
              <a:t>Menu </a:t>
            </a:r>
            <a:r>
              <a:rPr lang="pt-BR" dirty="0" smtClean="0">
                <a:solidFill>
                  <a:srgbClr val="FFC000"/>
                </a:solidFill>
              </a:rPr>
              <a:t>Legislativo</a:t>
            </a:r>
            <a:r>
              <a:rPr lang="pt-BR" dirty="0" smtClean="0">
                <a:solidFill>
                  <a:srgbClr val="FFC000"/>
                </a:solidFill>
              </a:rPr>
              <a:t>: à escolha do empreendedor </a:t>
            </a:r>
            <a:r>
              <a:rPr lang="pt-BR" dirty="0" smtClean="0">
                <a:solidFill>
                  <a:srgbClr val="FFC000"/>
                </a:solidFill>
              </a:rPr>
              <a:t> 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É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totalmente possível o empreendedor </a:t>
            </a:r>
            <a:r>
              <a:rPr lang="pt-BR" dirty="0">
                <a:solidFill>
                  <a:srgbClr val="FFC000"/>
                </a:solidFill>
              </a:rPr>
              <a:t>escolher</a:t>
            </a:r>
            <a:r>
              <a:rPr lang="pt-BR" dirty="0">
                <a:solidFill>
                  <a:schemeClr val="bg1"/>
                </a:solidFill>
              </a:rPr>
              <a:t> se produz a cidade fechada ou aberta. 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A </a:t>
            </a:r>
            <a:r>
              <a:rPr lang="pt-BR" dirty="0">
                <a:solidFill>
                  <a:schemeClr val="bg1"/>
                </a:solidFill>
              </a:rPr>
              <a:t>legalidade existente em todas as capitais para a os empreendimentos horizontais fechados </a:t>
            </a:r>
            <a:r>
              <a:rPr lang="pt-BR" dirty="0">
                <a:solidFill>
                  <a:srgbClr val="FFC000"/>
                </a:solidFill>
              </a:rPr>
              <a:t>é um forte desestímulo para a expansão urbana na forma de “loteamentos abertos</a:t>
            </a:r>
            <a:r>
              <a:rPr lang="pt-BR" dirty="0" smtClean="0">
                <a:solidFill>
                  <a:srgbClr val="FFC000"/>
                </a:solidFill>
              </a:rPr>
              <a:t>”.</a:t>
            </a:r>
            <a:endParaRPr 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CC00"/>
                </a:solidFill>
              </a:rPr>
              <a:t>Expansão Urbana no Brasil</a:t>
            </a:r>
            <a:endParaRPr lang="pt-BR" dirty="0">
              <a:solidFill>
                <a:srgbClr val="FFCC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>
                <a:solidFill>
                  <a:schemeClr val="bg1"/>
                </a:solidFill>
              </a:rPr>
              <a:t>Formal  e legalizada, aprovada pelo município (loteamentos, condomínios fechados, PMCMV)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Informal e clandestina ( favelas, loteamentos clandestinos, ocupações irregulares / desigualdade social/ déficit habitacional / ausência políticas públicas eficazes)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00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C000"/>
                </a:solidFill>
              </a:rPr>
              <a:t>LOTE </a:t>
            </a:r>
            <a:r>
              <a:rPr lang="pt-BR" dirty="0" smtClean="0">
                <a:solidFill>
                  <a:srgbClr val="FFC000"/>
                </a:solidFill>
              </a:rPr>
              <a:t>FECHADO, CIDADE CERRADA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Vantagens para o empreendedor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>
                <a:solidFill>
                  <a:schemeClr val="bg1"/>
                </a:solidFill>
              </a:rPr>
              <a:t>Não </a:t>
            </a:r>
            <a:r>
              <a:rPr lang="pt-BR" dirty="0">
                <a:solidFill>
                  <a:schemeClr val="bg1"/>
                </a:solidFill>
              </a:rPr>
              <a:t>doação de áreas públicas, 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alta </a:t>
            </a:r>
            <a:r>
              <a:rPr lang="pt-BR" dirty="0">
                <a:solidFill>
                  <a:schemeClr val="bg1"/>
                </a:solidFill>
              </a:rPr>
              <a:t>valorização do empreendimento, 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atendimento </a:t>
            </a:r>
            <a:r>
              <a:rPr lang="pt-BR" dirty="0">
                <a:solidFill>
                  <a:schemeClr val="bg1"/>
                </a:solidFill>
              </a:rPr>
              <a:t>à demanda existente, 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marketing </a:t>
            </a:r>
            <a:r>
              <a:rPr lang="pt-BR" dirty="0">
                <a:solidFill>
                  <a:schemeClr val="bg1"/>
                </a:solidFill>
              </a:rPr>
              <a:t>do oásis urbano 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diferenciação </a:t>
            </a:r>
            <a:r>
              <a:rPr lang="pt-BR" dirty="0">
                <a:solidFill>
                  <a:schemeClr val="bg1"/>
                </a:solidFill>
              </a:rPr>
              <a:t>do produto </a:t>
            </a:r>
            <a:r>
              <a:rPr lang="pt-BR" dirty="0" smtClean="0">
                <a:solidFill>
                  <a:schemeClr val="bg1"/>
                </a:solidFill>
              </a:rPr>
              <a:t>imobiliário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localização </a:t>
            </a:r>
            <a:r>
              <a:rPr lang="pt-BR" dirty="0">
                <a:solidFill>
                  <a:schemeClr val="bg1"/>
                </a:solidFill>
              </a:rPr>
              <a:t>se torna uma condicionante relativa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00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>
                <a:solidFill>
                  <a:schemeClr val="bg1"/>
                </a:solidFill>
              </a:rPr>
              <a:t>Se a externalidades dos impactos dos condomínios horizontais é legalizada, não há demanda do setor imobiliário para se lotear via expansão urbana aberta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rgbClr val="FFC000"/>
                </a:solidFill>
              </a:rPr>
              <a:t> </a:t>
            </a:r>
            <a:r>
              <a:rPr lang="pt-BR" dirty="0">
                <a:solidFill>
                  <a:srgbClr val="FFC000"/>
                </a:solidFill>
              </a:rPr>
              <a:t>Os resultados da pesquisa apontam que as leis de parcelamento do solo nas capitais brasileiras têm </a:t>
            </a:r>
            <a:r>
              <a:rPr lang="pt-BR" dirty="0" smtClean="0">
                <a:solidFill>
                  <a:srgbClr val="FFC000"/>
                </a:solidFill>
              </a:rPr>
              <a:t>incentivado </a:t>
            </a:r>
            <a:r>
              <a:rPr lang="pt-BR" dirty="0">
                <a:solidFill>
                  <a:srgbClr val="FFC000"/>
                </a:solidFill>
              </a:rPr>
              <a:t>a produção </a:t>
            </a:r>
            <a:r>
              <a:rPr lang="pt-BR" dirty="0" smtClean="0">
                <a:solidFill>
                  <a:srgbClr val="FFC000"/>
                </a:solidFill>
              </a:rPr>
              <a:t>da cidade cerrada, tecidos </a:t>
            </a:r>
            <a:r>
              <a:rPr lang="pt-BR" dirty="0">
                <a:solidFill>
                  <a:srgbClr val="FFC000"/>
                </a:solidFill>
              </a:rPr>
              <a:t>desconexos com a cidade existente, carente de áreas públicas, em desacordo com a lei federal e em favor do mercado imobiliário.</a:t>
            </a:r>
          </a:p>
        </p:txBody>
      </p:sp>
    </p:spTree>
    <p:extLst>
      <p:ext uri="{BB962C8B-B14F-4D97-AF65-F5344CB8AC3E}">
        <p14:creationId xmlns:p14="http://schemas.microsoft.com/office/powerpoint/2010/main" val="12494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7588"/>
            <a:ext cx="8229600" cy="891132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rgbClr val="FFCC00"/>
                </a:solidFill>
              </a:rPr>
              <a:t>Empreendimentos Horizontais Fechados  </a:t>
            </a:r>
            <a:r>
              <a:rPr lang="pt-BR" sz="3200" dirty="0" err="1" smtClean="0">
                <a:solidFill>
                  <a:srgbClr val="FFCC00"/>
                </a:solidFill>
              </a:rPr>
              <a:t>RMCampinas</a:t>
            </a:r>
            <a:endParaRPr lang="pt-BR" sz="3200" dirty="0">
              <a:solidFill>
                <a:srgbClr val="FFCC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588"/>
            <a:ext cx="10102341" cy="5674642"/>
          </a:xfrm>
        </p:spPr>
      </p:pic>
      <p:sp>
        <p:nvSpPr>
          <p:cNvPr id="5" name="CaixaDeTexto 4"/>
          <p:cNvSpPr txBox="1"/>
          <p:nvPr/>
        </p:nvSpPr>
        <p:spPr>
          <a:xfrm>
            <a:off x="107504" y="6493802"/>
            <a:ext cx="476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Fonte: BALDAM, R., MOREIRA, T.A. (2017).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82" y="250627"/>
            <a:ext cx="4710882" cy="64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CC00"/>
                </a:solidFill>
              </a:rPr>
              <a:t>Indaiatuba: 25% da mancha urbana </a:t>
            </a:r>
            <a:br>
              <a:rPr lang="pt-BR" dirty="0" smtClean="0">
                <a:solidFill>
                  <a:srgbClr val="FFCC00"/>
                </a:solidFill>
              </a:rPr>
            </a:br>
            <a:r>
              <a:rPr lang="pt-BR" dirty="0" smtClean="0">
                <a:solidFill>
                  <a:srgbClr val="FFCC00"/>
                </a:solidFill>
              </a:rPr>
              <a:t>cerrada</a:t>
            </a:r>
            <a:endParaRPr lang="pt-BR" dirty="0">
              <a:solidFill>
                <a:srgbClr val="FFCC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22" y="2348880"/>
            <a:ext cx="8862556" cy="363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-1"/>
            <a:ext cx="9137460" cy="685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3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290"/>
            <a:ext cx="9154779" cy="5157192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8870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547" y="476672"/>
            <a:ext cx="9237093" cy="61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66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36"/>
            <a:ext cx="9138885" cy="685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55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Expansão Urbana no Brasil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b="1" dirty="0" smtClean="0">
                <a:solidFill>
                  <a:srgbClr val="FFC000"/>
                </a:solidFill>
              </a:rPr>
              <a:t>Formal  e legalizada, aprovada pelo município (loteamentos, condomínios fechados, PMCMV)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Informal e clandestina ( favelas, loteamentos clandestinos, ocupações irregulares / desigualdade social/ déficit habitacional / ausência políticas públicas eficazes)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18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Prof. </a:t>
            </a:r>
            <a:r>
              <a:rPr lang="pt-BR" dirty="0" err="1" smtClean="0">
                <a:solidFill>
                  <a:schemeClr val="tx2">
                    <a:lumMod val="50000"/>
                  </a:schemeClr>
                </a:solidFill>
              </a:rPr>
              <a:t>Dra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Gisela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Cunha Viana </a:t>
            </a:r>
            <a:r>
              <a:rPr lang="pt-BR" dirty="0" err="1" smtClean="0">
                <a:solidFill>
                  <a:schemeClr val="tx2">
                    <a:lumMod val="50000"/>
                  </a:schemeClr>
                </a:solidFill>
              </a:rPr>
              <a:t>Leonelli</a:t>
            </a:r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gisela@fec.unicamp.br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84673"/>
            <a:ext cx="3384376" cy="199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84673"/>
            <a:ext cx="1604814" cy="181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29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70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C000"/>
                </a:solidFill>
              </a:rPr>
              <a:t>Parcelamento do solo: a terra urbanizada </a:t>
            </a:r>
            <a:r>
              <a:rPr lang="pt-BR" dirty="0" smtClean="0">
                <a:solidFill>
                  <a:srgbClr val="FFC000"/>
                </a:solidFill>
              </a:rPr>
              <a:t>   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97152"/>
          </a:xfrm>
        </p:spPr>
        <p:txBody>
          <a:bodyPr>
            <a:normAutofit fontScale="92500" lnSpcReduction="20000"/>
          </a:bodyPr>
          <a:lstStyle/>
          <a:p>
            <a:r>
              <a:rPr lang="pt-BR" sz="3000" dirty="0">
                <a:solidFill>
                  <a:schemeClr val="bg1"/>
                </a:solidFill>
              </a:rPr>
              <a:t>base da configuração urbana</a:t>
            </a:r>
          </a:p>
          <a:p>
            <a:r>
              <a:rPr lang="pt-BR" sz="3000" dirty="0">
                <a:solidFill>
                  <a:schemeClr val="bg1"/>
                </a:solidFill>
              </a:rPr>
              <a:t>Tece a cidade: ruas, quarteirões, espaços públicos</a:t>
            </a:r>
          </a:p>
          <a:p>
            <a:r>
              <a:rPr lang="pt-BR" sz="3000" dirty="0">
                <a:solidFill>
                  <a:schemeClr val="bg1"/>
                </a:solidFill>
              </a:rPr>
              <a:t>Impacto na estruturação das práticas sociais urbanas</a:t>
            </a:r>
          </a:p>
          <a:p>
            <a:r>
              <a:rPr lang="pt-BR" sz="3000" dirty="0">
                <a:solidFill>
                  <a:schemeClr val="bg1"/>
                </a:solidFill>
              </a:rPr>
              <a:t>A integração e as interações que uma habitação terá com o restante da cidade pode ser determinada a partir de como e onde foi produzido o lote urbanizado para esta moradia.</a:t>
            </a:r>
          </a:p>
          <a:p>
            <a:endParaRPr lang="pt-B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000" dirty="0">
                <a:solidFill>
                  <a:schemeClr val="bg1"/>
                </a:solidFill>
              </a:rPr>
              <a:t>	</a:t>
            </a:r>
            <a:r>
              <a:rPr lang="pt-BR" sz="3000" dirty="0" smtClean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r>
              <a:rPr lang="pt-BR" sz="3000" dirty="0">
                <a:solidFill>
                  <a:schemeClr val="bg1"/>
                </a:solidFill>
              </a:rPr>
              <a:t>	</a:t>
            </a:r>
            <a:r>
              <a:rPr lang="pt-BR" sz="3000" dirty="0" smtClean="0">
                <a:solidFill>
                  <a:schemeClr val="bg1"/>
                </a:solidFill>
              </a:rPr>
              <a:t>	Como </a:t>
            </a:r>
            <a:r>
              <a:rPr lang="pt-BR" sz="3000" dirty="0">
                <a:solidFill>
                  <a:schemeClr val="bg1"/>
                </a:solidFill>
              </a:rPr>
              <a:t>se tem parcelado o solo no Brasil?</a:t>
            </a:r>
          </a:p>
          <a:p>
            <a:pPr marL="0" indent="0">
              <a:buNone/>
            </a:pPr>
            <a:r>
              <a:rPr lang="pt-BR" sz="3000" dirty="0">
                <a:solidFill>
                  <a:schemeClr val="bg1"/>
                </a:solidFill>
              </a:rPr>
              <a:t>		Sob qual regulação?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627" y="4509120"/>
            <a:ext cx="475529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55025" y="1098041"/>
            <a:ext cx="6809784" cy="3220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800" dirty="0" smtClean="0"/>
          </a:p>
          <a:p>
            <a:pPr algn="just"/>
            <a:endParaRPr lang="pt-BR" b="1" dirty="0">
              <a:solidFill>
                <a:schemeClr val="bg1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pt-BR" b="1" dirty="0" smtClean="0">
                <a:solidFill>
                  <a:schemeClr val="bg1"/>
                </a:solidFill>
              </a:rPr>
              <a:t>GLEBA</a:t>
            </a:r>
            <a:endParaRPr lang="pt-BR" sz="5400" b="1" dirty="0">
              <a:solidFill>
                <a:schemeClr val="bg1"/>
              </a:solidFill>
            </a:endParaRPr>
          </a:p>
          <a:p>
            <a:pPr algn="just"/>
            <a:endParaRPr lang="pt-BR" sz="2800" dirty="0"/>
          </a:p>
        </p:txBody>
      </p:sp>
      <p:sp>
        <p:nvSpPr>
          <p:cNvPr id="4" name="Menos 3"/>
          <p:cNvSpPr/>
          <p:nvPr/>
        </p:nvSpPr>
        <p:spPr>
          <a:xfrm>
            <a:off x="827584" y="2564904"/>
            <a:ext cx="4049441" cy="504056"/>
          </a:xfrm>
          <a:prstGeom prst="mathMin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62616" y="3068960"/>
            <a:ext cx="3086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PARCELAMENTO  </a:t>
            </a:r>
            <a:r>
              <a:rPr lang="pt-BR" sz="2400" b="1" dirty="0">
                <a:solidFill>
                  <a:schemeClr val="bg1"/>
                </a:solidFill>
              </a:rPr>
              <a:t>DO   SOLO  </a:t>
            </a:r>
          </a:p>
        </p:txBody>
      </p:sp>
      <p:sp>
        <p:nvSpPr>
          <p:cNvPr id="9" name="Igual 8"/>
          <p:cNvSpPr/>
          <p:nvPr/>
        </p:nvSpPr>
        <p:spPr>
          <a:xfrm>
            <a:off x="4659917" y="2459093"/>
            <a:ext cx="594067" cy="583436"/>
          </a:xfrm>
          <a:prstGeom prst="mathEqua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620785" y="2273152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b="1" dirty="0">
                <a:solidFill>
                  <a:schemeClr val="bg1"/>
                </a:solidFill>
              </a:rPr>
              <a:t>LOTE  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600200" y="1752602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58004" y="4893570"/>
            <a:ext cx="69589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Lote  </a:t>
            </a:r>
            <a:r>
              <a:rPr lang="pt-BR" sz="2800" dirty="0">
                <a:solidFill>
                  <a:schemeClr val="bg1"/>
                </a:solidFill>
              </a:rPr>
              <a:t>- terra dotada de infraestrutura, após ser </a:t>
            </a:r>
            <a:r>
              <a:rPr lang="pt-BR" sz="2800" dirty="0" smtClean="0">
                <a:solidFill>
                  <a:schemeClr val="bg1"/>
                </a:solidFill>
              </a:rPr>
              <a:t>parcelada. </a:t>
            </a:r>
            <a:r>
              <a:rPr lang="pt-BR" sz="2800" b="1" dirty="0" smtClean="0">
                <a:solidFill>
                  <a:srgbClr val="E79931"/>
                </a:solidFill>
              </a:rPr>
              <a:t>Doação de áreas públicas, conexão com o sistema viário existente</a:t>
            </a:r>
            <a:endParaRPr lang="pt-BR" sz="2800" b="1" dirty="0">
              <a:solidFill>
                <a:srgbClr val="E799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1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70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Marco legal sobre o parcelamento do solo no </a:t>
            </a:r>
            <a:r>
              <a:rPr lang="pt-BR" b="1" dirty="0" smtClean="0">
                <a:solidFill>
                  <a:schemeClr val="bg1"/>
                </a:solidFill>
              </a:rPr>
              <a:t>Brasil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>
                <a:solidFill>
                  <a:schemeClr val="bg1"/>
                </a:solidFill>
              </a:rPr>
              <a:t>Lei 6.766/79</a:t>
            </a:r>
          </a:p>
          <a:p>
            <a:pPr lvl="2"/>
            <a:r>
              <a:rPr lang="pt-BR" dirty="0">
                <a:solidFill>
                  <a:schemeClr val="bg1"/>
                </a:solidFill>
              </a:rPr>
              <a:t>loteamento </a:t>
            </a:r>
          </a:p>
          <a:p>
            <a:pPr lvl="2"/>
            <a:r>
              <a:rPr lang="pt-BR" dirty="0">
                <a:solidFill>
                  <a:schemeClr val="bg1"/>
                </a:solidFill>
              </a:rPr>
              <a:t>desmembramento</a:t>
            </a:r>
          </a:p>
          <a:p>
            <a:pPr marL="914400" lvl="2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Condomínios horizontais fechados</a:t>
            </a:r>
          </a:p>
          <a:p>
            <a:pPr lvl="2" indent="-342900"/>
            <a:r>
              <a:rPr lang="pt-BR" dirty="0">
                <a:solidFill>
                  <a:schemeClr val="bg1"/>
                </a:solidFill>
              </a:rPr>
              <a:t>entendimentos </a:t>
            </a:r>
            <a:r>
              <a:rPr lang="pt-BR" b="1" dirty="0">
                <a:solidFill>
                  <a:schemeClr val="bg1"/>
                </a:solidFill>
              </a:rPr>
              <a:t>diversos</a:t>
            </a:r>
            <a:r>
              <a:rPr lang="pt-BR" dirty="0">
                <a:solidFill>
                  <a:schemeClr val="bg1"/>
                </a:solidFill>
              </a:rPr>
              <a:t> sobre sua ilegalidade</a:t>
            </a:r>
          </a:p>
          <a:p>
            <a:pPr lvl="2" indent="-342900"/>
            <a:r>
              <a:rPr lang="pt-BR" dirty="0">
                <a:solidFill>
                  <a:schemeClr val="bg1"/>
                </a:solidFill>
              </a:rPr>
              <a:t>Impactos na estrutura urbana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(</a:t>
            </a:r>
            <a:r>
              <a:rPr lang="pt-BR" sz="1800" dirty="0" err="1">
                <a:solidFill>
                  <a:srgbClr val="FFC000"/>
                </a:solidFill>
              </a:rPr>
              <a:t>Beré</a:t>
            </a:r>
            <a:r>
              <a:rPr lang="pt-BR" sz="1800" dirty="0">
                <a:solidFill>
                  <a:srgbClr val="FFC000"/>
                </a:solidFill>
              </a:rPr>
              <a:t>, 2003; Cordeiro, 2003; Granja, 2003; Lima, 2008; Lins, 2003; Ribeiro Filho, 2003; Silva, 2007, </a:t>
            </a:r>
            <a:r>
              <a:rPr lang="pt-BR" sz="1800" dirty="0" err="1">
                <a:solidFill>
                  <a:srgbClr val="FFC000"/>
                </a:solidFill>
              </a:rPr>
              <a:t>Baltrusius</a:t>
            </a:r>
            <a:r>
              <a:rPr lang="pt-BR" sz="1800" dirty="0">
                <a:solidFill>
                  <a:srgbClr val="FFC000"/>
                </a:solidFill>
              </a:rPr>
              <a:t> &amp; D´Otaviano, 2009, </a:t>
            </a:r>
            <a:r>
              <a:rPr lang="pt-BR" sz="1800" dirty="0" err="1">
                <a:solidFill>
                  <a:srgbClr val="FFC000"/>
                </a:solidFill>
              </a:rPr>
              <a:t>Leonelli</a:t>
            </a:r>
            <a:r>
              <a:rPr lang="pt-BR" sz="1800" dirty="0">
                <a:solidFill>
                  <a:srgbClr val="FFC000"/>
                </a:solidFill>
              </a:rPr>
              <a:t>, 2010; 2013)</a:t>
            </a:r>
          </a:p>
          <a:p>
            <a:endParaRPr 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</a:rPr>
              <a:t>Produção de Lote Formal no Brasil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>
                <a:solidFill>
                  <a:srgbClr val="FFC000"/>
                </a:solidFill>
              </a:rPr>
              <a:t>Lei Federal Parcelamento do solo 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Regidos pela lei federal de parcelar o solo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Doação de áreas públicas, geralmente: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5% áreas institucionais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10% sistema de lazer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20% sistema viário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rgbClr val="FFC000"/>
                </a:solidFill>
              </a:rPr>
              <a:t>35% de área pública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>
                <a:solidFill>
                  <a:srgbClr val="FFC000"/>
                </a:solidFill>
              </a:rPr>
              <a:t>Leis municipais para Loteamentos Horizontais Fechados e </a:t>
            </a:r>
            <a:r>
              <a:rPr lang="pt-BR" dirty="0" err="1" smtClean="0">
                <a:solidFill>
                  <a:srgbClr val="FFC000"/>
                </a:solidFill>
              </a:rPr>
              <a:t>Condominios</a:t>
            </a:r>
            <a:r>
              <a:rPr lang="pt-BR" dirty="0" smtClean="0">
                <a:solidFill>
                  <a:srgbClr val="FFC000"/>
                </a:solidFill>
              </a:rPr>
              <a:t> 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Aprovados por leis municipais ou por lei de regime de propriedade 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Sem doação ou privatização de áreas públicas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Ruptura com o tecido urbano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Privatização do sistema viário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Produção de guetos e agravamento da segregação </a:t>
            </a:r>
            <a:r>
              <a:rPr lang="pt-BR" dirty="0" err="1" smtClean="0">
                <a:solidFill>
                  <a:schemeClr val="bg1"/>
                </a:solidFill>
              </a:rPr>
              <a:t>socioterritorial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Burla à lei federal de parcelamento do solo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96" y="274638"/>
            <a:ext cx="8590008" cy="1176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5946755"/>
              </p:ext>
            </p:extLst>
          </p:nvPr>
        </p:nvGraphicFramePr>
        <p:xfrm>
          <a:off x="457200" y="1628801"/>
          <a:ext cx="8229600" cy="4945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04056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C000"/>
                          </a:solidFill>
                        </a:rPr>
                        <a:t>Lei Federal Parcelamento do solo 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C000"/>
                          </a:solidFill>
                        </a:rPr>
                        <a:t>Leis municipais para Loteamentos Horizontais Fechados e Condomínios </a:t>
                      </a:r>
                    </a:p>
                    <a:p>
                      <a:endParaRPr lang="pt-BR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48071">
                <a:tc>
                  <a:txBody>
                    <a:bodyPr/>
                    <a:lstStyle/>
                    <a:p>
                      <a:r>
                        <a:rPr lang="pt-BR" dirty="0" smtClean="0"/>
                        <a:t>Regidos pela lei federal de parcelar o solo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Aprovados por leis municipais ou por lei de regime de propriedade</a:t>
                      </a: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pt-BR" dirty="0" smtClean="0"/>
                        <a:t>Doação de áreas públicas, geralmente:</a:t>
                      </a:r>
                    </a:p>
                    <a:p>
                      <a:r>
                        <a:rPr lang="pt-BR" dirty="0" smtClean="0"/>
                        <a:t>5% áreas institucionais</a:t>
                      </a:r>
                    </a:p>
                    <a:p>
                      <a:r>
                        <a:rPr lang="pt-BR" dirty="0" smtClean="0"/>
                        <a:t>10% sistema de lazer</a:t>
                      </a:r>
                    </a:p>
                    <a:p>
                      <a:r>
                        <a:rPr lang="pt-BR" dirty="0" smtClean="0"/>
                        <a:t>20% sistema viário</a:t>
                      </a:r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35% de área pública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Sem doação ou privatização de áreas públicas</a:t>
                      </a:r>
                    </a:p>
                    <a:p>
                      <a:r>
                        <a:rPr lang="pt-BR" dirty="0" smtClean="0"/>
                        <a:t>Ruptura com o tecido urbano</a:t>
                      </a:r>
                    </a:p>
                    <a:p>
                      <a:r>
                        <a:rPr lang="pt-BR" dirty="0" smtClean="0"/>
                        <a:t>Privatização do sistema viário</a:t>
                      </a:r>
                    </a:p>
                    <a:p>
                      <a:r>
                        <a:rPr lang="pt-BR" dirty="0" smtClean="0"/>
                        <a:t>Produção de guetos e agravamento da segregação </a:t>
                      </a:r>
                      <a:r>
                        <a:rPr lang="pt-BR" dirty="0" err="1" smtClean="0"/>
                        <a:t>socioterritorial</a:t>
                      </a:r>
                      <a:r>
                        <a:rPr lang="pt-BR" dirty="0" smtClean="0"/>
                        <a:t> 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b="1" dirty="0" smtClean="0"/>
                        <a:t>Burla à lei federal </a:t>
                      </a:r>
                      <a:r>
                        <a:rPr lang="pt-BR" dirty="0" smtClean="0"/>
                        <a:t>de parcelamento do solo , pois urbanisticamente,  há produção de lotes</a:t>
                      </a:r>
                      <a:r>
                        <a:rPr lang="pt-BR" baseline="0" dirty="0" smtClean="0"/>
                        <a:t> com abertura de sistema viário</a:t>
                      </a:r>
                      <a:endParaRPr lang="pt-BR" dirty="0" smtClean="0"/>
                    </a:p>
                    <a:p>
                      <a:endParaRPr lang="pt-B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eta para baixo 7"/>
          <p:cNvSpPr/>
          <p:nvPr/>
        </p:nvSpPr>
        <p:spPr>
          <a:xfrm>
            <a:off x="1331640" y="4581128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3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7033"/>
            <a:ext cx="8229600" cy="1143000"/>
          </a:xfrm>
        </p:spPr>
        <p:txBody>
          <a:bodyPr>
            <a:normAutofit/>
          </a:bodyPr>
          <a:lstStyle/>
          <a:p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Para que serve as áreas públicas da 6.766?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•Áreas institucionais (5%)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•Áreas de lazer ou verde (10%)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•Sistema Viário ( X %, sendo que X%+ 5% + 10% = 35% do total da gleba = ÁREAS PÚBLICAS, DE ACESSO AO PÚBLICO E DE CONSTITUIÇÃO E CONFORMAÇÃO DAS CIDADES</a:t>
            </a:r>
          </a:p>
        </p:txBody>
      </p:sp>
    </p:spTree>
    <p:extLst>
      <p:ext uri="{BB962C8B-B14F-4D97-AF65-F5344CB8AC3E}">
        <p14:creationId xmlns:p14="http://schemas.microsoft.com/office/powerpoint/2010/main" val="37675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1107</Words>
  <Application>Microsoft Office PowerPoint</Application>
  <PresentationFormat>Apresentação na tela (4:3)</PresentationFormat>
  <Paragraphs>391</Paragraphs>
  <Slides>30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Tema do Office</vt:lpstr>
      <vt:lpstr>  A produção de cidades cerradas no Brasil: o incentivo da legislação urbana   </vt:lpstr>
      <vt:lpstr>Expansão Urbana no Brasil</vt:lpstr>
      <vt:lpstr>Expansão Urbana no Brasil</vt:lpstr>
      <vt:lpstr>Parcelamento do solo: a terra urbanizada    </vt:lpstr>
      <vt:lpstr>Apresentação do PowerPoint</vt:lpstr>
      <vt:lpstr>Marco legal sobre o parcelamento do solo no Brasil</vt:lpstr>
      <vt:lpstr>Produção de Lote Formal no Brasil</vt:lpstr>
      <vt:lpstr>Apresentação do PowerPoint</vt:lpstr>
      <vt:lpstr>Apresentação do PowerPoint</vt:lpstr>
      <vt:lpstr>Para que servem Áreas Institucionais ??(5%) ESCOLAS</vt:lpstr>
      <vt:lpstr>Para que servem Áreas Institucionais ??(5%) Hospitais, Postos de Saúde, Creches, Ginásios, Centros Culturais, Teatros...</vt:lpstr>
      <vt:lpstr>Para que servem as áreas de lazer e verde (10%) da 6.766? Praças, parques, jardins, espaços de lazer e recreação PÚBLICOS</vt:lpstr>
      <vt:lpstr>Apresentação do PowerPoint</vt:lpstr>
      <vt:lpstr>Parcelamento do solo nas capitais do Brasil: a lei e a prática</vt:lpstr>
      <vt:lpstr>Apresentação do PowerPoint</vt:lpstr>
      <vt:lpstr> Formas de produção de lotes previstas nas leis  das capitais brasileiras </vt:lpstr>
      <vt:lpstr> Formas fechadas de  produção de lotes das  capitais brasileiras </vt:lpstr>
      <vt:lpstr> Condomínios  horizontais fechados  e suas variações </vt:lpstr>
      <vt:lpstr>Menu Legislativo: à escolha do empreendedor  </vt:lpstr>
      <vt:lpstr>LOTE FECHADO, CIDADE CERRADA Vantagens para o empreendedor</vt:lpstr>
      <vt:lpstr>Apresentação do PowerPoint</vt:lpstr>
      <vt:lpstr>Empreendimentos Horizontais Fechados  RMCampinas</vt:lpstr>
      <vt:lpstr>Apresentação do PowerPoint</vt:lpstr>
      <vt:lpstr>Indaiatuba: 25% da mancha urbana  cerrada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Parecerista</dc:creator>
  <cp:lastModifiedBy>Gisela</cp:lastModifiedBy>
  <cp:revision>36</cp:revision>
  <dcterms:created xsi:type="dcterms:W3CDTF">2018-05-21T09:41:47Z</dcterms:created>
  <dcterms:modified xsi:type="dcterms:W3CDTF">2018-09-26T15:12:08Z</dcterms:modified>
</cp:coreProperties>
</file>