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284" r:id="rId15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FFF"/>
    <a:srgbClr val="F8942A"/>
    <a:srgbClr val="F77627"/>
    <a:srgbClr val="F8A640"/>
    <a:srgbClr val="2C91AB"/>
    <a:srgbClr val="8ABC3C"/>
    <a:srgbClr val="FED436"/>
    <a:srgbClr val="1C4899"/>
    <a:srgbClr val="143A94"/>
    <a:srgbClr val="1B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5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51F32-577A-CF4C-A3A6-0E5085E33620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B7C1-46E2-404A-870E-D831B9513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27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6C75-B30B-4E5B-81A8-A231999C8AF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499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6C75-B30B-4E5B-81A8-A231999C8AF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08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6C75-B30B-4E5B-81A8-A231999C8AF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079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65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08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74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21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3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0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72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58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07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0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5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C7A63-A686-E144-A237-C674DAC253BD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EEA9-9CFE-414A-ADDA-D52D5012F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84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/>
              <a:t>La urbanización Valle del Ortigal (Popayán - Cauca)</a:t>
            </a:r>
            <a:endParaRPr lang="es-419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  <p:pic>
        <p:nvPicPr>
          <p:cNvPr id="5" name="Imagen 4" descr="D:\Documentos\MIS DOCUMENTOS\Desktop\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2" y="1441813"/>
            <a:ext cx="3117641" cy="197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D:\Documentos\MIS DOCUMENTOS\Desktop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78" y="1523587"/>
            <a:ext cx="3516834" cy="18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D:\Documentos\MIS DOCUMENTOS\Desktop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65" y="3627260"/>
            <a:ext cx="2716500" cy="172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/>
              <a:t>La urbanización Valle del Ortigal (Popayán - Cauca)</a:t>
            </a:r>
            <a:endParaRPr lang="es-419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 smtClean="0"/>
              <a:t>1644 viviendas (844 apartamentos y 800 casas)</a:t>
            </a:r>
          </a:p>
          <a:p>
            <a:r>
              <a:rPr lang="es-CO" dirty="0" smtClean="0"/>
              <a:t>Área </a:t>
            </a:r>
            <a:r>
              <a:rPr lang="es-CO" dirty="0"/>
              <a:t>42 mts</a:t>
            </a:r>
            <a:r>
              <a:rPr lang="es-CO" baseline="30000" dirty="0"/>
              <a:t>2</a:t>
            </a:r>
            <a:endParaRPr lang="es-CO" dirty="0" smtClean="0"/>
          </a:p>
          <a:p>
            <a:r>
              <a:rPr lang="es-CO" dirty="0" smtClean="0"/>
              <a:t>Población alrededor de 6.500 personas</a:t>
            </a:r>
          </a:p>
          <a:p>
            <a:r>
              <a:rPr lang="es-CO" dirty="0" smtClean="0"/>
              <a:t>Personas por vivienda 5</a:t>
            </a:r>
          </a:p>
          <a:p>
            <a:r>
              <a:rPr lang="es-CO" dirty="0" smtClean="0"/>
              <a:t>El 68,5% población femenina</a:t>
            </a:r>
          </a:p>
          <a:p>
            <a:r>
              <a:rPr lang="es-CO" dirty="0"/>
              <a:t>S</a:t>
            </a:r>
            <a:r>
              <a:rPr lang="es-CO" dirty="0" smtClean="0"/>
              <a:t>ecundaria 49,2</a:t>
            </a:r>
            <a:r>
              <a:rPr lang="es-CO" dirty="0"/>
              <a:t>%, primaria </a:t>
            </a:r>
            <a:r>
              <a:rPr lang="es-CO" dirty="0" smtClean="0"/>
              <a:t>24,1</a:t>
            </a:r>
            <a:r>
              <a:rPr lang="es-CO" dirty="0"/>
              <a:t>%, </a:t>
            </a:r>
            <a:r>
              <a:rPr lang="es-CO" dirty="0" smtClean="0"/>
              <a:t>Técnico/tecnológico </a:t>
            </a:r>
            <a:r>
              <a:rPr lang="es-CO" dirty="0"/>
              <a:t>14,6</a:t>
            </a:r>
            <a:r>
              <a:rPr lang="es-CO" dirty="0" smtClean="0"/>
              <a:t>%</a:t>
            </a:r>
          </a:p>
          <a:p>
            <a:r>
              <a:rPr lang="es-ES" dirty="0" smtClean="0"/>
              <a:t>Energía </a:t>
            </a:r>
            <a:r>
              <a:rPr lang="es-ES" dirty="0" smtClean="0"/>
              <a:t>eléctrica 97,5</a:t>
            </a:r>
            <a:r>
              <a:rPr lang="es-ES" dirty="0"/>
              <a:t>%, acueducto el 96,5%, alumbrado público 91,5%, teléfono </a:t>
            </a:r>
            <a:r>
              <a:rPr lang="es-ES" dirty="0" smtClean="0"/>
              <a:t>fijo 13,1%, gas 84,4</a:t>
            </a:r>
            <a:r>
              <a:rPr lang="es-ES" dirty="0"/>
              <a:t>%, internet el 57,8% y televisión el 63,3%. </a:t>
            </a:r>
            <a:endParaRPr lang="es-419" dirty="0"/>
          </a:p>
          <a:p>
            <a:r>
              <a:rPr lang="es-CO" dirty="0" smtClean="0"/>
              <a:t>32,7</a:t>
            </a:r>
            <a:r>
              <a:rPr lang="es-CO" dirty="0"/>
              <a:t>% </a:t>
            </a:r>
            <a:r>
              <a:rPr lang="es-CO" dirty="0" smtClean="0"/>
              <a:t>independiente</a:t>
            </a:r>
            <a:r>
              <a:rPr lang="es-CO" dirty="0"/>
              <a:t>, </a:t>
            </a:r>
            <a:r>
              <a:rPr lang="es-CO" dirty="0" smtClean="0"/>
              <a:t>28,1</a:t>
            </a:r>
            <a:r>
              <a:rPr lang="es-CO" dirty="0"/>
              <a:t>% </a:t>
            </a:r>
            <a:r>
              <a:rPr lang="es-CO" dirty="0" smtClean="0"/>
              <a:t>amas </a:t>
            </a:r>
            <a:r>
              <a:rPr lang="es-CO" dirty="0"/>
              <a:t>de casa, </a:t>
            </a:r>
            <a:r>
              <a:rPr lang="es-CO" dirty="0" smtClean="0"/>
              <a:t>14,6% </a:t>
            </a:r>
            <a:r>
              <a:rPr lang="es-CO" dirty="0"/>
              <a:t>empleados, </a:t>
            </a:r>
            <a:r>
              <a:rPr lang="es-CO" dirty="0" smtClean="0"/>
              <a:t>11,6</a:t>
            </a:r>
            <a:r>
              <a:rPr lang="es-CO" dirty="0"/>
              <a:t>% </a:t>
            </a:r>
            <a:r>
              <a:rPr lang="es-CO" dirty="0" smtClean="0"/>
              <a:t>desempleados</a:t>
            </a:r>
            <a:r>
              <a:rPr lang="es-CO" dirty="0"/>
              <a:t>, </a:t>
            </a:r>
            <a:r>
              <a:rPr lang="es-CO" dirty="0" smtClean="0"/>
              <a:t>8</a:t>
            </a:r>
            <a:r>
              <a:rPr lang="es-CO" dirty="0"/>
              <a:t>% estudiantes y </a:t>
            </a:r>
            <a:r>
              <a:rPr lang="es-CO" dirty="0" smtClean="0"/>
              <a:t>3</a:t>
            </a:r>
            <a:r>
              <a:rPr lang="es-CO" dirty="0"/>
              <a:t>% otro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0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419" sz="3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911140" y="275476"/>
          <a:ext cx="7112726" cy="5341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126">
                  <a:extLst>
                    <a:ext uri="{9D8B030D-6E8A-4147-A177-3AD203B41FA5}">
                      <a16:colId xmlns:a16="http://schemas.microsoft.com/office/drawing/2014/main" val="2281791390"/>
                    </a:ext>
                  </a:extLst>
                </a:gridCol>
                <a:gridCol w="1483126">
                  <a:extLst>
                    <a:ext uri="{9D8B030D-6E8A-4147-A177-3AD203B41FA5}">
                      <a16:colId xmlns:a16="http://schemas.microsoft.com/office/drawing/2014/main" val="870567879"/>
                    </a:ext>
                  </a:extLst>
                </a:gridCol>
                <a:gridCol w="2073237">
                  <a:extLst>
                    <a:ext uri="{9D8B030D-6E8A-4147-A177-3AD203B41FA5}">
                      <a16:colId xmlns:a16="http://schemas.microsoft.com/office/drawing/2014/main" val="3584003295"/>
                    </a:ext>
                  </a:extLst>
                </a:gridCol>
                <a:gridCol w="2073237">
                  <a:extLst>
                    <a:ext uri="{9D8B030D-6E8A-4147-A177-3AD203B41FA5}">
                      <a16:colId xmlns:a16="http://schemas.microsoft.com/office/drawing/2014/main" val="3229379820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419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Servicios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B/R/M/0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extLst>
                  <a:ext uri="{0D108BD9-81ED-4DB2-BD59-A6C34878D82A}">
                    <a16:rowId xmlns:a16="http://schemas.microsoft.com/office/drawing/2014/main" val="3080449415"/>
                  </a:ext>
                </a:extLst>
              </a:tr>
              <a:tr h="411480">
                <a:tc rowSpan="10">
                  <a:txBody>
                    <a:bodyPr/>
                    <a:lstStyle/>
                    <a:p>
                      <a:pPr marL="71755" marR="71755"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ENTORNO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vert="vert2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Vías de acceso y red viaria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B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El conjunto tiene vías de acceso en buen estado y existe conexión con la vía panamericana. 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310216391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Agua potable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B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Tiene acceso al servicio de agua potable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40501348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Desagües cloacales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M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El sistema de disposición de las aguas se realiza de manera directa al río Cauca.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3991833541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Desagües Pluviales (drenaje)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B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El sistema de disposición de las aguas lluvias se encuentra en adecuadas condiciones.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1445390855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Alumbrado Público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R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A pesar de existir iluminaria pública, la zona en la cual se encuentra no permite la cobertura total de la misma. 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252941455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Eliminación Residuos Sólidos Urbanos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B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El servicio de recolección de basuras pasa de manera rutinaria. 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3926801324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Servicios de Salud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M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No se dispone de servicios de salud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2902662966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Servicios de Educación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M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No se dispone de servicios educativos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extLst>
                  <a:ext uri="{0D108BD9-81ED-4DB2-BD59-A6C34878D82A}">
                    <a16:rowId xmlns:a16="http://schemas.microsoft.com/office/drawing/2014/main" val="189236145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Recreación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M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No se dispone de servicios recreativos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extLst>
                  <a:ext uri="{0D108BD9-81ED-4DB2-BD59-A6C34878D82A}">
                    <a16:rowId xmlns:a16="http://schemas.microsoft.com/office/drawing/2014/main" val="433816893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Área verde pública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M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No se dispone de áreas verdes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extLst>
                  <a:ext uri="{0D108BD9-81ED-4DB2-BD59-A6C34878D82A}">
                    <a16:rowId xmlns:a16="http://schemas.microsoft.com/office/drawing/2014/main" val="3945182060"/>
                  </a:ext>
                </a:extLst>
              </a:tr>
              <a:tr h="411480">
                <a:tc rowSpan="8">
                  <a:txBody>
                    <a:bodyPr/>
                    <a:lstStyle/>
                    <a:p>
                      <a:pPr marL="71755" marR="71755"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CIUDAD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vert="vert2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Transporte público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R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Hay servicio de transporte público; sin embargo, hay limitación de rutas que ingresen al lugar. 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123870669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Seguridad ciudadana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M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La ciudad presenta altos niveles de desempleo y delincuencia.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354001568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Disposición sanitaria de aguas servidas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M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Las aguas se destinan de manera directa a los ríos de la ciudad.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269543856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Seguridad de tenencia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B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La vivienda tiene la posibilidad de ser escriturada. 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42726381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Condiciones ambientales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R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Presenta una calidad ambiental regular, la cual se ha visto afectada por la reducción de zonas verdes, destinadas a la construcción e incremento en la contaminación atmosférica.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2683094875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Recreación, cultura y deporte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M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No hay conexión con la ciudad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97065804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Acceso a lugares de trabajo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M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Dentro del área de influencia no hay opciones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227786845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Localización frente al sector histórico, comercio y servicios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</a:rPr>
                        <a:t>M</a:t>
                      </a:r>
                      <a:endParaRPr lang="es-419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</a:rPr>
                        <a:t>Se encuentra muy alejada</a:t>
                      </a:r>
                      <a:endParaRPr lang="es-419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835666071"/>
                  </a:ext>
                </a:extLst>
              </a:tr>
              <a:tr h="129758">
                <a:tc gridSpan="4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</a:rPr>
                        <a:t>Ponderación de la calidad de los servicios: 0 servicio inexistente, M malo, R regular, B bueno.</a:t>
                      </a:r>
                      <a:endParaRPr lang="es-419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8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/>
              <a:t>Consideraciones finales</a:t>
            </a:r>
            <a:endParaRPr lang="es-419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El </a:t>
            </a:r>
            <a:r>
              <a:rPr lang="es-ES" dirty="0"/>
              <a:t>grueso de la población que requiere de vivienda, no cumple con los requisitos mínimos para acceder a préstamos bancarios, por lo cual queda excluida</a:t>
            </a:r>
            <a:r>
              <a:rPr lang="es-ES" dirty="0" smtClean="0"/>
              <a:t>.</a:t>
            </a:r>
            <a:endParaRPr lang="es-CO" dirty="0"/>
          </a:p>
          <a:p>
            <a:r>
              <a:rPr lang="es-ES" dirty="0" smtClean="0"/>
              <a:t>El </a:t>
            </a:r>
            <a:r>
              <a:rPr lang="es-ES" dirty="0"/>
              <a:t>programa de </a:t>
            </a:r>
            <a:r>
              <a:rPr lang="es-ES" dirty="0" smtClean="0"/>
              <a:t>las cien mil viviendas gratis no pensó </a:t>
            </a:r>
            <a:r>
              <a:rPr lang="es-ES" dirty="0"/>
              <a:t>en la infraestructura relacionada a la </a:t>
            </a:r>
            <a:r>
              <a:rPr lang="es-ES" dirty="0" smtClean="0"/>
              <a:t>vivienda y la </a:t>
            </a:r>
            <a:r>
              <a:rPr lang="es-ES" dirty="0"/>
              <a:t>articulación a los procesos de desarrollo de las </a:t>
            </a:r>
            <a:r>
              <a:rPr lang="es-ES" dirty="0" smtClean="0"/>
              <a:t>ciudades.</a:t>
            </a:r>
          </a:p>
          <a:p>
            <a:r>
              <a:rPr lang="es-CO" dirty="0" smtClean="0"/>
              <a:t>La población que obtuvo la vivienda gratuita debió sacrificar el acceso a empleo, educación, salud, transporte, </a:t>
            </a:r>
            <a:r>
              <a:rPr lang="es-CO" smtClean="0"/>
              <a:t>etc</a:t>
            </a:r>
            <a:r>
              <a:rPr lang="es-CO" smtClean="0"/>
              <a:t>.</a:t>
            </a:r>
            <a:endParaRPr lang="es-CO" dirty="0" smtClean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72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́n Acreditación 12 Marzo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" y="0"/>
            <a:ext cx="913791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3300" b="1" dirty="0" smtClean="0"/>
              <a:t>Las paradojas de las cien mil viviendas gratis en Colombia: </a:t>
            </a:r>
            <a:r>
              <a:rPr lang="es-419" sz="3300" b="1" dirty="0" smtClean="0"/>
              <a:t/>
            </a:r>
            <a:br>
              <a:rPr lang="es-419" sz="3300" b="1" dirty="0" smtClean="0"/>
            </a:br>
            <a:r>
              <a:rPr lang="es-CO" sz="3300" b="1" dirty="0" smtClean="0"/>
              <a:t>Reflexiones sobre la urbanización Valle del Ortigal (Popayán - Cauca)</a:t>
            </a:r>
            <a:endParaRPr lang="es-419" sz="33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Ronald Alejandro </a:t>
            </a:r>
            <a:r>
              <a:rPr lang="es-CO" dirty="0" err="1" smtClean="0"/>
              <a:t>Macuacé</a:t>
            </a:r>
            <a:r>
              <a:rPr lang="es-CO" dirty="0" smtClean="0"/>
              <a:t> Otero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0877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Notas sobre el problema de la vivienda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 smtClean="0"/>
              <a:t>El problema de la vivienda se planteó desde el siglo XIX (Engels, 1873)</a:t>
            </a:r>
          </a:p>
          <a:p>
            <a:r>
              <a:rPr lang="es-ES" dirty="0" smtClean="0"/>
              <a:t>El </a:t>
            </a:r>
            <a:r>
              <a:rPr lang="es-ES" dirty="0"/>
              <a:t>desbalance entre las necesidades de vivienda de precio asequible y la producción de vivienda, hay que buscarlos </a:t>
            </a:r>
            <a:r>
              <a:rPr lang="es-ES" dirty="0" smtClean="0"/>
              <a:t>en </a:t>
            </a:r>
            <a:r>
              <a:rPr lang="es-ES" dirty="0"/>
              <a:t>las </a:t>
            </a:r>
            <a:r>
              <a:rPr lang="es-ES" dirty="0" smtClean="0"/>
              <a:t>características </a:t>
            </a:r>
            <a:r>
              <a:rPr lang="es-ES" dirty="0"/>
              <a:t>del sistema productivo </a:t>
            </a:r>
            <a:r>
              <a:rPr lang="es-ES" dirty="0" smtClean="0"/>
              <a:t>y en </a:t>
            </a:r>
            <a:r>
              <a:rPr lang="es-ES" dirty="0"/>
              <a:t>las formas de intervención sobre el mismo (Leal, 1995).</a:t>
            </a:r>
            <a:endParaRPr lang="es-419" dirty="0"/>
          </a:p>
          <a:p>
            <a:r>
              <a:rPr lang="es-CO" dirty="0" smtClean="0"/>
              <a:t> El sistema productivo</a:t>
            </a:r>
          </a:p>
          <a:p>
            <a:pPr lvl="1"/>
            <a:r>
              <a:rPr lang="es-ES" dirty="0" smtClean="0"/>
              <a:t>El suelo.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características de la </a:t>
            </a:r>
            <a:r>
              <a:rPr lang="es-ES" dirty="0" smtClean="0"/>
              <a:t>construcción.</a:t>
            </a:r>
          </a:p>
          <a:p>
            <a:pPr lvl="1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sistema de financiación.</a:t>
            </a:r>
            <a:endParaRPr lang="es-419" dirty="0"/>
          </a:p>
          <a:p>
            <a:pPr lvl="1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279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Notas sobre el problema de la vivienda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Intervención del Estado</a:t>
            </a:r>
          </a:p>
          <a:p>
            <a:pPr lvl="1"/>
            <a:r>
              <a:rPr lang="es-ES" dirty="0" smtClean="0"/>
              <a:t>Construcción de vivienda.</a:t>
            </a:r>
          </a:p>
          <a:p>
            <a:pPr lvl="1"/>
            <a:r>
              <a:rPr lang="es-ES" dirty="0" smtClean="0"/>
              <a:t>Intervención sobre el precio del suelo.</a:t>
            </a:r>
          </a:p>
          <a:p>
            <a:pPr lvl="1"/>
            <a:r>
              <a:rPr lang="es-ES" dirty="0" smtClean="0"/>
              <a:t>Financiamiento.</a:t>
            </a:r>
          </a:p>
          <a:p>
            <a:r>
              <a:rPr lang="es-ES" dirty="0"/>
              <a:t>Pese a esta diversidad de mecanismos de </a:t>
            </a:r>
            <a:r>
              <a:rPr lang="es-ES" dirty="0" smtClean="0"/>
              <a:t>intervención, las </a:t>
            </a:r>
            <a:r>
              <a:rPr lang="es-ES" dirty="0"/>
              <a:t>políticas de vivienda </a:t>
            </a:r>
            <a:r>
              <a:rPr lang="es-ES" dirty="0" smtClean="0"/>
              <a:t>más </a:t>
            </a:r>
            <a:r>
              <a:rPr lang="es-ES" dirty="0"/>
              <a:t>que avanzar en la solución del problema, han incidido en la agudización del mismo.</a:t>
            </a:r>
            <a:endParaRPr lang="es-419" dirty="0"/>
          </a:p>
          <a:p>
            <a:endParaRPr lang="es-ES" dirty="0"/>
          </a:p>
          <a:p>
            <a:pPr lvl="1"/>
            <a:endParaRPr lang="es-ES" dirty="0" smtClean="0"/>
          </a:p>
          <a:p>
            <a:pPr lvl="1"/>
            <a:endParaRPr lang="es-419" dirty="0"/>
          </a:p>
          <a:p>
            <a:pPr lvl="1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124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59594"/>
            <a:ext cx="8051618" cy="994172"/>
          </a:xfrm>
        </p:spPr>
        <p:txBody>
          <a:bodyPr>
            <a:normAutofit/>
          </a:bodyPr>
          <a:lstStyle/>
          <a:p>
            <a:endParaRPr lang="es-419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/>
              <a:t>La política de </a:t>
            </a:r>
            <a:r>
              <a:rPr lang="es-CO" dirty="0" smtClean="0"/>
              <a:t>vivienda, </a:t>
            </a:r>
            <a:r>
              <a:rPr lang="es-CO" dirty="0"/>
              <a:t>es un componente clave de la gestión territorial, porque a partir de la provisión de la misma, se brinda el soporte material de un conjunto de actividades individuales, familiares y sociales, necesarias para el mantenimiento y reproducción ampliada de la fuerza de trabajo (</a:t>
            </a:r>
            <a:r>
              <a:rPr lang="es-CO" dirty="0" err="1"/>
              <a:t>Pradilla</a:t>
            </a:r>
            <a:r>
              <a:rPr lang="es-CO" dirty="0"/>
              <a:t>, 1987).  </a:t>
            </a:r>
            <a:endParaRPr lang="es-419" dirty="0"/>
          </a:p>
          <a:p>
            <a:r>
              <a:rPr lang="es-CO" dirty="0" smtClean="0"/>
              <a:t>Constitución Política de Colombia (1991). Vivienda digna.</a:t>
            </a:r>
          </a:p>
          <a:p>
            <a:r>
              <a:rPr lang="es-CO" dirty="0" smtClean="0"/>
              <a:t>Ley </a:t>
            </a:r>
            <a:r>
              <a:rPr lang="es-CO" dirty="0"/>
              <a:t>3 de 1991 </a:t>
            </a:r>
            <a:r>
              <a:rPr lang="es-CO" dirty="0" smtClean="0"/>
              <a:t>Viviendas </a:t>
            </a:r>
            <a:r>
              <a:rPr lang="es-CO" dirty="0"/>
              <a:t>de Interés Social (VIS</a:t>
            </a:r>
            <a:r>
              <a:rPr lang="es-CO" dirty="0" smtClean="0"/>
              <a:t>)</a:t>
            </a:r>
            <a:r>
              <a:rPr lang="es-ES" dirty="0" smtClean="0"/>
              <a:t>.</a:t>
            </a:r>
          </a:p>
          <a:p>
            <a:pPr lvl="1"/>
            <a:r>
              <a:rPr lang="es-CO" dirty="0" smtClean="0"/>
              <a:t>Administraciones municipales</a:t>
            </a:r>
          </a:p>
          <a:p>
            <a:pPr lvl="1"/>
            <a:r>
              <a:rPr lang="es-CO" dirty="0" smtClean="0"/>
              <a:t>Organizaciones </a:t>
            </a:r>
            <a:r>
              <a:rPr lang="es-CO" dirty="0"/>
              <a:t>Populares de Vivienda (</a:t>
            </a:r>
            <a:r>
              <a:rPr lang="es-CO" dirty="0" smtClean="0"/>
              <a:t>OPV)</a:t>
            </a:r>
          </a:p>
          <a:p>
            <a:pPr lvl="1"/>
            <a:r>
              <a:rPr lang="es-CO" dirty="0" smtClean="0"/>
              <a:t>Organizaciones </a:t>
            </a:r>
            <a:r>
              <a:rPr lang="es-CO" dirty="0"/>
              <a:t>no Gubernamentales (</a:t>
            </a:r>
            <a:r>
              <a:rPr lang="es-CO" dirty="0" smtClean="0"/>
              <a:t>ONG)</a:t>
            </a:r>
          </a:p>
          <a:p>
            <a:pPr lvl="1"/>
            <a:r>
              <a:rPr lang="es-CO" dirty="0"/>
              <a:t>E</a:t>
            </a:r>
            <a:r>
              <a:rPr lang="es-CO" dirty="0" smtClean="0"/>
              <a:t>mpresas </a:t>
            </a:r>
            <a:r>
              <a:rPr lang="es-CO" dirty="0"/>
              <a:t>privadas</a:t>
            </a:r>
            <a:endParaRPr lang="es-419" dirty="0"/>
          </a:p>
          <a:p>
            <a:endParaRPr lang="es-419" dirty="0"/>
          </a:p>
          <a:p>
            <a:endParaRPr lang="es-ES" dirty="0"/>
          </a:p>
          <a:p>
            <a:pPr lvl="1"/>
            <a:endParaRPr lang="es-ES" dirty="0" smtClean="0"/>
          </a:p>
          <a:p>
            <a:pPr lvl="1"/>
            <a:endParaRPr lang="es-419" dirty="0"/>
          </a:p>
          <a:p>
            <a:pPr lvl="1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7411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559594"/>
            <a:ext cx="8002633" cy="994172"/>
          </a:xfrm>
        </p:spPr>
        <p:txBody>
          <a:bodyPr>
            <a:normAutofit/>
          </a:bodyPr>
          <a:lstStyle/>
          <a:p>
            <a:endParaRPr lang="es-CO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El </a:t>
            </a:r>
            <a:r>
              <a:rPr lang="es-ES" dirty="0"/>
              <a:t>déficit de vivienda </a:t>
            </a:r>
            <a:r>
              <a:rPr lang="es-ES" dirty="0" smtClean="0"/>
              <a:t>(DV) en </a:t>
            </a:r>
            <a:r>
              <a:rPr lang="es-ES" dirty="0"/>
              <a:t>Colombia afecta el 31% de los hogares</a:t>
            </a:r>
            <a:r>
              <a:rPr lang="es-ES" dirty="0" smtClean="0"/>
              <a:t>.</a:t>
            </a:r>
          </a:p>
          <a:p>
            <a:r>
              <a:rPr lang="es-ES" dirty="0"/>
              <a:t>El </a:t>
            </a:r>
            <a:r>
              <a:rPr lang="es-ES" dirty="0" smtClean="0"/>
              <a:t>DV es </a:t>
            </a:r>
            <a:r>
              <a:rPr lang="es-ES" dirty="0"/>
              <a:t>más complejo en las </a:t>
            </a:r>
            <a:r>
              <a:rPr lang="es-ES" dirty="0" smtClean="0"/>
              <a:t>ciudades donde </a:t>
            </a:r>
            <a:r>
              <a:rPr lang="es-ES" dirty="0"/>
              <a:t>se encuentra el 76% de la población</a:t>
            </a:r>
            <a:r>
              <a:rPr lang="es-ES" dirty="0" smtClean="0"/>
              <a:t>.</a:t>
            </a:r>
          </a:p>
          <a:p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56% de los hogares urbanos es propietario de vivienda, el 36,7% vive en arriendo y el 7,3% restante permanece bajo otro esquema de </a:t>
            </a:r>
            <a:r>
              <a:rPr lang="es-ES" dirty="0" smtClean="0"/>
              <a:t>tenencia.</a:t>
            </a:r>
          </a:p>
          <a:p>
            <a:r>
              <a:rPr lang="es-ES" dirty="0" smtClean="0"/>
              <a:t>El 73% de los hogares colombianos tiene ingresos inferiores a cuatro salarios mínimos; el 56% inferior a dos; un 17% dispone de ingresos entre cuatro y ocho, y el 10% restante cuenta con más de ocho </a:t>
            </a:r>
            <a:r>
              <a:rPr lang="es-CO" dirty="0"/>
              <a:t>(Universidad del Rosario, 2007</a:t>
            </a:r>
            <a:r>
              <a:rPr lang="es-CO" dirty="0" smtClean="0"/>
              <a:t>)</a:t>
            </a:r>
            <a:r>
              <a:rPr lang="es-ES" dirty="0" smtClean="0"/>
              <a:t>.</a:t>
            </a:r>
            <a:endParaRPr lang="es-MX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049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locomotora de la construcción (Plan Nacional de Desarrollo 2010 – 2014).</a:t>
            </a:r>
          </a:p>
          <a:p>
            <a:r>
              <a:rPr lang="es-ES" dirty="0" smtClean="0"/>
              <a:t>Programa de vivienda 100% subsidiadas.</a:t>
            </a:r>
          </a:p>
          <a:p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8650" y="559594"/>
            <a:ext cx="800263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3836" t="36421" r="7023" b="10424"/>
          <a:stretch/>
        </p:blipFill>
        <p:spPr>
          <a:xfrm>
            <a:off x="1724628" y="2952349"/>
            <a:ext cx="6336173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559594"/>
            <a:ext cx="7992836" cy="994172"/>
          </a:xfrm>
        </p:spPr>
        <p:txBody>
          <a:bodyPr>
            <a:normAutofit/>
          </a:bodyPr>
          <a:lstStyle/>
          <a:p>
            <a:endParaRPr lang="es-CO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El </a:t>
            </a:r>
            <a:r>
              <a:rPr lang="es-ES" dirty="0"/>
              <a:t>programa de vivienda se direccionó a la reducción del déficit cuantitativo; no obstante, aspectos como la localización y su correspondencia con los lugares de trabajo, el suministro de bienes y servicios públicos, las zonas de uso público, las condiciones de movilidad, la calidad, entre otras, quedaron subordinadas a la disponibilidad de suelo barato y a la restricción del monto disponible para su producción (Ceballos y </a:t>
            </a:r>
            <a:r>
              <a:rPr lang="es-ES" dirty="0" err="1"/>
              <a:t>Caquimbo</a:t>
            </a:r>
            <a:r>
              <a:rPr lang="es-ES" dirty="0"/>
              <a:t>, 2014).</a:t>
            </a:r>
            <a:endParaRPr lang="es-419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91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/>
              <a:t>La urbanización Valle del Ortigal (Popayán - Cauca)</a:t>
            </a:r>
            <a:endParaRPr lang="es-419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7427" t="8852" r="520" b="5855"/>
          <a:stretch/>
        </p:blipFill>
        <p:spPr bwMode="auto">
          <a:xfrm>
            <a:off x="1354239" y="1181366"/>
            <a:ext cx="5738898" cy="4002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0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6285</TotalTime>
  <Words>982</Words>
  <Application>Microsoft Office PowerPoint</Application>
  <PresentationFormat>Presentación en pantalla (16:10)</PresentationFormat>
  <Paragraphs>115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Tema de Office</vt:lpstr>
      <vt:lpstr>Presentación de PowerPoint</vt:lpstr>
      <vt:lpstr>Las paradojas de las cien mil viviendas gratis en Colombia:  Reflexiones sobre la urbanización Valle del Ortigal (Popayán - Cauca)</vt:lpstr>
      <vt:lpstr>Notas sobre el problema de la vivienda</vt:lpstr>
      <vt:lpstr>Notas sobre el problema de la vivienda</vt:lpstr>
      <vt:lpstr>Presentación de PowerPoint</vt:lpstr>
      <vt:lpstr>Presentación de PowerPoint</vt:lpstr>
      <vt:lpstr>Presentación de PowerPoint</vt:lpstr>
      <vt:lpstr>Presentación de PowerPoint</vt:lpstr>
      <vt:lpstr>La urbanización Valle del Ortigal (Popayán - Cauca)</vt:lpstr>
      <vt:lpstr>La urbanización Valle del Ortigal (Popayán - Cauca)</vt:lpstr>
      <vt:lpstr>La urbanización Valle del Ortigal (Popayán - Cauca)</vt:lpstr>
      <vt:lpstr>Presentación de PowerPoint</vt:lpstr>
      <vt:lpstr>Consideraciones finales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304</dc:creator>
  <cp:lastModifiedBy>10pro</cp:lastModifiedBy>
  <cp:revision>480</cp:revision>
  <dcterms:created xsi:type="dcterms:W3CDTF">2017-11-20T16:13:11Z</dcterms:created>
  <dcterms:modified xsi:type="dcterms:W3CDTF">2018-09-27T20:30:13Z</dcterms:modified>
</cp:coreProperties>
</file>