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96" r:id="rId3"/>
    <p:sldMasterId id="2147483720" r:id="rId4"/>
  </p:sldMasterIdLst>
  <p:sldIdLst>
    <p:sldId id="256" r:id="rId5"/>
    <p:sldId id="283" r:id="rId6"/>
    <p:sldId id="323" r:id="rId7"/>
    <p:sldId id="340" r:id="rId8"/>
    <p:sldId id="286" r:id="rId9"/>
    <p:sldId id="285" r:id="rId10"/>
    <p:sldId id="258" r:id="rId11"/>
    <p:sldId id="281" r:id="rId12"/>
    <p:sldId id="331" r:id="rId13"/>
    <p:sldId id="332" r:id="rId14"/>
    <p:sldId id="325" r:id="rId15"/>
    <p:sldId id="330" r:id="rId16"/>
    <p:sldId id="326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263" r:id="rId25"/>
    <p:sldId id="288" r:id="rId26"/>
    <p:sldId id="287" r:id="rId27"/>
    <p:sldId id="324" r:id="rId28"/>
    <p:sldId id="316" r:id="rId29"/>
    <p:sldId id="264" r:id="rId30"/>
    <p:sldId id="308" r:id="rId31"/>
    <p:sldId id="315" r:id="rId32"/>
    <p:sldId id="312" r:id="rId33"/>
    <p:sldId id="321" r:id="rId34"/>
    <p:sldId id="302" r:id="rId35"/>
    <p:sldId id="274" r:id="rId36"/>
    <p:sldId id="358" r:id="rId37"/>
    <p:sldId id="354" r:id="rId38"/>
    <p:sldId id="356" r:id="rId39"/>
    <p:sldId id="275" r:id="rId40"/>
    <p:sldId id="276" r:id="rId41"/>
    <p:sldId id="317" r:id="rId42"/>
    <p:sldId id="282" r:id="rId43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iederike Fleische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80" autoAdjust="0"/>
    <p:restoredTop sz="89885" autoAdjust="0"/>
  </p:normalViewPr>
  <p:slideViewPr>
    <p:cSldViewPr snapToGrid="0" snapToObjects="1">
      <p:cViewPr>
        <p:scale>
          <a:sx n="85" d="100"/>
          <a:sy n="85" d="100"/>
        </p:scale>
        <p:origin x="-872" y="-1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printerSettings" Target="printerSettings/printerSettings1.bin"/><Relationship Id="rId4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3T12:13:21.580" idx="2">
    <p:pos x="10" y="10"/>
    <p:text>Aqui podriamos poner el mapa con los recurridos de Mireya a su trabajo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0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15953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C00D-4F92-A147-98FF-260CE4BF8583}" type="datetimeFigureOut">
              <a:rPr lang="es-ES_tradnl" smtClean="0"/>
              <a:t>9/27/18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A796-3F29-4643-A50A-43040473D29F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9C00D-4F92-A147-98FF-260CE4BF8583}" type="datetimeFigureOut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9/27/18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A796-3F29-4643-A50A-43040473D29F}" type="slidenum">
              <a:rPr lang="es-ES_tradn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_tradn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68112" y="224118"/>
            <a:ext cx="11669888" cy="6529294"/>
          </a:xfrm>
        </p:spPr>
        <p:txBody>
          <a:bodyPr anchor="t">
            <a:normAutofit/>
          </a:bodyPr>
          <a:lstStyle/>
          <a:p>
            <a:pPr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</a:pPr>
            <a:r>
              <a:rPr lang="es-ES" sz="2400" dirty="0" smtClean="0">
                <a:latin typeface="Calibri"/>
                <a:cs typeface="Calibri"/>
              </a:rPr>
              <a:t>XIII Seminario de Investigación Urbana y Regional, ACIUR</a:t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/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800" b="1" dirty="0" smtClean="0">
                <a:latin typeface="Calibri"/>
                <a:cs typeface="Calibri"/>
              </a:rPr>
              <a:t>Asimetrías del Desarrollo Nacional y Regional: </a:t>
            </a:r>
            <a:br>
              <a:rPr lang="es-ES" sz="2800" b="1" dirty="0" smtClean="0">
                <a:latin typeface="Calibri"/>
                <a:cs typeface="Calibri"/>
              </a:rPr>
            </a:br>
            <a:r>
              <a:rPr lang="es-ES" sz="2800" b="1" dirty="0" smtClean="0">
                <a:latin typeface="Calibri"/>
                <a:cs typeface="Calibri"/>
              </a:rPr>
              <a:t>La oportunidad de las redes de ciudades</a:t>
            </a:r>
            <a:br>
              <a:rPr lang="es-ES" sz="2800" b="1" dirty="0" smtClean="0">
                <a:latin typeface="Calibri"/>
                <a:cs typeface="Calibri"/>
              </a:rPr>
            </a:br>
            <a:r>
              <a:rPr lang="es-ES" sz="2800" b="1" dirty="0" smtClean="0">
                <a:latin typeface="Calibri"/>
                <a:cs typeface="Calibri"/>
              </a:rPr>
              <a:t/>
            </a:r>
            <a:br>
              <a:rPr lang="es-ES" sz="2800" b="1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>26 - 28 de septiembre de 2018, Barranquilla, Colombia</a:t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/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u="sng" dirty="0" smtClean="0">
                <a:latin typeface="Calibri"/>
                <a:cs typeface="Calibri"/>
              </a:rPr>
              <a:t>Mesa temática No. 2: Territorio y cultura</a:t>
            </a:r>
            <a:r>
              <a:rPr lang="es-ES" sz="2400" dirty="0" smtClean="0">
                <a:latin typeface="Calibri"/>
                <a:cs typeface="Calibri"/>
              </a:rPr>
              <a:t/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/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/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2400" dirty="0" smtClean="0">
                <a:latin typeface="Calibri"/>
                <a:cs typeface="Calibri"/>
              </a:rPr>
              <a:t/>
            </a:r>
            <a:br>
              <a:rPr lang="es-ES" sz="2400" dirty="0" smtClean="0">
                <a:latin typeface="Calibri"/>
                <a:cs typeface="Calibri"/>
              </a:rPr>
            </a:br>
            <a:r>
              <a:rPr lang="es-ES" sz="3000" b="1" dirty="0" smtClean="0">
                <a:latin typeface="Calibri"/>
                <a:cs typeface="Calibri"/>
              </a:rPr>
              <a:t>“Como sardinas en una lata…”</a:t>
            </a:r>
            <a:br>
              <a:rPr lang="es-ES" sz="3000" b="1" dirty="0" smtClean="0">
                <a:latin typeface="Calibri"/>
                <a:cs typeface="Calibri"/>
              </a:rPr>
            </a:br>
            <a:r>
              <a:rPr lang="es-ES" sz="3000" b="1" dirty="0" smtClean="0">
                <a:latin typeface="Calibri"/>
                <a:cs typeface="Calibri"/>
              </a:rPr>
              <a:t>Movilidad urbana y estratificación de empleadas domesticas en Bogotá, Colombia</a:t>
            </a:r>
            <a:r>
              <a:rPr lang="es-ES" sz="3600" dirty="0" smtClean="0">
                <a:latin typeface="Calibri"/>
                <a:cs typeface="Calibri"/>
              </a:rPr>
              <a:t/>
            </a:r>
            <a:br>
              <a:rPr lang="es-ES" sz="3600" dirty="0" smtClean="0">
                <a:latin typeface="Calibri"/>
                <a:cs typeface="Calibri"/>
              </a:rPr>
            </a:br>
            <a:r>
              <a:rPr lang="es-ES" sz="3600" b="1" dirty="0" smtClean="0"/>
              <a:t/>
            </a:r>
            <a:br>
              <a:rPr lang="es-ES" sz="3600" b="1" dirty="0" smtClean="0"/>
            </a:br>
            <a:endParaRPr lang="es-ES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8112" y="4623465"/>
            <a:ext cx="11669888" cy="1933221"/>
          </a:xfrm>
        </p:spPr>
        <p:txBody>
          <a:bodyPr>
            <a:normAutofit fontScale="77500" lnSpcReduction="20000"/>
          </a:bodyPr>
          <a:lstStyle/>
          <a:p>
            <a:r>
              <a:rPr lang="es-ES_tradnl" sz="3600" b="1" dirty="0"/>
              <a:t/>
            </a:r>
            <a:br>
              <a:rPr lang="es-ES_tradnl" sz="3600" b="1" dirty="0"/>
            </a:br>
            <a:r>
              <a:rPr lang="es-ES_tradnl" sz="3100" dirty="0" smtClean="0"/>
              <a:t>Friederike Fleischer</a:t>
            </a:r>
          </a:p>
          <a:p>
            <a:r>
              <a:rPr lang="es-ES_tradnl" sz="3100" dirty="0" smtClean="0"/>
              <a:t>Departamento de Antropología</a:t>
            </a:r>
            <a:br>
              <a:rPr lang="es-ES_tradnl" sz="3100" dirty="0" smtClean="0"/>
            </a:br>
            <a:r>
              <a:rPr lang="es-ES_tradnl" sz="3100" dirty="0" smtClean="0"/>
              <a:t>Universidad de los Andes </a:t>
            </a:r>
            <a:br>
              <a:rPr lang="es-ES_tradnl" sz="3100" dirty="0" smtClean="0"/>
            </a:br>
            <a:endParaRPr lang="es-ES_tradnl" sz="3100" dirty="0" smtClean="0"/>
          </a:p>
          <a:p>
            <a:r>
              <a:rPr lang="es-ES_tradnl" sz="3100" dirty="0" smtClean="0"/>
              <a:t>Asistentes de Investigación: </a:t>
            </a:r>
            <a:r>
              <a:rPr lang="es-ES_tradnl" sz="3100" dirty="0" err="1" smtClean="0"/>
              <a:t>Keren</a:t>
            </a:r>
            <a:r>
              <a:rPr lang="es-ES_tradnl" sz="3100" dirty="0" smtClean="0"/>
              <a:t> Marín and Solange Bonilla</a:t>
            </a:r>
            <a:endParaRPr lang="es-ES_tradnl" sz="3100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12192000" cy="648238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497718" y="6419467"/>
            <a:ext cx="261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www.moovit.com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1511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12192000" cy="644418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97718" y="6419467"/>
            <a:ext cx="261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www.moovit.com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675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200"/>
            <a:ext cx="12192000" cy="642830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497718" y="6419467"/>
            <a:ext cx="261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www.moovit.com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2651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12192000" cy="63075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9497718" y="6419467"/>
            <a:ext cx="261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www.moovit.com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07646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133" y="38100"/>
            <a:ext cx="9461500" cy="67691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607890" y="6572337"/>
            <a:ext cx="3654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dirty="0" err="1" smtClean="0"/>
              <a:t>Source</a:t>
            </a:r>
            <a:r>
              <a:rPr lang="es-ES" sz="1400" dirty="0" smtClean="0"/>
              <a:t>: </a:t>
            </a:r>
            <a:r>
              <a:rPr lang="es-ES" sz="1400" dirty="0"/>
              <a:t>Encuesta de Movilidad de Bogotá, 2011</a:t>
            </a:r>
          </a:p>
        </p:txBody>
      </p:sp>
    </p:spTree>
    <p:extLst>
      <p:ext uri="{BB962C8B-B14F-4D97-AF65-F5344CB8AC3E}">
        <p14:creationId xmlns:p14="http://schemas.microsoft.com/office/powerpoint/2010/main" val="4100404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12192000" cy="6150861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27107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0"/>
            <a:ext cx="7324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59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4640" t="1620" r="-4640" b="-1620"/>
          <a:stretch/>
        </p:blipFill>
        <p:spPr>
          <a:xfrm>
            <a:off x="6029771" y="435266"/>
            <a:ext cx="6487160" cy="61264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5063" t="-15730" r="-5063" b="15730"/>
          <a:stretch/>
        </p:blipFill>
        <p:spPr>
          <a:xfrm>
            <a:off x="46800" y="-329533"/>
            <a:ext cx="6482080" cy="59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7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053" y="239058"/>
            <a:ext cx="6497320" cy="605028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9" y="328705"/>
            <a:ext cx="650748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472" r="-10472"/>
          <a:stretch/>
        </p:blipFill>
        <p:spPr>
          <a:xfrm>
            <a:off x="6355249" y="507997"/>
            <a:ext cx="6517640" cy="590804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167" r="-2167"/>
          <a:stretch/>
        </p:blipFill>
        <p:spPr>
          <a:xfrm>
            <a:off x="24118" y="433292"/>
            <a:ext cx="6629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8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4683"/>
            <a:ext cx="10515600" cy="1325563"/>
          </a:xfrm>
        </p:spPr>
        <p:txBody>
          <a:bodyPr/>
          <a:lstStyle/>
          <a:p>
            <a:pPr algn="ctr"/>
            <a:r>
              <a:rPr lang="es-ES_tradnl" dirty="0" smtClean="0"/>
              <a:t>Bogotá: La ciudad estratificada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23333" y="1227667"/>
            <a:ext cx="11401778" cy="5460999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Bogotá </a:t>
            </a:r>
            <a:r>
              <a:rPr lang="es-ES" dirty="0"/>
              <a:t>es una ciudad altamente estratificada tanto a nivel socioeconómico como espacial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r>
              <a:rPr lang="es-ES" dirty="0"/>
              <a:t>La estratificación está inscrita en las políticas urbanas y de </a:t>
            </a:r>
            <a:r>
              <a:rPr lang="es-ES" dirty="0" smtClean="0"/>
              <a:t>planeación:</a:t>
            </a:r>
            <a:endParaRPr lang="es-ES" dirty="0"/>
          </a:p>
          <a:p>
            <a:pPr algn="just"/>
            <a:endParaRPr lang="es-ES" dirty="0"/>
          </a:p>
          <a:p>
            <a:pPr lvl="1"/>
            <a:r>
              <a:rPr lang="es-ES" dirty="0" smtClean="0"/>
              <a:t>La </a:t>
            </a:r>
            <a:r>
              <a:rPr lang="es-ES" dirty="0"/>
              <a:t>ciudad está organizada según las características socioeconómicas del espacio y es clasificada de uno (bajo) a seis (alto) según la relación vivienda- entorno</a:t>
            </a:r>
          </a:p>
          <a:p>
            <a:pPr lvl="1"/>
            <a:endParaRPr lang="es-ES" dirty="0"/>
          </a:p>
          <a:p>
            <a:pPr lvl="1"/>
            <a:r>
              <a:rPr lang="es-ES_tradnl" dirty="0"/>
              <a:t>Esta clasificación forma la base para calcular los costos de los servicios (alcantarillado y aseo, electricidad, acueducto, gas natural y telefonía fija) donde los estratos altos pagan proporcionalmente más que los bajos. </a:t>
            </a:r>
          </a:p>
          <a:p>
            <a:pPr lvl="1"/>
            <a:endParaRPr lang="es-ES_tradnl" dirty="0"/>
          </a:p>
          <a:p>
            <a:pPr lvl="1"/>
            <a:r>
              <a:rPr lang="es-ES_tradnl" dirty="0"/>
              <a:t>Este sistema de estratos crea diversos imaginarios urbanos sobre la ciudad y los sujetos que la habitan</a:t>
            </a:r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7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766" r="-1766"/>
          <a:stretch/>
        </p:blipFill>
        <p:spPr>
          <a:xfrm>
            <a:off x="54895" y="358588"/>
            <a:ext cx="6436360" cy="587756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541" y="313764"/>
            <a:ext cx="6365240" cy="58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49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350"/>
            <a:ext cx="10515600" cy="1325563"/>
          </a:xfrm>
        </p:spPr>
        <p:txBody>
          <a:bodyPr/>
          <a:lstStyle/>
          <a:p>
            <a:pPr algn="ctr"/>
            <a:r>
              <a:rPr lang="es-ES_tradnl" b="1" dirty="0"/>
              <a:t>Interrogantes a resolver 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5338" y="1354666"/>
            <a:ext cx="10976328" cy="5150909"/>
          </a:xfrm>
        </p:spPr>
        <p:txBody>
          <a:bodyPr>
            <a:normAutofit/>
          </a:bodyPr>
          <a:lstStyle/>
          <a:p>
            <a:r>
              <a:rPr lang="es-ES" dirty="0" smtClean="0"/>
              <a:t>¿</a:t>
            </a:r>
            <a:r>
              <a:rPr lang="es-ES" dirty="0"/>
              <a:t>Cómo usan, perciben y experimentan las empleadas domésticas el espacio urbano? </a:t>
            </a:r>
          </a:p>
          <a:p>
            <a:endParaRPr lang="es-ES" sz="1000" dirty="0"/>
          </a:p>
          <a:p>
            <a:r>
              <a:rPr lang="es-ES" dirty="0"/>
              <a:t>¿Cómo impacta la organización del espacio urbano su vida diaria?</a:t>
            </a:r>
          </a:p>
          <a:p>
            <a:endParaRPr lang="es-ES" sz="1000" dirty="0"/>
          </a:p>
          <a:p>
            <a:r>
              <a:rPr lang="es-ES" dirty="0"/>
              <a:t>¿Qué estrategias usan las empleadas domésticas para superar las barreras espaciales y conceptuales del contexto urbano? </a:t>
            </a:r>
          </a:p>
          <a:p>
            <a:endParaRPr lang="es-ES" sz="1000" dirty="0"/>
          </a:p>
          <a:p>
            <a:r>
              <a:rPr lang="es-ES" dirty="0"/>
              <a:t>Y ¿cómo reconfiguran la ciudad las prácticas de las empleadas?</a:t>
            </a:r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>
              <a:lnSpc>
                <a:spcPct val="100000"/>
              </a:lnSpc>
            </a:pPr>
            <a:endParaRPr lang="es-ES_tradnl" sz="1000" dirty="0"/>
          </a:p>
        </p:txBody>
      </p:sp>
    </p:spTree>
    <p:extLst>
      <p:ext uri="{BB962C8B-B14F-4D97-AF65-F5344CB8AC3E}">
        <p14:creationId xmlns:p14="http://schemas.microsoft.com/office/powerpoint/2010/main" val="211730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775" y="239870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6000" b="1" dirty="0" smtClean="0">
                <a:latin typeface="Calibri"/>
                <a:cs typeface="Calibri"/>
              </a:rPr>
              <a:t>Recorridos: cuentos y mapas</a:t>
            </a:r>
            <a:endParaRPr lang="es-ES_tradnl" sz="60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718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572"/>
            <a:ext cx="10515600" cy="11870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Del campo a la ciudad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3889" y="1270000"/>
            <a:ext cx="11331222" cy="5404556"/>
          </a:xfrm>
        </p:spPr>
        <p:txBody>
          <a:bodyPr anchor="t">
            <a:normAutofit lnSpcReduction="10000"/>
          </a:bodyPr>
          <a:lstStyle/>
          <a:p>
            <a:r>
              <a:rPr lang="es-ES_tradnl" dirty="0"/>
              <a:t>La mayoría de las mujeres proceden de zonas rurales: </a:t>
            </a:r>
            <a:r>
              <a:rPr lang="es-ES_tradnl" dirty="0" err="1"/>
              <a:t>Cucutilla</a:t>
            </a:r>
            <a:r>
              <a:rPr lang="es-ES_tradnl" dirty="0"/>
              <a:t>, Norte de Santander; Cayetano, Cundinamarca; Guateque, Boyacá; Aguadas, Caldas entre otros. </a:t>
            </a:r>
          </a:p>
          <a:p>
            <a:endParaRPr lang="es-ES_tradnl" sz="1100" dirty="0"/>
          </a:p>
          <a:p>
            <a:r>
              <a:rPr lang="es-ES_tradnl" dirty="0"/>
              <a:t>Migraron hacia Bogotá cuando eran niñas, con o sin sus familias, en búsqueda de trabajo y oportunidades. </a:t>
            </a:r>
          </a:p>
          <a:p>
            <a:endParaRPr lang="es-ES_tradnl" sz="1100" dirty="0"/>
          </a:p>
          <a:p>
            <a:r>
              <a:rPr lang="es-ES_tradnl" dirty="0"/>
              <a:t>Oriundas de familias grandes, las mujeres adolescentes tenían frecuentemente parientes (hermanas o hermanos) ya viviendo en la ciudad, quienes las recomendaron con vecinos y las acogieron, en principio, en sus hogares. </a:t>
            </a:r>
          </a:p>
          <a:p>
            <a:endParaRPr lang="es-ES_tradnl" sz="1000" dirty="0"/>
          </a:p>
          <a:p>
            <a:r>
              <a:rPr lang="es-ES_tradnl" dirty="0"/>
              <a:t>La mayoría de las mujeres iniciaron su vida laboral a una edad temprana, usualmente entre los 10 y 12 años. </a:t>
            </a:r>
          </a:p>
        </p:txBody>
      </p:sp>
    </p:spTree>
    <p:extLst>
      <p:ext uri="{BB962C8B-B14F-4D97-AF65-F5344CB8AC3E}">
        <p14:creationId xmlns:p14="http://schemas.microsoft.com/office/powerpoint/2010/main" val="2426297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824" y="32457"/>
            <a:ext cx="9746488" cy="681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3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0889" y="493890"/>
            <a:ext cx="11048999" cy="6378222"/>
          </a:xfrm>
        </p:spPr>
        <p:txBody>
          <a:bodyPr anchor="t">
            <a:normAutofit/>
          </a:bodyPr>
          <a:lstStyle/>
          <a:p>
            <a:r>
              <a:rPr lang="es-ES_tradnl" dirty="0" smtClean="0"/>
              <a:t>El </a:t>
            </a:r>
            <a:r>
              <a:rPr lang="es-ES_tradnl" dirty="0"/>
              <a:t>empleo doméstico en modalidad de internas se presentó como el trabajo de más fácil acceso debido a la escasa formación educativa y la precariedad </a:t>
            </a:r>
            <a:r>
              <a:rPr lang="es-ES_tradnl" dirty="0" smtClean="0"/>
              <a:t>económica</a:t>
            </a:r>
          </a:p>
          <a:p>
            <a:endParaRPr lang="es-ES_tradnl" sz="1000" dirty="0"/>
          </a:p>
          <a:p>
            <a:r>
              <a:rPr lang="es-ES_tradnl" dirty="0"/>
              <a:t>La ausencia de formación es una de las  principales razones por las cuales estas mujeres permanecen en este </a:t>
            </a:r>
            <a:r>
              <a:rPr lang="es-ES_tradnl" dirty="0" smtClean="0"/>
              <a:t>sector</a:t>
            </a:r>
          </a:p>
          <a:p>
            <a:endParaRPr lang="es-ES_tradnl" sz="1000" dirty="0"/>
          </a:p>
          <a:p>
            <a:r>
              <a:rPr lang="es-ES_tradnl" dirty="0"/>
              <a:t>Trabajar como empleada también permite acomodar las necesidades del </a:t>
            </a:r>
            <a:r>
              <a:rPr lang="es-ES_tradnl" dirty="0" smtClean="0"/>
              <a:t>hogar</a:t>
            </a:r>
          </a:p>
          <a:p>
            <a:endParaRPr lang="es-ES_tradnl" sz="1000" dirty="0" smtClean="0"/>
          </a:p>
          <a:p>
            <a:r>
              <a:rPr lang="es-ES_tradnl" dirty="0"/>
              <a:t>Por lo tanto, incluso si continúan trabajando en otros empleos mejor remunerados del sector de servicios, las mujeres a menudo vuelven al trabajo como empleadas domésticas cuando tienen hijos o cuando aumentan su edad.</a:t>
            </a:r>
          </a:p>
          <a:p>
            <a:pPr marL="0" indent="0">
              <a:buNone/>
            </a:pPr>
            <a:endParaRPr lang="es-ES_tradnl" dirty="0"/>
          </a:p>
          <a:p>
            <a:pPr>
              <a:lnSpc>
                <a:spcPct val="100000"/>
              </a:lnSpc>
            </a:pP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536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572"/>
            <a:ext cx="10515600" cy="1325563"/>
          </a:xfrm>
        </p:spPr>
        <p:txBody>
          <a:bodyPr/>
          <a:lstStyle/>
          <a:p>
            <a:pPr algn="ctr"/>
            <a:r>
              <a:rPr lang="es-ES_tradnl" b="1" dirty="0"/>
              <a:t>Viviendo en barrios marginales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6889" y="1114779"/>
            <a:ext cx="11571111" cy="5686776"/>
          </a:xfrm>
        </p:spPr>
        <p:txBody>
          <a:bodyPr>
            <a:normAutofit/>
          </a:bodyPr>
          <a:lstStyle/>
          <a:p>
            <a:pPr algn="just"/>
            <a:r>
              <a:rPr lang="es-ES_tradnl" dirty="0"/>
              <a:t>En su mayoría, las empleadas domésticas viven en barrios periféricos</a:t>
            </a:r>
          </a:p>
          <a:p>
            <a:pPr algn="just"/>
            <a:r>
              <a:rPr lang="es-ES_tradnl" dirty="0"/>
              <a:t>Por ejemplo, Mireya, de Pitalito, Huila</a:t>
            </a:r>
          </a:p>
          <a:p>
            <a:pPr lvl="1" algn="just"/>
            <a:r>
              <a:rPr lang="es-ES_tradnl" dirty="0"/>
              <a:t>38 años, tres hijos (de 16, 7 y 9 años respectivamente)</a:t>
            </a:r>
          </a:p>
          <a:p>
            <a:pPr lvl="1" algn="just"/>
            <a:r>
              <a:rPr lang="es-ES_tradnl" dirty="0"/>
              <a:t>Trabaja hace 15 años como empleada </a:t>
            </a:r>
            <a:r>
              <a:rPr lang="es-ES_tradnl" dirty="0" smtClean="0"/>
              <a:t>doméstica</a:t>
            </a:r>
            <a:r>
              <a:rPr lang="en-US" dirty="0" smtClean="0"/>
              <a:t> </a:t>
            </a:r>
            <a:endParaRPr lang="es-ES_tradnl" sz="1200" dirty="0"/>
          </a:p>
          <a:p>
            <a:pPr lvl="1" algn="just"/>
            <a:r>
              <a:rPr lang="es-ES_tradnl" dirty="0"/>
              <a:t>Vive en casa propia, autoconstruida, en el barrio “Berlín”, calificado en estrato 2, en los limites de Bogotá con la Sabana</a:t>
            </a:r>
            <a:r>
              <a:rPr lang="en-US" dirty="0"/>
              <a:t> </a:t>
            </a:r>
          </a:p>
          <a:p>
            <a:pPr lvl="1" algn="just"/>
            <a:r>
              <a:rPr lang="es-ES_tradnl" dirty="0"/>
              <a:t>Los predios del barrio fueron legalizados formalmente en 1998</a:t>
            </a:r>
          </a:p>
          <a:p>
            <a:pPr lvl="1" algn="just"/>
            <a:r>
              <a:rPr lang="es-ES_tradnl" dirty="0"/>
              <a:t>Las casas son de ladrillo y de varios pisos</a:t>
            </a:r>
          </a:p>
          <a:p>
            <a:pPr lvl="1" algn="just"/>
            <a:r>
              <a:rPr lang="es-ES_tradnl" dirty="0"/>
              <a:t>No todas las calles están pavimentadas  y no todos los sectores del barrio tienen acueducto y alcantarillado</a:t>
            </a:r>
          </a:p>
          <a:p>
            <a:pPr lvl="1" algn="just"/>
            <a:r>
              <a:rPr lang="es-ES_tradnl" dirty="0"/>
              <a:t>Es un sector marcado por la inseguridad</a:t>
            </a:r>
            <a:r>
              <a:rPr lang="en-US" dirty="0"/>
              <a:t> </a:t>
            </a:r>
            <a:r>
              <a:rPr lang="es-ES_tradnl" dirty="0"/>
              <a:t> </a:t>
            </a:r>
          </a:p>
          <a:p>
            <a:pPr lvl="1" algn="just"/>
            <a:r>
              <a:rPr lang="es-ES_tradnl" dirty="0"/>
              <a:t>No cuenta con suficientes rutas y con acceso a distintas ofertas de movilidad</a:t>
            </a:r>
            <a:r>
              <a:rPr lang="en-US" dirty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4868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" y="28222"/>
            <a:ext cx="10687050" cy="6769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ángulo 2"/>
          <p:cNvSpPr/>
          <p:nvPr/>
        </p:nvSpPr>
        <p:spPr>
          <a:xfrm>
            <a:off x="3485432" y="6492498"/>
            <a:ext cx="83961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rgbClr val="FFFFFF"/>
                </a:solidFill>
              </a:rPr>
              <a:t>Fuente: http</a:t>
            </a:r>
            <a:r>
              <a:rPr lang="es-ES" sz="1200" dirty="0">
                <a:solidFill>
                  <a:srgbClr val="FFFFFF"/>
                </a:solidFill>
              </a:rPr>
              <a:t>://</a:t>
            </a:r>
            <a:r>
              <a:rPr lang="es-ES" sz="1200" dirty="0" err="1">
                <a:solidFill>
                  <a:srgbClr val="FFFFFF"/>
                </a:solidFill>
              </a:rPr>
              <a:t>territoriosdevidaypazupzrincon.blogspot.com.co</a:t>
            </a:r>
            <a:r>
              <a:rPr lang="es-ES" sz="1200" dirty="0">
                <a:solidFill>
                  <a:srgbClr val="FFFFFF"/>
                </a:solidFill>
              </a:rPr>
              <a:t>/2013/06/suba-</a:t>
            </a:r>
            <a:r>
              <a:rPr lang="es-ES" sz="1200" dirty="0" err="1">
                <a:solidFill>
                  <a:srgbClr val="FFFFFF"/>
                </a:solidFill>
              </a:rPr>
              <a:t>morfologia</a:t>
            </a:r>
            <a:r>
              <a:rPr lang="es-ES" sz="1200" dirty="0">
                <a:solidFill>
                  <a:srgbClr val="FFFFFF"/>
                </a:solidFill>
              </a:rPr>
              <a:t>-urbana-y-</a:t>
            </a:r>
            <a:r>
              <a:rPr lang="es-ES" sz="1200" dirty="0" err="1">
                <a:solidFill>
                  <a:srgbClr val="FFFFFF"/>
                </a:solidFill>
              </a:rPr>
              <a:t>trashumancia.html</a:t>
            </a:r>
            <a:endParaRPr lang="es-E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1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29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" sz="3600" dirty="0">
                <a:latin typeface="Calibri"/>
                <a:cs typeface="Calibri"/>
              </a:rPr>
              <a:t>Retos de transporte</a:t>
            </a:r>
            <a:r>
              <a:rPr lang="en-US" sz="3600" dirty="0" smtClean="0">
                <a:latin typeface="Calibri"/>
                <a:cs typeface="Calibri"/>
              </a:rPr>
              <a:t>s</a:t>
            </a:r>
            <a:endParaRPr lang="en-US" sz="3600" dirty="0">
              <a:latin typeface="Calibri"/>
              <a:cs typeface="Calibri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667" y="1312332"/>
            <a:ext cx="11303000" cy="5489221"/>
          </a:xfrm>
        </p:spPr>
        <p:txBody>
          <a:bodyPr>
            <a:normAutofit/>
          </a:bodyPr>
          <a:lstStyle/>
          <a:p>
            <a:pPr algn="just"/>
            <a:r>
              <a:rPr lang="es-ES_tradnl" dirty="0"/>
              <a:t>Mireya trabaja de lunes a sábado en dos casas en el barrio la Castellana (noroccidente) y en el barrio la Colina (norte)</a:t>
            </a:r>
          </a:p>
          <a:p>
            <a:pPr algn="just"/>
            <a:r>
              <a:rPr lang="es-ES_tradnl" dirty="0"/>
              <a:t> Suele demorarse una hora y media para llegar al trabajo</a:t>
            </a:r>
          </a:p>
          <a:p>
            <a:pPr algn="just"/>
            <a:r>
              <a:rPr lang="es-ES_tradnl" dirty="0"/>
              <a:t>Recurre a varias estrategias como caminar varios trayectos y tomar buses regulares</a:t>
            </a:r>
          </a:p>
          <a:p>
            <a:pPr algn="just"/>
            <a:r>
              <a:rPr lang="es-ES_tradnl" dirty="0"/>
              <a:t>Ha sufrido en varias acoso sexual y ha sido testigo a su vez de atracos dentro del sistema. 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58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991411" y="5503303"/>
            <a:ext cx="6096000" cy="1200329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s-ES" i="1" dirty="0" smtClean="0"/>
              <a:t>“</a:t>
            </a:r>
            <a:r>
              <a:rPr lang="is-IS" i="1" dirty="0" smtClean="0"/>
              <a:t>… uno </a:t>
            </a:r>
            <a:r>
              <a:rPr lang="es-ES" i="1" dirty="0" smtClean="0"/>
              <a:t>tiene </a:t>
            </a:r>
            <a:r>
              <a:rPr lang="es-ES" i="1" dirty="0"/>
              <a:t>uno que </a:t>
            </a:r>
            <a:r>
              <a:rPr lang="es-ES" i="1" dirty="0" err="1"/>
              <a:t>estriparse</a:t>
            </a:r>
            <a:r>
              <a:rPr lang="es-ES" i="1" dirty="0"/>
              <a:t> o </a:t>
            </a:r>
            <a:r>
              <a:rPr lang="es-ES" i="1" dirty="0" err="1"/>
              <a:t>estriparse</a:t>
            </a:r>
            <a:r>
              <a:rPr lang="es-ES" i="1" dirty="0"/>
              <a:t>, es que a veces... a mí me han hasta tumbado en los buses, la gente se manda y le estropean los brazos, la fuerza que uno </a:t>
            </a:r>
            <a:r>
              <a:rPr lang="es-ES" i="1" dirty="0" smtClean="0"/>
              <a:t>tiene </a:t>
            </a:r>
            <a:r>
              <a:rPr lang="es-ES" i="1" dirty="0"/>
              <a:t>que hacer para sostener a toda la gente</a:t>
            </a:r>
            <a:r>
              <a:rPr lang="es-ES" i="1" dirty="0" smtClean="0"/>
              <a:t>.”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417745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915" y="399346"/>
            <a:ext cx="9042400" cy="5664200"/>
          </a:xfrm>
          <a:prstGeom prst="rect">
            <a:avLst/>
          </a:prstGeom>
        </p:spPr>
      </p:pic>
      <p:pic>
        <p:nvPicPr>
          <p:cNvPr id="3" name="Imagen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2483" y="4313396"/>
            <a:ext cx="3089434" cy="254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07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0332" y="282222"/>
            <a:ext cx="11232445" cy="6420555"/>
          </a:xfrm>
        </p:spPr>
        <p:txBody>
          <a:bodyPr>
            <a:normAutofit/>
          </a:bodyPr>
          <a:lstStyle/>
          <a:p>
            <a:pPr algn="just"/>
            <a:r>
              <a:rPr lang="es-ES_tradnl" dirty="0" err="1" smtClean="0"/>
              <a:t>Floralba</a:t>
            </a:r>
            <a:r>
              <a:rPr lang="es-ES_tradnl" dirty="0"/>
              <a:t>, oriunda de Guateque, Boyacá</a:t>
            </a:r>
          </a:p>
          <a:p>
            <a:pPr lvl="1" algn="just"/>
            <a:endParaRPr lang="es-ES_tradnl" dirty="0"/>
          </a:p>
          <a:p>
            <a:pPr lvl="1" algn="just"/>
            <a:r>
              <a:rPr lang="es-ES" dirty="0" smtClean="0"/>
              <a:t>51 años, cinco hijos (de 31, 26, 25, 19 y 16). </a:t>
            </a:r>
          </a:p>
          <a:p>
            <a:pPr lvl="1" algn="just"/>
            <a:r>
              <a:rPr lang="es-ES" dirty="0" smtClean="0"/>
              <a:t>Migró hacia la ciudad cuando tenía 8 años y empezó a trabajar desde entonces como empleada doméstica</a:t>
            </a:r>
          </a:p>
          <a:p>
            <a:pPr lvl="1" algn="just"/>
            <a:r>
              <a:rPr lang="es-ES" dirty="0" smtClean="0"/>
              <a:t>Reside en casa autoconstruida en Ciudad Bolívar, una de las localidades más distantes y periféricas de la ciudad, con altos niveles de pobreza y el índice de condiciones de vida más bajo </a:t>
            </a:r>
          </a:p>
          <a:p>
            <a:pPr lvl="1" algn="just"/>
            <a:r>
              <a:rPr lang="es-ES" dirty="0" smtClean="0"/>
              <a:t>Uno de los sectores con las mayores tasas de homicidios y delitos contra la convivencia. </a:t>
            </a:r>
          </a:p>
          <a:p>
            <a:pPr lvl="1" algn="just"/>
            <a:r>
              <a:rPr lang="es-ES" dirty="0" smtClean="0"/>
              <a:t>La inseguridad impide el tránsito por el sector y la apropiación de los espacios públicos allí construidos </a:t>
            </a:r>
          </a:p>
          <a:p>
            <a:pPr lvl="1" algn="just"/>
            <a:r>
              <a:rPr lang="es-ES" dirty="0" smtClean="0"/>
              <a:t>El acceso a transporte es restringido.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3638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8392623" y="6479474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200" dirty="0" smtClean="0">
                <a:solidFill>
                  <a:srgbClr val="FFFFFF"/>
                </a:solidFill>
              </a:rPr>
              <a:t>Fuente: </a:t>
            </a:r>
            <a:r>
              <a:rPr lang="es-ES" sz="1200" dirty="0" err="1" smtClean="0">
                <a:solidFill>
                  <a:srgbClr val="FFFFFF"/>
                </a:solidFill>
              </a:rPr>
              <a:t>https</a:t>
            </a:r>
            <a:r>
              <a:rPr lang="es-ES" sz="1200" dirty="0">
                <a:solidFill>
                  <a:srgbClr val="FFFFFF"/>
                </a:solidFill>
              </a:rPr>
              <a:t>://</a:t>
            </a:r>
            <a:r>
              <a:rPr lang="es-ES" sz="1200" dirty="0" err="1">
                <a:solidFill>
                  <a:srgbClr val="FFFFFF"/>
                </a:solidFill>
              </a:rPr>
              <a:t>alfabeticemonos.wordpress.com</a:t>
            </a:r>
            <a:r>
              <a:rPr lang="es-ES" sz="1200" dirty="0">
                <a:solidFill>
                  <a:srgbClr val="FFFFFF"/>
                </a:solidFill>
              </a:rPr>
              <a:t>/informe/</a:t>
            </a:r>
          </a:p>
        </p:txBody>
      </p:sp>
    </p:spTree>
    <p:extLst>
      <p:ext uri="{BB962C8B-B14F-4D97-AF65-F5344CB8AC3E}">
        <p14:creationId xmlns:p14="http://schemas.microsoft.com/office/powerpoint/2010/main" val="354333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7016"/>
            <a:ext cx="10515600" cy="1325563"/>
          </a:xfrm>
        </p:spPr>
        <p:txBody>
          <a:bodyPr/>
          <a:lstStyle/>
          <a:p>
            <a:pPr algn="ctr"/>
            <a:r>
              <a:rPr lang="en-US" dirty="0" err="1"/>
              <a:t>Retos</a:t>
            </a:r>
            <a:r>
              <a:rPr lang="en-US" dirty="0"/>
              <a:t> de </a:t>
            </a:r>
            <a:r>
              <a:rPr lang="en-US" dirty="0" err="1"/>
              <a:t>transporte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5000" y="1524000"/>
            <a:ext cx="11176000" cy="5065889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D</a:t>
            </a:r>
            <a:r>
              <a:rPr lang="es-ES_tradnl" dirty="0"/>
              <a:t>e lunes a viernes </a:t>
            </a:r>
            <a:r>
              <a:rPr lang="es-ES_tradnl" dirty="0" err="1"/>
              <a:t>Floralba</a:t>
            </a:r>
            <a:r>
              <a:rPr lang="es-ES_tradnl" dirty="0"/>
              <a:t> trabaja en 3 casas distintas</a:t>
            </a:r>
          </a:p>
          <a:p>
            <a:pPr algn="just"/>
            <a:r>
              <a:rPr lang="es-ES_tradnl" dirty="0"/>
              <a:t>En promedio se demora 2 horas para llegar a sus destinos</a:t>
            </a:r>
          </a:p>
          <a:p>
            <a:pPr algn="just"/>
            <a:r>
              <a:rPr lang="es-ES_tradnl" dirty="0"/>
              <a:t>Sale de su casa a las 4am </a:t>
            </a:r>
          </a:p>
          <a:p>
            <a:pPr algn="just"/>
            <a:r>
              <a:rPr lang="es-ES_tradnl" dirty="0"/>
              <a:t>Debe ir acompañada de otros vecinos o familiares para evitar robos o atracos</a:t>
            </a:r>
          </a:p>
          <a:p>
            <a:pPr algn="just"/>
            <a:r>
              <a:rPr lang="es-ES_tradnl" dirty="0"/>
              <a:t>Diariamente gasta 7mil pesos en transporte</a:t>
            </a:r>
          </a:p>
        </p:txBody>
      </p:sp>
    </p:spTree>
    <p:extLst>
      <p:ext uri="{BB962C8B-B14F-4D97-AF65-F5344CB8AC3E}">
        <p14:creationId xmlns:p14="http://schemas.microsoft.com/office/powerpoint/2010/main" val="95742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4236" y="68773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r>
              <a:rPr lang="es-ES" i="1" dirty="0" smtClean="0"/>
              <a:t>“</a:t>
            </a:r>
            <a:r>
              <a:rPr lang="is-IS" i="1" dirty="0" smtClean="0"/>
              <a:t>…</a:t>
            </a:r>
            <a:r>
              <a:rPr lang="es-ES" i="1" dirty="0" smtClean="0"/>
              <a:t>a </a:t>
            </a:r>
            <a:r>
              <a:rPr lang="es-ES" i="1" dirty="0"/>
              <a:t>mí no me gusta el </a:t>
            </a:r>
            <a:r>
              <a:rPr lang="es-ES" i="1" dirty="0" err="1"/>
              <a:t>Transmilenio</a:t>
            </a:r>
            <a:r>
              <a:rPr lang="es-ES" i="1" dirty="0"/>
              <a:t>, parece uno ahí metido en latas como sardina ahí metido, me parece pésimo y también lo roban mucho a uno y </a:t>
            </a:r>
            <a:r>
              <a:rPr lang="es-ES" i="1" dirty="0" smtClean="0"/>
              <a:t>tenaz”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1377" y="32003"/>
            <a:ext cx="4627401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s-ES_tradnl" dirty="0" smtClean="0"/>
              <a:t>Clara, de Aguadas, Caldas, 38 años, dos hijos</a:t>
            </a:r>
          </a:p>
          <a:p>
            <a:pPr algn="ctr"/>
            <a:r>
              <a:rPr lang="es-ES_tradnl" dirty="0" smtClean="0"/>
              <a:t>Trabaja en 4 casas diferentes</a:t>
            </a:r>
          </a:p>
          <a:p>
            <a:pPr algn="ctr"/>
            <a:r>
              <a:rPr lang="es-ES_tradnl" dirty="0" smtClean="0"/>
              <a:t>Se levanta a las 5am y se acuesta a las 10</a:t>
            </a:r>
          </a:p>
          <a:p>
            <a:pPr algn="ctr"/>
            <a:r>
              <a:rPr lang="es-ES_tradnl" dirty="0" smtClean="0"/>
              <a:t>Tiempo p</a:t>
            </a:r>
            <a:r>
              <a:rPr lang="es-ES_tradnl" dirty="0" smtClean="0"/>
              <a:t>romedio de viaje (una dirección): 1.5h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tángulo 2"/>
          <p:cNvSpPr/>
          <p:nvPr/>
        </p:nvSpPr>
        <p:spPr>
          <a:xfrm>
            <a:off x="5752356" y="6262452"/>
            <a:ext cx="6330692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s-ES" i="1" dirty="0" smtClean="0"/>
              <a:t>“</a:t>
            </a:r>
            <a:r>
              <a:rPr lang="is-IS" i="1" dirty="0" smtClean="0"/>
              <a:t>….</a:t>
            </a:r>
            <a:r>
              <a:rPr lang="es-ES" i="1" dirty="0" smtClean="0"/>
              <a:t>la </a:t>
            </a:r>
            <a:r>
              <a:rPr lang="es-ES" i="1" dirty="0"/>
              <a:t>gente que está a cargo no sabe las necesidades del pueblo</a:t>
            </a:r>
            <a:r>
              <a:rPr lang="es-ES" i="1" dirty="0" smtClean="0"/>
              <a:t>.”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08454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109881" y="5635685"/>
            <a:ext cx="7082115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Berenice, madre soltera, 47 años, de Facatativá, Cundinamarca. </a:t>
            </a:r>
          </a:p>
          <a:p>
            <a:pPr algn="ctr"/>
            <a:r>
              <a:rPr lang="es-ES" dirty="0" smtClean="0"/>
              <a:t>Empezó a trabajar como empleada con 15 años</a:t>
            </a:r>
          </a:p>
          <a:p>
            <a:pPr algn="ctr"/>
            <a:r>
              <a:rPr lang="es-ES" dirty="0" smtClean="0"/>
              <a:t>Sale de su casa a las 4:30am y normalmente se demora 3 horas viajando </a:t>
            </a:r>
          </a:p>
          <a:p>
            <a:pPr algn="ctr"/>
            <a:r>
              <a:rPr lang="es-ES" dirty="0" smtClean="0"/>
              <a:t>“Podría pasar todo el día esperando al bus”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752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311" y="-12876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4556" y="846668"/>
            <a:ext cx="11557000" cy="5909913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Bogotá es una ciudad altamente disociado </a:t>
            </a:r>
            <a:r>
              <a:rPr lang="es-ES_tradnl" dirty="0"/>
              <a:t>y dividido en sectores </a:t>
            </a:r>
            <a:r>
              <a:rPr lang="es-ES_tradnl" dirty="0" smtClean="0"/>
              <a:t>mono-funcionales que resulta en una </a:t>
            </a:r>
            <a:r>
              <a:rPr lang="es-ES_tradnl" dirty="0"/>
              <a:t>inadecuación entre la localización de los empleos, servicios y lugares de residencia  (‘</a:t>
            </a:r>
            <a:r>
              <a:rPr lang="es-ES_tradnl" dirty="0" err="1"/>
              <a:t>spatial</a:t>
            </a:r>
            <a:r>
              <a:rPr lang="es-ES_tradnl" dirty="0"/>
              <a:t> </a:t>
            </a:r>
            <a:r>
              <a:rPr lang="es-ES_tradnl" dirty="0" err="1"/>
              <a:t>mismatch</a:t>
            </a:r>
            <a:r>
              <a:rPr lang="es-ES_tradnl" dirty="0"/>
              <a:t>’</a:t>
            </a:r>
            <a:r>
              <a:rPr lang="es-ES_tradnl" dirty="0" smtClean="0"/>
              <a:t>) lo que agrava el desplazamiento diario necesario </a:t>
            </a:r>
          </a:p>
          <a:p>
            <a:pPr algn="just"/>
            <a:r>
              <a:rPr lang="es-ES_tradnl" dirty="0" smtClean="0"/>
              <a:t>A pesar de la implementación de ciertas estrategias de transporte, la segregación espacial continua; las opciones de transporte en las áreas marginales de la ciudad continúan estar limitados</a:t>
            </a:r>
            <a:endParaRPr lang="es-ES_tradnl" dirty="0"/>
          </a:p>
          <a:p>
            <a:pPr algn="just"/>
            <a:r>
              <a:rPr lang="es-ES_tradnl" dirty="0" smtClean="0"/>
              <a:t>La segregación </a:t>
            </a:r>
            <a:r>
              <a:rPr lang="es-ES_tradnl" dirty="0"/>
              <a:t>espacial es completado por el ‘imaginario estratificado’ de la urbe </a:t>
            </a:r>
            <a:r>
              <a:rPr lang="es-ES_tradnl" dirty="0" smtClean="0"/>
              <a:t>que impide </a:t>
            </a:r>
            <a:r>
              <a:rPr lang="es-ES_tradnl" dirty="0"/>
              <a:t>algunos sectores de la población acceder a los servicios y recursos que la ciudad presta</a:t>
            </a:r>
            <a:r>
              <a:rPr lang="es-ES_tradnl" dirty="0" smtClean="0"/>
              <a:t>.</a:t>
            </a:r>
          </a:p>
          <a:p>
            <a:pPr algn="just"/>
            <a:r>
              <a:rPr lang="es-ES_tradnl" dirty="0"/>
              <a:t>Las empleadas domésticas en Bogotá se ven enfrentados a la informalidad y discriminación que sufre el sector</a:t>
            </a:r>
            <a:r>
              <a:rPr lang="es-ES_tradnl" dirty="0" smtClean="0"/>
              <a:t>.</a:t>
            </a:r>
          </a:p>
          <a:p>
            <a:pPr algn="just"/>
            <a:r>
              <a:rPr lang="es-ES_tradnl" dirty="0"/>
              <a:t>Además, como viven en barrios marginales, tienen el reto de la </a:t>
            </a:r>
            <a:r>
              <a:rPr lang="es-ES_tradnl" dirty="0" smtClean="0"/>
              <a:t>movilidad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01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7720" y="327233"/>
            <a:ext cx="11486796" cy="653132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/>
              <a:t>Casi ninguna de las mujeres conoce los espacios donde trabajen, no reconocen en este lugar un ‘espacio para ellas’; se sienten externas a él</a:t>
            </a:r>
          </a:p>
          <a:p>
            <a:pPr algn="just"/>
            <a:r>
              <a:rPr lang="es-ES_tradnl" dirty="0"/>
              <a:t>E</a:t>
            </a:r>
            <a:r>
              <a:rPr lang="es-ES_tradnl" dirty="0" smtClean="0"/>
              <a:t>n </a:t>
            </a:r>
            <a:r>
              <a:rPr lang="es-ES_tradnl" dirty="0"/>
              <a:t>los barrios </a:t>
            </a:r>
            <a:r>
              <a:rPr lang="es-ES_tradnl" dirty="0" smtClean="0"/>
              <a:t>de estratos altos, </a:t>
            </a:r>
            <a:r>
              <a:rPr lang="es-ES_tradnl" dirty="0"/>
              <a:t>las mujeres </a:t>
            </a:r>
            <a:r>
              <a:rPr lang="es-ES_tradnl" dirty="0" smtClean="0"/>
              <a:t>están </a:t>
            </a:r>
            <a:r>
              <a:rPr lang="es-ES_tradnl" dirty="0"/>
              <a:t>marcadas como “cuerpos </a:t>
            </a:r>
            <a:r>
              <a:rPr lang="es-ES_tradnl" dirty="0" smtClean="0"/>
              <a:t>extraños”</a:t>
            </a:r>
            <a:r>
              <a:rPr lang="es-ES_tradnl" dirty="0"/>
              <a:t>; solo sus uniformes les da el permiso de estar en los espacios privilegiados.</a:t>
            </a:r>
          </a:p>
          <a:p>
            <a:pPr algn="just"/>
            <a:r>
              <a:rPr lang="es-ES_tradnl" dirty="0"/>
              <a:t>A pesar de las tazas mas altas de inseguridad se sienten mas “en casa” en sus propios barrios porque son “suyos”</a:t>
            </a:r>
          </a:p>
          <a:p>
            <a:pPr algn="just"/>
            <a:r>
              <a:rPr lang="es-ES_tradnl" dirty="0"/>
              <a:t>Entre las quejas/ reclamos de las mujeres </a:t>
            </a:r>
            <a:r>
              <a:rPr lang="es-ES_tradnl" dirty="0" smtClean="0"/>
              <a:t>están:</a:t>
            </a:r>
            <a:endParaRPr lang="es-ES_tradnl" dirty="0"/>
          </a:p>
          <a:p>
            <a:pPr lvl="1" algn="just"/>
            <a:r>
              <a:rPr lang="es-ES_tradnl" dirty="0"/>
              <a:t>Trancones y falta de rutas lo que contribuye a alargar su recorridos diarios: </a:t>
            </a:r>
            <a:r>
              <a:rPr lang="es-ES_tradnl" dirty="0" smtClean="0"/>
              <a:t>“podría </a:t>
            </a:r>
            <a:r>
              <a:rPr lang="es-ES_tradnl" dirty="0"/>
              <a:t>gastar me todo el </a:t>
            </a:r>
            <a:r>
              <a:rPr lang="es-ES_tradnl" dirty="0" smtClean="0"/>
              <a:t>día </a:t>
            </a:r>
            <a:r>
              <a:rPr lang="es-ES_tradnl" dirty="0"/>
              <a:t>esperando el bus</a:t>
            </a:r>
            <a:r>
              <a:rPr lang="is-IS" dirty="0"/>
              <a:t>…”</a:t>
            </a:r>
          </a:p>
          <a:p>
            <a:pPr lvl="1" algn="just"/>
            <a:r>
              <a:rPr lang="es-ES" dirty="0"/>
              <a:t>F</a:t>
            </a:r>
            <a:r>
              <a:rPr lang="es-ES_tradnl" dirty="0"/>
              <a:t>alta de seguridad en los barrios marginales complica la vida de las mujeres; no pueden ir solas a la </a:t>
            </a:r>
            <a:r>
              <a:rPr lang="es-ES_tradnl" dirty="0" smtClean="0"/>
              <a:t>estación </a:t>
            </a:r>
            <a:r>
              <a:rPr lang="es-ES_tradnl" dirty="0"/>
              <a:t>del bus por la mañana o volver a la casa a noche</a:t>
            </a:r>
          </a:p>
          <a:p>
            <a:pPr lvl="1" algn="just"/>
            <a:r>
              <a:rPr lang="es-ES_tradnl" dirty="0"/>
              <a:t>La inseguridad en los buses</a:t>
            </a:r>
          </a:p>
          <a:p>
            <a:pPr algn="just"/>
            <a:r>
              <a:rPr lang="es-ES_tradnl" dirty="0"/>
              <a:t>Concepto y discursos clave para entender la </a:t>
            </a:r>
            <a:r>
              <a:rPr lang="es-ES_tradnl" dirty="0" smtClean="0"/>
              <a:t>experiencia </a:t>
            </a:r>
            <a:r>
              <a:rPr lang="es-ES_tradnl" dirty="0"/>
              <a:t>subjetiva de las empleadas es “sufrir”: esperar por el bus, </a:t>
            </a:r>
            <a:r>
              <a:rPr lang="es-ES_tradnl" dirty="0" smtClean="0"/>
              <a:t>largas </a:t>
            </a:r>
            <a:r>
              <a:rPr lang="es-ES_tradnl" dirty="0"/>
              <a:t>horas de viaje, </a:t>
            </a:r>
            <a:r>
              <a:rPr lang="es-ES_tradnl" dirty="0" smtClean="0"/>
              <a:t>estar apretado, </a:t>
            </a:r>
            <a:r>
              <a:rPr lang="es-ES_tradnl" dirty="0"/>
              <a:t>abuso, no tener </a:t>
            </a:r>
            <a:r>
              <a:rPr lang="es-ES_tradnl" dirty="0" smtClean="0"/>
              <a:t>voz</a:t>
            </a:r>
            <a:endParaRPr lang="en-US" dirty="0" smtClean="0"/>
          </a:p>
          <a:p>
            <a:pPr lvl="1"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2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9059" y="351143"/>
            <a:ext cx="11758706" cy="6531328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Empleadas domesticas no tienen ni opción ni agencia en relación a sus recorridos (movilidad forzada), las formas de transporte o el tiempo (cuando y por cuanto tiempo viajan)</a:t>
            </a:r>
            <a:endParaRPr lang="es-ES_tradnl" sz="1000" dirty="0" smtClean="0"/>
          </a:p>
          <a:p>
            <a:pPr algn="just"/>
            <a:r>
              <a:rPr lang="es-ES_tradnl" dirty="0" smtClean="0"/>
              <a:t>Movilidad se vuelve un espejo de la segregación socioeconómica y espacial urbana</a:t>
            </a:r>
            <a:endParaRPr lang="es-ES_tradnl" sz="1000" dirty="0" smtClean="0"/>
          </a:p>
          <a:p>
            <a:pPr algn="just"/>
            <a:r>
              <a:rPr lang="es-ES_tradnl" dirty="0" smtClean="0"/>
              <a:t>Mientras los estratos altos tienes opciones en relación a su movilidad, las mujeres de los estratos bajos dependen de un sistema de transporte y una lógica urbana diseñada para los clase medio y altos</a:t>
            </a:r>
          </a:p>
          <a:p>
            <a:pPr algn="just"/>
            <a:r>
              <a:rPr lang="es-ES_tradnl" dirty="0" smtClean="0"/>
              <a:t>Movilidad se vuelve una forma de capital social que distingue y al mismo tiempo marca a los diferentes grupos sociales urbanos</a:t>
            </a:r>
          </a:p>
          <a:p>
            <a:pPr marL="0" indent="0" algn="ctr">
              <a:buNone/>
            </a:pPr>
            <a:r>
              <a:rPr lang="es-ES_tradnl" b="1" dirty="0" smtClean="0"/>
              <a:t>&gt;&gt;&gt; “sufrir” como una forma de dominación = clave para la formación de sujetos (</a:t>
            </a:r>
            <a:r>
              <a:rPr lang="es-ES_tradnl" b="1" dirty="0" err="1" smtClean="0"/>
              <a:t>Auyero</a:t>
            </a:r>
            <a:r>
              <a:rPr lang="es-ES_tradnl" b="1" dirty="0" smtClean="0"/>
              <a:t> 2012) &lt;&lt;&lt;</a:t>
            </a:r>
          </a:p>
          <a:p>
            <a:r>
              <a:rPr lang="es-ES_tradnl" dirty="0" smtClean="0"/>
              <a:t>La única agencia que tienen las mujeres es escoger NO viajar en su tiempo libre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4633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6738" y="2497138"/>
            <a:ext cx="10515600" cy="22891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 smtClean="0"/>
              <a:t>¡Gracias!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42059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-179292"/>
            <a:ext cx="9169260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9647" y="6284664"/>
            <a:ext cx="7022353" cy="57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644" y="56446"/>
            <a:ext cx="10515600" cy="1227665"/>
          </a:xfrm>
        </p:spPr>
        <p:txBody>
          <a:bodyPr/>
          <a:lstStyle/>
          <a:p>
            <a:pPr algn="ctr"/>
            <a:r>
              <a:rPr lang="es-ES_tradnl" b="1" dirty="0" smtClean="0"/>
              <a:t>Contexto general: Empleadas domesticas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5668" y="1538105"/>
            <a:ext cx="11274776" cy="5094111"/>
          </a:xfrm>
        </p:spPr>
        <p:txBody>
          <a:bodyPr>
            <a:normAutofit/>
          </a:bodyPr>
          <a:lstStyle/>
          <a:p>
            <a:pPr algn="just"/>
            <a:r>
              <a:rPr lang="es-ES_tradnl" dirty="0" smtClean="0"/>
              <a:t>En </a:t>
            </a:r>
            <a:r>
              <a:rPr lang="es-ES_tradnl" dirty="0"/>
              <a:t>países de América Latina entre el 7 y 14% de las mujeres activas laboralmente se desempeña como empleada doméstica. </a:t>
            </a:r>
            <a:endParaRPr lang="es-ES_tradnl" dirty="0" smtClean="0"/>
          </a:p>
          <a:p>
            <a:pPr algn="just"/>
            <a:endParaRPr lang="es-ES_tradnl" sz="1000" dirty="0" smtClean="0"/>
          </a:p>
          <a:p>
            <a:pPr algn="just"/>
            <a:r>
              <a:rPr lang="es-ES_tradnl" dirty="0" smtClean="0"/>
              <a:t>A </a:t>
            </a:r>
            <a:r>
              <a:rPr lang="es-ES_tradnl" dirty="0"/>
              <a:t>nivel mundial este porcentaje es el 3.4%, esto equivale a 67 millones de personas en el sector del empleo doméstico. </a:t>
            </a:r>
            <a:endParaRPr lang="es-ES_tradnl" dirty="0" smtClean="0"/>
          </a:p>
          <a:p>
            <a:pPr algn="just"/>
            <a:endParaRPr lang="es-ES_tradnl" sz="1000" dirty="0"/>
          </a:p>
          <a:p>
            <a:pPr algn="just"/>
            <a:r>
              <a:rPr lang="es-ES_tradnl" dirty="0"/>
              <a:t>En Colombia, 750.000 personas se desempeñan actualmente en este oficio, siendo en su mayoría mujeres de clases populares (Ministerio de Trabajo, 2013)  </a:t>
            </a:r>
          </a:p>
          <a:p>
            <a:pPr algn="just"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3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677333" y="149414"/>
            <a:ext cx="10907889" cy="655917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</a:pPr>
            <a:endParaRPr lang="en-US" sz="1000" dirty="0" smtClean="0"/>
          </a:p>
          <a:p>
            <a:pPr algn="just"/>
            <a:r>
              <a:rPr lang="es-ES_tradnl" dirty="0" smtClean="0"/>
              <a:t>El </a:t>
            </a:r>
            <a:r>
              <a:rPr lang="es-ES_tradnl" dirty="0"/>
              <a:t>trabajo de la empleada doméstica está atado a las diferenciaciones socioeconómicas del país: Las mujeres pertenecen a las clases populares y trabajan para las clases </a:t>
            </a:r>
            <a:r>
              <a:rPr lang="es-ES_tradnl" dirty="0" smtClean="0"/>
              <a:t>altas</a:t>
            </a:r>
          </a:p>
          <a:p>
            <a:pPr algn="just"/>
            <a:endParaRPr lang="es-ES_tradnl" sz="1100" dirty="0"/>
          </a:p>
          <a:p>
            <a:pPr algn="just"/>
            <a:r>
              <a:rPr lang="es-ES_tradnl" dirty="0"/>
              <a:t>Esta diferencia se expresa de manera espacial en el viaje diario de las empleadas desde sus barrios en el sur, hasta el “norte rico” de la </a:t>
            </a:r>
            <a:r>
              <a:rPr lang="es-ES_tradnl" dirty="0" smtClean="0"/>
              <a:t>ciudad</a:t>
            </a:r>
          </a:p>
          <a:p>
            <a:pPr algn="just"/>
            <a:endParaRPr lang="es-ES_tradnl" sz="1100" b="1" dirty="0"/>
          </a:p>
          <a:p>
            <a:pPr algn="just"/>
            <a:r>
              <a:rPr lang="es-ES_tradnl" dirty="0"/>
              <a:t>El empleo doméstico al configurarse sobre la desigualdad social y las diferencias de género, clase y </a:t>
            </a:r>
            <a:r>
              <a:rPr lang="es-ES_tradnl" dirty="0" smtClean="0"/>
              <a:t>raza</a:t>
            </a:r>
          </a:p>
          <a:p>
            <a:pPr algn="just"/>
            <a:endParaRPr lang="es-ES_tradnl" sz="1100" dirty="0" smtClean="0"/>
          </a:p>
          <a:p>
            <a:pPr algn="just"/>
            <a:r>
              <a:rPr lang="es-ES_tradnl" dirty="0" smtClean="0"/>
              <a:t>Es </a:t>
            </a:r>
            <a:r>
              <a:rPr lang="es-ES_tradnl" dirty="0"/>
              <a:t>un sector ocupado en su mayoría por mujeres pobres y de escaso nivel educativo </a:t>
            </a:r>
            <a:endParaRPr lang="es-ES_tradnl" dirty="0" smtClean="0"/>
          </a:p>
          <a:p>
            <a:pPr algn="just"/>
            <a:endParaRPr lang="es-ES_tradnl" sz="1000" dirty="0" smtClean="0"/>
          </a:p>
          <a:p>
            <a:pPr algn="just"/>
            <a:r>
              <a:rPr lang="es-ES_tradnl" dirty="0" smtClean="0"/>
              <a:t>Las mujeres sufren </a:t>
            </a:r>
            <a:r>
              <a:rPr lang="es-ES_tradnl" dirty="0"/>
              <a:t>exclusión social (marginalización), económica (carencia de recursos), laboral (precariedad laboral, vulneración de derechos) y espacial (acceso diferencial a la metrópoli, segregación urbana).</a:t>
            </a:r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algn="just">
              <a:lnSpc>
                <a:spcPct val="100000"/>
              </a:lnSpc>
            </a:pPr>
            <a:endParaRPr lang="es-ES_tradnl" dirty="0"/>
          </a:p>
          <a:p>
            <a:pPr>
              <a:lnSpc>
                <a:spcPct val="100000"/>
              </a:lnSpc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61107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900"/>
                    </a14:imgEffect>
                    <a14:imgEffect>
                      <a14:saturation sat="10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3222" y="409223"/>
            <a:ext cx="11049000" cy="620888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endParaRPr lang="en-US" sz="1000" dirty="0" smtClean="0"/>
          </a:p>
          <a:p>
            <a:pPr algn="just"/>
            <a:r>
              <a:rPr lang="es-ES_tradnl" dirty="0" smtClean="0"/>
              <a:t>Las </a:t>
            </a:r>
            <a:r>
              <a:rPr lang="es-ES_tradnl" dirty="0"/>
              <a:t>empleadas domésticas representan a una de las poblaciones urbanas más vulnerables pero también altamente </a:t>
            </a:r>
            <a:r>
              <a:rPr lang="es-ES_tradnl" dirty="0" smtClean="0"/>
              <a:t>móviles</a:t>
            </a:r>
          </a:p>
          <a:p>
            <a:pPr algn="just"/>
            <a:endParaRPr lang="es-ES_tradnl" sz="1000" dirty="0"/>
          </a:p>
          <a:p>
            <a:pPr algn="just"/>
            <a:r>
              <a:rPr lang="es-ES_tradnl" dirty="0"/>
              <a:t>Las trayectorias espaciales de las mujeres y las dinámicas de movilidad inciden en sus relaciones familiares, su calidad de vida y en la forma en cómo viven y perciben el </a:t>
            </a:r>
            <a:r>
              <a:rPr lang="es-ES_tradnl" dirty="0" smtClean="0"/>
              <a:t>espacio</a:t>
            </a:r>
          </a:p>
          <a:p>
            <a:pPr algn="just"/>
            <a:endParaRPr lang="es-ES_tradnl" sz="1000" dirty="0"/>
          </a:p>
          <a:p>
            <a:pPr algn="just"/>
            <a:r>
              <a:rPr lang="es-ES_tradnl" dirty="0"/>
              <a:t>La ciudad se convierte en </a:t>
            </a:r>
            <a:r>
              <a:rPr lang="es-ES_tradnl" dirty="0" smtClean="0"/>
              <a:t>un eje </a:t>
            </a:r>
            <a:r>
              <a:rPr lang="es-ES_tradnl" dirty="0"/>
              <a:t>transversal para comprender otras dinámicas urbanas, como la vida cotidiana de las mujeres, las políticas laborales del sector y las limitaciones espaciales en la ciudad.</a:t>
            </a:r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algn="just">
              <a:lnSpc>
                <a:spcPct val="100000"/>
              </a:lnSpc>
            </a:pPr>
            <a:endParaRPr lang="es-ES_tradnl" dirty="0" smtClean="0"/>
          </a:p>
          <a:p>
            <a:pPr marL="0" indent="0" algn="just">
              <a:buNone/>
            </a:pP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37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222" y="-15872"/>
            <a:ext cx="11754556" cy="1325563"/>
          </a:xfrm>
        </p:spPr>
        <p:txBody>
          <a:bodyPr/>
          <a:lstStyle/>
          <a:p>
            <a:pPr algn="ctr"/>
            <a:r>
              <a:rPr lang="es-ES_tradnl" dirty="0"/>
              <a:t>Sistema de Transporte Masivo en Bogotá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0764" y="1165412"/>
            <a:ext cx="11401778" cy="5658556"/>
          </a:xfrm>
        </p:spPr>
        <p:txBody>
          <a:bodyPr>
            <a:normAutofit/>
          </a:bodyPr>
          <a:lstStyle/>
          <a:p>
            <a:pPr algn="just"/>
            <a:r>
              <a:rPr lang="es-ES" dirty="0" err="1" smtClean="0"/>
              <a:t>Transmilenio</a:t>
            </a:r>
            <a:r>
              <a:rPr lang="es-ES" dirty="0" smtClean="0"/>
              <a:t> inició operaciones a final del 2000; cuenta con 11 troncales complementadas por el Sistema Integrado de Transporte Publico (SITP)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dirty="0" smtClean="0"/>
              <a:t>Según la Encuesta de Percepción (2014) 85% de los usuarios de </a:t>
            </a:r>
            <a:r>
              <a:rPr lang="es-ES" dirty="0" err="1" smtClean="0"/>
              <a:t>Transmilenio</a:t>
            </a:r>
            <a:r>
              <a:rPr lang="es-ES" dirty="0" smtClean="0"/>
              <a:t> pertenecen a los estratos 2 y 3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dirty="0" smtClean="0"/>
              <a:t>El sistema no logró integrar a la ciudad, no garantiza a los sectores obreros y populares una mayor apropiación del espacio urbano</a:t>
            </a:r>
          </a:p>
          <a:p>
            <a:pPr algn="just"/>
            <a:endParaRPr lang="es-ES" sz="1000" dirty="0" smtClean="0"/>
          </a:p>
          <a:p>
            <a:pPr algn="just"/>
            <a:r>
              <a:rPr lang="es-ES" dirty="0" smtClean="0"/>
              <a:t>Rutas y parados se deciden por intereses económicos en desarrollar el paisaje urbano y no considerando las desigualdades estructurales de la ciudad</a:t>
            </a:r>
          </a:p>
          <a:p>
            <a:pPr marL="0" indent="0" algn="just">
              <a:buNone/>
            </a:pPr>
            <a:endParaRPr lang="es-ES_tradnl" dirty="0"/>
          </a:p>
          <a:p>
            <a:pPr algn="just">
              <a:lnSpc>
                <a:spcPct val="100000"/>
              </a:lnSpc>
            </a:pPr>
            <a:endParaRPr lang="en-US" dirty="0" smtClean="0"/>
          </a:p>
          <a:p>
            <a:pPr algn="just">
              <a:lnSpc>
                <a:spcPct val="100000"/>
              </a:lnSpc>
            </a:pPr>
            <a:endParaRPr lang="es-ES_tradnl" b="1" dirty="0"/>
          </a:p>
          <a:p>
            <a:pPr marL="0" indent="0" algn="just">
              <a:buNone/>
            </a:pPr>
            <a:endParaRPr lang="es-ES_tradnl" b="1" dirty="0" smtClean="0"/>
          </a:p>
        </p:txBody>
      </p:sp>
    </p:spTree>
    <p:extLst>
      <p:ext uri="{BB962C8B-B14F-4D97-AF65-F5344CB8AC3E}">
        <p14:creationId xmlns:p14="http://schemas.microsoft.com/office/powerpoint/2010/main" val="892335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469"/>
            <a:ext cx="12192000" cy="659117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497718" y="6419467"/>
            <a:ext cx="261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www.moovit.com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1954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</TotalTime>
  <Words>1862</Words>
  <Application>Microsoft Macintosh PowerPoint</Application>
  <PresentationFormat>Personalizado</PresentationFormat>
  <Paragraphs>147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Tema de Office</vt:lpstr>
      <vt:lpstr>2_Tema de Office</vt:lpstr>
      <vt:lpstr>4_Tema de Office</vt:lpstr>
      <vt:lpstr>6_Tema de Office</vt:lpstr>
      <vt:lpstr>XIII Seminario de Investigación Urbana y Regional, ACIUR  Asimetrías del Desarrollo Nacional y Regional:  La oportunidad de las redes de ciudades  26 - 28 de septiembre de 2018, Barranquilla, Colombia  Mesa temática No. 2: Territorio y cultura    “Como sardinas en una lata…” Movilidad urbana y estratificación de empleadas domesticas en Bogotá, Colombia  </vt:lpstr>
      <vt:lpstr>Bogotá: La ciudad estratificada</vt:lpstr>
      <vt:lpstr>Presentación de PowerPoint</vt:lpstr>
      <vt:lpstr>Presentación de PowerPoint</vt:lpstr>
      <vt:lpstr>Contexto general: Empleadas domesticas</vt:lpstr>
      <vt:lpstr>Presentación de PowerPoint</vt:lpstr>
      <vt:lpstr>Presentación de PowerPoint</vt:lpstr>
      <vt:lpstr>Sistema de Transporte Masivo en Bogotá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Interrogantes a resolver </vt:lpstr>
      <vt:lpstr>Recorridos: cuentos y mapas</vt:lpstr>
      <vt:lpstr>Del campo a la ciudad</vt:lpstr>
      <vt:lpstr>Presentación de PowerPoint</vt:lpstr>
      <vt:lpstr>Presentación de PowerPoint</vt:lpstr>
      <vt:lpstr>Viviendo en barrios marginales</vt:lpstr>
      <vt:lpstr>Presentación de PowerPoint</vt:lpstr>
      <vt:lpstr>Retos de transportes</vt:lpstr>
      <vt:lpstr>Presentación de PowerPoint</vt:lpstr>
      <vt:lpstr>Presentación de PowerPoint</vt:lpstr>
      <vt:lpstr>Presentación de PowerPoint</vt:lpstr>
      <vt:lpstr>Retos de transporte</vt:lpstr>
      <vt:lpstr>Presentación de PowerPoint</vt:lpstr>
      <vt:lpstr>Presentación de PowerPoint</vt:lpstr>
      <vt:lpstr>Presentación de PowerPoint</vt:lpstr>
      <vt:lpstr>Analysis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Friederike Fleischer</cp:lastModifiedBy>
  <cp:revision>103</cp:revision>
  <dcterms:created xsi:type="dcterms:W3CDTF">2017-10-03T02:05:49Z</dcterms:created>
  <dcterms:modified xsi:type="dcterms:W3CDTF">2018-09-27T13:02:10Z</dcterms:modified>
</cp:coreProperties>
</file>