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6"/>
  </p:notesMasterIdLst>
  <p:sldIdLst>
    <p:sldId id="256" r:id="rId2"/>
    <p:sldId id="257" r:id="rId3"/>
    <p:sldId id="268" r:id="rId4"/>
    <p:sldId id="263" r:id="rId5"/>
    <p:sldId id="266" r:id="rId6"/>
    <p:sldId id="258" r:id="rId7"/>
    <p:sldId id="264" r:id="rId8"/>
    <p:sldId id="270" r:id="rId9"/>
    <p:sldId id="269" r:id="rId10"/>
    <p:sldId id="272" r:id="rId11"/>
    <p:sldId id="271" r:id="rId12"/>
    <p:sldId id="273" r:id="rId13"/>
    <p:sldId id="274" r:id="rId14"/>
    <p:sldId id="267" r:id="rId15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51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94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ABCD0C-2301-4C72-A39A-EC92229DCAFD}" type="doc">
      <dgm:prSet loTypeId="urn:microsoft.com/office/officeart/2005/8/layout/hProcess7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070E6358-3AC5-4473-89E4-2B6B373ECC37}">
      <dgm:prSet phldrT="[Texto]" custT="1"/>
      <dgm:spPr/>
      <dgm:t>
        <a:bodyPr/>
        <a:lstStyle/>
        <a:p>
          <a:r>
            <a:rPr lang="es-CO" sz="2000" dirty="0"/>
            <a:t>Objetivo general</a:t>
          </a:r>
        </a:p>
      </dgm:t>
    </dgm:pt>
    <dgm:pt modelId="{EDA600ED-35DE-4679-837C-F68BDC940C06}" type="parTrans" cxnId="{EFC13B77-34CF-4850-94FE-E7DFD6112737}">
      <dgm:prSet/>
      <dgm:spPr/>
      <dgm:t>
        <a:bodyPr/>
        <a:lstStyle/>
        <a:p>
          <a:endParaRPr lang="es-CO"/>
        </a:p>
      </dgm:t>
    </dgm:pt>
    <dgm:pt modelId="{967EE434-20AA-43AB-A80D-C10622566241}" type="sibTrans" cxnId="{EFC13B77-34CF-4850-94FE-E7DFD6112737}">
      <dgm:prSet/>
      <dgm:spPr/>
      <dgm:t>
        <a:bodyPr/>
        <a:lstStyle/>
        <a:p>
          <a:endParaRPr lang="es-CO"/>
        </a:p>
      </dgm:t>
    </dgm:pt>
    <dgm:pt modelId="{38162980-F07B-4ECC-AD06-80DB45FF28EE}">
      <dgm:prSet phldrT="[Texto]"/>
      <dgm:spPr/>
      <dgm:t>
        <a:bodyPr/>
        <a:lstStyle/>
        <a:p>
          <a:r>
            <a:rPr lang="es-CO" dirty="0"/>
            <a:t>Analizar las limitaciones del diseño de la política nacional de vivienda de interés prioritario en Colombia para la construcción social de hábitat. </a:t>
          </a:r>
        </a:p>
      </dgm:t>
    </dgm:pt>
    <dgm:pt modelId="{8DF5B120-D4A9-45D0-96F5-4EE2D7A5FAEC}" type="parTrans" cxnId="{4090FFD0-AEA7-4B2C-A710-D12280355D03}">
      <dgm:prSet/>
      <dgm:spPr/>
      <dgm:t>
        <a:bodyPr/>
        <a:lstStyle/>
        <a:p>
          <a:endParaRPr lang="es-CO"/>
        </a:p>
      </dgm:t>
    </dgm:pt>
    <dgm:pt modelId="{7634D461-B321-48F3-8247-7680E5C36A21}" type="sibTrans" cxnId="{4090FFD0-AEA7-4B2C-A710-D12280355D03}">
      <dgm:prSet/>
      <dgm:spPr/>
      <dgm:t>
        <a:bodyPr/>
        <a:lstStyle/>
        <a:p>
          <a:endParaRPr lang="es-CO"/>
        </a:p>
      </dgm:t>
    </dgm:pt>
    <dgm:pt modelId="{7AED63EB-200A-4BF7-BBAA-67016A2C666E}">
      <dgm:prSet phldrT="[Texto]" custT="1"/>
      <dgm:spPr/>
      <dgm:t>
        <a:bodyPr/>
        <a:lstStyle/>
        <a:p>
          <a:r>
            <a:rPr lang="es-CO" sz="2000" dirty="0"/>
            <a:t>Objetivo específico 1</a:t>
          </a:r>
        </a:p>
      </dgm:t>
    </dgm:pt>
    <dgm:pt modelId="{B83FDB28-9A33-4D7F-AFE3-17E96D353550}" type="parTrans" cxnId="{C6FAE478-6A87-4245-8F26-53E4B3E4F1BB}">
      <dgm:prSet/>
      <dgm:spPr/>
      <dgm:t>
        <a:bodyPr/>
        <a:lstStyle/>
        <a:p>
          <a:endParaRPr lang="es-CO"/>
        </a:p>
      </dgm:t>
    </dgm:pt>
    <dgm:pt modelId="{C886FEA1-EF91-4DB3-BE9D-9F3717076F84}" type="sibTrans" cxnId="{C6FAE478-6A87-4245-8F26-53E4B3E4F1BB}">
      <dgm:prSet/>
      <dgm:spPr/>
      <dgm:t>
        <a:bodyPr/>
        <a:lstStyle/>
        <a:p>
          <a:endParaRPr lang="es-CO"/>
        </a:p>
      </dgm:t>
    </dgm:pt>
    <dgm:pt modelId="{92DFA2CD-7144-48FA-927F-82F1ECBD8F25}">
      <dgm:prSet phldrT="[Texto]"/>
      <dgm:spPr/>
      <dgm:t>
        <a:bodyPr/>
        <a:lstStyle/>
        <a:p>
          <a:r>
            <a:rPr lang="es-CO" dirty="0"/>
            <a:t>Definir a nivel teórico el concepto del hábitat y dimensiones de su construcción social.</a:t>
          </a:r>
        </a:p>
      </dgm:t>
    </dgm:pt>
    <dgm:pt modelId="{4AF4855A-A136-42E9-A9FA-F6B0332E5807}" type="parTrans" cxnId="{E7903B77-A5BF-4546-8D3E-4D311CB210E5}">
      <dgm:prSet/>
      <dgm:spPr/>
      <dgm:t>
        <a:bodyPr/>
        <a:lstStyle/>
        <a:p>
          <a:endParaRPr lang="es-CO"/>
        </a:p>
      </dgm:t>
    </dgm:pt>
    <dgm:pt modelId="{374CC363-D5DE-4351-A679-8DB6F0191146}" type="sibTrans" cxnId="{E7903B77-A5BF-4546-8D3E-4D311CB210E5}">
      <dgm:prSet/>
      <dgm:spPr/>
      <dgm:t>
        <a:bodyPr/>
        <a:lstStyle/>
        <a:p>
          <a:endParaRPr lang="es-CO"/>
        </a:p>
      </dgm:t>
    </dgm:pt>
    <dgm:pt modelId="{FAABE54D-AFFC-4650-8C5B-77D870FD0A9B}">
      <dgm:prSet phldrT="[Texto]" custT="1"/>
      <dgm:spPr/>
      <dgm:t>
        <a:bodyPr/>
        <a:lstStyle/>
        <a:p>
          <a:r>
            <a:rPr lang="es-CO" sz="2000" dirty="0"/>
            <a:t>Objetivo específico 2</a:t>
          </a:r>
        </a:p>
      </dgm:t>
    </dgm:pt>
    <dgm:pt modelId="{786B145D-2A23-46EE-8E13-91908DCAE6CE}" type="parTrans" cxnId="{41C96724-30C0-40A6-847E-1E7D29DEB2F5}">
      <dgm:prSet/>
      <dgm:spPr/>
      <dgm:t>
        <a:bodyPr/>
        <a:lstStyle/>
        <a:p>
          <a:endParaRPr lang="es-CO"/>
        </a:p>
      </dgm:t>
    </dgm:pt>
    <dgm:pt modelId="{E24A4B5C-6460-49C1-8EF7-15045B498DB9}" type="sibTrans" cxnId="{41C96724-30C0-40A6-847E-1E7D29DEB2F5}">
      <dgm:prSet/>
      <dgm:spPr/>
      <dgm:t>
        <a:bodyPr/>
        <a:lstStyle/>
        <a:p>
          <a:endParaRPr lang="es-CO"/>
        </a:p>
      </dgm:t>
    </dgm:pt>
    <dgm:pt modelId="{6A59CEA1-F8AA-4314-AB2A-B3262ABF79C3}">
      <dgm:prSet phldrT="[Texto]"/>
      <dgm:spPr/>
      <dgm:t>
        <a:bodyPr/>
        <a:lstStyle/>
        <a:p>
          <a:r>
            <a:rPr lang="es-CO" dirty="0"/>
            <a:t>Determinar los factores que han limitado la construcción social del hábitat en las urbanizaciones del Subsidio Familiar de Vivienda en Especie (SFVE) a nivel genérico.</a:t>
          </a:r>
        </a:p>
      </dgm:t>
    </dgm:pt>
    <dgm:pt modelId="{68903CC0-F087-4C0C-89D1-418C83E2D5A5}" type="parTrans" cxnId="{4C5EDEB3-B6E4-41A3-8F0B-84025CAF6867}">
      <dgm:prSet/>
      <dgm:spPr/>
      <dgm:t>
        <a:bodyPr/>
        <a:lstStyle/>
        <a:p>
          <a:endParaRPr lang="es-CO"/>
        </a:p>
      </dgm:t>
    </dgm:pt>
    <dgm:pt modelId="{58B44FDF-85C2-4BDE-ADDA-83CC134D3644}" type="sibTrans" cxnId="{4C5EDEB3-B6E4-41A3-8F0B-84025CAF6867}">
      <dgm:prSet/>
      <dgm:spPr/>
      <dgm:t>
        <a:bodyPr/>
        <a:lstStyle/>
        <a:p>
          <a:endParaRPr lang="es-CO"/>
        </a:p>
      </dgm:t>
    </dgm:pt>
    <dgm:pt modelId="{5778B36D-7C49-42FF-8A58-94AF16A0CA88}" type="pres">
      <dgm:prSet presAssocID="{A0ABCD0C-2301-4C72-A39A-EC92229DCAFD}" presName="Name0" presStyleCnt="0">
        <dgm:presLayoutVars>
          <dgm:dir/>
          <dgm:animLvl val="lvl"/>
          <dgm:resizeHandles val="exact"/>
        </dgm:presLayoutVars>
      </dgm:prSet>
      <dgm:spPr/>
    </dgm:pt>
    <dgm:pt modelId="{C060208C-E145-43E6-80FD-E1202EB2C5C7}" type="pres">
      <dgm:prSet presAssocID="{070E6358-3AC5-4473-89E4-2B6B373ECC37}" presName="compositeNode" presStyleCnt="0">
        <dgm:presLayoutVars>
          <dgm:bulletEnabled val="1"/>
        </dgm:presLayoutVars>
      </dgm:prSet>
      <dgm:spPr/>
    </dgm:pt>
    <dgm:pt modelId="{44493AA2-7F3B-4BF4-BF1B-E3239AD2645D}" type="pres">
      <dgm:prSet presAssocID="{070E6358-3AC5-4473-89E4-2B6B373ECC37}" presName="bgRect" presStyleLbl="node1" presStyleIdx="0" presStyleCnt="3"/>
      <dgm:spPr/>
    </dgm:pt>
    <dgm:pt modelId="{E3BD02E4-9E15-4B64-8449-81B3427F1A8E}" type="pres">
      <dgm:prSet presAssocID="{070E6358-3AC5-4473-89E4-2B6B373ECC37}" presName="parentNode" presStyleLbl="node1" presStyleIdx="0" presStyleCnt="3">
        <dgm:presLayoutVars>
          <dgm:chMax val="0"/>
          <dgm:bulletEnabled val="1"/>
        </dgm:presLayoutVars>
      </dgm:prSet>
      <dgm:spPr/>
    </dgm:pt>
    <dgm:pt modelId="{6436ECFC-3F77-4CCF-B4C9-FD0C644595B1}" type="pres">
      <dgm:prSet presAssocID="{070E6358-3AC5-4473-89E4-2B6B373ECC37}" presName="childNode" presStyleLbl="node1" presStyleIdx="0" presStyleCnt="3">
        <dgm:presLayoutVars>
          <dgm:bulletEnabled val="1"/>
        </dgm:presLayoutVars>
      </dgm:prSet>
      <dgm:spPr/>
    </dgm:pt>
    <dgm:pt modelId="{D0872129-8561-46DD-992B-CAA00A78DB18}" type="pres">
      <dgm:prSet presAssocID="{967EE434-20AA-43AB-A80D-C10622566241}" presName="hSp" presStyleCnt="0"/>
      <dgm:spPr/>
    </dgm:pt>
    <dgm:pt modelId="{2B92433A-11F0-4389-8A12-DF8E984EA409}" type="pres">
      <dgm:prSet presAssocID="{967EE434-20AA-43AB-A80D-C10622566241}" presName="vProcSp" presStyleCnt="0"/>
      <dgm:spPr/>
    </dgm:pt>
    <dgm:pt modelId="{022B9033-687B-45C7-91B9-1A53FE9F0BA2}" type="pres">
      <dgm:prSet presAssocID="{967EE434-20AA-43AB-A80D-C10622566241}" presName="vSp1" presStyleCnt="0"/>
      <dgm:spPr/>
    </dgm:pt>
    <dgm:pt modelId="{FFE313A6-8BEF-4C34-9311-786430A6363A}" type="pres">
      <dgm:prSet presAssocID="{967EE434-20AA-43AB-A80D-C10622566241}" presName="simulatedConn" presStyleLbl="solidFgAcc1" presStyleIdx="0" presStyleCnt="2"/>
      <dgm:spPr/>
    </dgm:pt>
    <dgm:pt modelId="{A85506FA-0814-4823-B119-559D0F69BFEB}" type="pres">
      <dgm:prSet presAssocID="{967EE434-20AA-43AB-A80D-C10622566241}" presName="vSp2" presStyleCnt="0"/>
      <dgm:spPr/>
    </dgm:pt>
    <dgm:pt modelId="{6F223B22-E0D2-4CFF-9203-F2FC8ED8CACE}" type="pres">
      <dgm:prSet presAssocID="{967EE434-20AA-43AB-A80D-C10622566241}" presName="sibTrans" presStyleCnt="0"/>
      <dgm:spPr/>
    </dgm:pt>
    <dgm:pt modelId="{2617838D-30B8-4E0C-8C64-E0895D8B9176}" type="pres">
      <dgm:prSet presAssocID="{7AED63EB-200A-4BF7-BBAA-67016A2C666E}" presName="compositeNode" presStyleCnt="0">
        <dgm:presLayoutVars>
          <dgm:bulletEnabled val="1"/>
        </dgm:presLayoutVars>
      </dgm:prSet>
      <dgm:spPr/>
    </dgm:pt>
    <dgm:pt modelId="{AA74A675-D198-434A-921C-74E14B5F032C}" type="pres">
      <dgm:prSet presAssocID="{7AED63EB-200A-4BF7-BBAA-67016A2C666E}" presName="bgRect" presStyleLbl="node1" presStyleIdx="1" presStyleCnt="3"/>
      <dgm:spPr/>
    </dgm:pt>
    <dgm:pt modelId="{2C8554C0-A28A-4BFF-95E6-95CA6EF5576D}" type="pres">
      <dgm:prSet presAssocID="{7AED63EB-200A-4BF7-BBAA-67016A2C666E}" presName="parentNode" presStyleLbl="node1" presStyleIdx="1" presStyleCnt="3">
        <dgm:presLayoutVars>
          <dgm:chMax val="0"/>
          <dgm:bulletEnabled val="1"/>
        </dgm:presLayoutVars>
      </dgm:prSet>
      <dgm:spPr/>
    </dgm:pt>
    <dgm:pt modelId="{E090C80A-DA31-4516-ABDF-9AA53337551A}" type="pres">
      <dgm:prSet presAssocID="{7AED63EB-200A-4BF7-BBAA-67016A2C666E}" presName="childNode" presStyleLbl="node1" presStyleIdx="1" presStyleCnt="3">
        <dgm:presLayoutVars>
          <dgm:bulletEnabled val="1"/>
        </dgm:presLayoutVars>
      </dgm:prSet>
      <dgm:spPr/>
    </dgm:pt>
    <dgm:pt modelId="{5B95CF82-EF35-429A-82A4-FD19EA1F9896}" type="pres">
      <dgm:prSet presAssocID="{C886FEA1-EF91-4DB3-BE9D-9F3717076F84}" presName="hSp" presStyleCnt="0"/>
      <dgm:spPr/>
    </dgm:pt>
    <dgm:pt modelId="{8A9C3DB2-35AF-4BAB-ADA5-B59E1F2C3679}" type="pres">
      <dgm:prSet presAssocID="{C886FEA1-EF91-4DB3-BE9D-9F3717076F84}" presName="vProcSp" presStyleCnt="0"/>
      <dgm:spPr/>
    </dgm:pt>
    <dgm:pt modelId="{562DA899-7063-457E-9ABC-76D3E591EFB9}" type="pres">
      <dgm:prSet presAssocID="{C886FEA1-EF91-4DB3-BE9D-9F3717076F84}" presName="vSp1" presStyleCnt="0"/>
      <dgm:spPr/>
    </dgm:pt>
    <dgm:pt modelId="{645F0D66-35E5-4FBF-9111-1176C62904F9}" type="pres">
      <dgm:prSet presAssocID="{C886FEA1-EF91-4DB3-BE9D-9F3717076F84}" presName="simulatedConn" presStyleLbl="solidFgAcc1" presStyleIdx="1" presStyleCnt="2"/>
      <dgm:spPr/>
    </dgm:pt>
    <dgm:pt modelId="{4F8CE974-EC0B-40F0-9F37-424DA939AD82}" type="pres">
      <dgm:prSet presAssocID="{C886FEA1-EF91-4DB3-BE9D-9F3717076F84}" presName="vSp2" presStyleCnt="0"/>
      <dgm:spPr/>
    </dgm:pt>
    <dgm:pt modelId="{E7011F5B-046A-4D46-A5B1-7E3957249603}" type="pres">
      <dgm:prSet presAssocID="{C886FEA1-EF91-4DB3-BE9D-9F3717076F84}" presName="sibTrans" presStyleCnt="0"/>
      <dgm:spPr/>
    </dgm:pt>
    <dgm:pt modelId="{5CA25ABE-9A30-4698-9A55-5CD4DD84C480}" type="pres">
      <dgm:prSet presAssocID="{FAABE54D-AFFC-4650-8C5B-77D870FD0A9B}" presName="compositeNode" presStyleCnt="0">
        <dgm:presLayoutVars>
          <dgm:bulletEnabled val="1"/>
        </dgm:presLayoutVars>
      </dgm:prSet>
      <dgm:spPr/>
    </dgm:pt>
    <dgm:pt modelId="{7A2D8B63-382E-4D09-86E7-B2413EE42588}" type="pres">
      <dgm:prSet presAssocID="{FAABE54D-AFFC-4650-8C5B-77D870FD0A9B}" presName="bgRect" presStyleLbl="node1" presStyleIdx="2" presStyleCnt="3"/>
      <dgm:spPr/>
    </dgm:pt>
    <dgm:pt modelId="{BE50F070-1DFE-411B-BE59-C33C0E01949D}" type="pres">
      <dgm:prSet presAssocID="{FAABE54D-AFFC-4650-8C5B-77D870FD0A9B}" presName="parentNode" presStyleLbl="node1" presStyleIdx="2" presStyleCnt="3">
        <dgm:presLayoutVars>
          <dgm:chMax val="0"/>
          <dgm:bulletEnabled val="1"/>
        </dgm:presLayoutVars>
      </dgm:prSet>
      <dgm:spPr/>
    </dgm:pt>
    <dgm:pt modelId="{6C419F55-5671-4C85-BB2F-D373B44BC2F3}" type="pres">
      <dgm:prSet presAssocID="{FAABE54D-AFFC-4650-8C5B-77D870FD0A9B}" presName="childNode" presStyleLbl="node1" presStyleIdx="2" presStyleCnt="3">
        <dgm:presLayoutVars>
          <dgm:bulletEnabled val="1"/>
        </dgm:presLayoutVars>
      </dgm:prSet>
      <dgm:spPr/>
    </dgm:pt>
  </dgm:ptLst>
  <dgm:cxnLst>
    <dgm:cxn modelId="{C3A77D14-B8A5-40B3-933B-1BBB7C0A2D72}" type="presOf" srcId="{7AED63EB-200A-4BF7-BBAA-67016A2C666E}" destId="{AA74A675-D198-434A-921C-74E14B5F032C}" srcOrd="0" destOrd="0" presId="urn:microsoft.com/office/officeart/2005/8/layout/hProcess7"/>
    <dgm:cxn modelId="{8D30E817-F9B1-459B-A348-ACB0C38ACB04}" type="presOf" srcId="{FAABE54D-AFFC-4650-8C5B-77D870FD0A9B}" destId="{7A2D8B63-382E-4D09-86E7-B2413EE42588}" srcOrd="0" destOrd="0" presId="urn:microsoft.com/office/officeart/2005/8/layout/hProcess7"/>
    <dgm:cxn modelId="{41C96724-30C0-40A6-847E-1E7D29DEB2F5}" srcId="{A0ABCD0C-2301-4C72-A39A-EC92229DCAFD}" destId="{FAABE54D-AFFC-4650-8C5B-77D870FD0A9B}" srcOrd="2" destOrd="0" parTransId="{786B145D-2A23-46EE-8E13-91908DCAE6CE}" sibTransId="{E24A4B5C-6460-49C1-8EF7-15045B498DB9}"/>
    <dgm:cxn modelId="{5DA28D39-01D0-4402-9E78-B667F6F7FFA0}" type="presOf" srcId="{FAABE54D-AFFC-4650-8C5B-77D870FD0A9B}" destId="{BE50F070-1DFE-411B-BE59-C33C0E01949D}" srcOrd="1" destOrd="0" presId="urn:microsoft.com/office/officeart/2005/8/layout/hProcess7"/>
    <dgm:cxn modelId="{0898E647-99CC-4304-B498-2535904ABC51}" type="presOf" srcId="{070E6358-3AC5-4473-89E4-2B6B373ECC37}" destId="{E3BD02E4-9E15-4B64-8449-81B3427F1A8E}" srcOrd="1" destOrd="0" presId="urn:microsoft.com/office/officeart/2005/8/layout/hProcess7"/>
    <dgm:cxn modelId="{B938204D-F329-4492-9B13-5533BADC0BD3}" type="presOf" srcId="{7AED63EB-200A-4BF7-BBAA-67016A2C666E}" destId="{2C8554C0-A28A-4BFF-95E6-95CA6EF5576D}" srcOrd="1" destOrd="0" presId="urn:microsoft.com/office/officeart/2005/8/layout/hProcess7"/>
    <dgm:cxn modelId="{D3BC856F-B217-42B0-B2C4-CE515C373862}" type="presOf" srcId="{A0ABCD0C-2301-4C72-A39A-EC92229DCAFD}" destId="{5778B36D-7C49-42FF-8A58-94AF16A0CA88}" srcOrd="0" destOrd="0" presId="urn:microsoft.com/office/officeart/2005/8/layout/hProcess7"/>
    <dgm:cxn modelId="{E7903B77-A5BF-4546-8D3E-4D311CB210E5}" srcId="{7AED63EB-200A-4BF7-BBAA-67016A2C666E}" destId="{92DFA2CD-7144-48FA-927F-82F1ECBD8F25}" srcOrd="0" destOrd="0" parTransId="{4AF4855A-A136-42E9-A9FA-F6B0332E5807}" sibTransId="{374CC363-D5DE-4351-A679-8DB6F0191146}"/>
    <dgm:cxn modelId="{EFC13B77-34CF-4850-94FE-E7DFD6112737}" srcId="{A0ABCD0C-2301-4C72-A39A-EC92229DCAFD}" destId="{070E6358-3AC5-4473-89E4-2B6B373ECC37}" srcOrd="0" destOrd="0" parTransId="{EDA600ED-35DE-4679-837C-F68BDC940C06}" sibTransId="{967EE434-20AA-43AB-A80D-C10622566241}"/>
    <dgm:cxn modelId="{9BA0B958-8F96-47BE-8249-DE70971A7B80}" type="presOf" srcId="{38162980-F07B-4ECC-AD06-80DB45FF28EE}" destId="{6436ECFC-3F77-4CCF-B4C9-FD0C644595B1}" srcOrd="0" destOrd="0" presId="urn:microsoft.com/office/officeart/2005/8/layout/hProcess7"/>
    <dgm:cxn modelId="{C6FAE478-6A87-4245-8F26-53E4B3E4F1BB}" srcId="{A0ABCD0C-2301-4C72-A39A-EC92229DCAFD}" destId="{7AED63EB-200A-4BF7-BBAA-67016A2C666E}" srcOrd="1" destOrd="0" parTransId="{B83FDB28-9A33-4D7F-AFE3-17E96D353550}" sibTransId="{C886FEA1-EF91-4DB3-BE9D-9F3717076F84}"/>
    <dgm:cxn modelId="{EB59DB88-E4D2-4A4D-9ACD-BAEC8E4053D4}" type="presOf" srcId="{6A59CEA1-F8AA-4314-AB2A-B3262ABF79C3}" destId="{6C419F55-5671-4C85-BB2F-D373B44BC2F3}" srcOrd="0" destOrd="0" presId="urn:microsoft.com/office/officeart/2005/8/layout/hProcess7"/>
    <dgm:cxn modelId="{2377669C-A567-423D-97C5-5DEA78E5EFF0}" type="presOf" srcId="{92DFA2CD-7144-48FA-927F-82F1ECBD8F25}" destId="{E090C80A-DA31-4516-ABDF-9AA53337551A}" srcOrd="0" destOrd="0" presId="urn:microsoft.com/office/officeart/2005/8/layout/hProcess7"/>
    <dgm:cxn modelId="{4C5EDEB3-B6E4-41A3-8F0B-84025CAF6867}" srcId="{FAABE54D-AFFC-4650-8C5B-77D870FD0A9B}" destId="{6A59CEA1-F8AA-4314-AB2A-B3262ABF79C3}" srcOrd="0" destOrd="0" parTransId="{68903CC0-F087-4C0C-89D1-418C83E2D5A5}" sibTransId="{58B44FDF-85C2-4BDE-ADDA-83CC134D3644}"/>
    <dgm:cxn modelId="{082312B6-CDB9-487D-960D-EE96D86E3244}" type="presOf" srcId="{070E6358-3AC5-4473-89E4-2B6B373ECC37}" destId="{44493AA2-7F3B-4BF4-BF1B-E3239AD2645D}" srcOrd="0" destOrd="0" presId="urn:microsoft.com/office/officeart/2005/8/layout/hProcess7"/>
    <dgm:cxn modelId="{4090FFD0-AEA7-4B2C-A710-D12280355D03}" srcId="{070E6358-3AC5-4473-89E4-2B6B373ECC37}" destId="{38162980-F07B-4ECC-AD06-80DB45FF28EE}" srcOrd="0" destOrd="0" parTransId="{8DF5B120-D4A9-45D0-96F5-4EE2D7A5FAEC}" sibTransId="{7634D461-B321-48F3-8247-7680E5C36A21}"/>
    <dgm:cxn modelId="{7D977F37-70D5-4A42-A84B-FDF8A6624693}" type="presParOf" srcId="{5778B36D-7C49-42FF-8A58-94AF16A0CA88}" destId="{C060208C-E145-43E6-80FD-E1202EB2C5C7}" srcOrd="0" destOrd="0" presId="urn:microsoft.com/office/officeart/2005/8/layout/hProcess7"/>
    <dgm:cxn modelId="{6E6EAC87-5B89-4F20-AB70-53DBF95AEB20}" type="presParOf" srcId="{C060208C-E145-43E6-80FD-E1202EB2C5C7}" destId="{44493AA2-7F3B-4BF4-BF1B-E3239AD2645D}" srcOrd="0" destOrd="0" presId="urn:microsoft.com/office/officeart/2005/8/layout/hProcess7"/>
    <dgm:cxn modelId="{532AD5A0-7814-41C8-BD0D-5A796D8E9CF2}" type="presParOf" srcId="{C060208C-E145-43E6-80FD-E1202EB2C5C7}" destId="{E3BD02E4-9E15-4B64-8449-81B3427F1A8E}" srcOrd="1" destOrd="0" presId="urn:microsoft.com/office/officeart/2005/8/layout/hProcess7"/>
    <dgm:cxn modelId="{7BE17A2B-DF1A-4716-B9ED-8C53462331C3}" type="presParOf" srcId="{C060208C-E145-43E6-80FD-E1202EB2C5C7}" destId="{6436ECFC-3F77-4CCF-B4C9-FD0C644595B1}" srcOrd="2" destOrd="0" presId="urn:microsoft.com/office/officeart/2005/8/layout/hProcess7"/>
    <dgm:cxn modelId="{E60AA333-D2E7-4F92-9F8E-994775B453C8}" type="presParOf" srcId="{5778B36D-7C49-42FF-8A58-94AF16A0CA88}" destId="{D0872129-8561-46DD-992B-CAA00A78DB18}" srcOrd="1" destOrd="0" presId="urn:microsoft.com/office/officeart/2005/8/layout/hProcess7"/>
    <dgm:cxn modelId="{A52DB072-538F-46B4-9566-03C259F3B6DD}" type="presParOf" srcId="{5778B36D-7C49-42FF-8A58-94AF16A0CA88}" destId="{2B92433A-11F0-4389-8A12-DF8E984EA409}" srcOrd="2" destOrd="0" presId="urn:microsoft.com/office/officeart/2005/8/layout/hProcess7"/>
    <dgm:cxn modelId="{32485053-4952-4D7A-A804-A7A632AE9AA2}" type="presParOf" srcId="{2B92433A-11F0-4389-8A12-DF8E984EA409}" destId="{022B9033-687B-45C7-91B9-1A53FE9F0BA2}" srcOrd="0" destOrd="0" presId="urn:microsoft.com/office/officeart/2005/8/layout/hProcess7"/>
    <dgm:cxn modelId="{013D76B6-6862-4061-BAE8-12BCC87B3BF1}" type="presParOf" srcId="{2B92433A-11F0-4389-8A12-DF8E984EA409}" destId="{FFE313A6-8BEF-4C34-9311-786430A6363A}" srcOrd="1" destOrd="0" presId="urn:microsoft.com/office/officeart/2005/8/layout/hProcess7"/>
    <dgm:cxn modelId="{A7199150-821A-4129-878C-FC9E690EE6A7}" type="presParOf" srcId="{2B92433A-11F0-4389-8A12-DF8E984EA409}" destId="{A85506FA-0814-4823-B119-559D0F69BFEB}" srcOrd="2" destOrd="0" presId="urn:microsoft.com/office/officeart/2005/8/layout/hProcess7"/>
    <dgm:cxn modelId="{D51EC860-F3A7-4CA6-8966-4218FA2184B7}" type="presParOf" srcId="{5778B36D-7C49-42FF-8A58-94AF16A0CA88}" destId="{6F223B22-E0D2-4CFF-9203-F2FC8ED8CACE}" srcOrd="3" destOrd="0" presId="urn:microsoft.com/office/officeart/2005/8/layout/hProcess7"/>
    <dgm:cxn modelId="{288B2416-951E-4CB3-BB32-0580B9DDCBCA}" type="presParOf" srcId="{5778B36D-7C49-42FF-8A58-94AF16A0CA88}" destId="{2617838D-30B8-4E0C-8C64-E0895D8B9176}" srcOrd="4" destOrd="0" presId="urn:microsoft.com/office/officeart/2005/8/layout/hProcess7"/>
    <dgm:cxn modelId="{6D7E5DA2-8530-4BBE-B17E-3CC2591355BC}" type="presParOf" srcId="{2617838D-30B8-4E0C-8C64-E0895D8B9176}" destId="{AA74A675-D198-434A-921C-74E14B5F032C}" srcOrd="0" destOrd="0" presId="urn:microsoft.com/office/officeart/2005/8/layout/hProcess7"/>
    <dgm:cxn modelId="{C0F70CD6-F30C-4F1D-A3A7-A5E7FC8F628C}" type="presParOf" srcId="{2617838D-30B8-4E0C-8C64-E0895D8B9176}" destId="{2C8554C0-A28A-4BFF-95E6-95CA6EF5576D}" srcOrd="1" destOrd="0" presId="urn:microsoft.com/office/officeart/2005/8/layout/hProcess7"/>
    <dgm:cxn modelId="{17E948E2-D8EA-4F26-9232-644C07413253}" type="presParOf" srcId="{2617838D-30B8-4E0C-8C64-E0895D8B9176}" destId="{E090C80A-DA31-4516-ABDF-9AA53337551A}" srcOrd="2" destOrd="0" presId="urn:microsoft.com/office/officeart/2005/8/layout/hProcess7"/>
    <dgm:cxn modelId="{3F9ED7AF-98D3-49B4-9AA6-A4592D715EC4}" type="presParOf" srcId="{5778B36D-7C49-42FF-8A58-94AF16A0CA88}" destId="{5B95CF82-EF35-429A-82A4-FD19EA1F9896}" srcOrd="5" destOrd="0" presId="urn:microsoft.com/office/officeart/2005/8/layout/hProcess7"/>
    <dgm:cxn modelId="{4599BACB-0E1D-4F60-8D8B-CA7EDC43E016}" type="presParOf" srcId="{5778B36D-7C49-42FF-8A58-94AF16A0CA88}" destId="{8A9C3DB2-35AF-4BAB-ADA5-B59E1F2C3679}" srcOrd="6" destOrd="0" presId="urn:microsoft.com/office/officeart/2005/8/layout/hProcess7"/>
    <dgm:cxn modelId="{0CB47BAB-7EC4-4169-91C8-0660CF746D87}" type="presParOf" srcId="{8A9C3DB2-35AF-4BAB-ADA5-B59E1F2C3679}" destId="{562DA899-7063-457E-9ABC-76D3E591EFB9}" srcOrd="0" destOrd="0" presId="urn:microsoft.com/office/officeart/2005/8/layout/hProcess7"/>
    <dgm:cxn modelId="{18329AE8-C0F5-4CD1-8E44-E25728E14B14}" type="presParOf" srcId="{8A9C3DB2-35AF-4BAB-ADA5-B59E1F2C3679}" destId="{645F0D66-35E5-4FBF-9111-1176C62904F9}" srcOrd="1" destOrd="0" presId="urn:microsoft.com/office/officeart/2005/8/layout/hProcess7"/>
    <dgm:cxn modelId="{1B32BD0E-CE79-42EF-AE06-431B4371DC5E}" type="presParOf" srcId="{8A9C3DB2-35AF-4BAB-ADA5-B59E1F2C3679}" destId="{4F8CE974-EC0B-40F0-9F37-424DA939AD82}" srcOrd="2" destOrd="0" presId="urn:microsoft.com/office/officeart/2005/8/layout/hProcess7"/>
    <dgm:cxn modelId="{64BF631C-C439-4873-96F8-C868EE75F9A6}" type="presParOf" srcId="{5778B36D-7C49-42FF-8A58-94AF16A0CA88}" destId="{E7011F5B-046A-4D46-A5B1-7E3957249603}" srcOrd="7" destOrd="0" presId="urn:microsoft.com/office/officeart/2005/8/layout/hProcess7"/>
    <dgm:cxn modelId="{AD96CD0E-7169-4824-92BD-4E3184DF491E}" type="presParOf" srcId="{5778B36D-7C49-42FF-8A58-94AF16A0CA88}" destId="{5CA25ABE-9A30-4698-9A55-5CD4DD84C480}" srcOrd="8" destOrd="0" presId="urn:microsoft.com/office/officeart/2005/8/layout/hProcess7"/>
    <dgm:cxn modelId="{EBEB4BAE-D580-4E57-B6ED-50EEE24236EE}" type="presParOf" srcId="{5CA25ABE-9A30-4698-9A55-5CD4DD84C480}" destId="{7A2D8B63-382E-4D09-86E7-B2413EE42588}" srcOrd="0" destOrd="0" presId="urn:microsoft.com/office/officeart/2005/8/layout/hProcess7"/>
    <dgm:cxn modelId="{4996721B-97CC-4DFF-85D6-A8C47A37E15A}" type="presParOf" srcId="{5CA25ABE-9A30-4698-9A55-5CD4DD84C480}" destId="{BE50F070-1DFE-411B-BE59-C33C0E01949D}" srcOrd="1" destOrd="0" presId="urn:microsoft.com/office/officeart/2005/8/layout/hProcess7"/>
    <dgm:cxn modelId="{053AF889-F9D9-4C3B-A5E8-B2C89B5960A7}" type="presParOf" srcId="{5CA25ABE-9A30-4698-9A55-5CD4DD84C480}" destId="{6C419F55-5671-4C85-BB2F-D373B44BC2F3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1EFA2E-9893-4CE7-BB11-64BBF637AFF3}" type="doc">
      <dgm:prSet loTypeId="urn:microsoft.com/office/officeart/2005/8/layout/venn1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579A73E4-EE37-496C-BD96-1F1AD69FD9A9}">
      <dgm:prSet phldrT="[Texto]" custT="1"/>
      <dgm:spPr/>
      <dgm:t>
        <a:bodyPr/>
        <a:lstStyle/>
        <a:p>
          <a:pPr>
            <a:spcAft>
              <a:spcPts val="600"/>
            </a:spcAft>
          </a:pPr>
          <a:r>
            <a:rPr lang="es-CO" sz="2800" dirty="0"/>
            <a:t>¿Qué es conocimiento?</a:t>
          </a:r>
        </a:p>
        <a:p>
          <a:pPr>
            <a:spcAft>
              <a:spcPts val="600"/>
            </a:spcAft>
          </a:pPr>
          <a:r>
            <a:rPr lang="es-CO" sz="1600" dirty="0"/>
            <a:t>Berger &amp; Luckman (1968)</a:t>
          </a:r>
        </a:p>
      </dgm:t>
    </dgm:pt>
    <dgm:pt modelId="{175DD13D-90F0-42B9-97FC-6A1974851A91}" type="parTrans" cxnId="{0D69CE9A-B01A-45E2-ABA2-F6744C12A3F3}">
      <dgm:prSet/>
      <dgm:spPr/>
      <dgm:t>
        <a:bodyPr/>
        <a:lstStyle/>
        <a:p>
          <a:endParaRPr lang="es-CO"/>
        </a:p>
      </dgm:t>
    </dgm:pt>
    <dgm:pt modelId="{4F161A77-46CC-42B6-A18E-EAC7603018F4}" type="sibTrans" cxnId="{0D69CE9A-B01A-45E2-ABA2-F6744C12A3F3}">
      <dgm:prSet/>
      <dgm:spPr/>
      <dgm:t>
        <a:bodyPr/>
        <a:lstStyle/>
        <a:p>
          <a:endParaRPr lang="es-CO"/>
        </a:p>
      </dgm:t>
    </dgm:pt>
    <dgm:pt modelId="{D6236FC9-04C5-466E-A83C-9D1737993485}">
      <dgm:prSet phldrT="[Texto]" custT="1"/>
      <dgm:spPr/>
      <dgm:t>
        <a:bodyPr/>
        <a:lstStyle/>
        <a:p>
          <a:pPr>
            <a:spcAft>
              <a:spcPts val="600"/>
            </a:spcAft>
          </a:pPr>
          <a:r>
            <a:rPr lang="es-CO" sz="2800" dirty="0"/>
            <a:t>¿Qué es habitar?</a:t>
          </a:r>
          <a:br>
            <a:rPr lang="es-CO" sz="2800" dirty="0"/>
          </a:br>
          <a:r>
            <a:rPr lang="es-CO" sz="1600" dirty="0"/>
            <a:t>Heidegger (1994)</a:t>
          </a:r>
          <a:endParaRPr lang="es-CO" sz="2800" dirty="0"/>
        </a:p>
      </dgm:t>
    </dgm:pt>
    <dgm:pt modelId="{F79DD8CE-6C17-425D-94FC-37D30A78B6E9}" type="parTrans" cxnId="{A151896A-9FFA-4279-9A22-B735B8991718}">
      <dgm:prSet/>
      <dgm:spPr/>
      <dgm:t>
        <a:bodyPr/>
        <a:lstStyle/>
        <a:p>
          <a:endParaRPr lang="es-CO"/>
        </a:p>
      </dgm:t>
    </dgm:pt>
    <dgm:pt modelId="{6CA980A6-F315-47D2-AE35-D64791F40051}" type="sibTrans" cxnId="{A151896A-9FFA-4279-9A22-B735B8991718}">
      <dgm:prSet/>
      <dgm:spPr/>
      <dgm:t>
        <a:bodyPr/>
        <a:lstStyle/>
        <a:p>
          <a:endParaRPr lang="es-CO"/>
        </a:p>
      </dgm:t>
    </dgm:pt>
    <dgm:pt modelId="{5E24D8DE-E31B-441F-AB18-7C8D082D44AA}">
      <dgm:prSet phldrT="[Texto]" custT="1"/>
      <dgm:spPr/>
      <dgm:t>
        <a:bodyPr/>
        <a:lstStyle/>
        <a:p>
          <a:pPr>
            <a:spcAft>
              <a:spcPts val="600"/>
            </a:spcAft>
          </a:pPr>
          <a:r>
            <a:rPr lang="es-CO" sz="2800" dirty="0"/>
            <a:t>¿Qué es real?</a:t>
          </a:r>
        </a:p>
        <a:p>
          <a:pPr>
            <a:spcAft>
              <a:spcPts val="600"/>
            </a:spcAft>
          </a:pPr>
          <a:r>
            <a:rPr lang="es-CO" sz="1600" dirty="0"/>
            <a:t>Berger &amp; Luckman (1968)</a:t>
          </a:r>
        </a:p>
      </dgm:t>
    </dgm:pt>
    <dgm:pt modelId="{108BE37E-3A70-403E-AAE8-CD81C2ADB7F6}" type="parTrans" cxnId="{B0226EFF-F0C1-4F5D-B56F-1D7068EC7AC8}">
      <dgm:prSet/>
      <dgm:spPr/>
      <dgm:t>
        <a:bodyPr/>
        <a:lstStyle/>
        <a:p>
          <a:endParaRPr lang="es-CO"/>
        </a:p>
      </dgm:t>
    </dgm:pt>
    <dgm:pt modelId="{5EBA64C6-0632-4BC8-92B3-9A05722DFEDB}" type="sibTrans" cxnId="{B0226EFF-F0C1-4F5D-B56F-1D7068EC7AC8}">
      <dgm:prSet/>
      <dgm:spPr/>
      <dgm:t>
        <a:bodyPr/>
        <a:lstStyle/>
        <a:p>
          <a:endParaRPr lang="es-CO"/>
        </a:p>
      </dgm:t>
    </dgm:pt>
    <dgm:pt modelId="{E3E62382-2894-4922-A26A-B64820178BDA}" type="pres">
      <dgm:prSet presAssocID="{031EFA2E-9893-4CE7-BB11-64BBF637AFF3}" presName="compositeShape" presStyleCnt="0">
        <dgm:presLayoutVars>
          <dgm:chMax val="7"/>
          <dgm:dir/>
          <dgm:resizeHandles val="exact"/>
        </dgm:presLayoutVars>
      </dgm:prSet>
      <dgm:spPr/>
    </dgm:pt>
    <dgm:pt modelId="{F458C54A-97BB-4FB3-8CB5-0C75E86F4C4D}" type="pres">
      <dgm:prSet presAssocID="{579A73E4-EE37-496C-BD96-1F1AD69FD9A9}" presName="circ1" presStyleLbl="vennNode1" presStyleIdx="0" presStyleCnt="3"/>
      <dgm:spPr/>
    </dgm:pt>
    <dgm:pt modelId="{84649A78-4327-40CF-9E1B-5B581446EA1E}" type="pres">
      <dgm:prSet presAssocID="{579A73E4-EE37-496C-BD96-1F1AD69FD9A9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A44BA9C7-EB17-409E-A693-CA40CE530106}" type="pres">
      <dgm:prSet presAssocID="{D6236FC9-04C5-466E-A83C-9D1737993485}" presName="circ2" presStyleLbl="vennNode1" presStyleIdx="1" presStyleCnt="3"/>
      <dgm:spPr/>
    </dgm:pt>
    <dgm:pt modelId="{44A0C24C-C0A5-49FD-8C63-1154764DBD2B}" type="pres">
      <dgm:prSet presAssocID="{D6236FC9-04C5-466E-A83C-9D1737993485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1F3A3B99-9303-4C98-BC0D-3A632A8C0F58}" type="pres">
      <dgm:prSet presAssocID="{5E24D8DE-E31B-441F-AB18-7C8D082D44AA}" presName="circ3" presStyleLbl="vennNode1" presStyleIdx="2" presStyleCnt="3"/>
      <dgm:spPr/>
    </dgm:pt>
    <dgm:pt modelId="{C9CC4105-C6B0-439A-9616-03A1832B1A6A}" type="pres">
      <dgm:prSet presAssocID="{5E24D8DE-E31B-441F-AB18-7C8D082D44AA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B098A30F-22E8-43D4-B923-0036EE74EBAF}" type="presOf" srcId="{5E24D8DE-E31B-441F-AB18-7C8D082D44AA}" destId="{1F3A3B99-9303-4C98-BC0D-3A632A8C0F58}" srcOrd="0" destOrd="0" presId="urn:microsoft.com/office/officeart/2005/8/layout/venn1"/>
    <dgm:cxn modelId="{45A0D312-5FF6-41CC-A90C-086A0576300A}" type="presOf" srcId="{D6236FC9-04C5-466E-A83C-9D1737993485}" destId="{44A0C24C-C0A5-49FD-8C63-1154764DBD2B}" srcOrd="1" destOrd="0" presId="urn:microsoft.com/office/officeart/2005/8/layout/venn1"/>
    <dgm:cxn modelId="{A151896A-9FFA-4279-9A22-B735B8991718}" srcId="{031EFA2E-9893-4CE7-BB11-64BBF637AFF3}" destId="{D6236FC9-04C5-466E-A83C-9D1737993485}" srcOrd="1" destOrd="0" parTransId="{F79DD8CE-6C17-425D-94FC-37D30A78B6E9}" sibTransId="{6CA980A6-F315-47D2-AE35-D64791F40051}"/>
    <dgm:cxn modelId="{C961E657-30C4-4755-9B81-E5BF94D13C6C}" type="presOf" srcId="{D6236FC9-04C5-466E-A83C-9D1737993485}" destId="{A44BA9C7-EB17-409E-A693-CA40CE530106}" srcOrd="0" destOrd="0" presId="urn:microsoft.com/office/officeart/2005/8/layout/venn1"/>
    <dgm:cxn modelId="{AFD01F87-8863-4F6B-A36B-0CEEEE1362D6}" type="presOf" srcId="{579A73E4-EE37-496C-BD96-1F1AD69FD9A9}" destId="{84649A78-4327-40CF-9E1B-5B581446EA1E}" srcOrd="1" destOrd="0" presId="urn:microsoft.com/office/officeart/2005/8/layout/venn1"/>
    <dgm:cxn modelId="{0D69CE9A-B01A-45E2-ABA2-F6744C12A3F3}" srcId="{031EFA2E-9893-4CE7-BB11-64BBF637AFF3}" destId="{579A73E4-EE37-496C-BD96-1F1AD69FD9A9}" srcOrd="0" destOrd="0" parTransId="{175DD13D-90F0-42B9-97FC-6A1974851A91}" sibTransId="{4F161A77-46CC-42B6-A18E-EAC7603018F4}"/>
    <dgm:cxn modelId="{CD365DA6-68F0-4F19-87D1-2DFA6CAC2BF8}" type="presOf" srcId="{031EFA2E-9893-4CE7-BB11-64BBF637AFF3}" destId="{E3E62382-2894-4922-A26A-B64820178BDA}" srcOrd="0" destOrd="0" presId="urn:microsoft.com/office/officeart/2005/8/layout/venn1"/>
    <dgm:cxn modelId="{072DBFB2-ED26-4081-87B2-918A98F644C5}" type="presOf" srcId="{579A73E4-EE37-496C-BD96-1F1AD69FD9A9}" destId="{F458C54A-97BB-4FB3-8CB5-0C75E86F4C4D}" srcOrd="0" destOrd="0" presId="urn:microsoft.com/office/officeart/2005/8/layout/venn1"/>
    <dgm:cxn modelId="{0FA96CDF-468D-4A9C-825E-CCDD8FABE98C}" type="presOf" srcId="{5E24D8DE-E31B-441F-AB18-7C8D082D44AA}" destId="{C9CC4105-C6B0-439A-9616-03A1832B1A6A}" srcOrd="1" destOrd="0" presId="urn:microsoft.com/office/officeart/2005/8/layout/venn1"/>
    <dgm:cxn modelId="{B0226EFF-F0C1-4F5D-B56F-1D7068EC7AC8}" srcId="{031EFA2E-9893-4CE7-BB11-64BBF637AFF3}" destId="{5E24D8DE-E31B-441F-AB18-7C8D082D44AA}" srcOrd="2" destOrd="0" parTransId="{108BE37E-3A70-403E-AAE8-CD81C2ADB7F6}" sibTransId="{5EBA64C6-0632-4BC8-92B3-9A05722DFEDB}"/>
    <dgm:cxn modelId="{349A7525-62A4-4DAD-8850-F8DC298DCBEE}" type="presParOf" srcId="{E3E62382-2894-4922-A26A-B64820178BDA}" destId="{F458C54A-97BB-4FB3-8CB5-0C75E86F4C4D}" srcOrd="0" destOrd="0" presId="urn:microsoft.com/office/officeart/2005/8/layout/venn1"/>
    <dgm:cxn modelId="{E9F0B905-465B-4A0F-B1A0-ED10012417E5}" type="presParOf" srcId="{E3E62382-2894-4922-A26A-B64820178BDA}" destId="{84649A78-4327-40CF-9E1B-5B581446EA1E}" srcOrd="1" destOrd="0" presId="urn:microsoft.com/office/officeart/2005/8/layout/venn1"/>
    <dgm:cxn modelId="{8DD6ACF6-6C8E-43E9-8FDA-4EA9C477D9DF}" type="presParOf" srcId="{E3E62382-2894-4922-A26A-B64820178BDA}" destId="{A44BA9C7-EB17-409E-A693-CA40CE530106}" srcOrd="2" destOrd="0" presId="urn:microsoft.com/office/officeart/2005/8/layout/venn1"/>
    <dgm:cxn modelId="{6540ABE9-D570-461D-8038-5754CD6C6E78}" type="presParOf" srcId="{E3E62382-2894-4922-A26A-B64820178BDA}" destId="{44A0C24C-C0A5-49FD-8C63-1154764DBD2B}" srcOrd="3" destOrd="0" presId="urn:microsoft.com/office/officeart/2005/8/layout/venn1"/>
    <dgm:cxn modelId="{CE417E24-8F9A-4313-9A46-6DC6FD720887}" type="presParOf" srcId="{E3E62382-2894-4922-A26A-B64820178BDA}" destId="{1F3A3B99-9303-4C98-BC0D-3A632A8C0F58}" srcOrd="4" destOrd="0" presId="urn:microsoft.com/office/officeart/2005/8/layout/venn1"/>
    <dgm:cxn modelId="{490E7CE9-4F38-49A7-BE91-8914824F6739}" type="presParOf" srcId="{E3E62382-2894-4922-A26A-B64820178BDA}" destId="{C9CC4105-C6B0-439A-9616-03A1832B1A6A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493AA2-7F3B-4BF4-BF1B-E3239AD2645D}">
      <dsp:nvSpPr>
        <dsp:cNvPr id="0" name=""/>
        <dsp:cNvSpPr/>
      </dsp:nvSpPr>
      <dsp:spPr>
        <a:xfrm>
          <a:off x="842" y="1044634"/>
          <a:ext cx="3623627" cy="4348353"/>
        </a:xfrm>
        <a:prstGeom prst="roundRect">
          <a:avLst>
            <a:gd name="adj" fmla="val 5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88900" bIns="0" numCol="1" spcCol="1270" anchor="t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kern="1200" dirty="0"/>
            <a:t>Objetivo general</a:t>
          </a:r>
        </a:p>
      </dsp:txBody>
      <dsp:txXfrm rot="16200000">
        <a:off x="-1419620" y="2465096"/>
        <a:ext cx="3565649" cy="724725"/>
      </dsp:txXfrm>
    </dsp:sp>
    <dsp:sp modelId="{6436ECFC-3F77-4CCF-B4C9-FD0C644595B1}">
      <dsp:nvSpPr>
        <dsp:cNvPr id="0" name=""/>
        <dsp:cNvSpPr/>
      </dsp:nvSpPr>
      <dsp:spPr>
        <a:xfrm>
          <a:off x="725567" y="1044634"/>
          <a:ext cx="2699602" cy="434835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2583" rIns="0" bIns="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700" kern="1200" dirty="0"/>
            <a:t>Analizar las limitaciones del diseño de la política nacional de vivienda de interés prioritario en Colombia para la construcción social de hábitat. </a:t>
          </a:r>
        </a:p>
      </dsp:txBody>
      <dsp:txXfrm>
        <a:off x="725567" y="1044634"/>
        <a:ext cx="2699602" cy="4348353"/>
      </dsp:txXfrm>
    </dsp:sp>
    <dsp:sp modelId="{AA74A675-D198-434A-921C-74E14B5F032C}">
      <dsp:nvSpPr>
        <dsp:cNvPr id="0" name=""/>
        <dsp:cNvSpPr/>
      </dsp:nvSpPr>
      <dsp:spPr>
        <a:xfrm>
          <a:off x="3751297" y="1044634"/>
          <a:ext cx="3623627" cy="4348353"/>
        </a:xfrm>
        <a:prstGeom prst="roundRect">
          <a:avLst>
            <a:gd name="adj" fmla="val 5000"/>
          </a:avLst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88900" bIns="0" numCol="1" spcCol="1270" anchor="t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kern="1200" dirty="0"/>
            <a:t>Objetivo específico 1</a:t>
          </a:r>
        </a:p>
      </dsp:txBody>
      <dsp:txXfrm rot="16200000">
        <a:off x="2330834" y="2465096"/>
        <a:ext cx="3565649" cy="724725"/>
      </dsp:txXfrm>
    </dsp:sp>
    <dsp:sp modelId="{FFE313A6-8BEF-4C34-9311-786430A6363A}">
      <dsp:nvSpPr>
        <dsp:cNvPr id="0" name=""/>
        <dsp:cNvSpPr/>
      </dsp:nvSpPr>
      <dsp:spPr>
        <a:xfrm rot="5400000">
          <a:off x="3450009" y="4499266"/>
          <a:ext cx="638812" cy="543544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90C80A-DA31-4516-ABDF-9AA53337551A}">
      <dsp:nvSpPr>
        <dsp:cNvPr id="0" name=""/>
        <dsp:cNvSpPr/>
      </dsp:nvSpPr>
      <dsp:spPr>
        <a:xfrm>
          <a:off x="4476022" y="1044634"/>
          <a:ext cx="2699602" cy="434835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2583" rIns="0" bIns="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700" kern="1200" dirty="0"/>
            <a:t>Definir a nivel teórico el concepto del hábitat y dimensiones de su construcción social.</a:t>
          </a:r>
        </a:p>
      </dsp:txBody>
      <dsp:txXfrm>
        <a:off x="4476022" y="1044634"/>
        <a:ext cx="2699602" cy="4348353"/>
      </dsp:txXfrm>
    </dsp:sp>
    <dsp:sp modelId="{7A2D8B63-382E-4D09-86E7-B2413EE42588}">
      <dsp:nvSpPr>
        <dsp:cNvPr id="0" name=""/>
        <dsp:cNvSpPr/>
      </dsp:nvSpPr>
      <dsp:spPr>
        <a:xfrm>
          <a:off x="7501751" y="1044634"/>
          <a:ext cx="3623627" cy="4348353"/>
        </a:xfrm>
        <a:prstGeom prst="roundRect">
          <a:avLst>
            <a:gd name="adj" fmla="val 5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88900" bIns="0" numCol="1" spcCol="1270" anchor="t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kern="1200" dirty="0"/>
            <a:t>Objetivo específico 2</a:t>
          </a:r>
        </a:p>
      </dsp:txBody>
      <dsp:txXfrm rot="16200000">
        <a:off x="6081289" y="2465096"/>
        <a:ext cx="3565649" cy="724725"/>
      </dsp:txXfrm>
    </dsp:sp>
    <dsp:sp modelId="{645F0D66-35E5-4FBF-9111-1176C62904F9}">
      <dsp:nvSpPr>
        <dsp:cNvPr id="0" name=""/>
        <dsp:cNvSpPr/>
      </dsp:nvSpPr>
      <dsp:spPr>
        <a:xfrm rot="5400000">
          <a:off x="7200464" y="4499266"/>
          <a:ext cx="638812" cy="543544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419F55-5671-4C85-BB2F-D373B44BC2F3}">
      <dsp:nvSpPr>
        <dsp:cNvPr id="0" name=""/>
        <dsp:cNvSpPr/>
      </dsp:nvSpPr>
      <dsp:spPr>
        <a:xfrm>
          <a:off x="8226477" y="1044634"/>
          <a:ext cx="2699602" cy="434835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2583" rIns="0" bIns="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700" kern="1200" dirty="0"/>
            <a:t>Determinar los factores que han limitado la construcción social del hábitat en las urbanizaciones del Subsidio Familiar de Vivienda en Especie (SFVE) a nivel genérico.</a:t>
          </a:r>
        </a:p>
      </dsp:txBody>
      <dsp:txXfrm>
        <a:off x="8226477" y="1044634"/>
        <a:ext cx="2699602" cy="43483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58C54A-97BB-4FB3-8CB5-0C75E86F4C4D}">
      <dsp:nvSpPr>
        <dsp:cNvPr id="0" name=""/>
        <dsp:cNvSpPr/>
      </dsp:nvSpPr>
      <dsp:spPr>
        <a:xfrm>
          <a:off x="2389793" y="70400"/>
          <a:ext cx="3379220" cy="3379220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s-CO" sz="2800" kern="1200" dirty="0"/>
            <a:t>¿Qué es conocimiento?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s-CO" sz="1600" kern="1200" dirty="0"/>
            <a:t>Berger &amp; Luckman (1968)</a:t>
          </a:r>
        </a:p>
      </dsp:txBody>
      <dsp:txXfrm>
        <a:off x="2840356" y="661763"/>
        <a:ext cx="2478094" cy="1520649"/>
      </dsp:txXfrm>
    </dsp:sp>
    <dsp:sp modelId="{A44BA9C7-EB17-409E-A693-CA40CE530106}">
      <dsp:nvSpPr>
        <dsp:cNvPr id="0" name=""/>
        <dsp:cNvSpPr/>
      </dsp:nvSpPr>
      <dsp:spPr>
        <a:xfrm>
          <a:off x="3609129" y="2182413"/>
          <a:ext cx="3379220" cy="3379220"/>
        </a:xfrm>
        <a:prstGeom prst="ellipse">
          <a:avLst/>
        </a:prstGeom>
        <a:solidFill>
          <a:schemeClr val="accent5">
            <a:alpha val="50000"/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s-CO" sz="2800" kern="1200" dirty="0"/>
            <a:t>¿Qué es habitar?</a:t>
          </a:r>
          <a:br>
            <a:rPr lang="es-CO" sz="2800" kern="1200" dirty="0"/>
          </a:br>
          <a:r>
            <a:rPr lang="es-CO" sz="1600" kern="1200" dirty="0"/>
            <a:t>Heidegger (1994)</a:t>
          </a:r>
          <a:endParaRPr lang="es-CO" sz="2800" kern="1200" dirty="0"/>
        </a:p>
      </dsp:txBody>
      <dsp:txXfrm>
        <a:off x="4642607" y="3055378"/>
        <a:ext cx="2027532" cy="1858571"/>
      </dsp:txXfrm>
    </dsp:sp>
    <dsp:sp modelId="{1F3A3B99-9303-4C98-BC0D-3A632A8C0F58}">
      <dsp:nvSpPr>
        <dsp:cNvPr id="0" name=""/>
        <dsp:cNvSpPr/>
      </dsp:nvSpPr>
      <dsp:spPr>
        <a:xfrm>
          <a:off x="1170458" y="2182413"/>
          <a:ext cx="3379220" cy="3379220"/>
        </a:xfrm>
        <a:prstGeom prst="ellipse">
          <a:avLst/>
        </a:prstGeom>
        <a:solidFill>
          <a:schemeClr val="accent5">
            <a:alpha val="50000"/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s-CO" sz="2800" kern="1200" dirty="0"/>
            <a:t>¿Qué es real?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s-CO" sz="1600" kern="1200" dirty="0"/>
            <a:t>Berger &amp; Luckman (1968)</a:t>
          </a:r>
        </a:p>
      </dsp:txBody>
      <dsp:txXfrm>
        <a:off x="1488668" y="3055378"/>
        <a:ext cx="2027532" cy="18585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3C30A5-A4E1-4684-85F6-B00BADCC82EE}" type="datetimeFigureOut">
              <a:rPr lang="es-CO" smtClean="0"/>
              <a:t>28/09/2018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E5915C-B421-488C-90E3-779A4478F29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56244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C00D8A-D900-4DD4-80DF-8E84D593E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48B8583-FD13-4D68-BC9F-6D555A56EC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36EDAA1-FA81-4E68-8435-D3E68531E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A9F53-94A8-4445-B52B-7BD7464460E9}" type="datetime1">
              <a:rPr lang="es-CO" smtClean="0"/>
              <a:t>28/09/2018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93C6945-D2AB-40EA-B2F4-DD50EE482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/>
              <a:t>XIII Seminario Internacional de Investigación Urbana y Regional 26 - 28 de septiembre 2018, Barranquilla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CF1742C-46E9-4C73-B9D7-46092751F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09FAD-099E-4EC6-B47D-93739F31527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87803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3C83EE-0BB5-41E1-BAF1-32FB3CF89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12D2221-0D38-4DF8-B39F-71E71A75FD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3597903-D045-4625-BB66-41C12CCAE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41346-3111-468F-9DC0-F3E8D9BA140A}" type="datetime1">
              <a:rPr lang="es-CO" smtClean="0"/>
              <a:t>28/09/2018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FE95C30-5B22-41C2-91FE-31AEC7343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/>
              <a:t>XIII Seminario Internacional de Investigación Urbana y Regional 26 - 28 de septiembre 2018, Barranquilla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B37BF0F-71CD-4C78-87C6-59541922F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09FAD-099E-4EC6-B47D-93739F31527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776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709E5F7-03D6-4CDB-A48E-7A38E8A29D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0D9874D-FD4B-466D-9B92-C2A4F44414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E6ACAC-AD49-48FB-A1FF-BAD7F09B9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05D90-1E75-46F9-B844-C97C0A142442}" type="datetime1">
              <a:rPr lang="es-CO" smtClean="0"/>
              <a:t>28/09/2018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3C8893-ACA8-4667-BD8E-4690D1F27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/>
              <a:t>XIII Seminario Internacional de Investigación Urbana y Regional 26 - 28 de septiembre 2018, Barranquilla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1B1D0FF-6128-4EC6-9222-C30DCC570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09FAD-099E-4EC6-B47D-93739F31527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83144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493FDE-E3EC-41F4-9C62-B6232B7FB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E0657A2-D5BD-448A-BA64-7295F87E1A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EDAD75-08A0-4894-8904-F7A98C968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66BA6-CAE1-4D56-9D46-F2F31FCB2883}" type="datetime1">
              <a:rPr lang="es-CO" smtClean="0"/>
              <a:t>28/09/2018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EE52C89-C40A-4F7B-8117-9E4D78189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/>
              <a:t>XIII Seminario Internacional de Investigación Urbana y Regional 26 - 28 de septiembre 2018, Barranquilla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C9A36D4-3252-439F-989E-C58FE6A7B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09FAD-099E-4EC6-B47D-93739F31527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07752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E7DC29-771B-4BDE-9B96-9AF0E5B87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2EB8E0A-0765-4DB2-87B1-B64DA8E57A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74600F1-E6F7-42C0-ABF7-68E4B21BA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FF914-F917-4CA5-A5B7-81E3904302DB}" type="datetime1">
              <a:rPr lang="es-CO" smtClean="0"/>
              <a:t>28/09/2018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7E1B07-025C-4D45-B9CA-1FD05BA89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/>
              <a:t>XIII Seminario Internacional de Investigación Urbana y Regional 26 - 28 de septiembre 2018, Barranquilla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A59CF16-BB7D-467C-B54B-58922EEAE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09FAD-099E-4EC6-B47D-93739F31527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49082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BF0305-8E08-497F-AF71-0B6CE844C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C0CA89D-5FE3-46E5-8291-706A5FDD09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50C76C1-7F15-4872-8F63-8236848F05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2D50069-F037-4C84-8BF8-D22B5FB89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A39AA-C036-4CEE-B1A9-D04C0678B364}" type="datetime1">
              <a:rPr lang="es-CO" smtClean="0"/>
              <a:t>28/09/2018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A3B718D-DD5C-45B5-97D4-F096401CB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/>
              <a:t>XIII Seminario Internacional de Investigación Urbana y Regional 26 - 28 de septiembre 2018, Barranquilla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3EA9FE3-35E3-4CB1-B834-D2965D4D8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09FAD-099E-4EC6-B47D-93739F31527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1244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8EEECD-BA35-4BDE-AACB-DC7715913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C5C2C04-962F-4A2E-B28F-D1BCD9F527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C45E209-2F14-4733-95E7-A035038005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D3C9AA3-C283-4A97-9C64-C34B6877AD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7E5068D-13AC-4C28-89BD-8EEF13F115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A0D7E7E-CC38-4218-98F3-4191B9A23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2B31-3DAB-4D5B-A391-F613A58F8C52}" type="datetime1">
              <a:rPr lang="es-CO" smtClean="0"/>
              <a:t>28/09/2018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DD527B8-A57E-4D94-8845-38EB2A523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/>
              <a:t>XIII Seminario Internacional de Investigación Urbana y Regional 26 - 28 de septiembre 2018, Barranquilla</a:t>
            </a:r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C6C54B9-5FB6-4633-933B-E18BF4783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09FAD-099E-4EC6-B47D-93739F31527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44017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D4563B-B5B3-40E0-8F34-CFBA4A7C4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DE5AD48-B372-4129-9A48-8FF222CF2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EDF8D-687C-4B0D-A0AF-8DE3406A1437}" type="datetime1">
              <a:rPr lang="es-CO" smtClean="0"/>
              <a:t>28/09/2018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B624FE5-4AC3-41A9-8691-304EF4672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/>
              <a:t>XIII Seminario Internacional de Investigación Urbana y Regional 26 - 28 de septiembre 2018, Barranquilla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6DD72EB-8EBA-4FD2-8875-C9837AD10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09FAD-099E-4EC6-B47D-93739F31527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65184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DF9FF03-6564-41A1-B884-E531F50DF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C50ED-17AD-4DCA-8CEA-0C04493AB847}" type="datetime1">
              <a:rPr lang="es-CO" smtClean="0"/>
              <a:t>28/09/2018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E3EAADA-563C-41A8-A369-D8266D395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/>
              <a:t>XIII Seminario Internacional de Investigación Urbana y Regional 26 - 28 de septiembre 2018, Barranquilla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713684C-FC78-4C8B-98B7-9B281776D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09FAD-099E-4EC6-B47D-93739F31527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1940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805D9F-27A3-4566-9042-B24CFFB85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E98C0E7-55E3-4832-B4BA-F9899ABAF6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E07FDD5-627D-4740-B851-8112D3F6A1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6446C57-D22F-47B3-BE42-9E3592FFB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BFF5E-4733-4232-947F-DF016155C669}" type="datetime1">
              <a:rPr lang="es-CO" smtClean="0"/>
              <a:t>28/09/2018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1668D31-309C-4113-8075-D9B0B7084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/>
              <a:t>XIII Seminario Internacional de Investigación Urbana y Regional 26 - 28 de septiembre 2018, Barranquilla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75338D3-8486-4E28-933A-75E8CEAC7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09FAD-099E-4EC6-B47D-93739F31527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18224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80F838-ADE5-4F41-89EE-1286DDDAE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A2C6345-5299-49B6-B8C1-29B27B8F2D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7CA1C04-E8F1-41A4-96E3-6B6FD412F9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2A4774E-3C22-4435-8AA6-D9665EB8D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708BB-40A7-48A3-957B-D856D4AE2603}" type="datetime1">
              <a:rPr lang="es-CO" smtClean="0"/>
              <a:t>28/09/2018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22ADB93-6CCA-4180-89CA-694A80154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/>
              <a:t>XIII Seminario Internacional de Investigación Urbana y Regional 26 - 28 de septiembre 2018, Barranquilla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563972-F49B-4329-8FA2-CF24CFCEA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09FAD-099E-4EC6-B47D-93739F31527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87730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754320-8AF3-4992-9D92-5AED3AB3E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368CB7B-BA59-495C-990A-1D46DA42D9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C6E7DE-3E7F-4F80-962C-35D6FA98F5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A3E07-6D47-41B4-A7B2-25E070CB0578}" type="datetime1">
              <a:rPr lang="es-CO" smtClean="0"/>
              <a:t>28/09/2018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EABA3F7-2439-46AD-9BB5-17C56375FF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CO"/>
              <a:t>XIII Seminario Internacional de Investigación Urbana y Regional 26 - 28 de septiembre 2018, Barranquilla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167199-C227-4836-BB76-AC55296649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09FAD-099E-4EC6-B47D-93739F31527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64810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BEB27306-E5C1-4811-AFA2-E7F2449D58C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5394" b="20821"/>
          <a:stretch/>
        </p:blipFill>
        <p:spPr>
          <a:xfrm>
            <a:off x="0" y="-601989"/>
            <a:ext cx="12192000" cy="5008292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B6B4D7D1-37A2-483B-88C5-017EA741EB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1433" y="3252075"/>
            <a:ext cx="10764145" cy="989556"/>
          </a:xfrm>
          <a:solidFill>
            <a:schemeClr val="accent6">
              <a:lumMod val="75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s-CO" sz="3200" b="1" dirty="0">
                <a:solidFill>
                  <a:schemeClr val="bg1"/>
                </a:solidFill>
              </a:rPr>
              <a:t>Construcción social del hábitat en vivienda de interés prioritario: una aproximación teórica</a:t>
            </a:r>
            <a:endParaRPr lang="es-CO" sz="2400" b="1" dirty="0">
              <a:solidFill>
                <a:schemeClr val="bg1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E33267F-3201-49C3-957E-EEA477A080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98668" y="4615997"/>
            <a:ext cx="7813438" cy="1454448"/>
          </a:xfrm>
        </p:spPr>
        <p:txBody>
          <a:bodyPr>
            <a:normAutofit fontScale="92500" lnSpcReduction="20000"/>
          </a:bodyPr>
          <a:lstStyle/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s-CO" sz="2000" dirty="0">
                <a:solidFill>
                  <a:schemeClr val="bg2">
                    <a:lumMod val="50000"/>
                  </a:schemeClr>
                </a:solidFill>
              </a:rPr>
              <a:t>Lenka Sobotova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s-CO" sz="2000" dirty="0">
                <a:solidFill>
                  <a:schemeClr val="bg2">
                    <a:lumMod val="50000"/>
                  </a:schemeClr>
                </a:solidFill>
              </a:rPr>
              <a:t>Centro de Investigaciones y Proyectos Especiales – CIPE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s-CO" sz="2000" dirty="0">
                <a:solidFill>
                  <a:schemeClr val="bg2">
                    <a:lumMod val="50000"/>
                  </a:schemeClr>
                </a:solidFill>
              </a:rPr>
              <a:t>Facultad de Finanzas, Gobierno y Relaciones Internacionales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s-CO" sz="2000" dirty="0">
                <a:solidFill>
                  <a:schemeClr val="bg2">
                    <a:lumMod val="50000"/>
                  </a:schemeClr>
                </a:solidFill>
              </a:rPr>
              <a:t>Universidad Externado de Colombia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s-CO" sz="2000" dirty="0">
                <a:solidFill>
                  <a:schemeClr val="bg2">
                    <a:lumMod val="50000"/>
                  </a:schemeClr>
                </a:solidFill>
              </a:rPr>
              <a:t>lenka.sobotova@uexternado.edu.co</a:t>
            </a:r>
          </a:p>
        </p:txBody>
      </p:sp>
      <p:sp>
        <p:nvSpPr>
          <p:cNvPr id="11" name="Marcador de pie de página 2">
            <a:extLst>
              <a:ext uri="{FF2B5EF4-FFF2-40B4-BE49-F238E27FC236}">
                <a16:creationId xmlns:a16="http://schemas.microsoft.com/office/drawing/2014/main" id="{DAD90100-7951-4189-A22E-1877D5428DBA}"/>
              </a:ext>
            </a:extLst>
          </p:cNvPr>
          <p:cNvSpPr txBox="1">
            <a:spLocks/>
          </p:cNvSpPr>
          <p:nvPr/>
        </p:nvSpPr>
        <p:spPr>
          <a:xfrm rot="16200000">
            <a:off x="10879535" y="3259612"/>
            <a:ext cx="2259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CO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dirty="0">
                <a:solidFill>
                  <a:schemeClr val="bg1"/>
                </a:solidFill>
              </a:rPr>
              <a:t>Malambo, Atlántico (2017)</a:t>
            </a:r>
          </a:p>
        </p:txBody>
      </p:sp>
      <p:pic>
        <p:nvPicPr>
          <p:cNvPr id="13" name="Obrázek 1" descr="cid:image001.png@01D2050E.21CD7640">
            <a:extLst>
              <a:ext uri="{FF2B5EF4-FFF2-40B4-BE49-F238E27FC236}">
                <a16:creationId xmlns:a16="http://schemas.microsoft.com/office/drawing/2014/main" id="{04368EB6-F01B-4BAB-BB1D-FF726F67E8AF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68"/>
          <a:stretch/>
        </p:blipFill>
        <p:spPr bwMode="auto">
          <a:xfrm>
            <a:off x="713927" y="4657480"/>
            <a:ext cx="2184741" cy="1454448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Marcador de pie de página 2">
            <a:extLst>
              <a:ext uri="{FF2B5EF4-FFF2-40B4-BE49-F238E27FC236}">
                <a16:creationId xmlns:a16="http://schemas.microsoft.com/office/drawing/2014/main" id="{F33BD8A4-C19B-471D-A7A6-76DCDB621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s-CO" dirty="0"/>
              <a:t>XIII Seminario Internacional de Investigación Urbana y Regional 26 - 28 de septiembre 2018, Barranquilla</a:t>
            </a:r>
          </a:p>
        </p:txBody>
      </p:sp>
    </p:spTree>
    <p:extLst>
      <p:ext uri="{BB962C8B-B14F-4D97-AF65-F5344CB8AC3E}">
        <p14:creationId xmlns:p14="http://schemas.microsoft.com/office/powerpoint/2010/main" val="41716897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B8EACF-6738-4C2F-B645-AF1D15C7D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606548" cy="1325563"/>
          </a:xfrm>
        </p:spPr>
        <p:txBody>
          <a:bodyPr/>
          <a:lstStyle/>
          <a:p>
            <a:r>
              <a:rPr lang="es-CO" b="1" dirty="0"/>
              <a:t>Interacción social: </a:t>
            </a:r>
            <a:r>
              <a:rPr lang="es-CO" dirty="0"/>
              <a:t>cohesión social/comunitaria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D79947B-A5FD-47FF-BBFE-9D5D1CEE6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/>
              <a:t>XIII Seminario Internacional de Investigación Urbana y Regional 26 - 28 de septiembre 2018, Barranquilla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DE51E436-F3FF-42A5-AF53-ED77BC402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09FAD-099E-4EC6-B47D-93739F315275}" type="slidenum">
              <a:rPr lang="es-CO" smtClean="0"/>
              <a:t>10</a:t>
            </a:fld>
            <a:endParaRPr lang="es-CO"/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112E7D19-9668-4E33-B7B3-04973646BF34}"/>
              </a:ext>
            </a:extLst>
          </p:cNvPr>
          <p:cNvSpPr/>
          <p:nvPr/>
        </p:nvSpPr>
        <p:spPr>
          <a:xfrm>
            <a:off x="6217921" y="1574899"/>
            <a:ext cx="5539494" cy="4460796"/>
          </a:xfrm>
          <a:prstGeom prst="roundRect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CO" sz="1600" dirty="0"/>
              <a:t>“Está roto el tejido social, porque no se conocen. Llevan tres años allí y todavía no se conocen entre ellos” (funcionario MVTC, SNAIS, 2017).</a:t>
            </a:r>
          </a:p>
          <a:p>
            <a:pPr algn="just"/>
            <a:endParaRPr lang="es-CO" sz="1600" dirty="0"/>
          </a:p>
          <a:p>
            <a:pPr algn="just"/>
            <a:r>
              <a:rPr lang="es-CO" sz="1600" dirty="0"/>
              <a:t>“La gente se conoce, pero no hay amigos (…) No hay mucha comunicación entre vecinos” (habitante del Llano Verde, Cali, 2017).</a:t>
            </a:r>
          </a:p>
          <a:p>
            <a:pPr algn="just"/>
            <a:endParaRPr lang="es-CO" sz="1600" dirty="0"/>
          </a:p>
          <a:p>
            <a:pPr algn="just"/>
            <a:r>
              <a:rPr lang="es-CO" sz="1600" dirty="0"/>
              <a:t>“los más despierticos” vs “vegetando prácticamente” (habitante del Llano Verde, Cali, 2017).</a:t>
            </a:r>
          </a:p>
          <a:p>
            <a:pPr algn="just"/>
            <a:endParaRPr lang="es-CO" sz="1600" dirty="0"/>
          </a:p>
          <a:p>
            <a:pPr algn="just"/>
            <a:r>
              <a:rPr lang="es-CO" sz="1600" dirty="0"/>
              <a:t>“regionalismo es sano, supervivencia no se sana” (habitante del Llano Verde, Cali, 2017).</a:t>
            </a:r>
          </a:p>
          <a:p>
            <a:pPr algn="just"/>
            <a:endParaRPr lang="es-CO" sz="1600" dirty="0"/>
          </a:p>
          <a:p>
            <a:pPr algn="just"/>
            <a:r>
              <a:rPr lang="es-CO" sz="1600" dirty="0"/>
              <a:t>“Adentro es más potencial bueno que malo (…) hay mucha potencialidad allí” (funcionario MVTC, SNAIS, 2017).</a:t>
            </a: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5E75730B-4E2E-4C86-ABFE-DBC8A0053A4D}"/>
              </a:ext>
            </a:extLst>
          </p:cNvPr>
          <p:cNvSpPr/>
          <p:nvPr/>
        </p:nvSpPr>
        <p:spPr>
          <a:xfrm>
            <a:off x="434586" y="1574899"/>
            <a:ext cx="5487874" cy="4528899"/>
          </a:xfrm>
          <a:prstGeom prst="round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CO" sz="2000" dirty="0"/>
              <a:t>Russell (1949), considerando el ser humano como ser social, entiende el instinto natural como base de la convivencia humana. El instinto oscila entre “la amistad” o “la solidaridad” hacia su tribu, familia o comunidad y “la hostilidad” hacia los otros, los externos a su círculo social y comunitario. Sin embargo, la cohesión social y comunitaria en sociedades y comunidades se ha basado de manera incremental en el miedo de una comunidad y sus miembros frente al otro, el extraño, el no-miembro, más que en una solidaridad tribal interna (Russell, 1949).</a:t>
            </a:r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val="2985592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B8EACF-6738-4C2F-B645-AF1D15C7D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/>
              <a:t>Interacción social: </a:t>
            </a:r>
            <a:r>
              <a:rPr lang="es-CO" dirty="0"/>
              <a:t>violencia urbana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D79947B-A5FD-47FF-BBFE-9D5D1CEE6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dirty="0"/>
              <a:t>XIII Seminario Internacional de Investigación Urbana y Regional 26 - 28 de septiembre 2018, Barranquilla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14D61FA7-A4E5-4B62-A785-48F116F66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09FAD-099E-4EC6-B47D-93739F315275}" type="slidenum">
              <a:rPr lang="es-CO" smtClean="0"/>
              <a:t>11</a:t>
            </a:fld>
            <a:endParaRPr lang="es-CO" dirty="0"/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BEF20209-C5BD-46DC-9B71-4B574EA88BEC}"/>
              </a:ext>
            </a:extLst>
          </p:cNvPr>
          <p:cNvSpPr/>
          <p:nvPr/>
        </p:nvSpPr>
        <p:spPr>
          <a:xfrm>
            <a:off x="608125" y="1574899"/>
            <a:ext cx="4589207" cy="3779758"/>
          </a:xfrm>
          <a:prstGeom prst="round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s-CO" sz="2400" dirty="0"/>
              <a:t>Perea (2016) propone las tres siguientes categorías analíticas:</a:t>
            </a:r>
          </a:p>
          <a:p>
            <a:pPr algn="just"/>
            <a:endParaRPr lang="es-CO" sz="2400" dirty="0"/>
          </a:p>
          <a:p>
            <a:pPr marL="457200" indent="-457200">
              <a:buFont typeface="+mj-lt"/>
              <a:buAutoNum type="arabicPeriod"/>
            </a:pPr>
            <a:r>
              <a:rPr lang="es-CO" sz="2400" dirty="0"/>
              <a:t>Naturaleza del poder criminal</a:t>
            </a:r>
          </a:p>
          <a:p>
            <a:pPr marL="457200" indent="-457200">
              <a:buFont typeface="+mj-lt"/>
              <a:buAutoNum type="arabicPeriod"/>
            </a:pPr>
            <a:r>
              <a:rPr lang="es-CO" sz="2400" dirty="0"/>
              <a:t>Producción social del acontecimiento criminal</a:t>
            </a:r>
          </a:p>
          <a:p>
            <a:pPr marL="457200" indent="-457200">
              <a:buFont typeface="+mj-lt"/>
              <a:buAutoNum type="arabicPeriod"/>
            </a:pPr>
            <a:r>
              <a:rPr lang="es-CO" sz="2400" dirty="0"/>
              <a:t>Tramas simbólicas de la violencia urbana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553136E4-3BD6-4F4F-BD72-4378C87C83C6}"/>
              </a:ext>
            </a:extLst>
          </p:cNvPr>
          <p:cNvSpPr/>
          <p:nvPr/>
        </p:nvSpPr>
        <p:spPr>
          <a:xfrm>
            <a:off x="5527695" y="1574899"/>
            <a:ext cx="6229719" cy="4188381"/>
          </a:xfrm>
          <a:prstGeom prst="roundRect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CO" sz="1600" dirty="0"/>
              <a:t>“Los proyectos están pegados a esta zona y se replica la conducta en los proyectos” (funcionario MVTC, SNAIS, 2017).</a:t>
            </a:r>
          </a:p>
          <a:p>
            <a:pPr algn="just"/>
            <a:endParaRPr lang="es-CO" sz="1600" dirty="0"/>
          </a:p>
          <a:p>
            <a:pPr algn="just"/>
            <a:r>
              <a:rPr lang="es-CO" sz="1600" dirty="0"/>
              <a:t>“Los grupos criminales ven los jóvenes como un negocio” (funcionario MVTC, SNAIS, 2017).</a:t>
            </a:r>
          </a:p>
          <a:p>
            <a:pPr algn="just"/>
            <a:endParaRPr lang="es-CO" sz="1600" dirty="0"/>
          </a:p>
          <a:p>
            <a:pPr algn="just"/>
            <a:r>
              <a:rPr lang="es-CO" sz="1600" dirty="0"/>
              <a:t>“Hay que mantener los muchachos ocupados. Un delincuente menos, un homicidio menos” (líder comunitario, Distrito Aguablanca, Cali, 2018).</a:t>
            </a:r>
          </a:p>
          <a:p>
            <a:pPr algn="just"/>
            <a:endParaRPr lang="es-CO" sz="1600" dirty="0"/>
          </a:p>
          <a:p>
            <a:pPr algn="just"/>
            <a:r>
              <a:rPr lang="es-CO" sz="1600" dirty="0"/>
              <a:t>“Ella habla, trabaja con ellos (…) Como es ex guerrillera tiene su mismo lenguaje (…) Tiene dos </a:t>
            </a:r>
            <a:r>
              <a:rPr lang="es-CO" sz="1600" dirty="0" err="1"/>
              <a:t>bodyguards</a:t>
            </a:r>
            <a:r>
              <a:rPr lang="es-CO" sz="1600" dirty="0"/>
              <a:t>” (habitante de Llano Verde, Cali, 2017).</a:t>
            </a:r>
          </a:p>
          <a:p>
            <a:pPr algn="just"/>
            <a:endParaRPr lang="es-CO" sz="1600" dirty="0"/>
          </a:p>
          <a:p>
            <a:pPr algn="just"/>
            <a:r>
              <a:rPr lang="es-CO" sz="1600" dirty="0"/>
              <a:t>“Lucha por el territorio sin control” (trabajador social, Cali, 2018).</a:t>
            </a:r>
          </a:p>
        </p:txBody>
      </p:sp>
    </p:spTree>
    <p:extLst>
      <p:ext uri="{BB962C8B-B14F-4D97-AF65-F5344CB8AC3E}">
        <p14:creationId xmlns:p14="http://schemas.microsoft.com/office/powerpoint/2010/main" val="942587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B8EACF-6738-4C2F-B645-AF1D15C7D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/>
              <a:t>Institucionalización: </a:t>
            </a:r>
            <a:r>
              <a:rPr lang="es-CO" dirty="0"/>
              <a:t>barreras invisibles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D79947B-A5FD-47FF-BBFE-9D5D1CEE6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/>
              <a:t>XIII Seminario Internacional de Investigación Urbana y Regional 26 - 28 de septiembre 2018, Barranquilla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FF324AA8-2047-4DD4-A787-5ED3EFA0A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09FAD-099E-4EC6-B47D-93739F315275}" type="slidenum">
              <a:rPr lang="es-CO" smtClean="0"/>
              <a:t>12</a:t>
            </a:fld>
            <a:endParaRPr lang="es-CO"/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BB969618-E3E8-407D-B383-98BAE2575BF4}"/>
              </a:ext>
            </a:extLst>
          </p:cNvPr>
          <p:cNvSpPr/>
          <p:nvPr/>
        </p:nvSpPr>
        <p:spPr>
          <a:xfrm>
            <a:off x="5386111" y="1574899"/>
            <a:ext cx="6371304" cy="3643551"/>
          </a:xfrm>
          <a:prstGeom prst="roundRect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CO" sz="1600" dirty="0"/>
              <a:t>“Reubicados se mantienen en la cama todo el día (…) un invasor profesional (…) el desplazado es trabajador” (habitante del Llano Verde, Cali, 2017).</a:t>
            </a:r>
          </a:p>
          <a:p>
            <a:pPr algn="just"/>
            <a:endParaRPr lang="es-CO" sz="1600" dirty="0"/>
          </a:p>
          <a:p>
            <a:pPr algn="just"/>
            <a:r>
              <a:rPr lang="es-CO" sz="1600" dirty="0"/>
              <a:t>“Combatir fronteras invisibles que puedan recorrer sus barrios (…) equipos mezclados” (funcionario Alcaldía de Cali, 2018).</a:t>
            </a:r>
          </a:p>
          <a:p>
            <a:pPr algn="just"/>
            <a:endParaRPr lang="es-CO" sz="1600" dirty="0"/>
          </a:p>
          <a:p>
            <a:pPr algn="just"/>
            <a:r>
              <a:rPr lang="es-CO" sz="1600" dirty="0"/>
              <a:t>“Me daba miedo entrar al inicio al Llano Verde, ya no, ya lo conozco” (taxista, Cali, 2017).</a:t>
            </a:r>
          </a:p>
          <a:p>
            <a:pPr algn="just"/>
            <a:endParaRPr lang="es-CO" sz="1600" dirty="0"/>
          </a:p>
          <a:p>
            <a:pPr algn="just"/>
            <a:r>
              <a:rPr lang="es-CO" sz="1600" dirty="0"/>
              <a:t>“Si viven en cierta zona, aceptan el rechazo por parte de las entidades públicas (…) se re victimizan y se estigmatizan” (funcionario MVTC, SNAIS, 2017).</a:t>
            </a:r>
            <a:endParaRPr lang="es-CO" dirty="0"/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98C233CA-CE2F-4DB2-B91A-2F260786FEBC}"/>
              </a:ext>
            </a:extLst>
          </p:cNvPr>
          <p:cNvSpPr/>
          <p:nvPr/>
        </p:nvSpPr>
        <p:spPr>
          <a:xfrm>
            <a:off x="608125" y="1574899"/>
            <a:ext cx="4374371" cy="2962513"/>
          </a:xfrm>
          <a:prstGeom prst="round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400" dirty="0"/>
              <a:t>Inter- e </a:t>
            </a:r>
            <a:r>
              <a:rPr lang="es-CO" sz="2400" dirty="0" err="1"/>
              <a:t>intra-barrial</a:t>
            </a:r>
            <a:endParaRPr lang="es-CO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400" dirty="0"/>
              <a:t>Etiquetaje entre subgrupos (espacial, social, político)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400" dirty="0"/>
              <a:t>Repartición del territorio entre pandillas y GVO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400" dirty="0"/>
              <a:t>Jerarquías locales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400" dirty="0"/>
              <a:t>Afuera y adentro</a:t>
            </a:r>
          </a:p>
        </p:txBody>
      </p:sp>
    </p:spTree>
    <p:extLst>
      <p:ext uri="{BB962C8B-B14F-4D97-AF65-F5344CB8AC3E}">
        <p14:creationId xmlns:p14="http://schemas.microsoft.com/office/powerpoint/2010/main" val="3381279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>
            <a:extLst>
              <a:ext uri="{FF2B5EF4-FFF2-40B4-BE49-F238E27FC236}">
                <a16:creationId xmlns:a16="http://schemas.microsoft.com/office/drawing/2014/main" id="{02E5A629-953C-45E2-8033-60CB1C7672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4878" y="4455952"/>
            <a:ext cx="4076456" cy="2445874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09B8EACF-6738-4C2F-B645-AF1D15C7D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3774"/>
            <a:ext cx="10515600" cy="1325563"/>
          </a:xfrm>
        </p:spPr>
        <p:txBody>
          <a:bodyPr/>
          <a:lstStyle/>
          <a:p>
            <a:r>
              <a:rPr lang="es-CO" dirty="0"/>
              <a:t>Reflexiones….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D79947B-A5FD-47FF-BBFE-9D5D1CEE6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/>
              <a:t>XIII Seminario Internacional de Investigación Urbana y Regional 26 - 28 de septiembre 2018, Barranquilla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1FF86F80-D6CB-479A-9EB9-D6F0F54E7815}"/>
              </a:ext>
            </a:extLst>
          </p:cNvPr>
          <p:cNvSpPr/>
          <p:nvPr/>
        </p:nvSpPr>
        <p:spPr>
          <a:xfrm>
            <a:off x="838200" y="1389667"/>
            <a:ext cx="1029388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CO" sz="2400" dirty="0"/>
              <a:t>¿Cómo operacionalizar los conceptos del hábitat y la construcción social del hábitat en los contextos urbanos complejos, como son las urbanizaciones de vivienda de interés social y prioritario en Colombia</a:t>
            </a:r>
            <a:r>
              <a:rPr lang="es-CO" sz="2400" dirty="0">
                <a:latin typeface="Arial" panose="020B0604020202020204" pitchFamily="34" charset="0"/>
              </a:rPr>
              <a:t>?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s-CO" sz="2400" dirty="0">
              <a:latin typeface="Arial" panose="020B0604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s-CO" sz="2400" dirty="0">
              <a:latin typeface="Arial" panose="020B0604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CO" sz="2400" dirty="0"/>
              <a:t>¿Cómo capturar los símbolos y los significados dados por establecidos por los habitantes de las urbanizaciones de vivienda de interés prioritario?</a:t>
            </a:r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A73FE28-E403-4A61-B084-D2318EB7A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09FAD-099E-4EC6-B47D-93739F315275}" type="slidenum">
              <a:rPr lang="es-CO" smtClean="0"/>
              <a:t>13</a:t>
            </a:fld>
            <a:endParaRPr lang="es-CO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514EEDC-1514-4740-9440-433271CDE0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45488" y="4460434"/>
            <a:ext cx="4041058" cy="2424635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0CBC4108-24FE-446C-B9E5-C2C092F94A5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9562" y="4460434"/>
            <a:ext cx="4041059" cy="2424635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E91EE334-FE46-447E-AB0B-0A52110CC59B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89" t="31589" r="38810" b="21253"/>
          <a:stretch/>
        </p:blipFill>
        <p:spPr>
          <a:xfrm>
            <a:off x="8757411" y="4455952"/>
            <a:ext cx="3457639" cy="2445874"/>
          </a:xfrm>
          <a:prstGeom prst="rect">
            <a:avLst/>
          </a:prstGeom>
        </p:spPr>
      </p:pic>
      <p:sp>
        <p:nvSpPr>
          <p:cNvPr id="10" name="Marcador de pie de página 2">
            <a:extLst>
              <a:ext uri="{FF2B5EF4-FFF2-40B4-BE49-F238E27FC236}">
                <a16:creationId xmlns:a16="http://schemas.microsoft.com/office/drawing/2014/main" id="{174F1C93-C372-41C4-B77D-1E3ECE31D2C0}"/>
              </a:ext>
            </a:extLst>
          </p:cNvPr>
          <p:cNvSpPr txBox="1">
            <a:spLocks/>
          </p:cNvSpPr>
          <p:nvPr/>
        </p:nvSpPr>
        <p:spPr>
          <a:xfrm>
            <a:off x="93458" y="6519945"/>
            <a:ext cx="269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CO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dirty="0">
                <a:solidFill>
                  <a:schemeClr val="bg1"/>
                </a:solidFill>
              </a:rPr>
              <a:t>Llano Verde, Cali, Valle de Cauca (2017)</a:t>
            </a:r>
          </a:p>
        </p:txBody>
      </p:sp>
    </p:spTree>
    <p:extLst>
      <p:ext uri="{BB962C8B-B14F-4D97-AF65-F5344CB8AC3E}">
        <p14:creationId xmlns:p14="http://schemas.microsoft.com/office/powerpoint/2010/main" val="19487771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B8EACF-6738-4C2F-B645-AF1D15C7D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Referencias</a:t>
            </a:r>
          </a:p>
        </p:txBody>
      </p:sp>
      <p:sp>
        <p:nvSpPr>
          <p:cNvPr id="5" name="Marcador de contenido 3">
            <a:extLst>
              <a:ext uri="{FF2B5EF4-FFF2-40B4-BE49-F238E27FC236}">
                <a16:creationId xmlns:a16="http://schemas.microsoft.com/office/drawing/2014/main" id="{20F53567-ED3F-4F3A-9167-F659528A87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2739" y="1516135"/>
            <a:ext cx="10426521" cy="470178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ES" sz="2400" dirty="0"/>
              <a:t>Berger, P. L. &amp; Luckmann, T. (1968). </a:t>
            </a:r>
            <a:r>
              <a:rPr lang="es-ES" sz="2400" i="1" dirty="0"/>
              <a:t>La construcción social de la realidad.</a:t>
            </a:r>
            <a:r>
              <a:rPr lang="es-ES" sz="2400" dirty="0"/>
              <a:t> </a:t>
            </a:r>
            <a:r>
              <a:rPr lang="fr-FR" sz="2400" dirty="0"/>
              <a:t>Buenos Aires: </a:t>
            </a:r>
            <a:r>
              <a:rPr lang="fr-FR" sz="2400" dirty="0" err="1"/>
              <a:t>Amorrortu</a:t>
            </a:r>
            <a:r>
              <a:rPr lang="fr-FR" sz="2400" dirty="0"/>
              <a:t>.</a:t>
            </a:r>
            <a:endParaRPr lang="es-CO" sz="2400" dirty="0"/>
          </a:p>
          <a:p>
            <a:pPr marL="0" indent="0" algn="just">
              <a:buNone/>
            </a:pPr>
            <a:r>
              <a:rPr lang="es-ES" sz="2400" dirty="0"/>
              <a:t>Heidegger, M. (1994). </a:t>
            </a:r>
            <a:r>
              <a:rPr lang="es-ES" sz="2400" i="1" dirty="0"/>
              <a:t>Construir, Habitar, Pensar</a:t>
            </a:r>
            <a:r>
              <a:rPr lang="es-ES" sz="2400" dirty="0"/>
              <a:t>. En: Conferencias y artículos. Barcelona: Serbal.</a:t>
            </a:r>
            <a:endParaRPr lang="es-CO" sz="2400" dirty="0"/>
          </a:p>
          <a:p>
            <a:pPr marL="0" indent="0" algn="just">
              <a:buNone/>
            </a:pPr>
            <a:r>
              <a:rPr lang="fr-FR" sz="2400" dirty="0" err="1"/>
              <a:t>Echeverría</a:t>
            </a:r>
            <a:r>
              <a:rPr lang="fr-FR" sz="2400" dirty="0"/>
              <a:t>, R. M.C. (2011). </a:t>
            </a:r>
            <a:r>
              <a:rPr lang="fr-FR" sz="2400" i="1" dirty="0" err="1"/>
              <a:t>Hábitat</a:t>
            </a:r>
            <a:r>
              <a:rPr lang="fr-FR" sz="2400" i="1" dirty="0"/>
              <a:t> </a:t>
            </a:r>
            <a:r>
              <a:rPr lang="fr-FR" sz="2400" i="1" dirty="0" err="1"/>
              <a:t>del</a:t>
            </a:r>
            <a:r>
              <a:rPr lang="fr-FR" sz="2400" i="1" dirty="0"/>
              <a:t> </a:t>
            </a:r>
            <a:r>
              <a:rPr lang="fr-FR" sz="2400" i="1" dirty="0" err="1"/>
              <a:t>habitar</a:t>
            </a:r>
            <a:r>
              <a:rPr lang="fr-FR" sz="2400" i="1" dirty="0"/>
              <a:t>, </a:t>
            </a:r>
            <a:r>
              <a:rPr lang="fr-FR" sz="2400" i="1" dirty="0" err="1"/>
              <a:t>como</a:t>
            </a:r>
            <a:r>
              <a:rPr lang="fr-FR" sz="2400" i="1" dirty="0"/>
              <a:t> </a:t>
            </a:r>
            <a:r>
              <a:rPr lang="fr-FR" sz="2400" i="1" dirty="0" err="1"/>
              <a:t>territorio</a:t>
            </a:r>
            <a:r>
              <a:rPr lang="fr-FR" sz="2400" i="1" dirty="0"/>
              <a:t> </a:t>
            </a:r>
            <a:r>
              <a:rPr lang="fr-FR" sz="2400" i="1" dirty="0" err="1"/>
              <a:t>étnica</a:t>
            </a:r>
            <a:r>
              <a:rPr lang="fr-FR" sz="2400" i="1" dirty="0"/>
              <a:t>, </a:t>
            </a:r>
            <a:r>
              <a:rPr lang="fr-FR" sz="2400" i="1" dirty="0" err="1"/>
              <a:t>grupal</a:t>
            </a:r>
            <a:r>
              <a:rPr lang="fr-FR" sz="2400" i="1" dirty="0"/>
              <a:t> y </a:t>
            </a:r>
            <a:r>
              <a:rPr lang="fr-FR" sz="2400" i="1" dirty="0" err="1"/>
              <a:t>socialmente</a:t>
            </a:r>
            <a:r>
              <a:rPr lang="fr-FR" sz="2400" i="1" dirty="0"/>
              <a:t> </a:t>
            </a:r>
            <a:r>
              <a:rPr lang="fr-FR" sz="2400" i="1" dirty="0" err="1"/>
              <a:t>significado</a:t>
            </a:r>
            <a:r>
              <a:rPr lang="fr-FR" sz="2400" dirty="0"/>
              <a:t>. Escuela </a:t>
            </a:r>
            <a:r>
              <a:rPr lang="fr-FR" sz="2400" dirty="0" err="1"/>
              <a:t>del</a:t>
            </a:r>
            <a:r>
              <a:rPr lang="fr-FR" sz="2400" dirty="0"/>
              <a:t> </a:t>
            </a:r>
            <a:r>
              <a:rPr lang="fr-FR" sz="2400" dirty="0" err="1"/>
              <a:t>Hábitat</a:t>
            </a:r>
            <a:r>
              <a:rPr lang="fr-FR" sz="2400" dirty="0"/>
              <a:t> CEHAP UNAL.</a:t>
            </a:r>
            <a:endParaRPr lang="es-CO" sz="2400" dirty="0"/>
          </a:p>
          <a:p>
            <a:pPr marL="0" indent="0" algn="just">
              <a:buNone/>
            </a:pPr>
            <a:r>
              <a:rPr lang="es-ES" sz="2400" dirty="0" err="1"/>
              <a:t>Elias</a:t>
            </a:r>
            <a:r>
              <a:rPr lang="es-ES" sz="2400" dirty="0"/>
              <a:t>, N. &amp; </a:t>
            </a:r>
            <a:r>
              <a:rPr lang="es-ES" sz="2400" dirty="0" err="1"/>
              <a:t>Scotson</a:t>
            </a:r>
            <a:r>
              <a:rPr lang="es-ES" sz="2400" dirty="0"/>
              <a:t>, J. L. (2016). </a:t>
            </a:r>
            <a:r>
              <a:rPr lang="es-ES" sz="2400" i="1" dirty="0"/>
              <a:t>Establecidos y marginados. Una </a:t>
            </a:r>
            <a:r>
              <a:rPr lang="es-ES" sz="2400" i="1" dirty="0" err="1"/>
              <a:t>investigacón</a:t>
            </a:r>
            <a:r>
              <a:rPr lang="es-ES" sz="2400" i="1" dirty="0"/>
              <a:t> sociológica sobre problemas comunitarios</a:t>
            </a:r>
            <a:r>
              <a:rPr lang="es-ES" sz="2400" dirty="0"/>
              <a:t>. 1era edición en español. México, D.F.: Fondo de Cultura Económica.</a:t>
            </a:r>
            <a:endParaRPr lang="es-CO" sz="2400" dirty="0"/>
          </a:p>
          <a:p>
            <a:pPr marL="0" indent="0" algn="just">
              <a:buNone/>
            </a:pPr>
            <a:r>
              <a:rPr lang="en-US" sz="2400" dirty="0" err="1"/>
              <a:t>Perea</a:t>
            </a:r>
            <a:r>
              <a:rPr lang="en-US" sz="2400" dirty="0"/>
              <a:t> Restrepo, C. M. (2016). </a:t>
            </a:r>
            <a:r>
              <a:rPr lang="es-CO" sz="2400" i="1" dirty="0"/>
              <a:t>Vislumbrar la Paz. Poder y conflicto en ciudades latinoamericanas. </a:t>
            </a:r>
            <a:r>
              <a:rPr lang="en-US" sz="2400" dirty="0"/>
              <a:t>Bogotá: Penguin Random House Grupo Editorial.</a:t>
            </a:r>
          </a:p>
          <a:p>
            <a:pPr marL="0" indent="0" algn="just">
              <a:buNone/>
            </a:pPr>
            <a:r>
              <a:rPr lang="en-US" sz="2400" dirty="0"/>
              <a:t>Russell, B. (1949)</a:t>
            </a:r>
            <a:r>
              <a:rPr lang="fr-FR" sz="2400" dirty="0"/>
              <a:t>. </a:t>
            </a:r>
            <a:r>
              <a:rPr lang="fr-FR" sz="2400" i="1" dirty="0" err="1"/>
              <a:t>Autoridad</a:t>
            </a:r>
            <a:r>
              <a:rPr lang="fr-FR" sz="2400" i="1" dirty="0"/>
              <a:t> e </a:t>
            </a:r>
            <a:r>
              <a:rPr lang="fr-FR" sz="2400" i="1" dirty="0" err="1"/>
              <a:t>Individuo</a:t>
            </a:r>
            <a:r>
              <a:rPr lang="fr-FR" sz="2400" dirty="0"/>
              <a:t>. México, D.F.: </a:t>
            </a:r>
            <a:r>
              <a:rPr lang="fr-FR" sz="2400" dirty="0" err="1"/>
              <a:t>Fondo</a:t>
            </a:r>
            <a:r>
              <a:rPr lang="fr-FR" sz="2400" dirty="0"/>
              <a:t> de Cultura </a:t>
            </a:r>
            <a:r>
              <a:rPr lang="fr-FR" sz="2400" dirty="0" err="1"/>
              <a:t>Económica</a:t>
            </a:r>
            <a:r>
              <a:rPr lang="fr-FR" sz="2400" dirty="0"/>
              <a:t>. </a:t>
            </a:r>
            <a:endParaRPr lang="es-CO" sz="2400" dirty="0"/>
          </a:p>
          <a:p>
            <a:pPr marL="0" indent="0" algn="just">
              <a:buNone/>
            </a:pPr>
            <a:endParaRPr lang="es-CO" sz="2400" dirty="0"/>
          </a:p>
          <a:p>
            <a:pPr marL="0" indent="0" algn="just">
              <a:buNone/>
            </a:pPr>
            <a:endParaRPr lang="es-CO" sz="2400" dirty="0"/>
          </a:p>
          <a:p>
            <a:pPr marL="0" indent="0" algn="just">
              <a:buNone/>
            </a:pPr>
            <a:endParaRPr lang="es-CO" sz="2400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A6F7DDC-D91E-4CBE-B497-1DBAADCEA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/>
              <a:t>XIII Seminario Internacional de Investigación Urbana y Regional 26 - 28 de septiembre 2018, Barranquilla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4C5594-7F1C-4BCE-9B32-B827F91CF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09FAD-099E-4EC6-B47D-93739F315275}" type="slidenum">
              <a:rPr lang="es-CO" smtClean="0"/>
              <a:t>14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80658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833DB7-F5DC-4FE5-A00B-D1A442A5D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Objetivos de la investigación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3742723-3300-45B2-BF1A-31525D521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dirty="0"/>
              <a:t>XIII Seminario Internacional de Investigación Urbana y Regional 26 - 28 de septiembre 2018, Barranquilla</a:t>
            </a:r>
          </a:p>
        </p:txBody>
      </p:sp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1F3B25CE-5790-464D-92D9-A899D391FA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19709330"/>
              </p:ext>
            </p:extLst>
          </p:nvPr>
        </p:nvGraphicFramePr>
        <p:xfrm>
          <a:off x="532889" y="595281"/>
          <a:ext cx="11126222" cy="6437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Elipse 8">
            <a:extLst>
              <a:ext uri="{FF2B5EF4-FFF2-40B4-BE49-F238E27FC236}">
                <a16:creationId xmlns:a16="http://schemas.microsoft.com/office/drawing/2014/main" id="{BB4428E2-963A-412A-AF96-250297F74B77}"/>
              </a:ext>
            </a:extLst>
          </p:cNvPr>
          <p:cNvSpPr/>
          <p:nvPr/>
        </p:nvSpPr>
        <p:spPr>
          <a:xfrm>
            <a:off x="4034509" y="1313299"/>
            <a:ext cx="4114800" cy="4001267"/>
          </a:xfrm>
          <a:prstGeom prst="ellipse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" name="Marcador de número de diapositiva 9">
            <a:extLst>
              <a:ext uri="{FF2B5EF4-FFF2-40B4-BE49-F238E27FC236}">
                <a16:creationId xmlns:a16="http://schemas.microsoft.com/office/drawing/2014/main" id="{573B15BB-1DEB-46F6-8B6A-8A116EEE9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09FAD-099E-4EC6-B47D-93739F315275}" type="slidenum">
              <a:rPr lang="es-CO" smtClean="0"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62516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833DB7-F5DC-4FE5-A00B-D1A442A5D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Marco teórico</a:t>
            </a: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CC3F33CE-F621-469B-A572-E852B1297A6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33921804"/>
              </p:ext>
            </p:extLst>
          </p:nvPr>
        </p:nvGraphicFramePr>
        <p:xfrm>
          <a:off x="2016596" y="474195"/>
          <a:ext cx="8158808" cy="56320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FE4A193-A91C-4A90-9A27-F4A624E2E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/>
              <a:t>XIII Seminario Internacional de Investigación Urbana y Regional 26 - 28 de septiembre 2018, Barranquilla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29E7892-4E49-4C98-BD22-EF561C578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09FAD-099E-4EC6-B47D-93739F315275}" type="slidenum">
              <a:rPr lang="es-CO" smtClean="0"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30685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833DB7-F5DC-4FE5-A00B-D1A442A5D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¿Qué es conocimiento?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70D8FF4-82B3-451C-8A63-4BC5DB5324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1519"/>
            <a:ext cx="10631690" cy="4601497"/>
          </a:xfrm>
        </p:spPr>
        <p:txBody>
          <a:bodyPr>
            <a:normAutofit/>
          </a:bodyPr>
          <a:lstStyle/>
          <a:p>
            <a:pPr algn="just"/>
            <a:r>
              <a:rPr lang="es-CO" sz="2400" dirty="0"/>
              <a:t>“Sociología del conocimiento” deberá tratar no solo las variaciones empíricas del “conocimiento” en las sociedades humanas, sino también los procesos por los que </a:t>
            </a:r>
            <a:r>
              <a:rPr lang="es-CO" sz="2400" i="1" dirty="0"/>
              <a:t>cualquier</a:t>
            </a:r>
            <a:r>
              <a:rPr lang="es-CO" sz="2400" dirty="0"/>
              <a:t> cuerpo de “conocimiento” llega a quedar establecido socialmente como “realidad”. (Berger &amp; Luckmann, 1968, pág. 15, énfasis en original)</a:t>
            </a:r>
          </a:p>
          <a:p>
            <a:pPr algn="just"/>
            <a:endParaRPr lang="es-CO" sz="2400" dirty="0"/>
          </a:p>
          <a:p>
            <a:pPr algn="just"/>
            <a:r>
              <a:rPr lang="es-CO" sz="2400" dirty="0"/>
              <a:t>Sociología del conocimiento se ocupa del análisis de la construcción social de la realidad.</a:t>
            </a:r>
          </a:p>
          <a:p>
            <a:pPr algn="just"/>
            <a:endParaRPr lang="es-CO" sz="2400" dirty="0"/>
          </a:p>
          <a:p>
            <a:pPr algn="just"/>
            <a:r>
              <a:rPr lang="es-CO" sz="2400" dirty="0"/>
              <a:t>Todos en la sociedad participan de su conocimiento, de una u otra manera.</a:t>
            </a:r>
          </a:p>
        </p:txBody>
      </p:sp>
      <p:sp>
        <p:nvSpPr>
          <p:cNvPr id="8" name="Marcador de número de diapositiva 7">
            <a:extLst>
              <a:ext uri="{FF2B5EF4-FFF2-40B4-BE49-F238E27FC236}">
                <a16:creationId xmlns:a16="http://schemas.microsoft.com/office/drawing/2014/main" id="{EB820F24-7CDA-4739-B4BA-AAFF9F649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09FAD-099E-4EC6-B47D-93739F315275}" type="slidenum">
              <a:rPr lang="es-CO" smtClean="0"/>
              <a:t>4</a:t>
            </a:fld>
            <a:endParaRPr lang="es-CO"/>
          </a:p>
        </p:txBody>
      </p:sp>
      <p:sp>
        <p:nvSpPr>
          <p:cNvPr id="9" name="Marcador de pie de página 4">
            <a:extLst>
              <a:ext uri="{FF2B5EF4-FFF2-40B4-BE49-F238E27FC236}">
                <a16:creationId xmlns:a16="http://schemas.microsoft.com/office/drawing/2014/main" id="{F2C8F96C-8A4C-40A4-AB69-50ED7CEB9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s-CO"/>
              <a:t>XIII Seminario Internacional de Investigación Urbana y Regional 26 - 28 de septiembre 2018, Barranquilla</a:t>
            </a:r>
          </a:p>
        </p:txBody>
      </p:sp>
    </p:spTree>
    <p:extLst>
      <p:ext uri="{BB962C8B-B14F-4D97-AF65-F5344CB8AC3E}">
        <p14:creationId xmlns:p14="http://schemas.microsoft.com/office/powerpoint/2010/main" val="2206407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833DB7-F5DC-4FE5-A00B-D1A442A5D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¿Qué es real?</a:t>
            </a:r>
          </a:p>
        </p:txBody>
      </p:sp>
      <p:sp>
        <p:nvSpPr>
          <p:cNvPr id="6" name="Marcador de contenido 3">
            <a:extLst>
              <a:ext uri="{FF2B5EF4-FFF2-40B4-BE49-F238E27FC236}">
                <a16:creationId xmlns:a16="http://schemas.microsoft.com/office/drawing/2014/main" id="{53210582-9217-46A0-A1E0-E4DB976B98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2739" y="1545632"/>
            <a:ext cx="10426521" cy="4403745"/>
          </a:xfrm>
        </p:spPr>
        <p:txBody>
          <a:bodyPr>
            <a:normAutofit/>
          </a:bodyPr>
          <a:lstStyle/>
          <a:p>
            <a:pPr algn="just"/>
            <a:r>
              <a:rPr lang="es-CO" sz="2400" b="1" dirty="0"/>
              <a:t>La construcción social de la realidad: </a:t>
            </a:r>
            <a:r>
              <a:rPr lang="es-CO" sz="2400" dirty="0"/>
              <a:t>análisis sociológico y fenomenológico de la vida cotidiana: del conocimiento que orienta la conducta en la vida cotidiana (Berger &amp; Luckmann, 1968, pág. 36).</a:t>
            </a:r>
          </a:p>
          <a:p>
            <a:pPr algn="just"/>
            <a:endParaRPr lang="es-CO" sz="2400" dirty="0"/>
          </a:p>
          <a:p>
            <a:pPr algn="just"/>
            <a:r>
              <a:rPr lang="es-CO" sz="2400" dirty="0"/>
              <a:t>De carácter intrínseco: La vida cotidiana se presenta como una realidad interpretada por los hombres y que para ellos tiene el significado subjetivo de un mundo coherente (Berger &amp; Luckmann, 1968, pág. 36)</a:t>
            </a:r>
          </a:p>
          <a:p>
            <a:pPr marL="0" indent="0" algn="just">
              <a:buNone/>
            </a:pPr>
            <a:endParaRPr lang="es-CO" sz="2400" dirty="0"/>
          </a:p>
        </p:txBody>
      </p:sp>
      <p:pic>
        <p:nvPicPr>
          <p:cNvPr id="1026" name="Picture 2" descr="REPRE">
            <a:extLst>
              <a:ext uri="{FF2B5EF4-FFF2-40B4-BE49-F238E27FC236}">
                <a16:creationId xmlns:a16="http://schemas.microsoft.com/office/drawing/2014/main" id="{4F15D1C8-1F3B-46BA-A89A-3068AF774C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0691" y="4225678"/>
            <a:ext cx="2495797" cy="2495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46C6568-036F-425C-B86B-B500F51B9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/>
              <a:t>XIII Seminario Internacional de Investigación Urbana y Regional 26 - 28 de septiembre 2018, Barranquilla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1A8DB14-0781-4D94-BA6A-8B07354D1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09FAD-099E-4EC6-B47D-93739F315275}" type="slidenum">
              <a:rPr lang="es-CO" smtClean="0"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64608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D75739-B65F-492C-841D-10882EAF8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¿Qué es habitar?</a:t>
            </a:r>
          </a:p>
        </p:txBody>
      </p:sp>
      <p:sp>
        <p:nvSpPr>
          <p:cNvPr id="5" name="Marcador de contenido 3">
            <a:extLst>
              <a:ext uri="{FF2B5EF4-FFF2-40B4-BE49-F238E27FC236}">
                <a16:creationId xmlns:a16="http://schemas.microsoft.com/office/drawing/2014/main" id="{760D8E88-A20B-4940-AE52-CBFB3D67EF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6927"/>
            <a:ext cx="10426521" cy="4403745"/>
          </a:xfrm>
        </p:spPr>
        <p:txBody>
          <a:bodyPr>
            <a:normAutofit/>
          </a:bodyPr>
          <a:lstStyle/>
          <a:p>
            <a:pPr algn="just"/>
            <a:r>
              <a:rPr lang="es-CO" sz="2400" dirty="0"/>
              <a:t>Construir no es sólo medio y camino para el habitar, el construir es en sí mismo ya el habitar (Heidegger, 1994, pág. 128).</a:t>
            </a:r>
          </a:p>
          <a:p>
            <a:pPr algn="just"/>
            <a:endParaRPr lang="es-CO" sz="2400" dirty="0"/>
          </a:p>
          <a:p>
            <a:pPr algn="just"/>
            <a:r>
              <a:rPr lang="es-CO" sz="2400" dirty="0"/>
              <a:t>Los dos modos del construir – construir como cuidar, en latín </a:t>
            </a:r>
            <a:r>
              <a:rPr lang="es-CO" sz="2400" i="1" dirty="0"/>
              <a:t>collere, cultura</a:t>
            </a:r>
            <a:r>
              <a:rPr lang="es-CO" sz="2400" dirty="0"/>
              <a:t>; y construir como levantar edificios, </a:t>
            </a:r>
            <a:r>
              <a:rPr lang="es-CO" sz="2400" i="1" dirty="0" err="1"/>
              <a:t>aedificare</a:t>
            </a:r>
            <a:r>
              <a:rPr lang="es-CO" sz="2400" i="1" dirty="0"/>
              <a:t> </a:t>
            </a:r>
            <a:r>
              <a:rPr lang="es-CO" sz="2400" dirty="0"/>
              <a:t>– están incluidos en el propio construir, habitar (Heidegger, 1994, pág. 129).</a:t>
            </a:r>
          </a:p>
          <a:p>
            <a:pPr algn="just"/>
            <a:endParaRPr lang="es-CO" sz="2400" dirty="0"/>
          </a:p>
          <a:p>
            <a:pPr algn="just"/>
            <a:r>
              <a:rPr lang="es-CO" sz="2400" dirty="0"/>
              <a:t>No habitamos porque hemos construido, sin que construimos y hemos construido en la media en que habitamos, es decir, en cuanto que somos </a:t>
            </a:r>
            <a:r>
              <a:rPr lang="es-CO" sz="2400" i="1" dirty="0"/>
              <a:t>los que habitan</a:t>
            </a:r>
            <a:r>
              <a:rPr lang="es-CO" sz="2400" dirty="0"/>
              <a:t>. (Heidegger, 1994, pág. 130).</a:t>
            </a:r>
          </a:p>
          <a:p>
            <a:pPr marL="0" indent="0" algn="just">
              <a:buNone/>
            </a:pPr>
            <a:endParaRPr lang="es-CO" sz="2400" dirty="0"/>
          </a:p>
          <a:p>
            <a:pPr marL="0" indent="0" algn="just">
              <a:buNone/>
            </a:pPr>
            <a:endParaRPr lang="es-CO" sz="2400" dirty="0"/>
          </a:p>
          <a:p>
            <a:pPr marL="0" indent="0" algn="just">
              <a:buNone/>
            </a:pPr>
            <a:endParaRPr lang="es-CO" sz="2400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1FB128F-37B0-4CBE-80B5-86C4E48E9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/>
              <a:t>XIII Seminario Internacional de Investigación Urbana y Regional 26 - 28 de septiembre 2018, Barranquilla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0CD56F8-0A4B-47E1-B0B5-ED817371D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09FAD-099E-4EC6-B47D-93739F315275}" type="slidenum">
              <a:rPr lang="es-CO" smtClean="0"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46347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B8EACF-6738-4C2F-B645-AF1D15C7D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Construcción social del hábitat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D79947B-A5FD-47FF-BBFE-9D5D1CEE6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/>
              <a:t>XIII Seminario Internacional de Investigación Urbana y Regional 26 - 28 de septiembre 2018, Barranquilla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1FF86F80-D6CB-479A-9EB9-D6F0F54E7815}"/>
              </a:ext>
            </a:extLst>
          </p:cNvPr>
          <p:cNvSpPr/>
          <p:nvPr/>
        </p:nvSpPr>
        <p:spPr>
          <a:xfrm>
            <a:off x="838200" y="1511007"/>
            <a:ext cx="10293883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sz="2400" dirty="0"/>
              <a:t>Si la realidad se construye a través de procesos y relaciones sociales y sus interpretaciones simbólicas, para comprender la construcción social del hábitat se pretende analizar sus actores, estructuras, relaciones e interacciones en un contexto específico, un espacio y un tiempo, a través de </a:t>
            </a:r>
            <a:r>
              <a:rPr lang="es-CO" sz="2400" b="1" dirty="0"/>
              <a:t>los procesos </a:t>
            </a:r>
            <a:r>
              <a:rPr lang="es-CO" sz="2400" dirty="0"/>
              <a:t>incrustados en la vida cotidiana: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CO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400" dirty="0"/>
              <a:t>Interacción social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400" dirty="0"/>
              <a:t>Lenguaje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400" dirty="0"/>
              <a:t>Institucionalización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400" dirty="0"/>
              <a:t>Legitimación</a:t>
            </a:r>
          </a:p>
          <a:p>
            <a:pPr algn="just"/>
            <a:r>
              <a:rPr lang="es-CO" dirty="0"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s-CO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A73FE28-E403-4A61-B084-D2318EB7A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09FAD-099E-4EC6-B47D-93739F315275}" type="slidenum">
              <a:rPr lang="es-CO" smtClean="0"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10200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B8EACF-6738-4C2F-B645-AF1D15C7D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Hábitat como “trama de vida”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D79947B-A5FD-47FF-BBFE-9D5D1CEE6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/>
              <a:t>XIII Seminario Internacional de Investigación Urbana y Regional 26 - 28 de septiembre 2018, Barranquilla</a:t>
            </a: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1FF86F80-D6CB-479A-9EB9-D6F0F54E7815}"/>
              </a:ext>
            </a:extLst>
          </p:cNvPr>
          <p:cNvSpPr/>
          <p:nvPr/>
        </p:nvSpPr>
        <p:spPr>
          <a:xfrm>
            <a:off x="838200" y="1492308"/>
            <a:ext cx="10654235" cy="4597003"/>
          </a:xfrm>
          <a:prstGeom prst="round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CO" sz="2400" dirty="0"/>
              <a:t>Hábitat alude a la trama relacional de la vida humana esencial al desenvolvimiento y realización de la existencia, gestada en la relación indisoluble entre: seres, espacios y tiempos. Involucra la construcción simbólica, material, funcional y social del espacio, desde las distintas formas del habitar, como campo de encuentro entre lo social, la </a:t>
            </a:r>
            <a:r>
              <a:rPr lang="es-CO" sz="2400" dirty="0" err="1"/>
              <a:t>socialidad</a:t>
            </a:r>
            <a:r>
              <a:rPr lang="es-CO" sz="2400" dirty="0"/>
              <a:t> y la individualidad (sociedad, etnias e individuos). Reconocer hábitat desde el habitar implica pensarlo desde la diversidad de sujetos individuales y colectivos, con sus sentidos existenciales, móviles e intereses, necesidades, vacíos, movimientos, recorridos, expresiones, usos y materializaciones; quienes, en su condición de habitantes, realizan o requieren realizar sus sentidos ontológicos, al establecerse y concretar sus sistemas de vida en el espacio (Echeverría, 2011, pág. 1).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DC8581E0-49A1-4059-BA0C-9C38A6CF4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09FAD-099E-4EC6-B47D-93739F315275}" type="slidenum">
              <a:rPr lang="es-CO" smtClean="0"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616851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B8EACF-6738-4C2F-B645-AF1D15C7D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Procesos de construcción social del hábitat:</a:t>
            </a:r>
            <a:br>
              <a:rPr lang="es-CO" dirty="0"/>
            </a:br>
            <a:r>
              <a:rPr lang="es-CO" sz="3200" dirty="0"/>
              <a:t>Meta-categorías propuestas</a:t>
            </a:r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D79947B-A5FD-47FF-BBFE-9D5D1CEE6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s-CO"/>
              <a:t>XIII Seminario Internacional de Investigación Urbana y Regional 26 - 28 de septiembre 2018, Barranquilla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E993BF0-23E8-43ED-BCBC-C83C28ECBB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8147827"/>
              </p:ext>
            </p:extLst>
          </p:nvPr>
        </p:nvGraphicFramePr>
        <p:xfrm>
          <a:off x="1479998" y="1993519"/>
          <a:ext cx="9231999" cy="3176279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3898982">
                  <a:extLst>
                    <a:ext uri="{9D8B030D-6E8A-4147-A177-3AD203B41FA5}">
                      <a16:colId xmlns:a16="http://schemas.microsoft.com/office/drawing/2014/main" val="1061265491"/>
                    </a:ext>
                  </a:extLst>
                </a:gridCol>
                <a:gridCol w="5333017">
                  <a:extLst>
                    <a:ext uri="{9D8B030D-6E8A-4147-A177-3AD203B41FA5}">
                      <a16:colId xmlns:a16="http://schemas.microsoft.com/office/drawing/2014/main" val="2594475957"/>
                    </a:ext>
                  </a:extLst>
                </a:gridCol>
              </a:tblGrid>
              <a:tr h="3919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2000" dirty="0">
                          <a:effectLst/>
                        </a:rPr>
                        <a:t>Procesos de construcción social</a:t>
                      </a:r>
                      <a:endParaRPr lang="es-CO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2000" dirty="0">
                          <a:effectLst/>
                        </a:rPr>
                        <a:t>Meta-categorías propuestas</a:t>
                      </a:r>
                      <a:endParaRPr lang="es-CO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2395748"/>
                  </a:ext>
                </a:extLst>
              </a:tr>
              <a:tr h="6344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2000">
                          <a:effectLst/>
                        </a:rPr>
                        <a:t>Interacción social</a:t>
                      </a:r>
                      <a:endParaRPr lang="es-CO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2000" dirty="0">
                          <a:effectLst/>
                        </a:rPr>
                        <a:t>Cohesión social/comunitaria</a:t>
                      </a:r>
                      <a:endParaRPr lang="es-CO" sz="28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2000" dirty="0">
                          <a:effectLst/>
                        </a:rPr>
                        <a:t>Violencia urbana</a:t>
                      </a:r>
                      <a:endParaRPr lang="es-CO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9485338"/>
                  </a:ext>
                </a:extLst>
              </a:tr>
              <a:tr h="9666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2000">
                          <a:effectLst/>
                        </a:rPr>
                        <a:t>Lenguaje</a:t>
                      </a:r>
                      <a:endParaRPr lang="es-CO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2000" dirty="0">
                          <a:effectLst/>
                        </a:rPr>
                        <a:t>Pertenencia a un lugar y un grupo</a:t>
                      </a:r>
                      <a:endParaRPr lang="es-CO" sz="28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2000" dirty="0">
                          <a:effectLst/>
                        </a:rPr>
                        <a:t>Identidad colectiva</a:t>
                      </a:r>
                      <a:endParaRPr lang="es-CO" sz="28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2000" dirty="0">
                          <a:effectLst/>
                        </a:rPr>
                        <a:t>Discriminación/exclusión</a:t>
                      </a:r>
                      <a:endParaRPr lang="es-CO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11484379"/>
                  </a:ext>
                </a:extLst>
              </a:tr>
              <a:tr h="3919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2000">
                          <a:effectLst/>
                        </a:rPr>
                        <a:t>Institucionalización</a:t>
                      </a:r>
                      <a:endParaRPr lang="es-CO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2000" dirty="0">
                          <a:effectLst/>
                        </a:rPr>
                        <a:t>Barreras invisible</a:t>
                      </a:r>
                      <a:endParaRPr lang="es-CO" sz="28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2000" dirty="0">
                          <a:effectLst/>
                        </a:rPr>
                        <a:t>Control/dominación territorial</a:t>
                      </a:r>
                      <a:endParaRPr lang="es-CO" sz="28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2000" dirty="0">
                          <a:effectLst/>
                        </a:rPr>
                        <a:t>Segregación socio-espacial</a:t>
                      </a:r>
                      <a:endParaRPr lang="es-CO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21624164"/>
                  </a:ext>
                </a:extLst>
              </a:tr>
              <a:tr h="6810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2000" dirty="0">
                          <a:effectLst/>
                        </a:rPr>
                        <a:t>Legitimación</a:t>
                      </a:r>
                      <a:endParaRPr lang="es-CO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2389732"/>
                  </a:ext>
                </a:extLst>
              </a:tr>
            </a:tbl>
          </a:graphicData>
        </a:graphic>
      </p:graphicFrame>
      <p:sp>
        <p:nvSpPr>
          <p:cNvPr id="4" name="Rectángulo 3">
            <a:extLst>
              <a:ext uri="{FF2B5EF4-FFF2-40B4-BE49-F238E27FC236}">
                <a16:creationId xmlns:a16="http://schemas.microsoft.com/office/drawing/2014/main" id="{F9582401-B6FE-4CA3-9C1D-B5BDAC6F414C}"/>
              </a:ext>
            </a:extLst>
          </p:cNvPr>
          <p:cNvSpPr/>
          <p:nvPr/>
        </p:nvSpPr>
        <p:spPr>
          <a:xfrm>
            <a:off x="2285016" y="5181596"/>
            <a:ext cx="7621965" cy="2910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s-CO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Elaboración propia </a:t>
            </a:r>
            <a:r>
              <a:rPr lang="es-CO" sz="1200" dirty="0">
                <a:latin typeface="Arial" panose="020B0604020202020204" pitchFamily="34" charset="0"/>
                <a:cs typeface="Times New Roman" panose="02020603050405020304" pitchFamily="18" charset="0"/>
              </a:rPr>
              <a:t>con base en Berger </a:t>
            </a:r>
            <a:r>
              <a:rPr lang="es-CO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&amp; Luckman (1968), Perea (2016), Sen (2006), Russell (1949)</a:t>
            </a:r>
            <a:endParaRPr lang="es-CO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B64BF3-A266-4D4B-9CF3-AFFF9023B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09FAD-099E-4EC6-B47D-93739F315275}" type="slidenum">
              <a:rPr lang="es-CO" smtClean="0"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919759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1855</TotalTime>
  <Words>1737</Words>
  <Application>Microsoft Office PowerPoint</Application>
  <PresentationFormat>Panorámica</PresentationFormat>
  <Paragraphs>143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Tema de Office</vt:lpstr>
      <vt:lpstr>Construcción social del hábitat en vivienda de interés prioritario: una aproximación teórica</vt:lpstr>
      <vt:lpstr>Objetivos de la investigación</vt:lpstr>
      <vt:lpstr>Marco teórico</vt:lpstr>
      <vt:lpstr>¿Qué es conocimiento?</vt:lpstr>
      <vt:lpstr>¿Qué es real?</vt:lpstr>
      <vt:lpstr>¿Qué es habitar?</vt:lpstr>
      <vt:lpstr>Construcción social del hábitat</vt:lpstr>
      <vt:lpstr>Hábitat como “trama de vida”</vt:lpstr>
      <vt:lpstr>Procesos de construcción social del hábitat: Meta-categorías propuestas</vt:lpstr>
      <vt:lpstr>Interacción social: cohesión social/comunitaria</vt:lpstr>
      <vt:lpstr>Interacción social: violencia urbana</vt:lpstr>
      <vt:lpstr>Institucionalización: barreras invisibles</vt:lpstr>
      <vt:lpstr>Reflexiones….</vt:lpstr>
      <vt:lpstr>Referencias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Construcción social del hábitat</dc:title>
  <dc:creator>LENKA SOBOTOVA</dc:creator>
  <cp:lastModifiedBy>LENKA SOBOTOVA</cp:lastModifiedBy>
  <cp:revision>87</cp:revision>
  <dcterms:created xsi:type="dcterms:W3CDTF">2018-05-21T23:31:47Z</dcterms:created>
  <dcterms:modified xsi:type="dcterms:W3CDTF">2018-09-28T12:10:02Z</dcterms:modified>
</cp:coreProperties>
</file>