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86" r:id="rId3"/>
    <p:sldId id="279" r:id="rId4"/>
    <p:sldId id="280" r:id="rId5"/>
    <p:sldId id="256" r:id="rId6"/>
    <p:sldId id="281" r:id="rId7"/>
    <p:sldId id="284" r:id="rId8"/>
    <p:sldId id="265" r:id="rId9"/>
    <p:sldId id="275" r:id="rId10"/>
    <p:sldId id="285" r:id="rId11"/>
    <p:sldId id="287" r:id="rId12"/>
    <p:sldId id="271" r:id="rId13"/>
    <p:sldId id="270" r:id="rId14"/>
    <p:sldId id="272" r:id="rId15"/>
    <p:sldId id="277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66"/>
    <a:srgbClr val="003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Coeficiente de variación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6">
                  <a:lumMod val="5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cat>
            <c:numRef>
              <c:f>Hoja1!$A$2:$A$10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0.22900000000000001</c:v>
                </c:pt>
                <c:pt idx="1">
                  <c:v>0.23</c:v>
                </c:pt>
                <c:pt idx="2">
                  <c:v>0.249</c:v>
                </c:pt>
                <c:pt idx="3">
                  <c:v>0.28100000000000003</c:v>
                </c:pt>
                <c:pt idx="4">
                  <c:v>0.28100000000000003</c:v>
                </c:pt>
                <c:pt idx="5">
                  <c:v>0.28499999999999998</c:v>
                </c:pt>
                <c:pt idx="6">
                  <c:v>0.27500000000000002</c:v>
                </c:pt>
                <c:pt idx="7">
                  <c:v>0.251</c:v>
                </c:pt>
                <c:pt idx="8">
                  <c:v>0.24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 de Moran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val>
            <c:numRef>
              <c:f>Hoja1!$D$2:$D$10</c:f>
              <c:numCache>
                <c:formatCode>General</c:formatCode>
                <c:ptCount val="9"/>
                <c:pt idx="0">
                  <c:v>0.19700000000000001</c:v>
                </c:pt>
                <c:pt idx="1">
                  <c:v>0.183</c:v>
                </c:pt>
                <c:pt idx="2">
                  <c:v>0.16900000000000001</c:v>
                </c:pt>
                <c:pt idx="3">
                  <c:v>0.183</c:v>
                </c:pt>
                <c:pt idx="4">
                  <c:v>0.13900000000000001</c:v>
                </c:pt>
                <c:pt idx="5">
                  <c:v>0.125</c:v>
                </c:pt>
                <c:pt idx="6">
                  <c:v>0.15</c:v>
                </c:pt>
                <c:pt idx="7">
                  <c:v>0.16400000000000001</c:v>
                </c:pt>
                <c:pt idx="8">
                  <c:v>0.14599999999999999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582920"/>
        <c:axId val="218584880"/>
      </c:line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Índice de Theil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x"/>
            <c:size val="5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numRef>
              <c:f>Hoja1!$A$2:$A$10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Hoja1!$C$2:$C$10</c:f>
              <c:numCache>
                <c:formatCode>General</c:formatCode>
                <c:ptCount val="9"/>
                <c:pt idx="0">
                  <c:v>8.6999999999999994E-2</c:v>
                </c:pt>
                <c:pt idx="1">
                  <c:v>8.5999999999999993E-2</c:v>
                </c:pt>
                <c:pt idx="2">
                  <c:v>0.107</c:v>
                </c:pt>
                <c:pt idx="3">
                  <c:v>0.14599999999999999</c:v>
                </c:pt>
                <c:pt idx="4">
                  <c:v>0.14699999999999999</c:v>
                </c:pt>
                <c:pt idx="5">
                  <c:v>0.15</c:v>
                </c:pt>
                <c:pt idx="6">
                  <c:v>0.13200000000000001</c:v>
                </c:pt>
                <c:pt idx="7">
                  <c:v>0.105</c:v>
                </c:pt>
                <c:pt idx="8">
                  <c:v>9.4E-2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587624"/>
        <c:axId val="218588016"/>
      </c:lineChart>
      <c:catAx>
        <c:axId val="21858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218584880"/>
        <c:crosses val="autoZero"/>
        <c:auto val="1"/>
        <c:lblAlgn val="ctr"/>
        <c:lblOffset val="100"/>
        <c:noMultiLvlLbl val="0"/>
      </c:catAx>
      <c:valAx>
        <c:axId val="2185848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s-MX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Coeficiente de variación</a:t>
                </a:r>
                <a:br>
                  <a:rPr lang="es-MX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s-MX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de Moran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218582920"/>
        <c:crosses val="autoZero"/>
        <c:crossBetween val="between"/>
      </c:valAx>
      <c:valAx>
        <c:axId val="2185880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s-MX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Índice de Theil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218587624"/>
        <c:crosses val="max"/>
        <c:crossBetween val="between"/>
      </c:valAx>
      <c:catAx>
        <c:axId val="218587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588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EC08-7A16-4B56-92C5-054065E88976}" type="datetimeFigureOut">
              <a:rPr lang="es-MX" smtClean="0"/>
              <a:t>26/09/2018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9D11-41DF-4FA4-93AB-6CA9A9D429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31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F9D11-41DF-4FA4-93AB-6CA9A9D4299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15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42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3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497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218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196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72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43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4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36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9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76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D05D-35FD-468D-AD7B-B5B91443504C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7D87-2A80-435A-8F0F-8F52C6BCCD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8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636106" y="651546"/>
            <a:ext cx="6919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Franklin Gothic Medium" panose="020B0603020102020204" pitchFamily="34" charset="0"/>
              </a:rPr>
              <a:t>XIII Seminario Internacional de Investigación Urbana y Regional</a:t>
            </a:r>
            <a:endParaRPr lang="es-ES" sz="2400" b="1" dirty="0">
              <a:latin typeface="Franklin Gothic Medium" panose="020B0603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26109" y="1703587"/>
            <a:ext cx="8739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10066"/>
                </a:solidFill>
                <a:latin typeface="Franklin Gothic Heavy" panose="020B0903020102020204" pitchFamily="34" charset="0"/>
                <a:cs typeface="Helvetica" panose="020B0604020202020204" pitchFamily="34" charset="0"/>
              </a:rPr>
              <a:t>Convergencia regional en Colombia: </a:t>
            </a:r>
            <a:r>
              <a:rPr lang="es-CO" sz="2800" b="1" dirty="0" smtClean="0">
                <a:solidFill>
                  <a:srgbClr val="010066"/>
                </a:solidFill>
                <a:latin typeface="Franklin Gothic Heavy" panose="020B0903020102020204" pitchFamily="34" charset="0"/>
                <a:cs typeface="Helvetica" panose="020B0604020202020204" pitchFamily="34" charset="0"/>
              </a:rPr>
              <a:t/>
            </a:r>
            <a:br>
              <a:rPr lang="es-CO" sz="2800" b="1" dirty="0" smtClean="0">
                <a:solidFill>
                  <a:srgbClr val="010066"/>
                </a:solidFill>
                <a:latin typeface="Franklin Gothic Heavy" panose="020B0903020102020204" pitchFamily="34" charset="0"/>
                <a:cs typeface="Helvetica" panose="020B0604020202020204" pitchFamily="34" charset="0"/>
              </a:rPr>
            </a:br>
            <a:r>
              <a:rPr lang="es-CO" sz="2800" dirty="0" smtClean="0">
                <a:solidFill>
                  <a:srgbClr val="010066"/>
                </a:solidFill>
                <a:latin typeface="Franklin Gothic Heavy" panose="020B0903020102020204" pitchFamily="34" charset="0"/>
                <a:cs typeface="Helvetica" panose="020B0604020202020204" pitchFamily="34" charset="0"/>
              </a:rPr>
              <a:t>El </a:t>
            </a:r>
            <a:r>
              <a:rPr lang="es-CO" sz="2800" dirty="0">
                <a:solidFill>
                  <a:srgbClr val="010066"/>
                </a:solidFill>
                <a:latin typeface="Franklin Gothic Heavy" panose="020B0903020102020204" pitchFamily="34" charset="0"/>
                <a:cs typeface="Helvetica" panose="020B0604020202020204" pitchFamily="34" charset="0"/>
              </a:rPr>
              <a:t>rol de las instituciones y los efectos espaciales</a:t>
            </a:r>
            <a:endParaRPr lang="es-ES" sz="2800" dirty="0">
              <a:solidFill>
                <a:srgbClr val="010066"/>
              </a:solidFill>
              <a:latin typeface="Franklin Gothic Heavy" panose="020B09030201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047997" y="329160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s-CO" sz="2000" b="1" dirty="0">
              <a:solidFill>
                <a:srgbClr val="010066"/>
              </a:solidFill>
              <a:latin typeface="Franklin Gothic Medium" panose="020B06030201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s-CO" sz="2000" b="1" dirty="0">
                <a:latin typeface="Franklin Gothic Medium" panose="020B0603020102020204" pitchFamily="34" charset="0"/>
                <a:cs typeface="Helvetica" panose="020B0604020202020204" pitchFamily="34" charset="0"/>
              </a:rPr>
              <a:t>Juan Manuel </a:t>
            </a:r>
            <a:r>
              <a:rPr lang="es-CO" sz="2000" b="1" dirty="0" err="1" smtClean="0">
                <a:latin typeface="Franklin Gothic Medium" panose="020B0603020102020204" pitchFamily="34" charset="0"/>
                <a:cs typeface="Helvetica" panose="020B0604020202020204" pitchFamily="34" charset="0"/>
              </a:rPr>
              <a:t>Aristizábal</a:t>
            </a:r>
            <a:endParaRPr lang="es-CO" sz="2000" b="1" dirty="0" smtClean="0">
              <a:latin typeface="Franklin Gothic Medium" panose="020B06030201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s-CO" sz="2000" dirty="0" smtClean="0">
                <a:latin typeface="Franklin Gothic Medium" panose="020B0603020102020204" pitchFamily="34" charset="0"/>
                <a:cs typeface="Helvetica" panose="020B0604020202020204" pitchFamily="34" charset="0"/>
              </a:rPr>
              <a:t>Universidad del Quindío </a:t>
            </a:r>
            <a:r>
              <a:rPr lang="es-CO" sz="2000" b="1" dirty="0">
                <a:latin typeface="Franklin Gothic Medium" panose="020B0603020102020204" pitchFamily="34" charset="0"/>
                <a:cs typeface="Helvetica" panose="020B0604020202020204" pitchFamily="34" charset="0"/>
              </a:rPr>
              <a:t/>
            </a:r>
            <a:br>
              <a:rPr lang="es-CO" sz="2000" b="1" dirty="0">
                <a:latin typeface="Franklin Gothic Medium" panose="020B0603020102020204" pitchFamily="34" charset="0"/>
                <a:cs typeface="Helvetica" panose="020B0604020202020204" pitchFamily="34" charset="0"/>
              </a:rPr>
            </a:br>
            <a:endParaRPr lang="es-CO" sz="2000" b="1" dirty="0" smtClean="0">
              <a:latin typeface="Franklin Gothic Medium" panose="020B06030201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s-CO" sz="2000" b="1" dirty="0" smtClean="0">
                <a:latin typeface="Franklin Gothic Medium" panose="020B0603020102020204" pitchFamily="34" charset="0"/>
                <a:cs typeface="Helvetica" panose="020B0604020202020204" pitchFamily="34" charset="0"/>
              </a:rPr>
              <a:t>Gustavo A. García</a:t>
            </a:r>
          </a:p>
          <a:p>
            <a:pPr algn="ctr"/>
            <a:r>
              <a:rPr lang="es-CO" sz="2000" dirty="0" smtClean="0">
                <a:latin typeface="Franklin Gothic Medium" panose="020B0603020102020204" pitchFamily="34" charset="0"/>
                <a:cs typeface="Helvetica" panose="020B0604020202020204" pitchFamily="34" charset="0"/>
              </a:rPr>
              <a:t>Universidad EAFIT</a:t>
            </a:r>
            <a:endParaRPr lang="es-CO" sz="2000" dirty="0">
              <a:latin typeface="Franklin Gothic Medium" panose="020B06030201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5759355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Barranquilla, Atlántico. </a:t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26 – 28 de septiembre, 2018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938" y="1394734"/>
            <a:ext cx="527536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3</a:t>
            </a:r>
            <a:r>
              <a:rPr lang="es-CO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CO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Coeficiente de variación del PIB per cápita, Índice de </a:t>
            </a:r>
            <a:r>
              <a:rPr lang="es-CO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Theil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indicador de </a:t>
            </a:r>
            <a:r>
              <a:rPr lang="es-CO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autocorrelación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global espacial, 2008 – 2016.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439020" y="1394062"/>
            <a:ext cx="369570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4</a:t>
            </a:r>
            <a:r>
              <a:rPr lang="es-CO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CO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Diagrama de dispersión de Moran para el PIB per cápita 2008 – 2012 – 2016.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/>
          <p:nvPr>
            <p:extLst/>
          </p:nvPr>
        </p:nvGraphicFramePr>
        <p:xfrm>
          <a:off x="0" y="2185295"/>
          <a:ext cx="5641340" cy="221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20" y="2096172"/>
            <a:ext cx="5653826" cy="347085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24507" y="177300"/>
            <a:ext cx="54040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/>
            </a:r>
            <a:b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</a:b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Convergencia sigma y </a:t>
            </a:r>
            <a:r>
              <a:rPr lang="es-ES" b="1" dirty="0" err="1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autocorrelación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 espacial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5842059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391302" y="252822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5. Resultados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0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399" y="990600"/>
            <a:ext cx="5521476" cy="21230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63" y="3110035"/>
            <a:ext cx="5537512" cy="24028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ángulo 5"/>
          <p:cNvSpPr/>
          <p:nvPr/>
        </p:nvSpPr>
        <p:spPr>
          <a:xfrm>
            <a:off x="0" y="5842059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324063" y="550871"/>
            <a:ext cx="5275362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</a:t>
            </a:r>
            <a:r>
              <a:rPr lang="es-CO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s-CO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Kernels</a:t>
            </a:r>
            <a:r>
              <a:rPr lang="es-CO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estocásticos.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17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33564"/>
              </p:ext>
            </p:extLst>
          </p:nvPr>
        </p:nvGraphicFramePr>
        <p:xfrm>
          <a:off x="1275007" y="1489483"/>
          <a:ext cx="9453093" cy="3212842"/>
        </p:xfrm>
        <a:graphic>
          <a:graphicData uri="http://schemas.openxmlformats.org/drawingml/2006/table">
            <a:tbl>
              <a:tblPr firstRow="1" firstCol="1" bandRow="1"/>
              <a:tblGrid>
                <a:gridCol w="2822500"/>
                <a:gridCol w="493553"/>
                <a:gridCol w="443322"/>
                <a:gridCol w="279278"/>
                <a:gridCol w="93093"/>
                <a:gridCol w="1141008"/>
                <a:gridCol w="752285"/>
                <a:gridCol w="817071"/>
                <a:gridCol w="979984"/>
                <a:gridCol w="820217"/>
                <a:gridCol w="810782"/>
              </a:tblGrid>
              <a:tr h="38640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Convergencia Beta no condicionada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 Cruzada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Efectos Espaciales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Espacial Autorregresivo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(SAR)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de error espacial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(SEM)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Espacial de Durbin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Error Espacial de Durbin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SAC – SARAR – SARMA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SLX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PIB Per </a:t>
                      </a:r>
                      <a:r>
                        <a:rPr lang="es-CO" sz="105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cápita (2008)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-0.009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(0.0090)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(0.0085)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0.0088)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0.0207)</a:t>
                      </a:r>
                      <a:endParaRPr lang="es-MX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0.0092</a:t>
                      </a:r>
                      <a:r>
                        <a:rPr lang="es-CO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-0.007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0.0088)</a:t>
                      </a:r>
                      <a:endParaRPr lang="es-MX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-0.002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0.0226</a:t>
                      </a: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Velocidad de convergencia (Divergencia)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0.09%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0.02%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8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0.240</a:t>
                      </a:r>
                      <a:endParaRPr lang="es-MX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0.166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Lamda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0.229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0.134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s-CO" sz="105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0.045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AIC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-112.95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-112.94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-110.94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-110.91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-111.08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1" marR="452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1167684" y="4711973"/>
            <a:ext cx="8864958" cy="520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(*) Significativo al 10%; (**) Significativo al 5%; (***) Significativo al 1%. 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5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.2 Resultados. Convergencia Beta no condicionada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68400" y="865880"/>
            <a:ext cx="60960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514475" algn="l"/>
              </a:tabLst>
            </a:pPr>
            <a:r>
              <a:rPr lang="es-MX" sz="1600" b="1" dirty="0">
                <a:latin typeface="TTE1FFA3F8t00"/>
                <a:ea typeface="Calibri" panose="020F0502020204030204" pitchFamily="34" charset="0"/>
                <a:cs typeface="TTE1FFA3F8t0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s-CO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5</a:t>
            </a:r>
            <a:r>
              <a:rPr lang="es-CO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CO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Convergencia </a:t>
            </a:r>
            <a:r>
              <a:rPr lang="es-CO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Beta no 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condicionada </a:t>
            </a:r>
            <a:endParaRPr lang="es-MX" sz="105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5801116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49052"/>
              </p:ext>
            </p:extLst>
          </p:nvPr>
        </p:nvGraphicFramePr>
        <p:xfrm>
          <a:off x="1663701" y="1409700"/>
          <a:ext cx="9321979" cy="3662664"/>
        </p:xfrm>
        <a:graphic>
          <a:graphicData uri="http://schemas.openxmlformats.org/drawingml/2006/table">
            <a:tbl>
              <a:tblPr firstRow="1" firstCol="1" bandRow="1"/>
              <a:tblGrid>
                <a:gridCol w="1785343"/>
                <a:gridCol w="892671"/>
                <a:gridCol w="1317320"/>
                <a:gridCol w="1003905"/>
                <a:gridCol w="1003905"/>
                <a:gridCol w="1003905"/>
                <a:gridCol w="1517402"/>
                <a:gridCol w="797528"/>
              </a:tblGrid>
              <a:tr h="56479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Convergencia β condicionada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Datos de panel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Efectos fijos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8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Efectos espaciales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8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Efectos espaciales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Espacial Autorregresivo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(SARFE)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de error espacial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(SEMFE)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(SARARFE)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Espacial de Durbin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 error Espacial de Durbin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Modelo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SLX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PIB Per </a:t>
                      </a:r>
                      <a:r>
                        <a:rPr lang="es-CO" sz="1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cápita t-1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-0.252</a:t>
                      </a: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(0.0471</a:t>
                      </a: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-0.249*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(0.1222)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-0.252***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0.0434</a:t>
                      </a:r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-0.272***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0.0406)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0.366*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(0.1254)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-0.363***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0.0442</a:t>
                      </a:r>
                      <a:r>
                        <a:rPr lang="es-CO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-0.363***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(0.0492)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Velocidad de convergencia (Divergencia)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13.15%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13.75%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16.12%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16.12%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desempeño fiscal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0.154*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(0.0610)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0.1583)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0.149**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0.0566</a:t>
                      </a:r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0.0494</a:t>
                      </a:r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-0.005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0.1662)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0.288***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CO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0.0802)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0.291**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0.0890)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8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0.0397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0.796***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Lamda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-0.821***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0.0469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s-CO" sz="10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000" dirty="0">
                          <a:solidFill>
                            <a:srgbClr val="01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0.39485</a:t>
                      </a:r>
                      <a:endParaRPr lang="es-MX" sz="1100" dirty="0">
                        <a:solidFill>
                          <a:srgbClr val="01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386625" y="5057396"/>
            <a:ext cx="7911922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(*) Significativo al 10%; (**) Significativo al 5%; (***) Significativo al 1%.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5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.3 Resultados. Convergencia Beta condicionada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62100" y="827780"/>
            <a:ext cx="60960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514475" algn="l"/>
              </a:tabLst>
            </a:pPr>
            <a:r>
              <a:rPr lang="es-MX" sz="1600" b="1" dirty="0">
                <a:latin typeface="TTE1FFA3F8t00"/>
                <a:ea typeface="Calibri" panose="020F0502020204030204" pitchFamily="34" charset="0"/>
                <a:cs typeface="TTE1FFA3F8t0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s-CO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5</a:t>
            </a:r>
            <a:r>
              <a:rPr lang="es-CO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CO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Convergencia Beta condicionada </a:t>
            </a:r>
            <a:endParaRPr lang="es-MX" sz="105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801116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5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.4 Resultados. Efectos directos e indirectos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37707" y="1312147"/>
            <a:ext cx="394088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MX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</a:t>
            </a:r>
            <a:r>
              <a:rPr lang="es-MX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es-MX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Efectos directos e indirectos (SLX). 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37707" y="3054246"/>
            <a:ext cx="8864958" cy="471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  <a:r>
              <a:rPr lang="es-MX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(*) Significativo al 10%; (**) Significativo al 5%; (***) Significativo al 1%. 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23648"/>
              </p:ext>
            </p:extLst>
          </p:nvPr>
        </p:nvGraphicFramePr>
        <p:xfrm>
          <a:off x="2328145" y="1795863"/>
          <a:ext cx="5956045" cy="1155258"/>
        </p:xfrm>
        <a:graphic>
          <a:graphicData uri="http://schemas.openxmlformats.org/drawingml/2006/table">
            <a:tbl>
              <a:tblPr firstRow="1" firstCol="1" bandRow="1"/>
              <a:tblGrid>
                <a:gridCol w="2867000"/>
                <a:gridCol w="1528662"/>
                <a:gridCol w="1560383"/>
              </a:tblGrid>
              <a:tr h="396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Efectos Directos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Efectos Indirectos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desempeño fiscal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0.154</a:t>
                      </a: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0.0610)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0.291**</a:t>
                      </a: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CO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s-MX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0.0890)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0" y="5801116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6. Conclusiones e implicaciones para futuras investigaciones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9194" y="2355953"/>
            <a:ext cx="110157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Los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departamentos colombianos se mueven hacia un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estado estacionario a una velocidad entre el 13 y el 16%,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según el patrón espacial detectado. Lo anterior sugiere que se requieren entre 4.33 y 5.33 años para cerrar en la mitad la brecha entre los departamentos de altos y bajos niveles de ingreso per cápita. 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369194" y="3468326"/>
            <a:ext cx="11015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La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inclusión de los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efectos espaciales e institucionales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en la ecuación de convergencia muestra evidencia de efectos indirectos o </a:t>
            </a:r>
            <a:r>
              <a:rPr lang="es-CO" dirty="0" err="1">
                <a:latin typeface="Times New Roman" panose="02020603050405020304" pitchFamily="18" charset="0"/>
                <a:ea typeface="Calibri" panose="020F0502020204030204" pitchFamily="34" charset="0"/>
              </a:rPr>
              <a:t>spillovers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 geográficos del desempeño fiscal de una región sobre sus vecinos. 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382804" y="1154399"/>
            <a:ext cx="11002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En este trabajo se 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estudi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ó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la hipótesis de convergencia utilizando datos agregados a nivel departamental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controlando por efectos espaciales e institucionales. </a:t>
            </a:r>
            <a:r>
              <a:rPr lang="es-CO" dirty="0"/>
              <a:t>B</a:t>
            </a:r>
            <a:r>
              <a:rPr lang="es-CO" dirty="0" smtClean="0"/>
              <a:t>ajo </a:t>
            </a:r>
            <a:r>
              <a:rPr lang="es-CO" dirty="0"/>
              <a:t>la perspectiva del </a:t>
            </a:r>
            <a:r>
              <a:rPr lang="es-CO" b="1" dirty="0">
                <a:solidFill>
                  <a:srgbClr val="010066"/>
                </a:solidFill>
              </a:rPr>
              <a:t>modelo SLX</a:t>
            </a:r>
            <a:r>
              <a:rPr lang="es-CO" dirty="0"/>
              <a:t>, el rezago espacial en la variable de </a:t>
            </a:r>
            <a:r>
              <a:rPr lang="es-CO" dirty="0" smtClean="0"/>
              <a:t>institucionalidad, </a:t>
            </a:r>
            <a:r>
              <a:rPr lang="es-CO" dirty="0"/>
              <a:t>genera efectos indirectos sobre sus </a:t>
            </a:r>
            <a:r>
              <a:rPr lang="es-CO" dirty="0" smtClean="0"/>
              <a:t>vecinos.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0" y="5801116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81730" y="1092021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Motivación y contribución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1729" y="1500888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Revisión de literatura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1728" y="2318722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Conceptos de convergencia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1728" y="2727589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Resultados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81728" y="3136456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Conclusiones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1729" y="1909755"/>
            <a:ext cx="10084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Datos y evidencia descriptiva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0" y="5759355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9243" y="482472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1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 Motivación y contribución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88119" y="4057581"/>
            <a:ext cx="10084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En el análisis de </a:t>
            </a:r>
            <a:r>
              <a:rPr lang="es-CO" b="1" dirty="0" smtClean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convergencia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cada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región ha sido vista como una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entidad independiente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y el potencial para las interacciones observacionales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través del espacio</a:t>
            </a: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ha sido ignorado en gran 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medida (Rey y </a:t>
            </a:r>
            <a:r>
              <a:rPr lang="es-CO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Montouri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1998).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488118" y="2655713"/>
            <a:ext cx="10084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Desde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el punto de vista de las teorías del crecimiento, la persistencia en las brechas de ingresos entre países y regiones se ha asociado a la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capacidad </a:t>
            </a:r>
            <a:r>
              <a:rPr lang="es-CO" b="1" dirty="0" smtClean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institucional 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s-CO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Acemoglu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y Robinson, 2012). 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399243" y="1015094"/>
            <a:ext cx="11173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heterogeneidad en el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desempeño económico intrarregional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que deriva de los múltiples estudios empíricos para Colombia y la connotación de las </a:t>
            </a:r>
            <a:r>
              <a:rPr lang="es-CO" b="1" dirty="0">
                <a:solidFill>
                  <a:srgbClr val="01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instituciones y la buena gobernanza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</a:rPr>
              <a:t>como motor del desarrollo económico, justifica nuevas explicaciones en torno a las dinámicas de crecimiento regional en el país. 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488118" y="2332459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10066"/>
                </a:solidFill>
                <a:latin typeface="Helvetica" panose="020B0604020202030204" pitchFamily="34" charset="0"/>
              </a:rPr>
              <a:t>Instituciones</a:t>
            </a:r>
            <a:endParaRPr lang="es-ES" b="1" dirty="0">
              <a:solidFill>
                <a:srgbClr val="010066"/>
              </a:solidFill>
              <a:latin typeface="Helvetica" panose="020B060402020203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75239" y="3754556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Geografía y espacio</a:t>
            </a:r>
            <a:endParaRPr lang="es-ES" b="1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73487" y="419575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2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 Revisión de literatura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08107"/>
              </p:ext>
            </p:extLst>
          </p:nvPr>
        </p:nvGraphicFramePr>
        <p:xfrm>
          <a:off x="953036" y="1183306"/>
          <a:ext cx="10470525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0181"/>
                <a:gridCol w="1622738"/>
                <a:gridCol w="4507606"/>
              </a:tblGrid>
              <a:tr h="684131"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Productivity growth, convergence and welfare: </a:t>
                      </a:r>
                    </a:p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the long-run data show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Baumol </a:t>
                      </a:r>
                      <a:b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(1986) 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Convergencia en el ingreso per</a:t>
                      </a:r>
                      <a:r>
                        <a:rPr lang="es-MX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cápita y las productividades en economías industrializadas (1870-1979). 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 regional income convergence: A spatial econometric perspective.</a:t>
                      </a:r>
                      <a:endParaRPr lang="es-MX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Rey y Montouri</a:t>
                      </a:r>
                      <a:r>
                        <a:rPr lang="es-MX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(1999)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Incidencia</a:t>
                      </a:r>
                      <a:r>
                        <a:rPr lang="es-E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geográfica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en los patrones de crecimiento de la renta de los EE.UU en el periodo 1924 – 1999. 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we see convergence in institutions? A cross-country analysis.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Savoia y Sen (2016) 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 sus hallazgos reportan un lento proceso de convergencia de los países con baja calidad institucional.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Convergencia y migraciones interdepartamentales en Colombia: 1950-1983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Cárdenas et al (1993)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Convergencia condicional en el periodo 1950-198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 convergencia regional en Colombia: una visión de largo plazo, 1926-1995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Bonet y Meisel (1999)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Polarización en el ingreso para el periodo 1960-1990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Economic and Social Convergence in Colombia</a:t>
                      </a:r>
                      <a:endParaRPr lang="es-MX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Royuela y García (2015) 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 inclusión de los efectos espaciales refuerza la convergencia social más convergencia en el ingreso. 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845926" y="5128744"/>
            <a:ext cx="8864958" cy="31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05023" y="1863193"/>
            <a:ext cx="36837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1.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Descripción de las variables.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778404"/>
              </p:ext>
            </p:extLst>
          </p:nvPr>
        </p:nvGraphicFramePr>
        <p:xfrm>
          <a:off x="2110598" y="2279343"/>
          <a:ext cx="8216721" cy="2098668"/>
        </p:xfrm>
        <a:graphic>
          <a:graphicData uri="http://schemas.openxmlformats.org/drawingml/2006/table">
            <a:tbl>
              <a:tblPr firstRow="1" firstCol="1" bandRow="1"/>
              <a:tblGrid>
                <a:gridCol w="2084551"/>
                <a:gridCol w="2992918"/>
                <a:gridCol w="399425"/>
                <a:gridCol w="2739827"/>
              </a:tblGrid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Sub-variable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Dependiente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Tasa de crecimiento</a:t>
                      </a:r>
                      <a:r>
                        <a:rPr lang="es-MX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económico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DANE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7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Institucionalidad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 de desempeño fiscal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DNP</a:t>
                      </a:r>
                      <a:endParaRPr lang="es-MX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 humano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Años de escolaridad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GEIH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 físico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 viviendas con energía eléctrica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GEIH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Desigualdad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GINI de Ingreso laboral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GEIH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31820" y="419575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3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 Datos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005023" y="4428711"/>
            <a:ext cx="8864958" cy="31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005023" y="788907"/>
            <a:ext cx="8326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departamentos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Años 2008 – 2010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 observaciones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16645"/>
              </p:ext>
            </p:extLst>
          </p:nvPr>
        </p:nvGraphicFramePr>
        <p:xfrm>
          <a:off x="1393886" y="1312094"/>
          <a:ext cx="9309994" cy="249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5166"/>
                <a:gridCol w="1508831"/>
                <a:gridCol w="1861999"/>
                <a:gridCol w="1861999"/>
                <a:gridCol w="186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s-MX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es-MX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Desviación estándar</a:t>
                      </a:r>
                      <a:endParaRPr lang="es-MX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es-MX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es-MX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err="1" smtClean="0"/>
                        <a:t>PIB_pc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11.87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6.81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44.28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Desempeño</a:t>
                      </a:r>
                      <a:r>
                        <a:rPr lang="es-MX" sz="1600" b="1" baseline="0" dirty="0" smtClean="0"/>
                        <a:t> fiscal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69.99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9.04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28.87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85.20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Escolaridad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8.08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5.78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GINI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.47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.376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1" dirty="0" err="1" smtClean="0"/>
                        <a:t>Viviendas_ee</a:t>
                      </a:r>
                      <a:endParaRPr lang="es-MX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95.13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6.527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65.76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99.98</a:t>
                      </a:r>
                      <a:endParaRPr lang="es-MX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70457" y="461507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3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.1. Evidencia descriptiva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335323" y="3778710"/>
            <a:ext cx="8864958" cy="31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431224" y="984472"/>
            <a:ext cx="336310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Tabla </a:t>
            </a: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Estadísticos descriptivos.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716" y="1257878"/>
            <a:ext cx="2678521" cy="434997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152" y="1220517"/>
            <a:ext cx="2631012" cy="438733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971" y="4108043"/>
            <a:ext cx="2833579" cy="137789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169" y="4108044"/>
            <a:ext cx="2341243" cy="1377897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6804209" y="917751"/>
            <a:ext cx="372505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</a:t>
            </a: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Distribución del 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de desempeño fiscal departamental 2016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165409" y="917751"/>
            <a:ext cx="372505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Gráfico  </a:t>
            </a:r>
            <a:r>
              <a:rPr lang="es-C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Distribución del PIB per cápita </a:t>
            </a:r>
            <a:r>
              <a:rPr lang="es-C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departamental 2016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3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0173373"/>
                  </p:ext>
                </p:extLst>
              </p:nvPr>
            </p:nvGraphicFramePr>
            <p:xfrm>
              <a:off x="334851" y="1891641"/>
              <a:ext cx="11165982" cy="165942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91495"/>
                    <a:gridCol w="2617632"/>
                    <a:gridCol w="3129566"/>
                    <a:gridCol w="2627289"/>
                  </a:tblGrid>
                  <a:tr h="4780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Convergencia Sigma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Convergencia Beta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Autocorrelación espacial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Distribución</a:t>
                          </a:r>
                          <a:r>
                            <a:rPr lang="es-MX" sz="1600" b="1" baseline="0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 espacial 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</a:tr>
                  <a:tr h="4739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MX" sz="10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𝐶𝑉</m:t>
                                    </m:r>
                                  </m:e>
                                  <m:sub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ES" sz="10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0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𝐷𝑒𝑠𝑣𝑖𝑎𝑐𝑖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ó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𝑒𝑠𝑡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á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𝑛𝑑𝑎𝑟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s-MX" sz="1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𝑃𝐼𝐵</m:t>
                                        </m:r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𝑝𝑐</m:t>
                                        </m:r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</m:e>
                                      <m:sub>
                                        <m:r>
                                          <a:rPr lang="es-ES" sz="10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𝑖𝑡</m:t>
                                        </m:r>
                                      </m:sub>
                                    </m:sSub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𝑀𝑒𝑑𝑖𝑎</m:t>
                                    </m:r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s-MX" sz="10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MX" sz="10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10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𝑃𝐼𝐵</m:t>
                                            </m:r>
                                            <m:r>
                                              <a:rPr lang="es-ES" sz="10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es-ES" sz="10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𝑝𝑐</m:t>
                                            </m:r>
                                            <m:r>
                                              <a:rPr lang="es-ES" sz="10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</m:e>
                                          <m:sub>
                                            <m:r>
                                              <a:rPr lang="es-ES" sz="10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𝑖𝑡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s-ES" sz="10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  <m:d>
                                  <m:d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Y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i</m:t>
                                            </m:r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t</m:t>
                                            </m:r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k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Y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i</m:t>
                                            </m:r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t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α</m:t>
                                </m:r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βln</m:t>
                                </m:r>
                                <m:d>
                                  <m:d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Y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it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  <m:f>
                                  <m:f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  <m:sup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p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𝑤𝑖𝑗</m:t>
                                        </m:r>
                                      </m:e>
                                    </m:nary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)((</m:t>
                                    </m:r>
                                    <m:sSub>
                                      <m:sSub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p>
                                      <m:e>
                                        <m:sSup>
                                          <m:sSup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acc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den>
                                </m:f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s-ES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s-MX" sz="12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s-MX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</m:e>
                                </m:acc>
                                <m:d>
                                  <m:d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MX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𝑛h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s-MX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</m:nary>
                                <m:d>
                                  <m:d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MX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s-MX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s-MX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MX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num>
                                      <m:den>
                                        <m:r>
                                          <a:rPr lang="es-MX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47395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den>
                                        </m:f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𝑙𝑛</m:t>
                                        </m:r>
                                        <m:d>
                                          <m:d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b>
                                                  <m:sSubPr>
                                                    <m:ctrlPr>
                                                      <a:rPr lang="es-MX" sz="1200" i="1" kern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ES" sz="1200" kern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ES" sz="1200" kern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</m:num>
                                              <m:den>
                                                <m:acc>
                                                  <m:accPr>
                                                    <m:chr m:val="̅"/>
                                                    <m:ctrlPr>
                                                      <a:rPr lang="es-MX" sz="1200" i="1" kern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s-ES" sz="1200" kern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</m:acc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s-MX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s-CO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s-CO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CO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𝑙𝑜𝑔</m:t>
                                    </m:r>
                                  </m:e>
                                  <m:sub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s-CO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2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s-ES" sz="12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2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</m:nary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𝑤𝑖𝑗</m:t>
                                        </m:r>
                                        <m:sSup>
                                          <m:sSup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num>
                                  <m:den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ES" sz="12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  <m:nary>
                                      <m:naryPr>
                                        <m:chr m:val="∑"/>
                                        <m:limLoc m:val="subSup"/>
                                        <m:supHide m:val="on"/>
                                        <m:ctrlPr>
                                          <a:rPr lang="es-MX" sz="12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es-ES" sz="12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/>
                                      <m:e>
                                        <m:sSup>
                                          <m:sSupPr>
                                            <m:ctrlPr>
                                              <a:rPr lang="es-MX" sz="12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s-MX" sz="12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s-ES" sz="12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acc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s-ES" sz="12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s-MX" sz="11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s-MX" sz="11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s-MX" sz="11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1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MX" sz="11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sz="11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𝑛h</m:t>
                                        </m:r>
                                      </m:e>
                                      <m:sub>
                                        <m:r>
                                          <a:rPr lang="es-MX" sz="11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s-MX" sz="11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sz="11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s-MX" sz="11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s-MX" sz="11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  <m:r>
                                      <a:rPr lang="es-MX" sz="11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s-MX" sz="11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sz="11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sz="11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sz="11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1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𝑋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MX" sz="11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h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  <m:r>
                                          <a:rPr lang="es-MX" sz="11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f>
                                          <m:fPr>
                                            <m:ctrlPr>
                                              <a:rPr lang="es-MX" sz="11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sz="11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  <m:r>
                                              <a:rPr lang="es-MX" sz="11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s-MX" sz="11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𝑌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MX" sz="1100" i="1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h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MX" sz="1100" kern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0173373"/>
                  </p:ext>
                </p:extLst>
              </p:nvPr>
            </p:nvGraphicFramePr>
            <p:xfrm>
              <a:off x="334851" y="1891641"/>
              <a:ext cx="11165982" cy="16540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791495"/>
                    <a:gridCol w="2617632"/>
                    <a:gridCol w="3129566"/>
                    <a:gridCol w="2627289"/>
                  </a:tblGrid>
                  <a:tr h="4780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Convergencia Sigma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Convergencia Beta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Autocorrelación espacial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b="1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Distribución</a:t>
                          </a:r>
                          <a:r>
                            <a:rPr lang="es-MX" sz="1600" b="1" baseline="0" dirty="0" smtClean="0"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 espacial </a:t>
                          </a:r>
                          <a:endParaRPr lang="es-MX" sz="1600" b="1" dirty="0"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anchor="ctr"/>
                    </a:tc>
                  </a:tr>
                  <a:tr h="58801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18" t="-98958" r="-300655" b="-25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44" t="-98958" r="-220233" b="-25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2957" t="-98958" r="-84241" b="-25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25522" t="-98958" r="-464" b="-252083"/>
                          </a:stretch>
                        </a:blipFill>
                      </a:tcPr>
                    </a:tc>
                  </a:tr>
                  <a:tr h="58801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18" t="-196907" r="-300655" b="-14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6744" t="-196907" r="-220233" b="-14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2957" t="-196907" r="-84241" b="-1494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25522" t="-196907" r="-464" b="-1494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CuadroTexto 11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0066"/>
                </a:solidFill>
                <a:latin typeface="Helvetica" panose="020B0604020202030204" pitchFamily="34" charset="0"/>
              </a:rPr>
              <a:t>4</a:t>
            </a:r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. Conceptos de convergencia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64771" y="3604390"/>
            <a:ext cx="8864958" cy="31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Elaboración del autor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72938" y="1395659"/>
            <a:ext cx="54941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Tabla </a:t>
            </a:r>
            <a:r>
              <a:rPr lang="es-CO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3.</a:t>
            </a:r>
            <a:r>
              <a:rPr lang="es-CO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Modelos de convergencia y su relación espacial.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5773821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1900241"/>
                  </p:ext>
                </p:extLst>
              </p:nvPr>
            </p:nvGraphicFramePr>
            <p:xfrm>
              <a:off x="1674254" y="1653580"/>
              <a:ext cx="7843055" cy="3458979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158605"/>
                    <a:gridCol w="4684450"/>
                  </a:tblGrid>
                  <a:tr h="5358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espacial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autorregresivo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(SAR)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MX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MX" sz="11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𝑊𝑙𝑛</m:t>
                                </m:r>
                                <m:d>
                                  <m:d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10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de error espacial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(SEM)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1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𝛼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s-CO" sz="11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1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𝜆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 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s-MX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439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Sarar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1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𝛾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 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𝛼𝜄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𝑁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𝑋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𝛽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1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𝜆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 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s-MX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espacial de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Durbin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(SDM)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1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 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𝜆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𝑤𝑙𝑛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𝑋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𝛽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𝑤𝑋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𝛾</m:t>
                                </m:r>
                                <m:r>
                                  <a:rPr lang="es-ES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126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de error espacial de </a:t>
                          </a:r>
                          <a:r>
                            <a:rPr lang="es-CO" sz="1400" b="1" dirty="0" err="1" smtClean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Durbin</a:t>
                          </a:r>
                          <a:r>
                            <a:rPr lang="es-CO" sz="1400" b="1" dirty="0" smtClean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 (SEDM)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1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1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100" i="1" kern="12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𝛼𝜄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𝑁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𝑋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𝛽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𝑊𝑋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𝜃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1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𝜆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𝑊</m:t>
                                </m:r>
                                <m:sSub>
                                  <m:sSubPr>
                                    <m:ctrlPr>
                                      <a:rPr lang="es-MX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1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 </m:t>
                                </m:r>
                                <m:r>
                                  <a:rPr lang="es-CO" sz="11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s-MX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5448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SLX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s-MX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MX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s-MX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s-MX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𝑌</m:t>
                                            </m:r>
                                          </m:e>
                                          <m:sub>
                                            <m:r>
                                              <a:rPr lang="es-CO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m:rPr>
                                    <m:sty m:val="p"/>
                                  </m:rPr>
                                  <a:rPr lang="es-MX" sz="12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s-ES" sz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s-CO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MX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1900241"/>
                  </p:ext>
                </p:extLst>
              </p:nvPr>
            </p:nvGraphicFramePr>
            <p:xfrm>
              <a:off x="1674254" y="1653580"/>
              <a:ext cx="7843055" cy="3458979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158605"/>
                    <a:gridCol w="4684450"/>
                  </a:tblGrid>
                  <a:tr h="5358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espacial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autorregresivo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(SAR)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2273" r="-260" b="-547727"/>
                          </a:stretch>
                        </a:blipFill>
                      </a:tcPr>
                    </a:tc>
                  </a:tr>
                  <a:tr h="6310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de error espacial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(SEM)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86538" r="-260" b="-363462"/>
                          </a:stretch>
                        </a:blipFill>
                      </a:tcPr>
                    </a:tc>
                  </a:tr>
                  <a:tr h="6439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Sarar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184762" r="-260" b="-260000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espacial de </a:t>
                          </a:r>
                          <a:r>
                            <a:rPr lang="es-CO" sz="1400" b="1" dirty="0" err="1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Durbin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(SDM)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369136" r="-260" b="-237037"/>
                          </a:stretch>
                        </a:blipFill>
                      </a:tcPr>
                    </a:tc>
                  </a:tr>
                  <a:tr h="6126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de error espacial de </a:t>
                          </a:r>
                          <a:r>
                            <a:rPr lang="es-CO" sz="1400" b="1" dirty="0" err="1" smtClean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Durbin</a:t>
                          </a:r>
                          <a:r>
                            <a:rPr lang="es-CO" sz="1400" b="1" dirty="0" smtClean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 (SEDM)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376238" r="-260" b="-90099"/>
                          </a:stretch>
                        </a:blipFill>
                      </a:tcPr>
                    </a:tc>
                  </a:tr>
                  <a:tr h="5448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effectLst/>
                              <a:latin typeface="Helvetica" panose="020B0604020202020204" pitchFamily="34" charset="0"/>
                              <a:cs typeface="Helvetica" panose="020B0604020202020204" pitchFamily="34" charset="0"/>
                            </a:rPr>
                            <a:t>Modelo SLX</a:t>
                          </a:r>
                          <a:endParaRPr lang="es-MX" sz="1200" b="1" dirty="0">
                            <a:effectLst/>
                            <a:latin typeface="Helvetica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7620" t="-540449" r="-260" b="-22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172938" y="596024"/>
            <a:ext cx="691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66"/>
                </a:solidFill>
                <a:latin typeface="Helvetica" panose="020B0604020202030204" pitchFamily="34" charset="0"/>
              </a:rPr>
              <a:t>4.1 Conceptos de convergencia y su relación espacial. </a:t>
            </a:r>
            <a:endParaRPr lang="es-ES" dirty="0">
              <a:solidFill>
                <a:srgbClr val="000066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024705" y="1178063"/>
            <a:ext cx="418383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CO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Tabla 4</a:t>
            </a:r>
            <a:r>
              <a:rPr lang="es-CO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</a:t>
            </a:r>
            <a:r>
              <a:rPr lang="es-CO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es-CO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Modelos de dependencia espacial.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586823" y="5133268"/>
            <a:ext cx="2626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Fuente</a:t>
            </a:r>
            <a:r>
              <a:rPr lang="es-MX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MX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Halleck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y </a:t>
            </a:r>
            <a:r>
              <a:rPr lang="es-MX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Elhorst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(2012).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0" y="5801116"/>
            <a:ext cx="12192000" cy="1098645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1726112" y="6111579"/>
            <a:ext cx="873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Convergencia regional en Colombia: </a:t>
            </a:r>
            <a: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s-CO" b="1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CO" dirty="0" smtClean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 </a:t>
            </a:r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rol de las instituciones y los efectos espaciales</a:t>
            </a:r>
            <a:endParaRPr lang="es-ES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1264</Words>
  <Application>Microsoft Office PowerPoint</Application>
  <PresentationFormat>Panorámica</PresentationFormat>
  <Paragraphs>367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Ebrima</vt:lpstr>
      <vt:lpstr>Franklin Gothic Heavy</vt:lpstr>
      <vt:lpstr>Franklin Gothic Medium</vt:lpstr>
      <vt:lpstr>Helvetica</vt:lpstr>
      <vt:lpstr>Times New Roman</vt:lpstr>
      <vt:lpstr>TimesNewRomanPSMT</vt:lpstr>
      <vt:lpstr>TTE1FFA3F8t00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JUAN</cp:lastModifiedBy>
  <cp:revision>105</cp:revision>
  <dcterms:created xsi:type="dcterms:W3CDTF">2017-04-08T01:43:03Z</dcterms:created>
  <dcterms:modified xsi:type="dcterms:W3CDTF">2018-09-26T12:27:44Z</dcterms:modified>
</cp:coreProperties>
</file>