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theme/themeOverride1.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4" r:id="rId3"/>
    <p:sldId id="272" r:id="rId4"/>
    <p:sldId id="261" r:id="rId5"/>
    <p:sldId id="262" r:id="rId6"/>
    <p:sldId id="263" r:id="rId7"/>
    <p:sldId id="275" r:id="rId8"/>
    <p:sldId id="271" r:id="rId9"/>
    <p:sldId id="259" r:id="rId10"/>
    <p:sldId id="276" r:id="rId11"/>
    <p:sldId id="278" r:id="rId12"/>
    <p:sldId id="280" r:id="rId13"/>
    <p:sldId id="281" r:id="rId14"/>
    <p:sldId id="282" r:id="rId15"/>
    <p:sldId id="283" r:id="rId16"/>
    <p:sldId id="285" r:id="rId17"/>
    <p:sldId id="287" r:id="rId18"/>
    <p:sldId id="269"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BA5"/>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7" d="100"/>
          <a:sy n="77" d="100"/>
        </p:scale>
        <p:origin x="-33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oleObject" Target="file:///C:\Users\Olga%20Serrano\Documents\drivee\rezago\rezago%202000\encuesta%20intercensal%202015\municipios%20morelos%20por%20variables%20para%20indice1%20hoja.xml"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Olga%20Serrano\Documents\drivee\buap%202018\cluster%20analisis%20grupos%20entidades%20por%20componentes.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Gráfica</a:t>
            </a:r>
            <a:r>
              <a:rPr lang="es-MX" baseline="0"/>
              <a:t> 1. Índice de calidad de la vivienda en México</a:t>
            </a:r>
            <a:endParaRPr lang="es-MX"/>
          </a:p>
        </c:rich>
      </c:tx>
      <c:overlay val="0"/>
      <c:spPr>
        <a:noFill/>
        <a:ln>
          <a:noFill/>
        </a:ln>
        <a:effectLst/>
      </c:spPr>
    </c:title>
    <c:autoTitleDeleted val="0"/>
    <c:plotArea>
      <c:layout>
        <c:manualLayout>
          <c:layoutTarget val="inner"/>
          <c:xMode val="edge"/>
          <c:yMode val="edge"/>
          <c:x val="0.22115335192475941"/>
          <c:y val="0.10249720240619911"/>
          <c:w val="0.76444130030621171"/>
          <c:h val="0.85318653412067347"/>
        </c:manualLayout>
      </c:layout>
      <c:barChart>
        <c:barDir val="bar"/>
        <c:grouping val="clustered"/>
        <c:varyColors val="0"/>
        <c:ser>
          <c:idx val="0"/>
          <c:order val="0"/>
          <c:spPr>
            <a:solidFill>
              <a:schemeClr val="accent6">
                <a:lumMod val="75000"/>
              </a:schemeClr>
            </a:solidFill>
            <a:ln>
              <a:noFill/>
            </a:ln>
            <a:effectLst/>
          </c:spPr>
          <c:invertIfNegative val="0"/>
          <c:cat>
            <c:strRef>
              <c:f>Hoja1!$C$2:$C$33</c:f>
              <c:strCache>
                <c:ptCount val="32"/>
                <c:pt idx="0">
                  <c:v>Guerrero</c:v>
                </c:pt>
                <c:pt idx="1">
                  <c:v>Oaxaca</c:v>
                </c:pt>
                <c:pt idx="2">
                  <c:v>Chiapas</c:v>
                </c:pt>
                <c:pt idx="3">
                  <c:v>Veracruz</c:v>
                </c:pt>
                <c:pt idx="4">
                  <c:v>Campeche</c:v>
                </c:pt>
                <c:pt idx="5">
                  <c:v>Puebla</c:v>
                </c:pt>
                <c:pt idx="6">
                  <c:v>San Luis Potosí</c:v>
                </c:pt>
                <c:pt idx="7">
                  <c:v>Tabasco</c:v>
                </c:pt>
                <c:pt idx="8">
                  <c:v>Michoacán</c:v>
                </c:pt>
                <c:pt idx="9">
                  <c:v>Hidalgo</c:v>
                </c:pt>
                <c:pt idx="10">
                  <c:v>Yucatán</c:v>
                </c:pt>
                <c:pt idx="11">
                  <c:v>Morelos</c:v>
                </c:pt>
                <c:pt idx="12">
                  <c:v>Durango</c:v>
                </c:pt>
                <c:pt idx="13">
                  <c:v>Nayarit</c:v>
                </c:pt>
                <c:pt idx="14">
                  <c:v>Tlaxcala</c:v>
                </c:pt>
                <c:pt idx="15">
                  <c:v>Zacatecas</c:v>
                </c:pt>
                <c:pt idx="16">
                  <c:v>Quintana Roo</c:v>
                </c:pt>
                <c:pt idx="17">
                  <c:v>México</c:v>
                </c:pt>
                <c:pt idx="18">
                  <c:v>Baja California Sur</c:v>
                </c:pt>
                <c:pt idx="19">
                  <c:v>Guanajuato</c:v>
                </c:pt>
                <c:pt idx="20">
                  <c:v>Sinaloa</c:v>
                </c:pt>
                <c:pt idx="21">
                  <c:v>Sonora</c:v>
                </c:pt>
                <c:pt idx="22">
                  <c:v>Tamaulipas</c:v>
                </c:pt>
                <c:pt idx="23">
                  <c:v>Querétaro</c:v>
                </c:pt>
                <c:pt idx="24">
                  <c:v>Colima</c:v>
                </c:pt>
                <c:pt idx="25">
                  <c:v>Baja California</c:v>
                </c:pt>
                <c:pt idx="26">
                  <c:v>Chihuahua</c:v>
                </c:pt>
                <c:pt idx="27">
                  <c:v>Coahuila de Zaragoza</c:v>
                </c:pt>
                <c:pt idx="28">
                  <c:v>Jalisco</c:v>
                </c:pt>
                <c:pt idx="29">
                  <c:v>Distrito Federal</c:v>
                </c:pt>
                <c:pt idx="30">
                  <c:v>Aguascalientes</c:v>
                </c:pt>
                <c:pt idx="31">
                  <c:v>Nuevo León</c:v>
                </c:pt>
              </c:strCache>
            </c:strRef>
          </c:cat>
          <c:val>
            <c:numRef>
              <c:f>Hoja1!$D$2:$D$33</c:f>
              <c:numCache>
                <c:formatCode>General</c:formatCode>
                <c:ptCount val="32"/>
                <c:pt idx="0">
                  <c:v>-2.6294400000000002</c:v>
                </c:pt>
                <c:pt idx="1">
                  <c:v>-2.5787100000000001</c:v>
                </c:pt>
                <c:pt idx="2">
                  <c:v>-2.1570800000000001</c:v>
                </c:pt>
                <c:pt idx="3">
                  <c:v>-1.1111599999999999</c:v>
                </c:pt>
                <c:pt idx="4">
                  <c:v>-0.79405000000000003</c:v>
                </c:pt>
                <c:pt idx="5">
                  <c:v>-0.68547000000000002</c:v>
                </c:pt>
                <c:pt idx="6">
                  <c:v>-0.56652999999999998</c:v>
                </c:pt>
                <c:pt idx="7">
                  <c:v>-0.49392000000000003</c:v>
                </c:pt>
                <c:pt idx="8">
                  <c:v>-0.28831000000000001</c:v>
                </c:pt>
                <c:pt idx="9">
                  <c:v>-0.21398</c:v>
                </c:pt>
                <c:pt idx="10">
                  <c:v>-7.9850000000000004E-2</c:v>
                </c:pt>
                <c:pt idx="11">
                  <c:v>-5.568E-2</c:v>
                </c:pt>
                <c:pt idx="12">
                  <c:v>-2.2360000000000001E-2</c:v>
                </c:pt>
                <c:pt idx="13">
                  <c:v>6.2100000000000002E-2</c:v>
                </c:pt>
                <c:pt idx="14">
                  <c:v>0.16162000000000001</c:v>
                </c:pt>
                <c:pt idx="15">
                  <c:v>0.25185000000000002</c:v>
                </c:pt>
                <c:pt idx="16">
                  <c:v>0.28514</c:v>
                </c:pt>
                <c:pt idx="17">
                  <c:v>0.29824000000000001</c:v>
                </c:pt>
                <c:pt idx="18">
                  <c:v>0.32277</c:v>
                </c:pt>
                <c:pt idx="19">
                  <c:v>0.38589000000000001</c:v>
                </c:pt>
                <c:pt idx="20">
                  <c:v>0.53022999999999998</c:v>
                </c:pt>
                <c:pt idx="21">
                  <c:v>0.53183999999999998</c:v>
                </c:pt>
                <c:pt idx="22">
                  <c:v>0.54837999999999998</c:v>
                </c:pt>
                <c:pt idx="23">
                  <c:v>0.60682999999999998</c:v>
                </c:pt>
                <c:pt idx="24">
                  <c:v>0.61134999999999995</c:v>
                </c:pt>
                <c:pt idx="25">
                  <c:v>0.63890000000000002</c:v>
                </c:pt>
                <c:pt idx="26">
                  <c:v>0.64544999999999997</c:v>
                </c:pt>
                <c:pt idx="27">
                  <c:v>1.00465</c:v>
                </c:pt>
                <c:pt idx="28">
                  <c:v>1.0557099999999999</c:v>
                </c:pt>
                <c:pt idx="29">
                  <c:v>1.1621699999999999</c:v>
                </c:pt>
                <c:pt idx="30">
                  <c:v>1.21495</c:v>
                </c:pt>
                <c:pt idx="31">
                  <c:v>1.3585</c:v>
                </c:pt>
              </c:numCache>
            </c:numRef>
          </c:val>
          <c:extLst xmlns:c16r2="http://schemas.microsoft.com/office/drawing/2015/06/chart">
            <c:ext xmlns:c16="http://schemas.microsoft.com/office/drawing/2014/chart" uri="{C3380CC4-5D6E-409C-BE32-E72D297353CC}">
              <c16:uniqueId val="{00000000-321C-42B1-BC45-7F67CF458D0E}"/>
            </c:ext>
          </c:extLst>
        </c:ser>
        <c:dLbls>
          <c:showLegendKey val="0"/>
          <c:showVal val="0"/>
          <c:showCatName val="0"/>
          <c:showSerName val="0"/>
          <c:showPercent val="0"/>
          <c:showBubbleSize val="0"/>
        </c:dLbls>
        <c:gapWidth val="182"/>
        <c:axId val="32784384"/>
        <c:axId val="32785920"/>
      </c:barChart>
      <c:catAx>
        <c:axId val="327843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785920"/>
        <c:crosses val="autoZero"/>
        <c:auto val="1"/>
        <c:lblAlgn val="ctr"/>
        <c:lblOffset val="1000"/>
        <c:tickLblSkip val="1"/>
        <c:noMultiLvlLbl val="0"/>
      </c:catAx>
      <c:valAx>
        <c:axId val="32785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784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lgn="ctr">
              <a:defRPr sz="1000" baseline="0"/>
            </a:pPr>
            <a:r>
              <a:rPr lang="es-MX" sz="1000" baseline="0"/>
              <a:t>Gráfica 3. Morelos, índice de calidad de vivienda por municipio</a:t>
            </a:r>
          </a:p>
        </c:rich>
      </c:tx>
      <c:overlay val="0"/>
    </c:title>
    <c:autoTitleDeleted val="0"/>
    <c:plotArea>
      <c:layout>
        <c:manualLayout>
          <c:layoutTarget val="inner"/>
          <c:xMode val="edge"/>
          <c:yMode val="edge"/>
          <c:x val="0.23514238845144356"/>
          <c:y val="0.19432888597258677"/>
          <c:w val="0.59730905511811017"/>
          <c:h val="0.57819626713327499"/>
        </c:manualLayout>
      </c:layout>
      <c:barChart>
        <c:barDir val="bar"/>
        <c:grouping val="clustered"/>
        <c:varyColors val="0"/>
        <c:ser>
          <c:idx val="0"/>
          <c:order val="0"/>
          <c:invertIfNegative val="0"/>
          <c:dPt>
            <c:idx val="9"/>
            <c:invertIfNegative val="0"/>
            <c:bubble3D val="0"/>
            <c:spPr>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2A82-4234-9C92-E79228EB6762}"/>
              </c:ext>
            </c:extLst>
          </c:dPt>
          <c:dLbls>
            <c:spPr>
              <a:noFill/>
              <a:ln>
                <a:noFill/>
              </a:ln>
              <a:effectLst/>
            </c:spPr>
            <c:txPr>
              <a:bodyPr/>
              <a:lstStyle/>
              <a:p>
                <a:pPr>
                  <a:defRPr sz="500" baseline="0"/>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Hoja4!$A$3:$A$35</c:f>
              <c:strCache>
                <c:ptCount val="33"/>
                <c:pt idx="0">
                  <c:v>Ocuituco</c:v>
                </c:pt>
                <c:pt idx="1">
                  <c:v>Totolapan</c:v>
                </c:pt>
                <c:pt idx="2">
                  <c:v>Tlalnepantla</c:v>
                </c:pt>
                <c:pt idx="3">
                  <c:v>Tetela del Volcán</c:v>
                </c:pt>
                <c:pt idx="4">
                  <c:v>Temoac</c:v>
                </c:pt>
                <c:pt idx="5">
                  <c:v>Tepalcingo</c:v>
                </c:pt>
                <c:pt idx="6">
                  <c:v>Miacatlán</c:v>
                </c:pt>
                <c:pt idx="7">
                  <c:v>Atlatlahucan</c:v>
                </c:pt>
                <c:pt idx="8">
                  <c:v>Axochiapan</c:v>
                </c:pt>
                <c:pt idx="9">
                  <c:v>Tlayacapan</c:v>
                </c:pt>
                <c:pt idx="10">
                  <c:v>Coatlán del Río</c:v>
                </c:pt>
                <c:pt idx="11">
                  <c:v>Jantetelco</c:v>
                </c:pt>
                <c:pt idx="12">
                  <c:v>Puente de Ixtla</c:v>
                </c:pt>
                <c:pt idx="13">
                  <c:v>Ayala</c:v>
                </c:pt>
                <c:pt idx="14">
                  <c:v>Tetecala</c:v>
                </c:pt>
                <c:pt idx="15">
                  <c:v>Yecapixtla</c:v>
                </c:pt>
                <c:pt idx="16">
                  <c:v>Tepoztlán</c:v>
                </c:pt>
                <c:pt idx="17">
                  <c:v>Huitzilac</c:v>
                </c:pt>
                <c:pt idx="18">
                  <c:v>Tlaltizapán de Zapat</c:v>
                </c:pt>
                <c:pt idx="19">
                  <c:v>Amacuzac</c:v>
                </c:pt>
                <c:pt idx="20">
                  <c:v>Jonacatepec</c:v>
                </c:pt>
                <c:pt idx="21">
                  <c:v>Xochitepec</c:v>
                </c:pt>
                <c:pt idx="22">
                  <c:v>Tlaquiltenango</c:v>
                </c:pt>
                <c:pt idx="23">
                  <c:v>Zacualpan de Amilpas</c:v>
                </c:pt>
                <c:pt idx="24">
                  <c:v>Mazatepec</c:v>
                </c:pt>
                <c:pt idx="25">
                  <c:v>Yautepec</c:v>
                </c:pt>
                <c:pt idx="26">
                  <c:v>Temixco</c:v>
                </c:pt>
                <c:pt idx="27">
                  <c:v>Cuautla</c:v>
                </c:pt>
                <c:pt idx="28">
                  <c:v>Jojutla</c:v>
                </c:pt>
                <c:pt idx="29">
                  <c:v>Emiliano Zapata</c:v>
                </c:pt>
                <c:pt idx="30">
                  <c:v>Zacatepec</c:v>
                </c:pt>
                <c:pt idx="31">
                  <c:v>Jiutepec</c:v>
                </c:pt>
                <c:pt idx="32">
                  <c:v>Cuernavaca</c:v>
                </c:pt>
              </c:strCache>
            </c:strRef>
          </c:cat>
          <c:val>
            <c:numRef>
              <c:f>Hoja4!$B$3:$B$35</c:f>
              <c:numCache>
                <c:formatCode>0.0</c:formatCode>
                <c:ptCount val="33"/>
                <c:pt idx="0">
                  <c:v>-2.1090324906759501</c:v>
                </c:pt>
                <c:pt idx="1">
                  <c:v>-1.8791282103576461</c:v>
                </c:pt>
                <c:pt idx="2">
                  <c:v>-1.3596029417138593</c:v>
                </c:pt>
                <c:pt idx="3">
                  <c:v>-1.3394585188818589</c:v>
                </c:pt>
                <c:pt idx="4">
                  <c:v>-0.98416923332061756</c:v>
                </c:pt>
                <c:pt idx="5">
                  <c:v>-0.8407900962055227</c:v>
                </c:pt>
                <c:pt idx="6">
                  <c:v>-0.71719904313248528</c:v>
                </c:pt>
                <c:pt idx="7">
                  <c:v>-0.68513384428590574</c:v>
                </c:pt>
                <c:pt idx="8">
                  <c:v>-0.62661345883166608</c:v>
                </c:pt>
                <c:pt idx="9">
                  <c:v>-0.47818188137183287</c:v>
                </c:pt>
                <c:pt idx="10">
                  <c:v>-0.37714490877215173</c:v>
                </c:pt>
                <c:pt idx="11">
                  <c:v>-0.33697812389286158</c:v>
                </c:pt>
                <c:pt idx="12">
                  <c:v>-0.28899665118563467</c:v>
                </c:pt>
                <c:pt idx="13">
                  <c:v>-7.4230305954490955E-2</c:v>
                </c:pt>
                <c:pt idx="14">
                  <c:v>-3.3318461654226181E-2</c:v>
                </c:pt>
                <c:pt idx="15">
                  <c:v>1.7112951098900986E-3</c:v>
                </c:pt>
                <c:pt idx="16">
                  <c:v>2.5291192160065225E-2</c:v>
                </c:pt>
                <c:pt idx="17">
                  <c:v>4.4716324910247962E-2</c:v>
                </c:pt>
                <c:pt idx="18">
                  <c:v>5.6714179926519059E-2</c:v>
                </c:pt>
                <c:pt idx="19">
                  <c:v>6.1752447619589111E-2</c:v>
                </c:pt>
                <c:pt idx="20">
                  <c:v>0.12575383115189714</c:v>
                </c:pt>
                <c:pt idx="21">
                  <c:v>0.14794029174467443</c:v>
                </c:pt>
                <c:pt idx="22">
                  <c:v>0.22390830205136902</c:v>
                </c:pt>
                <c:pt idx="23">
                  <c:v>0.27110265895368546</c:v>
                </c:pt>
                <c:pt idx="24">
                  <c:v>0.37927462918491389</c:v>
                </c:pt>
                <c:pt idx="25">
                  <c:v>0.71251138896950261</c:v>
                </c:pt>
                <c:pt idx="26">
                  <c:v>0.83021618220050464</c:v>
                </c:pt>
                <c:pt idx="27">
                  <c:v>1.1091067719022722</c:v>
                </c:pt>
                <c:pt idx="28">
                  <c:v>1.1369965187843749</c:v>
                </c:pt>
                <c:pt idx="29">
                  <c:v>1.2414839417466064</c:v>
                </c:pt>
                <c:pt idx="30">
                  <c:v>1.7176696672847815</c:v>
                </c:pt>
                <c:pt idx="31">
                  <c:v>1.8653158492850901</c:v>
                </c:pt>
                <c:pt idx="32">
                  <c:v>2.1785126972508171</c:v>
                </c:pt>
              </c:numCache>
            </c:numRef>
          </c:val>
          <c:extLst xmlns:c16r2="http://schemas.microsoft.com/office/drawing/2015/06/chart">
            <c:ext xmlns:c16="http://schemas.microsoft.com/office/drawing/2014/chart" uri="{C3380CC4-5D6E-409C-BE32-E72D297353CC}">
              <c16:uniqueId val="{00000002-2A82-4234-9C92-E79228EB6762}"/>
            </c:ext>
          </c:extLst>
        </c:ser>
        <c:dLbls>
          <c:showLegendKey val="0"/>
          <c:showVal val="0"/>
          <c:showCatName val="0"/>
          <c:showSerName val="0"/>
          <c:showPercent val="0"/>
          <c:showBubbleSize val="0"/>
        </c:dLbls>
        <c:gapWidth val="69"/>
        <c:overlap val="-82"/>
        <c:axId val="36640640"/>
        <c:axId val="36642176"/>
      </c:barChart>
      <c:catAx>
        <c:axId val="36640640"/>
        <c:scaling>
          <c:orientation val="minMax"/>
        </c:scaling>
        <c:delete val="0"/>
        <c:axPos val="l"/>
        <c:numFmt formatCode="General" sourceLinked="0"/>
        <c:majorTickMark val="none"/>
        <c:minorTickMark val="none"/>
        <c:tickLblPos val="low"/>
        <c:spPr>
          <a:ln w="28575" cmpd="sng"/>
        </c:spPr>
        <c:txPr>
          <a:bodyPr anchor="ctr" anchorCtr="0"/>
          <a:lstStyle/>
          <a:p>
            <a:pPr>
              <a:defRPr sz="600" baseline="0"/>
            </a:pPr>
            <a:endParaRPr lang="es-CO"/>
          </a:p>
        </c:txPr>
        <c:crossAx val="36642176"/>
        <c:crosses val="autoZero"/>
        <c:auto val="0"/>
        <c:lblAlgn val="ctr"/>
        <c:lblOffset val="100"/>
        <c:tickLblSkip val="1"/>
        <c:noMultiLvlLbl val="0"/>
      </c:catAx>
      <c:valAx>
        <c:axId val="36642176"/>
        <c:scaling>
          <c:orientation val="minMax"/>
        </c:scaling>
        <c:delete val="0"/>
        <c:axPos val="b"/>
        <c:majorGridlines/>
        <c:title>
          <c:tx>
            <c:rich>
              <a:bodyPr/>
              <a:lstStyle/>
              <a:p>
                <a:pPr algn="ctr">
                  <a:defRPr sz="800" baseline="0"/>
                </a:pPr>
                <a:r>
                  <a:rPr lang="es-MX" sz="800" baseline="0" dirty="0"/>
                  <a:t>Fuente: Cálculos propios en base a la Encuesta Intercensal 2015, Morelos</a:t>
                </a:r>
              </a:p>
            </c:rich>
          </c:tx>
          <c:layout>
            <c:manualLayout>
              <c:xMode val="edge"/>
              <c:yMode val="edge"/>
              <c:x val="8.1240204686644397E-3"/>
              <c:y val="0.84886009040536603"/>
            </c:manualLayout>
          </c:layout>
          <c:overlay val="0"/>
        </c:title>
        <c:numFmt formatCode="0.0" sourceLinked="1"/>
        <c:majorTickMark val="none"/>
        <c:minorTickMark val="none"/>
        <c:tickLblPos val="nextTo"/>
        <c:spPr>
          <a:ln w="9525">
            <a:noFill/>
          </a:ln>
        </c:spPr>
        <c:txPr>
          <a:bodyPr/>
          <a:lstStyle/>
          <a:p>
            <a:pPr>
              <a:defRPr sz="700" baseline="0"/>
            </a:pPr>
            <a:endParaRPr lang="es-CO"/>
          </a:p>
        </c:txPr>
        <c:crossAx val="36640640"/>
        <c:crosses val="autoZero"/>
        <c:crossBetween val="midCat"/>
      </c:valAx>
    </c:plotArea>
    <c:plotVisOnly val="1"/>
    <c:dispBlanksAs val="gap"/>
    <c:showDLblsOverMax val="0"/>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Hoja1!$A$2:$A$33</cx:f>
        <cx:nf>Hoja1!$A$1</cx:nf>
        <cx:lvl ptCount="32" name="Entida Federativa">
          <cx:pt idx="0">Aguascalientes</cx:pt>
          <cx:pt idx="1">Baja California</cx:pt>
          <cx:pt idx="2">Baja California Sur</cx:pt>
          <cx:pt idx="3">Campeche</cx:pt>
          <cx:pt idx="4">Chiapas</cx:pt>
          <cx:pt idx="5">Chihuahua</cx:pt>
          <cx:pt idx="6">Coahuila de Zaragoza</cx:pt>
          <cx:pt idx="7">Colima</cx:pt>
          <cx:pt idx="8">Distrito Federal</cx:pt>
          <cx:pt idx="9">Durango</cx:pt>
          <cx:pt idx="10">Guanajuato</cx:pt>
          <cx:pt idx="11">Guerrero</cx:pt>
          <cx:pt idx="12">Hidalgo</cx:pt>
          <cx:pt idx="13">Jalisco</cx:pt>
          <cx:pt idx="14">México</cx:pt>
          <cx:pt idx="15">Michoacán de Ocampo</cx:pt>
          <cx:pt idx="16">Morelos</cx:pt>
          <cx:pt idx="17">Nayarit</cx:pt>
          <cx:pt idx="18">Nuevo León</cx:pt>
          <cx:pt idx="19">Oaxaca</cx:pt>
          <cx:pt idx="20">Puebla</cx:pt>
          <cx:pt idx="21">Querétaro</cx:pt>
          <cx:pt idx="22">Quintana Roo</cx:pt>
          <cx:pt idx="23">San Luis Potosí</cx:pt>
          <cx:pt idx="24">Sinaloa</cx:pt>
          <cx:pt idx="25">Sonora</cx:pt>
          <cx:pt idx="26">Tabasco</cx:pt>
          <cx:pt idx="27">Tamaulipas</cx:pt>
          <cx:pt idx="28">Tlaxcala</cx:pt>
          <cx:pt idx="29">Veracruz de Ignacio de la Llave</cx:pt>
          <cx:pt idx="30">Yucatán</cx:pt>
          <cx:pt idx="31">Zacatecas</cx:pt>
        </cx:lvl>
      </cx:strDim>
      <cx:numDim type="colorVal">
        <cx:f>Hoja1!$C$2:$C$33</cx:f>
        <cx:lvl ptCount="32" formatCode="Estándar">
          <cx:pt idx="0">1.21495</cx:pt>
          <cx:pt idx="1">0.63890000000000002</cx:pt>
          <cx:pt idx="2">0.32277</cx:pt>
          <cx:pt idx="3">-0.79405000000000003</cx:pt>
          <cx:pt idx="4">-2.1570800000000001</cx:pt>
          <cx:pt idx="5">0.64544999999999997</cx:pt>
          <cx:pt idx="6">1.00465</cx:pt>
          <cx:pt idx="7">0.61134999999999995</cx:pt>
          <cx:pt idx="8">1.1621699999999999</cx:pt>
          <cx:pt idx="9">-0.022360000000000001</cx:pt>
          <cx:pt idx="10">0.38589000000000001</cx:pt>
          <cx:pt idx="11">-2.6294400000000002</cx:pt>
          <cx:pt idx="12">-0.21398</cx:pt>
          <cx:pt idx="13">1.0557099999999999</cx:pt>
          <cx:pt idx="14">0.29824000000000001</cx:pt>
          <cx:pt idx="15">-0.28831000000000001</cx:pt>
          <cx:pt idx="16">-0.05568</cx:pt>
          <cx:pt idx="17">0.062100000000000002</cx:pt>
          <cx:pt idx="18">1.3585</cx:pt>
          <cx:pt idx="19">-2.5787100000000001</cx:pt>
          <cx:pt idx="20">-0.68547000000000002</cx:pt>
          <cx:pt idx="21">0.60682999999999998</cx:pt>
          <cx:pt idx="22">0.28514</cx:pt>
          <cx:pt idx="23">-0.56652999999999998</cx:pt>
          <cx:pt idx="24">0.53022999999999998</cx:pt>
          <cx:pt idx="25">0.53183999999999998</cx:pt>
          <cx:pt idx="26">-0.49392000000000003</cx:pt>
          <cx:pt idx="27">0.54837999999999998</cx:pt>
          <cx:pt idx="28">0.16162000000000001</cx:pt>
          <cx:pt idx="29">-1.1111599999999999</cx:pt>
          <cx:pt idx="30">-0.079850000000000004</cx:pt>
          <cx:pt idx="31">0.25185000000000002</cx:pt>
        </cx:lvl>
      </cx:numDim>
    </cx:data>
  </cx:chartData>
  <cx:chart>
    <cx:title pos="t" align="ctr" overlay="0">
      <cx:tx>
        <cx:txData>
          <cx:v>Mapa 1. Índice de calidad de las viviendas en México</cx:v>
        </cx:txData>
      </cx:tx>
      <cx:txPr>
        <a:bodyPr spcFirstLastPara="1" vertOverflow="ellipsis" horzOverflow="overflow" wrap="square" lIns="0" tIns="0" rIns="0" bIns="0" anchor="ctr" anchorCtr="1"/>
        <a:lstStyle/>
        <a:p>
          <a:pPr algn="ctr" rtl="0">
            <a:defRPr/>
          </a:pPr>
          <a:r>
            <a:rPr lang="es-ES" sz="1400" b="0" i="0" u="none" strike="noStrike" baseline="0">
              <a:solidFill>
                <a:sysClr val="windowText" lastClr="000000">
                  <a:lumMod val="65000"/>
                  <a:lumOff val="35000"/>
                </a:sysClr>
              </a:solidFill>
              <a:latin typeface="Calibri" panose="020F0502020204030204"/>
            </a:rPr>
            <a:t>Mapa 1. Índice de calidad de las viviendas en México</a:t>
          </a:r>
        </a:p>
      </cx:txPr>
    </cx:title>
    <cx:plotArea>
      <cx:plotAreaRegion>
        <cx:series layoutId="regionMap" uniqueId="{3B97FAFE-0C66-4E88-8820-ABD7FC5A1B25}">
          <cx:tx>
            <cx:txData>
              <cx:f>Hoja1!$C$1</cx:f>
              <cx:v>fac1</cx:v>
            </cx:txData>
          </cx:tx>
          <cx:dataId val="0"/>
          <cx:layoutPr>
            <cx:geography cultureLanguage="es-ES" cultureRegion="MX" attribution="Con tecnología de Bing">
              <cx:geoCache provider="{E9337A44-BEBE-4D9F-B70C-5C5E7DAFC167}">
                <cx:binary>1HzZctxIsuWvyPQ8YMUORFvXNSsAuWdyF7W8wFIUCwgAgSUC+9/M432Yp/mE/rHxpIoSlWKV1Fa8
Y00zGZUkEIAjDtz9+AmP/Oft8I/b/G5vXg06L+w/bodfXydNU/3jl1/sbXKn9/ZEq1tT2vL35uS2
1L+Uv/+ubu9++WT2vSriXwjC7JfbZG+au+H1f/0Trhbfldvydt+osrho78x4eWfbvLF/cezJQ6/2
n7QqQmUbo24b/OvrBVzM3Jny9au7olHNeD1Wd7++/uas169+Ob7Wd/d9lYNpTfsJxmL3RAhXSiyo
hz0qEH79Ki+L+I/DjpQnkmCPE4yxhwVD4uHep3sN43/Gont79p8+mTtr4ZHu/3888hv74cDl2etX
t2VbNIeJi2EOf329+9d/D+oWnlvZMvh8KCgP9u/e3T/wL99O+n/98+gPMAVHf3mEy/F8/ejQd7B8
RqgpX83vPt2Zff4wRc8AjzwhrpCYcSk4d7mU38GDqaRSAIjMQ0y6D/f+DM+/Y9nTMH1/hSO4wvnf
R+tb9B69ng7mJy68gBgxRjHm4GrfTgBzTzzpuhx5nDFJCCL/CRPgm71V8Bocv63+5dNv658+P0Yn
THge91zseS7Bx48vxImUjCFXcOrBHEj2n/D4N3fF3dTe5fvvZ+Bm9vQMHHnn/6y/BonaV3v7MFXP
4KbihHmCu9KTHGHJvnNTcoCRuZwy7EohEX2492c3/QmDnvbOLwOPnDJYrq7+vlv+fwXF36f7V8E+
V7+XplD7V1eteZikvw8Q4ZDGDnmaUMEOEB3FUYzJCXI5EwQQokge/Oxziv0M0L9p3NNgPXmRI+D8
4KXh9r4FovOv/108TNgzgIVOXCYoQS5hzHPpcdDzPAATSSq4x5hLxAHMx2D9jEVPI/R15BEs798E
L8ydfovbvb0Fd4KZubMPE/QM4ICjIMEgnFGPup73nSchckIFlhRBvMPCe7jzZz/6eaueBuh4/BFM
vy1emvdcqWKfl5AoP7/Az4APA0YAkY4DPhDN0LHzYORCLpJEeJCtPHKEz0+Y8zQwXwYeIXK1On1h
jhOUudLPCAiWJ5hhhBgHOFz3PrU8rrAwoicSA7mFxMSRewTIj615Go+HcUdwBGfbFwbHrjR3efmM
AQx7kF0IglLC9Qhz0XEAg4oXuVBKIMEZeYKr/YRBT0PyZeARJrszqApeVL0LrDNp9/DvGcOWd3Ko
XyBvCMoQJceoYAQUW0Cp53kHneK+EH6c83/KpKdxeTT0CBlg0csXBs0Rx3w+gCg6AbpFoMA5BCkM
ZfY3QQzqdCjSiQS/cikUpH/Nn//KrKdB+u65jqDyg5eXZ8CDVL5/9enu1Ye92cfl9Jz+5J4QyRnQ
AIhyknsS8so3gAFNA00F4MKEIUIfEPmjHi3/Pduexix48ipHwAVnv700Hwv2uroDYfhhzv4+aYOc
5IHPYPjhEUTBeR5jJdHJIeAJAkURUG55rMH+jD1/gtCXJzlG5bfdCwt8YWv2RfyMyjgBIg1qASHA
zSgDEfZYMkBwAqZUgjJOiXfPIx5npJ8w6GlQvgw8wiRcvDRdfNHui33a7pvnhAWdQJJhoIhDEoIK
5ltXAYH0BGHCXUoYLFvA0ceQ/Jw9T6PyeOwRMIvrlwbMUn3a58/qLKBTu0ANOIhnUOp8V+RICHAe
cG3CQfsEZedYAP0Jg56G5cvAI0yWL85ZrsqiNM/JAOSJkC6BuhOSP6PHjgIrCwe52kMuBlL3XfT6
sTVP4/Ew7giOq7OXRs/WIJ3Zw4rjswkzBwIN1FlyIRAs0zzO8AcNQECe8aDeBEHzu+rmJ4x5Go4v
A4/wWP/24nSAhxXg58IDdBnKuQS9n1EkBD3O76ADgCJDPQ5qAfZc/vAmfGbIXxak/9ycpxH5MvAI
kd3s3QtjXDt1m5T7W5D+DyXM2S1wyWd0F4AHFBqIS4fFbyg5j+E5ZHqobZC8X1Q7SvT/rml/AtWT
D3iM2ypYvjDgTvfj3qjm4YX+++ULASjQV0r2hHjDDvWNJJBrvi82f8Kcp/H5MvAIktPf3r80RNq7
rny1vfvX/33OZTR+wl0gXBjkGoHFkWJzaOx5pKdBWnp4Hz4HuNOfM+lPkHk8+Bidl5Z5zvbD/vYZ
iRmGng0hKbSsYOaB4PktFZCgc3IEmYkTEDtBED1a3PyxNU9D8jDuCI2z315a2rnO9wOsaz4nIPIE
hE1OXQqLYi474mZQusAyJofwxe+p9LG0+TP2PA3J15FHoFxvXxwq5+3dx2fGBJaZEbS9MaDLT7Az
F2QABAQBSwTLNO5x39eP7Xkak4dxR4icv4G+pRe1RnNoYvzXfzf752wWJejEg7iEMHSiYdC+jjkZ
5BQPljk90JPFU82iX2169Rs0y+7jv3TipwF66hpHYF28uAbSi1YVDWhlry7L56XQAvI/9NKALgPK
zDFc0EcDEpqEHCSh8el7XflnrfozoB4/03cQvTB3utoXr7atsq/Oy6a0//o/D2TpGcgzAV2Ac0qh
OQ0dBBn8LSGA1oETBhkIOmoQ5KjvlZp/w7Knkfr+2Y7QutqevzC4rvcfofvpOX0J8g2FLlsPmgNh
jfqpDk/QEkDjhKVrKE0hcz28IZ/p9E8Y9DQ4XwYeYXL9m//iMNH7NlfP2ngLizSw5iy9g6SMYO6/
dR2gbrBjATgCgRZ5BoT6SCa43v+MRX+Gy9ex30GzO39pfWgfoMRp7m6fsyma0JNDUoGmW8GeEKBh
ARqYHbAF6Iqix+7yU+Y8DcyjoUe4fPgteGEucwO7SW5NOx0EtlVc7G9VefgITQPbfN/dPYSYv5+E
DmIolKTQvAH55wmqcKhKQZ32KGxEearl9m8Y+jSKP7zgEbY3s8v/cGz/rHp4LCB/c86/uZML3E0e
NoJIfFiHA9c6CobQnXPCCdSw8nMTz7Gw8EWY/nODnobqy8BvrP8f37N1tDnh0aatL/vdwn2zn91v
lPvpo/ePCNv3job+1SrQ5/laffr1NQEW/Qi1wzW+WX/+ronpeOjd3ja/vnYOuxFczj3hwlrqIXOB
RtTf/XHIPaFQX0nvjwoLDsG6YZP8+prCICxc6PiBboT7LqzXr2zZHg4RYC/gvLAse9grBf+LL/sU
z8t8jMviy5z98furotXnJTB4C3sEQYKqPp92eEoQ4ymDHi9QcqGdlSNoy4Pjt/tL2At5OPt/ZWNS
uLSt6K4qbBg5tQ1wr/EqL2PtY7LvR9fuYs5UYGO6Mlg5IeJDPI+GyZvHpG137mqsi21WOd4NLNAU
YafKm7QfCvDxL7sbnzIUfWcolD4ULHQF7LuBpbVvDaVdpFyW9cMOnKINaK/GwHDT+ZGx04wqTVds
MGqOGxpvO430IsqhL+avTGDfmQBxE3YpQB4UIOeBjPStCSLXQ2PKJt9xZdW24P2107bmjVGV7zoU
nRqrnSCpbRcyJ0tnadfOydR7F2Wc3mRZruaeO6i5dZywpnG0HEY6htyJ5KIW7GyshsBrk3TLLVs4
iKXhlLLOjxlKb4fhuqrK6dybhPUNyqclriKzUMl4Dk0v6Ya3bXLaC2+eoMhc0FRf1THqb3izK4k7
bAjuQTn8q6n47q1hsLsUpM1DfoGtUhx2kj5+a8YO26Hgrt4pbYZ5p516xtIRhWkj7hBO0oVMddjK
sJtis/jrW3//xgJhP/gSbCkBvnG/o+TxvTvEcZ1PNdtWQqWzumzCokb9xWT0LCUd3ajJ2bE+H5es
JUmQmpgsdIP3qPeSgFb5LHGTdpHyPAmcDqXzSI9ksZy8svqRod+9Lhwa9KHZFUgr7HhELuznfGwo
5iJvGMvcreHTgrRxsiiHQfrVmJVBXguy9ExKAiocM8eZcz15ef0jE6BS+da7YScl7CiV3AXyTGAz
27cmJMoi6ubDsIU9xGrVEOfCFvm0w46zn2TXbCupr6MpD6UhWegQlK/cGOFlEyPvJqJTMJrurPba
YfkDDPnh2b8JO5y51IUqC+g8SILH3jwNk84jUXXbRLXJSo2d2qAi1zPilGbm1vU0w2mLZzyx76IE
iVWGeOpXbXWLI16HkxDOdsxQvUp5E6bpHOkuvUC29TM6ORuZTv2MV+7kY1d0m1i7jd9NQz6bprLf
1AzNpybpV6lJ9j3mxTx/q3ldnSqt/bTQaciqKP800rydj04TZnDeOilWLHdG30uHdNEi7hue0E3v
kKsOQN1VSrAQapagZbS4cCtcBimtkrm8HRWz7yxJU1+L8TrljjPDxov8ievLLh/LvRePPjTadKE3
ar1UdeGcjcW+Zy32R8chgUp7MWdm7MIyU4nf24xvcprYue7iaj3Kkc4YrVhYF0T5bdTUl4r31aqy
/F0CUXw7ObHw22HqwCLPzm2v89CpidqOcecPXlaeonjj5lguSwhffpFM0u9HQjZDK2sf6uhxGaHI
8du4dpbDkHnreOiE72pcBznlw8rawa+kcmep1N5cZTabk8xlfifYXSubaIFY6/puN6J52gnXb7L4
A0ddcSrj8daqsd/wUpxqyppdZ4pbnnBAyxF8W0jW+EkyIPDfuluknYuDQQ5ojlVr5l2nk7ASpfb7
ipZrp6J9IKX92GZYBR3Ns503ZImf9mwjUClPp6aZT6ya4F1p21VJ2zftaNBcJCndOkqaWc3PDCPV
jZdE57UZk5lOITT3jmgX2mafrCpjv01oseiTMlkVor0qIsiLABRemagvzgpWvRum/GxoRHZhmvwH
zsy/d2ZOQVuCLl8IfZQJEJcexxN44yrdx63Zwk2ahcDjXOoqD1LmqNngJxETyzrJq92ko3Y+tKP2
izRP5hmr+8sMl5dTIvR7t+Q0JOPwNqoL5hcRLWdd6qFlO5Uk9IUZxi330jiUHWnmJoqyIG4ROs8G
Jw2qWtFgqGwyw0q5IW/rBW2Qt5n6A/CRapaKqcw30WDOcph3DK+ZX0hXX6dRelHXa+1idxZzmNFK
xdivTaYCSoYoxOMkfJMn/TpFNA5QbLbUqvpUJPXNFE3nyKbkB9PpwVrQtyEI9rxBBvEQTCVsDqFH
Ocwt296jXY23CXTx+M0oG7/kHbhpL2861Iidk15iHol10+i3RcbFRVF1gTaR3GRDnWzou5KU8ryz
aehOiZ9141vILIcpcfuzeirzNU7EVWxwv45JFdZZzi9w2dR+FA3Juq3Gjx3j6aqaCtcfoyHzAZF8
WbpRsnFdEyg6iqvRnUXtzhjPu1Ck96uBkXlOm0XF7biO00yHOe3zXTyR4Tzx9BnMdbPqSB5SN+Zh
E1dTIMrEnDZ5vE4IvXJjelPbqd1p1pkdplkVCqezH5VceSKfPrBGzmnZvoV1geptVGXDSjk8DpWT
uh88zw4BaVXrM9V/qI0KtRrfI4e46yIbU59ZUYRtzVYRCNWLcjQFEEhLIMawZD459hYdgm7Z2Smo
XOcqNV26+kFaYezgA9/kFe+grx6WAKG2heWkA+iP6Cz2WpYYKbotpjPRaxkWPdbrrz9ahdzM//q7
i3Xx+XCuSzkGX49EKtIwxfDj/m9/fnikgwDwvj39/tfjgY+u8ejj/T2+nn8/6JGZj868P/TU6U/9
7f7JxsI0C4aQvYwKjwaNUHk4VrGd9/B1KIO5KtvMz5oMb8qiW3eRJisypG/qJrL+EPfTrhJ5PutK
LSDKxMM5yZIgjyGvEkHVOsNmnPVuU5zT6dLzWO8jivo3Tp+svbrSe0JKFUCa9M674fdRsnaHIL7H
pbPgTtPOxNiCz4MGe6bSuA+xTaMA4l89400b7woV175uCAmd2DV+iQsC0SrjPimUF+Im1TOaRu+a
vM+XLKO+qZTakZG9Sz1azotxXKgim5iPiLnzUuRpn9e9XUNotJt8at/gSK8GU7s3ZVxtU6Drc1ED
pW4MhD0+tllg2z5ZNZlYIx3Tqzwn6blKBh1KlVQXvYrjIHaLEmZvjM/HNF2nEtLKNDVtWLYODSHh
krkRUX6R9WPY2W46jbQKUGmcbdVzdBqNpc87RlaQpfY2EFqPyxan6cJE4P1VL+pFQasLrXK9GL3B
C0RN6lmfRnhdjrmduUU6zaznfQCuS8LB0WTmoKyfR72+mpIWhyZrL7KSOzNpMPXbcnQXUdHUGwlU
QkEhcWUHtm57sVB9G0DN183LKR1mFePlSsd1UCKCNlWV5SuhNJR/UPeMMnpj2JuMy2beS3cIi5ia
sNT54PfKxQuvXmaUF/AI5b4qvWw3NkuAIlrznL+LdWU3mdVvpGr527iYrrhmN2lG1E5NLNk0peMG
ruOiddxDpo8rVwRtFmHIYtUYxGRMFyPUFzNm+L7sXLlICDK+xElombRnZLLbKjsjsqcXjVeU66lL
J5/FMveHMXbmQGwdn6oBwnIUy1UWx2uLnW6R8KlZa1T5LZvYNvdIFkAp87YRgi9HLz6HjQXZNqmQ
P/TDGr5YSC6tGsqgcBpyXjnX+bjth6H96BKZBs50KU2VXNKId7PCtMhvnXacpyB4r6gXS5iYvL7o
DK+DGtlPrEggxaXuEHBwBdkaftbQeo8nlS8aqZEP/YzdWuumCUZc4SAfHONPXYJ2DLW/U2LAL5ps
OLfU6oAMOQO2knj+lABbgpKdbvVAhmXHahN0zUiCMtF0De91tUw9VpzGAvu9brgP24vRtlLspnfB
d908yQ/kjfswP2nYjyxb9kMMhI6WGkpU026h+P6UE70BDTI5Sx01LEjcDn6UR5lfNRR9iEVyO0Ss
nI0a6KpOytO0sPOs6JM3DaU0GO8SM9md209tMCoStjirFyVFEFkyJ1pmbQvlPAe/H2Dpep61jZ4b
QjvfVi2/iJ0cautYLSKOnQCYhBvwqXIDlLlqAys/fheJ0Hhxc1E6eQ+R6yPheRSUURQI4k6zKFaz
pizJjMS83fBB+ZIbso6EbiG6AW+sDN9A4T5vS1Jt0pxuPGr6c1dMSaBLLlfgnN0MaRZGqst3edU3
geANvEESZedT3y9VlEI+btKNJPpctCZfaNK3iV+LIC/TaT6M7rRgeUNOie52rtO+SR1TLmHimT/B
98csY6d0wrTGje85wi5yBsCLKY+3UPaHfW9WOe6ytznAHVKa5buOBMNQxSvM1VuBHX1Z5lDPxKkN
nNYjoNDIQFeDeylTp/YrLdaWjLFPC0P8pvHYKbVUrsZhvEkyAsEHq2w5OH0+q1LEQzSkwB4Ufq9o
7eygT80fJxQYJ4zzsj5P8rPKYdmpdpLJr4BcpvAmaA5xBwKbBOrjKR+26KZbKGS2rAB/th3rl9qQ
HeHaXKZ0MoFT1YHHi2HZ04Rf1ZWz4SzV68hp3aBBn9I4xwGZGrWzcjYlidgUWW8DHZfkoqriXWtG
68eSjguWYb6a8sovMuldNkNs12qIi4sIKso0V812lDSQiRftwFOiXdORd+CrARySiziegs7L89Ny
0u2bofZmcW/UJc77xHdROp7egWfZCy8bVDBk0Vs8ZDYsMpLMKpu9i+DV8FM9ePNuqufQPNnNeT7k
C5JUa9NiZ9UN2GydqvHmZdqfYwwkvYgm99pI1oOvCalmonOns8wt6KksdrTAxU4bU+zEMIaSqXrb
Rr04LYGZhwW/sWmMQs8IdGGcPnCh1Prg1OXvuumaU20H7dddEQN3yyIZCPAs20/iAoNxAeho+bog
UepnMUvPOsidfj2SciVl4fkl1NQbi2vme0Z2q6gsltqy6rJrrbOIJEsCT1O/KCGHFS6GEjnqNlha
DCVE/AbumG51I0iAHdotunF0A5k7Zi24qPwMdf1GlkXuy75oPmFaBvAuGHgT+bR2O6fZa1a7vrWo
XrMalX5ctVGgu4xAoGM2eF+O+LQq1DiTsVRB0w0cIsS1bIfsTHbte1rX57VlF6Xr3MXFzGFuN9fW
W6sxezPqZPBlqd5WyfiOpOhq0MPbtMdXHo4SP47ISma1n2TRVUHkHIIF+GT/VqgsJJk390ZFw2gq
wp7lyi9RVfu5SFRYJgcfw/jKsAgKv3TapL3dR4Priy7dQgb15jbqjG9as2yM6815ZvaRgUl09ASC
ULWAoyvQSNbAZq47Yz4V41U5yaWos6Asu1vW8du0LnzHdufMtitZiVk9QJiZ+rsSZx5UE2jZeM1a
xAk4uaY7VVbggJ3MAmGnMoihWg3KwQb2DUuzi8hJyfupgRqGOe67Pqlo2NKp3/VOvBur9iNUlbwe
37VDvIZqZ3Cp59sWw8zpqfLV4N7kxlXzJNLGZ2leraGe3CJWFX5rwP/rjho/R7YGYldnPpRY88Tp
Ll2ZQGqHHrFZMXXvo6kKi9G5aJuu9VtsR7iSA+k6T3yEy25eiGIzmvNEegtM1k3J98rEQCTtBiSh
a7cDndoiESSTuTHRpP3GyQaApJ6p0WVBMo6177XoqliRIrmOhtZ3BDmnMd8RUmcz16rrhkdQhtHe
T1NJ/Uwmp0h2v4M4/la0mPtT0/ssiXLgIBgCZKtvQPuZg1IkAw+nZ22KfRJDQI6jXRRVfi077neG
FEEq4zIcp27dip2N0jObm4t2iBZepS6aboYTfSVsXwdJ1b6rZHqaYunTIT6t1TWZRp86+H05uUsl
kjgorVqaMb7Ls0b7XpXdTJ6jwqzDBXiF66uy38bAhJLY3FibzVRUrUGcUkGP7NZD2SnPAbDBwSqU
tn9DHTObFL5OOyL9sgaNZ8Dem4pEwGbUjY2iczuqxudG+MK1i9jKXU9af/SKEILop0oSFajKVaEt
hQ/y68bqSM5V3nyK+naVYs38WkXGb0kGnKzMb4ds3hTdGBZkuBN1jhauB6uiFApt0Y3gbtWeQWpf
0litslbDlNTtTqGYryc0zCu4zE4P08cY9LdGT2gDzHOq/fuP9z9E46ENUb3rBPcf2eH3+yM8L9sF
yGm6yc4mO6Davz9B5mn0x7n3v1c4x5v7T+bLp6iYxvWkPxWJO9Tz+4NH534+cj/CS+E9HDRa1Y4z
Pj77803brpBATg7Xhqe5yasmmt+Pe3Tx+6OfDZvGbO5CUbO6v2GaCqhoRsLC0YsezL4/+9FlPw9M
aVOFEMDTz/Pw1V5Q6B+e/fMtvz6xTFIzH0p5+/VPjx7seKY4Gr0lY9MC3WPwdcyQChW0zmhnGS/N
Rk/2bWWKcQkrMO6pEeI07rvrXIw4ZLYECmsbeWngi4aCuq3PU101oSiJvCixY4Miar2wzq3je1MF
L8s48JknVLXIRceCqnLfx1XPdhCpIr/j+tYbqdwakmx6pZMzlKoPqhmaGUTpSwvc4NQTEVRqrFoM
VXlHvKjaAKfBm3hU1719y5Rr38LqUQTFl57VPQi/MZ/UmZdbWFEQmfpgrILCyPJ4PY59oMccih/S
rbKpX5ae8a510mxQopuZqjO7tJOVfsGQWsQEpzNrYQkoc+LcF45agoI6XlNxmnYSLm7iMXALFThE
6jOTbjqWR4s68sKkJOnNmIEU50z4zcDHCliRhuDaFWsWQSLGNaRBWDFUPkmp8PmUZ36sxHhaa8Nn
NovqUIpCrWOR7pCr9NlQom1jpiRUBGRCVRPHr6AratOmmQk8lWws4j1EYi1ntpeX2vk0QaUPTG+y
izSvWcALUyzTqqlDQfFpUzETDIdcUFX2wnGHagsaPRieaTpzkZ5CtMyUG527Y29BIdAiTHgWbzkR
zqzFSRN4Y+RA0dVlviscsQBu/6at84/OOL4trOYzZNgsUum4butxG2OvXtREJvNkDQ9cBSqO0oCg
qpmjfozmrIxWPazGzYnDmoBOE8i0owyIN3rbTEwbD3cfZYziuYFV2Y0Z0XJAzFuIsapWcQegwoJp
OQMNMD0ryuYaJZAJaOcM28l02AdhFVZqJFSEujtNkk5ux0SqReUxZzcWkLmBKCenTtfHi3FSsS9B
YpgDZWzWMU6HhQPf8hnoicjAiam9oFF7Ncp62zCtT0GWKhfR4Ew+itstTdWnJiPlG2ajcVFMiIb1
GPWzvHDqwW9r/obRtjmrWCnDPnaqsHMo4X6dOTysSxQFynXLlcsnO8trb9H0Tu93tb7rQeaB0grT
nbbJ28oFpuGY7pQOTbHOGG+Ctqu8EDVkCsmpxH1+2iSwRtB3dl5gOc6H+LAU7Djyom/Ph0liP/YS
s41B51aJbRZWNKNfo6meZYrgc5t5je8QbHzHpGZVqeK914HiW5CrorLOLGXlsPLKEMtimGuotC8Y
z41fjFm/GOG7QnelrFd2aJttbrQvEil9p3CHU6pwYMnQbGInbTew7tNs8o69TTVoWKYv3XWNHJBo
SliRSYFgQwpNP8oqjc+5jYsgKj281kmrl0JfdKPsfN5aNsNRQcK4IR9iPgx+rRO21vF2GHLng42q
dtYWQwXCwoGJTo0XGKgSlraNdOC6002G+s4XZVmeN2jKF8Y1TVBWRl+RAnT4MopnkMHUHL4RF70f
42xbdhmUqxQq/doJ6nRy39kGZ4texts6FzwYtDe9GcXYzEreewHSQ7JxlO6h0oaVoYgXs1RdRPAF
bpse8sOcFwh4lW76DaqHtx3448orgMMBrbvmmG2A3rRrw3W/sx4O87qBtfnUXVdAVtbU62Lqj8Z1
d/ANx8WihOD1u9OZfgax4ZLZdOOOJb1m4Iy+8dS4j1t62Y/qsu57uqalwrulmQq5QS6oQF42Nf+P
vTNZkxTHtvUTcT4JRDe5A1rDenN38yYmfNElAgSiFaCnP8u8sjKzos7Numd+B+kZ3poZjbT3Wv/a
lg3LZKVO3YlgZLp5nrE8+6iX9yPO84VBUhBs+1puZvshG5IH0FJE7DcDdmJH6aQ2RwFLZyrDoehF
Om7zBxZk/mEv1o73zg5Zz/bda5wffZn4vSne13xN3I0XaV7JFWu2QbIxn64VjImEFOMSsdpzornd
1hNBfwgPfzeVZblvKjtyuzupZvljsqGlEbd5VkX7o+4J6iFt5c8NHUU053RKqNtD2pb1vaz9Lc3J
1oZ4UvfR9+eEUznuYT7fes9oTqrf6gD8TnvcrGYM8kXFcBfXY2fDhe/Ytp+0e7WrukfbKX5zlEUS
LKJmwLy1iTXUiSPJ2+dubscTg1uxwzDnQ9tQkBdQ4q507EJn0AQFZ+ibsJoKyfzjPGO5UcC/Ulpo
mRA1D3tYKBfB4WQ2o+iupTXVceOr9VpbU9CKdo06OU23autoPJd2HbmbucGCxuM4ZApV3aJ+RgOz
E4U5Zb3WL8PIq8hxerRPigccvthxc6By44Jl13nTOz3biWgnAmXMjnPXK2LBiynGRpPUui4iPlRy
545UB8gRyqguYKuigceDNWgFHFtMMXF0dTVycRGtiS9388W0L06ruo/ZT1oryQvunJ1Zs6SWwxpM
Ns93+YB+DScvhaO3J51TX9d8CnTbTee2E+8QFu0dg4ISSuZcOOFT0gx8CM1l0BHcfjtYqq7NOMuN
yLUglS0eBKiOVORlsNvX2wIXcdfKjQRNLeFCQs7AOrBtRxiRVWeJV9iSfiYs80w94wr7eg3W737G
mraJt8WfMr3iN+Sam3t70Sjrt+3gz+UPCxqWZ4qT682ndS2cnXS689DBAqsEGSLdSjSXeZfZVFQx
yS3Yb1tfXNxetFgQ7GdAQMYOU+euRq1cLEVthQFl07prOvvt8V/f2vKGhmuBMlM0abdCZckr4n8V
c/vqks095rV/0LUwrkLWV4vN76P2+2dekus651+aplzvHdZcai6Y2c0E2S8Ch2iq+JnOX5Tv0gMj
A00XZ/rNXAS/uRpNzDDfqKetAFblts+l7qPeXVAEkJG/apT5IcuJB+seny5yfBtVV7w0UHQMhy+3
uqXoJHKnzWapseHOWNwM7CxHgiYP24w+zEJfbUv4CTqZKZNVXQQendkRbrp6tUubHbqF1lk7bCIg
Ng9Hz/5YWGGkbu+vN4MYP3np1VfJzQK6snf1eVPePh2n33m06z+cpX/wVN9ltw1lwX8f/f7Hp//n
/FVNP/vPmeR/fvExOf7Pz97Kuux+/ii//u1PnZ6Tl19/4PFM/vg7f05SfuBof4xB/4Vv+8eA+v8L
/Pa33/x/I+Mww/svtty/gXG/jvX8k4v7/MV/YnGPyDcgVUxaZo9o5IMg+icWB7gRQ+pNEHj/mP2C
h/sdizMfs5cx3h5wJIJiSPjBIh9/x+IoEOTHMDnXRswMeJj7v8HiTOsXQIU+YjYYGOBh8KbrYoDt
L0ZiA29fCx8ydEVdFKA1oZFFJ2hfzuZd1FwI9HYzSUQpUesWnvPNg/oI0aOPIedZZ69+c7exzgZJ
lpgK1d5M+zDPUiacl03StN267z3UUU613esNhgJl3E5I378oK4c7pFH9s+KJrc4UkK6qQmqi2sh7
t7xtDe4czG3JfF242PSrsyxWP8Z2QVPbG/3zyHkKZ2jbD3lZgoHpxW1bthfY/xUqGrt5x+rTrUbk
6858WaYlKXzQCn3tWihwAzHO285UyxqDAgHygBLsMPp1nVQ2eIrO2soIW7aHeucrXUo/rGxv262S
beexsiHh4G7BJj58rKT7mKoCBU7NSSCsVSejyteA1b2Ecmi0Zy6bObIgqO3MSXunpuuHiFJ9sBuP
x72nTYhH5pNbzhvkhq4LfbX1l9XXQVV01rtNIfs3uPV9VIBbD/gH6uh8WHNVR3xxqkg0uTjgMuuC
YdkyziFPFEtTnjDxtk9gcPhHUjADSwcxEinWbrfa7aXOR3GdFuqeUG3d2ez0MTHQsxrfBsw6PCye
GoO6N/MAhFp5aNC7JgIy5N5h4odtb36SG6ZMIWah8hBlmwx2MtKK35yZfFSNjXLAXe8SaJDO6+G0
5UJcu7rDU3TUaW75cpzFQ6ru2Rj4WzkeOToYAmXyABROdsEyDHVACR3imdtsz4ENKKfpDvAmygid
y/C8lPZ9Ut6elMR8XfNxP3hbcTMnFxXQtIiA2ku/8wurDDapIMD01XAZnSEGe1D3mrw1S4VvbcIJ
2TixA9dSp15V5ecZm0/c+tO88yQu+n4eeWZ1iie9ubwUnr88oXHOcu5ZL67u9dFunQH1C8Q8Ngoa
cd+4r53fvZr+XCezGuReodYq6uL0+YED/DiNtB2Cyh6B5RUWqDW1ZstKTVRiduR0dHlVC/+xFF1c
18Z0VXmerrzXSOLpe4teJPWNGSVRrreT0ZJDY5a8DruheqrXaUsVr6293/AeNt4x35buvTI8Ffga
zqaB3rsZqyMv5LLbKpTtljXdvHaXC+09AZELa6nX4yaNLkFbKANRV93JFD1J+sqSQS7L92Ky+7Qa
JT8u0sPDWfnrIEx5tlpih303D9EM9Q/ub/D/N6Hf3w7l+1/fOuSfEYkHuEwdbBh/EKv/tgn9wbH/
uft8/sbvu4/n/BdirxY2DBCkJmbCgIv85+6D+X0Wpsd7xLHxXinYnf7Yff4Gyqbsv2wLHBFGzRJM
mMOW8b/Zfex/I0ct3M0OMGMHQUJ4BL9sPoOlaNnCHD7JprPgQrFIETE9NfM6PdUjdIrBvXKXrSfm
lts/Pjh//MuyYPHYU2GEi1bpVkN40piOYjhbiPnr80ULuA2+VfQJmYh4XVh+h5EX15M3+8FolubJ
xpZ3mMxSwh4epmcYc8u1YXa0dq4fNEKR2Ho8Wt4Nw06LXoV6rs+iHtnPSqyZarfui1uOe6ft0Sny
oYnszeXpDHMZJp0eL44iXSLXsg3Lx6d8Xp/+crJ/r8r+hWp/BC3/lQN68KUMO/cj5485tL/AXeVS
Cl5P4EtLp9RztMGpvLTGwKOZr95uMsfm1OfdGCyWC8iRTM01r2t9RiHsBaqo5ggsOa/3jlPYY+L9
MHP+De1Ee803OLo+axREFC+tC04fGDLsObL2UKjwaclmGXRuBQ+DKfdQl0SEc95bb6QvjXACPAOG
XLwb5QVsfffRgmdBy+UNcdP0XVzZDU1NtKiBW5v0ppSx7MRkw3LivD9MfdUdR7nxQI/TbjZt46gB
YV03bq1X4uP9h/LV1IBo4XpjdQ8Mq65vxbStKThPtedWB1sRvx+Xi38oZpOcDLaC4piH5enzXyUo
yqcWa1eTe+EERvl1EqwOUAf435eCx64vXLh1ZRMPMMjhz6LV6kRlX6D/Jboy9KEdN5kUCj5Y/eD+
Hh8WaBSDVfkXyYAbTQr+QomDfxh1NUVzV25fVFFkVX838s77ybw5RL+HwuWxYc/mQn/TYrx6QHG/
ignKYq82+qrKEtKJsy7R3185/37rPahADPeyYUf9DxcOJnraE9QwerRQHMHlbtBfzr3Fn5UzVZdJ
iySf5moJALmVB0Pm5Ju1Qr8WRTPvfQd+5Nwo9UKtgl4VmMXPz+B09BGDPhUVvAXBT5Tn3IUyPyhx
qy0gYkNVJBQsNdmU/QEiQlk5P1XXSahp1HyZ9IWUCiIJSNe75Qwqs3KfwjpV5r3qPZUtPYqhZYoX
UwaKl3tKe9+D2Ou6h9Luvi+uRd1QG/gTjefKyGHtFuYw8Y+519AjdV///iC6v959/iO2ZGLUlmU7
1KTOL+tXbQmAtJbd/X730dyxn1q6FFGf5+ykBcHWyRsZTZKZJ15NAEgmK9cJICLyNBurH5YlbVI3
b+jT59fcb+tYTk+TwBpW6fZC+gJnyHRP7kCHm42u9UpBHo3J5vGvvqqbzFSOCVAJYgOrZB+1baU+
YZcXlHHvYCsFFgE47pwZ/nVhkMPd4YaEyXDDG5rokE4af6z1Nj8Q8JnLuvmudY0VlVZPyirJAegn
i8WiqiupvRGKq7Ne11UPmbnVw4O+7N7mStgRB92yq1snXJBkeB1aHcx2WX4zWDtH2i6ao+kyNMyF
OglDbplRTT+LxzrjP9aZz39JT/2UZrFlcun+U6Dll/P0GPL8mNT9OfgU82j9X1ZJCjudGatJDzkd
eniu2wdbpuY3163AnYB5rhYO5N2DAmFMzoo+Z3KDmvldgrPfvQn6oI/zcjuIypNv02BkZh+aylaX
ZSycZ1jUNJpG6SY2k5dyQzo+7Cd+aB61P6iTZ4RLZGajl/Gs/KMvJMzsst/OloPmiBesQYu1wziX
/OzQRV8+P3BPVkdko3buA5Vw6tn5D9EE9gg8/YUgxfg+D80fRpPjjagewa3H9/9CkLYlz1eBxzqU
4keL5ufkFESFAvJm1HvSgRpsF8knprJIBfBa0SFZGHAXKrVMsXpYd1vyN44w0BV3IOB+MXcnoU3r
zXHjump/TL637oxRSFj1drHC3FXy5M0Ly7Tp6Ds0ti6BpTzuqWz6q8Q1FzZO7Xzf/A+3gF9iO8Cy
jLEsoOiDkSiJv5yExE1jQbr61sxAbvui+dJ1jhkPw6L2li39m2GAUFpGe/1mNhp+sPsfVk6GtvzX
A+c+3r0MIW28PYJn/pKOaqFnOm21TQfKJCD43MRiOK6iBSY00W8b3IlgtJB9kv3Kn4eaKaBbYNSp
ZYxPm2nloctkkfbrMD1hDsbb4tct4KahP28QVyKgaf69KZkXeNu4hNp2FiwkltyxvgapstagSzxL
vzT9BsfIgO80YMuM7dmuErGSOu6LSYZ+O61HkHXYJ4fqWD9Oipq9gE+FukOChzHNRivWbCui2XTy
b3+/Lj5Gcf9yiDB4CHE/IG4YjQ+h4l+vraZlrRrbpT84XlsnQIGWJ891jlJWxhtkNZlNE1hOc3GW
oF8bsKYSW0ut5/x7uceo/frHsM5dmA+kvAL36LDOFzDLHXF3zDH1BguO48Bqud9QjegQsTOS/P0r
YP/DK8DeCLmGQnGmGDr6r6/A2jqBQqRrDh5B3ddMbkxW1T9NjWnec+0Duan6J2EDR2H+dBa+9wLL
dPsC9rGIxIy82+Dgch6qVd968uhGhdJfWeHKgE5De/NbIY6u53aRBv9C5xbcidWfzbIIS7Nur39+
QMnihQ3t3JhTu8HqH1kDMc7/KCjd8U5HP8/8jffRVvMprd3cOnMXGIfdNBoscMfOxTTf//7wWI+X
/9fFA28K9tjwPORy0UOgHfjXw9PnheMVzFzBjC8UCN0K72+zeCpMILLK8cMRi0ZENXwfEHLwaGar
i3gxDplHkC6agAi9IhQxhLOsphejzdtIGrYX6WVsLrVd7aSorB/QNJ5h0G5fjaVFcdZw8t6WAkyI
j1xIa1tQnCBwy6Fi79oFf4pHAuzcyeZG4WHOpnukEADubYNN6/GZyQnOngd9/+8Ph/lLYoUifQZ1
D+/8hAUBh4Y9vv+XtdSAKGL529jvHePhimJrLc4bi5rFsJ86vgSjt3EKtw/ikvQWD1LVIM9aD7+Z
LoU4T4QVCmDq6Yz42pNoZ7RAY40dxgjx3hLdm5SW86PRIFvVzL/D3vC8ADzCHeJL+x8ufPpveiDe
JslFa4eoCAoa0/lldTPIhrNktd0+nxd668qvC7H0x9oOF2ucy3RYB/u5KFfjwNoJYZAeWC1MjyLs
1qWdQ+2ZXeZguQrGxj05W267cKlQ6f79AUe4mDz27L9eguhpMcXch2eKWwxz6B8v5C/HfCyh/kOl
AAGci0Cs4DFt/744MHjA7290x6fTLJ+9skv6ku4GF6C4hlNagueqxVmZAAA2aJO0TCYi4ZJ2p8ot
dpYngkpPz4PVxe1jHzEP+NXjZNIzX+dzOeRBN85fJLfuF07HrwgdXcwiz7g5naoF2h7FijodzUEH
DoicjwU2q6ydszAfuZciqVrvfWIUpVaZ6qZIJ5WnHH7hlB/bnp5of7GxnQyGta+hVyI/kpRw76FS
7rl7t+om3BjWDKpetNnjygdHI3BrbB3wi6oNtKOjwXIv0GHT2rLieiiipf7pVx+V99Fsd6uM3BxK
50Hkmd3tihWIXbg+u3VYfYfDB5KBNOccoJrqL+Iq8WJ5hX0XptFvi7cEHIU6z9MCuwwfQWNeVvZq
+CkF7+1/I8ZzPlTB7B0sta+mJho57J8QghYkwhHBii5y7dRboCGtKnALBHC8KRrDUm67asXJ4miq
VjNZtfGm+jp7JINJTbKO4RHGAzfB0mpyc0iPUJWIbWk95Y58UbZ1ohu8IAbYkmVFDaxsm5EfKFWA
LW9Xqiol7ngbhd4DnUefyjJZui8MGUOlkU/soJyJBWrwmHTqMALfsN0vhWFcudkmbvPe5dZJUI2k
73wrwEJ3FYtHF0v6LLxnAkhErTvbMndDbYUInoNhM8zzDJ8WXkmQ6xHF3RbY8t2XXbhmgsHOpV+w
vQWacJAED+YgoAihd8V1HF5rsw24PwYTKwKX44+Vy3ux1bGnL6LiiPrmR37Ni+K10Nax4CULlnr5
TcxQOnznW1morPBYYBR+LLwpNGO4XkbApItH05Ez5CgK5sO24XIpDvnrWLx5UJYte7+yu91dVhWi
jDDvrAgt9hWkc1QipWZsP2aEOBrHTcD9BXVlg4UQoaTvMwAfPT8rqwf86iHHGVvo79nLNHzU673y
d13xZXSuaoLYH3mvSyGSEbGT5lYaPNlKJM4gBMSgpw1/CCd+Ns1D0d+ZRmeRNxGMxtR0D71gAA4z
nSdzuXdxMAXanPzD+ZDFnllXQT+wXwCmkF8U0iwyXUYQecBWqR/a44C6SfKA2dvjueQNMDuXh6VR
ZpZosVaAG+Y66moff7yJlA2ClXQAdEbQdOPVKM20W15JnZ9dRGW8nyYyaWsN689G2sE0kONBK5b7
cTX5AaTmXT3Ze/wfL3GOVNvGfK4iHAYwx2nLphiaVjxq/FQZ423QQmKwyBZzhmIphI6T1oqlEwrJ
hayZhcu/ziFXVTf54EsQdcA7p4SV08brqBCSgbLkz5khSOwqH+EhI6iBWbkVCTZ6QrWRjVV39lp6
dXIn68E48kEdx8ncq4IkbGLPxSrTrWHpo2lfGuzdgoSPW7sw2siAn+EAX9bLkbJkBiu69rFXZ8K4
NPw2zHHRhZ3cS77rrRREkkZCeUw1CQag+yQo4CThrtBH7n9ZhjUU26tZfy8p3TvTHLRDF/tcpLZl
RIoBv5qK07r1Ec8R4BhQ4WyNcuMON91hFeDE8LpeG9dT0Ujz/KO1m7SkCHFaywacYJt+IvdtvKCM
pQmWGbHYVmz2DSpv7iBVRGZELaYAW1Sd+iCsE91dKg94xYBwMXIkgmW9onNk6+FbjcDRtaTO8uyv
S9ZXaMEqoF1hp1ieUR9YKvJVewv41lNXb04w5iRbS+1mRutJxLQ42SEhCQ3TL+/CZfOld/3M8t2U
KtK/N16/ApKu6nSQfp11w+hFlqE+IEVRaHYXDAOYE7YBhig9I+W9nZrKH94n1MqZT0s/GsQwvhMH
EO7WYyQBaVrwlnYRfP5Y5yl3vxmVh7IBv1WA2AybcoTKMhmQ+twVG8x2qEw+vS2IQxwbiVrTrZZX
pPqam1x7FaF487MVQP87Q1W9jItzXz2tT3JhFD4AWd4Xf/Wi1ZxlBk3vvBK6Po1jkWx8grk/qzWx
SlwVoyp+/2BVCrRYU50+vw7c26gBgxXI3ejRdFNvs1EPjWtKti5jinX7qqg23J028nR//KXBroPe
NHHExvoLKBUSe0ZOo9yDCDTMFYmdov4qzfX3x/z8xc8Pn1/789PPp/Xn1zbHS5sCN/jEpBQBEAGo
yY3ThYWRG5i0Ibx2X9iPJqNp0G8sEsZI6A7WY5tsvejzW2BM5P7zA0eensSf/2zBhYpAjs4CihBI
C4J6LRREYaRmaZ0do037h6E6A4QSeSwZrNfh5uCPN4gFK8eA3OfAveLBRNcENTa6D7BWOQL6wxqr
roqdAfd+MZ0X08LGOkZV24czQBfQFaAFl4y0ZmaYHzMQu4qeFtdNZ4OeG2SW8hkhqDmdNzPN+ZfK
hBAxsUQJkeBtnMHDs4Tx7UX2Vgb/EFgkDfTQYeH0n0ap93Lkad9yQMdYMHwzItuQyrHeS/bQaIcU
B3M39qgFxvSxXEnmxj0xIyTuAgexpaqsT+Yg45EdhMePm1kmyqpiWTlYBMfEmFjqGlU6KhEV0N8R
+zsRqMIGQCcIULHkTspw/4ptCRD5Awxjp5TVaVPR1MhZ2nV+vIWa1VnROV86ZDuaBTTV3EedmkIE
Dk9aG5nsDeyrRsRL59ohE+KsmEjiPPJXa4ja97L5M+w6JLiNFuEz61np4WuPtmsY3sSMfSrXr8iF
frPFfXYnsN7e0R3HVHl4Hia9cAOTSEqQSc6cFfK8gvWaXIxjwMmblRcZWPhUY+6MyjguSPhUI7Yb
sJOb6ybm9qJWkTT2CLt6jAG2JUiFxpsyY1rkMd6lBHSwEcL03Q2e3uPev4DhQMSnfvcrRCnaaUfb
MSUk5YWd+j52ZDgOS5OInzWZ9i7u2XplKR9VWuYEUTPr6A4wnkWRkjXkADohLmblI+mABc2uu3jz
ehSTXmKM7X7hNq7UwLD9VLRd3Bgknnxk3pujJiiHEGY1zQ/ZV/A0dYK+PmJwAQElPpKy8axUOksj
KLa9AYTPNo1o27zIg7Ev572JeSFOrlK3IYk/WXtbYm1+X6h37eFoK5zhgsjUwL0Aax1IbPVM8QQX
gltoGpMKUb11Tk2QiEZVg+vzjtQQicthVXRYGig8atMJHi8bsyHi1nslqDCorGJ/bmOMIcVeT2FJ
lJEzGYF6VKveklBvPDjWepCOgeBTHzbuuhvmq/a6pK38aPKxPqD+tsc5MgUyCdwMc/BbHXq+xUDf
i3bWRxQzB2RqVAOEjHRoitjVC45enTl1hFMKtKvY+z1JDXM7+uDwcQCeMEjgMPTyqJBfdlos7Yhr
SRT3qFAz9qXu852jMfgAwGSPhdK16R2dUeY00yEnNJm9MsY6HeuF7PW6Jg5SY9uwX7o1nkwV9fMX
33UDNMjR5mBmR+6eN8Kf0VG8Ewn0VvJ7Aypq6S5O3qaKDbjb5R2x+ghi044weSoUnrIyU3d5ln25
m602wrCgtDGMdIBbVpQAKphECY+41AQtH2MtSrBoQx5iqEWotIbndDMIlqnRzprHHstJKoXYI5cI
Wn6J1VbvPat4klN3tKc3A1xytZxHs0kefg/TboLELmonG4WPt6dzhTjNhqLHCZGR32GzR3R2O0J6
eukB8re62yv56qxthozsU6HX78JBCmkG0OD3V5wh5TbJnNuRbK2ss/PMgoWEs3ngg3sbeJynS02v
vC5Ss15xWoeUWfWpNJ2o0UWsgMATH8pF++1R55tmt4PiG5lsTvPa2GnI66RMeqy/hW8khocVplOx
UbK4oUhKokBqMFOoa+PBGzOBJbByb7ACYtobX3s/3/laHBwjz0w2Jo7A/S9xHrE2IxUdkmSadSAQ
JTIF24MazPuvsE0++oHt5bydZuS8trzFXrIXzmM4go5XhJud7eAZC1bEMXUHEug1DwzxbuECadpw
HF1kLqtkcLe9XKxLu124tn8uyzNrqyu61YCN7dPG7az0stWx0lFfe1Yfu41kA1sSXQK9IN/I4Oy2
cc18ODDSamIICLE92Wkv65h4YwQWAWvTk+MWl7qd9023ZPCZI0zLeLLdLtjMY8XQFOxKE84Dg3OQ
5LBM8mFBTZwMTO26vEiLBhcwDBKPdV+GPKlKM8ZZD4XTod2mybrIaMitQBkcDGyTtq0bW9IO3Xw6
AZqDNdWhVe3FyV/5cSJkbzLruPo8ZDA/IH+/KcXv9Wo9c4ZiJbe6HVvgyJw3FB4MeoNTGbu+qV5Q
D95Yz55qBpFezIH0nzDx82ITETTrGSiyt2A/TMzpCykwqKE7OkuMuAyeMZJ83nD3v+XLrUIbSu10
qF5y8yBF6pHxREonqZ3ySEp5N9zmaaRd2LqAgBBJwoKclcTbs6l5F9T9odzig63YWEm15wNPhJAg
c6fD2s/7h9Yg5BZ2/oSABp4MZydqu0/tvBzW8bnDymHELTKEnTRCCvxDKUQohL0bn5kxZtKxI20g
bgoE2l7EEyBw6BpLNnM3Njz+4owftHogp1tmTjIjZIMCMiXlWEfanWJETvc2mMamAe2J3pKP4ZaX
l4m3r0iZnKGtJ4aC32B6SIzr/drcilHtmvVDIvVCtdwBm93ZZrGjRCTcdeJaiF2PYtO1XsXLABCz
A+XrmYdWPEqXCvGWQt41mNh1qQ6dXZ5Wfw4az07rpd5hstqpot65xkMPej1TNDllU8bK3qGYjBTH
9imgkLTmDjLNGaPjnmDBZgNXT52xXrsJ8x4I37lPOg9ZW5+M3EXUGawz6fIYwu++RaSLARvD6JS0
65uTU9doz40Xw8hP3KC7Tk87r2h3ttcGS56/GNQDJWRd4fEgwutcgKmfmQWgCyl5VQKIN6Zb0/in
xuI7bU172TmRQYsdMKVUGPTaPfplzPbJbX0V5rTr3e1c0Pa+5fpWV/poNYEAPuRW7AUMwFEgfCoF
AucLuqAeNxiEKkxKmn0nW9ziaV62U+nJo2ciWTwcPeXsVwPRREl3JO/vfjO9evl3USxBMUINKMYL
dSK1LmlD1oNoi93oroceV8GykhBxzhABGOz725ulkXQXU5A37UdX2W8D326A5O8jZvWMHmqvx0pZ
klODnnGT5AMr5auPqs7u86gx6siBkeDn44ej82tRzBmd5A6tvinHPRC7G5noweO/iXYBgP/fdJ1X
k5tctG1/EVXk8IpQzh1tv1COZDZpk379HWCf89V5uC+UoGW1WxI7zDXnWNltruSjLcU+6VlXxNVV
09NtVR/UAWRfJA+RF79Kyp+1ME9ZlDIQmCcSEC/4ZHiV5qNzxE2X5pZavJ+nxw7Y0ID5SabR0y3c
IJvyW6N4pzbRng2R2JD8ViqmC+U68qDlS1TG38iYnWyW+stXXE2jb0S7yP7JrTY4L7I2z6NxVHoq
B/N4tr3hnGONcx178R4ex/FdZWqUZb0reQVUwp9zSUK1RovQw42yEBS6QOP28mptZzjhLtGbi0z1
I/WuXH5UunN0sVMOVnuQoXNGQW6H5MIUwCq9Hhhm9NQXYDs852vjGrtuqi7UsE/wOc5yylHnO+HD
uCGj+tm3yReII69O5OyVIfWpFt0r5y13rbMjk6sgb98a+YUSz7W3HMKx4Sn0lAPpnolMgjMqG+mq
gaphELO3mKC3Xj3unZ+j0HfTYGw7sBd9mm6bbL7LSH2k3MYRd+ls4I8wrlFMuTUs/Uos2bj2SL3q
VarOOSqtnUWiPVP0bVJOu8j+FDa5j3jcex1b/E/NnM/hWO9VVvC6m59ydT4pOjZ0vNKSjSx7vE2a
otfZYAsmkjckwb10n6gsWmfUj2Q+U437ULjfBjmAEIu4r1gCKuD1lI7cYk5VQTtll3KYdph0D2g4
Zb4xmEITa6cN4Xbqau6a+MjeF0flAzfipk4k04q8am15LzK+wm10njCD4L771ZfdmdLNS4ZM0WaO
b4QQLDCst556dwzjPc81xunhdz86DLAePpz8ILOtNX7kqnnMi/lOxewqkx4dbknpxtgei3xL+uqp
zO674zgvlAQf2qDsJi17yanu44cs8hsOfb/vspOSDmzcUZsL7dBDMkHJBGAwbLPKBH/GWrs1ibWP
576YXzQvvbMXv+VRfDHleFSb72MSX/rQ/DoV05sl9Z9Opx9sczoMfXjJSvNg9PIkkGX7RJ6HyTql
2qcie8L1DGL8AZVB3UNi4EpbRqrufMQ7eXbM4uzoFfUON3CUeg9ZjWmtvKQ5cwJO0WH8YnnWc3TL
r3OpkIeISFhE0MGiaY+3YIvcNY6st8C8/JEWuZDp7iC6Gaq1rVlM4EjeJRNrIDPdd7rN3k3e6GVL
EgRdAfxbi9tTGL+V4k9r1kGoqveclVvLV4+4+i5hH4TUoTh7wmN7rKc7TZcHxw23oeruIb0dNEU/
Z8/aFN/rODq6iuBb6OFNUgORfHAPnhmgHrpsD4nQXpKBzU/m3sjfsHm8YfNCjySGHVqwb0BkRONB
H9GQSqYimyXG3F9STztY2vexDu9OVlzDrr1kA4sVIno+ZIOwQUApDbkrlNEmmRfzP7PMQEZ3pTdQ
Rf9XWlnVEM/C5e2vF9fzVSdZT9fDKt38dyrbKg+0vBt9p8Qg9X/knvp/hZ/1NTIvCKuwPzgqqvGg
x0gBbYwK4WDsZqFJJYDsd4mswKEKsdoqZdEHkDv+XVsflQUF8r9PTMjz+WMSuUjqPeaVbJrLUx0p
bka6vmTH4o4nFuH1qUvwvtYSPUltG6ZmzeGLihnnpI3Nv0OVOjlV2fUczWBZWP3Pz0NK9JgSx8N6
yfSS6iSdimf/95T14vqP/73Ofy9BKlr6TZu3wfoerOLP+jYVw2T4RZkyIi9vk3C6T6P0kp2qGNpp
PaTCCH2TGXKzMq1W2NV/KKwchx9vHaF/lP5Pubxp3fJWrY+IKpUnBVDiMQ9Zai4K2/qRrb9qKvt6
S2XuV26GKZXzfERB6UkrITLw3q4vUOrLO/r3tZaXdq30Z+igz8dRzUdWVxsMct6xWX7jbFnF31+7
Plqv1bQjRF+aKYWlOTsJXmJ9sf+eu15LMU9Mf3/N+pO0TeFmqNlrm/H2dwMfT2gu73XXVM1OmbDr
9Yrnz0BJ+qrdVwTQ5VTtHHSjUO/2Q2egOCT+8Kdjn1RMhBL6HhSMxf5A25ttvS0saKnauJeD3Krd
uMnG6a2evB9KdQ21rda7fnRv0mk32GDe+j84vR6G3rIrG7YCTXxJOCrZdJv+dCEVwHk+qrI9F6nc
RUkXWA4KUHbSojxw+nQ7VdaZEthxLpyn1og71dm9cUwohCYtpOGwfIhZP1dqfLZEec0bdRt35V4x
Npqx6VsW1ZN9jJdMmCIOkYxOURtu02UKyrKbOA9VdMgVvpXeMimqgXT0M/idW+bUb8gpfyxlN4Ti
TFJyYVSIVywEwPf43GS1Swzr0OzzNAm6Pt1kIIXjHlwE7we5jj2F+HPTzBcYuke1SA96651M5WvY
208jZgXb/1rehjm0t3aRLaA53AxodERiw04PMgLBmPP2gytZGP9u1WYfp2f0tUNqzjujjrdSXqye
VaOaBLkSEvUE26cBP2RxMrUF267oUFkwBFh6ZJgwqzoLurmgxLH9pSk1OTv2AGK+SIO8w+ySDmYl
N7n7WnO479O9SQoQfxRJEcN3e7GrkDI7Z9pHQww2BuxrSMmq3QmWMDG/oles4+Ta99SgNl+9GM74
RqYbtlry1pk9Uj3kuJm9baw9iVtelp1jlxu8SbzlRPSztiSYrnYvUSx9TYRbB7qYVlM6mSlpmWT9
++FgisbvvJwZQ9tnSGlVu3hvLEhH4z6j0KoSkZ0dMm+RuclRKLOy3MX8eb2oN4txkpLNwVY+W0he
pYFiJqNNFr9p7ovGHgXgQjAY3jYegT9c0yMqsq8Wug/Sa0OegVH0kJByHUAsGV2QFL8S64ud/zE6
g9A4C/exCUInaLNyZ3fVrlf1Q2V0GyWXQYLPLawRnytw0wWBkKHYJoY41/YQ4CEKnPopZI63GWwI
5VN7jtg3p5tR1P7sYFidQt/lL1NlFkCbI5JiHJ0RjAuReSWTsHzs7RDeqBLG4CzCrHuUYf01Kb19
yy9Lw36beM7WzKzvs6D4sTjC3dpPQ913wixQ5wzGjxdESHpy/l4jNznUvmxMCBrAM/LLAl08St/Q
EBRCIplH5ZJ0ehYRsR5MRIQcnbkJIo+4uUldXLEwmhYojOBzZbcpiEir/XRyYucHmzesaMq+jqoP
B+KrdKOT1VMlqHT8nfnG65SNwmCt4QNU5LhYZVGPu03t6EEKkDLbp7+mNKZccCUztc3DeVvFkiLl
1Y2zbaryYVkNmhzuHwsbgLgkURYMIXywaNiXhGtmO3xQj9saHbcPodNx4I9ILzgyD64S7WMPnRJj
JuynhQrDF/MnAHYSz9E2RgE1quZEZ6VTnKqbzCXO3bV7jzKL01vBJBGuwjnADgu620nrHUxkEN0g
v0glWQPfNmwSGckPhQpFO1g7IAQbdLmgh16izb9V+aPQpE/jBerrxOvzY2GCyk1gm6YUQNQgRwmF
yHlI0mzjZPIwJ8SnK9YhjtxE4Z+pMf1CU1HOLB90YZDAesfwMN/nqTiIrNuEJvAaKsqjFl+8bNq2
aMWmxTKK8ThFL8rzPzKsXkaKj27dHeBJIOG1p75lwW2c9RwDCjJmXOSnqvRukfPFGONAEICyw+oQ
hh9WUVHAd0goY9vAkZszZViQfsOBmqdi7uiuGwin3JuOEigMla1n4nPXfU/pCQ8Ux5DNS517e3bY
p2gSQG9+FgNud8PzpWwXb4+Px1TWJGURTopzZ6lvMXgxS1dPde3uTEqpC3ZIazvWuvcwtZ7gmx9V
Xb22djYhS7XnoSa/7lIsPi+E92wG2hVCIIAoCsUGCMBO8TqgZWjfDJ6hlx00WW/6Ckd6/QAPv6mK
dtNDMwQ5sdG8fAMtcItIw5grNi7/d3tmkVIo2wWTMdn9pmFnqSEIOrLdFwy8eWzwHXD3M27YhJLP
MKibSURB6dwl+9A6sjdGkj5rRnogPsgGatDr7o2I0NabPSRQk21Adchx/ngtSKRJbOwZzzjhtUKP
UDC1p5JY+1jqx7EL/8TtMZ5eCVnNm9ZZClDWCQLxh2V0W+jPR5N3OsnHrUuQodCvkQEAjhFEaaYv
lUzeQT0Q9RVfIhF/M7rmlDrlsczcL5RnNwKkiQ8w77DsiO0sQq0zcP1rfsYfZuo3EVNLY0q3O+vc
Y3aqtMc8KkethNID6sDrr2kyvcZe/1VPrF9zwy5IWO9NxEa8ShBQZwusrvrSKjY5i2KTmOOmYXdn
PDMtv5kyZWHDgqkf2eEpG2sK95XQrjC9XkPNujdh9FUoypurMbeU8q0tU/p5OQc9kbuQL0Jo7Qpn
Is4mEaggQzGGThgQcF6+zjsr1B/DmJxrMQcIQFtatQdGku3Cetyy5QxCBHPRMF2m8d4NL5XL1G0q
QSMQdzXvPKXqaXkbdBKDKnrFwI/58BM9peyMX7x5kng+9s4xkqwQohjLQ3WJJyaLPr16pnllOFxu
+x1UCYaHBzrYxqCkEo3TAZrd3aIQGSUZ7izlmOndqSbI3tpXtM73RtdhXjvnstJOwwDMO3VvaRye
GzCXTZUGnoQUM38bQ+80ifSY6PLouoiLEbOd4W4b5HCi2UzqHitJmKbfBgNqJdmCvIuD0GZ1wa5H
Zi2kmp+kgeA5As2rfkr3dRIPR/soWKGXORa1rWriRGq+2NqbNj8KfIkwfyOy5UGOwJKeQ+cp+j+z
+agPSvyQ8nfB/ou9pm/2Kc99M4Z9qx88ne/9s3Q+DAVL03H60EKfCbN5AyWVW0f1d7EJ7+JLMuI1
Closz+rG+2F+9z4ZU4qNhnntVt0Izh1Nf3zDE8Aio+Zjo9D+KhkqTR+SnqT24cfgS//0vW+gn2fM
T2yi7bRhvhu6R+b0M4W2zDzPrhvdhCKrAFO89iaz4TUZGqraaskYIzqitqI+WWOBFdXWWj+JdJtK
DnY7fpHu21AnfABjkrAFaRCtjstDF+dys4ZDcqg1h6bkP0V2/hJJ6fxqhfpqFdF4U5y+/lnHkpVX
aDjDdhohI5uaUE6j7fbcDN12sCrlXA/RtfAG2TGbQvgzFYtFapk4uzRjaZs1WUlRAjj5Luvh5o1L
7qccKaib00io1FS2fUkDgTTKSkY98ozerF9yFc1tmGN36/YdnEvGNNLG07xlgNYuXkxUSajQj9Il
uRT/70GZ7INeaOxZoNReE9sTQWLNDoutSlzXa1lZtIdQzs1es+f6osQETEStT9/0rDq2QNnKfNTe
hGiy5+qrodPa23op06pg6sqQ24hCtWrXYtNIVdwSfLHMhMpZR7u8rQczzhJ0KaxC2sWuInEhJT7d
mjSab/S0nG6zE6Ki1Oa39RJVYfaxRXLrxWTc4U3v1k9m/bTYT7J3zbj5o3na1UuMRmVtGhADiw5j
p4yv6QSXsqCeltBWNlj/5Xqo0u+JphtPyMOtLyfV22m121xCJ28v6yNLaS72mN+gRmmn9ZUxoaAy
aLLZ2mr1W0lV61V2NdVAEXdwRQxxNROW2Ut8T7Gy8Rr35HJ0PtxeivBkerMD1IqPWalE+qxUJdxU
pH4/HaOK/NRlBdd7pNMBtOQEhtQuoYo7F/N3KMKmPSlfYfLAuIedD7lpCN9xO5xzaCNxUVQvqtGE
18ZcGH36aHwWBQXyIfmNm8WPlgYlwEdnXwzNFUXeNlGqvKc6ataB7UP7yiYLnH46Fz8HN3wxdYtF
nKsp0Hf7k9IUxgXAlfGoCcbAHeHOUloqPO1y6k3lsepV8xE66Qa8f3vL0X58VoVZUJjm9CU2BnTr
oR4uDh1QPpX8m9dk+rVs8h5fTG4fCwnINRqiYRsJJz0TKdQ0af8Cj6RT8Q2xfsKg5z1pzPKYaUl8
7eznNFvZJVKVh9q1la8rPQwwJyUsHw5tMLZjsu0GFfdMMj4w5ht/DLoUmJRhfo0xNFH+2txP4BJq
qqiKwGntdA9v5g+FFPrh1MYvMWRXoS6JbImoVRycLo6vbtnE17lWYazmFPxJHhXwULO70njWnhYc
w9myayfI2yb5UVX3mb0eRX49265fk9reeWOav5qy5y4fvcbPpjK+IjBE10zVrV3yguYvAOjYI/Az
UBhZ3GRbUcffbLORR8NpQIB4w4AZDREtEyBeAtdLKcxr6cMeGcnC3ngfaI7yulS8W6OQ+9GsKOgi
R9mmMP/Emr5HSnK+210dgmcqjIBGIdTIl3smOqSpi7261Y13NPKhGF4i+gcUc66/CnTiMQmtj4aA
2i3yvMgPncH6iHUd81TfU4k2a20/a4bLZF1S5jYbci1S69+iMrTuukDd9OLhraMC5GtTWS2wpP6N
FeYDj5F18yalf6NB1LAxhBMhCGR9YCdjeI5eMgYQyARpeXWiePhOYJxQXSHrd6OkitaUIxNQ3jMr
miZzTMQ3uFUP6izTX2L5RrZSHR52i8HMqkS2CfUyxVyQRW+03mHgHXv7l8luAeU7/tE0TFNFW4Ys
DTOX6t2QIORq+UmJyuRajjV82lZtX+nBgHsZgwa5ezKXwmrvxDisK2lZQjGyvYso6+6yCBO/y8V8
NO1y3Ho43tBamyHeNMLBLbNEV+U0YcDAYSxNuLBTrhQPW4tcKndgatIlFLEe1Eir/AXKtZlcjGFG
06Od8DmlXipeo+XumR3XT6fcoWCYR6yZcTe7sK+upNAIHoZp9YxwukSVzC/p+psdvTcDKODiWwEZ
39EHixROTb1icPk+GlN0HQb62WjzRNLUa8Wt7eLed/XSALCJ86OEKr0eTLUEYLpE54vEg0yzRBRB
eafPYdY/xThEhzlt222/1EJVSfEuoc/BVW9ZUax5DoK0WdB0bKsZzb/Ug2V+mk4kggrm+N0C+3Rw
893fEUDvQnKSs0XYo4/FGbEH74I0b+k8j4HeIGGuwascdhKbjmLnLtmr9dJ66F3tkBeqenGsMDuV
pvzZ1jGrbQq0rDSTU1kyDqKcnCFus59BdQzPk8ImMDSkXODBfec78ygCKiysSvQxw8ya1KcYEPy5
mQVxmbTsPvMkwqVUpL9SaX7tpf39b8640JVo05h2/Ar1ebyCT3nYhoxf1wMDebQh5KgcOuyGhxjq
1GbKswetkvCcpi4FAdtqXxCr4OBlIJ3zGCdhqqU7oU+QIwTWDlaBs7m1k55tTjjZ3sEz0wsheAY4
zx4omq1RTJpxjEHtlpAFl4M2GMhAFrmzavp3CeoYgaqBdTgrvq2TT803i9YqYO7t4ppjAb3we+2A
jAw8DCvUDvhIlbT/pjUVbM5Qr/dDJKZvuIRqzKPSVBV4VUDCTlY4keehZ0GKo8ZqxvyqUt2/ggOi
6dZyuj6ieqLgtNQP/12SRE0CQj7mkiDQLqMp1YvszH8HxRDCH2On3IEEnqTvtIv/ddTq6dRmaQCX
t7xUywGch7u3FPe5XgK+9e/6+ujfNX3vellxyrWUebLMI0wxblAYVn3FobT0wrH6mtI0550iSLfk
Icawpg66umnv2Ux9eD3AWo7ZLDQoSP9zaX2Gs1wXPH+9bjRlexxEhCk/LPvXivB/lljDcz3TDfQO
IYAcDzRrfQFCUxR6fXfZQU6GwMG0HJj9zI3XKNrfa9nyjJBn9MTKA3JZYMcrlhyVXrC+G3Lna6Ij
6OBeKB92X9r32oOmnSw/iGSvAWMuftuNYu5lrNaXfmrw5I0wwGnScMGY4xwaHblLYyn50maa+jIs
C2q36vrTvFwzYlEuSfcoozQZIZ9hjGObNKN/2ladX4xsuMalZjzMVnOP2CVBBvTYzKNR30btHD47
g7WjdNP+6MRUs9ZrsZtXtLKarusKNtNq7ZI1BjexOv0iai09EgaRrgAWrsZrCmaTJIG5q81wy/oe
TQTbezCMpttuTPOjH8f2bZi7iLpUp5FNzbKthzZydpJGeVgqzC8tNOWPJJ2fTaR270Aii4P5U8+s
5mD3uX5vJqdE+G7MTzV1vzjMQSe3bURgdlW5myR7URxJxrsXgof5d5oE8BGLmwNYuytEf1tzbp7m
bS0tMv4GZtWk/J1qqNnzHBKlios3PadW57vZpDDc0BMvnSVDPBtp3NRuhh1e132200gnLHY+InNg
v6Tq8b7Hh8cKtgiPE9+Lxa8DiR9QyQ7JrEXJZMGQG+X8XvS+TorPHwAf/+xob8Dm0PyTWMY9M4fx
K/7peePRM+JZDZIqs0z7Uw7L7hqaHr9Spi9ZYYtPYSBDunkZnpPlNGvDfRkl2IfDuQFi2unv+vwo
q2F+WyPbnMSm/kHXsvAJwAeHY1kI+ho18Ucypdd8UYJCIZ1TkqjpC9ZHOpUY7MgpXeN9cF8pQTul
Mf19MS98wLxz9+zs6l1Mx7qtXpbVTamb/DAkdki8o6DgrKrZgax8dctxp2/h/CUvc4lwGssZfVp4
Ci0Bqleld8FIK9bwXsHgWf+2TLjXTp/0o5SsZ5uxrD47Gnjt5yGrt4D7+XOzb1ht9V02Ibs6qsrC
3QYZf9fmKx6sZFN71HMcvRC3mqYVt/URHHpKOB4Wx7Tr4QvoEven3oBiZb47eJ03nvHT6XgGZX2u
K1iWdYQleaUEdcu1xquqCh4mgaMmfRVtVJ//O7hECv6eajUtCZQC8Or6UwA1ic8mw9wNhTaIfZXS
Q0ctyMiUQwimQCT6zo1dGqgts0IklOFUt81FLGdq3VW6r0zafRij4mCFlnWutYG6D5h4dghkbJ3l
mlY15FRUM3tzwtc1Vt+VDV29XG2gPcqonTPlNLESO+iWXe6llbmf0pmpObfxD9fcKrUaBmiyYq81
pQG+ui+2YuCZ61cnpwy8iRWs1baKbDmbSCei/3ew3Tw8W/QINKkaKN3GafH4tVU04WqIoLmLRiLX
W51XossjrH14olPSt0pXi6M1myXppyS99Ya1K0nPPGctbZ+1aia37v9cmr3m6FR8I3pb3ExoxU96
y4RPw5mjgzlCDVuvrQfe+Dd9Zu2llGa+TZbNU7YcnLjuj+rSUUkpJ+NhheCva0+95qUxXCEK6pfG
vQ0UYgHRclgvQ4/uWYHgNUzRdyZbhM02UqtxTwyZuV7MBF9lYpGpHMrhMKvAyAmU1K9U7ujcQ2FJ
c5F2oBKO14buo/5QmfF1bJ3feVznn1ShiiATSfFQjCV+4YQJ4mDymw4r6YEWw8kTNgapKi2h7Yv3
pmYEkEYvu0MVpr2gAsKfiEKKQc0Ag7Y4HTVQzm1VHv7SGyqnxfKtGIBWitw7Y90TVLoyA3y5RSEI
YJrFl5vAKpvD5hya3H20pmNLptu/WiqVkADKHwvSXiNEipo91yeqN8kXp0caLev5jfF4wESm/gEN
nX7h3xEtViLYoHYO5nKMjRdeYaGNFhYzko3VMGzL3zF+wRpCZDadbdt49h3GiPWMxU+xn3P7+wqD
gRuKzEqqBlw0jM54oTes12qH3FzZ0EAi+qo2UfESx7J/TWU8BOpI99T1dKbjAjah+MluwINM8lnV
0bSngN1j6Deir1luPs3OkS927Nb31DJKP3fc7kzeoqVKAkfHTJHx1zdyPUxTX9Iswp38rEWAXreA
ITyQpZmgSxWETmCos8tm2YMr7Ovj6HxaY3iMxrg6TOsPUJCgw8SCbEFG77X1UVpXoCLjhGt19CW2
hX1w2F2dRE28SNC35Oo2yW/s5G9t3k/f6syOg7nTuOXCgm0KfITApcfUjZ7Vnr9GwpkE6DpR1YDp
RfVid5r6aJOU3Sn8+vVstDS8bpLuLkY/aFvoRPBDjL586ITGSc+Q/65n2Rzcqae/zTqRW2F00bOu
oYVdsykGHdqaGbuPsXH25lS11/XSeoBDgle8gqIThqV1aer5HXWZCFI80e1nFvEp6gf3MKb1ALWz
KXaxqg6I5BkzdVakH7IEJqxGYRCxpL03om2fZkGhAHqrR6B5CoMmauObMItwa6mV9cw9qJ5tHSrv
homiqnmD/q1EGkon2/k96LQgGWHpaFMVv1gp3vCqyP5E/eJdEcO3oddpOWCX8t3OWRmGcPQebPNo
rpDrh4jt7ymVVbkfu95khTxA9iUc+PfRvFyLl59Go2Ve/7/PE2LTAh4/EDcxPrVmfkFxK59TQ7Et
qoj6R5kJ9y+pZpLncxJElTa/gu/79yj+32vrT/97nrBb6yRskpvrU+blBf4+mvr0xaRBQF/Gf1qn
Z/JWdbXf0nE02VaNyF4GI2SoSOpuJ0vze1Kb1nkFwlA1sC6UD18HraIcjmcpkDkLbUHW57AOOZWB
oVSGroGjy65eyYTNommunoUEClrHeF9PneW0W8AF2B1YsmbJGPQhuYmYHcwXRfJXpg0muYEZ80tk
vTbStY71EtRTWERkwdiL4ayMkSqDUKuxt60kpvUwomY3SHsiUWi0Mid/Vi2RiHDtZC1eRwTkzKa3
X61a+RaQwO6vpJfr1ACNsrs2EIq+QaDxsLumxmsx0uI4puvKVVl7Vw6Dg5XNlbdc0KPHkoP6VtU0
m1KFG35vsOaGYfxKyUa8dxq52iqxwtdGa1h3Coql0s2sc6sK7FmMi6/xGAMktrr+Q5/sj/yuFFb0
VemWBlqgrIL1dKj5q/um024jOcxX3bKu6NcxPQRoFNRNdDTqtX7aV1lTf9X0kNZX2vQ+THZ5aTxU
+ajwqq+AeD0/hedLQcjTgho4Lx15LPsyOpAhZ03LfLPr7cuMWNr7pkpGQY2qndFB+bGWQw0wzO9E
RkSgaiFYV4rcyVwHpWjmVXuPspGqIL3LamkzsDFSY0evVHrBoY3t/wqajWP7kY6obPQ5Xo5FlDZD
Mi9lozCvL4q1NUXsVr2MGnicT/tBo6LwT9kzoT6NBlW+xPIYcRe5bwAcve3bCWf1Ru9aPRADDdZg
vdRn/gzawa4PG2HGe71V9Jrku56QY0BBZkfUXvDsvJeDVPfrpfXwn7KsG7Hc4Q+O/Ir1du0nRqbS
XcYhDh526rn/ZXgg0RGP+prOeFxZn7AecBZPvj5nlAnnwrwYFNgoMALyZCLugITlhSJ9u1ii0sXy
0HNd47KeDxH7igI39+xK6+Cp3q1j1c9dOuQw2lv8Goj01jbKjGQJfZgAepzmNWs/wjiU8SZKtfLB
2V8Ry4rr9Swbi/Y5uQVN40RiBsrUI7xAaPurxIMHoLtX6ma7dtkWyRgVfv1po7rwrZaf/j3VqTF4
edTvaTbbPMlbwWPvqnuxvPp6qVWqjZmn1X09W+kby7NSfcRZ28xPYWbpLdaoitFGNf5KxwSI3600
2TF48ksxBjBN2seY6T8AYVu4g9WesrWiUhrvsiNr3zKY9En9MOueRJo3aNxBy08Rvn2HQAGBUBqY
goH/Es42ezLFfQPbJ+40NUc5X6/b/CMcfQjX0fbvm6S0It+u5+t/2J00B2s/OkKtEudPI+V/nrie
t2qyBfWnsHRV7ct6sKLw36P/rjVGHKgQl3YzpjdsBSb+nsZk4agRb2q/1bKAvDltxmTU0WNabpcJ
iUFQv1KdpWm2jfjplXtVQ08u1cQnCfzhZYBAE63aKhIEazkfx4bld2TGvuwGLBotm2XAtHDrgESh
/9Lo/CfrS6qfHeyXsDkLM90V7bzHlNRu50Z7SEXSG6whBuWNLVB2t77JynjmlZv6VlxeDBlZ5B3r
Tzh2WM/CwyKoY7Fhi4fHyVOMO1M/iVNW7wzCWl59J1rV0nVJp6hU6+8yBd6m0DJuUwuEEuy7XhhS
vI6fdBGleYbaU6EiQqNiwhVegXMz+05S5oVC8k4P6Z3ES5IGTBf9A+c7ntvRGy6FTi6ycMsXy8Pq
EiXW1cJTyMdFfSYRHfuttD+ENjpMjEpfuO8q+C7uNvc1LsZLnKJahIMHiRd/cMJQ4ze19zUUzTHp
tPdlLNmroRcUnfi0R1hO0NmfFl8/yzA3RfajLaPHGNGniY80hSsex4JwuIqriApg5H/pbO7nwUbL
mGbnlg4K2Q8Jvd31KLISgM2I7Hlp+DH32lteendqbMRGaGjLriH+odf9F8YzOrcq45NstNgXhhZI
6te1qf82YvuXIr6IaJr8opZkFOuXJqTLIsEr5L1fg5C/aqD2VcPGEjjx4LtL0+Ve29kRcoqSHdse
uGyfR+DQsR81LLV93dKNwKDEbWJvBKq6+Jq3etvYIMjpqPj/uDqP5caBJYt+ESLgUdjSO1GUpaQN
Qq7hbRXs188B+83ridkwJIpyJFhVmXnvuSh2A+bhWUP+DFkR+CdJvnazR5j9T0HhnumZEX1D76qu
MX6pIX6uG/Ma+0O4NgDwdx4yaiI6SXDL3QsRDYs6zPKNBZIw6dtN3Ov3Ihnufd+6z0piq5KeIDp6
tSPuAsQ6eC3EKxM4MapP2fm/le04CHFwmuP6MjzdW0YW41PMC21ofQkNL2RYbGpr1HAnp+RuGwCV
zYCcVEdXu3oo72kZfToRqkrUlWxzRrgIh+wnNMEd1Sq80B9rUd3U6yjp3ipHXE1fo8PmZEdGyeki
EsneqNRBY2VdJ/mIjomSbZj1aFVAYEnbhquKXkBZoaEW1Tas3XDlhWyUk07Iq35fV1m9tsds6w8Q
+fXBx94S56SZRODugchz3jjFAX2+RinMCukkF7Jx7vBEziDnFhnXiqOomrUrnUlLs7ooI3v2ndhY
jxK6BC22pVPa4hhOPSQjF3enm+LqMXjVChNdlQv1z+FaL2vkfEP4WzmbANn0it2jokNGArlkJgLT
C4Cxqlg8KFpk/aiLuN5UKXnmpNyj8yKpJMe0jTIG23uWgD4gFwf6xok/jeVnngCmCDIrFSLRb6ID
XvWHpPG+s1jGpJ/6d8bATy5oqRXTj4+GDYUFjuQIGoKkob5p0QovoCJbKSXliJPRxMI8GLvRwWw2
1LqxHJG61/l9UIXWsvTkVYsImmXgOmMeevSMRVcWy8nQfjVXeysQoZQhmii3OYw0y8hsaAf3WDrF
HlxKtipVyPQy1wjELex3J2U1zMzxKxSBhTFRJ14sR1ZqEInGRmOhRtQ1/jnyKEM/3Mb0rjj90pic
0m5rJRpCDFexqI7yqc7UlcPTL8bDRy8KSPhptqLU2fExxtuDqSiCGn/lfuGPekxV8qLh5mq6P7Qv
qbE0x0BqgrEkiVZWidTG1FAshSHW35QA3sgq53GH/GgbkM49eXG9XpuLJjb4B6MJl2L6Zefyc/Qh
hGCqdloNoZJRfWDG5VroMtQitrEH6rktmx/Hy41lkRN2Ql60YvX1XBSdaSTGjenWcMKVOjG6+mw9
MLUiOhb1mG3GFKlhVzx3U/oTVorptSuvVmoRLOdbv4AhnGWBIXcYcUv6zS6cJuOuy4eniBQ5sib2
YW/t/FTmJHC71jrxEhhBoAV0r2HHxnoK705bZsFQLGJyuf0UGSD8CsuF11g4v9owXlGy0y81eIQA
blfLiADWLrjPi3Y/tRxWQ8bpHXoOrSd5lMZTaq+ys1+K99aCqsKw754j58HyHFSGEBsWNP6ejYCf
WfoGsFGCS3XQBCIxfwwDUVaE2d2c2+V1MrwEJaqlPmQ+XiS4OEIUnuC8lG9aS2EZaCe6hrPu5H07
7oCoplEvmh+tRaOgvNvqOIr2uXWXMmWSOFjVS12MIdaoZGt4aly7wtdJp4u/hes7ay1aQIbpiHTw
d15r/giJXlewAGFRHpYjvKYF+/erJtR9Y4g/YR7Yi7bIITs5hLGlAQFSY9Bduqz/09MoFyQhURLm
bxw1Xrl62o1pNQ8jej9j0nU86u2vSRdzCfMbt11aLYWeIcXMUPIxbTogqL/r4+BcoL3MGpSmRnnQ
3A7OWzOuMIX/mpkmV32Zs/1rm4jzRlZgvgosQFCcB+77cB0PQIrquqAokx82U/lF2hqvkAdzAjB4
tgbVfumSDD1ymU5Nn9yHLYZhj3BYpHtQQTcEbhIzWhnN2SgmfK0FTf/MffS0qD0XbVCsRzqwC7Bu
eJGxzEKAGtDDC0TADuguzj2odZB9gBAJYepOWXE2XYzqSTpMtO3a5w5BxB6xVk+KtQwIBK1kjhO8
oU0QxYjLnMm/cnnCGLV2pmkSlFrRWkpi/Zq2cbJCjskYFth4bOkj/jzSGXVMOpkyo0VRiGihvGBA
OS/FM92aVe+QZ+Vl9Xc0I5kLzUf7JqdzcgM0zzcMc6YtggySUNJGnqEpCc68Z30ovns5NM+hcwZN
pSdAbnZK0bRIcu0b0BUhrS3NtwmiUMlmHtcWNS5RcstYRQmVQ7oxpuqn8JPqYiryo6akRFoDUUCW
xYqBfMwMmSevI4gzBr/lRu2nP9hMahqXIeU6Vn1/NmuuUMslqGeq/COiIzAYLKppxjlQ+slBBtYl
91iPRQXlHqF3bOUbWTnZ1nWiBK4Mcv42UI8N6hYMWGW6wfobLIYy+8pYuU0HfFLh9jvH9vSt3kxf
Mqp/STMDvkdVvKh8Y2Yk4f5MI5PGe6RqxHsZlzNQLRl54zFkc45U/0k5h/E7gBCnpPNiC+KsK5Ok
sZb+Oulez3UiCEQSNWeA9idD4rAg7LnJIqBrjnwfpPbTIBoPK6tY2gKimJfE990+9jV270FQ1yj6
yX1HsGks2AB8c1xZXXxR0voDTS3zunfCLukKymnjk9uFTrBhlye/mOfXpd/OAmFDwiHJY1dQ2QRj
7m6k4KCe6Zu8ip/CWtuKEBJFOQwNBDRvGet4B7uumA6EZUM3Qq1vlbq9NGqmIFOINolrHWAd/zHK
diIcJmaIk/gG7SXWk6ZKaHSIaCs9EGs5RB9a3M/q69UQEB2k9d05T6bzWFVyrWkIEDhsVLbpbqqK
nw3E+VPwfd006IfMKy9DhWu5qB+m0vwhtn2hJu/TqYwf19bvK7xIWKI31cAp2Bkpq0liRzI3d4xD
RBkFmaxtcGCQs4toX6xKEgp5TYpunUed2PmBeCWuWltyXLtYiqPp5FY/0UiD2/Qb2CT0OaKNEO3B
b8EmGXnw6eRkvPXanzGegrUu1T3g7nI2LnAiJb9qWXde92JjQ+3JGyeOdw1IGcZxW39WJM6tgu6O
SJBiM6iFhfZjS6yzxqyVZngaotbRubgtk8mBSaN/Ydf06Mxq3GhucG/LhoECb62FNg853ZLzvAPg
Liof/EoNRz3NT0YUsgWL7govYTOGLsylFLBV42QCHAJ6zmJ47f2CAE9SIWgjGIghXZKpXDu5Rk59
Av1ore2scYBY1eTNDhh9DX53KTnxOtbe7Ss4nxW4c91fFoMMli3l4rLOxGu8LhT9CJwRITqPoxPx
K6uWkURrZxjZPADKnUGP1GvweThS99emzT4H1wiPrjvh0YyBV6QSR0W3d0oUyqXDIssSiR8AEpSy
TMZA+MS7jrIMPPfs4kFO641APuoiPpW61Syl1W2qxD1icM0Pecl/rMUyOcxqyLCc6BOxXK9F+MI0
EbRsiqtUlESERM4iCm15RJZGuWdS/XppsdbrxKOGhmast/UmqGwLzI9+n0zx3eSZ3q7w8n5Bn27T
tBi66WUiR+yohDuO/Z5eV3uz57lVDs06tAkkypNZZWR3bl8ik5esYrkfr0bWtQf2ahS6sEdIiQIB
I2keMvedM/8wBXv0rPdi5Ep2FNpxP4LZhjLUWzaXTodISLVbMpek2OPSax9YcZCnyINoTAS3Jqer
XO3gWIBpJhQKAOBgOl8GHaKlroaGyGH4vK4LV94tzXcKFGDuGX7esg42qIS0Rds2lPuq+JT6RHpM
ysG/zekcWvbezBwfIxosKZLh+l2W1JfBqX7sHoBU5S/0aMD9kjPZ0dB8Za5rrEHBcllodM0HRRyf
0kwcToAYtPl8VvQqW+lwGQ3hftosYJsutI/pkC0Np0m3uuaerUqrDxZC3p7gHOYDictf1LGwAhdK
PX0Xo+flnO0uktbTl9BCtkaOcaA3wreQQc5K5YLerJ5fQUQ/e519dlqKITg09HmdrUu3ceGnIIUz
v8Q5phvXLBvwRjgI8PxkoGaYT0XQqwhJQEtshXQkEcZrSNHZ0l+ZLT7VsSjW8FlwGEyol6WFsjr8
k4zeXQDRNVK+RYFi0zjiXEdYUYU5zUC/DWkvnuSdZuV/xJBgEM455NJzeEOJfo8qq1lzTPUWpsea
yTsSQ0MaYUwKI9bhXaBzwZSd/Qt3Yz82jBCqUTGr4C3cdTBbOphIJW/7tWos0kb1sF/qA0M3Gs+M
bUwAZU724OCmkIODgNATPxlZOEPo3cvKBuUm9mXo47WqUBgOHnap6b6wxaNXZCe8agUAZjRHXgRX
Sryy2tsuk6lEtowjLa5Kw/bvAqQZQXpuffMqemKe7Sk+MULcp2ONoVHaSMLMbxF437EHxTLSjrFH
Vo4SNTL64ux3uGtozPBmQrCOjQPuvt0SLxt8eWjSANLBme6N32r+dcSAqoWKs/dUh+yoS5bQlvE9
ZwfjU3gjXuzgj2N0PtdTv09c6tJOgXOkjP8kSv6pb8atRBHHUJVDOrXG1pbuqyS/j+xGm/cEeEAf
x7KwWm1n2m5JDwKPoPA+Ki9Pl40/7j1vgGifY0km3x3hy/CWR3SZPBJCTU/Bzy4q805kMcMRmQUc
o/+EWr4bDSt/vN0kzBO2IYrD5e1TSaWFV0cg5CVudM/hcpsLUEIRmfKo4uCshnlnHCb+xkM9gp5J
HMK3R1ZSzPMzZ2eAL5BFhyhP72s9V3vVRfdllPs7KHbP1SwuTbVvtO6USuwR9MiZSATJjoC2aanU
4FMEWj2aAj9f6VjTQcRNK9/Sr5VXaWcyvwE46eFJHzHvaTrGdB/qVzc66ZqMJKyCPiN+I2xO+JT1
BSTfdt853rtbnUDSvNnFFKxElS8Gukp7JinPWZx/DzSkOjU8wXWvdnCMG076fbToi/iJuGLEijCp
pr7aQilhLxs4jNBgfs/t/Cmz6qMjTTzx4LbbiKlA6eX3mqfOop/eOk9s3Sw52z4AmKTBO2kJzIRp
gUyG8y/rVP0WZ+UFENfKzl4NNI53E9Z3S7OixYjCkp3HR5LVHDIJTDZmdpENoME8D5KL6Dy5MiLs
Ch1eo9azlg10xkkUnLDb/ID84Cy0gmJYDwnEpTMkMasExQyaoldnerBysqvLED0JMH5E5nBfl+VH
ZaafWuMcNeRRGzkNQPz5SxDMhlW4ZVYWQPC1rZXee0cVJt3S8rpiqUpxrU3MjUSkhbsSUSjsRXpx
+VOOVP/oDR4YDS5vuAdeffSaSW3mf6r1cmdj0jALjPwhN5OAgX3y1RA2gUg9ayCT9vHbUIC6MYjp
wslCs4EnB6tbTCVDPAXDnf4kdOy0ibJZLQmIQEqXSZRJThEzAY8+QstcswQckjyfQXVltAo1mIit
yZpkYhJRlbKxEkb4DnWg4qQLcn3a3UeHDTmtJMoxw/1sg/CT4vgplu1dWrZn2RfL0iKDMytATE9G
dxVR9kHuZ7OoCnoIfRPuTSd86kK5T+zxeyKCZ1X35jlkM2Up7cylB5OM7I5OhM8WeEi90J5zh91E
m92PvfWYpPcECESLJqBETv32ZJWAlaN7HKxHGTtEtReM+60vFPeQLeidrTtGcGlKa8gwP7nqwYD6
3UHW2R6507AEun4e423oteGGbnm1igWOTqlMYlGjDWzFA2MIOqPZd1NOFAK1Zawhkv2OCQ0JvaEi
CHmh27xxFnbuSoxu9hG5+JNPKCq+FHomdvfQ180XGsoDclJ90RWlvzPp+xWBvDN0nOSzl1Ug00ex
zTJc9/4ro4FN2MtvWXFSj5v6xPVDTz48aQ1zVTJu36MpIDYLjK/gSm3as0GAtphiHHwJz3Zj9IiF
MaDqfQycl525U86XXo1vtRh2vZUhW2+u+XjIAH3STR7RZId3ASuLG7lPjmO+Kh2QaytfQzf4rH7G
0XoaAnfFcepkB+AfeY/w7rXgv3rdiXi0y5jY2Qbwz3MtcojVEutAPb5BXYUihq8TigI93VA92JNx
anmyantd/wZR+ADa7dKWrAfFXB7aDC0EW87QsDsFEByYgK2iCqXibJsJHfu5dCaeBiWmtTNfIAlG
yaE23hIK7pXXGg9AX7zFGDcgzWuNJ8J6hTj+Yb83jbuJhwh1LMe3hVl2704NUi3FEWocVcD+49O+
nXlxFKnY2YuwfY574zqk1zb6gXrx4JhpsLgkjb2VIQF/kT+8gEfeFxN9YWxEC4m4xK5Gqk7WAwSw
CUWhpl4dnV0sisevCE3ZxmF+ujbG/jSNcElHB0sAfTeEgZyOGvuzshryV7xqOeFO5f09HNvUea1w
R6LgvKPm7BZtU5wDTf5B1LRJxvTTNcczBMkPcZGRv1PWcK/T8K+Fxrs2pPYehQY3pwS3Mraf3Rj/
0M0kX9aqfiY/55rBt4bTZBda48fAQrudeI5NauJh+mFG7FFH0IgsrHrXWXP9LRnfpjmUxSLITlH8
k5LttNI0SM920DDMsUETuTQzCxq8ZkE6zEgw+aLSc7CeG1rxXDaqWDiZxQE08+J1UPo8dVZfbsai
B89UfxsVJ9WIdSYa/V3WT1+R1uFccuKNDKkC8+Jc0zFHOfk9VOJgFIhe6QzAtgZNWfLq0kKCIDlS
LWMsi1/oLZylt4WTm/o9wn0BVU2OJp0m+gK+oHeiI5HDt9e+OQlMQaCJjUzZCeE60oLY2rA+1l0G
F7Ad90HXWuwYWLV9yeyw1a56Hv3krApL3/LfvNLmPC8BPJaYe8OOBEe8gUvoShWdxp2l2nujw+hO
v8yjBAuzrbGuaxPzZoPduP4OZ6lpQR8Pvxfq7pIVOSpMjB3JgVjjt8wEDEBvwJ4ZM33FKhhWCO32
SURTEg9ejn1gJJTS5vxcV5G1hsTIcs5RTpn+gRcWi8KdnOPCmnbrREQRBtahcIpVrAmNq+C2tiRH
toRhWaJZnqPkrYXnP4J2fmu7JAAowSCkdx58Xe9WYdA96m1ZbNrcfwns/gXZKH6SokdKFB0t07mP
DSYCOno5ji5qkTr2iVibO8MLVrhEcbZPHN0DlDXbPH6sNf3ZsqoIvb3/HnYcUqA73E1JfhfTQVx4
sfMgU/NJtAspZbHM8exviGzBd0dsQRn5NljI6YOkrSVsVS5W9U1X+x2jw0Mf0Wk0CMFdjZr77Zc/
SM7eChpwlMLcF2gbW07ziRXYiV4SHtRgZPQj51AQXij9/KUhwJmd17+3sElrOVnCsnnTfVKpS45I
y85pKMuzfmc5NP59PdnSO0BQ6qiVcExgnynDFKSaBifCZYxEaZWYxiNAXH9pQpjvVbF3EzAaPsFU
RaF/QrSC8+zNSnGWKDejYRoY00NM5NCSoy4EGQGy0Gl+mUTA5UitP20c4cIC9RLBc1INM+FKG/21
iwWB8xVQgNFDHolmjKjTMVjno3riDQWBJLK+7Ei+m9SCxxrkRzEhthHaBt8ZCxc6Oq1mEbYxszJ4
wm6gPXnEn6Dz2FjyWMbqrUyYMIdDsFSpc3Xq9q4Z5hh0nGqLaMjvnN4+twYi5aAivTX3qNKCWr7o
wyFxhw8mX9tOMo6jZZ7hICSU809mE8EdRVVPkEl+ZiB1Cof+uYdiwsFgpisl8O9087OhiaEpfL+x
ByURr/uyLvCO28mRSVa8aDgKC1Uwe6iCl9r2yMIBNWo0TFcbWwOk31UfukVMZjE9jk3CMlK/g0KH
O96Fl5lEO+HBY9Q3rpIB3gYOPN88BLn81XKP2BXnLugT/mcy5Z0QVmnO/COI6L4WFTVnjScmAnLo
WsMiKdN9OzifjNBE49/FRp0t3bSuAV909dKLwi9TFC8UN+y9GjbgqNsimOuXXu7fJ+CZtqLvvzw6
6G6YXMJhqPZee2GWMi2neaTlYDakZdCvzaF/CRx4sm45H7cyeWzWNLV+PSiFVNlEdbkZCyLzGRYe
cs9rwJVmzeXj1tcwSojZcuyHnpYLhvdPUwwr32+XmeiG8+QUxOSaw7cbEjnuuxTLJEu/cix7TTnG
uD4VgY/9F/G32+OgRBEdeMVdLtxNjYAMNQWijMib6LwUX7TEz5n1gm0mXAqm9AtqvD+d3ZzMPN+q
tgQ/S5zqKqqRdqYoFKakvXe0clsm8clN8LEWIy+3Su/oP/1U7EEL2vp4I67F1Il9m0Nc1PUcKUlI
ZCDt54ZW1LLUtR0xv/VKChaOiBG4D9Sjh5pFz8s9dhmShL79YEuOUSk3C1JUP6Ye6Y+0m2f67c7O
cSQSvrQ9BT/B1IuHnHamq56prV3sho9kEs3QRRgwOXtg8dQnfY4xEHtzZzJRKwx62OD2Jt6HfQyL
yQLXAprADz1gKykc/05ebQ1dUYahn9ZsFp94W7UY5VY2F42Q3Z2X1xu2IHNDQbaaW0i2ZGxUht1x
itByCmugy637jzLS94nTZrvGb19Ms+ZdZXIeoAb9RY//LCYECG4bwh5J2CVUiIImE1wTigZMdwVZ
zXHA5W0aQX7HV0Y0B3oRUE/7ZlRbyk3EVcO64YDJQTa6Eo/lLnSXw6+N5lPBDVwUcdpRXbmAUKPk
vfOjAglBEc4T+A/R4q6hC2/56uLyok9ZdaXyJbBn6g59In7DUe8XihCMHPLOIivLp9E/GXJ0CThB
yCz8bNfhJYhHnsbBE/FH0mnDglWqXaY1x0rVFxvabGVArsaws2MbpEtLryI8d613Yq1i4Uw7QkO0
ozFmr0mV0hiprpzM2n2m9296j3oMR7mXHpuKpp8TtDT2cOsGgAybrIWvDWYtjuONB0lyYfTpnELD
mSMWtOCmgvpnoWpt7/j+1px6Z52FM5a1rR7aID81hU5iF10seDJUxEgdOpXyj5BHyrBWTnTjvN9S
kKFUFW6yjtr2QQnJD6PMQtuTGVa7qiZ0wg7N/S05aU+ggqHJxBoyCWRHuV4+TsgWl52dP+tdvO9D
iz4oOJV6+rVrEKdJ9qLy9LuNzXcleLOJTHuJJG3ZSQ0fduh8+Cbg1qR3oR2MKMdk2S8sJ9t9240G
aFtrVlllQiYnfS8f6XfSfae85kRPSeYbk9zolKfU8e90iXap3r/SJlp4Fe+bMHuOp+Zj/NSbniab
tkrcrV56BjN3ueeY7xHIRfcQxBUyb4FBsUbMBm+CEfPaCzHsgQjZ9CBAyvEBDdHVCM3vcmyfJxKG
ofxkr42fPCspcc2KBTVDPiSHnm161L3zVGfveoYIyTEyIHsDKPKqesEowBDA3gqV21uHtJWJSVvr
xt7WGfujHVtrAwvMFujlSbO079AtBrITyDFjCsk60eObnDuf2ElRUPfUy6u2AfQuAOr3AejYQEFC
Mjj8Q+ZFMJLlK0afFxVX66Z2PwvL25t+/afOyrOQ3rCQOeMmf29QVC+rOoE/l7pQtBizVkT31OGw
x5d54XAN75uEHF2v7jnOwINS9GVQLdO8Y1fuCTWzJZg8P7eY8k6nOAd0mtTnYeS9hMGMLmsMayF8
85EVLxKDnrsPpp+TM2FWoKm3HTsa42ywZQqvfWDZ35WW/qSu/TOCtIsV7h6XVrO69gOeBy8xH5RG
j2YOCpDouBckbjCXN6ZVPiDodtW4yjrXWiqZXzmZwLFCZkhTswU2nhHVWsx/MClO3oDvfPJfIHBw
ZokmOEC5EzwgF4lliUvLE6fGjmCWbGPbqJf1QFhBiFWRuFuDtbcz0LUkn5aQ5NXENqSrpl+ZRbtu
uoJ4twmrgwbmGnAMZkWmMhz1V4YaLya54Cth9R9TWj7H5Ip8Yc6LdgSx0bUhrJUll4xSQLZTwTro
gRuydV6SwujvsA2Fyz7zT+SbXy3dOre6+15m+soLzD9pyexyHFtvKcNlix5mZbid/xmAiZ7PTQaE
I1kc/Tp6waSFqZ79IYu+dTPtqerfkIb/mBbNBcQ4n3k2XoeeM6SM2DaEERJfUAHLAw6WZ1TdjY0o
EHEDyN3XvjYeXVvTqcsjaI1UXUFYguoyBp3FqjaW8Gl4G9DyWpaBYy3JB33VR9hzNqN5U+EhQE0c
MBVSDcuISuuXrsHIYrDP1Uw+Ov2zaMZ9OPly7VrT/aAYG+oRebZIOUqIa8VGEiW2chOk+TFSbrhd
r1OUVRu9HtqV7nvtBm/3d9axI2k2c0+NSisGMDoZgEuj7hn51EpX/MAg0R9s/gGYP1a8Fz6tY5PT
jL0L6lHHWjG9VQNcq9Ckb84R5AesE8sDdcdgWIiJulWLZGQ5dSgU9PCzzmj267X4mgyKWSB3D13N
Kbd17roB/lappo7WE3MgnCD2x0QrOShiOC0u7fY4NTlPqKubmw37JINwIqIwG9mpBoY43zhSDivp
UhilEnAeTT1HT2wyfijjx5FQXbOfASr0ppcNuOFlZbbfreYF58b+KCVddNf0Mo4l0y+ribpjdrWR
AzB12rux9qfli7zOLT7TkCF0FxrWwo48CstqYxQIFASwk3GeHvjS0E9jzEk0Ew9R4Y87yy6ohse+
WjsqA11u9Ftsac2m1tyU+0W+U+zPaxGkH50ZEgaSB/RYAXPaMJwey3QLYnuIzWkRBIAWRXzJlfxR
tV5i2AY7PXrjqz9ATB9semyJDUQuxOLbmtGs16nUjhEtoAhwzjqHsBT19RL109RE19xC7211ekRY
iH6ieB+wIiZ0IzNW/zFNGD76J01LjIXf+e/KA2KWdcMfJUaasVxUGr4EvaJXCX10CbcFKLiydkNt
19QEdrwxEPpzbRvzRovPIQGfVzRpSYugPVFtGVFZIn6aZRMhvpJKtScXSpTJoH5dkcezafr6kEj7
PQPsQSO+ubPtbE9O6ouWMKoxrQ2Bn3ODE6ycYxruMjKS+0oB0DZphoSo57YTtIwFvi0WpHAzzEMY
dKZMmBqFL9W72i4nbL2nbBSuuaMnrj+MOiNUhJZ7J1XBg4n3BTE7ZDK3ANDu186qMNARDiPtNSx7
ZKKxZiY8MeVURSc810y/gVUsopStkktoMgL+Gb1wFnnPJMyj62BWPqimbHguDP2nNPVgawjiM4Ch
jeyXPHdtySFyIsML9BEJulrCOFt6HcElVABS4/R2NLkk0zgp1rYc60NjQz693dw+daummnPxHgV9
ZHjTFkNvZ47Y+fshzq0GlXqJjKfDQIDNDlVq043cTqHArxk4FO9SlcgT5QmBnLZJQhM363zX7Qbp
OCWb7RzdFtm/nYni8O8mmoNxkls6DvnLO2yvy3ZGh+KABgx6+2hGhP77tJxBVxacZnbAIT9UvEPT
vx/qM210nG+CPGD6jfGSKjXIodtxo8X/+9HtU2Hk/PzgWwGx22sl+02VAw/k8MyHtxvCIMj3sMuL
PbNr0zmbJ2FzW9C0JNN3nqXeblRQNH8/yoXfGevbnZjsJELe+UGZYdb8QeNHPr/pmsjtYZEP/7mx
7Ziiuj9ZeaRh9DG//QzAocdfSJlhLD2aYhwQfKCRgaY3/BFux0uVDaRNMRmx85Juq0T0GPQMsRoX
JJXZTwQHzM/M7R++fcRRhydBJfe65oA1wBI6hRlQuEOKbfuAonXjOsMxn1/dzn5pJKKxKESJN7pL
zyorGP6pBRYgtBnTEI4IHf/Yazzrekzyxb9X5vZq3W7k/LoFikgHxEdE+HzcroN4tP11a9gfiUSH
Xxy1XzukFzHwJLnG04iUdZWXNfM5anHL+KEh+kt2nYbXHKOr4qdMWisP4KfwddUz9Tn5f8+LzfiM
VN3d7bn6+2Xm22xajs8hsFYDs/gZ0tvoDvy424d9agK6rfNeEp3ofv+9r0On8/fL7e3DsHbLw+2m
z2f2c+0iLLjRhGNPiZQ32XzBzpepY04eEW/p1ZQUnn8vpv9/Xd0uriDNgw0EuxN7ZFC/3S5J1Rkg
b0uIL8aQJAiuon2IwGF7e0rFjcB7e7KH/741/r4//vtpIXOkqogwXF7WHFTA4fZRGU607RrmjAgj
aInWsjn8vdH9/3x0e8aYJjDubZjgR7WaDhkHp8M4pOiY5pvU0RQSQY4kBboYKm6ghF1dxw9qvmGs
0C4FhJyN7QXUjaNNFGFdsE+Ca4oe/DHhxTXrhEE2bd24pjViD5OHldJ3L8yQnFMfjweVW9ay9SOF
mgncS3O7ob8fMY4+/3u8gU5tYapE7m/ffvuCGQniIQraBLfvun2hGmO1SyYSp43YsI6O5V8CPfQv
tWcypqUxnBfcRRIaqhoP6Kvl5d397RFR0PgX22o/kIHPEUr/+515Cys8rFitRzNbVbSdHxxNhA9u
3etrWkLq7329MYQPmiiIealLE603n95uiMMdjhb8mdt33b4f65G8H9kk2v8+6u9D8RgVVd6eozy+
CL10j0nd2heSLTEmYIumTk7sSzTfN+KDXucMvVeTnUWwcTiJsxA277eH/HucGx8hQGr3tx/UTxTH
XADTGs0H+t3hEleO+feX3B6AC8cmJXGigMMnySrIr9OdSmy1LCQ8FcEkuoAITbxeBvTaY3ed6eRV
LTIndS621h7qKbBO4/y9rO/ORSMDYJljxt3e7rvdsP06HHFoBPy7zxiT7DSfB8e4DvZDPfyhFxk/
VF46XqpqPdD3ehAQN13kd2dwtubFdcenJNWLo1KRdbnd1Y5MBT1SolYaUo/bXbcvJijX965JMXC7
73bjW6Pkxf6/92g1NV9ISWWbxOP8e2jRS+hO1cAMf37I7QuJQxaVcu3rv99+ux+m0SJtPEJM/vtX
+Ry+aEkzl789Ypz/+FypZtO6GnigyqsvUJcL4QT31XzTCHi1Nslz3YQBSIS9czFKz7norMjL0h1r
pIfcB/7JucA4H2ZSKZOw+b7bjQ8p4jhng4OO+Hd5JZqTnV3bZ+B27GlMLdK69dbaBKS07kiHRC7/
MrhJchxQzzMVRjzQesyHB06isL37i6qf7Gh6ahTn9ckbVpj+PqVKtcv/0HVmzY0y2Rb9RUQkM7xa
s2UNnu16IcquKoZkHhN+/V2gr7u6O+K+ECDJtiRDknnO3mtX8yavVbSNjCCaS+fBdXlCFOQtGy6y
HRsdLY4GlcqTUv1hecntsTo4Vqz5r7ejRNMfybk4DoZl7IhLj/alRtAGduPpjCzgbiqIn5k7XXEx
PIS1/ZM71lvTELEVsMxKVIzyvqGdLs82Wow7penx2m8GYt7rzRTrL0lv+HdFRS9W6d5raQT7BmBq
E/CGGTXu7Nq5c1yUJI1/GvAnjTjdWhX+Kn1YjXHpxuumcO4qMnaaLPC3cdr+CobukOgYxqo4qO86
Q9Z3fpF+K0nIKK7e3FC/nSoVgMAPYW5S9XJ60tWD8qfl6+beDGOiPxBvc0WfGKrt+4nJesmvOWVq
+go18ki59o8jGo4Kky67y8ZpPcH8bnC11bJrzcfLM3ZagBaC/NzKy9Qoho3lBX6aBP+8djku9VQH
aspP1f/eC/JpvJ+yX+STEDe2PPk/r709s/yElzSEx2fiUGka1PW/r7790Q4KNWqa+Xfzad7Ssg22
y8/9xy9fnr29sQlwg9smxBXPb4nCpnlXj4a1Hr3gX297efV//NrbDyZmW67rMsb7NP/k3/er//3s
tz/59xP7UVJj2fW//z70Hx/sf78pW4ze3iItDK02/4O/P6Ogg60w3wHSHNVzZdvJDpS7XVrqsSjL
/kmLlb8Px8C9I41gZuxaSFbhuSUHM9H7J0sM5WNPNWY+WB5J3FrtSi8iTz7GSEmv+uCmPbqEhhHk
NPbdeCyL4WqOu46wjjflaPUZMT2BwIlyn6y0pwgx+2SP9lSPdIHkaNMMjamamizDx9pHesTr15o1
9U/LXpij36X7nBzRt9dU2f1uK0yteXJY4VHeAjzDQkNn2ZU7/bOPinSO965THRtWSZSx7g3+akJK
ult+atloWb6WjXXwKgipDvF3D4ZFd8Z37Xtb9vLB5lq+q3SPJBjbpr6doweLLAKFel9NhwroxHJE
esJEAwGtSd5gVAuBD1xiGN3bfMwxOc97WhEmh4F+UUBvz/NpL3VPKWFdz+A9dSKfZlyh6DDlYcHg
1jn+KIPhM8r48F7OAl8I5KKl3QRHJCFEARq1+5bl7g73Kml1sSLcaTBPtFzDFXQd99Mz6RPTB87O
lnS0Ry33PwY6C59V6Z0zI30LvGD8YSXIgGhvPPssC46pbZRUGkv/jP4Bo1KhvVHSdR+raawu/DA+
lZQiDusBymz29GGEGTagoDLfXUagUbPiJ1/LScTOuxlqq8No8ma/tUYz9lSkRN0RIFNRPmkl8Mru
aC/nQBrTuuc0pJiI5f1iMyvdl5T1gPpE2+VdQsRZTYZBNE437TWlUcen5IVatsHSkYvgpQRVMDfp
hlNIMOm9M4pwZWX6L2nn45War7ptKklljsj03aCaP9CwahO9unL3rqAEkxOaHUxjB7gc94WrjbtK
KPr4rpuA721a/AkIgTT09j7RUue/G20+rIfmmhXpqpsxZi3AEtwoMa2F+bBuhcUZ5asrEEyKCuVr
moXWH9xOrzApmg+aoPDb87LdBjGJCIWzg9LgNqtIeZjICaN9MLDv37UjbVqCe7Dd66zEjoFjBse2
74LbnrS+knzQHiI5lua6QsZGxJFePtkzig6Z92sdaP5jRY+FSwhJn9Y5kD0rpWNzSJhbBoFnQ61B
UNsnXnZvZMFwogDR4KULtmgG2gNKofKdLwzuNUGKhsV9s5QWzDXk34OWVo+NWX57o4zeoSqqNbLo
5NIFCO3skjaYWarvGI0DkQQAViLH2FpDWVE8B7g6RFQSjYb+gKVjhokb6iCj7PzLYLLOkhPTNjEf
Lo+BPbn3y4qojGkYf8TcN6ym/Rx8APcpE7ytZEbFmBJFVM1qgpIwoQ0ED13/Y5PWl9ArvaPlU5vM
lAXRdh5GqpgrLJ/ENXWS8tRX4RMRAgRDCtpcx9EEKm6SBnshGNm9p0kcb3uoTm9aXDzKGDEytMcA
1FD3oVu6895ZZb4uK8O81K1N+EAoYTsYgGjLoHuoE8UqmBbQllhnYqPNyH72oiI84djBczMecj/6
NIN0tvSkI82cylLLY50wT3oLY2LLnNN7DDXExjYGZIW34cE3qVtZtmfchx6x4OmMuImC3/RdvHNr
MUUBkRQxE3LdFv4YxXpLa+3nwK7rjYcUf8vazn0oo/gbrXdxjwmvWNlaxAUNGvGnpwLkmJQ+Hs0a
xS2L+vCHGAA6FIFJodLJjlHJXVE44icJvji/tKh97K3ncvI4ba1UIjZxm4HVHf81LCOYfnXnkJiy
nQdF5rVt/6rLYGTi732PpGsQaap3iGu4ep2CRHluWfKwXNFjb9R7zGf9nZq5mkYGryCDR1vQq1+P
8TyBE3396M28gSLrKZP2AXqk+RDnh31mVXDx08A9xVpYvjJMc4/pmcS6oTgAguZ95vZzM7nWsxlU
fwgqyi2pPzQz18C2YWXrZZ+fqvnQnQ8jEasVBgtiiQonPoNJwtQVy+zbzneyHeuvcUajRujtKt3x
P1F/nxdyLaTqlQYk9lnjy6dEJRjSurz4g35lFv8hxL+L7YQaApa1h8Dv4m3UN/qzP0mTuOCwWwWN
InxspgWWyowp1PsFpymHMZrDoyCLDYw5l7emr3RRrzzbnomRwo13gVC/TM/BeFk39HktZ06B5a4N
kSMlUn6w5Mn55JZW1RvBW1jpbl2cgUyorRsjOIZfr4b+OW5BupTCBwbOUdTQ/tRC/M8Dp1Fcy+fb
+J4AYz/AWAsBeTrtZ2WXJ9eSUOgl/d887/nUnPkrrke0tssInC1bfyB6YqAyehsNMW2g1k7Nx2mk
/2ESqrZpsDo+hqb7UGFRfSOnDGtVhiN3OcTZo92hroSKlXDlLsNgZQHpTH3jkMSFdyZRN9tHY5Th
regf8KKJT3AZPn/Fci5TatMLMBtboqac7JcczwM967ncO7sfHOOfPS0c1QrzHwjWGSHlwUza1w7t
iWQsadIvD5JW9R6LaCdJ1xvsptvqImLWq5S+ikIs1lHu5pvG7LKXHJkwdGDn1+CRC6SHpb5BUdFe
S/RKKFGM1+VIVD495K2mdPE6ZHX24NhUJIsZ49Jq+HgGA/fzgBTwMjnjCs3X+NHWKDURSZeH2BLR
cyJcAljHZJsosbP6Bhn4ckfVWLL2BfWJ5TGrKQELDmP92MvI39YjmSAamMKhyr713nkprCG9t4im
2OYCI01VOxAsHce8LhvIMUSJUGxCNcVjkcLI4JHVvEzKhGW6e0OP6tWYdDjldXLxoj4lMgNj9kbN
b3lwCiSGKRMp/I361Qwx3XPOOL+cERRlH3638jXtABMUuhd9dSYRqPoUF0/GpOx7iC94A5c7ZkDf
gUQ3v36EXupvl0+2HOoChmjr+iBKEZUK1pDPZmS+2xbunhz28k4DUvvo6h4FJ/TKq5hL5YUs4LYd
nOe4tvsX/ugvo62Dh0EjajmWsdc/DTImEyX0mlPp40LLS8198Q2iHto4ry6E2aLpdbunPPeHi8Gq
/FW3mqfeHtVl+Qe3wfBU6FN9rNLqCrI2vnahZKrTu+l3EFEZtXL903Ai/G1+nB9DwStqDQAtYeMg
nzoaCRqjGdl4fXcMzVT/al3W7pHm9Ug6nPwjKOHIK6+Qe61u8o+Gu75rMTOQfiYe3VR/sswg++Am
4u+yKt2aDqqwGIkjgXbNprAYZuO8PE52sR20gODFov/uHXRBbQ/nKs8HUtKq0DoL7I/UZPAhxlXz
NIr8h+9T4EPMAA0yKOQZhvEbpQ/9BXBl9AJ6SZsPHLxXF4hG8IHTI2rD9rmv8u6CxidBh3Ad6jr9
XaWPAaaj3wa/hum24b1CMV071jBbluLyPYwF4SKZT8dpPmyYBYCPaOl5Vdhg7bYCFVb58sFxJ2IP
U3yet2EntnyH3g2s/FInn7tMWIssh8tm4eeTf4n50qsdUJ9godtauSet9L37iVliiFgdlsX8GNmg
3F240Z762sCrJKUGNakmPxIP+tobIeHeadozXBb3gv+VI7MbX1PLTY8upYVrh/PjXtenL0qZeGnK
Gj71fKtb7nc0AzNIgiUOFG58ZZ00R7MKX4XIu4dsmBW6863J+O/Dv89q0Yk5zp9eJeqpmbz6oE90
eEo0dVTToestp6GrBI3+RCfcN47dB0ebSDKLjbNR0rYqllt6E5XcKp2x2JgWNbCsHpO3ICEdGuZH
0rpIQkUTUYdDAtHbSXE2p9Jg/toZzEmpe9/JAqzTDV0nCiT3tSd6KgeMUzqNtg/Zj/0apa04mPNh
H9p7srunp1xeiBdyL7nNKoT14fiRDfLKra+kN6vsZ8sw3xViNBx84W8U+hWCULBkTVwXSJKhntQL
tayVcCgaeoX96JafsZDwTcz+3bYN7z6LaJpnKq82ym17Jr+FdqJ8vgPyUD86CYH3Tb4NSXA7x5UL
gcqZGuYULAzRo6JbtwB/6kWon1xBR13Lw+QlYpgikMfbghgVK9UQ5kU7hOMmKcXKgfL1qGWcd8sX
W3QRIllSJ1YOFtl1WNTq5GpEl1Bh+kI4gJ7Y/aElwe9/72ia+qrsynpYftOoi/dcqOK4jF8N6its
v6k4SWmFOO7xTBGs0cImKIcf6JQZhZ8kWMc1SmwAXl7NuJ7UL3UpX1ioE+E7PzS4lMoq28RrMj+p
mrKDR4ONdHk28byfJCmk2zJEpipnAmImEFsMuu8+TDBJXknz2iyP2/MgD8navx2Gof0uKBtQee7I
kERwurzKm6xiUwDKpKzZVts6tol17q2PEMjqr2xi2a/PN2CSu+rcRq6BuXsfO5n9XXTyO8l0+UnH
mtrhUEfrNBmtg0pq9COhjwu968+pwVdBZ2hrkTuPqw2Auq86/6snrzSx3GfpRd53P/ibTHNzpHCg
kQMj6X77GhCMpLU/SHIoCQxD0EpZgwnxEO5aR0uwMnbDwwx/ghZF4zpFmwA6qCLuA94NyDRAi2zc
NRDZkHVkUL4M70ZsUnhzvebiax1a+NryqDgWzakowW1EeuWRQOsa25kol4KijKSuv/jO8EmGvH4a
SQR5GSEerFizB3vhltuJcxuaL24rR3F6ykY5b0JqLMOt5DmQGIyySaK3ty2Wt7ZJ/NLyEnLIz7Q4
QzSNjXGfVip6xm3MFNQZH5cjsCP4VzyqmT1ZNctDVuVHz5b6E84v8qSYrs1kIIj+1/KUjwC6VdeB
/86r1Qn587a0URSnsiSXynSYZBWB85MCKl2JmfEnXM/ZaLWDw3E+HCv0QB4sVJnl8jNyi5eOHIjw
LgROwwTvj1+EH/hDHqbAVw+ZLOSrWiosqdHUzLc6Bw8/UN/bhZX23klVBMoxCgcfTfcVxZ3+zlSQ
hTf/Yl9W8VfbaZc+y9vXwDDFviq7l6F3cNRVOZrFKRWXPIvEqlXmWrap/QwhwOY/wtsJhdJYxWTG
aiL/7op3CuI/px04lq0XtjjCwCz8dKrvpGIRABBM35bc8nCoy/jNioaV1uqniZk7KkFibRD+myfP
pDdBkC75RcgSYK1FM1KBDJOJyLO4D3NEyyEMLRHG+z5DFA4n1CVKp1SnoCDzqu1Kf5sqzT2Xmkct
xzBey9rBBmAx1mvurHnK6u6K+wnBoRvS/sXZTz8ApZOsjB3zXnXVmKtfld/LvcpJ7RGlaW2C0GOy
YXc9t3dtj/NtJvlNfSv2auq/S8dhIR1OBsjo5S+RJ7exgpBUi7gNor3J6QYuCq+8CiKCo828+IB/
UvQmQumm3WYMBZyidnHW28GkY9w+C71sD1DA7K1XJM49lSELcVzTPPZiZlzYsw10esbX2mygkGkw
aOzm6bYB+I6p1gAHNFhVvS2StRUTO9G3cfu0bFRaEiAp22kX5elXKLP6KZQp1CWz/A0m6rYzPxJK
iKWTEQfI6YtxyyKx2AucpO/FsC88n/WXB58jLGlO6DV7inOqqNpLU7vFpZdZC4UrEF8Dn2NPViqh
akn4sIBnCdCALuYYE4SDLj6DDjmR1xfNSXsUpDS+KpDetX6JkZc5faCdb9XTthTpGo4LWogeGhnr
1mjYopbbEQk1g63NhrqiKvBoDOHh9q/A+zxu4hD2SCuZuniZ/sB5mx4GZiNQD5n9ht2VWsH42GR5
8TR/MpwX4SCc73mn8Eb3O5QD9TRIharrXxxHzPXH1tqZpeu/ReZ4EE3+q58S86rrbbZrfEhAaZN5
qxstUwu5/7h5eakalAwLtNMsfahhmX2MvhFXqjNKQJT+s1/8dvrkIj1VsaaRKlCeu0iX5Hx28ggF
2D/GIS7DJY2mDMA5dqkfHSHHo+PI0d/IoQcIohdkaapaErIZjONV/E4rZgS0q8inrYS+X06DcQSm
gMAo2iCyoe5BZWTZ6HBv0HLj7DJzeML0d7ahqeSTOc/dg7DGJ9xybzNsgwCpcR3O0Ewjq71dDFVp
mxJ6cgLVhzQbbbefVhF/l69GIUqhC/IYSTv43Q5/MGZFv3INGVbZIMO6ZYgk6HZrHMHZupNJsSf1
6FHpPPv3zZkZxXsCXm/DAORAIVZDTM1JNn1zBDHJut6O4y9PP5oayrxawgFtRfyEB1d/oke+9u0h
O3ueeumyvn+JzLh/kUQPwV9+Dnyzvi8KVkOEUKTMQE2jeakFdz7dwaASRx0ayfkyol2u0xED3mQ1
szDcuu8LRRRghdGgazKGCoG8N/Q6cb59MLMzox3uRhe1l692FTKXXeoj+Eskpo0idbydNU/dqYZU
JIBn1qklwAe5XeHIkxj2tQsVFeSfvTdSW3vvFKYpli6HsZrpx10KCOa/npSF/9OchHdeMLI1049T
hWJ4AVymA1VUFEkPbt/WqwKsF0ikFC3nKFLyCELjuvynExCsrZARTbfaGI9RUQ33esLiVMXD7+XK
yU16TEmSH5rQ80+VlXgQaDyJIKv7aLNC2xO5hdc80K4daIDPlEEJV23kX/FgGTtLM69lF01rc17m
V4KoTz+gDWzMBO2KousClWcSC3llGbogmZJo4Pr3jUbF2Fc2Xqi8m6oD5fG86WYmAxWLfphxIjwS
yscoczljMZavNdcajyoMcR5KXOcU5KefHpWqu25Cta55Kcbj1tCOVltOG883qitQS/6F+C1iLDkA
iYtCZzz05O+/O3ITBQadRll+JIEMN6U1YRz3xS+Vx+MmQSZwoH5fMcRl3Z4SUfO0rN6TOVRpMhoI
RB11NIiWyLWArN+lGDS+jDDe+uZg/eEcu/edtNg5QPI2tp+NJ3xX4V2jp95PJttE3uA7OkZeae2Z
URR0o31ajNzxdAtdpt92u9v4AwqQYIPM7t5ckj0TIacfgUMkgqUkVdVABTTtBX58yzYpAvrEReQG
BifTf25rzBPDXEig/tqhphwP5VwcISFjXVdgIGQ9AZ40OI/dOHtcBvsqDh+LRrfPhHbNluA6+07U
byFE87NER76GC73qVTBCLGQmNeicvyXxMCCSmvVybQEka5+GlJRU3Y07hDfo8GbQMcsNY50OyUTe
oUZwJEHolh1TTRhFRHMdPpZr69tlpHDnsWyYJgzuyG9vYTGTUn8E4+KjJdR3lcL+Bgo4rIJo3IH5
Z76jFel757/1mTft4WVA/jQCdV8Y2NrafDROAA9wH2rDa+ZM+jtiI31teWF1hrDZQbOqTh2aJXwj
4PNwrFc18KswWKnBmbC3FS8OiPg/tf5Fvc7ewjMtNgoE7omi+tqeU5dUOWYns0djOpBatGya0fWP
VH7J9LVXIAriS2Nn37dvOaqM0zIfaEz0q0MLIIIK0C/m5dqq6NTMIu/1h9FJSc8LCRyBi34fG9yD
5jlmT9/91CCLFwKATFlq4tqTp3Ave+vojD3V66KMh2c4+DZK1aw+ZdhL74jQGa+uAAWYEbhduKn7
y4tMxFmlgoyeBRAswvI5IOUQdxRIyREtFYoumLx63a9wX4dE7kC6MbDV7FSOyXUaUoINcxzCHob5
bmzFfRspGL2gmrDaKUbMqt0to2oSQgoz7Onkx40OHsdF/B2acHa8yX+eCFxBkz48a44f75azqLY6
dS/dATkkHeDz7b5aMFKelKQJAVjKP09a+ctnXs5keQAXmTeU7zP73iVA61kWxvOS/WMXeB1TXz7W
fvqYmDRrIrfxr7dfWMdUR8K43upEk65jh+oZxQ1zYzs1Rdk2oYFT/kji8OiFenfIXSs8UbkyUeky
WcEkdiedpLl0nqPu2i7AJEQekHvx/GmiWPpWdhWJBFPhuGsQHvTR5smUNzB+MYMhFdDJgJIEUalT
xXWxBVfVe9QXBNjE8bgGdSI+Wat+Jxa91CKFFIXV78kLGp9FGyTitIvvlW4PiL3w2hVV3OFdYy8x
+3/2on/vTYhNlCis1///tQMoerxjuLRqBiQ1FdAC5nADukga1mDqzUuoAaVkmIjec5ObO9VlxgEv
f7E1LCE/Y0LE8PH2X3lnIK7vLe1UeSb5Iw0INuoyZqDLH20qD4liZYpu/DE30/DDcdHzRvgDT+Th
BVsKhacA4/oB8Ry906ybznYLfVw2SftiRcUsBAFnNWpEnVJA2OazVmqZ9y8bwIu0S6iOQmP5DqqC
/2xK0o+dwH6wNJDD6FZY3Db4XUZLkOo163AikQ4baqr1RpIdRBg0m2oqh4NTmV61ixK7Au4Mpz2b
15hZBx+qrSdc91kJDzamwDIaFInoAxt3EWtJIKm4hnSQtfdpluPowory1o+on7GuhLvlEAYUQib+
7zGrV0K0AojRLm1jYY7xlwyZ/nrar1tsASaoeu8WxkDZHw/hiFHpaA9ecCyDuemPRn3hmwnPLE7L
3rIJKJISbk5mWFRZ8cYwgeKZkyXuDSyxy0dcNmP2Rtus+Ej06ejO9y0TQXMOx/jLAiM1hoActrkx
WGvRm9xBg/QgCC7DWx8ax37eLI832T8pcnlkOlsiiicKrjRuOYMUiw9OqyWgbZm+B2X3oRqCn204
Gra00ivuLRuccYd7TYY4EAy4ERFdtCLw0ecUTrHPKRY/qAodudSwGoDZIndhvtEsg4WK/LfbOzVr
Yp7ICfQgNiDO7erkONoZ90tFFbxODQhdbHDX6cemLMUmBaMPdFfajxoWPPrr2lsUEg4KvBsC+XyI
lzJY0862NyowFAau2MQWN6FM29+6PkDyDzG6cgArDSwgd+lZEVwVE5ecAUxqYX0WVAf+Kjgsbgm8
0R+LEMEAn42hBGhWpMrsUVkSGcXItJPs7ES62Yvm2dE6GlMU6i0Jb7FvNeu88R61IVXf/70TMnWa
tCh4sMi0oOGL8XIpThkG7oNZ0X12HToBociOfe3MCn4dlpktcJZoS1+9i5p4Z4b1+FHjLTjeBsnK
SG+nlStM9F+J4PzIg0jdzrp8GtSqrbFnqSw9qqrMXnO+KFa8lkt0gfdIhMdcv6Bb7VZVsg9LLBNR
ZLH4ICr0LsaDuc09VV6WGqVWxPpZL2jayeZgoenYLMISJnkbs/a0t4Al9CEB7L4CnVdAqtIps1MP
DA7glVhHVbmzTlz3XZ+Y0y9dHJPJ+DVuHFhv/qA29nwoI3EvmsK+Tyez2XjfuQtN2JynT66vGU8J
cXhVbh4mjYfHSK+faRfuVVKa736Tj/cRlUXUU9+ElgRHo5kD+sg6Yhe/ITjmmKoGSZJUkNKCTIkO
td+i9KhmswSXN7H0HkiiXHjh1snj9hSU1Kkb6knhPE8CfdgdtIpWIosQICXGjFY1Ilz/ILXu6f4V
ZxHj36DDO1DOjQ1icLVxS42RAn3ubbSBFi2mU0plt/wzM2YY1OjnlFNuXgw8Scy35nFk7jvf1uVR
mbm4N5L8Jeyk2radYAlUmRkRO3m4Rl3P/6htaOuPwoz2yvEf7KphPkIoZDknpdicWycGjWPeJAWE
ZjMO8B/DrzHBd0Gk6MctobfG63JYR66xScEYBHVVBivAHg85ffk9ysJqlzeNOFEd/GePk/yfvfyk
TGiUvibp6wpUJ1glPi1bw7c4b3K/gjCVzhKtuMofiDUpL2klX4SQM5qtHXG/R8GwGeY7JrZcsHGC
dNzbN1TxopWro48AuqKtLT+KHvIhtFiNFHHN+0zkyZonecvtPo2ovZcl9t4OQIq09O4ZB3AxK7cS
LosnW/d21Njk/O3cvqI8sh6sfjj2ZfoxJqN2ST2teZP2YWn3oB7rzsZxCppfehcH2AYQEtHBL/QV
XtU1SZYQPrRCwJjI4p9eJp+dfuuWevRl1yz+EY9nx0FJ8xFH8g79ON0oJu3CtM4l2F6WH/FkUtyS
8kUz6K7ZWYv/rXP7YufqpnUgTzvAmxk7q3ZeKVRd7u2bIMNzucz4aPefoFBUu9Y2mFz0ifbale0K
uyXV3amm4eQ7fNPcFx0VWfcoI5CLKSorsMmGCjeqFF8z2SoKN6FriK+kyz8XFUdrDuYz0QqerZ1u
i8HCHyjIB7n24GOL9XHKNpCO/D4yn3zfaffMxZM967qcwg8NoF4j2DLo1FrPV0vXmmTH7Lrs5RDy
PH3TTg7zbcl9paxZYlP+s89hXL7iqLffDGGBL8os9Fk+VXGQBh3D+LYna+o19PTf6FQPocm9IK2v
EEWp4Zk5Z9eyqu28uL0P06TZtMw6DhhjKuyGcrdIRXSqrivq2DvmF+mTTuTAKnbS8TOZ5FPrhtSC
k5E5hew2tN79AyoGuVMGRtzEp8fpD/N6gCLPdrlOlstmOfQ8iuujlW9tlWsXfJvRpRsipChQi6CU
Uo6cl3b13PL2iiDd3frj9YhZMLQuQV4Z+6X0PrjK2mJikpvl0Isq974FwkG8OfeGbvxFfhMR2bNu
zk8SFN1hbF2SwGgehfA/yxShblZrP7kDHIeapua8M07eeCVkQa4mYQVzD5xwk3nRv2zkGiTuPkGH
/RXW3quTj/qbqh1jQ36fc5RmOZzafDKwnkJGN0taVZru+mvN0OJTYA/5AzCnp0zgDpdUoV80kgEp
auRkBwflQTXRXF1HBVGj+SFsokbjNVDIlNIl2Szpm0fD6BFqGBQrwXdRgeW37EAEZ/dtaz0uN2FZ
oNRpzFZngYodMy+KHog+F3SjNUe02enFosUGfdv218acGx4T53JGiQm/fqqiDVdmfrCiGomX4LIV
8K0vekMemVCifR9zKpqGeKh6zTvYVuGSgjjLTtF/UBQSHalSVnT0zCo6L/fJKUMahVnlvVFQWZcL
yq4gPDbYG95C1yRlCKtrNAHTlMvlOV+o9VxOuQ2AlP/jJ9vo9B3LSbVa/geeMvx1Pkv6JqCAG6IB
c0RGjvGKiN1+YEJ+0VvSmpWnzNNgM0XGtiDeaGn6nGG+hTh7PpxY+4Y6wis+VkyQc9utyZSbqBy6
VKnnVbvBsL+rzQ6n91xnay3zfRRWdEhnjZ9e19m9Z3bNWhoMmZWrTRfSWNNLIjj/lotneQKoNkzQ
EYKkQfPk1GrQIibLp+TDydAPifvaatwwsgy+iFfzZt3Qoto/azAIiDvqHUTDyOsw7rvI6MzZYlEi
VuwwWJ46psU0x7KDTy7pnafXFXHbNAyQ/Y1Xu4NBM7kpyRYGGDukBjw7q2SCic2Y0yIvus/QlwIy
+KBdW9eeNRyIV5X2pmvF0/Id5IVjP3cA5pMgqQ6jE0AHx+N6CITlP4Quyto20ZunrqQ8ElNT/WgS
+53whFmn1blgwh2KydZYeSdkPU5dgSKZB9VaYS5gmppeMQea+z4ezb3Q6+isomIzJJ24syOmSCbx
e7u5HghNqQzfTdNv1ty244NIemtNhkyyqcmxPmshvjHfGw63GSs8S0xiqfw1dmaLHRzHrakP0eXv
xi/paI9a9+vvQ5istlXcVw9eCjp1maoVA21MkUJBDZnOrHMv7nfx4uWd98Jlb8zppCQJXjZOj6Go
QUp0DeS8oXssqUhjmLb6F51yuq8b7lPjNfIQ91691hx8vIOHfJoA8JNrQxeej8ggI8Cjx2zX1SfA
edPPxsaU7YKau89lTfZ8rr3bxOOeAqxFK3twSz6pMtbIKbAs4LQ8Dh0TIrzr+os1+B5kgZoYM827
K1n9rhRBjne3+YtL4R+a1p+bzmoc9Hgj9X/FwA6G8g692ezNubuUM/HfA7cu4NlzqNt0DivKPiyk
ypFVE5vx33uTNTHyd2KftD4KI1f/YAZINg9RIWBbzSTZJUigP8bUwWYhoq+G6goKPW9ttn73rjv6
Wwsf7zdirJVKR3JM9Ry9tkdvzMQffaJGU757FB8nil+vjkth3bb9CnuEtruJeNrQeAzrcJ9xtp7S
lrFnVtdV8yYYTYdclH63DF3SNsTaCAjKSaIa+UaNYcTz5/JAiOeZ5h7aL3SO9F6scz8fxQRcXlMD
5AP5W7Ry5sPliTDx78j7HTaRJHZseRserertcqjPVeSZ6EGVNLlk9QzJmFdDkKvSU9YaP5Yjm/GV
BTT6pZzy9VYLp/7yd09L5ro62bjrskkgBJZugGdq+iioBz6FffQ+tm2y4rqrkOKxR+2Z2/i8F8+P
aYP659m456PlQ3l77fL48orltXkMpVoq93dD6WJve5Pc6H5qvZuJRQ0xhTI7FM51UTYkg434c3wb
TLD0OtHf22XiVJFXuxV0I1LpTXNGFKDcucAZ+OOl0wh8dN24OCwvbZuuomjeSa4pAgsDo4+O8VjK
o2uAv0g1VkMjC4DXvi20dYZX+AzEg/teBlcmEs2XHTfNuzIZgGe9/tjPQeGlJQ8EiMakAk/Pfgvw
Muuj9BrVY//gVTlxPsLN3upCv9fQHduirZ5KK2n+j7MzW44by7Lsr4TFcyMLuBdjW2U9+DzT3TmJ
eoFREgPzPOPrewFUVqYiy6Lb+sWNcFKkyx3APfecvdd+YURlxY7yHAfSe7Rph8zPei0oXntonk1N
lC9xF40nJC/tYiAL/HnULx4tiE02Tupss7Xums0dlDg5+xvMh+cqDOJn4DXKFqqTsp0P+zp8nn+g
diZJlWFZZPLwz+df1BXdiMh+grG19rfexm/m2aW3cWwfuaCmuSelz5GlkLfyHjjOtR+D+in1s+rQ
18goc+Cl72gLALh4/hcHC+LOUnBbkulXvBg+3agQzVLdvUno9ntiSxkLT4dKVD8RpVLf07pvLg2Z
khAved53qwFaQ5GcBvqrz1pCkwzpLo1X71xM099mFMr+gOuWijhn6iVQa+ybNGh2JUCyk24m2zgT
vDco8Vbz7bFvqAdLhcREHXkRe7v6PsQGkCFNjX60RIQItf7gvZ1IAG39ZAY9aUN+Vi/7UAVVVdPf
iBvH3TgHhJ+MVRqvrB8BEqqnNKFU+zxWPDwPLhzxvOmflSKnlU/1f1X9wWKnoZSnNHKVPf9ZY0cS
gHkeRoqxoveOc20RZ2V49Wi8zEc4yHB/1a11JL8U3QhFeifwKpjZUN4rq9R2nPn2thu5g+XsG7eU
Y9a2slt7L3Q9vfQZzKu4U7SXVPbfG4gcf4REurB5/xjQtCxgkPhx5z93eovIvmDxEXzOx9LqicpI
YxKZM9aiUW/UD+etV/Vx3UaFcqIKoJZt1PLWcDs+paRnrUopy/dE0/YdESAvAQa0HX1UGNFQLpCk
emzuOS000oIngVBgG8hyRM4iWsf+G8N5krF4PKlByKjMIEeswgCCmDF8wsc4hVLp/g+4rPDWg4o0
EvnsGTQ8jQJLCXjTfqHXTPgC5ho1erEGTsyRyX4Fe4RDWgH9ykXktiepq0a7QbBt48J3w9TT78yp
1tIMelyFiWxnLjvm54rhxXYgOviZEW801Q7vXa+Oex3vKdHDDJHn58qi+JoHMTq/FD98yyDFX0Pf
0Bh6cQxndJK0TZr9Js2/zK6iRtT+3u6UneJreJ/KZJKDiSkxhyKmAeSWLes8PhaFOVwIIlKYTjnF
AWwPhrsmeclbFRJ6WMiNBUn+TQINyqq8f8hCZxItU5xFha1vZ0UwHLg12Br32TSn7AWL6a4HuD6r
0ltiRcrNLERzQlpyLycozvzQ6CXe8di99GCnXjiBzinD4W+pzZY18OIcm61uHX1DAUWSOslJSQYi
X7rMWQiEUVMWqXqXfpjhsoSdV0TanSGydo8iVEeIevHgOcXX6HGuUKmfyaw+x/cx98aNSCL5mkpI
jG5kqyRk1fW27n1mH1g1hy3hkL6GDCe3T2QUowBKUqKTw2BSDO5IRyxOnErMQ+pSqQ6ItZ+pQZAr
DvlwiWpqPq+3rZ2Ol+IaRgL0ocfS2mUiPpBVn128XH7x28BdtDKyXuZ/gP7QemEn5i4YwdkLmff6
gz9RhLww+S7pYS2tVtYPdlTTY638TTl65glIs7pmbpYsTcd5bqywPxPt3D7VymMJrfI5pPI7ZEHa
nmJPv8ncLo+8HBwwMJLaVYmqYpXM0d1MRpdUo92tEO+JdOFd9Z5ymOsfHVhHbaBMDgQLUkT+2cqK
fR3+hr0VnUQbaqnVVvPce1BSnQubpMQwQzA0tlMWt+xAUKJwXGl9ULw1OSAFtxXJQzytpF6knfME
mcWtCOJJfxK3HW4utJVGl79HgSlPRkXeB0GM/q7tTKibmfUcUUvvsopUsvmrgB4Ibgar2La42rY+
rpevCFqypls6o+5D31R/fqtRuFuUCPyoEuf7G8C8CNKXbK5t5vkHRWgCXNgQPUGE86ODkd4TMQ4P
sRKnqCp6sM2j+tVCT3zWkUjuRse4E5yZ7Gz0wwtkNNpzZhYfXhE1H4ZgQmVU8tuYMr4kmD2/RfAZ
dxbVSEWk1pZrOr+pGYprlfTtH2JcZZk0f/QKsjbhDTYCW/ToEYStDB7zWgVf+l5+AInK34kU9DZi
7Lq9aCb0cuumh0DCxbTyJH1vdCjK00AgC/UNasyvDJmHe6K3RK2BoyEMxhm++Kgks6pTnoSBmNIc
xhf0tdUprDSE91MLIS+pnVmqmrMDKY00L4O9oIXm0sI2uAk6cMZLImeeba3b0WdTL6pw7HM+gGzA
gBR8K2LUq5l6q0UjH9OiCdbY/fRdM42mRFtfdG5ed91GCZ4k5o1l019ifcwO8+49VuhVYiaLdAre
VuIniowuwhZCI3NyZyVIMHABwMJKCZsGjju+KF7nkTFYqi+ph7JQyd55z9EKmyPpJBIVeKvhsc4d
I7xrxtTVEjdzjLmtytI9xD2NgiKgkExtWqyxWNIXn7iFZvyFfZx3jNz8xVFj44QwgHp4mhOmFUHL
IWIKUkS854Iu27l0SbIG+rDSVes0dwQciGc0G8tL3pf1PR+5rZmj6FZU69T0vcPdl+4D+AhjoJmT
j+ouTVykrr3mTEup+/l+lVzqCmLAu+OZ+U3L5WOmOOot7KK7KSruvoRGbIImwMkQWx9qn3jX0k6N
u+u6Z3yQb14yVcUFJi62H29RQVsgigx5bZjzLwqBmCRBWoSTj21nHpBWApHXga07bUrhSODKTpVj
Fd+arpQPdWOjPeJTfUZSB+be1vVvTWzRrizTr3OnEGzlTfMrsjdIeXpwS1du2yDxj0mM7Lob4mrb
uIN/1QXA/b4lmagAorYRYZ88UVfQmPTwQM6HtNR4qRJqjAnIb97JCcnP/vNQnQ71skqg7OjOthlr
BdC8S1QsJr/1fDIFdIlprzrgsGpt//mma4J6b8wGZTsbdaoR35pH5OPs3SlZS3Ivg0I/pXrlU46L
1apERytGg7NkelLFFc8oISdDcjoUihk+0Bo+lzJ3f3aKoHiSrS4O81ZMz7voVJHglhOWcFWK8Jk3
Vnkh/UYcWpdcvMLAV+Q1JE7acfuNbhc2kVEtH+u8Ui/1GJ90qtB82QoyySpTTQ+0gctHj1rqIEro
kCrJ8gLl9KWgT2BBnAoSWOvRsPs8JiMMYQxRVcvcINYnbJCjC2Ae+qZM4e0AKZEHl0VWx32FlCOP
10qm6I8it5WLR4iWA1R03gB+PkQKW0EreTMVaxpssTGc94921rubxMHpOPZwFAhdijcBtrCgqWGN
NY5jobiiuRdZBMrKILDfGAzurCCAwj+pCIXFVe20FsbHdu2nTPG5g9I5sIgCreLK3PuxWq7mW4iX
0WWI/SA/VtMdRWtV7r9hekfiSa/XLdA0hWazs/XKXc3N+t5iqNaRRL1vHau/WrX8kfnDsjEr45WJ
rb0LUXBvPjshrBx+4dtHtxpTFAtoiskA0nez5D1IngZO6RVEFuOl0EkLSU1H28+HFZMYMH5TZ0cE
5kvpG+tSbY650QcHjTL9LLgp9ohQ13nJehDUBFHpAbcKmxMcJa2iZ9gzyjQ+zP0vZ0C9Ai30OB9p
UzfMhm+8cnGpAlPUD3P5Mz8AtT20eV5e5iOC4+rDyK4IDH1cs3pSKoWazGjUqupDlrg9mfBlsS8q
TdmXpXzU1WngOcn3urTi6rLd18itEoQCBYCqaTZThArEZ+bDNxPK2oHJBL6z6XB+QJ6lEwcIME4f
CAx2BHO++VKKq+Eckv99+bzMOoe/bJrp5zfnn2gY6FvMRi7zkRexuRgaEhWCkZmsKlKsdb1P7EbH
pqhkNtmskdgd3Z4xhSh+nnzzGZhhc2IeO6YoMP7RvSALFyMJwR2RisnNSFJn6de2d4/JFjlZOfBJ
BLr3+SmvrZot4yk++ukn5m/oSqqicBqz7fzc/IA64qpjnIVym8fAP0Xt7BJgeH0hmGACJ1uNeDMl
UWqJeyETLD1y+h0UjFNs2WziQ1rSZjoGPM+AxjHKAXd7TlWsKPMArR3089zrnhRmYgjLowFPGMdg
8W44ArjtZCFBfRWvgjJ0D23vN68p60dTkJcQpPZ9Fv4naXd0S4YHXErtk1MalJFS1muYio9WC3CY
mhdJIHSaDNoMymvwzIfENcddYZZI5mljQ6ucHsK2+flVBTRtD5Af46S7LV3RIRdnJZ7N0g6RHYfR
6F6CKil2NukiiyLr+vPn9HQyy89fiSK5qx5TKoOC8POpICZkdmSztq71QlymVwUV172mM4nIqN2r
mrfrWjjBZX5+flAULWAHSgWbay5AkIARhKoFDs198eJHmbJnUKl+U7K+3RKejsww7OO3+SviKpLP
rz6fE9x5adQs1LSsbkZAl7ui2Nvg3Aq+YEXeF1Ird4x4VLSO7VYZ0uZtDBx3kkIPp1SU7VladrOK
9EpdGVGBcsEdv8oUh8V8Q29DNDCwu9nTxbcgR8LZWYdEc+1D1xjy3EwP81eYeJKzmW8/D/pQP4MH
IogoQOImZvdsoOcOYRy4LOduXjlEX62yy86GndVb2NztmjRAxjOjZqxo/OXM66X6MpiOtXCz2jiG
va2ckrzUaC0QIjHEzcsYdnIvg4o7xNRU8lOD/o5EZZ/R6HdRJe5ak+mWX/kuLoJvZWvTyMdCg5/G
c/Z68MCNOX81ELw7TE8+bfpmbN7GMfbuXdlsiMPTjh2lWrERA6tCpb6zEyAqxGGDFEEPWGi1hXh4
etDZQB/nQ2CmnGW9BfNimtf2afTVC/Vo4zgFqnWBPRTsLKHF0y9XmRYem7bp9i0Tnn8+JR1CGeeN
sFqYGOymsg+Zudx3AR3BufCbn+sim4xUwBWIccgbwzDUeJncJ0EeXtqYyFQ6RypgP1M/uAZm+Z40
7cXngG4+5sZFp1blo0p939hpjhxPhuWFNHOZaVgxa04ydNVBz+LuYkDKLteVW0dLz0B9WNTdFQZY
fEbofLWHWJ71Vl/+S4HLlDHcjNeyJ2nNDxwYKtMMam7wzl+lthywSaC6EdPDQHL1ylCdSfuVT+qf
pPDYxLiB9YiHVjzb1uRONJxHI1Xl85j/PMqmkZKutv3JzH4wuYK8YFneRfPGFDARh1QpD8mgWXd1
2sIlmXHEDeA+yqzwDlGKsDB1J2BkEdpbdCnlMio7sXbjEQtJK6YANDUwNlqsYKQwM41CL8GTpjfm
z2ObumVj5Ea71JrIvtoJG75EcZtVT0/zOj8H77Pbq7RSiAWbnsu8npoeeKQaZmjWWTJ5S+/6WGBp
1lVvFynOz6+6TvmwGVDsmAZVK1qCzpvPMFpLCTCgcGgfvDA/5p2evQ+JZbNeBuNjYI/wYYam3ShI
ZelDtOoDglekAoVAvarDe44d8xolEWpMtN6EKJmhQWhQgSq7CTfIB+HbtDlpSMhLjs70MB/OD2NQ
Qccf3StQ2+7k1G4LV5qvSM2E3JTL/uim2FV52lf77qS4FqKSmZ2hEIIRVQRpqwWa/sytyET574c6
kso5AIx2qpk2ESYJLXLC36V5D3geOTPAb231eec1/ew00mv7LLiwBrHGqtjE5pKrJj93N0yCQup7
bYmCzDzMEppCoyDQ2M3pBPvdKvLp5qejNmW3xi7DaYb3oWBfoliZdss5v5aZbWMiNHr1Nn/DnEh5
elFb+38+15vjVbe9hk4lQW4IjMQy663yQUKmWwSh5h5QQFTLKCNSkXw5+eq7TJijpHtiMaqvZkKa
7fR0SRoyLh8c4QirN5LV9BUC716ACPhWGzSMBml7V2ooC7lPaq1Q/0Tfqgr1EEuoH6KA6uHC2BNc
xGZ3uy2yxj6U5nSbt6cGJemvj4osuJuag/2u1x6RurjCTIaVdkI0kt/1DLcNndFzRHB4X7AF9HRc
4LKIrpo1DYJkqoDhobKvcMD+yKInv67FBwNGNJ6JX6IOzs21WdOEhpyTnwq2aGsSvrpnppuTh9AR
H2P7BjzF+yE0G9tKXn1xE3bdMZNMbE7ReJOEFq99ne1sz3Rly1XknNzRFLsaEuOB6Wx/AM6i7AgT
7REpm8U2dAl6YCtmM/zo45vVsrvzq2FazbQb02sAn36lvpVSMNWO6g8nJDsTRI6/0AHFo6cTH0lc
vBAHYL+pgUtHjEnwU2DXYpW6jn+le4ZKguL1ZEHQO2C4FjurPaeZ4h6VEEngMOT6af6KMlyePEKD
tvNX/3wu+PU5LzLMA81McnD7dN/SwdoZodlfht4izmbUkmefCTdiADf6DnydQUkPBXIELuNFvfaN
TW+/EEqfPRTSfAjx463QlLUPMmQgLi3cLFw0zoF+ubcDL2KTIQ0kfvAd/6HAcDwYOOLtqu4PtLoA
DFvUqR3iFs5/FbcQTqM6d7y7WnDqQmdIPud+7Ho6JVBuv//2H//1n9/7/+19ZNcsHthl/pY2yZUe
XV39/XdD/v5b/vn0/geHBhxJbMK2pRu6IAhF1/n+9/d7AP35779r/8sAkFyaLT4s3arBAihxf4Pg
SXQBMeNfpamfHVrzfwhBPlAjqu+mTdCGY3j5k9GxObFzwqf8oqtXSZtyGFjpU1v6kIiMpPrOUGDV
9EW88hsvP5sMoAmzauhyxKr1kCnjBOOuq/eqwLpZZQULrI4Zio5Ut5TTBg9iT/2eZQKaqud+IEu8
9kEYMhr2qhHhGZhtG//8p4U8RL6HVvsfhwDq5bFHovP5XcOqMG/OjuUk6+DQTwqtWabVBiD7Udot
5vf1P355Y6v5jf5O/AlqcVoVvx7+1+W9rT+K/5z+zX//zJ9+5Py4efrzD/zy8/zOn39z9V6//3JA
hG1QD7fmoxzuH1UT1//42Kef/H/95m8f8295GvKPv//+/iMJSDmq6jL4Xv/+81vTaSJM4fzLeTX9
gZ/fvbwn/MPFe/j+25JEyj9o0QTvvz025b//8w+QhX//XcHL/Dddw05uqJZh2tLgN3cfn9/SjL8J
oaq2oem6qgvH+v23FEK8zyuw/gZzwdQdw7GILnNM/lWVNfO3xN9svP6qKjVdSqLijN//8U78vAA+
P5j/+YLQjF8vCDy70rKIFefCcBypW7yGXy4Iu+3NMgnUE1RRFjmnec4hrB1CQuZXeZuJBVELNrIp
xOp6GA4rhxukSEJ5hA6EMiHp7wwpJjYTibH/8p7+D9fqn1+apgoTWZ5mSU0zVfoFf7pWPShKAbpx
79QkBpmMsqY8GthIpjWSj7FNh01t9uN68EwFO3X9xxDfSlZbJ8I1P2g6cUChLFBKoG/561cmtF/f
tOmVmUJn8486y1F573590zRZsHkLhXfKh4KpgOi3jh+TfeCI5zZptIOKa8hEsXp0MiZaZk1Qz0Bv
lfGEtyqcPNgVTa9vx4a1h+UWzhWQ7K3W2miuQsqMxCTxRI2V01+/bO3fX7YjLNPSdMvmQVri15eN
ubFRC1qSR3uEdDOKGv9lpZAEjOjtQUlajHWyIA/C0R8tV4fO4NrKCh/2+a9fx/x3/uUmzNvnAJaS
QjMEJx0ROL++jkSNLUNmrXbEKQWHzhzRVFSjihxGBms6CkDjbLkyEgICaxPXqhWyf4X7ufV0PTyP
pvYdgVO8TxvN35gKBEHdDR9LO/sqaWHv3TrMN4lvflBS3ENYjvvBNqOFgU967xhpvHJckzLN4uOx
M/OU6wQux3k7+VIMMskE+e1AQZJjUuWQ6hFHrmwohIyqwvKiUekju3UQMXx4OiNdtyXI3oJberLT
9EKRQZ4R7LBVW3TaNi/datHE6FM9EX/kKDv3iMo5awr5ViVQ5EQEsbtnpEYwOnwbBmXEOCyRW047
V6yMXLQkj8XqFdbEUA0X/rq193NxVkzYbHrFlJHxUr5EmOGv/vpD0qYL/5cPSVKIWzo3hak2Mow/
fUjhMFoy7nQmtUxfNmxxG9DMGZskf9C++MYePnPOcOqoePDnmYsDBRDeUULZMJI4XRPHHKxjJUQv
YCpim00b8b9+heJ/eIUogqUjyAPjXPrz6Qxxi6gkD3URBIth0WCw3VpjvcfbrVzMYEC1PqirWo9D
DGcMY2q7P2NcuPYE6lyBzKTrUHG+FQxZaZjZ1bvs3B9cpiv6vfUy7IdvoQetnXZ+tmkqNd/ISIHd
60xJOSLfOQ3Nw7/+D/37dSFtxFGOwS3ZFKoQ9q/XhWpKHWj2OMmnbdw/I4jmxNin4D7XSsh8djDz
x7phyD1SxSCQszdWq2UnyYzDDDFLSzurnjvui3KwPuiYpneF4mRFzuueBpS7alF/3rL0nbHQCMJj
8F/M8AIC4iWKA/sxUhXvkHoW9yvA66GI+3U7kg/RCr9aFjRBD7LYjBH9CNf0nE2mUslriuGzNy/H
RchVvbIIylh2glBzhJvuJgwmcqRqNLeyKElAmORLNYwPwJ3doew1k3gEMinqnBk1w4QEiSWaP9sw
1SUci/A9r+uNDK92bRHrVwcf6K5asMrDVmQyPg8UUugBSnPfZFDEwM9bRwdHojmFm4shGa52HD3+
9UekTWvOr1cF2gduoLqpq7SpxZ/WJDnC/SK1vaPNmBEXlzXeFUvPGTALyJit2njhwlXN5FnCxVrl
qbadupD7qi+HlSBJ1tHqcvfXL8n498uAy1RVpwvBngiCfzpr8rJGnVd39VFrwc4naHdAc5ImlTrB
cBtjJ0D2oMQ7myuzDTIATXW6MhSrPPk1HieCOd+F1ad3vA9kAuuYIhNTaxc5WZ4bwy+Sc1MGMZEm
zR8iGKLlIBsX6qlCiFqQORSujbXH/fehhdaXWJPqWkKjWuJYKU/ICv2N6pK9AtcHSQCpVqdGsTe9
aXcrr47VCeNKa0Arj7QH/QNxiMPO0qoc+XFOjinv85oESWOR1W55tgYIhXpQom5SkHOSnvXil95V
JYSwK4szugf4ZSoOang4yvqv3+NpPf/Tp25hDpI2qADD5qtfL0xdq33H5o0+9pGj7hyuULvCMqzT
nW/Vkg+6Mq6DBEJvSPamf/23jWlV/vWPO4ahOQ5bFlN1dO1Pq3attkzd6R0d0YrLfaCoX8s8WXpd
Zx5THKqLsmzHh2gwt7Ku4CD1w85Jq2BjjDnATQA2y3oorolABDSNK11T2dnh8AqmoV5luOTXTcSl
amPxWvZJPpza6AE0zotpwlyAE6pi+2M8HCN3XtZWfoqgRW5UzRFLo5SbDkzM0uYeSnuquIVo/mHD
BtGrIhPICKUCe3oS72WFfozD7OxqcYNbqxaY3nWxdHrzUmMw2Ay+5GRQ84r/1rizElX8f7yJNp8f
lbaAzKL9eTVrw9YWft4mR7+zgE5apXNoCybvKrwRK7IyAn0jnfg7PV5mpILtegfZdkvu5Ca26nrF
XCO5qYF30FhpcTUo1ZeiP9d0qg6sTl/MEb9vl49sxmFL4X/MNq1REVvGVv0Y8ynUwYufl9R06haf
oPbQ1fEhYo73FCevQwgERiGtfZFFbb+DQ+4sK3xsW6Uloq8Znehx9AXglBY8lKoYKAxdM3i11YJY
wxadd1uPu9YDzODpxXsVAQhJdHy/o2/932oCx5jO9F9ORl3olnCQ/6u6ZVj2VGL+y/5Zcq9W8k56
RxOE7LHQtnFBa1SODM6HnBG1HQO6MUm1Rljltwb0Us9LL74bfo0JslnKOHCOhd8Vi3SI3Cf2w499
hMKFdYqpvFc8dWgFzwaKiV2NgTmzKlr8jjNpSf27ntv+qvOEsgJsqq1NrVBWfWE46NwAydClLw/z
oY6yoHYsPJ2t6a8bs7beLf9eMO76GjNaW2hK8abQ1/6CfGltaXX9DecHPt7KVdDLxMFFl0+unX+4
CtG188MIGmLR2qaziXB73xX1UkR1fWjh8R1A6nBVZsQh59Z3p669LWNM/J2CPYBvaHur7h9LTB/H
NpFfh7hgSj6Nmyz71qQEhWGBN99kYtLP981do1n4c2XnHRNJk9lKkh9Eu7wGTG/voi7lSabtk+AG
3EbhF1lfXaX1D+RbpihPBNrwkpvsOuy4C2ISf7ZLUJodSOADdzDCRTV0qk5m2mt7eKugYJ2a6YGd
l7IIAkQqYZOcC80nfdYISLQwWH5FGfQLFMcSJWQVLBikqyta4slawv548RHvYDcJ/zCUIxwimsai
waWnpy/04tR7r2fhJKouiUPLyQYVuMDDdkjB+zXpIffUjd5l7VXG1ZNZZ+G6IDPwNibiR+1J91m2
+B2kr7+ULe/whPVa5+TEPcTQZA7VWN5R9rgPhvOKWR63UzKgTdadI5S6Fz8gwKIohmLv+IqFeIRZ
cVltE+5IJ9bHHoQPD4aqiIWj4lJoFDFuAqeXO93rwr3h0xcrDcbLDdPCwUam44NWiSo6n9Cw+23l
TXBf6KY00OrbaDqsqAFMSIiVRycIxAJhIGHgMWujl2eTNNb+Q02YJ31zR/uQ50Z9QAaH9cQDKN6F
Sb+KFUT6ItWxG0pzB8QWwCwR0b4VsDNglHhojGbrWna0j0nwofpXueiICBxdNYTn4O3MKnXW6ODL
HbAxELVWbp8j/RmpGBumxlhalt8scrntDLM8WSPz/pxe8aons3JZOla4pHySR1dTkTJiM9Mjif6C
/91SYBlc0bUM94XTgngVksSrmtshzdHvKZtcYlrMet22PWDTAFmIU6oMJjrt4DreV5rMxa3N5FKV
Ybctm0Zda53U1mxx8zVC+uJqRdHSDfocQJ4Ht0XxVlmf2hdkUvo+j8ZdRXe+swaQfWwqz04ToZSq
2BbpWbrlDBWrRLYnIYfhPlRUDZ6VoePJyTsrbYCgMXTLkuBRaNcAJMh8Gd6Z2L8B0y4e1RBuShj3
xRIfCpbxIEhe8Pg/VxgrdtZMoJS1CYR6ndxlP3pryI/GvgWiQ1B7lcG1Md3rGJdiR6pivfNG6zUc
7HzfRel4KjtnOFXdQ9Fk3WHQmgR3nfZmp8I/yE5N7sIgwFoga665Se20Lgge4mtWN1AuIu4GDmRQ
kqLq9oQ/h2iRNMF132vgK4bxqPA+LtOwcQEF9oT0hCoSeKSQ6za36Fy7pJQx4GyOQRj8iGuTWNkw
8bdhFvgrYaOpVWhVrWA8MQVGVrGkZVmuLL0gTvex7+D41yomscFBtZ9GDZtTr682AY6D5YBSc+1P
Tg2nj0jtKgfAjZmSUJcRPtnGClGFIQBrN+DiV+DAYX116Y+HRpUBxuqQzsrIWYAYCvYk4dzzrC73
spCUlS6LfyH0L5SWhJNKnbFxme6tSnMWpZpcLJlgU2/y7Oj1lrPWDXYWrjFop7GovqhT152ZYHCs
e5yKQMSWGmYKDGB8fLmXk7pQ4KhVrKA8mhJxnp4XGGMQfOBxK7O1YfUETArIJJEZ5LvcwwHn1/n3
3iO7wGDE2Gmy3xd43Y50axwS2Mxp1EsoaB6j/S2YsRGqvStsL3wcMKz3tCfW7ki6QOxGOrMViqw6
dSfQDu4MtVhkSm1t+9gaJy5CeY6xhsBy9VcgSayvlmuVSxCmaBWtYBdoWfDcaGa/nHKbVbPs7hCq
aWckpMsphSnXLgvk2ezwsY6VBPTUBOlW8e2lAJdyj/JKWaYofhF3c4ZTuRXcWYfgYCV1dSQIeNxE
KXvLQIv6B5ZjfKKiPNN9he8w2h6xdAh1ATJOfM+TKdH82rWBOQtV2rap6gIxdf6FlWLXFq59LiJm
u8nwpIvwmVjB+oL0OxWqeXWS2r+kPcqzrA1v8wNOxWo00a1BPkFSnjwWZb3LEo+L2S7KVUGteDT1
10J2aJcVPzwxaoyXmtu/921iYlXqonNVVd/jwXW+I3VejMjI06Tm8zB1VOGiYfxlmgiojKs7RC+1
l1avbhTfvMSut0oxYCBSdXNXNu2ecIj+BLs1W1cNnHZGV94h0cn+dLg1rgicc3fC4zSHFaiThV0V
u0pL8pOX+gaJMpbN8L+Hh0kYvBX5CribstyF9CKhc7Gc2OwQH6omevJE+GonYfsWphBUPC2ntSW1
j3CanKUhQDY01OI2aCYdKGZEj2AE70k4Xhqnd8mLGcOLlY8rA2LpN0w9CJwpAW+NzhC+1LJ4L1l/
HpwIdDkF2GJ0C3sPd5N0AhXunZcZ2WG0pze74D6giyqZWFomPSXV2KtN9GihznvIFaI4+yiEg+k5
ZGKHhrMTYVjftGyJ+sLb5CQvrE3PPgUNUGbiK/Dk6q9EXWVXrUuMTZyIdpF0cFGoWZU74rRXElxR
tk54JF3UizBIJqlz7R6rVlmCKrIOrZb3UFq9WyVCxCN19NYoGr5WyG67OPRfKXC7BzkQIwsqJj8C
SGE3OWjBNe1iumj1UQ8xc/KiIhyORB8q8A1M00ULNl5TP/cfhBuAb6F51ZGfvabZQ9zKgBkoVxFp
NVPeGIr0ZG9kQXHsOkesW+yDKr/E0tolJjIclV7Wr+yGXpBto3aUgK1R1CvyOCqZver014rhMZuL
a8rNbW84+bdqGoyZk8NkoGO2RPlPRqwKT7ntEOh4Es3qgNq3Kp69lHBo7hvOOaKRFy10h3DbIWwB
z4bWUekIgfXTXrt0REZoehPu2yhdKQVxpQNIrgVbHvLO0jRcKVKw4Fbhui4KBB4qUmfNz+U+VbV3
gF4ExslJxmUna1c17FNF9MTS4dp77KzuGZjzCctEe/so2rZ4QaoQow94hrFqc4ZsIjVrvsxlgER8
RzLlLq7wc+q19WQ38TItLfdsWtbRZZxIg6g3rpkll1Ym2aAoYkNld+J/1L7mU/k3TOEgkdm/lkay
IMjzokHAe0pt7F3xiNP+/7B3XjuuI1u2/SIW6M2rJIqymUqjdC9EbkfvGWSQX9+Dqjq1d+9zcAsN
3JcG+kWQpRwZjFhrzjGLNtpQbZsvodFdE1MqLJbM6KTH6X5OjHmdam69ocxP8R8hF2exfn5zx/cy
Hx7dsbvYkxE+kFX6PEkaiylVqRUtHzDfpJGfSqo1oY0TN5ejn2oA+LvZOte6mwRlCY1BeqZBgmJM
4h06ixVrYczs9dzt6oo8TE5fSwgjtM2Qlt8BXt8HhXO5a9GzRj00fZf27D4qVMIG22JL1885TAQj
Vp6CnnSqtXs7iT4GwgkoaKsCIvh4TnDNrCOvHnYYm6JDSN+dCPImPbuU390+ewQBpGzmbJr2iqsJ
P9xoQqueimK8KGoDX1uL5DfWtubKTHECw87fETF2VQEssksgxuwc89BXxdVzB+IFSka/JcvSK+Rf
F5NF5uUt5PH/fR/R5O60vj0npPf5V2zm7fZvm/jlmf/56u35t1fe3vd2M8xq6vQ/b//8ML9s4x8e
/u2b/f4xb5u0vcjbSMmfj0mEUElfleSDQdP9Ng2m/qPtvAfXeiSNRRBUNB9iW2R3jGedVqpHi5Ee
1aJ09q0KY6nIByKKrOiI3jXemnK2d0WcvTShL/mxD1UdwhMTksVh4hUBx6FxN7pEalixhbYNsZbK
TEhtoMyWdX1NBdqfWnwTqpa9CpcliWVzmgDM1Hj2CmBGf8aqx0Qhysc1rkCOncwmlhoYjgUJ23dz
q96lNkdElzcrQ8Hrg/3lbGp2uklb24FLIbIzkl5z7cTQXDWj004uDJNVZDCF50yW41HrzE1oDJ7v
uPdELbUBlilt1/QhBM/OJsUporPG9LJ4UwWgTEfwy4WTBwh6QvFtJajWm3VZlRBXyKnZIZOPlymM
FNCziKBd5YMVnSaRneBLRrtOwB0otFfV1uUpMgi7USXsbWWwd31ud7DUSRu3DPQSsedTVznl8fCk
1WoJjPk6N6ZyRpwS74n6u+ualBbbYCabrF5cNknSBB3cTpSlmv5siXBXkf/xgeGKT4RP0xpEe+04
NZYqPOaFhb/pElHf6cxgGUUfXWeKIGN2SOBTpV5rc4+tGCdTdkrMuNw0rRv6eevchZEXXq0k9Cs1
t9dWHRO81Fu5H0+GTzGqwlffuZvWss+ma53tQfQPk3PRETWuVWtKA92bkP93r/ns1v7U4L0Br7NP
9QLUQV2b+4U2ZjcdGvElDq9dqF6qyC0g+AS4q1ZXb6Oyuoyyib6Zyvg+6eItUpzhqQbQOfQNuONC
3o0fvWt3MPo61CRW/0RlXwn6DDDPUOb+5Mn+bGQIE8ceY8Ag8p2Er0kgiRZf7ZWaWicVwuYbBFdM
Ou5YP/YIpX078xYgrvT7zBbPrUdZKMYajqKFm0brGAcmjITpZIV7KnvKRG44UIcWUP5eekWLF1C8
skvG8oodiGIyYsF9itnpyBpYue+Gh7G2topnz0FNX/N9pEr8MJcEQarGORtD4+xkSzBJiWG3L4qz
VlsKmNh02KZubeDBGj5tiJZBhAB6FStG7oMrKAMNeQPnWNU7kMAyfk1JV0SoeqqSboYdmo9baCGP
ZWiMlCsnazNzVgscRP6Tq30d3Go7qxHSpNqm/pK8NxXbaU0EtfVgoaRue7FK1TQ9FWah+FrHYaiH
+R3uiXRPlX4jikEQ5RBuR5tVmp5JLDZRgfmqJX86Ci28q656iMl+JT7iW+p51lbXWuhRIC1x8rLK
Ii0eLehEPSnEVpXFBWUiwqPXqUp0udvU7pWQ+HbDgp2epRwBcIXMv0qTRksrVSDMrYt2vEzeWdcn
a0xk8nWqpwe1zda2YvdnELU5/Ax0rJ1kdoTZ4iNRFbwpA2ajIq3me1I1IOPUCWqvGMFwRldgma0/
SwCUdLjkgyyYZsJXlZRpIJ9NDV5V6Vg/BNPlUFfzR3VyUaOpEtc1uCL2bS3oCYDbIFM1CXkrPwZh
fZgFLKqp0ZSTa5gRnp3hm2bk1DZaLCmok+Z5k7Ves6fdwphjbm0fs+54xPfsMLwl7lE0nMSjCN/l
JGF8WeoOpU1DAbAOsS8YNkvLWW3SvSw0TCd1/RirJXHYjbs4V6pVNXyzNTvGZZuod8IcA+HGD0mS
tCeRNWR9z/HGoE+8kVNbBukiPcTyMk5uB9skT+/7BJYHRb3JHyMkwKoje5KI8/q5TQxkk/ifZVoO
gHcAfGdodT4z3bzrKUG5oGxfxTCKVVJQZbCblHUtKI+dqeWEO3XmCUazexo0Pd81OXHtCq6a2sAQ
XlSauoF0YG1DsgHpvWYPlO3vUzoLB2zK0T0/Zr42AD/uZiIE5ske7vBimc/gJ7eTOz55eioeiLXK
DkWjlNuRvIt1og5I9C0PTnZCqEg9Kismy8kpH6r+dUSAFzdGvoMICx0BHMC97upHWKGPLgTcu0KN
TUZ8m+D21Gj9KTNfMlXU7w60wHVXqx1ADMSKGqUsH+9/D3wr1v2kcc5jblXPoUVSOXPlLOhsKRhv
MovnxsXOpgeqy9DvDVXHCsR41MYDKaiNtXVsQVHCbX7Ivu5XaFR7nGXqW+rZ6T61cuOUFIrqt4zh
BBYWaLazHhuMUE2LYZWxtR7nJjDsaLimgajae502+QPsvnLjysoin778wI2c7UwE25vOaJ9slsbr
pk7VozcNuFF17cKYUR1dEpQhXPq0jozjRIrm2oK/OwKhRk8tOxD4RUwnDdepAG7A6Zbeodf0JvJf
T12ziy3GLHK+hiXIWRvKd5VZ90MTTfUmNrbzDGu3TVOQupkHrDtlQqE68clmYrbGBuJsqzyHuYSD
Q5Vhf561HAahqrtrG+94YKsyWKhkW0/zLhpevJ3aOZ/4ROV+nlEUMHJRg5vSY7RwEVKw4UJ61zZq
B59mYXEZBOJNcGy7wWyNNR7lH1FL+h2zdMDJqnpQh46MCTNX1sM4XpUkHg834wsNojA20QnC5fJz
kzT6sVQFB0Zy5cZ8AQb42S7O9IQD/ASbqHW6HTlS+aYwBfpnR5BB58qO4bGhMlTl6r5Qkqd+qOut
joq2zGWKwapeQz9Md0YZqbtM5MmuVtIHbLrxah7gppaKfrJsyNam0VjALVVyItrwuYmKB2Z8TGgG
tfzEw/r+o0ooZyigkvdtb0EAl2Oymi2zQBJm489uAptZ/6UdjSHQiJpa3y6GsIE2wn86kpS7eBKa
fduAdTYJ6AhCI8IZyQJoNmL9I1aAFHtYJeiv974RlpmPbjW6WAkkOTXqWLinNhWc2cleJSehSAOI
4ED3MUZp7mMBzFaWmCxshRXnNGHZo7a3N6Io3Rfd2Ac6Iojnsii/JfYHGUnqVxsGRLVUEAxKQ+uZ
GIRgwoG86mmkP48lBSAdRbJwsdcmmiDaYu4/oVzFbxFCLMycp5m6yOtU0FwEetOOcqafIe7Sypr2
eW80p6krNo3WYlMzPQqbrac8KXn9A9VFy2wF8b6ZKAyMBoHatW53AaiFmDHUa08Dld5WUY8MuiuC
ZbL7cdCtdem0n4x1rMaeSi2lx1uN2X3qotOg0HyKJLj/ke9VE4O4nepmPKuVITc2bPgNR7p2BMlG
RLr4yFTwAZVC2Qf+LgVCxK+P+ItWmtZM92HlQHDDEAxmsj/oabypmX2uQyFIuCMCxIuKx8YTj2k9
T+8NkdVR7/E/qOWXttGOaFENvy28cdOVoXWp40w/QKF6u9368y42regNEpoBNmqF3v1NU803VgA6
hP0dpO5wr43ptXRD59xL8PjQ5AzQsvmyS4EIWOdZJo8m/WFAu0kHuKQiYT0Hy2gufFR7ubjddCev
3sWecbrdItXLDTScqFJtWpIKohBjLCavVR3nEcY+T67bugTW2KJmCEXvUe4X+RH52B2TWfXUKiPW
XjU1fSUp7VVuh+JMb2ZJ0rFpDiVjcrHtiIqXhbkwcZLLiOHQpRcHc8gin4pVK8CFqBAsuMLYRdVe
EvM9RBCpG9156CY4+ylhimtZ8kGz2T3juTTukxqSvNBQb2Y0Y6+po3pYFBTQyV3D8T9M8lACE0vt
SiD+yt0Hg9HbhRrGPxW3QV+6zVprXfQMmcPkuTa6PUy5s46F+pjZpXqh/9uh+Z9rWKmUYhAsZe/I
9R8Jufb2sDD0R2suVnBhi0dau99Mr1znfM6NU5dvlmn5+M/qQwOJZWUY8ZvigR+qKD1urcQqt4Po
vs5YNgPK3uUhxZ+7xchuvSwhU0Ctq9NQMDVXBFl5rMyB0stmQGA19DtFqyi+lf4Qs/CfovmzljHW
swiNjaOjbAOJuaIjB5C1UILEKeIL4M31hDM5qY0Mg8Q+BkNwaeLMRZ5hTCewyvmGKl/oW+Y0+s5k
g+oC+2OB7dwzvzK2jbJ4r2qP+PlU3k9j9sIEIkevXezr1LB8ugbtMXYwdJmcBIOqHeNLpLH0lPWI
OqpR1GAc+OFbpNFrMlJN30qNPJC1hiXWc7QD0YYJpBilChh6X7ALkGBuIlqgHmFNcFrEGLGYyqIv
SqkfNUM5KKln3EMdfR1x1LHgiqsXjgIzbkpMa1p5DGvth2tyNJC6iF5DJScemnDDLFtLwurk6Uq1
G6zBWFHqxmlF4Y4sV4B8U0YWbFxdqRi1PqUvfddNkXN21S80Fww/9QADKRw1O892igM4K5j7U9Ws
WWR6z+Ck72c+SQcc+Th7ZKw4ZiGwnzXX2OOk18sQ0+QQNSAU9H6DAzqLx/TcLYHFVXrsMmY5dCbR
YFlyI9K4WitzaG4icE++h/Gg8eT1tkhwKEUE5BI8IsBRqMGHzAJc+0uSCcjM2UgE9JyPe9RHtNSU
8KQV4XCm3LvtJeDpKAUiXRNuq3REeeiZoz65zOtLFc9sqkt310rw5ukP+mres9XDZRYNpSz8kcs0
LlO3vTJ/9LLrHzp6ExYJrw99056lO750pmac0OBUp2Ky8pVI9Df0ccbjtJOwmgNsQNExcuF32jif
EDF4zl3fNgd1TshN09zYDyUI9abt8pM+NownEXLTzOvlsUOQCmXLOQu0j4gEcl90MJY4uj7mQSvu
AZaX91mMxUgxyLs0UbSfbxd6M8Or6Y1DuTQMFw9dV6UK4riRqoZSQNsCo0XjdloZlU3L2BAFM0rk
ce1koU0M4beWSeFuPYXk+8GauUY4yGs48P2MQdfu6szKXtKYadlyv1IPyakf8IaGhum+Ms6Wvs36
U6eDHIBozl41BvaVJiGBZ8vNNsGcOVvDs9sYySMTBTyFnMbZ6ZHu5+bz5DavlU6DG+880yYgaHgs
7DeAlbsutuESJBGsYMN7G5iyQU4gs5f6ygxLlRUpCbUMUJZub8MeUQ01pq81rbM1GR/4VprOOJWR
TaMsnx8Rg9lHi1WYDztWu2TLQQrYY7pnxUhiimmPdzrO8IAYoPHsVakVZJCxtWK0Dwro3KCYXNKC
J5gatfDAJ6bosGNYDqqmji+DYK0n3T78mpAz0LqpQUWaBEJSfva6pO3nzq5NsKcNpINl4SFtR/sp
LKZ+N84kY83NOF08bdjGtVXcERL1tZ00l5qv1tC+TjJaCYl3RfElTpiemM+nGXEScD9wwNTQdAfv
qzKkV0iP1hbiBtiiyr4mEN8eirKTD/TNnmOv6s6DRdKX6Wbjxc4BBHHcDTvZg0Qe9e4D7ApTTBhg
MKT8EXH0CkaBfHQUFiTmKN8Yy8NVPdT2JR+QWXI2+hZi/TreLoZMOVjxRLEvcz/Uuqb6nzXhXTNE
cod+NsPrUjYPVk2e52BcIk+8l0xd91jOx/t5qlZIi3JOwrIMpnqUj0SRf+QNGr6khDQ5tVhAwfQE
0J8adjmsPgoVKxHTgOxaM93beZ2eY9Matw3drkuLRQN53W4eJpeMGS7chDC2myLt/7fZ45VQzfr7
t+Tzd8fHfzOI/C+xhKAuRnf3t9Xo3ywh68+i/v41/v6rD+TP1/zlA3G9P5C7g2EyVUhvSPl++kA8
/Q8TZ4hjo6qy/zJ7/MsHov+haQ56eY1FE/LfxZ7xlw9Ec/5wYbOjzzA8y0Eg+D/ygSxq7l91XchZ
WYaaromOVDft3yX5bTWWKQEeDc2+AdXJsO+tzO/MDsty8Q+C1X9/KyQihNZ7lmbz0X+X4sEe7lKU
rNXOduS75TqffVg8G4684oKx/0H3p/2u3LRNA/06aDhada5qmb+JYwlfmhwF4unOZfZfjBU21Raq
Gn07kVzItBmMEJ+ss5dK/Q6f9S37sJQSKfRTAq9914wZMhfzPm+76yC8f1CV/i7cvX02A1Gpbtka
y7LfFPZZUjSc7bVsh+ec5b/tj0l3YHHsY9K9H7N4/8sOefnzz/zV+6ap//bLs5doDnugiqeI/Yo9
+lfx3hR1AwgTSDURFaoVXPxdDSwZibvz5lETAzUMvEsbdqHaqD6iHm/dYMQieCevNrmqfZVTT+VE
1066rD+bRLqISIbC70qdtIDBowZpU0CDJAiJJWPBTDlbwvBPkm3LbHdfMX2lK2wcyzppOZmb6j6h
SrhO8fottqiL7YzaSlD/JU33cS5SPhEKCWPM9ymJAAfoh4/1hCRJoD3cTr1HI7RHmprTiBnppKwc
pkB2mx0btdB8rUQRwYxwgyDC3gxFchh7AxtRX+xMS7OIhG3CVUHhAobwOp9hp8+pSdx46dFVqX+U
SoF1YYyaXZ7N3zyWFyLST1o20PHv1XIdt62HNLGPH/OGwMLeak82/fCyKwPVqUZfKCEU55gpQEGX
yY4ccrBGbbpI4gKhHBJgmYTXTnW0Vc9SKjAntdoM3WQgoUQSpFwJI0VyAhlhnTipygI5ilGs6N81
9vaN1oHdMEB9b4a+vkaz4m6Yk1orSmPlGrCd/IfD6OY3++/jAxJky/HQvGO18Bz3NwU0pM7KnsbG
CCLNkSgd1Pqgyfavizp18pyJz3J7Nul2/nw8XJz+ZSwX6Wt9ML2kPgin5tk/n3K78/biv7bzcxNz
J8WKKSOdmSGqDqlrlAcjqalDjxPlzpI4wdsDeEpfDfTu2HIM3FfLRVoZRMjV2Mwd9JaHKKXjWaLe
+fNaTtjZypmmZgVv/VV0SXnolaY83K6JaS4PdGJrWJsfahRRRbaWN7291VQOjT+7+rcc0xEHEV3k
VTvoFXalkTrcbQOlPiQwIpet3i4gf34NkRH7cdRgd6W81ucmU4DlHeel93p71u3a7b5mSbBYwboO
91RVu7+38/O5t/vSmXLGn29zeyTtUmftqRmGan5rVPE1wcDLb923dbtVpvFRGRQPVbNprN2lA6xW
QwmzLXez1e02sQl8hdtVbfnRjOXidu0/3Tf2+r9e+Oc2bpvraZqjq162/PNFP7f2yzN/Pny79ufm
fr7bL7d/eaffP+LtpT/f7ZfN//K9bo9r8V2mLzEcubzLpo6sz7T/jMUMYCyux3scH+HZad0WMxUJ
YPQ3H5G99s8NrJVDhBLbv73ANp9MYUQf3uxY22JoxI6eBVlcJC3eHodwWm804gtOJvTLhyZXQbtQ
+v8M+RCr3FC7i0Ma79lUgLXe3mm26/M8OP21b7oW/BpgzduW8qe4cvJPBenctoR6tA9vOHAxHm8P
E6HirrWidU5jkpP7EePpvT1AiFKxSt2hfugX/Ge9TCNvD2gs+WUUDy+dmxg0hCicMRMYPtRxf3u8
MBC1dhTs9zWaZoh+yeV2fwyLa23bnXpG5o6ROZ/wIC9faZ6LH1WMdaQ36YzrBq6O2wvUyfNjO5Kv
wPPSXQZTI7Ccon23LeS/y68uief0KauTLIBv4clxxPV2f0ovch0BkrhT+yq61wUVhttvZOcS7ria
PylzRNsuSxX0LzNnnqEvfSOVDKKu6t63et+dC5bqqwKt2BEqY+Su5oTlzsT8fl2bQ+xiwcmjCwEK
RDmk5UFWSrlHezzc6ZkdBl3r0N6fliVAMsVPQq31wHKT/ARnJvvzIoJbucceQEIgPqAljHeE7sQ1
VrXxsn9xVVVj+E7l3w/FYdmx1rfREM9Y+tBUNxSw45oUIMQ6yyiWWhmRqlm9zliEUV4ijMRCzPvy
qQS1FDEGwA7/7ZCyi2ofcdYGSOMZvOgD3jVhMMQyvQzesIKnhB+pbANrILrHLOETH/HluT4jkti0
gI88SL2Y70nt5TfZguEpVsLtFMIkxSY3qFTrWEK6Wv/SjAy4+cLt7Gs4RnN1VwE4lITpHVxhikPa
fVYa7lbB8upIbGOFzqmY7pR0gXpUGb5Yit+swSuqujUFhp2S2NmO5tcJ2G5zNK6odo7k/hFcpeZg
GUZqzW7/zqiXbpDiR+vW6oG+FW2glOA7B/DW5LrYL/kMaNowKMZnms6xAkxedml7P3+Oi3tC2s62
sfsNnpOV45KDU6WC+EPTqAM5myOd1nJnteqHmzoXazY5bOW+9gQxoZ35nNhptQZitsXyn6wdoGRb
LKzPoU7BUebadtQubulRjtdaYlmy+KlyU3dfeiBdBsd9pc8XnwggJYaltugaDOZdhnBi7cWhJI7T
OkJYOBuNSC+KDcJFmawlxYhg69FV6wfCBwTRLfkm5Ij+kvL/EC8xwapuoK/BdoAB5h4Gt0EsrmoY
5hBUDlpP4l3yWXoGx3DjXFtCXGxTZFvXashMwPWDb9X1+b+jQDjFhBPS2SZJ/JJKJV05sf7ixiEf
EC9LmohD41h3pDmboHrHlVY+wd5tL9jhAm+AoGwupwNOfWgG8O14qgGm3sPqqqMVoQm/H3GDRhRr
grku8pVuRlaglyFxf3NERqEMv4EjpzY57kXbSt/pswcQb7glXJuuJgETuboeXBbTiA6ezW7HDL0L
AOiIwDHAGYR2ZyP6SHufutd0ttDaNmMSbTOc4DtKa9O9lUJnqOdkeqH+/ZqiivGA5n93zW8JNaGv
WsjKOVXMelONDbnT6PDOUZHwM2lu9gEPqwcrLtT7EO/7FgYtgFcFCaRCz/9Dh17R0+4G/jgZh0Lv
zVMhQgNB/XQE+G4/ayjCN7QB3ouqCrdm2n5z4za/U93mK4Sn4TxGBcHJkxPtWeUJ3yia4X1qrGf+
ajIZSyoQlRpXT4pGDgzquCGADaDvyIGWa6fQ632sQf+JzEi/8gN/hnnZboowpqqeZOprrVukEyqH
oSgkeOjhrRkHJZhzSjCSbJHApQafCHT/wIXybReP2j2lBMdXsvaN0rceaHnabMyoeouy8lH3MMwT
v81JnMBjU17pFexBRI7rxBBfBmFSyTRKfdNpY9BRdQuaGgCJ2b6hCU9XVg/epyslNkLySSXTbjml
3VYVdrIGiNFAioKbMXUrzxi/TQ18pybSDxqRwChqAGOETamBvIOpQruA4vRV7fUvY449W7gftU73
pli1Qj1pnTffKboEd1kuYI1m16f6sNVmg/yjbthKqKE4fbyj4cmv+L20lcpgjhRav9MAC6AfRa83
JWtC7HOM53rOgDhnawUZEN+hegU4NW5ZGUF3RRI+FKwxpirqNx69M0iQzM/wzUW7GpRk/p1fCjp/
jjzWYGLpzyZFTvh1qa3RmY9JW7Ki8lB69mNvdfmuTwggLdAVF+CRvUG5C5O+DfQ23cRFAdwTI5zf
T/mqtExm1Ur7hCb3h6uMr6EY1RWcL2T8U/ID4MSdYc5lYI9iB4uburpebFVE6iIqv0MDarFtpCfy
DJKjKQe0oP3QrIkiBxzb5xSacKjOhjpgzlkgqwZdrTCr1mUdIjpM9LObps9J25nHwolfLAMbRNvO
dMgyXJ99WxzhW99XrUwCD+/+Kibd0FdbesQqTkF8E0GslO211qgCCgJlZnYIHd12U4onfEiEPmeu
DAxzTPy+0zD+KUN2LMTzCC7jgFhkWuN11TaVbSNgsPPXcZoVzKQGxqbIPtvS9jZ2Sy8zbYR50dyx
WjGNMDeFhsyY0URsEnPu0LlyPjc7R+A0Rq6fKjIOcoaLUER+EVtboPDw2m35xRlptdZhG2/Kp6HS
wRwtf7F5STmfA2TSJzDpqt87eDkkAuexNlTsDyFzrhSlQ7+ysQSj4HVWbd9rIC3Ft8Y0ksMkxjsp
dV/M2nih37SeJ50JRjeVBG0TITzQm9soY/5SQNQJRmiWaj2ZuzgUDilFSXJ2w5d5gO5nJS9R031x
jVBdsy3Khgbkmpx+a5OlPwxo1dt5aLot3jNChWn6btSCBSgAWvPYLReFe2/OFjVLdN3o6r0fOQCP
bV63GR3bVjmq5K/MSHOXizAETlFxXkoS1tfS0XHv2ma0RLEbynqhN5zJAbLOuiPxGVOiZgKTy+/z
gMMZtLK5FgWw6rqbPyeLPMUhI2g1ScaNLNzkqGqy3hDdtxlTQ3sPOy0L4qzwC41OVtpV16ZT5LZV
p4MZd8E0DMYmDc2e9l+SHpPlolcw/q9ut0kCSo/cN8G87Yf17b7bRXt7TjP2SVBpY7FNlqUWrliw
z8u1bLm4Xfv5AMCD//wUSy/7bb/k0jEePvOpUz9v8AvK9DveEKaVXgw1qfhCJfZFzVtOPEJfA+9e
QGgqagG3vg+FGdFRjt5gE7zPPU56fSRgsMi/W0qGVxI77QYj5ZrBR9livL+bKZynjVwyqe5Qd92p
lbz7BgBb9acRGOmY6zsDGPg+k4w/YooIBgLNNVFI9zH6R4vQfkNG2LPGeBKLMD7NRrLzkmoXdrF5
xoe3zb21csq1AlVZkXzB49HDTCELTM7yE4QadG7DLC+q3e8m/tGdKVQBGD0VLL2JiF0j+/jr9s9H
Ii+mcxKpn8uSOXB6Z8YmvS0Xm2vmuYqfDLnDbm8tTrcIvLUAObU1C9RvStQdNGHtnQhXyax8FwON
aaJ1OGUQgdl4le8Q27FBz39HxHHyqXgPqc2QG0YTAqWoQcxtrqTW/xjVetMuYzXGaAJumIbEnBbx
UgF973aJUSnbNIy+tyJ9nIrsSqGI0npG9ywdUJSl4V29NIb1hALlqrKE5seiQorupqcEVQ7qEvIc
Oiy5/uRm2qNIxAW8zItaVOVzn87NviZtYRvyx91XXVavIgV5RkGPQnOJk/WMOn9MRmyS5IV6YVk/
m9QEDFakD7PmzvvCVD+tXNikBYlB2yE4qUgBbXL7QCi7AJNQbHvHeECPhfUUxOIhMg3r0P99zVY3
FVqQAyzGt/+r+E//AIGyiZn7pcD67xX/OPmsP7tfC/5/vuSvgr+n/gFhZ2Hc0A/yFuf+3+Anz/xD
03WCaijFgn3iZX+Dn6jq82TT4n5Tw2lgUMP9V8Hf/MOikG1SwvVUx9GoZf8PwE/Gv1XGXSr+NBRU
LPoGp9LfisGtaN3Cnegk1ikWoVBhxuQSW99d4q5AyleRUi9sSgzSJoys/+62kYsKgZxQB1HVU1oq
23pMZmSDYRnQzSBHo3syRJ5uo4bUSxM6zEBAyxwib1RNIA6IQOqVQ4fRSay+WBWzS4IooPFOL7pr
Y31gODdI/DUybDhQnMQI9dAzWntF5/vApCT5BwqRDvvt96aH62qaTpvSxehu6MZSoP/FzK7ls5xQ
qw+BGirPueRMY3nX0aYYLTGc08Xuz6J6cpOa6C+OR4f+5lxiVm2JJM3vBt0mpFQeGi3Z9lRvo74+
Q0DYGW5Owlv/BNrcRwU/dmTxOtqpp6Eck6FD6MOq7sRHFRvX+1jrPjOzuUeYs4/1/pyO7rnQoo3o
TzpQFaJDkT2TxUO8yF2O8Ddsom1aum+9qa37JAnmIgr6IQzicAXN6VQ22llr7i1pIaQyDlk/bmtH
2SZ9RQFgPMTO1ciK9cQSaNaG51kH8dQW9BBxG09QqRz2hNmeN63h3OdDGWSG4S8y8DGDYvieuu/F
dDWSDa4YYRxzuO1AcyXM+LV8cijjf51o19pMPO4IB1oNzWJo5cvSP0/U59b6MbrjKiZPPA5pQLAm
7x5a4h3NFxKBNS9ovS+q8sQJnYn+0RgO+OE2Xbyr7HVmbXJzB04hrTeOxWqmWoVyIAoPVqTbbwid
rKZdioJdxPOxlDp7svI6NNleNdONmqn72uQdumOsj7tiVh9sJPZkwvhWZTyGdvU8ABXW0InXTLc9
cx9lzi6ZBEFzCKoH4e5g0VDT7x66fD7oM1TNxNxXifNscoofWCuhpV3XqCvzrtvWw7GDc2A5H5Gi
XGK93DrFW41UHeRk4KGujQpzU6On6pbEd5G7T/DpOVJ2HPq7NjPWjAzYOhT9TiTGlg4rZeCOfKcJ
h8ebRw6w3OdEZ0Tah+Rwmml6KDpZT95Ki4pVHV269mWh08acxXpsmw6rJeicb4hffHe+x0zHmTw8
xUiFopdohh4ZJzjQs/FHLtQDI9MX4K37yCUQNvL8HAWV7ktBawiOLu82M+cOT14hjtPE7hIdw5cu
wtKIXoJJu3m16nsJyDzd6lc0MYb5WSjxJjFIl5i+oaVh73C2CHJWhGP4GW7OSnujYLqexdNgoJwB
oTopxB/7hfnct++ZvKYebtyPzr4M/TMzQfdljFjA9pDJHxIl3uJj5QzKxmJCnwDpYjL9L/bOpLlt
Ls3S/6X3t+JiBha9IQmAo0hqljYIybYwzzN+fT1wdlZWRXR0Re9r43Tasj9aJO5w3nOeo6pYVl/0
pdlpAfx6BwukdaI3b5s4h4W+K5KvfDMz3H7Bh/lRhkddu2XKh5HscdmXn0O6XQ/irdcxycoUZ2u0
zZ7+I7KLxry+liCnqNuKsDrFBy0rWCvoGI+WXZU6/OX45Q0M6lzgZAM2uWtvIlZJ0LzKNHggfLO1
/6ha508ptlRj9hKwHhrlQ0RY3QRHYcgpDazekf/ln4i0UhScQNBvHXrXuYfokKdbRNqFr1qLziUe
IEqasv5QrN3zWeSng+53eJVHpkcaH3/Kc9w0uZc1aygLnb5WeZiFO7XkGnH/lk5/EJl0md7tBPJe
ynmacdOGuD31KYc2oV28UG5mYB5qtYePAqmto4FhRTd0+hPuS3/OkYfoeRqJmGdIOOujHQqSZ0m4
NQsa28ezons9vtWpdld+gbjm0b3p3ZBiovJYkpvWQOH5nJ6S1ucm2YTnSm5Q3VWeiuUcOZ8jtqVs
flXTX7GiHE0iFkVTuSD3fEMTu0HXt0YXXiZYfFFQNxyn092cD5Zb8dCdpszmm90kr1jBB0SLIPgo
jNwnV63utHFGVp27P9k0ieceHqHHMpONcGRhrz81aWTeYSP2GzXt2MAQsp18SL2lwoAacEvJtMgf
RaYf6O/ud8bSfKflnN1ihVGgM42HOimTc8KVbFshoB0UWiF2kiorTTb6Y4X2vWkDeZjiBWRxYZdI
2ZHcr/f7ASj1C+XI/bW2HDrSLF8ZZP2eo/55bZCklOE4xFcbgkWaGD4qDUmHrlxMBFhM4SBsY1v4
UY0ANzjNe9d12cEB+E7bXkNc3mSIOddWfpF5ob4iW2z+flllD4QVRUJ0fP1T4ZTLbR639WnoSFEN
1sQGM58SNcL3XzTqOS/jkCz8+KpNZn4vcTHuaD90aA7Th3eQ/9uxHc2XicK8SznqgJ5SOb7TaGDv
JrVHLpyth4nb4GOLJXaOOuSKfphQUP45avs7b9Mg91C4nlz+/jp9eERj/jGTW1rV8u0ZBrvdTj59
BQd90KtjEnIdjAWmw38N7RouxbWq8h1r089AztK1RaDsAlulRKNPJIHm9IuCjP8z4/v7B//+8PfX
/vV//zFsXL/u76/NGN/ykAe808uSq0Ys660BWgQxIxCU6BAcP4ZGWh7nPOeKhueSblur0dZtsrB3
f38rXn//7w9RkfNK/v4UIZGvL1tzJOfeU0awDj4DkeEqj7UHUxR+3Usv6zvS7eTOdNTfhvp56F/4
7Af84hM4AcWIIK9Pnk7xR96F7hJQrobwOlQEuBue/bB7GFV8RKQzkqLe9nQVFSUzgRJ0eKEehPrR
o/EmymXklEgi+yFneBn06yjc72fVD6LP9Z5EeZ83rH00ivSMWvf0aH4ua8jxOW9BoWyWpmLhdDDn
LUd4M35dRL42sGBw6ZUzk4w2PYLJ3PcqVaQxrsyas0Drr8tVqVtuLUF8ACQzK4tWqPSiAmxAlMKS
fp7R5weu42Visgi2Hl0ePkq5j216F1rOpkiWi4RJIWxzrTt2gRD6Os9vhu20SfvNUhi+oqd+nig+
JhG/qrjY0b+bQm0xP6G0nHCfeU5fE+7CS5zAnlzEoaxh42DQjWLzVunJ1aR4bDYbSOvTVsgZabU/
DmAIclFcdKkRtWu+6vymNM0b/YRHESxUGy/fRvbSW51v2faZu7s/EF4HkHONRHcp4+oWm/0hLB9g
c/gd8aH1zesHeydY+BAj91RRnMeWXaNlu6ESmoO8p87PA4iF3Gh3DtoXA2kP1JY7D6pL25jrYKav
KrENBsYw1G/y7F/B/DKdSN+dZO2O7cC8tz4YxQjpnvaArdNeI9ST7E8qu6PFMwthx49Qp+NAemmP
IbRRPZzkvpxI8mOcH8tDnFVHiwWNsAu3ZMZAGnFOfNArP7nkXGE4KHAVwHrkNCfeFPl5kRyHtNpV
1Q+oyJvEoGxuNHd63+xKG90WqFw/DIRxCEPMR1GABoUBNc/2DranU/ZHFW+EGQw+4DDPwQ9qlKzN
76Ni3zDSbQbe4VCWvuBZyLTJk2PypPACR8kj1LVeUuY8Zb4KtJwpy8miSUyh0sKCnEiUGswUzmWV
0C3/7B7cbGG/Sk4YCrwipy+wAdPN2AC0ydEnOihR62nVHj3FJv0Pm740MaWn6K7WBGrihhrk0dOz
o+LT1Th/Gy19FVnqMr/dBovuof7tRjEwQi52Tig8+KK8qmYb0H+W00e2jHz30oOZEvoOfMn5xaml
L9T57Ew1Z00Jjjc+NTUmczpPTJz+auz4JYd7TqgH/RNrIuEpJs7hvKlZKDGWveCqBhTRnQKq2Hsb
Zywy0zLK4zJNnqnewUEfx4qQpzrs6v7TgYA6VUz7CDw7RLxmGT1xo3iXZXelrOklL7flWF1NroWI
RDzt5QvwkF1ez3upl5eQhLszqL41PtFAue+1YmdmuZ8LhB66+cJ43qt6yRFeweGDQxX9KjY2YxMw
PUA9WpbNEN6FXEeXxupgP9QRHedZdjQakmD9iMErPdpa+Fh21dno3sSin5PxgVumN6mLqy+Wl4d8
1jSDg4+N6pQc8Uly6KEASep7Nnt/TiD3FOMz1mi/WKrjUL6aKzc9WR7DZfqVmc3B6ck5O/WNd2iw
clpUDaQX7VAZwUGbJ5938xQ11r3B9uzT7XuL0pAozsTb2pA5ooGF7pscotCgJK6EHlUWkKHow1Sr
vcXZSdWBPaViv6z4zNirWX9DR3jCZoWh3kXEOnoppmMOSDnWZYzIuIoOGUtgYt0tWt6UWnzVTgCq
EIiKCOgbbT0z4/kveR9Zm+kU2+L2ppo9y6KNmulHUrtB/dWM1Ufd6Fit5ksfqAe0P/YSypaWLduL
O1FJYs4nZhGsiK1vkVNhrrcR2Tv1i+4a6Wut3TgmXmPNx3LUrsV8xbj9ZxyfSA3duK1u9LZ4nMHH
xvZhMjUGSLdaT+EoE7DSR2+JDSAZ37Ix93M7HRyr3JXASEepIeAbfl0Sj7LbnaBdkYS2SaQRp/Ux
ryj2s0gEYZs3rGozq2cyj260j1WdkFl+Vr0gWLygGTkTe40+7Ksg9MOcD/DCiFyvPpsVVqriZBu3
FEtx3Va8aSx3NLFhl4m2piS8X1iuVmInIkyHW5/4SMVVtc4uzhSdOymPqq6dJ4eijlRsa7t8G4bo
JZ20p0jHQBRo1V4ft2ryMHPw0AMwLInY13nyzHnwrtf6I20OV5O5fOk8YtG8GjLbkNsOg6MNN8vx
1O5ThpprwskaaRfb8oqpV7SbF+c7GO8J11A8bU3CrPpUZr4t24uM4T8Cf5Jx+SKs/LFlaFxYq/Nq
ObEgH2JatPQuh9pp/SYc+kEEG/tHcoyo9cqy8rzuf1PdH1etIYN6Wznd3jJ5MSjIeMUeC6woU/tU
sXIItwgLtyJqRTphO1CUzTBs3z7poqVLmAy1mH196Q7GmD1axF5M8CR9xADSjp7N9kNJlp0Y5gPj
yYOUMwpI58UtqVOrcwNjOBpVd0AmlsAUDFi0cxBfu6h4ndXhwVYlsIBlV6s2JUsLYjadfcM+nz5K
zTkrS7kXQbanW3KPy8CLLNNNM2KzHDYt7TV7bhb2diPdkVktiBCTCc1JDJcvC33005jQRBZfJtJx
uY0pfkz3AzIU8BGcRMNDs0wPCpecOAe8Zew5TO4GRhYyQyEp1D0yzQO1A4/DrBwIpz5WYrpVXXS0
ZbS3HpdgqxfpBaWdmbImPVkFbujA35Uc2NaqPFyaFfBVIq9cz8Uz4adLJJQ9/RF7O8TCQPBgDIJn
odivqqPdrMF67CbzGtcp+MJkh4y8GeIVcdzRF+lcci3aL1oHkYJwiBKCAE38TCg3JqqnsJFeYCy3
TO32tTU/hErxMgfLPU2WM9PUjNYQK9GfIXSdM4MzXKYd9JFbEBWjQETPaPy9Yx5GK3zsx5lKlfIM
R/WwNGd7oAlFEEArlb0M6hcoUK928Ctj5hYywslDyuKxZk6jn8vplBXgIKzpVPMpoMp3qw+EfYeU
fX9+AzC5T7NuE+TFB56+N7DG91xioFTKx9bm7LWulLEEMYgvo5QfrJSvDqc6g25JiA07c6RWJmg/
TGpkwrA/ULS456qvlu0xrcu77GCRRz9ZMX7BuH1Yqv7WFqUfD5wrouqiqIlb1Xs5FlCR+j1zjqfe
au51qR9TQruy0o9KbT3a0uRvaV47q3xQe91dsnaTJQf8nfuxll6fhHck1106Zw+NcI4U09wbWLnB
tKas5rNdJhtwdY9QpT6LyDqaHPXXj7hMSASYwwEUm6uMhBaBqU7aQQzdkRzxyXRGkn9gky3z1HIp
nKYXydbYF7VX8DegEv5aivBY1WgRarCFlGxAflV4vAiDeBo+lFgl0p6oB2P6puQK1MLB1sPH0Wj3
1DCfgDS1I3Fvk3dep+sZwRu7rtB2jvXR2JrXzdU509EEdPVESISgHWE4QvZDFr0NbfwOSfDJCi1f
jAld1fO1sp4z2zhZfXwpbWCRWkZmuSCgQa2fHgANFHvImbNs8d+IbW9Lcib+oJluAS/aqSff+jXR
kTGPGuNYcwsn2m3S5dqH8pbwGIc8pYv2IpDcwgg0eFBsqrLyM7M96C2ysrRO8JY8ww4uqSBqThwo
NN9K0zrSQO07HVf8NwXqeTDVtNsVF9XOjplcjkKtHhpnArelbLjjbRPyY0B/yHxPDxrDIifxY8mh
dUH9iJeTpjWvgudtJK8s6pDniiMgHPRcdAezy84YtY/puRhnD1/4Hg0H55vGFroWP42BO3c1T010
4O4rLOVmQe+scWTUdn9R2uKap3yE2/A0h+Gh1LTfQ9Gd0qh7TJEpWua2WkApUCxvrSOvlqa9ZJnC
Oj3+GeDWSOmcKzPb44oyptdM6ocsX666TC99PKDDAbqso3rv5Jk75uVdLPYL1PnHsFsBX8KblZQ2
wO04aPs8Y7YdboYuJbM3cnFHbc6V/UC2ByXzrBf0EFc6EFPO2q1+NI3pNOTLo+LQ/6mmD1kYnfUe
M3HzxbD0PAT6x0zY2ujVX1an7k0dmsIQnFOmj9rAsBFZdoj70zgbx0R5E/1AfJ9FjH9ApTV+3w8c
3HBXJt0JQ1d1Ip93slQaQHubqh9qGXuLba04Jxl7ggw9cj2g2O+TXXwshXiPIXmLIHTRVmdf4DJC
7qLhiOfFrX4wnO/IS1mIbpo0iKYtXs2yh43Ft4h0d6rJ3a1/IOS0M010hVrssdp7pfZH5D8tTQoB
NZJ0DHDAMDyzTj3qDAykDgEFMAQ5FbSeovZ7C6JMIJkwcghWhHpK7zU9W9TFHNaiXwaQvp0y44tf
eQZPLFA3tWeoWSrrUNGHhfIg54LL44Pt0N2RCk8JDNda7TREkdQJDalgKzI5YlC4kDjK3lC+pjqg
Mzm/BF17TkcOK/PCnYxLfYOAQs+zl4vJpHQx4pUZ+q4Pr3aG66HJWYyMpH2UEiIAqormztpo7RYU
azBHI8PYJfB1geHWsR6NqTzrmunTVniOtfoJz0bEbqZDLLIBwmO0wDZTk2MNDTB3eXrsNOuTmAhC
mo2PIvteaqSoB8UJfagq1HClhIiFQRXSQKhcN7nm68t70ujnKYAnUsSttU3jgZJXh8SBVAp1K1Nz
H1SMY3ql+BPGxAFVpzbvvbYY957ejTGaoutUC+M+p1K5KjCM/v5elXTttmcWZNVoEKzwrEMdrtIp
xdgWf5l9klCaMTmk9jlt9RF6iRn/6Ep6w7G/4c5PW0CsnWTWsVVrP0E57CAmnehb0HfLKN7FjJBS
lyWFBRj6KUDqTI6dXVPiW60+mTTXG1tNn4nrfTKu0vG8q9skN785kFS7Lsm/DKc9mHSvgPKhGRFu
u4mO3SnOSoXpr4LnsCfWcJym9F4oJatLbtL86jAKMSRswwUHDHfWLHpSrOsa1vfy+E8xLC8KegmU
u+EwarW+meUQ4yIk2t52DPXL1wLZbItciXtn+dECRFchfpvVaMCYKu5lN2MeMYpvOj3pEIsi1uJ9
ArAy7oz9aPwW8TC6Y417z2SyTv/0LtWoyaKF3jMrTpAzzUZk0oufIuGA1fTYca0MnFqDiwZwM06P
XH1ojR4kit1udDawrYqGvqnq5Ft8QmKpwvYzK6Nto8451/R6cnk3NSiWmXXTw5jjE+6qCnyt8kUi
FKunYfceqvXDBFhxs0BN3DoOyI1ROK9N2VY/dfYZK1HCGEABKmymHom9w1B19UXLrW7fBhhWlSV8
0ZoSDYrGpl09wL9bAnU8qbH5rIZWfOhGocD0GIRr6pWfV1lPHORbQc+9GfXs7HKDcMsyBx4RxeXY
BzEEwyw4VeUALFHrb7GhmqdaGWc3jJRL2ueYAyd9fHMnNfmoJzN57VHp94wegEppDfOIksrTMG0f
JqzFiOOp+EAW2DdtHfyWIvwYoR6+BjkqW54F8qRZHL7bcVR3saVb7/zpU0pU5LfdVk8lU4W3fJxa
F1hIew4BUZwhGqTu0kbmm5N0t79fqsj2AcZx+T4aCTVhNfjhiXk3AmRj77v+S1GrCGE2Sl3RSWZD
JQQNzC3bpZriq2GAxTPM6heOs/kHVhjJYm2TQNO6agJQB4dfsJIhbDNwMMtrUzMstCfbuQj5GGax
ctFHpQU2zmRI9s9/sVOlaMkmxS1Vd3bEYCWKiEN3VCBiAc28UiHCwXWFD1GmKTgmBwr1VAAqi70J
yUz0Tk7xLwPQauYIkjMREsMbwbA/caM+1wNrISwIxCGwPILHobG+544/mkMo7FXdQ9HdMolT8Nox
8p3T3YQnbqfYHs2aoAA6gLM0C+KUaj7maiBJHqqc/GVxsmnPO5gRC+20q1f2p8Z5UXes165Vb3xe
yPQH4e9wiugPXvadQ6JWI1Ma2jW8wi5DblD/qHOlgtMZqu2szhjPotw4LjCQ6xDzyVT2LAISZdew
NnRO/nJMMAiBuvpyc1efo3g3GrHt2ZTEJuVR6OyGo8ZOGiiWN3Uc4NvqRS94aaTvGP0akrlNIPMd
FOLPea0oNzixNpYTnoyqdbZd2aFB1t5Qo5gk0N7ZV9NviXSIzyhPPBFarzKWP2rJ8Mnq0KjygYeq
DR/akhIXGya52qfA8Ahk4ajBHdes7Sd9rx0Zbm+sIrgm4SUgFD+U0btT8BCXRV14uDEHT8MLvTFm
81BY1WvfTr+EpmlbVVgXi2J63vl5co2FXp3KxOPJtUWof3SHc+VoLq8jiuthGmcwB5LBoWWyd/ad
OWxqrm0hLyPjyB1DWaKsGLN1Ggzuwj5+1qqKdL6aXWAFaht67ZSt6LriXMLEz7qqf2vz4QZr6ELx
X3rJEnRjjUrxIki4G/Fg6zM/gKsddrIK13aFjdEoxSFZVdx5JCYX6p+JIp8yHdbDYmsdK7BGACDl
QxOHBtECGWFZncCDxRjuWePDVxoPv+wkZ54QIEAoilGd60hHL6hthEiuELn9XhVj+BOS1q7Cafhl
qp2+kWiYj0ZrgxSKwZfbY9JenGrM3ViNmuNcin5r2OW3aPr4STogXuuVulOwXvTzPPuNWgUA1LBl
Z6M4QjiOvjNFVlsMUvMD2w+xm3LA7lmX7X5IsFu1nMNWORNW7FTVbt1O7SY1KNFqjQkCf2YVWzXC
9Ks1n44Jc2wyp2q/vMwi1F0albIdEJIZ8mmhesIMZy9TynZr8Oi6jqULtym/1L5v3ShbJ+zAyHcV
TQVuqF1Mtu9Co4p7DJqK0gX8kyEiuhKL+aqAohsVAVt3Tsxz5KLwZ36hYp3te0s/5EN+sQ0spoWZ
iZsQlc4+nxpu3CbQEHsRPVrWYOxgRZELsWiuJRl7U/TaOLCHQDYQVnZ1IvDNGtSVtYryVqh98uIs
dC0nLf/Zgb7cXTuXzkGniw1qxthcrfk709nukRR2FAAyHdKZ+9BnBcotcRIX3ECyy838YwmASZoZ
NTtJglCYa8BQnQsZNLKwPL+u09AUC0dqdtWmh30bGAYovGZbZOn3X46MMag/hoKKYTcHZjzosLnj
zZn4xWUVG4M45UFAOVCBG6NAwQYIWZFFofNySEDjjMt8UeQyekVr1X4/0Oc+hPS54vXdgt8r4O8z
k4HCJ5ezbS62X4Vph50WYCERk2KD2fRWT6o4w8ZQPG6LBJA604IWsuLgyvWnoc3rwG9t7q2qkvtJ
4lTuGern4dh8RRjwo2hC65SsWkifWuKMeELH6CFs0tkPlMQr6VnZR4WCX5dc/a5JBufTYuBiEYiC
y51wSl+f8to2HtqJOyr7FdQvkSAlTg3A5b67GlHFWByU/bYXU3uXGnwIq54fcmPdEOTATdtEjiGf
uRW9nl2DhiYQ8CYb0arKpTZe4AAHSEKYPupGKJdKK35TAFA/9CZm8IK7dagC5Yq6A8jR8m4a/biR
MsEqYNjH1kzShwGq/tahCcudNF0/FWs2Zuo7LJTDRWag8uzBPqbNci0RRA5Zb8itYClAZO7dRmcQ
qVXoUXbf/oxMSjDtOtVNSYYnA3LgrsMythUFTxXnNL82Asszzf63tQDlEJrECFwZQJLYI1Qt9SBE
gUc9LZFu+0If7pQezMB77Tv+deXaTFGx+fslS4oqVtKZSa/wwcio6cXBfdZTySc0Dmlxpbl3tGf9
qIVksuJ08RJIDDtZVBb6qPbZdvhK2jzHvxmOJjYnnU3C2Kp4+70pwAJDwT3s1vULUuIXx0a4IZC2
hXVtsISx6ZJEA5UaJNCimDssHY21UY06FhrMnwxR/ihMWFZnlXkJhvg96NTluTKLCHuLY/pMWE56
KYNXBnX1uaHWBia8nj8GsXlqCpMu1Ri4KJu7fE0Y2SqJxUuGYuNGIy9IheahWNpwm7DbbApFKX8Z
RetyzCIdsuTPOPstwgaFeUyrqLyXRC6I3jXat24k10zLy2vTl29Ny6wFrxZF5E7CbUsSAOwSIERA
5y4qNMo3Zebmk0qseC1TtBVxjdzWQ//hU948hrYGgaJsbOpJHAI+wvyBIe9CLMhekqF90YdpAqaD
Cqmy/7p1E+oP0rTkvhVMjgon6S9ZpOtu4HTtUxjZ4ZaYa8UUViv8TnMew2hafozwD9Ex2GoTA8Vy
1qPfAtOK/UudbPEejDYlD00dvgBV5qDKke8+xIZwk2DMHvoBgJs2xdVpimJcbPms7TvcVbnDP1mf
swJlX4539OiIGHRHLYmz9JtWsfsvG32/7UHDyumrFPbP0nbG+8w3jHOjGr/YGoRLAcLrvtQOq3Bo
Tg99Bg+UqbBxEpGhYVro5DZYMf99WxFehvZ6aIx1qy6H4dAn1A8uTIkPyjzKU5OiCsGZB1Zvl9Ue
KPtybuPI8dtJooAl2Xthd4o/tyRA//5MjGb6j5+N//FrPOgcPaaU+/dSZHtOXeaJ3kYyQIM6HaGP
D8d+tupDALNgi8u62tqBnnttze5RhyHE1NBQz6Ya9AdopiNjrrYgM9pvlBXmEqtFd6XnqWOIrqDG
x/ByJ8ZRrtXaM3ZNfMpystLvKdIOUi2ZeXBt2FAU4/2Ppfi/sxRzmMbO+/+AiJRZnH/9Z0fxP/7E
f1TJav9G4yN8DtUigm8o/GX/rJKV+r+ZUB10U1c5vGLs/ZejmP5ZB9yIo9PWxM/WSrt/OortfzNt
y1nrnNgOCOhq/z+OYv7r/wURAMkDfAkv7/+OEAmGYejTwVQOcUurMXlFAIQkdCknKNX/xrtrmLzo
//ofMxWN0bptGtKwTVgW/P5/su7W1Tjndk90eTAi9IxsdfoPxNqL5QhTzjjNHFS5HlBLtMzveZ/8
bvTuPbVXwc0ZXkOt+yWW5L0PRb8rq6w4hK1Xqo2+06oI5Sc9SgfMk0S36lOO72VEGL4GKrekiLSA
dyiRjCUViAyduLcVKlk3eBNfjlk9Uf60RhjfQmSaTb9iKejXhPvTEd0KG2JsCUCemRuUOhu/KMzZ
Bjk3TCNy5s3Cq7OHD2Pl3iXxu9oySewVDTNvaN0w++uYx7gp9+90Q9kbe9GwH8rpVjqofcndSenC
o/tvfkYSSgwkUrUiW2Nox6YSHwBSXwBTPBJCcvsiuy2F+RABHkuxHpaD+mi37YcexZD4p6cxyHYl
UqliUT2QhSjBXApaRP3AJnmmoLtLUmxdfJiqCoMOmjZcJhUqff4W4VgEYRSzjGIUstr+PBMN3MxD
rbmaHp1jNQW9wfjeqOkxWtjgfGteMGmsJL+a0Bt3EekbXjhkDc4Me9gUpLkzYh4NjCoPpNOIW8JI
Jm+qhCQ4m0Yur5Cjfci9Rs/N8YzJmmPDiAi57qPcXn7qRawqERm8LCbHuViXNDzIwKq/1RADI8sd
VR5m5IfTHcozNVcKb0tEcPDkTM6M95fNiYDWi8BmulJq4QgDxgXepDxbktsS4z1fDXP1RKktg0Qy
9LuF6yeBN/XbmeNTKZldl1avPNdauPh6x/peQSdXWxrFBjmcGOpXrtVb+2Ky0UpoZdlGehw8kuVc
vCnCNyrG7qhFUn1peSGHMgDP5jDKSVq7fprJsz61TkiL+ZxwSaOop24zHSPAqN9zKzsWKjzSfJ5v
1hTxAVHGP33eYwrLgtmNG7r7luZah0G/IRcXbFu5PPKJdnEdPmfh3OxBWX9rOpZuzBLJVimWbdii
VA+VaPdBw2BDHRlZdF90YfcgnMu7yq1um8/Dix0n9xCwapIcmPnMJO1KWPPLYmxjhteB3VIaZMwx
8wrmjNwTvxYON5vZtN4j0mUGW/wIb5XINtZvnbRn7VKMjQY3jW+DwkOy4H4i/3YvLONOg3uNwsyK
QK0P7PhgWxYmPW70uQA+/cQ453cSTGSn61jNsm+ngcyeLIcOSmIf/xkKAN1lc+sXbBoZ8dXODJ/p
eSbLHQ4O56YBcW2nlkRymkV7xQudbkzdfqkRwQtQoAKo/2Q9DH3lDYDfZ3BBG9Uqm12lcRzvJFj0
uLO3lVb/ZEnyVMTFmTqpP6zlfmVML1a6T7K3zhkRzMPlu1xY1TqGjZukeAhNuQ+okAFyX9AUTBC7
7H/HXbavBmCFIIuBZ+6rtmhok8FCrR2JHkbkifPfqp14Q1jQqjikHC+TDz237goOnJYA+4aJHBPH
toV1SDZvCMHzRbJmlA97M/6azOVPHimPxEc3i3ZVlK4m+uDgfVO/DMVtlvi9ZD7UCgzQWmIeUdgf
IkmiFnELaGWk7lSQrGRKqS6i68skjImXest6cxR5RyR3rL3aCQugdz1cO/ULnZkVwZg5neMrNSR2
5Mzu/wCIUzdtQ4+Ng8aq1YFB5hKRaspkumkiK99R2UeMt0Y2nmj6MPFQ0lvmm2r/S9gWf3dnXleW
t+iGg9mQoseUohnTXiHi6epyEVx4Zmtrn9C17jTKnAcnPiqFIIdSf2T29LuKnYNaZcjhs9dmGMh5
pIy6d9uqPynxO4du1J4SAOzwk1ada9frVEpckRX9Qgmua4VWUuDz0UKGpE9aE3+vuT8+tanqJlq/
V5zDOCifc5G/syrStaQsT22THhmfnJbSYaJuXm3DAlUj9n024V8CvmxO2Y8wtFOu+loQQF3E5RUO
JzNHrQT+AGn8i7nOr9AZ14zqS9L1zE/6M4tQD3jb+FZYErGaK5s8Ne+xNvoGukhQMCZPgeuLxQNq
SmqXTl+NMU2X3Fqt2U9a56EfXtKmO7ZZcGlxf/XbkKGGVJIjNVzbQleYWGbb2kQLihR3VlM62ab6
jzRKZpLZxbSrYqcbWERye2I2i4yuNT/wkL/G0fLHquKYeg3XNSHGCtgx8sJ90RkUgA1QPZW9zTe/
XvRfQRlGEFzNN47Wp7+/4QyPbXCRWD36KtoPKtCkKfys2DIQkO/gQpiX/IiMDrIl/8QU+KkOwaGO
qxfh/AbOaDPWg1mtdXb4aNwGRcsfpwxnvbbAQqDKYuLi0XF9aZmzl7b+1hu184jWrAJ45kxPW0R3
1C2gUfNUsDOmKilXNloQESMXZgip+BmbQ0iBL5cIylZnpX6UbCsnKWJimXlylYPBMl5/9U7zQyjq
KbMrnmZduSS2sQNZTecHR5QN6JjTXKGBLG34KESD68jkGcP0I/ruOU5oNjVUZmgL9RWjEqpvRWjI
jUxJi8a6dRpNYd2UYlgvzPKzcTLr2UBsjav2faoG9XmicCrlu5HHXYXBP9hTllNtR+2LmrPIXRTz
H63X/0MT/N//69/ZO4/lyJUs2/5K/wDKoMU0tKQWSU5gTGYmpEM64IB/fS/Ere5bXYN+1vM3gQWZ
JJOMCABH7L321y9BqZb1ssu+5b+W9VC0/vdGgIDKAfjQ/+gF/vqmf+kFHKzwgUn1G1L4E8T6370A
Prd/8gMd6x9B6ET0A+x8gyikwv+v4t/26Bjwv93shhzM6P9S/NukSv1bSW56tmnCEfQWtl9kukvJ
/i8lee0nhs8MOEbDVOiVGuJhq2U/bTX5EKNhtQ8jW9An0yyZutbxRRTLmV2X4rnBL/vsTNULwQOY
1/HDnnsA+EFkQA1Rbx00Gr3NnGTeWln5PS6hq7yHT0yry0MNSn3dOR2zyn5y9kpaD67NeDpoEZNH
QX+KQw5TpftTxD8eUl6wvHImTG/9sXPI1/GXqScg9fW0RPu1Wbty4UWfKYnKzOi3Q9OFK4aQ/XLX
aa8lCrKkEvu498S7zknRVgMFuivTz6hI9DV3ZH7PuRXUw1VNErBbD8qgQ4SBHIthdtJGxcVIPit4
ULhXaNkHN7qYFaLA0CIrLG7j4V5k7tcEUUoxvEFsQvKhKWndQxoSKAdF/GNK22PQI5qrC/LZh6Tb
ao09SmHNJ/qn+A2eg9CaofthWCsINfXKg81ykpE93DOo28g2HE9lh+HGaMxzSVIOES+Z3nqVDICf
l5hKBt2tTB/pfRPEzFmZbzmAbBwyOVBst3x9KwnfzdGluP1DGbf1Bs4otUGQzycGUxrbt2O8eKnx
UCYAhufeAYyM0S+uOhKVPbTRmNGBw5joNNYgg7ir4rwJjDC+T2KcLGQLLCQ7N9v2qnwhYgtD0kAm
mW0JeBHjoqZivZEkCvWnIdN9p8aHzJ67C1lMozzg3GJrlbufWnr9W0a9urIEDQfT+WbvD1qyICQz
GBMegBfKwxOmeW8H78VCgND/GT0qcKzcP5PCDU6R3x0K56WrOufL6uaBmC27OvoWT640lLsvX3qE
ptjOht/up1uAEKptksHhJhB/FPew9fseQpjBjSmcYhyZXK3zxkJ0EebGyq7dbEc++nr5jdZzZsiv
CAVcHvfjW62ZskW2thG+TfVqYALwGlXJD5OkqF9VRjKgkqw+O3/HBaVZm9AM1lGbP+UMwB6zXjV3
loMCH3Fdi9nes/PFDmEdYWI2Tw0ZvIdmqT99p4h3PlAqglZqcz0E3Mnj4gt6frpr7Ekceb6Kt9qZ
j7fP14K4UCl0c9Rq+BOwyFuP1pQsBiBzR+mFBy5hvTlLxYLE7esX6YwoBi19iubqLbK6+hHv/VrO
1ivVvLhGFtJYPUT3DLVe8mWaPNUjybZTN55GRoRUn2yjBs97ckrOVxV52BHBmtsx+7rOxjIntIft
tEGt1xeIkNilotsrQSzW+KXWBcyNo5NUFt5V6+qEBWh6NFwPSBzT9WNsFv1hzjjzBLEBlkDEbHVW
+mQJO9tzSW3XDAUX5oZpnzpKZFXAXyi68NXMA9w5CLZDFxl0Sz2+ZaK6ra0rcHUuguxODjpND0xF
f3LpqVjVM9if6OGnGi1FDQykH4K7LqG8rVUc3APxOqNiYnM3WuXB9lkM9y1/4jDO+5ZN0UVMydEw
egsrQoFB0RhOcTL+MjOll6yPDuoOm6RMyX6jiMoIA7r1JkCRkdbFboqoxYkS1Ps51ddIQlNQRmpt
orjcoov7U5Rx/w2TtcjhsyFmwFNjfEMCX/vKIHrMKUCl9VCyGCTpC7unCZZ1uU/izNj0SKhwlm5q
D7sSTByceU7ww03iArVO+G70ot5isz0X1qlGKnnNNO9bY7FEOPLVcId8X1ODG277ETVGsGZtfZpQ
0zykfv5J2c12ovV9CBjxtcuh4EXCo7L07J3VpCHrxMm/jlZ7bZRPh5VX8ZdT1auSkNiPBvo6BTsB
zYRT7HgFOV/xaJEu2KbrtgWNoWgyjpXL5SpQCAtrJ/tgmN9toxJZLBeM4I5cFWvdFqOikdaKRvW+
cqLyT67UN6t1blDCWi7qzl1Zd9iGcY5fuWb421Fh38bNFg/gImk0BO/3Owri+RK0+dahzwcoFtdX
iVXj2uSiOjfAS//+FA4hzKJunG0bcm2vhsLQCngOqD0JVkxq/TtqY/+u4q64I5qXtmajMHFes978
1cS/hmKaCAYK4rvbwZ2EcVe3IkJF/5GyKEV02omHag5mulVCa6IWwT8DFXaJ5TKKZ4tjLxY0PdgD
S4v22x3DAUIZMp5gLoyVlctp44URzFK8skQBYjerDHc7mHHPBXzINvCCym3j1c29dyb71ntgskJz
ht5pg27j4E9ptNKS3qQJPQjsXPdvF39V1eOdxiLspzPh3sSwb8fe4J3GPi/STJsKj/FG2kzug1Ih
fB7cDqQ/d9fW8cYHMmWLNOT3C7ghhV7XcYHki26HcA4nxkLVh7BB3ZnA1x6Qt/p07T1bO/SmG0OX
DvlQaM8JE9bpPSR/5Iupp7N7rVIKkri6NtiB0UDY5zZgvkS8733jiZqkB6zAU8f6mOBdqyV+rphQ
/4Zjfe5nL9g5ZFkgMnKeiNjqT6pwxDUrMzSITgFpYIG2mf5w8CYkVpT4wTob8oAdAP96+5xbs8dA
3c24SkE/7xJW735wfzsIxDJ7J2Slcfsw12V4n+OFRrgQXA0716yUlbPvAlhyCvuMnTTlmTQw2hNh
Gh+2ML/UoH/KPjZO0kjEHZ1CuEqVwuvsyrfe6JmaWe7VLbLomSf+jIGBztBy5Yn2ET+32dRMQePq
I1bWAfUeQzFO6utYOAu+xUM6XU/9kWCwbt2Eibp4QdACfJh3fl03H5C/JoZngd6VPDdb4muHQ+4i
wmA599yGkb76oPXYI8/th1OgtIm8mqks7NbFNW1vKzffVXUUPHdpeTE6T+3bNrdQCRTtBxPvs0H5
/Jw41nwtSAvDTGTzzjEh+qKqWoeNi3g5zYbXEFRCnCbdB4p2ua+zyN2ZVoe52GlYJqroPpTiOJXG
c9EW6ZNszeDeyyyCEGfbYKEE6ZDcMdAVmmsSexa1KlR4coyvMKhw11HJH3MAoxgDfPvDlMk7oNXy
qZvC5k6O1Xtne4dRze4HVTMB0clYXa2u6J6zRj6gPXE/6OwGlmFxuBssy1jFDQA7EXAti9v+1ZxO
uT99Ysbaj8gachIPy0JtmDz+KZl6rtIUgGeXizs7cgnMUS+q1iSyYgs1JhRtGCy/OtCAhpxhNHJT
s1PTg9MV7rWLA6JgZNeZCXD8CrJaE7+2dLkrxMmv1EIzAhgDAcDYfLJd5Hatn+YuZ3rSfuBEx/Y9
Jg+LEVDb2OLJLt/khHYFwiGl4xSLHnls8FJo7wrbdE0a4dr0EqxiIuIkSx13VTWmS/7GXU7Gr+E7
0wqwJMHh3leQrcKOq53F1Mcv2naTsWIl9S35ScD5q9v7YuMbq1kzmO1arWDoRfc56ljgEepnwIrX
T/KHZILkGQxcQ3L0UYL7nFcypvOhN9uTeo097Hx+bXWrpuzPAKuF8TvAJOKFYYDotGT+N1IOB502
71t8Q0s+d+O370ma94w13Uflsktv+i87nDZRNKzLcITsRJG9Yhr47ScWM1yfS0XsV2/CS9+Kzrv6
UcrVN7kjP/POVxmlVHuOg+oqQn/XojlGd1X3qzTgJjxVP40+vCud19qekzVza741aP/gurvYQuwl
6KKVbctgk7bZk1Uk8KHz4Z6V9r7Oswuoy3FTzbzcsriOY/OrqRAFYf9jovhe6TE8DqScjSairtkm
1yQjL63rSVqpTdQPOcDAPqwwHOOliwoEtIiWV9Dazoy9sG8On3o2Mkh63cqO+ECNiPbc7kXK2jt4
Xr/ujWK4xL9ircJHQeK2L1/Qh/p9lz2x4Fo8L/jTRNesSCfOFbMbmluUaoziWZOLDW4HRigBFC3W
zKTOa4+5aUCWZwFGYezfyctbKA9kZARGmV2wDw51U2xc3jRhP16Bau4Mbm67kftYO8Sfbm8gGWOA
plOLYY4zzRQH0VOfmqxSiMPsouGVaA3OKtvkDeGXv12RvIR6rlb+gGpT5IiUiFO/N5kYomBjbjy+
4xj216HPaQoLkkajhowCIRG+9LGb5Z7LwoWUWbB6rPXR97ybEfAZ06eddKH5SWwbaJkLxvrCp31M
848xSqs1uWXJmiTjz3BQj2OIbyCSDz4vui6b96ZA/MAt8qTy8HcyswSRMEjEgOe8rOvnGU9UP/vw
ZfptHkblYQyau2zmaZyCMPvMR2OCmNUO66LtGJWragf/C6BlA6HEzdy9DW5s9hPG3ATKdFgF5mKE
2WKcrbl8y5uC+JPmnbH1cCxN9cNU3aVpv9ugOHcNRgwvHvZ17ZL5h4+kKwfszYw4iVTcBRh5VpYq
knUzeRJ6QXQUuqrWNZnNDGKjiExUKtkyWVxxQ/M4cNfvKrPCQ4+XCH/Rqma0jxOBPySr4Bm5dMeT
DH7XhJ+smsrP4WgMjxLxkxclX1Wv96XlDAstdET7Z8i9ctJnnJqCNt0gknIQO2HWT8B88bO54gX9
M3xTZw//fada/dttcZjl5asUxfeQ2R8y5GQLS+MVehJR9HL6BH/6Gdn45nJFKHM5o17uaypIrzx8
ux30VWSQm7JBz9mV3kbMuibzLl533mWg/wBTrKFmdgvesv6IHHEAnvA2894ISNKOk/Il093n/GV2
CmGSgeocM3BgrQK3PyoSSzdQeYmYz+Q6NcOr3bfuxvBwhVTZNmCA6wi/JYKUHPOZqi58Z0z4Xc/D
i9bQMCuvfOui/IW29SnB29LBpZzyk+q7HzPMSd2WH2YZIam02MjVBIUWDbIqTSpP6u65T7p7Qrv2
9G8vQD+DvTers5s5WwtJ0R7P0cVw0I1x29843HI4P1OuEywouNdyupBEYbEdk3gNOuq4EJ4B68hd
GktJIF2ADJLdYxaWYuNO9oOEJtq1/lflBEcE/ci0CZzpodf1Irsfo6OFXmONKnxRty2ZKjWQHMhJ
zLCPbpA85LWP3RpAkWk297Pho5GQdrel9XappnaOMnrmG4SuRsL5DReV7Eh8Znl7N82cS2j+cFdn
kKKTH1GJbyK3CDiNoCTggB6orAOxH7mj0XDQhcqAGCzH/W6M4lfhu79mOPrLEkeBI1rLdzWhSQ9y
+1Ea5Zu1cBp6k7MX4Mk+UZbeCLrHjS/nDWmazlr24l12EhJphIR2Sga83mX5g5xwfuFqoNcUG0tH
r1PMHjtPNWoP4cWPLk9BXwP0DMJL56bmZtgvSTvrlgy+VeIax9Ekel4Vo7Ws1b6oKsEFZe6atZwC
vIlIDKw7HaC7Tg1cxhnq5dU06J0HkNuSM36UKt2EjvrURf3Cwk3/zElnPpRp6q/sCl+NZgwx4CPU
FdfBYM7Zv/CSoLq7enaXrFUZXepyendM524wwfOUJrQp+09BPMRqnoeAVd56mNAhW/4YfcW4dM81
0/cdHJfqHLXpq7RfrSzl/lCm3yTl0pBqyrPyl+0ItI7R+MUu+X1S7LXB4B7cEEBrnTeElGGsIUSW
EF7EF+Tr8lK4b6q1nnyXNXMRpJhl6I7ipCYS3ppuxFlkZUieV16fp+s69pw1uqU3c+53VD6C2+p4
F0TNR2xGW9lxGZFF+zp2zynora0PK3w9ml9VNx8THfVb39H3kySz0ExjIjp9o754Y0X3CsnUz0W8
zVDerSDN67RsdmY70cJEwbDrjOJ7EUE2hmvi1SkAkOPvAie4M9LxBXHUxpT8wDg3H13+gLWTOdkx
jIgWs6lm3EPczubKnvQPkuZwrtlwcClBfmVVweXBSc/ENl4na9wMIdlSejR2qZl8tWWFKrgNf2rI
p1XSx49ja+z6wbuOEzHFtaRFC9oo26RhywhOkEpZwdIKkDEaGeOX2ZbvvgBYH0hAqBC6yrWLa3ov
TLHz+n7asBdfNUWPdW4KLh7xgyCW0DmRnAWcUTFedUhIWHe4PdcNa75haXQ797PuvXDj26yfRKp/
czWRV6wsiAbwsgvyLI0/A//I68x4JCJnGZSA5azcNIjWcUNGn8cvXBunWfMsINs3L3NGJUq8YFpF
8wEeJrCMWTU00SXOcfDH+Ji6XWsQrRzNoThI7s/bMC4+RzuBxSLivWPQRLs0vU81Qb0zSnFbr+IY
x1OYPQjZ/6KTgDhOFPKOXvwtAp2znVyiaugWyDjtw/2A/A8eWEM4oKaghT9pmRRhRcxf2Y1/dJe+
CyfnvjKiOsj5nW1Wanujyk3o7Vz9Z/Zv5hiRW5tbq2iMPmTQCeBO0x8Zzvct6+yEBECmZ6yXMH+t
sWTjyZbOYWLmRE/AcNJy+MNTvp0bLV3yol+pugKHUjpcZHW00hr/TqrhYCVMwho5XHyGnvaAZagB
h7TrVAst3v0ohSCXNe2urluSdqlfjRwMve3sDIMsbG3B/vJsy1+nVn7fSPzLdlFsEkXMnu5QAedy
zQUp2TGH4p4tC2tNgmLF8/aOTmjamCokc9q3D6GC8TabOJDadgBDIuNHOwGbYrVyKbXxx0ct+zSS
5lbg/+6y2qGgjrlm5jwxtW5SJHtmvarqNoXPz62St5C2lkmMWXloSipk5A1Zmk1U7OJyeiHU/ldN
CNzeYvMLBZoJRyp47oaaIlKDUEMLSICykU9nsw9GuDF0AL1B9YYzyPhTMLRiBDe3p85t/nm4feg3
XYMeZnoKBxsVH2pKckgWwtFfD4XVdztV108B5GTgQgixiSMZZ446QTTLonxaz72sT2bWXybscrs8
sWERLZ+6Hcrlw9H1zv7gpntiNKvT3wegVfD/b3CieNaHihZyWKi544LJ/evRgtP9+0OI1jN3dLvh
DjiJU8MZCoB9eWguESfzcohhlq9iNSV0qeSP3A7GkkTy94fhApkf4m/p6epoLDEijQhQIN4e3g6w
ONDku/WDu5CiigWNlHNzWzEKQorSGO3pdpCsGv56JMJotLa3T4aoREDTL19UWnbLLzR/iuWk61Jf
YQUny+F2cJFxn3KF/T01tnNnf0elaLcBvyZthrUOot6hQEAYvI4Ns+OX8FkulOV0ydMKgY+oY6S2
jJdjFvvEpCNDtpWG27A8Hbc/+PaIUoc/nYWRaXibyB/WnEQMzfJTEbvDCXXLbvHMiuXVHd3Xrpf7
ghHFyp/ZlDh1A0KhcE59kbiHcIRNCZzgrAyedTMDPPL3K3N7tW6HfnkFYwlRA2mSdyli2iZ38oq9
z+l4z95eowPqEUlDicYxZPvXMB0oLgmOeC4SdWWY2t5bVWoR/tPa19sBcWpQwWyYXGfXj5zRUhMC
tPFIBbBUY59FV/40EO9Ccizoa5dDuxxSCvWVIP9hX1vChXuFbvj2D4b2jSuKe2DW2BZWWQ/n0llQ
uDPAxuvzFM7OlVkKoz7Nf6kzVXJ590po1Miz3NbZyJiEiJLNNlsTUV4VpqmDkQxsruYM5gT1JLGK
hWK4SSZg5dTFpcvGazaXr2p0yg0opU85YcYXXp08BI5OHlpWGFfdsg0LuwxzbOTetSrvcM4w5Exs
9iH18rV1OBsQDSLjvgOURo8cnvGfPfc5i8eE3cXldoCHFqLZ6F+l4bcXN23orV3Gg4MwNjrJsL3Y
w0SOsjUhw8M2MECO7+EPNP3zVM3drmDgSFUaJvuiqt4Mz8RYm8/X1jT8U6Pq4GQleMTpIYWsUL/l
//349hW3g8uNZpM0SzJmh0ExV20JJx/icoRvtEULkgLg9LPB+Otg//V55gGQWDSz2eVfgsQhqxUo
2UZEfn9Nh0ZcWiYCRWAgpVflvQiG+GDKZl47TU+0KrOxVT768U4PvRrgWZr1LpBWtSqlry+3Q2XW
Z5e8WDZOM6oZNy3Mi+sqgsBhUhxUg6qJcfNYVPpiQf3eGY7/h1WY2nhERTIB6ZFVDqWJg80D597n
SXhJE4iROP76VRM0VL3L4fbodjDsEYA4dVFLRtLldghZSm2YssBrJiAsbapdmBKurCOyMXo5cbBk
eJga79ckGShSGqNvqhoE0wEwJEQsd8b4M+xNeWdOcFwggqkNAiOfm/PI+irJyw+7A9BgtvSZIPLx
axYB8TmZOMDS3fJD04tFCV9PNuZ9hesWlljfxNAbOvM+dTgEImQC58/VO4xU5r/tn8bPf0fyqcZX
+Fz3Jjm9M14c0DU+3Fn2zgjXphdCN9OD6RfepdTSvgRby9OMccyW/DuqmV1vDOlJirOJcebckdZ2
zNhVBFOZXwZjyC/uNFNMhaFgCNBndXLs/YCEUyhrq2zw3SU4njGoRm4VsKTZhQMq94Fl2qFTjXvq
WuWfFCUbXIx8j33NRuxlzXTfjjz2LH/nmFxeP80jBmUqAUfk16skaIsHnRBoVleWeAUScR4R4JBv
NI/3kaIaqhLhnPwRV0PoU9EZ8/Rdt+yuk8J5lMqAqY64mGIVvQwr3g+6nZ92z3I4aDJUt8rHtjuU
n0ySo41tYQ3Coc/yXuTbASbvVlYdVseejFzSgc0X0w3YtARb2RvJKSxi8d7q4bXI2cAZZV7ztrHW
kUU5mVcBgdHlk89lf8+uY1egFaUzHjABOBRSasYX23lgW5WX7hzpEe5RI9EXWfITme38EOYf+FWx
PyZNfh/PJd7zKR82uLdfCwFvI/0sFBKHNLir1cgU0y9ehZm9D+kAQ8snZ3jwG7nGHAZmBeHGCvFO
cjDzIrraNsOBKoi2xTiwr7CDgFEI6eRRWewGz+EqHI/pGn/7spHm6hwon7dGDc8wM+MDGMoKFun4
c47z9moFLHRlbx6TDkWESZh7yy6jJ651bXjiI0TcuW0NqG8DxdXeEcb9gHSEd0ECjJ4pbGgLhAr1
cBzCXafT5JywW7NAQ6OLw2nsBtH3MHTzd0Z+DjOsnuLB2qs8MRfZd30EhHM0QkZ5LZ7gdUXg1imK
GVhiatPEljtanaoQEq6yavWJtm3N9nSPIt57XVZ+Gsb2nuwjazNGGkgZZ/JR2v0G46aLakIUTz4M
BdvX7h0aLo/NEuDdbmBy0+upuqqyhQpQh9/dWLjQDAKmCQOBDuTrBMXCK7WTbZSrCuATDianru59
zb3ZTdvmUFHz3N8+dztUSOPyJDtHIgz2FWjIrZdwf8IaGQAWwfeedwWeZJLFPAHqtQM14KMTY6Mz
QrkFE1b54juduKPA/iDpUJ0kCVvrKGRQj0LhqQofeHlHNiwNQT8BaT+3R/xp07Vrn7rWxr0ad4ca
+DD50BaGt26AJzsZz40mR4lRp7luWOttZi9GQ7Acbo+Yvv3GVxDtAt5BcbutCY2/kJR1ashaOjIG
ZEk2SigUhqgYw7kQi+OZxWFArB2CXLxNo4VFiuXzyogi/QBn64X3bhuGADBIMV8XIz91FCXMyTR7
Kqak2XdR5RMEQSZDHrEGcOTVkmAHnRw9cIL4w4SN0iF3uA5dIa8auuV1wHy2F13yhdEzuc44YDe0
S2Ltc7uomD+Bbr4dG/GlzM660/i2Yrtm+u4S+QxLwUWlQSaL2dpPdT8/Yh3yDy3rbnRK38qh6qul
ey/ijsU7FDy899faKjCWMx5JSlK6yb3YTIqZbiSNfVDV6TlaDk0t8YVX8RbzYrFB2f095psh0+5z
TgMcu07NXRnXwTh7cGaLR0SeJ1LDivMYIgcqEEm6jqQdZ8u3rTK2lFUSH4YgooC02aSFPE8dccnE
re1au8AXgARhVaYVXDlnwHhclJeIaRETGxQJhjbycwGD3XUs6wMXHnvdWjjgsKp8Q6dgoR0lLBuS
fPHgD0wqGPrsSXhHZ4OYctmRJSs1pX8CSqtTmFySUPxBDQAcankdhsaVV3OgvO6xwdo+E85hNH9F
gfGzEWBW5pqkQQFcPOr8tzp2z66mMohilwjrFA4W6sd8//8dSP9PBxKbg//dgYTqMCu//uPX7//4
/Oq+cBr8Dw0i4bF8/38lHET/CHkzmJG1KBERdXj/okF0/oHo0CGz2PFcoqoQC/5TkmjzXUHk8vWI
D03n5mL6px/JJuHAdVh7mJ4T8HOd/1PCge3Y/25Jsuwg5D/3+Km+TZ7Dv0kSCyMQ4IxhKTj5qNee
N/lP4Ri8EVL+Ejhp+bxUjCvbxRCi8nQ+Zm6MN9iG/O2mtTjG4VRjahlT4LLByN2wIMOkL3FRujos
z8ntIVg5cU41msXbJ50ZQh713UfeW9lLuhx6IuYyACVMiBkJB791UFIhR5IzSPclLEv5RyXGWrDz
+dHa+7kd5bYhneee4Np13ixYSwsH/TgRTh6QsbfY2x/maQ6vecnC3ByPM6kfH3GJnzO0pdrfPnQY
WDDddqDpSyAEQ2AA+/Y/mEh6LBNndAY9yZRFgGC/aJz66tY4V0xf7sBfRHuivGC9B/U1Zar3WIz1
tBLwERg3Y4PnydbPUp7MwLrvfd95I1bxR0MIlQaqu24UWx4jj+7izjYPLhiUltw+uIgaOhwuKfZK
8wi4KaSCMYuzCTHj2EHg0XloHhFf85/g5OAvd3AOR6QBUsVMLSIGEEieM6TPPpUbMzRJpmwrcM0M
2D5kc7UV8fBcipapHAxTl3Vc5pAix6QA0czPJYmY1RvAoT5q+D2W1W3SVtO9mv0fyEm5AOZsVmMR
5mz0UnIbUH3hZS0W3fO2RGiQLoB5U/4IS6jRWd8jSmncPUwCqIPTLmtTg7UTU77G3rIvneF8sKzu
Zbk30eqDfKyZcgTNZZZBf19GdX3U9Ecqqh4ds49WBo6MxzI0EM4Cy+F94CPkXGFcCrd1gHtDYBVd
CSvQGxWDd7LyuYZfHUGCrrBeu6xzSqdsEHaQllFE5pntNfmQNWKeymURm3neFo3GU1BZ4T7nzTCA
CAVU0h3dQv5cMoV60ch9ObvOdtQpVhA239tYEaZYB+2DdN3qaEqUVUwwpo08NLZfHQoaAeS66kUa
zWPKdga736Q2lTs8tdmIVaBhzuxTvSK0IHKBmh8nCLfCOiPYEzs0QDPBIAWP/yZJIDzhmVEwH/Ls
3LJOBsHmp2cN+YVAt2ba5QsXoV85hgJyKT4Bf6KTyR9CRgqPXIQOXSm7Vypzfz05EQHMbB4wCNj2
czIjMLQ7/0K8ZXtSiP+iHEB/Ezivgcsc1JJ39HzFLzJDP73Cal8htX60IyKmrhhtBC6h/RLa5ZH7
4hHG5fyiu9y5INJs0SsUI+QdVjfSCxyyRzEAxpNit+qjjHDgW4fOXSyj/lGHtXxE0rwOsafd3z6l
7ARRQOM8uKmUqzAkN7IvkC34Na1tGcSHxKIE0ohEj5xA1YqooX4R/iAJDJ0Hkcj8UZlEmwFzsXcm
U/GeS+rOhFe5nfuyPbWFyWYD7i4vr97YrDNHplx3c2c2zJCa+YgbjjI4nP4YdYqle/a52U4LTZ8g
M1bE4TdvxHIbIqV8MXIWql2eD7uhbDaTM/dXkhCnR9fP/4xNNn8m1Qwoy/dadkQJrYMzp/etcKq1
Uyn3oRyA+MaDx8ZkzH+alSXxqon5wWrq+EAQnTj0jdnuGj9pH8Lxy2u7gZCmFuNxrv2XHITpzhtG
eR5yr7vSaLgIrbZx4an3xA+fcYOO323zy6kRemq/fg+VI6BB58YN3t0WlXgSY7KdS5hcmd+Wv1JS
zxKj+Z23mrMkEfFzKXp/F3OqnljIjVCm64tPMNomJSYNZdMSrjhVv+NEPrZcet9bi8hG1KXtFSL9
rib+9DTZuK5yu0Vp1JW8ZCZZefOUvjbLAf7RCtl89eyFlOdJVrzpXgIZ6Eh3yDID6AlRa1vPMrD/
qaA4daVV7gzGZE3aRVsnC6wjqFA8SGH0gjUyuxj4H9ca5xaEIadHEuhC6nUEXlQ+38562EYh4Fqh
gXSrxrmA2dgUdl5fyZ0qdn2W3xe6xEMyIzMCWIgxTXL18OzmfHsUC1ssMFeF8EL0WzWg4mYAmZz7
qSKXZdSsjw1otXSN9Sqa8gSzyzA9OHpKH4S7aVVZ3/cgQQiTqBEUCRpriIIY9ZH98XM4NJo1TgdO
rSlSMoU0YZq9c00xz69dVQHim/Of7JCRPob7aQR3G0r6vypsW25FKuX1sJazrvzKXHXf6ehbLQnO
xPEeVaz2ZkJ6/WC4T10izlOTbSGWwgzPLGLe+3iTsq2X2gwO9Rg8jwXrCt6OB5Xb+d5vqgl6UTag
erXeKjmfnbi4i7zcW+v6zShABAd8tzmBTpdh90egguZiM9eHhDMgD1skKxWXAAJSTBsIS1hmuCHy
EMJoR1pLXOijW/J3t0Px2+r89JKLydqkQVFjLABKM6BNLXPx3cMwMMhU+A28I1mVNlpdS8inHN35
VtUlaSMN7+ZOoNOy3Uo8qK2vWvbncZm9STs/6Mh+GGQZPZUmnici/eZ9KMSwBSyk2I8RpUb8kb67
PeqmrttHoONWYoyfsnY0jy6KMNlW47YaCKZ0gCSgLMet65BBwjiQIXczp5vAh9RIwPK4MgK8EGKG
bm6YvHq25Rl3Pa7beQyIOcGhFlZW9VAuEGcdWOc65sLoifXYqP6uhGt50gpx9jCjpG3d6NqmE/Pd
nOlDJH4SnwB+GF7PHVPl6k5NLLasH13RDj8l+cFD9p/UndluJMmZdF9FmPtoRHjswMxc5L4zuSd5
E2CxWB77vj/9f5zdak0L+IXR5QhQoshiNcnMSA93+8yOefUtqbtX4E3Nsm8pGaFsZnwI0MqN0Xvw
fFAkTuUTNDCSnvLa0buPvVhfjn5Q3rQq/pjoaRsKBpZwewhXcL5uY3838vuiODSYW2TF9RLqV484
yXsSOUg4k4lfLEHTwpOjBh8mjBr/9zq5hU5cJPUHPBN1Mx0wq+dbZDzyGc5eZn6yZChXLQraq9fC
i8qFaRodt6/YO8k5rbex6JoLNAzWQ1dod5NVN+smHoz7jhoaUSJ7OsGd1dTpOkooudUqK1g76OOG
TTNTWNz7mIqOOjKRAVBsTevJK6DvzcRKucLHzZDITr0lGzcu+vGFDcikAPXzOiPbtescLDCOFb+G
dnViZ2+uuVht1IyKHaASxQ2+N0A8Zm3m3hlKPGElWWRCOPnYYLKqCTJUqfcSgUkkUOwyxBwBw9oh
37Ls2n4N+IYmGDepVz3lg7jndI0JOjNyYRXTgUIO4LKUke6yCOp60lA32RPEbO0jHm5eDJ/umoEK
k9akCVaDUoJzDYDyqB0pJ8WO6TL2G6s8OhU6aEjsapsy5hisO9khK/iNNYBMBx2LDicfxFgP/d6T
z25uwkdJwKEqbMeIiyOUVnPUJeYKDKPhwk3ytV7FNDVPxd7Wu2oTlJa5LSz9Lp6j8+wKsttuhmYz
6Bs4WPo54lVZMn3GMVQlS1fxOwTjHlYs+p7cJsK/x5nAIBA5FEdCKgXjbC7AiS30fTIxf2yA5gcm
lTOysa1NzO550VdMPdx+8PYAccDotWGz90PKhlwL43x9JWNCCrTASaQ5bJl7t+/u1dFCx8Pr1WpB
F6fQzbB0hZB/lO2N5qpREAbNMr6qHevrPBdyS0ybvo1CvIUxO88WkOK+qIINOBAN2lU9E5LMP4iJ
j+spSdiXZDTymNZepDa2rQk7S+Pnw45O4etolz8higxF6S/0cNTW9Hlzxc79U+o4xtrP1WWhmRKv
1liiVYnVwFtgqUE6WeYDXiSdQjHDcz4sF8ZlL60jvuqlYdcJcF7nYqpBnsmaPgj+lfIP8RP14Mjw
PiGq7yIKhRM4Umw2XZ0TmLU1MvIlpCJvsgF80hIhW7t69oqn88mlrtvuMO5RoDAB4t06CZ4+P2mL
Jdt1gKJAHRjxbS0Xz5nvx+OCRWY5tUSFylpB10wEEA+zn2ZGpK2Hl1aLH6vIY16MrGbU6n7XmDSw
yl/x5DLh0m9h65vrHHkpzjn3QOkolyHRly6hIiqamzOLyi903347ZQ17p7i/JXZ5Z04EvojpIp+5
ZbPmHdmBREXFsmRoLYxdoHPBFL31BTB+jzcZLO/UrmrJW7jvKRvoKfMoeNtjSyFZQ9B6WOpjfQy0
jHH8jPdhttN7m51YM9ouGSnvZyoCTEbuXcPymHnevkCnBfc0UXLk9jSU3eWWx9EiPZGbgpxJwa4F
R2r0vZcxfLcco4JhxtC+NrkqDVZ3NaDjptr5gq2a7gAgYEPDMT2ZiJYNDeYrX3x6gfsZudSvhdoR
HiXnOY9BiJNf/F6VoeOJw3CJGxHPhxVb3TIPgh+uLUBUecHSHYyvUn07CY6Yk2D6luhUkulN1S+7
imPJnBofZHbxgAe/bKP3uZ6GfewEEYIlIfpqLD7SqH0c6mnb4KpdgDhgPlY3W8zFL01mZEuvs3hP
GDi+kIk9s9N2wmJk4WJ3Yfb9XrqEnGp/2rvuOC1FBkvXtyI2OOONe+5qdNHWhdtiRMpLypZTBlg6
mWoau35JjVmQCiB/P8Ru0pB/IBL5/WEz+RiENC9i7+ZXe5KD28yjAyMEJ7CsZwoCwWEYh5mf8VBN
3G5jwAsE8LQlrlVVEEFCJUxD0szJXaVn7b7tw7sizHwK1/sn/KPq9/lkumauY+4RGDbOWhbEu3Qu
52XbQuBjOzksNEa3Kx2mMjfneYWm88pATbvkk0bzCHZxHZzhStNJEvnU1aBgJuvG4J4rfWutGbI+
RWGlLzptQjO33TenPDGNvVn5zLa6zBaj17Z7jKNPEHM+R624YdR9RE4qd6GOQw9SO2bnPHr0gxkN
hDKVeSi3ZUtnSz4y7+lC8Qa24pGC5KPdcCDvHNZmjqiLws0YdLcXXCI3ggXkxOKL5dNcENeGvjG9
TCxwXG7ahP42ba5uUVpc0TdXFq48S8/PMwgZbvbhYnK5OVTgrTynPqQNQbOIgXY6+tHCdakgQGhq
Vka49L95r51rYu001zOEmm3dZQeLmLWnkXHMdLkOePErbGTEI1VDyspNhEvJQ/rqDNY5DkxvHYoR
s07xXorkg5TDUYM2uWEOAQCVnyQiGl7KrVFSAxEzFccM4x5bGfdL0+3zZVtwYBEVHjyTfsqCrkZT
6xcW0VvSGpCyMVl1MZc3wG63OmJobzfql+pcpnhYRxm6ZPeZgOfaJvGPGm6uXMQp1tR4iG5jTkeD
YSztLvaWFpBp0+2WkU+AoUKsJu7hETIJYnBrU2E/5Kk8gqM6KejuttXCd2mKNUsADo5MNSwV4Upq
lHnheFnqwhWLFicolVlhSjsLM4a+RLL3rf4dowG2Uw4E0nA+MHl+5HH0GDXdOSnAfQ04h5lsL1LU
DoxF/SsC+3sXKCt/nvyUQy33wpaPvQSUY02fc5GVHFnERXIzZSntyfRzdBFvRu8pCAh4g1x7wqIv
MURpS20wH+LkLlUidh1QepkAVjALGkHDuxxmYRMRwwvy+6Q1fySqtaDxbSoicHURQTlMhvjgqicl
5/eHpkr3KfeZpTmVlynaSreTG6uuyxV72pKmQ/GzisJNxEjFcLWt1aWfdaFativTWFOl8zXFmrbS
a8yNhEawEKCuWZnTLL0UCb3uHv3YXlUhPS+F1d8zMfzhWOlB1y28b6RmdoLIQR40Z0O3ySYy6vFC
k9NBxzJcDT4+1GEjh+aT8TMz3ro6cf3AnZEEbfCeNq3xFs4EVhL6Jz2u1BrGhOj33hwBcYl5tmtj
YHA5kKWBkCY97sx9a//Qy+lWebRYm6QG2/o1IzJMQ93Cn6dtUYJxZWVxQufRtsVLq9NA2DUv0gk+
yp/TZD6OgbNiO3WyAnrLeI/w7jUpLnT7E8DO6xTj4aSx4qnysHbVDZPParpRFwj+EudCYmHHNTjE
M17AZ20vKmtdfRH8uaeT6NoVrAf5zNKO63XhccsZa+5OeHmwVCMFlGBltcnZSdt6KuyZp6H1SE2r
CyT2KaCujBsmpHEFZOOetgJ3QbLrIc0R2mrDfDEc8W691YR1I/Lb24HtG2MlcE8VXUCJby+MYxtw
//FLhpkUHS29rMuxV3ZP0WC8jgnD3Z/g2u+BOwSLa1yjPcqRGjJ/fE7jcJ/PnVwx4F00clKHM2dd
sh4sRgPPEk/Ii61zFwuj6QczsG5jO5THwaw7EdOg/NU2BLPk9L7o2B3V1gdE/Tu9wnI51wx+A4Nk
amK/kG5Zo/CcfV9AIK3zS6A1v6Le38RT8uGI6UL12bt3bUJ/15rjHWz4ReVpvGtlyPfwNAofimFj
Tt1HP0U/iw4vfWqWP2c/45oZiUoY2k6a0/vIQkv46KkQNOiO809dAnukaxKzqVntehOPWdwkNhRw
6sFIrZzC6GcSYBbUIIiitJIaoSEJc7dcityp1wIvH31hgbYoGQ7P9UaKissGe4ydmmxAU9TfoPB5
6syh2Ez58NwY1adRslMNWWfCyd+lw/wj1Poj+Kpo08hw42X5pQp4Owz251gS+soLTu+YL7FFtvi/
STFgEvM200j0wpmi5xzprXG3FDwm/tAve486oGaCXO7HzAU97JP6qH4dq7upyVpN21fd4OcdKSRj
Trq1NC9Z9+krHuppHzC7545RZXwTuXY67VXPwp8Zq8LSN/2bW1js5xuayYqeU04fYXB10iWuE0Li
3s5suzujx8OYY0jkCCbTrbGuKrHHUgibpfqUnmA/1afDsqj8TVCwIkPT3c5AXixvvKWCLqSRFmRV
joArZ1FLqESspaEAeY5BZO0PDCcNi/1zVYbmmgoxlnO2cq0AMGk9xVN6bogtdnWH1wgcWmAechuU
huYhkBrfa0t85JYwEqXP+BEdzVy4SBn9fOv6ONinCvY+2Pe+rvcrGfQPeleAkc38ZwCGz1GkX4ci
H1YVDmZT2HfIPhRvBjXBArNdJLZ1MsoU90JA/zFtzeXM1j0Y236bRQ+Vpj+ZYOCWZey/ScCdbOq7
M7H0c4TKvqC9+r5JxCPwiqZpCEBBity4EhURquOyCH0LJ/78rlkcDeAG9JDmkEzeRMNRLJzZ5AOj
WxE1+PSLn8xObkRRLhyF+RwV3KRW1I7VIYBaMJetu3LlQy3PmeAgnz3XBfiXOPXvzKo5ahm8VCIZ
OvrcomCLtOxtUBV2CnTAFhP3y3gLSnAXU7dNFpYxe43rvbR1ZgcgKSJYDqiVxgMJRp/isWFHRn3v
xEFx9GPnK8/1D6pYKCh1abYkgc1vNYIhMOb7iCj8kq2u0lYIANn1l+XwVioTE2wogxMBsC2kiIR8
glyV2uSvIZuQQqixyUNgTZdQ3MGITcEaQ9Ijb6hpM4QgTcPmDe3SPFZJcsnniqk4nnKrZ+HyNmSS
WIQtnLp2wdHB1h5dXW3uyWjACI7aW0EaCc5QgMvefgXOdK5HyU2oYlQTjhmRfOuSRyDDMWR067RL
rLeqqq9hYVWP3KIpaix4f8Tq82Zp7cKECFzOLbnO7ORBj4IXIJriDQs10mHVeHuQ2PEtHj883znw
bu0XrQkoopfAwKdpTteZWWg3Q03ox7Z0WQkp1PE1DxNlug8m9463HMtXiOOPuZtFEjZrt52KuDZF
vwkLo33W7a48wW8GRu0PPw0CA+C5cyqCRT2dZ1acxyByj2xXyzeg3PrGTaZhq9XUzWqD+4hiDmyY
vZVIm2lTVlp+cg2jX8YqFhvNhHocZ57PDSg2UGQoPW3X7UIwCuus0udNOctx6zACgkI7kv+GcdiW
JnfYEdEijcpm3+c61rBwjjAOJfEZH70OcF8H00rCepyiYlsGHA5K1VIUmYMKDPdHAkreox1U1rnp
6kPQ1S+Qc+Q7LYZct0QPLmVnaOjvww/6oD7mKNPeLKEVqwwPH05KGguxvFyEQ5w5UMHmXkWcsegv
QcZ4d9hV3TuhgtCpikR/f/j9wGBaQp/HJjg4d6aKUlsqaN2zMl9pV8YHpyLX35/DTAmPSwWyf/9b
MtrkmLl+VGzbIb8tVJC7VpFul2y3l0X0wFUc2znSceM0V5EKghcqEp5+h8MxwGAIw3NObpy9QX6e
SJJLFSn3ZkG6fFZB83DBAX0TqPi5qYLorJuEH1U4neI0m14uAuszzyt3Amr6VKL9+8G1Cbg7JN3j
78w7m4VSheAN0vCRisUjFFlXqaLyVGpy0FXxeW2Ci60C9ZaK1tsqZD+Rtmcz2NMrSwrfUw+RCuVP
jCxsFdPnnbKzVXDfUhF+/Cr2FWi8TbRfqJC/RhniqlXBf3bJ1holG+4lNk2QRMVKjwlYOhORfFPB
A0yFEdDhCcydCwhmkvOaEUUEdT3AfRaKbp2MXnwX9kG91Wx3pteWouh8LFeGjV9MMiXa4ufTUEZC
kA5y/jIK0PgtMfMlbkLUSaz9fcr2pDFQOr2yhzAehKil2a84Bi3cd3qNM0g/13S5/JjM6AY2ey51
55OlaZOWDRIrEGVeF2d+rnOSvKVbbAzQJPCK/Wm+VW2uQYup/FWnGFwWt6at7pRXV2PcWA1JsxKh
e6tUXYVezeIM7CNZSmLDZWs0+1ITWJYabQsxZoLdVr/gi3/j4AXNPqvGFXTm+kWnASK3qg69l4+q
+bXQ2vYun6Ca4q3aOhC3yRPAH7Q5uGKmzr6mEbuRQexoVfB0ZXF1atKh/P1hnCYL0kgJOVQB/3Od
OheL6d9SSHOnZXgJQmxOHGSSdr3TywhcRtXca3IPkH+FwjU9uvRk5b43bEOk/YXQqQVog/JUw+0Z
gwddWHuNAoa12cefOREDnjvNXUsjG1FKzU2e22TA+zw6lORYCn0RBZQa+XZ4YSLanzgdA1n2h19O
WwCInEDZ1POnoF3HDcNtNiViYfh6u3JNXGTQzbvuINojsEKeMde8NFGzpBTNo3ozOrZhdoIVvk+S
GailXqQb7MekjRHbPRm+TXZ7JnbPi5ZSiNOHT6iNKTTLycQK4Uf1tE4NuXJ6dYaKx2TFCGxYF7Y8
cQq89Ly2j/mozodaeEeOg8NgKH8ZjiYjEPQElKXXPYQGgk4/Gs9R4lfvNrblhWW0oOOM0F83xJix
tvqrgPrcpbqUK5k/z+4iDuIRSSf/8mQPFIgKsYDkT242e0633rJAasGUmUPXgyqHQ5WZkY+mxqlv
YMxzcdNwXrRSwz1r+i92q2G/8t/JKhBUMSm+UsJ8npovuhvjuUj73YB2MMtgTyz2o9WbYZ+2okCH
fKxSU9mAVSG9Pa4rg0Ph0OpAr4JDY9NEIPQy/Ch4vQHhuLiFd+4Q4mYcCLrEgj51cnLzKm+Spzzj
U9jb530qKTYOPHQkTJUdFgG/1KKNCKxdnicj079W22uZYOpZlScmwS17GewKgX4BJe9fQoJwuq7R
2ik5Twnac0FMNre8oiukLpyFGSLGjgad20x5nqcysSAvEPcURrXJ8lyuAt81Vkl/jBIjQE2AcR1a
VDLY880H1K/XI/NXl8NOS+uLkS7cw1TDYS3C5ksANmhL/448ApaF1m1XgsQuKwkI/uxD1NELoCvQ
jiFSnO8xW5iGX1Ud6StHZ7BFK2SCwRoyYI+DdudK40gb5d5x9B/DYD4HbnvVGG4BE6VxllDUsmEz
kDkxlB9VDeVnFMTo1UMBI3ZfafKltsbX+ynohg0mzffZ93aOkUpy3712hzPl4Ee2z/ljJlfpU2rT
uvm2j03czSGNiWT93zBqLfSSyRlDTora85QAIla9Ra9DW4VwCVZwb/O6LEIHKkxY2WfsjgvHbR8y
r3yhF+lUjtNHUVDq4JHNSMGBBdFENNmL19Ugd7mI9mEXvGXQQQzaMdatjJh5CKwERk59rsMle7Yt
pGth+CdIWBMbqF8gyRRukElmomnPWkE+vh2q8HWwGL1R/vc7+MPQHL5Ar7tj0KXXrNHNq6p/dsv8
4jQy+kDA0dgcjIJxeVvS1ZFRNC3T+OpE7M2EhyZXYte8z2nygwXgshbqRfKRtv5lchz7aQqqhAwo
GtXIDMeeWucAFm7FHmBAEfHw/2iadXL9/jNDRAUIHFmncGqsU9Kqaqb8+o/PpPgWVy4QY46VtnnK
+t48jVWNRK9n0toYTOUXWdNHu1gPHrG4ulgwW5ceFv6kqT91Rn+I0FJP7gjzYQBxtmysvFhxK7PZ
V/ZAcdUD9zi6F+dmWqahq13p/YxJC5EBrETQ7x2gRosw7we5dAxgNRnCaT8UD7ZtJ/dtN/arKUuH
tTdqybU2NiwC5hWJ0ry6Ab0eU+KCicy2ABN4HZIbtajzMTe0adnXiXHzCyqEvCoxMeewz8/9Vl5A
Q3G3028zluC9Fn/2BYH3WQvLFbUDZF8rSmUHvSUXqvJSuUx7FDi4CAz8tugZ2dqJW4h5NRgTOB9P
gtMbms5MyGeqnJOTD8PKtM72pBtXmei/arpN90nfnivIIQ8dgyMOcZmJulxcwcFx7J5WpczF2YlG
cTZzvGMYVLdt7+RrUlPREp6QXCXMEDZVpL/mwYSZwpxJMvccwXWzuTO8mjNuNHlL08BGltQkt7st
HOzoKQidls14trdcNlNhDorPGva8a8xFks3xHvvwrRmj+FyvhGUcCTUZFApw0qdeql26jT4ShuC0
kmTNR9sRcRrTMrsn/yg3uQnvmHJyosWewQQpHPNtSivXupbx+BJVE02//ANJyGYL0wFWmA1HLsdU
tegpfCgZtB/tvKavouOeEYqKRT7LFI7ahKxFq0zt1i0bEyN6NpgF7YQGb/r7Q/gD5eHfN9ieIwTJ
pvjV/qcCgn6CeGFHH7b//Z9/+ejy0bdf1b/8kvPj5umfv+Av/8nmv7//Wn4Vq4/24y8fMGuO2uke
y9D08NV06e/f/o+v/N/+5d++vv8rT1P59S/Inr5hgtj8/yP+f6eBtsXfNl8/v+qP9H9SQX//t383
13q/+bbv6bordGFYnvLd/gH49P3faAHif863f9Z2+I5/mGsNH6inbnhQSDzlv1WW3L/D/v3fdBsX
rE8oh+4A9a++XwWehmvBTrvIeQZ5Vf7x8d/yLrsWpFGb//oPoev/hPt0hGWj2fgCx66qI1B//z9w
n1HvuLY1WP6u8tkzh63QHmPJyKOlg6trTHD64sWah3HbRlvOxPT4OpO9y3Ir3cUJ5CR+j2CX9xnH
IYTLJpi1Y2nJfMWOT67qPDhoFXelxLs6RuyciTDNPts23PHjshGvZj8twu5r5mut6DmdH7gNLymH
XISpQ19tuMrMZFv6kpnZDXlvoXVXj6lstm2qYwmokrPf0h5uxI0W486Zr4n204ReMs6nmNBFWe6H
aZGxu+aOsY4JqVM5tqT2nMBWsjFN1XJbLNWdr4vNlYSH0ErB/4mkOHK61BWZa+5BFM97+8RtcaEy
Awskdoeiid84HZ+HkDNK6lnJuhvdCKgaCKIowW2XCqwI8DndBz1FTMFnyhCkhprE+9U4ZXr6yzwh
zrtsdcckHF9nv17F3Nb2jof1EvlgZzj2T3pTsHkmCGmui1bnNdzNEKyPsVFq+8qqHxsjIzNRdTxh
PVMi3de5e3gfXjr2GzV3b8gwakmNat5vBAgEpka422y+cGl43o82wPTURpKkXATMp2S2QdODfhmi
BLgBif6VhjFR0zW09L6N98ag5eu8nl+NoWi3etsd6IL5LOYuUwrcLjJzE5b9whHZWRAwwJmbPTt2
gpro4Lwuwp58N5vRNsHf0ODvEQSyl5bBkU02JqdEjA93Zl/8QMC3/JnzcSoxvEzjE3rclRmEkZjJ
Yz3QQKW8zrlNvL3pxbpWjgbH8enz9AkLCbw4btYwlJjkgxPQdQMsrb6Lim7e1YDhFh3eqfVskpRK
As+hPFg3CAjFYK7dGJfaiIGyjctya/cJzPsieceLFVuxem5bipkE43TN8BOsNhyT0iqvVl3L8Cu1
S8IoFUTVgdqiVZ+PXGRu4VAxru9iWYgH3+ya47+/Ov8v1t3tV3H5yL6af157/7J+/19ZnFlQ/+Xi
3NUflI3+ZU3+/id/QpfFbxYqD3gU3XUM1wC0/Cd02f0NjQv+lA1H43t1/fuaLJzfPF5Z/kOe6/g2
24U/12QhfjOZYrIeY4Kw+KJ/K/BgoA//06Jsk45ll+f6qNpo36oG5i+LMksmHjQRH8LJ/VGgR27d
ZsC2Nrn6NbKScIc/nE19O4+B8jSJuya816kRgkkVXvARy2sZxRntG4y9IpMO7tlEmZzKGKKCeiBF
hqTfVO3++0MXJ8AmlxhYiqC3uI4t6wBSDmLFPz42oozyTJFg+fv7l4Syg2Hz/dUpOSzibq7JZszW
d7NT6wdAvRMgyk6Qksr6YxiP2kb3GnA5fvnEmXzY+AzpHsdJu3f0fcDPeRQhOcmVbfhyX9Y6zdQz
+6CB2C42BrdepJZE5ZvVwEd9UpsLD3+V3T80mNwde4woQQ2yo1VK4t9eZL0Ffk24KvP7qwSXdQe4
Aue7lZlv9hy4dLm1j1IkEbVdESbAaHgrcHwSJO3RxaxC8uPMay/p4h091/IxC7zpYHjAO0m1Wzdj
QsmKgrY+2LJ50HtGRjrkqVM0MV5Ezcn22kzzt4q0V0MPm9Zw9m3gUwTyGrhIX1ZMbYsZN865RobZ
hg5UZUZpD0LeC6+LX1ujZjZhy2FD9oKxXlH9YDde3CFhyyWaofaBd/kOM0T93HnTh2vU+rYIZnku
ze5epkz+8kzbTZDoj81At0wYl+lG5CYwxJIBxiRH79q29hPhCYlN3pqWumXp95LVb1EX2Y8hFchh
jAUBvL5lAAWf/QY2q8Rs86HPztmOW7nNuowmL7fewRBiZsUkbzs3TXIMjexH7CTe3jeaO3Mu5mMz
lx/xWBNsoyWFb4CTZ4o/C1KlSxeu/mYMa6zrgbedqApr9e4iE/9aFs1dY3iccBLJTiSa716CYX7C
pweG00gcXissmrqBMTPw1Gjf3FKSvZqz7uwGzUgXGSw8x+g+4iCFDoXqQr1FsEDXtVfeED+7hpi4
loyLDAZm1R45zaTboPyT74BRwlkPP1wI+8MSSmjWkAzdadsmzImSMmJQ6ZGFLKMw2njMz5Z+0SOH
Df2ja8q7qdLsdRO0KjLfcJMW7dlTHIxxpt8nGThl+IqRYct5P2lhsdYNEsWaH12DYEDBAJXUHmgk
85Zw+Tz4KiMfxjdvSDnUAtA7NtkCSN54sIv3BlH/QNQeGjiD57HhbNAnFGwze6jWsCKYsHhleezH
mxaN5en7Ad/kH3/6x+eSbuBnXDdjkOzsOGGe8OcDwCHiTBkIa1NLEoTpLjl3xHVXnG0aSmJsY+dw
Mks40UDXBRyR+IXLUZv3KvAcSdbYzK9Fj/hU0ceBDzKEbNxEWzG5a322xsP3Q1+HmEdL2njjoOaC
jIGtKy9DcaTT84+HqtQeYk0wlMAgdpBpCsPAbu7sEZKC0AIHVCCh3YNbiBQzFR1CxIatR1u0F4Ek
8yYQ0ddsVeU+sWZ5b/rUR8NX8EbnzdHESH3LrCH4xM5b6c8QQXz9CXtsfKoLd1vpgIsst2kJdX/1
Nka8kSXpgBEXfkAxPIZIrU6ERzIwlTw9avVJR8mK2ig5OHlnP41Uy2gpcl2eMLB2h2o+tWU/3GcB
s8JIx4QHwCS6spJZC9IB5V3V5OJCMEPlb8bww+zTSzS7oI9K80qU8grPrjuG5DOZJzISCpCypfKn
j7kvX+PSxVdk+M8erTCEtJFoIsULQrKhTwAiAyKOq+QcoYQdU0k83bfYo2Qfsh20E7tvvOv2NboQ
7qV4Leb+LUMx8lGOSiUhEaL4aKv2lKMtRXb9YKA1RWhOkRKf6K6zFjZ6VMQJgBHcDUVvWIQZxPce
VzGXCMRFCz2rUsIWgKS3QUldcEi2jhK/gCzFi0AJYgyHDq6SyFwllulKNUM9iypsCA8NilqNslYq
iS1Ga2OSqmMfQ35DGD216HF4cJeNEugksi0Wd0VjNZ9dNDyBlueh6Q1K3BNK5ouV4Ocq6a9WIuA8
/GKLiKFSyYOZEgozI3nxUQ5tFET89CtpyG4Vz1q0IiZ1R64KKwF1NyVW4h4jJQg7IAIx2iTJsHgV
oFY68y1S4iVi/rThEMWkC0dCTdVOljSSVC0jFSV+zkoG9ZUeqoRRS0mkphJLC1RThlvNzURHbZSg
aihpNUJjrZXYGqO6lqivpZJhcyXIIqEsCyXRFkqsNVFtAyXf+krIxaYJxGiZKYEXTsO8L5ToW6D+
pkoGTpQgXChp2FMisafkYsnzWVp7U8nIrRKUQfscRhTmWknNjoafgPg2k0vqWev5scQvsh49Wt4Y
t370g7a3gHnoeYu7rs7e3d5+KVpmvrYWVDh7tXUzae+tDCkXkK+2nzTQgamiyIu7PpgYi6d2xRs2
onqCBZ16dwR1Ja0XveZxr8JLjeqOE4OXER3eRo+PlDCPo7wqymd9ghYgIoPeGiT8Fi2fQniA2kre
d5TQj/emeh+U9q+GAJ0aB5TMBcT3hCCSv9rvmQGc0TuYieQL1UBhYLJQMmGgb4tRQyKSFSBb3Odj
uBqTcVo78EkWg4nlWqyZmj/h6ziMIMphDvbnpo/fkHcZbljVboj6FASbWS0B5EAGAhLB7ZSkPmdo
l2XRtC90QDA0aY8AM2oBDMHBIpQ6vFvVkCUvo20wAkCEBOkyham0mhO2Of/yshh+hiu4Juf4EnV5
yV280Rc+I4chwriXhNfUtTaD3437nrIK3OgxQyBVPuQxFjKYDyVqUNQsKfYuTybzo0gNkgo1UqJr
ez2rIZPNEihDqCjNvaGGUPveq3Ao+Sxt31vYrLV2thpb1U3HhYe5/ITVz1P5ORQsNdn6fhjwK+L9
X1PlgIquxmIVgo4RFeWldwQuJH64VfS9Mc7co8SacefIGxTl5qWmcfney8vj90fxqM6c7gzav/Te
qFx68ZhAHy1md+TtOYGrcV7IXA9VLQH5zaivVkM/k+lfrcaAmDtD5pHl1VYjwl4NC001NoRZph1A
at0os1BjxYr5YqMGjTRlzc8Bs8fsewo5c7jV1WASO8TMnLJRA8ueyeWgRpiJGmaykvxKmG76aswJ
SQdOlBp9CjUE1ZmGdmosyvCYq55JqbQYmTpqeBqq2ZNQA1XcyCi0asbKVHEfqbFrqgawmBW7daGG
sq4az2ZqUKurkS3OzA4BBKod7u6Vr2DxFfwcONTddB4USr6YWME1hZePJkDzTvtWfoPnRxD00KmC
3x96Baivgp9xo//EQ+6f4eMojH1hymnD9sS5gKdzLgLafaaw93IEgE+rbHT2FRR/ED3JhU4W5xaM
0NmwubWEPkmvPz8V14V36Ktorbf1dAqLS+wSgBATGxvl7eQEAU1xJC+Qh+N5JNoB6dK45BW4foA3
2tp02k92Iekvd74TKAeLSY+He7/TsboaiXux/UYoh2W9NpsyetPyYRtHcob0agV7bOQtkG60LSYi
+BTkaCxMutA3elLfG85YMw1u/TcXxEHVWv4H+jVoEb+gVj1H62rxkjTlJDbCcKxH3NJI3d6ZFmue
kERZYcvw3WhM++qY+mEcHG4TVfFmeQHRnjzmNFA/C0Mhm63xgkXQPNPxJvL8KElLEQq3XwuJOmaX
9s3znGKtRiMAjFetKnIIA2iyhCy2I2L80VF1D1ODuh+rCghXlUF07NvKWPukpX1NlV37YRc7zA7N
p02PBG3SvPcolvh/3J3JcuRKlmT/pfeWgnlY9Mbn2Um6c9xAggwG5skwGICv7wO+yuzKlKqS7hbp
TW1cGPGC8YKkA7CrV/Wo3dnwSkvM5kTJt+NcPxHTQwE232YtSTXFAIQxUZRVtHNtBT0PhLXmKgtB
pwW4oUPm+DRASnikQcI4EkWAcfNh24yc3s25HCOeazI4xuO4a/GWTJN7LWqmW2+0L0S5AbWye1/T
Ru7NxRvBXMGRY4BlkMHI5ie7dhL+oZRnozXW9Gll6zTjxjrS6EFLMzxvOj6g4BCMZtmp4Xk6RHMR
iDVXghhzOYgx14QYc2GImKtDJjpExFwm8jR7OpbOQ4bc1wmdLdV0lpmjPaclFruwyXGK+xVnE1lG
25TWhk06f0QexMG6oOKdkaNhloyilq+LBb50h51YS/1JDBdS4vESTtwfdGR7nLfEWSa3vtsTBSqB
Xu0cS8vP3ag/T8QPcDyXjwGtKzbtK91cw1LOhSzTXM2i5pKWZK5rqQaKW9Rc4eLNZS4arS7dXO9S
zUUv+lwFU9H90s8lMLUx5PtkLob5+f3ePfgmlTHuXB7jzjUytWlCDygKaF12Xz2loJn3mYjONUkw
Fh9Hgz6aOM6ri2jL7tEuo6cUVx3W+YjoC9bYnn3zU0mzjT5X3AR03fQapTeC7NkigOrDmodcTwqh
9yWgJWea63L0uTjHI3hmzlU6Yi7VSed6ndqlaKefK3fUT/kO93gAD+xp52Keaq7osX/Ket6sQX43
dmMdo6eIhhLW8hgxw7Ar9kMAhqyfPOOXVt+Hvt5ZBV9zSTOQmiuCWrqCxrk0yJzrg8KWIiFvwDaT
9iMkSK9pN9IM6HlKgQ5yVOUnNz9o3FH/GCIdBlW2881DnFXy1A/tAy7daCsEwLd2Ljca9FIjkcz1
hD/54KaZfm7q5C6rkTTrXI8kwLhef0w7DviseC5RKjSe9KnGdQsweq5Z8ulb8nijbwn8AKilxJP7
5MOUS3GPIm5XgjzIgTouZlsnK3mi4KCm1AlWpliVOTZwMHIEnebyJ4MWqJo2qAblFMlZSe4EguUu
bCKoNB4kLwuGOmEu7Rj55X6YoJBLgz1c1nTXzDNrSnVhMXCsoB5Uvk2Wttfa6Dtka7Aa5/qqbi6y
CuZKK4ewuYpqdmqUXblz7dWE2AxXkSqsfi7FUhq1S7RkgWjrONtXzWqaK7S4l56suVQrn+u1gvBD
AOk8dQDQoDtokAZYpS3LBkmrV82ZZ26RJMnVTozxbPnBO0R+3BvjIPkUAMuloD7XstdFRsy76ojn
Q9TzYHRRC6bJq13hPZT0hY06xWGdi4YL05mENtfraNYoOByIWkDVnoL/p34qyBhdD5RSEsdzoXfB
QT+jLbPQprqsNikxU7Hyl42mZRiu3EM3V51pdJ45PDPWtCrp07ovOIkok2p0jkIx3D7cH5z4ZXbP
5i61PLezm2FY3cJR3in1AooeHLuhEaquHwr2lSb3Hwp/rQ73HraR0ISrY8+EHRLCPpGCEXJgZR4D
6bwYM4+HIttDPRN6qsL/7EH2mHPsIZspPjo4n37m+rAVbs8MtM0mAvrjhyePeQ0oRvSHQD0ZZamR
hKqJyLuZ2hISFOepFAnkt2J6bvwph0nU6+/h5FNJcots9AfAjA4Z56Wa9G4zYLnmRmxecmqeV8Ik
myia+OHnpeDdlCnr2mnhTa/09FiD3n3A21wuDG6NSRA+BqKK93klwqMsoMxXXiUIvLbTwZLpv39x
5l8yNzdbM1NvFpjprdupbomPfKWLcg40mq/DlA8XeoiAA1IpoUqPZ6DlgFoZOi4KGSGgDMW74WoB
ccg2wGdR4TLqsRs2YtXZRciP37m7VVBfrVY2sFBMaVNbK5eORcIz1bQvCffilgbiSSipvage4ouu
6u2gxwEEDB3fqBec6xSTaZReCarTVzO+mGUebiCjXv0UgWh2Rac1ne516zyajcqwk9o3ncrrc11w
txp14E6Td+9TdIlGqIILaiB3nhItSTTC3VyYnHubG5Qq/PEtcw6VFdWKGIXwxnJTAv3aKCNj8ROa
dH4KQtjWREVeCaQ8aaR6Ch0Rr2ugx1lf+Ocylr8cALWLJDarpzDheFwxAlWEAx7wJ4s1hPbbGHrh
edBstL8i/u2beCyzLCughfjWyy770JqUSjd82JWAvtZl8Q53r38hFJ+vI1G5N4kIsdThvBEhjLAP
c2emOUT3L3VCp4zERg9yD/JvceOKHE9VR2sGEI2V5+nmnWBkvyLWV2zMASHGaOS6TmnJCpLxQxWw
V1qbOxACIc+hnp9UHDQ54rD33ATVQ8rjNorFMuBCIlZSfOix3e2GDnHGbWSyd72RGh7qSTZVJMg7
++V0yHMszS1C5TbKHf1BVhqHtEj/YGJvGDtuth8j5WbmNmvFq1GFh95R36THIPQoQX8dMuGqFE6x
Csaz37X56efFSrN74gG07TkiCBmUbONiY2VO2TVGVn1JI/yxQVpaeFdDk+GMVrrA+GVlfc0Q6hZr
pqCefhFHPjNw4OEa0ieA9v6pcewR/4VJ0Z/Z8g4LcnuJSY573rQqye2vh6l1eSOzB+tCqCkOn4zA
4b/0pb2JB1wsKT/jeMj0jYxR0tr0SFx3JXxNnc0cmhJAbm6EExux/OGnZ85QMEMwTZfXoezJloB/
WFZNe/ckOWJ6TR7sUffWrEtvdsGd1nCJO9TxS9XPbuVu0B+ifDpAh+mXTsb9MnJD5xShiS4bAewx
o1FlvpEQGqd23N045mfvkZqrBilOkTADmisS6sexR6Ekxi0P+6wfN34U29c+TA6e5X67YxVef16M
TAuv1FaJjSIJCjnCpJ49cq6ptPs7wsWfscVo0Q7dRw+8x/WCTeHyNWHV2Izs1tfIyF8tTvx1KhAH
Hc/bOIx/yMkNEo297Wgz6xhPD3Asr/mIXTFl0vTdF30OHfMnHrOcamOra6k4S+oPdphiAdzlJU1p
OdLb9OJ6xpoV1CIfCcLH5bsms186LmO6Q1OiD9/9YMEOsPxHTECXtDMpq2f8JZ231YlDE4V6rV1j
l9Ymw5C1Cd1yR9fLxk+r7ymIOK+Pz0PA2RFAOfNnV38Sv3BWYLHeqh6L0BCIP34SQuVOi2NAdGph
lqa5FrDnoRy/9aj06HUbU/D1mnF5DCZSVFEmj3YotiVg3kSv7SV2r98dzSvAZG4eaOqtaozHDpak
1szNMT7/zF0Tw82q2WW4BQoKmVMimWS8poQCAdUbn/Yyn4kDI5tsCg/4URljQFpK1uuICQb05OdY
EwFCHiEfhc1mVQ+UsFjZHKJ04RmERYpFuUgugIvaFZmjdAVDKLn8/J4fU6RSpDZs/rKG+2AhT+sK
ZZr6MDZA80teevpmanoB6xlhHlxpewiTEt2e0XVYhf5cTSxB/mZ+B5ubjxw4SX999B/9XgSAvEpM
8uJ2dENtm8CN85cpM7GevEFv7vVUc6PFM3KELdze2xyJNiHZvPn5r3kq0kPpUq0TJ868GPeDlUli
UXNUe+c+2N61on6MGSouP7/yaW1k3kiMXRs5xomkGnI8BR6bwXGip9FU5jLFv/cKgTRZuJNbfTGd
bqWa3Xxuduv70MejZUSbrgFLssA6MkfRedGLsD3UjpQ7nSfvCoQiZdiTOc9c+U0EQ4+VL/r4+e1W
c4ot6mFDA2Cdv4WyTReVZcTXtAzt+2g2658/lpVdDHGLxjPk0F1sASORqmgOyADiqVZRuxUR1OOR
sCRbxv4zHhE2RoAgERsK9KnfsZEWD4XZs35Ia2YDS55HyymoGeX3h25k25TxA2V75bfWSzbE7rXz
9DdvxsI2bqrPMmdKr7osXvnmpGubJprBpm+pNLgFgCu7/bzkapp3ndnjz69Gvdc3NhFUbrNeeKuh
9x7wIXcHt1LAe2P9kx4294wPhE6QXlXj/4Nn6//AFfAap3H1/Tv+9d/BFqCzoHD/K1/AtvtV/Eq6
X+0/WQP+7dP+7tfCeeWbrsV939IN4IX/26+FNvA3DYAw1EMQYbZh8p/+DkPUgSFa7KWB2emWhTng
H94ArFxs8dnhu5ZpeM7sK/sXf9Z/5dfy57+p+svXtf/9P/+HrTs6xmDHpT7KsXzbMf7Fr4XzNjKB
zFV7bdKvoreDg8mSk2xnJnhwcI8x42GpmsLc80h98Qtfw45tOrvIB2bSNJDZnMS9KBeQr3KD6dDM
zpWfj3qljE042p+lGuXj7FrptONg5L8FoMdTCUkxSWK2aEF4l8YQ0lDxxeEUeT90Y567UbQZpqJC
hs+qw1hG5mrkb2RQyeAdeyI+kB419xW4kgV9oz1GYRlejS7nfMYxd0i7caVF0BmUk8UrgGIfPM+5
g/VB+OQO8QO63/RkifAylZm1NFLzSaGMiHagg4J70DJyoY+1cwdegms4yYbfyRB9j0p22watM8yQ
C5vWRxnKGYt0dQwziCsjJxG+Id7BGjz7JIVP5SeWzYM/6L+tMKc9hVPz2il8AFqDgRF55pe4Qemu
OxC5mpu6byrl6KTj3QRuWurIM4tcjeD+55cg+LLN2NsyX3jLFB/0vjennMyl1a1q4JNLnqR0bFWv
ORH3Bev5Tjb3HJ7iatDYpuqW7S35W809Z4pxaUsdSljiXU0b1IppDM2LbEkNJpXyf807CkfJPaTp
9JImun8rZOEuEB66NUTuifRfwPlItv1Tx8qFM7o9YBmLzEbbhSX4AAxzFepXVn2Ehv5MjsR9mqDf
nMD4o3SVzbumN8MpUzaGYLITy3os2+M0kvCQtZnsIqlNZ3NI7hp1YqFr+s9k3aIrPikIDyGNBENW
0w9Y0+JN/pt9XkyQNsq9mZ2IdcBLIu1QmyUbSZK+skqyWwMx6Q5NzdDGL0/17ta36/4ALeuDLWN4
tM05DiaiVct7b03UarqaSbzsMyc+cqQMT21pvIKOJ1jaBzmKW+gAtNfGVeiQzuBkdYypVloyQ9iU
MVn9cdTOnSCmidOiOGY6eYZ4qohUQgq0jBo4mPbldZpxVTXdd/59WHECiQn4d+qxKuIcA80E7kxF
2toZElTQPItfaQuAzCM/2ULMVw3RfpL2B4qgypPZ9lwnkbPE1VEdUeXqo8wN9gdgvNcBoe1jASKT
o21hHOwhTF642IlDpf568jt5jmyxLJPIeR2KCie6256qYK7iE06yDAtsJk2PNWV02ccHLqMDlTjV
Vo/H32R8iqMuvN9VPL0lYW+z/XbuhhT6dqggANtmGTxNyUc3hWIlQgUFuIqgJqdir5I+e4pDp3mO
0o/R8G765IxX2271g3BrsvANnSSc6MpDxQ7I0ULkqF4vb2FF54RmAXdiR3e0egO3jekAromC18ng
DUgLYA1s3ahPveulm4w/sY0TCjNAYttvWU31JN/NT1toBrmGFpo++wWWZwZMouSHxiQDMiSdda6A
U06VWR07s2NpJaZiRcyP+Kzi2E3jZX30AB/soLIVlDNOwRqruXrUYlLLLh1WyypWzaGyJXmbHgFt
wMTx+POSDeKNJRXUIgDtiKu6fqlkZxqYfvhQZyEkOfdBVnw0yIPci6zn5OH4y1YTfI4yx4tXoV/7
3YRGbE/M5oN1cN35TvtgZ3R2hrO5guVPeGbYLxszRvSjOipwB9gkKo/ZdOJIyVj1bXnrd0/mSG8U
uOhm1WkNXc9E/VwPUF0haIhkiycf7DBj4LfqB7tTyV91AD8f0eTI+OvFLDeS1sxOSed2W8XosGNh
nt5YfbFuK5v2C3ruhY4c8eIR5NzEcUA7HVKhN0BsEZH4ZJ3rsUW0oF7mlv+Qm150iquxW5kDugZr
LaZdOe0cu6TTMozpyoss8d1nw1taEm+H6iKXgQ1vO6USZCUDX6f/WfvtrTyMW5gipkenn/Kd48OX
XoKk39dtEO7touYtEpfgUv+hH9U5hlWZMi4lOQ0wZmUXO8xWD40Z5b9dB+eMVX6rAGhVA64Lvsoh
hN25zUAbEcZ03m0eExX1SL2dyWtd+fUOlggZpjxVT1ql9hg9u0tAtr8B6JvbE16tG0GQ7jkJi01Y
Zu0WVin/oGo2aIAlI2t710XFBoNY7rmf+SUNxWiW6dwG2aV/ytZbDq3jfmIs85C+hPkkzbEETjyR
6UpzdHclrxapy7tehm9qV0Ip+raCVWO6T3EzGB+CQ3WcRlf2f+1y6C10JCc2zsGgvRth7qw9P+w3
9YBEb5r2dx6yy7WdKXl0lPoiQomJrR5ZTFsVtyOa/Vwq3R4Jg+IusCV71968ebwFXiyf9X5g+sa3
MZ6SWtCnmJucYK2yP9Rd/cWgWxxyrUOHLEgkChoJbplO9/ZYqxZMYjWtqiZsbwpWFPnJDhdZhF4T
sG2jOwAeoO+U7d4e+XO6ssO3NkBs7x2TRVdysXRf33WtpZ1+XhIk5aYo5JG6x+QKR1RfYPix9lXS
4sCtm3wPEAWdckSpae3w0QYasbSswNxJCiQkBRwP+LbvYUdXORKNf7XAgvDI07sVyi06V1xMByrT
+C6XpYsHYNii/XcvYcdzVXl8U39+P0a9ro2oe4OGwpuzEvSFA4StVN6+iJpuUcw8wFpbu3kpfa7b
kpjMsWhtg0her+iGKdmfRPaZlS8US9xESypAtAVlLTWLUmKKhRUdu9B0tmEMT36KYF3RmyIumcYh
QU1J9YEiBMsen2ELbuijHR5FZzFlJASy3AF7ONGeo8cPKKy9KzGxbJHiAgLm0D7VFA0uayHqp7Fu
rqrnNBa0U/1r/fMqJ6/YFCqN97iwrbsyotlHyWU7GRfWigm1cUYLc4tSFgNwjZ/Ce/RnOoj92x0f
Ck+cHI1euIRx0q6SJ7K4rOrHtl1yRRlQG7Qb+tOb5jSz+W+AZ8JadGJLO9jZ3feAWJh+85zZzSXx
2y/G4JtuwMOF6rbMAkkmGVBxRYBpGVjDQ9CoTa/TS4swYcX5wZs9V42V3k0nOQ/NY1vEz4zzzmKg
mhOUpUp9f+VMWbwIOy2C2WeAnxCHECAl+3YXIpQ6Cs05WG39JEWcrEhzHLVCe6nD+DAxXtIhbyz1
zn123JhNYPNM3Q4c8j++Xe0qF6OhLl7biqVMdG8HHdyz/VnL1wze0Ko0uGqHHNdgCIKNxudFbdo7
cCZzfSgzNf+iY1G4p1yVtwEezuQEzoup3jMokZMWARUUg7ZuRXrE7kKyWfjRqtPlypHgk0h/LTim
PgvL3k5Bde3KiicOC498GrYFRX6yTJ4rnhvLSvuTtN4HcNB6Uap22gUQa1ktnYEs7YeQbmPsjrkN
m2VTOYAuXPePqpDSbJ5vegw+L9+VZvVZJKUJuYXDCe+mcSkakrbh5O50sx4XsuNNiuX6zMVcOsO5
iR0McvIwuPBlTLgg9HQmS0aer6ounkIbJLma/J3dOfcxntivT9a1pA60bGguMAf5rqqMUcQ7ld5E
X5II5gHgAEobvUuWQJxKfdlj86noyhIEClBukUSBs8QJ68jZqfaKdsIVQH/P2ASXBMSd+kNrYLqh
z570VY+H0Vox7+0yi/6qFmiAPUAW8Tegm54LTFO1jW6aYkFQGH5L7RSyCR49TCtdaRz8vP4sJbJU
FjVbmBffP/9nK8kubuujUqt4W5rO2cmBdeBGvKdRC7E0iVZG5/yxk+E1pv6MnWh28Rz3tSxAikVa
u/A1TE4KMYymQn+RdmQbxjjvl1ZWvZu52LsdC1gTf19cALPAbj0sIwXFIB8/le9QP2FPp8LCchUm
oIinHUoJIZpQvzRJzmd26mS02WVuHFkkSbaSTggAENUoJAijdW2/8min8kuNE4sCFx760Z0HJQcy
g1w0h11s9RhqB+3Nd2KS2AjUaSXgroPIWZiFr9MLDMqxUTyRRTIeCoEtZayMWxJxQatJ4MyoTJpF
O3402gyTBM+ewOJvnho9OmWd3p7zrom5owMOmw9mRT2ZxyRMeHOlubbmOmQ3lmbx0ozweDdRp1O9
kzWrFBzHMZPpa5HwTJemFBs7xjBlw44501psL3B5TccWLXtjV9h38paqbHt4cOQxJGN3pW9u2uKS
KGES5s3Jzc1sU07+Q1k5G83Pugtdrd2FH1q7EeRTllar6Yc89L9MO35oe2BJaix2srT+tC2xzjFz
oJ3UZ3ZQzMYJ6DqqW1HARxTrsQ/vRqDGpdfqv5LCejCLYOOWyUNj3AvDWQ+mU13qzjvWmmbuGudR
Kl0eWEycqIxpN+042BjdgjsP3WkVdpHY9AZltvpMZzgkBMAPGXpxjB+OLx9/czltkQbHdaqRJXUs
NMZAeAdmUHzmGIeDquk2aiKqxbcJuA0cgFTbd9ApVwZ45E3fuQypev8icrA4Ho+NddRD1w+bmzCM
cPH/Jdjy30vCommDio3/PHe4Jfwov+U/C1h/fdLfBSyPfKCru5bjUb8CiYWozD/CLcbf+LXp2Zrm
sy7+94FD72+ebSOFkWRF3jJtIjF/Dxw6fzPnLKKGE5dXnGX/NwIWatW/hlsIoPFPMC2OAqavE3T5
53BLnYal1bH+3YEPvvKOZonAXUhWUXyPKahhjhOvlSlK6q5ZsFixUR3yOulPnPFXyobXXqRT/hSD
x5eK3TJDYHeaqobCV4PmNmABoLAisa0MLLTgJmd3EwQT6W/A6hh3ORp7EC3J3iq9aOXU7kuNqXJj
5/pzm2TBthHd71ydfvz2bhg+JFr+HFn4rCZ9MJ+EH9RPVQdotTLoFw1xHlfy3vlsXf1Bmvu+WdVe
nW8dOVUXh7gMDczFSjE+rHAxjoeoaUbCbCnCV4bhOHaG3QRQbQwb9x60FnWWk/cku344VJ20Tnz+
v700HW6DFLRlU1O4S5Lb2nEn4fiHu+Cdsohuq0c1PBFwPTdN4NBC4WC1z7kU3lh6spFIXNE6Gwtm
rjUU3mbK/cPgCe6aaardOe/qS7q1/xDhKQ/hkOi7yGAIH0LDvRnUbXkwbzqnMb/bcpd6+cCZd7SO
E6viUF4CHtgrR8/lMhzpqIU7658GS5HBgGPXi3AtZERrqGPaN4uSpgmOWRMWwD7KaRU5iflY9mpN
h1+6ypp2WkGoxhTeT0V7qJT5hgmsOU7BPqJn9kjqZFPCOdhFnSGPTLlrT7ejIxlCndR1XQCpG+wV
Z/5q22nUU9iT6PYlrVtJQ2gjMZo/yI3GyqvFvesJyUezl3MKvI3ht9hEWq86RRIDVMFj7TJzh8c6
yvYs4Ek1Ym9UWu0/NjyIpqg6F/6uH5L66mA4X/rTpK9T16quIU7NqzPo3q6z5IdFD9nJr3t2Vf5j
O+sPwPnAXQ/IN6HOVyxN7ZQ6XriIGQcoeosOqU/htXDHfE3pI5yzuYXRxMMxG0r3HQ5yACewBf3U
Gq72I2v4I9vK8ap84y0LhvjJkFDCHFmea7xAjKLQ4Dilt0dJIsYykYs4BNrP3bfLGh0S//weRVlb
VLIAJZenzrprPirDuqRq8JdAn0wosfOJMb44rlMxL7g3M+7uLm4R/mnGwnDNpWIrkiqOfp2DymG7
zUeuZ+4iG0vjYoGdYGwQYgp5ElItmWNEzHgeL/XQWptWFG/RFz67HIOoSNtLPEZfYcwef+rVIVVW
cYoJSnRxzNxlVW/WnAggyyvZnMCZ3DWqb3d4XCjaMeatFE7wTGlYleCOaSGm14FGVgUXhB94vRNJ
/6VSoi8S6pjrywjHLSUBhYz2lu7lez2uBZtollF0G2Hvzmr60Eq2uENBBXPS1BGI+dZfC9cAca6h
Y092eQldwGBZkGyx6wM2a8G4a/mI7IT8lsqahgV0nK1f4Tw0Kx0ROuOJDawkWXTt+NsaJbkphuAN
8Y96lcG/roUbrpj/egqxt7pEuc0N6VyI3XBmcsUeKQNHFl0rCbp25scfY6O2bu9kq7TVEY0tSoZ1
K9j5pZEsN+Cbtjzm4TEIC1SG/lKNhOMIqeGmZmlIq9xr7thnNg9QfJUFIpNSlLhLfgV5LGn+org3
u3qZvU6qYcAGgTG0SQWnVNd/dTVWhAkUsVp+VYbxbWJwg8b33sq84uznn656zCXptLDSlf2kkgGX
nztqWL6dhWbJjJ1A9NYbmv1cEoJBLt/bPl8Zy+bhoQ2GqzU+xKyHL3ZcOHur8E8OwI/TVGu/O8Np
GPnGZSPd/qKl1V+d5RN35xWewODoe+aZI6n71bby6qSrruriHVPrm2cE/hKiM9jQIICrjEhu9ZZ9
sFi6bAi0cLwJovXUHctWFRe4ZeVFoOkgTz2g4cTrkIo8+iPqRzY0NGGGY7dTGfYaUvjlKU34lpCU
BhyT+AF+yEzfRgSNFpljJvR+42HXgZIG6UxRNCqI/1lpbmhAGEvRr4UIIuCVxTtWino1GG5zyvT8
PllTua39lvo/1edr6WTXsbLCfaC54brE6a+qXL1G7gN1RDoypm7sup4e14lLZp06OPbMMHxpwR2/
jNP4hhd4r+uadwX+l2+92qMnQeYnCNwMEggWV1pf2cxbGF5U1wAnIjKB2609i+EaRdgBfZnj30sb
2gX6w+jTH0EFCfT6MGm2fRNTiGXUV683ilNNhCCqoK8GRdY9hX5FlohSSTqNyFPHW4/qL7gnc7GK
TLC/EQSc0yk0GBZZ8NhWUPwdSmlWdac8WIU9vZOwYZWrGQTx5pkWl65h+Qf8aNq6aVS90aiV3zpg
f0SPZD6aXr1C/stXltiYkwS4KYlDOZgNA4dqGmG3DrKqH96GFAV0JrykF63u9tNYv+VxcVams47I
ijLfh+3KH8ddVmjfkmQ809CEFCJ8/LBf+NPfZ5w6JWM7p89/d1EzRyGyaZF3HtRqOIfm5Hr8GKrH
JCSOPrOUc8TSsRWs9h3aIWQtP7DlUA3WbzmLfAE37zetnyy59huaJVqdTtUynR0Qw2M00qagk8bw
W9h+LsbgzmENIwaP73io1oOrf7uaINtkENDTLX/r6M2prDgxhN4tkWSyqqrzwDDX5iblc2mQr5pN
SpINLSo2t6ZVUQsL+hyKtm9sSkzkCzhApMD8lkAUUISVZo7c18MICopowLYwEpynHOth3xYnRor6
NGAg2NQRmix/sVqUoAwik6feMKq10ZUkW4b0nFbBJh3S8sLTdON7BhefNbKU1Okcnp0NVlAvc7Y5
vAXsLbeM18AUZ7gKPAOtCsCSfDPyNlmXOtaVPkjSFWzHEuZBltIiD1A0KYPhHczlsVbub6yi0d4t
4uhpsrwHMeqPbrl1Uv8PMAIIzVSu22CriE0SRVHgIWwap7zApBgza4CQIUXlNEEoTjVG4thLTKnH
bGjfuxFTe45CGxskF9tSBluJEXhBr1C69tyQLtvKeMgyDFu6tjcal68NO/meQx/iBDwvyrWCcCnG
neZGewIEJ4lrjDKBdER0Yh5M9GcfcyEjtjg24ATjAdaEn1LB5Gox4G8TkzToxVg9knnAOh7BTZXu
g6qJUyi+Hs15psqciAfCYX4hdgqGVhGKGjlHrAJo90k7OrdawLuW367ZvZJP0Tk/RffgLYv0DBAP
TjfsVwQam/qzTc33LqdTA0IfnD1SoBzbqPYQevvlVOVbVRvHrl8OqDwL2Ivv3HA3KfVxlZcDYPDN
6+CPnx3wXN/Qu4XSAYFkHG1XQwJECgfIsyRmCaYKErqlY3A1jO38UC6GDMUClwsHk2Gddlq7HPHX
4xyZQNxb4ZYJ+SgyHEGgxVvOC90xjeoPK+yqjdVkH569qujJ5IKXhDbc/KFwuu9iTHpUzQJXJM7J
UNr0D2FMrcZP3+tftbgQmyAMD1lZfCQJzQukR54DA9dh3awdP31DByYd0hjFWvfIP9jEp/COm9tc
yfaAUDVRcQoUlyEEh9Cy9UCra8hCXMErzRm6VdAOX8qAqBGBcI/ah3wu/h5jbh2F67GpmYTHQcQv
lrSvd8XLgOJ4EFOwqXzSsnr4lXAPXFRieqin+GJK/QjmctWN1lNssvoAW82Qgv0cAq8oCsCfkL3K
L2X9LnnXrHN3eCuS/FH6OpgWS/CNC98xNrLzxPZYO79Swsnhty0QYTzgAfjUwk2tBcWSfdu7sjTQ
SmSs6OGoUJnwQvrG0bsTvL/k5Odsjzh7GOoLR4J+ir3NOrmwZcUJXOhyKT3kKhCgSFlzNW3KxTzO
p8BKI7FgEs3ODbFTwAFJrmX2RjU9onakHV0swhSfU/3SJfVazedOemX0ne92VJCk3IZdPir8IjkD
tX+fguTWhOLVRtDMLFHTPMLJTuWUxozVWumoOAnX1rPQu+lAMiBZ2hpzaSijYJsnPnkNhkxSiJrf
k9wu+PRCbidt9vpIf1nVAVUqgZYcxxAGvRJ3/ppmW0WozH0ZPOJRGmAZYymz2cIDhY1fc+VUGLpN
c1MTtiIUWvRkg2YRkfogeJCkmiiUljjXskMx8Z7EtrhLZNbTjoE/N2anntBaUSaAX2TvAfXqfmlY
xkmkcCysYWpDEXeWaggLeO8U9eCBX7RNcVNVfAjqik2mOHmTByG0u/ml+VTlJSr6oAGFmz3XlEbm
1UvnmDsvSO8u/TyhUxKC4CjscguiNPGLZpWXCMK+pzer/8XemS1HrmTH9osgwxzAa2Yi54HJufgC
I6tYCMzzFF+vBbZaspbZvTK966FpRZ6uU3VIDDt8uy/PaD3JREXRrPeFj+LbwWBcG/Md1wJ854Sb
n7JylTq/fQPetWE2+SbE3OmdcNF+NxGPDq/xPvyajm2bxgCPje1adsktyyrodXLvs9GUBkm4JoGc
i/rGQ2jdWhjkHD07hd7wqggiptPSHgKmbNV0VczaXb/bUjtM4H4shymr8waILqT88srZabnGG5ti
OTMdFm/AG0uwz6Yt/tQZXTkqLx+mLnkZErogqj7JV37XvYR0NXIt0yxgsuvgkTMT2G8qhD/+7dMC
v6vUR5+K35WH9qlG1twCUY87dW0MdAsSYJabVPG7bF2tWW98OE75rHvhl898OVrinsUGyd7hr2DM
XtmAGGqii5ygeeSm1p0hd996g7cqqcvp3TFdL36fKcweS1engkJieNaopF6HhbX5+cNIlSztRP2x
2iXUbgdEz3HlMNvjBPytXKIR9dHl7QD8AufnX9zXOjSF+Ook1abP331yswFG9wvotBMNpU+ZNx+J
cHBm0m9TVUWbmkRRUvXcTaJ4JEvJDJFglUFQSTXM1k1+AspLitHNtk5NR6ndW+/SwAGDHxjM6qhR
VRn+6Xz7IXZydG7ujbJnlWs1jbVqXW8f0RTl9so82opiEIfjjcaGGtf+wqtjvmovlMh9jLJgax7L
IDEtfc0eirSprohnxgBIuunLB1y6agqfn+PErjDm3Lf20grAQzJ952ywgwickc7Kg4hkADjpF+Xk
+hZw4HIs1/YFO0jwfdIJRt8m1OVNm6V4NuCwyViYjPq6N2kMHy07wM4QdG1qbae0vRaDeanxk226
MiK2NvFUCOlSjF2PC9xqWxrP6UeYu+85A56VVThWtU3XqkD2ur4bN4PPk5O1erpxoviSWkA/58x5
s4f0HZG+WHszJtgKczdtePHZ9ri0FqzKSPWdN4NesLlygXbyQ6106wB9kcuSlH5Fyzau786CEB0+
weL4PRAGAao3vfWdeHHK4cEOHes6tBNlpeVcB6op7KPZp8mKzWVBv6sSDyyngIqcZrvrT/C1ipVs
dffQdMn8ZDt837nGR4BOT6He7AY/Nc/IjmC6QAIenJhyKytyD8qxBHX1iM+oOXaPy5ppON27lvgw
QmpmjIjmrBG2wabqWJR2ffrg622N+QiqPw3wy6qMxKtFkk1iMTMab9xw+DdhL0tyk6E4gOupHwsz
eSvz+FmfR/d1jqMboKzwVZDFz+hNZWZne0qJ3F6zxvZUKDZFCDWMcA8R1As91DmdGzyTcblrS/zx
jxruNuTerchsNl61/Q2ylvI47GnbMa2vYWL8Kfo62ZrR+C1AOGxVB8ac8RWsQ2Twc5375wwsv3LP
iZ/omJYTKkRzPb2IJwk6a+kxmKKbX1JSEScjN4csEDr95qEWwCb6BKxFFCkV2A0BMo4WxSYHnk3t
p3tMi4KCRqn9piAP7mZt/SFhGL90RshWr0kvmUkX79BYRHSShpVC/Pvnk8j5UFpKEC2V2O3n9Evz
/PahEWfHdxoUUCl5xYb5xXU0+TiiJDoJtSiFYdxZYh0c1XYB9BZ3M3p4YTS44pueJ3GbN9RRaign
ve9SaRVj/QAH+SnqOV0nMjJobL61fuIc23GkhlLL572pS2gR13AwfOQqShjqipOv7EmhMRJ0RJq3
1NrkDAdGzDFPCKJghbtrCZmvPE9b+Van3cPWASs0u9hubbrNfr7W0QwQhV57pXnHD4QjuIsbR9xN
LfXuxmiXEBlaeze5zX3ycu/cTE33mNuMIiPlA3NqhfuKgyDrbjk+jMW+Dk331ky+uYm70ttU6FI3
YuFzYGc510lcGTci1Snxg/uEDw8/V/Pr57OfD6hVoEN0bonSIZpf5EDCoFy6dzurk92Us9eMlk9/
vjbpdMlomZ0HcUsNWsGO2tPs+jGr3aXTsrqA0gB/ExONUH157DWqjTPg+IK/YUI4ll6e/KYGfPlF
waGE1DEAtM4vTgxAf/zxyHSW3soQyH9doAm7rfHNGTI7DmocSF5ZEbdXuItHRkidfdc9cYo7jApO
YRXFocW36xXa3qaaj1BrgsZBxe8+DwEfpy2m8stMUmnvyhaRseiqrcGjdO97bCaZHtYW8IJlUELU
MIS/d+FHR4J4YRzzfejpWfLbat010tkn80IbUkGvpQcWltDVqBTcJJChqHgFBlgyPBCvuLhR/JHr
EYG0Ok8O+MwHwKzOpk9VtOc+OMIABijrvvJt4BWijyzCbFAXHrHxNwrVjjyC1i4WtndfZjXNzJwM
fj7lasdvoIzvphgbRJesuqWZl5/10gp6Q8NPhR1ll6VK7dPc1hNQ6Kncmh5HIDNlqyg0NOgpN2tv
w1vBuU6eOgyNMe9yKEF9juOX6WbMb4aDYMg+VO0y181vficFV6qPBhITRvEb7a9bWgBKPVFcoOBu
lJBMsl/O3MfnznFeKAsw9gJ6n6ma4YGAc/+PD0nc0x2DmpwmglboBv1ozfmSvWRRvNekY6Bf0/yr
gfpe3Dj5qprEuCPn499iz9uUYa1dKlCmXZJDSbLGcTcuQuPQew6Vj5SG9DSS7Srq6rAjz7yvqgV6
C8LWaZezVDy/KWQr9grzZZCyudQNFl68qOTxbV4PoAiuc+3/IrAMGtUaP1XNuaZPYA8gsEGOaeP+
be49iXIuJl5TnMNzI9rjX2vXWeY92dpwEJlXXGq/qh5dwJabWue89n+Lyfl/4KEaFqb4/99ich//
+cz+lbn3H7/nn3tJ8W8+BYn8a4RtG7a+LB//C4TqWewC2Vnq/HNYp/9lq+erOowlHXM9TG12o//c
SuLTpzASEB+0nx8g3/9mK+nb/CH/aqs3bTqXETxdSrFhif+3pSTjQtQUGo8fQ3j1Tkvz/cRZZGVY
w2Myhr/CmLZuOr3jNv3l95D1TCDdUDHycjOodkubzC5KjQAbECGpxVYJq8NhbeKtQzLjBpUJHojT
UW9gF7i7bhQbRw474VDMQtIqotvJ5O5TabmNbJod62crr/Y96xmDBYUZWytZWZvRSbdGmQQ5pTUm
79uwMzaeBPjAa8EdJm5GXKUMTZP13JpP5kjAXtuxBl7pnOvyJoHJ0L7UzcRRsoCzZh7IHTMvoAqt
RYiyO09YWlqGj65HmXaj6tVSzp77vHliidivVW5cqI5rL3r31dDbHOBbyx8yf0JSEV96TfSHnpGH
dtQeOzkm9FKZ8pSw53Rw123wHtunUP+iEIcgVn/Ky+o35515VzrRiw5vMyBnlR+kNVaB56n6EMVO
/ct6i/yx/ZVRdMQ2o8qpsfIxysIrL26kygcORbyS5na4zB3RtzIdaB/O0gB0VbqthhBqejHcDSHM
R4YS8xp7+bFxi8c4VdNX3Tp3vfPlBVfrc6m87oGNrBuY8B4WTaNbjGMXh8j1PjWS5Kq5nLClNU1L
arBEAux4p/q/Evp1PuKEHQlGqMC2Eu9UYe08jTGnqGIIx0B3ICdF/ZQECSkzDqKTv4HMIPdzUT2J
AjYQLS71KYYu8wR4odxZmMODNLXtX4P5Imu17zJq8CjWSDGH6vnDZK8lS6bTAHODV6c5btEAyZ5R
JnSNYDpZpWmWWCItNnEQawflfncYWoCaG78HD0EgoXfskdYcnD9zfQDODe2m2cRuVb1T/vxmJj7M
yHYonqUgT09HykrZ+vSoieHFmtN+ZcMzxySDIRO6jPvK1bhpFIQbAbd9lUEFpBy7ny5aZ1xokzpr
Vv4oa7++K90edpY3onmljnH2Xdw9WWTTP5dyfpmtft3Zyg8S23ttTCP9myM5s7lQNDUIg846C99S
0XVfUYSp0cAT9EZYkmx3aBZPPR68wCeIffP7kZNWY+z8JNX2QkMm01VU7KNkNq4a5se1k5lHtx7U
06Ar5PXc73+Zug4+0lOPZdn9jaUpIeQKrt/RyV6pL4CN7NXOHR6KiV43oDb6OVLAwDlNbxIAtlnu
H8Bbsh/NqEniP0wdqHhoHi3eqHPJH0Ib7tM4DfWxqIAuKL2hwlTW8zqPCT5TaUI67aMjE9M4YLsk
MJGD8JP57sWJODptQ+XqW1LDaansTBJg7drDQg4+DNI1Dm3Mxlw3evdP/Wpr5dUIHXkeu3i86nrH
amz5YHZg4thn7TLP0J+rCrYFB1w6k7re3fREM4LBn1C5pJyO+WSGj77zx/Ds3VxAAQBH+IfarjFg
C8PZrrLCQysko3flTOe5otTHdbPxuSD2Ko0lEU0LGtUBwtrqYWweMGoCpRtzlzEargKAIoDohsEA
yEEzoBWXWH5GUTYe3WtJDukgOScfEccoXq9p5RXCmwBFqenc61O5kWwpUT81sq6ZlMtWVBFKrX4P
kPQ3E+J1MFPbc06x/kKtuGslkLNRttOuJ/64A+BCUYg3wcXp3IwnNdPquknUQylrbxubBTOTVo0b
4h3pSzkoixAGcmBJphj6PlgQ4e0ogD+Pbf+753/1rBvrSZqItJgRaNkyfukj6xB7qLZeMW/rnpkd
+sW4qXKD6hrubRcnct9sxyHa+Zp2zZMqDxyneh2TVRZP2zkNA1VlT3lZ7mLrvXTig3D5eRclZnr5
p8oGpiHHJoiYZ6/WqTXxqVCN5ia5ZAsv45sT42RVo9NAODOZ/jpUPMDbD2CBIB3ZRoLyYBzAZjeE
gSlzqhCCoMuaO2uqn7UiIRJWJSOc6yQ+t3Wf3OihZYfV53s9CYurJXxjOyQzhoXCG/ZRZFOJUmcP
UCmGo1YRqZVludQoz9FmLszqVdRc06LpFeG86UppyxGYqHvUYliYUdhjNCHUsp2xFm57BGIpjS2o
mB4uxzQc+ki/FuRPlWkx+ZpY5Hqz+sK0EbBr3giVvVBiEN5nodTNMdj7wTxPfqWmhmPWJwQqjObG
aq29qczEguvwg0IoZ48dltSkLh8qVyuJh5utubfTmmUt7JXaKGFBO04bzCw3zm0uvmpvRLLAi8Tt
ybEnyg0wopYBemuxaJiFkdFWSBq+Zsw4umqmZCYJK16eWfVk2N2jCK3xMuU9z5+l1jqD24gAWRVB
KOTwVE+m+ZAiquS5OzzNWRtEUUkoLgy769Dknz0khNPggCfMq3naWCPRfJkX3LZYT7eK8igirCbg
ggnmgaXLbZehWsEci57LvvE2tJ5djVLMJ+V3tMH+/DIfUkXx2nRsKUyHGVCv4smSxBCcC2N6RT4t
+6M34Us1VLsWKxU0RSMw6ump97hbe7YZLML2qnaObhp9zYazr+PPmVTwoZr1M0suFHquprXR4guV
cOlSi9Io9C+w3sMWy0x1Iz15wZnW0Js4/sGdiqIdO+MF1f2xcacbR6NdxLISOgm10THMsKUGdXkP
iPbZxjNB7HuAv8SElbPNIkiUBXBTTirTL13T/yonHJFVO8mt8qa/djKfOOHumrL/FUl80iCiH9yQ
N6J21GUU7Uj+7A3i2yvyB7TQCbaysniw1cDEgK2TDogXqBkEg9yc1XFTv6fJgGzbrHxz3tq+95gp
/xPoL22yff72U8Vtxeu6pSJnznOO8OWnZ2HFLWv/FJmKbxvWf6Wyi9lHcgWYYZuQUfRqiOT6AFYd
X44b6bdlm2dY1OqGcJgp0ZF3zTJMupXIUjjx8E2tF9SR2PpwiAd1dWTz3XRPlYkFZ/RgclbCIko2
gznuWC6tO0fjeeZ/IQieVdi2m2FRr5ejO/o0xfZADzZ2Je51ow7cW/joACmYIn+lf+i58C08riwZ
meOKvWofNOlnJ1t2n5n+ol1q4rEIf65aSYmzdG7NbzubLuVkPlUzLnndARKcTZ+ajM6uGA74wSco
l4sqkTFndJrGT8h/pvAyYwLYGooFaCfkNbYNkny0JWthEJMv3RljdslUJ6jBGslcVh3tGuJsYqE3
cztbRxbFuDB6jHVtqlM9yzcCBtOWChfEMq39YMV3y/z5G/TC52x2MWCk+D4NCR3d1kdHhAzgJO45
RFlWu6vEcg+Cli1m6Z5JWDr3tFiaxGhL5ryr8dZAp6X0l0JkFGeHHw2wuG2GmyIr8/cuUi8jPDPI
1O0Bixe1cEMIasfdZXWrszKjzTAK00279JWG6Ga0v1BGzrEhjZqvvujBNin3y+XvgHmQiSl+bmza
tAaLZFDtWNQ7dU9pJfuD0A354vI+ghJCdIm55SXReZWPnXdNoccEkJzBMBmAFn8KxuAi1+efT4EO
0M3oMcr8fK2mFRP4nXDiPYe5ZGMOJOHnvHtzLGQjm+3UmjzJvOJRIfbUuo+PXVrimdbWxSyrNyt1
PtqUcr8mrZMHXVo41U3kFWZ8fQ3qZX6o6DGEUrwUhbrhl9me8urYt1v6b/s/ZltBqJ6pTaWuvN77
01yffj7IWC83IyDoo7bUMNA3/B7q2ohKWgLI8sL5IyKNhvV5eIcEbuxUDKJhjJz20nvZBE/Mzo8o
sDQZCAmyjvdbQOUk5p9Mute+ZIeutdN6gsh1jg00Rk6DVGCEbKYmDNf6jPbQdXr8QC0OAHXLEbux
aK5aOP6yPNcE/gQFo47dvS7PlmOSQgRtophJT379nVhkncGTF8wEm0rY5WMLxmUjsvJsRqZ2Hz9n
9mmVMZmwUc38UPlYMrgoVxhoyr1NSnbjxWRxhxpwVcag06R9ezVa6kBhqxHWBZEy1aF7nDjj7i3z
O8NReAOYtIcRxCQyuMkx7YXadtJRa/1nPT0do75D0dQb7ZbO4jXx2cIkTl7w5h3NTWVTDx4u1Gps
BAGOOh4n7ugcKbDzCbJVT+Hcr9iYGQ+lciTHgzJbOyG5amF1FHrC8QNP6jV7etO6kyYh/LSGAMBU
9DuTcPser9ofOqm1U4/cCqZyOE5YvW4OvLkj/897biHNowpnZiAyeuv1Jk9OQOSytdmJZzZSEDRD
aW8EgjgAi4SjprZU89g5UAdN7AsskbaY0ZNb/EWuiWsysQr9APech7csb7mr45wD8uEWQNcMa8fv
+I548Q19T7AaewnuN2xk0y5JTQiJmgzCGaMOHJ7UGzJQ2Zy2XOadvM3dI2Vy76r+mMWUn2xdvlC1
3eywVbEqr7HMQGQLSj+N9yyth10B/lB4753dfepk/dwlB2skPcjZ2qI9Va9fWM4aOJfmnj2PnZ4z
GVORDE2J8YIMI1d3qDov6FOuiTxcLybuoGnF0/+pXf+j2uVYDvLU/9uGf/zM4vb3v7rw//F7/rNi
wvg3hhbPpkpC9310rf9Uu8D4LIgJzO8uT7Z/CGH/1LvMf+MYy8ihI5BZHlPif+ldS48QoWgdKoXj
C1Sb/43eZVpLx8W/CF4OsDn356/oMqK6/50j0Yd2U/cGvgO3stuD0emv0gkB97NvD6CyWEFkp0R+
8+rAb4cADbLhDYhBQnJ6S9+oQyQxje9eW+gsbFx91bezv1WWLnBENRYSVkq7a8L73UjO7Kr9c9Ol
Z9Yr6bWj1WzT+p7YDqUs9kaYjsC8nGKhGFMsVo5pUDnAY8iy2e9qCKkXM2wDfhs7bjD0aCe+S14o
kw9aYVgvyun9FcQoVp8T/Nikzp1j7jT2Md7YRHeB+anwg4PW3q7TRV9vprXZ4jskQ+c9FhKFoUpr
VtXwRk9tTHwzGo3wgoxQn1h3jEGe78WAL8cuZv3A0us7WcLYgifHF95tqGlk2gSb7DXPMfOglbO5
68EC670/bHh80TqRDC6Z4nlZh0LfWMyrUZPPhL+7LaVM48PkldODrvxnT8p0q4n0Ieuz+ii1tF7r
/vSsYxl8ZCHpYlK+2AS6d4Uuv0v2DReMeQh3libWU9GYgBxwkeoF4UVN5UTrYVREvUCu0bN8p6u6
OeVroq7pQ5vS/Mhodc2wIASNIAIWjaq6cdKkNDBSZKsW4L6wZ49ddEy1JHmkU895wpaTc/FZS2wx
P6sg6dEBLbtxj7IOEXsWwCc1d/MX2JtXkq/vRjpae2UtaQO7/a4z0d8zs32y7eymNxNuFGCulCUq
D18IAb95QQi4KiyPTlLU61Kb7EPJ0mIewIxObKkFezoGkZq1bIY2OtqPWjvvWxxce73p4V9U7EDc
5i+eoBBe8JjueV9w7mgwbgA6U1uLdemZ66s++wVp4dgxGAobCUmgH2uokI6+dko9ea4z9EAZ1buf
z0z9lhvTHUQp7sLK6A7mBIzMyMJsA84xPVQp2Cd7iR5M+ms+Gwi8rk4oOire3bZxN3PNYYN30ryx
O9nvMPxUq59/wIrjt5+w2fVM8VR5Hc5U3/2VhglkMFHdUU2r59ZGNcCBb2QmW1NfSO6DPN3lcGeY
qtwv1B2YdpyFoRmXV+71wNeqB4lhnOux/pad8jbEDGizatN5L8b4qjtpvp1qmBp5oaBrpZgiNN4t
el5TnMelxEC92GLdvNm0xMI2Xi/DE4BvNIDSPrSt9jIX5E6FsvzNqDmUxTbRznLrP33fDMyDqt/b
MSYWg+gOjmvEx9CZQOO3uIrtHNojk0jQOJIK8j6Rge3i+lXzdEmxVI6dPx8mq8HvxlV4LBlEAMNY
OD43xH8eBDSMsxUBjbcJ/Lh4NAKeUwLoJrcjz54RPoL2i+/S8FQhEa4il6CB5drHJgWuT8AemQJW
MB4dzigQSDmkZ9mOu+k9Ejqbwj5fTXXrIy7AXGFltyK8WKNNGBRAzArfV6uOPKGvtFnMt7DxWMzT
YiVSHixegxbnl9+1644Y8MZ2jT9oWlks6+BA6VvcW8ggGpz6ui1vfigZ+ant2Opx+2109u+krv4a
1TmG3raFi1luTVkRMzRaMg3I5FiOcLhChaDAQqyjhLaOvuaH4GNSDElmyGlyob190wqqVmKeP1ou
N51t2pyneFB079MUzqnu4q0cp5NC06H7tnxu4RcEReswUHaclcs53pHp+3ak3MetIgs+ZX8Sp+Pm
LNssiOpq2rPHQd4x6yAeP8lPUd08E2iB83Av8HCkA7zHwQT0l5XvjehAkLiknBGY6GTLM3sFruTN
0ZOGeRUXoCr1F8uX52bW3ly3vQKVyXd5ztZUdPERG+o65DC3siZvp79FyngIM8vFt0zHaFc4m2Ul
DTqBA9LZMJfu5YgDWtWeY4y6G96An4OmlWsEEy2+84x5mEIchnHTke1139LCfxowLk7VtNYBDQ5A
wUJ2HOe+/us6S47dErtqWnBgNwyyOPTK9lwk2iHztfnipC+JjbKZTmjBvFoswiTuV2mPfuBF0ZvZ
W4fatalm6vCgwetZGyWpgtpLyJDw0xWUyVbTJ4JxuxI2G37VvLMzfabjBV4BOAKszWSy0+QRSspb
iyF1z61D9Xiz8Sr1hTlIBvzaTstfUZvLIDf1S2gNINijj6qobs4fjjr4CSH64vXtm1WDDTxQyvxW
fgR31qw6glHo6iBD+AUlmcv3p/EQbLh0dS7h0vhoYnmaiMJuqxBBC3vjtzQ57dbCKlZtlzEpnURX
fPpu/6q+2hwnLNjBnZO8hFpKD1H66V4j2hoAG0/QNo1Hw5gfpoTweNm5H8LrL7HpvfhKozwiee7y
5mtuiltRcowriECtqzBOQRL45rXuSFXQq0aG1n5uJsLBVpxALA1l83n5+Rj1c0jerr/VdtM8zn6F
OFKH3WMbai9mNnMf+CQedPs4CCgJoeNGp9kNz9GA/afn4b7AFCyoClELXmFaQAv5glyQC3xBXzAM
TODpZohAM4wLpMGC1sATqr6KBeCgi7Zbcy8tKWj3MgDbPaUVZh+VRdbWLqrsNGo1OIgRTkSo6nmv
dHAQGfbOVzJT0eKBPbSML3Q2Df07C3e0BlN8lEnnBraym0M68j0e3RmnGl933YrgN4AUtDs/xq/u
9nAHHaR8TQNtQc3Eglx8tgq7fhgcY82DwN5TqNUwsqToR3go6HSNVman5wdKu+sNorxz6FMg91mB
+1KvR6zUvlqTvDKW+JVxtol77U2ZXbUqsXlDD1uZFPLdCHu1meTUHRgfZ3aIerWf4sUgrbnjS2Sw
rjLGtnsSbFw2s8kzsJqhPImpCJ80jRwE3hcq42dVHH27+W0scJFiwYykC3DEmtkfcSyjCUSu/AVK
Mg/WU7VgSqoFWOKpvruTJzjVQCCPJnmgoHAH7Fa5+o0RJ7mHRk6Rxeh912Ksrjrv3i28eWJuEmeq
15oXo2Rz1OdDt86MXt4EBI0FsdLBWnHCTbWgV6a9CYeF9OH0PHFa0xdECzbfBNilWa5VzDrNjOhp
6prKg5rpr400BPPie08pdklRknrLIJkNKNP0glnNzksFxv1m2+j0i/lxuDRKsM3hMQ9UtQTh7Zu0
d5i58RQNw26U1lefTf0VWk766hTeddS78SFrCdHxPDExthrFrcm0j2ROox0HcY36Baz6RQwbjCPK
Wiua7Lvo8r+OXmaHaKRSIouosKgdZcEny7NdVGIQi30DekVI+vvSak1O6SYPEJdnkjNwO9PkFBNW
0Odj6mpbGopo9uZ23I1W7VMHIIkVwJKye8L+i3Uw1Ib4TvCequVci9djZuFk1tvokWBAAszy2qb4
X7FVbpN5Ktc128XYyrqdSYjz6BNV2oah5A4fT5Jp8K4V/RhYY5oedOt1qnLrWoi0Drx+wqXduV+O
Bdu7owNpqyrEcJwf3q2ho2aNMgctOVWSjRI2x3Y8N8RrN3ahO+s2Mxfvbfg6ld68S8nm48B3sACU
8XuTLK8dztvbPE0qXCUoZKrUqm22bKI0TL7aktf1iz0sg+6ukvQcRxCmVd4m5yjlLu+yS6qBn9Xm
sXpvy3OYy/o4AsI7khmZd1lF9UDTRLhg1HzS/WomYVbyXxxRlAxIb74JJT9sG5ctPNh6hbcLDhNn
kzMuC3qQp+lRltOileTeXjk6JLN5R7LKDSJoYI/pPGSc2G4cRhVYGSgW3egfCq0trvkQXyROvlLp
zslX/ReE5QNSJWe4fvTvYez59zRTH56Ei/DzWRcb/pl+psPYUGPkOuJ5VCzPKrhux5jZRC2IzjFL
fnUqwStYw2I1hrpckxyDjdym3r7yLSJbPmYExz3Fy0Act+LX1Kj8ZrpU24f1XcKBUrF9yYWJ/3cK
jT1mIWsnB5LgGWi9umiTAxmdalvSuxOEyuMNq1vHfrKRJy1dOxnLB91DzzWENew6NL2nVry2Q/Xh
Nva4dabqmvDDT5xhfiN4xwayM1no80HM5n/86udTpm1y6T+/nGiej1BUD1aXhXsytG8i77tdFvnD
bWbzF4ARaXacWrVXKLBEVtJMnLz491zr9gMPjrWb1OMVo+59sJPiqNPhgscu0SjfG+ZL4ldfP58V
c9/f9SXzJUkRxCFOR+yH7qYkJTa5yn+DVeQsFLOcCUpoHLmYfZ3Bh1TcWHC56oZ7DrfaWkvj4dLH
ZsLLKnSfpvJ3xVabmPHUnRm1GZ6Aa21KAm0nD1WOWJcx7RusJw8lvWTfBKfbG8WF5UNXLMxAfXqx
lnoA28LYhmORoiA8+5QS2eeBNkagqd6bbZLAokrp2RMZ27Jp7AI3LkD4x1ChhT1669I1QTAS3gP9
4Ua7xJ8fctMPt9FUq2uNrn105nyxYjjnefnQQpQ6g6zIDdXc6BdKVObdfj5wbsA24rvzOWQLtOUu
mrfUHPuvSGfDWjflriZGiHMd8baIpLUy9WJpEBqNOwTrYHBVf7GE92i7SfVKLHnbFLG/mbzJfGAn
5K9d07rqhibuoq/zNa+56CRNF9eESz2wWztkAUeGWh0Z9DiALDrzmuvORgtsvHP7FnS63h0b25B0
ZAx/J7iPMN3jhrhyon1tRyIl75PU934ORwdcp/xEFWLpOfN+QxwPR2hplBHcbG8w7qpJHrWi1U5M
Ee9971HakrIsdu3E2Veadv7BzS482kiFn3ktovfaikMu25mffW+/uKr8UrL3zzb9xk+OOeAQDeND
XUd/q4imMQ+vuOlZO69yPL5/Xh1EIyZ0P67lLoeNdMmjW6vFEEbTyr8BTusH031K0oZ1V4WeoTAD
3jq7OBWYJR8aOw1XWtf8LVqL6zNZ2tlLowmqMe5wEod/eRFkJMgd+2Rg+mb5lX6NGW8pZ21mVfUW
O4ODgULLNj4DxLqhZv5VoiFb4ckK5Vvt2NzrfYgpeCyeVdbrtx6rlXLN8diG+l/iSwaIzfIpLBw6
U3W+XC2tkVps40zP5DttvtrFZP+8Mo0l62U6Il7PLp4r3KntXiNyEFR6V/0iJvQoFTbe1oabSMMl
+y+PDmOd/u0Ptj44KcYGl1CnCxTect5ygOkJXib1MZGi2JPIyoO5GcUZvbxH2mrnnd122Fpsfjo2
x9dTk0XeqyzmG91HnyJug2Gem4vtT2JjRZpDw1reHC3jHV/WyIVEb0/vU3aSCW4jdshQinR5LFMv
Df6duzNZblxJ0+yrpNW6kQ3HjDLrWpAEZ0qiZmkDU0gKzIBjHt6ml/0c9WJ9XFmZlbcX1Znb2oTd
iLhDXIkk3P//+86pJtfgwBCn2zGs8oDBX0cmYOpO9ppLuNKstDfwso+Ab5KXdmBSpk9U9z2TKbVL
T8tmpQTZ9optlOcnh7esHAoaWvww93VNE1dU+6Vy3i2NAXixFFFgFtw+ddZx0A5YEYBRXvPtYBnW
cfTNM0Rz6XPp57ua/dbJ1YZ9W3sEjqiBcFovE9rAVRR9JRmUemkfG+FtWZUsh4gvwaPbe7zBmqk6
/fxUB/0aUMR0lgDY07gpjA4Hht7exr3j7DvpJ8cOdkPPS/IQejEbfizQ11TG07bAorIpbHu+dwdu
HPR3kUXqaMaHGPpRYyjOpy12BGRpXkYJdElYhYFfth9zGKZsOrtD44DpDLto3kyqg9Fr/ntOz3Dr
mTBEOnuEchFNaxSQ7rqIje748wPq3GIbc6mhAG85txHM2U3Ry2SfktVeE5xu9jzmp3PZUh9LQ0JJ
cw1K8ucvk5kSvxgbgXuQ41KmqtRiyB+60f7Q8D3EM7Fqj2V1oM+cpzLeBDsnIqizctsUcYRqo9Tc
44KyNgT+dN3bRpHm3RgzujNakEtnNDfgyxDJNfqhKNLyoGlRdgaLmZ2rKRChlZ4Mmf2mNCaOqW5p
j54BrpBS8bAx2vwVGxvnSh4PhwVdFkQHuEMixwgZsZ4KJqd+80aP8QFrIB1VpWbRO6p9imC2VdDL
EfWTRfFwYxXLfI0X71t2zfQ+jW63BiR8K6IwPnh5IXgacJ4ZqfKufmzsk1bpl2jk/lh1+2WIkBrO
40VIsIo8RYZgGatshsyNkluaNZxCKyGtHLbapbdojbVhdf75JRZH3WS3lDkyjKL4i06G5sWgCtTP
//KXP7/68/NuHpXRK3UO4cDisuxG8JwQoq4dIZnVzDOMWnbFQtnVSMVkdXUz5Mtjg+Dk8PNLPz/w
Oi2YOPbf2SK4CujRBb50emvETXpLY5K8SEQfZ+hG3qHqh7mw9WPWMUTn1HswwE6vvPFUCcJAkLX8
p4bCBnNGSpQGdFtuRIO76rcDSPhNn3N8hiKVPmodnw4++yBqMhCkko64fDLDIOtiTYn+6gfYFBOj
v3oJfn4q29nj8WetS/WbP780z7Aldd3sCOXDB+M1UwfG4C17HwA0JfcmwUqi0ShlYvCr//E6GPW3
VZq/FySWT3YY0htINR39jn8vx6E6ckKxSBQMjBTobR0sFGmgb8FydMD1zlQZxa4jP39Jx+zCkWkK
YoPfBAAD3ZDsFmygTvvkpIhToRqfi85cuzwTXkPzzFUAYGJG7dMbWnk3cGChvVC808GWdz8/yA5m
Wgmci3fy3JytwvsypZUdWym0+3pAdiEG1Dn+0u7H2SGtT4bhafDjB2yV+jFqAMUADmJQ6tgWWYDG
ezEc41jLxr+f0vB96kID9SSrxx5sKyHJnoBHUt7kGlqhbPaG7dBY+7rJpr1ZBn4G7Y+yFQv+iT60
NR60yeHlm2YAkYv5JuvSu4rPiLNZlDzbOS8uIBygnk73ADe+hwY9jNWUB9uhRdb48V0v4Fi4S4aR
APk8Xht5jVoqx4s/cOuXXEFwSO7J6MdIucd+kQ8eikhtYr0v65vOFVSzFuLzuvmkzfLYEeMA8YV+
alZvQvsyYzSEjJZAFytWdTjcaiMl63oazh1L59XsscrktE8uhmfJzrK0PFD/WB9XjOmymgCD4dx4
ms9rtjvFU/PgL90OVsUe5eguJmVRcAeYvfS1tU2u0QbGWF6FQAstUakyp8yO8VjtOH2Qc4XavXOH
iBOveUI8BUjBqpVkVRzDkf4G2VL6L33Ko9UhKNcnJt+hbrhomUDl0Zv3MSes1Kjmk1k443nouukM
/YOcX1i0AYB/k6e25DWl1WyNw7g7mJlB0aQDs2R19lk6xfTIQ+3CWFI+eVU+qRo/zkj40743xuSN
gURMmJ1ZOWfnUG1vf/6KQbiyaM6Bmw1AmdQPnu+g6LG3c2KNgccEdQVmkDQpfcsOsctcMzc1ePcY
IadJ+d7W+rLKTRDEsm1f6zKlLCO6j5b13G6cKz7oZLTTZU7wRlYDtVHchOiewoN86G0uKpo5J6cw
NmTQD8vE0ZkRfe8FNPceDb3WEcUMMiD3uBsTGBMe5fTMHZ9sTSs2Oh2iHezBi0abfBQkN/hwLrdk
Z08ZrX0GSTHyN50ndT2w7c6eHCgPoKnxrZoLG/XGNahJN5tcY/rp4m+x5Xs5uc4mHNN1U42wA9Lk
XufBwr6b6po7fHm+8VCbfXGGHKSr8NfCd2TdQ1dYiQzXcuu4uzmSjwPCmZxVQZ+HKgzc4fluqpNp
LOuUt66XV9rKiFyHcxczRCkF/uXHuEb1ZElHbE0Oco4jHqYpA6AX3tJWhdCDi8akeE/Z/5X1wjp0
UzIDbnWgZ60fBSQQolsefh6e21q7nJJsem5Cndzmzusj6CE0v1NeqyTbXxfJW1s3GGqY1ryDy1cc
nA50EA+Ge0E+78XNj4nrUMiLu43GHHRVzJ7FOL49zbYcT2AlXogyfqFEr4CnLCpWjhJ60h5GauWm
IfqAgTcs8zi6T5jCpSLv1igvVvSA1nkdnej+PjPNuyTF+MhjBHzj1NCznqYvLc0e+qJ6Tm1hAX0G
Y2JS+XOvw4m3HbVSp9uyhLE3g3cj2KMdhSWpvm1FRt648cfqrKY0pgPkJkKGIaffXvpUjAy5Vede
F82ZgcNsEZc2unJntla/w1OurIjuQzn+0ufmkyvwNW4N8j6TdmtjIV5L+mbkxi6GFs8KL3EyLbPg
OzpQXOVUWv3ubLZnWlL/Jv427Rze6ya2Hd59QKbd+YkXyqER2QcPkG5PpnEPP4SaKs1ef9YdBEbv
+ezAWmatMTX897iQoalr7hMeTlwBXIA8nApZCuY7X/f7c463oK0LoBAd1CJaeGtNUsmG/wz03Sce
7MYUY4sCVDr6Sv5pgxl53oFbn/zrYk5ip1nzZ2Fb/dnW7sZweDa9/oMVjHNNw4cY3/Aqz9SEcLEI
C9t857swl5t28XWuYA2RtoiqmyQJ1JJj5HjNusCPCGAZFOdqyzHXGpc1P3QgBTnao0VY8BYt5J0t
WQBSqGp2FKjppnlNe1FL5599M8G2euXb7RWdZLpx+XZMPB8kn4qsLkp/ZUeWtp6amia3gCtrzLcN
h1p2cx74PMalMRcDDEe6DtWZXVk33fkUGhHAT6dSMwqIIDns5iZ+zgq3PCA8Trd818lmJqVBKTea
trZZy8AfdCLnY+ptsnbyL/4wDoxHEG/3RX9nJ7VzcmgZEtgesI+xU0SXmxlxCDhqymBzugTtRPrs
EcE7ZC3v2x2sqnBdEVZu5qXaUn24Xyys3YSyx0uxcLLV9PE6eGjLExKRss6eOs24GUtqGjwv811Y
AAn0dfMrqxdeH054BErYv9rUiAPpmNF5cm3cWL7+xe2H1gP/6bfKcpXTxfsyuvaVtXh1N0bWRXST
szcFW6KSYn4+49duK4uYbUSOVs96Xm8sF+2w0qA8Je5GLQtWiY7TU8BIDZNFzRqcXznl37Xmd8xm
/EfQyfKrlTS6+eZ6d5RUnk3mwC27/0XiiI7CoF2W6qVZXltWVqs4jLS9llVz4KV2w/ECeSJgj5Vt
KKC8ofJFNJPXi2j6u+I2YUyJSMP8smpbYx3rXxiWj1s8CUEXMuCKO1KaISF7JhkIxQ3qLoblmhuZ
yEPU+qcxv1DpbV4bSKxHbfAidjUmPW9rISs87ENR1UGTkj/Vl+S59dj/Odp8taYIiVPqQsR337Vy
Hm4pSLIxN0Oanh5dgihbRpIJPFiGatjbba9/2W8xAe7WYgTUmnxOaWkdPvb7yTIItPAaXPst9JJB
54ObbiOPK0lDMxqzHUT3dI3W+BcHBTaPWrMEkQe/w4N5iEtAY0UnRXyQ9Cd9xz3MzA/Xc5de06YD
vlEB8ZpSddeA50IyHNUzcABToyTeuVJJWIgSmgkb9ZCKEhugTZtoWL4s/TTWSNYB/RvYXJWSw7Ct
fZt47PmGGZPI1i1oWoIyG1w/PJGLO/QlI2XOpsaN9PyN3dHTMRYCtVmE6912VOAN+m0bu8WmK4jo
arxtA66LuBVEvG5HD4RMYRirSZ++UTHwuEgiVj8KqNO5IIda+wMm7W0dU482WrPeNt7wqY9IrbOJ
bwyvGBksIepVAXVs7WOnJ8hGSNcwWDlkKIxThzx2GW3KorqSp3+1KIQZHyHQxLWtTfV6Nm/rIYGL
LAhFG9/h+MFWZd+wIoJDQf5EFeELlMbuUKQrLx+mFdXyI7uTq5sWb/EIh6OxSna/+bbUi6/ZgNfZ
nB0z96A4DBDZy3DPEn9FQ4PUebaP5uaLBjOHUwhUfmzfara+H6ab2EtJwKjsbizELzYUxYrR79Du
/Vh/opa4S93yG9DXGeDYA0HZ3zXrG7JI06oyBaRht6IZ1fEvZntK8q/edp1/Y1HzWrmrpOjvkQk9
DQIpOYTiZ56ufDmHDZ9Pz5H60xg1wBYZpY+S/aEBAXBTld1dKrKD2Sff7XyOiBXFutyFsvrVWrwo
6EKuRGLummh4B4ZFpbl0HhEOhnToeUe546Go23pXuPZ1zvIrSVAWu6BJLJ+BtjBjvmpNkEj4jTxT
8nHkyM5jJ7Iv2JZfTXZnq6FqP4zQLFa9zVWhjxFH1nTZRnXmny1wyrL3iWjwJZ6jpyzNr4YzPcGB
iAD21NcmxIwWfxU0MYLeoEzlakW3t4S6/MeEZ9CqsbweORA28pct7GYPy+yR3CWfest9GBJmbuh8
gJZqbtMGshc812AoerK3Yvz2plhuy1nNhmvoIJyMnHC0rrLNrWu5DOuCiwgXnoisazXWD0nr1Q8e
CcgyhJTSFHp7MGLdeArHjj1Ln6ml0kKpMgnvqa8uMDgQ+Dm9C2KOg25TIeqRMTPoTtY7yCMBupWF
QZ0rHqFz2js7z065YfyaybKui1YH210NxklEhXHioTvseGf9nudKPFqjxuDYTbp9GPvHgT/I0+Jy
cQdztYtMfzrpybwmTtUyhhqvWuHEuwkA7llEFdR2t/6Vsv1d3EtGGSMazQKbrwcXx/oO4x7IZDyN
yNPBPvzcWLyogFFECS6wCkBkuYDbYqXTlslb0EzX2qAhluezv2YnMwDoW6HFrbcisCPBkYLFEniU
9mQ2IzdqXfY7Zgj5ihXIloYhD/uUtTb5PdhW0Kydtj93ObnUsIqSm6gsA51mQ56SDi5AQI5SukEc
xQeSKvked1HgjJa3Kcao5aMKxJKdQPDrtVPmLEcbmFvhZFun9N4g2hl60dOLGI1NrTUnQIp2DUNW
lM5NMnr+OkbvcYyjIhhN7T4zEVSPvblFXfPEE40L7RcUiFu+Eoe0l0AxmvHG1ZrbSYu5ykZqTh5z
n2WuStrS3IO6Q7lKnG7dS3vZezXIWTcEIecYSXSJm9y54eEK3aMebpauPqTji96uK3qu72bF7BYQ
J2GuK1vZZ/YvPQIStiZpezW8+YUWphb4uEJPKajLoDApRyWmfLbj754h7fqfT+T+Y9Trf8AAd3nY
Pv6/8rf/+Tn962cl5yaJaBH+289vR9/V5qP7+MNPgrLjc+/afzfz/Xfb591fxWbq7/xHf/NPLJ35
t/x/+udkTEmr/pcN9Mu//58p+WMm92//1F876N6fbXbdwjZYaDk8wP8+lav/2eJXTFewKPpLYPev
qVwdALZLgtaxBJ+fhvd3cjfvzybpGYtkuO+6uq17/0wq11OU7T+Ech3DBI+Cpsfwyb/iteD3Pz/u
eYq2/+tfxP+oNAzekJFx3KBapl0w4BeNvixjl7Aa22hO9+6bVDThuSiOBFvBmPBEElFvi5vrMoKJ
CzFPlYo3OS4IcniUV5u6kF+LyaiJISehxLew+GrZkZLDYDwN7prHrvEda8veLooOFRZDZctxgwKR
pKa1BNq5zGY3BZ/Y+WTvwT7FD2wEKXa58PjqsgOWQ3moAdW8toodOM1iA6Cs2TRysRkQsatEs7Nr
fdYWeUxaFGn5sVLUzhZ8Z1QQXqBvtbWZ0lLJ1fEc9CZe4STHGuuO4TWMwJlN3IP2mTXkj/NCA9P1
YIbahHhdRRFFMvmmefhkfviiijRa29Vnq2nlmYzbbWN1jNCzut3N/uCCvhKoHuqJqFd79nhirCLF
M3W921YfLoA9xLHiA5vpuMGH50A0ULh1fjvqHl2euDqjcQKr64/FLmY8AEmIDXQsXuOlKp5TxLVt
BNpqKEKUVWZUrQWP8D06EWOduHeEFsYXsi9bTVFbF8Vv5dJya0uQWPWkD9tZUV4zcK8ji80zRzoI
sKBgQ8WEZR4/BDn5XkWLhfBXslvVIMhGPCd0oLKZosvyJ0e/poizumLPDopCmyoebazItDQFQScr
Wq2Vkm2bk3rYtEYz4APM5NFgE+Ih9LVxOrAiIgWQ2SmyelKOaqgVVjrwP4dpMKIJbUNxGn9v0Ufs
r5Y7QappZ4yuxflX9/ZgNfNt15jXbBj1s1VFDqMbEVH4wbPjSv4jBXPJAXjrReBjlknxyZ9v4WpZ
zxuQSPYWchRbH6/JOSWn3a1jVm8aWHmuulG3rcnROm1VXMqJfdc8OaTalLIY9YsIUooc2xwWUQAL
jokO0JiA/wlqQUja92Ykm1s3HKOgn6N7j6QGWEKGD/4yHl0HzUYLJJnpw2AElW3umwLQt0ZEWBZp
/hAtK+E5d84YomuV8bbCYHNnpfsmbX5x5A1vLYxjBytKMKMOTgjuLMsPUw9Vnsaxxbtmo1N5W7vk
61EXlk+Gb2Urp68uXPjmlspwZfn7SizFprHFpxcOR+psHRYL8SLZMwT6RHXJddkWkPkM6rjWYUTX
Q6D7o37DOWVF6rxd233O/Tkc+8DwvF9ithGw2xyei6UUDKDHLUSHZtsSC+ty6kfTsLVt72PxDX0L
oG/dNGRKyV6UB4cpsZbD0LOW6OS2Pl90t3SDBEwbUb6ROKZjf+F029ueWlHm+nLA7LcZOa28SDcu
zkxZT9iQfk9OLs5x0oQBW1ayWDkfRdIb3PsMSSVlWjqbzgzOtJvcBLy8BZo0ZjNIL5tDa5u+kVZU
lxlw2l27HyKXk5LHeHZBxNYZ9Inn4sCgfmXSu+O8x5Hny21Ve/nRvGUgJ1jFPS8E032JaJJ65dT9
Sm8i/mafObGbhjRuH5P2MHQuoL551yXLtJ7BeR8rFSBNnUvq3YU1wFxN9451OUWbyooQy6nmktZx
Ju/JeIE4CvdazoE6h2+x75zZZk2l/Y6j8qslYM9IeYAZy/J6l0U+KhtqtCc/5fbdCo5rg81Qs2SP
x4pZu1he/FJahbws0nd39gwzOyeOs3NubOBSt04MQ5Cs8XkuTllqUmRXVOB6ys+ckMAkRNmwh8fQ
bwowcQH3N7B/MO+22ji8JVOfP9hRenXauvqAw/PLHusN9+KYy/xU740iZibcEE9gn3Yy3WoTMoM8
2K3WAfN4YxKRnqE1yfPoPJSAwi9mKcq//EBbGoqzzz0hHs27Tteco65hOETAzjp7iWFONk+JXyW3
HhZ3qdnmwU8plbqRz8ZzaPnGYEFsO/nLTU1v17k6A9ORD+iStVRmCfeUjyx43BBnWt1Bxy1qA2Wp
kX70/fxV27F3KuIB/AUb2zwpLhnhXQjGsg0mMXxRIQjCcnC2tLKGVQf84wRflNvQFD8zSNAfInvm
yZVEB8wRz5YIeaktFoPs2hvuEg1JmONbx9Hq9XMcp3e8C/YmXmJ+Mgd23Muzz5F+aPJzpopaikFL
yI0JS6PXT2DYzJOh2l3uT8+LCGFP8YvnrPfKWEP1waRqhmFdDhLVFZtVa4zbUbOzKZItqlGm1+9I
fF5L1TSjX7fpVPcs/2mhUUdTre9utuNgmJaPkMLa0Jwy1V9z06ZFGCG5tOvfFSeZnVvifFESazm/
N4ZR3sYWC91OKXo6DsQMVhsIXDWtuUF/7VWPzlNrLbaiay/x7D1/XIYPvWdubCNvLoCrHhf26Wuh
2nl03Zd1nLVkomLqT6vM9K+d5VdHYVrFbSO6gcsRiGr13gFo/WWqHiBL6H7XUQ3EbQ3iTLUFI5fe
oFQNQk91CZ2fVqGRUTinKnzPVEUAaSCOXZYPTtb5DxXUKrSTHnVgqXS4BVnSuGSbqdfGBqhKcdK0
xF+1pf1MMlW7rRyprwziEUfA+WhsVCNSX6BVTOlxTgy5hfW3ixuDO2r5zf0KMlAvnKO5UFvNQOva
C1DS0k5JVlDFHFUn01ftTGIYYjOPYUlMDHtSh+S9zeCh5BjQtrUA6vZm8AF7LccCPoXLOiTtqvtK
dUIbyqEa1+TJ+S4LwhkD5VFLtUgxIo2qVdqY7auleqaRNr7xpbohMeTtpOqi9h2tVKH6qTNFVaka
q4bqrqZ8U3i40WeNgNoPquFqq66rVK1XgGFpECdlu8GokR6gVJfkZ1kJ/XSLNL5FXKvpGWaqTxuT
yEY2NL/Hqmurqdatp/q3EUN65pfLsQt7ReaAh/3zg+RyxY44hkCZYwIgeNN9hYxy5NEEJqo6v6Nq
/9Z8PYmlzne2aganqiMsVFu4zegNQxtCqkiVuFKdYv44veoYe6ptLHp6x9NMA9lWXWTnp5U80082
B8HxWTWWuwFfrlH9wl45vk0zlJPFGbVD6rrNq/DpocXxrV2nxt4GVkC5l1VR5hnM23IEvGnuOmvb
Gnv2Bd14HAaJ+luUdsCed4BZF0/URbr3Oi+Mb7Jdq8FFdIIGrd8XBra5bPLiwwiAlENnwtIjdOL3
mKg/8oCHeHbupwTroDTj5Bwm/D8Swq83GYGwS5cblKwqFV8NaaUQm15rCkBL1cE4C5KVg5jakzC3
jYyB44Shv6shIxlk/1f9srwxE38h/zBsbHpvD/ZCkbqZu2dJPOlxjJKPdF788zx2DYzyqj7wzoOM
2sknxCvpY4qoc43dPVk1bmHu+aRJX4FLr9DjGk/SL459lcUb2lzdSUwDYPKudtbuPCGlAJG+HrOu
D/SaD4YcjSPvW3Nv9QzjuqWNbo2ovMS1BXbWje9b50sJEjYmWTeI7oTSabHS+2MxeNQ9k6qJV1JJ
yNz6VBdhAtSZRcSCJkxQv6dpb1sPfRaexl7HChiHLgUiyXC35hM8lJ08U1Dkl5p7N7bdm7iCPC+H
xNpi/arWJAKt1ZBr9nGpzZHNX+Vu7R9fj08mHTQqTl/i6M3kGFutV1hyKU5Lm7Y7EXHEKl12bq4r
Ceo13lWY1wQvRZA4JeO0mBpZUr3aZlMcNRCXfF+hu0c6PoI4ZNYh63Gn8zRFO4M8vu+SJ8CvFyN2
kQ1naFClj1Vxjn838CknPSVrMNuPlTNyrBmtZ7fNDD4qt4S04SmwO7bUM7kZ3pPSzC5RmN4PVKCP
Ep661nY1yzTmb76/TyMSvfnEOEO0CAgam1cxHxXECYbOP4xR/DaZC/gItgBrz7B1PL/1lq5cdZMC
5rcUoV+A6s8Usz8iUMXhZNWmmHyodIxHXgRs+HubA0GUlWeN8WrFh8BllIzOQ+UGWJQlIFW+AKHM
AUI5BEplE2iVV2BShgHDwjWACMbcpQv+Abyh7TZVTgJP2Qkq5SlISJsfOtQFJQoDQuVYMYhA0zJa
Oz+WA3QHlPD4EyoDQsc/C0gfvoayI/B/Hs3YEsh4TNdMGRTqH5eCwQzqn5/N/PeZulgCte5/1YO+
JDiAPz7//X+Xf/r6/tPt50ch/1CK/o9/wd9K0cjq/4P5J3Tzz65lO+D9DGF5wPf+k/rHvIXUg7oY
u7Sn1VDlb9Q/IIKCMY3nmkyDSIz8cy1oYdDq/sPAxXZsnceg6xkMfhjtKCzg3w1c7IUCWgRN+gB1
G6dlk95pCpdc4ZQGkVqu2BJNcKu2tkIrk0A41wq2zBpZW3liKteWV7wuuf3CMXvYdxa4ebDQm1Fh
m8eAVTpFqF4PZiOC2UNmCcizA+0ZFfkDx6SWNTyn41ohoQ2720nKZ+u6wdvFjPkyw4/uFUi6GEQw
OqzaJirTtsHGdeKIuBrGkoiNg8/c8J11S+IVD41P9q+PDrQhqC3SJt9ysHiLPGLiuhivlY562raC
zFu+PQRI3KkSvKa0aTdlAyp+CmfVuYOXPQPOdiBoFwqlPUjWVHw0x8FoV5c8yjDEXyqF33YjypKk
Dh98UWwiwIk2m+aj5pVB43h7N+Frik51CKh9v9RG7a9i32EtHX/PdJZ3qGjlyhdlYHn2a9exV8qo
+7DtIm4wnHhhOOwvnS1Wd7A1aIESamdRKO8zCXAcXfJhpsFAsAM8nuXtWfze2p1+tO3pAXbfqTE8
0ppFvTUJsZmNd9OEVMm5uXaNTjSFWQYvwkc20a/LABGdR90mIycR1Duk8fkqlSUpBvgygJLMN0g2
T3WLWl0DgSqATfGxhHyJ1tSqDdWVzXOAi+jmpraMzxr9kfr2bBkuIYRhrRb73t6i+qAkEYQ37Grr
l+xygLzwWZl9JQTBVo7bv7SJdRDQN1aWgK3F683DfeNAdmwdPFAjFkyvOwjK3CfPiB81jyF8UVZM
8PLmyn27ewgNjziKZtxVPX7OsMvztcNVjS9/HvPR60aA6JqxvwiGJRFBcnJbWzMZmnVuJy+Z/mZ5
5WcneRXC19hIohiKcU+Bi8qGgtdXQ/o8LqzTCeDTnV0IaY7lrhfLJX7LO0ybEThq+iXFPZfH9cCW
+rGwEPJVcHB34nNsqy8/GbZ+ReeQ5Rra+5HinNvM10nayZkhVGDkML4E1PNQ7jzbu3f8xeGMTOBD
VtrRiwakLwz/MfbOq6ohxiHVF7lgMkecBoNb2bxIazq61fBZUTZe4awetzk2Vz6LoGD207MRe7Rj
x+KxZxq2NTPng33PMdLTTRUXNEeJjI1mRIBmRnz8y4usm7yKbpJex6nn1iu3lknAkYqFic4fJLbo
2ho+fLgem2awEIBaZdpwMzXmKWP+w5sVi4tP1FbqYRaQXcgp59s3md8S7nZZgeYkiCpsHtNsk6gg
77oevfAzj3JrN3RscaUDB2ch/YtFXuOSwJxg9gAbDLpGv6M1xpWHwWHx3QWZeioZ3TDTzIn+FZWr
sfnRKCSWzHrNxfjkNCbWXqUMNWCkW/dRtAaX05nsD6zOHqcpdCIJEDL7JFZEwksLqcAgZyAvdFdP
4mFpWZtXpjqR6MCoytuRv2/d6HzgZW0aBtAahflI6DnZ6GP8kjbZrUcTm9mTdi8pwW90g0XvnL3E
zOlXRLaHVQH3Eapy/Cj0l8KtdlZvXqaWQhnnKiS/9Fz8IkaimFI9QPG0mAOHY2ipxI84E44sSGVW
Al9fru6UkWTv3SfIPHt8IO9RiU6j48BLNoLlJWiFAMPPiU8Y7taGtipZr6+brKC5PdOvj4iUGi15
6ZHdN4jB1UK6ePXwseS8P0tBgVRXuSBMh6slSTbwzAgnJPyDjRNbTL4/rdbpd3CVSdaUb86s3VS+
eSY1eO0hN/NvWH6XDe0eFAFj7L8UHv8Jvt8vBbTUdeikNwVPH+JI4KdJa9BlkzDDqW/QY1lnygyS
DjhCfGULkcob4iiDSD7iEilFl7zgpc9XMadT0u3TU08ADdKUgrktjL4p7j5O0acR4implLHEMXCX
wHe76spmwr0KBGIyrmvdINfgTfji+bQPcdbpqIEWLUUpYi5Hk8PjkyVo1mbs8SvWsoz0yJMkLPRz
I/xNvPh1JvrlC/FWKP+KaRNR5mGPq4O/KpWlhY9GsaLPFmgVBpehRsw2C3EaWuwui/K8DC3GF0u5
XxBMIdnDCqSsMD7H/Y2jrHf4JsmgjOIXIiSQuk2VbLVbNSvjIA8oTflmfC+5QnPlxZvcuI9sH048
wViNJ3LPK3AzWEB06Me88a4syThHW1emLFGV5Ub7SlHeOKhvTOXAQQrfo8RJPUtb1UhyirRQs/DX
aCFUElXftvkJdWgTotYZlWOnVvlIFOm19I4hYKbIbTcWUh7Cszc1kp5M2Xr0Ov30e/1ICHs7+rY8
ln35XO2rLqaRNqY++SkejolgiWMoeUXU3UVASAaDcTBHWm5RRDNLZRBakl1LxJt5sqLT8rYnle5u
cJ/mY9MdUzRElvIR6cpM1CtH0aBsRZRpX9F9YbCI1p0unhLlNSIw8O4jOloSjEce6iMuxr8yVEga
Sd5Ushgq62qbRngiYTV805WAV4hHqeLGtnLtjYlgyYzoGKRx/S6B8CEqgCHGJIxba3OqlZ+pQtQ0
KWNT2uNuMoh4J8rmBNMJByyf16Nm7hj1YXwqnVDdqt8q6T75IagOOTIuqcplXsnMRoQ1kU2ZxC+6
iLd+yYkoIxUr0Eyluv2Gr4XT28LPzVNi1tBtx094yXzhlamqEzir+tQF6srfi9TxV6K8Vn7eVQyd
6V/0H8JOH5E5i5WJoztHidUoMxaGLK0QSL3gKYzKnuUoj5aJUMtYZwaf05FwnmaW4BParaTx74YZ
cl+TtJc6Ga9jfjMwrV17CLvCDHMXLkSG3rMN0SA8TR0XtwrNl9Ebj4byftXKAObJ8pxJxv4OS2uu
53mGK6y3uFdaLK0PJpDFta+cYvTshDTu0L3iGlPWMW6H/A+acwjCfuQTX9nJencG0D6+pYxpTOUv
m8gPwFoAeI/arIcNrSce+FqkZ0LZz6JGnh3lQ0uVGY3p19ZFlaYNu0Y3KTOGd4Max5kp+kynDL+m
gqJW1c5vntYTgjfbbF+rtmavrGylgF5RhDBdHet1ygd90w4QuYwppgjcv8geu1teGS9myC9mRAUG
V0DgUC44DykcY1VAtyFv+Lw0SUMM6dtEHeIQ29gOBl7+wSTZgErfank2uv7Vr7V9pze/ltSqbwXP
6tRtHZZ7xf2cUGxrh/efoTbH7jPD/elSpltPXbEb7tqcAnjEUXLtwMxvWu7jMffy/OeCnjebYkqj
YxIOl0JkT3nHxCPrMa/kC5JPryUExomPPZ66/DeMARw1EEirV6bt3JqVvcaBfhDI9P7/cncey5Er
aZZ+lbba4xqEQy16FqEFRVAlmdzAyCQTGnAIh3qteYR5sfmc91ZV3uru6ukxm8X0hpYkk4xgBIT7
+c/5Tkk94R0a5boNceQleoJRQR/Zu9NsnTOUIUcmqHhakAi0NPGlM1qhvPGsAVyLFjBGLWXUWtRQ
Wt7oaxpIQycaCR1n5MTD/r6wPMa5NutAQgKb2McHx/os2NamJ7bKBb9mFO4Dazq1omtm1VeTy9oV
2cXUAsyipRh6DvjV3eSfOsfJYVNn3ZpFWbIXRpdDo/jkop7eQ8L+YYv6mmx2fMv1kRbUxXIOWOZ2
gQunbcwWtXVmih+qReS4awacw5lJFZ4/9OcSK86GbcWpNQNWJTVIBbfiMmUr50C2iSuxLJN17hqc
mVb7pCoIIVM/NkeAa+2aCHp4Vc/5W98p9TgEwzcLsyTndGw8FPGoG+395wGFzNFSWYtm5mjxrPuS
0ZzdqGU1G32NXh0bJASSWzwhvllahnNZzSotzBVaosu1WMdId2FUHRMCo0tqDb523XqGc8rtwHis
Btoeo/a1qDr7ohoBEWdeED1ziwn8/MEn1qkSjretbYe0K60tXlijkeRckVjLa64npVfcxdjjMd+w
LhxdV2HMOgUBBU+h+m6KGMwRa3zYT9k69spNMI8f/TfLDbFvDS6DG4pww9F/nPLpKBpmwXbMBMhX
vrlTTfwG+eqKSd82aE4+i12vdz4jz+e265Q6XfJ9ih13rWud3mJMmrQtwaNgk4q1xqU8Gh89gRRr
1wfxiMjFU86yyKdXpKIrkHhYpjCSRsZ49LmVzWxf+AUGwSyxvHat8clL9jMsnZNXprAg3OI1DuIU
im4LctWFedv4ila0Hr5el8S3LF2ohmlJmTACso9u66QnP4/VJo27kTIlwo8jPXknq8kksWq6etnd
pZTequUBOpIh6/gqEtGD4zjdzejlxyxqeNVtfBCLIp14w2KqpU/TfW+RoXTjOEwNszJPX/8a6Q/d
N7V7ky4CX4VOJ8nG8Q5RFZpXDi6fqaucI4ME5q6mOhlWwdEwk3JumQKcOnthPs7IbyZ7leoXymK9
0KU+xtRrMxleSa7JNCi20P3gsETDq/atTqiDNCdfmYviiAlitjzhjywpX9Ho3sfWvQEfyyINz6Z3
rSTZi2HhXOCx2lViu7sGWjLL6vYlb6MJwdKpNiQTPsAgYBuJ3QMVeBcx0RNSiu8z+x7XEnSLsHnb
9yPTdxJ3uDKIs9T96dYeAnU32oR+EkXQr/YpLo4CzLbz5O5LPWwY2uqqG6321Ht3s+icw0y8v+9B
bWSLi4v00WkSgJmSPnebnF/Ixpa+I8RihBZK7NdFJn8GygZFhCQ4GT22lZQvN3n9koP3Bg6Sn8ZZ
1NteqnTjYJBQRQllLBckYqy5ZYR9CCOHsQH8bE2FZtVyLqPexBebOOuWKq6FkE3WcrGD03F28+DJ
GyxyyjVOy7gjK0MdMHteEoTrsb4vPPU0SAACzE3p6nJbW8vzu66neQ29etyZQfkUN9G5CfcmU7Cj
gzV13UzVtpimCEa95fGgAotFAGubVSPwvPK773MC5aaiZpQHbBv/aBuC1Ars+ZuoLXFMNpLYB7VI
g2uHPGVjo8DErZqA/jTkaXcz02O9NPzlcfD7F+qseVwMEi91Fb0QUGeFHWxnt1Z4Sa5k2X0Dxk9C
OWIt69NfgX5P9tTjfh8H2TH30wDbLGAQ/NSbwax/1pE2ChqkGSO8EBXgmJU2WGGIjhitB+Y5sOSA
12VhLjKAMMpLm8Gn6tzVCFsGuxLw8g7JP1182OzeuLYjl0i1ZEUNtiteCSVulfStVd2xz4hJWvnj
fAzGml2v29w2VnDKy5h0l0kRPIt+i54evMSZZFfqhLT+sYlQN1J6tJaFl6B0it3ilR3iBnQx8CbE
yMoSegu8isWdLsghW08uL9wUWdwTfT5L/X579I5fe2lr4nycjV0mZ7UvW/SRPCnPCfSeTZ8oaDkJ
Nlg/x2Fta4BekJfm1jFZ+vkzkzk8Wut8mAWV4mZ6lL3R01OYXQml7jE85ee8UjleDL1GgwwC3Nww
trgRWYHM0mZUSdA5n0/9mGG0KMCICHKd4JfxDtBOoskKNdbyFIUqm19SkDEgyoJix2V49hRbvJBO
1pE/2m0mfkJRSIn8SBebszHCiDE1WU2nzDcGxFk21tmN52DhzKBhLbF104yhgVnyMCLPZ2M3HqN0
vppC5K9qfk+x9mgLxbROIS9S78djO7Rp++Tx3EJ+X9JyYIeNTSaax3A1YfqXHXkCYZFVrqoSC43/
HAXZzUzoilNBPdNJ8HPMkg3RJsZ7Kn5sLO73cSSufRjOsKRB5skM81JEEL9LPkHi7quWbW5QNu+2
bZ4WJs3E/SmRmuYrGmEgCqdb6QKUDMNjkFVPZrgTk4DawhROWs5W9gRPIOY5Q7ORLMN4V/Kd+DGY
TN266Cabx42EEs7NCN5AtPp6ZLocDg4n11V88mSL0Em2b6KBK0LPgghF76zITsSv8OIDKawC72oc
shsxtd9lB3ydAIRGNN0u6WLh5/EeR3gsglwgOkBx3y/pjzHi7xs8x4BHGe46l6tl6p2ocLvuaSO3
wutOsSm2nQam+wJQeanwznUJeQBVMo1DB15JR76XYXlI/InshuXcjPG5TlzSUN1dSxkMG1vBNIeF
yBKYR0LK2PfijRz75UALSbNyfPe1z3/2E82gXZ091QMWAJg3rk/lSc/83ozkbey6+zppn8wAwIXf
Eiu22g0MrnQTDbj/ad46d8Zkbgfe3zUGgp0Yv5seFSAzlbMV7O02Cq7q1Gb9gWjYwpEig4jbumWU
E7kRuEXEEWn792XpYudHrPPddwzb26HLHifzIvuXMNQzYxc/3/CzrrP7ruiefD+9dp3wqRChvYY5
sp6Rg/LZ/sY0licE8NKlEs1P3ZPTDuep8K8T2BUrd0zOUS6OiUIHaeyUgNgEsHCySc/Pl2KquGYa
xmOR3GVZet2K/NF3zPbaScuTRS+gzxGloEUZYro0FXIYRF6EyVZsvQAEr80J7czzwzCPP9xF3Yiw
e5JiZBlkVI9+KPHD5/5DMcM3N9vmO/6ulzGfHwo3t7deAXuNQyGjxSS5b1IWtilxfSptrpzq0gbu
hxlyMw9zdepta2uiJ4QVYrSP+RoWILN4Khlv3bl+H4bkUXrhdQZGLQCnhtr/GhYcNJM9Xjxvuc8A
ryUmuzf/pl6SNxsMHhT3Hkhbq2lt83sAVgxp7K1MuW0Xb60mu/WxwYXaCT4LB+k1zEw4XINxUg5Q
QeSYbk18x+QlWC6OBA7QlizpCQiwXSF66HR4JQ1v+ew0b27U5Dky0war3RiY1EcDmi4HUWeAqqtA
1iWaXRfbBfXpG7cZkm1gje8pUQNojasuSecDmhTsG2wfM9Nwajw3kybkZZl6NMLnQEDOizyTmIWj
3gLrPGm2ntMQa5vqeCu+uHuawOcJ+04BCOF0+zYOrKCSRLyPQ4kDy8546lyQVoV4TAIyW+0SHktQ
f2z5UdyA/zXTS9h7+1nwTtnep7247VVWFpfcmk5ygh6o5MFM/Ad0hGduL0+zpgzq12cx4jti/zaN
QUVmvmWaSmiCJyyJ4qGEjBs7EFddobissHclaqkT07iHGH6AOrSeBdhDQ/MPUSPWThifooSRPenr
ct/E7Y1TgAVigWsY01NvjGyOGyIZkLGfe8WWMHcclI4IRqHhS2PFmkppLmOmCY2lOzwKkI2dZjdy
pDSrOXmrLbnNU/T5EaAb/g0c/AajXFAs6YfXtOmx15ObSn7SoJ3uq4S9bNaTWNQMydDV/lyokriS
zg3+SC45ZwV2ctH8SVeTKPt5YyTjK6YmaFHxZzxBrMQcAQxVQywH2h/GhmOYNUar8MRq3qWswZLE
NgxMR9Mwfc3FzDQhkw3tZFtoFOHIfZTOrhuX67ZK6XX1+sZcyV4c54m1WijW05xq/KmgIyNlFV8S
9d9MZgFN0/P4DqMdVoFUhFjw6ljeRVbSnIyi2GVdf+paHFrePVdHOrizx9ChLx7YHc1XfBYpBnI1
7IVVoyGyiYtXNNBg2QVnZk+dBsjZTMNnI42hjTWQdtBo2g5GbQurFtBcewwk0NSMWMKYP4CggWub
ma0OUtRHoaG3Md61O1CmlcbhQpCiQEQjctmf1ifYXhxZEwDdUKN0lxaorgNdN7e7B6lxu33cfDo4
W0+Y9ZxDBZPXhs3raEhvqnG9LGUtGFTcjhxKYfAfyGUrO074OCoJ8COiybDzzkXpDUdn7AIyMkAz
Qp4S/idwwcYAOLjB4bjJNUzY01jhFjm41aBhsDAaO+xoALHRs5KabaDEkaYTf2GKCY/tRnizBw4C
H6Ng119/4frxk3xwcDR7r0+S6zI5Lxh37xdoyGEtG4Yqqjm1Xnlh9ZPvct947BNzuowBJOUq4Yrd
AFh2NWp5gFEkNXyZGZJ3a2sg86JAM/cwmiMNa4bSYh89DXBefG7P7mgz5GvNd4OA6LpozU+BBH6k
6oJuiWgfl9a49cyUetimja6xqo4beAnumapJliYyBSdrWP69AsKwZ1nMrlBjpyf40wuGHA58JjcZ
7txUnAyFn1BYVODkyPKrKmBA6re189RUJKEpuF2YQYfAgKgcDzGRQOYAtD0UgfMSKoJkztjkW+4O
GIq7BXy2ZQyblvHhIU9tf8cCVmyKXOWAM3O0AhDc0jtzwycUY2C6b7wCwkiEI56a+hDknMN6cyYG
gIsmueub3l07olM7lon1ZKlnnri9mcOQQxLsISt6m5I1TKOwufMze9BvM6vJI5QU0GbJ56jzLxVB
GPJM7hb/p+IFIyVjj+MzBOH2Tv50FqPfUaH6jR17decON4KcDSdC+UpC1EmfB6M+er6hboIE5wrx
kJsmFMZVhfq1Nhs5giKZlkOXucjAyChr6qToKyfvEwZCHUPmVLOOAlVZc2uPijJjLj+jSI7zkN9y
5SkQBCfbe6pre1focNFEyiglbUTJcHpKSXysbZJIno4k2ZyMbXOGekX5lxWjYeWHVLjfI4qU+iE7
QRI+DcZZFtVVnHITo78nZmbodx1gVvPehCpFB+De5PeVMrvgRsevTv9DmzwNbvAduPYJTF6+ByTw
7ObUijzWuyDnwGBXcifDjeTYJmhekccndmhKloy8K/UsODgQj32CFjajOu5jxjM7yk3f998rkxyx
O1NCCPZ4InzmzO6PBblmyOgomePWZ3nRmytGFBebXDnkCMYlDByerWo8TXb1YFblW2mXy7YZmqeK
EuSQRyIWLy5z7ky0rYhmDRH0FCEJMoEFVtIRS4v8YxbzFomyRPArdgLN7Bg5ZAY1KpR91Y8e4mmg
hL/nPAPdEn+ExfgCYozil8Q/0cwHiN2eTpapRYAMCbWMSA6YFDbl8kitaoS045gQcIyXprHyPa41
ZklMd1JKEe7rUH3DW7EOI5SGHG7Hlk0cIvqbVP33DAPx2gI/suZwoEPeaLp1MwJ1IT8ZUMX46LJR
HeRcH6ZxuGlYsm0nQL/boLPagzsWpCWmmtrj5vIzXkqwUnpIWhS8D6Rk2qoAmd2l9nayg3ZVp4Fk
ct31K9dB1AiZARLNqYNjHlGJin1Pnhay+w66b1r3lP+6jrV2u27cTuXCeHOA14SOW67jPAOOOn4K
F9OviIxNB2CeQTmNkGGSrjKXlQbGyWiHc088dmyTDwtBgY1HOugRnZiDEtP4quR2aAqakqFTLYjx
uLQXTHM+MLDVDGtwk7gzQ4OQJ12LaEdd6wCCSpw9S2++uM0wveOZhMvCIBI75zrohmMBnOxUiBs/
rapvcdfpRE8yHw0WBqxmCgeYQGocuHFPuPnGS/iYWal1IJpyFGokHICb4OjVSNFlZF64QjxYPRMb
ZXhi34IbjrPJRVQI+4dGf8hni4G9b9x+fYkRgdjWA/SLZJbqAW7GdIlLpHQeMMbUzWHZ31Wxecz2
ZZMiw7jQM1u7p3eN0gAm4IzQmJ6qlSR8vQnEPoDntB+4vLERk8FRwYVlAh58j7rmOahyOgXrYj9M
UXyojApidh/ckivZQJYYrnuaGAnghFdVPhk3AjHctQ3q2jxn10NMWw05lBE7szYe2GGyT40Kb83h
Iwu97qA8iIKZqcabRH84e0qWV30X3BK5rMFwVvOV7ZhXaUU+dCEcFZR0EyXGqx3sPJWbpx4HLMuP
LuK+jcfAYgq9sji5/y+Chzi+WpbPP/t/DA3+mhn8H/99LHAoXK7n/fPgYd1+Qv3+yx9JxuPHv/7l
bz/19+ChZ/tk+pjf4FvydYTwDyNcGFIUgtUt0OHDwPN1UccfwUMr/M3ip/DICSuwLTvgW3+tvyV4
aAeMzU3ToSknCP9LwUNHW+r+5IPzbJ6YbxN9c0JhhxZ/8K8+uM7ustgMTO8wxgaFNnUDz1nZ7OLT
2t10WFb8hHp5N8YEUzrjsGoHl1qmVtFY7qpdNVWPLoJmNqabNlHVMfFaxYTfJi7s1Ndf82wZ+fWu
ae3hjgksBJW4ezMw4YKjAEzackoVVusf+It1CiYnB+136zKOPjJyGtt4+EhqDwnTDvOVrzNbi4et
hv0b2P8lUjtLms3OXMQeoKTxZKVsoWLR7n3F5Tk08WO7rZ7R4Q2BMqGz4iwtsvShCthLNHMTbel1
aO8Mb49iQCFv17MPHwoG8Hh6rsBv2lzCVmXoPEgYamenMcstkLUXOJBs8iLx0dNCuJfhR1qZmFkB
dG78+VlCOopleRKj1aHxLgrmHXzIKrEvjn+X0k3+bCh4Rq63nKGAxHurQwguWJzdxhZoRYVbuPFM
H8B/QrWmo1rgHlTTLs146/qqPtbcyTdkszu4fRh7FQGFQwnfZGNOrAJ7C7y4h50PScB4HVVY3VEb
K4J4hy5Yk9M3qqONc2llZ01zGMco3lqghVoVvaUhcx9WLHcAHIoHP+m/e9JpdwypQP/C39sOLY6H
SQbqEC/sdeKgIt+Eaz/Hm3Cew5Orw0k+KSVPx5X8m/IrvKRjTKYONNU62uSScbLIOhG0x/Kk40+9
DkJFOhLl6nAUeN167ejAlK+jU70OUaWkqUxSVcu8gHxM9+4yTnuSdd98ZuU7d15XWIPpGm6MhzSh
DTNyVHfO49q+7xbzQG2vB+sFztPE+nzjN72x4cAu10qPe2SRYoRcYlyGHGca0cFL76Kh5yLjuE+/
5Vmdv3pD/qgyKfeLgIpKFLC4TpN5swgXEFsMQYFVyPegEd1t1+TFIfcdxC2apHagOYmZZlDB+j77
MfnRLuM8u1aTOjgyz+HgTWDco4lyQBBz284rCRo11l1WDMVudLvgEDUQKKbW4EYkp0tETv82kGFE
G0TJ35FDO4pM4lLAOJO7rh9vYRxk12L273oDeFCFM+CsIJhVzMpy4AU3HgSyzai1J+GRvue0h7Ft
FmuHlMK2Hi8sbwdERIzggA+rm1nRlpmQpSRJUjug3Oo2YdMIzURGwOc8fxJbUs0hK+n2RQ9rDi79
Fn17G3qz/wMT07XIs+g8mwjKVQ/LYSF02rb+gLcRe4LtddcAkz++tm0OtGowOPCLzDG+iaPL5C+3
VtbOJE0bk3a7NjjWxapdEu+pcLKXjhMQsDouzEEbMzFWrIfRvXf79MrkGrU5+R1cKyjeK0aX39kv
XVvh8ulY9Q9KD9nQIU/64XObEynyAhI8qZxYbxbuNr/ttS2F6Xy7S1T2FkvMosodxUaY4lh47nUU
Fs8KQRDmnlfesCj/PnkWIBBD3Exm/rhk/R7LnZ2R+GPoHAm8pT1H/KCsgsZWuivD9BUvSrP7f2JF
/z8jCfx/ggmw7cDB4v0fF3fdvM1vbdr/eq/+42f+5lF3fuNu6vie8LQt3ccR/jfLuvebxx06NAWr
NvMrvf9XRIDzm+m4AW30/GjA//l7Ub1t6rYvN6SCj7u4gGHwV0rChfM9Bhf8D5//S6XKS51WPZH/
f+QDuEKAnNG/zvVNi3v2n2/TsVuME0YPOJrGduzfmyHqOccojrPTkU1ZWWwSH95rY/745UX643n8
+rgWxWN/Wh/wwJTpmD6V1zb9Q47+/i8++bZEVl9QpE9ElvAxYtzykvqELXLZcBXUeEZ/PRRdvhuF
fZVy829G5OOp/9kj8KCu4ERf2DMcUshi//ypeby//+ap4d8nKckiindNv2a/PDWVYY7yZNecasBK
a2bWFTPw/jgb0xFtH3Nak0EzHKqPqaiOuBTSTR365Rax7+x5bbSzkoytj4NIbljJ3msqRIjUTjZN
HtHHMgHByeNHW8puo7oW6cSFoG09SQDce79135UidIthKalysVt8mEb4Yxg09+G3Irf9kzTa6wRu
8joeGUmma+HiupZkkHaodytJ9dbKjJo7tJMfqsUIB10Af9lAyG+UMMnKlrKotr4kdWLtunAhyLOE
1Umg/60Kf3ktGaVfudByhTBBoDXFt940G1wU8TEywgy7cCzX//wVFzoU8fuxqte2EHsEuVTWsdDd
OBrIb/z5FSeyW6X2XMiT67ftOhmms4XxhbaI4ZAWrOHm4oa9EdMdVfzA6UfMOvZIhdvBexfoTAXF
WZNNkU1eSRq5zcHcO3O7N0zJymGiFYf8J37h+c2L6ZhtpPppkdNklhTiI7PKpyoTByBQLDAtMZ6i
Kb2UfhhfuvE1TyLMdmzqN1RUrFJtnXagEswpO+Xxaq6Hfj+PLrYYu/uorklkiu0/f2nsf+el4SwR
QM8c3/dDW/z5pcHuSA4xIGDrsEBdOdCXGXblt2VsPtejU5Pt7Y45f+2hmlgtsT0uRuvW6iaGurnn
b2jkoewo9dJrVJunJGSXCoi9YLbIPj93EQr8wjpShEdvz2xfKUcT47Pi85//FZZ+ln9+g33eZJeg
jSngftvEdn49pWBQlK2M0/QEZ1VAAnwzSBFOOfO/iJEEPKUGVYHYlfOm8rHjvbLf+2oJkZ3ajUrz
9D854DiL/80TCiwT7ETIB7Ao1j9c9wq3Sloi1DGOnHwDg7lY41f+cL2oXnfTq2xdb50qEW/ruTsv
Scf2X0B+rKq3YMiOZBqWp8YA2JO2HBW4P91qIrDY/YTQKldm3P4kY2aBl8QgDmeylsgSBbN2W/fc
xbSu8XjzkFz6xZUwMsGiVupHZrxTCO8/cGFc+7NBoanFWAA6KwLIyWx7gnANaM0x3ZrjU4Uh4WcK
IlPwRONqR/NUfSUxrq5ABZuCrjbe6hP07r6h0Mow1M7U9E11Fv5dB5AT4f6HE+PS70F1YqV88EF3
NsmIycpR0Dy7+VGC92Sy8y0H92l29tqn6sRJiL7w3I4+YNBZE0JtG7VkQNgO20cGLBgBAiGhGeTy
kDjxJ3rui4YAEkPGjpemLldAHABo21Be4vBhUESsx/jZmoJ7Yp7DCuphyW8397mS0E19sGHQU/Es
0LWE/zywanUEQFj5kB8ApEaAUqHx2itXs1Nl1G8CIwEy3jTHyGTi7XFy9uYLZJqA/ed0zCtMEAok
awhOJI3Fg62Z+xJma9xAby3zxxqYKzIPY9QYvitdusYKDsWJwdt6AQGbahasTQsw7lHnpMDETuBi
3Q5urAlAttck2VkzZRdNl2V+2ZSivOLEfvAGbHqTSUYxKtYRYNpGE2pDjPqlZta2wGsHTbHNDWI8
HPYtdNtec26jlNCXJt9mT1JzcGNNxLU0G5dFKWlScLmD5uYOFjeFCKu4DVJ30Wxd7hKl5rs9+QhT
g+bv0n21jyZAZZbJPKsF0ovhaJuT0O41vRcoH9BBTfRFAYJX8qAGSL+JZv5Omv67aA6wUcf7YYYM
3GpGsGH2b1JTg2Fqv+Qk1DEeEfBN5GutCcP4PO7NWTOHTejDDPshHe5MBy/MlMInloCKzcUnAAfR
2NAfum7ZMnUTUBex0ZaafPD1r8mD5uJSDjpVQQLQr0rXwCG23dTjRlSWfBrEhGa2TI8CEjYVB2rf
dj6XeyCrsHP1xLgEw4zr0Llqgq7bjprPPPaQmoVmNuea3pwSqig0zzkurNs564frVLOeFQmeuVLz
LYxuTCiaCG10zmmemHUYHEXMCgXwM7ymaun3vSZKF0JiPZ5zIjnQpnOw003zAN/syC0cIpEsX3jX
16Fsdh7J+hls9RSovWX1nOHD2WcvZIG3JrOOgVHPbwcM8/FclNsp2vdzxbxKricQ2S49jlTmDFfR
qOnZ/nQrEzg+mqs9Zf7Xj1GchBZZHYjku2vgDSeus08jaO7E51TEPnGzBGRbbfEDAVw+WFnFSYz/
tA0PMul1Wm86QLqUm6lt74rWgjc3SKTHKiXH7WeXsCN46IIOHzVD3OnKTxku0z0wVizVKQl8yMBx
PCPmt8VlTMwbKwVsApcclnM1Q1lFq4xaWA1JEFwteKw01TET7gHxf9yVmnaeaO45+BGOdK5vkYZH
zJqOPoNJb2Ub3jseRTuaoI4DXbBtQ4BPWvjqriatI2o/IEUtT7TO4enSPHYbMHtLenfXM+S6F5ra
Dinrw2oChvDMRfQ0r9n4Qycvv3+gui2TZn4KJkdexo7mgoXGr72dXFd55b7YgCHAKI3falDyIoEp
32q6vNSc+VQT5/OGYEIOhF5pv2enufQqg1Bvala920Otx9cPIEOT7FuMhcdG0+1TMPep5t17mnxv
fjHwgeE3OKQ+B6buJZ6Jd0Lb4Hs0Oz/SFH1H8/TLDrrsbGcoTwgrh8ZQPT3aefvg6w9W5lJMFgaX
ry8xhwOXGBR47/Q3A7szLl67rLkn57uGwNimUYF1OzECYNzpHcdRznRbF9aycfPUh7dkvRMfSyAj
l+o0B1QsUp8SPxQZiBOKOVDY7Tx+CNK2uIsI2c0MYGlXdEdS/TFxeSwjvpfk2xnf57MwJTdkP6f1
Mo/KZ14nTpTUv43CXnwjaqaKmbJwFoSZTbHiIrzqkor2msZdca6dobp8fT22KjKQOVJFJF+ymZlj
OQzvAkvRmnHauR2Tfh9wmbzvxqo7ZaLDQirzQzEOy2pyivRky6bkptOScl3Eo5V3KTDLJl+5VkBf
RRW1OybA1f7rv3lz9N33yuESOkX5wCX095+W3MA2tOkBHcGKjTNr6k9wgPqT7dgEDMGSJkSEKAcy
pgcw4DTIjDnxc6tpftBtiXlAhM1z01tUQNIPfA9/PN1ZpUrWKvE4bnwwE1EPjnuWYf+YeYLzqmru
vj6zaA96FEW/qmnI2WSZh4Feu0UrnYEIJ6t7xIfY7xQmgy1s5P6xMU0dJ+KM/fouS0lxzx2SgMyk
rVFu8kAnZ79Pi+lxFK06+dqY/PWvmtvP7//6976WhOVrhfEJtkThUrobu+fEC2/bNJ3vAzXLe9a0
he9iEAlrm6VLVqx95ZU/elanUBgwszaPnrPEdIlAlg1Gi4UCvglXkKKjEVdCDf7ZtdXezOatCqP0
p5qfXa8T8SoBxmO7c/U6tjjBaBQzckbddN47eKCl2tZTSBeWB58jxVkyZe1VXOKQkfgRV14T2Cc8
kXQxDJW9x1wK1TiQYrWo7CfbVHFukaa4I+TYDjHekFmTd6nh1ne9cw5qoS7mBMsnAsADxyCOzhEZ
9FUFNGTjVa5xRM5vNq2w2cJAv96YUZidKcHaJhZW5FJZ3a5Lk+WpEvGblw7Lx2Kk4CBY37kQsgJz
ZvnmUgyA5RA8diUfBreFf9OpkFmh9I+i0FVKI7w4JCqLsmch1+iVlyyKo0MTsiIqun56UGCZHso5
wVG6UKCnP5vNCotb07wWMbQyqRJ8gbRNAEOJXUqd7IJ5MXG/a5Nc+3UBGXgfReI72mh3HU7zSc0z
9YUEEbGKR1TrUL4NyJQiEpxJ1Hsv9hbTo3P99cGxUtyFnXtMrca6QtxdVrllhHuI/btsXJJbuNwT
S/fn0elv5EzTIQ5DcoRjiiVBMPgk8rXAnDXaVbik4cVC5KMRfNaGLz88MX2oNiIRhFf9Kr7GWVx9
60TxrQjC7tYY/PCWm/5lThw6c73pxg1jeTVXmOfCZmaAWzv47g13Po/SwEzsAwN2Jou60dDHjTFU
D0XeptfEAOB+OHP80rs+zSJUHx3SOlLHwg3MTWgMd8vkZfdREdDMmNTdjjTIk+ly7anxjW4Zru7b
NpIHr0pwKmLzI5rsbyX3gsRNafg0LM4428LXjQ46t9M5K7HIhJI1b5I+QFeHjVLawYpmhS1EaADa
Ze+uGKymlF15+yyzLmmqStyW6BhFLsZ1zjpr40T942j2Z6Gd1gCR3r6sbkHVUyvp1D/MJCiRnPNg
7y/0YHrDjRU4dDClsVopGZd7FXjzjWWl381IBTuARelZMoJVDZ1EEO8ZJWY9QoQYyOPUPjdB+e7H
/qOdTKcQXF7OJoNZCwfJAvaWib8ygnA1eTx1glvPpDLCa0aVlABwuI5dUZziAglmyLDE5kDYJN1Q
a0Q1sMlQBOi3/mHm9keZucxTapannotHo/PQPFZgFFFV/YzIvYN8lCrWLymDay8eTbacDB0acWmc
xCTS6jJedy540ax93S7WNveaa5Da176AAY+vU+2kG6yoRST73RiXfA43pUqpSR/Gm3AhkTsX/gUw
BcnEeE4xipveJrHo15XFrZ/IPZSt+6p5qLAQpHZ5k4nwlgI2eQpz92MBwkd6xz4EKorQamqTuCeX
KzZkIPr8YFuGkApQzOnyEJTxsi7Gdb8OhUUKgbDNxvbFdZh77VomOKJCEdwK1gtesODGcBiO1bnr
bXINovKyiqMdQ5wVpPtsbGx2l3vHHOerxaIdekB3Iafznonn3m6rXR5Jgx9cqL0jiOeXMUnAhs5Z
1misATJ/GydxtPHLotzhOxfk0m2xMpI4PHh9+pr2tY8wD9iuaIt7v3V+nL+EBc2LhQ97+VXP/JUf
+18dDf/3kqT1QPUX/UWzcf+YFN+8lZ//+pcb9TnU/3L1+b/+Z/UnWfr3n/v7AJmxrAg933Mt5/cp
8d9kaes3oB98V4SMaYL/zd557VaObNn2i3jAoAvyVdtwe/lMSS9EKg29ZwTN1/eg8nSf7gM0Lvr9
olAsbZVMpkRGxFprzjED2nH/2ZaW//BN+sUUA6YjfXdt6/5zgGzZ/1iHx0BtTek6fC/3/9KXRkn1
7x1iQWPa9D0XPhD/in9H1/a5gWEnhb2VOgw606q2GbkY1snrybgV2thGTuecYpfLqFqKHrmYzgmZ
Sr9f9IQFfooMVI++exqCpylJiMbOHKJkUm/vgw66NcIjgmRIPr2ctKY1M5iZ7z28CxeXhAl3Ph++
R6pynuvBkkfaf7GEsFDw0D+kI/HgRp8kv6j5iIbQPxnQInViIz3Xeec9DZ2LjdSEaDSktvcEu9l7
MhtEOo6DUfJuwSiL4cdGLqfeVmgGj3ay64J+ekTAPT/CWSjpU7pM6QZnevy61O5MOPsyPJlJh88N
q+R2sRCfZn797NR6Cl2v8bamUXevQRnIA/VLsPl66STg0Ec2s6iR42HAfrwfgJcx9kbolgsnphdM
hLq5BnIKLb2TY+sP2bdyRzC4PhVmWm6r6h7TK8kmo4Bcu160A9rFzLB1+V0+ngJTan74y+r3h+Ol
0xFbodFaF1Rx8kY0yLBh4Cs/UVduSf003wlqgwdukza9ZMo5SMZzmLNQk6EitfPiXZVRtE2lLG/5
eiloEJ7FQGyPwEru9UPz6loJyBLxCpZc7ZN6ujHL9rctyvS9p1P3SG6H9zD5gCrcJSNSGdc6R+Ty
SnXh7NkC/ENOsh3q3tNo6PRSNNrZtmKN596TvJydkLhirvC3hpOyzo5VUzENtRpyaSmEIl38GXzP
RINGVMKUqD9oE/VhrnscEk5q7vpMO/Tq3VtUpXLvVIhuSX8Sx1zFr4tNopXhr7Y+HB0mWYAvGttF
S2fdqBXU9Yh2Fdk9IyW+xmKqyqeRNPm5W54cSZMnkDoN7YzRa0bs1w7KCPs0IgakeUl8smureEQg
6KmhD7n//ReM2lWIeVFi84J5EiW+sx+w8NrAIx6n0Qq1kv6D4GB2Jwl/u5hO6byUOe1FtwKT/PVS
sb8QqTV4JAgahE4+ewP0dvxR5RaLF3IyDEpjQt0SmcytVSo+zCrKr2vfL2YAGtor3pHcPdLv5Dyf
2kwivE1bOmHHGnzRjvxFEsLxX28IeIUW7FttGI9kOVWVOAVufslzd0AubDrQASrOETVeXJqPvz1c
5moqXgwXvb+b05oiF6bMLlEFuVphCUDv1IXLqL3vGSltA/qDkinaZnR6WDaO+8uZaekJqSFfJJJu
beseB8mja+tia2p/JEMGyQGdopMzNM1RiOS77zbla1Z5xsnzSXb/eonIGoNMb3zGExKK6ooFMHjj
uKG3uvKbG7z8dseY1t2Yu/pUmtm3xa6re+LdUb/3HtifDuZCAFkKhZtxMvH4wE7rQDwGtJDHdDN0
LXSWgUF+kY7cHf02QKlcFDUOfgNoneVy/O+B5xDqcJcMLT4V4CZY2QlkyJBNRrMIQddsEdodkqq2
tsIl/0iDO2uT7J6IVEpOVANMwjnqxz7fxZv3DRaUXdf12xiy6Z0r/V/uRKAehq/O6j+pi9H2teMb
HG8e3K7fC7wV3vStTFDIe4N/81sz3erFPpRdeW3JruRrhD3+Jwy2Xc2NPHwMK8zRdZ68XgMQiGw4
ecBAhU0U6Tg+T4vz2jB/KieOMdac70G8ha2bLs9TyllpsG3ro0UNs2QS2YhPoGMDbqXxve9sK/PW
TXR7lJ1/IGWkvPeJxNioOHY/Ne47pq/B26hVtp+0QuLe9/nTaL130/Q7HXL7c1m85564udeWAuzQ
NYYTFn3tvs5B/Cj9yb1XEmpJ2XoDinc1PiKmEKecDPBdY4ryY3JoH9u2+Bz0TPXTOuCAUOts67wP
rtyxSJYqf/lkqd+UGm9MKaoqlPk03gnl4MDOvT8Ojl3t0NE1UuOX088o1CkYIABIe4OrrGHwn5fR
ISZz81Q07NybvPHKnakZTXhCjGjBuSxRP56yIeKtJKG8/XpNhhIgSsbJGw9JE0ESIyhqbVjMMb0V
RvmDJ1vsVV5Np6/L+F9vfb10FlbnLvY/ltQrw9KZDn7l9Kd0tJbrQvzOtUJqrOyCEK1y2rerTTDv
cPxMEfXuPH2XgHNkOllXEEvdvB2Dsj/5rvlOH8956sy83NmWIcMMJ9+d9BviI2w2jtKVNbpJyhev
Hh+DoKPXXunDMMw02mdNnKY9y5fKt9lRxXJG0dT8Fjp9aOy8fMvEiO/VdpFmFbl3MOFQs9fMetNr
HJJRzQCiKX+XlJmot6Ekmdnyx6AvuYvYlnjEo9PYf2SU3FGgSRBiNCRPXuWcqA5xfbowjiPdwoMa
3pQFxMwPiC1Ffy+aOZwj/b2v5jdzKh9TjIDEz9LjMzYGOPBmuFkELump4cy86roS9Tw703D9Enkt
RdfffJD8np3c8tLOLjw228pLuhu6uuGQ2mO0FSuCx8cRd3bm5AwG6R0nAVmwZl8+tI0FSKp2DUZu
/mtX1tUL8d76WFnp1dcOJqvUjJjC+cXVwQlse2ecve5taDjMl7nV3QFFXHEIL2MPCCWnjpvzarlw
OyyXbgzmCyvlwtzQ3Hd98Ns1vIfM96c9A/QcdAmT59hrm5A5++3rozPNpkajD1WvSS2LrbwLzW99
sqJGfJ+deiwZEZW2Qo3QH6SwJhTDMAwaa3mhvGbrirxbFIFPzs3qZbRBLJnEtWHop3SXZQB8wguw
kgnqlImBlWjQi0d/Cmnn+7qxP92uYHzTuM1+7Bzs01aGbzKR7d9Lur7MHHUPiY+YzfinYOfEQc4v
oB3lH3oc+qGIvYC4EWh4qw5rUuOyoTSieedwP+FuKvctzBAIpEit5uiSCuwfgC6TjZtm46ZW0IU1
tzeK6Zmpzkdl3uI83QNXQyiWhpwb502juvsyKT5ktTzNAoIdDBeiaHJ6+kGwk4KnjQS8sMWdiFEB
alOxPOeF+zT6CJyLAFLEaFa/CgmmvK3e6Cg+JaqYzjwER2WxSrqpc4lBsmMgegrm6U2W5qfvlOOh
hOdU0d/gTt6kUXVOkvbBrAe+ju6Jc0N3R52AhZXJF9bWY9N/VguZBsmQfHMnrz83iSJULbq2bnQD
PCXOJVnzHZIzYtNgeKPXMC9D3X/HQHie2rp+dBZRfgPYh6cn2FfwlLfwups9yrr5RkYiU5fOZW44
M6khaaA4MVnyMPtjXxbpchTKBrcmEuac+M1076C+ljlUHbw35ATE6NH7uj2k68um8MsQ9YG5Se2O
IVRmXuHWG5atcSoxhOAkdozbIL90BDtdOtm/RROJ34UT9ccqrkJ+PMUl8pD4R5xhzpjk5C0qf6Sr
Mc0Zu9us5/Th6xLkMbmQhv+GNYKpuiAEh5102Cr2yH0Kg7Fw4JZn6yVeBgQiOo4QkS/0Miwsaxk5
DDt/rqpDHCTzN574qek+XZUlnOnG4gFnZ8peUTbvmYEfgkjt6Gj6Wfaesk54PM+23YVDxIG3hXX0
6ozpZcxIlCFbCUHR8DSo9keTAFCDNeMkboVw8c5WnA+50YydO6UuKTv64DHN2NgW1AkrNps7p21J
SqKv6k+5eEQ0sJpiOuOewPsWbxR/qxhHcKhphBGtqVZmMQydWDWMc3yjgddHJHhcuMcZNnQsozIc
l2w+8fvJTr5J3FROvl5Q5ows7fIBQyLJAPnonZKZpiwnEfBbkS8/VGI+WHPcArboz3M7KgzEhAzO
CUUdO+zbVAfpFoLBNu6yH3NA8z+nltuM3uQ/5iLXe4njZwO5KtkkRGUq1d4p2x+fMraco+eXuFCN
7nvUq+7NTZiqt3L4bL7FRTJshmFhTfC85DYLXNS2o8pPE8PijA/UzVVw7YzKvtn2cnWXRZ26qOgZ
dG0cNdu3uYO9M2VOaJZt9QBGcw1sBxJM5Vdm2gAkSfTjjhRS/nwcUedU4AM2CuvgdKheGpwSYWb3
u6QgWckxSLhinInli6DLnTPTlYwr86g6/wngBWLnIe/CcpkWsNPVAkyct8YVxJbX+Iwsa0KO1DOA
UQoYYoVJwu3SgxE5yTektd5m3Ea2XzwYDttvqTS2TXiUWPK0seNU1T9NGGUq3ZPPEnkEUNMU9HKz
+CnW+A+Anth8q50NnWzrRmMCEyX5bRedt4uifKHxDbRB8rMwF4Z/y4rtJS64rCYY9T7DBwMb8LDg
lSkWsiZ6v/vDrByDLvddZzJFtMW3ZKoZYjL/6xLznPAOwIDQIxuoqk6msxDLzIGDNVuLls8NgNND
wWdr4kXmgZTLGjPrNmiynV6qc5TKJ3JXkZdGI4aO6ciRLbrqJv6VOON97xY/VCl88ubGBF876ZQ9
XmLOGWi8Yjy05tRd8UV/xuWAlrhlkD8U7pWsSrxLREXh8fJ2bbNobPdDAG6GvnjeDcVekRRAA40h
fkeGVjMW9T1+H2uZkoeIc+EDqDyCiAnw5DxWKJTxC1iWqaIj0A/xWSsOasRj9bumjcdtgJ8K7Sxg
P5wCDSMw3jKSBcS30z6TlYDeAIQF7AdOzq5bXd18jf0xrL95xAiaoZTA2M5ogmyEzl990yTjzRn7
0NA0aqXg/R0c5QsDWlTKPuEvziyOwskZoOJX1LbibxQx6KaRTqbCgDR+zr14O3ZNtgXcmYVY5L55
fkqPIAiq52rAWTJPyWu9XlqTHIquMI64h+brwPmFfm1bn7QV7fla7RVVMdSIuPC/03t8lGZS/VZR
cApsq39Ph4pQoLm8OFmvT2UwTcjEC28P9Cp4tpMRB63SnAA9Bjwy/8USFt9x1N6mxBU+uWiG8eRE
+16TvLPUQ/19gVSdej9bIh9+jqb3rMgz+07R7BOyDFVTd1eBboV91K/2aiw9ItErJjy2HH73yY8C
iOFDR63CsiHKg9nU0aGc4dAvq7yxi3T2GSi4V4oV1qpG5wGmFRufPSf3/MGQqXiMbI2S8YPCE/Bh
e9kfMdt0f2ySawfiW1vs6YjZkZxIrxhfjBgd1zD4Px0QH1u6vA7tBHJrojpxoGVMfzBKLnt3bubj
1LGEMzYcb8Ksn3Q08SXa+dDkZoPll+HYwjRs16ETpXUGCrVW1l6bUu2KeMgegZE9JJCTqUCXflej
FgQXmgEYNxPUKjI6uHU272nCG3fmnPRo3Rscao14qBt/oLs/9Y+5gbK8SjnxDkGPZX59V8bCqF1r
q+mcBawAHKya596V9rWZ6LQvSMnf/QFt9Nxl9qWujfnFEuIoreLom7710uaM7xsqt63Ip3cHNtqr
nRYfyBbzX70Ybp4z/Vkaab/6WbPTLiyMqm1PNk/lxZiaw9Jb1jNrOic3OyDPpzeQaIDle6Xpf0DV
nz8SyUGKhNxYZf6RueqlcPL+Tp9mO532dDPgcXEHn9MpS89ErWMojtYiGNswQaZwe3VtM3EwFSfs
MaK09tGJqtjZyAaqcTQXm6apjLsmBXhUOuqp0yTexCkJHL3RoNNZxpcMOERtedWhPxRTyUl4ANHS
O051bGrZPsDi2jdeLXZqIa+ACAlK57IZQn6/TFmGz2LpjqwOZHLBgq2oxsPML56gv+xKxwDzQtIV
eTX4zLPAPNfabk9Yb1hCsLM1FRKewA++Jqs1pt6AWb1Am0uz1sOcAYFuNjBuuyvriBtx7SBdc87v
kSAt0DJ7wMS4Q1ZZC5Pd+jgNsr8nkbW52LjMQU0WW1ZCmlN1frREjouBGC9wP2HaBQCPGO2404K9
3Anbjrws35iB8VbdG30F/qaMJqdgB+Er/4E7eOOqhH2U5Iz1nukB4VnpDqXHG4ffCdpUOaHEZz48
MCrbzaWAhtPCuBA16gzdH5qi59eU7GQ9jaE9xiSADM216qo29Mn9MKJhOsgmhQBgq+TZ8YyaRYYj
drTE2Sa3HTKi2p6JiPLBa9IPNY896ap5UyxHX3fATd7S0UjDSaFGM1af7jARv1ujC2+Zdynz0NX0
R8kkD6uIPBSG5QTtuG+IYuxvfbTcuyhTJrhjUUaGlfKwEPmEsN2BV3YfGeZc0RTNW2UuQciOOOxH
0zznuPivKCrmFO8sqYKyKh7oVTnXKvDeawUgdPCH4lp5zuo14odVVepdUoUC0B6BW60vfVMf08Lb
TdPsExBtPngznT6F7XcHYy0KNZPHjbITiHB9ft/2HPQQg1lxN7/FBXmcsv0TVAl9SDomdI9j4FNS
/hbFku5T0i02XRj3IiUkiYvo+velW8YQek1xJpe2OLsUpCTcLtB/v945f71JAHEEfsOaSAit+12a
9M05IAnrwcrzGOHmlP3UYt7hpaneu6Syd3p8d2l0HnOxeA+LNdl8NZH8XGZ83UR4vpk2FHUlhXG0
0vaXgEV2KlaXb1ZM71bXu6HJd8NRW9SAiFsfSRsueyFd+79d/tf3RZlZ7a1ADWTaATlKPazipbUj
b0l8CybnbehNeQsaiQJkdggiqqNvS+PnoSiCwwJp52CuOqB8UP7JH6BDT3VCGE+j+DXVdf3kuuau
zadrXkUwj9tlQQPwdSEBbJGm/rZuF1QG/dUqp6tjRfLU0de+w+zUhE6cdxdbQcY1o/5+jCxcsTMc
CuKeQF5DH7kWa+1euN4lTdLQa4zqRmYb2KJhXPBnN+6ptMDQ+OTuoZzieSBkCyOQyeaAsBbDlMb1
BL/FOtkNammExfBmpCNuIsrEDQcMT50jiaLVjOwHyyvPemVzOi6MJauUTqjkoxia7myJ0vh76WPE
hf9/fjj/P5IvGd1JLA//u6Xl/sf04+eP/zE6/Psp/zk6xNBik6bBGBl4kYMR6b8cLQF5mCYKOzT8
f12pfKP/9J76//DortmB5+LYsuT6Z/jn6FC4/C/PDgJprXYY/vk/jQ691fz6P+TmHiuX4M/Mf/Cy
Epf8P+XmcGaMyqpkfsCG/ZmUlNastNmhuXQ1J8baZCs08yYKfW70LQbNbbrQviNYTO5QwIxhZtiP
nW397FIjPfbgdDajGqFTwPPhA5In6A5/AhWdBsSXB0HOXDjn8smTaEKdBX+FjRh6GNVEidZAj9bD
ceSH8gE8K89YtT0jIKJFM5TriDLQQ5scApUwu2P9r30ECLFBv6juxcNMq2VDmiR59/RlWEemCz7G
+eC2/gEV8DXTgf2QQqm9EwQdAo/cQCdJqCeJt1M+6JIWedOdMoPDJLwunKgm02o0IfonDpaBxv/d
OcYeLkJwDarxVz+P3gW0vrzMnvda4X4Iv95VtC7WA4dPG4I/Xgunq4sulgDG6AZGsguijg1p0GXo
Np53KVPdXcpo9/WiHtWyo0fYbxcXANhUSf+gdAl7uXQvNk4bEKmHOKax4VNMMSWsB/UC+MbZ6TlX
+q4uTeeQN9gFvIhqf67sKBRO+0A8Efpm13BJEKvFzV+cn/zET5bs6SnD7Hjx7f4UcLgBi0CrXwtx
nSL5EaMhJawR6+PUkF6UIdlQhF4YPZNkTmx31YoqyZp42hXLTDx2JlBSBQGJ2eLaOL8dM8bkAzrV
rqTelWP+atkLAYt5wJBLTlBLXqVJP8EarfMcl/qUaghjHn6URTrbgCxDVJW+c12s9rEoBTr6Vcqa
N8aPKgaWGWWBe8lk6V1Mq7VDCAE/RsBz/RzlF18F0+3rUhHtdQNcs7Oz2DlkGlSIX2WQv9e3mHqZ
lELuj9GyCM4IqCLTovXBfeOUTXqzZmQQ3c+F5Z/KcSHG3EUKE9WRDseq/GbYsXkO1svXW/+6jAbU
fGGefDFQAKFuQ3KOhFY1nrojU9O8cfxHk24gkrcEN5SrN4J8dGWmdZi6aG8qWbwvXvwbN63aOI0m
nnwmcs7yACoYRgLBekkeRWUHD96uzIMMjbYLj8qavysU/fTAIBulXsKz6a3m+WB4ivLx5hC7sVnK
zN4NBMESc8BDJWaPA05fvOZaPfP73tZi6rBN1/0dY1cjVI6gK+cl+9k0caxmeXp2vRZuH+3JlAZY
adx8Eb20hqbi5qi6MZgyPhfeifTRbseHcoSfRRGSf7Vd9GrnEGxobUIj2a/Y5lcXw6AgnwRMB57S
nKmbxU1rtZYbAlvcLCOwRjLLbykp4zu2Nx0CsRVZGVP4ze21nraBLJYNse3yYma5f3aj9qEQFg1P
SIUcGtdUCHswjohan0AaJ5U+xQ609FKWd3bUEJ6Q7+I1zmTJU4yxc3/oq5oCuYgkIauAaVw0O3NS
tYdC+phYEGbVNmPfxuNe1u2AMDJD4M2Jsd7VZKJSKgv440IdDLFd80BjdFbHenLSkNJZRhTYFuCg
eTbuID6Xe7+bmn2rIBHa1ROW32YzpIDNElE9AYLcdwA5HqbJogM05A5z7CDfTpEFZz5S49FSVK5r
dCeGg57mIXlsFvBUfqNBiFYw2c1DS6Tg4nwyVbU+fDs7pF7PoaMyf0Yj0QI2z+2aNo/Nadh6nqaC
9it/M3leQRYFNGpSWCU+fMZzkeGi7IQTcyU7k2FO/ux1TXQnBuijyq7LixISbgZVPBMOXv59a30f
YTf+Pm05pjTsAGRd3uAQcQGEevt6aY7LdMnd5U65jEdhGx0Lfuf3XxccWFZoVxgwCGz45/vqmMfy
4LrqI508JvCL2T1XWNWAPHXDJl9D6RM1QdtiPAFXcVMEvX5pOdW99HrV0Yn8AbWY8ZLJuqTBn34y
V97IYkaMjEb/tKD6N2YaviLe4UFyt4ysi13WKuchm34WHTF9Pm3tPqvPpgngqrWQNmJfXygtCAme
66nCqcjENrNg1BquelzsZpOgAjzVs+ntHA07f6h9VPjT9L2qomPAFOcYB3F7t/jCo5YCYkLwHfOg
2NtaReZsO2bfe9enR+Gia5vNcA1m24+BxXQsYsCZwNGrck19T/mGtkCMG3ItdrXf1Y/mnK84WL5p
aSH6UE19HiBKX6vl3AtiZ/nm07ZyDhPhzltjKAm8H8AO1l2WUCeRoUOi3WHNUWhYDbRPm0y2jL/K
1Db2QZV+HwJdHuCdRMyGmB+bj6hoo0Nhg1nSPq3GaIA+5kVwwVIm9GagN2aHoC65dnG319KcAZoH
7akd81NVm1vTzOMdv4yE9cOewnpM39CYQoyHPc/jR+WaGQSEwu8elXdlQ8cFm9Q+BCFaLe6+dH3g
MfiXwkgmV1jQKxSHRia+oCXDmRVPBnkurT60MU7+LkmPfpvt2atcNp7mfpj7S1v2MbSLLHtSZwTo
902WaOgx+lmmQfMwFYQIBKr/I9dRlt1BgZsLvZN5Vm6mJKKDbjjtsehwzPvaP4miPdILvQaWGDgs
rV6pFGX3LKH652g64Innt6IHVh236V66Csp1jzw6SIZjYvm3umLaor3iLpVpe2vt6lfXGeIaGyxv
tTtG1859jeGQXStCeKwS84HMMrI+PYEwtVOPxkh7sOxWj0Ij5pvJOhWtjSVKSpQcjjb3s3aH+6Gx
+PG2xaHIKtbTqYiPni1vwiY3VBVtG2LdAOsKuK9ij/8YOuytwNvGG+1GfSi9fB8v3RympUxui4Ns
aowIt+KWfg0gHIl5ukZj1P0ARUGT2SbKKZvMg+YEjJOFe6wBp87Pmr7hXbe+KaH43bk9fgivjeMr
aLmHRjiQMWmrn9uYPTXwFlKUxHIB4k+JdiX6K/8UnLtsWqIDWUvbQQPWrkl8BfqZbsjHufUNE3D0
W+V5ItTmPJkz89DIygm9i8j0zoiU5v/961KuL2OYRwRs9IRdlWl2AouHRPnvJ/3rI/++/vuhf9+e
XKCT4JTXb+HpiJMcz+rXF/z3z/r7rf/75/7rI7ykBxacNd9IJHAv1RTBw7QyhQLWJA5yvm8bB7bj
NP1hXIAqrjavxK4k+2HAtiAM76lOEWIYpzGL+8+ZDKcNSuNgGxOd42Kge5AL2yJRH5rgKxxKo+up
J+WmZHzU/poBODa7yo5tQqdJqFH1lJzEKGmt1Fb+uljmZ7zI9tc4OSfAi+JtCQZiOkFCXWY37q4q
8JetmMbonQAYbg8+lBBYmHCL0e6qzHuHwIp1wWqvk2qAN2Z0/s1KEfmmyeyE2KmM5on80VPV6iUU
ttR7Fn5aZwrwB9amKu7vK59IL71ad7QH92ppgEOS1mDFMaf3kTS4ITiQSIWa/MHl2E/oqtWFIO88
MPIhNuKLnbFoMbPatWgQ8q4jztpZgZNnWCo4CZxkE/vVjwW5EX2CG+LehsFEdysRmDClHtE0MUxf
Unk3NuQt23hUQZHgZaky2NUWPzjW3lZsG4s5BkajC8Hqe50Bk26WHAqGuPdQH2WFgW+rX/I7Z2nP
Y20xaSj6YM9+eK8hoKvUVCEcUI3cxeAZg2jlCedP3XOOG/AKb+SDNTG4z7bSaE53+FvPvkc009Sa
8TbWgoG653zHkY5tfZAfQzX8lNnys/Oap3QsX9nfacfliEZ6Mio2fn4hmxaLSVmg5F8YJzu4zohE
uTdimL2laImoek5zZ9q0Fxydr5Xm74PQ+6xGpfcicM91nGJcsd5qkT1i2DxUNYFVuZ4/lDWcGW/h
UQFBCXE+M/qHJIevak7Zh1oNEHnWI1R3kwNA+TrOHuOoL7ZAAzAWxs9IycggbhuEk5DSpqJAsoKC
K8vaH8TI2zEJJwThYiDAGFu63mmuXG8/WsEHIBPaQcyX1NzdiLz68CWLaWbD/8mFOumMbPbK4Yif
drjhnptohyNlH2HWS21Uh2VLGPZCq6YfKnWKPUedREYJ9fUy8Yima1UWn5d+mY8QnXtEBW3wOK+X
TtYW00ikGv96X7rEKwXcAPyzfsjXRZnFtooiSqaEmNk2pSAGeccCMv6UDRIAp0+PyeR7B6+OAdJA
IkSo6F2HciOALBzX5yUnMmU7jibcFIMRdqeaam/YhHVAkslCbQOR+no5AAU9jO1wEAP2GzQ3ptn2
D2Iyur+XJJ6ArhdRB99xio+50f/sZRLAjzA/cgDfe4ueoDb8/kil8ZLgAd3Q683Cqqglggw4p0Va
b+upi2+1TLZ+wqJbV3gT2vlK3TOc8gllolPTlFuz6AD9L9cO5/G0nom6YHxDGdWcG8wRuiTmKhLE
KZkGqtvIgVnp/5ja9EBpSDUzOc0ujq6BweLVFv7vPKcqtpV9nJmvjS1euEHiqqy7Hcavw1J31U6V
3MxpRQCB7J68cTsMLt6pAYGuZ/K0p8J9TYhM+E7WC6tKFk+ANoBdLTzEzsJOFE/vZD+oQ5N2T3lb
3wiGhJikuvZkleo4TkBPa1qRxpgqHAblN9PCbNHIGtFVXROyy+G56WYiO0oIFNQ/yS4jhKDuGQmX
t8kYX0qArwenrx+l1ZUX+sscz0co/ooJ+GLIV+3TE9ej8ctMf4q5QYCC8PpOTsMng5i7yrFOZgHN
ob4mc/FtHsDc0UU9VEV3iFBev3qs1s1UphDXybpI66NAi+yR2WcO046s3oqy6BgVzo8cWQD2MLLs
S/OFaoBgo6b2fhIRFaHiKT5hfYB4HvUefuWxVh/RRNDmOMc5XaA0DqcoSvbItn8hRTpmHOo3/Gx+
gKYg5cTMr9rJOKDAcXg1WuYScA3JP2pvhA6wWLnZxkYCcGyXBByswuQ49Wvyij70ga5CP6jjraKe
3jkubEcvYQWsBwZ1qeSmruafdSzp3aeXJBhdDnvcHNKqnEuksapb+AAPZWS35yKT12bWRRjHjOMi
yNxmhAcD+7fFnDaWjRkClevOgIT7vLwC5zQPRsMpa3GURCSeil0asQqRByPJXg+sPLuMiIaPsdFh
k2Vc3NfafPATzzgmWQRBxLb49bGZ21k5PRKzMd8NdQad3muZY3C/d4kkqLSy6t27kTUluSXDc0HU
+YNdj3+EgcAkml2SLsrYu0yt8ZEiEnHaIbsaGGPcQAhcNEb8bWijK+eBjllmEqLbJgMhcefDrKbf
GZ35HezMaucSE3j07fw5WpzorL3gl7QjZ18DhdzCZpy2lknaQUCgzF3PokgxBQEEBFwMRZ5tNsus
+srovCOcA4tq/r2mnp8jqoWqHl5iX11wkPoH0DzWtvCnNWhkxG0zx9Gu1a7DkP7im3HwQBW30VrG
Z4/6JzQSxBLFkjWnslW3QbTdU0SBf53aGeAUhzEvShi9D69t1RU3b6JWQf6UHAj/IsqraMVbhO+x
8rNkV1aF2LXDMJ4IYN4nmYnU1IC0YNndU1Ugjx5L4xlFVoACVjNoqQd5MCQ9EXOQjxURS5d+yuOb
WOQGzZjYYTd6b/mZ4cHN5x3DetLbOvRkKTlkCWgtksSGdr9Y8ooGXu+WfjjLhHjIio4bvGovtF2Q
b+jst30yqEvWDlfkhPVT00EotiB0esQlvvl1+azJW/tduyvRX+L9Lwa2hM7dKpjIhzzub9zkRti0
W5tGbdg1GBNU6rThEE/x1hz+g70zy40cSbP1VnoDTJDGwUigX9rn2TW4htALoZAUxnmed3TXcTd2
P6o6q7IS6ErU4wX6IQIZqQjJJSdp/3DOd7KIkLTonoxrY1tzY3lRu4sHC844/lcyWdKV3goeulo+
rNFjP5N4nREtak/HSWBKyD+bagg+pUQPnNrIGwJ/3FvGr2nwoZXi8cSy5Z/6YCxJXinJFyC3kBgn
1L89c15TZcci85kWICXdpKxydq3XsxSSrGlImDk2AxoJRLT+MsW/d8VMATQv09ZhORSMEZilVXAN
k0Stg9Iy+e56xTKojV8RR2x072bTM330pvZu5ubPBnoZoLny3gvZ9viVP6J2th85qLVzNaTGuc61
R+X0N4942zenObSq1SCL+OM5Iy6F3ja5AFtl4u3ofMHZN28qN1+R10Rax1T9KpiIMOCqn3JnejUx
ZW7pzyj1EnfaT8g7KEKqo9eO28DL3MOIyvTQ9qSIG9b0RYJ4YC/9Uab7fuIn0JD0NTkzbMTkB6Zj
zqFyobQganCjVcV7qlx3Nzrm28B3syRJSy+GCV1kBPUkcKY7g9V/wUoAOE0UnpjV7an3QMxLLzvz
GMxXLeCYoy2wrIqRN7515wdZUOZQGQNzlTqcdbRMBk9f0u4ijeFaWZ5wX7KMDya17JtzOvGut3ES
UcTn0cWl9WaHhaE2QKkQOa6i9IWEmjFAWbUdMkKZg4mv0/JIq3g/wFSgufYwExRv49S4u36Iyqsb
t8WVHAwellVIbIC0imtlMB0z8zMprd1cANmdd3ZKToahDJJ9ECA9IYDloqoY9VDjFieiy2OUwajV
fUAFDTt21F/aDVGGWIWi/jVGdM/MTZfWBHCl0RERmL5ZbFsFfS41S3JEDCSegHeCowvJUbWiOmZA
HnYG9nTw1s0xE/uO2vPYhMar9Pwa6/lkL1bsh4lcEoTiZB3x5k5k3uf5hJw7AyWMmXZJGB7ILvsR
yn96aMn3cXyihnurP4924iGf6LyTbeALxsFRrMKc1ABSRgDVHSM3HXZ1vmuc2vySfnY2YAv2SshH
ku6drdZTlMI6yg8Z8vYslwZNc6zferYeyzH1DuaQkR9sqFfiBJyNQcx0xPjqFCAd8V3PQjuOkMnE
bPJYhEkEVC9qt235A7tDfSCAJ4DkVJWoliMDQXIra1I3DOv0/RuaOeuEIGg4DB3SPxaNBx46iHgQ
rPrFOOzE4Nk7T0VXQ2oDhhwcjhYi2lUZrkIXBgqHclFcQhmlqMxWA1Pnvc/ZvswGr7zVpveMAMI4
AaqOkql86KzEfMB2GuP8RFal1F0iMP9n/anR2s82SvytkxpPLIhsQDT2c48PddWOXrjPImOPmBuF
C4LryOMuIGFlDe8PqQXzwq1TxxxY0r6YVaQdSqKBThqZ40vEiji+M7xCCZqpELeIMG3OrLYpGAIa
/gYPFSsjw31Bj8qqw9eDW5SQ6GNKEoYn9TnAUDCzDF4JrpdrF5v9KavC6YJakDrR8jPm3eMXeRLV
OG2nIRl16N6MPvO27XemmX7Mv8YQdXmaQXyZ7Cg4+xGqe26lXQVPEQonAJwiaRPMMwHaSwcs8fcf
VdAytw4w2jVt6e/TAFuKrhpG+jJRh6Gvu+ckR60pe6TbUsJcirqufCaU8IFclubYx+IeLXJ47/YD
rJoqyd6TLuAkBVVyB22+O0/23DzOH0AZ91BZLyF6nUtnZEh+CeFaInftg9a6IXl9ccpgZq1rPYHX
wKkMnSwyIn6PSDzAwozi2taufa2ymnwedgtI8gnyNQhqJRVmNUh7Ht435ckKGeFJCanGgOK60z1O
LK+IOfnjaRFOIts6Oar4hddFL4CmcFr0bnU31ji+s3zcaa5CvWcGcKYNVBo8nInX5QyeVevJpgps
61Dn4WUciPBG8lhdhGvco3n192iyqlrkZIPSbJGriYXOR5uqTYxI9NFf16N7I+XceuwygqHMJkPS
mbEJoMhozxwoJqmA5EcNsmCf4UXMRcl9W8GBDU9xGqySWIpnF8gQeztuUA28NTYZ6psms45TFuOr
68NrFrUjKNyJdUmQtddRa+7qQk+f+OI643dZbxods10eOdNbONodtvGct85txKEta2MpSkxIUTN+
ZXORpKeF2EkLn4my+8s32joLO/0oYpKKjKfCtrsnnfbmib1jmoljb+jxouy0+I7UpuTOX0KopUnI
7IuRONViAgSxyaCD7P5XUPCXggIW8Jh3/2dBwV379TP5Z0HB3/7J74IC5zcpJIMkWwiWoZ75B0GB
95vu4Cm28TybLhfwPwQFcDBdIfEcIxwwsGoJTNG/CwqwKVvScHTTBG2JHMH7twQFuOX/LCgQ0pSW
4EY3QGqb8k+4uNLJUCaFhmBrzP2OBozhDmAnbFwmZi8vfOgr+xUh0HRVIjl6zFrC8RpoBb41xyxQ
duv5XpjhKsJFcA3rDOCRHNM1my8maQSkc+tQksi5OLHmMqWZC5ZkLl368TzOpUxhJeGxU/WpKZjJ
WziiygKFDVEMwwpUPsVQPOTbZi6QjLlUsuaiqZnLJ3MupKK5pIrn4kpj0hrpdXgyiJY+I+lmcIC8
y+hx4cGUmU7h9M6HyNyonDfBRnoXMeOO/UxtWNdR3DELYdPpo3yn8hNzCYi/b9mKKNsbpU99WAzi
q9UjBoVzBWnYPUExFgfGXFiOVJjkjUx7Zy46eQaJbUYdKr/rUQrTca5Q51KVTVq+UnP5ytus1tlc
0lJIJZeUKtcx8+nsa2w92G8xdIzeLDXd4ja4dVNvnKWtUyxTNWtz+ezPhTT50fftXFpb1NjkcrzP
e98Pw8MaG22i72L8uyyfC/SUSl3VlOy4L4/lZEBgK0kATRrKeseX13au94eGDalZALSR+CnTCUyP
4LDY+ZTcmyRkeIrJKDu6RfWLuLnHEGgC3Eiai25uM6SpnbqO+QyLkGRr4S8byhSMM0ht8oOmFUby
8DOpq89OO3BZ6cdeTzNCnuSzO/c409ztoOtOUT/TAUW0Qu7cE0VzDh49kkyDe72W4WNBDQlNrmcu
bIEpl33Zbkkfpi7VtozPLwyuwp09d2JsH9Lv1iyjSQOlo3+xSHy05/7NoJHL544unXu7kCavmrs9
+EwraZi863HqbFNaQmfuDUeaRH/uFkfaxnruH9XcSTKAl6Ri0l3KJluXOUJIR2I1dH31NhY26k+Y
Y3RSjNe++9SOKaNvTGsH2elOsWfcaIibN3lNzVIH7b51mgdjqosdKUL6Wpn+ZoxFfxAlhj0yEemV
PfPF9kzjVYiSnj52gp2jMVlyOiO5BFb3ZNN2fx8tPY24bycpI3tBb46sIMjq4gBeBavU3MG3cy9v
0dRjMfXu5ijMudt3574/nicA8fcsoHYE80HK73zsTxiNmhsjrkWv+qVHpsgLT0C1IZ5MqeJcug50
uFEFMAvwz9R0nbsgjeMF0sZkUboTu8vvmcU8vYhG9SW0QDvGLnSpXsm9pizCIvzeXTO9/PIcNe3w
yJtbj4SgOCgqgH3qkuiwG+kmjVXlyk+K0YjIDWefuMF74RXOqW0watiWn6zJGPxlO5V954rusUpY
6eMDDN18Xc+jm3oe4qiqae6JMtYEm4Us042NTebkmsWsu609Zb9U2Qj85NwCRbvr6NXuNDVcOizW
pL92pO7GtnhmIKUXqX9IX0WjarhQitk80RqocbJlS9/BurBGh+IF7+UUJYeYYF2LNLxekKjJ1Rgu
Sq8ab204igXWxo3ZJNraTGt+qH4x58I6w74KzJgWzgkOqJ/VE0Ie0iDlJFZulx8Nwr92U4rbc5py
sSct85jWBpg3jpInQyUsiWX7i3DS6ViK5CA0rSaVyv/pTwlKSjxwe4uluSqd/FDrz3YMS8p2m1MK
n5cQv1htisBl0ymS5uxDXaMoUocUNzZR4RbeQEcxmUf/vK/bGiluo3a1NrEQ909l3xN+oCXPUTEn
4iKZRc/8KIYuvR8xT1lJ3F1V5S2rOi22CEqtpVsqGDwZlnbdxrFjTGpbm4YPsYG8SmKSIRWN0bFL
cJ87BDHaQON3RZ0SFof+wq0V6iTLOSfNUKwTGL8wMkf82U4ACFipnVuF8C1CJBmyoyM2/Hs9nLoT
5oHHThgVk13mv4GFzzONoz0CHesH7SWl5q7EjACfK/Ye0jZ5qEK72TmdAG7HtITCv6nWRl91J9OB
7p4aO1+UqEz1nHskkcGpdfDXJKasVp3OPkirvZWLwvojsjE6lCQKUcA6HWxMLxGPHGKozjQ33pfY
QpC1VuixbSslwMXdGr4lVqLAh2GUaLfHIlEPNj8WHbHRfW/wFfSqsXdOHHB6ocxKqmGPi4xN5DAB
byTjdhv4ARZZ2jAnUQYDaYgeshzQ39SBOKoTSnj3lPhOBMC1TLAMW+zLSVDC9pOlxzGOCH8RAnxh
BhzBaTO4FSYoS+5Oi1XAARDVZ81AZ5Okw2XotGGhtGm6EmG8GZvKogftN2JS1j7UErmWE8RYLuGt
inoStiNcU7XR/pRY9hbp4Ae7dDBs1llReqicaR1oajyIPEVgWEH5dBpkWWnEtjZt91BG4EzSoneC
QkPaBKxFhrOByooD177ohdLnWSlmPb881kWSw4DwjbXFCnbdrIgOkFgQy3fsWiB/ImNcdbGmbYmQ
S5d8F/U9h4C5lFU2bbLPNrZQHaSgWVcZTMa1XagY3HQR3WtY8VcDS6K1X45sINKK10T4ViSMYDPZ
dfDmayY7HMN40suMp+8olqgq3VU8duGldcph1wYlZt0q9I5JUuRblMgu1ReEWbidjMdwl4EqStEb
+NrBInhpxZqiYLag2ZupzRvkDol5HyLkQqWMtxGS/znI7PzsIatDX4U4rSxlvIWWVbONHQwstm63
8kobIJ4TuIukT8Q75MBn4ObuY43uku01QqmR5JV3YIPEa2wiPUQXr9jy4pyec4Q6/xC1wUXZjTwl
5HzpZZjuhqB292OqznnWA7EOQuucO+vIbO0HP4izpSbb9nXQ7C83MvWP0o52fVrfwqkpd34ObynU
dGyaNE/SZGYPGtc6FSPBQEaZOKs2FAHtcbzj8gPRmEmBjx0ZPXmPbHkDl+WzL18cOz4Hg2B2NVb6
hnEPag6ChUU/vrOA0E9hCuYiY8m8Un3nHVyCLUUZEKZphNVdDR6VaWv0OElUhr6VZ+shwhnvBw4G
hADWXVOCm5ETrXYMAAuBxn4K3liokjRd9tRi09WV1as7wVQQt0ZqRKsy+B8jNn6NEGx4zeKxRK0Y
FNkLRIvHZCjiZYnLcGHGzr5Bn4Pxxb7mKam5RVMvx5ITKRmgtHoQRixW8uZw1IVkYmV7BzHySFQc
NvNOfefJzxKf8nIcSG0pMzaBmAVw0MJSztEbxiK86tO4U6TEL2Cpa1sVJL8SI/iVs9ZbT+Nrg4Bl
VRWkOEdaf45QpB1bSdhrzzjqBtasOZn1sCbJ3ppx5NspY2C0oio3kcQCoKkbwz7iDZ0zudS9l43m
RzoiR0R9vS4TvDiNlhx1CAdYzzGU5n0lrhGxm7YisbCFBJogkBvdRRnPC1g1TitFzsmDCP14ZQZ2
svdk+RZ6bXkZMrsEw8CwMbZ+lg18lSKxtpqMgpdOvKPJSn4SFI+2zi82qkt/OCKJT/nEiD9AQLMV
Eu/+bCix5+SXzsdrmiN5WAQV+GBifSaiWNJxr/cWloC23ka4UoeRzLGWlRo7IhIsNSNFkQuDlMVk
TKy8XftnsvrQF7FM2voWCJvCgXmiQzNf5dFsHcHFfI5SLrVpap46Lx8ecp5eUHrdH6YWZrfWtGos
WtkLu9L8FZdkbLnOa0awGwKrZGUmmvlQ8ZkWA2bOjwGScWtHzlfTQayDJD+VtsF0a3DWhuEyMZnA
oMip6zdVnwBJdWOCKaelyebqLiVGHFRIRppLOfEwfYpiy/ohzIbNiBMX25FP/ghPqzxm2cgWoa4e
22gIdjaSINZ4FgrzZojWkx0Uu7QDxd+FEajsWRpkmpF7rCp7zY8h5uzWnLfR+9GXiJ7q3syXDVX/
oTLA+OmNHV5IzQEaOyVnCoLmDkkJNF45favwGLJY9q2epoDpM8+3Ih5+ambyMFbJIQo842L7nXho
AAahYsl+IM2NN1Jo0Rql3XkgDG4xjXV3LiU0wtjv7l0zu7rw2H/kKQWf3qGCi6+a29c/xIsW2OUP
6U7lXpmoakxrSPdeym2as3JqMkdRKroPYWK5x2zk42OJVRX1yDHxppbRkF+uGXi+8Ehy1naWBcfB
IOXOcrG9BW2frVWIYGd0CRLnPFnYmmk+mEy0unIkIa4ebmMDQIS35hC2AxKnrA4urblj7SwwELM6
9YdeHCMfyGnX75EgPDv56G7GtjqMqybpyqchRuNBI8piN0ERW8SH0dc6REEioswz1b4fCy5yrxZ0
aozEkFKrEWEW6I5sID62gnOJPdGk2sbMBZ3m5M4MySj7qUepzwy7gk2EI6aJ9ekKpOsWlfGO4X93
nzvGuveb4KwrjbQjWj2iMunnpM39EorK3tZGjyjRIZoY1QY7hhpLwJBZ3UF6pnPoHDyhttYttEqz
seITMGkX3hVRXr7ugQVjb1fVNe88aBpjJiifNH9jYg0nkwej6Oh56baeotemg3TSJYa9VXKgfUlH
zq/6XSDIX7aZY9P4BeHFDLxHgAf2PYZUKhrZPvENpY9Fby6mX4Yaqufe9o8Nqu+TxyascbD52TSG
lU1PR7o3ynDyBfGEle9e8qoXuv0j1Cxr07qjDt3WvTOzorlZfSlXkyaSa8CDZBew2j+0QTOeEi1p
NnCz1AMq5XGZZ2776ovoLcksYyYH4GCD/tVkMltGVcssuyAYxMyTZ76qWFNUpiT1acad6QUwDK3y
hQM7XAYVPLBKWNldU6TYBnmmYWWRz8rJsYT59fNkxeUi8bMFgwVxP6Uu9gUdHUwiJkyIQ1CBVJq6
KwBM3ob5zVO+PdC+SpzojXOL4EctiS9swtb48LrN5IODcJUBvXVkecMmud82AtWEW4JwIk+puOQl
nI9GpPQPlMs4WVGjROZILitBE/qYfYUloZXI+bs7a2DFOTQTnLDxIWH6+ew9WPpozY57c4EmTS7s
jAhGt6klgIqYKWxMNqddTIdMUCCjrv/plbI4Binw41QqSu0ofc4129xLTpOA1c5VVk8EfAOrIG51
yaVtEy8tHPRyxl1Nd7zsIbBjqzWy8/dvKXnA5w7fdO4XJ4DN0SlMfli11hw9u+iZSmcrO8QlMWgj
2lomBxlajWXSCLVRSysYs/u+9N5KGQ1nuyp7wLhDykOa0LGUZfOOpT+vS4/rkxUTH28w0d2bTXuN
TZ5/FaP0dcZfvjl+z2QpoJHMi2iDC1JcB7a27KoIRLPmZLQWPH8wh6UJec+m4Y6qqTx4FZRBKKH1
RcvTA+rpVZe8gMsHoD9HsJXeJ4STZNtm4rNLPLFgo/wqSmLb8jnALSHJTZBmMQe7UVNppxajZjWH
vlnf+W8+QXDYVubnsb9OXULiIPg+pnNs3DSwMOIZRGKfubJhZ7KWJ2QOg85WhJDf8+8Ausnaitlb
PszhdGFATJ0+B9aBrIhWpQA0HM5xdkH3qUWpTTEoP+uwXkppO2cGedViQBS40yYNxb5Wn2QfaAvZ
FghiakBd7MDvG8IpN8DysIqU2EeLXL8kDRwF0yPlBi44aJZpH1XkcXvwtAuFKMUZ5gIUQryHX3ij
5U2yRvfKA4cinBNGHEMvRshsWXKNdXwpOhg32qjtGbdtE3zYF71K5AYRvRYk3aXQqC7jCGZC4BCf
inF9Y46Vu4Xu9Dk1YbQYODbmno5U4WKW18hhG1UlhIRQIn9OR4uLiiKYLsjaoB2PEGirh2iyCRvT
URRJwfAtb7x1iC5p1WcMpbi4A2jttFSYa2FGkaUNzEZoj7kdZ/u0CvbUtwAuPPKz/Uqhcoy5sKPu
g21tuWtQ+i5b/JlL3eL9YsGmqkS/Mq6A6AWLi5vq6tpZs6MtULs5AJGVbWh768IqXsmC5mIup1PU
W9lp7PqDho+Dmzn4ADx5aVIiWBN9+ClgL2x1Za1jo0b1laK/tHh6+BokRPaqVJm3Ah3OJXUCnjuy
fmscRNRRz2alA6xuQAqbGxUOc8Z2xSwbkI+2JB49C+HX+BxbPVKwCB0TrnXr0tRvaRo768ZDf1pW
WYdFYd58Mk1dNGDRXPvJ5GEN0gL+tVc1/8tzbf5yfSLx1/2r9cl9+1X93//TvFf5f/xX1Xy9q39e
pfztn/++SmFfYgrDtHXdg+zqCPKE/o511X9DEsvw22Esi8+SL/o71tX4jb9pSE+A6YQf5bL/+H2V
4v0GloPa19UtpqWOZfw7qxSq3T9vUgzb9MjWMrGOcn/8OQlI72PurzpP91BqwhMBd+wrDPfBJ8jy
0UACExXhW4kvZWt5NtPMMQ4h28BXsXxEexES6AWxnszSDPFlVf2bdNvhFZQxAyTZ2Osp6+I17Of+
YOCuW8aJnKEOeoxcS4iLMRIG4RQjDW4JPX9o6uBa5Fdq1/pVKwCzG5EOJjkLhx8GzCURcBP7dYDB
iFkp4zxRlyeVsQvoTXzpWhKVp+//188f+P5jOvlsSBxKMnLb3Qv+OYInjODJ0bLhIezEMivD8Cnu
i3afjx0GH8BWrdnvYI03q1iFNxPu17KMDmnukYDUIlyemp81gJ5QhzwXBJJFc9l89E6yKly4LYHf
6YsgdLdBoeCi8Rhmf1TvVSsvtZqeCoM+cQDHil92JicCkSb4yscFtKG95Y3XNkOdu3AM1Exzvp/0
FumakyOlSHGcEKlFzYZOUlvWBSrxPHbeEpMEGTO+n0RDDWWq99Qbv0hDvmZa/Vaj21x5tWTIOAYv
QK2OnmSVG5i5t8NAShBkzwjRdE9t2zXrHjQDqjyJsz07j32HsC9Sm3yKN44QjGuii5jicTlAndmA
PSSvC0w6XsAK9QLlRbAYAizoUnb7yAxOIO6QQrhbTw8YuwvrkcycM5SPL1a9iNAzHzlti69IXmP9
yQyadz/wkiOj6ioqdjneWw56iVWjtm8c3s+yVWfmJyyRHX3fV959g3+fi2NknkZoqZxVvlky1py+
6SmvP4IuEothtEH71DML2CbaoB+RnDNjlQtiC45tqayVkzjbJDTf1DQyKpbDF7E8alm1Ntp0lOEp
ctbNAJV4NYLqDH209CM68ill8MTU3RwMyA/WRpQM44nLOMsYT0nAPLEovaNrwuVUaf6ej0S2Vwwd
EjNcqqxdJG36wtHOmHry3jn7H75tV3C34njANVO+ejOvD51tP2vHnyiasp0lhodkvAvsAew+WPsl
y5mMSQwKai1VWxaFVmcjGRB3YOe5aPP2B0AT7HwjW74BIf8QkOPbpQtWaT+4886G1cJ1AFojU3ZB
EYEhZtFtFbXh1pD1TfSnLmjh3JGbNEuP8x5OptC/Rd7XIrUezJDCUA8B1+n59OlJhrjBYJ21QpVX
WHGbMXTcTV03H03cwfggpwbhoA6KYnQgEegnNLkJyYHvSKh3MlY/eUYi3w533mQzAHeJ+y0HqKLs
ouoBzQUW1anyn8Iq/zSEUyyn1mZEBvFC6+wSjVuJXHo48MCZjpRbI9zFpuY4nf8zNnB39kSeR6py
b5aGsi7rjX2Jw2pZjTGIRTu85omRH9DC3UPymEdMbAdM1Uxbmynzwner6VDbo/NInH3ArDORcGQ0
5xHWDlFOutXwvdevpT9WL5bSy30Y6vUKgnD9EnvuSIKaCvbfH0Xz8z6ESr9mwvpRuTO/t7I+8ptN
2sTKEz5iYrylMJkVyhZG7Gb8QnxIiiFPnbWgJH3EKfJFz57YEWG8TqrokFVYwAuUtFoQ9dtEqZZr
g+IGMdvaG6pHMNtHmXW3hD49dw0KFIwME36upeEUWF5dhw0gzyEKa3CzdLwoMmPijEpmNilBTRjU
PYp/snLjJthQQd0nzHoXjddsOgOvSGzcjCbz2cMPUHRIi1gDm0efafa3LiluOtDiVebOgw2bW7N/
9IMOedqo3lHtv8FlrpbjvKisUm3TxzlSdInTLGQfzcw2wDcK+zcOW2fLo/FTn9scB0pzY2N9Intj
lfKzhSNjzzKjzZizpxiJ/tiGPPUQSbqYi2P2jWMv16OpowuLt0zFnj2XMBwN1zWeM2DSgbb3wrRc
FU1PO5T1T30qfgwu2qUKs8GFyMbgIWoV+ROneOrHN18SPJBapgemj54yCGxtxZw1uFNR+jikSfs8
JNaNGOBiVxdqZHDPb7J5giDTYCzRnAOjC8P6238CBwkWUSviTTefXHSXQJbwlO3qwH8B1D5iYeCe
IRJIOyL31o59354tiDmPtq78Rc6lFdoxkC44MwefEwKdbmIcAqcbr7hXH2cAKWmkT30dJQ+D7u31
VuZrWWT9IcU0ueqMH828J/Ji3n8RWMbWcG6x6viRluH0KjT3083AT4pw/GQPWTCiDMVqkpT5TddU
hyDzpk3qEoCb1JL9mzM0pwaeD6QYG+emzyIirs4u3DoGc9YiGafwOUw14zC5LBGxmBVH0AIw4OQI
+DVsUT44KVQ5Oy1Q/JU5JX7pHzqfnjFO1M0Li5+FT+/rmcELThUSR4gpXcuSsiSxZbIp66i/zwyH
nnTp3wBbIiNsdXHt9A9blO2Msh1vKpqKZQppJszL7NgxOztg9g7KrjvqikEnlZCHv9Xxj8jQzo7T
jisA3GRI8DogMrJ6YCz14oyGOvWJEx4tEmAQekzXFjTsmgUxKrtKQakR6shK5Y2brju4UQ7FT+s+
5viHuK5uJrRy8mLIhnLCah1XjGpVyXjJSHWyYbT2Mnp6dUg/vB5BZZ+UQGGd8SotB/SC2QRX5ZXe
U10jFamCm1GQNq1ZXbTLUgnlpmVfahYyWMa9nW4mFjqnIK9/4McfliO31an0wWRo7HTGMCneQl8W
Ky0zCuyIXHzW0BEB2bnq3LyVDc52n+bQw+SJYl8nEjqtMk6NyPAeK1XEF7uv9nmTIgHtvfeyYYLD
8rx+FrbJjsKLSMCo0IaPYsTXmJt73WIW1eu9t0166kGjrXATIuqgT4qLF2KV230Bc2gJFrZdteaE
OKeF5ZS5yl1abMO3nv+R9CMZ4vNvtEx8VuOgg9A4dzEz90nG8rVJnBMRknJty77Z1IPAoZd5/aor
mmBtqjTe8FSimxqnY1PiQmEZIu686i3tAOhEwtVupaORK+e1S85YRCativb/vkDtHH5ULJF/Nf85
B238PVjjOzb4H3+6vHfNV/kv/8r/LyHOtDR0NP+zQO2+JR35PXv/j4c8/yfuzd/+4X/3Vi4yNUN3
XQuhpvgWo/29t3K93wzbMmifyIsWSL/+IFOjt9JpxFyiNsiOoO77R2+FTG3+VPyyHaws7r/TWll8
iT9Cb2yemB5bdNo+WjjPs/6UsdpVILFQeQ1bUjN2PKOZFyGV4s4tF0PaL1TkQFdjHewRPbOetDOp
qlbRA3dTHUbsDoaMFjMA9AGTY3YoFb43O7H7rdzgkCb7qvCireW+hnK6q3Rni4rTQIaBPTEPdfBP
Fkyr2fjV2PrSh/7tRfjeeusnWafPPC6HlV43e0AIw6KAawIOMwtXZmmN4O6inTSR6v/hHfzvZJh/
lTBtWx4UQBIYhO7BfJae5Of1hxhnCNXcejX4DUtDX+Xg6ANKUz/pgIAXtdLEKta16a7T0oewIYEZ
NcHO0NqjxfjjytQUpZBVyCXJNUwT+14s/uLl/Sl5e355vFcer023XYSPM8PoDy/PqvC1j0iFt2lG
YZHjizv4JBYvfEdi8SRrqtFKe63bEfqxdrxv5EGw0Vz5rHwYDKlt7tsf0hurKwI1tPfZsHHISDnE
FVPwv3ip+p94SrxW0xY064YhmAOQifDPrxXeru9LZuwzfkCxwNauXmS+RoFgqqzM9Dq1W32JRwY3
heU7J2U482JXGnO6ATRO9xMQ67kLygSdbrRxFHsLK4SAYvjCOgRNUm8GJBDb3JLZKprY7pVG9HPs
a8KPRvDa+oW9OOty9g6FpfeEJFbjskaKhRgqeKgJzaQWGv0F6qwAb4Wx1UyLjnly3tyiNmH6iOzJ
1AxSOJDDGL6tMMypVddjN5hjoQY4c8t0JBq6FVP35F4zB/sMqJUL3NGDWSTOWZI9u8I7XDLAC42T
tk27+sqO+kX2kEokTkBGEqAkrQw7OTI9c1UBst9qSDoAwnRMewcEgpUpaRiy5GUGpyJC9K4DaA5r
CsmaGGLgFVlxNEyveCguoiudRSYQbSUsgxf10B5m//LZ9vwNwwjzAg843Got68zMHcJTBFOjphNR
hRfQTUZ4+RCpsVDLH1hDb2HSsqqOaM5tVa7/4vL4U1APV4e0bJvRElocaVrzs++PV/JIarLSkCFt
AxmdaTTjfso3fUBe4MOEFhTEP+ocnKkLONHU7PqzEUHx9rTKPv/q+kI7EVr3V4HTsMj4qn+InOZV
zcpgnooo3yxQlX96Vb6siV1TZTcPT4kiIME7y7gW41UHUjRjjeP4+I61F2xLC5jZK5tCP6amcR+M
oN52mbeCC7oOhm6VnokoSbi8SMBgjrQcx9kRuAvJDe15LiIUCdPP0H51kl9mgwyUiNgUlTCwnTrO
Nv+PuzNZjhtL0+yrpPUeaZiHRdfCHe7wkXQOokhtYJREXgwX48X8Tv0U/WJ9wMisiEqrNqva1oYW
pBSURNIB3P//vnPcrt4PunmoLUDGEpFRjf2Xb66xtlypAutjsUut6tzQZcoJqnnNQ8XRSgQjrxFS
Y4s4meggpgqQCsk1tqYsjDSEZXlYifoMnvDosb0mPhpqwI4oh7NYvJu1XUKMglHyrYybt7QMIjpN
uyweSOV6Ozt33pfK4RZhwdHk2YMfYLby0IHyMF1hCkYV9ct7Q7ISpgd2zg3khY3V+ewDyQZkz2jd
tCQN80BsNfYOuQg22mjv4xj/noS2FEwb9NnhCJ+r5TA52IyiUZBi8SCoNZ+8xPtZsw0uXC3CevPi
pd4OgOaJjhbcDPOxZNMddKsgARqPCe4HKU7MoB3ZMDUXEwUaidUo+z1nOOvaK2HhnYSEAH+eZu+V
ss4OgxOTkpb4SMiKP1qK6pIKrCOxGfZijMo52C9ufJNSp/+QrH/4bqKKoWUXK9UPPqsiDNqhrBi8
Bz7X4rUd9svik848ZCezf7Hq9kQy/UQLc0syc+sh2wnUFHkDCaRe7IYYUATNo2znEfEMWuaNbHCL
pg0dxKfOAhWANBte1p2iATTOnFpmfjiLZmssH3r/k/nlxuePHviy9fJYACibOGDM2S519BDX2r4T
9SHNiDvmUILS7tjW7hoVIgL8OberzkqnzOcQ7+Z7Sth002rL/TIX0Mrg2tj4N6xmOxkJQV5uwniO
bEcc/SJBFAQqSn72cf0IcvLg0z9OKhPIs+LEdxzIuZiyPrpFtUXbQKUiuBPeqzVhwrI1XlX1IY5f
OErtlOfhj0EfnU6R5NneGTij032EK7X3afVXHlh9Twu1lKs5Txi1Z3JVGHZ5VxyxGRN+CRgIckCZ
SXfVv8CVwVoONn2vWGsAkT7PPeeYkYV8ceap4znR8XuY+qlp/L09kS2YxMngoYO9eJyxu/bcW92A
GHbZ+veNOtO4gq5j7dS50OklQ1Clibfj8F6n6UulO3st6HZr2n4KxCEO8oPRN9uhriDNs37FtQcu
fkgLzvrz1gjk1iQOpLGf1odq6/N3d0lCMGPYuY5/nt2B9BeLcB7APLIxhdvsJGy/HOALjDG+SUkE
5QBfpghLIuZmvG0EIpY0e8DOcyZ8d01xSg7AcxpoZ8EShKZt//I6AtA+2iCFYRInmUu9r1f9pjDF
cZbGg5Y6UdKb8Hfjz0Qdk/mJkRvtJG9+RnPEdt16caxuVwziaPOVTiX92Zp1sHkVpB/owVGGnl/r
Pv02deXNsqtXUSU/LM7gmcf6NvdfFbn8quCKqOfeYXQUkUrxYDdWNBScrPiH2eZdldR7AkFnslDn
IX0fa+O2TEzby/6aFk9ID65ZOj8lwfBGfO/3guhyQLPTimnr1KlO8Me5JKb+CKH52nAoT4F0tEdD
WQ85UW67z564zp6WYTrnibZ15jiqK2BCQfoUG7S0YvHGdPfZN/SwL/tnVWYXvI0HMwWmzQ9CDF6J
noXX9QeeXxh/9iEnXdYP/hNkqti8jVN6bqhHxs6yq8oqtGggxs208zqCtyYfI5U4gpXy4wv0VqBT
WthW86kygvOc6af1y2DOyOC8kzvyy3zz0YxE5kAFtX3wF+s4eMzrq6hlzpc79SWZuVkM2RU935XL
4fqy3xcJAJf51lg6JAiCMRPtsN67d6rxKDC6O/HqFe9OTUWG2r1mS/ytNc1LGXjnsjZOtLE2oNvv
MuIPLUPflcwOvjJqlh8TLPW5yo6p2R99vzrqgrud5e9aW+1HhCb0D7e9umTaj9HSGW+TuGU2HbN+
sKZ1+akYGv/SmFEPFuDv+hdVh7m6ecZLMYHgl+Cqd7o9MC14dRnaLTc2Ch1EEhK5SyjzMMjOsfdQ
DZ+LfWsOWnLr+48CpGBK9J65Ar/32RojduqByc/9Q+m9wOci9UWTrCKKpvxHovosTWfs6rV60oRk
GTuMaej7xDBU77wHtNO/LYSANm2zfLppnfIUWJnUUlj4LiWXw5QOTulgYSqVkneQJnmFJiT6GEww
yWKAvtjo1q3cvE9H59VwzAT0QMg6FjrdPJbRcq4dvd7heq+iCTMqNHtnn7B0SQDVX+iM3oGnP8rS
mXYTRrwINcx7w3Pn3pW8bCZZH/o+JSiOZWaPF5purrwI0zaJqjZn4ZM6nGGf7Qc/fza0gdXVEhzj
khh+gVc5af0phJvGbcq0j3Pgm/vVCkIBpT6RAXWeen0Ue8PsLj6t32unM7DRuLMIk1sLk8WPonJv
RW9PpB3kZ94+k5SYjy4yJzbk5k8ckMlxDXI0bbUvOsXIKIU3seS1vjfbGBycBZt0KGf2AQ1FmTav
GEVzXjiS1QWnHQ89BO3PJTHIgvjQNobAL4ngTIeWmiCAkmbvcz/fy9z/la7NY+ZCZImzOVQL1ymL
lOBWrbqNpPVkhHXkoQr8l9K2062Z2ukeFHu7a+YSz+Lg/3Ibn5ZlXR0KnaeozDOe2wBDVMcjgbJK
MnLWz4bEoMVxsIdWsaXhTl04FVYkdCLmEGUtBr9ciZNcg6VOGXKXcoTW3BakpcNjTuHrd0VbkwGn
1GWOvjhCQyxZ1dTaTlZw3lgZMlx2Hevg9WMIte1eqxGoJoM0tzZkA9+fSEQZIn+MBccR02as2qP1
zhqOMIxh91oJGjXvuVCkukGMoZHX1G2+8WnzU9LaxsHqFi73GY9sdVnvyWQ9ZT0VVW3+YcQoaQfH
GOmxLHcC/eqI1A1cotOEorOcwzgSMkncS5AAwp05JuWefXNdcAwcUVY9iK2Orsa1vhn8dCczftCL
tsq+JRTUog5O2G4wvPQbm4nk6Hyv0AnxGMjaCEJ4GcmmpoLTGq8FYaEkDFK+Zpnd9pvZsIYLF98P
WRTUUKriFkwGdyu2e8RZ24M0bkm9WI8Tt8WN4c90XKz0uZmHHxPjr8OQJO0mtqF6k4pxjrgw+IxL
dZm0n9iQo2ZsikM86R9IuboTAH4US2nzOHbzo2+tjdaxoUshh1czIf3sptcunt0rmD/7QOT5xUlk
R7qNNzJwOx5sgW0U8iHD7b5ZD35noXufYkV6LVPSoAUCx1NxIzGh5W6TTHtz+ZnWQauc9ISLX+nw
ytfGbuP6dLHzvH8MhM3NXgwfA5vv7SxTLEiBO+Nkt9n8lmTtRYoZ0omJ/sUEPYuELkTfpFCZAIW5
C/+ewQzkMdXRSCG/4jFgml8WQri2UTpkohMH1lR88uQwfoPpp44OqwUsgfzTGbHS5gdBB81zF+Ro
Y0oo8Be2DdkWVT3sH8s+LTk/sYwi7F1dEt0hnE6DwN5Tnqb8neavNJoXLuzZTy8m22ZIbqwxnYCm
D8zbNGcatashuUDvGk9GR1wrWNO0sRbwghwhe7QcdiZzPjQgFBBhbtssfhBjV74SYthX+ZxFk5aY
Ea41bwtK+LchTLoGARP00ZcPSatuLAF4+UP/2VJ08rjVtcS2k1CsuEabxu/RckOL7NI1qz2fZ0id
ZEueHIVO6z2QT/Oo3eeLMb2wmjlrwapSlPK54pkoV+yhKcOjOAYeaRJ36cpIiwMgOj0+hYH7atcE
Ht8NUe4J8cWH1Iu9XRIcYUaLpnksZ7or2rozsN2wqkbuJ4ouSUJAIxoS5Hztiqzs1yAU1PnhNHt0
t8ehWtald5Rx875pCT5Id1R3owcoIM/i6XmSvNCkGXwwDRCIk6U8WoX8nNzYP8YNhXKXiwmr+exN
kqvG8TNcRgEh1CizZ0SgcpNAzw0nwRIHTOKdz5ycxKJPpL7G4mKXwtlkqHZ4tXvfWZhsSNYRol1y
B/Unt7Gsx6XQc3mLTX3YO0wTJm/COrO+0ft5M9Vkhrg0JNwS3JcGJgF0x+HQ9H56zvJ7BgVYLvOV
cWSL7xlR55OGXSWoKyqc5bBv1kUdygUZej7+qTb5aAqi1giRJnoe3IvL0LebJEpFBhM0Tas9ulpW
H3CmjhVyHkLFTLtmEPeZ477ETlVder070lAxN7GDusZX5kUbiZVWSj/GbvHmkTTbDT7PjQIwKN/k
2N21QIj2esWTmMH6rtSy8eplzjsB92Kf6sUB9NF4NvnbbSD00bsZX24OwI2NtOU7D0+H0XaGGxlP
h2BF8s0xAXjai6lxvMV3FjfDHOpVDo0rGz/B6JBBbH+ULjX6JuZvn8asOGM0v5vKngOY3uwjC6nY
qsLTiiEihYUx1Jzi/LtEY4jQg6/rMjn/nDOahw6l0mF8dSoMulNKDNGDzSL0fN81xO11G8uxIn9W
VRaXCGcCGcUk2AbcOcv5qZ81no8gGPJ3yHdBwolKN26AS1GN9sWngGuzlUC7egPWmb/GcqDCbocp
vltBfmEGH6KivsAJBYC2QCvP17SXUa55nxYk3Zw620NTFFFcgcWZlf/mGvYTD4xIG/sG8pgcX9eW
RWT6ffYdLiqjN+2eF/RVq4ZhbwPt5AFhtX+AgUrsXyCRY2Q0Ay9wS3uTxrAfZoivfJcAO1Taw6TT
inIr4uI9PdeVrPYToNUtQ4kOS9BfYyETtkuxXOZ6hBLKFprzXuTi6Qyrnr/9rNefvaG2VLnBO7ZT
RJ31LOL8G8k6zp8rrsPrDZ5eDb6ZffEBz8HboY0rvBa8FDE5nqrbfWCWp56Z9iklebeQpIvYAT07
lZFHpBkUflpmP/UZ/Jmzr1LtFS5VFhXdQAfB9i/ljKlYr1ZdYGdd44kNcYocprRg6LauCp7x7ma7
gpPNRDqZKo1ZXkou6RuGRjSwXA9bcbv4G8ed6QwNJBinpe5PveSIWBbLQ234xb5vteBREQxSnKJ3
6cTYP13q8tticAmCpWoxzd+r1povQaFzueUkzY03+O7mX8Bsvi9eIjHCKOU/aGyttrD/+p2+9iSY
DfIIZieKxzo9uNes/N71xMNo2wiqKS0dHbtbV60aKJCqPDD0UMf2EsOdOyZBUD24VFvZb9rz7+S5
RTtaD+Mv87NV3EXHImZNYdXv8JjMrYrr/KFMZckPpIvkCWgaqoGdm692X9dhskvb89R3yauRkYVM
DGmGJKVtEjElALIR2GLGUbdm7yC6gFkVwwH0YJ7R2QfHukAuYgFuvi3E+E8yZ1JnGCNl9VzjhxcQ
IbM7ZokeGVfO985OcfTM7VTu14PcmPIb2kC3d2lHotlU1kuXm8NBBz4NDqTcabr1wRWA4poB58hJ
Hs1+Mh547FNRT7e0tjt9R7MNeyMX/tx7c2ytDg3FUc8K4tVEXCg4rp234bUotmUg5936k+43RvVM
7BbyCE/vigeWQ5NDs5xZWgb6SrLy5XTgTFxhyPY6Wg16ML4l84dy55pSvvowBD0tgkL+NGsnFcsS
ONDYb5tJvQWU4U7WQGhLBfpO+s4zPJN8M8QO4GeN+ozdVUB22j4ICeB52xloVzwxSdWz+ehhuTkK
PIOnFQfWqL2j6pTyc9cd1ZTtNXrxG9MJ4Dt6+k+p2ydJUZofKNsIRS53lieJQUnGa1VNArvNeSFn
+eQzHzMfU3NxQqCqdEN7qqTNp+MYQ0hV2qKsBW1Tm9mYmwQmKNqm5Ha8+MEcRL0veZrdKNdxOCtT
SBdzcM4mXHM1kXd7nIfQn09pQR2dIMOh63XQTTJXu8mmdRWQi99OZsuYkqfgNj12M6cS6OQl0aJJ
ixKokogaxp9wjutwnBnpiyYfNzUVQo7I3mM2mv1pLvRb48WABLlts+mhqV3o9B3tiSxcB82hs6gj
xqRRahZD8IJeTWtlxwYQCQqmnYEtXnT6+X7NQ0/bgF3KmH210qLzVdh0XIwYEIT8qS/dGLl1UofC
NoebsrTbzOv8QClmN8e6dV+tgF3X5yBOKduTuNxQIO2FiMsj57tH1tHBJrHSgC8XIamaLzpcfOM8
FMmmK4AjePJGY2MzZYl2Wi3Zteedu/GirYk6NSS4KeoOlpM8jK2nDk6HEbMa4OMGHicP81vFz9cO
PP+pGAg+Tx1IDUHfnNbcfRN0+p5hN2PAlu52O+j0aXQJnbpDwthUvNA6QZyHSki7I3iDbtoPDg4q
w7zICef0ac8/LZrbtUPh/QDv21F00X67UN/D1lsw6Dg/rWlYDkaQnBCmCXjf5Wc1xOl5ymcGVLl/
9LuMY58xo39vVpaWr10oBmpnw23uOsFd33fSpxxaCLX1XW2nzG6zqTtWifUopHeNAw44EjEZw3Ki
RLlimDcJ+6rGBtA9YtMk1OyOOphZ89qPofUPhS/3k0DhXYjG2+WlYZAqYtCENCMLgQYy2/Ns5TFR
K0lG2vH16wcOiHvCKje9V67eH6qJ+NaMc8Cwut8W6ZcQNPe8R88oLpnUwd0iDkvJcKEPqIPu6C/e
E5VnJgY9GyZjWQ6WGf/s6F9zgO7IUJJ1qxePzi1Pr1DcfXT2Cas6p/7ly6pdW0vffGPxOWAM9f08
KPfidyIKcv9bbpntvpMhvVZKGw6lA0iKrJ9T61DU7iGAfrWTHcP7HNHwaUL/bhbroejEFOMF3VW8
c9d247C66b7e/Mu7/4WP2f/+Cdy6oH3YZfv/7NNBMPiuCtq8Taafs2XoX8fL6AUV283SPwNXVduv
j3Z+K0KYQkzT6qB/hftctbb74pccIjS6lps/fhdqO6QRgXX8erfVuRZkaf9NT4SGbpnQ/NfHE9tk
QwHYla/4gyfM+hYk0tx5g8xvtYZWpZBGcC/X1+USexbWAPi4xeDM99JCV76otLufurTcW3aCQt4b
mz1ngIQfA6fbIy3x77q+IYPbTuadE6QMj0ZjvMt9JgrDMrR3Tumz1TebAoQA/he6ZWA3xh7abeO5
V17EZTRbGZu7xgKSDnDpGqQ2DIZetlfkb3Pk83uugipk5Kk6uYo0cCL2eXSaBY93y9KYFxuO7iG3
imlt6xQHRDb0djSvPuS1UV5IgPeHEbrYpRWYCFunDc5dUpqHlqHIGR+Le2AtsjDR9eMDWqn+nFd+
ehyGtjnnQ1Ac7WmSZ/q57bH0CnH2vYxRaDN4J9pUxHamxsIn3tlHkRvzSUgZHP3c5nmuQhecMGU6
lUEgT5ru5Se9GEmb2o1Ya+LDKZ9n72hLklELSY+jLaR9ytFdHwfb808Ou+0jz1vJWcH3OY6GsV6A
JUBEu2jxJzAvy4t2JEagwEMCuDrLQTqHhUkNNSzumgt9/bOeZ9PBt7P8IrgL4073qgtP3xXiwaC7
CC+TB5qAPI1ZGZ1tK7cvSRv4UcnS+8IhFi+ZV6TUxRsjyoYeyp7OiRJDcnd1uMVGQ5rM15z0ZkTO
zLo6Zg2yrrD9q9LzNLLgWN5Nds9jn4vTlnKjRy6J43LLi372r0s1lCcvjYuTXVKA5VGb9//4z6+P
/vnrulH843dyLKCD9PXLQ2fyP3390h//+fXR//T9Pz/dH58eGUp5+vqdf37mrz9NmV48b//1L/KX
P+nP//PPP+1fPvaXv+Jf/l1fv73XbGuLj/huqFVEO2/fUz7yrIxDcBd99WMwVIyfdCiPxdzsApZZ
Wk9lsiBcoppd4ZAWM6aoR1oLcZhu4MwAK/ip1VfICcZApeq+5Uo8khAshk8Dn6Zlqv1QI7Ng36Yz
4Nfy+W7+7CjyJAueXJYlBfY2kXah40Wen5/AkwDjyHawcs7AAY9gTB6MdjXHlpF1RFFwRaWHY6S8
VYt5rvXk7BCql62+S9axhrUlfzCo8djP7jHpV9l2dRC9OAkVc+Yf2R3D8SNuKg5Smw6rxo0GWNh7
5jnOJvhxzfM8+58Oidm4Og/YDGF9V0+pmZ/6Gr9LXwMVdw5tJDOKYgMkjpRjBIZ3Ks9byNkRcQoK
zsulAvGnw6IwVXCytbd4cB8scLzj8Hv9Miwczt2CLQmxDIP2tlgARLDCzXV/nzV+NPr94xJ/KL2N
2IphfT5k9rK3sML0/cUZeOjS01BqCO0dNhSGYBnAPVwVl3WFR8NjW3cVUaWc5zIAzEuxZQ3329Ca
fb7Ig1OtIvs8TChVjqIMKdVHDVS/3iD4RHM27/F6B3TuyHPQQtt33hwJ5GF++xwvMasSntEZFyf8
EQPnHorL95nlPNb1I7mPZ71YDlwJnzt7iAyemebFilRiPGRNChCbhpwEDZvzJR+w6KqSGbPePQp6
7wbuQQ/AtdHoW7GgLSL77TJcs7kFdwFsnZJJbl7vakWhrHM4pRMBQ9CpkxJY/hkGWoOA4qP6R65K
/cco4L+8+2//hWTgd8669cfv9P1/RH5whcj9JRQTvnfvf/sou7Sb796Lj//9v57ey7+xNFR/u6EJ
Vv/3//yHDOEf//M/+1n+3zEwuLqOBow3Xzy7f+9nmX//stU5vh38g4L3z36W/XdsjjrNbtuBk2es
ra5/9LNM4++GR9fLh3KHCcTx/lshQsPS+VR/zc0YLgkjOmLkZA18Co71L6g7obMsajqwEcaIDqLU
kuk6ecNjJub6ySqa5om0PP2/UXon/FBuaJDV2H1x7TzLIM9Ll5wj3CqvthnTNLUDkdsNfuLkU5DE
HZZm6ehHMu70s+jaKDDZ7pF6rVavadWcv960YDWPQAf9TdnTtbCggd5nC2qMBJUpmKLhLuf55PL1
BlFm/sd/fb1r6Zwa0oEFkYGJ4hzU/dsw6PIxgF2/yVhGXMy+3mpOaX/LYox6czmFNSc+2ufFxmCo
ba6jxFZ5DqVyAcs1RVMzlznYKXy+TQr4KOAxunlz9eotm/tT3pDVUwoRi9YxDCfjkZvVbZ3nM5lN
sva3prnOBpYocYnOOcL0kZuyW/ElrrjEeKcJ3sQHPyZA4MKXzrugJHDD6NEf6fhaLtxArOZp+ybm
nNB5MH26+brojmb8GSzaz71mvbMzt4D5IqXlXF2yE90urnyaOpwo1Qg2iZwymi/W8csHKYNfmMDk
xlm+z4bxo6nT3/iayjCujAchggjDZxIWsx4GGiapoKlY1HrGBs3QoN7dct53ufWIMK8OpWWwkr6b
eu1CtfDgF59sZvjEnQBlTDgosbyTZRCSY0IUZC0rbGk8FxmXL2+5MF8nsi6QhEC68NOMcId038qR
6WOQPwZsN7eE2s/5giQ7R43Mn3Afi6Lf1LP7XjN02hhKslCEJEEElWDTvijrz8RlT5bO2r4pwIJl
wYu0VxdxdoglHOKKXk/vgzY0kMHZVvbDSpPHoeMRmmYWmP+UBFh2HCyt2PEPnULWeCnFVytFg+G9
aQn5p7itcLbm094x0pche7OZ6+IR11EP8C0oMJRmC0OBaXUBB+feclCqNHwbpC/F1mIXkdc/Ufla
7Ecsly6jw7GsWh7HJL2HavwDrSb4hybKtPgtGOyAPDpzOxpctp4ZyCIUeULpEV8qm03iNldCm/G5
0WlZ2S7Rh+lTzNLe9O6E5gyWazq6BZTrltlH8mCJDKJ70Aac3PJbHLe3oDaKcOTur0unDM2p7UjW
MDY11PNaAcrfGcueXQeGoJvYBLME03za8XTCS4J+6mn0qxc8jubGYXzD8nP5Df0XPi0hJDSx2Kc9
TPbOc1Z06xSdnxiLFyfpQO7xMXW1IL7Tq/JkAEVCHABmkY0y2dbq2MarYwvy3MYpOGwM5b1XC6ZZ
2Xcjm5mPm3l8EEnOdyOYjm1jSAyGZEp656Ip83UZahExX/tWGvkpjskpxGr4YE7ebhefiUt7qxpa
I3b3u/YRlAOz5f4+GTwDxZg2an35bH3EREDM+htV/x+Bl858/8EFBnNlXTL2mAyPhz17MLZzNFYu
raE+8OXad5niE/Re8ZaZYJSaDjF1ufCaMkfgx67eLq/K79JQnxF5ywSnTspA4yVvyP2it0+vX+8m
QfMc3PEs0H+bC+ZgBpbt8yQ8sIUt6+ygpIxetP53UFQt9joV8xjQEPtSqnwdC4d1yihPtlvW23Qo
C7K0U/A45XEQZsrUQ/iM1UmYy4PPdWfbrw9NSwGdepjs38BPxLlvQXP5Ii3uybqK7WwMty+GFEdo
YGlfbxJemF//pQAIb4Zy/WtZTJPRZz+CNxGPypzE3s8nnOXrx77emAShuYAmrNwtcla+7RShP6LW
04FGKT7dhfNLd1EarvElWV9IHJkmvwaMM7jpqQHIwuaIFgfVIuMuTUAjTD1WYbgD/vNs+RLkdSUP
ZPD9ZwITONq9udt9/arvx9806iFbxknqYKBXfdYcFGwK93Bi49RJWEHtUKT3EaDTgegmJ+Vm7g9e
WS+f7O32U2ypV4eh4KZb2uZOUHM6+Kpdjs7ctFenJB/OsBGtkFRNNFqzeA0q/ddgWu69K2axT80u
O2keVDgiKAgYU8Pf96wvqRL12bgZu4ACDN2jcwUM5EEnPXuI7XmbzflP8IhcwmDdtLdi4TQIL+VC
b4Trt9HfGJaKx2n9Prr9YyGz/nEODMwojltua63v4ZzzC10GlzAnvXCURRkfFBwZEqyF/iBaZ9vP
Y32PHifn6OEdCAQyuUvZXkHGDp4R1xV3WRzWso+5ZDfXcnLlkdryodQz77GiMgPRNHju9QaqULla
i5InWdEowgZ5MuYFT2ZGdMaPe/Nes/lhqzLjJlmA3o9LSg+H2sRrnjq3wD+iBZdXejpOOOFpwTwb
qVZAjfJc/9kfO+fVZHuzNXWRPjSxYnknU55BVO4hYsxXoD9V6Lhjeu2I/FqNXYMBBIiu+j4aIHKz
NZu8cEyP41uZNtrNT1L8qC2bE7Ald05djVFt+kXEipHDTWHMD7SbF+J3Y8KAv612YmgQZYrqYFJw
3M5JYpz74JGjCTavBCknh42JC1TQ7jW7Ja7p2HyiKsYYjtfQPlkCY5+j2r2rECUkJRhdsLh92HFm
YQOF5frrjdnVLevWB2uVYDurDntcxdi9iSK7WmXZmY02mxcphadVpR17SLWHVa/dUl8MharNUy1z
fh4H3E7Ol5Fb4uauV0k3P5Qr/4XWdFHNDqkBZzmZAY6uZuFrkIGaSFbld4H7GwkhT36QOphmEbeI
zcnZjKss3MYazle4vRgDInG1KsWdVS7OqAfCcKcIrQ0cL5PxpeWg1S54yb/eyC9PeZtPVxdJUrwq
zOnBj9G8as2DDsG57Hp4wav0XF/15yYedH0VoherGh1c+TleZen9qk2npfLqriJ12EYZxewj0MUB
QiB3Hy1Du14TDzqZHqL2P9/8fz9mYXYnmRKTACJOvbWogEc5BnhuUnyRVym8lTa/B4/yHtAZUjdf
6nh8UcmCTF430cpLmHE3d1XNj+ObSlDP4ywu30ZyK92qpbdWQX2sUNWT0ajPUHzVjlLItFXSXWiu
da+AJ6/l7I5Pho4Cq+iJiGegOd9AOyHbEL87Dlz3Tt6FbcaFwSlE8KSnjNFZo8aESIrtSF/6qV/f
xLWZb2bhWtCL10a4lSxoYGhJlNlEdpCBk1jS6tU2s7sxCRjLC+PRtBoCCFpXHvXcVbeFuHflsmWM
59J9FgkrC+a+uy7OfSgyo/uarkBFQBLfhtSj2+bzOionQjGq80G8q+oEugpLgTQhBRCCvjOL1W+L
b8XtzPy7EO1b2Y4tBAR7PMVW+l3zk3Ug3szvon81XSu/E7kPz7RJ9p5RBDcsGuVzllM0Hzov27aI
8KKFh0sihE73btLLbY06/k5FxosaOwZ4zHKM+MRIXL1yAcukQrv1isAK32L33PZdgIOvIxROzmwE
U/dSz5Q13NYpT1/vosUgJkaE/O7r3arBSpr21dOMZe45oFbitdJ8IT013vOE/jr5mIi7ZnHvxaLd
Q2eC47lmbBAyTM/2Hvah8dxh9k11PfQyLSBwwBselUp8PCrPQpanBdf6V/LUzi/T0bLtuDT1rWEx
dOIzEbVbV+i2lyxRV47Mp5X17DpG/TBMtPEJRWN0qKp0T1Q7P2sF815dkfMUQqf3bC+hRQDxt2hg
I7A3HiCe2VxFyhUmFxCSA8HrhEY6FDv4p/FFQACeRocmz8goe8LSNZigJ8rY7LeybjSonfVDV2DE
HQSdIyBxOM5q4gCdem6bTDyQp6Mw3wxPWqmJpyXdJmpmT8pkOFSQwi+to+6qzJNPi8yeEsbkBFZK
3FlEpxd7Vocx1lMWU8suh0VwP87tezpb7YUWfK25KkKb6d5EjR9CtAWNJA3coipj59ZiUAlIr5+V
pRP3Hmr3Njf5pY5ldjRgJW1bXjlUGzz7Kcmlgsw2xydZaVQitKUmRudou1KvsNlYNun6pudFY+TT
LmnKeOfTj36y4Z9d8qZ998wufoJ3rBHY9wh5SXL/Y2p+h5qDdgWXuM8DzL6sh+pUW75iMy5tjoC1
+97wmGlOzUnS/v5ZlBhG2j79MBv1akvTeDNi6KL0N+e9pZpx01aWeTFtgmZ+b/E6dFzq5SNKssTi
wtPn3hIFNTu3yp60b76A8BgP9c+yc0GQq8G/n2zZXRrBvyRBDv0zt8G7j0Bzsx7lZmDuar7TZPC1
9No72sJKECAdTcAFojwabjbziBlF7kaJNt+Ects36PfJPs+L6tDGsb8xldPvh8kjMbPmp4mxnEcL
Tq6etNxOqsqM2oCGV992dmhPdhF1C0AoW2lzWKUSg9kEYsStgnvbLKq7mPs5yKuCDkqreTxQkK08
/fGfviF/6LKky6vl/oPx/9g7r+XIkWzLfhHKoOH+GlpHUDP5AqPIhFYOja+fBVbfnqqcO923H8ds
XsKYTMVAAO5+ztl77RDRet6gdzHYpMYQ3mk/eMVjHYHoyAaCKZhecMzxOvsZRGEH8Sw8FF34y63q
ci/r6WwMzNijjgM+uiwQzbAGVYdJXwzEtQWiJqYR5Hk4rCXSgw0hXNo5D0njSErGsZSH4RPgy2vC
J3xttOe2nIprbnVokwtjAU3n0ahjhUBRjiddqfJkBczkc/PEZMZkTuKZp+9f+m5+CBO3P8962941
k1NmsHz7TJy/MlA3ZA05P7gZLl3bPnqanj2jnkEJE+vFATFUfiMIMVumc34Lt1sXJNlnq5BL5LiH
rmPi5sem8ew1DCjawrmvUB0aAr8BZzkd6M1Fj7vHMGNVKLv0goVhWhRN3WytBBqYVrdP2XObexgx
GJpccfdYddBdanvYM+zu7wOqiUVZymrXYvu5FnmzRPO5HcTg/sA38xz0mdxmNW56MLadrwg95Oz0
03UPygqzr9qXN7N00H1lbk+STYx/JGX0W0HDuxXzi0PNhKuuSjZl4weML9XewVaJpKGbsh2enzvP
l+oOM0mvf1UMXs/o6qyVRCa4Siw4b3Fhydc2HV4pPLSfACsWEI/xVbWKdmzN2mEO6A3CcmxpZ4jw
5GW2vE2T3SzQawgYMdqHN+TRw6R5qzAC4+ZlOlbLstOegyK7kFHefJohQ/6MRIGHjipqB0mi3UYN
tOe6TcEGyYDFwIA6ioAuSo7fX9VWDXZQyXURuOoW48daCBD+iKWJe2aeijsLYbvKom4jB6u9H4ya
J1B1iIOnKgItJuV9aBn5xuaIfKzdOz1P4XWkkwktvBl3zs31RnU30TeWzjRtRTuFW69EoKRTnVww
vaXL0HQhDqTdF6xp+ahFcXtXKXy6cjUx1roUOGbho85f6nNfIymtlE6M9tpXmnP3/WJ1DXpbWH3b
IurrAy2xbDlFtBI0UUBEyCcCO6c2v3iS45zlEaoVzTKIanTsHeZbek4BzHKmWhXRxzYoiJYhuQPq
p4sNVp3QJYgckeiiQQiLJtLG0pVGH0lFt5tjifMaxkm6SDrT3XaYq2hKFt6hcuiTLr+/rJXdoCF/
0rsSPMv84sCq3fWQMvoZmaHhPrG+IRozTgMtqbskx1lu5QzbiGfsRleesCLAEAXHQRh7celnRAci
lB/9DO0ooHeIGePRYzVSs6uP+PjDMFPXoXc+J1pKwJf5OLmmN/vBWP1Dk50QUAjCqBkZYuLlHVl2
gHCanh2gARIgAOmC2BVM3ToNiRhUX0yQ+fBnLIlNjAFrEqiSEGZJYCoEmTPGZIBnomawiQfhhHrz
3ZxGItMFN2RxmjhD00QAitJDRyEp7tHNZ0IRHEs8VibGpRmmEimL5SXYOdxyQ9XQXiugv84AFgMS
yzAjWQh559sEgZPAVi6Zb1C3cMYnk5sE8Bnqos94l3EGvcgS/iEMlscEBowLC2Ye3A5m8xBF/loq
VDpDkxCoUFT91tCQyoLkXmawZbwZMlPABwoD5ihBBIAmqaJz6CPUjMeXqgP1jmP2qnFRcdKhJpXc
Hav+uQu9T8scUD+Z9o9+Bt44kG/KGZBD3GS4j2csTj0DcsIZlWPN0Jzv3w2GGpUzQxV7RutkM2Sn
mXE7BP+FDKZB8BCYOR3sGctjzoCepBTVMkW3f5VleGdDiYECxK86DaNQOdXLfLSNvQX1J5rxP+EM
ArIDxEsEFgWPOFb1pcuhGfdRzXAuyE9dho6xpR+0QapWYSzQx0VKItmK2Opk3YiRFGKVvU++31w0
LR9XQ1qvyb3oHuJyXGGxBSLBB/9ADy1HdW4HGxtZ1f9PNvq3aD5rJj38y8FPRI5Y8Tce3z/+zj/m
PYbu/IHARQg6RmxMjHX+yYwwdPmHzYdNXKiYkRHzUOe/5j3eH3wb27LOpAg6gPzfPD7T/INvM6Nh
HOS4wnL+o2ij/wPHpzPZmpkW3HWubfJz/N27bfQaMSF1VBytcW55pfauAwgxolvNZ/3bJIddENEt
ikYcviYwyoX08wdHOR/o1Ovl0I+7ZAQEEbtpD4s4oo0e2M9h6D51GFxcM9+ZbfyhjZ1gPryve070
SsqfQTO8EctSbP9y8f8b5sPvDAxjfjuQBdGIMEMj+XC2qv8FqkBHYERU2ubHqal/MQ9gVZ/c576f
umVtuY+F0CrOWfcd5xNsKN2eKQkGPl0LlqZNckka36Uu+TpJ4akjHZmvoSjsXe3be56x4AhbZzsD
zfG+Jt7e6wuNw4TUt+EofzbRNGwAjsYnzycwsY/jAtqVDkuMiPalmUATM3wXAywNpDsP5t++xepU
q/zNp//2SpvIXdo1jD3eWgFdutP+HXDi9wyrP68Nej1uNy7TfLv99drkRepFk1D5sWdAtMnFdJ8P
AkKC4pwx0gcHOpEt2Lz7TVDTGDPS0yDaL+DskhjStlsTDnz51x+X+Rs5wNBBGPOEIYebk72EOTMy
/vJxOT4NG82fD0Z5g6qOImIjSF2hi8d8opJqh58Nt5k2DEiqcTsHHbLyvEzvC4bmbgXIOgmKX8ho
ffiQ8QTAjXpgcEJ/GRnzIWQo1sa3htzxkLF7pyLNw31Oath9XWWrf/1mMAvw0/6FODC/G94KAiCX
/oRHbNnf302TdWZYlAXKi7pTa0t+RnlvH1TXiFXd6py5ixQFkw2VyuoWKniC/dQvOk8RVC9B7S77
kbZRnGjdFUP/YkLJTEd2xg7g6ajM9gcwhV+mfRMxN7HsXNxKQXJjpqd19K1JR7L3ko/JcnnnhotF
BzoaqMGpunORxxZeQrNayle9hDWeYX5aj3O5BAE33lf2cPJa5y02yvQh9xOSuf3YJNVKVZzCWrEY
nPExEr63rGzNJhKQEHcaQMbNb/U7vx5o+reEFmIpfpa0KS2IK8caKdnCwc+1dqVoKPZHuhvUpEPf
ZLde9jrEAwzqOmCtvPTyVz0szh59nNfMSq+eb2wjRyO5ZYYN9534qINUe9SHbVDbhyFMwufApEp2
p9jjTDrc4+T8lUTGMXTLO1P65iZvKM2ygJiZVkPPnQMYKM1Jp32u9B96ta0GigP0uNED8rltLQzI
YL/kIOJ1UcNxrxUYMSOq21NR2TqhCQldpeGNBSh9DRsPOoK5Ju+r2hDHPf0wKtLgSZdagicZjqRc
JZD/lobOn5OdEA9tsiQ6t0ItWnnP/+a2E3PO3d/uO8e2ueekY89PEeP73yb2NtnV0+h5JcQykIgU
ampVWTOnpScaqDUdm1Wq9I+ZYvJsDEmzk4Xd3lqLuAqnuKvqtCRZuaxPJDfCK/cgaoaFTa0S/8r1
xkbuMkdxOK25jWRoHrxKmIdqirIFjGUOvENMW0ZE3TFHKDygMzewH6wxDlmnIHX1Rf+t4WzX+FCK
NyPwjjJAxkw0+UvG1vBLsADXbASyts1fqFl9UWDlwLRwn8wBXrbTXysoE6ehrh+j0F+1YUQfxM0+
+zxOl6ksTITKWrlmSk8DCKmNxPonGbQaunvsHOavCy9Xzcawgef0rWOk+JyITZbzi8bSv2ypcDZc
4+FgzS/fX1HcDgemMJAqPFr0fjQHhA45+cH2EF/QSiFRqgF//Pm9IE/WbeGRe2DjTlBDgAcL3w5G
C07kVVduKEk+Ir/+DDKwBL5ALm5bYKWb2aymGAJhxYsdMgOYv5asAcxRxgTUol2s5gyiJkqu0t55
tcTb06EVDnZDbd7VSZBu0Ts/dG76U5T5V2JUhO+N6RNTdYYj6piVzrBCtH/ETVDDhN/0guRYJiKv
wYTJuZEW4zFnQh6Q5Mi8gjvSD35VHb20aJpegbLOzrrqA/99txj9IVl22vik++FXKNXPIBSbIkPB
qnALVtbVxUuLRPmFZJYjaaEmyg7S7ed3ODkX6ZC6NBAuoQ0/AbcQdFbrG0Ol7+2U/sCaeRgDbjTB
M9UkF50ACjLtpuecdi3WnurNJn5nMQw+zAXTuzNhEyBK9J9rDcYDLnGjyq9oUdtD58kfTNC3esr7
9chb84TYpBoHd2e0zbn9+IkQUzDcV5vC68aLFgfkjVmrdmjfSHe2aaJrv1LldOQHhbN8y1oMuAwg
CxXaxgK7dBVj+Y8XaXs/+yAm5SZyrm3ajRsZEbTU6x7ymCoW3SICX3KqBqWdesQcR8/6UCNMO0+b
okWWCbeDK0JZJV2Yv+lYuaeol9pa4JpGracfCJgybk0uKtIWkmcITOumN4d9JtQDGEB2EbMBHjdo
66puHjnwkLDNgOjiU3zDNI4croufAHnLbnk9rUIZiJudpfib9P5sAwxqk2PN2rGOh9TYpHQv4oGw
uh6XkokW9dmjCoENhjl7Tnkj/NrbllY7rqdplQxsEYREOvi/QeG5o1WscMMRQU5O9Amhyn0j+NsR
OpanmrgB8FYeYXNEbqCVfjdNykyZBdx9uBCP1D2op91EPNsTK78O6hFRIjEW8AsTYdps7dFjSF/r
9P3iF2eYovhU/ERbmdImGQLIx6Z1+58YgNCSyxen4vYzxuBF13P9ATOVSSmvTYo0aIhJN4Lb6m2e
VWSJyWI6VCEnDjV42pp4wIkHMo73aY99zoycdgdk9w0hLVPqOYM6NZ4an7zzWqAeqrOb1rVkimXo
OyjV6M3mvcv8aXwj5Bu6GXZ5eyjlgoNVvuklg2XJMegRSwv4Bai/IsFwpaaHVPjgbDiEUcMTbB8a
8iJHTV4G+s3sMkg96hZtSqSV3oOZYcBQZsHvtmm0q7T8HCRxdmaGcMjeaJBJ+5n+N60Vy/E2WG6/
RiqM/RTAVVR8xsxauWGEFt9m0QENlJrRiFXee3mIwCNS7xnoo7Mqkm3oEkkKM7K/T4okWoHwqVng
tGJDOPLshQG9CttuEyCK2NQljAHaqSgeaGkVoViqsn4wQDTnQKDZOjty7iayshutzxd90pPfPIlH
ezTqjaIBbpIhfDYc58GmRHgSVePepRWRPDqzeGRdC1pw5KdkwSYen103ajZ5mFwVjTsu3XmMDAeZ
QuSfzL7aAqEjiWNQ+nPqa/c18o+HVNc/PZtPKiUAarKUs3UaVdNxw8sK0dJ9hDwaHBptNXRReqNs
MFdW2vgrDnn+vh/yH4kKIcEMrbnKbHdOG4EW5FeZvNa4VEcU3Zcstl5MrcDyjCROIARe2rrdbtU0
vqo6r7eeSqaD8/cXODzcfYIiBQkn05tSC46aVhIA7kd3iEhQKwC6dj013UKe5GNrRw842+wraqzv
Dun3y6R6FhOFCacR1sWQ8YYYd9J14kouER0tGs5w8fRgj/7KiSCzisBC6NbqExVamtCIYgCFyWjr
xtoWaAFh3TAqb9hBxSYEcclDl8eruMgQXwDG2iAbNH7QJUNpq8VHRsPR2rfxYhFmn570yWrPWZjv
oMUx+jWT8XHMnU2sEpvPUbhHTA6s0cSe5YG/K6LoqjRMaY7VBO8pmLNe8BAZITuIRxb8kNz1o4N7
VdJvQaFdHBMXLVdEbnUfEzChf+KaSFYV+z6BokTq5py9xfziE2869vZIBypaheiBT8DFC95AgnTJ
YqpdNFda4aukaOzrYA2nRv9UjtsfKe7cXVmPd996BquA8iCpfnu7i1i5CpQ7rrkedGVcquw98xhy
L4rvVy+gOdfptD/jjEAOZhPnXAXvXVmyG9Vufe4UAQw186Qz+NF2DzT5aMdorpq+2NvNOUFkxKwj
hxoqc67TEBD0GJIrzFhpQZw7XaEqTJZKiHFHuLunZ4+BL6ebkQAmszrDXFuRRWQTzoGl7tM6qqgq
AjqwSEt8YqXa1qOXOkz2vnOSQ6kDKtXQ4Bj44ExLbkKn/zlx5ucZ5OX7K5h/OKmygNjdqaAMMMNH
TcGvrtA5rUpHt5dYaNXOym1Sh+5xEgznjPbfuUWi+OdXgAK6TSFurdbf+8LLmDw4VDlZ1B+YWiEw
qJ8YdWef4AJ2IsV/58nqvVCRu3HJKdSjkjUxYeAnVcZcgyYkYyiut5uLtZ8Jbwsv/8h4CTZLkfMp
8lJgWrg6YVXuPHisi+/vTX60JIQ+v2SjSVi5lwzLHhRgUrREK3q3ukvssyjE55BWxq6Zhvxct1qM
OsueSZU96j93si9eom1knCV0gQnCg/pPRK+n9r2ciqdO1MZqzlXYOtnEkcNznoKg2Wr5jNcq+rdC
ICOorYnQqpAIgLKO9WzBXWMc+ImqZSAz+GBBvu+dkHvBsaa92W6zmDirBRXi3qzE8Gmn3mfngD7g
BG1tzcwI1wFN8ZNrdurc9e3LEA0d0PnMvEExF2vQkfhOjcuY6FfNSZ7oUC1kVOQrrDndcuo75CNO
knxgNFT7kZlRFnYEdI6Tu7G4uMdRp6/bxONT6Iz5CxE36ypC3xhg7d31FaI9oMhwSJL0F8W5RQ6m
YpEecalZs8m7t/ovrtiIbLCNL/N4LeybmMlotAUPFfFvhepQBkb6VEn3qI2p9SYIfGEeWMZQ7J3o
sZDuDdCK/VYU4Ms0HXjD0MjgQeu858SfrLdKSHMJZtc6sR0F97KyP7+/n7dAugQslHM+hZCoWmZp
378BGBGCnWG2lzJqwpsryE75/p+roNexi4f1VTlmfDUc3kqPW37vps7JlojTaO0AAbPos7uMQATU
zRW7CbW7IvxT6TPaJbJOngt4S3MUoHQALCTXnlyPfg5FJNS8qkGAm+DEqAjpM0yDcaSA3K9aksSb
zBdbX7+0VNZoV3jIyQbLRLuWle4j5LXWaZt8JDOlCgfSssmbY9sy+BgiKGicuigv/CuOooWlt6Da
Gj4sUA6LDAM3FIGC5Yv2wkIElHFJ7l4jL1ZrDWOBl9cRcLJxUwSZt8BGtej7H8yIQk6fPrxAwwox
8DXxxe8shKNVVZ1i9HDUT7k6lzVxvDlNbE+9q1YRgef5rNLKu9cy1sIkj5/GstonqZNsqghPOXgH
a0vc+D0Xcz/a7a6NjROUgu5sNsc4NoNVyMB33VUNRZDuzPI1mtt2Z7fXQs+hbGGeYwAxriMBxpI2
3NpyJhZSp75OXuNumtH7DCxHu9QMBuIiTQ8pk6emWxZGrK5U+nhSFIZuBsKvytJfpRZ3VxoJGJj6
ibMq0uKHqKj7JW44D9kYFMdWpf4HyUC3jDvmoAWtQ1BGOa3N0cYQ6iXyUBZluAgZtS4wxHd3hdN7
Ny891EV7Hl06bCnwnQPoWeqnHuEYmSBnp/OavS/ia0Ip2MXjK/7zu9IJjIWGYmw5xq4JugXx2qym
qSwAVZmdv4BokufChhFp2FOz0k0/uBU5fMFpNhmPkb61KLB3nuFyu0JjOUa1TXi8XjIPNO+7oL4r
+0TfsB15QPQ+tDSyL7ovZqJRdOCus4/CablZ2wd721dd/SgmlcLY0OmkCKbQWqwFOE9AmDudcV95
2ZaTLZGsOTh3C+zIXn6ZRTgdRDT9mG4pDAcQ3sGJAfWM8bAZ0vg91uJkiZbHwpETE3UEkrRIMchy
9aveKs/iREoDgZq2tYtoo3ikJh1D1W4cHh7s99FZSSA4LtvvkkJ+N3bVPsMghAAUqiRyZA4BBanE
eDFFmns7YD27IXKB5+mNe+lgtfcM/6Zh+FCNgsrXSg+nPFbaoh+iY6rj6VYWA8GOGapUJO8mwDoI
Vo7ufLw7awKVNXrXc66SW39wCoFbEiIn9tloZQ4vHAkFvQjN+QBcqZZR3Xgrak0Ko8IZ8OfDbiwI
wcOUAL7f1F7BELu4ujwysbpil9OEijtDP2V9GWMEkK/pkL2gmOvXJgp07BEu0swp3UT5kOx0eEXs
NSsdZexaZKo5hrA7k+Aa+751dPJQcj9LfdHqfknR5lsbfZZWg0R9pSXAPJUgnYUTt+Q7K6tnmjwV
S6Rz0TrSBJQrN9DvohRPrmWVu2aY3aVUeUxjs10n21NVK2IsHDLIdRQ+K1SrPWkZSbKkN0/CXIYe
s5YzPQibtueMMD2K/jP1oEzKslxQQoZnTy8hCbbRtiIBjhBnA1URtMTIqDnbkO7HMmPvreAFO7C/
kkH7k8hOxqEBnlPNXQd9JDZWoeOIK1J73Zn6qS9wfMgEt1frGkuhk02va6IBmapvFf2sxRAoFC25
uiunCQt/yL/CYX8OSEvQ5Cv8mpVcx6rl43DTZKm52O+SGPHTanA8uvhEYDJp1p87UaKhFrjC2qZb
Tb7zKycSYJX2oOY6FoOkS0/guyB2jCmPtMUaHAIf3aXFtGscL3+gtbQOM0JELbZRRLYGq6ZXpR9G
EK2c0g4ejDgYMI0L0uR03SYjDookJSr6L3XMo0w/V5az8VLjEygO0YApNULhcALHoawxN6ZvC03s
zFEPZ5plqLVb93SxMNYBWq2Y6gIyyLxK3+hQa/LRo/UAEodooeJnl2PewE6yqh1OW2M/w33mBiuZ
dBXisuDcdxlwb9wTO5D65HPDg5pR2ssqMnibZJ5WbBfseASUEeoZcbYEqhUZV6cd4hVKXS66XZ9o
9akNRA/3VodpcOjd+dHU0JjiRqwMKgujoRJGtsRKhNsZuSqu4CQ7NH546OeJFK2Qe85Pcq1cgkjy
XuR/fthmFG4qSCDb1oreIu6FHg3gY2aQg8NxAbts/WtkTNUFunMJrQeSnO0zuKwRRZxZboNWPJd+
vaXo8enhhjPFJrggecuXAdIskfT6Y8OBOmMJ1WWdYQq2dMRMDQKVgWe5K/konYgE7jE5JyF6YM2D
c1ZZzR3ohHk+fq+i66iD4uVzRc/nDN5jnQIoaZnex7VBE0N11ln5SQ9jhP/FkE59ajRgsqWDItfs
oFGodkiOfmdzVysaMi5b3CCmo5pqpsKae3JElqyZNqKTxYp6L9xyQ/5QcfWaQu6ZxhSg3tvh9hU4
yXgrkJH3jKFvEPWGi+YOmK6RgEXzFSiV716sWTAjyl5bNo2bXTy3uLfdJHsZjACSROiLY5JqzdYN
EYrlurPLzfwGmKVbBI4/k3q5NkOus1Wzmm1VLN/KJElBvg2UQsZ2akdjV7TaV2PBcIpbespR1uKz
MQPOMhAMUVZUGKJQ1AwotHz12ucaA3+XDSkz6FLGlr9izyDdibq+i5grZM2xxpoJe8hbGyK+QdMm
/TUGmKXVuLr5c2NO4YOgFX+S2pl2kqITimi8wMQaA93cpuP4TkjDfdM075BdXyWRkYvvM1/f6MnW
rLxzGWY0D1p/fHUS/W6MmmzbutOEc1myjCIPsibgNNi0YY7M/il+EEEKB6VjHVdUARYdHSssNBI7
ZIs/wwcnSYcQ8JrC14B5NGRY4VhgUiyxDAoSRJyUFlOJZpzALzi7boOhHvSmFQ5bMkA03iH5TJrd
v+kqwk+TdxzSo8v3fo1AaVzIZCyXBar6dZoXt84JLlU1eo+2p91bsXtqw5rAaBMRcY3ZACwm2tAA
bwXwAuIlQxlf01Y8TYNJidM36zDC3lcQhAkASCxwEXobk9wTzv8n4SNY/75avoBOKOiASc4Vkl7/
3h+YySbtnNoCyZiG3l1X0FMjyufLMb3HyStRPHTqI3KtemfJKqAVygXFLfUUa8+01Q48xpRn1C7r
qe3TjXjtUngzk52rvTfWz/1kAXGp5kzJKTgmvaevSJrKNn1lgxLVA4x+A32cftLoiOD/5Vq8jVxP
L7YJenWkOg+ZdnIYTqE3qd51owv32uCGO+2TZRadWxtu5eBEqxiazSUxwU46ZhXRWbeiO22wvpBm
A+gjEmo5cOhYESCCGcHHHV76RLwaw87MB/1XoJr1BMHpK6X+WyRqC8DHeouD/JO2LmdG3WUrremq
IVJ8Hbya2GCwP8BLAAAD6P6h6DW/Vf2wLmT61AFWuFal9ZZr/kNc4cWKyVVfO/OmBXHvZ+P/wEdl
3gdZ9OHq43uYB9H9fCDLZPLYHN35/yn93CU2zQU5Y71jzxKnSEr8eGRrUiOP0WNs1+OSgFQdXW6H
Kaw10cnV2p4x/qmu4ekXnBlf3MnQF/XsvqEfcZFNt02dgi54rZxLNBgPtJq6fZvc6UTM7/qgtZYa
wJMSRijYPQLie7f0F4HQcQ7V4iKTFqZQHQ5POIhQhBXglAr+oqNoallGChBcpnLN1uIyOYi93cjB
MkXKf6YTsPbYf3aF3vp78pZeakpLmgFH1Vstxc10V+P5XlsTsa8B6oj7IfZ+TOQ0wYB+NCcTfa3V
FFsYMke3pSOr+80hplGwzYv2w1XadWTwVVhe9ATyVE/H8lzbTf4gpsE4CBf9vwzBEXn+NtJJ8WwU
D6A+G6Jgdz4bNhOrzNGBMWs9EPUCea0ZuPKAC3DrDzkHMTOQ+xqU6YZP8ig4tiPRJfrI1GEzDBLe
o7hjGBrf8phjqaZ6Bqg2STpY4/o1eFprbxiRvQ7YM9YiTn8WRRa9S604mGXC+KMaTkiyyxc3uRNx
373SxBUHuBdi+f3LPA5J4UljfKVOR/1bowHMg59RV9pvjkH316BdvJOqtF4mHp3v7zdAhsH1aB2y
Z7t5HvMW33xWXieUMeQioPOLkyQ8Mz+bLnrDjCEm32of9GSG13n1TI6EejULGJGECI3uJF/iJmMK
5koXqAiRVMSNk42VVrcEY/BjPxmb7z/VTkl7mDJCEjnEKuhBSBCHurtMTiZflKx4Yui0kxAVnBJN
iLOmTIBIpSnfVMmJgePvF+OXelHKzrufBNw/q3WbHVDS/p4+AZTz7moOcf9l989CM+JfZqx92G47
AKAlcmkiLXBTVBn5QETlLcl6GN7yIv8kl1GudfTsWwkUkK3DfY1VihCmKEdClO1gS2ZetFVNskMK
SEpY5XUnqJ7Faozz+wqWMKgXFrISV9OK7n9w5zYWsdtWAK3TdrC0jVTHWQNFtBNadzY0E5lzlaRv
XVc/STKJFzYl40UbWsppgwZqYaLJUQ7sfJtM56xD5aIbNDNab5+HraKmkC7AGju7TwMWa3/S3k3S
Zg8tgtgnI8p3WZTrR5f2zqqbR5qhXipq5Spfl41Irl2m6dvCgS6UgNOKFUcOZY7u2xzGlbgmUno4
GS4dgVVVdFei6zW0dRmXKO5hddFsFwLheD4sO72XO1+X1YG2YLuMVHYzUoD5IRrdox7FLv001kbD
UhYxnvHMnzKMM5mbOzdzz77lVczY1v3iV4Vu52fY0ABuTCI4zRZTXtJO/p5VM7vKojgiCO9QVUTa
c5JpTJSnMf0aCJo2bNu615lULeM+w6/SIUEwbP9QhqbzCe35le3UeqstksHNJrrFRWQ9hVO3BVal
/0pzpnN5Hr1nHHfwaObJ/YBPSTRmvdSwOJ+MWmNI2SSEKzasmh6Uy3PoPHiqvErYkde47Itzb3EU
gfK8jW0SPH1XJwitXE8oT1j9O+8pC2lj9zrv0Oof9UZDMYrD5ZabRzecUmhjbDRlfubJVQSQ0M1O
bqatERNYSTbrQkcVrIII/XZibjMHCUMWmP220uB1l6W4rxKr2Xglkpo4ZXkbmnS42FUa47sSxsnt
rUsSyhIxd24+2jVNjN4bRqBQg7d3S3iWLIJiFrw/kENKSg0x10smiWhvHGz/oQtokbGSE3XTV2YH
7yoKp6cUBuMmwDu+nZwY4hFU8K5HNfOtlPiPyBX/MyzF/4Bv8f9I8pWFGoRglP978tUDxHr1d/3i
n3/ln/pF8Ydt6kRUCVJekC+iKvsvXoXhoFIkEcj2ECMiSETd9Q/9ojWLFB1pIsEjBcqboRT/5FW4
f5j8TCSzCNtyGD26/0nolfEbrQINpGMBvpiFf4QpwdP4u+YKMAHO30irTq8Uf+E1DWlWtD4QLjYz
cbF6Z8/x2joi77njJ00utAIy7PopgUAGPaaKWPX/NC2JWCcHWgdxXvRxBYqc34R2cYbXKajD6lQ0
EbW+1tLrYn77KLUQ4ExRPBs60i5YinRfzeSmU0CH4fTmpZr1wnOd77RMARXCVvjS01EALGAefJqa
yDCAMxFqBZA5shkXsNc5M7qsaJJ97El7KbI5rzMQBhp3d3iMSAvZZl6mlq7vsJwk9usw6hxEheWe
GLS3pxZlwcLlOH9uyz4nEgw3vmeT3kNQ4oMGKjVU1lE5IacBec/0Ijp3AwmcLYLoBW+peGDkCXps
toaRL33CX5ecQq9OdlpNJe3r8BJDZGGcAaV9NFEDHsQcJmrLiiCVwmzWfklgrikAXwwBqWO0jF0c
fWa1CjlqBFrinKeWCXqRSHeXM/qPE7f9cKT2lEztLjNs46GrcLcUg52fNUjxBwflIqhM2mI0zZcB
Z/S3cXCIEBwa69ZwNLiMDtqs79+oMRIs9DJXN6ajyCn6+mTFY33xdU73GZ5zd1K/2IH8fWNNzt00
hd6qQhS0joX2b9SDv6UVzfcMslXyYgzT9lzX+024GnujKI0yKk6O8uK9r0XdkiEls62aVl/gzMk5
5h4wUbb+y9P+3yhmf3+AiB5Hrfh9wxo0c233NwmmsOLWqtoI40sTvSNcT64aijs/MN01C3n+MDhY
P3JwJaTjVBizGGGQ7VLOqa/Un1H7yyubR30y9v/65/pWo/5NTGnyPLKnkZtneqwYvz9EpUbbLxmc
YzBkD5NqZmsGCheOWiBn0s5Ys/8PhI/GHt7bysDHGRqnPnZ+RvEgN3FIhNLYNNWCmiGHMsGL6LZ1
UHZfUcIj4CGBWwIRMY7/i7rz2I5U27Lov1SfN4CDbVQnvMLLK9VhSEol3sMBztfXJPK+d2+98s3q
MCIIQpY4Zu+15mpbPwH2XQw7jDNMkMy5//2vIv6DLhTkgIHIG+QPg5T7z+OBKxC/FNRUDuTBEjsG
r5nSdv8Uu/3BN20WCqgqaDqapEr14y9JlBWyzYYqV+4dZ6yo2XnFfoqJAoqwtNpqSpeByBgb6BtX
OUtsCZbAIpNn02p2dUf/BdHoBDNg1Oftlz908CeQM+pSP8Wd9vXf/3qG9x9lvMKyfPIzGfIY+Rz7
nwSIXQZmorfb/mCEDSLAImC3beM57rqpX3Qh1QwxnI3WqneBSWBLpp4mYicWefo0OuT9tG4AZY2q
khHQeE1xdaJalO8sXbWr1f8asvwamVThGtAMa00z9WXv0nsIgv65KQmMrv1sN0GU3AxuN93ZgwTD
0KEPibu2vdQ6Urdk7hjGldMtusiKri6ogHPnZdoCKK31Tow1YgW/De9TUapTY8E9ur1gh+7XZDZ0
F0dHHCeafL/PY21+8bsqepyLkIehbNOV0AfrPfS9a0v//ymMJ0xZQQDS8vadJ4//dJQ/I7Rp9rWb
MfAzMiNfT16jkIiEykrOkJuxsfTqp8J59Mb2lYhlg18lKV2Bf7X4hXC2X1KbKKiSQgXERShWvAey
Tli+Rq3+XNseCoFq4Ju1AJIx+oCNsMuvRBILkFn5p5Sx1i6k7cjlmHUEtXOBGxXPTkRWbTnRLUZ9
xny6JjwYS8mgI1P2hlfkNc2p7CjpB54TrW1U/nSglQcKH+gwXdYD6n6dfrpv5uZdENeIfNEo5qHh
7+EZXthGoLct4NL40p7oW+c/Oh/uDzEHNJZavcXYtg06eO18UF4U4bsnZcpPU+rFLiGWtis1tfYG
Z9gYfc62PIXlrsloibqTfQMqg3STI2RAY+aSM9WLVYBhkfnTW3ll75/qOfnBrH1zUY5MPnlBoFZI
ZwT9m66vUQe/irh4Dg1R3cXuORvqhvyg9F2XRzN3nv0RU5A2geslbiu5+BG1Mz/5QaLMBEYi/Iwo
zy1YzeNeo3+PlcuGnDtQAQ5TgWaRBf82lTi1jXgzaULR188e0sJdBgYog262TOcAhDJCrDd4oJ59
frnXvtXCvUMB00KvFAQxdeeWALUex/xCmiHb+jJPUImiTTAythYsxFZkULwbMxxa5EW46kNiCWyj
/qSniDqZTjO4fArN2D2WpI+I+6qG36rGL9/xUILKUjvQBBb7YLC9bepN8jK0yLcH28UzauTPegjk
KnLr9NoHDn9Db2D3EiX+UgUNGWsY5xwlujuWi9Nahvj09IxkB5YwaxzMzr5lrNpLozHIRU6zk0dp
dAOj2CH1nDj4pEe6rigO4PNzzWUXl+FdguikQlCLPJXcGSs5Sq1Pjli510XlRAASMVKO8tBo5FVM
xrBRNY4MnW5FvXKI8OrMo3JS+5hNXbQzyvGpNeOqXvUa8Sewk7pV2ZEng5lLf7RtUu7z7yBsml+k
9o0ZnyYv9yhFi0a/hPOhq4JrQkt27w2owEz9Yhb9kliZ6KhAFAjopgZ+q0NYNv3OqKFmCdRld1GS
/UgNPm0LH+gikXoT28tRmBe/pX/nBp9T5LpnY8q88+g2nxRygBzXqDAQalJZNTwojK591rrcoWpC
FLfRUapDxNCBKlkgB9dXNDKJcpkPoUG+gZDJoXYrj940h/Yfj8qubmkIhtmGxp93tO1WA1Sj5xib
W3r1jhWny7QvB2jRzi8znkmV8E6P1QD3popw9BjFzrYGdbSjVD9KNfU9knI7viv18kAhQh1vB68j
jdLh3AZ+5dDTCnOCDSoVDHuoBc5GR/0jc8nRiPIhuyQkv5EEy0exyo+kr7QnyGg5DCZNw9csNPpC
JokJeZsS98FuE/UPJ28Hw9JI0xBb/XZeobQEr3RACTscBgqai5CiFQu12Qw6HyBeoKjmFm6Lxe/H
tpVzpmvHP67wXHVSCHK33lC9hA1hXmnUlMvMplGFs6F9ZIZapzrAasVnDBN0P9ZHODR1hxdUg8gS
F0soMgj8Nac+WgFlGKXY7c4slduhSzpjV2ntY50k3qEtpgOLMu1SYe27VHYZMsGRmlhlY7ZuhqQh
qMQ6117DnK/XJv9mIU+eUOEVAVV47UfQR8p130cpwMEg+G5RUZSiTI80ZImOTNEEUF0LLuWE7QGG
JAjxDsyelufZKceNT+pZa9FXF0gcIx/fgA14Jx6yE7GCYpaTIEBnIjg9KczUJwuSKP2pGChC4Cly
HwFdhrqjnRrEPOfEZhCGI2atC5/ROR5jMuznF6p/HMIprnZFk32aQ0WVwvTXvTJISoETStFh5FtK
t5hOJNWMtXn6fSiQR3l9XF8AvVPR1YgFinrsXJiWT20gw2U86OHeNQZ1caSr+FVRw+PsgaANbfxY
+YfMi96nGXYVTwQe94b1jrLD2BQH7dsKuzdYcEgzjMcppX2bl/WWDBz0FsZPXUfcroS2nrewuC+j
d6X17d5BsLMd6/wALgwSZ6DpDfJkwlhIBQnX/pSxupnP/X4ZuHmzqGwfhlzdjSRZoZfaN7o9h1rN
DwcQ9Bl390CYjXS+fp+Tavjj5f72MKwdUF3zYcjZ/zm1UyzcUIOuG7sU3hakiRXgsdm02aZyiV5O
X8221VKqyhB7q5xEz98Pb89vhyDNg03r0qjxyQXFQA3lt5OGNi3LaHgyxoR+K2bZsEn7bT9/eS8f
kOtLApH243y4nbwdbuduj4o2j/YNtBfHAule1HJ/e1SGMx2qiSnoJyp71dAN7H8fdP+PR7e/GDoP
djsNDigiMNQ+s91pP43oZW+H1NY6EitGjAQiLRZ2R6KjrOv4HkFSfA+PtV96XY3D1qVUupysKV3X
he3REQ6ie38CQJebdbIJ0tbdxjVrE2tU7jWMZoFZSoV7iKc95WYBdjDqEMiULsKz+UDYL8Oddf7z
eqNiI2l2pLnd3n57AReSWiGEqte3d91eQI/T7Ug0mmiFG+gxhH8NyCYG/W9GJ62fKBJySks8rB8E
CC9wxsvL7YooaPyrJfp3hEmKP+Xf35n35J6EVXoSk5mtKpgn97bmURmuB31tekxot3ODMYb3mleg
f6xpM9ye3g4Ez4wHkZSPt3fdrg2yvL1MEXyC+U1/uRRRQVHl/TnK46unl84hqXsL9Bgh32Q9+Tsr
TiwEyZybCiQ8SHBaWnAZE5NM+KHJUflxu+TP65z4QHymdrl9Iag2SOZpJqEt9y7CGa9xZZu/v8nt
AjKjrWVbKlQno21db19GtytvS4w3bZfC4zupqGuXhKZAzo9hfCFF1mjgpfbVosBaq2BerfPeZD6l
tYj28omO7O3c7VDhVtj4Cmren+colmB5NAR6cnb8Yz0SDWPE9xXClWtVrccwSmDm0bTNqxgiAqZr
x5kek5T6bNdF4no71U9NhY61E6tZG3w7dXsxmcrijgkt/33u9oIvppZ/9l/PaLV5JWCA8EMzMOEk
801uh2LOws6rUa38+ZLbObhHYt851uuf3/12fiRHjRTw+PLneX/iXkwy1Dy3K6b56+Zd1+Ca0NhI
VW59BdlceHbAlMSh8ZBKWjExVsqj/x8O9tUoXfuq92iQS2eqt7dzYj6XThhfSSRQy9u52wF6Z3lA
SgdK6P7P2yvR7OzsWGxK4sMgO0QuNR0KIrIZ4ySySCRmz6OTJIdRpXKRgQJd9G5jLkZjoEVqDdeu
frQi9dggvOmVi51LiY+2S7VrPR+KZoyQrNOUMhI7uN5e0MshZ1eBkIu6ED20lkSP04jx93bJ73NE
+dQsQ6+/nyWacd/66WEwLbQAnRExbcMJAjCnzgpMAwzybIlSCwqED867DWPczjVLPsf/aUXRLmZe
X6AN3lma8UMgbWviJ2sMz4A9kF3FZ2Szby5BEMAu8kfsmn4V35uutk3z7r4Lkot0TnXc7zWkQquh
YdcbpzgVzBZPUeHNWLCZjbHwjeRi2oW/tDNtg473xZpGk96pnYG2lYh4DHtR9s6rl3S/2iQ8xwnc
al8MtGeJ73LaGAwEDjNViBMKKZi3qOcj7dElZ3d6DKepXjBWWeCmwUrLGcw140CzqnohFMwhibRZ
IS1/6gwapBEhEa77MWqYLIPtFF6TIj/A1pObCSD9QiTaPgBTQLkQeWwz+PeBWdIP7H6Ike1XwcoP
m0L3YAGN08wiXYBHY6DJdCQetj8tWj0vcI1hJhy8cu/rSYPGTo83dW6/2BqJOQ03GKZ0hb6Z9Rfh
d5kv3zAqIBL5lFp4onQ3kD1fCZZpmvs2df4B6af5QyTpffNcjOyfyLRdMrSV7EjtdInGFzxeZ5ym
3POWCGD3fqDvSohAWD2G72rEHVE5a9H2SFa6a0ouGJ3Sr6qUX2yQlmXu7ZL80dXLn43nPlW52vuy
uSPYJQDfuPUbiypW2ny09PM3dd8AUZLNQpkQzieHJD0PB5FffaCXVgdAZpfAMB4ttC+InT2kH21e
L0I3xkAmcjbwMbtd39lMmA4K1SMYJPmV3XiYBo8ePSq2hncu+pJFPBiPJBe8msH4aCj5Rgn1ZYL2
g1Mtfg4gYLpsVTZltC5j/7tqrXuzrq+e7H946I0u4GFaOaJ5IVR3WZJPtUYQeKaQa3tEQUlggxpm
gKWo9RJ0sg7ZymKidaQGmQ3CYG8NrA504g29oeh+eiU6s0SXw4FiEtjnTGv2PaELS10TcmtTeV33
UmvWJCbWa9Wyoxyw44eki4GIrn6OeWJvR9FYax/RLV9IDLtcXsNOjI+NLklJHL7xfujbsO4V0c7m
yREuBjZLpRuZd09gXF5rYiO/0Nx/VW6TrFJToskiemurZsJtI0PQXKShs4xgKxRhXtFKXx2kvEPC
wB4iomkGzRYIVJICf026JwQtZ0gj5lUjWPtl8AkTBx75WGtZ9iLowlKrfPb8Pn8yZqlXck0r5f/E
dPijG6bhNc+gj+hYOoLatNdW4Xn3fOiBDoTqbCbmvVsNGURZq9i4c3deWs0VtVh/QCpMzS1LH8ij
I28Fc78LDtC7c6NUfqCDwxSGidRz3kD3vw59992L/s2z9PI5DOK7xpOvcaXVWPFIblKNYkzKBnWH
IRymZ1ZMdyJqvIsDpIxhY1uFOJ8QfPgnzaFYGlsWjn3clulw0LoWJWnVYShhg/BSECdn0OxLqpDu
aRQuXZ+aAel2zkPNoqrPEcWWMfoUa542se47pfGEEQYJV1O8doZqTpYBrTuTCZAuhGu4A01YDSnF
CyGU/hw9SxtToZHo3WUsRH4aCRkwZwfK7dA41gEj8iENxmzvg7B7rA02iZFXVx9a2Zhnym3sRJXt
3+UQdNnqqkORJtWpmaqdl+KML1ypkVjiEUJvyhBVW+affFfdVW3b7wdX+qdJ9QZewfmFhBTqNQBw
uC/z0wiM9L7qbaLc6F/XRWkddT8mWzobtpbMxZft1XRybTSveu3P0SdIitsuhCjtM1IlmJV3nWSc
z8s2ZnmSWA8qGtkxJJQvYU5M+GPH96rAgO75Y31JRweU5EQUua419/T1q6U76BvhVPlBEhpyjEpl
7QrNI5tRG0BMxmSVRO7vZ2lIgaFHMV2WSp0gPCIo9ahQSGicnS2jb1d8GP3g/qqn+jE1XQ+pmFvc
mZrtXJiqn5O4aPa3ZzNeYgmd0Fu5ZlOdwt4O7irE5diRIlKxLXTsnTM2x9SgSBZJeWzJjFkKqvjY
wyjtCXiq6ypmyax7yYOYDy3SOQSc06UMhuTBMmvrOBSosfEmBMLA/utWwRIXCcyvNmbaZOTF6RN7
n3b+2eZYXxM7I/EMm3agy/wcIQ1f9UEYvY1x9hZb0v8VlCs91MtfahA/86xF0RpnJarUsVvi63f2
vuVPjxJdEQOuvxZsQxegFEG7WuMWLQNYHu5wQBR9z+IJ0U/Q2fneaO1dzq7gbHa4nKrenLYmznTm
8Kb+6Ab7wWma+ixNzN5wHaczRSiW9qN1VXmy95l4epqErtw3GptlCIZq2ZjWQLQfcOMpiZgeSuLc
QFnb60Z0xdFBsjFE0JdcirsjhQuGfT08kYoDvk53cGmjkn7tBpBmQ8sWWcNKE7M/9ijtMLo6jxEK
og75GIZ3ZS26Th8vtFB/alEgD72amy6Fpx3aiapAjPoeEMSwb5ngV9KI+lcJGA1YOiaYqfJOaegQ
5uVV1d5Gh/cGsyMNj9LNhy81i2HGuq1PppI/swpfSjGK6QXZoNhN7SsR8LCMjLD66AhLDnOJVy8e
rIcYzwe6j+bMfkocS/5t5wlXB0QDf1nI0GBbjCc8y5NmNzYue4s69c4yGNDUl6xrUamANlGmxx5y
Mo2FaO0a2tRUbZ1cUhfBDrXAX5iTVhZAsXOhULZhmGPO81HuS3HNRaw/1pU7YW7JYFIaRGsIrSyO
otcO4JTro2FY4dFsxzfVTMbScTX3rs2r9E5VnvWjiK1sN7oiOheS3bs7nURIHUmSCnB17ccR1fBB
QMTcSAmmXTPZvqatOa5YtYlt0Uw68gy8jQQauY8lRq/FAJBnICS6oTaLVBlLMuolQW1rT+TQhuAt
okPZob15klpq0kcs0UCBqRGtm9WTGJfBJ1+6aaav61Fm34Q5dgcjLct1kxNEJlTERkBq+mWw6qOb
oEDMssFfsaH00nNd2Xh3SvGraRQAMSPUHwinEAhNgXp3LLUVaeN3SHyhUHn5C1S//Sg7QIOVuzW9
sn2uRtTlaFnlGgz00RyVebI6XFSmsoYHyjTLLDOw2MOXiyjPUENv324CRFlr8ZMGpB+5SH4vEm7t
qMhYbrK+vxjxoXPYXoYJlj0/G627mIyAg9SYxwx8Dw+TQdJf1tMo66zxHlnNAwKf4txMkJmnNnwM
HQhkKiaBEhPCt4WOnbXTC6Se4SFOPMRskG8QkobrhrLIPSOrt0iGcqG5zN1j6n+I+LusKvlQBrwj
m4J39n9f5PFp1zypX+zAMz8LfM2LVDOuBhW1pzJx9sjo/HcRt3urUsAkzPo76J0PzJXxS18iGEJa
TJ0jbx6avK6WTp5F73GsLgjM116YTw9uyMpUL2KwlwmfzECzmZTZkJ/crC3WtOSRL7nOc4Ly98PQ
XUxeQBJT03nDsD1s2qTCQTOk4zOyWkIr2T1N1bvWYTPP3cpeRI1Nk6px8q0Nw2EdAbPaVgY4BEuz
+wB1frFt9bFYtSRJ7H1Df9Gt9Acplc6KRTxOumGnMcAtfXAZxOFx02hu9Bya2kNp18k6nrAjQgHM
zu3tEGXZeVdE9LsRZNjLwe1HjAX5FCwD6BQRWjCvDepz3CDfVVqQb0o7bdD2JuNWc1S4D6D0RxQL
IWJb4kCAMqHcRaPt/E61dF2nRdBmKAkGaZ+0gs6EEPN6tCE/a9GqBk9KHWCHrtVepCFXi4+G6eOs
Z02LSSrfwpqDXOh6SOZgDWIAhIxr2jVmLe7S964zHuwYFqxbxTilC1+S7hd/Z6WDnZ3C3SP1yG2Y
iD3A1eme8hWfBb0ud6kjJLy+0dnnsUWsWh6c4qqAnKcPj9A/3/jLQJa1GPMpX8VV9LNNRH3Q/XRW
uc2+NgQOq77knxVriKFZd0fntgp2cImbh7rGEyWzwMWJgGbMgrBvN8sG93jMNpHBY4LZl0AURFvL
3CLw/I8kWyswKZsE09Oh7PXPeArUBQqKWqnOosA1u5rxirlrm9YmphSe3g4T6lMBAeNstVV7n6vP
xJji69j6bBPSWxU6W1EMvOBvftZztpPKTR9x/OLDsdWvTlCXB+3eHcl2CF7gFBdH6ughlaUyubNo
HVp1h8GBPVc9i2fpMvbcF7lxB00Hk17lJNshzn6CbDc2aBQQaBM0l8fHLAtBuAuxRR7XrCSLEJfO
UkiS7WIa+a/7ZeWymKY4xA+ABTh/Kio6I86AMJM8iqWeTu2xTIGAeflWJ/GKwLdiZY+IRlrHm1hq
/1TwuGu9fQvqELGyAmnBjI59DQgXW3OsVXrDpBh5kKrqnl2PmXjBhfhd4jGKn4Ke/iHJfQiIltOQ
klVZ4DjzCG+MWxxV2/4IJiKh26ikANxnwZXSo370+m4t+mFd0CJ67SZ7APaXGXeJHjmnqYnuKgeJ
ZAoNC8WG2+3N2CJPE3nMqrNJAqAdxcEcPzNI15S/qxVD6NtkxQbb+zY9cPnSbND51PqzJHD2UKKw
OFjSdA9xTSbp5AWfcrbJ9d3ZHlmzZ9BDdr3P3j4Ov/vIkuzFRAzfgjjQoPB+oRrxtx7d8UNbUQ3u
RZccOg+ve0K4bWcpfws6sVlXU/hTn+URdWj2aDuCh6TRtlWla1tRiRLbDMM3g5ax1wBRr7J2WDd6
Fqyi5KWLbI/cbHgjmg9wokrrcRnAN93eDGBwzODKM5c2QfbqyVRSmClmqyybEFs3k1VAu7fFwx6D
CrBrp136YUocWIQUp8PPLy3W3n7TfgWz32msru1IK3Zyzf3oRfaSCOr43s7rtdvX6qEnHHGhacFT
kA/Wryg9F6EHQUK3kjvEk+vcR4vHOpGUaCb2bW8PH1nbrlunU7uhBkGhSzb2YxLqB1x6+gEqE5kJ
trUNGnJ+utxqVlo+TEvTnKL/AcVmuP8EkdKJltK5zwwGcVMQ8vTvhXQlPcJG0zSchK6qj7QTsMum
yBJ0og4pMVBb0ShaiKGT10CIlHk2uJcTi99IXYuATV5JGhThFg4xLhZ1Ex000/+gVTL/05/RMV2D
fCxHNxy0iH/FxVHxwLKXpf2hyMSbqqa3NiFHMyKBZyNro6OGZhCXFsV7t9XJRkrBFnfiaLrTrurG
ihGc3IDOc1dx37+3RC+T1hI/rqMpexLA1ugJUGnzmQoWRdF/5jKbVjTbnWOc+79/k/+TFPV/ITL9
36lV/79IUZH3oWr7r6WoTx+fH+1X+dfsNPH7PX/PTtP/5nuuRzCMacB3FC6asD+0qL71t1k4B1vB
QhGKzIpb4w8tquH9jTwJz0chyj2OqoK7Cv91F/3rvxju30waRLpPBwZ5pG+a/yctquHNYrm/itYc
GGz0GNGIezpgT+OfVHyuVRhO13jmVpM4l+y4KvftDMgvzZHapd0DYLudvD2/vXJ7ejuI+eo/n/ak
eSN0o0oOBP322u3624Fq+R9f+PY09VcBLpqdC6VqMZgRlBrAQaRxTjmLw4GVKpWEYn87YESCBEZW
xiqZu3u3c7dHxa3Pd3sep5YNXIAMcQRIsVpS4S+I35n7jr1RFFvomXvTrOp9F0f1nkZQtdfbBr14
lbxVfHT2+K4ixL/7XoVE68yPCLDA7AxZbN+74p6O/8aiFrXM6gxxSDf3l7Wul8bOyXpnX1j6h254
IBRild3bHSrRoKie+hFNPrmHAfLdB1TJw2LKpf8VaaTTtMzJYL7yC/UWUPOJqqH9l8WTbNSLjPur
8mZHX6+AE5EgtCUN2b/PvAS4M83finI5Ko7EZE2KDGwh2IicI7ZaTtBvGj0nsyKInsFxPMg8+Ong
GN2YQ7NTQdEApYYpzz4jyLVHMYe/DaCwfLf+xR1A6au++OHkL2MHhV7g32OgeQeoOJ3JwSINXYoS
8dtWT7Roycp1xLvsfRd2sq00cZdqYbsXeb7ON72Laot1CxYX21xFkkqLN5namkzx6KnNN1o+qcMA
5mMb6R8REqWZ5JT0e7vX+/3t0QCVfY9RNjSWf77CL2DtuGF3KFOLa6jN5L9RjR/KML4rSpIPE56x
3MjJzz1F8cpkf5oPjXWKerr5cYorM4jQSGGyNvMn2+xY+gchTC0p115LPYqO/CIbUfFYSI7uxszc
qSHAYlriaPpGlHP27PTsUQphnl3obXmm8H5O6lbb5DTYW8L4Vo6WDssxz74tEwKf3gV7I/Z+1Fn4
pvVWuNK96sJsCaprxDeZoqFcGlnzmlfJixPkn7UffTnSYmWWfNt+bizHhEzXqo+fejOq0dH0uJPn
m/t2h98e/f4sZAgub49u5/6zS27nrEQAARg6hBGaJH8jg6F++H2YF+jErRERT1jr73P97ZrkH9ek
gdXtlJRiZcMja/Vp70T5tEnb8hkcVEfjB6ZAa6RbfmrjRxgHKwNjx4quRHygHjUg/qMKZA8WBCT1
IXMUnn1gwpdRNEjJaRgXThOqXZFGrKrcWCC8C0pgmUG7MbGqY0v3kZhNaX02UWHYpXm8RX94Zn9E
Gl7ssir5LglzXzWD+5DamA+1Kn8LDfsx66OfqYvrr9bhaYIAcATrVLsqv/OOH7yxvce6De2VlQQb
zbU/c/5NtqqoKhvOsSbQOSfUvGzCEwF3tJUQ3IHvbHYOgVXAi/gcqHDYT35C4NFEiHQPiGQhxzFe
62oo7mnjSwIQHEl+u470ZufUEsu/m9/TezP29C0TVvSJcQ+FrKB1l9hJcZ8MTrfuvT7D3o+5ECBN
RfxiG08auAMPt6teu+ua7EVyGTHArFHJPBCGHS4JgAB1XsRi43TGWQXjklRBwuF90qzHYNiz/st2
YMCIucpPDxqA8IWZIj+Pas9A0x69Ju5TXsSXSFlHmeF9s2q5pGs7I1KaJ8dNYQjpTyxs+JGi4j3B
2E0Nb6Fr1mONYMxOUfvrvTRXhT/mqyhMPHyoxbjv2pnDl+Laqcik2AsNg7BdJtiq5qAB0jHlimVM
57DSrc1DOTK4CS9o1rGgCUklnbpw9WUCPDg7/L34uGdror24P4ZOUfvhU4chK7IgqRTRojWsDy9y
HjSZPsT6p0Z3V3T2vi3kpofN4gpcS/l0omL8YTUlVT8UAULb2qWxzlrtnSrzQ4byD4C7OmhZudII
ZjT5ArJHMEQoVwl75KB7DluZ5kpWy2qK4XrgouJbuD9noNFyntjXGNnzLYuGYYmpQF8OmIu2iBnG
NQ56sZLtWN4PMiEvsg16nPn2d9BxRwy17d9LF8H67WmYRf7JkBPlj9y5FL/wiACxWtXZRk1rkSQo
PcfpS2N3RxLyi98AnB8wwu0n6mXXYXhk5qE8SR0+hyASIINMBbV6uEh0CLyAnkA0bGrUWssINePV
CwtxhaAK5gdAONVVkov9cmsqRdXfFA9uhF5qSL3nzDjYtCCy8MsYfOsucGe6ok0lBoVfY6wjGswL
pXxa3AI0jR2+OXX3ZniVNSdU7VUWUprfErL6FZSSxAF4r3aF6Qr6TzZRF44YL0x7z0KecGX31Y4h
GdDz/CF0VHb2CEJBVY1c+nYB9oobbFPTsFmQQCSwm3vP7FK9jRvKO1d7nMgUGEZACXq3z3uzPJKL
Q/9oorMVxhUegchF4AHS0Oa2W3pxgRmHP0c58eEPiLKUU7LK0G8Ip/uA8EA6tlds/Jwg1hYryUpD
pwif8L4bRrVIcoCnxtxnb+4jMlkNP9g4CbLyko2I5VL9IsRpyyf4OzB9clKd0jmNDrTM1o7uIpAH
TZRYK+rlP2IF7mIo5/mzXRK9hztHs9eS0MRlJ14ML71rI+OdEu/BNAL+0lEKKKeNH+CGPKsZT8rg
cO9nkD3cofnRYcldBj1I86kOFiPZuJ3XX7XRNxZNGl4dPf0SYjzE0KACF8HP4LySLjU76nHDmGnz
ipl/n+nAH+Kit2a+6ILe2Crt8f41iX2BoxlubHM4+xrX6LM4dohBHqSodphUl/y10p03+1c6z8Na
iphiKoqliURp0+RzpFgUASyxvIquVHpH6HSArpSqF2V8Jir6fwsSz0Oz4n3NT7azzrKIiMuZrLty
1M9edU1788EMKDRLRyNR18CnLOIZMUaWlDsaz0OSceOiqQi6/DCFSiyUH8DyKqLVzCFeDENbEysP
BK0qPrTU2Wn6IDduFb7FCJkouSEVDly1Fp2DYmMikqFoHPJW0aIGhgAL4rfoXOwOal12TjrvotGp
WWcjqWspnAfyXxVKA2KXSOboCIKNWOc6bXgslm7TXQh5mTNUn+kDGHvs+qvSmyz+NZNLKZzJz+xy
KgX+ySkQl3XZt5sjtRBD+UFIE4Rgt882c1uB1FgSeCqFmmRJZYI2nmqfmvowZCTJlon9yzEhQDJ6
b/MhuUIk11dWjqOJjJY57aPut4FdpwujM/Rdth7oaD+PrFvaMW2vjUAia40bONoUKHWQSmN1NKh5
+vTdl1YswWWFjF5aX6390Sbh1e+enLpu9mNi5utWdu2JRZtHfFUy6+/z8JFeCfdpEg5fIcvPTtPC
X6kRvGVNca1gJ6wcwz5E1KTJIoK1wYyVLMVYfGD9eakzCAfUgwrsNMSOTIVHfgdcCBbmrlwITM3L
Si8JeXPMR1I23gkOYWpx7aUhyUMuIyLEQlax82ogTJpxWXpzGQZMJ+4GG9abfmmrEIFpZZzabLxG
tK5fLTqXjW8Wx8ltiAwh8IdEz+KkYhUchQ6KoUTJuk6mcPb8WjnaGIxufkt3i0o+9FzPUfI46vz5
8szUt6PWVHejo15Co6LvZ9nfU9ASKtrPCpO7yrLGdSEjwGi2j1kYxV/Xjl9Uu1+6mJ65xx3hdBUi
CHMoNiNr+UVjJG99Yi21ivskuER0op2+F/va8jbDv7F3HsuxQ1ty/RfN0QF7AAw0QaFQnix6M0HQ
Agfeu6/XAtUtvX7d0R2aa8K4vHFNsQxwdu7MlXlvQ16Pap/6KcFdQPgNKBKfXsaIVN6wF12I8zxR
WSyov3bjPkMySYIF4o0HSvlTkmzHbxIpgRrVQVt2W0zSLsgUFzCkwGmAecILe/leQ5/yJe3g1C9o
KcStFQVRPY3k6LEB2cFg9I4fmpzhZHlUw/CGn56d35SvANptaEzTNsQ1zadi/BqIakJy1C/UIzHe
sPYH+OfNcW4dJ31eCJXz0dCIZGMg0X8WPldX2EQYh2r3EJvmQ9Tuzdgx/LgMv9Qwyfy21a/RYj0T
83axa7o++y9DNF4a5ZAX4hy4L6gPkjP1U+e+4lIJ+VTMndfkBSwLnsVYIYZCFJ62bE8jwnXfYa8y
uC4GNM3JCbxIY5ifCMH84IAL7axuN/RtxY3+GC/zD7D8l2VIMEVV8w6Ys9+5+Z4dfwBLt6OOg8Na
Q3ORoe1gPuZnaJnFudBWf0PN/T7vaAFQCEIDCopRQyUcx0JBBNLoSj0vPYhNJQ6MUWtBfkvtEqr3
9gRIiM9ggscZQjWe+torF3rodAXkouw6Lt3CwdOnepkdz7+mqL5oNIX/Vk3y1lJLDlVlTdpFjSFz
x6hXmCBYNn/0zeLsO459GwLpKXGbKvQ55FSv1dDftG0dfltyuCqgz18SokLbyAitc9xE3TnkNgVX
CUxjOzUPf39UusoJAoPzqlJm7tsONEQdxuxJ74FIlwUdYmmfvCGwhN8NKBm6K5Q3ZovKX5qe+KMy
hseetq4gVYmOxWG/r6cifc6y/O0yKNn0wjIGO6rQL9LQAfIlkX1q9fHqLiZeunIIT6Q8Hi1psFCx
GJazrNtkdD34Vtin105QBDD2V0nqZ+o1BThKimRBQetBk+KRwqSRtbdtsFLPWkxble0DQs49Z+q3
iyYfnVDecjDiQmt3+xHXyaWtpgMuPd607UEQ2IkxarFac6rfsY5eIgIll9zGvpq6mMEBVPFuxW4T
X0WaPRvgrjGsPFi0LNDy6kV0OGzGaIg9JSxuwhy7raLqH9qg74eh3WPhuwUCt82l9sEB68vkWB3J
fYST6Qr30AALVE/bWqf2IMVVVkbt+ziely/NXd3vGC2iHqkf/NB6Kx/3bWxSLwnve1AxmRbGw+RK
vFG9/c02YJODWbDS9txa1Y3U7INSKo9iUU9sKdkD1x3wmKz+BSMmA6uiYBrKRsCEyxat5pBNuWWk
lVHQJNoIDeRHWIKRnQRdtI/j+EIFN7EDq6ApkJsinp47qxqtba0o3zpus5YW7A7JIQeJtrHb8rmM
WRTH2XVCpN6OSm56SdwNB27q23wgwy9/1Mblambf8uLHD0BAcLGSYPHJiY/7mAy5lwwDrtspvwNN
qcAkM8/C6m8Z9KnJFU3uMdZ5CZxqa+wC020PZOk+0Korn0XyZ1awkSGf4JHhfbf19FGvBVSyOX+v
uwaqVa2VfmM4RxF6VUmP4DzrMICVV92yTB8Dw5GfxOdk8btk3aOUxmkS+UznBqgpeMdKFP2qiq37
qWMGoqeYTcJ29+bXzMR200wA35xOFVu0rwHcMn7AhBPsXyxYxdM0pap2O9bsrXFLxredQ9k2sbwE
dJowj+RiftyqqLyFYxAN8xyK+Zk3qcZFGBSJvYHBRd6oMc/G8moIXE8kOxpOi5ayq4GmjetqM87k
7n0ACboRTfkZa853nLfX1rDfmzJPj5PFwK1LQXSxB30L5D5CkN/SYBlfYqN+SOgbxJSzyxw46uN9
6Sy5B20o3JXqiEnTjXcia2xfg3e2xdA0bLO4vh8A3mwBmDTen7D7//Xv//k/Pr6Bofiy7Rr51f17
LVusdUX/lf6df4Bsrz7a/+Sv/ZsEbv+LZhqCYCPwG6LRKgrzv+EYVBUNnFYoVzVVeFnG/5XAdftf
BDxbWAtCuO4KJfg/Eriu/4uu8k+5kBgcbJCu9v8igf+HDQ3LIx6DiQyva/xr4p/qpOyuVxlLy/ng
0PqxsWCHMM0kJOcZf3IEIItVGMdGffYA+qmbPORMXs0HqUvIUWn+iTiC/aQkoBMCmVaABtoA+7Bx
3XKcKbLqi7C6X1GrOY3ps8aC15shCcAsfPuHZ/4/i8X/s5K//iCCfYFpa2wcaMf696smN8oXOxf9
dGgW3Fyu6L1+UoMFyz3Tm3ptsc2lBu3Iq9ss618ql+Xr4jxVUUo96i5RI7QT7Vk6nAPCEdZTja78
3zzEFW3xj8sGHqJus7NwTY2+IT6F//4hGujXRggH61AW7m1H94/9JUcXywnSfylc6GuZ6lWO8Z3Q
PDqH/80zxG7kP/73DjwQG2iBBU3sn/57WwKo05VoQqng/+ncirV0ZbEBrGnyWKgUj1km6soA8wi9
AsMRk0CZvTtJem1F7StjTYsy2kM85iBg++Qhd7QfWXPlgdYWebpQx2CIERX+66dN55PyT49c4Eky
eU1VZlVTd/85rp64qq5MY54fYm2+zpr+tEJqbfHzl8fU9bXLFKN/w450B7oIw0EMVKSRT31p3bmA
PbCjA103jfaYmA2cWreRgb2Y8kA2i5JCM4QrQmvrVumzbNu3Ir+3EsXvta45l6o9rVVIRG5j5dzE
fbI6/S8OxQsXFkufqQkY0iCc7SsLkydBLSLkjBu0fpbjMQH3dCwzYzh2XfFEOjnfW6otb5jD+DLK
ZyWGl9iniPJhd+4i90cPkVZisRArTBLzwe4BMdOj4mx1Oe7/ko2UsKBdDoQ1GqHpZ0exSBxrYMta
zQjGkGep0yc8ZFmIVhDNUbBUSrl3VfYJgsGHQ1MM0DaikJh8fmsfHXUgWvn3y78v3cRK20G9JcU5
JiclLv71Sz+ti5GcKcgqVGp31i+sF6bjTG/XsbTnZxXYd5Cy0juRW7cJ2Thk6v6+J2K+L/OJ5Ixh
7UbwYy1tlp08h/D7z3+/WvVv+ljiL5iZMC8LqypOf1/AlKDn8oRthmEIwDY0x5hQwdEsSafFE5hZ
2PSHvEbClmPQIaAcm/WLY67+jTpV+d5xQagwsOCnI9IbSYti+saCfsCvZq4poJsjfWshhjM9t/aJ
TMs/fvn7vfGmNEV+NlzhdVltHbWyas6ROuEKNQ14Nn/fm472znZM35WK7JhB64/KrAm5hy3kBylR
grKeNmswMzexaBGLrKb0e86hFGCU9UGtsxeATeGts37hCWMTIg1jCysxvOXlELYXNp3fwdm4NHg0
zo5W751CK65qlY47N6avzg7xdHt/v9mF9SlJMRmGTgcwIU4VwgBacgAyB5iulebdgjX5rnu0zKnf
TaUGv1qfKQke8+IQpxyOJ4yg92UbXtwOElkx98d2EvJq5AlyLd58X5moxk4JSe/rZjAfwDtgwi+T
wO2mYUtVZvtSAUDeREOYUNKbod1U87yPOkKd9tR6qybEFTey7Hp/M0xNf09Eil6Kii7fY9fYBkrn
FG7qcM31zs5bKxn2Zpgm26Ye0RVD7jXEFznSA7cf8yHQFe5X1NYgwQ24MFVDI1mL2aHOHmNTlx4p
cnU7p8wFg3YVTcUTGumfi2W9srqMsXm4CxavRvNL/TOXBjnN4jt0AOnbafRCHuVR1fvdku1LoVGu
Yqzh77r+iCw3gN8LhRoMDMVev5mNZ319pTRYNwPV1qVCVN2usXAVHSfThOcWY+TrYEb6rhL2by7D
Gejt8MPU/0pFx5KNbA8jTfFyjMh4xvx2QMGS2VnDpbw3rAEuAIAAm6jutoH4dNCa2d6Ktr+oY/vD
UrPe8gH46HNC6nqGDkSBNZXrjI+oBrUEuR+h6sraB1ajeDHQXE9r3avDhgtDD0ds/REGC0kZFqay
4rOjgI4myiQyxkOqL5TC+pYlSdOEkgb6NS5OvFYSTvarNlrHaJUrlCWvNwmEOqKqN5G+/FYlrVDI
YL+VqO5DoMShGL47pY43Kmxdj4E0j4jFqJDeyhjDWq9GX/ncPGdQASPKnrzCZBNJ2xt9MTwYlQl5
K6Ms2oRgiPyeagc/KscoUOoZb2lpkE+RXCb79tIoxk0TOdtCNv2hMrq3yKgD5nOAsqqtAFLEKLlO
T17XO2ydSIgqunzHESrPVpt9zoOVBAycKGyZVezGuH5pLHZfJCNDv02dxyRCFKgB83raOovRAphs
cPZvCQ3f98LCBbSA0HOqQLdZfYWNHohikAQiqlOt1KgftKT5gsntIKeaNnfFeCsisCr0UXVbjmd3
pnOuYPW1cF1ANUDFVaOONhVaLRxy6LamCr/uP5WE2SvsnWMO6pjKkh31LnmQNfoWR+3kjb2yOviw
lYvyRWtWVJXiPOjwyD08qEy6DFCyadiyMb2r3Pvr0rm15nKPg+qkhyqkCJ6CQa5ygRMoiutsmb4+
U1UC4mYftvDqg+SZNwDmJc/gCsSm/Y/l/ak35bcGsT3HkUXWRPwgAbzYVVHvigjzAiQebjoTVMcB
qo7OPz5EdwZLT2LsE7Z7O93bifsUZqRM+jh65l4OwV+YW+oA8Hnb3CVLPcu3sQ1OdZS/Vlvc6LCK
ZaQjWyGg0vpi3UYgs9bWbn2b8AO2QrX59E4n3ZhehPlTRNa3CrYFaMdP5PVD/z1KF6VpGS70CX/E
9npwpSxRZl8o4w9pIp6oDvztOXJ4FKHUG9UZz5Xsc682KySiHB0Afjw/JFR6rvDzOPZboRlfwYSt
FBp7AhqoIQpQ5QjN9eLPJEEKNn3kKp804E5VMbBhsQtkGEMEqkKgQ6L5dpOhevSVuUQkfX3tozB7
9c6OgdlnQOmB13+N4KsF4hp1rt8ExpE16JkgV3RhPMxJYWK3xTxOHH2gsG6i8JHbGFF6i5W8wHI/
JG+uOd+mintM8+ZaroxaHOZ+R2MAfvq1DHMB/jjT6jZa/UmxEjQr1wZUk7JZlvphWOoT6VsQDBg2
V/LrVItXG2h/3GSPtsbkjZK2qfLHuZS3Thq6ZH0ygz3Xg9orXEVSgpqDm4ITxwnbS7TGX6svP5PS
3VaZ9gbAgofr6s9Totw2cjkMcNoqNl6YGykfQXrnbxNKg28L2EjRwjUhwBuHnLUXKcpbl/Vnd+0g
cHjgzlR/xZxi4V6DZqO9BEciHbJxN95QQkO7CDVU/UzhCM9lnM6XuS2B2yINb4yoJ0yo8VGJrC8A
4VerGXYT7NH1fA/ubIGyK24AYGKXd7VL1jgvs2GLgNfPPLTtUYFZo1F/U1cPSUN7lFBZ/C9Ofa/y
hrTG/GZS51dWfodZ5X1rKepxgqZAMtC94vP+MapxZGtENSP7g61ldQNvaeMGuAJTBMgPj5JLa2VC
fk+F+ygoF0v19isPIbC7pcbHDc2x5AIE5iPbjLL/TJSWvj7GJ5q5RupFYNTF7rvDhLghyajyLjSe
aLnm/T2XDeU0+h6bZrEr++nNirpgIgPqj3Sq43XpiEY6XyyBGgQV1A2y/Ts771gNQASgVSbf1IVi
o0iW94IwC+QJzueOMnqST43EJqE68fffXxcCuJ1smZCMDoEcwLitR/tcunQZm0COy+w1mkgD9PP0
25ViP8t29J35vtQ07nkdYRFZ0q0qONx5Jid9siN9vElx5m/Sm7zYJqbzo6TusB2ZMXzydJu2Q+CZ
bOZaJuM9VeT7TPHxYv5CuDuoirA8uvQ4z+Pp0VhDK91yonA3ZJEoKDbYxPb4mDa4Qq259vX0Jc0H
Vv6AWlgTpRSntZ964/FOoQuVI4W72B/gdECzTWtnJ1AkCm//fqCiA94ZWms0vCM7FH9TAHy1rA1p
1MUkChzxaIZC45alGW/s/kG4dw3WcrXklKO+VQ3EXDf60ArM1uySgKuRtkq7DCvESIEsXfCEBBcF
/ZSAcQtpoC7wMPPOS/SBQpewBnOVtKdKAfMg8FDhL0DIzJJrNZu/682bU7HhO2H0baXylPTvpgp5
+O+fXCQrUCwPtCqs5LMG+KgN73S23kbHeJkIlIkG13LLMasDfuhphBMmXKyeY7DU4wwBvaSPn9PI
eVENp/daF3M5hT+71sSTMJUJDoaOsmoRPxoifE6rOvYSzfYrN+KWk1B4RHGvpzo5jWy1tTNi55YZ
I/HKbMy3kGYZ8RPjrH3BQVsDzmSWCw6hizt3m9JVWAhDviqM+loYVByRoNWCDkK4kql3vGzGhmXR
O8cfXjeJ4U+wUO03KIzqZqLEhrNO7254qRSStoRcmA4jFTKQo52jsn3MgEBQE0DMfC61GPy1+/H3
W0Pb7tfsjr5mOa16oxXqq3AbAkiqEsxRAvzcdT4SmMaR0r/VffbjfOZus9Oyr5yejnkYIs78jfT/
HkMfdu82y6lGWb5BUr2aFSSyGnVzWhrdh4BSgKwzNXOtiTFfe6ybPlXIiWcbXLxaa96k2JJa8B0P
ea5k3DC0jKlSn54jm/QOs1GaleFZw9N2NZP6ccl4hXlMz0qbKeek6hVOMKZGKQiH11Lkt2wYsiNR
2fy1mONt6yjOY2maCu4cxHMOFsixsn8quaAFDQU9SJyTfJ3E9ONaaPoopV7Sddmt0MNXLT3nrYoX
oRjrg9ln3MITPTs25XI1oGzAGSszNiYWsfY8ja+D9Szwj+zryHnGt6gEvclYnGMUvORKmG0KYbl+
XyjLWQquc32BpZ+qPcRmXIhbxWL3PmciPgHQ7Pdd3F5AWJbegPJL6VPghu17zQlLi5jS5aTvDAY9
D4k69kr0dtXW400iokfTLXbATLmoYn0btP7ZTZedI7UKyQFue7EcpmbI2QkBUOhG3e9bDQ8esxwJ
TpYgOAta5SvGj4DtmeqSsDmVZhLk7bJLe1ayS6NdOdpJWhUattFT62wENr2+Mu6yCh6EFa/ht8jy
iqR+UQxS1aRO9ARjAzECkDw8h4pxOw+NH5G1A8LO27r6UGXXnlUdrF1T6099ElK/RUyW95FFLsk4
u2H4oLvxnWOCN47U4ZFIasBafD+ULieiIv3IOObTBQjYjroa/skz2W1atUaTNgDHn+DT5XgUvdwp
7i3XYNUirQuUKsgJagWcpuweyjYZmBLqWyeezk3uPKmgsT2ROw9xPp0R5nvUOtxdnFixhjKNNLX7
FpYNzUXaE6cvk5S46zPXv4ip17ltszRhJW0ZBDfSz7aIrlPUf64vKRNAQKUKkRu1Oummso28107g
1hoFH+R5sTkNIBZFkPRnx61ogNQPqT3t3SR8XgbtMeOeH6c0OdNXx8VWxJ96PbwO7cxcpUx39hSW
u9wAlEiKojb1HyMW30r5WsJu8HLyqEe9vm8IgXgrHy4Zvsey/yaNfq6aPvZc/HWsM7qA/ykQUbRz
FNwvA04GHGpB6kQu282SjxIweciGjWdmhNcSwCZQ87nOiuMID1qxKNYjkJE1y44U+M7smzbIBeXs
i/FAo8ANiQJuejml4QTxOWfKx7rRX6Q7RVvNnI+s+Kg+WN/cKK1XvVC8GgBYYPSEWcY+kKN66yTT
resat1nZUmIJNMMJMwrg6eqkHtGqnWclXE8HH+0AtIA1K9ED5nk8KyiA9ibGPcvhmZCu8ekomICj
IqBQC8cfWHKszMT4mK7mraV2LDjL2yZSP6yYs2KTzMNqWoUWln1HOlAHdm1XGjtocxjqbZxAzbec
F91VSF5b2SmPJuROh/1lRad0DBc9yWd1k9KGiM6IRhFSrdf3OI2JepdVSz6IuplaRL4d9UG/qNqp
VClxyBiy54yKCWgO6uTe96PMd3EaQxmjqHsAIC5D5r2mY/VEnTulgo11cUNcihM+LD/xOWyjN21s
7IJdXV07LXt0LaltZzD7ODco7yop0ouW8blJuQfaQNmBBPGqFfrWTjjXdLQByrJuPTFFP1iJ0JdJ
T/dx5ZtdjqsU21Cdmkc+yxUXDwiQVD8ya9VBBUXrjFSNuW1AOSGsQ5euCoQ3yXeS+Z5R48xD4/Ij
40uXjppXdTAOrSY+5sCMOLB+ZbKVvlzw5k38y0XxkxTLt2sNoAMQDLaU/2KSNaugj3jLiGZrpA4W
8LL41BXqjrT9bCErTLWqccsPjDq/DStsD6Xdvihx8+OM4VOFNDTW047CrWKzaMqPIpTXooBGEJU7
RzTHuZ92PTCKSZyoVDr09KdCCiRs2uT0zjSF+cY61tlk+vxJsAestKISKs2XeqvFwNVtE9IQ0SN+
uCWm1zHaScGPXPYEjUHa7GChsBPFGLJxZ1BwWffS6fbP3E64AMPvpWx24Nk5UeozjYLUE9ZV4/ri
E/zePQPCk9JB2Rp+7aEZgkmxqI9kd20ldE3QR4sBgfbFKErrDXXA2AWRq+ylfe+bPg3GihcFHygw
Go0fMF7AQqSf5IU/Ztf50dEPLPpxvFyr3rOUuh574FzXmdqhIzFeNt+WjXm6yMnem3HQcfW1BWNk
GoPH0NHyDbPrwD7T5m27XuvEp6Kes2BO9Xoz4MFf0u+o6hhfRPtipLieetf4IVtJbwXmXlLZNHk0
+whH5GXIpwf8eQTKB/oh6JlICeXPIRWIiU0JDcG1jWo3HM+yNiAjRCFzOJFKD+OTm+KjpivQEMMl
K6wfZZpfEujGPmVDTOmKgks6drxlCG8hgB4WltS7aKQ7c/Wtj8s2ZFAE9JHduKXz1hvYy0Qz3s4Y
sLBJNL4lIqD7rnyEJo53mVRZEGYgdUkHM/V9a5TWBnGlbHTiqV6dTE9hWc7HMRKwvhK5RVD0FN0+
d65ubGjl0kDGNITRF/vLEhOFIE33pLjx1mk6xgyzO81O/4hvqU0ZFSejeqqLOVoTzTvN7uatYDPo
GZP8Yvlh0eXoGVkxbMzQ3du9/u0gaXkOFyCr4fkiLB963L+fqUO7bTTnF2sOJNBiLVO2qJlIYSnc
zOFwHbIRL2yzd0wum3GWv3LUeObd0we60dzNHLm1RVV9t+p/dIrcNpU2HiclrWhbwzCWZ/C6s7k5
hkt0wehwQ8H2JqOtKtDKoyIG0lkN+f5s/NEzpcUGSZyuUthNgCgpOICF1Kz6nAduUTflpNKYV4MT
qtt3U4CSSXvtGT59vin5YHhT13+q7UIMM5zP8BJvMVWgszpVs2HNlsmgd6nbpJSkudGKJQP5WjDz
i3twvf1N0YfFdk7wx6kKHi8dtZlRfqJLziFPa+mooCbst5XZQCYywua+ZKg/wkGVSqdlJ4z+cdA5
LdK/tPIS2tAtaMPMx+0A72cTy9jcWHSY8Pa0/NjY67pub4AFj34i1Ze0JyMcjsZjh9sCxKg6+zjN
sHjXacB4SV82fDNkZXISPE3OI+t/f7T0+Abn01fsLu1tAcjqKNrlJlm/+/utVFOXXZMxZyUpkWWU
TRa02g357K8RT9AjkA/2rmqCdA2TmUbaJFe+Sor+orK/lXQl+bLkZi5rDKCkpcINdZfJQ9qmgbZU
34WbVERPtVVcL1uO6XCmKZLF7s/CpeDJG2RKD0x9S9nrhzuZG9NskA8BLnTjeAN419oaAqzCAnOi
JEDP88mBL+McCHn72IYgFmgU3ThVtk9RtSWZihbQ3o4hkS5LBwch88d9kyw5fPsyhU9Y4LgtMxwh
pa9bbbkrxLhfk1k7tVk+27j+cWZ2oPrALqVyNdQb/pCXxpzUsazUXp9kvJ0loklszydqlD3UmY80
o1h9DEmQdq31ZDqd2FZ65vKnZ0LSymOdgIOZHJBxVv9N9Jr6EBW7dlxtC6t9m1rlu6GRMaqMYkP+
8WTYOIWGA04s7t6To9LDjC46DgzE0uEG4OqgVgZ5Zer9jUOktuEtdSmPKtslcFOpU7dBy6I9dhue
X7HrLS4QZty9sBEG5qI+4xgRQetwUM9ARFTyIaoVqGzlhPVvapjb7Y1UTcS3oYDJ50RH6gTAVJeq
udHq3UIgi40B73WNS5fXhSlZ/WHRNmCdv7Qod4jZd5QClKOK7ZN9YTvF76jfnBJqfyIhaSvjQOn5
cjNXVQuUm95wDhsVdHYQivzbqmV/sDjaDsukHjO7vE6V3A5FfbeU1IZxQutQKqxK+xamekvZY+o7
elBNnIKtGV9To5wpIxxJYEXIUAUiRY8ljcUjuxS6nBIGwTGCBk5rsbN3Q+eZDldlw3HtaiBJ0Jlb
fcczPCXdbXyXVrBNHDhOf3R7jWEkDz+sHJjUqPySMwi3atuBD6UjkqednPa5xej7tvC+OBgDCYjc
MMs3VDeOPk6WXbvUjO5crfxsxIlCg4k1pYLnUEH8UatxeCkSdik1cKFAAT68kyaL3nT9EqctXX3k
tWMxd/6sdTqTOK8vojnlgpHwpmFNza9fqDO6iTNnOLkYoDLXvkGxmE6uyE3wzmN2zqNil4KZPeAL
zna13b7WZp6dlcpNzwlVNrzt5kOoG8OFtRY9jioWoOa02OhJJQagXTyOyl3UlvU+GaKIWB3fpnaq
3PVIIj4bNm5kdCmoPdXgtYYiChXEq1S8on0WU6w7WwY4urE7yUUySWT1fFOpSRVgBFxdpzTHg+iO
ljJ/1lynuMO5ebKc6mXow+WMEs5YXSVaEDaW32jkHjiE3Jilc3HL9mJOoj2x/nj+c7Fn9udgFoe8
r40jtERa/rryNhrah6XstCCK62scFieOnInggYRZ8sVNYtyLXP105unVzad77jLMpeY5nNCXl7k4
uEs/nXqtvo/q4pUCkQDO+HcKSskzk/USkVn3VrY8qDoVTLYk4m1ycusjQsQ0GaeLZOwF/UQNRs7W
hbq2OHsv++YWbsGMyTbedVS6KgmWgOoGKc1lwtjNephtozoDvYbXD44w252o1TfZhO7Rxu65Zhax
hpxYpIomnlQ2n0k6Nja2PulbYfxayeIGVlcMV96iv25umZ5FyRfH3fBzMrIbycknJs0Dl8eu//eX
ZP0WZQE9rKKIkHsa64AKi4HNxG6Ev2pF4GWCl4Py0HjAAZCZbJLOxQiEH+IFsoSB6wy85aPL6cCN
qYNcbEmWdXmcRx4gdoHJx4S+n3Oj30K6gGrlAI5s4jw7tejyarNjY4vuZ+RiI4eYdTDqGDcQcaOg
Uu8U3KmeYeWEAXJ9CtgcXodF/FAGGZCPWs5/f5oZezlP6xfeXI8Dd9tgsqfHVDMPWYr02XLxQPFI
xQ3VI7gnvJCn8ZJLlWTOAHYh1+Wld/vhUK950LBynujjVT6qilkpV9v8WjXhdKZd6Q0C1cle03pq
qCYn2olDYNRYTHNKUG4Ei/UkN5JzLED52AQlVjjInzV4MqcO3tWDtfqE+6ly91o3XuuquwkN1tgc
Utfmx3i4pHN5x636lffAi45fGTKC57TdW6ez5GGT9woIgVMLnilpcTSyCvNIP+tRSbbrrlQh+TK0
73h2j+5qIodXo21VV/utHAV+hklTah1XP3ob3quCdvdingdeUd5OlmzFnhRuuJUsU/3SSPNXTJxX
ATzkp9Vg5Dn0lOcGhZAT1662mzFFTnRIOm7TEP8oxzu76B77tKpeJJVPPu285CyMlvVzWjg7Axv1
tjGldd9WxhurkvZIdQenPYGGdSHiRqfz9KJjO/GTJg/4y9qNheASTCP+kTxkXou4Qo36crELswUe
OKG7g55BZXs3ljD0u3RNvK1feDv866/+voWWoQV6Fn/YLBUo3aJoIlpW/CVAY3IDILztFdWO3/gI
X0xisqSH+vj3PYfw8WitX5YBeTepBJZdiGUayiwgLtKX4d6qGkxrSo0ZuUYLAx4118dQKt+9WTGA
EplUEvEbN3SLD7zoHoHnYqdjlvLGBLG47ZbP0GjhaNITcRnBOfhlvVCoaXagz+xS+3QldPiuyN+p
rqGLYGq1Y8mV7C50Gf9ym120ERXW7eyG3Bhs88lwDXNXS0KPdM8WT0SHHuZR0z8Vs/8ZyzeW5+m9
y1rzyL46CdJodF9BFG77ZDI/Hfb2mylu81slFHvNyetDV3H+HE085fD4Aqe+DGFNuEKI+mZqK/1d
S3DTykWfH1ph73reYrrgx3Ftlq6IeAisDy7hTFwc0Yawp7GVVkf5xL0VorpVTfMO2L7c0C2Y+B09
zKjDXtHkl3FhsqtVFnGdc0NZtbmxp2ddcoVdFSRukZ5lzK962qKL6e3nlGEpENNO2M53SVM8pprG
7wSu96pdZg77golhvQ2RE9FTJyVJFaMRrwwlvbuXBZkvRbj7miO4Xqk7XePKl8mc1HBsqVuATCd9
ZmVS1VmxkzoAccXcMs7ExFc4Aa9c9pS4PPW2yB0ZygzLixm6koNtPUhhpWzwfR1Xc+W2dUktVCnX
zabMlN1slMVtpibPxZF1l2tYIAHQeBp3qlChlR6zMS8QDWsXs/HDVvnk9tFcbKvKnyyHIU0WApv0
+q2qxS9WVxFv6bpjOGTI5oMzXswh83ubLKlW1tYhj+0NlxEA7jPyjG1a3+VSQrch/7qpQvlApOdM
+6d4cZCfwqEdQOkp3PVmRyKlBhWVJE2TvOUwNh7BwPRu82PHNHabkhhxY47MOnTJHKY0OYPB1I4m
FxPTHBiV1sMRDU9IU6DHbs1UWES79hUc001F/rXGxna0OcJ4i4KiWNrsXpq0PaWtml4QAN51ubRk
QeiNAQpE6bRSbos8znl/RPKmNR/UVHkO7YrKmCS0gjYXzE9z3Oxzplj/79tCl/+LvfNYjhxIk/Sr
9AMs2hDQWBvbQ2pJpqCsC4xksaBlQD/9fsHp3uluW+u1vc8lrXSRmQAiwn/3z3tIhwxosbp4l6wQ
2wYW9LWa7HVXCov1r9QOMdhg/rxVbKHneU9218qt7a1dPcqvs1GFh5hyRDSisb32IJTXBsimrecS
7zJdGrjnqZlvPTH9uctvA/jMMGFRg5VHAIex5caOvJJjzh/pz+MTKBfMrxFPfxkYWz0PnmjcovWy
4dCZt8xt/cSimCi3DowWKVNuqO1g093v/KL5U8BiYz8o9BWtvH80KxePRsuBl2xlgXUBJzpnR8pl
LOpzwzQ5hJtKoC2mVW+teq2PTy2M+YTNux0O3k66qbXRi/w8AaB8sDjGEXhhVkfZiHOx+9jeVxFh
nEbJ6JwgHtLJpwJKPFuECJ9s2VbPeoGzv2VfnzqiPyauC05RvbQ5T2fyzu/V9MlGSMnKhc/WPbd2
NSaVg0//IqPQTH/P4awKHMqfo0capDJTl5BhZJwap2bHmTT0y2b9sMSn0+MhdPtDqgmEKIqUFxb1
6I8/L1owpwwvH7AOZqsfxnyfpTQcFO0vapEc+Dmuc8DqxJVqoNgWhj5yOzIwHWlB2oCbGyhGG4+W
5k80j3r1c2xnFJdXwt39/NSvOG6XUTlShz6U90JLlrgolDqPdysVRXtjk3fuFUXu56XinLrJSjdf
OX4yXTH5jlc5FFB00wov1VvoYvUyHcN+BskAx0dUpCiH2HRunXrhgMaaQWPMvkob52awMh5TTnuL
EszrV+8tmwwsklN0JUPCJL4MmZAHDp4FsiF+38K6+yknwoR8ik8HFcm9isNUy4Mj8m+jE3z4CSV4
+kTDiONam1Lku4HK6INVZOW6bupo3eZiumL3nK6NwZSlxLyztaoS3nYzlw+Nw1g5nRLKb4V2KeNa
u3RC35u+TM4EdccC35K+hvFVH7MqxtQ3dERben0RgcteBzJ1N6QW3AOt6nIrFClJTAw8OdTabxjW
n5omxOnL/nigmXqblrq98vMoO4/6Xo/Nix0Pztsw+2rBZBAQpvNlriSXWJIaj1Fli0d7lNk2DoMD
vnLYsHEQ3kF5tSidty7ynwrVP5DriXujTXuXj062J0lxBpwWoKSvZj3NH/Qi9Z+MGMPAIKL2EELu
DpHzH9ppAL5UM1LgXrzCu7OY0xcBaGdPJ5iC9PzD0yq1rrvltlMsif7SbJ4l3e3nNwb6uDGr3axZ
dJdcIvG1g3fK5ohBdwIvKp7ST1wxy3lAIyrqMrqaVlYfx9bXd0HbJTT9WNQDOLEgdx1XIEK9NNkm
RpscbGXD7QzTeUQu/urNKXzrMllvGy6qhVUMBo/0mnVENvNegy+3g3FXP1h483lrsvbNYehgppDX
mCYAVyDwAkCwX+VO223DZnAYHNrUeMkpWwV2/EY/4fRU97qkvQs9kTQZ4mbrPcFVatd9JFD41MM0
quGTjiaK+c/vDtSHL5iAJXzjUjwo7MqyCmvOjT3FeoNXefCYsMtG1Ms1mm+iJiMiN5CSTzNmGHeY
8hNLWL6qzaAGDBspVAlq+8QO7/bzwmRsXKFwYtCT3t9+bTSLZ2qS8CP1iERd0jJqjTRefn6kXtrY
iI6j6C9uzHjXE2yHiO5i9wus8OiW7u8ia8JLUM5cZ+j1S03M11GqFhGJ9ytjl7OaaPO7xRPQdyuR
FYeaITv0NBppjSzepI9C5BvSXRWu/eyX9i3kELcKA4AgFgtxW8avOY9oZL+aaU2LPY8DydOExXld
tfoL4No3s2w+zUK8V372u/d9KGKQlbtOrtjkHww/VAjC7GOCU5lO4k0fUzCzPlPTnlmbzejKxZCV
lp7Ar9rGC8LgsH1YvKodjM5PrbWKczL5z3kz7Slle8vcgHh0blOkzsYF8BklGiVgXIp6fHi2i9gq
P83Of3ACLgNrVqw1+qkn47HR228zHSiEsJtNAVAeJL57kalPcfB4nZNxmU3TL7t8D5rBePQrk3mb
0B40zcLbV2I0KoV+Dkpyhn5br9ieFUt9nJ+sJq0XrnzPKv8Wav4XQAsGGxravcnhsaZ63itR6VCy
AAgFzbMwOTARJwFew5g3acV7bxNN17yD23EvkMyDhDR+jR3nXw/GDY1uewgxd+Aj5A2Yz0wT+/86
D4BG1sF3hWC5nELjGUscmVprOEmMGV3btku9zU8J6f5JUECQ1oyGgAd4Jn62jumEmbSvVhuw+6JG
IvF3U1ZhitAIcAbLNjM5QbPyq/8hTOyN0U6kIWtyWGw4fOe3YYCnsO9jZIBZNl9TtdZ686mtvIta
rkXVn3UdAhK1zFiBjJvWc3Kfy/LUtSXgdEtnyxy+c2DS8HOiWQcmCu9gQ2kc6/epwR48ZPvIIc4Z
Vm9Dgsvuz1RzHdBjPyvzYzU3K6HJm8+8bGsH2p0937CwbMibQhv2frBLDbzPktQstm37OTCwcH52
I98Rm5RJ4x3Mguhux/6Ole2KVQczX1/B0kARg9+Izp6ItdD7m0+uunN2fsi+WifMr4AIFHZR71Jg
WtNTPsKZY6Fo/HpjxfkDyUTcPIN5dliFqdI618AE+ZjZT+i0s2gaaB+RHcdBs1aseAWD/9zR+00G
lx/LFyxrOa9Ls8Z5QbEYxs1u2U0MBXR7QGRhR7EYB2mssl7VAmEO08mpYpg4EwM4lkXK0svz5BhE
72k7sc3VyWEryAXGxndjdt4QpDCqimn7E1P574Tcv0vImbaqJ/03CbnsY/z6yP65rvg//9J/5eOw
vJKq0tHYDU+o2tC/I+K8vzJ/dRGeqSYWwhXEgv6OiPP/qizN6q+5HKDtfyDE+X8VOkM08HCsYabv
Wf8/8TjTUKGof8xskdlTRcmOZZC2M39YdP9IMMyMXnfNInd2hSviNalSRChO/5Zf9W9URU5Lmcjw
xram3XTCmE7+2EKfzMd813NGwec6uKvZEO1TNYAD7U38gZplkcnR7Xcve6td0gN6i01YSo1RacOi
awRMslvROifKLHS7P/V2cKT3qQGMRvREbZW1/G7Qv/Ec2dYGT7NzbQrtXjVR/NBjaEKCGLKl08H2
mShjKDGxzaNnb0cd3UmG+VutpZTC4sBaGkWbriU31WaasBSEYUKbb9o0j4PBUiozUa5FoT1yiI0P
yNTOWtoaSBGDbItv4ioprP5gMgXj7BkxcPZJWsqKOy4xGnvr2QQufGAFq0hROUTIMH1kXnOuHPA4
rddf0zrd2dBvulSfH8FSgL5pIAclLKlp8ekzyFqQV8fxxTLXmOEDJ8FgWY4y55iETMd2bdq6iOiL
MHEpeCkrJjZRbYb7vjRUL7nWc7pLkY8Ajxp2526ndFqM0N6escxp8jBBydpQLvoyDPs0oA6BmJlx
zGdqeypZEyA3dxUYuYekGxVgvDrMLQJZLsenAdbTwcKr52imefMw6s2ew7439uQm7oZijXyOkCo8
xtJFEUFlNcgiT/5rM7E7svHjbVBwkuMsMSkmI7t7p/OOc+LcMLSHe7wY6yCf8fC2CY0udvhMfn3a
FmX1VVpZB+yXkPsnCox1dEborQCsdsbERqkjs7VuB+02z+NF1GF7qD33M9KGFQhn4BBNKOh8+AAg
0ZzNlhK9PoReP6fNPYEtxyjvpWJHe+BaZnpqY50AEX3O6AxdJgr9N2N6QkBsmrHdQd+EOBstNQh/
xMhin2MOIBVcppX55QZin2G9ii3sFHVDfQRqNX/ExZtl6XI/ds3JGykSzZMTqM8r2O8V4ZUVtgxc
b+1yQB8W127m5BmyGvAPR72zAKyLrsOOQHOW+BQBl1Ub9aepAliF1IyhaOLzWfCRbPW63hTlfETb
2zlRdkx1fduP8zrh3SKBQyyQxapa6rq3DCWpCPOjLGjB7G9RTTFOKrC8O1ycJrM3Kd27petiXQTL
PuU21ebWIzuZi21e8/cFgGHccABuYf+fJqvZkWPDGJnpJ6np1qGOupWXwaJKcoGfTDOkkqhfYt/R
dpbDVlPP9Tsr84uVG8T4amkfAVZAuS96zOJ9tx5E/3tsGNsx/3c5dsf52agOtHsD2ELCOLbd9FsT
yUdWG8aGCbV18uC/2f1LON2gg3mrkk6eFaSW4eJM3rhnqPJtUOi0LROToab6PHie8lzJ23NB9Qab
kbh6oJEsWkpjahYjuKZtyfYD4Uy4pylgCOb1Gxl34qthUmAqBEjSOk8FG1vNt0fC/Nz1bLb5Jqa5
f0zGCDaFgWt/0B2J4YtdDw5f45oCQp8sto8M0OWLZpebvGzcFxtyk6wAJ9V0qFzCBhFEzfOXjlVj
4ooCkoGQ2SHK5CtMfsbaKLMXYJbljngPsYbCLZYDssh/r/DT01R9/7sVHnDvv83Av3w3H19NN//l
9/df9mHx8RWX6ofZx19O2Uf//U/B+P/8t/6+8Jt/tX3P9IRuGZanWyr0+18LvwMczfXABmNC1tVX
8LeFn/S7hROCYbuPQmD6FtsF+X/YsGwkXLg6Lun4n9/6X//xNf7P8Lv8W35c/svP/1J0OSIITyXI
sjb/0j+v/ML1bcszTM9z0cT1f0nGUxNa1dQKxvuwwoIOKvxCVQmzRXzKTvom5+KFscxDeg7qGuyT
d7L6QlHwdt4M/tUjGUUAYsLNM4CTwPeAV/AYSPuXAI1uzrS1xFSZO6LcaDC5K9s4VIzpsIuffLtE
UG3RCabotY5dsOC+sjtS5lATaCCE7I6/8nS+x544ExKgSdzmfCbZuGt3w+AQYGcEx6harPF6yjYH
Zz9uh2evCVdEjS/Eva8xOnnlALpGza4CY2n6xjHIqkN5zfx8O4uABt10T2DuFPb4N4f0nGM1LniU
wwOZvFPCKMEmKZi1uBmrdzO0zv2ccPLs4wOsMzPLjl0bsLyPGJXcmy8EpO3iKE0D1zMKzaAfBVYS
vAHH3GRqgy2CU99TkSP8X9AKsMtEz2zLXjTchQz3NmIId3qYbAsb1HdVXzMWvsZvELzIQwQXu2n2
lU98hKO1WNSN9jmH8bGh2aIa1jqx4TotzrZHzMuLmTbEKGsh1avZd6X1l9GfL9AJzp3n7hnGPhpG
da4z+SsGMDT4DDHsA5uIp8aofqkvEsf1WsT4KwmqeUX0nE18/CVGuHYThN024S3WI3/DGHFt8/GK
xrpaWvYhCyU8wmD1zU1KZ6HuZM+Jme3/YXv9t8v4ny5bnXvjXy5bT9jCBAzGRetS1MTvf30wNAnV
Vf4/Wm3qrLmxQvCt3bG3bOg7wYcc3fUcczEWpY05pwJoNZ8lXMJl3fWsW0N30IdhgIWLHp8xpG1s
KiFk/dD2491D1FzoKatj5XJen8JxxUk5WmSd0rc1W5WW9BgEons8ynPa/Daw5RpEMnLGgmOTcfCv
tkSi8JakAvW/Cb/8ZF9KAFSRboyLjA53Rg+CCS5+XciSI1KL3S/Nml2PbG5tSrv0lL2pq2WyjDOT
rZc6dL6FZPwA8nx5bnGfDQgfpY3IAh7VZD2tC/c1X8ZxufaINbua9Tgbx3FqzuMcbrvZQ9fhu6rM
JbwYgL7FekbaxRFBM/CaMpEVovtaDCTqSQLbTwFKRhoXRy/O1jE+fjs8SJwT6oN2RfZnpoq+JIiY
d/61topdarebXM+WXjNiVXNxo7vbXJKjjPFyq+755v/xuTPr/Fe8g2PjxTfgYkPxcP4vAIyhmtps
isKd57pYUGm38ruOJbOlOF2ETrjPdEaUtC0q3I4WEhkZr/SVpSc/Th/xo8rnwuE8QwwnOHvjPD2M
gVUt/bSOPwcKW7wynl40YLRbw7GnrTeCr5qk2HkVuB1XOvG9HZpP6Hr0XJjNU9UZ+WJUJLwaRyZJ
W3MbKEqeAS5vqk6aouchM06k0Ca8v3iG9F5efiBbtZ8+52v8a/qugx/HDoJweu+RoA1nUl+uYvZ1
XXYxjGRb60wFB9/9w/FeW/XzsXO6p0Zx/1B/0kpcNHXyiC3/alY4QJNSQQCABnqKHpgojCA4wTr1
zznCc1+SVMLAiTin2IMpEEJN0QhTsIR+RIUmmEKctCALY9CFjWIY5ol25eKBBMiGehGnlxzcYRjB
PUxRMmozeZgVEdEK6osmYCR6ipZYgk00FD/RUiRFDaSipdiKiaIseuAWKUDrsWY6u7r48BWPEb2D
blXFaAxnaI0Y/o51hR+SpvHj6GoUECCfeSAexxbGbMP4JFH0x8GBAxmgfy28Wr/RY1EBipzhRSpu
JN4iVElCBiSZ4ByhbRH+bRVrkmJ14q+KPzlT56EzOV+aik1ZzAY7Qww2zFDRRU0QliSlmQszOikU
3TJHP1S0yzEW7YLcGX9asTDFOD0ENM1SYWM/Zp3iZQLOFAqgqUE/zGHHLXxw62bavAJBAMq8KjiZ
et4rfT37BCCnZQLtANApkfKgcwuOcPKSdcU9ZUq3MDSxJ+pCHA/MZ6B4nx3bR10RQCNQoJ1igppz
imkFTKgEFyqH6VfUJ/uqfmkyjIxWbsMVtfRTDGi0VMTRBPRoBYIUviQNRkBJYcxF2FeKlz6YnHNg
pOnWBWFagjK1FdO0lLTijuzu7TSE9kCjfdReOzCozCfXUnFRXQCpDWkJL8rdVaDYqRGkj1HRVC2w
qmjuy4FAPg3KoFIBbfmKwMqBfSV8QRarU3MuOOKA+hCzdMVu9YG4UipXQl5kDIJSCI/0VMinvh/2
AcB7VnjyMooH2ygybK0YsUgLQDiqBm6sHlEB6NiIYUBlHUWXLcHMBuBmR7CzAhyx5XSEwlO8x0l5
wqJypJD6iWf8FxBgk+ZLGmaZ4zC9qq3+re3eWl9Ds5sh3vqkbrg6DZIUJw4iC83NsWUpC5A5+J++
dsrFcQShS+so0x/D5POBrpth4rWF3JoFNBf6kD6lZHrdCFw8a+x/SyMhWcxJhugSRysSrgNvlVL/
ah5tnE89ZgTndNaqSykHnMoRh7hO9sGpzewA2G4p9mXY7Uu3AFSpXrSYWQaJxW6bDlF4lGJsmeS5
+WFyDLjPToT3wKuTXUHH21KwN1jlWdrffdw2NUOuygKwRkvTsIG/wNQzaq1155TVto3zVyNyTqGM
+3smvCc0yntfsaVKZUOANQkNYg48DWv0ni1F161yozCeE86z6HiTBIfneeCSauK7iwxNMyPTggHL
cVCxp3RNvTslRfbJ/M3SW+dKogEHS9iLLS0HW1pyGPQWC31yuSMbT3uI654Fibt4YVXuPQbleURg
6o4N+7mlW2D5QMtlC/rz0g3e1hndo8+C+wCSlFkQUYSFJiExSs89kMaNtpOwviNzmshAGa81693C
r1xrPzRM3ZMoxQZTGDOxTyPYRUZnbnvTezGl/qUGZwc9K+pNWJeXNNrphFXu3EO4Vomz6yGOyTa3
tSUbmm7vVzZWeGvAil1w6hsyCsNJo/s89ycSBuyGl6RVTdgElnm01MvPT39+NNb4PEQaUuYaktBV
LzoD2+OkXhDzUzo2j2xrCGgaRreiH606BQ3faBxT/VqLjJ1gGWir0bW0VRBZV6iyzdkzcu2mOWRx
DKnwNQEfiR2VL04r8bt7fyqqrfea/gyapLmGA38/qApvPQXNIWkZACaBI09mQCxnptb0Aq0JtGvX
7Y3S7DYF9rQ3cxhR2YqOnh+rfHBd7fco7+yB+n3hehkNPKSVchxMnKLrHhw9ep+yEHb5iHEnnIaH
n5c5q/d8vdau79SdPI30CFBXyKw89bcF7bsrEdctsWa263bieOvAj7uri/7QHgFnlc/0zoPBTY2L
TpLhGEnqiKn4hZLX4RLICvNNsWhDJXFCNsE8or2bvQcfELsDzVIh5O/cJAZX8DisJ/kYRt9xPxcY
WOJyxZif1h0KNkzRHJvMOvvTNO8TF5XJtGpG6qo1qIu6U5yRlsX0MR5oBsUyoee3zC7jSxzrv3SS
dIyix+kQmTHhQ2YMdcYutwwPCT49K66h7eYGMpcXN+zMtGbjMSrcNGLAB2pY8xnFc1VjhF73EE6R
24LvDs/eA1ZhHZB3bX7Fax75uI0duhINQ7VIK3MZpYtMvQc2PdM1G6r+NPjsJr2QIEwi+Aw6I914
IYXiiI3OcrRnAPU9JYWVhCarJfOGqTdWJWowd9yWTzG9UFsP+jb5vGwRZmV94eg4L0J/0HbehNJH
AV27ocJnxR4meHFT+5X1vPqyhUUTQ95853a0G/tR0SUrDl+xgho0ISJQQJ5cVvBP2yyd2Qm2xSZ0
/Zmr2SWK0SqOge1pb66r/3YdX34ZYXLwHMxY6C5Hwyenv3BJ28hJ6nt2ZeDUTBMRLpPxVasHb887
KTaxX8fYSsY3p4zYCJRZwI+I3Xd+Fb/BiYO/VjJjrpNW2xshVrGw86p3v9BiKBJm/lHbVNzGXvYF
GeQRegBgg6zZ6eNQvyQJ2FZyVatyKNCOQ0WFLr3xZVYiEmaGReYZ5VvTUhLWFIzBRZxVv/YZq5aE
Hv9YvGoI8y+O4GuoY2fAQ0nd8dBhc8Pz/ZWUmXOfU+ulGNIvuOnZW4JjgSvFTW4eDWMb2gW0k0HH
2T4ZKd9zq4kHoxa7PIyYNbN2XYN0Lh7zLi0e4zSqTvNQP3Mq5TgRxftJmU4SPJRnT5i70pMs+Mx3
jVcOPgQB1HM89YdiGzLP2IQ8gXJ/Sp+QrgZutFA7FSOgS556d4u2QmRS/Uwz9WMJy76wWEMJstdb
X6YHtigHSnxhjbpXGJxMHukzF051x7zzomlU0pYOg9dRk+VmbLor2slvs2ge/BDTUVfd4GvgcnSz
Zt12tr4JObMRQ92EPH1WeFfbNRshXGHheM5WbZbTbOjr3KIhj/yJKM6G/o8/hSGm57J111YzN481
pbBtQPmC4wyLyCps9vXWk0DdW+tievEivMhBJ2k9ppkAujCeCQoTuwoBAXP7J+csfzPX3dFNfTAf
LuJGAHcX7u0qmwivjSlnfHBt1KK32Vazp2irKnPalOxHaFK3LFMAbnN+6arwmpcGa0mI+2/u+XAz
m8SO4Igoy+lYO1R+ROlBUnjWxd4rVaXHYU5h+EyBctwzAi0Y9nsklMR4+PkJjrAXW5fUX+odj5v5
bhXFe5UUP0oKCa5NOdfb0YnPtma9Znl98fDJERCA3rLQW2IGdrLzO+3bIUO6JFYzpPm3Z39WbWEv
THj+i64kOmh+WUPwNJJwDiq9opXmJBKIqWES36MGidbVMeZq5BKoKGum7p3E/ZVjLQRjPDSeoX+E
wnnp5uzRcMS79HBdmHTxGS2hDjM9kEJ6EmgfRRg+1kFwnMN3HII0qGUnEOIeToOlGXA8gxSIck3q
os1+dcF0tIzm3hryDYNXnvZv7Anu0sXXXgX2Q1UVz9ro7qyL5fKM1BP29NKkS9br7ni9v+IsPFji
LaxPDPOA7ItjneeYjoNfmtYBjjGK0ziNAGZkuOxpjQTml19QkMZqfsQKdEtKcUqET2KvI5wgNnKA
CB+yiLQDnclMnub4ZZYR0czoasfmI8u43TmX2ArIkUVM9qMH9fU6jrsxjfpAeyv1UhsqF29jF28H
SfMH70xOlJ+czQWrKXlNquoKykeKvR5lrwWDc+ZulyjuLkqYKyvnpKfuvu3tU8XRE/z2coDhMHYR
ZLx6GULosGQvFr5o+Biwfyslro/pJ6S0VekDFC3S1VYSJE7XmVZf7fpqGum9e2isgpFCeWdi/hwV
9s5qw1ucmpsuHC8swYfCdxb2pN1z2NILzS6OXTpxPGd4ZXD4itsaVsTUPE6QgkNiyMuOIPryR92r
yzNQHqgu9vvcD48aFrOpQRb6RY33g2dE0CbMbOdTfBIQ+iUHeXBxDQzAH9S3mqG70RvMGwjPZTS3
UnjcJeXdyKbX9Oq48lRjPM9CtqJSYNb3caxTGnWGE7I1JJnHDDmwsxqaWbfsPg+R1+8TMghuyxCg
lsGvHiyEHga7tgAwFTubzhY7048fimJ+plboQwmfdihPCcnFsijeWATfaVr65fBFYtn06cK4Ty0z
Q8NpV4laObFg3vS45ku357Vnds9EVb9yfLjpXamIg4/ZlprAeIj2bh1e4T8e4QAgHKT3BMVg3Pdh
vPHRIP2GeAzfa8M1PaNDpmV+Ldph1bvR0Ul9LDu4UEt3G8VjvgjSYJn2LxOhzk5mZ2MqMJqaX/NU
I3cYPN9H+ItZf3Ps+Clq/As2v08UlD2238fYdL9k424lUyirto/23QLiowz2qTsQ6OP/pnyKZ1hv
fubYOBPuxsIY5OIe8l/OXE94TPgw7IOSMW0CqSVjWpyMlTc++bW2MOpmLZ3+yUz5RLTukSbAaUEL
wWG27hT77CfE315PnumXfulZD/wo/Zyr6ib1+dZI/ZqWPr66mi86PKXkAupcg8jTnjRbvkQZVlCP
VAOgOg74wW3g9rUb8hWIvUoAJn37qERS9ZcHszpn3klyl//8XyR5xFBepsa5KkV2CNAq4vmb2Gxo
bkZu4JTUGC7RnYDsbaYz8LRyHaHv0VH1LAL0XURgk3sl4pFpCKwnhU572GyDxTD6z14BehLqFSDc
AQsk1lZeDR4F4BWffXR5M63Xc55u6IS5rAa4kgtP58yZB9NN6MlV8G8ikhu+C9Goo3koRuLFWL7o
Ne2uonUxbz/67jVEf0Y371NMPiG+0lIBdwC0L3Qbh1DVeleHCKxKfUueUxOFU1oEfkla7+prL2vj
OjjQ7uiwUQq6I9PfSRy+ifKUdAwSJNPNgFtBC2Hl8TYPVbUFp/8xNvH7BB+1CbcNTyn1TQWS9Cbv
s88fpfFgF1LnFT92DQfjMP6KDRw1rTl9kAt8jxv322z1leOWS7qPt8KRD5KbsHfGpcN7F0/oB0P6
GHtMAIzhUDgeX3F5z7mHcs89j6HYVkIe55keGT6d1g735aRx2Ld2NqvGuhDVqwlhnan8pg/6OxNx
uoGTq3TSLWOMB68Mz5xHTu4hbWlw6pNfnXNjg/zaDPEur417P2a3TiO/V1lrNOk9iQCi8d6r0oYb
DN74IVcBvSmEiXjYVOEOuv5GybiUAxtttAksMNw5vwfE6ESDz05MCZ6y8EtD4vXH57gfit2AFwkI
14MX1Bz2eBtszLkMUnDKcyWAsGQJTr16A/nt3ghL7IDI5QmshN4lcsqYYl50sYb+xojDwwiVWvPD
KtTkeWyxTecEllugShYEz4VDUWnho8A0VqUvUoCDpM00Hyu4o69qgn27UbPOet79rsKpJ4QMfX6i
scUHD7iJodotCg1AVRoHrH1R0S+G0WEfJQUaO57Zhny8T5AVM2sawegzc6gw8z6enicUp21D2h/4
q1ZBwrS/qi7da/O8LWa6dGMLmh3jqTsNw+tc5pSDtelJs3xqPQjBuaV/gCTwARDgN77EktpqbF2u
WPu5m352cWCsYhy/mwbLAqtA5TyAGyMVl3G6CMSRP8hQUPw2Aw6mLThD0CBfyg1i4XsRdja9Dxxq
l7oM2zXb7XbduEW9NqM2v+RJxlG7f9fGEIcdaIBlW3jGEz6QT33a9lU8/eIJyeVfeta2SD33fWLg
oH65zyDjNToqpe0a0c7WvOiNN2BFUTRGCmp7VoZGk/yo4vxJa4FcsVE7bbh7a5xo2toUkfNk5Wxt
mC7vbDt4pJG6vRb1XD9C8l9G7JsfB8TQScQXZpog+E167epaF6e0no6GFxlb300AYIXuOvObU5F2
EBdnlHicA+yFc/NqiqdorOqNHqm4DOr5ttPtAq95RevV4D4UzfcAHciR+rMvhos+4gbRcbKZONoq
ZW1jYr9gFpj9eN606N0pMMFVyg6X296xy8xzWPr+asiqDTnwPyIYjZU9xfpCKFtdrwx2FU47dX5e
VMp8x500/6jYOb68PKfAjex4sNA+JmXco7gtO4LgZ7z7kCprH8YXi109JmaevJOy/4UuJiNug9Ex
6o05mGwL9T80LufLTLkHYwGwJqztp0QiX7r+rTGJalaW9xxm4zr2iWtbkIhNZUMslSExil+HKIfn
Fo3gfFE+V+anxtJfKntji88xU4bHABOsMkDaOCEn2idJJGv3QJkkDdySAdtzUBECUg7d5QWbPiYc
MC2p38TXrsyY1Hi8pam+4PJ0lxqeZgAkA5/I0k98yJ39oPMRTgfe7j34eH89t+Tda4zbgdV/2VOw
qVxMnCP3Me6f8duJsy0Z4mUbac8tzy8iYfncHlHi962fvqrv3Z45VENQANPUv5Z2tIqi16qTB6MI
HylZGPB4zJ8MoRfzj6+2cr9yjLaefLeV71ZgwI2dpljaQ0Xy2SQWhEkXIwbnZXVGMzHwVnhA4CRl
eHq5WqLhl47Vt8fy22L9ZXpyKZUXeNCRSFAddxKbcItdOM+9veOSKMBT+5RAQAK8+lnVDHYEVuP5
x3OM+VjHhFwpN3KufMkGBmWq6dVx9LnBcnLu7ZY7lAJKLM0uq7ZyOOuKstYzZ3QwPw+YoIGGsqk0
Qpc8kXibMUoDQ/8IMo9u+SAiBo6XusRUPWCu9vPkd2NN74gtn6nlvvkMppzMC9ZVZD51yp+dKad2
kDnkgX3tRaWpIuXmBg464nW3byVG70A5vuNYBgxHwIX4OXTG0S+gwGBGp9Use9BtiUuVfm+mx3r3
7D2Efv0UlW75koVNfE7YfmJI4qdpJMcVnhpmQh6MQhuowZsYqPfI59DfVi2ySGw0nA07N3+PEXvT
AOmm8KvvxrCmE3MsMkk1U2qzT35HfmCcTNuBsi3s8Zjozi8aSTl0ZPJ/s3dmyZEjWZbdSm8AIRgU
k0h/0ebZODjd6T8Q+oR5UigUw25qLb2xPqBHZWSklFR1/nd8WNBoZjS6EVDoe+/ec92z8oZfcmJR
BnM7gAbVTMACsLt9In/UpjyrqrlX+D1IS1/ZZvczjNhqllZ+VAyHJt3Eu6izv5CkdKYJetekK25L
pgV0V/xV6QThPoHXSujUayVDpHu6uhG5sYvpm0LNCEZmNfXBkFwHs8CmANOke9aEcabhdfLN8DRM
jFEnwYh3btY5nqkVM3263et+mOWh+FheuJLZ7fDDIk1yHWo69GIqXxGZPcNIu8RxAwAqbkCKm4R6
uV28Hnx1Mr9Awnpw+vbF9PXBGrmAznB417oH9djAi8CzfTfy/N6FEvlYVmUrWWaPJANtvRmXjPD1
RXkgn+K2ARYCKdLx6DdrImpAytHobi71RDspK/ydFXXzyjUzC3pbxtXaeEysOVxVOnhL7BZTjPuQ
Tf1XnaQ3Uc9PYxKivdCcwWGWQSgZ2MqbtyQAOY1ParFkLzC/LDxNzfIPYCUNuYrmkBPBDe4dkrDX
ffamuvg1sXA8hXJp+ZKeOPlvdhqfvJTpib13K4rj3jFKwLXZgZxWLBixQONe3fw8e4prMlXirnvo
Z7o9IeVo36tdJve56EK2KOHrUgxZOXu/2Mvp3ja/qizS22wxxm3NjkFmLZhfEvj3TpACQVOhjWaL
rvsMHMPCjhFUZb5iwXoqh+XAxCWfstuZwzeclJzWuUFiacGhjA5vxnUQZPAdtWBH3cyfadUs8sC1
B99+m0wLmcz5qeE/gSM+N841d6z7PC5Itdx54l+6dcLmPaJ+d7BbeOTiNIvbmsFmrYZkHds+pJf5
EWtPtW6a9MeUz18V85Z0gUkN5nfzJ/MHhlwmsNeGS9uk+DOgtngmiqhb2e0CO5YodKSzVgaqP0Oc
2lDvsoT4y/zkheMv2vYTHIz6rRxSKj33EADMZ/eHdH5iV+TJZMtQC8nbGO4NuAaw12LCCRuyvuYY
IXzoHCSDY45Bx31QXf3D0YQ+JevMru+k/EIf9bqt7CKic63xwUCjmZblmwIqUR2alJqid9H/E+BE
6g3C+tBgW24U1uKLnBBhROa95nQAgOG9NBODxDQCQYn5nNlRs8Jk7pwDcK4PvTaLJ1SobyYjxFOi
RcqaMLpUxrjiP24iIwY/8Y+7jaevJERsXFtkb8LiPYBy0n/JHQqRufhkoyuqfH9jWFXzzdMhnYDK
+CUHYCfFdG0J/zrAR2C0xORtq7IrPemUfgrWRCPsvV2ExX8VdB71qMaBjD7Pk/387rVMi+GINK86
mGLsjGxAosZRXElKfRzrCglXWK6x9g172UNdJ6oCG68iMqh3GTb4YHm6SGQ3A6vFWTcZe4AqM4/2
2L74k29jjzPo+JAPMHVQ5lv2wegSs61KwnZTIWq+Wyp/6Qa7v0/QlNZWFOBLzLr0RuwheJ86w7MU
3+3TUBavMWGKDzW+R1wqyY+hqvee1x0qNz0kzpeirndwuJ4x823ydNxiFBFu82oHfbmBZ3WF0bkD
ryC37p3zU29q0r5DGt0c4B2WF478WNbb3KcKafzpTSP0IayBHNh2gciVjvyOsuL73GTnfPR3IKcf
BC3Dvdcq6yEWCx+psbNPpZ1/iH37uyiIGazy8R40UbVIYaDAorEZma9UzPoBH+w0l64dCeOoHbr+
0RzB+DtmflYB0V0oRzmbGTSAWZof0yJJrm0ILCvVIFG0Odbrop7Hc+AH45lZARdz0WWbsNUVwdWD
fagL1V7Ju9py5Rr2vojcDfm7Ajso6vO0HT363EC5M5cTK5g960Bt5mybTpKEZLEBLdvxwfWK4WVs
jIlxSIoEx2SvEAgjOuDNKx9yPQ+bSioAx/lwNNn4j+0P/u7Rk9+I4ejj7yL3SwLpC2pv7ZuquqDb
z5AFNObLAN+tnGAGdnWm6QdzEydCX91xSM5MGq/pS1cZ7o+AFgJjkNE6DHkyHoJEdQc02Mk2ZaTx
bn4WjHQf/DSD8RRiKY1zWR9al2MaoRPJWq34GjdrJLsbe+on4u0GEgKmGSlHKdqjXQb2s4drNfNp
y8RK4pSLzYMNtRMm/oC+au7DQ05Fu3UEvKRKoMAqY3NeiZ5k8Zi9y6Py4as5xKO8uj4kXi9l7xCn
wy8mbeZTadivUSH1WyacbNVyQj8TU3Oc21yCrFtKbygb+0ow1Buzzthbpr1jQ4owu027m43hEhQa
cOCBI2KV2M78OU4nQJNJoL41/XRGNwSQc45umLGwJrS2lf9KBY0aQXS7MxEZj8QopVMkaDLDVrW1
ts6zKRlvmmBa4jZsHyOnfNKtSYN3xupJtEWSkWJieA2seellV+r2NaWH94rsAgRqHA87vyeEZZgV
BBM0UfQ7YdKV4sMK3kY7Z5bmKiXc/DJh1t12Prtb07BwEQy4nPRYD594AYxD9krCVrsON/XR5M9z
mDzyH5TfjQQQVAAEay4Vlr+0imBnRG05rCzWrF3tVPXByzUAk7B+m5eD3JcOJoix+Nbb75GfJZ+N
uqDrppA0CO9b0EYMLzJ5nSp3QTWor6AMCuLzonxt5HH4pOIJz0EeM7rRSxRiZ7coleKeBlVef6kG
ad/otqWYAqf4ThBuAYpZbgfX25SL1sJNM+d7YN6zbJMSSK2IDZ1c3OSUOcwhUeeE4FbHHYkJ4mR3
48ZVrjprJ8leFPr5hxTn5Ck1hotDLOxprCbY0dOXRlL1J0H0U1Tpr9C0jV2c1qwyFc1IL74NoueK
ySWubDpv1ybmtq3zaNP2wGPG7kdvRztAFXLTK/jiYxUcLZvmGR3K3oM9HauQFlhVjByLn90G+UtT
QuZqlEuPynwESXCQgkKtHLmuKr98tiiX0hiFzVQ9u87EOuTpaAPrxFq7UEWj5oV05hv9uS9+xkWr
Hd6bOGXu5b3VYj4gAIWR6SN3a5cmTOgniDkqFxJ65BwZSkOY83GxVtrNniVjq2By2nsZsbkz8T3G
cxliTrTjdbKw+Ji3m2drmN7jqbGf3Sg/9RP7+3i0nZPr5pcs8j8ThxFd4MZlDyBwok25SCtKh1mE
znPyG7FqEPaCpmfKrKVwYnJOqMqJ7TQxTGaxCWub95lVS1ZK/5LmRJZzufiuoJVLUINfoBVWK8P0
3CfyLrq8E5cYQ/0CVrwobQaHLmxKWho5zAfHh/6QXY1AREeTtIlVaxJ4XU0kmDoVqoMeh79tvau6
YZpkDswvHC94drruNadkfB895pasMwq7TYCNMhutZztSJE/Qp4KYwZWaoyfG0+/WF9RXzYU+B8WW
VeyoL5zHqSdhfsYZvC2KvNnW/CHWDP4BcJDg3NjT0jyPh5e4DMXalE1wc7lSkQpB18LuEvCESTbu
g7ZIrxIA8HoAWtF1kXHMCSv/1Nswl80o/oqEkKBttpv7OmoA9UwwDZn4bCRX4CX9NH1UNOgeZdkX
m2hMgnXZJ8ya5nfHipnId6ODC6fsmKDCps8sstBzoSf4SCnl31C9O0Hm30e6nmaygQNhbXJYfOs4
tdqTJ9QKQjmnL9mQRGGdUsvbeuQZE3JeZ1cT3SecAfJy7LI/kKi6bz0yWLSU9F5qoM9GPB1bDxEg
GFDU01z0izFK9iy7zAyT7ls+N+lelC2W4qraGX2QE9lqMO2eY3EwUR+NSopb1ptbvJFEwWuDbOly
5OMayy1N559DY8xHyDgHs3KKc+ahmyhIS9/4GXYRRn87S1blyYN/SfCq0JumppmSRAxSIsbXZ3Gx
8ecj/oJdHfawD9yCJjcvJm01SS+5oyLkoPSPiGVmJ9fPi8HEXU8OSrvaYn7lx906CNr4yZrHh7HB
Y2+2KchfKjfkP8JeU1ztMlcQkdxRuk38fR7cwMwPTtZQcxIA9TzB0gdb3iQeO3oDFsTYBN+lYgwK
r/chGW251h4RoFHhJ2fkl8PKsOkBTN68n8uJeJtEn1Vdyc3sYHTxtU3+KeibPfSop8gTwVPqDuFT
mO0XF3rkjuKNI/kQi2DcVkj/HnobNKVp1s+MJPTZs9gQa2O17PLXOR6W1cBix9JeHhtRl5fEgAOf
s8HajHD/L23QxaSGAPrryncBzmvf2jm2fHgybdhkpxJEwiS1swkgfxIA3LFNxDO7bnznM7yo8TqK
mnKKGK+dgDExKLe/taoB7ZaTzOmDb87h/jeJQQp78Qrjp90b4bmbB8pkVcYYgduLmm22JUNAxp+E
H1j0YXxTCeIoCe4wtxHy1wmIhCLK422B1uQBnuJZ5IlzNpPPnBTNcYAZFcCQgo/a9VuAjd8s1AUn
kIvHOkpmGCP9L5OxFqssMrais9p1R37YBD+Qo97vWEjRiPq6hrQ423RzKEXyWcafSIBP8EjRigMY
Mx7KqHE3TDI107vC2GCQ29oE6jHsF9OLLkl+GxoymGprfqYqPaDU5xfQOZLeWe/6QYZHm3B20LCz
sc/GZG1bfffV/ppXS7cC2Fnu2livNEFvg+jWUcxM0p6QHs9VdzfFBbXTXYax+5nyP9iJ2phZu03Y
d7bfHpBvG61Sj2JO5R6z//e0p+3uz+P4KJV8Dcws+BR6lCfdmKIQ7z0T8xLxRiLpn0aivkD8weKx
fFb6ZWwPXmp0oT2bgolS3AI0tOvZ3Ku8vNDiiEidOaHUMYHZAeelgKeNuS7jAj8BfKV60sUuz/wL
Qb0tIR6k3YSakANySsR5GtIPBRHI9z6FIeS/ldN3LltqXynMjS4joJXjgvhFAeJt/LCO15J2z06m
et+N+PCiFrZqi4RuDiXgtpH4A0iCJBdBK4VDT5wwTlb8B596kVkragZckapjbxW+GxGWgBnjTOM4
P4YoSraSVsaOrgVZ4CNpUVX/1eqY4Zhkd1eqWpdl8U2TdLSqa+97acTyYdWWJhwbofcogN7DQrxL
e9mpAQmYq3FTNMMxqY6zWR5sesZLdPaec/YY5pCXStRDQkC2UKb+EU/Fa3WZC7M5lcI+DrgRnGL4
tqBY0PCTmDKn3/sBEmhEW2Yy/E8CaNqScLiCOcxAxZYkvnXYYpqw24eif+nPsSRPR7fQcBJ4LMao
0YxKTHK11VKt1vmGliA7YptVo07K14hSfNUjwTnw2ZwtLgFg19ujNcJVydr6WqfyKQRSutfx+Eb/
4EJMuLVuQAUGXj0eJzUQX/tAYvw9sdxPrglZE1979UBTGLCFXGOBfMKm8tB7nO7kslSbGrtQWlNO
LJF5GIhureUyIBOHYOgVIVXRz8Dg6KB+1ipqNp7CuVtY2d6W38zRUNtEZS6+DpE/lBruCcpWbc/k
VIXDl6EO7CM7GRAJGEgGhGIxDkcwmoKPM6v7o9FMZAxVxdFPNJbpZF2NMr7maP7qvoboAnpn5VDv
gC3pQX036UtPTsbBmpx91gCITCrzq/STcE8WzXeZjfHBhxixAF56NAeGZPDBzWy23X0GyGeq/h4b
cp9EnI8zMeKf5khBHs/rbPdxVxtptTWtIdrUbU8YTuv664l2ilm36L/TVWmG7mWgw/KQstaAS/b2
ysnTgwE0qTDUd+UORMvQ2uCUAYPgMeSEyLLWZhs+ftwoabT7ZGbfPv7je6iNXIZ4tb3563vCX3yP
3Twdmj6LT2G4BIRBzT8mnuiPw5Boeg7clR7FDpxj85hKggHQiURDtLXybfzsUMmuPdPvl+vXXuRW
f2wyh+Bnu7vGufcV0QeRDzNBRiZoYzv8ykXW3/YyOFa4ug69TzZdJkDjgxq0OkbGcYLfuviZuikX
VxRYoikL4FjpcxP6T0nUIU9isSns1y4iMTvwYT5rF35GUn6Nc4eoxLC/s6UAaqm+9GaJS1ujC7O+
+ujs1qoO9gS3P7ap/QWG2Y0PGqGKRUJfS+yQpqKnBfwpvXpmMK666LnPOhSgLX3UxLz1qJox4yyh
bDjpw6Xt1fVU/x4NJCjH6ylDqQTm5JMRyCftWt/dQH/Plf+VTQtBQp74LAagbyExIGjc0XK7qj2t
gbQeS1ifzvgLDC/VAfR1tENY9H9l5UyPsTcYJNYgMFKz3/XShhgEUTyB5Fm3FNV11cHKY8jMsRKu
2qRjdXZu7ZxfhmzpUETUoJl/LhYbgeetkzynrz/C2KO+d11mBLnBrz02Hsjt1OeCltMBGY/sYYnJ
k/IKZa9hdGbSTO/JNKveU1B1VFgpOECP5rr4eFYLgNIlm8Tm0zrYbO5Jp5d+7F3EZEv4JdG8sbK7
NbEvXASmQb7mlyIKLO37DY3nZhcYCBoX6Tw9/PWcLRjoptp2ntoMbXAZM/5GMGXmnZiojIjmWM6X
QZN6WPUjGjQVAuGA9BuG9QULM0Lm2XkrZ4ImopQtozH57Q8Z2lsaW9GbConSI79FXoS2+vMUghsQ
1mh9WRQnH0+dbPObqu38kzn47lbVY3Lk9GVqiexjg5O+QUKBp165iAq16/VPpsviRYCLPnhzqZ+E
rv27sUxCdQ57f5GEx+0ovzX2UQjshiA/sNS3LyTVJxSo5mX2kWWIcfw1uYwqGJXfZpofyeCrg5/7
GFd86aJSo5uSdHJfFaI8fdyEdu5zzH/choaHmPf3d/56RrE8V9kEieoo2A/mBJJ1cG1e9bfXfvyE
v171+7FhxKe/sso0W7yPf77Nxw/865m/f41/eus/36JMiEpd3ptoctJSdLEfYjzkdf/67xugL+l3
WXf1L/W/FzLK97pBIBYn6sNZ+9e967tWP9v/9imX5+3Lvz7hbz8St+6f8JX1u3r/251NpVI1PfaU
uk8/u774/fYYfZdn/r8++L9+fvyU/8kA7SNp/icP5vIOf77y+l5inX7rv7+r//Mf1d+czr9f9KfT
OfD/cC0AIqxk3LrYmv9yOpt/LPZmALoeYSfmx0P/6XS2/oA9IkjgsPgfXuS/MU5s17ThT4Y8uvyA
f4dx4gpyxv/ZMuriy7bIzSac2kP8a9nL4/9kGdVZ3JtRLawdopcGNGjvbzOKmquyrGibhS5Ex1mm
Oy3T8FKADWaX2GFgTRsWHjiAl6I0FXhIlKlNYI07BwHjJR5Ha5fbQ3rxyQjYzXkbnkOB92BWvYD7
KBesWjwzNpHF3vDK/lwj3t4HDiiF2jG6fUDmyzkP23FfTViPBulY+6oqvJMrlbuvAiIOh8IM9yYt
i1OXc81myidPulYlO8WoPHVl1TIqw+9VhKk+SItZt6n0fOBMh9OLD/cwRDF9P8PzD0Ni6WNcz/Ex
92nL+kjroMwiUQ0teC6zCBOE8XF/rGcVHmo8i8egsMVhRsEO/HAwD2AhGXJl3XCYXR2f4krIwzB5
xQmYX3WQk9mezIaScujC/mTGCHw6JzVPOOO9vU5i9zQGPbyR3ApP2h2nvTDNFHqE6vemiKrzYGbt
vppjtcjmqJrbYTwPHuKoqjHtM5ZZ4vWyLDjX+MR2cByTCz5aVr8QtHKde9PO6LS8JI3BMh5nI+S/
qN2lnrLxb3fANcnRurDvzHYO5PlrUxjGVhpmeS34oVsZuRS/C3ZO4rG+Ai0Ewe359nXMxnFr931w
7RSIOjE7ya3rSFbN+q66qaCuGD8odXMzK9tGdY4YsNbxtvJKceOKTGoeKECi2aCPGnrI70lJUqmR
Ju1dpk+GkO2eNn+Oiifsv3RAPmk9tsZFQFb7pEf2LMv3U6MQh8bNp993M2DxeOQgdNdT4b9W3g+u
8fpL0ivrOLpD/PtZsQOq35FDcKoH2XxhJ7z8qGbszFMX0O3Kgs9DV3AcLA3Yj69+32Qq2/rUGB/3
3H88+K9P+69e+l987+NlzdhHG46l1646tlhdTwbj9X7E4kmgqbNBIx/iGqjlVaezvNL1qx8K6Cub
ujG3FGnTJenEdEnTO66C/GrKIbtVZvw6gjA5+LXeeF7oXcucDzQjW/GhCB2mkz0JUCIuSz6NzN4N
cIw2KmdkYQyyW9ImkUD34MUn4MqbcgTVy84g3HYFATlJ6xPwqtsI0QcAhWuVtnCQOUZXogXXix+G
TlI5XoxPQ9EWVyCKn0VZ3WGNioOom4didvuDlaXogyc7wCvsmcd5rlBHkCtD1mGCXySFgGfFpvMo
RnpOrDYcW7Fwj5Ez77IOS5nQGLhjUmo3SeLlJ6NqPmvRm2emscHWa1T54Na2ulFaFCs/LdSWqLv+
ZsdJf6NXirRz0ojEjPCdqDDsGu2aGfiPJEmqbYpu4+iQS2KGVXDzyQVcx7DJN7qlu8quaWU2bsYg
okTsUXc5msI0udeVuckIHL0Qz5SvpdfUCP2D7hTzb9rTzfQR3zh0SER3T6Gbbqwcm30ILxVokEpP
QTTvowTgtANj98ElKG6j6B8epsh6rkcbK8g8daeOPDijHjGG+XUTk1hCsBXZKtUlTyE8ey3ZkljO
m6tb9PqUtfkmjBXbTTbE2QbX664o1SsgNnnWRi9pEPBVII3mjEG39JNLDPjzEuSOPpmIwkSfhYfC
GzZB2zVn4ErNuVhuOOtJCOsjb523DCPXmKrbQzVMJ71YLEMGE0QMDosyww4uKUkWM7pFF+26the7
CL3bsqU3SB6Bd6nNsDmQ0v4I976/mjbt6UmxpV3uTakyNzkD4VWPovo+qB5bWtbd2li3x9J0vhqF
kz9ZIoSbmAn4b4IZWO0FyVECG111Jcs+E/lkQ3lar2l0pAczcM21hNi6azyT8tBqOzLgbPsCl11t
u8S0HtLO+l5GvruHWfPKJao606dHxFJ7zrY0kkNASsRnt3O2fqAZ9Uaevw4MK30TaikKhMeMRqTh
IxLKT76wSZ6Rab1FVMoS2gt7S5FRfWHI+ZNNcccAzxoPTiFwlNHhj83MAfP8DS4KWOjKfyOR52hr
ezrO8Hg64Vt0sRkilWFhPXqCuBE5usWmGgtE1HJm7JhtjBmlEbUqQpY5dE5G6yEJdNIObZ6hj9lc
D8dORKnYfNyvA4DNTH54KFke+vjK4nhb4fJvDrp38/PHjQB6cFbMlnfwEJ/BSJFjJtHir6PFJ9Pw
F7xauVMd8jarjkRC3gKrYEYlNHODMcaXPaWj2ISeS9JnIdLiRBMM77rpdIT9GZxkgo/ebOZqE7Uz
Y9I8wzSJcuo4MAh5xqD4lmC5ebf6AUc6Xq+b0U/9lYOrIACHEazn95+MbMLLhRQKJBmN94/vuy4D
cr+Ub1kb57vIyLI9GITx8zyFv58ATgYRlSDWtEpG6py5/NX4o3qvigkx3uz6Nxe95SUWzfD7nZBV
3DF+eC/STGiKOQYVyvIbzMPBEp7+Wop62sogddiAJ/rVrPPDx+M1Iqh1VzRE2wa6eYRiwwe/vDBJ
0MDptBB3s5T+eWiAZ3080PXDKRwyH7GgSA+kwJLVhEfrPX/+eJjka+z0bYdcX/vq0+Q1l4/PyDEA
WnheXtCVN7t7aFLMfvyTsKWCUnNb6xHVK76vCs/Xx0/qTbGz/Th8LTQ9qGCmBnN6J/7qit/vxLhh
hNoeJ3S2M/UCZePp4508SbSvJ7zo4ibNcIt7Qh0+fmA2dSRVFv8fvkQF8z/WHuzy/rva4+s7tcfP
7+/d34uPj1f9WXxYpvmHH/Kfi0PV8Rw7+EfxgTT3D8em6HBd2xaeGbLv/8/iw/3Dcm0PhKLlBTiy
FsrMn5gl2/rDhLgoQt9yLDQHnvfvFB94Dv+Vs8S7IyjyfNNCVeZaAb/gP1cfcAPznLJXHKrOWohk
7WcfT8heVCo4TDmJOqyuR7uwvfLh48uPG5YZ+/jX3SUooarC6bOWUDWA9btSIELXDc3E1652xmfT
d/QOdhsNlSwyTv5yUwaxTcoIVhkjx7qe2lwzu6bZpo1Jc5Dog6LLDMIqPLxOXWnD7PCwNKeMWmvE
rgUuAXRhg5zLW9L5b3h5i1WRn8dRMWAh8QXjcxfstd/AZ3Uggg/l2G5GXVLdd3P2ZlSkuCMwskBi
HAcf8EXfl8GLYAehqWYSPwrPvVNFj0QYQN63ra8f94w0CB+bXIVbuNEHcA7fREBrrUjyp0qnlxqb
/lWpIUTUGZ6Fac/nvLsVzAqgpkdkTdQBkgE6p67prpVVBrSKYW/0OOGIIAt3qMEkZCRSqVBZtiSy
xjhLs/yrqIfpVrYWOBwTDXVTz5+mpJ2f6O/vitxQ9zFuNrQxf/iNNbxmubumACQ1Vo8HI3ZGKBA0
TMyoJTcceRgESBX/vsnYxpJZfYxampxKtu2rKtPXGFXYelJZfSrmSK4q3vSM+FS8tPg2YpxZTwQm
vWQWUdKpNpMDBSoXJdPq91HUapA/KrpavmaXS7l7mlpCyW1+7kMgYovja2lmbuaEEKA2d5x9FDtk
S7jMzQJFv9dRvrvuEKM9WrpHqJY49IIihgf+J619+dxOJUkYrOQnuOMPKnHJ1zQtSZycxDLvOOxy
5xDEemxiWc+77lxZjL8wfpHr4bXD2Zjw0sqODqYxFHcn6OWlVimGQPOT0+fBvY3sN4aDySPm+cak
iHKkEns7JUG2oCuwbXX9Y2w9jlvAFFvSrTLsf+R+6EBDzBOmc4q+zYbPWIa323RZ+akbLB9VQlfc
B7fCvjDiYnMJlmaCbDA5EOEZIhhykpZ6vZAJP2WYDpbN/oFQFXT+A2jLIdL5Ohy8/jS2ZATN9MCO
Yi5RqdBCJUXty0CScaCn9iZLwgbpNxLVZthPTTDbW1EGycYkuQYTIRI79OgXWxTpvmBLvvZHq7rW
vlFdu8hjdu2M83YgvBmSXxZDDGzesMlKLIvqp8wYq+B4nq6pG0x7cwAraVXvQ6iC59qZ4K24OX36
MOdYclIgI2CaUdSAVEDfNuHCpjasjKOBzGMlzLo4lKr8FVWy+Mn6uCrTIXzPVCzgX2lja2jsVIad
vKsirm80s50df02GKqYa7qIiAiuS+asqxv6qE7wIvd41dmmhZCZUrQNVCW1r3rQK1dhogyF3Cjvb
45Pb0mdcRbMjdz1Ky0NWRPGTh5xDkfXyIJRhn0gjdTdtyeEvpUpukVHCN0nm8rsT71yZJj849Ra4
lVndMyeoj/ZA09aJ0+o1s4aXLjOh5AfuW4TmhUGq94MZOhPdOi7OGBC+qRyNFZTmY2RWNtFkvn3W
7WifP+6KGImTbEhpJPkJ1ZPchZi3VW091I6u7hAu61tvvKIh1reuGclhG2GgMdTfzBZWwNIxjMvI
0c9ZzaSOHrvSlXqcI8LOPUzTa9a1DgcaCQ+A0r+6fbsGV3fxKTOAnia/Qhe1/9yiDAu0eP0IOKxG
EiZVWuGqGP36hWQzaxnq5jsSxU52ouODZeTBowWU4mAW2ddBK2ZWVZIYx99f1tRW62jEXAAFH12f
9G9lwm8Yd75zrhMPsLec/E09jOUu8isCOSROCFK3SQFJc+zBLtHaUDdrGHnxyoe9cyrdqd/qxA8e
uiEi4CNMki2QUvlGg+Q+UWrsihgCE1EF2ZlxEBPXBX6rXULskHWkl9ZB9olSeyMJLDnY0ZAfGHKm
TtR8k3FP2Jwo1LntdHCrlYcpItLNtzBur40YjU8RHxStIn/epQ5ZmPHIYJWCagb4xfHhiJyQrdqx
z6LDudLgdCeAm724iz/mzWm7L5LcgZ/kwazLBry8M7ZH2SoiJBvvPRYFgXpO0N3qRgPoyNgPDkug
ryTob+YS+bkq3LU9Y6cxq85YBbaKFtvoks/nn0NsNGwbK6ZtVj4ybeNfohzR7GuzTnfx7KItNmZy
V4eCJOLUj45os1kZ/cp9rrA/0lwYshW+teyAQPHc6sa7K8f07lEJURBL7AvWYPeeG0jWElnGx4SZ
4coWlXdvaYvvEId+XL/GSb6bXj/duG6g/WRxnyAh7xNHcxWOSbYs6B45TfFcF1X5bMxUn4WqCCMT
7Tokq2mDR0lS/z07s62fO9Ac2uzjx2HuX6qxR3+k4/ropk2Nh7k6o+p/bIzM2Mhh6leZSUWXonWk
whmcgz0O7rkmrm3hEDWBWW4ILyRmtOZUj/osu6o+HACLKL0jqAsk/lxPPzrHhA2WJu8sWrjrZppu
qjZyzCB9Cldu+XtoPq22StrHanZfkiAkSTxv8PAhIXkgAaVeAZ6iGLKshsYQFXGhOu+77X2JVVd9
S7oGFnsyxVcaQE10+bhxNfUxmlKuDtZLvDeCeXzxcmmR/Fov2rbknlSRd1MoNVf0P75MuRpumqbN
a8Kwuu2G+YX2bP0M+WRDB9d+7Yesu4olOvLjbmok9dFClkHPh0fbCRmBjPVZSxvJRpz4J7tpkbBI
aZCbgqGATjUBhS3TcGIc5U5Owqe16USfyymg8VD1FGqUxWwvCCcambHpZixWylHVixGN4X3iw+JT
NOgypsUVo9DcuBPLO3FtmAk/zwnBKpkO5HOs1Zv3f5k7k922sXSPv0rQexqHM7noBq5lSdZky0MS
pzaE4rg4D+JMvlEvenUfoV7s/ig7ieWk61YVayEgECzHPpaOzvAN/0HlW3HMARDvXaiZVXAF1CiC
kk+XNLQpiwOaft+7BR+WDiXK1Fx/alMMet9lJcROx3hoLcK9soRVmabe3ImEcZ/qWXCegDNDeabc
Wr6SLBy1DelN5/KtGzmY8EVXTdLw6SVueYnQ4rQPzPKigTh9ue8hkeyJQ1fOnuM75pq+A0dg39Gc
muSW7lwULpZaOD7bd5KgVFL61QVmjNm1lgVfCgKlOuj2n6q0Qi8Al8aNqWLWTA64iUO0UDSuawMX
04lS1ajQWeC5ETIaiucDEwavykkbeN1C1XoTPUBgx+guhHeWJe7DSP8gm5Fx27f7fgLnPFvKmE6+
V4EYDgBf+N7D08LMy2mPWo9IKQKkcexd+MreWaSVHU+gJ4r1XkF+oqkKGkuWj4eeHG9qGgB4GJrg
73pEcIJ9d1NQsP4Qm6KbVqTp89IiwOQEkllHDVQyGW+VLsriG+rQPb+KR3axH4gGtFapzpWcD0o+
yY0QI+1QrGCXKpq/UQvxUKBjN6QYKqZ+WrOoPWQ8Qki1erionKrcojLm3WMxVsjyYy/VxaXM/TGh
5GVOTasgqjbxQPDKfmZ6FWAwX3ykuhqDQoTxVHuhjxGskWBwZ8+1BLUj02+Vzd5NqDghyN4hRdE4
8da2PXVSc+mf504T3OIJvClqPyHoFr9qnZC3irZBvYlCRSZQhJcU1GVTNAQcQ23v27z9BXOpaqOG
TjwtsV6fx5E456KvF1id58uWjgfcMhgrkcDqXEgYwzdpF8/c8FEgxrPIe0U81MoAGnGvhMrBip4f
ASTwLFKbUH5IB2c+jH37VQs25gFxiRajv77DbMHC2rGmFbatRKFu0dCwAZxuCQmbaVW19QU1zPAG
aZZbiDDZpSkrKz+pG25Q4ObnuUIHFzVfaDF71EewQsOrqC/Q0FQwROsMD1IL3WsdwSvUc1tA3xOr
tYwZVpvZOg5BSrBK1gbVmHX27au6su4qE5Py1jVg65RUHktHxRUk1iN1HdW1CuhZxSG3oUYpm762
LiJdXRfWNWL9zur7d+K0j+b0kh5bcLhr+nP2UIkHpie1F1QejWXnwzMpAaOsbdQ8N1wGiM/s0wFc
0tztEXJqIs1dVjocBtN7UklpP2UCmYY9IhEU3SHg4Ah+n9r9UuiB8cmPIBrrktJe9haI5Rh/SDt7
DLTevaFNRoQTEEnKra59AgV1Vcupht5D5Z5LCSAwKafZreQlGbLcy4AH7YGYbAF3y3pnCW/GZIPY
twZd8tXhwRq+EpJFuZB0Ec3PjFpolXsUG3sNQPbwIBMRWRZ14wSr+g4rqVlWE1r3ippsNclFZhQb
RNoJqbnWnB4fdvbsuclaTzpdvmSnFpPaRecRWGC40SDnbfZxD9vPV8upEYT79feHsnVCQB7TqGo2
7PVs/f0h61Fl+/60aR88KyPvyjmjoPCDTrKQssJntpzGaKqJrqqXZabWSyP9JSptnCe5Uge0p92g
Xp8ED5HSlkvVDnG2Qcth0shhuax6Co0INLrbwqUU2XNRTfOsW+C5EC8pb0K7V7GEseQ4WeYOPk1y
mC5CNfARfUA5UjKdq7Ao7zwoMldiUMQnc/JmPXcvglzoBOoWdXila+dsNmJSLdjCH58QoGgLcmgU
dQMrXbuQFX2aiLB2mwtZ7q9QCgNa2ATvkeLXL2g3Il7pUOaQ/IDfKHZuBuGtrkDIJlWxgfBxQbl4
XskoAPVOPM9CegmSLekTYaJ1KnE9bxtL7a5DT5qWstVM5ZxlEppboClXnRJcUfy35sT1cM3RxkGM
VAPW7D7iEvUJ+wP8TNvAuSy8hCtU6laZvr+ukQNcyAiE1EUQrlpUg+ZdbIuJXO8vY9Wul3YUu/PC
0DYpbY+dZ6H2G6dV8z7OPiXp3p40QZ5tJRF8TnsF/fmkFDcQMLqJkQfupyxW7w01smgGQoRxOhR5
ShS+ZoXt2xddRkc10O1Ltyry61Ipbppw73Ksh4IbotuVnp+/F8K5NvRcgkjMHQx7DividP85q2GF
5RjtzcDrcTaQUXysZKRbA/3WNRAXBBY3V4LC2KgBcauNAOCm+YiRbT9rwXYvsqa+rBw92ji9t8Dt
KkI0BcyGMA2xtlKcriMnuw2cMl8q3R5BfC/QHhQrU0Eni25JLU66FT048EoiQTIkaalHsbbSVGIL
uS8/yZGkI1mie9u6RnHJ0OHmcod9UlyaTg0GH7iKdPU2doHC7g2hfmIlhBeQ8+LV3gj9D1YkpnTP
61t8g6m4U0BZZTXMU681jOnhqdFYzurwlaJnfCV1l6Usuwt4K7DdFLMUqw5QXmPf4MsU38Vd1qCY
l9yHIgS2GRGleVgtrYQhVjHOifE5RBIBxbMTl7alAHxqie8zpwaRWfc6bLbhyybAHrcPgpVuOO38
+7doV7nAGb/9SJ4OpqNygw+2pvY3RuSXi8ykvHN4enioO6mY+3lDE0WpjUkkrGgGkNrd2knqoVyS
TdAtlAAjXPvYCAIIC8FyIePKoVU0YitxR241+htz2dY+x42+sAe/xq5v5ev9XoX7EmvWKksakzuZ
llJPMnKvgLua9zk4dPogAZgxVIaaCyRD/FlCd+8iN33nvUaGMQ+NVaXq9nlg5zRFBj615MlLdIBp
dA4P+yRJQI9VBlmsHFyjqR1eD054mwJJgihpnyI7SNYKDbarw4OUVNEiL+T7vBLfvgVstg9gEFdQ
O1D0TvIb2LHuRqrB5RZ2YHB4IYptHo58OH8rdJkRiDg8f/7SGL57eN5aFoJ55j29GWkzsLvXpWaf
p9ibgvbgW1gxIYuloznSNSn+KTLu0kA+c0zB467ZdLW7ziCxXqZUFxGW3IhSaa+Ae8JigipIa9UW
S12SvQUp8HUZqBjXB3bzC13/p1RJups0Ixsx5P37FApAfQ5SxIafgIxGqFzIPfrddlE8yXn6Ke0g
+ZPh49yBxNCskwiDYvbhglOcLmYRPRimgUcrNc5JLeXSvQ1sn0sw/BWWQbCiHGENhNcD6xXH4GRR
5+gawk686kolvyqzmTywwiTJsa4iFVU+UyW/MFTEWTz8ASaJXyXXXb630TarZDG3HAPsryV8d7pP
oIH2/SwLrB2/Fd3VqKbdqBDIPYcEpuuliKZnqlz1jaQqCBQMX2In4iLOtm6jPL/k0skmDmjhS82F
He4EmnHt2j2CFHUZz0h7SuhDPCQcKZM6GTwD4maDlqC/CD3NnZWS/Qsfkr8B7YfLd5xkEJaKhYHp
3L0uZztDS6YBLmWoiwgynCzv5HkSxJyhJEeJrne3QRBKDD/Y7Npld6v4XXgBq6CdBegx3djAndHY
Q9mhKEMYczaWxRC5LrGguwbOuN9qaGPA8Sbin5DDgOMgC7+v85aYo7KAFgxPuXegYmGQmOqg/BCJ
bBT/S0xhE/HcfKdZ8SysnFs1by8JecUKWet5kgQfIDosKFVvQI1ak0qgxMme0CZWH85MAAYbigju
FLiEP5V065fStNLLTqv2EyHL8ezw4PVWdimotmd5aN8o2COhSRlcOZQ76BP3mzBUztmIwUfHkpdF
ppK4Ui6UL4RhlCtPwn4NfdZoGu0xaSb6US80y+OpDy5IAa+eYSI4o57VXgZ+mOBJSXVHkx/2Wpwv
NZc7WLdb86LpkJ+3/GKKEMUuCsW1WpTWB9fb66taAbaSCsP6UJZ9N/cbqZruA8Nc9z0gB98zE8zs
A/iiNqqoTT6UdEphzuEF0nAPEEntAaf+Ilukc66ZO+scqAUFl1iCByHdpqLMPjkFKq9gGovLlrVw
4SgqCUqX9dhWD7dXknUSzK3gIUD8YhFB/r2mwNMswdBG80pN77gF5UXuiF+llm8PPsT4AorrRsnu
y8rBp0fX1CWFpo9kJs4KgSIkzj+0NqIpYJIiDsEc6wEUpj72qHsPiRtOsJ8Vgjap1LUVtUP0qAIL
YRqtWGPSnE/dgDwqLlRpyVX6617D8RPxhGibRfFKBeF/nRpoNNZVyGTEe+NOlZdV4ljXVmyHU0W+
UkByb6A3efPUbGgplwrFcL+wPhCHzm10sDERQA527/7q946/QOhqrbuooAmvstd7N/4csLHeCwx6
9joUS4cC1YPrWjtMc5EMDt07O3HWoDY1JNCDGKKxBoexEw+B5UurOvNuU/KnG1L3a0UGq3JunVea
RwgNwfcKHUlv5zX0wUu5u3QL2XogChfO5z0riZqZLGaeX/OmZZJm9FiWBVrcHKUFUrtGU9IYsotB
AVtfkjqe63sdvLRvICtdWgqaA4RdK5WMG6y2MG86U76SKxd9PDlWtrADoU0ZHXtQST9wzNwGQPQ2
slNNDRdwQSWQSu8zW4FybamzPGq9qax483qv4smg6faHOPO6maSYxSyzjW691xGo9vvIuj48OMo0
kvv8Ounng3rTupVMfU07Ql+j9MFtIcJlGrj9VawrDsIAzRYQHUGi2kVgmpr9zNAaawJfOlrpflLh
NLgvp2Jv5ZQDpbu0wpZBt52PIPWTD5FcgiVk+Z4TmYRbN5Qv0fM3l9Su3kMtNWe2HqVb9OGK6y+g
MCZ7V0u2SBPCX42gjbki9Si1BxTbRGTAgDfLdWS05VpWHyvXMe5KXwkunNCvN3YSYX60R4vey1Xz
QqvJKWXJcqcCwXeUp5Et6XxZXzbojXzEb/Ei0nIQ4I5SgSxppPue+nzcVdUNbTDp3rezz0B1u83h
GU0Y/NOwGl2mUnvTNaK5qiQXIQdJw/P0Ee6nuZJ8xHqB9EkfSrXO523rKVNow/X1n0f4/gHs7keq
3tnTF3/3FsB7BAn+mxG+r8DAP0B8vzn7DPBc9CCS8h7D8Tcg4T/0Q18tgn4+0BFm+DGtkjIHgQzr
+Qj+K9MTPzZFPLykA17590aIdrzi6gugYkU9szXyBVu2dTxlDIHZB04E7st/S7Dwz2ibs9kUmrs6
9rWvP+efv/YfkdL/baL+xBzsuJ0TTqAy9x/L1ygEg0LgH5uEN0N8nwTZONMsshubt4hEiTa8ydeT
YOMFBTrB1NUBHm3YA0gBK8pX6+SvvcE/MlFHH+Obd/CMK198+ec/0JPjgzuyx/wvK+HNEK8mwTqz
wD8BrhWWIlSg40dTIM7IJGwD/ATmlFSMnhfeCU2B+hP8/J+dAwUIC28QqIqiaZapijezYFlntiLw
m9QtYOzAVk5uN5j22HWgKGdCGBoLXrX4pK23m2E4ETB9otjIjgC0c2pbQYHMMHIrqOKMD/j5wIMp
8fZIlMEsMQu2gFFD+DcsktM6DUz6hyOnQDHPML7TQFGZFl9YNnP6+jwYVoHgvesKsBahnNyBaNja
H7wa/+uBqHAg0j9npRsYU6rKjxuBa8Ow8NqwLBkr79M7DNgKzwcU0dILZ+lPn4g6J54iZA1InzZc
jm+uRtzBztBOAnHM3agK+wQ3g26OXQkyVs8a+EZN522a5uFNHm8GoihAinCvDtyqUzsPeG3PG/Sv
rwOmANKWLRMI0kwzD4v99RTYTJEKTcwwDBMqEaDNk5sE9H7HHooam0E1FOUFkPrDZgDnOsy1Lcsy
+NcTDJZlWk3Pn8xfXwoESVx90AF1rkZ7QNG+XgiyALaLuTokP005YGxP627kkDLGhkiyecYyp6BE
RZaT33gbJrIZbN47dyPhNIfC6QXLw179G9aBBu9KR4RTcDb+cCra3J+WKYBakzARU59e1iTrqj72
YGQ3oBBERjQkz0Rdx3tBPTM4KyxyRrKFE4wQLJUSgj52JXA5qDokYc4EdpcBWfh4HtgP3IyqpcNF
ojIMLv+0zgQNQsDYQGm4IAWrnVPhEAS8nYPhXCSWFvahivB8E51Q9sxCYAGPXggW+bNCUsCGUFCJ
fDsJLAQBtl8RBiSRkyykKIo1OlaCuEIE9O1+/EnioA2lFlsBiHSKuZOCpfnYK1LRz6hJ4QxN/mzI
w437+mAcLshXmROH56kdCXww5tirgbIia1zVBVYMFmnkmzkge9QF5yYukjCjDpnVaR2LisFnNzJk
5likmiTIGjTux59cDSbBpODglAH3MxFD/fnEZsGk1jFyFggSBu6bkE1CQjKEn5yLkN8Mi0LKMOcn
GDByVo2uKbEWDI4EKqzEjESNb2eB6ioJBa4siI1QxDvBGjOiJfrzUTUifaKhwmJQVWoqgrra2+SB
OsMZAYlFgVXo6vMdelo7gjLP+PuBTJk4gPqiivMBb/VNpV0WJsU16EsWXRnrpaJ7QvESjNTRZWaF
/UBeQFmJZaCpbxNpeeDTDguEMIHNMOyWE1sHNElG3w+c/6pJP4VFRaH1Z603EgvySOqvhNDcJKc3
C7jvjL0fNKrtApADWTJxx9toySJ9Gq5Ijh9bI1w4uexBVTnQR84BtwMtF048rkCTDsabaIm7wbB0
omZ60S+n5ontBsStxq4D5oDCDJECieLPbkibmJFqgjWAX06z/6iioTG2HQ8mYTjwaDqgh/zjuUjn
iVCSaIlavPpnzoM/cH18Q25MwNB/OQA7/Kfilf7b//sDXyENPw7w0skf2vUDbuPoBwd9huehn3v6
w/N/HXWmDmiDV//5FX1w+Dsvv/7yBn/800d/6+u7+vrNS/8p3+WPXnf4j+7lZT5rzv2PW+2Kx10E
S7N8Kl7DLg6N5u+v55//OHq1r86C3xv+fBfs3k0Y/lfkYv3d6/Gf27h/8x94d1flb/4It+rYPzLZ
xdnTo/f0daTvgIzRI3v+LjsW3XiGu/wNA3vVjn+vX/Nzz3T00Cnj+tHRyM8N6fEjA8Y7HvfQ2xs7
7uzpCzsgevczdNFz62zsX7io8l3ipq8n2z60o8YOPId6ugsqLBNej/3S5Rk/+FOeP+XHQz+3T8YO
fel/Ab36ZuRDS2LsyEtOE2icR9PxXOYfO/LVrtvl/hH27KVaOHrk6qlO362ffvvfI3TfSx1u7OjX
uxb1ntcT8lLcGjvwtnr6fLzPXypGYwce7tvf/l3ujpceJYihEDN+cECb7Jp3t+nRKnmpcIwd/m6X
vFtXfvEOb5y0+O0/X1/wcCm8lA9G/wk/2UXp0Sf6kpKPHhlRx/x44Oc8d+zA97vPxBFH801/eMge
x48c76rIf3NLqsohKRs9eLRriX6OZ+Q51xk79AeunEccnL7OwLA+1OcUYuzQvycUfIAqD+HiXwvY
flcHbOTYCD576e7xjcLxS29u7Jxs0vwpSo8i2G8tr9Fj//bv1j9e3N/6qr8/9s8C9m+44h/D+K94
4Z/92nGOMvzEY/S0y//1fwAAAP//</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a:pPr>
          <a:endParaRPr lang="es-ES" sz="900" b="0" i="0" u="none" strike="noStrike" baseline="0">
            <a:solidFill>
              <a:prstClr val="white">
                <a:lumMod val="95000"/>
              </a:prstClr>
            </a:solidFill>
            <a:latin typeface="Calibri" panose="020F0502020204030204"/>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30000"/>
          </a:schemeClr>
        </a:solidFill>
        <a:round/>
      </a:ln>
    </cs:spPr>
  </cs:gridlineMajor>
  <cs:gridlineMinor>
    <cs:lnRef idx="0"/>
    <cs:fillRef idx="0"/>
    <cs:effectRef idx="0"/>
    <cs:fontRef idx="minor">
      <a:schemeClr val="lt1"/>
    </cs:fontRef>
    <cs:spPr>
      <a:ln>
        <a:solidFill>
          <a:schemeClr val="lt1">
            <a:lumMod val="95000"/>
            <a:alpha val="3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12/6/2018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12/6/2018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Documento_de_Microsoft_Word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39E6FB-3A8C-46B4-93A5-0C4577A7D2D6}"/>
              </a:ext>
            </a:extLst>
          </p:cNvPr>
          <p:cNvSpPr>
            <a:spLocks noGrp="1"/>
          </p:cNvSpPr>
          <p:nvPr>
            <p:ph type="ctrTitle"/>
          </p:nvPr>
        </p:nvSpPr>
        <p:spPr>
          <a:xfrm>
            <a:off x="1234758" y="3013238"/>
            <a:ext cx="7315200" cy="553954"/>
          </a:xfrm>
        </p:spPr>
        <p:txBody>
          <a:bodyPr>
            <a:normAutofit/>
          </a:bodyPr>
          <a:lstStyle/>
          <a:p>
            <a:pPr algn="ctr"/>
            <a:r>
              <a:rPr lang="es-MX" sz="2000" dirty="0">
                <a:solidFill>
                  <a:schemeClr val="accent6">
                    <a:lumMod val="50000"/>
                  </a:schemeClr>
                </a:solidFill>
              </a:rPr>
              <a:t>Barranquilla ,Colombia</a:t>
            </a:r>
          </a:p>
        </p:txBody>
      </p:sp>
      <p:sp>
        <p:nvSpPr>
          <p:cNvPr id="3" name="Subtítulo 2">
            <a:extLst>
              <a:ext uri="{FF2B5EF4-FFF2-40B4-BE49-F238E27FC236}">
                <a16:creationId xmlns:a16="http://schemas.microsoft.com/office/drawing/2014/main" xmlns="" id="{E7F25643-ED7D-4FDD-AA67-C85BF5EA2975}"/>
              </a:ext>
            </a:extLst>
          </p:cNvPr>
          <p:cNvSpPr>
            <a:spLocks noGrp="1"/>
          </p:cNvSpPr>
          <p:nvPr>
            <p:ph type="subTitle" idx="1"/>
          </p:nvPr>
        </p:nvSpPr>
        <p:spPr>
          <a:xfrm>
            <a:off x="1100014" y="3749878"/>
            <a:ext cx="7315200" cy="1753299"/>
          </a:xfrm>
        </p:spPr>
        <p:txBody>
          <a:bodyPr>
            <a:normAutofit fontScale="92500"/>
          </a:bodyPr>
          <a:lstStyle/>
          <a:p>
            <a:pPr algn="ctr">
              <a:lnSpc>
                <a:spcPct val="115000"/>
              </a:lnSpc>
            </a:pPr>
            <a:r>
              <a:rPr lang="es-MX" sz="2800" b="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 índice de calidad de vivienda como complemento de la medición del rezago cualitativo. Un ejercicio para México y Morelos.</a:t>
            </a:r>
            <a:endParaRPr lang="es-MX" sz="2800" b="1" kern="0" dirty="0">
              <a:solidFill>
                <a:schemeClr val="tx1"/>
              </a:solidFill>
              <a:latin typeface="Cambria" panose="02040503050406030204" pitchFamily="18" charset="0"/>
              <a:ea typeface="Times New Roman" panose="02020603050405020304" pitchFamily="18" charset="0"/>
              <a:cs typeface="Times New Roman" panose="02020603050405020304" pitchFamily="18" charset="0"/>
            </a:endParaRPr>
          </a:p>
          <a:p>
            <a:endParaRPr lang="es-MX" dirty="0"/>
          </a:p>
        </p:txBody>
      </p:sp>
      <p:sp>
        <p:nvSpPr>
          <p:cNvPr id="4" name="CuadroTexto 3">
            <a:extLst>
              <a:ext uri="{FF2B5EF4-FFF2-40B4-BE49-F238E27FC236}">
                <a16:creationId xmlns:a16="http://schemas.microsoft.com/office/drawing/2014/main" xmlns="" id="{7F3B1063-D65A-4611-8976-F268C458407D}"/>
              </a:ext>
            </a:extLst>
          </p:cNvPr>
          <p:cNvSpPr txBox="1"/>
          <p:nvPr/>
        </p:nvSpPr>
        <p:spPr>
          <a:xfrm>
            <a:off x="1388385" y="804220"/>
            <a:ext cx="7007945" cy="2246769"/>
          </a:xfrm>
          <a:prstGeom prst="rect">
            <a:avLst/>
          </a:prstGeom>
          <a:noFill/>
        </p:spPr>
        <p:txBody>
          <a:bodyPr wrap="square" rtlCol="0">
            <a:spAutoFit/>
          </a:bodyPr>
          <a:lstStyle/>
          <a:p>
            <a:pPr algn="ctr"/>
            <a:r>
              <a:rPr lang="es-ES" sz="2800" dirty="0"/>
              <a:t>XIII Seminario internacional de investigación urbana y regional </a:t>
            </a:r>
          </a:p>
          <a:p>
            <a:pPr algn="ctr"/>
            <a:r>
              <a:rPr lang="es-ES" sz="2800" dirty="0"/>
              <a:t>Asimetrías del desarrollo Nacional y Regional:</a:t>
            </a:r>
          </a:p>
          <a:p>
            <a:pPr algn="ctr"/>
            <a:r>
              <a:rPr lang="es-ES" sz="2800" dirty="0"/>
              <a:t>La oportunidad de las redes de ciudades</a:t>
            </a:r>
          </a:p>
          <a:p>
            <a:pPr algn="ctr"/>
            <a:endParaRPr lang="es-MX" sz="2800" b="1" dirty="0">
              <a:solidFill>
                <a:srgbClr val="C00000"/>
              </a:solidFill>
            </a:endParaRPr>
          </a:p>
        </p:txBody>
      </p:sp>
      <p:sp>
        <p:nvSpPr>
          <p:cNvPr id="5" name="CuadroTexto 4">
            <a:extLst>
              <a:ext uri="{FF2B5EF4-FFF2-40B4-BE49-F238E27FC236}">
                <a16:creationId xmlns:a16="http://schemas.microsoft.com/office/drawing/2014/main" xmlns="" id="{8E1014DD-7D9C-41FE-8213-83FF3C4A7F74}"/>
              </a:ext>
            </a:extLst>
          </p:cNvPr>
          <p:cNvSpPr txBox="1"/>
          <p:nvPr/>
        </p:nvSpPr>
        <p:spPr>
          <a:xfrm>
            <a:off x="9806730" y="2557128"/>
            <a:ext cx="2088858" cy="2585323"/>
          </a:xfrm>
          <a:prstGeom prst="rect">
            <a:avLst/>
          </a:prstGeom>
          <a:noFill/>
        </p:spPr>
        <p:txBody>
          <a:bodyPr wrap="square" rtlCol="0">
            <a:spAutoFit/>
          </a:bodyPr>
          <a:lstStyle/>
          <a:p>
            <a:endParaRPr lang="es-MX" dirty="0"/>
          </a:p>
          <a:p>
            <a:endParaRPr lang="es-MX" dirty="0"/>
          </a:p>
          <a:p>
            <a:endParaRPr lang="es-MX" dirty="0"/>
          </a:p>
          <a:p>
            <a:endParaRPr lang="es-MX" dirty="0"/>
          </a:p>
          <a:p>
            <a:r>
              <a:rPr lang="es-MX" dirty="0"/>
              <a:t>Guillermo Olivera y Olga Serrano</a:t>
            </a:r>
          </a:p>
          <a:p>
            <a:endParaRPr lang="es-MX" dirty="0"/>
          </a:p>
          <a:p>
            <a:endParaRPr lang="es-MX" dirty="0"/>
          </a:p>
          <a:p>
            <a:pPr algn="ctr"/>
            <a:r>
              <a:rPr lang="es-MX" dirty="0"/>
              <a:t>CRIM-UNAM</a:t>
            </a:r>
          </a:p>
        </p:txBody>
      </p:sp>
    </p:spTree>
    <p:extLst>
      <p:ext uri="{BB962C8B-B14F-4D97-AF65-F5344CB8AC3E}">
        <p14:creationId xmlns:p14="http://schemas.microsoft.com/office/powerpoint/2010/main" val="268451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B9F690-700E-4BFA-8BE0-A24D7A8CF8AA}"/>
              </a:ext>
            </a:extLst>
          </p:cNvPr>
          <p:cNvSpPr>
            <a:spLocks noGrp="1"/>
          </p:cNvSpPr>
          <p:nvPr>
            <p:ph type="title"/>
          </p:nvPr>
        </p:nvSpPr>
        <p:spPr/>
        <p:txBody>
          <a:bodyPr/>
          <a:lstStyle/>
          <a:p>
            <a:r>
              <a:rPr lang="es-MX" dirty="0">
                <a:solidFill>
                  <a:srgbClr val="FF0000"/>
                </a:solidFill>
              </a:rPr>
              <a:t>Resultados</a:t>
            </a:r>
          </a:p>
        </p:txBody>
      </p:sp>
      <p:sp>
        <p:nvSpPr>
          <p:cNvPr id="3" name="Marcador de contenido 2">
            <a:extLst>
              <a:ext uri="{FF2B5EF4-FFF2-40B4-BE49-F238E27FC236}">
                <a16:creationId xmlns:a16="http://schemas.microsoft.com/office/drawing/2014/main" xmlns="" id="{158BCA73-52E1-456A-9569-0FD2656F964A}"/>
              </a:ext>
            </a:extLst>
          </p:cNvPr>
          <p:cNvSpPr>
            <a:spLocks noGrp="1"/>
          </p:cNvSpPr>
          <p:nvPr>
            <p:ph idx="1"/>
          </p:nvPr>
        </p:nvSpPr>
        <p:spPr/>
        <p:txBody>
          <a:bodyPr>
            <a:normAutofit/>
          </a:bodyPr>
          <a:lstStyle/>
          <a:p>
            <a:pPr marR="38100" algn="just">
              <a:lnSpc>
                <a:spcPts val="1600"/>
              </a:lnSpc>
              <a:spcAft>
                <a:spcPts val="0"/>
              </a:spcAft>
            </a:pPr>
            <a:r>
              <a:rPr lang="es-MX" sz="2400" dirty="0">
                <a:solidFill>
                  <a:schemeClr val="tx1"/>
                </a:solidFill>
              </a:rPr>
              <a:t>L</a:t>
            </a:r>
            <a:r>
              <a:rPr lang="es-MX" sz="2400" dirty="0">
                <a:solidFill>
                  <a:schemeClr val="tx1"/>
                </a:solidFill>
                <a:ea typeface="Calibri" panose="020F0502020204030204" pitchFamily="34" charset="0"/>
                <a:cs typeface="Times New Roman" panose="02020603050405020304" pitchFamily="18" charset="0"/>
              </a:rPr>
              <a:t>os indicadores simples  que más aportan al ICV son las variables relacionadas con las condiciones sanitarias, p e, si la vivienda cuenta con agua entubada, servicio sanitario, taza de baño exclusiva y drenaje</a:t>
            </a:r>
            <a:endParaRPr lang="es-MX" sz="2400" dirty="0">
              <a:solidFill>
                <a:schemeClr val="tx1"/>
              </a:solidFill>
            </a:endParaRPr>
          </a:p>
          <a:p>
            <a:pPr marL="0" marR="38100" indent="0" algn="just">
              <a:lnSpc>
                <a:spcPts val="1600"/>
              </a:lnSpc>
              <a:spcAft>
                <a:spcPts val="0"/>
              </a:spcAft>
              <a:buNone/>
            </a:pPr>
            <a:endParaRPr lang="es-MX" sz="2400" dirty="0">
              <a:solidFill>
                <a:schemeClr val="tx1"/>
              </a:solidFill>
            </a:endParaRPr>
          </a:p>
          <a:p>
            <a:pPr marR="38100" algn="just">
              <a:lnSpc>
                <a:spcPts val="1600"/>
              </a:lnSpc>
              <a:spcAft>
                <a:spcPts val="0"/>
              </a:spcAft>
            </a:pPr>
            <a:r>
              <a:rPr lang="es-MX" sz="2400" dirty="0">
                <a:solidFill>
                  <a:schemeClr val="tx1"/>
                </a:solidFill>
                <a:ea typeface="Calibri" panose="020F0502020204030204" pitchFamily="34" charset="0"/>
                <a:cs typeface="Times New Roman" panose="02020603050405020304" pitchFamily="18" charset="0"/>
              </a:rPr>
              <a:t>Los resultados del índice de calidad se encuentra altamente relacionado con el índice de marginación, niveles de escolaridad, tasas de fecundidad y otras variables sociodemográficas. </a:t>
            </a:r>
          </a:p>
          <a:p>
            <a:endParaRPr lang="es-MX" dirty="0"/>
          </a:p>
        </p:txBody>
      </p:sp>
      <p:sp>
        <p:nvSpPr>
          <p:cNvPr id="4" name="Marcador de texto 3">
            <a:extLst>
              <a:ext uri="{FF2B5EF4-FFF2-40B4-BE49-F238E27FC236}">
                <a16:creationId xmlns:a16="http://schemas.microsoft.com/office/drawing/2014/main" xmlns="" id="{A76AAB5B-0D61-4A59-9FF5-9523DD7E03D0}"/>
              </a:ext>
            </a:extLst>
          </p:cNvPr>
          <p:cNvSpPr>
            <a:spLocks noGrp="1"/>
          </p:cNvSpPr>
          <p:nvPr>
            <p:ph type="body" sz="half" idx="2"/>
          </p:nvPr>
        </p:nvSpPr>
        <p:spPr/>
        <p:txBody>
          <a:bodyPr/>
          <a:lstStyle/>
          <a:p>
            <a:endParaRPr lang="es-MX" dirty="0"/>
          </a:p>
        </p:txBody>
      </p:sp>
    </p:spTree>
    <p:extLst>
      <p:ext uri="{BB962C8B-B14F-4D97-AF65-F5344CB8AC3E}">
        <p14:creationId xmlns:p14="http://schemas.microsoft.com/office/powerpoint/2010/main" val="280218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9450F2-B818-43EE-98F1-7FAB9B5E49B5}"/>
              </a:ext>
            </a:extLst>
          </p:cNvPr>
          <p:cNvSpPr>
            <a:spLocks noGrp="1"/>
          </p:cNvSpPr>
          <p:nvPr>
            <p:ph type="title"/>
          </p:nvPr>
        </p:nvSpPr>
        <p:spPr>
          <a:xfrm>
            <a:off x="108378" y="1236226"/>
            <a:ext cx="2834640" cy="2377440"/>
          </a:xfrm>
        </p:spPr>
        <p:txBody>
          <a:bodyPr/>
          <a:lstStyle/>
          <a:p>
            <a:r>
              <a:rPr lang="es-MX" dirty="0">
                <a:solidFill>
                  <a:schemeClr val="accent6"/>
                </a:solidFill>
              </a:rPr>
              <a:t>Resultados</a:t>
            </a:r>
          </a:p>
        </p:txBody>
      </p:sp>
      <p:sp>
        <p:nvSpPr>
          <p:cNvPr id="4" name="Marcador de texto 3">
            <a:extLst>
              <a:ext uri="{FF2B5EF4-FFF2-40B4-BE49-F238E27FC236}">
                <a16:creationId xmlns:a16="http://schemas.microsoft.com/office/drawing/2014/main" xmlns="" id="{5C6EF558-4DD9-4960-BB5E-04882014600D}"/>
              </a:ext>
            </a:extLst>
          </p:cNvPr>
          <p:cNvSpPr>
            <a:spLocks noGrp="1"/>
          </p:cNvSpPr>
          <p:nvPr>
            <p:ph type="body" sz="half" idx="2"/>
          </p:nvPr>
        </p:nvSpPr>
        <p:spPr/>
        <p:txBody>
          <a:bodyPr/>
          <a:lstStyle/>
          <a:p>
            <a:endParaRPr lang="es-MX" dirty="0"/>
          </a:p>
        </p:txBody>
      </p:sp>
      <p:graphicFrame>
        <p:nvGraphicFramePr>
          <p:cNvPr id="5" name="Marcador de contenido 4">
            <a:extLst>
              <a:ext uri="{FF2B5EF4-FFF2-40B4-BE49-F238E27FC236}">
                <a16:creationId xmlns:a16="http://schemas.microsoft.com/office/drawing/2014/main" xmlns="" id="{011C7938-B007-474E-BB3A-7DA37927C55B}"/>
              </a:ext>
            </a:extLst>
          </p:cNvPr>
          <p:cNvGraphicFramePr>
            <a:graphicFrameLocks noGrp="1"/>
          </p:cNvGraphicFramePr>
          <p:nvPr>
            <p:ph idx="1"/>
            <p:extLst>
              <p:ext uri="{D42A27DB-BD31-4B8C-83A1-F6EECF244321}">
                <p14:modId xmlns:p14="http://schemas.microsoft.com/office/powerpoint/2010/main" val="2757688420"/>
              </p:ext>
            </p:extLst>
          </p:nvPr>
        </p:nvGraphicFramePr>
        <p:xfrm>
          <a:off x="3867150" y="868363"/>
          <a:ext cx="7315200" cy="521519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a:extLst>
              <a:ext uri="{FF2B5EF4-FFF2-40B4-BE49-F238E27FC236}">
                <a16:creationId xmlns:a16="http://schemas.microsoft.com/office/drawing/2014/main" xmlns="" id="{327B0DC3-E2C0-47DA-908C-D31B91202A64}"/>
              </a:ext>
            </a:extLst>
          </p:cNvPr>
          <p:cNvSpPr/>
          <p:nvPr/>
        </p:nvSpPr>
        <p:spPr>
          <a:xfrm>
            <a:off x="4507290" y="6083559"/>
            <a:ext cx="3982180" cy="400110"/>
          </a:xfrm>
          <a:prstGeom prst="rect">
            <a:avLst/>
          </a:prstGeom>
        </p:spPr>
        <p:txBody>
          <a:bodyPr wrap="none">
            <a:spAutoFit/>
          </a:bodyPr>
          <a:lstStyle/>
          <a:p>
            <a:r>
              <a:rPr lang="es-MX" sz="1000" dirty="0"/>
              <a:t>Fuente: cálculos propios en base a la Encuesta Intercensal 2015 Nacional</a:t>
            </a:r>
          </a:p>
          <a:p>
            <a:endParaRPr lang="es-MX" sz="1000" dirty="0"/>
          </a:p>
        </p:txBody>
      </p:sp>
    </p:spTree>
    <p:extLst>
      <p:ext uri="{BB962C8B-B14F-4D97-AF65-F5344CB8AC3E}">
        <p14:creationId xmlns:p14="http://schemas.microsoft.com/office/powerpoint/2010/main" val="346553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C2D8C8-636C-47E2-A549-ABC9BDBE705B}"/>
              </a:ext>
            </a:extLst>
          </p:cNvPr>
          <p:cNvSpPr>
            <a:spLocks noGrp="1"/>
          </p:cNvSpPr>
          <p:nvPr>
            <p:ph type="title"/>
          </p:nvPr>
        </p:nvSpPr>
        <p:spPr>
          <a:xfrm>
            <a:off x="252919" y="1123837"/>
            <a:ext cx="2322330" cy="4601183"/>
          </a:xfrm>
        </p:spPr>
        <p:txBody>
          <a:bodyPr/>
          <a:lstStyle/>
          <a:p>
            <a:r>
              <a:rPr lang="es-MX" dirty="0">
                <a:solidFill>
                  <a:schemeClr val="accent6"/>
                </a:solidFill>
              </a:rPr>
              <a:t>Resultados</a:t>
            </a:r>
          </a:p>
        </p:txBody>
      </p:sp>
      <p:sp>
        <p:nvSpPr>
          <p:cNvPr id="3" name="Marcador de contenido 2">
            <a:extLst>
              <a:ext uri="{FF2B5EF4-FFF2-40B4-BE49-F238E27FC236}">
                <a16:creationId xmlns:a16="http://schemas.microsoft.com/office/drawing/2014/main" xmlns="" id="{A466C353-A236-4CD8-939C-AC87D1E77B6B}"/>
              </a:ext>
            </a:extLst>
          </p:cNvPr>
          <p:cNvSpPr>
            <a:spLocks noGrp="1"/>
          </p:cNvSpPr>
          <p:nvPr>
            <p:ph sz="half" idx="1"/>
          </p:nvPr>
        </p:nvSpPr>
        <p:spPr/>
        <p:txBody>
          <a:bodyPr>
            <a:normAutofit fontScale="92500"/>
          </a:bodyPr>
          <a:lstStyle/>
          <a:p>
            <a:pPr marL="0" indent="0">
              <a:buNone/>
            </a:pPr>
            <a:r>
              <a:rPr lang="es-MX" b="1" dirty="0"/>
              <a:t>Regionalización según calidad de la vivienda en México</a:t>
            </a:r>
          </a:p>
          <a:p>
            <a:r>
              <a:rPr lang="es-MX" dirty="0"/>
              <a:t>Región 1: Aguas Calientes, jalisco, N, León, </a:t>
            </a:r>
            <a:r>
              <a:rPr lang="es-MX" dirty="0" err="1"/>
              <a:t>CdMx</a:t>
            </a:r>
            <a:r>
              <a:rPr lang="es-MX" dirty="0"/>
              <a:t>, Coahuila, Tamaulipas, Sonora, B.C. Sur, México, Tlaxcala, Guanajuato, Querétaro, Sinaloa, Q. Roo, Nayarit, Hidalgo </a:t>
            </a:r>
            <a:r>
              <a:rPr lang="es-MX" dirty="0" err="1"/>
              <a:t>Morelo</a:t>
            </a:r>
            <a:r>
              <a:rPr lang="es-MX" dirty="0"/>
              <a:t>, </a:t>
            </a:r>
            <a:r>
              <a:rPr lang="es-MX" dirty="0" err="1"/>
              <a:t>S.L.Potosí</a:t>
            </a:r>
            <a:r>
              <a:rPr lang="es-MX" dirty="0"/>
              <a:t>, Yucatán, Puebla Michoacán, Colima, B.C., y Chihuahua</a:t>
            </a:r>
          </a:p>
          <a:p>
            <a:r>
              <a:rPr lang="es-MX" dirty="0"/>
              <a:t>Región 2: Campeche, Veracruz y Tabasco</a:t>
            </a:r>
          </a:p>
          <a:p>
            <a:r>
              <a:rPr lang="es-MX" dirty="0"/>
              <a:t>Región 3: Durango y Zacatecas</a:t>
            </a:r>
          </a:p>
          <a:p>
            <a:r>
              <a:rPr lang="es-MX" dirty="0"/>
              <a:t>Región 4: Guerrero y Oaxaca</a:t>
            </a:r>
          </a:p>
          <a:p>
            <a:r>
              <a:rPr lang="es-MX" dirty="0"/>
              <a:t>Región 5: Chiapas</a:t>
            </a:r>
          </a:p>
        </p:txBody>
      </p:sp>
      <p:pic>
        <p:nvPicPr>
          <p:cNvPr id="5" name="Marcador de contenido 4">
            <a:extLst>
              <a:ext uri="{FF2B5EF4-FFF2-40B4-BE49-F238E27FC236}">
                <a16:creationId xmlns:a16="http://schemas.microsoft.com/office/drawing/2014/main" xmlns="" id="{E7EF452B-25AD-4A31-9C93-7B1E8C716910}"/>
              </a:ext>
            </a:extLst>
          </p:cNvPr>
          <p:cNvPicPr>
            <a:picLocks noGrp="1"/>
          </p:cNvPicPr>
          <p:nvPr>
            <p:ph sz="half" idx="2"/>
          </p:nvPr>
        </p:nvPicPr>
        <p:blipFill>
          <a:blip r:embed="rId2"/>
          <a:stretch>
            <a:fillRect/>
          </a:stretch>
        </p:blipFill>
        <p:spPr>
          <a:xfrm>
            <a:off x="7053087" y="757210"/>
            <a:ext cx="4236953" cy="4890782"/>
          </a:xfrm>
          <a:prstGeom prst="rect">
            <a:avLst/>
          </a:prstGeom>
        </p:spPr>
      </p:pic>
      <p:sp>
        <p:nvSpPr>
          <p:cNvPr id="6" name="Rectángulo 5">
            <a:extLst>
              <a:ext uri="{FF2B5EF4-FFF2-40B4-BE49-F238E27FC236}">
                <a16:creationId xmlns:a16="http://schemas.microsoft.com/office/drawing/2014/main" xmlns="" id="{325192D2-34A7-4FF2-B3CD-7132319E49C5}"/>
              </a:ext>
            </a:extLst>
          </p:cNvPr>
          <p:cNvSpPr/>
          <p:nvPr/>
        </p:nvSpPr>
        <p:spPr>
          <a:xfrm>
            <a:off x="7738842" y="5401771"/>
            <a:ext cx="3982180" cy="400110"/>
          </a:xfrm>
          <a:prstGeom prst="rect">
            <a:avLst/>
          </a:prstGeom>
        </p:spPr>
        <p:txBody>
          <a:bodyPr wrap="none">
            <a:spAutoFit/>
          </a:bodyPr>
          <a:lstStyle/>
          <a:p>
            <a:r>
              <a:rPr lang="es-MX" sz="1000" dirty="0"/>
              <a:t>Fuente: cálculos propios en base a la Encuesta Intercensal 2015 Nacional</a:t>
            </a:r>
          </a:p>
          <a:p>
            <a:endParaRPr lang="es-MX" sz="1000" dirty="0"/>
          </a:p>
        </p:txBody>
      </p:sp>
    </p:spTree>
    <p:extLst>
      <p:ext uri="{BB962C8B-B14F-4D97-AF65-F5344CB8AC3E}">
        <p14:creationId xmlns:p14="http://schemas.microsoft.com/office/powerpoint/2010/main" val="49751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7DFCFE-2FC9-4C08-88CF-6C111B23BA50}"/>
              </a:ext>
            </a:extLst>
          </p:cNvPr>
          <p:cNvSpPr>
            <a:spLocks noGrp="1"/>
          </p:cNvSpPr>
          <p:nvPr>
            <p:ph type="title"/>
          </p:nvPr>
        </p:nvSpPr>
        <p:spPr/>
        <p:txBody>
          <a:bodyPr/>
          <a:lstStyle/>
          <a:p>
            <a:r>
              <a:rPr lang="es-MX" dirty="0">
                <a:solidFill>
                  <a:schemeClr val="accent6"/>
                </a:solidFill>
              </a:rPr>
              <a:t>Resultados</a:t>
            </a:r>
          </a:p>
        </p:txBody>
      </p:sp>
      <p:sp>
        <p:nvSpPr>
          <p:cNvPr id="4" name="Marcador de texto 3">
            <a:extLst>
              <a:ext uri="{FF2B5EF4-FFF2-40B4-BE49-F238E27FC236}">
                <a16:creationId xmlns:a16="http://schemas.microsoft.com/office/drawing/2014/main" xmlns="" id="{A8C4F4CB-4E52-4CE1-BC51-970AA3F3574E}"/>
              </a:ext>
            </a:extLst>
          </p:cNvPr>
          <p:cNvSpPr>
            <a:spLocks noGrp="1"/>
          </p:cNvSpPr>
          <p:nvPr>
            <p:ph type="body" sz="half" idx="2"/>
          </p:nvPr>
        </p:nvSpPr>
        <p:spPr/>
        <p:txBody>
          <a:bodyPr/>
          <a:lstStyle/>
          <a:p>
            <a:endParaRPr lang="es-MX" dirty="0"/>
          </a:p>
        </p:txBody>
      </p:sp>
      <mc:AlternateContent xmlns:mc="http://schemas.openxmlformats.org/markup-compatibility/2006">
        <mc:Choice xmlns:cx4="http://schemas.microsoft.com/office/drawing/2016/5/10/chartex" xmlns="" Requires="cx4">
          <p:graphicFrame>
            <p:nvGraphicFramePr>
              <p:cNvPr id="5" name="Marcador de contenido 4">
                <a:extLst>
                  <a:ext uri="{FF2B5EF4-FFF2-40B4-BE49-F238E27FC236}">
                    <a16:creationId xmlns:a16="http://schemas.microsoft.com/office/drawing/2014/main" id="{84755AC7-FB64-4E83-9E25-78703354E279}"/>
                  </a:ext>
                </a:extLst>
              </p:cNvPr>
              <p:cNvGraphicFramePr>
                <a:graphicFrameLocks noGrp="1"/>
              </p:cNvGraphicFramePr>
              <p:nvPr>
                <p:ph idx="1"/>
                <p:extLst>
                  <p:ext uri="{D42A27DB-BD31-4B8C-83A1-F6EECF244321}">
                    <p14:modId xmlns:p14="http://schemas.microsoft.com/office/powerpoint/2010/main" val="1312138380"/>
                  </p:ext>
                </p:extLst>
              </p:nvPr>
            </p:nvGraphicFramePr>
            <p:xfrm>
              <a:off x="3867150" y="868363"/>
              <a:ext cx="7315200" cy="512127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Marcador de contenido 4">
                <a:extLst>
                  <a:ext uri="{FF2B5EF4-FFF2-40B4-BE49-F238E27FC236}">
                    <a16:creationId xmlns:a16="http://schemas.microsoft.com/office/drawing/2014/main" xmlns="" xmlns:cx4="http://schemas.microsoft.com/office/drawing/2016/5/10/chartex" id="{84755AC7-FB64-4E83-9E25-78703354E279}"/>
                  </a:ext>
                </a:extLst>
              </p:cNvPr>
              <p:cNvPicPr>
                <a:picLocks noGrp="1" noRot="1" noChangeAspect="1" noMove="1" noResize="1" noEditPoints="1" noAdjustHandles="1" noChangeArrowheads="1" noChangeShapeType="1"/>
              </p:cNvPicPr>
              <p:nvPr/>
            </p:nvPicPr>
            <p:blipFill>
              <a:blip r:embed="rId3"/>
              <a:stretch>
                <a:fillRect/>
              </a:stretch>
            </p:blipFill>
            <p:spPr>
              <a:xfrm>
                <a:off x="3867150" y="868363"/>
                <a:ext cx="7315200" cy="5121275"/>
              </a:xfrm>
              <a:prstGeom prst="rect">
                <a:avLst/>
              </a:prstGeom>
            </p:spPr>
          </p:pic>
        </mc:Fallback>
      </mc:AlternateContent>
      <p:sp>
        <p:nvSpPr>
          <p:cNvPr id="6" name="Rectángulo 5">
            <a:extLst>
              <a:ext uri="{FF2B5EF4-FFF2-40B4-BE49-F238E27FC236}">
                <a16:creationId xmlns:a16="http://schemas.microsoft.com/office/drawing/2014/main" xmlns="" id="{CABA397D-4E4D-490E-9A7E-A35CCEAF317E}"/>
              </a:ext>
            </a:extLst>
          </p:cNvPr>
          <p:cNvSpPr/>
          <p:nvPr/>
        </p:nvSpPr>
        <p:spPr>
          <a:xfrm>
            <a:off x="3867150" y="5989637"/>
            <a:ext cx="3982180" cy="400110"/>
          </a:xfrm>
          <a:prstGeom prst="rect">
            <a:avLst/>
          </a:prstGeom>
        </p:spPr>
        <p:txBody>
          <a:bodyPr wrap="none">
            <a:spAutoFit/>
          </a:bodyPr>
          <a:lstStyle/>
          <a:p>
            <a:r>
              <a:rPr lang="es-MX" sz="1000" dirty="0"/>
              <a:t>Fuente: cálculos propios en base a la Encuesta Intercensal 2015 Nacional</a:t>
            </a:r>
          </a:p>
          <a:p>
            <a:endParaRPr lang="es-MX" sz="1000" dirty="0"/>
          </a:p>
        </p:txBody>
      </p:sp>
    </p:spTree>
    <p:extLst>
      <p:ext uri="{BB962C8B-B14F-4D97-AF65-F5344CB8AC3E}">
        <p14:creationId xmlns:p14="http://schemas.microsoft.com/office/powerpoint/2010/main" val="9728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9FD004-D7CC-4B3C-87DA-A38337D73AD8}"/>
              </a:ext>
            </a:extLst>
          </p:cNvPr>
          <p:cNvSpPr>
            <a:spLocks noGrp="1"/>
          </p:cNvSpPr>
          <p:nvPr>
            <p:ph type="title"/>
          </p:nvPr>
        </p:nvSpPr>
        <p:spPr/>
        <p:txBody>
          <a:bodyPr/>
          <a:lstStyle/>
          <a:p>
            <a:r>
              <a:rPr lang="es-MX" dirty="0">
                <a:solidFill>
                  <a:schemeClr val="accent6"/>
                </a:solidFill>
              </a:rPr>
              <a:t>Resultados</a:t>
            </a:r>
            <a:br>
              <a:rPr lang="es-MX" dirty="0">
                <a:solidFill>
                  <a:schemeClr val="accent6"/>
                </a:solidFill>
              </a:rPr>
            </a:br>
            <a:r>
              <a:rPr lang="es-MX" dirty="0">
                <a:solidFill>
                  <a:schemeClr val="accent6"/>
                </a:solidFill>
              </a:rPr>
              <a:t>Morelos</a:t>
            </a:r>
            <a:br>
              <a:rPr lang="es-MX" dirty="0">
                <a:solidFill>
                  <a:schemeClr val="accent6"/>
                </a:solidFill>
              </a:rPr>
            </a:br>
            <a:endParaRPr lang="es-MX" dirty="0">
              <a:solidFill>
                <a:schemeClr val="accent6"/>
              </a:solidFill>
            </a:endParaRPr>
          </a:p>
        </p:txBody>
      </p:sp>
      <p:graphicFrame>
        <p:nvGraphicFramePr>
          <p:cNvPr id="5" name="Marcador de contenido 4">
            <a:extLst>
              <a:ext uri="{FF2B5EF4-FFF2-40B4-BE49-F238E27FC236}">
                <a16:creationId xmlns:a16="http://schemas.microsoft.com/office/drawing/2014/main" xmlns="" id="{D3380FE3-344E-4A9E-A032-E63B65991F0E}"/>
              </a:ext>
            </a:extLst>
          </p:cNvPr>
          <p:cNvGraphicFramePr>
            <a:graphicFrameLocks noGrp="1"/>
          </p:cNvGraphicFramePr>
          <p:nvPr>
            <p:ph sz="half" idx="1"/>
            <p:extLst>
              <p:ext uri="{D42A27DB-BD31-4B8C-83A1-F6EECF244321}">
                <p14:modId xmlns:p14="http://schemas.microsoft.com/office/powerpoint/2010/main" val="50884052"/>
              </p:ext>
            </p:extLst>
          </p:nvPr>
        </p:nvGraphicFramePr>
        <p:xfrm>
          <a:off x="3834882" y="868679"/>
          <a:ext cx="3825550" cy="5169317"/>
        </p:xfrm>
        <a:graphic>
          <a:graphicData uri="http://schemas.openxmlformats.org/drawingml/2006/table">
            <a:tbl>
              <a:tblPr>
                <a:tableStyleId>{5C22544A-7EE6-4342-B048-85BDC9FD1C3A}</a:tableStyleId>
              </a:tblPr>
              <a:tblGrid>
                <a:gridCol w="1137251">
                  <a:extLst>
                    <a:ext uri="{9D8B030D-6E8A-4147-A177-3AD203B41FA5}">
                      <a16:colId xmlns:a16="http://schemas.microsoft.com/office/drawing/2014/main" xmlns="" val="3769063384"/>
                    </a:ext>
                  </a:extLst>
                </a:gridCol>
                <a:gridCol w="843732">
                  <a:extLst>
                    <a:ext uri="{9D8B030D-6E8A-4147-A177-3AD203B41FA5}">
                      <a16:colId xmlns:a16="http://schemas.microsoft.com/office/drawing/2014/main" xmlns="" val="2049619877"/>
                    </a:ext>
                  </a:extLst>
                </a:gridCol>
                <a:gridCol w="878042">
                  <a:extLst>
                    <a:ext uri="{9D8B030D-6E8A-4147-A177-3AD203B41FA5}">
                      <a16:colId xmlns:a16="http://schemas.microsoft.com/office/drawing/2014/main" xmlns="" val="4134149309"/>
                    </a:ext>
                  </a:extLst>
                </a:gridCol>
                <a:gridCol w="966525">
                  <a:extLst>
                    <a:ext uri="{9D8B030D-6E8A-4147-A177-3AD203B41FA5}">
                      <a16:colId xmlns:a16="http://schemas.microsoft.com/office/drawing/2014/main" xmlns="" val="408179342"/>
                    </a:ext>
                  </a:extLst>
                </a:gridCol>
              </a:tblGrid>
              <a:tr h="344596">
                <a:tc gridSpan="4">
                  <a:txBody>
                    <a:bodyPr/>
                    <a:lstStyle/>
                    <a:p>
                      <a:pPr marL="38100" marR="38100" algn="just">
                        <a:lnSpc>
                          <a:spcPts val="1600"/>
                        </a:lnSpc>
                        <a:spcAft>
                          <a:spcPts val="0"/>
                        </a:spcAft>
                      </a:pPr>
                      <a:r>
                        <a:rPr lang="es-MX" sz="1600" dirty="0">
                          <a:effectLst/>
                        </a:rPr>
                        <a:t>Cuadro 3. Varianza total explicada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65952554"/>
                  </a:ext>
                </a:extLst>
              </a:tr>
              <a:tr h="531030">
                <a:tc rowSpan="2">
                  <a:txBody>
                    <a:bodyPr/>
                    <a:lstStyle/>
                    <a:p>
                      <a:pPr marL="38100" marR="38100" algn="ctr">
                        <a:lnSpc>
                          <a:spcPts val="1600"/>
                        </a:lnSpc>
                        <a:spcAft>
                          <a:spcPts val="0"/>
                        </a:spcAft>
                      </a:pPr>
                      <a:r>
                        <a:rPr lang="es-MX" sz="1400" baseline="0" dirty="0">
                          <a:effectLst/>
                        </a:rPr>
                        <a:t>Componente</a:t>
                      </a:r>
                    </a:p>
                    <a:p>
                      <a:pPr marL="38100" marR="38100" algn="ctr">
                        <a:lnSpc>
                          <a:spcPts val="1600"/>
                        </a:lnSpc>
                        <a:spcAft>
                          <a:spcPts val="0"/>
                        </a:spcAft>
                      </a:pPr>
                      <a:r>
                        <a:rPr lang="es-MX" sz="1400" baseline="0" dirty="0">
                          <a:effectLst/>
                        </a:rPr>
                        <a:t>Principal o Indicadores Compuestos (IC</a:t>
                      </a:r>
                      <a:r>
                        <a:rPr lang="es-MX" sz="1600" baseline="0" dirty="0">
                          <a:effectLst/>
                        </a:rPr>
                        <a:t>)</a:t>
                      </a:r>
                      <a:endParaRPr lang="es-MX"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3">
                  <a:txBody>
                    <a:bodyPr/>
                    <a:lstStyle/>
                    <a:p>
                      <a:pPr marL="38100" marR="38100" algn="just">
                        <a:lnSpc>
                          <a:spcPts val="1600"/>
                        </a:lnSpc>
                        <a:spcAft>
                          <a:spcPts val="0"/>
                        </a:spcAft>
                      </a:pPr>
                      <a:r>
                        <a:rPr lang="es-MX" sz="1600" baseline="0" dirty="0">
                          <a:effectLst/>
                        </a:rPr>
                        <a:t>Valores propios de la matriz de correlaciones</a:t>
                      </a:r>
                      <a:endParaRPr lang="es-MX" sz="16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4264329822"/>
                  </a:ext>
                </a:extLst>
              </a:tr>
              <a:tr h="1292908">
                <a:tc vMerge="1">
                  <a:txBody>
                    <a:bodyPr/>
                    <a:lstStyle/>
                    <a:p>
                      <a:endParaRPr lang="es-MX"/>
                    </a:p>
                  </a:txBody>
                  <a:tcPr/>
                </a:tc>
                <a:tc>
                  <a:txBody>
                    <a:bodyPr/>
                    <a:lstStyle/>
                    <a:p>
                      <a:pPr algn="ctr">
                        <a:lnSpc>
                          <a:spcPct val="107000"/>
                        </a:lnSpc>
                        <a:spcAft>
                          <a:spcPts val="0"/>
                        </a:spcAft>
                      </a:pPr>
                      <a:r>
                        <a:rPr lang="es-MX" sz="1400" baseline="0" dirty="0">
                          <a:effectLst/>
                        </a:rPr>
                        <a:t>Autovalor o valores principales</a:t>
                      </a:r>
                      <a:endParaRPr lang="es-MX"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baseline="0" dirty="0">
                          <a:effectLst/>
                        </a:rPr>
                        <a:t>% Varianza explicada</a:t>
                      </a:r>
                      <a:endParaRPr lang="es-MX"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s-MX" sz="1400" baseline="0" dirty="0">
                          <a:effectLst/>
                        </a:rPr>
                        <a:t>% Varianza acumulada</a:t>
                      </a:r>
                      <a:endParaRPr lang="es-MX"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62093513"/>
                  </a:ext>
                </a:extLst>
              </a:tr>
              <a:tr h="265935">
                <a:tc>
                  <a:txBody>
                    <a:bodyPr/>
                    <a:lstStyle/>
                    <a:p>
                      <a:pPr marL="38100" marR="38100" algn="just">
                        <a:lnSpc>
                          <a:spcPts val="1600"/>
                        </a:lnSpc>
                        <a:spcAft>
                          <a:spcPts val="0"/>
                        </a:spcAft>
                      </a:pPr>
                      <a:r>
                        <a:rPr lang="es-MX" sz="1600" dirty="0">
                          <a:effectLst/>
                        </a:rPr>
                        <a:t>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5.7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57.8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57.8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12880540"/>
                  </a:ext>
                </a:extLst>
              </a:tr>
              <a:tr h="265935">
                <a:tc>
                  <a:txBody>
                    <a:bodyPr/>
                    <a:lstStyle/>
                    <a:p>
                      <a:pPr marL="38100" marR="38100" algn="just">
                        <a:lnSpc>
                          <a:spcPts val="1600"/>
                        </a:lnSpc>
                        <a:spcAft>
                          <a:spcPts val="0"/>
                        </a:spcAft>
                      </a:pPr>
                      <a:r>
                        <a:rPr lang="es-MX" sz="1600" dirty="0">
                          <a:effectLst/>
                        </a:rPr>
                        <a:t>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15.2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73.0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59377166"/>
                  </a:ext>
                </a:extLst>
              </a:tr>
              <a:tr h="278518">
                <a:tc>
                  <a:txBody>
                    <a:bodyPr/>
                    <a:lstStyle/>
                    <a:p>
                      <a:pPr marL="38100" marR="38100" algn="just">
                        <a:lnSpc>
                          <a:spcPts val="1600"/>
                        </a:lnSpc>
                        <a:spcAft>
                          <a:spcPts val="0"/>
                        </a:spcAft>
                      </a:pPr>
                      <a:r>
                        <a:rPr lang="es-MX" sz="1600" dirty="0">
                          <a:effectLst/>
                        </a:rPr>
                        <a:t>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.93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82.4</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784713026"/>
                  </a:ext>
                </a:extLst>
              </a:tr>
              <a:tr h="278518">
                <a:tc>
                  <a:txBody>
                    <a:bodyPr/>
                    <a:lstStyle/>
                    <a:p>
                      <a:pPr marL="38100" marR="38100" algn="just">
                        <a:lnSpc>
                          <a:spcPts val="1600"/>
                        </a:lnSpc>
                        <a:spcAft>
                          <a:spcPts val="0"/>
                        </a:spcAft>
                      </a:pPr>
                      <a:r>
                        <a:rPr lang="es-MX" sz="1600" dirty="0">
                          <a:effectLst/>
                        </a:rPr>
                        <a:t>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.58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5.8</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88.2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32522856"/>
                  </a:ext>
                </a:extLst>
              </a:tr>
              <a:tr h="265935">
                <a:tc>
                  <a:txBody>
                    <a:bodyPr/>
                    <a:lstStyle/>
                    <a:p>
                      <a:pPr marL="38100" marR="38100" algn="just">
                        <a:lnSpc>
                          <a:spcPts val="1600"/>
                        </a:lnSpc>
                        <a:spcAft>
                          <a:spcPts val="0"/>
                        </a:spcAft>
                      </a:pPr>
                      <a:r>
                        <a:rPr lang="es-MX" sz="1600" dirty="0">
                          <a:effectLst/>
                        </a:rPr>
                        <a:t>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.33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3.3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554050318"/>
                  </a:ext>
                </a:extLst>
              </a:tr>
              <a:tr h="265935">
                <a:tc>
                  <a:txBody>
                    <a:bodyPr/>
                    <a:lstStyle/>
                    <a:p>
                      <a:pPr marR="38100" algn="just">
                        <a:lnSpc>
                          <a:spcPts val="16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653739139"/>
                  </a:ext>
                </a:extLst>
              </a:tr>
              <a:tr h="278518">
                <a:tc>
                  <a:txBody>
                    <a:bodyPr/>
                    <a:lstStyle/>
                    <a:p>
                      <a:pPr marL="38100" marR="38100" algn="just">
                        <a:lnSpc>
                          <a:spcPts val="1600"/>
                        </a:lnSpc>
                        <a:spcAft>
                          <a:spcPts val="0"/>
                        </a:spcAft>
                      </a:pPr>
                      <a:r>
                        <a:rPr lang="es-MX" sz="1600" dirty="0">
                          <a:effectLst/>
                        </a:rPr>
                        <a:t>6</a:t>
                      </a:r>
                      <a:r>
                        <a:rPr lang="es-MX" sz="1600" baseline="30000" dirty="0">
                          <a:effectLst/>
                        </a:rPr>
                        <a:t>b</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.31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3.1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MX" sz="1600">
                          <a:effectLst/>
                        </a:rPr>
                        <a:t>94.6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294343210"/>
                  </a:ext>
                </a:extLst>
              </a:tr>
              <a:tr h="278518">
                <a:tc>
                  <a:txBody>
                    <a:bodyPr/>
                    <a:lstStyle/>
                    <a:p>
                      <a:pPr marL="38100" marR="38100" algn="just">
                        <a:lnSpc>
                          <a:spcPts val="1600"/>
                        </a:lnSpc>
                        <a:spcAft>
                          <a:spcPts val="0"/>
                        </a:spcAft>
                      </a:pPr>
                      <a:r>
                        <a:rPr lang="es-MX" sz="1600" dirty="0">
                          <a:effectLst/>
                        </a:rPr>
                        <a:t>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.19</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1.9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96.6</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05017499"/>
                  </a:ext>
                </a:extLst>
              </a:tr>
              <a:tr h="265935">
                <a:tc>
                  <a:txBody>
                    <a:bodyPr/>
                    <a:lstStyle/>
                    <a:p>
                      <a:pPr marL="38100" marR="38100" algn="just">
                        <a:lnSpc>
                          <a:spcPts val="1600"/>
                        </a:lnSpc>
                        <a:spcAft>
                          <a:spcPts val="0"/>
                        </a:spcAft>
                      </a:pPr>
                      <a:r>
                        <a:rPr lang="es-MX" sz="1600" dirty="0">
                          <a:effectLst/>
                        </a:rPr>
                        <a:t>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.15</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98.2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566670341"/>
                  </a:ext>
                </a:extLst>
              </a:tr>
              <a:tr h="278518">
                <a:tc>
                  <a:txBody>
                    <a:bodyPr/>
                    <a:lstStyle/>
                    <a:p>
                      <a:pPr marL="38100" marR="38100" algn="just">
                        <a:lnSpc>
                          <a:spcPts val="1600"/>
                        </a:lnSpc>
                        <a:spcAft>
                          <a:spcPts val="0"/>
                        </a:spcAft>
                      </a:pPr>
                      <a:r>
                        <a:rPr lang="es-MX" sz="1600" dirty="0">
                          <a:effectLst/>
                        </a:rPr>
                        <a:t>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.09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a:effectLst/>
                        </a:rPr>
                        <a:t>99.1</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00667136"/>
                  </a:ext>
                </a:extLst>
              </a:tr>
              <a:tr h="278518">
                <a:tc>
                  <a:txBody>
                    <a:bodyPr/>
                    <a:lstStyle/>
                    <a:p>
                      <a:pPr marL="38100" marR="38100" algn="just">
                        <a:lnSpc>
                          <a:spcPts val="1600"/>
                        </a:lnSpc>
                        <a:spcAft>
                          <a:spcPts val="0"/>
                        </a:spcAft>
                      </a:pPr>
                      <a:r>
                        <a:rPr lang="es-MX" sz="1600" dirty="0">
                          <a:effectLst/>
                        </a:rPr>
                        <a:t>10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.08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.80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ts val="1600"/>
                        </a:lnSpc>
                        <a:spcAft>
                          <a:spcPts val="0"/>
                        </a:spcAft>
                      </a:pPr>
                      <a:r>
                        <a:rPr lang="es-MX" sz="1600" dirty="0">
                          <a:effectLst/>
                        </a:rPr>
                        <a:t>100.0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053123713"/>
                  </a:ext>
                </a:extLst>
              </a:tr>
            </a:tbl>
          </a:graphicData>
        </a:graphic>
      </p:graphicFrame>
      <p:sp>
        <p:nvSpPr>
          <p:cNvPr id="7" name="Marcador de contenido 6">
            <a:extLst>
              <a:ext uri="{FF2B5EF4-FFF2-40B4-BE49-F238E27FC236}">
                <a16:creationId xmlns:a16="http://schemas.microsoft.com/office/drawing/2014/main" xmlns="" id="{41D12A4F-5FFD-42B2-8464-A637DD681D37}"/>
              </a:ext>
            </a:extLst>
          </p:cNvPr>
          <p:cNvSpPr>
            <a:spLocks noGrp="1"/>
          </p:cNvSpPr>
          <p:nvPr>
            <p:ph sz="half" idx="2"/>
          </p:nvPr>
        </p:nvSpPr>
        <p:spPr/>
        <p:txBody>
          <a:bodyPr/>
          <a:lstStyle/>
          <a:p>
            <a:r>
              <a:rPr lang="es-MX" dirty="0"/>
              <a:t>La primera componente es la que retiene la mayor variabilidad de los datos observados (57.8%), por lo tanto, se define como el índice para comparar la calidad de la vivienda en el estado de Morelos, representado por la combinación lineal de 10 variables que miden características de la vivienda</a:t>
            </a:r>
          </a:p>
        </p:txBody>
      </p:sp>
      <p:sp>
        <p:nvSpPr>
          <p:cNvPr id="6" name="Rectángulo 5">
            <a:extLst>
              <a:ext uri="{FF2B5EF4-FFF2-40B4-BE49-F238E27FC236}">
                <a16:creationId xmlns:a16="http://schemas.microsoft.com/office/drawing/2014/main" xmlns="" id="{8790F939-5588-4047-90D8-478FC54185E9}"/>
              </a:ext>
            </a:extLst>
          </p:cNvPr>
          <p:cNvSpPr/>
          <p:nvPr/>
        </p:nvSpPr>
        <p:spPr>
          <a:xfrm>
            <a:off x="3867150" y="6022667"/>
            <a:ext cx="3972562" cy="400110"/>
          </a:xfrm>
          <a:prstGeom prst="rect">
            <a:avLst/>
          </a:prstGeom>
        </p:spPr>
        <p:txBody>
          <a:bodyPr wrap="none">
            <a:spAutoFit/>
          </a:bodyPr>
          <a:lstStyle/>
          <a:p>
            <a:r>
              <a:rPr lang="es-MX" sz="1000" dirty="0"/>
              <a:t>Fuente: cálculos propios en base a la Encuesta Intercensal 2015  Morelos</a:t>
            </a:r>
          </a:p>
          <a:p>
            <a:endParaRPr lang="es-MX" sz="1000" dirty="0"/>
          </a:p>
        </p:txBody>
      </p:sp>
    </p:spTree>
    <p:extLst>
      <p:ext uri="{BB962C8B-B14F-4D97-AF65-F5344CB8AC3E}">
        <p14:creationId xmlns:p14="http://schemas.microsoft.com/office/powerpoint/2010/main" val="98632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F645BF8-7885-4398-80BC-4C0DF24F5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3212FB65-CD2B-4005-B910-132DCE19FC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xmlns="" id="{02231991-6A24-44B7-A557-035629E75837}"/>
              </a:ext>
            </a:extLst>
          </p:cNvPr>
          <p:cNvSpPr>
            <a:spLocks noGrp="1"/>
          </p:cNvSpPr>
          <p:nvPr>
            <p:ph type="title"/>
          </p:nvPr>
        </p:nvSpPr>
        <p:spPr>
          <a:xfrm>
            <a:off x="252919" y="1123837"/>
            <a:ext cx="2947482" cy="1038177"/>
          </a:xfrm>
        </p:spPr>
        <p:txBody>
          <a:bodyPr vert="horz" lIns="91440" tIns="45720" rIns="91440" bIns="45720" rtlCol="0" anchor="b">
            <a:normAutofit/>
          </a:bodyPr>
          <a:lstStyle/>
          <a:p>
            <a:endParaRPr lang="en-US" sz="2400" dirty="0"/>
          </a:p>
        </p:txBody>
      </p:sp>
      <p:sp>
        <p:nvSpPr>
          <p:cNvPr id="4" name="Marcador de texto 3">
            <a:extLst>
              <a:ext uri="{FF2B5EF4-FFF2-40B4-BE49-F238E27FC236}">
                <a16:creationId xmlns:a16="http://schemas.microsoft.com/office/drawing/2014/main" xmlns="" id="{3B8D0F50-68FC-4C32-8DB8-4A5343C801FF}"/>
              </a:ext>
            </a:extLst>
          </p:cNvPr>
          <p:cNvSpPr>
            <a:spLocks noGrp="1"/>
          </p:cNvSpPr>
          <p:nvPr>
            <p:ph type="body" sz="half" idx="2"/>
          </p:nvPr>
        </p:nvSpPr>
        <p:spPr>
          <a:xfrm>
            <a:off x="252920" y="2162013"/>
            <a:ext cx="2947482" cy="4197385"/>
          </a:xfrm>
        </p:spPr>
        <p:txBody>
          <a:bodyPr vert="horz" lIns="91440" tIns="45720" rIns="91440" bIns="45720" rtlCol="0" anchor="t">
            <a:normAutofit/>
          </a:bodyPr>
          <a:lstStyle/>
          <a:p>
            <a:pPr indent="-182880">
              <a:lnSpc>
                <a:spcPct val="90000"/>
              </a:lnSpc>
              <a:buFont typeface="Wingdings 2" pitchFamily="18" charset="2"/>
              <a:buChar char=""/>
            </a:pPr>
            <a:endParaRPr lang="en-US" sz="1600" dirty="0">
              <a:solidFill>
                <a:schemeClr val="bg1"/>
              </a:solidFill>
            </a:endParaRPr>
          </a:p>
        </p:txBody>
      </p:sp>
      <p:graphicFrame>
        <p:nvGraphicFramePr>
          <p:cNvPr id="7" name="Marcador de contenido 6">
            <a:extLst>
              <a:ext uri="{FF2B5EF4-FFF2-40B4-BE49-F238E27FC236}">
                <a16:creationId xmlns:a16="http://schemas.microsoft.com/office/drawing/2014/main" xmlns="" id="{80F6BE90-641B-4A95-B86C-9D07F7A9B476}"/>
              </a:ext>
            </a:extLst>
          </p:cNvPr>
          <p:cNvGraphicFramePr>
            <a:graphicFrameLocks noGrp="1"/>
          </p:cNvGraphicFramePr>
          <p:nvPr>
            <p:ph idx="1"/>
            <p:extLst>
              <p:ext uri="{D42A27DB-BD31-4B8C-83A1-F6EECF244321}">
                <p14:modId xmlns:p14="http://schemas.microsoft.com/office/powerpoint/2010/main" val="2526333852"/>
              </p:ext>
            </p:extLst>
          </p:nvPr>
        </p:nvGraphicFramePr>
        <p:xfrm>
          <a:off x="3778897" y="1212509"/>
          <a:ext cx="7772403" cy="5146890"/>
        </p:xfrm>
        <a:graphic>
          <a:graphicData uri="http://schemas.openxmlformats.org/drawingml/2006/table">
            <a:tbl>
              <a:tblPr firstRow="1" firstCol="1" bandRow="1">
                <a:noFill/>
                <a:tableStyleId>{5C22544A-7EE6-4342-B048-85BDC9FD1C3A}</a:tableStyleId>
              </a:tblPr>
              <a:tblGrid>
                <a:gridCol w="4495975">
                  <a:extLst>
                    <a:ext uri="{9D8B030D-6E8A-4147-A177-3AD203B41FA5}">
                      <a16:colId xmlns:a16="http://schemas.microsoft.com/office/drawing/2014/main" xmlns="" val="2591309857"/>
                    </a:ext>
                  </a:extLst>
                </a:gridCol>
                <a:gridCol w="673716">
                  <a:extLst>
                    <a:ext uri="{9D8B030D-6E8A-4147-A177-3AD203B41FA5}">
                      <a16:colId xmlns:a16="http://schemas.microsoft.com/office/drawing/2014/main" xmlns="" val="1810845064"/>
                    </a:ext>
                  </a:extLst>
                </a:gridCol>
                <a:gridCol w="1295821">
                  <a:extLst>
                    <a:ext uri="{9D8B030D-6E8A-4147-A177-3AD203B41FA5}">
                      <a16:colId xmlns:a16="http://schemas.microsoft.com/office/drawing/2014/main" xmlns="" val="2569662477"/>
                    </a:ext>
                  </a:extLst>
                </a:gridCol>
                <a:gridCol w="1306891">
                  <a:extLst>
                    <a:ext uri="{9D8B030D-6E8A-4147-A177-3AD203B41FA5}">
                      <a16:colId xmlns:a16="http://schemas.microsoft.com/office/drawing/2014/main" xmlns="" val="1665118370"/>
                    </a:ext>
                  </a:extLst>
                </a:gridCol>
              </a:tblGrid>
              <a:tr h="335413">
                <a:tc gridSpan="4">
                  <a:txBody>
                    <a:bodyPr/>
                    <a:lstStyle/>
                    <a:p>
                      <a:pPr algn="ctr">
                        <a:lnSpc>
                          <a:spcPct val="107000"/>
                        </a:lnSpc>
                        <a:spcAft>
                          <a:spcPts val="0"/>
                        </a:spcAft>
                      </a:pPr>
                      <a:r>
                        <a:rPr lang="es-MX" sz="1000" b="1">
                          <a:solidFill>
                            <a:schemeClr val="tx1">
                              <a:lumMod val="75000"/>
                              <a:lumOff val="25000"/>
                            </a:schemeClr>
                          </a:solidFill>
                          <a:effectLst/>
                        </a:rPr>
                        <a:t>Cuadro 4. Matriz de Correlaciones</a:t>
                      </a:r>
                      <a:endParaRPr lang="es-MX" sz="1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2023234379"/>
                  </a:ext>
                </a:extLst>
              </a:tr>
              <a:tr h="335413">
                <a:tc>
                  <a:txBody>
                    <a:bodyPr/>
                    <a:lstStyle/>
                    <a:p>
                      <a:pPr algn="r">
                        <a:lnSpc>
                          <a:spcPct val="107000"/>
                        </a:lnSpc>
                        <a:spcAft>
                          <a:spcPts val="0"/>
                        </a:spcAft>
                      </a:pPr>
                      <a:r>
                        <a:rPr lang="es-MX" sz="1000" b="1">
                          <a:solidFill>
                            <a:schemeClr val="tx1">
                              <a:lumMod val="75000"/>
                              <a:lumOff val="25000"/>
                            </a:schemeClr>
                          </a:solidFill>
                          <a:effectLst/>
                        </a:rPr>
                        <a:t> </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IC1</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IC2</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3240406972"/>
                  </a:ext>
                </a:extLst>
              </a:tr>
              <a:tr h="335413">
                <a:tc>
                  <a:txBody>
                    <a:bodyPr/>
                    <a:lstStyle/>
                    <a:p>
                      <a:pPr algn="r">
                        <a:lnSpc>
                          <a:spcPct val="107000"/>
                        </a:lnSpc>
                        <a:spcAft>
                          <a:spcPts val="0"/>
                        </a:spcAft>
                      </a:pPr>
                      <a:r>
                        <a:rPr lang="es-MX" sz="1000" b="1">
                          <a:solidFill>
                            <a:schemeClr val="tx1">
                              <a:lumMod val="75000"/>
                              <a:lumOff val="25000"/>
                            </a:schemeClr>
                          </a:solidFill>
                          <a:effectLst/>
                        </a:rPr>
                        <a:t> Con paredes de tabique, ladrillo,cantera, etc</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.728</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-.427</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525923763"/>
                  </a:ext>
                </a:extLst>
              </a:tr>
              <a:tr h="335413">
                <a:tc>
                  <a:txBody>
                    <a:bodyPr/>
                    <a:lstStyle/>
                    <a:p>
                      <a:pPr algn="r">
                        <a:lnSpc>
                          <a:spcPct val="107000"/>
                        </a:lnSpc>
                        <a:spcAft>
                          <a:spcPts val="0"/>
                        </a:spcAft>
                      </a:pPr>
                      <a:r>
                        <a:rPr lang="es-MX" sz="1000" b="1">
                          <a:solidFill>
                            <a:schemeClr val="tx1">
                              <a:lumMod val="75000"/>
                              <a:lumOff val="25000"/>
                            </a:schemeClr>
                          </a:solidFill>
                          <a:effectLst/>
                        </a:rPr>
                        <a:t>Con techos que son de losa de concreto o viguetas con bovedillo</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.826</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0.099</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1254936087"/>
                  </a:ext>
                </a:extLst>
              </a:tr>
              <a:tr h="335413">
                <a:tc>
                  <a:txBody>
                    <a:bodyPr/>
                    <a:lstStyle/>
                    <a:p>
                      <a:pPr algn="r">
                        <a:lnSpc>
                          <a:spcPct val="107000"/>
                        </a:lnSpc>
                        <a:spcAft>
                          <a:spcPts val="0"/>
                        </a:spcAft>
                      </a:pPr>
                      <a:r>
                        <a:rPr lang="es-MX" sz="1000" b="1">
                          <a:solidFill>
                            <a:schemeClr val="tx1">
                              <a:lumMod val="75000"/>
                              <a:lumOff val="25000"/>
                            </a:schemeClr>
                          </a:solidFill>
                          <a:effectLst/>
                        </a:rPr>
                        <a:t>Con  pisos de cemento, firme, mosaico, madera u otro?</a:t>
                      </a:r>
                      <a:endParaRPr lang="es-MX" sz="1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.652</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.630</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047154465"/>
                  </a:ext>
                </a:extLst>
              </a:tr>
              <a:tr h="335413">
                <a:tc>
                  <a:txBody>
                    <a:bodyPr/>
                    <a:lstStyle/>
                    <a:p>
                      <a:pPr algn="r">
                        <a:lnSpc>
                          <a:spcPct val="107000"/>
                        </a:lnSpc>
                        <a:spcAft>
                          <a:spcPts val="0"/>
                        </a:spcAft>
                      </a:pPr>
                      <a:r>
                        <a:rPr lang="es-MX" sz="1000" b="1">
                          <a:solidFill>
                            <a:schemeClr val="tx1">
                              <a:lumMod val="75000"/>
                              <a:lumOff val="25000"/>
                            </a:schemeClr>
                          </a:solidFill>
                          <a:effectLst/>
                        </a:rPr>
                        <a:t>Con cuarto para cocinar?</a:t>
                      </a:r>
                      <a:endParaRPr lang="es-MX" sz="1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0.317</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.646</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6197436"/>
                  </a:ext>
                </a:extLst>
              </a:tr>
              <a:tr h="335413">
                <a:tc>
                  <a:txBody>
                    <a:bodyPr/>
                    <a:lstStyle/>
                    <a:p>
                      <a:pPr algn="r">
                        <a:lnSpc>
                          <a:spcPct val="107000"/>
                        </a:lnSpc>
                        <a:spcAft>
                          <a:spcPts val="0"/>
                        </a:spcAft>
                      </a:pPr>
                      <a:r>
                        <a:rPr lang="es-MX" sz="1000" b="1">
                          <a:solidFill>
                            <a:schemeClr val="tx1">
                              <a:lumMod val="75000"/>
                              <a:lumOff val="25000"/>
                            </a:schemeClr>
                          </a:solidFill>
                          <a:effectLst/>
                        </a:rPr>
                        <a:t>Con luz eléctrica?</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.421</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.587</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1638432089"/>
                  </a:ext>
                </a:extLst>
              </a:tr>
              <a:tr h="517027">
                <a:tc>
                  <a:txBody>
                    <a:bodyPr/>
                    <a:lstStyle/>
                    <a:p>
                      <a:pPr algn="r">
                        <a:lnSpc>
                          <a:spcPct val="107000"/>
                        </a:lnSpc>
                        <a:spcAft>
                          <a:spcPts val="0"/>
                        </a:spcAft>
                      </a:pPr>
                      <a:r>
                        <a:rPr lang="es-MX" sz="1000" b="1">
                          <a:solidFill>
                            <a:schemeClr val="tx1">
                              <a:lumMod val="75000"/>
                              <a:lumOff val="25000"/>
                            </a:schemeClr>
                          </a:solidFill>
                          <a:effectLst/>
                        </a:rPr>
                        <a:t>Con agua entubada de llaves o mangueras que están dentro de la vivienda?</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.913</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-0.119</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1956025476"/>
                  </a:ext>
                </a:extLst>
              </a:tr>
              <a:tr h="335413">
                <a:tc>
                  <a:txBody>
                    <a:bodyPr/>
                    <a:lstStyle/>
                    <a:p>
                      <a:pPr algn="r">
                        <a:lnSpc>
                          <a:spcPct val="107000"/>
                        </a:lnSpc>
                        <a:spcAft>
                          <a:spcPts val="0"/>
                        </a:spcAft>
                      </a:pPr>
                      <a:r>
                        <a:rPr lang="es-MX" sz="1000" b="1">
                          <a:solidFill>
                            <a:schemeClr val="tx1">
                              <a:lumMod val="75000"/>
                              <a:lumOff val="25000"/>
                            </a:schemeClr>
                          </a:solidFill>
                          <a:effectLst/>
                        </a:rPr>
                        <a:t>Con servicio sanitario?</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.926</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0.017</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3697109995"/>
                  </a:ext>
                </a:extLst>
              </a:tr>
              <a:tr h="335413">
                <a:tc>
                  <a:txBody>
                    <a:bodyPr/>
                    <a:lstStyle/>
                    <a:p>
                      <a:pPr algn="r">
                        <a:lnSpc>
                          <a:spcPct val="107000"/>
                        </a:lnSpc>
                        <a:spcAft>
                          <a:spcPts val="0"/>
                        </a:spcAft>
                      </a:pPr>
                      <a:r>
                        <a:rPr lang="es-MX" sz="1000" b="1">
                          <a:solidFill>
                            <a:schemeClr val="tx1">
                              <a:lumMod val="75000"/>
                              <a:lumOff val="25000"/>
                            </a:schemeClr>
                          </a:solidFill>
                          <a:effectLst/>
                        </a:rPr>
                        <a:t>Con taza de baño exclusiva de la vivienda?</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.868</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-0.24</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3732779475"/>
                  </a:ext>
                </a:extLst>
              </a:tr>
              <a:tr h="335413">
                <a:tc>
                  <a:txBody>
                    <a:bodyPr/>
                    <a:lstStyle/>
                    <a:p>
                      <a:pPr algn="r">
                        <a:lnSpc>
                          <a:spcPct val="107000"/>
                        </a:lnSpc>
                        <a:spcAft>
                          <a:spcPts val="0"/>
                        </a:spcAft>
                      </a:pPr>
                      <a:r>
                        <a:rPr lang="es-MX" sz="1000" b="1">
                          <a:solidFill>
                            <a:schemeClr val="tx1">
                              <a:lumMod val="75000"/>
                              <a:lumOff val="25000"/>
                            </a:schemeClr>
                          </a:solidFill>
                          <a:effectLst/>
                        </a:rPr>
                        <a:t>Con drenaje a la red pública o fosa séptica o biodigestor?</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.800</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-0.307</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3094129879"/>
                  </a:ext>
                </a:extLst>
              </a:tr>
              <a:tr h="335413">
                <a:tc>
                  <a:txBody>
                    <a:bodyPr/>
                    <a:lstStyle/>
                    <a:p>
                      <a:pPr algn="r">
                        <a:lnSpc>
                          <a:spcPct val="107000"/>
                        </a:lnSpc>
                        <a:spcAft>
                          <a:spcPts val="0"/>
                        </a:spcAft>
                      </a:pPr>
                      <a:r>
                        <a:rPr lang="es-MX" sz="1000" b="1">
                          <a:solidFill>
                            <a:schemeClr val="tx1">
                              <a:lumMod val="75000"/>
                              <a:lumOff val="25000"/>
                            </a:schemeClr>
                          </a:solidFill>
                          <a:effectLst/>
                        </a:rPr>
                        <a:t>Sin hacinamiento?</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just">
                        <a:lnSpc>
                          <a:spcPct val="107000"/>
                        </a:lnSpc>
                        <a:spcAft>
                          <a:spcPts val="0"/>
                        </a:spcAft>
                      </a:pPr>
                      <a:r>
                        <a:rPr lang="es-MX" sz="1000">
                          <a:solidFill>
                            <a:schemeClr val="tx1">
                              <a:lumMod val="75000"/>
                              <a:lumOff val="25000"/>
                            </a:schemeClr>
                          </a:solidFill>
                          <a:effectLst/>
                        </a:rPr>
                        <a:t> </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.884</a:t>
                      </a:r>
                      <a:r>
                        <a:rPr lang="es-MX" sz="1000" baseline="30000">
                          <a:solidFill>
                            <a:schemeClr val="tx1">
                              <a:lumMod val="75000"/>
                              <a:lumOff val="25000"/>
                            </a:schemeClr>
                          </a:solidFill>
                          <a:effectLst/>
                        </a:rPr>
                        <a:t>**</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just">
                        <a:lnSpc>
                          <a:spcPct val="107000"/>
                        </a:lnSpc>
                        <a:spcAft>
                          <a:spcPts val="0"/>
                        </a:spcAft>
                      </a:pPr>
                      <a:r>
                        <a:rPr lang="es-MX" sz="1000">
                          <a:solidFill>
                            <a:schemeClr val="tx1">
                              <a:lumMod val="75000"/>
                              <a:lumOff val="25000"/>
                            </a:schemeClr>
                          </a:solidFill>
                          <a:effectLst/>
                        </a:rPr>
                        <a:t>-0.097</a:t>
                      </a:r>
                      <a:endParaRPr lang="es-MX" sz="10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2550577580"/>
                  </a:ext>
                </a:extLst>
              </a:tr>
              <a:tr h="335413">
                <a:tc>
                  <a:txBody>
                    <a:bodyPr/>
                    <a:lstStyle/>
                    <a:p>
                      <a:pPr algn="r">
                        <a:lnSpc>
                          <a:spcPct val="107000"/>
                        </a:lnSpc>
                        <a:spcAft>
                          <a:spcPts val="0"/>
                        </a:spcAft>
                      </a:pPr>
                      <a:r>
                        <a:rPr lang="es-MX" sz="1000" b="1">
                          <a:solidFill>
                            <a:schemeClr val="tx1">
                              <a:lumMod val="75000"/>
                              <a:lumOff val="25000"/>
                            </a:schemeClr>
                          </a:solidFill>
                          <a:effectLst/>
                        </a:rPr>
                        <a:t>**. La correlación es significativa en el nivel 0.01 (bilateral).</a:t>
                      </a:r>
                      <a:endParaRPr lang="es-MX" sz="10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nSpc>
                          <a:spcPct val="107000"/>
                        </a:lnSpc>
                      </a:pPr>
                      <a:endParaRPr lang="es-MX" sz="1000"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nSpc>
                          <a:spcPct val="107000"/>
                        </a:lnSpc>
                      </a:pPr>
                      <a:endParaRPr lang="es-MX" sz="100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nSpc>
                          <a:spcPct val="107000"/>
                        </a:lnSpc>
                      </a:pPr>
                      <a:endParaRPr lang="es-MX" sz="100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xmlns="" val="936606508"/>
                  </a:ext>
                </a:extLst>
              </a:tr>
              <a:tr h="335413">
                <a:tc>
                  <a:txBody>
                    <a:bodyPr/>
                    <a:lstStyle/>
                    <a:p>
                      <a:pPr algn="r">
                        <a:lnSpc>
                          <a:spcPct val="107000"/>
                        </a:lnSpc>
                        <a:spcAft>
                          <a:spcPts val="0"/>
                        </a:spcAft>
                      </a:pPr>
                      <a:r>
                        <a:rPr lang="es-MX" sz="1000" b="1" dirty="0">
                          <a:solidFill>
                            <a:schemeClr val="tx1">
                              <a:lumMod val="75000"/>
                              <a:lumOff val="25000"/>
                            </a:schemeClr>
                          </a:solidFill>
                          <a:effectLst/>
                        </a:rPr>
                        <a:t>*. La correlación es significativa en el nivel 0.05 (bilateral).</a:t>
                      </a:r>
                    </a:p>
                    <a:p>
                      <a:pPr marL="0" marR="0" lvl="0" indent="0" algn="r" defTabSz="914400" rtl="0" eaLnBrk="1" fontAlgn="auto" latinLnBrk="0" hangingPunct="1">
                        <a:lnSpc>
                          <a:spcPct val="107000"/>
                        </a:lnSpc>
                        <a:spcBef>
                          <a:spcPts val="0"/>
                        </a:spcBef>
                        <a:spcAft>
                          <a:spcPts val="0"/>
                        </a:spcAft>
                        <a:buClrTx/>
                        <a:buSzTx/>
                        <a:buFontTx/>
                        <a:buNone/>
                        <a:tabLst/>
                        <a:defRPr/>
                      </a:pPr>
                      <a:r>
                        <a:rPr lang="es-MX" sz="1000" dirty="0"/>
                        <a:t>Fuente: cálculos propios en base a la Encuesta Intercensal 2015  Morelos</a:t>
                      </a:r>
                    </a:p>
                    <a:p>
                      <a:pPr algn="r">
                        <a:lnSpc>
                          <a:spcPct val="107000"/>
                        </a:lnSpc>
                        <a:spcAft>
                          <a:spcPts val="0"/>
                        </a:spcAft>
                      </a:pPr>
                      <a:r>
                        <a:rPr lang="es-MX" sz="1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Fuente: Cálculos propios en base a la Encuesta Intercensal 2015, Morelos</a:t>
                      </a:r>
                    </a:p>
                  </a:txBody>
                  <a:tcPr marL="122942" marR="184413" marT="61471" marB="61471" anchor="ctr">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nSpc>
                          <a:spcPct val="107000"/>
                        </a:lnSpc>
                      </a:pPr>
                      <a:endParaRPr lang="es-MX" sz="1000"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pPr>
                      <a:endParaRPr lang="es-MX" sz="1000"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pPr>
                      <a:endParaRPr lang="es-MX" sz="1000" dirty="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22942" marR="28356" marT="61471" marB="61471"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xmlns="" val="648659045"/>
                  </a:ext>
                </a:extLst>
              </a:tr>
            </a:tbl>
          </a:graphicData>
        </a:graphic>
      </p:graphicFrame>
    </p:spTree>
    <p:extLst>
      <p:ext uri="{BB962C8B-B14F-4D97-AF65-F5344CB8AC3E}">
        <p14:creationId xmlns:p14="http://schemas.microsoft.com/office/powerpoint/2010/main" val="310364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F9917E-4FA6-4684-9B63-1B1A8F259B6A}"/>
              </a:ext>
            </a:extLst>
          </p:cNvPr>
          <p:cNvSpPr>
            <a:spLocks noGrp="1"/>
          </p:cNvSpPr>
          <p:nvPr>
            <p:ph type="title"/>
          </p:nvPr>
        </p:nvSpPr>
        <p:spPr/>
        <p:txBody>
          <a:bodyPr/>
          <a:lstStyle/>
          <a:p>
            <a:r>
              <a:rPr lang="es-MX" dirty="0">
                <a:solidFill>
                  <a:schemeClr val="accent6"/>
                </a:solidFill>
              </a:rPr>
              <a:t>Resultados</a:t>
            </a:r>
            <a:endParaRPr lang="es-MX" dirty="0"/>
          </a:p>
        </p:txBody>
      </p:sp>
      <p:sp>
        <p:nvSpPr>
          <p:cNvPr id="3" name="Marcador de contenido 2">
            <a:extLst>
              <a:ext uri="{FF2B5EF4-FFF2-40B4-BE49-F238E27FC236}">
                <a16:creationId xmlns:a16="http://schemas.microsoft.com/office/drawing/2014/main" xmlns="" id="{11ABB372-37D6-4374-A0DA-83C2622033A5}"/>
              </a:ext>
            </a:extLst>
          </p:cNvPr>
          <p:cNvSpPr>
            <a:spLocks noGrp="1"/>
          </p:cNvSpPr>
          <p:nvPr>
            <p:ph idx="1"/>
          </p:nvPr>
        </p:nvSpPr>
        <p:spPr/>
        <p:txBody>
          <a:bodyPr/>
          <a:lstStyle/>
          <a:p>
            <a:r>
              <a:rPr lang="es-MX" dirty="0">
                <a:solidFill>
                  <a:schemeClr val="accent6"/>
                </a:solidFill>
              </a:rPr>
              <a:t>Las correlaciones muestran que el índice calculado para Morelos, con base a la primera CP, está representado adecuadamente por casi todas las variables simples (excepto con cuarto para cocinar), debido a que todas las correlaciones son significativas o altamente significativas</a:t>
            </a:r>
          </a:p>
        </p:txBody>
      </p:sp>
      <p:sp>
        <p:nvSpPr>
          <p:cNvPr id="4" name="Marcador de texto 3">
            <a:extLst>
              <a:ext uri="{FF2B5EF4-FFF2-40B4-BE49-F238E27FC236}">
                <a16:creationId xmlns:a16="http://schemas.microsoft.com/office/drawing/2014/main" xmlns="" id="{0E498A01-53C8-478A-B44D-CA1A4E08E62D}"/>
              </a:ext>
            </a:extLst>
          </p:cNvPr>
          <p:cNvSpPr>
            <a:spLocks noGrp="1"/>
          </p:cNvSpPr>
          <p:nvPr>
            <p:ph type="body" sz="half" idx="2"/>
          </p:nvPr>
        </p:nvSpPr>
        <p:spPr/>
        <p:txBody>
          <a:bodyPr/>
          <a:lstStyle/>
          <a:p>
            <a:pPr algn="ctr"/>
            <a:r>
              <a:rPr lang="en-US" sz="2000" dirty="0"/>
              <a:t>Morelos</a:t>
            </a:r>
          </a:p>
          <a:p>
            <a:endParaRPr lang="es-MX" dirty="0"/>
          </a:p>
        </p:txBody>
      </p:sp>
    </p:spTree>
    <p:extLst>
      <p:ext uri="{BB962C8B-B14F-4D97-AF65-F5344CB8AC3E}">
        <p14:creationId xmlns:p14="http://schemas.microsoft.com/office/powerpoint/2010/main" val="339719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370FE7-C6C1-476B-AF9B-D4E1FA955569}"/>
              </a:ext>
            </a:extLst>
          </p:cNvPr>
          <p:cNvSpPr>
            <a:spLocks noGrp="1"/>
          </p:cNvSpPr>
          <p:nvPr>
            <p:ph type="title"/>
          </p:nvPr>
        </p:nvSpPr>
        <p:spPr/>
        <p:txBody>
          <a:bodyPr/>
          <a:lstStyle/>
          <a:p>
            <a:r>
              <a:rPr lang="es-MX" dirty="0">
                <a:solidFill>
                  <a:schemeClr val="accent6"/>
                </a:solidFill>
              </a:rPr>
              <a:t>Resultados</a:t>
            </a:r>
          </a:p>
        </p:txBody>
      </p:sp>
      <p:sp>
        <p:nvSpPr>
          <p:cNvPr id="4" name="Marcador de contenido 3">
            <a:extLst>
              <a:ext uri="{FF2B5EF4-FFF2-40B4-BE49-F238E27FC236}">
                <a16:creationId xmlns:a16="http://schemas.microsoft.com/office/drawing/2014/main" xmlns="" id="{3A34B55F-2363-4E62-8B9D-BB09CF5F5718}"/>
              </a:ext>
            </a:extLst>
          </p:cNvPr>
          <p:cNvSpPr>
            <a:spLocks noGrp="1"/>
          </p:cNvSpPr>
          <p:nvPr>
            <p:ph sz="half" idx="2"/>
          </p:nvPr>
        </p:nvSpPr>
        <p:spPr>
          <a:xfrm>
            <a:off x="3867912" y="1353112"/>
            <a:ext cx="3474720" cy="4601183"/>
          </a:xfrm>
        </p:spPr>
        <p:txBody>
          <a:bodyPr>
            <a:normAutofit fontScale="92500" lnSpcReduction="10000"/>
          </a:bodyPr>
          <a:lstStyle/>
          <a:p>
            <a:r>
              <a:rPr lang="es-MX" dirty="0"/>
              <a:t>Existe enorme contraste en el nivel de desarrollo de la población</a:t>
            </a:r>
          </a:p>
          <a:p>
            <a:r>
              <a:rPr lang="es-MX" dirty="0"/>
              <a:t>Cuernavaca, Jiutepec, Zacatepec, E. Zapata, Jojutla y Cuautla, muestran gran ventaja sobre Ocuituco, Totolapan y Tlalnepantla</a:t>
            </a:r>
          </a:p>
          <a:p>
            <a:r>
              <a:rPr lang="es-MX" dirty="0"/>
              <a:t>Condiciones de la vivienda precarias, que afectan a la salud, ya que los indicadores simples que más aportan al índice, son las variables relacionadas con las condiciones sanitarias (drenaje, agua entubada, </a:t>
            </a:r>
            <a:r>
              <a:rPr lang="es-MX" dirty="0" err="1"/>
              <a:t>servivio</a:t>
            </a:r>
            <a:r>
              <a:rPr lang="es-MX" dirty="0"/>
              <a:t> sanitario, taza de baño exclusiva de la vivienda)</a:t>
            </a:r>
          </a:p>
          <a:p>
            <a:endParaRPr lang="es-MX" dirty="0"/>
          </a:p>
          <a:p>
            <a:endParaRPr lang="es-MX" dirty="0"/>
          </a:p>
        </p:txBody>
      </p:sp>
      <p:graphicFrame>
        <p:nvGraphicFramePr>
          <p:cNvPr id="7" name="Marcador de contenido 6">
            <a:extLst>
              <a:ext uri="{FF2B5EF4-FFF2-40B4-BE49-F238E27FC236}">
                <a16:creationId xmlns:a16="http://schemas.microsoft.com/office/drawing/2014/main" xmlns="" id="{2B46E2BF-D3E1-43A6-9C45-998D9A47C9B9}"/>
              </a:ext>
            </a:extLst>
          </p:cNvPr>
          <p:cNvGraphicFramePr>
            <a:graphicFrameLocks noGrp="1"/>
          </p:cNvGraphicFramePr>
          <p:nvPr>
            <p:ph sz="quarter" idx="4"/>
            <p:extLst>
              <p:ext uri="{D42A27DB-BD31-4B8C-83A1-F6EECF244321}">
                <p14:modId xmlns:p14="http://schemas.microsoft.com/office/powerpoint/2010/main" val="3037836711"/>
              </p:ext>
            </p:extLst>
          </p:nvPr>
        </p:nvGraphicFramePr>
        <p:xfrm>
          <a:off x="7818438" y="1017038"/>
          <a:ext cx="3475037" cy="4937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457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EC33C5B6-7988-428F-8830-BB5521965D94}"/>
              </a:ext>
            </a:extLst>
          </p:cNvPr>
          <p:cNvSpPr>
            <a:spLocks noGrp="1"/>
          </p:cNvSpPr>
          <p:nvPr>
            <p:ph type="title"/>
          </p:nvPr>
        </p:nvSpPr>
        <p:spPr/>
        <p:txBody>
          <a:bodyPr/>
          <a:lstStyle/>
          <a:p>
            <a:r>
              <a:rPr lang="es-MX" dirty="0">
                <a:solidFill>
                  <a:schemeClr val="accent6"/>
                </a:solidFill>
              </a:rPr>
              <a:t>Resultados</a:t>
            </a:r>
          </a:p>
        </p:txBody>
      </p:sp>
      <p:sp>
        <p:nvSpPr>
          <p:cNvPr id="8" name="Marcador de contenido 7">
            <a:extLst>
              <a:ext uri="{FF2B5EF4-FFF2-40B4-BE49-F238E27FC236}">
                <a16:creationId xmlns:a16="http://schemas.microsoft.com/office/drawing/2014/main" xmlns="" id="{FD1C15D2-8CE1-431D-A260-A6520C40010E}"/>
              </a:ext>
            </a:extLst>
          </p:cNvPr>
          <p:cNvSpPr>
            <a:spLocks noGrp="1"/>
          </p:cNvSpPr>
          <p:nvPr>
            <p:ph idx="1"/>
          </p:nvPr>
        </p:nvSpPr>
        <p:spPr/>
        <p:txBody>
          <a:bodyPr>
            <a:normAutofit/>
          </a:bodyPr>
          <a:lstStyle/>
          <a:p>
            <a:pPr algn="just">
              <a:lnSpc>
                <a:spcPct val="115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Gran contraste en las condiciones de vivienda</a:t>
            </a:r>
          </a:p>
          <a:p>
            <a:endParaRPr lang="es-MX" dirty="0"/>
          </a:p>
        </p:txBody>
      </p:sp>
      <p:sp>
        <p:nvSpPr>
          <p:cNvPr id="4" name="Marcador de texto 3">
            <a:extLst>
              <a:ext uri="{FF2B5EF4-FFF2-40B4-BE49-F238E27FC236}">
                <a16:creationId xmlns:a16="http://schemas.microsoft.com/office/drawing/2014/main" xmlns="" id="{5E028A5C-687A-4C48-B583-CE6591C8D5DD}"/>
              </a:ext>
            </a:extLst>
          </p:cNvPr>
          <p:cNvSpPr>
            <a:spLocks noGrp="1"/>
          </p:cNvSpPr>
          <p:nvPr>
            <p:ph type="body" sz="half" idx="2"/>
          </p:nvPr>
        </p:nvSpPr>
        <p:spPr/>
        <p:txBody>
          <a:bodyPr/>
          <a:lstStyle/>
          <a:p>
            <a:endParaRPr lang="es-MX" dirty="0"/>
          </a:p>
        </p:txBody>
      </p:sp>
      <p:pic>
        <p:nvPicPr>
          <p:cNvPr id="2" name="Imagen 1"/>
          <p:cNvPicPr>
            <a:picLocks noChangeAspect="1"/>
          </p:cNvPicPr>
          <p:nvPr/>
        </p:nvPicPr>
        <p:blipFill>
          <a:blip r:embed="rId2"/>
          <a:stretch>
            <a:fillRect/>
          </a:stretch>
        </p:blipFill>
        <p:spPr>
          <a:xfrm>
            <a:off x="3461657" y="198796"/>
            <a:ext cx="6127511" cy="7958615"/>
          </a:xfrm>
          <a:prstGeom prst="rect">
            <a:avLst/>
          </a:prstGeom>
        </p:spPr>
      </p:pic>
    </p:spTree>
    <p:extLst>
      <p:ext uri="{BB962C8B-B14F-4D97-AF65-F5344CB8AC3E}">
        <p14:creationId xmlns:p14="http://schemas.microsoft.com/office/powerpoint/2010/main" val="584629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71F95A-7096-45F5-B837-A498A86226BC}"/>
              </a:ext>
            </a:extLst>
          </p:cNvPr>
          <p:cNvSpPr>
            <a:spLocks noGrp="1"/>
          </p:cNvSpPr>
          <p:nvPr>
            <p:ph type="title"/>
          </p:nvPr>
        </p:nvSpPr>
        <p:spPr/>
        <p:txBody>
          <a:bodyPr/>
          <a:lstStyle/>
          <a:p>
            <a:r>
              <a:rPr lang="es-MX" dirty="0">
                <a:solidFill>
                  <a:srgbClr val="C00000"/>
                </a:solidFill>
              </a:rPr>
              <a:t>Conclusiones</a:t>
            </a:r>
          </a:p>
        </p:txBody>
      </p:sp>
      <p:sp>
        <p:nvSpPr>
          <p:cNvPr id="4" name="Marcador de contenido 3">
            <a:extLst>
              <a:ext uri="{FF2B5EF4-FFF2-40B4-BE49-F238E27FC236}">
                <a16:creationId xmlns:a16="http://schemas.microsoft.com/office/drawing/2014/main" xmlns="" id="{15D8B9EB-75BD-4560-ACB4-20FDDD4CE3A8}"/>
              </a:ext>
            </a:extLst>
          </p:cNvPr>
          <p:cNvSpPr>
            <a:spLocks noGrp="1"/>
          </p:cNvSpPr>
          <p:nvPr>
            <p:ph sz="half" idx="2"/>
          </p:nvPr>
        </p:nvSpPr>
        <p:spPr>
          <a:xfrm>
            <a:off x="3867911" y="757989"/>
            <a:ext cx="7586151" cy="5196307"/>
          </a:xfrm>
        </p:spPr>
        <p:txBody>
          <a:bodyPr>
            <a:normAutofit/>
          </a:bodyPr>
          <a:lstStyle/>
          <a:p>
            <a:pPr algn="just">
              <a:lnSpc>
                <a:spcPct val="115000"/>
              </a:lnSpc>
              <a:spcAft>
                <a:spcPts val="1000"/>
              </a:spcAft>
            </a:pPr>
            <a:r>
              <a:rPr lang="es-MX" dirty="0">
                <a:latin typeface="Times New Roman" panose="02020603050405020304" pitchFamily="18" charset="0"/>
                <a:ea typeface="Calibri" panose="020F0502020204030204" pitchFamily="34" charset="0"/>
                <a:cs typeface="Times New Roman" panose="02020603050405020304" pitchFamily="18" charset="0"/>
              </a:rPr>
              <a:t>Las variables que explican la calidad de la vivienda en los municipios de Morelos, son las referidas a los servicios hidrosanitarios. Y salvo Zacatepec y Jojutla, las mejores condiciones de vivienda se localizan en los municipios metropolitanos más poblados.</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dirty="0">
                <a:latin typeface="Times New Roman" panose="02020603050405020304" pitchFamily="18" charset="0"/>
                <a:ea typeface="Calibri" panose="020F0502020204030204" pitchFamily="34" charset="0"/>
                <a:cs typeface="Times New Roman" panose="02020603050405020304" pitchFamily="18" charset="0"/>
              </a:rPr>
              <a:t>Una de las implicaciones de política que pudiera tener este hallazgo, es que los programas de mejoramiento y ampliación de los organismos nacionales de vivienda y del gobierno federal, que otorgan créditos y subsidios, pudieran dirigirse al mejoramiento de los servicios hidrosanitarios como una forma de mejorar la calidad de la vivienda, ya que actualmente se centran en la ampliación mediante la añadidura de un cuarto. Sería una medida complementaria y no sustitutiva, ya que las dos son relevantes para combatir el rezago habitacional cualitativo prevaleciente.</a:t>
            </a:r>
            <a:endParaRPr lang="es-MX" sz="2800" dirty="0">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8838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C00000"/>
                </a:solidFill>
              </a:rPr>
              <a:t>Antecedentes</a:t>
            </a:r>
          </a:p>
        </p:txBody>
      </p:sp>
      <p:sp>
        <p:nvSpPr>
          <p:cNvPr id="3" name="Marcador de texto 2"/>
          <p:cNvSpPr>
            <a:spLocks noGrp="1"/>
          </p:cNvSpPr>
          <p:nvPr>
            <p:ph type="body" idx="1"/>
          </p:nvPr>
        </p:nvSpPr>
        <p:spPr/>
        <p:txBody>
          <a:bodyPr/>
          <a:lstStyle/>
          <a:p>
            <a:pPr algn="ctr"/>
            <a:r>
              <a:rPr lang="es-MX" dirty="0">
                <a:solidFill>
                  <a:srgbClr val="00B050"/>
                </a:solidFill>
              </a:rPr>
              <a:t>Relevancia del tema de vivienda</a:t>
            </a:r>
          </a:p>
        </p:txBody>
      </p:sp>
      <p:sp>
        <p:nvSpPr>
          <p:cNvPr id="4" name="Marcador de contenido 3"/>
          <p:cNvSpPr>
            <a:spLocks noGrp="1"/>
          </p:cNvSpPr>
          <p:nvPr>
            <p:ph sz="half" idx="2"/>
          </p:nvPr>
        </p:nvSpPr>
        <p:spPr/>
        <p:txBody>
          <a:bodyPr/>
          <a:lstStyle/>
          <a:p>
            <a:r>
              <a:rPr lang="es-MX" dirty="0"/>
              <a:t>Tema de gran interés económico y social a nivel internacional</a:t>
            </a:r>
          </a:p>
          <a:p>
            <a:r>
              <a:rPr lang="es-MX" dirty="0"/>
              <a:t>Objeto de una política federal con fuerte inversión</a:t>
            </a:r>
          </a:p>
          <a:p>
            <a:r>
              <a:rPr lang="es-MX" dirty="0"/>
              <a:t> </a:t>
            </a:r>
          </a:p>
          <a:p>
            <a:endParaRPr lang="es-MX" dirty="0"/>
          </a:p>
        </p:txBody>
      </p:sp>
      <p:sp>
        <p:nvSpPr>
          <p:cNvPr id="5" name="Marcador de texto 4"/>
          <p:cNvSpPr>
            <a:spLocks noGrp="1"/>
          </p:cNvSpPr>
          <p:nvPr>
            <p:ph type="body" sz="quarter" idx="3"/>
          </p:nvPr>
        </p:nvSpPr>
        <p:spPr/>
        <p:txBody>
          <a:bodyPr/>
          <a:lstStyle/>
          <a:p>
            <a:pPr algn="ctr"/>
            <a:r>
              <a:rPr lang="es-MX" dirty="0">
                <a:solidFill>
                  <a:srgbClr val="00B050"/>
                </a:solidFill>
              </a:rPr>
              <a:t>Principales avances</a:t>
            </a:r>
          </a:p>
        </p:txBody>
      </p:sp>
      <p:sp>
        <p:nvSpPr>
          <p:cNvPr id="6" name="Marcador de contenido 5"/>
          <p:cNvSpPr>
            <a:spLocks noGrp="1"/>
          </p:cNvSpPr>
          <p:nvPr>
            <p:ph sz="quarter" idx="4"/>
          </p:nvPr>
        </p:nvSpPr>
        <p:spPr>
          <a:xfrm>
            <a:off x="7818463" y="1930936"/>
            <a:ext cx="3474720" cy="2941853"/>
          </a:xfrm>
        </p:spPr>
        <p:txBody>
          <a:bodyPr/>
          <a:lstStyle/>
          <a:p>
            <a:r>
              <a:rPr lang="es-MX" dirty="0"/>
              <a:t>Se ha reducido el déficit cuantitativo de vivienda por construcción de vivienda nueva</a:t>
            </a:r>
          </a:p>
          <a:p>
            <a:r>
              <a:rPr lang="es-MX" dirty="0"/>
              <a:t>Se han mejorado las condiciones de la vivienda en general y el acceso a servicios básicos en particular</a:t>
            </a:r>
          </a:p>
        </p:txBody>
      </p:sp>
    </p:spTree>
    <p:extLst>
      <p:ext uri="{BB962C8B-B14F-4D97-AF65-F5344CB8AC3E}">
        <p14:creationId xmlns:p14="http://schemas.microsoft.com/office/powerpoint/2010/main" val="115309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077" y="1147900"/>
            <a:ext cx="2947482" cy="4601183"/>
          </a:xfrm>
        </p:spPr>
        <p:txBody>
          <a:bodyPr/>
          <a:lstStyle/>
          <a:p>
            <a:r>
              <a:rPr lang="es-MX" dirty="0">
                <a:solidFill>
                  <a:srgbClr val="C00000"/>
                </a:solidFill>
              </a:rPr>
              <a:t>Antecedentes</a:t>
            </a:r>
          </a:p>
        </p:txBody>
      </p:sp>
      <p:pic>
        <p:nvPicPr>
          <p:cNvPr id="7" name="Marcador de contenido 6"/>
          <p:cNvPicPr>
            <a:picLocks noGrp="1" noChangeAspect="1"/>
          </p:cNvPicPr>
          <p:nvPr>
            <p:ph sz="quarter" idx="4"/>
          </p:nvPr>
        </p:nvPicPr>
        <p:blipFill>
          <a:blip r:embed="rId2"/>
          <a:stretch>
            <a:fillRect/>
          </a:stretch>
        </p:blipFill>
        <p:spPr>
          <a:xfrm>
            <a:off x="3662336" y="2455661"/>
            <a:ext cx="2970885" cy="1785692"/>
          </a:xfrm>
          <a:prstGeom prst="rect">
            <a:avLst/>
          </a:prstGeom>
        </p:spPr>
      </p:pic>
      <p:pic>
        <p:nvPicPr>
          <p:cNvPr id="8" name="Imagen 7"/>
          <p:cNvPicPr>
            <a:picLocks noChangeAspect="1"/>
          </p:cNvPicPr>
          <p:nvPr/>
        </p:nvPicPr>
        <p:blipFill>
          <a:blip r:embed="rId3"/>
          <a:stretch>
            <a:fillRect/>
          </a:stretch>
        </p:blipFill>
        <p:spPr>
          <a:xfrm>
            <a:off x="7667408" y="2500124"/>
            <a:ext cx="3155627" cy="1896733"/>
          </a:xfrm>
          <a:prstGeom prst="rect">
            <a:avLst/>
          </a:prstGeom>
        </p:spPr>
      </p:pic>
      <p:pic>
        <p:nvPicPr>
          <p:cNvPr id="9" name="Imagen 8"/>
          <p:cNvPicPr>
            <a:picLocks noChangeAspect="1"/>
          </p:cNvPicPr>
          <p:nvPr/>
        </p:nvPicPr>
        <p:blipFill>
          <a:blip r:embed="rId4"/>
          <a:stretch>
            <a:fillRect/>
          </a:stretch>
        </p:blipFill>
        <p:spPr>
          <a:xfrm>
            <a:off x="3669710" y="4764143"/>
            <a:ext cx="2963511" cy="1781259"/>
          </a:xfrm>
          <a:prstGeom prst="rect">
            <a:avLst/>
          </a:prstGeom>
        </p:spPr>
      </p:pic>
      <p:pic>
        <p:nvPicPr>
          <p:cNvPr id="10" name="Imagen 9"/>
          <p:cNvPicPr>
            <a:picLocks noChangeAspect="1"/>
          </p:cNvPicPr>
          <p:nvPr/>
        </p:nvPicPr>
        <p:blipFill>
          <a:blip r:embed="rId5"/>
          <a:stretch>
            <a:fillRect/>
          </a:stretch>
        </p:blipFill>
        <p:spPr>
          <a:xfrm>
            <a:off x="3662336" y="147179"/>
            <a:ext cx="2970885" cy="1785692"/>
          </a:xfrm>
          <a:prstGeom prst="rect">
            <a:avLst/>
          </a:prstGeom>
        </p:spPr>
      </p:pic>
      <p:pic>
        <p:nvPicPr>
          <p:cNvPr id="11" name="Imagen 10"/>
          <p:cNvPicPr>
            <a:picLocks noChangeAspect="1"/>
          </p:cNvPicPr>
          <p:nvPr/>
        </p:nvPicPr>
        <p:blipFill>
          <a:blip r:embed="rId6"/>
          <a:stretch>
            <a:fillRect/>
          </a:stretch>
        </p:blipFill>
        <p:spPr>
          <a:xfrm>
            <a:off x="7667409" y="91658"/>
            <a:ext cx="3155627" cy="1896734"/>
          </a:xfrm>
          <a:prstGeom prst="rect">
            <a:avLst/>
          </a:prstGeom>
        </p:spPr>
      </p:pic>
      <p:sp>
        <p:nvSpPr>
          <p:cNvPr id="12" name="CuadroTexto 11"/>
          <p:cNvSpPr txBox="1"/>
          <p:nvPr/>
        </p:nvSpPr>
        <p:spPr>
          <a:xfrm>
            <a:off x="7278648" y="5193107"/>
            <a:ext cx="3933145" cy="923330"/>
          </a:xfrm>
          <a:prstGeom prst="rect">
            <a:avLst/>
          </a:prstGeom>
          <a:noFill/>
        </p:spPr>
        <p:txBody>
          <a:bodyPr wrap="square" rtlCol="0">
            <a:spAutoFit/>
          </a:bodyPr>
          <a:lstStyle/>
          <a:p>
            <a:pPr algn="ctr"/>
            <a:r>
              <a:rPr lang="es-MX" dirty="0">
                <a:solidFill>
                  <a:srgbClr val="00B050"/>
                </a:solidFill>
              </a:rPr>
              <a:t>Retos pendientes</a:t>
            </a:r>
          </a:p>
          <a:p>
            <a:r>
              <a:rPr lang="es-MX" dirty="0"/>
              <a:t>El avance en las mejores condiciones de vivienda ha sido muy desigual</a:t>
            </a:r>
          </a:p>
        </p:txBody>
      </p:sp>
    </p:spTree>
    <p:extLst>
      <p:ext uri="{BB962C8B-B14F-4D97-AF65-F5344CB8AC3E}">
        <p14:creationId xmlns:p14="http://schemas.microsoft.com/office/powerpoint/2010/main" val="188586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A7A4A83-5A96-41B4-981B-B3889D841501}"/>
              </a:ext>
            </a:extLst>
          </p:cNvPr>
          <p:cNvSpPr>
            <a:spLocks noGrp="1"/>
          </p:cNvSpPr>
          <p:nvPr>
            <p:ph idx="1"/>
          </p:nvPr>
        </p:nvSpPr>
        <p:spPr>
          <a:xfrm>
            <a:off x="4253510" y="1889620"/>
            <a:ext cx="7315200" cy="3078759"/>
          </a:xfrm>
          <a:ln w="57150"/>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es-MX" dirty="0"/>
              <a:t>Encuesta Intercensal (EIC) 2015 del INEGI, nacional y para el Estado de Morelos</a:t>
            </a:r>
          </a:p>
          <a:p>
            <a:pPr algn="just"/>
            <a:r>
              <a:rPr lang="es-MX" dirty="0"/>
              <a:t>La EIC es una muestra de 6.1 millones de viviendas.</a:t>
            </a:r>
          </a:p>
          <a:p>
            <a:pPr algn="just"/>
            <a:r>
              <a:rPr lang="es-MX" dirty="0"/>
              <a:t>Aporta información a nivel nacional, entidad federativa, municipio y localidades mayores de 50, 000 habitantes.</a:t>
            </a:r>
          </a:p>
          <a:p>
            <a:pPr algn="just"/>
            <a:r>
              <a:rPr lang="es-MX" dirty="0"/>
              <a:t>La población objetivo son los residentes habituales del territorio nacional y las viviendas particulares habitadas.</a:t>
            </a:r>
          </a:p>
          <a:p>
            <a:pPr algn="just"/>
            <a:r>
              <a:rPr lang="es-MX" dirty="0"/>
              <a:t>Contiene estimaciones adecuadas del volumen, composición y distribución de los habitantes y viviendas del territorio nacional, comparables con censos y estadísticas internacionales. Permite obtener estimadores de proporciones, tasas y promedios para cada una de las variables estudiadas.</a:t>
            </a:r>
          </a:p>
        </p:txBody>
      </p:sp>
      <p:sp>
        <p:nvSpPr>
          <p:cNvPr id="4" name="Marcador de texto 3">
            <a:extLst>
              <a:ext uri="{FF2B5EF4-FFF2-40B4-BE49-F238E27FC236}">
                <a16:creationId xmlns:a16="http://schemas.microsoft.com/office/drawing/2014/main" xmlns="" id="{644EB3EE-0B8C-4A58-8C95-EAA11A8DD54D}"/>
              </a:ext>
            </a:extLst>
          </p:cNvPr>
          <p:cNvSpPr>
            <a:spLocks noGrp="1"/>
          </p:cNvSpPr>
          <p:nvPr>
            <p:ph type="body" sz="half" idx="2"/>
          </p:nvPr>
        </p:nvSpPr>
        <p:spPr>
          <a:xfrm>
            <a:off x="256032" y="4387442"/>
            <a:ext cx="2834640" cy="1428724"/>
          </a:xfrm>
        </p:spPr>
        <p:txBody>
          <a:bodyPr/>
          <a:lstStyle/>
          <a:p>
            <a:pPr algn="ctr"/>
            <a:r>
              <a:rPr lang="es-MX" sz="3200" dirty="0">
                <a:solidFill>
                  <a:schemeClr val="tx1"/>
                </a:solidFill>
              </a:rPr>
              <a:t>Fuente de información</a:t>
            </a:r>
          </a:p>
          <a:p>
            <a:endParaRPr lang="es-MX" dirty="0"/>
          </a:p>
        </p:txBody>
      </p:sp>
      <p:sp>
        <p:nvSpPr>
          <p:cNvPr id="5" name="Título 4">
            <a:extLst>
              <a:ext uri="{FF2B5EF4-FFF2-40B4-BE49-F238E27FC236}">
                <a16:creationId xmlns:a16="http://schemas.microsoft.com/office/drawing/2014/main" xmlns="" id="{C3EA3101-FDD5-4682-AD61-4FABF25D80AC}"/>
              </a:ext>
            </a:extLst>
          </p:cNvPr>
          <p:cNvSpPr txBox="1">
            <a:spLocks noGrp="1"/>
          </p:cNvSpPr>
          <p:nvPr>
            <p:ph type="title"/>
          </p:nvPr>
        </p:nvSpPr>
        <p:spPr>
          <a:xfrm>
            <a:off x="813732" y="996717"/>
            <a:ext cx="2344052" cy="535531"/>
          </a:xfrm>
          <a:prstGeom prst="rect">
            <a:avLst/>
          </a:prstGeom>
          <a:noFill/>
        </p:spPr>
        <p:txBody>
          <a:bodyPr wrap="square" rtlCol="0">
            <a:spAutoFit/>
          </a:bodyPr>
          <a:lstStyle/>
          <a:p>
            <a:r>
              <a:rPr lang="es-MX" sz="3200" dirty="0">
                <a:solidFill>
                  <a:srgbClr val="C00000"/>
                </a:solidFill>
              </a:rPr>
              <a:t>Objetivo</a:t>
            </a:r>
          </a:p>
        </p:txBody>
      </p:sp>
      <p:sp>
        <p:nvSpPr>
          <p:cNvPr id="6" name="CuadroTexto 5">
            <a:extLst>
              <a:ext uri="{FF2B5EF4-FFF2-40B4-BE49-F238E27FC236}">
                <a16:creationId xmlns:a16="http://schemas.microsoft.com/office/drawing/2014/main" xmlns="" id="{25DE32C6-9B25-46A3-B6CF-2B6A0702332C}"/>
              </a:ext>
            </a:extLst>
          </p:cNvPr>
          <p:cNvSpPr txBox="1"/>
          <p:nvPr/>
        </p:nvSpPr>
        <p:spPr>
          <a:xfrm>
            <a:off x="4219661" y="868976"/>
            <a:ext cx="7382899" cy="923330"/>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dirty="0">
                <a:solidFill>
                  <a:srgbClr val="0070C0"/>
                </a:solidFill>
              </a:rPr>
              <a:t>Elaborar un índice de calidad de vivienda por entidad federativa en México, para determinar las diferencias existentes entre ellas, así como los aspectos de la vivienda en los cuales éstas se originan, para el año 2015.</a:t>
            </a:r>
          </a:p>
        </p:txBody>
      </p:sp>
    </p:spTree>
    <p:extLst>
      <p:ext uri="{BB962C8B-B14F-4D97-AF65-F5344CB8AC3E}">
        <p14:creationId xmlns:p14="http://schemas.microsoft.com/office/powerpoint/2010/main" val="165129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3B2537-0D57-4EBE-8C9C-CE8E89C1D790}"/>
              </a:ext>
            </a:extLst>
          </p:cNvPr>
          <p:cNvSpPr>
            <a:spLocks noGrp="1"/>
          </p:cNvSpPr>
          <p:nvPr>
            <p:ph type="title"/>
          </p:nvPr>
        </p:nvSpPr>
        <p:spPr>
          <a:xfrm>
            <a:off x="306366" y="2625862"/>
            <a:ext cx="2834640" cy="687898"/>
          </a:xfrm>
        </p:spPr>
        <p:txBody>
          <a:bodyPr>
            <a:normAutofit/>
          </a:bodyPr>
          <a:lstStyle/>
          <a:p>
            <a:r>
              <a:rPr lang="es-MX" dirty="0">
                <a:solidFill>
                  <a:srgbClr val="C00000"/>
                </a:solidFill>
              </a:rPr>
              <a:t>Metodología</a:t>
            </a:r>
            <a:endParaRPr lang="es-MX" dirty="0"/>
          </a:p>
        </p:txBody>
      </p:sp>
      <p:sp>
        <p:nvSpPr>
          <p:cNvPr id="3" name="Marcador de contenido 2">
            <a:extLst>
              <a:ext uri="{FF2B5EF4-FFF2-40B4-BE49-F238E27FC236}">
                <a16:creationId xmlns:a16="http://schemas.microsoft.com/office/drawing/2014/main" xmlns="" id="{C1D1FA60-3E62-4B19-9AE6-2C713DA572C3}"/>
              </a:ext>
            </a:extLst>
          </p:cNvPr>
          <p:cNvSpPr>
            <a:spLocks noGrp="1"/>
          </p:cNvSpPr>
          <p:nvPr>
            <p:ph idx="1"/>
          </p:nvPr>
        </p:nvSpPr>
        <p:spPr>
          <a:xfrm>
            <a:off x="3851134" y="503339"/>
            <a:ext cx="7633394" cy="2625755"/>
          </a:xfrm>
          <a:ln w="76200">
            <a:solidFill>
              <a:schemeClr val="tx1">
                <a:lumMod val="65000"/>
                <a:lumOff val="35000"/>
              </a:schemeClr>
            </a:solidFill>
          </a:ln>
        </p:spPr>
        <p:style>
          <a:lnRef idx="2">
            <a:schemeClr val="accent4"/>
          </a:lnRef>
          <a:fillRef idx="1">
            <a:schemeClr val="lt1"/>
          </a:fillRef>
          <a:effectRef idx="0">
            <a:schemeClr val="accent4"/>
          </a:effectRef>
          <a:fontRef idx="minor">
            <a:schemeClr val="dk1"/>
          </a:fontRef>
        </p:style>
        <p:txBody>
          <a:bodyPr>
            <a:normAutofit/>
          </a:bodyPr>
          <a:lstStyle/>
          <a:p>
            <a:r>
              <a:rPr lang="es-MX" u="sng" dirty="0">
                <a:solidFill>
                  <a:srgbClr val="00B0F0"/>
                </a:solidFill>
              </a:rPr>
              <a:t>Unidad de análisis:</a:t>
            </a:r>
          </a:p>
          <a:p>
            <a:r>
              <a:rPr lang="es-MX" sz="1800" dirty="0"/>
              <a:t>Viviendas particulares y habitadas en el estado de Morelos.</a:t>
            </a:r>
          </a:p>
          <a:p>
            <a:r>
              <a:rPr lang="es-MX" u="sng" dirty="0">
                <a:solidFill>
                  <a:srgbClr val="00B0F0"/>
                </a:solidFill>
              </a:rPr>
              <a:t>Variables:</a:t>
            </a:r>
          </a:p>
          <a:p>
            <a:pPr algn="just"/>
            <a:r>
              <a:rPr lang="es-MX" sz="1800" dirty="0">
                <a:solidFill>
                  <a:schemeClr val="tx1"/>
                </a:solidFill>
              </a:rPr>
              <a:t>Diez variables que reflejan las características de las viviendas relacionadas con  el tipo de materiales de construcción, el nivel de acceso a servicios, así como condiciones de salubridad y de hacinamiento en que se encuentran las casas-habitación.</a:t>
            </a:r>
          </a:p>
        </p:txBody>
      </p:sp>
      <p:sp>
        <p:nvSpPr>
          <p:cNvPr id="6" name="CuadroTexto 5">
            <a:extLst>
              <a:ext uri="{FF2B5EF4-FFF2-40B4-BE49-F238E27FC236}">
                <a16:creationId xmlns:a16="http://schemas.microsoft.com/office/drawing/2014/main" xmlns="" id="{5A602992-BF39-4207-83BD-24EE8B861861}"/>
              </a:ext>
            </a:extLst>
          </p:cNvPr>
          <p:cNvSpPr txBox="1"/>
          <p:nvPr/>
        </p:nvSpPr>
        <p:spPr>
          <a:xfrm>
            <a:off x="3926048" y="3498426"/>
            <a:ext cx="3380763" cy="3046988"/>
          </a:xfrm>
          <a:prstGeom prst="rect">
            <a:avLst/>
          </a:prstGeom>
          <a:ln w="76200">
            <a:solidFill>
              <a:schemeClr val="tx1">
                <a:lumMod val="65000"/>
                <a:lumOff val="3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r>
              <a:rPr lang="es-MX" sz="1600" dirty="0">
                <a:solidFill>
                  <a:srgbClr val="002060"/>
                </a:solidFill>
              </a:rPr>
              <a:t>1)Con paredes o muros construidas con tabique, ladrillo, block, piedra, cantera, cemento o concreto.</a:t>
            </a:r>
          </a:p>
          <a:p>
            <a:pPr lvl="0"/>
            <a:r>
              <a:rPr lang="es-MX" sz="1600" dirty="0">
                <a:solidFill>
                  <a:srgbClr val="002060"/>
                </a:solidFill>
              </a:rPr>
              <a:t>2)Con techo construidas con losa de concreto o viguetas con bovedilla.</a:t>
            </a:r>
          </a:p>
          <a:p>
            <a:pPr lvl="0"/>
            <a:r>
              <a:rPr lang="es-MX" sz="1600" dirty="0">
                <a:solidFill>
                  <a:srgbClr val="002060"/>
                </a:solidFill>
              </a:rPr>
              <a:t>3)Con piso construido con cemento, firme, mosaico, madera u otro recubrimiento.</a:t>
            </a:r>
          </a:p>
          <a:p>
            <a:pPr lvl="0"/>
            <a:r>
              <a:rPr lang="es-MX" sz="1600" dirty="0">
                <a:solidFill>
                  <a:srgbClr val="002060"/>
                </a:solidFill>
              </a:rPr>
              <a:t>4) Que tienen cuarto para cocinar.</a:t>
            </a:r>
          </a:p>
          <a:p>
            <a:pPr lvl="0"/>
            <a:r>
              <a:rPr lang="es-MX" sz="1600" dirty="0">
                <a:solidFill>
                  <a:srgbClr val="002060"/>
                </a:solidFill>
              </a:rPr>
              <a:t>5) En hacinamiento (más de 2.5 personas por cuarto para dormir).</a:t>
            </a:r>
          </a:p>
          <a:p>
            <a:pPr lvl="0"/>
            <a:endParaRPr lang="es-MX" sz="1600" dirty="0">
              <a:solidFill>
                <a:srgbClr val="002060"/>
              </a:solidFill>
            </a:endParaRPr>
          </a:p>
        </p:txBody>
      </p:sp>
      <p:sp>
        <p:nvSpPr>
          <p:cNvPr id="9" name="CuadroTexto 8">
            <a:extLst>
              <a:ext uri="{FF2B5EF4-FFF2-40B4-BE49-F238E27FC236}">
                <a16:creationId xmlns:a16="http://schemas.microsoft.com/office/drawing/2014/main" xmlns="" id="{43272BFD-723C-47CA-A6DF-97DE8F3F820E}"/>
              </a:ext>
            </a:extLst>
          </p:cNvPr>
          <p:cNvSpPr txBox="1"/>
          <p:nvPr/>
        </p:nvSpPr>
        <p:spPr>
          <a:xfrm>
            <a:off x="7575552" y="3447875"/>
            <a:ext cx="3908976" cy="2800767"/>
          </a:xfrm>
          <a:prstGeom prst="rect">
            <a:avLst/>
          </a:prstGeom>
          <a:ln w="762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s-MX" sz="1600" dirty="0">
                <a:solidFill>
                  <a:srgbClr val="002060"/>
                </a:solidFill>
              </a:rPr>
              <a:t>6) con luz eléctrica</a:t>
            </a:r>
          </a:p>
          <a:p>
            <a:endParaRPr lang="es-MX" sz="1600" dirty="0">
              <a:solidFill>
                <a:srgbClr val="002060"/>
              </a:solidFill>
            </a:endParaRPr>
          </a:p>
          <a:p>
            <a:r>
              <a:rPr lang="es-MX" sz="1600" dirty="0">
                <a:solidFill>
                  <a:srgbClr val="002060"/>
                </a:solidFill>
              </a:rPr>
              <a:t> 7) que obtienen el agua de llaves o mangueras que están dentro de la vivienda</a:t>
            </a:r>
          </a:p>
          <a:p>
            <a:endParaRPr lang="es-MX" sz="1600" dirty="0">
              <a:solidFill>
                <a:srgbClr val="002060"/>
              </a:solidFill>
            </a:endParaRPr>
          </a:p>
          <a:p>
            <a:r>
              <a:rPr lang="es-MX" sz="1600" dirty="0">
                <a:solidFill>
                  <a:srgbClr val="002060"/>
                </a:solidFill>
              </a:rPr>
              <a:t>8) que tienen servicio sanitario</a:t>
            </a:r>
          </a:p>
          <a:p>
            <a:endParaRPr lang="es-MX" sz="1600" dirty="0">
              <a:solidFill>
                <a:srgbClr val="002060"/>
              </a:solidFill>
            </a:endParaRPr>
          </a:p>
          <a:p>
            <a:r>
              <a:rPr lang="es-MX" sz="1600" dirty="0">
                <a:solidFill>
                  <a:srgbClr val="002060"/>
                </a:solidFill>
              </a:rPr>
              <a:t>9) con taza de baño exclusiva de la vivienda</a:t>
            </a:r>
          </a:p>
          <a:p>
            <a:endParaRPr lang="es-MX" sz="1600" dirty="0">
              <a:solidFill>
                <a:srgbClr val="002060"/>
              </a:solidFill>
            </a:endParaRPr>
          </a:p>
          <a:p>
            <a:r>
              <a:rPr lang="es-MX" sz="1600" dirty="0">
                <a:solidFill>
                  <a:srgbClr val="002060"/>
                </a:solidFill>
              </a:rPr>
              <a:t>10) con drenaje a la red pública, fosa séptica o tanque séptico (biodigestor)</a:t>
            </a:r>
          </a:p>
        </p:txBody>
      </p:sp>
      <p:sp>
        <p:nvSpPr>
          <p:cNvPr id="10" name="CuadroTexto 9">
            <a:extLst>
              <a:ext uri="{FF2B5EF4-FFF2-40B4-BE49-F238E27FC236}">
                <a16:creationId xmlns:a16="http://schemas.microsoft.com/office/drawing/2014/main" xmlns="" id="{9A7D703B-1654-489D-94AC-72A17B042F1B}"/>
              </a:ext>
            </a:extLst>
          </p:cNvPr>
          <p:cNvSpPr txBox="1"/>
          <p:nvPr/>
        </p:nvSpPr>
        <p:spPr>
          <a:xfrm>
            <a:off x="6157519" y="3129094"/>
            <a:ext cx="3858936" cy="369332"/>
          </a:xfrm>
          <a:prstGeom prst="rect">
            <a:avLst/>
          </a:prstGeom>
          <a:noFill/>
        </p:spPr>
        <p:txBody>
          <a:bodyPr wrap="square" rtlCol="0">
            <a:spAutoFit/>
          </a:bodyPr>
          <a:lstStyle/>
          <a:p>
            <a:r>
              <a:rPr lang="es-MX" b="1" dirty="0">
                <a:solidFill>
                  <a:srgbClr val="FF0000"/>
                </a:solidFill>
              </a:rPr>
              <a:t>Proporciones de vivienda con…..</a:t>
            </a:r>
          </a:p>
        </p:txBody>
      </p:sp>
    </p:spTree>
    <p:extLst>
      <p:ext uri="{BB962C8B-B14F-4D97-AF65-F5344CB8AC3E}">
        <p14:creationId xmlns:p14="http://schemas.microsoft.com/office/powerpoint/2010/main" val="339750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C0C3A8-9793-43A5-AA24-8CEE5B8DC8D2}"/>
              </a:ext>
            </a:extLst>
          </p:cNvPr>
          <p:cNvSpPr>
            <a:spLocks noGrp="1"/>
          </p:cNvSpPr>
          <p:nvPr>
            <p:ph type="title"/>
          </p:nvPr>
        </p:nvSpPr>
        <p:spPr>
          <a:xfrm>
            <a:off x="125835" y="2252444"/>
            <a:ext cx="2927312" cy="1176556"/>
          </a:xfrm>
        </p:spPr>
        <p:txBody>
          <a:bodyPr>
            <a:normAutofit/>
          </a:bodyPr>
          <a:lstStyle/>
          <a:p>
            <a:pPr algn="ctr"/>
            <a:r>
              <a:rPr lang="es-MX" dirty="0">
                <a:solidFill>
                  <a:srgbClr val="C00000"/>
                </a:solidFill>
              </a:rPr>
              <a:t>Procedimiento estadístico</a:t>
            </a:r>
          </a:p>
        </p:txBody>
      </p:sp>
      <p:sp>
        <p:nvSpPr>
          <p:cNvPr id="3" name="Marcador de contenido 2">
            <a:extLst>
              <a:ext uri="{FF2B5EF4-FFF2-40B4-BE49-F238E27FC236}">
                <a16:creationId xmlns:a16="http://schemas.microsoft.com/office/drawing/2014/main" xmlns="" id="{4BA2F246-107F-424F-9E2C-8A4755BC3386}"/>
              </a:ext>
            </a:extLst>
          </p:cNvPr>
          <p:cNvSpPr>
            <a:spLocks noGrp="1"/>
          </p:cNvSpPr>
          <p:nvPr>
            <p:ph idx="1"/>
          </p:nvPr>
        </p:nvSpPr>
        <p:spPr>
          <a:xfrm>
            <a:off x="3943413" y="855677"/>
            <a:ext cx="7315200" cy="5234729"/>
          </a:xfrm>
        </p:spPr>
        <p:txBody>
          <a:bodyPr>
            <a:normAutofit lnSpcReduction="10000"/>
          </a:bodyPr>
          <a:lstStyle/>
          <a:p>
            <a:endParaRPr lang="es-MX" dirty="0"/>
          </a:p>
          <a:p>
            <a:pPr marL="0" indent="0" algn="ctr">
              <a:buNone/>
            </a:pPr>
            <a:r>
              <a:rPr lang="es-MX" dirty="0">
                <a:solidFill>
                  <a:srgbClr val="FF0000"/>
                </a:solidFill>
              </a:rPr>
              <a:t>COMPONENTES PRINCIPALES</a:t>
            </a:r>
          </a:p>
          <a:p>
            <a:r>
              <a:rPr lang="es-MX" dirty="0"/>
              <a:t>Para alcanzar los objetivos, se utilizó el análisis de componentes principales . Este análisis corresponde a un procedimiento de la estadística multivariada.</a:t>
            </a:r>
          </a:p>
          <a:p>
            <a:r>
              <a:rPr lang="es-MX" dirty="0"/>
              <a:t>Al aplicar el método de componentes principales (CP), se transforma al conjunto de indicadores originales, que están correlacionados entre sí, en un conjunto de nuevos indicadores no correlacionados. </a:t>
            </a:r>
          </a:p>
          <a:p>
            <a:r>
              <a:rPr lang="es-MX" dirty="0"/>
              <a:t>El procedimiento de CP producirá un número reducido de indicadores compuestos, dependiendo de la estructura de correlación existente entre los indicadores originales y datos disponibles</a:t>
            </a:r>
          </a:p>
          <a:p>
            <a:r>
              <a:rPr lang="es-MX" dirty="0"/>
              <a:t>Es decir,  a partir de la combinación lineal de las variables originales  X1, X2,…,</a:t>
            </a:r>
            <a:r>
              <a:rPr lang="es-MX" dirty="0" err="1"/>
              <a:t>Xp</a:t>
            </a:r>
            <a:r>
              <a:rPr lang="es-MX" dirty="0"/>
              <a:t>, se obtiene un nuevo conjunto de  variables Y1, Y2,…,</a:t>
            </a:r>
            <a:r>
              <a:rPr lang="es-MX" dirty="0" err="1"/>
              <a:t>Yp</a:t>
            </a:r>
            <a:r>
              <a:rPr lang="es-MX" dirty="0"/>
              <a:t>, para obtener un indicador de calidad de la vivienda único.</a:t>
            </a:r>
          </a:p>
          <a:p>
            <a:endParaRPr lang="es-MX" dirty="0"/>
          </a:p>
        </p:txBody>
      </p:sp>
    </p:spTree>
    <p:extLst>
      <p:ext uri="{BB962C8B-B14F-4D97-AF65-F5344CB8AC3E}">
        <p14:creationId xmlns:p14="http://schemas.microsoft.com/office/powerpoint/2010/main" val="112845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777E36-A709-4569-AFEB-A59C631FD46D}"/>
              </a:ext>
            </a:extLst>
          </p:cNvPr>
          <p:cNvSpPr>
            <a:spLocks noGrp="1"/>
          </p:cNvSpPr>
          <p:nvPr>
            <p:ph type="title"/>
          </p:nvPr>
        </p:nvSpPr>
        <p:spPr/>
        <p:txBody>
          <a:bodyPr/>
          <a:lstStyle/>
          <a:p>
            <a:r>
              <a:rPr lang="es-MX" dirty="0">
                <a:solidFill>
                  <a:srgbClr val="FF0000"/>
                </a:solidFill>
              </a:rPr>
              <a:t>Programas de Cómputo</a:t>
            </a:r>
          </a:p>
        </p:txBody>
      </p:sp>
      <p:sp>
        <p:nvSpPr>
          <p:cNvPr id="3" name="Marcador de contenido 2">
            <a:extLst>
              <a:ext uri="{FF2B5EF4-FFF2-40B4-BE49-F238E27FC236}">
                <a16:creationId xmlns:a16="http://schemas.microsoft.com/office/drawing/2014/main" xmlns="" id="{82440E77-5C2E-415E-BD02-703D8A0434A4}"/>
              </a:ext>
            </a:extLst>
          </p:cNvPr>
          <p:cNvSpPr>
            <a:spLocks noGrp="1"/>
          </p:cNvSpPr>
          <p:nvPr>
            <p:ph idx="1"/>
          </p:nvPr>
        </p:nvSpPr>
        <p:spPr>
          <a:xfrm>
            <a:off x="3867912" y="746620"/>
            <a:ext cx="5628426" cy="5242700"/>
          </a:xfrm>
        </p:spPr>
        <p:txBody>
          <a:bodyPr>
            <a:normAutofit/>
          </a:bodyPr>
          <a:lstStyle/>
          <a:p>
            <a:pPr marL="0" indent="0">
              <a:buNone/>
            </a:pPr>
            <a:r>
              <a:rPr lang="es-MX" sz="2800" dirty="0"/>
              <a:t>Se utilizó el programa de cómputo </a:t>
            </a:r>
            <a:r>
              <a:rPr lang="es-MX" sz="2800" i="1" dirty="0" err="1"/>
              <a:t>Statistical</a:t>
            </a:r>
            <a:r>
              <a:rPr lang="es-MX" sz="2800" i="1" dirty="0"/>
              <a:t> </a:t>
            </a:r>
            <a:r>
              <a:rPr lang="es-MX" sz="2800" i="1" dirty="0" err="1"/>
              <a:t>Package</a:t>
            </a:r>
            <a:r>
              <a:rPr lang="es-MX" sz="2800" i="1" dirty="0"/>
              <a:t> </a:t>
            </a:r>
            <a:r>
              <a:rPr lang="es-MX" sz="2800" i="1" dirty="0" err="1"/>
              <a:t>for</a:t>
            </a:r>
            <a:r>
              <a:rPr lang="es-MX" sz="2800" i="1" dirty="0"/>
              <a:t> Social </a:t>
            </a:r>
            <a:r>
              <a:rPr lang="es-MX" sz="2800" i="1" dirty="0" err="1"/>
              <a:t>Science</a:t>
            </a:r>
            <a:r>
              <a:rPr lang="es-MX" sz="2800" i="1" dirty="0"/>
              <a:t> (SPSS) versión 24</a:t>
            </a:r>
          </a:p>
        </p:txBody>
      </p:sp>
      <p:sp>
        <p:nvSpPr>
          <p:cNvPr id="4" name="Marcador de texto 3">
            <a:extLst>
              <a:ext uri="{FF2B5EF4-FFF2-40B4-BE49-F238E27FC236}">
                <a16:creationId xmlns:a16="http://schemas.microsoft.com/office/drawing/2014/main" xmlns="" id="{8A4D254A-252C-425C-B1FA-9AD637235072}"/>
              </a:ext>
            </a:extLst>
          </p:cNvPr>
          <p:cNvSpPr>
            <a:spLocks noGrp="1"/>
          </p:cNvSpPr>
          <p:nvPr>
            <p:ph type="body" sz="half" idx="2"/>
          </p:nvPr>
        </p:nvSpPr>
        <p:spPr/>
        <p:txBody>
          <a:bodyPr/>
          <a:lstStyle/>
          <a:p>
            <a:endParaRPr lang="es-MX"/>
          </a:p>
        </p:txBody>
      </p:sp>
    </p:spTree>
    <p:extLst>
      <p:ext uri="{BB962C8B-B14F-4D97-AF65-F5344CB8AC3E}">
        <p14:creationId xmlns:p14="http://schemas.microsoft.com/office/powerpoint/2010/main" val="42436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dirty="0">
                <a:solidFill>
                  <a:srgbClr val="C00000"/>
                </a:solidFill>
              </a:rPr>
              <a:t>Resultados</a:t>
            </a:r>
          </a:p>
        </p:txBody>
      </p:sp>
      <p:sp>
        <p:nvSpPr>
          <p:cNvPr id="4" name="Marcador de texto 3"/>
          <p:cNvSpPr>
            <a:spLocks noGrp="1"/>
          </p:cNvSpPr>
          <p:nvPr>
            <p:ph type="body" sz="half" idx="2"/>
          </p:nvPr>
        </p:nvSpPr>
        <p:spPr/>
        <p:txBody>
          <a:bodyPr/>
          <a:lstStyle/>
          <a:p>
            <a:endParaRPr lang="es-MX" dirty="0"/>
          </a:p>
        </p:txBody>
      </p:sp>
      <p:sp>
        <p:nvSpPr>
          <p:cNvPr id="6" name="CuadroTexto 5"/>
          <p:cNvSpPr txBox="1"/>
          <p:nvPr/>
        </p:nvSpPr>
        <p:spPr>
          <a:xfrm>
            <a:off x="3947793" y="5158347"/>
            <a:ext cx="6039852" cy="1477328"/>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chemeClr val="accent6"/>
                </a:solidFill>
              </a:rPr>
              <a:t>La primera componente explica el 66% de la variabilidad de los datos, por lo que, por definición, este será el indicador de calidad de la vivienda</a:t>
            </a:r>
          </a:p>
          <a:p>
            <a:endParaRPr lang="es-MX" dirty="0"/>
          </a:p>
          <a:p>
            <a:endParaRPr lang="es-MX" dirty="0"/>
          </a:p>
        </p:txBody>
      </p:sp>
      <p:sp>
        <p:nvSpPr>
          <p:cNvPr id="7" name="Marcador de contenido 6">
            <a:extLst>
              <a:ext uri="{FF2B5EF4-FFF2-40B4-BE49-F238E27FC236}">
                <a16:creationId xmlns:a16="http://schemas.microsoft.com/office/drawing/2014/main" xmlns="" id="{DE8EEF76-7F7C-4EE2-85A9-09A1E549D1AB}"/>
              </a:ext>
            </a:extLst>
          </p:cNvPr>
          <p:cNvSpPr>
            <a:spLocks noGrp="1"/>
          </p:cNvSpPr>
          <p:nvPr>
            <p:ph idx="1"/>
          </p:nvPr>
        </p:nvSpPr>
        <p:spPr>
          <a:xfrm>
            <a:off x="3867912" y="868680"/>
            <a:ext cx="7315200" cy="4088331"/>
          </a:xfrm>
        </p:spPr>
        <p:txBody>
          <a:bodyPr>
            <a:normAutofit fontScale="25000" lnSpcReduction="20000"/>
          </a:bodyPr>
          <a:lstStyle/>
          <a:p>
            <a:endParaRPr lang="es-MX" b="1" dirty="0"/>
          </a:p>
          <a:p>
            <a:pPr marL="0" indent="0">
              <a:buNone/>
            </a:pPr>
            <a:r>
              <a:rPr lang="es-MX" sz="4400" b="1" dirty="0"/>
              <a:t>Cuadro 1.</a:t>
            </a:r>
          </a:p>
          <a:p>
            <a:pPr marL="0" indent="0">
              <a:buNone/>
            </a:pPr>
            <a:r>
              <a:rPr lang="es-MX" sz="4400" b="1" dirty="0"/>
              <a:t>Varianza total explicada</a:t>
            </a:r>
            <a:r>
              <a:rPr lang="es-MX" sz="4400" dirty="0"/>
              <a:t>	</a:t>
            </a:r>
          </a:p>
          <a:p>
            <a:pPr marL="0" indent="0">
              <a:buNone/>
            </a:pPr>
            <a:r>
              <a:rPr lang="es-ES" sz="4400" b="1" dirty="0"/>
              <a:t>Componente	Autovalores iniciales	Sumas de extracción de cargas al cuadrado	</a:t>
            </a:r>
          </a:p>
          <a:p>
            <a:pPr marL="0" indent="0">
              <a:buNone/>
            </a:pPr>
            <a:r>
              <a:rPr lang="es-MX" sz="4400" b="1" dirty="0"/>
              <a:t>	Total	% de varianza	% acumulado	Total	% de varianza	% acumulado	</a:t>
            </a:r>
          </a:p>
          <a:p>
            <a:pPr marL="0" indent="0">
              <a:buNone/>
            </a:pPr>
            <a:r>
              <a:rPr lang="es-MX" sz="4400" b="1" dirty="0"/>
              <a:t>            1	6.600	65.998	65.998	6.600	65.998	65.998	</a:t>
            </a:r>
          </a:p>
          <a:p>
            <a:pPr marL="0" indent="0">
              <a:buNone/>
            </a:pPr>
            <a:r>
              <a:rPr lang="es-MX" sz="4400" b="1" dirty="0"/>
              <a:t>            2	1.255	12.545	78.543	1.255	12.545	78.543	</a:t>
            </a:r>
          </a:p>
          <a:p>
            <a:pPr marL="0" indent="0">
              <a:buNone/>
            </a:pPr>
            <a:r>
              <a:rPr lang="es-MX" sz="4400" b="1" dirty="0"/>
              <a:t>            3	.874	8.742	87.286	.874	8.742	87.286	</a:t>
            </a:r>
          </a:p>
          <a:p>
            <a:pPr marL="0" indent="0">
              <a:buNone/>
            </a:pPr>
            <a:r>
              <a:rPr lang="es-MX" sz="4400" b="1" dirty="0"/>
              <a:t>            4	.486	4.856	92.142				</a:t>
            </a:r>
          </a:p>
          <a:p>
            <a:pPr marL="0" indent="0">
              <a:buNone/>
            </a:pPr>
            <a:r>
              <a:rPr lang="es-MX" sz="4400" b="1" dirty="0"/>
              <a:t>            5	.254	2.544	94.686				</a:t>
            </a:r>
          </a:p>
          <a:p>
            <a:pPr marL="0" indent="0">
              <a:buNone/>
            </a:pPr>
            <a:r>
              <a:rPr lang="es-MX" sz="4400" b="1" dirty="0"/>
              <a:t>            6	.236	2.363	97.049				</a:t>
            </a:r>
          </a:p>
          <a:p>
            <a:pPr marL="0" indent="0">
              <a:buNone/>
            </a:pPr>
            <a:r>
              <a:rPr lang="es-MX" sz="4400" b="1" dirty="0"/>
              <a:t>            7	.119	1.191	98.240				</a:t>
            </a:r>
          </a:p>
          <a:p>
            <a:pPr marL="0" indent="0">
              <a:buNone/>
            </a:pPr>
            <a:r>
              <a:rPr lang="es-MX" sz="4400" b="1" dirty="0"/>
              <a:t>            8	.083	.834	99.074				</a:t>
            </a:r>
          </a:p>
          <a:p>
            <a:pPr marL="0" indent="0">
              <a:buNone/>
            </a:pPr>
            <a:r>
              <a:rPr lang="es-MX" sz="4400" b="1" dirty="0"/>
              <a:t>            9	.077	.770	99.844				</a:t>
            </a:r>
          </a:p>
          <a:p>
            <a:pPr marL="0" indent="0">
              <a:buNone/>
            </a:pPr>
            <a:r>
              <a:rPr lang="es-MX" sz="4400" b="1" dirty="0"/>
              <a:t>          10	.016	.156	100.000				</a:t>
            </a:r>
          </a:p>
          <a:p>
            <a:pPr marL="0" indent="0">
              <a:buNone/>
            </a:pPr>
            <a:endParaRPr lang="es-MX" sz="4400" b="1" dirty="0"/>
          </a:p>
          <a:p>
            <a:r>
              <a:rPr lang="es-MX" sz="4400" dirty="0"/>
              <a:t>Fuente: cálculos propios en base a la Encuesta Intercensal 2015 Nacional</a:t>
            </a:r>
          </a:p>
        </p:txBody>
      </p:sp>
    </p:spTree>
    <p:extLst>
      <p:ext uri="{BB962C8B-B14F-4D97-AF65-F5344CB8AC3E}">
        <p14:creationId xmlns:p14="http://schemas.microsoft.com/office/powerpoint/2010/main" val="266346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FCC041-B802-4084-A1ED-A789537380F3}"/>
              </a:ext>
            </a:extLst>
          </p:cNvPr>
          <p:cNvSpPr>
            <a:spLocks noGrp="1"/>
          </p:cNvSpPr>
          <p:nvPr>
            <p:ph type="title"/>
          </p:nvPr>
        </p:nvSpPr>
        <p:spPr/>
        <p:txBody>
          <a:bodyPr/>
          <a:lstStyle/>
          <a:p>
            <a:r>
              <a:rPr lang="es-MX" dirty="0">
                <a:solidFill>
                  <a:srgbClr val="C00000"/>
                </a:solidFill>
              </a:rPr>
              <a:t>Resultados</a:t>
            </a:r>
          </a:p>
        </p:txBody>
      </p:sp>
      <p:sp>
        <p:nvSpPr>
          <p:cNvPr id="4" name="Marcador de contenido 3">
            <a:extLst>
              <a:ext uri="{FF2B5EF4-FFF2-40B4-BE49-F238E27FC236}">
                <a16:creationId xmlns:a16="http://schemas.microsoft.com/office/drawing/2014/main" xmlns="" id="{795BE0D0-6A73-4BA9-82B2-BE80EF70412D}"/>
              </a:ext>
            </a:extLst>
          </p:cNvPr>
          <p:cNvSpPr>
            <a:spLocks noGrp="1"/>
          </p:cNvSpPr>
          <p:nvPr>
            <p:ph sz="half" idx="2"/>
          </p:nvPr>
        </p:nvSpPr>
        <p:spPr>
          <a:xfrm>
            <a:off x="7898490" y="1577241"/>
            <a:ext cx="3474720" cy="4023360"/>
          </a:xfrm>
        </p:spPr>
        <p:txBody>
          <a:bodyPr/>
          <a:lstStyle/>
          <a:p>
            <a:r>
              <a:rPr lang="es-MX" sz="1800" dirty="0"/>
              <a:t>En el cuadro 2, se presentan los vectores principales correspondientes a los tres indicadores compuestos. </a:t>
            </a:r>
          </a:p>
          <a:p>
            <a:r>
              <a:rPr lang="es-MX" sz="1800" dirty="0"/>
              <a:t>Se observa que la primera componente, que es el índice de calidad de la vivienda (ICV)está formado por todos los indicadores simples (con base en que sólo las componentes con valor absoluto mayores que .30 intervienen significativamente en la conformación del vector), </a:t>
            </a:r>
          </a:p>
          <a:p>
            <a:endParaRPr lang="es-MX" dirty="0"/>
          </a:p>
          <a:p>
            <a:endParaRPr lang="es-MX" dirty="0"/>
          </a:p>
        </p:txBody>
      </p:sp>
      <p:graphicFrame>
        <p:nvGraphicFramePr>
          <p:cNvPr id="7" name="Objeto 6">
            <a:extLst>
              <a:ext uri="{FF2B5EF4-FFF2-40B4-BE49-F238E27FC236}">
                <a16:creationId xmlns:a16="http://schemas.microsoft.com/office/drawing/2014/main" xmlns="" id="{0F876A1D-90D6-4F9C-887B-3E5F42CE7D65}"/>
              </a:ext>
            </a:extLst>
          </p:cNvPr>
          <p:cNvGraphicFramePr>
            <a:graphicFrameLocks noChangeAspect="1"/>
          </p:cNvGraphicFramePr>
          <p:nvPr>
            <p:extLst>
              <p:ext uri="{D42A27DB-BD31-4B8C-83A1-F6EECF244321}">
                <p14:modId xmlns:p14="http://schemas.microsoft.com/office/powerpoint/2010/main" val="3250396583"/>
              </p:ext>
            </p:extLst>
          </p:nvPr>
        </p:nvGraphicFramePr>
        <p:xfrm>
          <a:off x="3546475" y="811213"/>
          <a:ext cx="3840163" cy="5834062"/>
        </p:xfrm>
        <a:graphic>
          <a:graphicData uri="http://schemas.openxmlformats.org/presentationml/2006/ole">
            <mc:AlternateContent xmlns:mc="http://schemas.openxmlformats.org/markup-compatibility/2006">
              <mc:Choice xmlns:v="urn:schemas-microsoft-com:vml" Requires="v">
                <p:oleObj spid="_x0000_s2074" name="Document" r:id="rId4" imgW="3850689" imgH="5836772" progId="Word.Document.12">
                  <p:embed/>
                </p:oleObj>
              </mc:Choice>
              <mc:Fallback>
                <p:oleObj name="Document" r:id="rId4" imgW="3850689" imgH="5836772" progId="Word.Document.12">
                  <p:embed/>
                  <p:pic>
                    <p:nvPicPr>
                      <p:cNvPr id="0" name=""/>
                      <p:cNvPicPr/>
                      <p:nvPr/>
                    </p:nvPicPr>
                    <p:blipFill>
                      <a:blip r:embed="rId5"/>
                      <a:stretch>
                        <a:fillRect/>
                      </a:stretch>
                    </p:blipFill>
                    <p:spPr>
                      <a:xfrm>
                        <a:off x="3546475" y="811213"/>
                        <a:ext cx="3840163" cy="5834062"/>
                      </a:xfrm>
                      <a:prstGeom prst="rect">
                        <a:avLst/>
                      </a:prstGeom>
                    </p:spPr>
                  </p:pic>
                </p:oleObj>
              </mc:Fallback>
            </mc:AlternateContent>
          </a:graphicData>
        </a:graphic>
      </p:graphicFrame>
    </p:spTree>
    <p:extLst>
      <p:ext uri="{BB962C8B-B14F-4D97-AF65-F5344CB8AC3E}">
        <p14:creationId xmlns:p14="http://schemas.microsoft.com/office/powerpoint/2010/main" val="511606882"/>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243</TotalTime>
  <Words>1553</Words>
  <Application>Microsoft Office PowerPoint</Application>
  <PresentationFormat>Personalizado</PresentationFormat>
  <Paragraphs>217</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Marco</vt:lpstr>
      <vt:lpstr>Document</vt:lpstr>
      <vt:lpstr>Barranquilla ,Colombia</vt:lpstr>
      <vt:lpstr>Antecedentes</vt:lpstr>
      <vt:lpstr>Antecedentes</vt:lpstr>
      <vt:lpstr>Objetivo</vt:lpstr>
      <vt:lpstr>Metodología</vt:lpstr>
      <vt:lpstr>Procedimiento estadístico</vt:lpstr>
      <vt:lpstr>Programas de Cómputo</vt:lpstr>
      <vt:lpstr>Resultados</vt:lpstr>
      <vt:lpstr>Resultados</vt:lpstr>
      <vt:lpstr>Resultados</vt:lpstr>
      <vt:lpstr>Resultados</vt:lpstr>
      <vt:lpstr>Resultados</vt:lpstr>
      <vt:lpstr>Resultados</vt:lpstr>
      <vt:lpstr>Resultados Morelos </vt:lpstr>
      <vt:lpstr>Presentación de PowerPoint</vt:lpstr>
      <vt:lpstr>Resultados</vt:lpstr>
      <vt:lpstr>Resultados</vt:lpstr>
      <vt:lpstr>Resultados</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Barranquilla ,Colombia</dc:title>
  <dc:creator>olga serrano</dc:creator>
  <cp:lastModifiedBy>USUARIO</cp:lastModifiedBy>
  <cp:revision>6</cp:revision>
  <dcterms:created xsi:type="dcterms:W3CDTF">2018-09-26T00:29:34Z</dcterms:created>
  <dcterms:modified xsi:type="dcterms:W3CDTF">2018-12-06T22:21:53Z</dcterms:modified>
</cp:coreProperties>
</file>