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66" r:id="rId15"/>
    <p:sldId id="271" r:id="rId16"/>
    <p:sldId id="274" r:id="rId17"/>
    <p:sldId id="273" r:id="rId1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888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DC409-5F08-4124-A61F-141E3FF5CE60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24E3E-CACA-4FDF-B39D-17FC4435E2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61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ley Orgánica de Ordenamiento Territorial - 1454 de 2011 contiene cuatro mecanismos de asociación: Entidades territoriales, Comisiones de Ordenamiento Territorial, esquemas asociativos </a:t>
            </a: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regiones de planeación y gestión (RPG), y regiones de planeación y administración (RPA).</a:t>
            </a:r>
          </a:p>
          <a:p>
            <a:endParaRPr lang="es-C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Región </a:t>
            </a: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Administrativa y de Planificación Especial (RAPE), la Mesa de Planificación Regional, las Cámaras de Comercio, el Concejo Regional de Competitividad, el Comité Interprofesional y los Consejos Metropolitanos de Planificación.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24E3E-CACA-4FDF-B39D-17FC4435E282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668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24E3E-CACA-4FDF-B39D-17FC4435E282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098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24E3E-CACA-4FDF-B39D-17FC4435E282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227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el artículo 103 de la </a:t>
            </a:r>
            <a:r>
              <a:rPr lang="es-C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CN</a:t>
            </a:r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establece como mecanismos de participación: el referendo, la consulta popular, el plebiscito, la iniciativa legislativa, el cabildo abierto y la revocatoria del mandato</a:t>
            </a:r>
          </a:p>
          <a:p>
            <a:r>
              <a:rPr lang="es-C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mecanismos que le permite a la ciudadanía hacer vigilar la gestión pública y ejercer el control social, como lo es el derecho de petición, las denuncias, las veedurías ciudadanas, las audiencias públicas y la rendición de cuentas.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24E3E-CACA-4FDF-B39D-17FC4435E282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926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988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83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1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333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363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5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133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69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531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130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467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10947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503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A10D-9631-41D9-B32F-0F3F23C6CFC1}" type="datetimeFigureOut">
              <a:rPr lang="es-CO" smtClean="0"/>
              <a:t>26/09/2018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7587-A070-4064-BE43-F669959C1B71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59590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328883"/>
            <a:ext cx="12192000" cy="534115"/>
          </a:xfrm>
          <a:prstGeom prst="rect">
            <a:avLst/>
          </a:prstGeom>
        </p:spPr>
      </p:pic>
      <p:pic>
        <p:nvPicPr>
          <p:cNvPr id="9" name="Imagen 8" descr="logo Universidad Sergio Arboleda.2015-04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044" y="-40604"/>
            <a:ext cx="2332856" cy="68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Institutions to foster Human Development in Metropolitan Areas in Colombia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23854"/>
            <a:ext cx="9144000" cy="1433945"/>
          </a:xfrm>
        </p:spPr>
        <p:txBody>
          <a:bodyPr>
            <a:normAutofit fontScale="85000" lnSpcReduction="20000"/>
          </a:bodyPr>
          <a:lstStyle/>
          <a:p>
            <a:endParaRPr lang="es-419" dirty="0" smtClean="0"/>
          </a:p>
          <a:p>
            <a:r>
              <a:rPr lang="es-419" sz="2700" b="1" dirty="0" smtClean="0"/>
              <a:t>Diana Niño-Muñoz</a:t>
            </a:r>
          </a:p>
          <a:p>
            <a:r>
              <a:rPr lang="en-US" dirty="0" smtClean="0"/>
              <a:t>PhD student in Economic and Business Sciences at the University of Granada</a:t>
            </a:r>
          </a:p>
          <a:p>
            <a:r>
              <a:rPr lang="en-US" dirty="0" smtClean="0"/>
              <a:t>Researcher at the School of Economics of Sergio </a:t>
            </a:r>
            <a:r>
              <a:rPr lang="en-US" dirty="0" err="1" smtClean="0"/>
              <a:t>Arboleda</a:t>
            </a:r>
            <a:r>
              <a:rPr lang="en-US" dirty="0" smtClean="0"/>
              <a:t> University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6246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849077"/>
          </a:xfrm>
        </p:spPr>
        <p:txBody>
          <a:bodyPr>
            <a:normAutofit/>
          </a:bodyPr>
          <a:lstStyle/>
          <a:p>
            <a:r>
              <a:rPr lang="en-US" dirty="0"/>
              <a:t>Political </a:t>
            </a:r>
            <a:r>
              <a:rPr lang="en-US" dirty="0" smtClean="0"/>
              <a:t>Institutions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087589"/>
              </p:ext>
            </p:extLst>
          </p:nvPr>
        </p:nvGraphicFramePr>
        <p:xfrm>
          <a:off x="225777" y="1444975"/>
          <a:ext cx="11751734" cy="47300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8640"/>
                <a:gridCol w="7175614"/>
                <a:gridCol w="3057480"/>
              </a:tblGrid>
              <a:tr h="397593">
                <a:tc>
                  <a:txBody>
                    <a:bodyPr/>
                    <a:lstStyle/>
                    <a:p>
                      <a:r>
                        <a:rPr lang="es-419" dirty="0" smtClean="0"/>
                        <a:t>Institution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dirty="0" smtClean="0"/>
                        <a:t>Justification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Regulatory Analysis 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493908"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Rule of law</a:t>
                      </a:r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900" dirty="0" smtClean="0"/>
                        <a:t>-Liberal </a:t>
                      </a:r>
                      <a:r>
                        <a:rPr lang="es-CO" sz="1900" dirty="0" err="1" smtClean="0"/>
                        <a:t>Locke's</a:t>
                      </a:r>
                      <a:r>
                        <a:rPr lang="es-CO" sz="1900" dirty="0" smtClean="0"/>
                        <a:t> social </a:t>
                      </a:r>
                      <a:r>
                        <a:rPr lang="es-CO" sz="1900" dirty="0" err="1" smtClean="0"/>
                        <a:t>contract</a:t>
                      </a:r>
                      <a:r>
                        <a:rPr lang="es-CO" sz="1900" dirty="0" smtClean="0"/>
                        <a:t> </a:t>
                      </a:r>
                    </a:p>
                    <a:p>
                      <a:r>
                        <a:rPr lang="en-US" sz="1900" dirty="0" smtClean="0"/>
                        <a:t>-State must limit and control violence (North et al., 2009)</a:t>
                      </a:r>
                    </a:p>
                    <a:p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Confidence and respect in rules </a:t>
                      </a:r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a basis for economic and social interactions (</a:t>
                      </a:r>
                      <a:r>
                        <a:rPr lang="en-US" sz="19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Grigorian</a:t>
                      </a:r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al, 2000; Kaufmann</a:t>
                      </a:r>
                      <a:r>
                        <a:rPr lang="en-US" sz="19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al.</a:t>
                      </a:r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2005).</a:t>
                      </a:r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900" dirty="0" smtClean="0"/>
                        <a:t>Colombia</a:t>
                      </a:r>
                      <a:r>
                        <a:rPr lang="es-419" sz="1900" dirty="0" smtClean="0"/>
                        <a:t> </a:t>
                      </a:r>
                      <a:r>
                        <a:rPr lang="en-US" sz="1900" dirty="0" smtClean="0"/>
                        <a:t>does not have a strong formal law enforcement culture (Guerrero Sierra, 2017).</a:t>
                      </a:r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547">
                <a:tc>
                  <a:txBody>
                    <a:bodyPr/>
                    <a:lstStyle/>
                    <a:p>
                      <a:r>
                        <a:rPr lang="es-CO" sz="1900" dirty="0" err="1" smtClean="0"/>
                        <a:t>Governance</a:t>
                      </a:r>
                      <a:endParaRPr lang="es-CO" sz="19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-A </a:t>
                      </a:r>
                      <a:r>
                        <a:rPr lang="en-US" sz="1900" b="1" dirty="0" smtClean="0"/>
                        <a:t>non-hierarchical cooperation </a:t>
                      </a:r>
                      <a:r>
                        <a:rPr lang="en-US" sz="1900" dirty="0" smtClean="0"/>
                        <a:t>among multiple actors (public, private or civil society) (</a:t>
                      </a:r>
                      <a:r>
                        <a:rPr lang="en-US" sz="1900" dirty="0" err="1" smtClean="0"/>
                        <a:t>Mayntz</a:t>
                      </a:r>
                      <a:r>
                        <a:rPr lang="en-US" sz="1900" dirty="0" smtClean="0"/>
                        <a:t>, 2005).</a:t>
                      </a:r>
                    </a:p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Barcelona and Turin have</a:t>
                      </a:r>
                      <a:r>
                        <a:rPr lang="en-US" sz="1900" baseline="0" dirty="0" smtClean="0"/>
                        <a:t> a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b="1" dirty="0" smtClean="0"/>
                        <a:t>general assembly </a:t>
                      </a:r>
                      <a:r>
                        <a:rPr lang="en-US" sz="1900" dirty="0" smtClean="0"/>
                        <a:t>responsible for planning the metropolis (</a:t>
                      </a:r>
                      <a:r>
                        <a:rPr lang="en-US" sz="1900" dirty="0" err="1" smtClean="0"/>
                        <a:t>Lefevre</a:t>
                      </a:r>
                      <a:r>
                        <a:rPr lang="en-US" sz="1900" dirty="0" smtClean="0"/>
                        <a:t>, 2014).</a:t>
                      </a:r>
                    </a:p>
                    <a:p>
                      <a:r>
                        <a:rPr lang="en-US" sz="1900" dirty="0" smtClean="0"/>
                        <a:t>-Harmonization between </a:t>
                      </a:r>
                      <a:r>
                        <a:rPr lang="en-US" sz="1900" b="1" dirty="0" smtClean="0"/>
                        <a:t>RAPE, Regional Planning Board, Chambers of Commerce, </a:t>
                      </a:r>
                      <a:r>
                        <a:rPr lang="en-US" sz="1900" b="1" dirty="0" smtClean="0"/>
                        <a:t>Competitiveness Regional Council </a:t>
                      </a:r>
                      <a:r>
                        <a:rPr lang="en-US" sz="1900" b="1" dirty="0" smtClean="0"/>
                        <a:t>and Metropolitan Planning Councils</a:t>
                      </a:r>
                      <a:r>
                        <a:rPr lang="en-US" sz="1900" dirty="0" smtClean="0"/>
                        <a:t>, among others.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-Autonomy of </a:t>
                      </a:r>
                      <a:r>
                        <a:rPr lang="en-US" sz="1900" b="1" dirty="0" smtClean="0"/>
                        <a:t>CAR</a:t>
                      </a:r>
                      <a:r>
                        <a:rPr lang="en-US" sz="1900" dirty="0" smtClean="0"/>
                        <a:t> and the </a:t>
                      </a:r>
                      <a:r>
                        <a:rPr lang="en-US" sz="1900" b="1" dirty="0" smtClean="0"/>
                        <a:t>department</a:t>
                      </a:r>
                      <a:r>
                        <a:rPr lang="en-US" sz="1900" dirty="0" smtClean="0"/>
                        <a:t> (</a:t>
                      </a:r>
                      <a:r>
                        <a:rPr lang="en-US" sz="1900" dirty="0" err="1" smtClean="0"/>
                        <a:t>Chitivo</a:t>
                      </a:r>
                      <a:r>
                        <a:rPr lang="en-US" sz="1900" dirty="0" smtClean="0"/>
                        <a:t>, 2017).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Organic Territorial Law - 1454 of 2011: </a:t>
                      </a:r>
                      <a:r>
                        <a:rPr lang="en-US" sz="1900" b="1" dirty="0" smtClean="0"/>
                        <a:t>4 association mechanisms</a:t>
                      </a:r>
                      <a:r>
                        <a:rPr lang="en-US" sz="1900" dirty="0" smtClean="0"/>
                        <a:t>: </a:t>
                      </a:r>
                    </a:p>
                    <a:p>
                      <a:r>
                        <a:rPr lang="en-US" sz="1900" dirty="0" smtClean="0"/>
                        <a:t>-Territorial entities, </a:t>
                      </a:r>
                    </a:p>
                    <a:p>
                      <a:r>
                        <a:rPr lang="en-US" sz="1900" dirty="0" smtClean="0"/>
                        <a:t>-Commissions of territorial organization</a:t>
                      </a:r>
                    </a:p>
                    <a:p>
                      <a:r>
                        <a:rPr lang="en-US" sz="1900" dirty="0" smtClean="0"/>
                        <a:t>-Associative schemes</a:t>
                      </a:r>
                    </a:p>
                    <a:p>
                      <a:r>
                        <a:rPr lang="en-US" sz="1900" dirty="0" smtClean="0"/>
                        <a:t>-Regions of planning and management. </a:t>
                      </a:r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475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849077"/>
          </a:xfrm>
        </p:spPr>
        <p:txBody>
          <a:bodyPr>
            <a:normAutofit/>
          </a:bodyPr>
          <a:lstStyle/>
          <a:p>
            <a:r>
              <a:rPr lang="en-US" dirty="0"/>
              <a:t>Political </a:t>
            </a:r>
            <a:r>
              <a:rPr lang="en-US" dirty="0" smtClean="0"/>
              <a:t>Institutions</a:t>
            </a:r>
            <a:endParaRPr lang="es-CO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393241"/>
              </p:ext>
            </p:extLst>
          </p:nvPr>
        </p:nvGraphicFramePr>
        <p:xfrm>
          <a:off x="225776" y="1444975"/>
          <a:ext cx="11706579" cy="43919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16879"/>
                <a:gridCol w="7043968"/>
                <a:gridCol w="3045732"/>
              </a:tblGrid>
              <a:tr h="411989">
                <a:tc>
                  <a:txBody>
                    <a:bodyPr/>
                    <a:lstStyle/>
                    <a:p>
                      <a:r>
                        <a:rPr lang="es-419" dirty="0" smtClean="0"/>
                        <a:t>Institution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dirty="0" smtClean="0"/>
                        <a:t>Justification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Regulatory Analysis 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019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900" dirty="0" err="1" smtClean="0"/>
                        <a:t>Political</a:t>
                      </a:r>
                      <a:r>
                        <a:rPr lang="es-CO" sz="1900" dirty="0" smtClean="0"/>
                        <a:t> </a:t>
                      </a:r>
                      <a:r>
                        <a:rPr lang="es-CO" sz="1900" dirty="0" err="1" smtClean="0"/>
                        <a:t>fragmentation</a:t>
                      </a:r>
                      <a:endParaRPr lang="es-CO" sz="19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Interaction of political parties (</a:t>
                      </a:r>
                      <a:r>
                        <a:rPr lang="en-US" sz="1900" dirty="0" err="1" smtClean="0"/>
                        <a:t>Sartori</a:t>
                      </a:r>
                      <a:r>
                        <a:rPr lang="en-US" sz="1900" dirty="0" smtClean="0"/>
                        <a:t>, 1987). </a:t>
                      </a:r>
                    </a:p>
                    <a:p>
                      <a:r>
                        <a:rPr lang="en-US" sz="1900" dirty="0" smtClean="0"/>
                        <a:t>-Dispersion, fragmentation or concentration of the political parties reflects cohesion or conflict (Niño-Muñoz, </a:t>
                      </a:r>
                      <a:r>
                        <a:rPr lang="en-US" sz="1900" dirty="0" err="1" smtClean="0"/>
                        <a:t>2015a</a:t>
                      </a:r>
                      <a:r>
                        <a:rPr lang="en-US" sz="1900" dirty="0" smtClean="0"/>
                        <a:t>). </a:t>
                      </a:r>
                    </a:p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Difficulties </a:t>
                      </a:r>
                      <a:r>
                        <a:rPr lang="en-US" sz="1900" dirty="0" smtClean="0"/>
                        <a:t>(</a:t>
                      </a:r>
                      <a:r>
                        <a:rPr lang="en-US" sz="1900" dirty="0" smtClean="0"/>
                        <a:t>Uribe </a:t>
                      </a:r>
                      <a:r>
                        <a:rPr lang="en-US" sz="1900" dirty="0" err="1" smtClean="0"/>
                        <a:t>López</a:t>
                      </a:r>
                      <a:r>
                        <a:rPr lang="en-US" sz="1900" dirty="0" smtClean="0"/>
                        <a:t>, 2009) or </a:t>
                      </a:r>
                      <a:r>
                        <a:rPr lang="en-US" sz="1900" dirty="0" smtClean="0"/>
                        <a:t>(</a:t>
                      </a:r>
                      <a:r>
                        <a:rPr lang="en-US" sz="1900" dirty="0" smtClean="0"/>
                        <a:t>Gutiérrez </a:t>
                      </a:r>
                      <a:r>
                        <a:rPr lang="en-US" sz="1900" dirty="0" err="1" smtClean="0"/>
                        <a:t>Sanín</a:t>
                      </a:r>
                      <a:r>
                        <a:rPr lang="en-US" sz="1900" dirty="0" smtClean="0"/>
                        <a:t>, 1998). </a:t>
                      </a:r>
                    </a:p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Latin American metropolis being </a:t>
                      </a:r>
                      <a:r>
                        <a:rPr lang="en-US" sz="1900" b="1" dirty="0" smtClean="0"/>
                        <a:t>a union of island cities </a:t>
                      </a:r>
                      <a:r>
                        <a:rPr lang="en-US" sz="1900" dirty="0" smtClean="0"/>
                        <a:t>(Rojas, 2005). </a:t>
                      </a:r>
                    </a:p>
                    <a:p>
                      <a:r>
                        <a:rPr lang="en-US" sz="1900" dirty="0" smtClean="0"/>
                        <a:t>-Decentralization and autonomy of the municipalities (</a:t>
                      </a:r>
                      <a:r>
                        <a:rPr lang="en-US" sz="1900" dirty="0" err="1" smtClean="0"/>
                        <a:t>Lefevre</a:t>
                      </a:r>
                      <a:r>
                        <a:rPr lang="en-US" sz="1900" dirty="0" smtClean="0"/>
                        <a:t>, 2014)</a:t>
                      </a:r>
                    </a:p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Strengthen </a:t>
                      </a:r>
                      <a:r>
                        <a:rPr lang="en-US" sz="1900" b="1" dirty="0" smtClean="0"/>
                        <a:t>central city</a:t>
                      </a:r>
                      <a:r>
                        <a:rPr lang="en-US" sz="1900" dirty="0" smtClean="0"/>
                        <a:t> and sharpen segregation in the </a:t>
                      </a:r>
                      <a:r>
                        <a:rPr lang="en-US" sz="1900" b="1" dirty="0" smtClean="0"/>
                        <a:t>municipalities of the periphery </a:t>
                      </a:r>
                      <a:r>
                        <a:rPr lang="en-US" sz="1900" dirty="0" smtClean="0"/>
                        <a:t>(</a:t>
                      </a:r>
                      <a:r>
                        <a:rPr lang="en-US" sz="1900" dirty="0" err="1" smtClean="0"/>
                        <a:t>Thibert</a:t>
                      </a:r>
                      <a:r>
                        <a:rPr lang="en-US" sz="1900" dirty="0" smtClean="0"/>
                        <a:t> &amp; Osorio, 2014).</a:t>
                      </a:r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Law 614 of 2000: the territorial integration committees (mechanism added to Law 388 of 1997).</a:t>
                      </a:r>
                    </a:p>
                    <a:p>
                      <a:endParaRPr lang="en-US" sz="1900" b="1" dirty="0" smtClean="0"/>
                    </a:p>
                    <a:p>
                      <a:r>
                        <a:rPr lang="en-US" sz="1900" b="1" dirty="0" smtClean="0"/>
                        <a:t>Systems of cities do not have joined mechanism to finance projects. </a:t>
                      </a:r>
                      <a:endParaRPr lang="es-CO" sz="1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900" dirty="0" err="1" smtClean="0"/>
                        <a:t>Political</a:t>
                      </a:r>
                      <a:r>
                        <a:rPr lang="es-CO" sz="1900" dirty="0" smtClean="0"/>
                        <a:t> </a:t>
                      </a:r>
                      <a:r>
                        <a:rPr lang="es-CO" sz="1900" dirty="0" err="1" smtClean="0"/>
                        <a:t>Stability</a:t>
                      </a:r>
                      <a:endParaRPr lang="es-CO" sz="1900" dirty="0" smtClean="0"/>
                    </a:p>
                    <a:p>
                      <a:endParaRPr lang="es-CO" sz="19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900" dirty="0" smtClean="0"/>
                        <a:t>-</a:t>
                      </a:r>
                      <a:r>
                        <a:rPr lang="en-US" sz="1900" dirty="0" smtClean="0"/>
                        <a:t>Foster the policy continuity despite changes in government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="1" baseline="0" dirty="0" smtClean="0"/>
                        <a:t>in the long-term</a:t>
                      </a:r>
                      <a:r>
                        <a:rPr lang="en-US" sz="1900" baseline="0" dirty="0" smtClean="0"/>
                        <a:t> (Kaufmann et al., 2005).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Policies are not structured in the long term.</a:t>
                      </a:r>
                    </a:p>
                    <a:p>
                      <a:r>
                        <a:rPr lang="en-US" sz="1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Metropolitan configuration </a:t>
                      </a:r>
                      <a:endParaRPr lang="es-CO" sz="1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1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849077"/>
          </a:xfrm>
        </p:spPr>
        <p:txBody>
          <a:bodyPr>
            <a:normAutofit/>
          </a:bodyPr>
          <a:lstStyle/>
          <a:p>
            <a:r>
              <a:rPr lang="en-US" dirty="0"/>
              <a:t>Economic Institutions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60407"/>
              </p:ext>
            </p:extLst>
          </p:nvPr>
        </p:nvGraphicFramePr>
        <p:xfrm>
          <a:off x="225776" y="1444975"/>
          <a:ext cx="11706579" cy="50754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12805"/>
                <a:gridCol w="7148042"/>
                <a:gridCol w="3045732"/>
              </a:tblGrid>
              <a:tr h="411989">
                <a:tc>
                  <a:txBody>
                    <a:bodyPr/>
                    <a:lstStyle/>
                    <a:p>
                      <a:r>
                        <a:rPr lang="es-419" dirty="0" smtClean="0"/>
                        <a:t>Institution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dirty="0" smtClean="0"/>
                        <a:t>Justification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Regulatory Analysis </a:t>
                      </a:r>
                      <a:endParaRPr lang="es-CO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999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Property Rights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-Ability to dispose of a good</a:t>
                      </a:r>
                      <a:r>
                        <a:rPr lang="en-US" sz="1800" baseline="0" dirty="0" smtClean="0"/>
                        <a:t> and t</a:t>
                      </a:r>
                      <a:r>
                        <a:rPr lang="en-US" sz="1800" dirty="0" smtClean="0"/>
                        <a:t>he exclusion of others from its use (</a:t>
                      </a:r>
                      <a:r>
                        <a:rPr lang="en-US" sz="1800" dirty="0" err="1" smtClean="0"/>
                        <a:t>Furubotn</a:t>
                      </a:r>
                      <a:r>
                        <a:rPr lang="en-US" sz="1800" dirty="0" smtClean="0"/>
                        <a:t> &amp; </a:t>
                      </a:r>
                      <a:r>
                        <a:rPr lang="en-US" sz="1800" dirty="0" err="1" smtClean="0"/>
                        <a:t>Pejovich</a:t>
                      </a:r>
                      <a:r>
                        <a:rPr lang="en-US" sz="1800" dirty="0" smtClean="0"/>
                        <a:t>, 1972). </a:t>
                      </a:r>
                    </a:p>
                    <a:p>
                      <a:r>
                        <a:rPr lang="en-US" sz="1800" dirty="0" smtClean="0"/>
                        <a:t>-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each city determines the land use.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-Horizontal growth of cities, extending or not the rural areas</a:t>
                      </a:r>
                      <a:endParaRPr lang="es-CO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Article 58 of NC guarantees private property.</a:t>
                      </a:r>
                    </a:p>
                    <a:p>
                      <a:r>
                        <a:rPr lang="en-US" sz="1800" b="0" dirty="0" smtClean="0"/>
                        <a:t>POT</a:t>
                      </a:r>
                      <a:endParaRPr lang="es-CO" sz="18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Fiscal Efficiency</a:t>
                      </a:r>
                    </a:p>
                    <a:p>
                      <a:endParaRPr lang="es-CO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-It reflects local government perform in terms of fiscal management. </a:t>
                      </a:r>
                    </a:p>
                    <a:p>
                      <a:r>
                        <a:rPr lang="en-US" sz="1800" baseline="0" dirty="0" smtClean="0"/>
                        <a:t>-</a:t>
                      </a:r>
                      <a:r>
                        <a:rPr lang="en-US" sz="1800" b="1" baseline="0" dirty="0" smtClean="0"/>
                        <a:t>Tax </a:t>
                      </a:r>
                      <a:r>
                        <a:rPr lang="en-US" sz="1800" b="1" baseline="0" dirty="0" smtClean="0"/>
                        <a:t>harmonization </a:t>
                      </a:r>
                      <a:r>
                        <a:rPr lang="en-US" sz="1800" baseline="0" dirty="0" smtClean="0"/>
                        <a:t>progressive over time (Alfonso, 2014).</a:t>
                      </a:r>
                    </a:p>
                    <a:p>
                      <a:r>
                        <a:rPr lang="en-US" sz="1800" baseline="0" dirty="0" smtClean="0"/>
                        <a:t>-O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bstacles between central cities and peripheral municipalities: mayor business investment.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eak fiscal capacity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forced municipalities to comply demands without the capacity to respond to them (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Chitivo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2017). </a:t>
                      </a:r>
                      <a:endParaRPr lang="en-US" sz="1800" baseline="0" dirty="0" smtClean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1)</a:t>
                      </a:r>
                      <a:r>
                        <a:rPr lang="en-US" sz="1800" b="0" dirty="0" smtClean="0"/>
                        <a:t> Cadastral information; </a:t>
                      </a:r>
                      <a:r>
                        <a:rPr lang="en-US" sz="1800" b="1" dirty="0" smtClean="0"/>
                        <a:t>2)</a:t>
                      </a:r>
                      <a:r>
                        <a:rPr lang="en-US" sz="1800" b="0" dirty="0" smtClean="0"/>
                        <a:t> Territorial Integration Committee discuss land uses; </a:t>
                      </a:r>
                      <a:r>
                        <a:rPr lang="en-US" sz="1800" b="1" dirty="0" smtClean="0"/>
                        <a:t>3)</a:t>
                      </a:r>
                      <a:r>
                        <a:rPr lang="en-US" sz="1800" b="0" dirty="0" smtClean="0"/>
                        <a:t> Own taxation and </a:t>
                      </a:r>
                      <a:r>
                        <a:rPr lang="en-US" sz="1800" b="1" dirty="0" smtClean="0"/>
                        <a:t>4) </a:t>
                      </a:r>
                      <a:r>
                        <a:rPr lang="en-US" sz="1800" b="0" dirty="0" smtClean="0"/>
                        <a:t>Advantage of surplus value to reduce disparities (</a:t>
                      </a:r>
                      <a:r>
                        <a:rPr lang="en-US" sz="1800" b="0" dirty="0" err="1" smtClean="0"/>
                        <a:t>Alcaldía</a:t>
                      </a:r>
                      <a:r>
                        <a:rPr lang="en-US" sz="1800" b="0" dirty="0" smtClean="0"/>
                        <a:t> Bogotá, 2014). </a:t>
                      </a:r>
                      <a:endParaRPr lang="es-CO" sz="1800" b="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0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Government Effectiveness</a:t>
                      </a:r>
                    </a:p>
                    <a:p>
                      <a:endParaRPr lang="es-CO" sz="18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-Government ability to </a:t>
                      </a:r>
                      <a:r>
                        <a:rPr lang="en-US" sz="1800" baseline="0" dirty="0" smtClean="0"/>
                        <a:t>produce and implement good policies, and offer </a:t>
                      </a:r>
                      <a:r>
                        <a:rPr lang="en-US" sz="1800" b="1" baseline="0" dirty="0" smtClean="0"/>
                        <a:t>public goods and amenities</a:t>
                      </a:r>
                      <a:r>
                        <a:rPr lang="en-US" sz="1800" baseline="0" dirty="0" smtClean="0"/>
                        <a:t>. </a:t>
                      </a:r>
                    </a:p>
                    <a:p>
                      <a:r>
                        <a:rPr lang="en-US" sz="1800" baseline="0" dirty="0" smtClean="0"/>
                        <a:t>-Quality of public services provision, bureaucratic quality, competence of  officials, autonomy of the public function and government credibility (Kaufmann et al., 2005)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Regional agreements tending to create </a:t>
                      </a:r>
                      <a:r>
                        <a:rPr lang="en-US" sz="1800" b="1" dirty="0" smtClean="0"/>
                        <a:t>metropolitan associations</a:t>
                      </a:r>
                      <a:endParaRPr lang="es-CO" sz="1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647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5901"/>
            <a:ext cx="10515600" cy="747477"/>
          </a:xfrm>
        </p:spPr>
        <p:txBody>
          <a:bodyPr>
            <a:normAutofit/>
          </a:bodyPr>
          <a:lstStyle/>
          <a:p>
            <a:r>
              <a:rPr lang="en-US" dirty="0"/>
              <a:t>Social Institutions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065058"/>
              </p:ext>
            </p:extLst>
          </p:nvPr>
        </p:nvGraphicFramePr>
        <p:xfrm>
          <a:off x="225776" y="1286929"/>
          <a:ext cx="11785602" cy="4911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3380"/>
                <a:gridCol w="7789333"/>
                <a:gridCol w="2652889"/>
              </a:tblGrid>
              <a:tr h="361286">
                <a:tc>
                  <a:txBody>
                    <a:bodyPr/>
                    <a:lstStyle/>
                    <a:p>
                      <a:r>
                        <a:rPr lang="es-419" sz="1600" dirty="0" smtClean="0"/>
                        <a:t>Institution</a:t>
                      </a:r>
                      <a:endParaRPr lang="es-CO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419" sz="1600" dirty="0" smtClean="0"/>
                        <a:t>Justification</a:t>
                      </a:r>
                      <a:endParaRPr lang="es-CO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Regulatory Analysis </a:t>
                      </a:r>
                      <a:endParaRPr lang="es-CO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106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Control of Corruption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-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to which public officials are willing to receive irregular payments or to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misassign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resources.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-Since 2012, the country has maintained constant levels of corruption, occupying in 2016 the 90th out of 176 countries. (Transparency International, 2016).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-General Assembly of the United Nations adopted Law 970 of 2005: “Against Corruption"</a:t>
                      </a:r>
                      <a:endParaRPr lang="es-CO" sz="160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643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Political Participation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-Concern to get </a:t>
                      </a:r>
                      <a:r>
                        <a:rPr lang="en-US" sz="1600" b="1" baseline="0" dirty="0" smtClean="0"/>
                        <a:t>involved in </a:t>
                      </a:r>
                      <a:r>
                        <a:rPr lang="en-US" sz="1600" b="1" baseline="0" dirty="0" smtClean="0"/>
                        <a:t>development </a:t>
                      </a:r>
                      <a:r>
                        <a:rPr lang="en-US" sz="1600" baseline="0" dirty="0" smtClean="0"/>
                        <a:t>of their municipality (Niño-Muñoz, 2015a), although in some cases the electorate may suffer manipulations (</a:t>
                      </a:r>
                      <a:r>
                        <a:rPr lang="en-US" sz="1600" baseline="0" dirty="0" err="1" smtClean="0"/>
                        <a:t>Drazen</a:t>
                      </a:r>
                      <a:r>
                        <a:rPr lang="en-US" sz="1600" baseline="0" dirty="0" smtClean="0"/>
                        <a:t> &amp; </a:t>
                      </a:r>
                      <a:r>
                        <a:rPr lang="en-US" sz="1600" baseline="0" dirty="0" err="1" smtClean="0"/>
                        <a:t>Eslava</a:t>
                      </a:r>
                      <a:r>
                        <a:rPr lang="en-US" sz="1600" baseline="0" dirty="0" smtClean="0"/>
                        <a:t>, 2010).</a:t>
                      </a:r>
                    </a:p>
                    <a:p>
                      <a:r>
                        <a:rPr lang="en-US" sz="1600" baseline="0" dirty="0" smtClean="0"/>
                        <a:t>-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Organized civil society can generate social debates and reach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 at a metropolitan level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Lafortune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Collin, 2011)</a:t>
                      </a:r>
                      <a:endParaRPr lang="en-US" sz="1600" baseline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103 of NC: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mechanisms: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referendum, popular consultation, legislative initiative, open forums, and recall of officials. </a:t>
                      </a:r>
                      <a:endParaRPr lang="es-CO" sz="16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240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Citizen Participation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-To be the holder of the common good promotion (Llano, 1980, p. 109). 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-The individual commitment of inhabitants can be the key for the success of some metropolitan policy - recycling 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Kirkman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Noonan y Dunn, 2012)</a:t>
                      </a:r>
                      <a:endParaRPr lang="en-US" sz="1600" baseline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Art. 270 of the NC: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Right to petition, complaints, citizen oversight, public hearings and accountability</a:t>
                      </a:r>
                      <a:endParaRPr lang="es-CO" sz="16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2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Social Responsibility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ompany becomes a social institution, with the power to positively influence (shaping) society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Garriga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Melé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2004;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Paladino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2004).</a:t>
                      </a: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-Private initiative has displaced the legitimate state concern for the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 of the territory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Ciccolella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Mignaqui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2009).</a:t>
                      </a:r>
                      <a:endParaRPr lang="en-US" sz="1600" baseline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Art. 333 of NC: every company must have a social function</a:t>
                      </a:r>
                      <a:endParaRPr lang="es-CO" sz="16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444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Institutions and fundamental freedoms 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55900"/>
              </p:ext>
            </p:extLst>
          </p:nvPr>
        </p:nvGraphicFramePr>
        <p:xfrm>
          <a:off x="394855" y="1641762"/>
          <a:ext cx="11575471" cy="466822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967952"/>
                <a:gridCol w="3532834"/>
                <a:gridCol w="5074685"/>
              </a:tblGrid>
              <a:tr h="3087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Institution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Agents 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Freedom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rgbClr val="002060"/>
                    </a:solidFill>
                  </a:tcPr>
                </a:tc>
              </a:tr>
              <a:tr h="3087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Political institutions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Rule of law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Sector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Transparency; Economic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Governance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Sector;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Private Sector; Civil </a:t>
                      </a:r>
                      <a:r>
                        <a:rPr lang="en-US" sz="1600" dirty="0">
                          <a:effectLst/>
                        </a:rPr>
                        <a:t>society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Economic; Social;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Politic; Transparency; Protective </a:t>
                      </a:r>
                      <a:r>
                        <a:rPr lang="en-US" sz="1600" dirty="0">
                          <a:effectLst/>
                        </a:rPr>
                        <a:t>safety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Political fragmentation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Sector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Politic; Economic; Social; Protective </a:t>
                      </a:r>
                      <a:r>
                        <a:rPr lang="en-US" sz="1600" dirty="0">
                          <a:effectLst/>
                        </a:rPr>
                        <a:t>safety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Political Stability</a:t>
                      </a:r>
                      <a:endParaRPr lang="es-CO" sz="160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Sector; Private </a:t>
                      </a:r>
                      <a:r>
                        <a:rPr lang="en-US" sz="1600" dirty="0">
                          <a:effectLst/>
                        </a:rPr>
                        <a:t>Sector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Transparency; Economic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Economic Institutions 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Property rights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Sector; Private </a:t>
                      </a:r>
                      <a:r>
                        <a:rPr lang="en-US" sz="1600" dirty="0">
                          <a:effectLst/>
                        </a:rPr>
                        <a:t>Sector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Economic; Social; Protective </a:t>
                      </a:r>
                      <a:r>
                        <a:rPr lang="en-US" sz="1600" dirty="0">
                          <a:effectLst/>
                        </a:rPr>
                        <a:t>safety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Fiscal Efficiency</a:t>
                      </a:r>
                      <a:endParaRPr lang="es-CO" sz="160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Sector; Private </a:t>
                      </a:r>
                      <a:r>
                        <a:rPr lang="en-US" sz="1600" dirty="0">
                          <a:effectLst/>
                        </a:rPr>
                        <a:t>Sector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Economic; Social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4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Government effectiveness</a:t>
                      </a:r>
                      <a:endParaRPr lang="es-CO" sz="160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Sector 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Economic; Social; Transparency 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Institutions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39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Control of Corruption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Public </a:t>
                      </a:r>
                      <a:r>
                        <a:rPr lang="en-US" sz="1600" dirty="0" smtClean="0">
                          <a:effectLst/>
                        </a:rPr>
                        <a:t>Sector; Private Sector; Civil </a:t>
                      </a:r>
                      <a:r>
                        <a:rPr lang="en-US" sz="1600" dirty="0">
                          <a:effectLst/>
                        </a:rPr>
                        <a:t>society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Transparency; Economic; Social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Political participation</a:t>
                      </a:r>
                      <a:endParaRPr lang="es-CO" sz="160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Civil society 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Politic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8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Citizen participation</a:t>
                      </a:r>
                      <a:endParaRPr lang="es-CO" sz="160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Private </a:t>
                      </a:r>
                      <a:r>
                        <a:rPr lang="en-US" sz="1600" dirty="0" smtClean="0">
                          <a:effectLst/>
                        </a:rPr>
                        <a:t>Sector; Civil </a:t>
                      </a:r>
                      <a:r>
                        <a:rPr lang="en-US" sz="1600" dirty="0">
                          <a:effectLst/>
                        </a:rPr>
                        <a:t>society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Social; Economic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42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Social responsibility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Private </a:t>
                      </a:r>
                      <a:r>
                        <a:rPr lang="en-US" sz="1600" dirty="0" smtClean="0">
                          <a:effectLst/>
                        </a:rPr>
                        <a:t>Sector; Civil </a:t>
                      </a:r>
                      <a:r>
                        <a:rPr lang="en-US" sz="1600" dirty="0">
                          <a:effectLst/>
                        </a:rPr>
                        <a:t>society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Social; Economic; Politic</a:t>
                      </a:r>
                      <a:endParaRPr lang="es-CO" sz="1600" dirty="0">
                        <a:solidFill>
                          <a:srgbClr val="7B7B7B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04" marR="50704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9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Confrontation with other Institutional Lists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381250"/>
              </p:ext>
            </p:extLst>
          </p:nvPr>
        </p:nvGraphicFramePr>
        <p:xfrm>
          <a:off x="267285" y="1592214"/>
          <a:ext cx="11633982" cy="47804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532186"/>
                <a:gridCol w="4389120"/>
                <a:gridCol w="4712676"/>
              </a:tblGrid>
              <a:tr h="359903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Author</a:t>
                      </a:r>
                      <a:endParaRPr lang="en-US" noProof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Comments</a:t>
                      </a:r>
                      <a:endParaRPr lang="en-US" noProof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Institutions</a:t>
                      </a:r>
                      <a:endParaRPr lang="en-US" noProof="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887433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Yıldırım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Gökalp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(2016)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 impact of some developing countries.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macroeconomic or international trade institutions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system, property rights, government intervention and accountability</a:t>
                      </a:r>
                      <a:endParaRPr lang="en-US" noProof="0" dirty="0"/>
                    </a:p>
                  </a:txBody>
                  <a:tcPr/>
                </a:tc>
              </a:tr>
              <a:tr h="757091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Niño-Muñoz (2015)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Institutions and quality of life in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oil municipalities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Electoral participation, political fragmentation, rule of law and fiscal efficiency</a:t>
                      </a:r>
                      <a:endParaRPr lang="en-US" noProof="0" dirty="0"/>
                    </a:p>
                  </a:txBody>
                  <a:tcPr/>
                </a:tc>
              </a:tr>
              <a:tr h="113911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Kaufmann et al. (2005)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country level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departmental level (Perry y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Olivera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2009).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In all their institutional dimensions: Voice and Accountability, Political Stability, Government Effectiveness, Regulatory Quality, Rule of Law, Control of Corruption. </a:t>
                      </a:r>
                      <a:endParaRPr lang="en-US" noProof="0" dirty="0"/>
                    </a:p>
                  </a:txBody>
                  <a:tcPr/>
                </a:tc>
              </a:tr>
              <a:tr h="613372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Schejtman</a:t>
                      </a:r>
                      <a:r>
                        <a:rPr lang="en-US" noProof="0" dirty="0" smtClean="0"/>
                        <a:t> &amp; </a:t>
                      </a:r>
                      <a:r>
                        <a:rPr lang="en-US" noProof="0" dirty="0" err="1" smtClean="0"/>
                        <a:t>Berdegué</a:t>
                      </a:r>
                      <a:r>
                        <a:rPr lang="en-US" noProof="0" dirty="0" smtClean="0"/>
                        <a:t> (2004)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 development is fundamental for the country.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irregular armed conflict </a:t>
                      </a:r>
                      <a:endParaRPr lang="en-US" noProof="0" dirty="0"/>
                    </a:p>
                  </a:txBody>
                  <a:tcPr/>
                </a:tc>
              </a:tr>
              <a:tr h="876245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Mauro (1995)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Leaving outside once again those macroeconomic and foreign trade variables.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Political stability; probability of opposition group takeover; legal system, judiciary; bureaucracy, red tape and corruption.</a:t>
                      </a:r>
                      <a:endParaRPr lang="es-CO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054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Colombia </a:t>
            </a:r>
            <a:r>
              <a:rPr lang="en-US" dirty="0" smtClean="0"/>
              <a:t>must strength </a:t>
            </a:r>
            <a:r>
              <a:rPr lang="en-US" dirty="0"/>
              <a:t>its metropolitan </a:t>
            </a:r>
            <a:r>
              <a:rPr lang="en-US" dirty="0" smtClean="0"/>
              <a:t>areas. </a:t>
            </a:r>
          </a:p>
          <a:p>
            <a:r>
              <a:rPr lang="en-US" dirty="0" smtClean="0"/>
              <a:t>The </a:t>
            </a:r>
            <a:r>
              <a:rPr lang="en-US" dirty="0"/>
              <a:t>academic debate arises on the relevance of this method and the identified </a:t>
            </a:r>
            <a:r>
              <a:rPr lang="en-US" dirty="0" smtClean="0"/>
              <a:t>institutions.</a:t>
            </a:r>
          </a:p>
          <a:p>
            <a:r>
              <a:rPr lang="en-US" dirty="0"/>
              <a:t>S</a:t>
            </a:r>
            <a:r>
              <a:rPr lang="en-US" dirty="0" smtClean="0"/>
              <a:t>trengthen </a:t>
            </a:r>
            <a:r>
              <a:rPr lang="en-US" dirty="0"/>
              <a:t>the metropolitan government with fiscal </a:t>
            </a:r>
            <a:r>
              <a:rPr lang="en-US" dirty="0" smtClean="0"/>
              <a:t>autonomy.</a:t>
            </a:r>
          </a:p>
          <a:p>
            <a:r>
              <a:rPr lang="en-US" dirty="0" smtClean="0"/>
              <a:t>To </a:t>
            </a:r>
            <a:r>
              <a:rPr lang="en-US" dirty="0"/>
              <a:t>promote cooperation among the municipalities, avoiding the concentration of powers or excessive fragmentation</a:t>
            </a:r>
            <a:endParaRPr lang="en-US" dirty="0" smtClean="0"/>
          </a:p>
          <a:p>
            <a:r>
              <a:rPr lang="en-US" dirty="0"/>
              <a:t>It was found as essential to begin with </a:t>
            </a:r>
            <a:r>
              <a:rPr lang="en-US" b="1" dirty="0"/>
              <a:t>governance</a:t>
            </a:r>
            <a:r>
              <a:rPr lang="en-US" dirty="0"/>
              <a:t> and to reduce </a:t>
            </a:r>
            <a:r>
              <a:rPr lang="en-US" b="1" dirty="0"/>
              <a:t>political </a:t>
            </a:r>
            <a:r>
              <a:rPr lang="en-US" b="1" dirty="0" smtClean="0"/>
              <a:t>fragmentation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nstitutional </a:t>
            </a:r>
            <a:r>
              <a:rPr lang="en-US" dirty="0"/>
              <a:t>strengthening does not only depend on the management of local, regional or national </a:t>
            </a:r>
            <a:r>
              <a:rPr lang="en-US" dirty="0" smtClean="0"/>
              <a:t>governments.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348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3500" dirty="0" smtClean="0"/>
          </a:p>
          <a:p>
            <a:pPr marL="0" indent="0" algn="ctr">
              <a:buNone/>
            </a:pPr>
            <a:endParaRPr lang="es-CO" sz="3500" dirty="0"/>
          </a:p>
          <a:p>
            <a:pPr marL="0" indent="0" algn="ctr">
              <a:buNone/>
            </a:pPr>
            <a:r>
              <a:rPr lang="es-CO" sz="3500" b="1" dirty="0" smtClean="0">
                <a:solidFill>
                  <a:srgbClr val="002060"/>
                </a:solidFill>
              </a:rPr>
              <a:t>Diana Niño-Muñoz</a:t>
            </a:r>
          </a:p>
          <a:p>
            <a:pPr marL="0" indent="0" algn="ctr">
              <a:buNone/>
            </a:pPr>
            <a:endParaRPr lang="es-CO" sz="35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CO" sz="3500" b="1" dirty="0" smtClean="0">
                <a:solidFill>
                  <a:srgbClr val="002060"/>
                </a:solidFill>
              </a:rPr>
              <a:t>diana.niño@usa.edu.co</a:t>
            </a:r>
            <a:endParaRPr lang="es-CO" sz="35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1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of presentation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Introduction</a:t>
            </a:r>
          </a:p>
          <a:p>
            <a:r>
              <a:rPr lang="en-US" b="1" i="1" dirty="0" smtClean="0"/>
              <a:t>Objective</a:t>
            </a:r>
          </a:p>
          <a:p>
            <a:r>
              <a:rPr lang="en-US" b="1" i="1" dirty="0" smtClean="0"/>
              <a:t>Human Development</a:t>
            </a:r>
          </a:p>
          <a:p>
            <a:r>
              <a:rPr lang="en-US" b="1" i="1" dirty="0" smtClean="0"/>
              <a:t>Institutions</a:t>
            </a:r>
          </a:p>
          <a:p>
            <a:r>
              <a:rPr lang="en-US" b="1" i="1" dirty="0" smtClean="0"/>
              <a:t>Methodology</a:t>
            </a:r>
          </a:p>
          <a:p>
            <a:r>
              <a:rPr lang="en-US" b="1" i="1" dirty="0" smtClean="0"/>
              <a:t>Territorial Formal Institutional Structure in Colombia</a:t>
            </a:r>
          </a:p>
          <a:p>
            <a:r>
              <a:rPr lang="en-US" b="1" i="1" dirty="0" smtClean="0"/>
              <a:t>Justification of the Institutional </a:t>
            </a:r>
            <a:r>
              <a:rPr lang="en-US" b="1" i="1" dirty="0" smtClean="0"/>
              <a:t>list</a:t>
            </a:r>
          </a:p>
          <a:p>
            <a:r>
              <a:rPr lang="en-US" b="1" i="1" dirty="0"/>
              <a:t>Confrontation with other Institutional </a:t>
            </a:r>
            <a:r>
              <a:rPr lang="en-US" b="1" i="1" dirty="0" smtClean="0"/>
              <a:t>Lists</a:t>
            </a:r>
          </a:p>
          <a:p>
            <a:r>
              <a:rPr lang="en-US" b="1" i="1" dirty="0"/>
              <a:t>Concluding remarks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53979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Main problems in Colombia: inequality, low economic growth and uncovered basic needs of the inhabitants.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The current political and social milieu and the peace process claim new strategies to establish a sustainable well-being for everyone.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/>
              <a:t>T</a:t>
            </a:r>
            <a:r>
              <a:rPr lang="en-US" dirty="0" smtClean="0"/>
              <a:t>he articulation between cities are a central factor (</a:t>
            </a:r>
            <a:r>
              <a:rPr lang="en-US" dirty="0" err="1" smtClean="0"/>
              <a:t>Samad</a:t>
            </a:r>
            <a:r>
              <a:rPr lang="en-US" dirty="0" smtClean="0"/>
              <a:t> et al.; </a:t>
            </a:r>
            <a:r>
              <a:rPr lang="en-US" dirty="0" err="1" smtClean="0"/>
              <a:t>DNP</a:t>
            </a:r>
            <a:r>
              <a:rPr lang="en-US" dirty="0"/>
              <a:t>, 2012</a:t>
            </a:r>
            <a:r>
              <a:rPr lang="en-US" dirty="0" smtClean="0"/>
              <a:t>): </a:t>
            </a:r>
            <a:r>
              <a:rPr lang="en-US" dirty="0"/>
              <a:t>nine agglomeration </a:t>
            </a:r>
            <a:r>
              <a:rPr lang="en-US" dirty="0" smtClean="0"/>
              <a:t>systems.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/>
              <a:t>A city system has implications in labor, mobility and intra-judicial </a:t>
            </a:r>
            <a:r>
              <a:rPr lang="en-US" dirty="0" smtClean="0"/>
              <a:t>effects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Samad</a:t>
            </a:r>
            <a:r>
              <a:rPr lang="en-US" dirty="0" smtClean="0"/>
              <a:t> </a:t>
            </a:r>
            <a:r>
              <a:rPr lang="en-US" dirty="0"/>
              <a:t>et al., 2015</a:t>
            </a:r>
            <a:r>
              <a:rPr lang="en-US" dirty="0" smtClean="0"/>
              <a:t>).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/>
              <a:t>Colombian legislation has focused mainly on metropolitan </a:t>
            </a:r>
            <a:r>
              <a:rPr lang="en-US" dirty="0" smtClean="0"/>
              <a:t>areas.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/>
              <a:t>75% of the population lives in urban </a:t>
            </a:r>
            <a:r>
              <a:rPr lang="en-US" dirty="0" smtClean="0"/>
              <a:t>centers, increasing (</a:t>
            </a:r>
            <a:r>
              <a:rPr lang="en-US" dirty="0" err="1"/>
              <a:t>Samad</a:t>
            </a:r>
            <a:r>
              <a:rPr lang="en-US" dirty="0"/>
              <a:t> et al., 2015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9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aim of this article is to identify which are the most relevant institutions, formal and informal ones, to promote human development in </a:t>
            </a:r>
            <a:r>
              <a:rPr lang="en-US" dirty="0" smtClean="0"/>
              <a:t>cities’ </a:t>
            </a:r>
            <a:r>
              <a:rPr lang="en-US" dirty="0"/>
              <a:t>agglomeration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country, by taking into account their political and legal context in order to give some recommendations on their implementation and strengthening.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5785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development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It is a </a:t>
            </a:r>
            <a:r>
              <a:rPr lang="en-US" dirty="0"/>
              <a:t>process through efforts should expand people’s freedom in order to improve their standard of living (</a:t>
            </a:r>
            <a:r>
              <a:rPr lang="en-US" dirty="0" err="1"/>
              <a:t>Sen</a:t>
            </a:r>
            <a:r>
              <a:rPr lang="en-US" dirty="0"/>
              <a:t>, 2000). </a:t>
            </a:r>
            <a:endParaRPr lang="en-US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It focuses </a:t>
            </a:r>
            <a:r>
              <a:rPr lang="en-US" dirty="0"/>
              <a:t>on the human being as an end in itself, with capabilities and freedom to achieve the life that he/she values (</a:t>
            </a:r>
            <a:r>
              <a:rPr lang="en-US" dirty="0" err="1"/>
              <a:t>Sen</a:t>
            </a:r>
            <a:r>
              <a:rPr lang="en-US" dirty="0"/>
              <a:t>, 2000). </a:t>
            </a:r>
            <a:endParaRPr lang="en-US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Individual's </a:t>
            </a:r>
            <a:r>
              <a:rPr lang="en-US" dirty="0"/>
              <a:t>agency acquires relevance to lead his/her own life project (</a:t>
            </a:r>
            <a:r>
              <a:rPr lang="en-US" dirty="0" err="1"/>
              <a:t>Alkire</a:t>
            </a:r>
            <a:r>
              <a:rPr lang="en-US" dirty="0"/>
              <a:t>, 2005). </a:t>
            </a:r>
            <a:endParaRPr lang="en-US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Five fundamental freedoms: </a:t>
            </a:r>
            <a:r>
              <a:rPr lang="en-US" b="1" dirty="0" smtClean="0">
                <a:solidFill>
                  <a:srgbClr val="002060"/>
                </a:solidFill>
              </a:rPr>
              <a:t>1)</a:t>
            </a:r>
            <a:r>
              <a:rPr lang="en-US" dirty="0" smtClean="0"/>
              <a:t> Political freedom; </a:t>
            </a:r>
            <a:r>
              <a:rPr lang="en-US" b="1" dirty="0">
                <a:solidFill>
                  <a:srgbClr val="002060"/>
                </a:solidFill>
              </a:rPr>
              <a:t>2)</a:t>
            </a:r>
            <a:r>
              <a:rPr lang="en-US" dirty="0" smtClean="0"/>
              <a:t> Economic freedom; </a:t>
            </a:r>
            <a:r>
              <a:rPr lang="en-US" b="1" dirty="0">
                <a:solidFill>
                  <a:srgbClr val="002060"/>
                </a:solidFill>
              </a:rPr>
              <a:t>3)</a:t>
            </a:r>
            <a:r>
              <a:rPr lang="en-US" dirty="0" smtClean="0"/>
              <a:t> Social opportunities; </a:t>
            </a:r>
            <a:r>
              <a:rPr lang="en-US" b="1" dirty="0">
                <a:solidFill>
                  <a:srgbClr val="002060"/>
                </a:solidFill>
              </a:rPr>
              <a:t>4)</a:t>
            </a:r>
            <a:r>
              <a:rPr lang="en-US" dirty="0" smtClean="0"/>
              <a:t> Guarantees of transparency; </a:t>
            </a:r>
            <a:r>
              <a:rPr lang="en-US" b="1" dirty="0">
                <a:solidFill>
                  <a:srgbClr val="002060"/>
                </a:solidFill>
              </a:rPr>
              <a:t>5)</a:t>
            </a:r>
            <a:r>
              <a:rPr lang="en-US" dirty="0" smtClean="0"/>
              <a:t> Protective security.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Context also affects the capabilities that a person can develop to act.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0454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Institutions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/>
              <a:t>F</a:t>
            </a:r>
            <a:r>
              <a:rPr lang="en-US" dirty="0" smtClean="0"/>
              <a:t>ormal and informal rules of game that shape economic, social and political behavior (</a:t>
            </a:r>
            <a:r>
              <a:rPr lang="en-US" dirty="0" err="1" smtClean="0"/>
              <a:t>Borner</a:t>
            </a:r>
            <a:r>
              <a:rPr lang="en-US" dirty="0" smtClean="0"/>
              <a:t>, </a:t>
            </a:r>
            <a:r>
              <a:rPr lang="en-US" dirty="0" err="1" smtClean="0"/>
              <a:t>Bodmer</a:t>
            </a:r>
            <a:r>
              <a:rPr lang="en-US" dirty="0" smtClean="0"/>
              <a:t>, &amp; </a:t>
            </a:r>
            <a:r>
              <a:rPr lang="en-US" dirty="0" err="1" smtClean="0"/>
              <a:t>Kobler</a:t>
            </a:r>
            <a:r>
              <a:rPr lang="en-US" dirty="0" smtClean="0"/>
              <a:t>, 2004)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It refers to a routine patterns of behavior that can influence individual’s freedoms and helps to achieve the life that each one has reasons to value (</a:t>
            </a:r>
            <a:r>
              <a:rPr lang="en-US" dirty="0" err="1" smtClean="0"/>
              <a:t>Sen</a:t>
            </a:r>
            <a:r>
              <a:rPr lang="en-US" dirty="0" smtClean="0"/>
              <a:t>, 2000).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State's ability to enforce institutions is highlighted, but it is not exclusive.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Numerous studies have shown that institutions are a fundamental factor to explain </a:t>
            </a:r>
            <a:r>
              <a:rPr lang="en-US" b="1" dirty="0" smtClean="0"/>
              <a:t>development differences </a:t>
            </a:r>
            <a:r>
              <a:rPr lang="en-US" dirty="0" smtClean="0"/>
              <a:t>(North, 1990; Mauro, 1995; </a:t>
            </a:r>
            <a:r>
              <a:rPr lang="en-US" dirty="0" err="1" smtClean="0"/>
              <a:t>Acemoglu</a:t>
            </a:r>
            <a:r>
              <a:rPr lang="en-US" dirty="0" smtClean="0"/>
              <a:t>, 2005; </a:t>
            </a:r>
            <a:r>
              <a:rPr lang="en-US" dirty="0" err="1" smtClean="0"/>
              <a:t>Acemoglu</a:t>
            </a:r>
            <a:r>
              <a:rPr lang="en-US" dirty="0" smtClean="0"/>
              <a:t> y Robinson, 2012; Scully, 2012; Niño-Muñoz, 2015). </a:t>
            </a:r>
          </a:p>
        </p:txBody>
      </p:sp>
    </p:spTree>
    <p:extLst>
      <p:ext uri="{BB962C8B-B14F-4D97-AF65-F5344CB8AC3E}">
        <p14:creationId xmlns:p14="http://schemas.microsoft.com/office/powerpoint/2010/main" val="271452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Adaptation of </a:t>
            </a:r>
            <a:r>
              <a:rPr lang="en-US" dirty="0" err="1" smtClean="0"/>
              <a:t>Robeyns</a:t>
            </a:r>
            <a:r>
              <a:rPr lang="en-US" dirty="0"/>
              <a:t>' </a:t>
            </a:r>
            <a:r>
              <a:rPr lang="en-US" dirty="0" smtClean="0"/>
              <a:t>methodology </a:t>
            </a:r>
            <a:r>
              <a:rPr lang="en-US" dirty="0"/>
              <a:t>(2003</a:t>
            </a:r>
            <a:r>
              <a:rPr lang="en-US" dirty="0" smtClean="0"/>
              <a:t>)</a:t>
            </a:r>
          </a:p>
          <a:p>
            <a:pPr marL="514350" indent="-514350">
              <a:spcAft>
                <a:spcPts val="1000"/>
              </a:spcAft>
              <a:buAutoNum type="arabicParenR"/>
            </a:pPr>
            <a:r>
              <a:rPr lang="en-US" dirty="0" smtClean="0"/>
              <a:t>Justified brainstorm of institutions with theoretical support with national and international experience and their effects on Human Development. </a:t>
            </a:r>
          </a:p>
          <a:p>
            <a:pPr marL="514350" indent="-514350">
              <a:spcAft>
                <a:spcPts val="1000"/>
              </a:spcAft>
              <a:buAutoNum type="arabicParenR"/>
            </a:pPr>
            <a:r>
              <a:rPr lang="en-US" dirty="0" smtClean="0"/>
              <a:t>Analysis of the Colombian regulatory framework to promote those institutions in the country (Not necessary informal). </a:t>
            </a:r>
          </a:p>
          <a:p>
            <a:pPr marL="514350" indent="-514350">
              <a:spcAft>
                <a:spcPts val="1000"/>
              </a:spcAft>
              <a:buAutoNum type="arabicParenR"/>
            </a:pPr>
            <a:r>
              <a:rPr lang="en-US" dirty="0" smtClean="0"/>
              <a:t>Compare the brainstorm with other institutional lists, in light of the current country's territorial context. </a:t>
            </a:r>
          </a:p>
          <a:p>
            <a:pPr marL="514350" indent="-514350">
              <a:spcAft>
                <a:spcPts val="1000"/>
              </a:spcAft>
              <a:buAutoNum type="arabicParenR"/>
            </a:pPr>
            <a:r>
              <a:rPr lang="en-US" dirty="0" smtClean="0"/>
              <a:t>The final list is put on discussion of the academy sector to validate its relevance.</a:t>
            </a:r>
          </a:p>
        </p:txBody>
      </p:sp>
    </p:spTree>
    <p:extLst>
      <p:ext uri="{BB962C8B-B14F-4D97-AF65-F5344CB8AC3E}">
        <p14:creationId xmlns:p14="http://schemas.microsoft.com/office/powerpoint/2010/main" val="242544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Territorial Formal Institutional Structure in Colombia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Decentralized political and administrative structure since 1991.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Traditional administrative distribution does not always respond to the needs and socioeconomic and cultural processes that occur in the territory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Metropolitan area: Articles 322 and 325 of the NC; Law 128 of 1994 and an organic norm of territorial order (Law 1454 of 2011).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Law 1625 of 2013: the installation of an advisory body called the Metropolitan Planning Council (</a:t>
            </a:r>
            <a:r>
              <a:rPr lang="en-US" i="1" dirty="0" err="1" smtClean="0"/>
              <a:t>Consejo</a:t>
            </a:r>
            <a:r>
              <a:rPr lang="en-US" i="1" dirty="0" smtClean="0"/>
              <a:t> </a:t>
            </a:r>
            <a:r>
              <a:rPr lang="en-US" i="1" dirty="0" err="1" smtClean="0"/>
              <a:t>Metropolitano</a:t>
            </a:r>
            <a:r>
              <a:rPr lang="en-US" i="1" dirty="0" smtClean="0"/>
              <a:t> de </a:t>
            </a:r>
            <a:r>
              <a:rPr lang="en-US" i="1" dirty="0" err="1" smtClean="0"/>
              <a:t>Planificación</a:t>
            </a:r>
            <a:r>
              <a:rPr lang="en-US" dirty="0" smtClean="0"/>
              <a:t>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Decree 190 of 2004 presents formal guidelines for the order of a network of cities.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dirty="0" smtClean="0"/>
              <a:t>Territorial Land Management Plan (POT): Law 388 of 1997, Decree 798 of 2010.</a:t>
            </a:r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  <a:p>
            <a:pPr marL="0" indent="0">
              <a:spcAft>
                <a:spcPts val="1000"/>
              </a:spcAft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792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 of the Institutional list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/>
              <a:t>Political </a:t>
            </a:r>
            <a:r>
              <a:rPr lang="en-US" b="1" i="1" dirty="0" smtClean="0"/>
              <a:t>Institutions</a:t>
            </a:r>
            <a:endParaRPr lang="es-CO" b="1" i="1" dirty="0" smtClean="0"/>
          </a:p>
          <a:p>
            <a:pPr lvl="1"/>
            <a:r>
              <a:rPr lang="en-US" i="1" dirty="0" smtClean="0"/>
              <a:t>Rule </a:t>
            </a:r>
            <a:r>
              <a:rPr lang="en-US" i="1" dirty="0"/>
              <a:t>of </a:t>
            </a:r>
            <a:r>
              <a:rPr lang="en-US" i="1" dirty="0" smtClean="0"/>
              <a:t>law</a:t>
            </a:r>
          </a:p>
          <a:p>
            <a:pPr lvl="1"/>
            <a:r>
              <a:rPr lang="en-US" i="1" dirty="0" smtClean="0"/>
              <a:t>Governance</a:t>
            </a:r>
          </a:p>
          <a:p>
            <a:pPr lvl="1"/>
            <a:r>
              <a:rPr lang="en-US" i="1" dirty="0"/>
              <a:t>Political </a:t>
            </a:r>
            <a:r>
              <a:rPr lang="en-US" i="1" dirty="0" smtClean="0"/>
              <a:t>fragmentation</a:t>
            </a:r>
          </a:p>
          <a:p>
            <a:pPr lvl="1"/>
            <a:r>
              <a:rPr lang="en-US" i="1" dirty="0"/>
              <a:t>Political </a:t>
            </a:r>
            <a:r>
              <a:rPr lang="en-US" i="1" dirty="0" smtClean="0"/>
              <a:t>Stability</a:t>
            </a:r>
          </a:p>
          <a:p>
            <a:r>
              <a:rPr lang="en-US" b="1" i="1" dirty="0"/>
              <a:t>Economic </a:t>
            </a:r>
            <a:r>
              <a:rPr lang="en-US" b="1" i="1" dirty="0" smtClean="0"/>
              <a:t>Institutions</a:t>
            </a:r>
            <a:endParaRPr lang="es-CO" b="1" i="1" dirty="0" smtClean="0"/>
          </a:p>
          <a:p>
            <a:pPr lvl="1"/>
            <a:r>
              <a:rPr lang="en-US" i="1" dirty="0" smtClean="0"/>
              <a:t>Property Rights</a:t>
            </a:r>
          </a:p>
          <a:p>
            <a:pPr lvl="1"/>
            <a:r>
              <a:rPr lang="en-US" i="1" dirty="0"/>
              <a:t>Fiscal </a:t>
            </a:r>
            <a:r>
              <a:rPr lang="en-US" i="1" dirty="0" smtClean="0"/>
              <a:t>Efficiency</a:t>
            </a:r>
          </a:p>
          <a:p>
            <a:pPr lvl="1"/>
            <a:r>
              <a:rPr lang="en-US" i="1" dirty="0"/>
              <a:t>Government Effectiveness</a:t>
            </a:r>
            <a:endParaRPr lang="es-CO" dirty="0"/>
          </a:p>
          <a:p>
            <a:r>
              <a:rPr lang="en-US" b="1" i="1" dirty="0"/>
              <a:t>Social </a:t>
            </a:r>
            <a:r>
              <a:rPr lang="en-US" b="1" i="1" dirty="0" smtClean="0"/>
              <a:t>Institutions</a:t>
            </a:r>
            <a:endParaRPr lang="es-CO" b="1" i="1" dirty="0" smtClean="0"/>
          </a:p>
          <a:p>
            <a:pPr lvl="1"/>
            <a:r>
              <a:rPr lang="en-US" i="1" dirty="0" smtClean="0"/>
              <a:t>Control </a:t>
            </a:r>
            <a:r>
              <a:rPr lang="en-US" i="1" dirty="0"/>
              <a:t>of </a:t>
            </a:r>
            <a:r>
              <a:rPr lang="en-US" i="1" dirty="0" smtClean="0"/>
              <a:t>Corruption</a:t>
            </a:r>
          </a:p>
          <a:p>
            <a:pPr lvl="1"/>
            <a:r>
              <a:rPr lang="en-US" i="1" dirty="0"/>
              <a:t>Political </a:t>
            </a:r>
            <a:r>
              <a:rPr lang="en-US" i="1" dirty="0" smtClean="0"/>
              <a:t>Participation</a:t>
            </a:r>
            <a:r>
              <a:rPr lang="en-US" dirty="0" smtClean="0"/>
              <a:t> </a:t>
            </a:r>
            <a:endParaRPr lang="es-CO" dirty="0"/>
          </a:p>
          <a:p>
            <a:pPr lvl="1"/>
            <a:r>
              <a:rPr lang="en-US" i="1" dirty="0"/>
              <a:t>Citizen </a:t>
            </a:r>
            <a:r>
              <a:rPr lang="en-US" i="1" dirty="0" smtClean="0"/>
              <a:t>Participation</a:t>
            </a:r>
            <a:endParaRPr lang="es-CO" dirty="0"/>
          </a:p>
          <a:p>
            <a:pPr lvl="1"/>
            <a:r>
              <a:rPr lang="en-US" i="1" dirty="0"/>
              <a:t>Social </a:t>
            </a:r>
            <a:r>
              <a:rPr lang="en-US" i="1" dirty="0" smtClean="0"/>
              <a:t>Responsibility</a:t>
            </a:r>
          </a:p>
          <a:p>
            <a:pPr lvl="1"/>
            <a:endParaRPr lang="es-CO" b="1" dirty="0"/>
          </a:p>
          <a:p>
            <a:pPr lvl="1"/>
            <a:endParaRPr lang="es-CO" b="1" dirty="0"/>
          </a:p>
          <a:p>
            <a:pPr lvl="1"/>
            <a:endParaRPr lang="es-CO" b="1" dirty="0"/>
          </a:p>
          <a:p>
            <a:pPr lvl="1"/>
            <a:endParaRPr lang="es-CO" b="1" dirty="0"/>
          </a:p>
          <a:p>
            <a:pPr marL="457200" lvl="1" indent="0">
              <a:buNone/>
            </a:pPr>
            <a:endParaRPr lang="es-CO" b="1" dirty="0"/>
          </a:p>
          <a:p>
            <a:pPr lvl="1"/>
            <a:endParaRPr lang="es-CO" b="1" dirty="0"/>
          </a:p>
          <a:p>
            <a:pPr lvl="1"/>
            <a:endParaRPr lang="es-CO" b="1" dirty="0"/>
          </a:p>
          <a:p>
            <a:pPr lvl="1"/>
            <a:endParaRPr lang="es-CO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6182591" y="1690687"/>
            <a:ext cx="5476009" cy="4134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600" b="1" dirty="0" smtClean="0"/>
              <a:t>Each institution presents: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AutoNum type="arabicParenR"/>
            </a:pPr>
            <a:r>
              <a:rPr lang="en-US" sz="2200" dirty="0" smtClean="0"/>
              <a:t>Definition and justification (National and international experiences). </a:t>
            </a:r>
            <a:endParaRPr lang="en-US" sz="2200" dirty="0" smtClean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AutoNum type="arabicParenR"/>
            </a:pPr>
            <a:endParaRPr lang="en-US" sz="2200" dirty="0" smtClean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AutoNum type="arabicParenR"/>
            </a:pPr>
            <a:r>
              <a:rPr lang="en-US" sz="2200" dirty="0" smtClean="0"/>
              <a:t>Regulatory Analysis, </a:t>
            </a:r>
            <a:r>
              <a:rPr lang="en-US" sz="2200" dirty="0"/>
              <a:t>in order to understand if the legal framework can encourage or hinder the strengthening of that institution. </a:t>
            </a:r>
            <a:r>
              <a:rPr lang="en-US" sz="2200" dirty="0" smtClean="0"/>
              <a:t>(</a:t>
            </a:r>
            <a:r>
              <a:rPr lang="en-US" sz="2200" dirty="0" smtClean="0"/>
              <a:t>But </a:t>
            </a:r>
            <a:r>
              <a:rPr lang="en-US" sz="2200" dirty="0" smtClean="0"/>
              <a:t>informal rules). 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AutoNum type="arabicParenR"/>
            </a:pPr>
            <a:endParaRPr lang="en-US" sz="2200" dirty="0" smtClean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AutoNum type="arabicParenR"/>
            </a:pPr>
            <a:r>
              <a:rPr lang="en-US" sz="2200" dirty="0" smtClean="0"/>
              <a:t>Each </a:t>
            </a:r>
            <a:r>
              <a:rPr lang="en-US" sz="2200" dirty="0"/>
              <a:t>institution can promote one or several Fundamental Freedoms </a:t>
            </a:r>
            <a:r>
              <a:rPr lang="en-US" sz="2200" dirty="0" smtClean="0"/>
              <a:t>exposed </a:t>
            </a:r>
            <a:r>
              <a:rPr lang="en-US" sz="2200" dirty="0"/>
              <a:t>by </a:t>
            </a:r>
            <a:r>
              <a:rPr lang="en-US" sz="2200" dirty="0" err="1" smtClean="0"/>
              <a:t>Sen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285047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2104</Words>
  <Application>Microsoft Office PowerPoint</Application>
  <PresentationFormat>Panorámica</PresentationFormat>
  <Paragraphs>233</Paragraphs>
  <Slides>17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Tema de Office</vt:lpstr>
      <vt:lpstr>Institutions to foster Human Development in Metropolitan Areas in Colombia</vt:lpstr>
      <vt:lpstr>Content of presentation</vt:lpstr>
      <vt:lpstr>Introduction</vt:lpstr>
      <vt:lpstr>Objective</vt:lpstr>
      <vt:lpstr>Human development</vt:lpstr>
      <vt:lpstr>Institutions</vt:lpstr>
      <vt:lpstr>Methodology</vt:lpstr>
      <vt:lpstr>Territorial Formal Institutional Structure in Colombia</vt:lpstr>
      <vt:lpstr>Justification of the Institutional list</vt:lpstr>
      <vt:lpstr>Political Institutions</vt:lpstr>
      <vt:lpstr>Political Institutions</vt:lpstr>
      <vt:lpstr>Economic Institutions</vt:lpstr>
      <vt:lpstr>Social Institutions</vt:lpstr>
      <vt:lpstr>Institutions and fundamental freedoms </vt:lpstr>
      <vt:lpstr>Confrontation with other Institutional Lists</vt:lpstr>
      <vt:lpstr>Concluding remarks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Institutions to foster Human Development in Metropolitan Areas in Colombia</dc:title>
  <dc:creator>Diana Patricia Niño Muñoz</dc:creator>
  <cp:lastModifiedBy>Diana Niño</cp:lastModifiedBy>
  <cp:revision>50</cp:revision>
  <dcterms:created xsi:type="dcterms:W3CDTF">2018-09-22T16:09:21Z</dcterms:created>
  <dcterms:modified xsi:type="dcterms:W3CDTF">2018-09-26T14:47:46Z</dcterms:modified>
</cp:coreProperties>
</file>