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78" r:id="rId2"/>
    <p:sldId id="289" r:id="rId3"/>
    <p:sldId id="279" r:id="rId4"/>
    <p:sldId id="263" r:id="rId5"/>
    <p:sldId id="280" r:id="rId6"/>
    <p:sldId id="264" r:id="rId7"/>
    <p:sldId id="281" r:id="rId8"/>
    <p:sldId id="282" r:id="rId9"/>
    <p:sldId id="265" r:id="rId10"/>
    <p:sldId id="266" r:id="rId11"/>
    <p:sldId id="287" r:id="rId12"/>
    <p:sldId id="285" r:id="rId13"/>
    <p:sldId id="284" r:id="rId14"/>
    <p:sldId id="269" r:id="rId15"/>
    <p:sldId id="270" r:id="rId16"/>
    <p:sldId id="271" r:id="rId17"/>
    <p:sldId id="272" r:id="rId18"/>
    <p:sldId id="273" r:id="rId19"/>
    <p:sldId id="274" r:id="rId20"/>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4" d="100"/>
          <a:sy n="94" d="100"/>
        </p:scale>
        <p:origin x="-1808" y="2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F445DB-2F48-4943-B14A-DF4DBBCB2158}" type="datetimeFigureOut">
              <a:rPr lang="es-ES" smtClean="0"/>
              <a:t>27/09/18</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EFE2FE-D709-CB43-98FD-D54EDC527EC5}" type="slidenum">
              <a:rPr lang="es-ES" smtClean="0"/>
              <a:t>‹Nr.›</a:t>
            </a:fld>
            <a:endParaRPr lang="es-ES"/>
          </a:p>
        </p:txBody>
      </p:sp>
    </p:spTree>
    <p:extLst>
      <p:ext uri="{BB962C8B-B14F-4D97-AF65-F5344CB8AC3E}">
        <p14:creationId xmlns:p14="http://schemas.microsoft.com/office/powerpoint/2010/main" val="20962311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pPr>
              <a:defRPr/>
            </a:pPr>
            <a:fld id="{A98B5A11-1DC0-40F7-827F-4A797EA9940E}" type="slidenum">
              <a:rPr lang="en-GB" smtClean="0"/>
              <a:pPr>
                <a:defRPr/>
              </a:pPr>
              <a:t>13</a:t>
            </a:fld>
            <a:endParaRPr lang="en-GB"/>
          </a:p>
        </p:txBody>
      </p:sp>
    </p:spTree>
    <p:extLst>
      <p:ext uri="{BB962C8B-B14F-4D97-AF65-F5344CB8AC3E}">
        <p14:creationId xmlns:p14="http://schemas.microsoft.com/office/powerpoint/2010/main" val="1473032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B23D7F4B-F3B4-6F4C-9319-6B8DD2FAC9EC}" type="datetimeFigureOut">
              <a:rPr lang="es-ES" smtClean="0"/>
              <a:t>27/09/18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AD32FAD-4D8E-724F-B834-12305158A46C}" type="slidenum">
              <a:rPr lang="es-ES" smtClean="0"/>
              <a:t>‹Nr.›</a:t>
            </a:fld>
            <a:endParaRPr lang="es-ES"/>
          </a:p>
        </p:txBody>
      </p:sp>
    </p:spTree>
    <p:extLst>
      <p:ext uri="{BB962C8B-B14F-4D97-AF65-F5344CB8AC3E}">
        <p14:creationId xmlns:p14="http://schemas.microsoft.com/office/powerpoint/2010/main" val="2884395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B23D7F4B-F3B4-6F4C-9319-6B8DD2FAC9EC}" type="datetimeFigureOut">
              <a:rPr lang="es-ES" smtClean="0"/>
              <a:t>27/09/18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AD32FAD-4D8E-724F-B834-12305158A46C}" type="slidenum">
              <a:rPr lang="es-ES" smtClean="0"/>
              <a:t>‹Nr.›</a:t>
            </a:fld>
            <a:endParaRPr lang="es-ES"/>
          </a:p>
        </p:txBody>
      </p:sp>
    </p:spTree>
    <p:extLst>
      <p:ext uri="{BB962C8B-B14F-4D97-AF65-F5344CB8AC3E}">
        <p14:creationId xmlns:p14="http://schemas.microsoft.com/office/powerpoint/2010/main" val="2688024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B23D7F4B-F3B4-6F4C-9319-6B8DD2FAC9EC}" type="datetimeFigureOut">
              <a:rPr lang="es-ES" smtClean="0"/>
              <a:t>27/09/18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AD32FAD-4D8E-724F-B834-12305158A46C}" type="slidenum">
              <a:rPr lang="es-ES" smtClean="0"/>
              <a:t>‹Nr.›</a:t>
            </a:fld>
            <a:endParaRPr lang="es-ES"/>
          </a:p>
        </p:txBody>
      </p:sp>
    </p:spTree>
    <p:extLst>
      <p:ext uri="{BB962C8B-B14F-4D97-AF65-F5344CB8AC3E}">
        <p14:creationId xmlns:p14="http://schemas.microsoft.com/office/powerpoint/2010/main" val="3921133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B23D7F4B-F3B4-6F4C-9319-6B8DD2FAC9EC}" type="datetimeFigureOut">
              <a:rPr lang="es-ES" smtClean="0"/>
              <a:t>27/09/18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AD32FAD-4D8E-724F-B834-12305158A46C}" type="slidenum">
              <a:rPr lang="es-ES" smtClean="0"/>
              <a:t>‹Nr.›</a:t>
            </a:fld>
            <a:endParaRPr lang="es-ES"/>
          </a:p>
        </p:txBody>
      </p:sp>
    </p:spTree>
    <p:extLst>
      <p:ext uri="{BB962C8B-B14F-4D97-AF65-F5344CB8AC3E}">
        <p14:creationId xmlns:p14="http://schemas.microsoft.com/office/powerpoint/2010/main" val="42438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B23D7F4B-F3B4-6F4C-9319-6B8DD2FAC9EC}" type="datetimeFigureOut">
              <a:rPr lang="es-ES" smtClean="0"/>
              <a:t>27/09/18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AD32FAD-4D8E-724F-B834-12305158A46C}" type="slidenum">
              <a:rPr lang="es-ES" smtClean="0"/>
              <a:t>‹Nr.›</a:t>
            </a:fld>
            <a:endParaRPr lang="es-ES"/>
          </a:p>
        </p:txBody>
      </p:sp>
    </p:spTree>
    <p:extLst>
      <p:ext uri="{BB962C8B-B14F-4D97-AF65-F5344CB8AC3E}">
        <p14:creationId xmlns:p14="http://schemas.microsoft.com/office/powerpoint/2010/main" val="3610690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B23D7F4B-F3B4-6F4C-9319-6B8DD2FAC9EC}" type="datetimeFigureOut">
              <a:rPr lang="es-ES" smtClean="0"/>
              <a:t>27/09/18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AD32FAD-4D8E-724F-B834-12305158A46C}" type="slidenum">
              <a:rPr lang="es-ES" smtClean="0"/>
              <a:t>‹Nr.›</a:t>
            </a:fld>
            <a:endParaRPr lang="es-ES"/>
          </a:p>
        </p:txBody>
      </p:sp>
    </p:spTree>
    <p:extLst>
      <p:ext uri="{BB962C8B-B14F-4D97-AF65-F5344CB8AC3E}">
        <p14:creationId xmlns:p14="http://schemas.microsoft.com/office/powerpoint/2010/main" val="3318987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B23D7F4B-F3B4-6F4C-9319-6B8DD2FAC9EC}" type="datetimeFigureOut">
              <a:rPr lang="es-ES" smtClean="0"/>
              <a:t>27/09/18</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EAD32FAD-4D8E-724F-B834-12305158A46C}" type="slidenum">
              <a:rPr lang="es-ES" smtClean="0"/>
              <a:t>‹Nr.›</a:t>
            </a:fld>
            <a:endParaRPr lang="es-ES"/>
          </a:p>
        </p:txBody>
      </p:sp>
    </p:spTree>
    <p:extLst>
      <p:ext uri="{BB962C8B-B14F-4D97-AF65-F5344CB8AC3E}">
        <p14:creationId xmlns:p14="http://schemas.microsoft.com/office/powerpoint/2010/main" val="459334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B23D7F4B-F3B4-6F4C-9319-6B8DD2FAC9EC}" type="datetimeFigureOut">
              <a:rPr lang="es-ES" smtClean="0"/>
              <a:t>27/09/18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EAD32FAD-4D8E-724F-B834-12305158A46C}" type="slidenum">
              <a:rPr lang="es-ES" smtClean="0"/>
              <a:t>‹Nr.›</a:t>
            </a:fld>
            <a:endParaRPr lang="es-ES"/>
          </a:p>
        </p:txBody>
      </p:sp>
    </p:spTree>
    <p:extLst>
      <p:ext uri="{BB962C8B-B14F-4D97-AF65-F5344CB8AC3E}">
        <p14:creationId xmlns:p14="http://schemas.microsoft.com/office/powerpoint/2010/main" val="4035950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23D7F4B-F3B4-6F4C-9319-6B8DD2FAC9EC}" type="datetimeFigureOut">
              <a:rPr lang="es-ES" smtClean="0"/>
              <a:t>27/09/18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EAD32FAD-4D8E-724F-B834-12305158A46C}" type="slidenum">
              <a:rPr lang="es-ES" smtClean="0"/>
              <a:t>‹Nr.›</a:t>
            </a:fld>
            <a:endParaRPr lang="es-ES"/>
          </a:p>
        </p:txBody>
      </p:sp>
    </p:spTree>
    <p:extLst>
      <p:ext uri="{BB962C8B-B14F-4D97-AF65-F5344CB8AC3E}">
        <p14:creationId xmlns:p14="http://schemas.microsoft.com/office/powerpoint/2010/main" val="1392070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B23D7F4B-F3B4-6F4C-9319-6B8DD2FAC9EC}" type="datetimeFigureOut">
              <a:rPr lang="es-ES" smtClean="0"/>
              <a:t>27/09/18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AD32FAD-4D8E-724F-B834-12305158A46C}" type="slidenum">
              <a:rPr lang="es-ES" smtClean="0"/>
              <a:t>‹Nr.›</a:t>
            </a:fld>
            <a:endParaRPr lang="es-ES"/>
          </a:p>
        </p:txBody>
      </p:sp>
    </p:spTree>
    <p:extLst>
      <p:ext uri="{BB962C8B-B14F-4D97-AF65-F5344CB8AC3E}">
        <p14:creationId xmlns:p14="http://schemas.microsoft.com/office/powerpoint/2010/main" val="2372279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B23D7F4B-F3B4-6F4C-9319-6B8DD2FAC9EC}" type="datetimeFigureOut">
              <a:rPr lang="es-ES" smtClean="0"/>
              <a:t>27/09/18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AD32FAD-4D8E-724F-B834-12305158A46C}" type="slidenum">
              <a:rPr lang="es-ES" smtClean="0"/>
              <a:t>‹Nr.›</a:t>
            </a:fld>
            <a:endParaRPr lang="es-ES"/>
          </a:p>
        </p:txBody>
      </p:sp>
    </p:spTree>
    <p:extLst>
      <p:ext uri="{BB962C8B-B14F-4D97-AF65-F5344CB8AC3E}">
        <p14:creationId xmlns:p14="http://schemas.microsoft.com/office/powerpoint/2010/main" val="41821637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3D7F4B-F3B4-6F4C-9319-6B8DD2FAC9EC}" type="datetimeFigureOut">
              <a:rPr lang="es-ES" smtClean="0"/>
              <a:t>27/09/18</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D32FAD-4D8E-724F-B834-12305158A46C}" type="slidenum">
              <a:rPr lang="es-ES" smtClean="0"/>
              <a:t>‹Nr.›</a:t>
            </a:fld>
            <a:endParaRPr lang="es-ES"/>
          </a:p>
        </p:txBody>
      </p:sp>
    </p:spTree>
    <p:extLst>
      <p:ext uri="{BB962C8B-B14F-4D97-AF65-F5344CB8AC3E}">
        <p14:creationId xmlns:p14="http://schemas.microsoft.com/office/powerpoint/2010/main" val="2230750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hernandez.j@javeriana.edu.co" TargetMode="Externa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7.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8"/>
          <p:cNvSpPr>
            <a:spLocks noGrp="1" noChangeArrowheads="1"/>
          </p:cNvSpPr>
          <p:nvPr>
            <p:ph type="ctrTitle"/>
          </p:nvPr>
        </p:nvSpPr>
        <p:spPr>
          <a:xfrm>
            <a:off x="250825" y="1700213"/>
            <a:ext cx="8569325" cy="1470025"/>
          </a:xfrm>
        </p:spPr>
        <p:txBody>
          <a:bodyPr>
            <a:normAutofit fontScale="90000"/>
          </a:bodyPr>
          <a:lstStyle/>
          <a:p>
            <a:r>
              <a:rPr lang="en-GB" altLang="es-ES" sz="2400" dirty="0" smtClean="0"/>
              <a:t/>
            </a:r>
            <a:br>
              <a:rPr lang="en-GB" altLang="es-ES" sz="2400" dirty="0" smtClean="0"/>
            </a:br>
            <a:r>
              <a:rPr lang="en-GB" altLang="es-ES" sz="2400" dirty="0" smtClean="0"/>
              <a:t/>
            </a:r>
            <a:br>
              <a:rPr lang="en-GB" altLang="es-ES" sz="2400" dirty="0" smtClean="0"/>
            </a:br>
            <a:r>
              <a:rPr lang="es-ES_tradnl" sz="2000" b="1" dirty="0"/>
              <a:t>XIII Seminario de </a:t>
            </a:r>
            <a:r>
              <a:rPr lang="es-ES_tradnl" sz="2000" b="1" dirty="0" smtClean="0"/>
              <a:t>Investigación </a:t>
            </a:r>
            <a:r>
              <a:rPr lang="es-ES_tradnl" sz="2000" b="1" dirty="0"/>
              <a:t>U</a:t>
            </a:r>
            <a:r>
              <a:rPr lang="es-ES_tradnl" sz="2000" b="1" dirty="0" smtClean="0"/>
              <a:t>rbana </a:t>
            </a:r>
            <a:r>
              <a:rPr lang="es-ES_tradnl" sz="2000" b="1" dirty="0"/>
              <a:t>y </a:t>
            </a:r>
            <a:r>
              <a:rPr lang="es-ES_tradnl" sz="2000" b="1" dirty="0" smtClean="0"/>
              <a:t>Regional</a:t>
            </a:r>
            <a:r>
              <a:rPr lang="es-ES_tradnl" sz="2000" dirty="0"/>
              <a:t/>
            </a:r>
            <a:br>
              <a:rPr lang="es-ES_tradnl" sz="2000" dirty="0"/>
            </a:br>
            <a:r>
              <a:rPr lang="es-ES_tradnl" sz="2000" b="1" dirty="0"/>
              <a:t>Asimetrías del desarrollo Nacional y Regional:</a:t>
            </a:r>
            <a:r>
              <a:rPr lang="es-ES_tradnl" sz="2000" dirty="0"/>
              <a:t/>
            </a:r>
            <a:br>
              <a:rPr lang="es-ES_tradnl" sz="2000" dirty="0"/>
            </a:br>
            <a:r>
              <a:rPr lang="es-ES_tradnl" sz="2000" b="1" dirty="0"/>
              <a:t>La oportunidad de las redes de ciudades.</a:t>
            </a:r>
            <a:r>
              <a:rPr lang="es-ES_tradnl" sz="2000" dirty="0"/>
              <a:t/>
            </a:r>
            <a:br>
              <a:rPr lang="es-ES_tradnl" sz="2000" dirty="0"/>
            </a:br>
            <a:r>
              <a:rPr lang="es-ES_tradnl" sz="2000" dirty="0" smtClean="0"/>
              <a:t>Barranquilla, </a:t>
            </a:r>
            <a:r>
              <a:rPr lang="es-ES_tradnl" sz="1600" b="1" dirty="0" smtClean="0"/>
              <a:t>26</a:t>
            </a:r>
            <a:r>
              <a:rPr lang="es-ES_tradnl" sz="1600" b="1" dirty="0"/>
              <a:t>, 27 y 28 de septiembre de </a:t>
            </a:r>
            <a:r>
              <a:rPr lang="es-ES_tradnl" sz="1600" b="1" dirty="0" smtClean="0"/>
              <a:t>2018. </a:t>
            </a:r>
            <a:r>
              <a:rPr lang="es-ES_tradnl" sz="1600" dirty="0"/>
              <a:t/>
            </a:r>
            <a:br>
              <a:rPr lang="es-ES_tradnl" sz="1600" dirty="0"/>
            </a:br>
            <a:r>
              <a:rPr lang="en-GB" altLang="es-ES" sz="2400" b="1" dirty="0" smtClean="0"/>
              <a:t/>
            </a:r>
            <a:br>
              <a:rPr lang="en-GB" altLang="es-ES" sz="2400" b="1" dirty="0" smtClean="0"/>
            </a:br>
            <a:r>
              <a:rPr lang="en-GB" altLang="es-ES" sz="2400" b="1" dirty="0" smtClean="0"/>
              <a:t> </a:t>
            </a:r>
            <a:r>
              <a:rPr lang="en-GB" altLang="es-ES" sz="2400" dirty="0" smtClean="0"/>
              <a:t/>
            </a:r>
            <a:br>
              <a:rPr lang="en-GB" altLang="es-ES" sz="2400" dirty="0" smtClean="0"/>
            </a:br>
            <a:endParaRPr lang="en-GB" altLang="es-ES" sz="2400" b="1" dirty="0" smtClean="0"/>
          </a:p>
        </p:txBody>
      </p:sp>
      <p:sp>
        <p:nvSpPr>
          <p:cNvPr id="6147" name="Rectangle 9"/>
          <p:cNvSpPr>
            <a:spLocks noGrp="1" noChangeArrowheads="1"/>
          </p:cNvSpPr>
          <p:nvPr>
            <p:ph type="subTitle" idx="1"/>
          </p:nvPr>
        </p:nvSpPr>
        <p:spPr>
          <a:xfrm>
            <a:off x="252413" y="3429000"/>
            <a:ext cx="8747125" cy="2879725"/>
          </a:xfrm>
        </p:spPr>
        <p:txBody>
          <a:bodyPr>
            <a:normAutofit fontScale="92500" lnSpcReduction="10000"/>
          </a:bodyPr>
          <a:lstStyle/>
          <a:p>
            <a:pPr>
              <a:lnSpc>
                <a:spcPct val="90000"/>
              </a:lnSpc>
            </a:pPr>
            <a:r>
              <a:rPr lang="nl-NL" altLang="es-ES" sz="2800" b="1" dirty="0" smtClean="0">
                <a:solidFill>
                  <a:srgbClr val="000000"/>
                </a:solidFill>
              </a:rPr>
              <a:t>“</a:t>
            </a:r>
            <a:r>
              <a:rPr lang="es-ES_tradnl" sz="2800" b="1" dirty="0">
                <a:solidFill>
                  <a:srgbClr val="000000"/>
                </a:solidFill>
              </a:rPr>
              <a:t>Espacio Público, Transformaciones Urbanas y </a:t>
            </a:r>
            <a:r>
              <a:rPr lang="es-ES_tradnl" sz="2800" b="1" dirty="0" err="1" smtClean="0">
                <a:solidFill>
                  <a:srgbClr val="000000"/>
                </a:solidFill>
              </a:rPr>
              <a:t>Postacuerdo</a:t>
            </a:r>
            <a:r>
              <a:rPr lang="nl-NL" altLang="es-ES" sz="2800" b="1" dirty="0" smtClean="0">
                <a:solidFill>
                  <a:srgbClr val="000000"/>
                </a:solidFill>
              </a:rPr>
              <a:t>”</a:t>
            </a:r>
            <a:endParaRPr lang="en-GB" altLang="ja-JP" sz="2800" b="1" dirty="0" smtClean="0">
              <a:solidFill>
                <a:srgbClr val="000000"/>
              </a:solidFill>
            </a:endParaRPr>
          </a:p>
          <a:p>
            <a:pPr eaLnBrk="1" hangingPunct="1">
              <a:lnSpc>
                <a:spcPct val="90000"/>
              </a:lnSpc>
            </a:pPr>
            <a:endParaRPr lang="en-GB" altLang="es-ES" sz="2000" dirty="0" smtClean="0">
              <a:solidFill>
                <a:schemeClr val="tx1"/>
              </a:solidFill>
            </a:endParaRPr>
          </a:p>
          <a:p>
            <a:pPr eaLnBrk="1" hangingPunct="1">
              <a:lnSpc>
                <a:spcPct val="90000"/>
              </a:lnSpc>
            </a:pPr>
            <a:endParaRPr lang="en-GB" altLang="es-ES" sz="2000" dirty="0" smtClean="0">
              <a:solidFill>
                <a:schemeClr val="tx1"/>
              </a:solidFill>
            </a:endParaRPr>
          </a:p>
          <a:p>
            <a:pPr eaLnBrk="1" hangingPunct="1">
              <a:lnSpc>
                <a:spcPct val="90000"/>
              </a:lnSpc>
            </a:pPr>
            <a:r>
              <a:rPr lang="es-CO" altLang="es-ES" sz="2000" b="1" dirty="0" smtClean="0">
                <a:solidFill>
                  <a:schemeClr val="tx1"/>
                </a:solidFill>
              </a:rPr>
              <a:t>Jaime </a:t>
            </a:r>
            <a:r>
              <a:rPr lang="es-CO" altLang="es-ES" sz="2000" b="1" dirty="0">
                <a:solidFill>
                  <a:schemeClr val="tx1"/>
                </a:solidFill>
              </a:rPr>
              <a:t>Hernández </a:t>
            </a:r>
            <a:r>
              <a:rPr lang="es-CO" altLang="es-ES" sz="2000" b="1" dirty="0" smtClean="0">
                <a:solidFill>
                  <a:schemeClr val="tx1"/>
                </a:solidFill>
              </a:rPr>
              <a:t>García</a:t>
            </a:r>
          </a:p>
          <a:p>
            <a:pPr eaLnBrk="1" hangingPunct="1">
              <a:lnSpc>
                <a:spcPct val="90000"/>
              </a:lnSpc>
            </a:pPr>
            <a:r>
              <a:rPr lang="en-GB" altLang="es-ES" sz="1600" dirty="0">
                <a:solidFill>
                  <a:schemeClr val="tx1"/>
                </a:solidFill>
              </a:rPr>
              <a:t>PhD en </a:t>
            </a:r>
            <a:r>
              <a:rPr lang="en-GB" altLang="es-ES" sz="1600" dirty="0" err="1" smtClean="0">
                <a:solidFill>
                  <a:schemeClr val="tx1"/>
                </a:solidFill>
              </a:rPr>
              <a:t>Aquitectura</a:t>
            </a:r>
            <a:r>
              <a:rPr lang="en-GB" altLang="es-ES" sz="1600" dirty="0">
                <a:solidFill>
                  <a:schemeClr val="tx1"/>
                </a:solidFill>
              </a:rPr>
              <a:t> </a:t>
            </a:r>
            <a:r>
              <a:rPr lang="en-GB" altLang="es-ES" sz="1600" dirty="0" smtClean="0">
                <a:solidFill>
                  <a:schemeClr val="tx1"/>
                </a:solidFill>
              </a:rPr>
              <a:t>y </a:t>
            </a:r>
            <a:r>
              <a:rPr lang="en-GB" altLang="es-ES" sz="1600" dirty="0" err="1" smtClean="0">
                <a:solidFill>
                  <a:schemeClr val="tx1"/>
                </a:solidFill>
              </a:rPr>
              <a:t>Urbanismo</a:t>
            </a:r>
            <a:endParaRPr lang="en-GB" altLang="es-ES" sz="1600" dirty="0">
              <a:solidFill>
                <a:schemeClr val="tx1"/>
              </a:solidFill>
            </a:endParaRPr>
          </a:p>
          <a:p>
            <a:pPr eaLnBrk="1" hangingPunct="1">
              <a:lnSpc>
                <a:spcPct val="90000"/>
              </a:lnSpc>
            </a:pPr>
            <a:r>
              <a:rPr lang="es-CO" altLang="es-ES" sz="1600" dirty="0" smtClean="0">
                <a:solidFill>
                  <a:schemeClr val="tx1"/>
                </a:solidFill>
                <a:hlinkClick r:id="rId2"/>
              </a:rPr>
              <a:t>hernandez.j@javeriana.edu.co</a:t>
            </a:r>
            <a:r>
              <a:rPr lang="es-CO" altLang="es-ES" sz="1600" dirty="0" smtClean="0">
                <a:solidFill>
                  <a:schemeClr val="tx1"/>
                </a:solidFill>
              </a:rPr>
              <a:t> </a:t>
            </a:r>
            <a:endParaRPr lang="es-CO" altLang="es-ES" sz="1600" dirty="0">
              <a:solidFill>
                <a:schemeClr val="tx1"/>
              </a:solidFill>
            </a:endParaRPr>
          </a:p>
          <a:p>
            <a:pPr eaLnBrk="1" hangingPunct="1">
              <a:lnSpc>
                <a:spcPct val="90000"/>
              </a:lnSpc>
            </a:pPr>
            <a:r>
              <a:rPr lang="es-CO" altLang="es-ES" sz="1600" dirty="0">
                <a:solidFill>
                  <a:schemeClr val="tx1"/>
                </a:solidFill>
              </a:rPr>
              <a:t>Grupo de </a:t>
            </a:r>
            <a:r>
              <a:rPr lang="es-CO" altLang="es-ES" sz="1600" dirty="0" smtClean="0">
                <a:solidFill>
                  <a:schemeClr val="tx1"/>
                </a:solidFill>
              </a:rPr>
              <a:t>Investigación A1 Colciencias:</a:t>
            </a:r>
          </a:p>
          <a:p>
            <a:pPr eaLnBrk="1" hangingPunct="1">
              <a:lnSpc>
                <a:spcPct val="90000"/>
              </a:lnSpc>
            </a:pPr>
            <a:r>
              <a:rPr lang="es-CO" altLang="es-ES" sz="1600" dirty="0" smtClean="0">
                <a:solidFill>
                  <a:schemeClr val="tx1"/>
                </a:solidFill>
              </a:rPr>
              <a:t> </a:t>
            </a:r>
            <a:r>
              <a:rPr lang="es-CO" altLang="es-ES" sz="1600" dirty="0">
                <a:solidFill>
                  <a:schemeClr val="tx1"/>
                </a:solidFill>
              </a:rPr>
              <a:t>“Estética, Nuevas Tecnologías y Habitabilidad</a:t>
            </a:r>
            <a:r>
              <a:rPr lang="es-CO" altLang="es-ES" sz="1600" dirty="0" smtClean="0">
                <a:solidFill>
                  <a:schemeClr val="tx1"/>
                </a:solidFill>
              </a:rPr>
              <a:t>”</a:t>
            </a:r>
          </a:p>
          <a:p>
            <a:pPr eaLnBrk="1" hangingPunct="1">
              <a:lnSpc>
                <a:spcPct val="90000"/>
              </a:lnSpc>
            </a:pPr>
            <a:r>
              <a:rPr lang="es-CO" altLang="es-ES" sz="1600" dirty="0" smtClean="0">
                <a:solidFill>
                  <a:schemeClr val="tx1"/>
                </a:solidFill>
              </a:rPr>
              <a:t>Departamento de Estética</a:t>
            </a:r>
            <a:endParaRPr lang="es-CO" altLang="es-ES" sz="1600" dirty="0">
              <a:solidFill>
                <a:schemeClr val="tx1"/>
              </a:solidFill>
            </a:endParaRPr>
          </a:p>
          <a:p>
            <a:pPr eaLnBrk="1" hangingPunct="1">
              <a:lnSpc>
                <a:spcPct val="90000"/>
              </a:lnSpc>
            </a:pPr>
            <a:r>
              <a:rPr lang="es-CO" altLang="es-ES" sz="1600" dirty="0">
                <a:solidFill>
                  <a:schemeClr val="tx1"/>
                </a:solidFill>
              </a:rPr>
              <a:t>Facultad de Arquitectura y Diseño</a:t>
            </a:r>
          </a:p>
          <a:p>
            <a:pPr eaLnBrk="1" hangingPunct="1">
              <a:lnSpc>
                <a:spcPct val="90000"/>
              </a:lnSpc>
            </a:pPr>
            <a:r>
              <a:rPr lang="es-CO" altLang="es-ES" sz="1600" dirty="0">
                <a:solidFill>
                  <a:schemeClr val="tx1"/>
                </a:solidFill>
              </a:rPr>
              <a:t>Pontificia Universidad </a:t>
            </a:r>
            <a:r>
              <a:rPr lang="es-CO" altLang="es-ES" sz="1600" dirty="0" smtClean="0">
                <a:solidFill>
                  <a:schemeClr val="tx1"/>
                </a:solidFill>
              </a:rPr>
              <a:t>Javeriana, Bogotá</a:t>
            </a:r>
            <a:endParaRPr lang="es-CO" altLang="es-ES" sz="1600" dirty="0">
              <a:solidFill>
                <a:schemeClr val="tx1"/>
              </a:solidFill>
            </a:endParaRPr>
          </a:p>
          <a:p>
            <a:pPr eaLnBrk="1" hangingPunct="1">
              <a:lnSpc>
                <a:spcPct val="90000"/>
              </a:lnSpc>
            </a:pPr>
            <a:endParaRPr lang="en-GB" altLang="es-ES" sz="2000" b="1" dirty="0" smtClean="0"/>
          </a:p>
          <a:p>
            <a:pPr eaLnBrk="1" hangingPunct="1">
              <a:lnSpc>
                <a:spcPct val="90000"/>
              </a:lnSpc>
            </a:pPr>
            <a:endParaRPr lang="en-GB" altLang="es-ES" sz="1800" b="1" dirty="0" smtClean="0"/>
          </a:p>
          <a:p>
            <a:pPr eaLnBrk="1" hangingPunct="1">
              <a:lnSpc>
                <a:spcPct val="90000"/>
              </a:lnSpc>
            </a:pPr>
            <a:endParaRPr lang="en-GB" altLang="es-ES" sz="1800" dirty="0" smtClean="0"/>
          </a:p>
          <a:p>
            <a:pPr eaLnBrk="1" hangingPunct="1">
              <a:lnSpc>
                <a:spcPct val="90000"/>
              </a:lnSpc>
            </a:pPr>
            <a:endParaRPr lang="en-GB" altLang="es-ES" sz="1800" dirty="0" smtClean="0"/>
          </a:p>
          <a:p>
            <a:pPr eaLnBrk="1" hangingPunct="1">
              <a:lnSpc>
                <a:spcPct val="90000"/>
              </a:lnSpc>
            </a:pPr>
            <a:endParaRPr lang="en-GB" altLang="es-ES" sz="2000" dirty="0" smtClean="0"/>
          </a:p>
        </p:txBody>
      </p:sp>
      <p:pic>
        <p:nvPicPr>
          <p:cNvPr id="6148"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9188" y="476250"/>
            <a:ext cx="1484312"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117563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i="1" dirty="0" smtClean="0"/>
              <a:t>Desarrollo? Bienestar? Construcción? Territorial/Lugar</a:t>
            </a:r>
            <a:endParaRPr lang="es-ES" i="1" dirty="0"/>
          </a:p>
        </p:txBody>
      </p:sp>
      <p:sp>
        <p:nvSpPr>
          <p:cNvPr id="3" name="Marcador de contenido 2"/>
          <p:cNvSpPr>
            <a:spLocks noGrp="1"/>
          </p:cNvSpPr>
          <p:nvPr>
            <p:ph idx="1"/>
          </p:nvPr>
        </p:nvSpPr>
        <p:spPr>
          <a:xfrm>
            <a:off x="457200" y="1843380"/>
            <a:ext cx="8229600" cy="4525963"/>
          </a:xfrm>
        </p:spPr>
        <p:txBody>
          <a:bodyPr>
            <a:normAutofit fontScale="70000" lnSpcReduction="20000"/>
          </a:bodyPr>
          <a:lstStyle/>
          <a:p>
            <a:pPr algn="just"/>
            <a:r>
              <a:rPr lang="es-ES_tradnl" dirty="0"/>
              <a:t>Con la noción de bienestar territorial se puede explorar de manera participativa con las comunidades asuntos territoriales no resueltos y que contribuyen a la paz y a la reconciliación, particularmente en torno a las relaciones urbanas y periurbanas y a los flujos migratorios, así como a nuevos despojos territoriales que puedan darse. </a:t>
            </a:r>
            <a:endParaRPr lang="es-ES_tradnl" dirty="0" smtClean="0"/>
          </a:p>
          <a:p>
            <a:pPr algn="just"/>
            <a:r>
              <a:rPr lang="es-ES_tradnl" dirty="0"/>
              <a:t>M</a:t>
            </a:r>
            <a:r>
              <a:rPr lang="es-ES_tradnl" dirty="0" smtClean="0"/>
              <a:t>ejorar </a:t>
            </a:r>
            <a:r>
              <a:rPr lang="es-ES_tradnl" dirty="0"/>
              <a:t>la comprensión sobre como el conflicto y ahora la construcción de la paz afecta el territorio (</a:t>
            </a:r>
            <a:r>
              <a:rPr lang="es-ES_tradnl" dirty="0" err="1"/>
              <a:t>Dear</a:t>
            </a:r>
            <a:r>
              <a:rPr lang="es-ES_tradnl" dirty="0"/>
              <a:t> y </a:t>
            </a:r>
            <a:r>
              <a:rPr lang="es-ES_tradnl" dirty="0" err="1"/>
              <a:t>Wolch</a:t>
            </a:r>
            <a:r>
              <a:rPr lang="es-ES_tradnl" dirty="0"/>
              <a:t>, 2016); y por otra parte, como el territorio puede contribuir a la reconciliación y a la construcción de una ciudadanía incluyente. </a:t>
            </a:r>
            <a:endParaRPr lang="es-ES_tradnl" dirty="0" smtClean="0"/>
          </a:p>
          <a:p>
            <a:pPr algn="just"/>
            <a:r>
              <a:rPr lang="es-ES_tradnl" dirty="0" smtClean="0"/>
              <a:t>En </a:t>
            </a:r>
            <a:r>
              <a:rPr lang="es-ES_tradnl" dirty="0"/>
              <a:t>el ámbito urbano, la literatura refiere </a:t>
            </a:r>
            <a:r>
              <a:rPr lang="es-ES_tradnl" dirty="0" smtClean="0"/>
              <a:t>conceptos </a:t>
            </a:r>
            <a:r>
              <a:rPr lang="es-ES_tradnl" dirty="0"/>
              <a:t>que pueden ayudar a entender y </a:t>
            </a:r>
            <a:r>
              <a:rPr lang="es-ES_tradnl" dirty="0" smtClean="0"/>
              <a:t>construir colectivamente el territorio, como por ejemplo la construcción de lugar o place</a:t>
            </a:r>
            <a:r>
              <a:rPr lang="es-ES_tradnl" dirty="0"/>
              <a:t>-</a:t>
            </a:r>
            <a:r>
              <a:rPr lang="es-ES_tradnl" dirty="0" err="1" smtClean="0"/>
              <a:t>making</a:t>
            </a:r>
            <a:r>
              <a:rPr lang="es-ES_tradnl" dirty="0" smtClean="0"/>
              <a:t>. </a:t>
            </a:r>
            <a:endParaRPr lang="es-ES" dirty="0"/>
          </a:p>
        </p:txBody>
      </p:sp>
    </p:spTree>
    <p:extLst>
      <p:ext uri="{BB962C8B-B14F-4D97-AF65-F5344CB8AC3E}">
        <p14:creationId xmlns:p14="http://schemas.microsoft.com/office/powerpoint/2010/main" val="221889426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5. Asentamientos Informales</a:t>
            </a:r>
            <a:endParaRPr lang="es-ES" dirty="0"/>
          </a:p>
        </p:txBody>
      </p:sp>
      <p:sp>
        <p:nvSpPr>
          <p:cNvPr id="5" name="4 Marcador de contenido"/>
          <p:cNvSpPr>
            <a:spLocks noGrp="1"/>
          </p:cNvSpPr>
          <p:nvPr>
            <p:ph sz="half" idx="2"/>
          </p:nvPr>
        </p:nvSpPr>
        <p:spPr>
          <a:xfrm>
            <a:off x="4648200" y="1428736"/>
            <a:ext cx="4352956" cy="5429264"/>
          </a:xfrm>
        </p:spPr>
        <p:txBody>
          <a:bodyPr>
            <a:normAutofit fontScale="55000" lnSpcReduction="20000"/>
          </a:bodyPr>
          <a:lstStyle/>
          <a:p>
            <a:pPr marL="400050"/>
            <a:r>
              <a:rPr lang="es-ES_tradnl" sz="2900" dirty="0"/>
              <a:t>El territorio en lo urbano se llama ciudad, y la ciudad Latinoamericana está fuertemente constituida a partir de procesos </a:t>
            </a:r>
            <a:r>
              <a:rPr lang="es-ES_tradnl" sz="2900" dirty="0" smtClean="0"/>
              <a:t>informales</a:t>
            </a:r>
          </a:p>
          <a:p>
            <a:pPr marL="400050"/>
            <a:r>
              <a:rPr lang="es-ES_tradnl" sz="2900" dirty="0" smtClean="0"/>
              <a:t>Los </a:t>
            </a:r>
            <a:r>
              <a:rPr lang="es-ES_tradnl" sz="2900" dirty="0"/>
              <a:t>asentamientos informales han sido vistos históricamente como una forma irregular, ilegal, incompleta de lo urbano. </a:t>
            </a:r>
            <a:endParaRPr lang="es-ES_tradnl" sz="2900" dirty="0" smtClean="0"/>
          </a:p>
          <a:p>
            <a:pPr marL="400050"/>
            <a:r>
              <a:rPr lang="es-ES_tradnl" sz="2900" dirty="0" smtClean="0"/>
              <a:t>En </a:t>
            </a:r>
            <a:r>
              <a:rPr lang="es-ES_tradnl" sz="2900" dirty="0"/>
              <a:t>particular en el caso colombiano han sido parte constitutiva del modo de urbanización del país (</a:t>
            </a:r>
            <a:r>
              <a:rPr lang="es-ES_tradnl" sz="2900" dirty="0" err="1"/>
              <a:t>Aprile-Gniset</a:t>
            </a:r>
            <a:r>
              <a:rPr lang="es-ES_tradnl" sz="2900" dirty="0"/>
              <a:t> 2007; Torres Tovar, 2009)</a:t>
            </a:r>
            <a:r>
              <a:rPr lang="es-ES_tradnl" sz="2900" dirty="0" smtClean="0"/>
              <a:t>.</a:t>
            </a:r>
          </a:p>
          <a:p>
            <a:pPr marL="400050"/>
            <a:r>
              <a:rPr lang="es-ES_tradnl" sz="2900" dirty="0"/>
              <a:t>S</a:t>
            </a:r>
            <a:r>
              <a:rPr lang="es-ES_tradnl" sz="2900" dirty="0" smtClean="0"/>
              <a:t>e </a:t>
            </a:r>
            <a:r>
              <a:rPr lang="es-ES_tradnl" sz="2900" dirty="0"/>
              <a:t>destaca la correspondencia entre modos de vida y configuración espacial, la capacidad de adaptación a la constante transformación social y física, entre otras características que invitan a reconocerlos como una manera distinta pero no menos valiosa de habitar la ciudad (Hernández </a:t>
            </a:r>
            <a:r>
              <a:rPr lang="es-ES_tradnl" sz="2900" dirty="0" err="1"/>
              <a:t>Garcia</a:t>
            </a:r>
            <a:r>
              <a:rPr lang="es-ES_tradnl" sz="2900" dirty="0"/>
              <a:t> y </a:t>
            </a:r>
            <a:r>
              <a:rPr lang="es-ES_tradnl" sz="2900" dirty="0" err="1"/>
              <a:t>Caquimbo</a:t>
            </a:r>
            <a:r>
              <a:rPr lang="es-ES_tradnl" sz="2900" dirty="0"/>
              <a:t> Salazar, 2018). </a:t>
            </a:r>
            <a:endParaRPr lang="es-ES_tradnl" sz="2900" dirty="0" smtClean="0"/>
          </a:p>
          <a:p>
            <a:pPr marL="400050"/>
            <a:r>
              <a:rPr lang="es-ES_tradnl" sz="2900" dirty="0" smtClean="0"/>
              <a:t>Estos </a:t>
            </a:r>
            <a:r>
              <a:rPr lang="es-ES_tradnl" sz="2900" dirty="0"/>
              <a:t>asentamientos se han configurado en gran medida a partir de movimientos migratorios, muchos de ellos provenientes del campo en busca de oportunidades (principios del siglo XX) o desplazados a causa del conflicto armado que ha vivido el país desde mediados del siglo pasado (Torres Tovar, 2009). </a:t>
            </a:r>
          </a:p>
          <a:p>
            <a:pPr marL="57150" indent="0">
              <a:buNone/>
            </a:pPr>
            <a:endParaRPr lang="es-CO" sz="2200" dirty="0"/>
          </a:p>
          <a:p>
            <a:pPr lvl="1"/>
            <a:endParaRPr lang="es-CO" dirty="0" smtClean="0"/>
          </a:p>
        </p:txBody>
      </p:sp>
      <p:pic>
        <p:nvPicPr>
          <p:cNvPr id="6" name="Picture 2" descr="H:\Cases and others\Casos Especiales\Panoramicas\Desde Portal Tunal 2.JPG"/>
          <p:cNvPicPr>
            <a:picLocks noGrp="1" noChangeAspect="1" noChangeArrowheads="1"/>
          </p:cNvPicPr>
          <p:nvPr>
            <p:ph sz="half" idx="1"/>
          </p:nvPr>
        </p:nvPicPr>
        <p:blipFill>
          <a:blip r:embed="rId2" cstate="print"/>
          <a:srcRect/>
          <a:stretch>
            <a:fillRect/>
          </a:stretch>
        </p:blipFill>
        <p:spPr bwMode="auto">
          <a:xfrm>
            <a:off x="426680" y="1785926"/>
            <a:ext cx="4073882" cy="4357718"/>
          </a:xfrm>
          <a:prstGeom prst="rect">
            <a:avLst/>
          </a:prstGeom>
          <a:noFill/>
          <a:ln w="9525">
            <a:noFill/>
            <a:miter lim="800000"/>
            <a:headEnd/>
            <a:tailEnd/>
          </a:ln>
        </p:spPr>
      </p:pic>
    </p:spTree>
    <p:extLst>
      <p:ext uri="{BB962C8B-B14F-4D97-AF65-F5344CB8AC3E}">
        <p14:creationId xmlns:p14="http://schemas.microsoft.com/office/powerpoint/2010/main" val="139483004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6. Espacio Público</a:t>
            </a:r>
            <a:endParaRPr lang="es-ES" dirty="0"/>
          </a:p>
        </p:txBody>
      </p:sp>
      <p:sp>
        <p:nvSpPr>
          <p:cNvPr id="4" name="Marcador de contenido 3"/>
          <p:cNvSpPr>
            <a:spLocks noGrp="1"/>
          </p:cNvSpPr>
          <p:nvPr>
            <p:ph sz="half" idx="2"/>
          </p:nvPr>
        </p:nvSpPr>
        <p:spPr/>
        <p:txBody>
          <a:bodyPr>
            <a:normAutofit fontScale="77500" lnSpcReduction="20000"/>
          </a:bodyPr>
          <a:lstStyle/>
          <a:p>
            <a:r>
              <a:rPr lang="es-ES_tradnl" dirty="0"/>
              <a:t>En este contexto el espacio público surge en los barrios populares como una respuesta auto-gestionada de espacio urbano. </a:t>
            </a:r>
            <a:endParaRPr lang="es-ES_tradnl" dirty="0" smtClean="0"/>
          </a:p>
          <a:p>
            <a:r>
              <a:rPr lang="es-ES_tradnl" dirty="0" smtClean="0"/>
              <a:t>Los </a:t>
            </a:r>
            <a:r>
              <a:rPr lang="es-ES_tradnl" dirty="0"/>
              <a:t>principales espacios públicos del barrio popular son la calle y el parque o cancha. </a:t>
            </a:r>
            <a:endParaRPr lang="es-ES_tradnl" dirty="0" smtClean="0"/>
          </a:p>
          <a:p>
            <a:r>
              <a:rPr lang="es-ES_tradnl" dirty="0" smtClean="0"/>
              <a:t>El espacio público del barrio popular se caracteriza por sus usos recreativos y comerciales, pero a la la vez y de manera creciente, por ser asiento de conflictividades y territorialidad.</a:t>
            </a:r>
          </a:p>
          <a:p>
            <a:pPr marL="0" indent="0">
              <a:buNone/>
            </a:pPr>
            <a:endParaRPr lang="es-ES" dirty="0"/>
          </a:p>
          <a:p>
            <a:endParaRPr lang="es-ES" dirty="0"/>
          </a:p>
        </p:txBody>
      </p:sp>
      <p:pic>
        <p:nvPicPr>
          <p:cNvPr id="5" name="Picture 4" descr="D:\Documentos Perfil\Mis Documentos\Ponencias y Articulos 2012\Book The Role of place\Version corregida\Figures\Jaime Hernandez_ Figure 1.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l="16538" r="16538"/>
          <a:stretch>
            <a:fillRect/>
          </a:stretch>
        </p:blipFill>
        <p:spPr/>
      </p:pic>
    </p:spTree>
    <p:extLst>
      <p:ext uri="{BB962C8B-B14F-4D97-AF65-F5344CB8AC3E}">
        <p14:creationId xmlns:p14="http://schemas.microsoft.com/office/powerpoint/2010/main" val="191206609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sz="half" idx="2"/>
          </p:nvPr>
        </p:nvSpPr>
        <p:spPr>
          <a:xfrm>
            <a:off x="4648200" y="2060848"/>
            <a:ext cx="4038600" cy="4525963"/>
          </a:xfrm>
        </p:spPr>
        <p:txBody>
          <a:bodyPr>
            <a:normAutofit fontScale="85000" lnSpcReduction="20000"/>
          </a:bodyPr>
          <a:lstStyle/>
          <a:p>
            <a:r>
              <a:rPr lang="es-CO" dirty="0" smtClean="0"/>
              <a:t>Construcción Conflictiva:</a:t>
            </a:r>
          </a:p>
          <a:p>
            <a:pPr lvl="1"/>
            <a:r>
              <a:rPr lang="es-CO" dirty="0" smtClean="0"/>
              <a:t>Conflicto</a:t>
            </a:r>
          </a:p>
          <a:p>
            <a:pPr lvl="1"/>
            <a:r>
              <a:rPr lang="es-CO" dirty="0" smtClean="0"/>
              <a:t>Seguridad</a:t>
            </a:r>
          </a:p>
          <a:p>
            <a:pPr lvl="1"/>
            <a:r>
              <a:rPr lang="es-CO" dirty="0" smtClean="0"/>
              <a:t>Control</a:t>
            </a:r>
          </a:p>
          <a:p>
            <a:pPr lvl="1"/>
            <a:r>
              <a:rPr lang="es-CO" dirty="0" smtClean="0"/>
              <a:t>Gobernabilidad</a:t>
            </a:r>
          </a:p>
          <a:p>
            <a:r>
              <a:rPr lang="es-CO" dirty="0"/>
              <a:t>Construcción </a:t>
            </a:r>
            <a:r>
              <a:rPr lang="es-CO" dirty="0" smtClean="0"/>
              <a:t>Emocional </a:t>
            </a:r>
            <a:r>
              <a:rPr lang="es-CO" dirty="0"/>
              <a:t>y Simbólica:</a:t>
            </a:r>
          </a:p>
          <a:p>
            <a:pPr lvl="1"/>
            <a:r>
              <a:rPr lang="es-CO" dirty="0"/>
              <a:t>  </a:t>
            </a:r>
            <a:r>
              <a:rPr lang="es-CO" sz="2000" dirty="0"/>
              <a:t>Territorialidad</a:t>
            </a:r>
          </a:p>
          <a:p>
            <a:pPr lvl="1"/>
            <a:r>
              <a:rPr lang="es-CO" sz="2000" dirty="0"/>
              <a:t>   Apropiación</a:t>
            </a:r>
          </a:p>
          <a:p>
            <a:pPr lvl="1"/>
            <a:r>
              <a:rPr lang="es-CO" sz="2000" dirty="0"/>
              <a:t>	Personalización</a:t>
            </a:r>
          </a:p>
          <a:p>
            <a:pPr lvl="1"/>
            <a:r>
              <a:rPr lang="es-CO" sz="2000" dirty="0"/>
              <a:t>	Apego</a:t>
            </a:r>
          </a:p>
          <a:p>
            <a:pPr lvl="1"/>
            <a:r>
              <a:rPr lang="es-CO" sz="2000" dirty="0"/>
              <a:t>	Sentido de Pertenencia</a:t>
            </a:r>
          </a:p>
          <a:p>
            <a:pPr lvl="1"/>
            <a:r>
              <a:rPr lang="es-CO" sz="2000" dirty="0"/>
              <a:t>	Identidad (individual,   </a:t>
            </a:r>
          </a:p>
          <a:p>
            <a:pPr lvl="1">
              <a:buNone/>
            </a:pPr>
            <a:r>
              <a:rPr lang="es-CO" sz="2000" dirty="0"/>
              <a:t>       colectiva y de lugar</a:t>
            </a:r>
            <a:r>
              <a:rPr lang="es-CO" sz="2000" dirty="0" smtClean="0"/>
              <a:t>)</a:t>
            </a:r>
            <a:endParaRPr lang="es-CO" sz="2000" dirty="0"/>
          </a:p>
        </p:txBody>
      </p:sp>
      <p:pic>
        <p:nvPicPr>
          <p:cNvPr id="5" name="Picture 40" descr="6"/>
          <p:cNvPicPr>
            <a:picLocks noGrp="1" noChangeAspect="1" noChangeArrowheads="1"/>
          </p:cNvPicPr>
          <p:nvPr>
            <p:ph sz="half" idx="1"/>
          </p:nvPr>
        </p:nvPicPr>
        <p:blipFill>
          <a:blip r:embed="rId3" cstate="print"/>
          <a:srcRect/>
          <a:stretch>
            <a:fillRect/>
          </a:stretch>
        </p:blipFill>
        <p:spPr bwMode="auto">
          <a:xfrm>
            <a:off x="669671" y="2420888"/>
            <a:ext cx="3542289" cy="3312368"/>
          </a:xfrm>
          <a:prstGeom prst="rect">
            <a:avLst/>
          </a:prstGeom>
          <a:noFill/>
        </p:spPr>
      </p:pic>
      <p:sp>
        <p:nvSpPr>
          <p:cNvPr id="6" name="5 Título"/>
          <p:cNvSpPr>
            <a:spLocks noGrp="1"/>
          </p:cNvSpPr>
          <p:nvPr>
            <p:ph type="title"/>
          </p:nvPr>
        </p:nvSpPr>
        <p:spPr/>
        <p:txBody>
          <a:bodyPr/>
          <a:lstStyle/>
          <a:p>
            <a:r>
              <a:rPr lang="es-CO" i="1" dirty="0" smtClean="0"/>
              <a:t>Conflicto y Territorialidad</a:t>
            </a:r>
            <a:endParaRPr lang="es-CO" i="1" dirty="0"/>
          </a:p>
        </p:txBody>
      </p:sp>
    </p:spTree>
    <p:extLst>
      <p:ext uri="{BB962C8B-B14F-4D97-AF65-F5344CB8AC3E}">
        <p14:creationId xmlns:p14="http://schemas.microsoft.com/office/powerpoint/2010/main" val="414532623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O" dirty="0" smtClean="0"/>
              <a:t>7. Primeras Observaciones</a:t>
            </a:r>
            <a:endParaRPr lang="es-ES" dirty="0"/>
          </a:p>
        </p:txBody>
      </p:sp>
      <p:sp>
        <p:nvSpPr>
          <p:cNvPr id="3" name="Marcador de contenido 2"/>
          <p:cNvSpPr>
            <a:spLocks noGrp="1"/>
          </p:cNvSpPr>
          <p:nvPr>
            <p:ph idx="1"/>
          </p:nvPr>
        </p:nvSpPr>
        <p:spPr>
          <a:xfrm>
            <a:off x="457200" y="1600200"/>
            <a:ext cx="8229600" cy="5100747"/>
          </a:xfrm>
        </p:spPr>
        <p:txBody>
          <a:bodyPr>
            <a:normAutofit fontScale="77500" lnSpcReduction="20000"/>
          </a:bodyPr>
          <a:lstStyle/>
          <a:p>
            <a:pPr algn="just"/>
            <a:r>
              <a:rPr lang="es-ES_tradnl" dirty="0" smtClean="0"/>
              <a:t>La </a:t>
            </a:r>
            <a:r>
              <a:rPr lang="es-ES_tradnl" dirty="0"/>
              <a:t>paz territorial es a la fecha un concepto elusivo que necesita de una mayor teorización para entender sus verdaderas posibilidades para orientar el camino hacia la paz. </a:t>
            </a:r>
            <a:endParaRPr lang="es-ES_tradnl" dirty="0" smtClean="0"/>
          </a:p>
          <a:p>
            <a:pPr algn="just"/>
            <a:r>
              <a:rPr lang="es-ES_tradnl" dirty="0" smtClean="0"/>
              <a:t>A </a:t>
            </a:r>
            <a:r>
              <a:rPr lang="es-ES_tradnl" dirty="0"/>
              <a:t>pesar de lo frágil del concepto actualmente, implica una construcción desde lo local para construcción de la paz y con todos los actores. </a:t>
            </a:r>
            <a:endParaRPr lang="es-ES_tradnl" dirty="0" smtClean="0"/>
          </a:p>
          <a:p>
            <a:pPr algn="just"/>
            <a:r>
              <a:rPr lang="es-ES_tradnl" dirty="0" smtClean="0"/>
              <a:t>Es </a:t>
            </a:r>
            <a:r>
              <a:rPr lang="es-ES_tradnl" dirty="0"/>
              <a:t>un concepto que implica un proceso multidimensional y </a:t>
            </a:r>
            <a:r>
              <a:rPr lang="es-ES_tradnl" dirty="0" err="1"/>
              <a:t>multiescalar</a:t>
            </a:r>
            <a:r>
              <a:rPr lang="es-ES_tradnl" dirty="0"/>
              <a:t> </a:t>
            </a:r>
            <a:r>
              <a:rPr lang="es-ES_tradnl" i="1" dirty="0"/>
              <a:t>de acción política y de materialización espacial</a:t>
            </a:r>
            <a:r>
              <a:rPr lang="es-ES_tradnl" dirty="0"/>
              <a:t>; que posibilite “el tránsito hacia otras territorialidades, otras formas de apropiar/vivir/sentir el espacio que finquen el interés en el logro del bien común, el buen vivir y un futuro colectivo posible, aquel en el que la vida se coloque por encima de todo” (Bautista Bautista, 2018: 109).</a:t>
            </a:r>
          </a:p>
          <a:p>
            <a:endParaRPr lang="es-ES" dirty="0"/>
          </a:p>
        </p:txBody>
      </p:sp>
    </p:spTree>
    <p:extLst>
      <p:ext uri="{BB962C8B-B14F-4D97-AF65-F5344CB8AC3E}">
        <p14:creationId xmlns:p14="http://schemas.microsoft.com/office/powerpoint/2010/main" val="344160473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i="1" dirty="0" smtClean="0"/>
              <a:t>Migración</a:t>
            </a:r>
            <a:endParaRPr lang="es-ES" dirty="0"/>
          </a:p>
        </p:txBody>
      </p:sp>
      <p:sp>
        <p:nvSpPr>
          <p:cNvPr id="3" name="Marcador de contenido 2"/>
          <p:cNvSpPr>
            <a:spLocks noGrp="1"/>
          </p:cNvSpPr>
          <p:nvPr>
            <p:ph idx="1"/>
          </p:nvPr>
        </p:nvSpPr>
        <p:spPr>
          <a:xfrm>
            <a:off x="457200" y="1600200"/>
            <a:ext cx="8229600" cy="5060217"/>
          </a:xfrm>
        </p:spPr>
        <p:txBody>
          <a:bodyPr>
            <a:normAutofit fontScale="62500" lnSpcReduction="20000"/>
          </a:bodyPr>
          <a:lstStyle/>
          <a:p>
            <a:pPr algn="just"/>
            <a:r>
              <a:rPr lang="es-ES_tradnl" dirty="0" smtClean="0"/>
              <a:t>Es </a:t>
            </a:r>
            <a:r>
              <a:rPr lang="es-ES_tradnl" dirty="0"/>
              <a:t>difícil determinar que la firma del acuerdo de paz genere que la gente que fue desplazada por cuenta del conflicto armado regrese a sus lugares de origen, a sus parcelas. Algunos querrán regresar, pero no todos, y quizás no la mayoría; volver para muchos sería un nuevo desplazamiento (Jiménez Ocampo y otros 2009).  </a:t>
            </a:r>
            <a:endParaRPr lang="es-ES_tradnl" dirty="0" smtClean="0"/>
          </a:p>
          <a:p>
            <a:pPr algn="just"/>
            <a:r>
              <a:rPr lang="es-ES_tradnl" dirty="0" smtClean="0"/>
              <a:t>Adicionalmente </a:t>
            </a:r>
            <a:r>
              <a:rPr lang="es-ES_tradnl" dirty="0"/>
              <a:t>la literatura sugiere que inclusive el proceso de paz puede generar mas migración a las ciudades (Moreno y Castro, 2016; UNC, 2008; Arjona y </a:t>
            </a:r>
            <a:r>
              <a:rPr lang="es-ES_tradnl" dirty="0" err="1"/>
              <a:t>Kalyvas</a:t>
            </a:r>
            <a:r>
              <a:rPr lang="es-ES_tradnl" dirty="0"/>
              <a:t>, 2006). </a:t>
            </a:r>
            <a:endParaRPr lang="es-ES_tradnl" dirty="0" smtClean="0"/>
          </a:p>
          <a:p>
            <a:pPr algn="just"/>
            <a:r>
              <a:rPr lang="es-ES_tradnl" dirty="0" smtClean="0"/>
              <a:t>Reforzando </a:t>
            </a:r>
            <a:r>
              <a:rPr lang="es-ES_tradnl" dirty="0"/>
              <a:t>lo anterior, muchos de los programas de reinserción y atención a victimas, están justamente en las ciudades</a:t>
            </a:r>
            <a:r>
              <a:rPr lang="es-ES_tradnl" dirty="0" smtClean="0"/>
              <a:t>.</a:t>
            </a:r>
            <a:endParaRPr lang="es-ES_tradnl" dirty="0"/>
          </a:p>
          <a:p>
            <a:pPr algn="just"/>
            <a:r>
              <a:rPr lang="es-ES_tradnl" dirty="0"/>
              <a:t>La migración entrante impactara especialmente a los barrios populares, como ha sucedido en el pasado, y como viene sucediendo con los migrantes de Venezuela, que buscan estas áreas de las ciudades que son mas accesibles desde lo económico, y también desde lo social, para establecerse y buscar un futuro. </a:t>
            </a:r>
            <a:endParaRPr lang="es-ES_tradnl" dirty="0" smtClean="0"/>
          </a:p>
          <a:p>
            <a:pPr algn="just"/>
            <a:r>
              <a:rPr lang="es-ES_tradnl" dirty="0" smtClean="0"/>
              <a:t>Hay </a:t>
            </a:r>
            <a:r>
              <a:rPr lang="es-ES_tradnl" dirty="0"/>
              <a:t>información, sin consolidar, que en las periferias informales de Bogotá la migración Venezolana se está incrementando y está generando situaciones socio-espaciales aún sin estudiar.</a:t>
            </a:r>
          </a:p>
          <a:p>
            <a:endParaRPr lang="es-ES" dirty="0"/>
          </a:p>
        </p:txBody>
      </p:sp>
    </p:spTree>
    <p:extLst>
      <p:ext uri="{BB962C8B-B14F-4D97-AF65-F5344CB8AC3E}">
        <p14:creationId xmlns:p14="http://schemas.microsoft.com/office/powerpoint/2010/main" val="405771853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i="1" dirty="0" smtClean="0"/>
              <a:t>Estigmatización e Integración</a:t>
            </a:r>
            <a:endParaRPr lang="es-ES" dirty="0"/>
          </a:p>
        </p:txBody>
      </p:sp>
      <p:sp>
        <p:nvSpPr>
          <p:cNvPr id="3" name="Marcador de contenido 2"/>
          <p:cNvSpPr>
            <a:spLocks noGrp="1"/>
          </p:cNvSpPr>
          <p:nvPr>
            <p:ph idx="1"/>
          </p:nvPr>
        </p:nvSpPr>
        <p:spPr>
          <a:xfrm>
            <a:off x="457200" y="1600200"/>
            <a:ext cx="8229600" cy="5257800"/>
          </a:xfrm>
        </p:spPr>
        <p:txBody>
          <a:bodyPr>
            <a:normAutofit fontScale="70000" lnSpcReduction="20000"/>
          </a:bodyPr>
          <a:lstStyle/>
          <a:p>
            <a:pPr algn="just"/>
            <a:r>
              <a:rPr lang="es-ES_tradnl" dirty="0" smtClean="0"/>
              <a:t>Otros </a:t>
            </a:r>
            <a:r>
              <a:rPr lang="es-ES_tradnl" dirty="0"/>
              <a:t>procesos de desmovilización y reinserción han mostrado como existe una alta estigmatización hacia esta población, donde la integración en un gran desafío (Vidal y otros, 2013; </a:t>
            </a:r>
            <a:r>
              <a:rPr lang="es-ES_tradnl" dirty="0" err="1"/>
              <a:t>Crisp</a:t>
            </a:r>
            <a:r>
              <a:rPr lang="es-ES_tradnl" dirty="0"/>
              <a:t> y otros, 2012; </a:t>
            </a:r>
            <a:r>
              <a:rPr lang="es-ES_tradnl" dirty="0" err="1"/>
              <a:t>Ugarriza</a:t>
            </a:r>
            <a:r>
              <a:rPr lang="es-ES_tradnl" dirty="0"/>
              <a:t> y Mesias, 2009). </a:t>
            </a:r>
            <a:endParaRPr lang="es-ES_tradnl" dirty="0" smtClean="0"/>
          </a:p>
          <a:p>
            <a:pPr algn="just"/>
            <a:r>
              <a:rPr lang="es-ES_tradnl" dirty="0" smtClean="0"/>
              <a:t>Castellanos </a:t>
            </a:r>
            <a:r>
              <a:rPr lang="es-ES_tradnl" dirty="0"/>
              <a:t>Montenegro (2015) encontró en barrios populares de Bogotá que los pobladores no sabían que en su área existieran desmovilizados, habiendo una población más o menos importante</a:t>
            </a:r>
            <a:r>
              <a:rPr lang="es-ES_tradnl" dirty="0" smtClean="0"/>
              <a:t>.</a:t>
            </a:r>
            <a:endParaRPr lang="es-ES_tradnl" dirty="0"/>
          </a:p>
          <a:p>
            <a:pPr algn="just"/>
            <a:r>
              <a:rPr lang="es-ES_tradnl" dirty="0"/>
              <a:t>Los retos de la integración también se encuentran </a:t>
            </a:r>
            <a:r>
              <a:rPr lang="es-ES_tradnl" dirty="0" smtClean="0"/>
              <a:t>en </a:t>
            </a:r>
            <a:r>
              <a:rPr lang="es-ES_tradnl" dirty="0"/>
              <a:t>aspectos de recursos y de programas sociales, especialmente en los barrios populares. Los pobladores “originales” de los barrios, encuentran que los nuevos que llegan tienen acceso a mas programas y subsidios, en lugar que ellos que los han “peleado” por mucho tiempo (Moreno y Castro, 2016; UNC, 2008; </a:t>
            </a:r>
            <a:r>
              <a:rPr lang="es-ES_tradnl" dirty="0" err="1"/>
              <a:t>Bermeo</a:t>
            </a:r>
            <a:r>
              <a:rPr lang="es-ES_tradnl" dirty="0"/>
              <a:t>, 2008). </a:t>
            </a:r>
            <a:endParaRPr lang="es-ES_tradnl" dirty="0" smtClean="0"/>
          </a:p>
          <a:p>
            <a:pPr algn="just"/>
            <a:r>
              <a:rPr lang="es-ES_tradnl" dirty="0" smtClean="0"/>
              <a:t>Adicionalmente </a:t>
            </a:r>
            <a:r>
              <a:rPr lang="es-ES_tradnl" dirty="0"/>
              <a:t>los nuevos llegados pueden generar impactos en los costos de la tierra y el uso intensivo del espacio público, contribuyendo a su deterioro y/o falta de calidad (Vargas Fonseca, 2016; Fajardo y otros, 2014). </a:t>
            </a:r>
            <a:endParaRPr lang="es-ES_tradnl" dirty="0" smtClean="0"/>
          </a:p>
          <a:p>
            <a:endParaRPr lang="es-ES" dirty="0"/>
          </a:p>
        </p:txBody>
      </p:sp>
    </p:spTree>
    <p:extLst>
      <p:ext uri="{BB962C8B-B14F-4D97-AF65-F5344CB8AC3E}">
        <p14:creationId xmlns:p14="http://schemas.microsoft.com/office/powerpoint/2010/main" val="315811495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i="1" dirty="0" smtClean="0"/>
              <a:t>Economía y Empleo</a:t>
            </a:r>
            <a:endParaRPr lang="es-ES" dirty="0"/>
          </a:p>
        </p:txBody>
      </p:sp>
      <p:sp>
        <p:nvSpPr>
          <p:cNvPr id="3" name="Marcador de contenido 2"/>
          <p:cNvSpPr>
            <a:spLocks noGrp="1"/>
          </p:cNvSpPr>
          <p:nvPr>
            <p:ph idx="1"/>
          </p:nvPr>
        </p:nvSpPr>
        <p:spPr/>
        <p:txBody>
          <a:bodyPr>
            <a:normAutofit fontScale="70000" lnSpcReduction="20000"/>
          </a:bodyPr>
          <a:lstStyle/>
          <a:p>
            <a:pPr algn="just"/>
            <a:r>
              <a:rPr lang="es-ES_tradnl" dirty="0" smtClean="0"/>
              <a:t>Castellanos </a:t>
            </a:r>
            <a:r>
              <a:rPr lang="es-ES_tradnl" dirty="0"/>
              <a:t>Montenegro (2015) considera que la estigmatización de los migrantes y desmovilizados es de cierta forma inevitable, y que esto es una barrera para conseguir empleo y para su plena integración  (</a:t>
            </a:r>
            <a:r>
              <a:rPr lang="es-ES_tradnl" dirty="0" err="1"/>
              <a:t>Ugarriza</a:t>
            </a:r>
            <a:r>
              <a:rPr lang="es-ES_tradnl" dirty="0"/>
              <a:t> y Mesías, 2009). </a:t>
            </a:r>
            <a:endParaRPr lang="es-ES_tradnl" dirty="0" smtClean="0"/>
          </a:p>
          <a:p>
            <a:pPr algn="just"/>
            <a:r>
              <a:rPr lang="es-ES_tradnl" dirty="0" smtClean="0"/>
              <a:t>Las </a:t>
            </a:r>
            <a:r>
              <a:rPr lang="es-ES_tradnl" dirty="0"/>
              <a:t>dificultades son altas para conseguir un empleo formal y estable, llevando entonces a buscar opciones en la economía informal. La Agencia Colombiana para la Reintegración (ACR) presenta estadísticas entre 2002 y 2010 de 33.000 desmovilizados y/o desplazados a las ciudades, </a:t>
            </a:r>
            <a:r>
              <a:rPr lang="es-ES_tradnl" i="1" dirty="0"/>
              <a:t>el 68% generaban su sustento en el sector informal de la economía</a:t>
            </a:r>
            <a:r>
              <a:rPr lang="es-ES_tradnl" dirty="0"/>
              <a:t>, lo cual implica falta de seguridad social y estabilidad (Torregrosa y otros, 2016). </a:t>
            </a:r>
            <a:endParaRPr lang="es-ES_tradnl" dirty="0" smtClean="0"/>
          </a:p>
          <a:p>
            <a:pPr algn="just"/>
            <a:r>
              <a:rPr lang="es-ES_tradnl" dirty="0" smtClean="0"/>
              <a:t>Siendo </a:t>
            </a:r>
            <a:r>
              <a:rPr lang="es-ES_tradnl" dirty="0"/>
              <a:t>esto un gran problema, ya que el empleo no es solo una manera de generar un sustento, sino especialmente es la posibilidad de una adecuada integración.</a:t>
            </a:r>
          </a:p>
          <a:p>
            <a:endParaRPr lang="es-ES" dirty="0"/>
          </a:p>
        </p:txBody>
      </p:sp>
    </p:spTree>
    <p:extLst>
      <p:ext uri="{BB962C8B-B14F-4D97-AF65-F5344CB8AC3E}">
        <p14:creationId xmlns:p14="http://schemas.microsoft.com/office/powerpoint/2010/main" val="724230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i="1" dirty="0" smtClean="0"/>
              <a:t>Violencia y Actividades Ilegales</a:t>
            </a:r>
            <a:endParaRPr lang="es-ES" dirty="0"/>
          </a:p>
        </p:txBody>
      </p:sp>
      <p:sp>
        <p:nvSpPr>
          <p:cNvPr id="3" name="Marcador de contenido 2"/>
          <p:cNvSpPr>
            <a:spLocks noGrp="1"/>
          </p:cNvSpPr>
          <p:nvPr>
            <p:ph idx="1"/>
          </p:nvPr>
        </p:nvSpPr>
        <p:spPr>
          <a:xfrm>
            <a:off x="457200" y="1600200"/>
            <a:ext cx="8229600" cy="5257800"/>
          </a:xfrm>
        </p:spPr>
        <p:txBody>
          <a:bodyPr>
            <a:normAutofit fontScale="55000" lnSpcReduction="20000"/>
          </a:bodyPr>
          <a:lstStyle/>
          <a:p>
            <a:pPr algn="just"/>
            <a:r>
              <a:rPr lang="es-ES_tradnl" dirty="0" smtClean="0"/>
              <a:t>La </a:t>
            </a:r>
            <a:r>
              <a:rPr lang="es-ES_tradnl" dirty="0"/>
              <a:t>inseguridad urbana es vista como consecuencia del conflicto. El conflicto genera desplazamiento, resultando en violencia e inseguridad, donde la población de los asentamientos informales son mas vulnerables (Moreno y Castro, 2016; </a:t>
            </a:r>
            <a:r>
              <a:rPr lang="es-ES_tradnl" dirty="0" err="1"/>
              <a:t>Crisp</a:t>
            </a:r>
            <a:r>
              <a:rPr lang="es-ES_tradnl" dirty="0"/>
              <a:t> y otros, 2012). </a:t>
            </a:r>
            <a:endParaRPr lang="es-ES_tradnl" dirty="0" smtClean="0"/>
          </a:p>
          <a:p>
            <a:pPr algn="just"/>
            <a:r>
              <a:rPr lang="es-ES_tradnl" dirty="0" smtClean="0"/>
              <a:t>Algunos </a:t>
            </a:r>
            <a:r>
              <a:rPr lang="es-ES_tradnl" dirty="0"/>
              <a:t>desmovilizados en vista de las grandes tensiones y dificultades, y al no encontrar soporte para si ni sus familias, pueden retornar “a lo que saben”, que incluye la participación en actividades ilegales usando la violencia y la coerción (UNC, 2008; Torregrosa y otros al, 2016; </a:t>
            </a:r>
            <a:r>
              <a:rPr lang="es-ES_tradnl" dirty="0" err="1"/>
              <a:t>Crisp</a:t>
            </a:r>
            <a:r>
              <a:rPr lang="es-ES_tradnl" dirty="0"/>
              <a:t> y otros, 2012). </a:t>
            </a:r>
            <a:endParaRPr lang="es-ES_tradnl" dirty="0" smtClean="0"/>
          </a:p>
          <a:p>
            <a:pPr algn="just"/>
            <a:r>
              <a:rPr lang="es-ES_tradnl" dirty="0" smtClean="0"/>
              <a:t>Por </a:t>
            </a:r>
            <a:r>
              <a:rPr lang="es-ES_tradnl" dirty="0"/>
              <a:t>otra parte, el acuerdo de paz al no haberse firmado con todos los grupos armados, deja “oportunidades” para aquellos que quieren volver a la vida de antes, especialmente cuando las posibilidades económicas legales son escasas o inexistentes, encuentren donde hacerlo (UNC, 2008; </a:t>
            </a:r>
            <a:r>
              <a:rPr lang="es-ES_tradnl" dirty="0" err="1"/>
              <a:t>Bermeo</a:t>
            </a:r>
            <a:r>
              <a:rPr lang="es-ES_tradnl" dirty="0"/>
              <a:t>, 2008). </a:t>
            </a:r>
          </a:p>
          <a:p>
            <a:pPr algn="just"/>
            <a:r>
              <a:rPr lang="es-ES_tradnl" dirty="0"/>
              <a:t>Las experiencias de Guatemala y El Salvador son dicientes en este caso, donde grupos de desmovilizados han sido considerados como factores de inseguridad y violencia, después de firmados los acuerdos de paz (</a:t>
            </a:r>
            <a:r>
              <a:rPr lang="es-ES_tradnl" dirty="0" err="1"/>
              <a:t>Pax</a:t>
            </a:r>
            <a:r>
              <a:rPr lang="es-ES_tradnl" dirty="0"/>
              <a:t> Christi, 2006; </a:t>
            </a:r>
            <a:r>
              <a:rPr lang="es-ES_tradnl" dirty="0" err="1"/>
              <a:t>Ugarriza</a:t>
            </a:r>
            <a:r>
              <a:rPr lang="es-ES_tradnl" dirty="0"/>
              <a:t> &amp; Mesias, 2009). </a:t>
            </a:r>
            <a:endParaRPr lang="es-ES_tradnl" dirty="0" smtClean="0"/>
          </a:p>
          <a:p>
            <a:pPr algn="just"/>
            <a:r>
              <a:rPr lang="es-ES_tradnl" dirty="0" smtClean="0"/>
              <a:t>En </a:t>
            </a:r>
            <a:r>
              <a:rPr lang="es-ES_tradnl" dirty="0"/>
              <a:t>Guatemala estos grupos están especialmente asociados a barrios de origen informal (</a:t>
            </a:r>
            <a:r>
              <a:rPr lang="es-ES_tradnl" dirty="0" err="1"/>
              <a:t>Moser</a:t>
            </a:r>
            <a:r>
              <a:rPr lang="es-ES_tradnl" dirty="0"/>
              <a:t> y </a:t>
            </a:r>
            <a:r>
              <a:rPr lang="es-ES_tradnl" dirty="0" err="1"/>
              <a:t>Mcllwaine</a:t>
            </a:r>
            <a:r>
              <a:rPr lang="es-ES_tradnl" dirty="0"/>
              <a:t>, 2000); donde los jóvenes ven en la violencia el “</a:t>
            </a:r>
            <a:r>
              <a:rPr lang="es-ES_tradnl" dirty="0" err="1"/>
              <a:t>super</a:t>
            </a:r>
            <a:r>
              <a:rPr lang="es-ES_tradnl" dirty="0"/>
              <a:t> poder” para sobrevivir (PNUD, 2015). </a:t>
            </a:r>
            <a:endParaRPr lang="es-ES_tradnl" dirty="0" smtClean="0"/>
          </a:p>
        </p:txBody>
      </p:sp>
    </p:spTree>
    <p:extLst>
      <p:ext uri="{BB962C8B-B14F-4D97-AF65-F5344CB8AC3E}">
        <p14:creationId xmlns:p14="http://schemas.microsoft.com/office/powerpoint/2010/main" val="77808028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smtClean="0"/>
              <a:t>8. Conclusiones</a:t>
            </a:r>
            <a:endParaRPr lang="es-ES" dirty="0"/>
          </a:p>
        </p:txBody>
      </p:sp>
      <p:sp>
        <p:nvSpPr>
          <p:cNvPr id="3" name="Marcador de contenido 2"/>
          <p:cNvSpPr>
            <a:spLocks noGrp="1"/>
          </p:cNvSpPr>
          <p:nvPr>
            <p:ph idx="1"/>
          </p:nvPr>
        </p:nvSpPr>
        <p:spPr/>
        <p:txBody>
          <a:bodyPr>
            <a:normAutofit fontScale="62500" lnSpcReduction="20000"/>
          </a:bodyPr>
          <a:lstStyle/>
          <a:p>
            <a:pPr algn="just"/>
            <a:r>
              <a:rPr lang="es-ES_tradnl" dirty="0" smtClean="0"/>
              <a:t>El </a:t>
            </a:r>
            <a:r>
              <a:rPr lang="es-ES_tradnl" dirty="0"/>
              <a:t>acuerdo de paz es optimista en cuanto a la aspiración que victimas y desmovilizados sean integrados políticamente a la sociedad; sin embargo en la práctica esto puede ser difícil, por lo comentado anteriormente de estigmatización y segregación. </a:t>
            </a:r>
          </a:p>
          <a:p>
            <a:pPr algn="just"/>
            <a:r>
              <a:rPr lang="es-ES_tradnl" dirty="0"/>
              <a:t>Todo lo anterior se materializa en el espacio, razón por lo cual se puede hablar de la paz en el territorio, y en éste caso en los barrios populares urbanos; donde, como se dijo antes, pueden tener los mayores impactos del proceso de implementación de la paz. </a:t>
            </a:r>
            <a:endParaRPr lang="es-ES_tradnl" dirty="0" smtClean="0"/>
          </a:p>
          <a:p>
            <a:pPr algn="just"/>
            <a:r>
              <a:rPr lang="es-ES_tradnl" dirty="0" smtClean="0"/>
              <a:t>En </a:t>
            </a:r>
            <a:r>
              <a:rPr lang="es-ES_tradnl" dirty="0"/>
              <a:t>este sentido, la idea de explorar que significado puede llegar a tener las prácticas cotidianas de uso y apropiación del espacio urbano en el postconflicto, es importante ya que dan asiento a la construcción social, económica, cultural y política. </a:t>
            </a:r>
            <a:endParaRPr lang="es-ES_tradnl" dirty="0" smtClean="0"/>
          </a:p>
          <a:p>
            <a:pPr algn="just"/>
            <a:r>
              <a:rPr lang="es-ES_tradnl" dirty="0" smtClean="0"/>
              <a:t>Es </a:t>
            </a:r>
            <a:r>
              <a:rPr lang="es-ES_tradnl" dirty="0"/>
              <a:t>necesario pensar cual será la incidencia, pero también la eventual contribución, de las áreas informales urbanas en el postconflicto, y de manera particular en el desarrollo de lo urbano, lo social, lo económico y por supuesto en gobernabilidad, seguridad y justicia. </a:t>
            </a:r>
            <a:endParaRPr lang="es-ES" dirty="0"/>
          </a:p>
        </p:txBody>
      </p:sp>
    </p:spTree>
    <p:extLst>
      <p:ext uri="{BB962C8B-B14F-4D97-AF65-F5344CB8AC3E}">
        <p14:creationId xmlns:p14="http://schemas.microsoft.com/office/powerpoint/2010/main" val="67607883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149" y="1439332"/>
            <a:ext cx="10188927" cy="4429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220962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Contenido</a:t>
            </a:r>
            <a:endParaRPr lang="es-ES" dirty="0"/>
          </a:p>
        </p:txBody>
      </p:sp>
      <p:sp>
        <p:nvSpPr>
          <p:cNvPr id="3" name="Marcador de contenido 2"/>
          <p:cNvSpPr>
            <a:spLocks noGrp="1"/>
          </p:cNvSpPr>
          <p:nvPr>
            <p:ph idx="1"/>
          </p:nvPr>
        </p:nvSpPr>
        <p:spPr/>
        <p:txBody>
          <a:bodyPr>
            <a:normAutofit lnSpcReduction="10000"/>
          </a:bodyPr>
          <a:lstStyle/>
          <a:p>
            <a:pPr marL="514350" indent="-514350">
              <a:buFont typeface="+mj-lt"/>
              <a:buAutoNum type="arabicPeriod"/>
            </a:pPr>
            <a:r>
              <a:rPr lang="es-ES" dirty="0" smtClean="0"/>
              <a:t>Introducción</a:t>
            </a:r>
          </a:p>
          <a:p>
            <a:pPr marL="514350" indent="-514350">
              <a:buFont typeface="+mj-lt"/>
              <a:buAutoNum type="arabicPeriod"/>
            </a:pPr>
            <a:r>
              <a:rPr lang="es-ES" dirty="0" smtClean="0"/>
              <a:t>Metodología</a:t>
            </a:r>
          </a:p>
          <a:p>
            <a:pPr marL="514350" indent="-514350">
              <a:buFont typeface="+mj-lt"/>
              <a:buAutoNum type="arabicPeriod"/>
            </a:pPr>
            <a:r>
              <a:rPr lang="es-ES" dirty="0" smtClean="0"/>
              <a:t>El Acuerdo de Paz</a:t>
            </a:r>
          </a:p>
          <a:p>
            <a:pPr marL="514350" indent="-514350">
              <a:buFont typeface="+mj-lt"/>
              <a:buAutoNum type="arabicPeriod"/>
            </a:pPr>
            <a:r>
              <a:rPr lang="es-ES" dirty="0" smtClean="0"/>
              <a:t>Paz Territorial</a:t>
            </a:r>
          </a:p>
          <a:p>
            <a:pPr marL="514350" indent="-514350">
              <a:buFont typeface="+mj-lt"/>
              <a:buAutoNum type="arabicPeriod"/>
            </a:pPr>
            <a:r>
              <a:rPr lang="es-ES" dirty="0" smtClean="0"/>
              <a:t>Asentamientos Informales</a:t>
            </a:r>
          </a:p>
          <a:p>
            <a:pPr marL="514350" indent="-514350">
              <a:buFont typeface="+mj-lt"/>
              <a:buAutoNum type="arabicPeriod"/>
            </a:pPr>
            <a:r>
              <a:rPr lang="es-ES" dirty="0" smtClean="0"/>
              <a:t>Espacio Público</a:t>
            </a:r>
          </a:p>
          <a:p>
            <a:pPr marL="514350" indent="-514350">
              <a:buFont typeface="+mj-lt"/>
              <a:buAutoNum type="arabicPeriod"/>
            </a:pPr>
            <a:r>
              <a:rPr lang="es-ES" dirty="0" smtClean="0"/>
              <a:t>Primeras Observaciones</a:t>
            </a:r>
          </a:p>
          <a:p>
            <a:pPr marL="514350" indent="-514350">
              <a:buFont typeface="+mj-lt"/>
              <a:buAutoNum type="arabicPeriod"/>
            </a:pPr>
            <a:r>
              <a:rPr lang="es-ES" dirty="0" smtClean="0"/>
              <a:t>Conclusiones</a:t>
            </a:r>
          </a:p>
        </p:txBody>
      </p:sp>
    </p:spTree>
    <p:extLst>
      <p:ext uri="{BB962C8B-B14F-4D97-AF65-F5344CB8AC3E}">
        <p14:creationId xmlns:p14="http://schemas.microsoft.com/office/powerpoint/2010/main" val="96975681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1. Introducción</a:t>
            </a:r>
            <a:endParaRPr lang="es-ES" dirty="0"/>
          </a:p>
        </p:txBody>
      </p:sp>
      <p:sp>
        <p:nvSpPr>
          <p:cNvPr id="3" name="Marcador de contenido 2"/>
          <p:cNvSpPr>
            <a:spLocks noGrp="1"/>
          </p:cNvSpPr>
          <p:nvPr>
            <p:ph idx="1"/>
          </p:nvPr>
        </p:nvSpPr>
        <p:spPr/>
        <p:txBody>
          <a:bodyPr>
            <a:normAutofit fontScale="77500" lnSpcReduction="20000"/>
          </a:bodyPr>
          <a:lstStyle/>
          <a:p>
            <a:pPr algn="just"/>
            <a:r>
              <a:rPr lang="es-ES_tradnl" dirty="0"/>
              <a:t>El impacto del </a:t>
            </a:r>
            <a:r>
              <a:rPr lang="es-ES_tradnl" dirty="0" smtClean="0"/>
              <a:t>acuerdo </a:t>
            </a:r>
            <a:r>
              <a:rPr lang="es-ES_tradnl" dirty="0"/>
              <a:t>en gran medida se ha identificado en las zonas rurales, pero poco se ha explorado sobre las consecuencias que puede traer a los centros urbanos y a las zonas periurbanas. </a:t>
            </a:r>
            <a:endParaRPr lang="es-ES_tradnl" dirty="0" smtClean="0"/>
          </a:p>
          <a:p>
            <a:pPr algn="just"/>
            <a:r>
              <a:rPr lang="es-ES_tradnl" dirty="0" smtClean="0"/>
              <a:t>Se </a:t>
            </a:r>
            <a:r>
              <a:rPr lang="es-ES_tradnl" dirty="0"/>
              <a:t>ha generado un importante vacío de conocimiento sobre las tendencias y escenarios futuros resultantes del proceso de cambio de los asentamientos urbanos dentro de la construcción de paz en Colombia. </a:t>
            </a:r>
            <a:endParaRPr lang="es-ES_tradnl" dirty="0" smtClean="0"/>
          </a:p>
          <a:p>
            <a:pPr algn="just"/>
            <a:r>
              <a:rPr lang="es-ES_tradnl" dirty="0" smtClean="0"/>
              <a:t>Esta ponencia</a:t>
            </a:r>
            <a:r>
              <a:rPr lang="es-ES_tradnl" dirty="0"/>
              <a:t> </a:t>
            </a:r>
            <a:r>
              <a:rPr lang="es-ES_tradnl" dirty="0" smtClean="0"/>
              <a:t>pretende </a:t>
            </a:r>
            <a:r>
              <a:rPr lang="es-ES_tradnl" dirty="0"/>
              <a:t>contribuir a entender que puede implicar el </a:t>
            </a:r>
            <a:r>
              <a:rPr lang="es-ES_tradnl" dirty="0" err="1"/>
              <a:t>postacuerdo</a:t>
            </a:r>
            <a:r>
              <a:rPr lang="es-ES_tradnl" dirty="0"/>
              <a:t> en el ámbito urbano, en particular en los asentamientos populares y su espacio urbano, donde tradicionalmente los impactos migratorios por diversas causas, incluido conflictos armados, han sido más notorios y problemáticos.   </a:t>
            </a:r>
          </a:p>
          <a:p>
            <a:endParaRPr lang="es-ES" dirty="0"/>
          </a:p>
        </p:txBody>
      </p:sp>
    </p:spTree>
    <p:extLst>
      <p:ext uri="{BB962C8B-B14F-4D97-AF65-F5344CB8AC3E}">
        <p14:creationId xmlns:p14="http://schemas.microsoft.com/office/powerpoint/2010/main" val="284449414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2. Metodología </a:t>
            </a:r>
            <a:endParaRPr lang="es-ES" dirty="0"/>
          </a:p>
        </p:txBody>
      </p:sp>
      <p:sp>
        <p:nvSpPr>
          <p:cNvPr id="3" name="Marcador de contenido 2"/>
          <p:cNvSpPr>
            <a:spLocks noGrp="1"/>
          </p:cNvSpPr>
          <p:nvPr>
            <p:ph idx="1"/>
          </p:nvPr>
        </p:nvSpPr>
        <p:spPr/>
        <p:txBody>
          <a:bodyPr>
            <a:normAutofit fontScale="62500" lnSpcReduction="20000"/>
          </a:bodyPr>
          <a:lstStyle/>
          <a:p>
            <a:r>
              <a:rPr lang="es-ES" dirty="0" smtClean="0"/>
              <a:t>Revisión avance de implementación de los acuerdos, en especial en lo territorial.</a:t>
            </a:r>
          </a:p>
          <a:p>
            <a:r>
              <a:rPr lang="es-ES" dirty="0"/>
              <a:t>Revisión preliminar de literatura.</a:t>
            </a:r>
          </a:p>
          <a:p>
            <a:r>
              <a:rPr lang="es-ES" dirty="0" smtClean="0"/>
              <a:t>Algunas entrevistas en barrios populares de Bogotá (Ciudad Bolívar y San Isidro Patios) y Cali (</a:t>
            </a:r>
            <a:r>
              <a:rPr lang="es-ES" dirty="0" err="1" smtClean="0"/>
              <a:t>Aguablanca</a:t>
            </a:r>
            <a:r>
              <a:rPr lang="es-ES" dirty="0" smtClean="0"/>
              <a:t>).</a:t>
            </a:r>
          </a:p>
          <a:p>
            <a:r>
              <a:rPr lang="es-ES" dirty="0" smtClean="0"/>
              <a:t>Conectado a dos proyectos de investigación en curso:</a:t>
            </a:r>
          </a:p>
          <a:p>
            <a:pPr lvl="1"/>
            <a:r>
              <a:rPr lang="es-CO" dirty="0" smtClean="0"/>
              <a:t>“</a:t>
            </a:r>
            <a:r>
              <a:rPr lang="es-CO" dirty="0"/>
              <a:t>Dialogos Improbables: Investigación Participativa como Estrategia de Reconciliación”, financiada por Colciencias y el Newton Fund (Reino Unido). Con la participación de las Facultades de Ciencias Sociales, de Ciencias Políticas y de Arquitectura y Diseño. Y también con la Universidad de Sheffield (Reino Unido) y el CINEP.	</a:t>
            </a:r>
            <a:endParaRPr lang="es-ES_tradnl" dirty="0"/>
          </a:p>
          <a:p>
            <a:pPr lvl="1"/>
            <a:r>
              <a:rPr lang="en-GB" dirty="0" smtClean="0"/>
              <a:t>“</a:t>
            </a:r>
            <a:r>
              <a:rPr lang="en-GB" dirty="0" err="1"/>
              <a:t>Documentality</a:t>
            </a:r>
            <a:r>
              <a:rPr lang="en-GB" dirty="0"/>
              <a:t> and Display: Internal Conflicts and Territorial Opportunities in Argentina, Chile and Colombia”, </a:t>
            </a:r>
            <a:r>
              <a:rPr lang="en-GB" dirty="0" err="1"/>
              <a:t>financiada</a:t>
            </a:r>
            <a:r>
              <a:rPr lang="en-GB" dirty="0"/>
              <a:t> </a:t>
            </a:r>
            <a:r>
              <a:rPr lang="en-GB" dirty="0" err="1"/>
              <a:t>por</a:t>
            </a:r>
            <a:r>
              <a:rPr lang="en-GB" dirty="0"/>
              <a:t> el British Academy. </a:t>
            </a:r>
            <a:r>
              <a:rPr lang="es-CO" dirty="0"/>
              <a:t>Con la participación de las Facultades de Arquitectura y Diseño y la de Ciencias Sociales. Y también con la Universidad de Goldsmith (Reino Unido) y la Universidad Alberto Hurtado (Chile)</a:t>
            </a:r>
            <a:r>
              <a:rPr lang="es-CO" dirty="0" smtClean="0"/>
              <a:t>.</a:t>
            </a:r>
            <a:endParaRPr lang="es-ES_tradnl" dirty="0"/>
          </a:p>
        </p:txBody>
      </p:sp>
    </p:spTree>
    <p:extLst>
      <p:ext uri="{BB962C8B-B14F-4D97-AF65-F5344CB8AC3E}">
        <p14:creationId xmlns:p14="http://schemas.microsoft.com/office/powerpoint/2010/main" val="14272655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3. El Acuerdo de Paz</a:t>
            </a:r>
            <a:endParaRPr lang="es-ES" dirty="0"/>
          </a:p>
        </p:txBody>
      </p:sp>
      <p:sp>
        <p:nvSpPr>
          <p:cNvPr id="3" name="Marcador de contenido 2"/>
          <p:cNvSpPr>
            <a:spLocks noGrp="1"/>
          </p:cNvSpPr>
          <p:nvPr>
            <p:ph idx="1"/>
          </p:nvPr>
        </p:nvSpPr>
        <p:spPr/>
        <p:txBody>
          <a:bodyPr>
            <a:normAutofit fontScale="77500" lnSpcReduction="20000"/>
          </a:bodyPr>
          <a:lstStyle/>
          <a:p>
            <a:pPr marL="0" indent="0" algn="just">
              <a:buNone/>
            </a:pPr>
            <a:r>
              <a:rPr lang="es-ES_tradnl" dirty="0"/>
              <a:t>El Acuerdo de Paz señala varios derroteros, y aunque ninguno de ellos trata el tema urbano </a:t>
            </a:r>
            <a:r>
              <a:rPr lang="es-ES_tradnl" dirty="0" smtClean="0"/>
              <a:t>directamente, </a:t>
            </a:r>
            <a:r>
              <a:rPr lang="es-ES_tradnl" dirty="0"/>
              <a:t>si hay varios con los que se relaciona: </a:t>
            </a:r>
            <a:endParaRPr lang="es-ES_tradnl" dirty="0" smtClean="0"/>
          </a:p>
          <a:p>
            <a:pPr algn="just"/>
            <a:r>
              <a:rPr lang="es-ES_tradnl" dirty="0" smtClean="0"/>
              <a:t>Reforma </a:t>
            </a:r>
            <a:r>
              <a:rPr lang="es-ES_tradnl" dirty="0"/>
              <a:t>rural integral -impactando la áreas periurbanas y las migraciones- (punto 1), </a:t>
            </a:r>
            <a:endParaRPr lang="es-ES_tradnl" dirty="0" smtClean="0"/>
          </a:p>
          <a:p>
            <a:pPr algn="just"/>
            <a:r>
              <a:rPr lang="es-ES_tradnl" dirty="0"/>
              <a:t>P</a:t>
            </a:r>
            <a:r>
              <a:rPr lang="es-ES_tradnl" dirty="0" smtClean="0"/>
              <a:t>articipación política</a:t>
            </a:r>
            <a:r>
              <a:rPr lang="es-ES_tradnl" dirty="0"/>
              <a:t>: apertura democrática para construir la paz (punto 2), </a:t>
            </a:r>
          </a:p>
          <a:p>
            <a:pPr algn="just"/>
            <a:r>
              <a:rPr lang="es-ES_tradnl" dirty="0"/>
              <a:t>V</a:t>
            </a:r>
            <a:r>
              <a:rPr lang="es-ES_tradnl" dirty="0" smtClean="0"/>
              <a:t>ictimas </a:t>
            </a:r>
            <a:r>
              <a:rPr lang="es-ES_tradnl" dirty="0"/>
              <a:t>(punto 5); </a:t>
            </a:r>
            <a:endParaRPr lang="es-ES_tradnl" dirty="0" smtClean="0"/>
          </a:p>
          <a:p>
            <a:pPr marL="0" indent="0" algn="just">
              <a:buNone/>
            </a:pPr>
            <a:r>
              <a:rPr lang="es-ES_tradnl" dirty="0" smtClean="0"/>
              <a:t>Planes </a:t>
            </a:r>
            <a:r>
              <a:rPr lang="es-ES_tradnl" dirty="0"/>
              <a:t>bien motivados y acordados en la Habana entre los voceros de las partes, pero no entre y con las comunidades víctimas del conflicto, y mucho menos con las comunidades urbanas que pudieran ser “victimas del postconflicto”. </a:t>
            </a:r>
          </a:p>
          <a:p>
            <a:endParaRPr lang="es-ES" dirty="0"/>
          </a:p>
        </p:txBody>
      </p:sp>
    </p:spTree>
    <p:extLst>
      <p:ext uri="{BB962C8B-B14F-4D97-AF65-F5344CB8AC3E}">
        <p14:creationId xmlns:p14="http://schemas.microsoft.com/office/powerpoint/2010/main" val="15601462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i="1" dirty="0" smtClean="0">
                <a:solidFill>
                  <a:srgbClr val="000000"/>
                </a:solidFill>
              </a:rPr>
              <a:t>Programas de </a:t>
            </a:r>
            <a:r>
              <a:rPr lang="es-ES" i="1" dirty="0" err="1" smtClean="0">
                <a:solidFill>
                  <a:srgbClr val="000000"/>
                </a:solidFill>
              </a:rPr>
              <a:t>Desrrollo</a:t>
            </a:r>
            <a:r>
              <a:rPr lang="es-ES" i="1" dirty="0" smtClean="0">
                <a:solidFill>
                  <a:srgbClr val="000000"/>
                </a:solidFill>
              </a:rPr>
              <a:t> con Enfoque Territorial -</a:t>
            </a:r>
            <a:r>
              <a:rPr lang="es-ES" i="1" dirty="0" err="1" smtClean="0">
                <a:solidFill>
                  <a:srgbClr val="000000"/>
                </a:solidFill>
              </a:rPr>
              <a:t>PDETs</a:t>
            </a:r>
            <a:r>
              <a:rPr lang="es-ES" i="1" dirty="0" smtClean="0">
                <a:solidFill>
                  <a:srgbClr val="000000"/>
                </a:solidFill>
              </a:rPr>
              <a:t>-</a:t>
            </a:r>
            <a:endParaRPr lang="es-ES" i="1" dirty="0">
              <a:solidFill>
                <a:srgbClr val="000000"/>
              </a:solidFill>
            </a:endParaRPr>
          </a:p>
        </p:txBody>
      </p:sp>
      <p:sp>
        <p:nvSpPr>
          <p:cNvPr id="3" name="Marcador de contenido 2"/>
          <p:cNvSpPr>
            <a:spLocks noGrp="1"/>
          </p:cNvSpPr>
          <p:nvPr>
            <p:ph sz="half" idx="1"/>
          </p:nvPr>
        </p:nvSpPr>
        <p:spPr/>
        <p:txBody>
          <a:bodyPr>
            <a:normAutofit fontScale="85000" lnSpcReduction="10000"/>
          </a:bodyPr>
          <a:lstStyle/>
          <a:p>
            <a:pPr marL="0" indent="0">
              <a:buNone/>
            </a:pPr>
            <a:r>
              <a:rPr lang="es-ES_tradnl" sz="2600" dirty="0" smtClean="0"/>
              <a:t>“Es un </a:t>
            </a:r>
            <a:r>
              <a:rPr lang="es-ES_tradnl" sz="2600" dirty="0"/>
              <a:t>proceso de construcción y participación a 10 años, que va a reflejar la visión colectiva de los actores del territorio. Es por esto que la participación activa de las comunidades es fundamental, ya que el PDET busca reivindicar su valor protagónico en la promoción de su propio </a:t>
            </a:r>
            <a:r>
              <a:rPr lang="es-ES_tradnl" sz="2600" dirty="0" smtClean="0"/>
              <a:t>desarrollo”. En 170 municipios:</a:t>
            </a:r>
            <a:endParaRPr lang="es-CO" sz="2600" dirty="0" smtClean="0">
              <a:solidFill>
                <a:schemeClr val="accent2"/>
              </a:solidFill>
            </a:endParaRPr>
          </a:p>
          <a:p>
            <a:pPr marL="685800" lvl="1">
              <a:buFont typeface="Arial" panose="020B0604020202020204" pitchFamily="34" charset="0"/>
              <a:buChar char="•"/>
            </a:pPr>
            <a:r>
              <a:rPr lang="es-CO" sz="2100" dirty="0" smtClean="0"/>
              <a:t>Pobreza</a:t>
            </a:r>
            <a:endParaRPr lang="es-CO" sz="2100" dirty="0"/>
          </a:p>
          <a:p>
            <a:pPr marL="685800" lvl="1">
              <a:buFont typeface="Arial" panose="020B0604020202020204" pitchFamily="34" charset="0"/>
              <a:buChar char="•"/>
            </a:pPr>
            <a:r>
              <a:rPr lang="es-ES" sz="2100" dirty="0" smtClean="0"/>
              <a:t>Economías ilícitas</a:t>
            </a:r>
            <a:endParaRPr lang="es-CO" sz="2100" dirty="0"/>
          </a:p>
          <a:p>
            <a:pPr marL="685800" lvl="1">
              <a:buFont typeface="Arial" panose="020B0604020202020204" pitchFamily="34" charset="0"/>
              <a:buChar char="•"/>
            </a:pPr>
            <a:r>
              <a:rPr lang="es-CO" sz="2100" dirty="0" smtClean="0"/>
              <a:t>Falta de institucionalidad</a:t>
            </a:r>
            <a:endParaRPr lang="es-CO" sz="2100" dirty="0"/>
          </a:p>
          <a:p>
            <a:pPr marL="685800" lvl="1">
              <a:buFont typeface="Arial" panose="020B0604020202020204" pitchFamily="34" charset="0"/>
              <a:buChar char="•"/>
            </a:pPr>
            <a:r>
              <a:rPr lang="es-CO" altLang="es-CO" sz="2100" dirty="0" smtClean="0"/>
              <a:t>Afectacion por el conflicto</a:t>
            </a:r>
            <a:endParaRPr lang="es-CO" altLang="es-CO" sz="2100" dirty="0"/>
          </a:p>
          <a:p>
            <a:pPr lvl="0"/>
            <a:endParaRPr lang="es-CO" altLang="es-CO" sz="4000" dirty="0">
              <a:latin typeface="Arial" panose="020B0604020202020204" pitchFamily="34" charset="0"/>
            </a:endParaRPr>
          </a:p>
          <a:p>
            <a:endParaRPr lang="es-ES" dirty="0"/>
          </a:p>
        </p:txBody>
      </p:sp>
      <p:pic>
        <p:nvPicPr>
          <p:cNvPr id="5" name="Marcador de contenido 4">
            <a:extLst>
              <a:ext uri="{FF2B5EF4-FFF2-40B4-BE49-F238E27FC236}">
                <a16:creationId xmlns:a16="http://schemas.microsoft.com/office/drawing/2014/main" xmlns="" id="{84AAAC45-9665-4403-AC1E-F6651E981870}"/>
              </a:ext>
            </a:extLst>
          </p:cNvPr>
          <p:cNvPicPr>
            <a:picLocks noGrp="1" noChangeAspect="1"/>
          </p:cNvPicPr>
          <p:nvPr>
            <p:ph sz="half" idx="2"/>
          </p:nvPr>
        </p:nvPicPr>
        <p:blipFill>
          <a:blip r:embed="rId2" cstate="email">
            <a:extLst>
              <a:ext uri="{28A0092B-C50C-407E-A947-70E740481C1C}">
                <a14:useLocalDpi xmlns:a14="http://schemas.microsoft.com/office/drawing/2010/main"/>
              </a:ext>
            </a:extLst>
          </a:blip>
          <a:srcRect t="7593" b="7593"/>
          <a:stretch>
            <a:fillRect/>
          </a:stretch>
        </p:blipFill>
        <p:spPr>
          <a:prstGeom prst="rect">
            <a:avLst/>
          </a:prstGeom>
        </p:spPr>
      </p:pic>
    </p:spTree>
    <p:extLst>
      <p:ext uri="{BB962C8B-B14F-4D97-AF65-F5344CB8AC3E}">
        <p14:creationId xmlns:p14="http://schemas.microsoft.com/office/powerpoint/2010/main" val="205453927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O" i="1" dirty="0"/>
              <a:t>Espacios Territoriales de Capacitación y </a:t>
            </a:r>
            <a:r>
              <a:rPr lang="es-CO" i="1" dirty="0" smtClean="0"/>
              <a:t>Reincorporación </a:t>
            </a:r>
            <a:r>
              <a:rPr lang="es-ES" i="1" dirty="0" smtClean="0"/>
              <a:t>–</a:t>
            </a:r>
            <a:r>
              <a:rPr lang="es-CO" i="1" dirty="0" smtClean="0"/>
              <a:t>ETCRs-</a:t>
            </a:r>
            <a:endParaRPr lang="es-ES" i="1" dirty="0"/>
          </a:p>
        </p:txBody>
      </p:sp>
      <p:pic>
        <p:nvPicPr>
          <p:cNvPr id="4" name="Marcador de contenido 8">
            <a:extLst>
              <a:ext uri="{FF2B5EF4-FFF2-40B4-BE49-F238E27FC236}">
                <a16:creationId xmlns:a16="http://schemas.microsoft.com/office/drawing/2014/main" xmlns="" id="{E4316F79-9757-438F-9E70-96A7A15952E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l="1309" r="1309"/>
          <a:stretch>
            <a:fillRect/>
          </a:stretch>
        </p:blipFill>
        <p:spPr/>
      </p:pic>
    </p:spTree>
    <p:extLst>
      <p:ext uri="{BB962C8B-B14F-4D97-AF65-F5344CB8AC3E}">
        <p14:creationId xmlns:p14="http://schemas.microsoft.com/office/powerpoint/2010/main" val="24950036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smtClean="0"/>
              <a:t>4. Paz Territorial</a:t>
            </a:r>
            <a:endParaRPr lang="es-ES" dirty="0"/>
          </a:p>
        </p:txBody>
      </p:sp>
      <p:sp>
        <p:nvSpPr>
          <p:cNvPr id="3" name="Marcador de contenido 2"/>
          <p:cNvSpPr>
            <a:spLocks noGrp="1"/>
          </p:cNvSpPr>
          <p:nvPr>
            <p:ph idx="1"/>
          </p:nvPr>
        </p:nvSpPr>
        <p:spPr>
          <a:xfrm>
            <a:off x="457200" y="1600200"/>
            <a:ext cx="8229600" cy="5257800"/>
          </a:xfrm>
        </p:spPr>
        <p:txBody>
          <a:bodyPr>
            <a:normAutofit fontScale="55000" lnSpcReduction="20000"/>
          </a:bodyPr>
          <a:lstStyle/>
          <a:p>
            <a:r>
              <a:rPr lang="es-ES_tradnl" dirty="0" smtClean="0"/>
              <a:t>El </a:t>
            </a:r>
            <a:r>
              <a:rPr lang="es-ES_tradnl" dirty="0"/>
              <a:t>concepto de paz territorial surgió por primera vez  en el desarrollo de los diálogos de La Habana, enunciado por el gobierno nacional en palabras del alto comisionado para la paz, Sergio Jaramillo (2014</a:t>
            </a:r>
            <a:r>
              <a:rPr lang="es-ES_tradnl" dirty="0" smtClean="0"/>
              <a:t>)</a:t>
            </a:r>
            <a:r>
              <a:rPr lang="es-ES_tradnl" dirty="0"/>
              <a:t>.</a:t>
            </a:r>
            <a:endParaRPr lang="es-ES_tradnl" dirty="0" smtClean="0"/>
          </a:p>
          <a:p>
            <a:r>
              <a:rPr lang="es-ES_tradnl" dirty="0"/>
              <a:t>C</a:t>
            </a:r>
            <a:r>
              <a:rPr lang="es-ES_tradnl" dirty="0" smtClean="0"/>
              <a:t>omprende </a:t>
            </a:r>
            <a:r>
              <a:rPr lang="es-ES_tradnl" dirty="0"/>
              <a:t>tres dimensiones: </a:t>
            </a:r>
            <a:endParaRPr lang="es-ES_tradnl" dirty="0" smtClean="0"/>
          </a:p>
          <a:p>
            <a:pPr marL="400050" lvl="1" indent="0">
              <a:buNone/>
            </a:pPr>
            <a:r>
              <a:rPr lang="es-ES_tradnl" dirty="0" smtClean="0"/>
              <a:t>1. </a:t>
            </a:r>
            <a:r>
              <a:rPr lang="es-ES" dirty="0" smtClean="0"/>
              <a:t>Las r</a:t>
            </a:r>
            <a:r>
              <a:rPr lang="es-ES_tradnl" dirty="0" err="1" smtClean="0"/>
              <a:t>eglas</a:t>
            </a:r>
            <a:r>
              <a:rPr lang="es-ES_tradnl" dirty="0" smtClean="0"/>
              <a:t> </a:t>
            </a:r>
            <a:r>
              <a:rPr lang="es-ES_tradnl" dirty="0"/>
              <a:t>de juego institucional que garanticen los derechos de los colombianos en todo el territorio</a:t>
            </a:r>
            <a:r>
              <a:rPr lang="es-ES_tradnl" dirty="0" smtClean="0"/>
              <a:t>;</a:t>
            </a:r>
          </a:p>
          <a:p>
            <a:pPr marL="400050" lvl="1" indent="0">
              <a:buNone/>
            </a:pPr>
            <a:r>
              <a:rPr lang="es-ES_tradnl" dirty="0" smtClean="0"/>
              <a:t>2.Las </a:t>
            </a:r>
            <a:r>
              <a:rPr lang="es-ES_tradnl" dirty="0"/>
              <a:t>dinámicas e instancias de participación y movilización ciudadana y ciudadana, como por ejemplo los consejos de planeación participativa de abajo hacia arriba; </a:t>
            </a:r>
            <a:endParaRPr lang="es-ES_tradnl" dirty="0" smtClean="0"/>
          </a:p>
          <a:p>
            <a:pPr marL="400050" lvl="1" indent="0">
              <a:buNone/>
            </a:pPr>
            <a:r>
              <a:rPr lang="es-ES_tradnl" dirty="0" smtClean="0"/>
              <a:t>3. “</a:t>
            </a:r>
            <a:r>
              <a:rPr lang="es-ES_tradnl" dirty="0"/>
              <a:t>U</a:t>
            </a:r>
            <a:r>
              <a:rPr lang="es-ES_tradnl" dirty="0" smtClean="0"/>
              <a:t>na </a:t>
            </a:r>
            <a:r>
              <a:rPr lang="es-ES_tradnl" dirty="0"/>
              <a:t>nueva alianza entre el Estado y las comunidades concebida a partir de una vía intermedia entre lo que se denomina “el modelo centralista del Estado” y “la lógica de la fragmentación” (González y Ruíz, 2014). </a:t>
            </a:r>
            <a:endParaRPr lang="es-ES_tradnl" dirty="0" smtClean="0"/>
          </a:p>
          <a:p>
            <a:r>
              <a:rPr lang="es-ES_tradnl" dirty="0" smtClean="0"/>
              <a:t>A la fecha no </a:t>
            </a:r>
            <a:r>
              <a:rPr lang="es-ES_tradnl" dirty="0"/>
              <a:t>existe un documento de política </a:t>
            </a:r>
            <a:r>
              <a:rPr lang="es-ES_tradnl" dirty="0" smtClean="0"/>
              <a:t>pública </a:t>
            </a:r>
            <a:r>
              <a:rPr lang="es-ES_tradnl" dirty="0"/>
              <a:t>que explique con exactitud que se entiende por paz territorial; solo declaraciones de algunos funcionarios (Bautista Bautista, 2017). </a:t>
            </a:r>
            <a:endParaRPr lang="es-ES_tradnl" dirty="0" smtClean="0"/>
          </a:p>
          <a:p>
            <a:r>
              <a:rPr lang="es-ES_tradnl" dirty="0"/>
              <a:t>S</a:t>
            </a:r>
            <a:r>
              <a:rPr lang="es-ES_tradnl" dirty="0" smtClean="0"/>
              <a:t>e </a:t>
            </a:r>
            <a:r>
              <a:rPr lang="es-ES_tradnl" dirty="0"/>
              <a:t>puede decir que la paz territorial, “es el proceso de transformación de los territorios en clave de justicia social, a partir del reconocimiento de las trayectorias históricas de los sujetos allí actuantes y las diversas características de los conflictos existentes, mediado por sendas apuestas de auto-organización social, económica, cultural y ambiental protagonizados por las comunidades” (Bautista Bautista 2017: 109).</a:t>
            </a:r>
          </a:p>
          <a:p>
            <a:endParaRPr lang="es-ES" dirty="0"/>
          </a:p>
        </p:txBody>
      </p:sp>
    </p:spTree>
    <p:extLst>
      <p:ext uri="{BB962C8B-B14F-4D97-AF65-F5344CB8AC3E}">
        <p14:creationId xmlns:p14="http://schemas.microsoft.com/office/powerpoint/2010/main" val="257524016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795</TotalTime>
  <Words>2295</Words>
  <Application>Microsoft Macintosh PowerPoint</Application>
  <PresentationFormat>Presentación en pantalla (4:3)</PresentationFormat>
  <Paragraphs>115</Paragraphs>
  <Slides>19</Slides>
  <Notes>1</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  XIII Seminario de Investigación Urbana y Regional Asimetrías del desarrollo Nacional y Regional: La oportunidad de las redes de ciudades. Barranquilla, 26, 27 y 28 de septiembre de 2018.     </vt:lpstr>
      <vt:lpstr>Presentación de PowerPoint</vt:lpstr>
      <vt:lpstr>Contenido</vt:lpstr>
      <vt:lpstr>1. Introducción</vt:lpstr>
      <vt:lpstr>2. Metodología </vt:lpstr>
      <vt:lpstr>3. El Acuerdo de Paz</vt:lpstr>
      <vt:lpstr>Programas de Desrrollo con Enfoque Territorial -PDETs-</vt:lpstr>
      <vt:lpstr>Espacios Territoriales de Capacitación y Reincorporación –ETCRs-</vt:lpstr>
      <vt:lpstr>4. Paz Territorial</vt:lpstr>
      <vt:lpstr>Desarrollo? Bienestar? Construcción? Territorial/Lugar</vt:lpstr>
      <vt:lpstr>5. Asentamientos Informales</vt:lpstr>
      <vt:lpstr>6. Espacio Público</vt:lpstr>
      <vt:lpstr>Conflicto y Territorialidad</vt:lpstr>
      <vt:lpstr>7. Primeras Observaciones</vt:lpstr>
      <vt:lpstr>Migración</vt:lpstr>
      <vt:lpstr>Estigmatización e Integración</vt:lpstr>
      <vt:lpstr>Economía y Empleo</vt:lpstr>
      <vt:lpstr>Violencia y Actividades Ilegales</vt:lpstr>
      <vt:lpstr>8. Conclusiones</vt:lpstr>
    </vt:vector>
  </TitlesOfParts>
  <Company>usuario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Reviewer revisor</dc:creator>
  <cp:lastModifiedBy>Reviewer revisor</cp:lastModifiedBy>
  <cp:revision>79</cp:revision>
  <dcterms:created xsi:type="dcterms:W3CDTF">2018-09-24T01:46:05Z</dcterms:created>
  <dcterms:modified xsi:type="dcterms:W3CDTF">2018-09-27T16:59:27Z</dcterms:modified>
</cp:coreProperties>
</file>