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68" r:id="rId5"/>
    <p:sldId id="302" r:id="rId6"/>
    <p:sldId id="327" r:id="rId7"/>
    <p:sldId id="328" r:id="rId8"/>
    <p:sldId id="329" r:id="rId9"/>
    <p:sldId id="330" r:id="rId10"/>
    <p:sldId id="331" r:id="rId11"/>
    <p:sldId id="333" r:id="rId12"/>
    <p:sldId id="334" r:id="rId13"/>
    <p:sldId id="335" r:id="rId14"/>
    <p:sldId id="336" r:id="rId15"/>
    <p:sldId id="337" r:id="rId16"/>
    <p:sldId id="338" r:id="rId17"/>
    <p:sldId id="339"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434" autoAdjust="0"/>
  </p:normalViewPr>
  <p:slideViewPr>
    <p:cSldViewPr>
      <p:cViewPr varScale="1">
        <p:scale>
          <a:sx n="70" d="100"/>
          <a:sy n="70" d="100"/>
        </p:scale>
        <p:origin x="142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5E03F9DC-18B7-46A4-AF1F-DE21C5E2D31F}" type="datetimeFigureOut">
              <a:rPr lang="es-CO" smtClean="0"/>
              <a:t>25/09/2018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E5B0F8E-0F4B-467C-A728-BC341B86266E}" type="slidenum">
              <a:rPr lang="es-CO" smtClean="0"/>
              <a:t>‹Nº›</a:t>
            </a:fld>
            <a:endParaRPr lang="es-CO"/>
          </a:p>
        </p:txBody>
      </p:sp>
    </p:spTree>
    <p:extLst>
      <p:ext uri="{BB962C8B-B14F-4D97-AF65-F5344CB8AC3E}">
        <p14:creationId xmlns:p14="http://schemas.microsoft.com/office/powerpoint/2010/main" val="325487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E03F9DC-18B7-46A4-AF1F-DE21C5E2D31F}" type="datetimeFigureOut">
              <a:rPr lang="es-CO" smtClean="0"/>
              <a:t>25/09/2018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E5B0F8E-0F4B-467C-A728-BC341B86266E}" type="slidenum">
              <a:rPr lang="es-CO" smtClean="0"/>
              <a:t>‹Nº›</a:t>
            </a:fld>
            <a:endParaRPr lang="es-CO"/>
          </a:p>
        </p:txBody>
      </p:sp>
    </p:spTree>
    <p:extLst>
      <p:ext uri="{BB962C8B-B14F-4D97-AF65-F5344CB8AC3E}">
        <p14:creationId xmlns:p14="http://schemas.microsoft.com/office/powerpoint/2010/main" val="262854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E03F9DC-18B7-46A4-AF1F-DE21C5E2D31F}" type="datetimeFigureOut">
              <a:rPr lang="es-CO" smtClean="0"/>
              <a:t>25/09/2018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E5B0F8E-0F4B-467C-A728-BC341B86266E}" type="slidenum">
              <a:rPr lang="es-CO" smtClean="0"/>
              <a:t>‹Nº›</a:t>
            </a:fld>
            <a:endParaRPr lang="es-CO"/>
          </a:p>
        </p:txBody>
      </p:sp>
    </p:spTree>
    <p:extLst>
      <p:ext uri="{BB962C8B-B14F-4D97-AF65-F5344CB8AC3E}">
        <p14:creationId xmlns:p14="http://schemas.microsoft.com/office/powerpoint/2010/main" val="282781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E03F9DC-18B7-46A4-AF1F-DE21C5E2D31F}" type="datetimeFigureOut">
              <a:rPr lang="es-CO" smtClean="0"/>
              <a:t>25/09/2018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E5B0F8E-0F4B-467C-A728-BC341B86266E}" type="slidenum">
              <a:rPr lang="es-CO" smtClean="0"/>
              <a:t>‹Nº›</a:t>
            </a:fld>
            <a:endParaRPr lang="es-CO"/>
          </a:p>
        </p:txBody>
      </p:sp>
    </p:spTree>
    <p:extLst>
      <p:ext uri="{BB962C8B-B14F-4D97-AF65-F5344CB8AC3E}">
        <p14:creationId xmlns:p14="http://schemas.microsoft.com/office/powerpoint/2010/main" val="261833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E03F9DC-18B7-46A4-AF1F-DE21C5E2D31F}" type="datetimeFigureOut">
              <a:rPr lang="es-CO" smtClean="0"/>
              <a:t>25/09/2018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E5B0F8E-0F4B-467C-A728-BC341B86266E}" type="slidenum">
              <a:rPr lang="es-CO" smtClean="0"/>
              <a:t>‹Nº›</a:t>
            </a:fld>
            <a:endParaRPr lang="es-CO"/>
          </a:p>
        </p:txBody>
      </p:sp>
    </p:spTree>
    <p:extLst>
      <p:ext uri="{BB962C8B-B14F-4D97-AF65-F5344CB8AC3E}">
        <p14:creationId xmlns:p14="http://schemas.microsoft.com/office/powerpoint/2010/main" val="336622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5E03F9DC-18B7-46A4-AF1F-DE21C5E2D31F}" type="datetimeFigureOut">
              <a:rPr lang="es-CO" smtClean="0"/>
              <a:t>25/09/2018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E5B0F8E-0F4B-467C-A728-BC341B86266E}" type="slidenum">
              <a:rPr lang="es-CO" smtClean="0"/>
              <a:t>‹Nº›</a:t>
            </a:fld>
            <a:endParaRPr lang="es-CO"/>
          </a:p>
        </p:txBody>
      </p:sp>
    </p:spTree>
    <p:extLst>
      <p:ext uri="{BB962C8B-B14F-4D97-AF65-F5344CB8AC3E}">
        <p14:creationId xmlns:p14="http://schemas.microsoft.com/office/powerpoint/2010/main" val="45552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5E03F9DC-18B7-46A4-AF1F-DE21C5E2D31F}" type="datetimeFigureOut">
              <a:rPr lang="es-CO" smtClean="0"/>
              <a:t>25/09/2018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1E5B0F8E-0F4B-467C-A728-BC341B86266E}" type="slidenum">
              <a:rPr lang="es-CO" smtClean="0"/>
              <a:t>‹Nº›</a:t>
            </a:fld>
            <a:endParaRPr lang="es-CO"/>
          </a:p>
        </p:txBody>
      </p:sp>
    </p:spTree>
    <p:extLst>
      <p:ext uri="{BB962C8B-B14F-4D97-AF65-F5344CB8AC3E}">
        <p14:creationId xmlns:p14="http://schemas.microsoft.com/office/powerpoint/2010/main" val="380868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5E03F9DC-18B7-46A4-AF1F-DE21C5E2D31F}" type="datetimeFigureOut">
              <a:rPr lang="es-CO" smtClean="0"/>
              <a:t>25/09/2018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1E5B0F8E-0F4B-467C-A728-BC341B86266E}" type="slidenum">
              <a:rPr lang="es-CO" smtClean="0"/>
              <a:t>‹Nº›</a:t>
            </a:fld>
            <a:endParaRPr lang="es-CO"/>
          </a:p>
        </p:txBody>
      </p:sp>
    </p:spTree>
    <p:extLst>
      <p:ext uri="{BB962C8B-B14F-4D97-AF65-F5344CB8AC3E}">
        <p14:creationId xmlns:p14="http://schemas.microsoft.com/office/powerpoint/2010/main" val="225752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E03F9DC-18B7-46A4-AF1F-DE21C5E2D31F}" type="datetimeFigureOut">
              <a:rPr lang="es-CO" smtClean="0"/>
              <a:t>25/09/2018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1E5B0F8E-0F4B-467C-A728-BC341B86266E}" type="slidenum">
              <a:rPr lang="es-CO" smtClean="0"/>
              <a:t>‹Nº›</a:t>
            </a:fld>
            <a:endParaRPr lang="es-CO"/>
          </a:p>
        </p:txBody>
      </p:sp>
    </p:spTree>
    <p:extLst>
      <p:ext uri="{BB962C8B-B14F-4D97-AF65-F5344CB8AC3E}">
        <p14:creationId xmlns:p14="http://schemas.microsoft.com/office/powerpoint/2010/main" val="401101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03F9DC-18B7-46A4-AF1F-DE21C5E2D31F}" type="datetimeFigureOut">
              <a:rPr lang="es-CO" smtClean="0"/>
              <a:t>25/09/2018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E5B0F8E-0F4B-467C-A728-BC341B86266E}" type="slidenum">
              <a:rPr lang="es-CO" smtClean="0"/>
              <a:t>‹Nº›</a:t>
            </a:fld>
            <a:endParaRPr lang="es-CO"/>
          </a:p>
        </p:txBody>
      </p:sp>
    </p:spTree>
    <p:extLst>
      <p:ext uri="{BB962C8B-B14F-4D97-AF65-F5344CB8AC3E}">
        <p14:creationId xmlns:p14="http://schemas.microsoft.com/office/powerpoint/2010/main" val="335664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03F9DC-18B7-46A4-AF1F-DE21C5E2D31F}" type="datetimeFigureOut">
              <a:rPr lang="es-CO" smtClean="0"/>
              <a:t>25/09/2018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E5B0F8E-0F4B-467C-A728-BC341B86266E}" type="slidenum">
              <a:rPr lang="es-CO" smtClean="0"/>
              <a:t>‹Nº›</a:t>
            </a:fld>
            <a:endParaRPr lang="es-CO"/>
          </a:p>
        </p:txBody>
      </p:sp>
    </p:spTree>
    <p:extLst>
      <p:ext uri="{BB962C8B-B14F-4D97-AF65-F5344CB8AC3E}">
        <p14:creationId xmlns:p14="http://schemas.microsoft.com/office/powerpoint/2010/main" val="4006598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3F9DC-18B7-46A4-AF1F-DE21C5E2D31F}" type="datetimeFigureOut">
              <a:rPr lang="es-CO" smtClean="0"/>
              <a:t>25/09/2018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B0F8E-0F4B-467C-A728-BC341B86266E}" type="slidenum">
              <a:rPr lang="es-CO" smtClean="0"/>
              <a:t>‹Nº›</a:t>
            </a:fld>
            <a:endParaRPr lang="es-CO"/>
          </a:p>
        </p:txBody>
      </p:sp>
    </p:spTree>
    <p:extLst>
      <p:ext uri="{BB962C8B-B14F-4D97-AF65-F5344CB8AC3E}">
        <p14:creationId xmlns:p14="http://schemas.microsoft.com/office/powerpoint/2010/main" val="9327142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036496" cy="3600451"/>
          </a:xfrm>
        </p:spPr>
        <p:txBody>
          <a:bodyPr>
            <a:noAutofit/>
          </a:bodyPr>
          <a:lstStyle/>
          <a:p>
            <a:r>
              <a:rPr lang="es-CO" sz="2800" dirty="0" smtClean="0"/>
              <a:t>________________________________________________</a:t>
            </a:r>
            <a:r>
              <a:rPr lang="es-CO" sz="2800" dirty="0"/>
              <a:t>	</a:t>
            </a:r>
            <a:r>
              <a:rPr lang="es-CO" sz="2000" b="1" dirty="0"/>
              <a:t>XIII Seminario de investigación urbana y regional</a:t>
            </a:r>
            <a:r>
              <a:rPr lang="es-CO" sz="2000" dirty="0"/>
              <a:t/>
            </a:r>
            <a:br>
              <a:rPr lang="es-CO" sz="2000" dirty="0"/>
            </a:br>
            <a:r>
              <a:rPr lang="es-CO" sz="2000" dirty="0"/>
              <a:t>Asimetrías del desarrollo Nacional y Regional: La oportunidad de las redes de ciudades</a:t>
            </a:r>
            <a:br>
              <a:rPr lang="es-CO" sz="2000" dirty="0"/>
            </a:br>
            <a:r>
              <a:rPr lang="es-CO" sz="2000" dirty="0"/>
              <a:t>25 años de ACIUR. 26, 27 y 28 de Septiembre de 2018</a:t>
            </a:r>
            <a:br>
              <a:rPr lang="es-CO" sz="2000" dirty="0"/>
            </a:br>
            <a:r>
              <a:rPr lang="es-CO" sz="2000" dirty="0"/>
              <a:t>Barranquilla – Colombia</a:t>
            </a:r>
            <a:br>
              <a:rPr lang="es-CO" sz="2000" dirty="0"/>
            </a:br>
            <a:r>
              <a:rPr lang="es-CO" sz="2000" dirty="0" smtClean="0"/>
              <a:t>_______</a:t>
            </a:r>
            <a:r>
              <a:rPr lang="es-CO" sz="2800" dirty="0" smtClean="0"/>
              <a:t>__________________________________________</a:t>
            </a:r>
            <a:r>
              <a:rPr lang="es-CO" sz="2800" dirty="0"/>
              <a:t/>
            </a:r>
            <a:br>
              <a:rPr lang="es-CO" sz="2800" dirty="0"/>
            </a:br>
            <a:endParaRPr lang="es-CO" sz="2500" dirty="0"/>
          </a:p>
        </p:txBody>
      </p:sp>
      <p:sp>
        <p:nvSpPr>
          <p:cNvPr id="3" name="2 Subtítulo"/>
          <p:cNvSpPr>
            <a:spLocks noGrp="1"/>
          </p:cNvSpPr>
          <p:nvPr>
            <p:ph type="subTitle" idx="1"/>
          </p:nvPr>
        </p:nvSpPr>
        <p:spPr>
          <a:xfrm>
            <a:off x="107504" y="3356992"/>
            <a:ext cx="8856984" cy="3096344"/>
          </a:xfrm>
        </p:spPr>
        <p:txBody>
          <a:bodyPr>
            <a:normAutofit/>
          </a:bodyPr>
          <a:lstStyle/>
          <a:p>
            <a:r>
              <a:rPr lang="es-ES" b="1" dirty="0" smtClean="0"/>
              <a:t>Retos </a:t>
            </a:r>
            <a:r>
              <a:rPr lang="es-ES" b="1" dirty="0"/>
              <a:t>de la planeación con enfoque territorial en la </a:t>
            </a:r>
            <a:r>
              <a:rPr lang="es-ES" b="1" dirty="0" smtClean="0"/>
              <a:t>transición de </a:t>
            </a:r>
            <a:r>
              <a:rPr lang="es-ES" b="1" dirty="0"/>
              <a:t>la guerra a la paz</a:t>
            </a:r>
          </a:p>
          <a:p>
            <a:r>
              <a:rPr lang="es-CO" dirty="0" smtClean="0"/>
              <a:t>Luz </a:t>
            </a:r>
            <a:r>
              <a:rPr lang="es-CO" dirty="0"/>
              <a:t>Helena Díaz Rocca</a:t>
            </a:r>
          </a:p>
          <a:p>
            <a:r>
              <a:rPr lang="es-ES" dirty="0" smtClean="0"/>
              <a:t>Universidad </a:t>
            </a:r>
            <a:r>
              <a:rPr lang="es-ES" dirty="0"/>
              <a:t>del Magdalena</a:t>
            </a:r>
            <a:endParaRPr lang="es-CO" dirty="0"/>
          </a:p>
        </p:txBody>
      </p:sp>
    </p:spTree>
    <p:extLst>
      <p:ext uri="{BB962C8B-B14F-4D97-AF65-F5344CB8AC3E}">
        <p14:creationId xmlns:p14="http://schemas.microsoft.com/office/powerpoint/2010/main" val="1584482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80728"/>
          </a:xfrm>
        </p:spPr>
        <p:txBody>
          <a:bodyPr>
            <a:noAutofit/>
          </a:bodyPr>
          <a:lstStyle/>
          <a:p>
            <a:r>
              <a:rPr lang="es-CO" sz="2400" b="1" dirty="0"/>
              <a:t>Traslape de Parque Natural Nacional, Reserva Forestal y Resguardos Indígenas de la Sierra Nevada de Santa Marta</a:t>
            </a:r>
            <a:endParaRPr lang="es-CO" sz="2400" dirty="0"/>
          </a:p>
        </p:txBody>
      </p:sp>
      <p:sp>
        <p:nvSpPr>
          <p:cNvPr id="3" name="2 Marcador de contenido"/>
          <p:cNvSpPr>
            <a:spLocks noGrp="1"/>
          </p:cNvSpPr>
          <p:nvPr>
            <p:ph idx="1"/>
          </p:nvPr>
        </p:nvSpPr>
        <p:spPr>
          <a:xfrm>
            <a:off x="107504" y="980728"/>
            <a:ext cx="8856984" cy="6048672"/>
          </a:xfrm>
        </p:spPr>
        <p:txBody>
          <a:bodyPr>
            <a:normAutofit/>
          </a:bodyPr>
          <a:lstStyle/>
          <a:p>
            <a:pPr algn="just"/>
            <a:endParaRPr lang="es-CO" sz="2400" dirty="0"/>
          </a:p>
          <a:p>
            <a:pPr algn="just"/>
            <a:endParaRPr lang="es-CO" sz="2800" dirty="0"/>
          </a:p>
          <a:p>
            <a:endParaRPr lang="es-CO" dirty="0"/>
          </a:p>
        </p:txBody>
      </p:sp>
      <p:pic>
        <p:nvPicPr>
          <p:cNvPr id="6" name="Imagen 5" descr="C:\Users\Investigacion\Documents\PROY_GEOGRAFIA\ACIUR\LA PONENCIA\resguardo RF PN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628800"/>
            <a:ext cx="6202045" cy="4336415"/>
          </a:xfrm>
          <a:prstGeom prst="rect">
            <a:avLst/>
          </a:prstGeom>
          <a:noFill/>
          <a:ln>
            <a:noFill/>
          </a:ln>
        </p:spPr>
      </p:pic>
    </p:spTree>
    <p:extLst>
      <p:ext uri="{BB962C8B-B14F-4D97-AF65-F5344CB8AC3E}">
        <p14:creationId xmlns:p14="http://schemas.microsoft.com/office/powerpoint/2010/main" val="3509980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548680"/>
            <a:ext cx="9036496" cy="6048672"/>
          </a:xfrm>
        </p:spPr>
        <p:txBody>
          <a:bodyPr>
            <a:normAutofit fontScale="85000" lnSpcReduction="10000"/>
          </a:bodyPr>
          <a:lstStyle/>
          <a:p>
            <a:pPr marL="0" indent="0" algn="ctr">
              <a:buNone/>
            </a:pPr>
            <a:r>
              <a:rPr lang="es-CO" dirty="0" smtClean="0"/>
              <a:t>Conflictos de uso de la tierra y territorialidad</a:t>
            </a:r>
          </a:p>
          <a:p>
            <a:pPr algn="just"/>
            <a:r>
              <a:rPr lang="es-CO" dirty="0" smtClean="0"/>
              <a:t>Usos de la tierra de los campesinos son incompatibles con la normatividad de las reservas forestales y los parques naturales.</a:t>
            </a:r>
          </a:p>
          <a:p>
            <a:pPr algn="just"/>
            <a:r>
              <a:rPr lang="es-CO" dirty="0"/>
              <a:t>Las actividades de los indígenas están en cambio legalmente </a:t>
            </a:r>
            <a:r>
              <a:rPr lang="es-CO" dirty="0" smtClean="0"/>
              <a:t>aceptadas. Los resguardos indígenas pueden traslaparse con las áreas protegidas. Los planes de manejo de estas áreas deben ser concertados con los indígenas.</a:t>
            </a:r>
          </a:p>
          <a:p>
            <a:pPr algn="just"/>
            <a:r>
              <a:rPr lang="es-ES" dirty="0" smtClean="0"/>
              <a:t>Las </a:t>
            </a:r>
            <a:r>
              <a:rPr lang="es-ES" dirty="0"/>
              <a:t>alcaldías municipales cuando elaboran sus planes de ordenamiento territorial o esquemas de ordenamiento territorial según sea el caso, estos se deben sujetar a los planes de manejo del sistema de áreas </a:t>
            </a:r>
            <a:r>
              <a:rPr lang="es-ES" dirty="0" smtClean="0"/>
              <a:t>protegidas. </a:t>
            </a:r>
            <a:r>
              <a:rPr lang="es-CO" dirty="0"/>
              <a:t>La actitud de las autoridades municipales, con respecto a su zona rural con jurisdicción de áreas protegidas, suele ser de </a:t>
            </a:r>
            <a:r>
              <a:rPr lang="es-CO" dirty="0" smtClean="0"/>
              <a:t>desatención.</a:t>
            </a:r>
            <a:endParaRPr lang="es-ES" dirty="0" smtClean="0"/>
          </a:p>
          <a:p>
            <a:pPr algn="just"/>
            <a:endParaRPr lang="es-CO" dirty="0" smtClean="0"/>
          </a:p>
          <a:p>
            <a:pPr algn="just"/>
            <a:endParaRPr lang="es-CO" dirty="0" smtClean="0"/>
          </a:p>
          <a:p>
            <a:pPr algn="just"/>
            <a:endParaRPr lang="es-CO" dirty="0" smtClean="0"/>
          </a:p>
          <a:p>
            <a:pPr algn="just"/>
            <a:endParaRPr lang="es-CO" dirty="0" smtClean="0"/>
          </a:p>
          <a:p>
            <a:pPr marL="0" indent="0" algn="just">
              <a:buNone/>
            </a:pPr>
            <a:endParaRPr lang="es-CO" dirty="0" smtClean="0"/>
          </a:p>
          <a:p>
            <a:pPr algn="just"/>
            <a:endParaRPr lang="es-CO" dirty="0" smtClean="0"/>
          </a:p>
          <a:p>
            <a:pPr algn="just"/>
            <a:endParaRPr lang="es-CO" dirty="0" smtClean="0"/>
          </a:p>
          <a:p>
            <a:pPr marL="0" indent="0" algn="just">
              <a:buNone/>
            </a:pPr>
            <a:endParaRPr lang="es-CO" dirty="0" smtClean="0"/>
          </a:p>
          <a:p>
            <a:pPr algn="just"/>
            <a:endParaRPr lang="es-CO" dirty="0" smtClean="0"/>
          </a:p>
        </p:txBody>
      </p:sp>
    </p:spTree>
    <p:extLst>
      <p:ext uri="{BB962C8B-B14F-4D97-AF65-F5344CB8AC3E}">
        <p14:creationId xmlns:p14="http://schemas.microsoft.com/office/powerpoint/2010/main" val="1929850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548680"/>
            <a:ext cx="9036496" cy="6048672"/>
          </a:xfrm>
        </p:spPr>
        <p:txBody>
          <a:bodyPr>
            <a:normAutofit lnSpcReduction="10000"/>
          </a:bodyPr>
          <a:lstStyle/>
          <a:p>
            <a:pPr marL="0" indent="0" algn="ctr">
              <a:buNone/>
            </a:pPr>
            <a:r>
              <a:rPr lang="es-CO" dirty="0" smtClean="0"/>
              <a:t>Conflictos de uso de la tierra y territorialidad</a:t>
            </a:r>
          </a:p>
          <a:p>
            <a:pPr algn="just"/>
            <a:r>
              <a:rPr lang="es-ES" dirty="0"/>
              <a:t>Además las autoridades locales, perciben como una desventaja tener en su territorio áreas protegidas ya que al no existir propiedad privada y prohibiciones a las actividades agropecuarias, es imposible financiar los costos de provisión de estos servicios e infraestructura, a través del impuesto predial y del impuesto de industria y comercio</a:t>
            </a:r>
            <a:r>
              <a:rPr lang="es-ES" dirty="0" smtClean="0"/>
              <a:t>.</a:t>
            </a:r>
          </a:p>
          <a:p>
            <a:pPr algn="just"/>
            <a:r>
              <a:rPr lang="es-ES" dirty="0"/>
              <a:t>Luego de la firma del acuerdo de paz entre el gobierno nacional y el grupo guerrillero de las FARC-EP, el escenario para la estabilización territorial de los campesinos en áreas de protección ambiental</a:t>
            </a:r>
            <a:r>
              <a:rPr lang="es-ES" dirty="0" smtClean="0"/>
              <a:t>, ha cambiado.</a:t>
            </a:r>
            <a:endParaRPr lang="es-CO" dirty="0" smtClean="0"/>
          </a:p>
          <a:p>
            <a:pPr algn="just"/>
            <a:endParaRPr lang="es-CO" dirty="0" smtClean="0"/>
          </a:p>
          <a:p>
            <a:pPr algn="just"/>
            <a:endParaRPr lang="es-CO" dirty="0" smtClean="0"/>
          </a:p>
          <a:p>
            <a:pPr algn="just"/>
            <a:endParaRPr lang="es-CO" dirty="0" smtClean="0"/>
          </a:p>
          <a:p>
            <a:pPr marL="0" indent="0" algn="just">
              <a:buNone/>
            </a:pPr>
            <a:endParaRPr lang="es-CO" dirty="0" smtClean="0"/>
          </a:p>
          <a:p>
            <a:pPr algn="just"/>
            <a:endParaRPr lang="es-CO" dirty="0" smtClean="0"/>
          </a:p>
          <a:p>
            <a:pPr algn="just"/>
            <a:endParaRPr lang="es-CO" dirty="0" smtClean="0"/>
          </a:p>
          <a:p>
            <a:pPr marL="0" indent="0" algn="just">
              <a:buNone/>
            </a:pPr>
            <a:endParaRPr lang="es-CO" dirty="0" smtClean="0"/>
          </a:p>
          <a:p>
            <a:pPr algn="just"/>
            <a:endParaRPr lang="es-CO" dirty="0" smtClean="0"/>
          </a:p>
        </p:txBody>
      </p:sp>
    </p:spTree>
    <p:extLst>
      <p:ext uri="{BB962C8B-B14F-4D97-AF65-F5344CB8AC3E}">
        <p14:creationId xmlns:p14="http://schemas.microsoft.com/office/powerpoint/2010/main" val="2723107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548680"/>
            <a:ext cx="9036496" cy="6048672"/>
          </a:xfrm>
        </p:spPr>
        <p:txBody>
          <a:bodyPr>
            <a:normAutofit fontScale="85000" lnSpcReduction="10000"/>
          </a:bodyPr>
          <a:lstStyle/>
          <a:p>
            <a:pPr marL="0" indent="0" algn="ctr">
              <a:buNone/>
            </a:pPr>
            <a:r>
              <a:rPr lang="es-CO" dirty="0" smtClean="0"/>
              <a:t>Conflictos de uso de la tierra y territorialidad</a:t>
            </a:r>
          </a:p>
          <a:p>
            <a:pPr algn="just"/>
            <a:r>
              <a:rPr lang="es-CO" dirty="0"/>
              <a:t>En la serranía de Perijá, sin embargo, la posibilidad de creación de una ZRC, ha sido fuente de conflictos entre campesinos y la etnia </a:t>
            </a:r>
            <a:r>
              <a:rPr lang="es-CO" dirty="0" err="1"/>
              <a:t>Yukpa</a:t>
            </a:r>
            <a:r>
              <a:rPr lang="es-CO" dirty="0"/>
              <a:t>.</a:t>
            </a:r>
            <a:r>
              <a:rPr lang="es-ES" dirty="0" smtClean="0"/>
              <a:t>Luego </a:t>
            </a:r>
            <a:r>
              <a:rPr lang="es-ES" dirty="0"/>
              <a:t>de la firma del acuerdo de paz entre el gobierno nacional y el grupo guerrillero de las FARC-EP, el escenario para la estabilización territorial de los campesinos en áreas de protección ambiental</a:t>
            </a:r>
            <a:r>
              <a:rPr lang="es-ES" dirty="0" smtClean="0"/>
              <a:t>, ha cambiado.</a:t>
            </a:r>
          </a:p>
          <a:p>
            <a:pPr algn="just"/>
            <a:r>
              <a:rPr lang="es-CO" dirty="0"/>
              <a:t>L</a:t>
            </a:r>
            <a:r>
              <a:rPr lang="es-CO" dirty="0" smtClean="0"/>
              <a:t>os </a:t>
            </a:r>
            <a:r>
              <a:rPr lang="es-CO" dirty="0"/>
              <a:t>campesinos se perciben como un grupo social íntimamente vinculado a los territorios que han ocupado por décadas. A pesar de que se les ofrece la opción del reasentamiento en tierras en donde probablemente estarían mejor, pues podrían obtener derechos de propiedad, lo que no pueden lograr en un área protegida, el desarraigo y la pérdida de sus vínculos con su comunidad no los compensan de ninguna manera. </a:t>
            </a:r>
            <a:endParaRPr lang="es-CO" dirty="0" smtClean="0"/>
          </a:p>
          <a:p>
            <a:pPr algn="just"/>
            <a:endParaRPr lang="es-CO" dirty="0" smtClean="0"/>
          </a:p>
          <a:p>
            <a:pPr algn="just"/>
            <a:endParaRPr lang="es-CO" dirty="0" smtClean="0"/>
          </a:p>
          <a:p>
            <a:pPr algn="just"/>
            <a:endParaRPr lang="es-CO" dirty="0" smtClean="0"/>
          </a:p>
          <a:p>
            <a:pPr marL="0" indent="0" algn="just">
              <a:buNone/>
            </a:pPr>
            <a:endParaRPr lang="es-CO" dirty="0" smtClean="0"/>
          </a:p>
          <a:p>
            <a:pPr algn="just"/>
            <a:endParaRPr lang="es-CO" dirty="0" smtClean="0"/>
          </a:p>
          <a:p>
            <a:pPr algn="just"/>
            <a:endParaRPr lang="es-CO" dirty="0" smtClean="0"/>
          </a:p>
          <a:p>
            <a:pPr marL="0" indent="0" algn="just">
              <a:buNone/>
            </a:pPr>
            <a:endParaRPr lang="es-CO" dirty="0" smtClean="0"/>
          </a:p>
          <a:p>
            <a:pPr algn="just"/>
            <a:endParaRPr lang="es-CO" dirty="0" smtClean="0"/>
          </a:p>
        </p:txBody>
      </p:sp>
    </p:spTree>
    <p:extLst>
      <p:ext uri="{BB962C8B-B14F-4D97-AF65-F5344CB8AC3E}">
        <p14:creationId xmlns:p14="http://schemas.microsoft.com/office/powerpoint/2010/main" val="218087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548680"/>
            <a:ext cx="9036496" cy="6048672"/>
          </a:xfrm>
        </p:spPr>
        <p:txBody>
          <a:bodyPr>
            <a:normAutofit/>
          </a:bodyPr>
          <a:lstStyle/>
          <a:p>
            <a:pPr marL="0" indent="0" algn="ctr">
              <a:buNone/>
            </a:pPr>
            <a:r>
              <a:rPr lang="es-CO" dirty="0" smtClean="0"/>
              <a:t>Conflictos de uso de la tierra y territorialidad</a:t>
            </a:r>
          </a:p>
          <a:p>
            <a:pPr algn="just"/>
            <a:r>
              <a:rPr lang="es-CO" dirty="0"/>
              <a:t>Los campesinos, además se identifican como un colectivo cultural que reclama una territorialidad, equiparable a los grupos indígenas. </a:t>
            </a:r>
            <a:endParaRPr lang="es-CO" dirty="0" smtClean="0"/>
          </a:p>
          <a:p>
            <a:pPr algn="just"/>
            <a:r>
              <a:rPr lang="es-CO" dirty="0" smtClean="0"/>
              <a:t> </a:t>
            </a:r>
            <a:r>
              <a:rPr lang="es-ES" dirty="0"/>
              <a:t>Otras tensiones que genera el uso del territorio o sus expectativas de uso, es el modelo neo-</a:t>
            </a:r>
            <a:r>
              <a:rPr lang="es-ES" dirty="0" err="1"/>
              <a:t>extractivista</a:t>
            </a:r>
            <a:r>
              <a:rPr lang="es-ES" dirty="0"/>
              <a:t> de la minería. En la zona de amortiguamiento del Parque Natural Nacional de la Sierra Nevada de Santa Marta existen solicitudes mineras y en la Serranía del Perijá títulos y solicitudes mineras</a:t>
            </a:r>
            <a:endParaRPr lang="es-CO" dirty="0" smtClean="0"/>
          </a:p>
          <a:p>
            <a:pPr algn="just"/>
            <a:endParaRPr lang="es-CO" dirty="0" smtClean="0"/>
          </a:p>
          <a:p>
            <a:pPr algn="just"/>
            <a:endParaRPr lang="es-CO" dirty="0" smtClean="0"/>
          </a:p>
          <a:p>
            <a:pPr algn="just"/>
            <a:endParaRPr lang="es-CO" dirty="0" smtClean="0"/>
          </a:p>
          <a:p>
            <a:pPr marL="0" indent="0" algn="just">
              <a:buNone/>
            </a:pPr>
            <a:endParaRPr lang="es-CO" dirty="0" smtClean="0"/>
          </a:p>
          <a:p>
            <a:pPr algn="just"/>
            <a:endParaRPr lang="es-CO" dirty="0" smtClean="0"/>
          </a:p>
          <a:p>
            <a:pPr algn="just"/>
            <a:endParaRPr lang="es-CO" dirty="0" smtClean="0"/>
          </a:p>
          <a:p>
            <a:pPr marL="0" indent="0" algn="just">
              <a:buNone/>
            </a:pPr>
            <a:endParaRPr lang="es-CO" dirty="0" smtClean="0"/>
          </a:p>
          <a:p>
            <a:pPr algn="just"/>
            <a:endParaRPr lang="es-CO" dirty="0" smtClean="0"/>
          </a:p>
        </p:txBody>
      </p:sp>
    </p:spTree>
    <p:extLst>
      <p:ext uri="{BB962C8B-B14F-4D97-AF65-F5344CB8AC3E}">
        <p14:creationId xmlns:p14="http://schemas.microsoft.com/office/powerpoint/2010/main" val="2595525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548680"/>
            <a:ext cx="9036496" cy="6048672"/>
          </a:xfrm>
        </p:spPr>
        <p:txBody>
          <a:bodyPr>
            <a:normAutofit/>
          </a:bodyPr>
          <a:lstStyle/>
          <a:p>
            <a:pPr marL="0" indent="0" algn="ctr">
              <a:buNone/>
            </a:pPr>
            <a:r>
              <a:rPr lang="es-CO" dirty="0" smtClean="0"/>
              <a:t>Conflictos de uso de la tierra y territorialidad</a:t>
            </a:r>
          </a:p>
          <a:p>
            <a:pPr algn="just"/>
            <a:endParaRPr lang="es-CO" dirty="0" smtClean="0"/>
          </a:p>
          <a:p>
            <a:pPr algn="just"/>
            <a:endParaRPr lang="es-CO" dirty="0" smtClean="0"/>
          </a:p>
          <a:p>
            <a:pPr algn="just"/>
            <a:endParaRPr lang="es-CO" dirty="0" smtClean="0"/>
          </a:p>
          <a:p>
            <a:pPr marL="0" indent="0" algn="just">
              <a:buNone/>
            </a:pPr>
            <a:endParaRPr lang="es-CO" dirty="0" smtClean="0"/>
          </a:p>
          <a:p>
            <a:pPr algn="just"/>
            <a:endParaRPr lang="es-CO" dirty="0" smtClean="0"/>
          </a:p>
          <a:p>
            <a:pPr algn="just"/>
            <a:endParaRPr lang="es-CO" dirty="0" smtClean="0"/>
          </a:p>
          <a:p>
            <a:pPr marL="0" indent="0" algn="just">
              <a:buNone/>
            </a:pPr>
            <a:endParaRPr lang="es-CO" dirty="0" smtClean="0"/>
          </a:p>
          <a:p>
            <a:pPr algn="just"/>
            <a:endParaRPr lang="es-CO" dirty="0" smtClean="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2426335" y="2002155"/>
            <a:ext cx="4291330" cy="2853690"/>
          </a:xfrm>
          <a:prstGeom prst="rect">
            <a:avLst/>
          </a:prstGeom>
        </p:spPr>
      </p:pic>
    </p:spTree>
    <p:extLst>
      <p:ext uri="{BB962C8B-B14F-4D97-AF65-F5344CB8AC3E}">
        <p14:creationId xmlns:p14="http://schemas.microsoft.com/office/powerpoint/2010/main" val="3002645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548680"/>
            <a:ext cx="9036496" cy="6048672"/>
          </a:xfrm>
        </p:spPr>
        <p:txBody>
          <a:bodyPr>
            <a:normAutofit fontScale="92500" lnSpcReduction="10000"/>
          </a:bodyPr>
          <a:lstStyle/>
          <a:p>
            <a:pPr marL="0" indent="0" algn="ctr">
              <a:buNone/>
            </a:pPr>
            <a:r>
              <a:rPr lang="es-CO" dirty="0" smtClean="0"/>
              <a:t>Planes y la coordinación</a:t>
            </a:r>
          </a:p>
          <a:p>
            <a:pPr algn="just"/>
            <a:r>
              <a:rPr lang="es-ES" dirty="0" smtClean="0"/>
              <a:t>Sinnúmeros </a:t>
            </a:r>
            <a:r>
              <a:rPr lang="es-ES" dirty="0"/>
              <a:t>de planes: los planes de ordenamiento territorial de los departamentos y municipios, los planes de vida de las comunidades indígenas, el plan de manejo del parque natural nacional Sierra Nevada de Santa Marta, los planes de manejo de las cuencas hidrográficas, el plan de manejo de la unidad ambiental costera, plan de manejo de los páramos, el plan de manejo de la reserva de la biósfera de la Sierra Nevada de Santa Marta, plan sectorial del turismo, planes de gestión ambiental de las Corporaciones Autónomas de La Guajira, Cesar y Magdalena, el plan de cambio climático y el plan de gestión del riesgo.</a:t>
            </a:r>
            <a:endParaRPr lang="es-CO" dirty="0" smtClean="0"/>
          </a:p>
          <a:p>
            <a:pPr algn="just"/>
            <a:endParaRPr lang="es-CO" dirty="0" smtClean="0"/>
          </a:p>
          <a:p>
            <a:pPr algn="just"/>
            <a:endParaRPr lang="es-CO" dirty="0" smtClean="0"/>
          </a:p>
          <a:p>
            <a:pPr marL="0" indent="0" algn="just">
              <a:buNone/>
            </a:pPr>
            <a:endParaRPr lang="es-CO" dirty="0" smtClean="0"/>
          </a:p>
          <a:p>
            <a:pPr algn="just"/>
            <a:endParaRPr lang="es-CO" dirty="0" smtClean="0"/>
          </a:p>
          <a:p>
            <a:pPr algn="just"/>
            <a:endParaRPr lang="es-CO" dirty="0" smtClean="0"/>
          </a:p>
          <a:p>
            <a:pPr marL="0" indent="0" algn="just">
              <a:buNone/>
            </a:pPr>
            <a:endParaRPr lang="es-CO" dirty="0" smtClean="0"/>
          </a:p>
          <a:p>
            <a:pPr algn="just"/>
            <a:endParaRPr lang="es-CO" dirty="0" smtClean="0"/>
          </a:p>
        </p:txBody>
      </p:sp>
    </p:spTree>
    <p:extLst>
      <p:ext uri="{BB962C8B-B14F-4D97-AF65-F5344CB8AC3E}">
        <p14:creationId xmlns:p14="http://schemas.microsoft.com/office/powerpoint/2010/main" val="1032414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548680"/>
            <a:ext cx="9036496" cy="6048672"/>
          </a:xfrm>
        </p:spPr>
        <p:txBody>
          <a:bodyPr>
            <a:normAutofit/>
          </a:bodyPr>
          <a:lstStyle/>
          <a:p>
            <a:pPr marL="0" indent="0" algn="ctr">
              <a:buNone/>
            </a:pPr>
            <a:r>
              <a:rPr lang="es-CO" dirty="0" smtClean="0"/>
              <a:t>Planes y la coordinación</a:t>
            </a:r>
          </a:p>
          <a:p>
            <a:pPr algn="just"/>
            <a:r>
              <a:rPr lang="es-CO" dirty="0"/>
              <a:t>Este listado de planes y la diversidad de instituciones involucradas demandan de grandes recursos de coordinación interinstitucional en el territorio, y de sus capacidades dependerá que se logre construir el estado en la región, que es lo mismo que construir la paz (</a:t>
            </a:r>
            <a:r>
              <a:rPr lang="es-CO" dirty="0" err="1"/>
              <a:t>Call</a:t>
            </a:r>
            <a:r>
              <a:rPr lang="es-CO" dirty="0"/>
              <a:t>, &amp; </a:t>
            </a:r>
            <a:r>
              <a:rPr lang="es-CO" dirty="0" err="1"/>
              <a:t>Wyeth</a:t>
            </a:r>
            <a:r>
              <a:rPr lang="es-CO" dirty="0"/>
              <a:t>, 2008; </a:t>
            </a:r>
            <a:r>
              <a:rPr lang="es-CO" dirty="0" err="1"/>
              <a:t>Rubin</a:t>
            </a:r>
            <a:r>
              <a:rPr lang="es-CO" dirty="0"/>
              <a:t>, 2006; Rocha </a:t>
            </a:r>
            <a:r>
              <a:rPr lang="es-CO" dirty="0" err="1"/>
              <a:t>Menocal</a:t>
            </a:r>
            <a:r>
              <a:rPr lang="es-CO" dirty="0"/>
              <a:t>, A, 2011). </a:t>
            </a:r>
          </a:p>
          <a:p>
            <a:pPr marL="0" indent="0" algn="just">
              <a:buNone/>
            </a:pPr>
            <a:endParaRPr lang="es-CO" dirty="0" smtClean="0"/>
          </a:p>
          <a:p>
            <a:pPr algn="just"/>
            <a:endParaRPr lang="es-CO" dirty="0" smtClean="0"/>
          </a:p>
          <a:p>
            <a:pPr algn="just"/>
            <a:endParaRPr lang="es-CO" dirty="0" smtClean="0"/>
          </a:p>
          <a:p>
            <a:pPr marL="0" indent="0" algn="just">
              <a:buNone/>
            </a:pPr>
            <a:endParaRPr lang="es-CO" dirty="0" smtClean="0"/>
          </a:p>
          <a:p>
            <a:pPr algn="just"/>
            <a:endParaRPr lang="es-CO" dirty="0" smtClean="0"/>
          </a:p>
          <a:p>
            <a:pPr algn="just"/>
            <a:endParaRPr lang="es-CO" dirty="0" smtClean="0"/>
          </a:p>
          <a:p>
            <a:pPr marL="0" indent="0" algn="just">
              <a:buNone/>
            </a:pPr>
            <a:endParaRPr lang="es-CO" dirty="0" smtClean="0"/>
          </a:p>
          <a:p>
            <a:pPr algn="just"/>
            <a:endParaRPr lang="es-CO" dirty="0" smtClean="0"/>
          </a:p>
        </p:txBody>
      </p:sp>
    </p:spTree>
    <p:extLst>
      <p:ext uri="{BB962C8B-B14F-4D97-AF65-F5344CB8AC3E}">
        <p14:creationId xmlns:p14="http://schemas.microsoft.com/office/powerpoint/2010/main" val="639334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579296" cy="1143000"/>
          </a:xfrm>
        </p:spPr>
        <p:txBody>
          <a:bodyPr>
            <a:normAutofit/>
          </a:bodyPr>
          <a:lstStyle/>
          <a:p>
            <a:r>
              <a:rPr lang="es-CO" sz="3000" dirty="0" smtClean="0"/>
              <a:t>CONTENIDO</a:t>
            </a:r>
            <a:endParaRPr lang="es-CO" sz="3000" dirty="0"/>
          </a:p>
        </p:txBody>
      </p:sp>
      <p:sp>
        <p:nvSpPr>
          <p:cNvPr id="3" name="2 Marcador de contenido"/>
          <p:cNvSpPr>
            <a:spLocks noGrp="1"/>
          </p:cNvSpPr>
          <p:nvPr>
            <p:ph idx="1"/>
          </p:nvPr>
        </p:nvSpPr>
        <p:spPr>
          <a:xfrm>
            <a:off x="107504" y="1600200"/>
            <a:ext cx="9036496" cy="5141168"/>
          </a:xfrm>
        </p:spPr>
        <p:txBody>
          <a:bodyPr>
            <a:normAutofit/>
          </a:bodyPr>
          <a:lstStyle/>
          <a:p>
            <a:pPr marL="0" indent="0" algn="just">
              <a:buNone/>
            </a:pPr>
            <a:r>
              <a:rPr lang="es-CO" dirty="0" smtClean="0"/>
              <a:t>I. Lógica geográfica de la guerra y bajo desarrollo</a:t>
            </a:r>
          </a:p>
          <a:p>
            <a:pPr marL="0" indent="0" algn="just">
              <a:buNone/>
            </a:pPr>
            <a:endParaRPr lang="es-CO" dirty="0" smtClean="0"/>
          </a:p>
          <a:p>
            <a:pPr marL="0" indent="0" algn="just">
              <a:buNone/>
            </a:pPr>
            <a:r>
              <a:rPr lang="es-CO" dirty="0" smtClean="0"/>
              <a:t>II. Lógica geográfica de la paz y desarrollo rural con enfoque territorial</a:t>
            </a:r>
          </a:p>
          <a:p>
            <a:pPr marL="0" indent="0" algn="just">
              <a:buNone/>
            </a:pPr>
            <a:endParaRPr lang="es-CO" dirty="0" smtClean="0"/>
          </a:p>
          <a:p>
            <a:pPr marL="0" indent="0" algn="just">
              <a:buNone/>
            </a:pPr>
            <a:r>
              <a:rPr lang="es-CO" dirty="0" smtClean="0"/>
              <a:t>III. </a:t>
            </a:r>
            <a:r>
              <a:rPr lang="es-ES" dirty="0"/>
              <a:t>Retos al llevar a la práctica la planeación con enfoque </a:t>
            </a:r>
            <a:r>
              <a:rPr lang="es-ES" dirty="0" smtClean="0"/>
              <a:t>territorial: Sierra Nevada de Santa Marta-Serranía </a:t>
            </a:r>
            <a:r>
              <a:rPr lang="es-ES" smtClean="0"/>
              <a:t>del Perijá</a:t>
            </a:r>
            <a:endParaRPr lang="es-CO" dirty="0" smtClean="0"/>
          </a:p>
          <a:p>
            <a:pPr marL="0" indent="0" algn="just">
              <a:buNone/>
            </a:pPr>
            <a:endParaRPr lang="es-CO" dirty="0" smtClean="0"/>
          </a:p>
          <a:p>
            <a:pPr algn="just"/>
            <a:endParaRPr lang="es-CO" dirty="0" smtClean="0"/>
          </a:p>
        </p:txBody>
      </p:sp>
    </p:spTree>
    <p:extLst>
      <p:ext uri="{BB962C8B-B14F-4D97-AF65-F5344CB8AC3E}">
        <p14:creationId xmlns:p14="http://schemas.microsoft.com/office/powerpoint/2010/main" val="355039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2780928"/>
            <a:ext cx="9036496" cy="1944216"/>
          </a:xfrm>
        </p:spPr>
        <p:txBody>
          <a:bodyPr>
            <a:normAutofit/>
          </a:bodyPr>
          <a:lstStyle/>
          <a:p>
            <a:pPr marL="0" indent="0" algn="ctr">
              <a:buNone/>
            </a:pPr>
            <a:r>
              <a:rPr lang="es-CO" dirty="0" smtClean="0"/>
              <a:t>I. Lógica geográfica de la guerra y subdesarrollo territorial</a:t>
            </a:r>
          </a:p>
          <a:p>
            <a:pPr marL="0" indent="0" algn="just">
              <a:buNone/>
            </a:pPr>
            <a:endParaRPr lang="es-CO" dirty="0" smtClean="0"/>
          </a:p>
          <a:p>
            <a:pPr marL="0" indent="0" algn="just">
              <a:buNone/>
            </a:pPr>
            <a:endParaRPr lang="es-CO" dirty="0" smtClean="0"/>
          </a:p>
          <a:p>
            <a:pPr algn="just"/>
            <a:endParaRPr lang="es-CO" dirty="0" smtClean="0"/>
          </a:p>
        </p:txBody>
      </p:sp>
    </p:spTree>
    <p:extLst>
      <p:ext uri="{BB962C8B-B14F-4D97-AF65-F5344CB8AC3E}">
        <p14:creationId xmlns:p14="http://schemas.microsoft.com/office/powerpoint/2010/main" val="4094685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09" y="-27709"/>
            <a:ext cx="8579296" cy="792413"/>
          </a:xfrm>
        </p:spPr>
        <p:txBody>
          <a:bodyPr>
            <a:normAutofit/>
          </a:bodyPr>
          <a:lstStyle/>
          <a:p>
            <a:r>
              <a:rPr lang="es-CO" sz="3000" dirty="0" smtClean="0"/>
              <a:t>La lógica geográfica de la guerra</a:t>
            </a:r>
            <a:endParaRPr lang="es-CO" sz="3000" dirty="0"/>
          </a:p>
        </p:txBody>
      </p:sp>
      <p:sp>
        <p:nvSpPr>
          <p:cNvPr id="4" name="3 Rectángulo"/>
          <p:cNvSpPr/>
          <p:nvPr/>
        </p:nvSpPr>
        <p:spPr>
          <a:xfrm>
            <a:off x="179512" y="841089"/>
            <a:ext cx="24122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solidFill>
                  <a:schemeClr val="tx1"/>
                </a:solidFill>
              </a:rPr>
              <a:t>TIERRA</a:t>
            </a:r>
            <a:endParaRPr lang="es-CO" sz="1600" dirty="0">
              <a:solidFill>
                <a:schemeClr val="tx1"/>
              </a:solidFill>
            </a:endParaRPr>
          </a:p>
        </p:txBody>
      </p:sp>
      <p:sp>
        <p:nvSpPr>
          <p:cNvPr id="7" name="6 Flecha derecha"/>
          <p:cNvSpPr/>
          <p:nvPr/>
        </p:nvSpPr>
        <p:spPr>
          <a:xfrm>
            <a:off x="2591780" y="1084116"/>
            <a:ext cx="774086" cy="30603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Elipse"/>
          <p:cNvSpPr/>
          <p:nvPr/>
        </p:nvSpPr>
        <p:spPr>
          <a:xfrm>
            <a:off x="179512" y="1637255"/>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concentración</a:t>
            </a:r>
            <a:endParaRPr lang="es-CO" sz="1500" dirty="0"/>
          </a:p>
        </p:txBody>
      </p:sp>
      <p:sp>
        <p:nvSpPr>
          <p:cNvPr id="16" name="15 Rectángulo"/>
          <p:cNvSpPr/>
          <p:nvPr/>
        </p:nvSpPr>
        <p:spPr>
          <a:xfrm>
            <a:off x="6571107" y="845167"/>
            <a:ext cx="24122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POBLACIÓN</a:t>
            </a:r>
            <a:endParaRPr lang="es-CO" sz="1600" dirty="0"/>
          </a:p>
        </p:txBody>
      </p:sp>
      <p:sp>
        <p:nvSpPr>
          <p:cNvPr id="18" name="17 Rectángulo"/>
          <p:cNvSpPr/>
          <p:nvPr/>
        </p:nvSpPr>
        <p:spPr>
          <a:xfrm>
            <a:off x="3365866" y="841089"/>
            <a:ext cx="24122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TERRITORIO</a:t>
            </a:r>
            <a:endParaRPr lang="es-CO" sz="1600" dirty="0"/>
          </a:p>
        </p:txBody>
      </p:sp>
      <p:sp>
        <p:nvSpPr>
          <p:cNvPr id="21" name="20 Flecha derecha"/>
          <p:cNvSpPr/>
          <p:nvPr/>
        </p:nvSpPr>
        <p:spPr>
          <a:xfrm>
            <a:off x="5778134" y="1124497"/>
            <a:ext cx="774086" cy="30603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Elipse"/>
          <p:cNvSpPr/>
          <p:nvPr/>
        </p:nvSpPr>
        <p:spPr>
          <a:xfrm>
            <a:off x="6692967" y="1637255"/>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Colaboradores grupos armados ilegales y coacción</a:t>
            </a:r>
            <a:endParaRPr lang="es-CO" sz="1500" dirty="0"/>
          </a:p>
        </p:txBody>
      </p:sp>
      <p:sp>
        <p:nvSpPr>
          <p:cNvPr id="20" name="7 Elipse"/>
          <p:cNvSpPr/>
          <p:nvPr/>
        </p:nvSpPr>
        <p:spPr>
          <a:xfrm>
            <a:off x="3544250" y="2799824"/>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Oportunidades para gobiernos de los grupos armados ilegales</a:t>
            </a:r>
            <a:endParaRPr lang="es-CO" sz="1500" dirty="0"/>
          </a:p>
        </p:txBody>
      </p:sp>
      <p:sp>
        <p:nvSpPr>
          <p:cNvPr id="25" name="7 Elipse"/>
          <p:cNvSpPr/>
          <p:nvPr/>
        </p:nvSpPr>
        <p:spPr>
          <a:xfrm>
            <a:off x="301372" y="2772374"/>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Colonización ecosistemas frágiles</a:t>
            </a:r>
            <a:endParaRPr lang="es-CO" sz="1500" dirty="0"/>
          </a:p>
        </p:txBody>
      </p:sp>
      <p:sp>
        <p:nvSpPr>
          <p:cNvPr id="17" name="7 Elipse"/>
          <p:cNvSpPr/>
          <p:nvPr/>
        </p:nvSpPr>
        <p:spPr>
          <a:xfrm>
            <a:off x="3398280" y="1660627"/>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Ausencia del estado</a:t>
            </a:r>
            <a:endParaRPr lang="es-CO" sz="1500" dirty="0"/>
          </a:p>
        </p:txBody>
      </p:sp>
      <p:sp>
        <p:nvSpPr>
          <p:cNvPr id="19" name="7 Elipse"/>
          <p:cNvSpPr/>
          <p:nvPr/>
        </p:nvSpPr>
        <p:spPr>
          <a:xfrm>
            <a:off x="3526525" y="3910237"/>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Simbiosis Narcotráfico-grupos armados</a:t>
            </a:r>
          </a:p>
          <a:p>
            <a:pPr algn="ctr"/>
            <a:endParaRPr lang="es-CO" sz="1500" dirty="0"/>
          </a:p>
        </p:txBody>
      </p:sp>
      <p:sp>
        <p:nvSpPr>
          <p:cNvPr id="24" name="7 Elipse"/>
          <p:cNvSpPr/>
          <p:nvPr/>
        </p:nvSpPr>
        <p:spPr>
          <a:xfrm>
            <a:off x="283647" y="3827193"/>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Cultivos ilícitos</a:t>
            </a:r>
            <a:endParaRPr lang="es-CO" sz="1500" dirty="0"/>
          </a:p>
        </p:txBody>
      </p:sp>
      <p:sp>
        <p:nvSpPr>
          <p:cNvPr id="26" name="36 Rectángulo"/>
          <p:cNvSpPr/>
          <p:nvPr/>
        </p:nvSpPr>
        <p:spPr>
          <a:xfrm>
            <a:off x="406672" y="5109949"/>
            <a:ext cx="8465979" cy="767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Selvas, bosques, fronteras, campesinos pobres, salida al mar, débil presencia del Estado </a:t>
            </a:r>
            <a:endParaRPr lang="es-CO" sz="1400" dirty="0"/>
          </a:p>
        </p:txBody>
      </p:sp>
      <p:sp>
        <p:nvSpPr>
          <p:cNvPr id="28" name="36 Rectángulo"/>
          <p:cNvSpPr/>
          <p:nvPr/>
        </p:nvSpPr>
        <p:spPr>
          <a:xfrm>
            <a:off x="490427" y="6008767"/>
            <a:ext cx="8465979" cy="767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Consecuencias de la guerra: refuerzo de la concentración de la propiedad de la tierra, desplazamiento forzado, pérdida de capital social, uso irracional  de la tierra (ganadería extensiva).</a:t>
            </a:r>
            <a:endParaRPr lang="es-CO" sz="1400" dirty="0"/>
          </a:p>
        </p:txBody>
      </p:sp>
      <p:sp>
        <p:nvSpPr>
          <p:cNvPr id="29" name="22 Elipse"/>
          <p:cNvSpPr/>
          <p:nvPr/>
        </p:nvSpPr>
        <p:spPr>
          <a:xfrm>
            <a:off x="6372200" y="2749002"/>
            <a:ext cx="2601201"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Gobernar una población</a:t>
            </a:r>
            <a:endParaRPr lang="es-CO" sz="1500" dirty="0"/>
          </a:p>
          <a:p>
            <a:pPr algn="ctr"/>
            <a:r>
              <a:rPr lang="es-CO" sz="1500" dirty="0" smtClean="0"/>
              <a:t>Impuestos(extorsión)</a:t>
            </a:r>
            <a:endParaRPr lang="es-CO" sz="1500" dirty="0"/>
          </a:p>
        </p:txBody>
      </p:sp>
      <p:sp>
        <p:nvSpPr>
          <p:cNvPr id="30" name="22 Elipse"/>
          <p:cNvSpPr/>
          <p:nvPr/>
        </p:nvSpPr>
        <p:spPr>
          <a:xfrm>
            <a:off x="6692967" y="3969890"/>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Reglas de juego basadas en la desconfianza y el miedo</a:t>
            </a:r>
            <a:endParaRPr lang="es-CO" sz="1500" dirty="0"/>
          </a:p>
        </p:txBody>
      </p:sp>
    </p:spTree>
    <p:extLst>
      <p:ext uri="{BB962C8B-B14F-4D97-AF65-F5344CB8AC3E}">
        <p14:creationId xmlns:p14="http://schemas.microsoft.com/office/powerpoint/2010/main" val="551392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80728"/>
          </a:xfrm>
        </p:spPr>
        <p:txBody>
          <a:bodyPr>
            <a:noAutofit/>
          </a:bodyPr>
          <a:lstStyle/>
          <a:p>
            <a:r>
              <a:rPr lang="es-CO" sz="2600" dirty="0" smtClean="0"/>
              <a:t>Uso de la tierra</a:t>
            </a:r>
            <a:endParaRPr lang="es-CO" sz="2600" dirty="0"/>
          </a:p>
        </p:txBody>
      </p:sp>
      <p:sp>
        <p:nvSpPr>
          <p:cNvPr id="3" name="2 Marcador de contenido"/>
          <p:cNvSpPr>
            <a:spLocks noGrp="1"/>
          </p:cNvSpPr>
          <p:nvPr>
            <p:ph idx="1"/>
          </p:nvPr>
        </p:nvSpPr>
        <p:spPr>
          <a:xfrm>
            <a:off x="107504" y="980728"/>
            <a:ext cx="8856984" cy="6048672"/>
          </a:xfrm>
        </p:spPr>
        <p:txBody>
          <a:bodyPr>
            <a:normAutofit/>
          </a:bodyPr>
          <a:lstStyle/>
          <a:p>
            <a:pPr algn="just"/>
            <a:endParaRPr lang="es-CO" sz="2400" dirty="0"/>
          </a:p>
          <a:p>
            <a:pPr algn="just"/>
            <a:endParaRPr lang="es-CO" sz="2800" dirty="0"/>
          </a:p>
          <a:p>
            <a:endParaRPr lang="es-CO"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170112" y="749617"/>
            <a:ext cx="4803775" cy="5358765"/>
          </a:xfrm>
          <a:prstGeom prst="rect">
            <a:avLst/>
          </a:prstGeom>
          <a:noFill/>
        </p:spPr>
      </p:pic>
    </p:spTree>
    <p:extLst>
      <p:ext uri="{BB962C8B-B14F-4D97-AF65-F5344CB8AC3E}">
        <p14:creationId xmlns:p14="http://schemas.microsoft.com/office/powerpoint/2010/main" val="1827171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2780928"/>
            <a:ext cx="9036496" cy="1944216"/>
          </a:xfrm>
        </p:spPr>
        <p:txBody>
          <a:bodyPr>
            <a:normAutofit/>
          </a:bodyPr>
          <a:lstStyle/>
          <a:p>
            <a:pPr marL="0" indent="0" algn="ctr">
              <a:buNone/>
            </a:pPr>
            <a:r>
              <a:rPr lang="es-CO" dirty="0" smtClean="0"/>
              <a:t>II. Lógica geográfica de la paz y el desarrollo territorial</a:t>
            </a:r>
          </a:p>
          <a:p>
            <a:pPr marL="0" indent="0" algn="just">
              <a:buNone/>
            </a:pPr>
            <a:endParaRPr lang="es-CO" dirty="0" smtClean="0"/>
          </a:p>
          <a:p>
            <a:pPr marL="0" indent="0" algn="just">
              <a:buNone/>
            </a:pPr>
            <a:endParaRPr lang="es-CO" dirty="0" smtClean="0"/>
          </a:p>
          <a:p>
            <a:pPr algn="just"/>
            <a:endParaRPr lang="es-CO" dirty="0" smtClean="0"/>
          </a:p>
        </p:txBody>
      </p:sp>
    </p:spTree>
    <p:extLst>
      <p:ext uri="{BB962C8B-B14F-4D97-AF65-F5344CB8AC3E}">
        <p14:creationId xmlns:p14="http://schemas.microsoft.com/office/powerpoint/2010/main" val="4205935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09" y="-27709"/>
            <a:ext cx="8579296" cy="792413"/>
          </a:xfrm>
        </p:spPr>
        <p:txBody>
          <a:bodyPr>
            <a:normAutofit/>
          </a:bodyPr>
          <a:lstStyle/>
          <a:p>
            <a:r>
              <a:rPr lang="es-CO" sz="3000" dirty="0" smtClean="0"/>
              <a:t>La lógica geográfica de la paz </a:t>
            </a:r>
            <a:endParaRPr lang="es-CO" sz="3000" dirty="0"/>
          </a:p>
        </p:txBody>
      </p:sp>
      <p:sp>
        <p:nvSpPr>
          <p:cNvPr id="4" name="3 Rectángulo"/>
          <p:cNvSpPr/>
          <p:nvPr/>
        </p:nvSpPr>
        <p:spPr>
          <a:xfrm>
            <a:off x="179512" y="841089"/>
            <a:ext cx="24122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solidFill>
                  <a:schemeClr val="tx1"/>
                </a:solidFill>
              </a:rPr>
              <a:t>TIERRA</a:t>
            </a:r>
            <a:endParaRPr lang="es-CO" sz="1600" dirty="0">
              <a:solidFill>
                <a:schemeClr val="tx1"/>
              </a:solidFill>
            </a:endParaRPr>
          </a:p>
        </p:txBody>
      </p:sp>
      <p:sp>
        <p:nvSpPr>
          <p:cNvPr id="7" name="6 Flecha derecha"/>
          <p:cNvSpPr/>
          <p:nvPr/>
        </p:nvSpPr>
        <p:spPr>
          <a:xfrm>
            <a:off x="2591780" y="1084116"/>
            <a:ext cx="774086" cy="30603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Elipse"/>
          <p:cNvSpPr/>
          <p:nvPr/>
        </p:nvSpPr>
        <p:spPr>
          <a:xfrm>
            <a:off x="179512" y="1637255"/>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Función ecológica y social de la propiedad</a:t>
            </a:r>
            <a:endParaRPr lang="es-CO" sz="1500" dirty="0"/>
          </a:p>
        </p:txBody>
      </p:sp>
      <p:sp>
        <p:nvSpPr>
          <p:cNvPr id="16" name="15 Rectángulo"/>
          <p:cNvSpPr/>
          <p:nvPr/>
        </p:nvSpPr>
        <p:spPr>
          <a:xfrm>
            <a:off x="6571107" y="845167"/>
            <a:ext cx="24122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POBLACIÓN</a:t>
            </a:r>
            <a:endParaRPr lang="es-CO" sz="1600" dirty="0"/>
          </a:p>
        </p:txBody>
      </p:sp>
      <p:sp>
        <p:nvSpPr>
          <p:cNvPr id="18" name="17 Rectángulo"/>
          <p:cNvSpPr/>
          <p:nvPr/>
        </p:nvSpPr>
        <p:spPr>
          <a:xfrm>
            <a:off x="3365866" y="841089"/>
            <a:ext cx="24122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TERRITORIO</a:t>
            </a:r>
            <a:endParaRPr lang="es-CO" sz="1600" dirty="0"/>
          </a:p>
        </p:txBody>
      </p:sp>
      <p:sp>
        <p:nvSpPr>
          <p:cNvPr id="21" name="20 Flecha derecha"/>
          <p:cNvSpPr/>
          <p:nvPr/>
        </p:nvSpPr>
        <p:spPr>
          <a:xfrm>
            <a:off x="5778134" y="1124497"/>
            <a:ext cx="774086" cy="30603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Elipse"/>
          <p:cNvSpPr/>
          <p:nvPr/>
        </p:nvSpPr>
        <p:spPr>
          <a:xfrm>
            <a:off x="6692967" y="1637255"/>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cooperación con el Estado (</a:t>
            </a:r>
            <a:r>
              <a:rPr lang="es-CO" sz="1500" dirty="0" err="1" smtClean="0"/>
              <a:t>co</a:t>
            </a:r>
            <a:r>
              <a:rPr lang="es-CO" sz="1500" dirty="0" smtClean="0"/>
              <a:t>-producción, administración bienes públicos</a:t>
            </a:r>
            <a:endParaRPr lang="es-CO" sz="1500" dirty="0"/>
          </a:p>
        </p:txBody>
      </p:sp>
      <p:sp>
        <p:nvSpPr>
          <p:cNvPr id="20" name="7 Elipse"/>
          <p:cNvSpPr/>
          <p:nvPr/>
        </p:nvSpPr>
        <p:spPr>
          <a:xfrm>
            <a:off x="3544250" y="2799824"/>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Economía legal</a:t>
            </a:r>
            <a:endParaRPr lang="es-CO" sz="1500" dirty="0"/>
          </a:p>
        </p:txBody>
      </p:sp>
      <p:sp>
        <p:nvSpPr>
          <p:cNvPr id="25" name="7 Elipse"/>
          <p:cNvSpPr/>
          <p:nvPr/>
        </p:nvSpPr>
        <p:spPr>
          <a:xfrm>
            <a:off x="301372" y="2772374"/>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Distribución justa de la propiedad</a:t>
            </a:r>
            <a:endParaRPr lang="es-CO" sz="1500" dirty="0"/>
          </a:p>
        </p:txBody>
      </p:sp>
      <p:sp>
        <p:nvSpPr>
          <p:cNvPr id="17" name="7 Elipse"/>
          <p:cNvSpPr/>
          <p:nvPr/>
        </p:nvSpPr>
        <p:spPr>
          <a:xfrm>
            <a:off x="3398280" y="1660627"/>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Dominio estatal (monopolio de la coerción)</a:t>
            </a:r>
            <a:endParaRPr lang="es-CO" sz="1500" dirty="0"/>
          </a:p>
        </p:txBody>
      </p:sp>
      <p:sp>
        <p:nvSpPr>
          <p:cNvPr id="19" name="7 Elipse"/>
          <p:cNvSpPr/>
          <p:nvPr/>
        </p:nvSpPr>
        <p:spPr>
          <a:xfrm>
            <a:off x="3526525" y="3910237"/>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Impuestos estatales</a:t>
            </a:r>
          </a:p>
          <a:p>
            <a:pPr algn="ctr"/>
            <a:endParaRPr lang="es-CO" sz="1500" dirty="0"/>
          </a:p>
        </p:txBody>
      </p:sp>
      <p:sp>
        <p:nvSpPr>
          <p:cNvPr id="24" name="7 Elipse"/>
          <p:cNvSpPr/>
          <p:nvPr/>
        </p:nvSpPr>
        <p:spPr>
          <a:xfrm>
            <a:off x="283647" y="3827193"/>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Garantía de los derechos de propiedad</a:t>
            </a:r>
            <a:endParaRPr lang="es-CO" sz="1500" dirty="0"/>
          </a:p>
        </p:txBody>
      </p:sp>
      <p:sp>
        <p:nvSpPr>
          <p:cNvPr id="26" name="36 Rectángulo"/>
          <p:cNvSpPr/>
          <p:nvPr/>
        </p:nvSpPr>
        <p:spPr>
          <a:xfrm>
            <a:off x="406672" y="5109949"/>
            <a:ext cx="8465979" cy="767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Nueva concepción de ruralidad : relaciones urbano-rurales, cadenas productivas y complementariedad espacial</a:t>
            </a:r>
            <a:endParaRPr lang="es-CO" sz="1400" dirty="0"/>
          </a:p>
        </p:txBody>
      </p:sp>
      <p:sp>
        <p:nvSpPr>
          <p:cNvPr id="28" name="36 Rectángulo"/>
          <p:cNvSpPr/>
          <p:nvPr/>
        </p:nvSpPr>
        <p:spPr>
          <a:xfrm>
            <a:off x="490427" y="6008767"/>
            <a:ext cx="8465979" cy="767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Enfoque territorial del desarrollo: decisiones de abajo hacia arriba, la población en el centro, cooperación Estado-sociedad civil planificación territorial y gestión, basado en los recursos del territorio: capital humano, social, natural y cultural, visión concertada del desarrollo.</a:t>
            </a:r>
            <a:endParaRPr lang="es-CO" sz="1400" dirty="0"/>
          </a:p>
        </p:txBody>
      </p:sp>
      <p:sp>
        <p:nvSpPr>
          <p:cNvPr id="29" name="22 Elipse"/>
          <p:cNvSpPr/>
          <p:nvPr/>
        </p:nvSpPr>
        <p:spPr>
          <a:xfrm>
            <a:off x="6804853" y="2749002"/>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Confianza, (capital social)</a:t>
            </a:r>
            <a:endParaRPr lang="es-CO" sz="1500" dirty="0"/>
          </a:p>
        </p:txBody>
      </p:sp>
      <p:sp>
        <p:nvSpPr>
          <p:cNvPr id="30" name="22 Elipse"/>
          <p:cNvSpPr/>
          <p:nvPr/>
        </p:nvSpPr>
        <p:spPr>
          <a:xfrm>
            <a:off x="6814827" y="3890058"/>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Tejido productivo denso  y cooperativo</a:t>
            </a:r>
            <a:endParaRPr lang="es-CO" sz="1500" dirty="0"/>
          </a:p>
        </p:txBody>
      </p:sp>
    </p:spTree>
    <p:extLst>
      <p:ext uri="{BB962C8B-B14F-4D97-AF65-F5344CB8AC3E}">
        <p14:creationId xmlns:p14="http://schemas.microsoft.com/office/powerpoint/2010/main" val="1768841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2780928"/>
            <a:ext cx="9036496" cy="1944216"/>
          </a:xfrm>
        </p:spPr>
        <p:txBody>
          <a:bodyPr>
            <a:normAutofit/>
          </a:bodyPr>
          <a:lstStyle/>
          <a:p>
            <a:pPr marL="0" indent="0" algn="ctr">
              <a:buNone/>
            </a:pPr>
            <a:r>
              <a:rPr lang="es-CO" dirty="0" smtClean="0"/>
              <a:t>III</a:t>
            </a:r>
            <a:r>
              <a:rPr lang="es-CO" dirty="0" smtClean="0"/>
              <a:t>. </a:t>
            </a:r>
            <a:r>
              <a:rPr lang="es-CO" dirty="0" smtClean="0"/>
              <a:t>Retos planificación territorial Caso Sierra Nevada de Santa Marta-Serranía del Perijá</a:t>
            </a:r>
            <a:endParaRPr lang="es-CO" dirty="0" smtClean="0"/>
          </a:p>
          <a:p>
            <a:pPr marL="0" indent="0" algn="just">
              <a:buNone/>
            </a:pPr>
            <a:endParaRPr lang="es-CO" dirty="0" smtClean="0"/>
          </a:p>
          <a:p>
            <a:pPr algn="just"/>
            <a:endParaRPr lang="es-CO" dirty="0" smtClean="0"/>
          </a:p>
        </p:txBody>
      </p:sp>
    </p:spTree>
    <p:extLst>
      <p:ext uri="{BB962C8B-B14F-4D97-AF65-F5344CB8AC3E}">
        <p14:creationId xmlns:p14="http://schemas.microsoft.com/office/powerpoint/2010/main" val="3999005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09" y="-27709"/>
            <a:ext cx="8579296" cy="792413"/>
          </a:xfrm>
        </p:spPr>
        <p:txBody>
          <a:bodyPr>
            <a:normAutofit fontScale="90000"/>
          </a:bodyPr>
          <a:lstStyle/>
          <a:p>
            <a:r>
              <a:rPr lang="es-CO" sz="3000" dirty="0" smtClean="0"/>
              <a:t>Retos planificación enfoque territorial Sierra Nevada </a:t>
            </a:r>
            <a:br>
              <a:rPr lang="es-CO" sz="3000" dirty="0" smtClean="0"/>
            </a:br>
            <a:r>
              <a:rPr lang="es-CO" sz="3000" dirty="0" smtClean="0"/>
              <a:t>de Santa Marta-Serranía del Perijá</a:t>
            </a:r>
            <a:endParaRPr lang="es-CO" sz="3000" dirty="0"/>
          </a:p>
        </p:txBody>
      </p:sp>
      <p:sp>
        <p:nvSpPr>
          <p:cNvPr id="4" name="3 Rectángulo"/>
          <p:cNvSpPr/>
          <p:nvPr/>
        </p:nvSpPr>
        <p:spPr>
          <a:xfrm>
            <a:off x="179512" y="841089"/>
            <a:ext cx="24122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solidFill>
                  <a:schemeClr val="tx1"/>
                </a:solidFill>
              </a:rPr>
              <a:t>TIERRA</a:t>
            </a:r>
            <a:endParaRPr lang="es-CO" sz="1600" dirty="0">
              <a:solidFill>
                <a:schemeClr val="tx1"/>
              </a:solidFill>
            </a:endParaRPr>
          </a:p>
        </p:txBody>
      </p:sp>
      <p:sp>
        <p:nvSpPr>
          <p:cNvPr id="7" name="6 Flecha derecha"/>
          <p:cNvSpPr/>
          <p:nvPr/>
        </p:nvSpPr>
        <p:spPr>
          <a:xfrm>
            <a:off x="2591780" y="1084116"/>
            <a:ext cx="774086" cy="30603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Elipse"/>
          <p:cNvSpPr/>
          <p:nvPr/>
        </p:nvSpPr>
        <p:spPr>
          <a:xfrm>
            <a:off x="27709" y="1637255"/>
            <a:ext cx="2873373"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Capital natural rico  y biodiverso/ suelos pobres para la agricultura convencional</a:t>
            </a:r>
            <a:endParaRPr lang="es-CO" sz="1500" dirty="0"/>
          </a:p>
        </p:txBody>
      </p:sp>
      <p:sp>
        <p:nvSpPr>
          <p:cNvPr id="16" name="15 Rectángulo"/>
          <p:cNvSpPr/>
          <p:nvPr/>
        </p:nvSpPr>
        <p:spPr>
          <a:xfrm>
            <a:off x="6571107" y="845167"/>
            <a:ext cx="24122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POBLACIÓN</a:t>
            </a:r>
            <a:endParaRPr lang="es-CO" sz="1600" dirty="0"/>
          </a:p>
        </p:txBody>
      </p:sp>
      <p:sp>
        <p:nvSpPr>
          <p:cNvPr id="18" name="17 Rectángulo"/>
          <p:cNvSpPr/>
          <p:nvPr/>
        </p:nvSpPr>
        <p:spPr>
          <a:xfrm>
            <a:off x="3365866" y="841089"/>
            <a:ext cx="24122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TERRITORIO</a:t>
            </a:r>
            <a:endParaRPr lang="es-CO" sz="1600" dirty="0"/>
          </a:p>
        </p:txBody>
      </p:sp>
      <p:sp>
        <p:nvSpPr>
          <p:cNvPr id="21" name="20 Flecha derecha"/>
          <p:cNvSpPr/>
          <p:nvPr/>
        </p:nvSpPr>
        <p:spPr>
          <a:xfrm>
            <a:off x="5778134" y="1124497"/>
            <a:ext cx="774086" cy="30603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Elipse"/>
          <p:cNvSpPr/>
          <p:nvPr/>
        </p:nvSpPr>
        <p:spPr>
          <a:xfrm>
            <a:off x="6692967" y="1637255"/>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Campesinos</a:t>
            </a:r>
            <a:endParaRPr lang="es-CO" sz="1500" dirty="0"/>
          </a:p>
        </p:txBody>
      </p:sp>
      <p:sp>
        <p:nvSpPr>
          <p:cNvPr id="20" name="7 Elipse"/>
          <p:cNvSpPr/>
          <p:nvPr/>
        </p:nvSpPr>
        <p:spPr>
          <a:xfrm>
            <a:off x="3544250" y="2799824"/>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Resguardos indígenas</a:t>
            </a:r>
            <a:endParaRPr lang="es-CO" sz="1500" dirty="0"/>
          </a:p>
        </p:txBody>
      </p:sp>
      <p:sp>
        <p:nvSpPr>
          <p:cNvPr id="25" name="7 Elipse"/>
          <p:cNvSpPr/>
          <p:nvPr/>
        </p:nvSpPr>
        <p:spPr>
          <a:xfrm>
            <a:off x="301372" y="2772374"/>
            <a:ext cx="2470428" cy="14252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Áreas</a:t>
            </a:r>
            <a:r>
              <a:rPr lang="es-CO" sz="1500" dirty="0" smtClean="0"/>
              <a:t> protegidas vs usos prohibidos (café, ganadería, cultivos </a:t>
            </a:r>
            <a:r>
              <a:rPr lang="es-CO" sz="1500" dirty="0" err="1" smtClean="0"/>
              <a:t>pancoger</a:t>
            </a:r>
            <a:r>
              <a:rPr lang="es-CO" sz="1500" dirty="0" smtClean="0"/>
              <a:t>)</a:t>
            </a:r>
            <a:endParaRPr lang="es-CO" sz="1500" dirty="0"/>
          </a:p>
        </p:txBody>
      </p:sp>
      <p:sp>
        <p:nvSpPr>
          <p:cNvPr id="17" name="7 Elipse"/>
          <p:cNvSpPr/>
          <p:nvPr/>
        </p:nvSpPr>
        <p:spPr>
          <a:xfrm>
            <a:off x="2581806" y="1660627"/>
            <a:ext cx="364637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Unidad de parques nacionales, Corporaciones Autónomas Regionales, municipios, departamentos</a:t>
            </a:r>
            <a:endParaRPr lang="es-CO" sz="1500" dirty="0"/>
          </a:p>
        </p:txBody>
      </p:sp>
      <p:sp>
        <p:nvSpPr>
          <p:cNvPr id="19" name="7 Elipse"/>
          <p:cNvSpPr/>
          <p:nvPr/>
        </p:nvSpPr>
        <p:spPr>
          <a:xfrm>
            <a:off x="3526525" y="3910237"/>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Zona de reserva campesina (propuesta)</a:t>
            </a:r>
            <a:endParaRPr lang="es-CO" sz="1500" dirty="0"/>
          </a:p>
        </p:txBody>
      </p:sp>
      <p:sp>
        <p:nvSpPr>
          <p:cNvPr id="26" name="36 Rectángulo"/>
          <p:cNvSpPr/>
          <p:nvPr/>
        </p:nvSpPr>
        <p:spPr>
          <a:xfrm>
            <a:off x="406672" y="5109949"/>
            <a:ext cx="8465979" cy="767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Visión concertada</a:t>
            </a:r>
            <a:endParaRPr lang="es-CO" sz="1400" dirty="0"/>
          </a:p>
        </p:txBody>
      </p:sp>
      <p:sp>
        <p:nvSpPr>
          <p:cNvPr id="28" name="36 Rectángulo"/>
          <p:cNvSpPr/>
          <p:nvPr/>
        </p:nvSpPr>
        <p:spPr>
          <a:xfrm>
            <a:off x="490427" y="6008767"/>
            <a:ext cx="8465979" cy="767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Actores: campesinos, indígenas, corporaciones autónomas regionales, gobiernos municipales y departamentales, empresas mineras, actores ilegales</a:t>
            </a:r>
            <a:endParaRPr lang="es-CO" sz="1400" dirty="0"/>
          </a:p>
        </p:txBody>
      </p:sp>
      <p:sp>
        <p:nvSpPr>
          <p:cNvPr id="29" name="22 Elipse"/>
          <p:cNvSpPr/>
          <p:nvPr/>
        </p:nvSpPr>
        <p:spPr>
          <a:xfrm>
            <a:off x="6804853" y="2749002"/>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Indígenas</a:t>
            </a:r>
            <a:endParaRPr lang="es-CO" sz="1500" dirty="0"/>
          </a:p>
        </p:txBody>
      </p:sp>
      <p:sp>
        <p:nvSpPr>
          <p:cNvPr id="30" name="22 Elipse"/>
          <p:cNvSpPr/>
          <p:nvPr/>
        </p:nvSpPr>
        <p:spPr>
          <a:xfrm>
            <a:off x="6814827" y="3890058"/>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Visiones distintas  y conflictivas</a:t>
            </a:r>
            <a:endParaRPr lang="es-CO" sz="1500" dirty="0"/>
          </a:p>
        </p:txBody>
      </p:sp>
      <p:sp>
        <p:nvSpPr>
          <p:cNvPr id="22" name="7 Elipse"/>
          <p:cNvSpPr/>
          <p:nvPr/>
        </p:nvSpPr>
        <p:spPr>
          <a:xfrm>
            <a:off x="383682" y="4197666"/>
            <a:ext cx="2168548" cy="1111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dirty="0" smtClean="0"/>
              <a:t>minería</a:t>
            </a:r>
            <a:endParaRPr lang="es-CO" sz="1500" dirty="0"/>
          </a:p>
        </p:txBody>
      </p:sp>
    </p:spTree>
    <p:extLst>
      <p:ext uri="{BB962C8B-B14F-4D97-AF65-F5344CB8AC3E}">
        <p14:creationId xmlns:p14="http://schemas.microsoft.com/office/powerpoint/2010/main" val="3141888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3741</TotalTime>
  <Words>1075</Words>
  <Application>Microsoft Office PowerPoint</Application>
  <PresentationFormat>Presentación en pantalla (4:3)</PresentationFormat>
  <Paragraphs>125</Paragraphs>
  <Slides>17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Calibri</vt:lpstr>
      <vt:lpstr>Tema de Office</vt:lpstr>
      <vt:lpstr>________________________________________________ XIII Seminario de investigación urbana y regional Asimetrías del desarrollo Nacional y Regional: La oportunidad de las redes de ciudades 25 años de ACIUR. 26, 27 y 28 de Septiembre de 2018 Barranquilla – Colombia _________________________________________________ </vt:lpstr>
      <vt:lpstr>CONTENIDO</vt:lpstr>
      <vt:lpstr>Presentación de PowerPoint</vt:lpstr>
      <vt:lpstr>La lógica geográfica de la guerra</vt:lpstr>
      <vt:lpstr>Uso de la tierra</vt:lpstr>
      <vt:lpstr>Presentación de PowerPoint</vt:lpstr>
      <vt:lpstr>La lógica geográfica de la paz </vt:lpstr>
      <vt:lpstr>Presentación de PowerPoint</vt:lpstr>
      <vt:lpstr>Retos planificación enfoque territorial Sierra Nevada  de Santa Marta-Serranía del Perijá</vt:lpstr>
      <vt:lpstr>Traslape de Parque Natural Nacional, Reserva Forestal y Resguardos Indígenas de la Sierra Nevada de Santa Marta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VIOLENCIA POLÍTICA  Y  DESEMPEÑO DE LOS GOBIERNOS MUNICIPALES EN COLOMBIA  LUZ HELENA DÍAZ ROCCA</dc:title>
  <dc:creator>7</dc:creator>
  <cp:lastModifiedBy>Luz Helena Diaz Rocca</cp:lastModifiedBy>
  <cp:revision>319</cp:revision>
  <dcterms:created xsi:type="dcterms:W3CDTF">2017-02-24T21:33:22Z</dcterms:created>
  <dcterms:modified xsi:type="dcterms:W3CDTF">2018-09-26T04:10:15Z</dcterms:modified>
</cp:coreProperties>
</file>