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  <p:embeddedFontLst>
    <p:embeddedFont>
      <p:font typeface="DVSEPT+LucidaConsole,Bold"/>
      <p:regular r:id="rId32"/>
    </p:embeddedFont>
    <p:embeddedFont>
      <p:font typeface="ODFLMP+LucidaConsole"/>
      <p:regular r:id="rId33"/>
    </p:embeddedFont>
    <p:embeddedFont>
      <p:font typeface="VIHVNA+ArialMT"/>
      <p:regular r:id="rId34"/>
    </p:embeddedFont>
    <p:embeddedFont>
      <p:font typeface="QOVVGD+Wingdings-Regular"/>
      <p:regular r:id="rId3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2159" y="5653589"/>
            <a:ext cx="689574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XIII</a:t>
            </a:r>
            <a:r>
              <a:rPr dirty="0" sz="1400" spc="492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Seminario</a:t>
            </a:r>
            <a:r>
              <a:rPr dirty="0" sz="1400" spc="492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Internacional</a:t>
            </a:r>
            <a:r>
              <a:rPr dirty="0" sz="1400" spc="492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Investigación</a:t>
            </a:r>
            <a:r>
              <a:rPr dirty="0" sz="1400" spc="492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Urbana</a:t>
            </a:r>
            <a:r>
              <a:rPr dirty="0" sz="1400" spc="492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Regional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159" y="5973629"/>
            <a:ext cx="7002775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Asimetrías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desarrollo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nacional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regional: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oportunidad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las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redes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fffff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ffffff"/>
                </a:solidFill>
                <a:latin typeface="DVSEPT+LucidaConsole,Bold"/>
                <a:cs typeface="DVSEPT+LucidaConsole,Bold"/>
              </a:rPr>
              <a:t>ciudades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98766" y="6507029"/>
            <a:ext cx="314949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Barranquilla,</a:t>
            </a:r>
            <a:r>
              <a:rPr dirty="0" sz="1400" spc="492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Colombia,</a:t>
            </a:r>
            <a:r>
              <a:rPr dirty="0" sz="1400" spc="492">
                <a:solidFill>
                  <a:srgbClr val="b9e405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b9e405"/>
                </a:solidFill>
                <a:latin typeface="DVSEPT+LucidaConsole,Bold"/>
                <a:cs typeface="DVSEPT+LucidaConsole,Bold"/>
              </a:rPr>
              <a:t>2018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39" y="838976"/>
            <a:ext cx="3953516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Fue</a:t>
            </a:r>
            <a:r>
              <a:rPr dirty="0" sz="1400" spc="75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durante</a:t>
            </a:r>
            <a:r>
              <a:rPr dirty="0" sz="1400" spc="73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400" spc="12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Porfiriato</a:t>
            </a:r>
            <a:r>
              <a:rPr dirty="0" sz="1400" spc="1208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(1876-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1911),</a:t>
            </a:r>
            <a:r>
              <a:rPr dirty="0" sz="1400" spc="1745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cuando</a:t>
            </a:r>
            <a:r>
              <a:rPr dirty="0" sz="1400" spc="125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127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Paseo</a:t>
            </a:r>
            <a:r>
              <a:rPr dirty="0" sz="1400" spc="125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127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Reforma</a:t>
            </a:r>
            <a:r>
              <a:rPr dirty="0" sz="1400" spc="9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adquirió</a:t>
            </a:r>
            <a:r>
              <a:rPr dirty="0" sz="1400" spc="93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96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carácter</a:t>
            </a:r>
            <a:r>
              <a:rPr dirty="0" sz="1400" spc="93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 spc="-10">
                <a:solidFill>
                  <a:srgbClr val="547327"/>
                </a:solidFill>
                <a:latin typeface="DVSEPT+LucidaConsole,Bold"/>
                <a:cs typeface="DVSEPT+LucidaConsole,Bold"/>
              </a:rPr>
              <a:t>imperial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2553" y="2054138"/>
            <a:ext cx="3953084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Porfirio</a:t>
            </a:r>
            <a:r>
              <a:rPr dirty="0" sz="1400" spc="7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Díaz</a:t>
            </a:r>
            <a:r>
              <a:rPr dirty="0" sz="1400" spc="9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convirtió</a:t>
            </a:r>
            <a:r>
              <a:rPr dirty="0" sz="1400" spc="6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10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paseo</a:t>
            </a:r>
            <a:r>
              <a:rPr dirty="0" sz="1400" spc="8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55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avenida</a:t>
            </a:r>
            <a:r>
              <a:rPr dirty="0" sz="1400" spc="52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más</a:t>
            </a:r>
            <a:r>
              <a:rPr dirty="0" sz="1400" spc="54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representativa</a:t>
            </a:r>
            <a:r>
              <a:rPr dirty="0" sz="1400" spc="48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país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simbólica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ciudad.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2553" y="2907579"/>
            <a:ext cx="3957123" cy="1069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 spc="9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9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marco</a:t>
            </a:r>
            <a:r>
              <a:rPr dirty="0" sz="1400" spc="90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9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</a:t>
            </a:r>
            <a:r>
              <a:rPr dirty="0" sz="1400" spc="9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proyecto</a:t>
            </a:r>
            <a:r>
              <a:rPr dirty="0" sz="1400" spc="88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desarrollo</a:t>
            </a:r>
            <a:r>
              <a:rPr dirty="0" sz="1400" spc="8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urbano</a:t>
            </a:r>
            <a:r>
              <a:rPr dirty="0" sz="1400" spc="11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capitalista</a:t>
            </a:r>
            <a:r>
              <a:rPr dirty="0" sz="1400" spc="8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13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96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objetivo</a:t>
            </a:r>
            <a:r>
              <a:rPr dirty="0" sz="1400" spc="93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96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atraer</a:t>
            </a:r>
            <a:r>
              <a:rPr dirty="0" sz="1400" spc="94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inversión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extranjera</a:t>
            </a:r>
            <a:r>
              <a:rPr dirty="0" sz="1400" spc="181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decidió</a:t>
            </a:r>
            <a:r>
              <a:rPr dirty="0" sz="1400" spc="183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dotarla</a:t>
            </a:r>
            <a:r>
              <a:rPr dirty="0" sz="1400" spc="183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esplendor.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3740" y="3891221"/>
            <a:ext cx="4402211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Plano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Oficial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900" spc="858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ciudad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México,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Anónimo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1900.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Fuente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: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Lombardo,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Sonia,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1996,</a:t>
            </a:r>
            <a:r>
              <a:rPr dirty="0" sz="900" spc="-10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Atlas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histórico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ciudad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de</a:t>
            </a:r>
          </a:p>
          <a:p>
            <a:pPr marL="0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México,</a:t>
            </a:r>
            <a:r>
              <a:rPr dirty="0" sz="900" spc="28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Instituto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Nacional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Antropología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e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Historia,</a:t>
            </a:r>
            <a:r>
              <a:rPr dirty="0" sz="900" spc="-20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900">
                <a:solidFill>
                  <a:srgbClr val="000000"/>
                </a:solidFill>
                <a:latin typeface="ODFLMP+LucidaConsole"/>
                <a:cs typeface="ODFLMP+LucidaConsole"/>
              </a:rPr>
              <a:t>México.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5290" y="4612442"/>
            <a:ext cx="8518925" cy="1069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Reforma</a:t>
            </a:r>
            <a:r>
              <a:rPr dirty="0" sz="1400" spc="53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actuó</a:t>
            </a:r>
            <a:r>
              <a:rPr dirty="0" sz="1400" spc="54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como</a:t>
            </a:r>
            <a:r>
              <a:rPr dirty="0" sz="1400" spc="55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vector</a:t>
            </a:r>
            <a:r>
              <a:rPr dirty="0" sz="1400" spc="5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56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crecimiento</a:t>
            </a:r>
            <a:r>
              <a:rPr dirty="0" sz="1400" spc="51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urbano</a:t>
            </a:r>
            <a:r>
              <a:rPr dirty="0" sz="1400" spc="5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hacia</a:t>
            </a:r>
            <a:r>
              <a:rPr dirty="0" sz="1400" spc="54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56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poniente</a:t>
            </a:r>
            <a:r>
              <a:rPr dirty="0" sz="1400" spc="53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56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ciudad,</a:t>
            </a:r>
            <a:r>
              <a:rPr dirty="0" sz="1400" spc="25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siendo</a:t>
            </a:r>
            <a:r>
              <a:rPr dirty="0" sz="1400" spc="26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28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zona</a:t>
            </a:r>
            <a:r>
              <a:rPr dirty="0" sz="1400" spc="27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mejor</a:t>
            </a:r>
            <a:r>
              <a:rPr dirty="0" sz="1400" spc="27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dotada</a:t>
            </a:r>
            <a:r>
              <a:rPr dirty="0" sz="1400" spc="26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8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infraestructura</a:t>
            </a:r>
            <a:r>
              <a:rPr dirty="0" sz="1400" spc="21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29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servicios</a:t>
            </a:r>
            <a:r>
              <a:rPr dirty="0" sz="1400" spc="24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urbanos,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amplias</a:t>
            </a:r>
            <a:r>
              <a:rPr dirty="0" sz="1400" spc="14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calles</a:t>
            </a:r>
            <a:r>
              <a:rPr dirty="0" sz="1400" spc="15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pavimentadas,</a:t>
            </a:r>
            <a:r>
              <a:rPr dirty="0" sz="1400" spc="11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ataviadas</a:t>
            </a:r>
            <a:r>
              <a:rPr dirty="0" sz="1400" spc="13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17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monumentos</a:t>
            </a:r>
            <a:r>
              <a:rPr dirty="0" sz="1400" spc="13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conmemorativos,</a:t>
            </a:r>
            <a:r>
              <a:rPr dirty="0" sz="1400" spc="10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espacios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recreativos</a:t>
            </a:r>
            <a:r>
              <a:rPr dirty="0" sz="1400" spc="92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97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asentamiento</a:t>
            </a:r>
            <a:r>
              <a:rPr dirty="0" sz="1400" spc="91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97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majestuosas</a:t>
            </a:r>
            <a:r>
              <a:rPr dirty="0" sz="1400" spc="92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casas</a:t>
            </a:r>
            <a:r>
              <a:rPr dirty="0" sz="1400" spc="95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</a:t>
            </a:r>
            <a:r>
              <a:rPr dirty="0" sz="1400" spc="96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influencia</a:t>
            </a:r>
            <a:r>
              <a:rPr dirty="0" sz="1400" spc="92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97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arquitectura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francesa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segunda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mitad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siglo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XIX.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6236534"/>
            <a:ext cx="689576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Proceso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formación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1477" y="6286258"/>
            <a:ext cx="8514886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Estas</a:t>
            </a:r>
            <a:r>
              <a:rPr dirty="0" sz="1400" spc="27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características</a:t>
            </a:r>
            <a:r>
              <a:rPr dirty="0" sz="1400" spc="21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convirtieron</a:t>
            </a:r>
            <a:r>
              <a:rPr dirty="0" sz="1400" spc="23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al</a:t>
            </a:r>
            <a:r>
              <a:rPr dirty="0" sz="1400" spc="28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paseo</a:t>
            </a:r>
            <a:r>
              <a:rPr dirty="0" sz="1400" spc="27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 spc="28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símbolo</a:t>
            </a:r>
            <a:r>
              <a:rPr dirty="0" sz="1400" spc="25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8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28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modernidad,</a:t>
            </a:r>
            <a:r>
              <a:rPr dirty="0" sz="1400" spc="23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ámbito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privilegiado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para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negocio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especulativo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suelo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urbano.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6125409"/>
            <a:ext cx="4969124" cy="541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transformaciones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siglo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XX</a:t>
            </a:r>
          </a:p>
          <a:p>
            <a:pPr marL="275234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778" y="263604"/>
            <a:ext cx="810375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2000" spc="704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547327"/>
                </a:solidFill>
                <a:latin typeface="DVSEPT+LucidaConsole,Bold"/>
                <a:cs typeface="DVSEPT+LucidaConsole,Bold"/>
              </a:rPr>
              <a:t>las</a:t>
            </a:r>
            <a:r>
              <a:rPr dirty="0" sz="2000" spc="704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547327"/>
                </a:solidFill>
                <a:latin typeface="DVSEPT+LucidaConsole,Bold"/>
                <a:cs typeface="DVSEPT+LucidaConsole,Bold"/>
              </a:rPr>
              <a:t>casas</a:t>
            </a:r>
            <a:r>
              <a:rPr dirty="0" sz="2000" spc="704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547327"/>
                </a:solidFill>
                <a:latin typeface="DVSEPT+LucidaConsole,Bold"/>
                <a:cs typeface="DVSEPT+LucidaConsole,Bold"/>
              </a:rPr>
              <a:t>palaciegas</a:t>
            </a:r>
            <a:r>
              <a:rPr dirty="0" sz="2000" spc="704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547327"/>
                </a:solidFill>
                <a:latin typeface="DVSEPT+LucidaConsole,Bold"/>
                <a:cs typeface="DVSEPT+LucidaConsole,Bold"/>
              </a:rPr>
              <a:t>a</a:t>
            </a:r>
            <a:r>
              <a:rPr dirty="0" sz="2000" spc="70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547327"/>
                </a:solidFill>
                <a:latin typeface="DVSEPT+LucidaConsole,Bold"/>
                <a:cs typeface="DVSEPT+LucidaConsole,Bold"/>
              </a:rPr>
              <a:t>las</a:t>
            </a:r>
            <a:r>
              <a:rPr dirty="0" sz="2000" spc="704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547327"/>
                </a:solidFill>
                <a:latin typeface="DVSEPT+LucidaConsole,Bold"/>
                <a:cs typeface="DVSEPT+LucidaConsole,Bold"/>
              </a:rPr>
              <a:t>actividades</a:t>
            </a:r>
            <a:r>
              <a:rPr dirty="0" sz="2000" spc="704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547327"/>
                </a:solidFill>
                <a:latin typeface="DVSEPT+LucidaConsole,Bold"/>
                <a:cs typeface="DVSEPT+LucidaConsole,Bold"/>
              </a:rPr>
              <a:t>terciarias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2110" y="874216"/>
            <a:ext cx="2002662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Secretaría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Recursos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Hidráulicos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Edificio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2310" y="1209496"/>
            <a:ext cx="5482538" cy="468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48075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Oficinas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en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calle</a:t>
            </a:r>
          </a:p>
          <a:p>
            <a:pPr marL="84137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Lotería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Nacional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y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Edificio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Moro,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1942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2110" y="1377136"/>
            <a:ext cx="200266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Fragua,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1947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1948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9681" y="4165104"/>
            <a:ext cx="200266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Cine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Chapultepec,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1944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068" y="4198441"/>
            <a:ext cx="175036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Hotel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Reforma,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1936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76331" y="4211141"/>
            <a:ext cx="1582165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13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Edificio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Bush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o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Continental,</a:t>
            </a:r>
            <a:r>
              <a:rPr dirty="0" sz="11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100">
                <a:solidFill>
                  <a:srgbClr val="547327"/>
                </a:solidFill>
                <a:latin typeface="DVSEPT+LucidaConsole,Bold"/>
                <a:cs typeface="DVSEPT+LucidaConsole,Bold"/>
              </a:rPr>
              <a:t>1948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" y="4878876"/>
            <a:ext cx="8287199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</a:t>
            </a:r>
            <a:r>
              <a:rPr dirty="0" sz="1400" spc="353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lo</a:t>
            </a:r>
            <a:r>
              <a:rPr dirty="0" sz="1400" spc="349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largo</a:t>
            </a:r>
            <a:r>
              <a:rPr dirty="0" sz="1400" spc="332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 spc="344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siglo</a:t>
            </a:r>
            <a:r>
              <a:rPr dirty="0" sz="1400" spc="332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XX</a:t>
            </a:r>
            <a:r>
              <a:rPr dirty="0" sz="1400" spc="349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ocurrieron</a:t>
            </a:r>
            <a:r>
              <a:rPr dirty="0" sz="1400" spc="306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procesos</a:t>
            </a:r>
            <a:r>
              <a:rPr dirty="0" sz="1400" spc="318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349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transformación</a:t>
            </a:r>
            <a:r>
              <a:rPr dirty="0" sz="1400" spc="285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económica,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política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social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que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influyeron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estructura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territorial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ciudad.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4803" y="6269871"/>
            <a:ext cx="744623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paseo,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industrialización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metropolización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31592" y="1621428"/>
            <a:ext cx="2935420" cy="2562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-3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periodo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1940-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1980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caracterizado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industrialización,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crecimiento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actividad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comercial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servicios,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mercantilización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urbanización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acelerada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país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metropolización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capital,</a:t>
            </a:r>
            <a:r>
              <a:rPr dirty="0" sz="1400" spc="-8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se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convertiría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en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un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eje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comercial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1592" y="4181748"/>
            <a:ext cx="175937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administrativo.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15568" y="5199931"/>
            <a:ext cx="1910910" cy="6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Secretaría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Recursos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Hidráulicos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Edificio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Oficinas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en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calle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La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Fragua,</a:t>
            </a:r>
            <a:r>
              <a:rPr dirty="0" sz="1000" spc="35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547327"/>
                </a:solidFill>
                <a:latin typeface="DVSEPT+LucidaConsole,Bold"/>
                <a:cs typeface="DVSEPT+LucidaConsole,Bold"/>
              </a:rPr>
              <a:t>1948.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6101596"/>
            <a:ext cx="870310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formación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como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corredor</a:t>
            </a:r>
            <a:r>
              <a:rPr dirty="0" sz="1800" spc="777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terciario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878" y="4066342"/>
            <a:ext cx="8281474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Las</a:t>
            </a:r>
            <a:r>
              <a:rPr dirty="0" sz="1400" spc="23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crisis</a:t>
            </a:r>
            <a:r>
              <a:rPr dirty="0" sz="1400" spc="2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económicas</a:t>
            </a:r>
            <a:r>
              <a:rPr dirty="0" sz="1400" spc="1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1981-1982,</a:t>
            </a:r>
            <a:r>
              <a:rPr dirty="0" sz="1400" spc="1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2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cambio</a:t>
            </a:r>
            <a:r>
              <a:rPr dirty="0" sz="1400" spc="2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patrón</a:t>
            </a:r>
            <a:r>
              <a:rPr dirty="0" sz="1400" spc="2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acumulación</a:t>
            </a:r>
            <a:r>
              <a:rPr dirty="0" sz="1400" spc="19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capital,</a:t>
            </a:r>
            <a:r>
              <a:rPr dirty="0" sz="1400" spc="6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intervencionista</a:t>
            </a:r>
            <a:r>
              <a:rPr dirty="0" sz="1400" spc="2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 spc="10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neoliberal</a:t>
            </a:r>
            <a:r>
              <a:rPr dirty="0" sz="1400" spc="5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10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terremoto</a:t>
            </a:r>
            <a:r>
              <a:rPr dirty="0" sz="1400" spc="6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1985,</a:t>
            </a:r>
            <a:r>
              <a:rPr dirty="0" sz="1400" spc="8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afectaron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severamente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Paseo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Reforma.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878" y="4813102"/>
            <a:ext cx="8278108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Reforma</a:t>
            </a:r>
            <a:r>
              <a:rPr dirty="0" sz="1400" spc="8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dejó</a:t>
            </a:r>
            <a:r>
              <a:rPr dirty="0" sz="1400" spc="91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92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ser</a:t>
            </a:r>
            <a:r>
              <a:rPr dirty="0" sz="1400" spc="9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92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lugar</a:t>
            </a:r>
            <a:r>
              <a:rPr dirty="0" sz="1400" spc="90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privilegiado</a:t>
            </a:r>
            <a:r>
              <a:rPr dirty="0" sz="1400" spc="87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para</a:t>
            </a:r>
            <a:r>
              <a:rPr dirty="0" sz="1400" spc="91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92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inversión</a:t>
            </a:r>
            <a:r>
              <a:rPr dirty="0" sz="1400" spc="88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93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construcción</a:t>
            </a:r>
            <a:r>
              <a:rPr dirty="0" sz="1400" spc="59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65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inmuebles,</a:t>
            </a:r>
            <a:r>
              <a:rPr dirty="0" sz="1400" spc="60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sufriendo</a:t>
            </a:r>
            <a:r>
              <a:rPr dirty="0" sz="1400" spc="61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</a:t>
            </a:r>
            <a:r>
              <a:rPr dirty="0" sz="1400" spc="65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estancamiento</a:t>
            </a:r>
            <a:r>
              <a:rPr dirty="0" sz="1400" spc="59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durante</a:t>
            </a:r>
            <a:r>
              <a:rPr dirty="0" sz="1400" spc="62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  <a:r>
              <a:rPr dirty="0" sz="1400" spc="64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años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posteriores</a:t>
            </a:r>
            <a:r>
              <a:rPr dirty="0" sz="1400" spc="17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al</a:t>
            </a:r>
            <a:r>
              <a:rPr dirty="0" sz="1400" spc="2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sismo,</a:t>
            </a:r>
            <a:r>
              <a:rPr dirty="0" sz="1400" spc="19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que</a:t>
            </a:r>
            <a:r>
              <a:rPr dirty="0" sz="1400" spc="21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</a:t>
            </a:r>
            <a:r>
              <a:rPr dirty="0" sz="1400" spc="2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intensificó</a:t>
            </a:r>
            <a:r>
              <a:rPr dirty="0" sz="1400" spc="17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 spc="22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principios</a:t>
            </a:r>
            <a:r>
              <a:rPr dirty="0" sz="1400" spc="17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2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década</a:t>
            </a:r>
            <a:r>
              <a:rPr dirty="0" sz="1400" spc="19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1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noventa,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recesión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económica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que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desencadenó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crisis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1995.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6192084"/>
            <a:ext cx="675814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Una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década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media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estancamiento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en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6403" y="694586"/>
            <a:ext cx="8529173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 spc="19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este</a:t>
            </a:r>
            <a:r>
              <a:rPr dirty="0" sz="1400" spc="18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contexto</a:t>
            </a:r>
            <a:r>
              <a:rPr dirty="0" sz="1400" spc="16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19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libre</a:t>
            </a:r>
            <a:r>
              <a:rPr dirty="0" sz="1400" spc="17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comercio</a:t>
            </a:r>
            <a:r>
              <a:rPr dirty="0" sz="1400" spc="16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19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circulación</a:t>
            </a:r>
            <a:r>
              <a:rPr dirty="0" sz="1400" spc="14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19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capitales,</a:t>
            </a:r>
            <a:r>
              <a:rPr dirty="0" sz="1400" spc="15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incluyendo</a:t>
            </a:r>
            <a:r>
              <a:rPr dirty="0" sz="1400" spc="15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asociación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trasnacional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sector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inmobiliario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financiero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generaron: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Nuevos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mecanismos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instrumentos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planificación.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403" y="1548026"/>
            <a:ext cx="6360562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fomento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grandes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proyectos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urbanos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caracterizados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por: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presencia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asociaciones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público-privadas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91" y="2197957"/>
            <a:ext cx="197210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Beneficiadas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91" y="2384906"/>
            <a:ext cx="4505598" cy="67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450" spc="1380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Creación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incentivos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fiscales,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450" spc="1380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Facilidades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administrativas,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450" spc="1380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Simplificación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normas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reglamentos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8009" y="3426373"/>
            <a:ext cx="20791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Atraer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inversiones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05652" y="3980703"/>
            <a:ext cx="2293207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Se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han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convertido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en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elementos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clave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para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desarrollo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urbano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05052" y="5018814"/>
            <a:ext cx="206381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Paseo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Reforma,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2018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0665" y="6269211"/>
            <a:ext cx="6550579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79a638"/>
                </a:solidFill>
                <a:latin typeface="QOVVGD+Wingdings-Regular"/>
                <a:cs typeface="QOVVGD+Wingdings-Regular"/>
              </a:rPr>
              <a:t>v</a:t>
            </a:r>
            <a:r>
              <a:rPr dirty="0" sz="1850" spc="588">
                <a:solidFill>
                  <a:srgbClr val="79a63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neoliberalismo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transformación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urbana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389" y="488117"/>
            <a:ext cx="3768884" cy="2136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 spc="131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pesar</a:t>
            </a:r>
            <a:r>
              <a:rPr dirty="0" sz="1400" spc="129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131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que</a:t>
            </a:r>
            <a:r>
              <a:rPr dirty="0" sz="1400" spc="130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131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panorama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económico</a:t>
            </a:r>
            <a:r>
              <a:rPr dirty="0" sz="1400" spc="160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</a:t>
            </a:r>
            <a:r>
              <a:rPr dirty="0" sz="1400" spc="16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hizo</a:t>
            </a:r>
            <a:r>
              <a:rPr dirty="0" sz="1400" spc="162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nuevamente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adverso</a:t>
            </a:r>
            <a:r>
              <a:rPr dirty="0" sz="1400" spc="15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</a:t>
            </a:r>
            <a:r>
              <a:rPr dirty="0" sz="1400" spc="17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17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desaceleración</a:t>
            </a:r>
            <a:r>
              <a:rPr dirty="0" sz="1400" spc="11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2001,</a:t>
            </a:r>
            <a:r>
              <a:rPr dirty="0" sz="1400" spc="96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97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Paseo</a:t>
            </a:r>
            <a:r>
              <a:rPr dirty="0" sz="1400" spc="96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97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97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Reforma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inició</a:t>
            </a:r>
            <a:r>
              <a:rPr dirty="0" sz="1400" spc="57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</a:t>
            </a:r>
            <a:r>
              <a:rPr dirty="0" sz="1400" spc="5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recuperación</a:t>
            </a:r>
            <a:r>
              <a:rPr dirty="0" sz="1400" spc="54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 spc="60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partir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 spc="80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2001,</a:t>
            </a:r>
            <a:r>
              <a:rPr dirty="0" sz="1400" spc="79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mediante</a:t>
            </a:r>
            <a:r>
              <a:rPr dirty="0" sz="1400" spc="77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80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Programa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Integral</a:t>
            </a:r>
            <a:r>
              <a:rPr dirty="0" sz="1400" spc="148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del</a:t>
            </a:r>
            <a:r>
              <a:rPr dirty="0" sz="1400" spc="174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Corredor</a:t>
            </a:r>
            <a:r>
              <a:rPr dirty="0" sz="1400" spc="148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Turístico</a:t>
            </a:r>
            <a:r>
              <a:rPr dirty="0" sz="1400" spc="141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y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Cultural</a:t>
            </a:r>
            <a:r>
              <a:rPr dirty="0" sz="1400" spc="611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Paseo</a:t>
            </a:r>
            <a:r>
              <a:rPr dirty="0" sz="1400" spc="626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642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642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Reforma</a:t>
            </a:r>
            <a:r>
              <a:rPr dirty="0" sz="1400" spc="615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–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Centro</a:t>
            </a:r>
            <a:r>
              <a:rPr dirty="0" sz="1400" spc="286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Histórico</a:t>
            </a:r>
            <a:r>
              <a:rPr dirty="0" sz="1400" spc="271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307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307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Ciudad</a:t>
            </a:r>
            <a:r>
              <a:rPr dirty="0" sz="1400" spc="286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México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389" y="2728397"/>
            <a:ext cx="3769557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reactivar</a:t>
            </a:r>
            <a:r>
              <a:rPr dirty="0" sz="1400" spc="56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5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zona</a:t>
            </a:r>
            <a:r>
              <a:rPr dirty="0" sz="1400" spc="58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60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“recuperar”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al</a:t>
            </a:r>
            <a:r>
              <a:rPr dirty="0" sz="1400" spc="164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Centro</a:t>
            </a:r>
            <a:r>
              <a:rPr dirty="0" sz="1400" spc="162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Histórico,</a:t>
            </a:r>
            <a:r>
              <a:rPr dirty="0" sz="1400" spc="159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Avenida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Juárez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Paseo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Reforma,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389" y="3795197"/>
            <a:ext cx="3769557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Impulso</a:t>
            </a:r>
            <a:r>
              <a:rPr dirty="0" sz="1400" spc="217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1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las</a:t>
            </a:r>
            <a:r>
              <a:rPr dirty="0" sz="1400" spc="219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inversiones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públicas</a:t>
            </a:r>
            <a:r>
              <a:rPr dirty="0" sz="1400" spc="140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143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privadas,</a:t>
            </a:r>
            <a:r>
              <a:rPr dirty="0" sz="1400" spc="139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</a:t>
            </a:r>
            <a:r>
              <a:rPr dirty="0" sz="1400" spc="143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9389" y="4221917"/>
            <a:ext cx="10094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objetivo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1493" y="4221917"/>
            <a:ext cx="36666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45422" y="4221917"/>
            <a:ext cx="12237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devolverle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9389" y="4435277"/>
            <a:ext cx="3768211" cy="855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importancia</a:t>
            </a:r>
            <a:r>
              <a:rPr dirty="0" sz="1400" spc="19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25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dinamismo</a:t>
            </a:r>
            <a:r>
              <a:rPr dirty="0" sz="1400" spc="20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económico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14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convertir</a:t>
            </a:r>
            <a:r>
              <a:rPr dirty="0" sz="1400" spc="10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 spc="14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13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“ciudad</a:t>
            </a:r>
            <a:r>
              <a:rPr dirty="0" sz="1400" spc="60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central”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en</a:t>
            </a:r>
            <a:r>
              <a:rPr dirty="0" sz="1400" spc="113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un</a:t>
            </a:r>
            <a:r>
              <a:rPr dirty="0" sz="1400" spc="113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nuevo</a:t>
            </a:r>
            <a:r>
              <a:rPr dirty="0" sz="1400" spc="59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centro</a:t>
            </a:r>
            <a:r>
              <a:rPr dirty="0" sz="1400" spc="5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60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negocios</a:t>
            </a:r>
            <a:r>
              <a:rPr dirty="0" sz="1400" spc="575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capital.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40" y="6025396"/>
            <a:ext cx="8409554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resurgimiento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a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partir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2000</a:t>
            </a:r>
          </a:p>
          <a:p>
            <a:pPr marL="275234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Políticas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públicas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para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su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impulso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4052" y="548447"/>
            <a:ext cx="7010409" cy="8130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puesta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marcha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rescate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corredor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implicó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ejecución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de:</a:t>
            </a:r>
          </a:p>
          <a:p>
            <a:pPr marL="0" marR="0">
              <a:lnSpc>
                <a:spcPts val="1300"/>
              </a:lnSpc>
              <a:spcBef>
                <a:spcPts val="1039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Un</a:t>
            </a:r>
            <a:r>
              <a:rPr dirty="0" sz="1300" spc="1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programa</a:t>
            </a:r>
            <a:r>
              <a:rPr dirty="0" sz="1300" spc="457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300" spc="457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inversiones</a:t>
            </a:r>
            <a:r>
              <a:rPr dirty="0" sz="1300" spc="457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públicas</a:t>
            </a:r>
            <a:r>
              <a:rPr dirty="0" sz="1300" spc="619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dirigidas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a:</a:t>
            </a:r>
          </a:p>
          <a:p>
            <a:pPr marL="447675" marR="0">
              <a:lnSpc>
                <a:spcPts val="2089"/>
              </a:lnSpc>
              <a:spcBef>
                <a:spcPts val="372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850" spc="977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Renovar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imagen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urbana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1727" y="1355268"/>
            <a:ext cx="5983451" cy="1492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850" spc="977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Reforzar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su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equipamiento</a:t>
            </a:r>
          </a:p>
          <a:p>
            <a:pPr marL="0" marR="0">
              <a:lnSpc>
                <a:spcPts val="208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850" spc="977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Modernizar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su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infraestructura</a:t>
            </a:r>
          </a:p>
          <a:p>
            <a:pPr marL="0" marR="0">
              <a:lnSpc>
                <a:spcPts val="208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850" spc="977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Modernización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transporte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público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ordenamiento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vial</a:t>
            </a:r>
          </a:p>
          <a:p>
            <a:pPr marL="0" marR="0">
              <a:lnSpc>
                <a:spcPts val="208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850" spc="977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Desalojo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comercio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vía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pública</a:t>
            </a:r>
          </a:p>
          <a:p>
            <a:pPr marL="0" marR="0">
              <a:lnSpc>
                <a:spcPts val="208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850" spc="977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Remodelación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monumentos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727" y="2841168"/>
            <a:ext cx="3896259" cy="303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850" spc="977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Promoción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actividades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turísticas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4052" y="3520247"/>
            <a:ext cx="8172005" cy="599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Estas</a:t>
            </a:r>
            <a:r>
              <a:rPr dirty="0" sz="1300" spc="13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intervenciones</a:t>
            </a:r>
            <a:r>
              <a:rPr dirty="0" sz="1300" spc="18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estuvieron</a:t>
            </a:r>
            <a:r>
              <a:rPr dirty="0" sz="1300" spc="16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acompañadas</a:t>
            </a:r>
            <a:r>
              <a:rPr dirty="0" sz="1300" spc="16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300" spc="12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300" spc="12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implementación</a:t>
            </a:r>
            <a:r>
              <a:rPr dirty="0" sz="1300" spc="18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300" spc="12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un</a:t>
            </a:r>
            <a:r>
              <a:rPr dirty="0" sz="1300" spc="12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programa</a:t>
            </a:r>
          </a:p>
          <a:p>
            <a:pPr marL="0" marR="0">
              <a:lnSpc>
                <a:spcPts val="130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300" spc="1193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promoción</a:t>
            </a:r>
            <a:r>
              <a:rPr dirty="0" sz="1300" spc="1227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300" spc="1193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inversiones</a:t>
            </a:r>
            <a:r>
              <a:rPr dirty="0" sz="1300" spc="1237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privadas</a:t>
            </a:r>
            <a:r>
              <a:rPr dirty="0" sz="1300" spc="122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para</a:t>
            </a:r>
            <a:r>
              <a:rPr dirty="0" sz="1300" spc="120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300" spc="1193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construcción</a:t>
            </a:r>
            <a:r>
              <a:rPr dirty="0" sz="1300" spc="124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300" spc="1193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desarrollos</a:t>
            </a:r>
          </a:p>
          <a:p>
            <a:pPr marL="0" marR="0">
              <a:lnSpc>
                <a:spcPts val="130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300">
                <a:solidFill>
                  <a:srgbClr val="658a2f"/>
                </a:solidFill>
                <a:latin typeface="DVSEPT+LucidaConsole,Bold"/>
                <a:cs typeface="DVSEPT+LucidaConsole,Bold"/>
              </a:rPr>
              <a:t>inmobiliarios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9802" y="4128947"/>
            <a:ext cx="5648425" cy="897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658a2f"/>
                </a:solidFill>
                <a:latin typeface="VIHVNA+ArialMT"/>
                <a:cs typeface="VIHVNA+ArialMT"/>
              </a:rPr>
              <a:t>•</a:t>
            </a:r>
            <a:r>
              <a:rPr dirty="0" sz="1850" spc="2252">
                <a:solidFill>
                  <a:srgbClr val="658a2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Incentivos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fiscales: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exención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impuesto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predial</a:t>
            </a:r>
          </a:p>
          <a:p>
            <a:pPr marL="0" marR="0">
              <a:lnSpc>
                <a:spcPts val="208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850">
                <a:solidFill>
                  <a:srgbClr val="658a2f"/>
                </a:solidFill>
                <a:latin typeface="VIHVNA+ArialMT"/>
                <a:cs typeface="VIHVNA+ArialMT"/>
              </a:rPr>
              <a:t>•</a:t>
            </a:r>
            <a:r>
              <a:rPr dirty="0" sz="1850" spc="2252">
                <a:solidFill>
                  <a:srgbClr val="658a2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Reducción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pagos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por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licencias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construcción</a:t>
            </a:r>
          </a:p>
          <a:p>
            <a:pPr marL="0" marR="0">
              <a:lnSpc>
                <a:spcPts val="208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850">
                <a:solidFill>
                  <a:srgbClr val="658a2f"/>
                </a:solidFill>
                <a:latin typeface="VIHVNA+ArialMT"/>
                <a:cs typeface="VIHVNA+ArialMT"/>
              </a:rPr>
              <a:t>•</a:t>
            </a:r>
            <a:r>
              <a:rPr dirty="0" sz="1850" spc="2252">
                <a:solidFill>
                  <a:srgbClr val="658a2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Fusión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predios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9802" y="5020487"/>
            <a:ext cx="4753915" cy="303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658a2f"/>
                </a:solidFill>
                <a:latin typeface="VIHVNA+ArialMT"/>
                <a:cs typeface="VIHVNA+ArialMT"/>
              </a:rPr>
              <a:t>•</a:t>
            </a:r>
            <a:r>
              <a:rPr dirty="0" sz="1850" spc="2252">
                <a:solidFill>
                  <a:srgbClr val="658a2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Simplificación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trámites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administrativos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6077556"/>
            <a:ext cx="5932445" cy="541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resurgimiento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  <a:p>
            <a:pPr marL="275234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a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partir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año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2000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9753" y="484842"/>
            <a:ext cx="551955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Transferencia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potencialidades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un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edificio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a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otro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753" y="782022"/>
            <a:ext cx="8175739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Instrumento</a:t>
            </a:r>
            <a:r>
              <a:rPr dirty="0" sz="1300" spc="75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que</a:t>
            </a:r>
            <a:r>
              <a:rPr dirty="0" sz="1300" spc="36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permite</a:t>
            </a:r>
            <a:r>
              <a:rPr dirty="0" sz="1300" spc="55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ceder</a:t>
            </a:r>
            <a:r>
              <a:rPr dirty="0" sz="1300" spc="46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los</a:t>
            </a:r>
            <a:r>
              <a:rPr dirty="0" sz="1300" spc="36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derechos</a:t>
            </a:r>
            <a:r>
              <a:rPr dirty="0" sz="1300" spc="6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excedentes</a:t>
            </a:r>
            <a:r>
              <a:rPr dirty="0" sz="1300" spc="69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o</a:t>
            </a:r>
            <a:r>
              <a:rPr dirty="0" sz="1300" spc="25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totales</a:t>
            </a:r>
            <a:r>
              <a:rPr dirty="0" sz="1300" spc="55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de</a:t>
            </a:r>
            <a:r>
              <a:rPr dirty="0" sz="1300" spc="31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intensidad</a:t>
            </a:r>
            <a:r>
              <a:rPr dirty="0" sz="1300" spc="69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30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construcción</a:t>
            </a:r>
            <a:r>
              <a:rPr dirty="0" sz="1300" spc="471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no</a:t>
            </a:r>
            <a:r>
              <a:rPr dirty="0" sz="1300" spc="423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edificados</a:t>
            </a:r>
            <a:r>
              <a:rPr dirty="0" sz="1300" spc="461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que</a:t>
            </a:r>
            <a:r>
              <a:rPr dirty="0" sz="1300" spc="428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le</a:t>
            </a:r>
            <a:r>
              <a:rPr dirty="0" sz="1300" spc="423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corresponden</a:t>
            </a:r>
            <a:r>
              <a:rPr dirty="0" sz="1300" spc="471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a</a:t>
            </a:r>
            <a:r>
              <a:rPr dirty="0" sz="1300" spc="417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un</a:t>
            </a:r>
            <a:r>
              <a:rPr dirty="0" sz="1300" spc="423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predio,</a:t>
            </a:r>
            <a:r>
              <a:rPr dirty="0" sz="1300" spc="448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en</a:t>
            </a:r>
            <a:r>
              <a:rPr dirty="0" sz="1300" spc="423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favor</a:t>
            </a:r>
            <a:r>
              <a:rPr dirty="0" sz="1300" spc="438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de</a:t>
            </a:r>
            <a:r>
              <a:rPr dirty="0" sz="1300" spc="423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un</a:t>
            </a:r>
          </a:p>
          <a:p>
            <a:pPr marL="0" marR="0">
              <a:lnSpc>
                <a:spcPts val="130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300">
                <a:solidFill>
                  <a:srgbClr val="262626"/>
                </a:solidFill>
                <a:latin typeface="ODFLMP+LucidaConsole"/>
                <a:cs typeface="ODFLMP+LucidaConsole"/>
              </a:rPr>
              <a:t>tercero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753" y="1653363"/>
            <a:ext cx="114639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Bando</a:t>
            </a:r>
            <a:r>
              <a:rPr dirty="0" sz="1300" spc="45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300">
                <a:solidFill>
                  <a:srgbClr val="547327"/>
                </a:solidFill>
                <a:latin typeface="DVSEPT+LucidaConsole,Bold"/>
                <a:cs typeface="DVSEPT+LucidaConsole,Bold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9753" y="1950542"/>
            <a:ext cx="283602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Decreto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emitido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000000"/>
                </a:solidFill>
                <a:latin typeface="ODFLMP+LucidaConsole"/>
                <a:cs typeface="ODFLMP+LucidaConsole"/>
              </a:rPr>
              <a:t>2000.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753" y="2247722"/>
            <a:ext cx="273663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Instrumento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política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9753" y="2445842"/>
            <a:ext cx="3432366" cy="995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desarrollo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urbano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cuyo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objetivo</a:t>
            </a:r>
          </a:p>
          <a:p>
            <a:pPr marL="0" marR="0">
              <a:lnSpc>
                <a:spcPts val="130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radicaba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en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revertir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expansión</a:t>
            </a:r>
          </a:p>
          <a:p>
            <a:pPr marL="0" marR="0">
              <a:lnSpc>
                <a:spcPts val="130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urbana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despoblamiento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las</a:t>
            </a:r>
          </a:p>
          <a:p>
            <a:pPr marL="0" marR="0">
              <a:lnSpc>
                <a:spcPts val="130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áreas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centrales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ciudad.</a:t>
            </a:r>
          </a:p>
          <a:p>
            <a:pPr marL="0" marR="0">
              <a:lnSpc>
                <a:spcPts val="130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Reorientando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el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desarrollo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9753" y="3436442"/>
            <a:ext cx="263724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inmobiliario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a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las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cuatro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9753" y="3634563"/>
            <a:ext cx="3432366" cy="995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delegaciones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centrales,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al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tiempo</a:t>
            </a:r>
          </a:p>
          <a:p>
            <a:pPr marL="0" marR="0">
              <a:lnSpc>
                <a:spcPts val="130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que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restringía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construcción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30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conjuntos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habitacionales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</a:p>
          <a:p>
            <a:pPr marL="0" marR="0">
              <a:lnSpc>
                <a:spcPts val="130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desarrollos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comerciales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en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las</a:t>
            </a:r>
          </a:p>
          <a:p>
            <a:pPr marL="0" marR="0">
              <a:lnSpc>
                <a:spcPts val="130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delegaciones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300">
                <a:solidFill>
                  <a:srgbClr val="404040"/>
                </a:solidFill>
                <a:latin typeface="ODFLMP+LucidaConsole"/>
                <a:cs typeface="ODFLMP+LucidaConsole"/>
              </a:rPr>
              <a:t>periféricas.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040" y="6101596"/>
            <a:ext cx="593244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resurgimiento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  <a:p>
            <a:pPr marL="275234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a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partir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año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2000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6122730"/>
            <a:ext cx="47863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2300" spc="81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crecimiento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por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contornos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23480" y="1060242"/>
            <a:ext cx="3243066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400" spc="3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cambió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fisonomía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revalorizó.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3480" y="1700322"/>
            <a:ext cx="3577633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Abrió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puertas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inversión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capital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inmobiliario-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financiero.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3480" y="2553761"/>
            <a:ext cx="3881914" cy="1496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Experimento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gradualmente</a:t>
            </a:r>
            <a:r>
              <a:rPr dirty="0" sz="1400" spc="-13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cambios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uso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 spc="-12">
                <a:solidFill>
                  <a:srgbClr val="4b6723"/>
                </a:solidFill>
                <a:latin typeface="ODFLMP+LucidaConsole"/>
                <a:cs typeface="ODFLMP+LucidaConsole"/>
              </a:rPr>
              <a:t>suelo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,</a:t>
            </a:r>
            <a:r>
              <a:rPr dirty="0" sz="1400" spc="-1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fusión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predios</a:t>
            </a:r>
            <a:r>
              <a:rPr dirty="0" sz="1400" spc="-95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tanto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una</a:t>
            </a:r>
            <a:r>
              <a:rPr dirty="0" sz="1400" spc="-9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mayor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intensidad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ocupación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los</a:t>
            </a:r>
            <a:r>
              <a:rPr dirty="0" sz="1400">
                <a:solidFill>
                  <a:srgbClr val="4b6723"/>
                </a:solidFill>
                <a:latin typeface="ODFLMP+LucidaConsole"/>
                <a:cs typeface="ODFLMP+LucidaConsole"/>
              </a:rPr>
              <a:t> </a:t>
            </a:r>
            <a:r>
              <a:rPr dirty="0" sz="1400" spc="-18">
                <a:solidFill>
                  <a:srgbClr val="4b6723"/>
                </a:solidFill>
                <a:latin typeface="ODFLMP+LucidaConsole"/>
                <a:cs typeface="ODFLMP+LucidaConsole"/>
              </a:rPr>
              <a:t>terrenos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,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justificando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demolición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algunos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inmuebles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para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realizar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construcción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otros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más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3480" y="4047282"/>
            <a:ext cx="3363562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imponentes,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más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rentables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mejor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tecnología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diseño.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7157" y="5338071"/>
            <a:ext cx="328708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Torre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Punta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Reforma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construcción,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2010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6025396"/>
            <a:ext cx="593244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resurgimiento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  <a:p>
            <a:pPr marL="275234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a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partir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año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2000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7312" y="529353"/>
            <a:ext cx="3684669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Aspectos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importantes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señalar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en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el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esquema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inmobiliario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ODFLMP+LucidaConsole"/>
                <a:cs typeface="ODFLMP+LucidaConsole"/>
              </a:rPr>
              <a:t>aplicado: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312" y="1605916"/>
            <a:ext cx="4755026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Introducción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 spc="-91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edificio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mixto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vivienda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lujo,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comercio,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oficinas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hotelería,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diversas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combinaciones.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7312" y="2401444"/>
            <a:ext cx="4647990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Utilización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intensiva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terreno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mediante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-17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construcción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 spc="-20">
                <a:solidFill>
                  <a:srgbClr val="4b6723"/>
                </a:solidFill>
                <a:latin typeface="DVSEPT+LucidaConsole,Bold"/>
                <a:cs typeface="DVSEPT+LucidaConsole,Bold"/>
              </a:rPr>
              <a:t>altura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,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que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permite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mantener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-63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rentabilidad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a</a:t>
            </a:r>
            <a:r>
              <a:rPr dirty="0" sz="1400" spc="491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pesar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alto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costo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suelo.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7312" y="3410332"/>
            <a:ext cx="4647990" cy="1304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Cada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gran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proyecto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anunciado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sobre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todo,</a:t>
            </a:r>
          </a:p>
          <a:p>
            <a:pPr marL="0" marR="0">
              <a:lnSpc>
                <a:spcPts val="1400"/>
              </a:lnSpc>
              <a:spcBef>
                <a:spcPts val="447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realizado</a:t>
            </a:r>
            <a:r>
              <a:rPr dirty="0" sz="1400" spc="-54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eleva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las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rentas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suelo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el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valor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los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terrenos,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mejora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imagen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y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rentabilidad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general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b6723"/>
                </a:solidFill>
                <a:latin typeface="DVSEPT+LucidaConsole,Bold"/>
                <a:cs typeface="DVSEPT+LucidaConsole,Bold"/>
              </a:rPr>
              <a:t>corredor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,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justificando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nuevos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proyectos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efecto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cascada.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03494" y="5629950"/>
            <a:ext cx="206381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000" spc="35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000000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000" spc="35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000000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000" spc="35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000000"/>
                </a:solidFill>
                <a:latin typeface="DVSEPT+LucidaConsole,Bold"/>
                <a:cs typeface="DVSEPT+LucidaConsole,Bold"/>
              </a:rPr>
              <a:t>Reforma,</a:t>
            </a:r>
            <a:r>
              <a:rPr dirty="0" sz="1000" spc="35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000000"/>
                </a:solidFill>
                <a:latin typeface="DVSEPT+LucidaConsole,Bold"/>
                <a:cs typeface="DVSEPT+LucidaConsole,Bold"/>
              </a:rPr>
              <a:t>2009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6097587"/>
            <a:ext cx="7002784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600" spc="56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intervención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los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gobiernos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locales</a:t>
            </a:r>
          </a:p>
          <a:p>
            <a:pPr marL="244652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600" spc="56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capital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inmobiliario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sobre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496" y="332740"/>
            <a:ext cx="7966093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partir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2006,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siguientes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gobiernos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ciudad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retomaron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misma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política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desarrollo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urbano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corte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neoliberal.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496" y="866140"/>
            <a:ext cx="8394234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Considerando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eje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planeación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megaproyectos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urbanos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manteniendo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aplicación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políticas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estimulo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para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inversión.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944" y="1575529"/>
            <a:ext cx="4197636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Destaca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implementación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las</a:t>
            </a:r>
            <a:r>
              <a:rPr dirty="0" sz="1400" spc="-175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Áreas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Gestión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Estratégica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-AGE-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8944" y="2108929"/>
            <a:ext cx="4219848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Instrumento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aplicable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zonas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potencial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desarrollo,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cuyo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objetivo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radica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regenerar,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revitalizar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densificar.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944" y="3293367"/>
            <a:ext cx="4005776" cy="1069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las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AGE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se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añade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aplicación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Asociaciones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público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privadas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-APP-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: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figura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que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permite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realización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proyectos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coinversión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entre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el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gobierno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el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sector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privado.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944" y="4466848"/>
            <a:ext cx="4219848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Exime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al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gobierno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utilizar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recursos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o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recurrir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financiamientos.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6097587"/>
            <a:ext cx="7002784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600" spc="56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intervención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los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gobiernos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locales</a:t>
            </a:r>
          </a:p>
          <a:p>
            <a:pPr marL="244652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600" spc="56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capital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inmobiliario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sobre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020" y="454779"/>
            <a:ext cx="2828385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aplicación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Sistemas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Actuación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por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Cooperación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–SAC–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975" y="1551394"/>
            <a:ext cx="2813081" cy="2385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Instrumento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cuyo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objetivo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es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articular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acciones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entre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el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sector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público,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privado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social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para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la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realización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proyectos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urbanos,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así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como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dotar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infraestructura,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equipamiento,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prestación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servicios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públicos,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recreativos,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turísticos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vivienda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dirigidos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al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mejoramiento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y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consolidación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de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las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zonas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dentro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del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polígono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del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404040"/>
                </a:solidFill>
                <a:latin typeface="ODFLMP+LucidaConsole"/>
                <a:cs typeface="ODFLMP+LucidaConsole"/>
              </a:rPr>
              <a:t>SAC.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6635" y="2439909"/>
            <a:ext cx="187930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Cinco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predios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con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una</a:t>
            </a:r>
          </a:p>
          <a:p>
            <a:pPr marL="0" marR="0">
              <a:lnSpc>
                <a:spcPts val="1000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Superficie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22,000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 spc="-44">
                <a:solidFill>
                  <a:srgbClr val="435b1f"/>
                </a:solidFill>
                <a:latin typeface="DVSEPT+LucidaConsole,Bold"/>
                <a:cs typeface="DVSEPT+LucidaConsole,Bold"/>
              </a:rPr>
              <a:t>m</a:t>
            </a:r>
            <a:r>
              <a:rPr dirty="0" sz="1000" baseline="30000">
                <a:solidFill>
                  <a:srgbClr val="435b1f"/>
                </a:solidFill>
                <a:latin typeface="DVSEPT+LucidaConsole,Bold"/>
                <a:cs typeface="DVSEPT+LucidaConsole,Bold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6635" y="2845292"/>
            <a:ext cx="1758001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Área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construcción:</a:t>
            </a:r>
          </a:p>
          <a:p>
            <a:pPr marL="0" marR="0">
              <a:lnSpc>
                <a:spcPts val="1000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795,000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 spc="-18">
                <a:solidFill>
                  <a:srgbClr val="435b1f"/>
                </a:solidFill>
                <a:latin typeface="DVSEPT+LucidaConsole,Bold"/>
                <a:cs typeface="DVSEPT+LucidaConsole,Bold"/>
              </a:rPr>
              <a:t>m</a:t>
            </a:r>
            <a:r>
              <a:rPr dirty="0" sz="1000" baseline="30000">
                <a:solidFill>
                  <a:srgbClr val="435b1f"/>
                </a:solidFill>
                <a:latin typeface="DVSEPT+LucidaConsole,Bold"/>
                <a:cs typeface="DVSEPT+LucidaConsole,Bold"/>
              </a:rPr>
              <a:t>2</a:t>
            </a:r>
            <a:r>
              <a:rPr dirty="0" sz="1500" baseline="30000">
                <a:solidFill>
                  <a:srgbClr val="435b1f"/>
                </a:solidFill>
                <a:latin typeface="DVSEPT+LucidaConsole,Bold"/>
                <a:cs typeface="DVSEPT+LucidaConsole,Bold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16635" y="3272013"/>
            <a:ext cx="1758001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2,000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millones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dólares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inversión.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16635" y="3698733"/>
            <a:ext cx="1758001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Destaca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una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sus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torres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al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menos</a:t>
            </a:r>
            <a:r>
              <a:rPr dirty="0" sz="1000" spc="35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60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435b1f"/>
                </a:solidFill>
                <a:latin typeface="DVSEPT+LucidaConsole,Bold"/>
                <a:cs typeface="DVSEPT+LucidaConsole,Bold"/>
              </a:rPr>
              <a:t>pisos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71352" y="4442218"/>
            <a:ext cx="183445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62626"/>
                </a:solidFill>
                <a:latin typeface="DVSEPT+LucidaConsole,Bold"/>
                <a:cs typeface="DVSEPT+LucidaConsole,Bold"/>
              </a:rPr>
              <a:t>Proyecto</a:t>
            </a:r>
            <a:r>
              <a:rPr dirty="0" sz="1000" spc="351">
                <a:solidFill>
                  <a:srgbClr val="262626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000">
                <a:solidFill>
                  <a:srgbClr val="262626"/>
                </a:solidFill>
                <a:latin typeface="DVSEPT+LucidaConsole,Bold"/>
                <a:cs typeface="DVSEPT+LucidaConsole,Bold"/>
              </a:rPr>
              <a:t>Reforma-Colón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7020" y="4895640"/>
            <a:ext cx="7705579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-17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SAC</a:t>
            </a:r>
            <a:r>
              <a:rPr dirty="0" sz="1400" spc="49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Alameda</a:t>
            </a:r>
            <a:r>
              <a:rPr dirty="0" sz="1400" spc="49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–</a:t>
            </a:r>
            <a:r>
              <a:rPr dirty="0" sz="1400" spc="491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400" spc="376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destaca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por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incluir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los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predios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donde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actualmente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se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construyen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dos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importantes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desarrollos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inmobiliarios: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torre</a:t>
            </a:r>
            <a:r>
              <a:rPr dirty="0" sz="1400" spc="49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vivienda</a:t>
            </a:r>
            <a:r>
              <a:rPr dirty="0" sz="1400" spc="49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Be</a:t>
            </a:r>
            <a:r>
              <a:rPr dirty="0" sz="1400" spc="49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Grand</a:t>
            </a:r>
            <a:r>
              <a:rPr dirty="0" sz="1400" spc="349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-27">
                <a:solidFill>
                  <a:srgbClr val="262626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Proyecto</a:t>
            </a:r>
            <a:r>
              <a:rPr dirty="0" sz="1400" spc="49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658a2f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400" spc="492">
                <a:solidFill>
                  <a:srgbClr val="658a2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 spc="-23">
                <a:solidFill>
                  <a:srgbClr val="658a2f"/>
                </a:solidFill>
                <a:latin typeface="DVSEPT+LucidaConsole,Bold"/>
                <a:cs typeface="DVSEPT+LucidaConsole,Bold"/>
              </a:rPr>
              <a:t>Colón</a:t>
            </a:r>
            <a:r>
              <a:rPr dirty="0" sz="1400">
                <a:solidFill>
                  <a:srgbClr val="262626"/>
                </a:solidFill>
                <a:latin typeface="ODFLMP+LucidaConsole"/>
                <a:cs typeface="ODFLMP+LucidaConsole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8140" y="5970587"/>
            <a:ext cx="7002784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600" spc="56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intervención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los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gobiernos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locales</a:t>
            </a:r>
          </a:p>
          <a:p>
            <a:pPr marL="244652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600" spc="56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capital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inmobiliario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sobre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600" spc="56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16943" y="4515446"/>
            <a:ext cx="2537846" cy="73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En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los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últimos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18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años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Reforma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se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ha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enfrentado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a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un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boom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inmobiliario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sin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medida.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6943" y="5338405"/>
            <a:ext cx="235435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Actualmente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encontramos: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6943" y="5612725"/>
            <a:ext cx="2629591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En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operación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22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desarrollos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inmobiliarios.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6943" y="6069925"/>
            <a:ext cx="272133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14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proyectos: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siete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en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obra.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18135" y="5073908"/>
            <a:ext cx="2629591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En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los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últimos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ocho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años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Insurgentes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se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han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construido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22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desarrollos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inmobiliarios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y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32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están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en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proceso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de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 </a:t>
            </a:r>
            <a:r>
              <a:rPr dirty="0" sz="1200">
                <a:solidFill>
                  <a:srgbClr val="0d0d0d"/>
                </a:solidFill>
                <a:latin typeface="ODFLMP+LucidaConsole"/>
                <a:cs typeface="ODFLMP+LucidaConsole"/>
              </a:rPr>
              <a:t>construcción.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18622" y="5884108"/>
            <a:ext cx="4971601" cy="81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Políticas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públicas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en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desarrollo</a:t>
            </a:r>
          </a:p>
          <a:p>
            <a:pPr marL="276225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corredores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urbanos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terciarios.</a:t>
            </a:r>
          </a:p>
          <a:p>
            <a:pPr marL="690562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d9d9d9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d9d9d9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d9d9d9"/>
                </a:solidFill>
                <a:latin typeface="DVSEPT+LucidaConsole,Bold"/>
                <a:cs typeface="DVSEPT+LucidaConsole,Bold"/>
              </a:rPr>
              <a:t>caso</a:t>
            </a:r>
            <a:r>
              <a:rPr dirty="0" sz="1800" spc="633">
                <a:solidFill>
                  <a:srgbClr val="d9d9d9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d9d9d9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d9d9d9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d9d9d9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d9d9d9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d9d9d9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d9d9d9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d9d9d9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d9d9d9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d9d9d9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6122729"/>
            <a:ext cx="4327661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2300" spc="81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metrópoli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policéntrica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8352" y="266010"/>
            <a:ext cx="648291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b6723"/>
                </a:solidFill>
                <a:latin typeface="DVSEPT+LucidaConsole,Bold"/>
                <a:cs typeface="DVSEPT+LucidaConsole,Bold"/>
              </a:rPr>
              <a:t>Agotamiento</a:t>
            </a:r>
            <a:r>
              <a:rPr dirty="0" sz="1800" spc="633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4b6723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4b6723"/>
                </a:solidFill>
                <a:latin typeface="DVSEPT+LucidaConsole,Bold"/>
                <a:cs typeface="DVSEPT+LucidaConsole,Bold"/>
              </a:rPr>
              <a:t>patrón</a:t>
            </a:r>
            <a:r>
              <a:rPr dirty="0" sz="1800" spc="633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4b6723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4b6723"/>
                </a:solidFill>
                <a:latin typeface="DVSEPT+LucidaConsole,Bold"/>
                <a:cs typeface="DVSEPT+LucidaConsole,Bold"/>
              </a:rPr>
              <a:t>intervención</a:t>
            </a:r>
            <a:r>
              <a:rPr dirty="0" sz="1800" spc="633">
                <a:solidFill>
                  <a:srgbClr val="4b6723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4b6723"/>
                </a:solidFill>
                <a:latin typeface="DVSEPT+LucidaConsole,Bold"/>
                <a:cs typeface="DVSEPT+LucidaConsole,Bold"/>
              </a:rPr>
              <a:t>estatal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6162" y="715193"/>
            <a:ext cx="229320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Finales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siglo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XX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555" y="1141913"/>
            <a:ext cx="793378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ciudad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México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ZMVM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experimentaron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-25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agotamiento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patrón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de</a:t>
            </a:r>
          </a:p>
          <a:p>
            <a:pPr marL="2818606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intervención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estatal.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99143" y="1809884"/>
            <a:ext cx="5290204" cy="4324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Aplicación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patrón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neoliberal</a:t>
            </a:r>
          </a:p>
          <a:p>
            <a:pPr marL="0" marR="0">
              <a:lnSpc>
                <a:spcPts val="1400"/>
              </a:lnSpc>
              <a:spcBef>
                <a:spcPts val="3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Profundizado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1993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mediante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firma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TLCAN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403" y="2540300"/>
            <a:ext cx="7328455" cy="644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proceso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-8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apertura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económica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país</a:t>
            </a:r>
            <a:r>
              <a:rPr dirty="0" sz="1400" spc="344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rubros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de:</a:t>
            </a:r>
          </a:p>
          <a:p>
            <a:pPr marL="265112" marR="0">
              <a:lnSpc>
                <a:spcPts val="1619"/>
              </a:lnSpc>
              <a:spcBef>
                <a:spcPts val="72"/>
              </a:spcBef>
              <a:spcAft>
                <a:spcPts val="0"/>
              </a:spcAft>
            </a:pPr>
            <a:r>
              <a:rPr dirty="0" sz="14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450" spc="1292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Comercio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internacional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libre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entrada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capital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extranjero,</a:t>
            </a:r>
          </a:p>
          <a:p>
            <a:pPr marL="265112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450" spc="1292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Adelgazamiento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Estado,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1515" y="3178019"/>
            <a:ext cx="5123061" cy="2476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47327"/>
                </a:solidFill>
                <a:latin typeface="VIHVNA+ArialMT"/>
                <a:cs typeface="VIHVNA+ArialMT"/>
              </a:rPr>
              <a:t>•</a:t>
            </a:r>
            <a:r>
              <a:rPr dirty="0" sz="1450" spc="1292">
                <a:solidFill>
                  <a:srgbClr val="54732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Desregulación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privatización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público</a:t>
            </a:r>
            <a:r>
              <a:rPr dirty="0" sz="1600">
                <a:solidFill>
                  <a:srgbClr val="000000"/>
                </a:solidFill>
                <a:latin typeface="ODFLMP+LucidaConsole"/>
                <a:cs typeface="ODFLMP+LucidaConsole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6403" y="3805220"/>
            <a:ext cx="8541289" cy="64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Debilitó</a:t>
            </a:r>
            <a:r>
              <a:rPr dirty="0" sz="1400" spc="1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4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vocación</a:t>
            </a:r>
            <a:r>
              <a:rPr dirty="0" sz="1400" spc="1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industrial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4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4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ZMVM,</a:t>
            </a:r>
            <a:r>
              <a:rPr dirty="0" sz="1400" spc="3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5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propició</a:t>
            </a:r>
            <a:r>
              <a:rPr dirty="0" sz="1400" spc="1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</a:t>
            </a:r>
            <a:r>
              <a:rPr dirty="0" sz="1400" spc="4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desindustrialización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1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9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auge</a:t>
            </a:r>
            <a:r>
              <a:rPr dirty="0" sz="1400" spc="578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583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sector</a:t>
            </a:r>
            <a:r>
              <a:rPr dirty="0" sz="1400" spc="567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comercial</a:t>
            </a:r>
            <a:r>
              <a:rPr dirty="0" sz="1400" spc="55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593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589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servicios</a:t>
            </a:r>
            <a:r>
              <a:rPr dirty="0" sz="1400" spc="55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llevando</a:t>
            </a:r>
            <a:r>
              <a:rPr dirty="0" sz="1400" spc="6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 spc="1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9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terciarización</a:t>
            </a:r>
            <a:r>
              <a:rPr dirty="0" sz="1400" spc="525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su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estructura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 spc="-14">
                <a:solidFill>
                  <a:srgbClr val="435b1f"/>
                </a:solidFill>
                <a:latin typeface="DVSEPT+LucidaConsole,Bold"/>
                <a:cs typeface="DVSEPT+LucidaConsole,Bold"/>
              </a:rPr>
              <a:t>económica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13889" y="4813240"/>
            <a:ext cx="2507278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Presencia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grandes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inversiones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capital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inmobiliario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privado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nacional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extranjero.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31937" y="4833711"/>
            <a:ext cx="2721349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Impactos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económicos,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sociales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territoriales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Nueva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lógica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31937" y="5473791"/>
            <a:ext cx="240024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estructuración</a:t>
            </a:r>
            <a:r>
              <a:rPr dirty="0" sz="1400" spc="492">
                <a:solidFill>
                  <a:srgbClr val="435b1f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435b1f"/>
                </a:solidFill>
                <a:latin typeface="DVSEPT+LucidaConsole,Bold"/>
                <a:cs typeface="DVSEPT+LucidaConsole,Bold"/>
              </a:rPr>
              <a:t>urbana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0665" y="6269211"/>
            <a:ext cx="6550579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79a638"/>
                </a:solidFill>
                <a:latin typeface="QOVVGD+Wingdings-Regular"/>
                <a:cs typeface="QOVVGD+Wingdings-Regular"/>
              </a:rPr>
              <a:t>v</a:t>
            </a:r>
            <a:r>
              <a:rPr dirty="0" sz="1850" spc="588">
                <a:solidFill>
                  <a:srgbClr val="79a63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neoliberalismo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transformación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urbana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6122730"/>
            <a:ext cx="60096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2300" spc="81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Red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corredores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urbanos</a:t>
            </a:r>
            <a:r>
              <a:rPr dirty="0" sz="2000" spc="704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000">
                <a:solidFill>
                  <a:srgbClr val="79a638"/>
                </a:solidFill>
                <a:latin typeface="DVSEPT+LucidaConsole,Bold"/>
                <a:cs typeface="DVSEPT+LucidaConsole,Bold"/>
              </a:rPr>
              <a:t>terciarios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40" y="564881"/>
            <a:ext cx="414342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47327"/>
                </a:solidFill>
                <a:latin typeface="DVSEPT+LucidaConsole,Bold"/>
                <a:cs typeface="DVSEPT+LucidaConsole,Bold"/>
              </a:rPr>
              <a:t>Corredores</a:t>
            </a:r>
            <a:r>
              <a:rPr dirty="0" sz="1800" spc="63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547327"/>
                </a:solidFill>
                <a:latin typeface="DVSEPT+LucidaConsole,Bold"/>
                <a:cs typeface="DVSEPT+LucidaConsole,Bold"/>
              </a:rPr>
              <a:t>Urbanos</a:t>
            </a:r>
            <a:r>
              <a:rPr dirty="0" sz="1800" spc="63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547327"/>
                </a:solidFill>
                <a:latin typeface="DVSEPT+LucidaConsole,Bold"/>
                <a:cs typeface="DVSEPT+LucidaConsole,Bold"/>
              </a:rPr>
              <a:t>Terciarios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40" y="1120744"/>
            <a:ext cx="8073128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</a:t>
            </a:r>
            <a:r>
              <a:rPr dirty="0" sz="1400" spc="-1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corredor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urbano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terciario</a:t>
            </a:r>
            <a:r>
              <a:rPr dirty="0" sz="1400" spc="354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agrupamiento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concentración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lineal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inmuebles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que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soportan</a:t>
            </a:r>
            <a:r>
              <a:rPr dirty="0" sz="1400" spc="84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mayoritariamente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actividades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terciarias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sector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privado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y/o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público,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largo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vialidad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–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eje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relativamente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importante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flujos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vehículos,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personas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mercancías.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2400904"/>
            <a:ext cx="7966093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inmuebles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que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forman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corredor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combinan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múltiples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actividades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pertenecientes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sector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terciario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economía: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628" y="3146285"/>
            <a:ext cx="3957719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ODFLMP+LucidaConsole"/>
                <a:cs typeface="ODFLMP+LucidaConsole"/>
              </a:rPr>
              <a:t>•</a:t>
            </a:r>
            <a:r>
              <a:rPr dirty="0" sz="1850" spc="-79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Comercio,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restaurantes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hoteles;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628" y="3359645"/>
            <a:ext cx="7703966" cy="70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ODFLMP+LucidaConsole"/>
                <a:cs typeface="ODFLMP+LucidaConsole"/>
              </a:rPr>
              <a:t>•</a:t>
            </a:r>
            <a:r>
              <a:rPr dirty="0" sz="1850" spc="-79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Servicios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transporte,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almacenaje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comunicaciones;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ODFLMP+LucidaConsole"/>
                <a:cs typeface="ODFLMP+LucidaConsole"/>
              </a:rPr>
              <a:t>•</a:t>
            </a:r>
            <a:r>
              <a:rPr dirty="0" sz="1850" spc="-79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Servicios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financieros,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seguros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bienes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inmuebles;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y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47327"/>
                </a:solidFill>
                <a:latin typeface="ODFLMP+LucidaConsole"/>
                <a:cs typeface="ODFLMP+LucidaConsole"/>
              </a:rPr>
              <a:t>•</a:t>
            </a:r>
            <a:r>
              <a:rPr dirty="0" sz="1850" spc="-79">
                <a:solidFill>
                  <a:srgbClr val="547327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Servicios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comunales,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sociales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personales,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sus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respectivas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ramas.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4336384"/>
            <a:ext cx="8287199" cy="672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presencia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minoritaria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subordinada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vivienda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aún,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industria,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preexistente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formación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corredor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nueva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construcción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no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inválida</a:t>
            </a:r>
          </a:p>
          <a:p>
            <a:pPr marL="0" marR="0">
              <a:lnSpc>
                <a:spcPts val="1600"/>
              </a:lnSpc>
              <a:spcBef>
                <a:spcPts val="31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carácter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 spc="-14">
                <a:solidFill>
                  <a:srgbClr val="000000"/>
                </a:solidFill>
                <a:latin typeface="ODFLMP+LucidaConsole"/>
                <a:cs typeface="ODFLMP+LucidaConsole"/>
              </a:rPr>
              <a:t>terciario</a:t>
            </a:r>
            <a:r>
              <a:rPr dirty="0" sz="1600">
                <a:solidFill>
                  <a:srgbClr val="000000"/>
                </a:solidFill>
                <a:latin typeface="ODFLMP+LucidaConsole"/>
                <a:cs typeface="ODFLMP+LucidaConsole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6124734"/>
            <a:ext cx="564269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2300" spc="81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400">
                <a:solidFill>
                  <a:srgbClr val="79a638"/>
                </a:solidFill>
                <a:latin typeface="DVSEPT+LucidaConsole,Bold"/>
                <a:cs typeface="DVSEPT+LucidaConsole,Bold"/>
              </a:rPr>
              <a:t>Corredores</a:t>
            </a:r>
            <a:r>
              <a:rPr dirty="0" sz="2400" spc="845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400">
                <a:solidFill>
                  <a:srgbClr val="79a638"/>
                </a:solidFill>
                <a:latin typeface="DVSEPT+LucidaConsole,Bold"/>
                <a:cs typeface="DVSEPT+LucidaConsole,Bold"/>
              </a:rPr>
              <a:t>urbanos</a:t>
            </a:r>
            <a:r>
              <a:rPr dirty="0" sz="2400" spc="845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2400">
                <a:solidFill>
                  <a:srgbClr val="79a638"/>
                </a:solidFill>
                <a:latin typeface="DVSEPT+LucidaConsole,Bold"/>
                <a:cs typeface="DVSEPT+LucidaConsole,Bold"/>
              </a:rPr>
              <a:t>terciaros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7040" y="250563"/>
            <a:ext cx="8346447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red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corredores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terciarios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ZMVM,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establecida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siguiendo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criterios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arriba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señalados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mediados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-21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2008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estaba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formada</a:t>
            </a:r>
            <a:r>
              <a:rPr dirty="0" sz="1400" spc="-9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404040"/>
                </a:solidFill>
                <a:latin typeface="ODFLMP+LucidaConsole"/>
                <a:cs typeface="ODFLMP+LucidaConsole"/>
              </a:rPr>
              <a:t>por</a:t>
            </a:r>
            <a:r>
              <a:rPr dirty="0" sz="1400" spc="-21">
                <a:solidFill>
                  <a:srgbClr val="40404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25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corredores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escala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urbana,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26</a:t>
            </a:r>
            <a:r>
              <a:rPr dirty="0" sz="1400" spc="1335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escala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metropolitana</a:t>
            </a:r>
            <a:r>
              <a:rPr dirty="0" sz="1400" spc="190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400" spc="491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resto</a:t>
            </a:r>
            <a:r>
              <a:rPr dirty="0" sz="1400" spc="492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18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escala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local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o</a:t>
            </a:r>
            <a:r>
              <a:rPr dirty="0" sz="1400" spc="49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barrial</a:t>
            </a:r>
            <a:r>
              <a:rPr dirty="0" sz="1400" spc="40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(Pradilla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otros,2008).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9424" y="1638537"/>
            <a:ext cx="4121859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 spc="85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ese</a:t>
            </a:r>
            <a:r>
              <a:rPr dirty="0" sz="1400" spc="85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conjunto,</a:t>
            </a:r>
            <a:r>
              <a:rPr dirty="0" sz="1400" spc="81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85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400" spc="133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1349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400" spc="1130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ocupa</a:t>
            </a:r>
            <a:r>
              <a:rPr dirty="0" sz="1400" spc="64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</a:t>
            </a:r>
            <a:r>
              <a:rPr dirty="0" sz="1400" spc="66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lugar</a:t>
            </a:r>
            <a:r>
              <a:rPr dirty="0" sz="1400" spc="64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preeminente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por</a:t>
            </a:r>
            <a:r>
              <a:rPr dirty="0" sz="1400" spc="136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</a:t>
            </a:r>
            <a:r>
              <a:rPr dirty="0" sz="1400" spc="136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localización</a:t>
            </a:r>
            <a:r>
              <a:rPr dirty="0" sz="1400" spc="131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136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por</a:t>
            </a:r>
            <a:r>
              <a:rPr dirty="0" sz="1400" spc="136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9424" y="2278617"/>
            <a:ext cx="186650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transformaciones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66309" y="2278617"/>
            <a:ext cx="12237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económicas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75020" y="2278617"/>
            <a:ext cx="25953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19424" y="2491977"/>
            <a:ext cx="4120512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morfológicas</a:t>
            </a:r>
            <a:r>
              <a:rPr dirty="0" sz="1400" spc="19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 spc="24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curso</a:t>
            </a:r>
            <a:r>
              <a:rPr dirty="0" sz="1400" spc="22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como</a:t>
            </a:r>
            <a:r>
              <a:rPr dirty="0" sz="1400" spc="23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resultado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35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35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articulación</a:t>
            </a:r>
            <a:r>
              <a:rPr dirty="0" sz="1400" spc="30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35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las</a:t>
            </a:r>
            <a:r>
              <a:rPr dirty="0" sz="1400" spc="35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políticas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gobierno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local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desde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2000,y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19424" y="3345417"/>
            <a:ext cx="4121185" cy="170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por</a:t>
            </a:r>
            <a:r>
              <a:rPr dirty="0" sz="1400" spc="128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las</a:t>
            </a:r>
            <a:r>
              <a:rPr dirty="0" sz="1400" spc="128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masivas</a:t>
            </a:r>
            <a:r>
              <a:rPr dirty="0" sz="1400" spc="126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inversiones</a:t>
            </a:r>
            <a:r>
              <a:rPr dirty="0" sz="1400" spc="124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capital</a:t>
            </a:r>
            <a:r>
              <a:rPr dirty="0" sz="1400" spc="253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bancario,</a:t>
            </a:r>
            <a:r>
              <a:rPr dirty="0" sz="1400" spc="252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hotelero</a:t>
            </a:r>
            <a:r>
              <a:rPr dirty="0" sz="1400" spc="253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inmobiliario</a:t>
            </a:r>
            <a:r>
              <a:rPr dirty="0" sz="1400" spc="61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 spc="66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66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construcción</a:t>
            </a:r>
            <a:r>
              <a:rPr dirty="0" sz="1400" spc="61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modernos</a:t>
            </a:r>
            <a:r>
              <a:rPr dirty="0" sz="1400" spc="169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inmuebles</a:t>
            </a:r>
            <a:r>
              <a:rPr dirty="0" sz="1400" spc="169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destinados</a:t>
            </a:r>
            <a:r>
              <a:rPr dirty="0" sz="1400" spc="168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comercio,</a:t>
            </a:r>
            <a:r>
              <a:rPr dirty="0" sz="1400" spc="256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servicios,</a:t>
            </a:r>
            <a:r>
              <a:rPr dirty="0" sz="1400" spc="255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hotelería,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oficinas</a:t>
            </a:r>
            <a:r>
              <a:rPr dirty="0" sz="1400" spc="16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19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vivienda</a:t>
            </a:r>
            <a:r>
              <a:rPr dirty="0" sz="1400" spc="16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para</a:t>
            </a:r>
            <a:r>
              <a:rPr dirty="0" sz="1400" spc="18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sectores</a:t>
            </a:r>
            <a:r>
              <a:rPr dirty="0" sz="1400" spc="16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altos</a:t>
            </a:r>
            <a:r>
              <a:rPr dirty="0" sz="1400" spc="34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ingresos,</a:t>
            </a:r>
            <a:r>
              <a:rPr dirty="0" sz="1400" spc="32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</a:t>
            </a:r>
            <a:r>
              <a:rPr dirty="0" sz="1400" spc="36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</a:t>
            </a:r>
            <a:r>
              <a:rPr dirty="0" sz="1400" spc="35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combinación</a:t>
            </a:r>
            <a:r>
              <a:rPr dirty="0" sz="1400" spc="31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usos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mixtos.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5319" y="5377177"/>
            <a:ext cx="2981266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Paseo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Reforma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visto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desde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Circuito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Interior,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000">
                <a:solidFill>
                  <a:srgbClr val="000000"/>
                </a:solidFill>
                <a:latin typeface="ODFLMP+LucidaConsole"/>
                <a:cs typeface="ODFLMP+LucidaConsole"/>
              </a:rPr>
              <a:t>2018.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040" y="6188909"/>
            <a:ext cx="813432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red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corredores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terciarios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6865" y="6207959"/>
            <a:ext cx="662053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Corredor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Urbano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Terciario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1340" y="338137"/>
            <a:ext cx="7859071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Reforma,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los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grandes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cambios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y</a:t>
            </a:r>
            <a:r>
              <a:rPr dirty="0" sz="1600" spc="56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las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tendencias</a:t>
            </a:r>
            <a:r>
              <a:rPr dirty="0" sz="1600" spc="56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547327"/>
                </a:solidFill>
                <a:latin typeface="DVSEPT+LucidaConsole,Bold"/>
                <a:cs typeface="DVSEPT+LucidaConsole,Bold"/>
              </a:rPr>
              <a:t>desarrollo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503" y="1108829"/>
            <a:ext cx="8517146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13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400" spc="61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63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400" spc="633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Reforma</a:t>
            </a:r>
            <a:r>
              <a:rPr dirty="0" sz="1400" spc="607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ha</a:t>
            </a:r>
            <a:r>
              <a:rPr dirty="0" sz="1400" spc="13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sido</a:t>
            </a:r>
            <a:r>
              <a:rPr dirty="0" sz="1400" spc="12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uno</a:t>
            </a:r>
            <a:r>
              <a:rPr dirty="0" sz="1400" spc="13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13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los</a:t>
            </a:r>
            <a:r>
              <a:rPr dirty="0" sz="1400" spc="13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ejes</a:t>
            </a:r>
            <a:r>
              <a:rPr dirty="0" sz="1400" spc="12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13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aglomeración</a:t>
            </a:r>
            <a:r>
              <a:rPr dirty="0" sz="1400" spc="8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económica</a:t>
            </a:r>
            <a:r>
              <a:rPr dirty="0" sz="1400" spc="10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poder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historia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ciudad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desde</a:t>
            </a:r>
            <a:r>
              <a:rPr dirty="0" sz="1400" spc="-21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mediados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siglo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XIX.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3765" y="1950204"/>
            <a:ext cx="4173456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22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propuesta</a:t>
            </a:r>
            <a:r>
              <a:rPr dirty="0" sz="1400" spc="18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22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creación</a:t>
            </a:r>
            <a:r>
              <a:rPr dirty="0" sz="1400" spc="68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71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400" spc="70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y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su</a:t>
            </a:r>
            <a:r>
              <a:rPr dirty="0" sz="1400" spc="167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primera</a:t>
            </a:r>
            <a:r>
              <a:rPr dirty="0" sz="1400" spc="1649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etapa</a:t>
            </a:r>
            <a:r>
              <a:rPr dirty="0" sz="1400" spc="1660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167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construcción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ocurrieron</a:t>
            </a:r>
            <a:r>
              <a:rPr dirty="0" sz="1400" spc="113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durante</a:t>
            </a:r>
            <a:r>
              <a:rPr dirty="0" sz="1400" spc="115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118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Imperio</a:t>
            </a:r>
            <a:r>
              <a:rPr dirty="0" sz="1400" spc="1649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Maximiliano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400" spc="492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Austria.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3765" y="3017004"/>
            <a:ext cx="4172109" cy="64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Surge</a:t>
            </a:r>
            <a:r>
              <a:rPr dirty="0" sz="1400" spc="767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</a:t>
            </a:r>
            <a:r>
              <a:rPr dirty="0" sz="1400" spc="77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78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objetivo</a:t>
            </a:r>
            <a:r>
              <a:rPr dirty="0" sz="1400" spc="75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78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unir</a:t>
            </a:r>
            <a:r>
              <a:rPr dirty="0" sz="1400" spc="771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Castillo</a:t>
            </a:r>
            <a:r>
              <a:rPr dirty="0" sz="1400" spc="71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  <a:r>
              <a:rPr dirty="0" sz="1400" spc="74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Chapultepec,</a:t>
            </a:r>
            <a:r>
              <a:rPr dirty="0" sz="1400" spc="69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residencia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imperial,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con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Plaza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Mayor.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3765" y="3870444"/>
            <a:ext cx="4169416" cy="1098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  <a:r>
              <a:rPr dirty="0" sz="1400" spc="10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proyecto</a:t>
            </a:r>
            <a:r>
              <a:rPr dirty="0" sz="1400" spc="74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quedó</a:t>
            </a:r>
            <a:r>
              <a:rPr dirty="0" sz="1400" spc="8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inconcluso</a:t>
            </a:r>
            <a:r>
              <a:rPr dirty="0" sz="1400" spc="6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debido</a:t>
            </a:r>
            <a:r>
              <a:rPr dirty="0" sz="1400" spc="8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78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caída</a:t>
            </a:r>
            <a:r>
              <a:rPr dirty="0" sz="1400" spc="1260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400" spc="1271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imperio</a:t>
            </a:r>
            <a:r>
              <a:rPr dirty="0" sz="1400" spc="1249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en</a:t>
            </a:r>
            <a:r>
              <a:rPr dirty="0" sz="1400" spc="1276">
                <a:solidFill>
                  <a:srgbClr val="547327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400">
                <a:solidFill>
                  <a:srgbClr val="547327"/>
                </a:solidFill>
                <a:latin typeface="DVSEPT+LucidaConsole,Bold"/>
                <a:cs typeface="DVSEPT+LucidaConsole,Bold"/>
              </a:rPr>
              <a:t>1867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,</a:t>
            </a:r>
            <a:r>
              <a:rPr dirty="0" sz="1400" spc="786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el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retorno</a:t>
            </a:r>
            <a:r>
              <a:rPr dirty="0" sz="1400" spc="10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del</a:t>
            </a:r>
            <a:r>
              <a:rPr dirty="0" sz="1400" spc="13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presidente</a:t>
            </a:r>
            <a:r>
              <a:rPr dirty="0" sz="1400" spc="93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liberal</a:t>
            </a:r>
            <a:r>
              <a:rPr dirty="0" sz="1400" spc="109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Benito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Juárez</a:t>
            </a:r>
            <a:r>
              <a:rPr dirty="0" sz="1400" spc="20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al</a:t>
            </a:r>
            <a:r>
              <a:rPr dirty="0" sz="1400" spc="22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poder</a:t>
            </a:r>
            <a:r>
              <a:rPr dirty="0" sz="1400" spc="20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y</a:t>
            </a:r>
            <a:r>
              <a:rPr dirty="0" sz="1400" spc="228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 spc="225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restauración</a:t>
            </a:r>
            <a:r>
              <a:rPr dirty="0" sz="1400" spc="172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de</a:t>
            </a:r>
          </a:p>
          <a:p>
            <a:pPr marL="0" marR="0">
              <a:lnSpc>
                <a:spcPts val="1600"/>
              </a:lnSpc>
              <a:spcBef>
                <a:spcPts val="36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la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 </a:t>
            </a:r>
            <a:r>
              <a:rPr dirty="0" sz="1400">
                <a:solidFill>
                  <a:srgbClr val="000000"/>
                </a:solidFill>
                <a:latin typeface="ODFLMP+LucidaConsole"/>
                <a:cs typeface="ODFLMP+LucidaConsole"/>
              </a:rPr>
              <a:t>República</a:t>
            </a:r>
            <a:r>
              <a:rPr dirty="0" sz="1600">
                <a:solidFill>
                  <a:srgbClr val="000000"/>
                </a:solidFill>
                <a:latin typeface="ODFLMP+LucidaConsole"/>
                <a:cs typeface="ODFLMP+LucidaConsole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414" y="5150108"/>
            <a:ext cx="201029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Calzada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Emperador,</a:t>
            </a:r>
            <a:r>
              <a:rPr dirty="0" sz="900" spc="317">
                <a:solidFill>
                  <a:srgbClr val="000000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900">
                <a:solidFill>
                  <a:srgbClr val="000000"/>
                </a:solidFill>
                <a:latin typeface="DVSEPT+LucidaConsole,Bold"/>
                <a:cs typeface="DVSEPT+LucidaConsole,Bold"/>
              </a:rPr>
              <a:t>1880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6236534"/>
            <a:ext cx="689576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&gt;</a:t>
            </a:r>
            <a:r>
              <a:rPr dirty="0" sz="1800" spc="632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Proceso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formación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del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Paseo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de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la</a:t>
            </a:r>
            <a:r>
              <a:rPr dirty="0" sz="1800" spc="633">
                <a:solidFill>
                  <a:srgbClr val="79a638"/>
                </a:solidFill>
                <a:latin typeface="DVSEPT+LucidaConsole,Bold"/>
                <a:cs typeface="DVSEPT+LucidaConsole,Bold"/>
              </a:rPr>
              <a:t> </a:t>
            </a:r>
            <a:r>
              <a:rPr dirty="0" sz="1800">
                <a:solidFill>
                  <a:srgbClr val="79a638"/>
                </a:solidFill>
                <a:latin typeface="DVSEPT+LucidaConsole,Bold"/>
                <a:cs typeface="DVSEPT+LucidaConsole,Bold"/>
              </a:rPr>
              <a:t>Reforma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2023-04-14T11:51:50-05:00</dcterms:modified>
</cp:coreProperties>
</file>