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6" r:id="rId3"/>
    <p:sldId id="259" r:id="rId4"/>
    <p:sldId id="260" r:id="rId5"/>
    <p:sldId id="261" r:id="rId6"/>
    <p:sldId id="263" r:id="rId7"/>
    <p:sldId id="264" r:id="rId8"/>
    <p:sldId id="265" r:id="rId9"/>
    <p:sldId id="266" r:id="rId10"/>
    <p:sldId id="268" r:id="rId11"/>
    <p:sldId id="269" r:id="rId12"/>
    <p:sldId id="270" r:id="rId13"/>
    <p:sldId id="271" r:id="rId14"/>
    <p:sldId id="272" r:id="rId15"/>
    <p:sldId id="273" r:id="rId16"/>
    <p:sldId id="262" r:id="rId17"/>
    <p:sldId id="274" r:id="rId18"/>
    <p:sldId id="275" r:id="rId19"/>
    <p:sldId id="276" r:id="rId20"/>
    <p:sldId id="278" r:id="rId21"/>
    <p:sldId id="277" r:id="rId22"/>
    <p:sldId id="267"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AA306"/>
    <a:srgbClr val="FAB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42A1C-4CEF-4B0E-8117-64289F015831}" type="datetimeFigureOut">
              <a:rPr lang="es-MX" smtClean="0"/>
              <a:t>23/09/2018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3B9C00-4974-4D11-B35B-C4DC3DBE6109}" type="slidenum">
              <a:rPr lang="es-MX" smtClean="0"/>
              <a:t>‹Nº›</a:t>
            </a:fld>
            <a:endParaRPr lang="es-MX"/>
          </a:p>
        </p:txBody>
      </p:sp>
    </p:spTree>
    <p:extLst>
      <p:ext uri="{BB962C8B-B14F-4D97-AF65-F5344CB8AC3E}">
        <p14:creationId xmlns:p14="http://schemas.microsoft.com/office/powerpoint/2010/main" val="189568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73B9C00-4974-4D11-B35B-C4DC3DBE6109}" type="slidenum">
              <a:rPr lang="es-MX" smtClean="0"/>
              <a:t>1</a:t>
            </a:fld>
            <a:endParaRPr lang="es-MX"/>
          </a:p>
        </p:txBody>
      </p:sp>
    </p:spTree>
    <p:extLst>
      <p:ext uri="{BB962C8B-B14F-4D97-AF65-F5344CB8AC3E}">
        <p14:creationId xmlns:p14="http://schemas.microsoft.com/office/powerpoint/2010/main" val="413649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39606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163102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256281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35022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327431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403786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212095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1541295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266452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215127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66DBB0-B157-4404-8EFD-527D44319A77}" type="datetimeFigureOut">
              <a:rPr lang="es-MX" smtClean="0"/>
              <a:t>23/09/2018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A4FF19-2FE6-4586-A9AF-DF476F9DA10B}" type="slidenum">
              <a:rPr lang="es-MX" smtClean="0"/>
              <a:t>‹Nº›</a:t>
            </a:fld>
            <a:endParaRPr lang="es-MX"/>
          </a:p>
        </p:txBody>
      </p:sp>
    </p:spTree>
    <p:extLst>
      <p:ext uri="{BB962C8B-B14F-4D97-AF65-F5344CB8AC3E}">
        <p14:creationId xmlns:p14="http://schemas.microsoft.com/office/powerpoint/2010/main" val="218428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66DBB0-B157-4404-8EFD-527D44319A77}" type="datetimeFigureOut">
              <a:rPr lang="es-MX" smtClean="0"/>
              <a:t>23/09/2018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4FF19-2FE6-4586-A9AF-DF476F9DA10B}" type="slidenum">
              <a:rPr lang="es-MX" smtClean="0"/>
              <a:t>‹Nº›</a:t>
            </a:fld>
            <a:endParaRPr lang="es-MX"/>
          </a:p>
        </p:txBody>
      </p:sp>
    </p:spTree>
    <p:extLst>
      <p:ext uri="{BB962C8B-B14F-4D97-AF65-F5344CB8AC3E}">
        <p14:creationId xmlns:p14="http://schemas.microsoft.com/office/powerpoint/2010/main" val="4782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1.png"/><Relationship Id="rId5" Type="http://schemas.openxmlformats.org/officeDocument/2006/relationships/image" Target="../media/image5.jpeg"/><Relationship Id="rId10" Type="http://schemas.openxmlformats.org/officeDocument/2006/relationships/image" Target="../media/image30.png"/><Relationship Id="rId4" Type="http://schemas.openxmlformats.org/officeDocument/2006/relationships/image" Target="../media/image9.jpe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3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3.png"/><Relationship Id="rId5" Type="http://schemas.openxmlformats.org/officeDocument/2006/relationships/image" Target="../media/image5.jpeg"/><Relationship Id="rId10" Type="http://schemas.openxmlformats.org/officeDocument/2006/relationships/image" Target="../media/image32.png"/><Relationship Id="rId4" Type="http://schemas.openxmlformats.org/officeDocument/2006/relationships/image" Target="../media/image9.jpe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6.png"/><Relationship Id="rId5" Type="http://schemas.openxmlformats.org/officeDocument/2006/relationships/image" Target="../media/image5.jpeg"/><Relationship Id="rId10" Type="http://schemas.openxmlformats.org/officeDocument/2006/relationships/image" Target="../media/image30.png"/><Relationship Id="rId4" Type="http://schemas.openxmlformats.org/officeDocument/2006/relationships/image" Target="../media/image9.jpe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 Id="rId9"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3.png"/><Relationship Id="rId5" Type="http://schemas.openxmlformats.org/officeDocument/2006/relationships/image" Target="../media/image9.jpeg"/><Relationship Id="rId10" Type="http://schemas.microsoft.com/office/2007/relationships/hdphoto" Target="../media/hdphoto1.wdp"/><Relationship Id="rId4" Type="http://schemas.openxmlformats.org/officeDocument/2006/relationships/image" Target="../media/image8.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22.jpeg"/><Relationship Id="rId5" Type="http://schemas.openxmlformats.org/officeDocument/2006/relationships/image" Target="../media/image9.jpeg"/><Relationship Id="rId10" Type="http://schemas.openxmlformats.org/officeDocument/2006/relationships/image" Target="../media/image21.jpeg"/><Relationship Id="rId4" Type="http://schemas.openxmlformats.org/officeDocument/2006/relationships/image" Target="../media/image8.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9.jpeg"/><Relationship Id="rId10" Type="http://schemas.openxmlformats.org/officeDocument/2006/relationships/image" Target="../media/image26.png"/><Relationship Id="rId4" Type="http://schemas.openxmlformats.org/officeDocument/2006/relationships/image" Target="../media/image8.jpe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pbs.twimg.com/media/DmMCwVhWwAEWfWD.jpg"/>
          <p:cNvPicPr>
            <a:picLocks noChangeAspect="1" noChangeArrowheads="1"/>
          </p:cNvPicPr>
          <p:nvPr/>
        </p:nvPicPr>
        <p:blipFill rotWithShape="1">
          <a:blip r:embed="rId3">
            <a:extLst>
              <a:ext uri="{28A0092B-C50C-407E-A947-70E740481C1C}">
                <a14:useLocalDpi xmlns:a14="http://schemas.microsoft.com/office/drawing/2010/main" val="0"/>
              </a:ext>
            </a:extLst>
          </a:blip>
          <a:srcRect l="-788" t="24974" r="788" b="369"/>
          <a:stretch/>
        </p:blipFill>
        <p:spPr bwMode="auto">
          <a:xfrm>
            <a:off x="-68002" y="1917384"/>
            <a:ext cx="9212689" cy="4968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pbs.twimg.com/media/DcyGh5XWsAAalB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 y="1340"/>
            <a:ext cx="9159291" cy="2070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0" y="2060848"/>
            <a:ext cx="9144000" cy="360040"/>
          </a:xfrm>
          <a:prstGeom prst="rect">
            <a:avLst/>
          </a:prstGeom>
          <a:solidFill>
            <a:srgbClr val="FAA306"/>
          </a:solidFill>
          <a:ln>
            <a:solidFill>
              <a:srgbClr val="FAA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t>Mesa </a:t>
            </a:r>
            <a:r>
              <a:rPr lang="es-MX" sz="2000" b="1" dirty="0"/>
              <a:t>4: Hábitat, mercados, políticas de vivienda y procesos </a:t>
            </a:r>
            <a:r>
              <a:rPr lang="es-MX" sz="2000" b="1" dirty="0" err="1">
                <a:effectLst>
                  <a:outerShdw blurRad="38100" dist="38100" dir="2700000" algn="tl">
                    <a:srgbClr val="000000">
                      <a:alpha val="43137"/>
                    </a:srgbClr>
                  </a:outerShdw>
                </a:effectLst>
              </a:rPr>
              <a:t>sociespaciales</a:t>
            </a:r>
            <a:endParaRPr lang="es-MX" sz="2000" dirty="0">
              <a:effectLst>
                <a:outerShdw blurRad="38100" dist="38100" dir="2700000" algn="tl">
                  <a:srgbClr val="000000">
                    <a:alpha val="43137"/>
                  </a:srgbClr>
                </a:outerShdw>
              </a:effectLst>
            </a:endParaRPr>
          </a:p>
        </p:txBody>
      </p:sp>
      <p:sp>
        <p:nvSpPr>
          <p:cNvPr id="17" name="16 Rectángulo"/>
          <p:cNvSpPr/>
          <p:nvPr/>
        </p:nvSpPr>
        <p:spPr>
          <a:xfrm>
            <a:off x="1259632" y="2996952"/>
            <a:ext cx="6696744" cy="1152128"/>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000" b="1" dirty="0"/>
              <a:t>Las políticas de vivienda y los Perímetros de Contención Urbana en México.</a:t>
            </a:r>
            <a:endParaRPr lang="es-MX" sz="3000" b="1" dirty="0"/>
          </a:p>
        </p:txBody>
      </p:sp>
      <p:sp>
        <p:nvSpPr>
          <p:cNvPr id="16" name="15 Rectángulo"/>
          <p:cNvSpPr/>
          <p:nvPr/>
        </p:nvSpPr>
        <p:spPr>
          <a:xfrm>
            <a:off x="1550383" y="4293096"/>
            <a:ext cx="6037797" cy="24482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ES" sz="2400" b="1" dirty="0">
                <a:solidFill>
                  <a:schemeClr val="tx1"/>
                </a:solidFill>
              </a:rPr>
              <a:t>Teresa del Rosario Argüello </a:t>
            </a:r>
            <a:r>
              <a:rPr lang="es-ES" sz="2400" b="1" dirty="0" smtClean="0">
                <a:solidFill>
                  <a:schemeClr val="tx1"/>
                </a:solidFill>
              </a:rPr>
              <a:t>Méndez</a:t>
            </a:r>
          </a:p>
          <a:p>
            <a:pPr>
              <a:lnSpc>
                <a:spcPct val="150000"/>
              </a:lnSpc>
            </a:pPr>
            <a:r>
              <a:rPr lang="es-ES" sz="2400" b="1" dirty="0" smtClean="0">
                <a:solidFill>
                  <a:schemeClr val="tx1"/>
                </a:solidFill>
              </a:rPr>
              <a:t>Beatriz Eugenia Argüelles León</a:t>
            </a:r>
          </a:p>
          <a:p>
            <a:pPr>
              <a:lnSpc>
                <a:spcPct val="150000"/>
              </a:lnSpc>
            </a:pPr>
            <a:r>
              <a:rPr lang="es-MX" b="1" dirty="0" smtClean="0">
                <a:solidFill>
                  <a:schemeClr val="tx1"/>
                </a:solidFill>
              </a:rPr>
              <a:t>C.A. </a:t>
            </a:r>
            <a:r>
              <a:rPr lang="es-MX" sz="2000" b="1" dirty="0" smtClean="0">
                <a:solidFill>
                  <a:schemeClr val="tx1"/>
                </a:solidFill>
              </a:rPr>
              <a:t>Patrimonio, territorio y sustentabilidad</a:t>
            </a:r>
          </a:p>
          <a:p>
            <a:pPr>
              <a:lnSpc>
                <a:spcPct val="150000"/>
              </a:lnSpc>
            </a:pPr>
            <a:r>
              <a:rPr lang="es-MX" sz="2000" b="1" dirty="0" smtClean="0">
                <a:solidFill>
                  <a:schemeClr val="tx1"/>
                </a:solidFill>
              </a:rPr>
              <a:t>Facultad de Arquitectura</a:t>
            </a:r>
          </a:p>
          <a:p>
            <a:pPr>
              <a:lnSpc>
                <a:spcPct val="150000"/>
              </a:lnSpc>
            </a:pPr>
            <a:r>
              <a:rPr lang="es-MX" sz="2000" b="1" dirty="0" smtClean="0">
                <a:solidFill>
                  <a:schemeClr val="tx1"/>
                </a:solidFill>
              </a:rPr>
              <a:t>Universidad Autónoma de Chiapas </a:t>
            </a:r>
          </a:p>
        </p:txBody>
      </p:sp>
      <p:pic>
        <p:nvPicPr>
          <p:cNvPr id="2062" name="Picture 14" descr="Imagen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4137" y="5174996"/>
            <a:ext cx="127948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logo una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390" y="5949280"/>
            <a:ext cx="802974" cy="72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24 Imagen"/>
          <p:cNvPicPr>
            <a:picLocks noChangeAspect="1"/>
          </p:cNvPicPr>
          <p:nvPr/>
        </p:nvPicPr>
        <p:blipFill rotWithShape="1">
          <a:blip r:embed="rId7" cstate="print">
            <a:extLst>
              <a:ext uri="{28A0092B-C50C-407E-A947-70E740481C1C}">
                <a14:useLocalDpi xmlns:a14="http://schemas.microsoft.com/office/drawing/2010/main" val="0"/>
              </a:ext>
            </a:extLst>
          </a:blip>
          <a:srcRect l="64677" t="15793" r="6774" b="14888"/>
          <a:stretch/>
        </p:blipFill>
        <p:spPr>
          <a:xfrm>
            <a:off x="6537407" y="4365104"/>
            <a:ext cx="832940" cy="720000"/>
          </a:xfrm>
          <a:prstGeom prst="rect">
            <a:avLst/>
          </a:prstGeom>
        </p:spPr>
      </p:pic>
    </p:spTree>
    <p:extLst>
      <p:ext uri="{BB962C8B-B14F-4D97-AF65-F5344CB8AC3E}">
        <p14:creationId xmlns:p14="http://schemas.microsoft.com/office/powerpoint/2010/main" val="394304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38" t="5385" r="15127" b="4290"/>
          <a:stretch/>
        </p:blipFill>
        <p:spPr bwMode="auto">
          <a:xfrm>
            <a:off x="210026" y="0"/>
            <a:ext cx="8723949" cy="64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802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287" y="6318000"/>
            <a:ext cx="9112791" cy="540000"/>
            <a:chOff x="-4287" y="6318000"/>
            <a:chExt cx="9112791" cy="540000"/>
          </a:xfrm>
        </p:grpSpPr>
        <p:pic>
          <p:nvPicPr>
            <p:cNvPr id="11"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13"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6"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29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273"/>
          <a:stretch/>
        </p:blipFill>
        <p:spPr bwMode="auto">
          <a:xfrm>
            <a:off x="3684896" y="1196752"/>
            <a:ext cx="5203467"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196752"/>
            <a:ext cx="41491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12" y="-77785"/>
            <a:ext cx="8784976" cy="109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t="20627"/>
          <a:stretch/>
        </p:blipFill>
        <p:spPr bwMode="auto">
          <a:xfrm>
            <a:off x="3938587" y="2258924"/>
            <a:ext cx="1266825" cy="3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79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4287" y="6318000"/>
            <a:ext cx="9112791" cy="540000"/>
            <a:chOff x="-4287" y="6318000"/>
            <a:chExt cx="9112791" cy="540000"/>
          </a:xfrm>
        </p:grpSpPr>
        <p:pic>
          <p:nvPicPr>
            <p:cNvPr id="11"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13"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14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6"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29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273"/>
          <a:stretch/>
        </p:blipFill>
        <p:spPr bwMode="auto">
          <a:xfrm>
            <a:off x="3684896" y="1196752"/>
            <a:ext cx="5203467"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77785"/>
            <a:ext cx="8784976" cy="109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56" y="1196752"/>
            <a:ext cx="412195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rotWithShape="1">
          <a:blip r:embed="rId11">
            <a:extLst>
              <a:ext uri="{28A0092B-C50C-407E-A947-70E740481C1C}">
                <a14:useLocalDpi xmlns:a14="http://schemas.microsoft.com/office/drawing/2010/main" val="0"/>
              </a:ext>
            </a:extLst>
          </a:blip>
          <a:srcRect t="22004"/>
          <a:stretch/>
        </p:blipFill>
        <p:spPr bwMode="auto">
          <a:xfrm>
            <a:off x="4067944" y="4067033"/>
            <a:ext cx="1285875" cy="34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12632" t="12426" b="1026"/>
          <a:stretch/>
        </p:blipFill>
        <p:spPr bwMode="auto">
          <a:xfrm>
            <a:off x="3684896" y="1889557"/>
            <a:ext cx="2036401" cy="217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266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12 Grupo"/>
          <p:cNvGrpSpPr/>
          <p:nvPr/>
        </p:nvGrpSpPr>
        <p:grpSpPr>
          <a:xfrm>
            <a:off x="-4287" y="6318000"/>
            <a:ext cx="9112791" cy="540000"/>
            <a:chOff x="-4287" y="6318000"/>
            <a:chExt cx="9112791" cy="540000"/>
          </a:xfrm>
        </p:grpSpPr>
        <p:pic>
          <p:nvPicPr>
            <p:cNvPr id="14"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16"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17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9"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17" y="1804171"/>
            <a:ext cx="4172079" cy="38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2304"/>
          <a:stretch/>
        </p:blipFill>
        <p:spPr bwMode="auto">
          <a:xfrm>
            <a:off x="4219003" y="1196752"/>
            <a:ext cx="4669359"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512" y="-77785"/>
            <a:ext cx="8784976" cy="109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38015" y="5126352"/>
            <a:ext cx="5619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flipH="1">
            <a:off x="3938015" y="5534648"/>
            <a:ext cx="24341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179512" y="5646296"/>
            <a:ext cx="4023378" cy="707886"/>
          </a:xfrm>
          <a:prstGeom prst="rect">
            <a:avLst/>
          </a:prstGeom>
        </p:spPr>
        <p:txBody>
          <a:bodyPr wrap="square">
            <a:spAutoFit/>
          </a:bodyPr>
          <a:lstStyle/>
          <a:p>
            <a:pPr algn="r"/>
            <a:r>
              <a:rPr lang="es-MX" sz="2000" b="1" dirty="0"/>
              <a:t>Zonas de Crecimiento Contiguas al Área Urbana Consolidada </a:t>
            </a:r>
          </a:p>
        </p:txBody>
      </p:sp>
      <p:sp>
        <p:nvSpPr>
          <p:cNvPr id="6" name="5 Rectángulo"/>
          <p:cNvSpPr/>
          <p:nvPr/>
        </p:nvSpPr>
        <p:spPr>
          <a:xfrm>
            <a:off x="193553" y="941819"/>
            <a:ext cx="3744462" cy="830997"/>
          </a:xfrm>
          <a:prstGeom prst="rect">
            <a:avLst/>
          </a:prstGeom>
        </p:spPr>
        <p:txBody>
          <a:bodyPr wrap="square">
            <a:spAutoFit/>
          </a:bodyPr>
          <a:lstStyle/>
          <a:p>
            <a:pPr marL="285750" indent="-285750">
              <a:buFont typeface="Arial" pitchFamily="34" charset="0"/>
              <a:buChar char="•"/>
            </a:pPr>
            <a:r>
              <a:rPr lang="es-MX" sz="1600" b="1" dirty="0"/>
              <a:t>Quedan conformadas por un buffer o envolvente que cubre los contornos U1 y U2 </a:t>
            </a:r>
          </a:p>
        </p:txBody>
      </p:sp>
    </p:spTree>
    <p:extLst>
      <p:ext uri="{BB962C8B-B14F-4D97-AF65-F5344CB8AC3E}">
        <p14:creationId xmlns:p14="http://schemas.microsoft.com/office/powerpoint/2010/main" val="2393826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 y="-36749"/>
            <a:ext cx="9108505" cy="91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536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7877" y="774973"/>
            <a:ext cx="22383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608484" y="1048578"/>
            <a:ext cx="6259129" cy="461665"/>
          </a:xfrm>
          <a:prstGeom prst="rect">
            <a:avLst/>
          </a:prstGeom>
        </p:spPr>
        <p:txBody>
          <a:bodyPr wrap="square">
            <a:spAutoFit/>
          </a:bodyPr>
          <a:lstStyle/>
          <a:p>
            <a:r>
              <a:rPr lang="es-MX" sz="2400" b="1" dirty="0">
                <a:effectLst>
                  <a:outerShdw blurRad="38100" dist="38100" dir="2700000" algn="tl">
                    <a:srgbClr val="000000">
                      <a:alpha val="43137"/>
                    </a:srgbClr>
                  </a:outerShdw>
                </a:effectLst>
              </a:rPr>
              <a:t>Grado de desarrollo de las Reservas territoriales</a:t>
            </a:r>
          </a:p>
        </p:txBody>
      </p:sp>
      <p:sp>
        <p:nvSpPr>
          <p:cNvPr id="3" name="2 Rectángulo"/>
          <p:cNvSpPr/>
          <p:nvPr/>
        </p:nvSpPr>
        <p:spPr>
          <a:xfrm>
            <a:off x="4070647" y="1458503"/>
            <a:ext cx="3171574" cy="369332"/>
          </a:xfrm>
          <a:prstGeom prst="rect">
            <a:avLst/>
          </a:prstGeom>
        </p:spPr>
        <p:txBody>
          <a:bodyPr wrap="none">
            <a:spAutoFit/>
          </a:bodyPr>
          <a:lstStyle/>
          <a:p>
            <a:r>
              <a:rPr lang="es-MX" dirty="0">
                <a:solidFill>
                  <a:srgbClr val="C00000"/>
                </a:solidFill>
              </a:rPr>
              <a:t>A</a:t>
            </a:r>
            <a:r>
              <a:rPr lang="es-MX" dirty="0" smtClean="0">
                <a:solidFill>
                  <a:srgbClr val="C00000"/>
                </a:solidFill>
              </a:rPr>
              <a:t>ntes </a:t>
            </a:r>
            <a:r>
              <a:rPr lang="es-MX" dirty="0">
                <a:solidFill>
                  <a:srgbClr val="C00000"/>
                </a:solidFill>
              </a:rPr>
              <a:t>del 11 de febrero de 2013</a:t>
            </a:r>
          </a:p>
        </p:txBody>
      </p:sp>
      <p:sp>
        <p:nvSpPr>
          <p:cNvPr id="6" name="5 Rectángulo"/>
          <p:cNvSpPr/>
          <p:nvPr/>
        </p:nvSpPr>
        <p:spPr>
          <a:xfrm>
            <a:off x="755575" y="2413338"/>
            <a:ext cx="8112037" cy="3359061"/>
          </a:xfrm>
          <a:prstGeom prst="rect">
            <a:avLst/>
          </a:prstGeom>
        </p:spPr>
        <p:txBody>
          <a:bodyPr wrap="square">
            <a:spAutoFit/>
          </a:bodyPr>
          <a:lstStyle/>
          <a:p>
            <a:pPr marL="285750" indent="-285750">
              <a:lnSpc>
                <a:spcPct val="150000"/>
              </a:lnSpc>
              <a:buFont typeface="Wingdings" pitchFamily="2" charset="2"/>
              <a:buChar char="§"/>
            </a:pPr>
            <a:r>
              <a:rPr lang="es-MX" sz="2400" b="1" dirty="0">
                <a:solidFill>
                  <a:srgbClr val="C00000"/>
                </a:solidFill>
                <a:effectLst>
                  <a:outerShdw blurRad="38100" dist="38100" dir="2700000" algn="tl">
                    <a:srgbClr val="000000">
                      <a:alpha val="43137"/>
                    </a:srgbClr>
                  </a:outerShdw>
                </a:effectLst>
              </a:rPr>
              <a:t>R1</a:t>
            </a:r>
            <a:r>
              <a:rPr lang="es-MX" sz="2400" dirty="0"/>
              <a:t>  Reserva adquirida sin uso habitacional </a:t>
            </a:r>
            <a:endParaRPr lang="es-MX" sz="2400" dirty="0" smtClean="0"/>
          </a:p>
          <a:p>
            <a:pPr marL="285750" indent="-285750">
              <a:lnSpc>
                <a:spcPct val="150000"/>
              </a:lnSpc>
              <a:buFont typeface="Wingdings" pitchFamily="2" charset="2"/>
              <a:buChar char="§"/>
            </a:pPr>
            <a:r>
              <a:rPr lang="es-MX" sz="2400" b="1" dirty="0">
                <a:solidFill>
                  <a:srgbClr val="C00000"/>
                </a:solidFill>
                <a:effectLst>
                  <a:outerShdw blurRad="38100" dist="38100" dir="2700000" algn="tl">
                    <a:srgbClr val="000000">
                      <a:alpha val="43137"/>
                    </a:srgbClr>
                  </a:outerShdw>
                </a:effectLst>
              </a:rPr>
              <a:t>R2 </a:t>
            </a:r>
            <a:r>
              <a:rPr lang="es-MX" sz="2400" dirty="0"/>
              <a:t>Reserva adquirida con uso habitacional </a:t>
            </a:r>
            <a:endParaRPr lang="es-MX" sz="2400" dirty="0" smtClean="0"/>
          </a:p>
          <a:p>
            <a:pPr marL="285750" indent="-285750">
              <a:lnSpc>
                <a:spcPct val="150000"/>
              </a:lnSpc>
              <a:buFont typeface="Wingdings" pitchFamily="2" charset="2"/>
              <a:buChar char="§"/>
            </a:pPr>
            <a:r>
              <a:rPr lang="es-MX" sz="2400" b="1" dirty="0">
                <a:solidFill>
                  <a:srgbClr val="C00000"/>
                </a:solidFill>
                <a:effectLst>
                  <a:outerShdw blurRad="38100" dist="38100" dir="2700000" algn="tl">
                    <a:srgbClr val="000000">
                      <a:alpha val="43137"/>
                    </a:srgbClr>
                  </a:outerShdw>
                </a:effectLst>
              </a:rPr>
              <a:t>R3 </a:t>
            </a:r>
            <a:r>
              <a:rPr lang="es-MX" sz="2400" dirty="0"/>
              <a:t>Reserva adquirida con uso habitacional e inversión en infraestructura y  urbanización </a:t>
            </a:r>
          </a:p>
          <a:p>
            <a:pPr marL="285750" indent="-285750">
              <a:lnSpc>
                <a:spcPct val="150000"/>
              </a:lnSpc>
              <a:buFont typeface="Wingdings" pitchFamily="2" charset="2"/>
              <a:buChar char="§"/>
            </a:pPr>
            <a:r>
              <a:rPr lang="es-MX" sz="2400" b="1" dirty="0">
                <a:solidFill>
                  <a:srgbClr val="C00000"/>
                </a:solidFill>
                <a:effectLst>
                  <a:outerShdw blurRad="38100" dist="38100" dir="2700000" algn="tl">
                    <a:srgbClr val="000000">
                      <a:alpha val="43137"/>
                    </a:srgbClr>
                  </a:outerShdw>
                </a:effectLst>
              </a:rPr>
              <a:t>R4 </a:t>
            </a:r>
            <a:r>
              <a:rPr lang="es-MX" sz="2400" dirty="0"/>
              <a:t>Reserva adquirida con uso habitacional, urbanizada, con vivienda construida o en </a:t>
            </a:r>
            <a:r>
              <a:rPr lang="es-MX" sz="2400" dirty="0" smtClean="0"/>
              <a:t>construcción</a:t>
            </a:r>
            <a:endParaRPr lang="es-MX" sz="2400" dirty="0"/>
          </a:p>
        </p:txBody>
      </p:sp>
    </p:spTree>
    <p:extLst>
      <p:ext uri="{BB962C8B-B14F-4D97-AF65-F5344CB8AC3E}">
        <p14:creationId xmlns:p14="http://schemas.microsoft.com/office/powerpoint/2010/main" val="134660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34" t="6343" r="16747" b="4231"/>
          <a:stretch/>
        </p:blipFill>
        <p:spPr bwMode="auto">
          <a:xfrm>
            <a:off x="-1" y="24598"/>
            <a:ext cx="9213611" cy="6932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13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2 Rectángulo"/>
          <p:cNvSpPr/>
          <p:nvPr/>
        </p:nvSpPr>
        <p:spPr>
          <a:xfrm>
            <a:off x="-26922" y="352606"/>
            <a:ext cx="9144000" cy="584775"/>
          </a:xfrm>
          <a:prstGeom prst="rect">
            <a:avLst/>
          </a:prstGeom>
          <a:solidFill>
            <a:srgbClr val="C00000"/>
          </a:solidFill>
        </p:spPr>
        <p:txBody>
          <a:bodyPr wrap="square" anchor="ctr">
            <a:spAutoFit/>
          </a:bodyPr>
          <a:lstStyle/>
          <a:p>
            <a:pPr algn="ctr"/>
            <a:r>
              <a:rPr lang="es-MX" sz="3200" dirty="0" smtClean="0">
                <a:solidFill>
                  <a:schemeClr val="bg1"/>
                </a:solidFill>
                <a:effectLst>
                  <a:outerShdw blurRad="38100" dist="38100" dir="2700000" algn="tl">
                    <a:srgbClr val="000000">
                      <a:alpha val="43137"/>
                    </a:srgbClr>
                  </a:outerShdw>
                </a:effectLst>
              </a:rPr>
              <a:t>Programa </a:t>
            </a:r>
            <a:r>
              <a:rPr lang="es-MX" sz="3200" dirty="0">
                <a:solidFill>
                  <a:schemeClr val="bg1"/>
                </a:solidFill>
                <a:effectLst>
                  <a:outerShdw blurRad="38100" dist="38100" dir="2700000" algn="tl">
                    <a:srgbClr val="000000">
                      <a:alpha val="43137"/>
                    </a:srgbClr>
                  </a:outerShdw>
                </a:effectLst>
              </a:rPr>
              <a:t>Nacional de Vivienda 2014-2018 (PNV</a:t>
            </a:r>
            <a:r>
              <a:rPr lang="es-MX" sz="3200" dirty="0" smtClean="0">
                <a:solidFill>
                  <a:schemeClr val="bg1"/>
                </a:solidFill>
                <a:effectLst>
                  <a:outerShdw blurRad="38100" dist="38100" dir="2700000" algn="tl">
                    <a:srgbClr val="000000">
                      <a:alpha val="43137"/>
                    </a:srgbClr>
                  </a:outerShdw>
                </a:effectLst>
              </a:rPr>
              <a:t>)</a:t>
            </a:r>
            <a:endParaRPr lang="es-MX" sz="3200" dirty="0">
              <a:solidFill>
                <a:schemeClr val="bg1"/>
              </a:solidFill>
              <a:effectLst>
                <a:outerShdw blurRad="38100" dist="38100" dir="2700000" algn="tl">
                  <a:srgbClr val="000000">
                    <a:alpha val="43137"/>
                  </a:srgbClr>
                </a:outerShdw>
              </a:effectLst>
            </a:endParaRPr>
          </a:p>
        </p:txBody>
      </p:sp>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0153" y="942317"/>
            <a:ext cx="5703694" cy="32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80528" y="4077072"/>
            <a:ext cx="9324527" cy="2031325"/>
          </a:xfrm>
          <a:prstGeom prst="rect">
            <a:avLst/>
          </a:prstGeom>
        </p:spPr>
        <p:txBody>
          <a:bodyPr wrap="square">
            <a:spAutoFit/>
          </a:bodyPr>
          <a:lstStyle/>
          <a:p>
            <a:pPr marL="457200" indent="-457200" algn="ctr">
              <a:lnSpc>
                <a:spcPct val="150000"/>
              </a:lnSpc>
              <a:buFont typeface="Wingdings" pitchFamily="2" charset="2"/>
              <a:buChar char="Ø"/>
            </a:pPr>
            <a:r>
              <a:rPr lang="es-MX" sz="2800" b="1" dirty="0">
                <a:solidFill>
                  <a:srgbClr val="C00000"/>
                </a:solidFill>
                <a:effectLst>
                  <a:outerShdw blurRad="38100" dist="38100" dir="2700000" algn="tl">
                    <a:srgbClr val="000000">
                      <a:alpha val="43137"/>
                    </a:srgbClr>
                  </a:outerShdw>
                </a:effectLst>
              </a:rPr>
              <a:t>Programa de Acceso al Financiamiento para Soluciones Habitacionales (PASPRAH) </a:t>
            </a:r>
            <a:endParaRPr lang="es-MX" sz="2800" b="1" dirty="0" smtClean="0">
              <a:solidFill>
                <a:srgbClr val="C00000"/>
              </a:solidFill>
              <a:effectLst>
                <a:outerShdw blurRad="38100" dist="38100" dir="2700000" algn="tl">
                  <a:srgbClr val="000000">
                    <a:alpha val="43137"/>
                  </a:srgbClr>
                </a:outerShdw>
              </a:effectLst>
            </a:endParaRPr>
          </a:p>
          <a:p>
            <a:pPr marL="457200" indent="-457200" algn="ctr">
              <a:lnSpc>
                <a:spcPct val="150000"/>
              </a:lnSpc>
              <a:buFont typeface="Wingdings" pitchFamily="2" charset="2"/>
              <a:buChar char="Ø"/>
            </a:pPr>
            <a:r>
              <a:rPr lang="es-MX" sz="2800" b="1" dirty="0">
                <a:solidFill>
                  <a:srgbClr val="C00000"/>
                </a:solidFill>
                <a:effectLst>
                  <a:outerShdw blurRad="38100" dist="38100" dir="2700000" algn="tl">
                    <a:srgbClr val="000000">
                      <a:alpha val="43137"/>
                    </a:srgbClr>
                  </a:outerShdw>
                </a:effectLst>
              </a:rPr>
              <a:t>Programa de Apoyo a la Vivienda (PAV</a:t>
            </a:r>
            <a:r>
              <a:rPr lang="es-MX" sz="2800" b="1" dirty="0" smtClean="0">
                <a:solidFill>
                  <a:srgbClr val="C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59060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287" y="6318000"/>
            <a:ext cx="9112791" cy="540000"/>
            <a:chOff x="-4287" y="6318000"/>
            <a:chExt cx="9112791" cy="540000"/>
          </a:xfrm>
        </p:grpSpPr>
        <p:pic>
          <p:nvPicPr>
            <p:cNvPr id="3"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5"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8"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9 Rectángulo"/>
          <p:cNvSpPr/>
          <p:nvPr/>
        </p:nvSpPr>
        <p:spPr>
          <a:xfrm>
            <a:off x="263954" y="332656"/>
            <a:ext cx="8616093" cy="1938992"/>
          </a:xfrm>
          <a:prstGeom prst="rect">
            <a:avLst/>
          </a:prstGeom>
        </p:spPr>
        <p:txBody>
          <a:bodyPr wrap="square">
            <a:spAutoFit/>
          </a:bodyPr>
          <a:lstStyle/>
          <a:p>
            <a:pPr algn="just">
              <a:lnSpc>
                <a:spcPct val="200000"/>
              </a:lnSpc>
            </a:pPr>
            <a:r>
              <a:rPr lang="es-ES" sz="2000" b="1" dirty="0"/>
              <a:t>Las </a:t>
            </a:r>
            <a:r>
              <a:rPr lang="es-ES" sz="2000" b="1" dirty="0" smtClean="0"/>
              <a:t>Reglas de Operación del Programa (ROP) </a:t>
            </a:r>
            <a:r>
              <a:rPr lang="es-ES" sz="2000" b="1" dirty="0"/>
              <a:t>de los programas PAFSH y PAV especifican como requisito acreditar la posesión legal del predio, no incluyen la compra de terreno. </a:t>
            </a:r>
            <a:endParaRPr lang="es-MX" sz="2000" b="1" dirty="0"/>
          </a:p>
        </p:txBody>
      </p:sp>
      <p:pic>
        <p:nvPicPr>
          <p:cNvPr id="1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150" t="59617" r="33699" b="7032"/>
          <a:stretch/>
        </p:blipFill>
        <p:spPr bwMode="auto">
          <a:xfrm>
            <a:off x="6691575" y="1570054"/>
            <a:ext cx="2176038" cy="123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151135" y="2542832"/>
            <a:ext cx="9324527" cy="3262432"/>
          </a:xfrm>
          <a:prstGeom prst="rect">
            <a:avLst/>
          </a:prstGeom>
        </p:spPr>
        <p:txBody>
          <a:bodyPr wrap="square">
            <a:spAutoFit/>
          </a:bodyPr>
          <a:lstStyle/>
          <a:p>
            <a:pPr marL="285750" indent="-285750" algn="ctr">
              <a:buFont typeface="Arial" pitchFamily="34" charset="0"/>
              <a:buChar char="•"/>
            </a:pPr>
            <a:r>
              <a:rPr lang="es-MX" sz="2800" b="1" dirty="0" smtClean="0">
                <a:solidFill>
                  <a:srgbClr val="C00000"/>
                </a:solidFill>
                <a:effectLst>
                  <a:outerShdw blurRad="38100" dist="38100" dir="2700000" algn="tl">
                    <a:srgbClr val="000000">
                      <a:alpha val="43137"/>
                    </a:srgbClr>
                  </a:outerShdw>
                </a:effectLst>
              </a:rPr>
              <a:t>PASPRAH</a:t>
            </a:r>
          </a:p>
          <a:p>
            <a:pPr marL="285750" indent="-285750" algn="ctr">
              <a:buFont typeface="Arial" pitchFamily="34" charset="0"/>
              <a:buChar char="•"/>
            </a:pPr>
            <a:r>
              <a:rPr lang="es-MX" sz="2800" b="1" dirty="0" smtClean="0">
                <a:solidFill>
                  <a:srgbClr val="C00000"/>
                </a:solidFill>
                <a:effectLst>
                  <a:outerShdw blurRad="38100" dist="38100" dir="2700000" algn="tl">
                    <a:srgbClr val="000000">
                      <a:alpha val="43137"/>
                    </a:srgbClr>
                  </a:outerShdw>
                </a:effectLst>
              </a:rPr>
              <a:t> PAV</a:t>
            </a:r>
            <a:endParaRPr lang="es-MX" sz="2800" b="1" dirty="0">
              <a:solidFill>
                <a:srgbClr val="C00000"/>
              </a:solidFill>
              <a:effectLst>
                <a:outerShdw blurRad="38100" dist="38100" dir="2700000" algn="tl">
                  <a:srgbClr val="000000">
                    <a:alpha val="43137"/>
                  </a:srgbClr>
                </a:outerShdw>
              </a:effectLst>
            </a:endParaRPr>
          </a:p>
          <a:p>
            <a:pPr algn="ctr"/>
            <a:r>
              <a:rPr lang="es-MX" sz="6600" b="1" dirty="0" smtClean="0">
                <a:solidFill>
                  <a:srgbClr val="C00000"/>
                </a:solidFill>
                <a:effectLst>
                  <a:outerShdw blurRad="38100" dist="38100" dir="2700000" algn="tl">
                    <a:srgbClr val="000000">
                      <a:alpha val="43137"/>
                    </a:srgbClr>
                  </a:outerShdw>
                </a:effectLst>
              </a:rPr>
              <a:t>≠</a:t>
            </a:r>
          </a:p>
          <a:p>
            <a:pPr marL="285750" indent="-285750" algn="ctr">
              <a:lnSpc>
                <a:spcPct val="150000"/>
              </a:lnSpc>
              <a:buFont typeface="Arial" pitchFamily="34" charset="0"/>
              <a:buChar char="•"/>
            </a:pPr>
            <a:r>
              <a:rPr lang="es-MX" sz="2800" b="1" dirty="0">
                <a:solidFill>
                  <a:srgbClr val="C00000"/>
                </a:solidFill>
                <a:effectLst>
                  <a:outerShdw blurRad="38100" dist="38100" dir="2700000" algn="tl">
                    <a:srgbClr val="000000">
                      <a:alpha val="43137"/>
                    </a:srgbClr>
                  </a:outerShdw>
                </a:effectLst>
              </a:rPr>
              <a:t>Programa para  Regularizar Asentamientos Humanos Irregulares (</a:t>
            </a:r>
            <a:r>
              <a:rPr lang="es-MX" sz="2800" b="1" dirty="0" smtClean="0">
                <a:solidFill>
                  <a:srgbClr val="C00000"/>
                </a:solidFill>
                <a:effectLst>
                  <a:outerShdw blurRad="38100" dist="38100" dir="2700000" algn="tl">
                    <a:srgbClr val="000000">
                      <a:alpha val="43137"/>
                    </a:srgbClr>
                  </a:outerShdw>
                </a:effectLst>
              </a:rPr>
              <a:t>PASPRAH)</a:t>
            </a:r>
            <a:endParaRPr lang="es-MX"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3204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287" y="6318000"/>
            <a:ext cx="9112791" cy="540000"/>
            <a:chOff x="-4287" y="6318000"/>
            <a:chExt cx="9112791" cy="540000"/>
          </a:xfrm>
        </p:grpSpPr>
        <p:pic>
          <p:nvPicPr>
            <p:cNvPr id="3"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5"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8"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2" name="Picture 4" descr="https://www.canadevi.com.mx/images/canadevi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188640"/>
            <a:ext cx="2438977" cy="1008112"/>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3240360" y="293747"/>
            <a:ext cx="5796136" cy="830997"/>
          </a:xfrm>
          <a:prstGeom prst="rect">
            <a:avLst/>
          </a:prstGeom>
        </p:spPr>
        <p:txBody>
          <a:bodyPr wrap="square">
            <a:spAutoFit/>
          </a:bodyPr>
          <a:lstStyle/>
          <a:p>
            <a:r>
              <a:rPr lang="es-MX" sz="2400" b="1" dirty="0"/>
              <a:t>Cámara Nacional de la Industria de Desarrollo y Promoción de Vivienda</a:t>
            </a:r>
            <a:endParaRPr lang="es-MX" sz="2400" dirty="0"/>
          </a:p>
        </p:txBody>
      </p:sp>
      <p:pic>
        <p:nvPicPr>
          <p:cNvPr id="1741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835" y="3746723"/>
            <a:ext cx="4940330" cy="2562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473384" y="1268760"/>
            <a:ext cx="8153337" cy="2352952"/>
          </a:xfrm>
          <a:prstGeom prst="rect">
            <a:avLst/>
          </a:prstGeom>
        </p:spPr>
        <p:txBody>
          <a:bodyPr wrap="square">
            <a:spAutoFit/>
          </a:bodyPr>
          <a:lstStyle/>
          <a:p>
            <a:pPr algn="just">
              <a:lnSpc>
                <a:spcPct val="150000"/>
              </a:lnSpc>
            </a:pPr>
            <a:r>
              <a:rPr lang="es-MX" sz="2000" b="1" dirty="0"/>
              <a:t>Los procesos para la ejecución de los programas de la PNV evidencian que se persigue el logro de economías a escala, fortaleciendo el sector formal organizado de los constructores y el promocional privado que garantizan indicadores macroeconómicos de cifras favorables al crecimiento de la economía mexicana mediante el incremento de la captación de renta</a:t>
            </a:r>
            <a:endParaRPr lang="es-MX" sz="2000" b="1" dirty="0"/>
          </a:p>
        </p:txBody>
      </p:sp>
    </p:spTree>
    <p:extLst>
      <p:ext uri="{BB962C8B-B14F-4D97-AF65-F5344CB8AC3E}">
        <p14:creationId xmlns:p14="http://schemas.microsoft.com/office/powerpoint/2010/main" val="2582664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4287" y="6318000"/>
            <a:ext cx="9112791" cy="540000"/>
            <a:chOff x="-4287" y="6318000"/>
            <a:chExt cx="9112791" cy="540000"/>
          </a:xfrm>
        </p:grpSpPr>
        <p:pic>
          <p:nvPicPr>
            <p:cNvPr id="3"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5"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8"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9 Rectángulo"/>
          <p:cNvSpPr/>
          <p:nvPr/>
        </p:nvSpPr>
        <p:spPr>
          <a:xfrm>
            <a:off x="333712" y="260648"/>
            <a:ext cx="8616093" cy="2246769"/>
          </a:xfrm>
          <a:prstGeom prst="rect">
            <a:avLst/>
          </a:prstGeom>
        </p:spPr>
        <p:txBody>
          <a:bodyPr wrap="square">
            <a:spAutoFit/>
          </a:bodyPr>
          <a:lstStyle/>
          <a:p>
            <a:pPr algn="just"/>
            <a:r>
              <a:rPr lang="es-MX" sz="2000" b="1" dirty="0"/>
              <a:t>L</a:t>
            </a:r>
            <a:r>
              <a:rPr lang="es-MX" sz="2000" b="1" dirty="0" smtClean="0"/>
              <a:t>os </a:t>
            </a:r>
            <a:r>
              <a:rPr lang="es-MX" sz="2000" b="1" dirty="0"/>
              <a:t>Sistemas de Información </a:t>
            </a:r>
            <a:r>
              <a:rPr lang="es-MX" sz="2000" b="1" dirty="0" smtClean="0"/>
              <a:t>Geográfica (SIG)  </a:t>
            </a:r>
            <a:r>
              <a:rPr lang="es-MX" sz="2000" b="1" dirty="0"/>
              <a:t>en el Registro Único de </a:t>
            </a:r>
            <a:r>
              <a:rPr lang="es-MX" sz="2000" b="1" dirty="0" smtClean="0"/>
              <a:t>Vivienda (</a:t>
            </a:r>
            <a:r>
              <a:rPr lang="es-MX" sz="2000" b="1" dirty="0"/>
              <a:t>RUV), </a:t>
            </a:r>
            <a:r>
              <a:rPr lang="es-MX" sz="2000" b="1" dirty="0" smtClean="0"/>
              <a:t>e n el Sistema </a:t>
            </a:r>
            <a:r>
              <a:rPr lang="es-MX" sz="2000" b="1" dirty="0"/>
              <a:t>Nacional de Información e Indicadores de Vivienda (SNIIV</a:t>
            </a:r>
            <a:r>
              <a:rPr lang="es-MX" sz="2000" b="1" dirty="0" smtClean="0"/>
              <a:t>), </a:t>
            </a:r>
            <a:r>
              <a:rPr lang="es-MX" sz="2000" b="1" dirty="0"/>
              <a:t>los Perímetros de Consolidación </a:t>
            </a:r>
            <a:r>
              <a:rPr lang="es-MX" sz="2000" b="1" dirty="0" smtClean="0"/>
              <a:t>Urbana y </a:t>
            </a:r>
            <a:r>
              <a:rPr lang="es-MX" sz="2000" b="1" dirty="0"/>
              <a:t>el Registro Nacional de Reservas Territoriales (RENARET</a:t>
            </a:r>
            <a:r>
              <a:rPr lang="es-MX" sz="2000" b="1" dirty="0" smtClean="0"/>
              <a:t>); con </a:t>
            </a:r>
            <a:r>
              <a:rPr lang="es-MX" sz="2000" b="1" dirty="0"/>
              <a:t>datos del INEGI, SEMARNAT y atlas de Riesgos. Pero aun no incluye los Registros Públicos de la Propiedad (RPP) ni información de catastro. </a:t>
            </a:r>
          </a:p>
          <a:p>
            <a:pPr algn="just"/>
            <a:endParaRPr lang="es-MX" sz="2000" b="1" dirty="0"/>
          </a:p>
        </p:txBody>
      </p:sp>
      <p:pic>
        <p:nvPicPr>
          <p:cNvPr id="1945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7852" t="39229" r="9612" b="9628"/>
          <a:stretch/>
        </p:blipFill>
        <p:spPr bwMode="auto">
          <a:xfrm>
            <a:off x="958385" y="2852936"/>
            <a:ext cx="7596844" cy="264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descr="http://drumhost.com.mx/RUV/wp-content/uploads/2018/08/sig-logo.png"/>
          <p:cNvPicPr>
            <a:picLocks noChangeAspect="1" noChangeArrowheads="1"/>
          </p:cNvPicPr>
          <p:nvPr/>
        </p:nvPicPr>
        <p:blipFill rotWithShape="1">
          <a:blip r:embed="rId9">
            <a:extLst>
              <a:ext uri="{28A0092B-C50C-407E-A947-70E740481C1C}">
                <a14:useLocalDpi xmlns:a14="http://schemas.microsoft.com/office/drawing/2010/main" val="0"/>
              </a:ext>
            </a:extLst>
          </a:blip>
          <a:srcRect t="30546" b="30016"/>
          <a:stretch/>
        </p:blipFill>
        <p:spPr bwMode="auto">
          <a:xfrm>
            <a:off x="3238500" y="1945133"/>
            <a:ext cx="2667000" cy="105181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333712" y="5523329"/>
            <a:ext cx="8652097" cy="707886"/>
          </a:xfrm>
          <a:prstGeom prst="rect">
            <a:avLst/>
          </a:prstGeom>
        </p:spPr>
        <p:txBody>
          <a:bodyPr wrap="square">
            <a:spAutoFit/>
          </a:bodyPr>
          <a:lstStyle/>
          <a:p>
            <a:pPr algn="just"/>
            <a:r>
              <a:rPr lang="es-MX" sz="2000" b="1" dirty="0">
                <a:solidFill>
                  <a:srgbClr val="C00000"/>
                </a:solidFill>
                <a:effectLst>
                  <a:outerShdw blurRad="38100" dist="38100" dir="2700000" algn="tl">
                    <a:srgbClr val="000000">
                      <a:alpha val="43137"/>
                    </a:srgbClr>
                  </a:outerShdw>
                </a:effectLst>
              </a:rPr>
              <a:t>N</a:t>
            </a:r>
            <a:r>
              <a:rPr lang="es-MX" sz="2000" b="1" dirty="0" smtClean="0">
                <a:solidFill>
                  <a:srgbClr val="C00000"/>
                </a:solidFill>
                <a:effectLst>
                  <a:outerShdw blurRad="38100" dist="38100" dir="2700000" algn="tl">
                    <a:srgbClr val="000000">
                      <a:alpha val="43137"/>
                    </a:srgbClr>
                  </a:outerShdw>
                </a:effectLst>
              </a:rPr>
              <a:t>o </a:t>
            </a:r>
            <a:r>
              <a:rPr lang="es-MX" sz="2000" b="1" dirty="0">
                <a:solidFill>
                  <a:srgbClr val="C00000"/>
                </a:solidFill>
                <a:effectLst>
                  <a:outerShdw blurRad="38100" dist="38100" dir="2700000" algn="tl">
                    <a:srgbClr val="000000">
                      <a:alpha val="43137"/>
                    </a:srgbClr>
                  </a:outerShdw>
                </a:effectLst>
              </a:rPr>
              <a:t>se incluyen los planes de desarrollo urbano que están desvinculados de cualquier tipo de sistema de información.</a:t>
            </a:r>
          </a:p>
        </p:txBody>
      </p:sp>
    </p:spTree>
    <p:extLst>
      <p:ext uri="{BB962C8B-B14F-4D97-AF65-F5344CB8AC3E}">
        <p14:creationId xmlns:p14="http://schemas.microsoft.com/office/powerpoint/2010/main" val="19329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30" name="Picture 6" descr="https://i.ytimg.com/vi/mODur23ZXhw/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7" y="998733"/>
            <a:ext cx="9133651" cy="531926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9245" b="85286" l="7394" r="91435">
                        <a14:foregroundMark x1="30161" y1="77734" x2="30161" y2="77734"/>
                        <a14:foregroundMark x1="50659" y1="72396" x2="50659" y2="72396"/>
                        <a14:foregroundMark x1="49707" y1="70443" x2="49707" y2="70443"/>
                        <a14:foregroundMark x1="49048" y1="71745" x2="49048" y2="71745"/>
                        <a14:foregroundMark x1="49561" y1="69010" x2="49561" y2="69010"/>
                        <a14:foregroundMark x1="48097" y1="70964" x2="48097" y2="70964"/>
                        <a14:foregroundMark x1="51245" y1="70443" x2="51245" y2="70443"/>
                        <a14:foregroundMark x1="49561" y1="73698" x2="49561" y2="73698"/>
                      </a14:backgroundRemoval>
                    </a14:imgEffect>
                  </a14:imgLayer>
                </a14:imgProps>
              </a:ext>
              <a:ext uri="{28A0092B-C50C-407E-A947-70E740481C1C}">
                <a14:useLocalDpi xmlns:a14="http://schemas.microsoft.com/office/drawing/2010/main" val="0"/>
              </a:ext>
            </a:extLst>
          </a:blip>
          <a:srcRect l="5731" t="58109" r="7017" b="12938"/>
          <a:stretch/>
        </p:blipFill>
        <p:spPr bwMode="auto">
          <a:xfrm>
            <a:off x="888294" y="930492"/>
            <a:ext cx="7553873" cy="1409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dof.gob.mx/imagenes_diarios/2014/04/30/MAT/sedatu4a14_Cimg_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095" y="2708920"/>
            <a:ext cx="5557811" cy="3405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23528" y="44624"/>
            <a:ext cx="8544085" cy="954107"/>
          </a:xfrm>
          <a:prstGeom prst="rect">
            <a:avLst/>
          </a:prstGeom>
          <a:noFill/>
        </p:spPr>
        <p:txBody>
          <a:bodyPr wrap="square" rtlCol="0">
            <a:spAutoFit/>
          </a:bodyPr>
          <a:lstStyle/>
          <a:p>
            <a:pPr algn="ctr"/>
            <a:r>
              <a:rPr lang="es-MX" sz="2800" b="1" dirty="0" smtClean="0">
                <a:effectLst>
                  <a:outerShdw blurRad="38100" dist="38100" dir="2700000" algn="tl">
                    <a:srgbClr val="000000">
                      <a:alpha val="43137"/>
                    </a:srgbClr>
                  </a:outerShdw>
                </a:effectLst>
              </a:rPr>
              <a:t>La expansión de las ciudades en México durante los últimos 50 años ha sido masiva y desordenada</a:t>
            </a:r>
            <a:endParaRPr lang="es-MX" sz="2800" b="1" dirty="0">
              <a:effectLst>
                <a:outerShdw blurRad="38100" dist="38100" dir="2700000" algn="tl">
                  <a:srgbClr val="000000">
                    <a:alpha val="43137"/>
                  </a:srgbClr>
                </a:outerShdw>
              </a:effectLst>
            </a:endParaRPr>
          </a:p>
        </p:txBody>
      </p:sp>
      <p:sp>
        <p:nvSpPr>
          <p:cNvPr id="3" name="2 Cruz"/>
          <p:cNvSpPr/>
          <p:nvPr/>
        </p:nvSpPr>
        <p:spPr>
          <a:xfrm>
            <a:off x="4465212" y="1412776"/>
            <a:ext cx="400037" cy="432048"/>
          </a:xfrm>
          <a:prstGeom prst="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47927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16632"/>
            <a:ext cx="8208912" cy="3086871"/>
          </a:xfrm>
          <a:prstGeom prst="rect">
            <a:avLst/>
          </a:prstGeom>
        </p:spPr>
        <p:txBody>
          <a:bodyPr wrap="square">
            <a:spAutoFit/>
          </a:bodyPr>
          <a:lstStyle/>
          <a:p>
            <a:pPr algn="just">
              <a:lnSpc>
                <a:spcPct val="150000"/>
              </a:lnSpc>
            </a:pPr>
            <a:r>
              <a:rPr lang="es-MX" sz="2200" b="1" dirty="0"/>
              <a:t>L</a:t>
            </a:r>
            <a:r>
              <a:rPr lang="es-MX" sz="2200" b="1" dirty="0" smtClean="0"/>
              <a:t>as </a:t>
            </a:r>
            <a:r>
              <a:rPr lang="es-MX" sz="2200" b="1" dirty="0"/>
              <a:t>responsabilidades de diseño y ordenamiento urbano y vivienda es delegada a los municipios, que están obligados a seguir lo establecido en la Ley General de Asentamientos Humanos (LGAH), la Ley de Vivienda y la Ley general del Equilibrio Ecológico y la Protección al Ambiente (LGEEPA), en la elaboración de planes de desarrollo urbano municipales.</a:t>
            </a:r>
            <a:endParaRPr lang="es-MX" sz="2200" b="1" dirty="0"/>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68144" y="2671152"/>
            <a:ext cx="2736304" cy="3494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539552" y="4149080"/>
            <a:ext cx="5184576" cy="923330"/>
          </a:xfrm>
          <a:prstGeom prst="rect">
            <a:avLst/>
          </a:prstGeom>
        </p:spPr>
        <p:txBody>
          <a:bodyPr wrap="square">
            <a:spAutoFit/>
          </a:bodyPr>
          <a:lstStyle/>
          <a:p>
            <a:pPr algn="r"/>
            <a:r>
              <a:rPr lang="es-MX" b="1" dirty="0" smtClean="0"/>
              <a:t>Nueva Metodología para la Elaboración y Actualización de los Programas Municipales de Desarrollo Urbano (PMDU)</a:t>
            </a:r>
            <a:endParaRPr lang="es-MX" b="1" dirty="0"/>
          </a:p>
        </p:txBody>
      </p:sp>
      <p:sp>
        <p:nvSpPr>
          <p:cNvPr id="5" name="4 Rectángulo"/>
          <p:cNvSpPr/>
          <p:nvPr/>
        </p:nvSpPr>
        <p:spPr>
          <a:xfrm>
            <a:off x="539552" y="5508521"/>
            <a:ext cx="5184576" cy="584775"/>
          </a:xfrm>
          <a:prstGeom prst="rect">
            <a:avLst/>
          </a:prstGeom>
        </p:spPr>
        <p:txBody>
          <a:bodyPr wrap="square">
            <a:spAutoFit/>
          </a:bodyPr>
          <a:lstStyle/>
          <a:p>
            <a:r>
              <a:rPr lang="es-MX" sz="1600" dirty="0"/>
              <a:t>https://www.gob.mx/nuevaagendaurbana/articulos/nueva-metodologia-para-la-elaboracion-y-actualizacion-de-pmdu</a:t>
            </a:r>
            <a:endParaRPr lang="es-MX" sz="1600" dirty="0"/>
          </a:p>
        </p:txBody>
      </p:sp>
      <p:grpSp>
        <p:nvGrpSpPr>
          <p:cNvPr id="6" name="5 Grupo"/>
          <p:cNvGrpSpPr/>
          <p:nvPr/>
        </p:nvGrpSpPr>
        <p:grpSpPr>
          <a:xfrm>
            <a:off x="-4287" y="6318000"/>
            <a:ext cx="9112791" cy="540000"/>
            <a:chOff x="-4287" y="6318000"/>
            <a:chExt cx="9112791" cy="540000"/>
          </a:xfrm>
        </p:grpSpPr>
        <p:pic>
          <p:nvPicPr>
            <p:cNvPr id="7"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9"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765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05" t="5962" r="15557" b="8970"/>
          <a:stretch/>
        </p:blipFill>
        <p:spPr bwMode="auto">
          <a:xfrm>
            <a:off x="0" y="0"/>
            <a:ext cx="9166461" cy="666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62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906810"/>
            <a:ext cx="3819127" cy="4557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360159" y="920909"/>
            <a:ext cx="4316297" cy="4524315"/>
          </a:xfrm>
          <a:prstGeom prst="rect">
            <a:avLst/>
          </a:prstGeom>
          <a:solidFill>
            <a:schemeClr val="accent2">
              <a:lumMod val="75000"/>
            </a:schemeClr>
          </a:solidFill>
          <a:ln>
            <a:noFill/>
          </a:ln>
        </p:spPr>
        <p:txBody>
          <a:bodyPr wrap="square">
            <a:spAutoFit/>
          </a:bodyPr>
          <a:lstStyle/>
          <a:p>
            <a:r>
              <a:rPr lang="es-ES" sz="2400" b="1" dirty="0">
                <a:solidFill>
                  <a:schemeClr val="bg1"/>
                </a:solidFill>
              </a:rPr>
              <a:t>ONU-Hábitat señala que el requisito principal implica </a:t>
            </a:r>
            <a:r>
              <a:rPr lang="es-ES" sz="2400" b="1" dirty="0" smtClean="0">
                <a:solidFill>
                  <a:schemeClr val="bg1"/>
                </a:solidFill>
              </a:rPr>
              <a:t>que solo con una </a:t>
            </a:r>
            <a:r>
              <a:rPr lang="es-ES" sz="2400" b="1" dirty="0">
                <a:solidFill>
                  <a:schemeClr val="bg1"/>
                </a:solidFill>
              </a:rPr>
              <a:t>fuerte voluntad política, lineamientos sólidos y reglamentaciones apropiadas, los países y sus ciudades podrán proporcionar una vivienda apropiada para todos, reduciendo el crecimiento de asentamientos precarios y garantizando un desarrollo urbano sustentable. </a:t>
            </a:r>
            <a:endParaRPr lang="es-MX" sz="2400" b="1" dirty="0">
              <a:solidFill>
                <a:schemeClr val="bg1"/>
              </a:solidFill>
            </a:endParaRPr>
          </a:p>
        </p:txBody>
      </p:sp>
    </p:spTree>
    <p:extLst>
      <p:ext uri="{BB962C8B-B14F-4D97-AF65-F5344CB8AC3E}">
        <p14:creationId xmlns:p14="http://schemas.microsoft.com/office/powerpoint/2010/main" val="568971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85" y="188640"/>
            <a:ext cx="8555229" cy="57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03385" y="4117689"/>
            <a:ext cx="8555229" cy="2169825"/>
          </a:xfrm>
          <a:prstGeom prst="rect">
            <a:avLst/>
          </a:prstGeom>
        </p:spPr>
        <p:txBody>
          <a:bodyPr wrap="square">
            <a:spAutoFit/>
          </a:bodyPr>
          <a:lstStyle/>
          <a:p>
            <a:pPr algn="just">
              <a:lnSpc>
                <a:spcPct val="150000"/>
              </a:lnSpc>
            </a:pPr>
            <a:r>
              <a:rPr lang="es-MX" b="1" dirty="0"/>
              <a:t>Después de más de una década de construcción de vivienda de bajo costo en la periferia de las grandes ciudades mexicanas, muchas familias han terminado por abandonar las casas por las que se endeudaron, debido a la falta de servicios, la mala calidad de las construcciones y la dificultad para transportarse. Los que se han quedado enfrentan la inseguridad y la incertidumbre</a:t>
            </a:r>
          </a:p>
        </p:txBody>
      </p:sp>
      <p:pic>
        <p:nvPicPr>
          <p:cNvPr id="2052" name="Picture 4" descr="Resultado de imagen para expansion urbana mexico construcción masiva de vivienda soci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7774" y="755363"/>
            <a:ext cx="5886450" cy="336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22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6" y="-25424"/>
            <a:ext cx="9164416" cy="607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Rectángulo"/>
          <p:cNvSpPr/>
          <p:nvPr/>
        </p:nvSpPr>
        <p:spPr>
          <a:xfrm>
            <a:off x="443974" y="332656"/>
            <a:ext cx="8256053" cy="1754326"/>
          </a:xfrm>
          <a:prstGeom prst="rect">
            <a:avLst/>
          </a:prstGeom>
        </p:spPr>
        <p:txBody>
          <a:bodyPr wrap="square">
            <a:spAutoFit/>
          </a:bodyPr>
          <a:lstStyle/>
          <a:p>
            <a:pPr algn="ctr"/>
            <a:r>
              <a:rPr lang="es-MX" sz="3600" b="1" dirty="0">
                <a:solidFill>
                  <a:schemeClr val="bg1"/>
                </a:solidFill>
                <a:effectLst>
                  <a:outerShdw blurRad="38100" dist="38100" dir="2700000" algn="tl">
                    <a:srgbClr val="000000">
                      <a:alpha val="43137"/>
                    </a:srgbClr>
                  </a:outerShdw>
                </a:effectLst>
              </a:rPr>
              <a:t>En los últimos 30 años la población de las ciudades se duplicó, mientras que las manchas urbanas se expandieron 8 </a:t>
            </a:r>
            <a:r>
              <a:rPr lang="es-MX" sz="3600" b="1" dirty="0" smtClean="0">
                <a:solidFill>
                  <a:schemeClr val="bg1"/>
                </a:solidFill>
                <a:effectLst>
                  <a:outerShdw blurRad="38100" dist="38100" dir="2700000" algn="tl">
                    <a:srgbClr val="000000">
                      <a:alpha val="43137"/>
                    </a:srgbClr>
                  </a:outerShdw>
                </a:effectLst>
              </a:rPr>
              <a:t>veces</a:t>
            </a:r>
            <a:endParaRPr lang="es-MX" sz="3600" b="1" dirty="0">
              <a:solidFill>
                <a:schemeClr val="bg1"/>
              </a:solidFill>
              <a:effectLst>
                <a:outerShdw blurRad="38100" dist="38100" dir="2700000" algn="tl">
                  <a:srgbClr val="000000">
                    <a:alpha val="43137"/>
                  </a:srgbClr>
                </a:outerShdw>
              </a:effectLst>
            </a:endParaRPr>
          </a:p>
        </p:txBody>
      </p:sp>
      <p:sp>
        <p:nvSpPr>
          <p:cNvPr id="3" name="AutoShape 2" descr="data:image/jpeg;base64,/9j/4AAQSkZJRgABAQAAAQABAAD/2wCEAAkGBxITEhUTExMWFhUXGR0YGRcYGRoaHRseHhcYHR0bGBkYHSkhGhslGxoYITEiJSkrLi4uGB8zODMuNygtLisBCgoKDg0OGxAQGy0lICUtLS0tLS0tLS0tLS0tLS0tLS0tLS0tLS0tLS0tLS0tLS0tLS0tLS0tLS0tLS0tLS0tLf/AABEIALcBFAMBIgACEQEDEQH/xAAbAAACAwEBAQAAAAAAAAAAAAADBAACBQEGB//EADwQAAECBAQEBAUDAwQCAgMAAAECEQADITEEEkFRBSJhcTKBkaETQrHB8FLR4QYU8RVicpIzghYjJEPC/8QAGAEAAwEBAAAAAAAAAAAAAAAAAQIDAAT/xAAkEQACAgEEAwEBAAMAAAAAAAAAAQIRIQMSMUETUWFxIhSR8f/aAAwDAQACEQMRAD8AUlpWrxJo7OQ3vDa8EAASAfMn6CFZoO57A0+8QLUBcj3i7t8Eo0uR2WlDMAwHofM1hHE4VKzygg+Ud+OTck9PwRZK2IqH6X9BeNG1kMmmqEzwxQs/pFFYJex94bxGIIq6vpCysar9R9YtGU2RlGCK/wCnL6esdkYdq07wH+9U737xf+6V2h/6Yn8dGlhJyU7Hcl/vD5xiKByw2ePO/GVvDmH4gwZQeJy0+ysdTo0s4alCKVhbIol7noILIxKFDwh+zRcTEqLNlG4qfMC0TTa6KtX2VXKmZaDKeoH+YWlBb89RaNP4oLjMS35rCy5h7d7wYyBKC5KLlMHBAB2+hi0lShUqAbTf7RQTG/xDUiWm5Sryb7wXKjKN8HZeKKy2QK7fxSDysKxzDXoB3prHBiJSRSWSesXE4rslKfI/aJ7n0h9q7Y8kI+Y1pYlqVvGbisGFczJIrq3aLiZoSX7D7xJiAfCo9dfakFSaA4pmVPkgfLlMD/t3Nq/mkbspEsB1FRL3KRfZzHETEg/n2inlZPxITwvDVqBqyD8xs40DkesVODAuodwY0ClB+U9xVv5gWQJLBLlvmZvWF8jY3jSX/ReShhRdNwH947MqCl3I1Ie2oakHlrD1lpFHFD+GOiaVPllyh3v5wdzs21UImRTlWk6l3H+Y4kqGgjUkYRmCkpc9mgk2Sw09f4jPV6N4mZSZywQQRSxtHJ09ZuR5N9o1hhEs6rXNR+0ITpgCilKQW1gxmm+BZQrli8sPXTqQI4tQtv1hxWGmFJUCgsAQkMX/AGjHnz1keFh0H3h4uxJLasjXw1C7DsxgsmSLM9bxkSsUhPicGzs4/iNbDSZgqFBQNbw8riuRY1LoOpO8SGUEtUkdGESIbi20xlSSQ6eVXa/0EB+AQ2Yh/wA/mGFBmLg/neAqmBw4J2iEWyjooQNkv0P7wbDZQ9A70bMWGtYsjKbP5CKy06jM5dwbQ+7AtD8vDJJDkMQ7UO9HP5WFZnCJL+LyHl3git8pB3NqfeLniibPQaEg+7QE5dBcY9iq+Fy/lVXq0LJwSQect019ob+IVeEhno1YqUl3Jf2h1KXsG2PoBOlSjRKW6h/uYAuWkGgPrGghP6SB3ik7M/M6mo/7QVKgOC9AZMxQsW94YROTqlKj+XaCSESibHsaCCkgEAN2Y/a8K5IKi0RCUu5KR0qf3hmaQQAnUX77PrCk4Olg48706R0E5AdQbk6eYgByFRhBost1Af3g8gJB5iotegaF0Ywhi1bDbzYRdE/mzBhoQCfvAbYYr0GxawWEtQSBRyN+vaAqWpI52V1zEP2FqQScSQ1A36S5PvFpa1UZyPK/WMngLuwIxIVoEju/qGrBJSV6TS1qD6dP2jnxCXzvQUyge8SVKWsMMyVDU0BH2/zBwLkKCrK6lOD0G/17wmrDD5VKHk5+tIZnSQii6ljUAE33MLyUkKAAJD1Iq8ZY4C/ozJlkAD4gfqIPLO7eVKwp8MTFZQMpFHavoCXgX9nNH6cvT75o1X2HdXRoKJOiSNHf7RRE5wSWHctc6G8Fw8lk6g/jaRyeoBIs1XJN9qDSAvQX7KrXmAZRPT86iIhcx8pV667wGVLQ7p5q2FT5hvvFSpRUUqSA2hBo/vaGpC2xnELUhAUOboBbvGUSkl8pHWNGZw1A/wD2BQAehbyqLxo8JwuGUkiZnQoa0UD2YRlNRQHFvk8+rKA4W6gbEODs1IGOJzUAJSqhLlxr0ePS43B4Fi00P0enk3SPMrw6CaKArTMWPuIeM0+icoyXDFZzzlcxSBry+5AjSlcPdOYTXSKZgGq1nhSQClXKUqNu/wC8Hw3EJiMw5gFEuG5SLGlnYXh5NvgSNLlB5fDiRRSD5j3iQkVSdZS1HUhZb2ESBb9m3fF/sEaeEsdmDd4JIWpqhh5ezwxjOFqQlwpOcPmSflAD1VYHpeohAYlWUBQZgzhvvHOngsaIWFXcbgJZ+1Ytno+mzt3HvV4Uw2LASAQX3p+ecEOMsAlR7N/L7QKGQZYC0sRy0tTUfmsY+M4Yol0EoG/839o0czAFeci5BSWvqReLf3aVCoU9qig0vDRk1wK43hmL8OahTtrpUHrGrPxGYeEBQuQ1R236wVKl/Olk/Kpixa+la+kNLShPiUSacoa7fSNKSYYppNGXIla5mfRqesNZyNovKlTDVKHBLZmtqz9o0BhktWreJVkjp1MLKQ8aMQY5V2GzfWCpxb3+n7Q5OyHwoIS9VG/Vg4FtITmrAIYhVKsKdusNh9Ayuwiz384sgE9oXViWqQ8PYRalB0obbr2hXaGTTLS8IMoUXFdqeexrHfhJpt2/eCylLeqSPzYQecUGle9K+sLbDSMmaov4DTaBy8WAWcjuD9o1is/LVqaN7aQFJdTKYdiIdS+CtemKIn52BUPXr1gq5QBNVs+hI9HMPNKAcEPWv7xmpmzDRQF921feMnfBqQwgpAZj3P7wRGIS7t61iqJgo8GRNDWL2aohXIZRC4VaSQokU8rnXrtA8dOAKUPkQQ+bKVc3Z4rhZABCspDEmlD7w3nTVKgGFga02rT8EawUITpmVLf3fN+lKA3rcUaMf44SoZi4Sdrxr8SmScoCWc1elN/tGCZGY0UAAKuYvCuyE7TwO8Q43mV/9QypYBmA+n5eFFcRX0EJTUgEh36jX1iheK7I0T3ysamY5R1YRRGKUDRR9YCERwF4NIFthPif5i4nqUaq8zCyo6qd0jUbg1EoLUYx2ZjFJZyodjGN8cvSkcnTyb1jLTdmepjBpGbK1WQf+MdjHMyJDeP6Jv8AhvyMcWyzCySb3qdSBcwROLQQaIq1Tpe2XzvaBS2BALgbM/rr7RdZks6pYTRw4LnoG1jhpejrT+hkYckWSexBgspWQ8uV96ltoyp0tI/8eZG7l3F6AUjTwOKQx+NOKTdkywoq/wCTmBKOBlMPic0xhmfWiWHm+sUGHYGjsCWAZ2u6u2sF4jMUhAAXKUV1cKStXo/KaxlSsVRmfQ/eNGOMAlLOTSwk5am+IlIlh2BPnTR39YaGLk2CEqN3ALXIN/Lf6MjKSCkhfIQM3NV0lIIoWqanq8VlJ5ErCCp3dNUuflrcgHZo1BuhlHEJaCRLQ3yl1EVLguNa6dNI4qQo5qnRkcxCRo5NHt6xXBpUsgqQQG5KkDam+vWNL4D0DqLEEgk9KtT5faFbSCsmXN4TMYNMBHXd2IHoK9YtLwknKxzhVjSkPpxJalAKX83D9Ld45mADlt6ijgVHqbxtzNSM1OFlJVUKcaXhlMycpLAJSkv8wJptqLQcpQaNWoc9wKeeb0i8kBwQUh+jXLa6sCYNhF2UhIJU7sUsX1/TvFJuM5qrIIoXBZ9m31aGJ+dRdkkggOC4AoGbQOfaKzpiUSwlSAl/mpZ5YKk0dxzfggoDYWUqUoB1JU9+WtwACDV7mkcVJw6SoZ0Xtp0fu8ITptD8NPJbMAxOtdzaByMIokJSpA5h4mABIu7MI236Zv4aZwqVGla2SXo5DwxN4ONCfbpr6+kYiMNMlzVhJcihUkggv/u8vrDX90vldT5dQ47jlpqfWsZxfTMpL0M/2zDOA4Z7h27G4oah4rKmBWUy7k22b2PaAyZYCWB5VUYFtorhsMlRUA4AJo9b/lY2A5NGUCoMsN/uFT5CgGl4CcEkOfjKCdqA6X9rRSThAkZ2zEEUO2b9g9IrLmgVIqqu/pWkb8CkgM3haVAZHYU6GgJPuBHJOClibkykUds2vkCFQ1hy12q5LVu9hGfPLzErqBnyg6db9xDJvgm0uTRVwuWoglAZtHPq3WB/2yMuX4YYOXPsGh5MxSnSUrO/LR/LrCipC12cf8n9AGhLfZWl0ZGNky3YIY9DGcnA51ZUuTsI9BN4fNBq3v7R3D4OalyFjs38RVTpck5QTPPTOD4gOfhlvIwrPkECorHscLiFFQ+IFq6MUgdiLx1WDkF//qNQX8VS9PKCtdrkXwp8M8P8NhASDHtcXwiRTIgg6kkxOGcOSA6pdi4Lgvb8aKrXVWSeg7o8YJKj8qvSOR9AVJR29PvEjf5PwXwfTPPDJoRnZkm2Zq10uz7k1gGLkS6MuYT+l0qAs+ti8YsriikhkrUkG4Ci1Q1oZkcWIDcumjGnUNHJtkdCaGxhHKSlCgj5iGJIqzGwsfQxwcMDZ0ggVqVB/OtKfSLykJUlxOkppUHM49e+kFweDlKUEnGSg+unmS0ZtjWqyhQ4JSqAvlDkAivmLnps8Anyy1GT3f7H94axWGEmYQmZLmhuVaQrLX294hxZSlMxclNSXKVAEkDuWI7Vh02TYCdJICSJudNKqDB6uAMzlm6Ro4PiiRLKJ0kzHfIpzyOxVlGxLGFJvFZC05UYZIWo3VmKu4NBfRtYFJkrSrnlqFWZjd269YzVrIFV4NfF8TSoIMtNJaaEmoOYUyk3/eHs7gqUaEOok1ZjU3FAbnaMSXw50uVqSoGoCXfzP7aGAz8JiAAlJ+InYEkHozV+1YXanhMe2s0bRCQKWILWc0FT7NAjOOYhLAEUcE6uw00EZUuesHmSUCg8LNVw7H7RpLxAJdClHdkuAzapUfWNVBTsaw2LUB/40KdvF0e17uYFNJKgzCmgLChGt/5MTMkuXZi2g9OtIugPWrtT1o9POFuhqsqKpylRu9Cd9hS7GDzFsLA1o4qC7liNDUHoYGQQCQaE2seor1f2ihWT4g16ClbdYxqHFTCAbHsN6FosmeUgIYHLWoB9Se9IChnDEkjUVrWvXUeUXWoK5iPNqMk3cGvWANZYKBUlRAAPIw1DOk+oa/zGKrAAJABOj1byvt7wniJswijEadwcw+3vDE1QUHBuNAN69mCj/wBYIC0rWjW0A1uK9PeBol06gqY2+bfrElKoCXO9ur1P/t7QLDk5VO1SdRXxe14wBpa+YhIDMznTyap87XimFQDV9x3YtRtHiIPJVgU08x9nA/7wLC5ebKWGY69AsVO4UoQUaxj4Lihyk3b36a+0L8WlAySQGynPtrU+n0hhOo3Zq3u7e/8A3iYuqVClUKT62oBSrf8AbpGTdhfBSbkCQsFaRRTOmxGlid+0UnT8woVNQPlu2imLOKxlYQrUgcoUAwrdiwcPpenSNKQheXwC7UP4ILVAjKygQvKSHDahg3UwuufNAzfFBL6adfOG10FR3FfzpFZTc3KQ6XBY0I84FhfItI4rMJAuo0DUjQmGYK5hetP5qYzVYpSVEhFe1bCga8Vn8QmpOYpy7Cv56wafQtrs3ckwgApBBuSBSn6Se0GlylIS7IZr5W+7R5r/AOQTHcqbcAD7wjieKzFklzXR2HpB2SYXJI9UrGy9JsvzUIkeMOOmDWOQ3hfsn5V6H+G8BzpUZoU4YFKCkqc25SRCuLwUtMxSJedZRRQYEg6jlcUFy96Q/jUJSB/+SmbzeFIWnZ6CoGhB60iycRKlyipKkAAuwKgXo3LkHoesTUmDBmAZSMoSKtdyS+jeQ+8Hl4bMSllUH6XOUksdcrk7jWsLYnHpUr4iVAUYA17gObnXyisrjBCDLBIKnBJADuXIJFSG6w+aNjs05WHlpcBKlEnU0IbTQgecMYn4ISAvICKBITYkirmqq72gk2UUDw5CpLDlBYDKagOWqKUrSF5skFKn+WhNinRmeg1J/aJ3Y9pLA1/aSSl1oADcqbKIvUgPtHZUxKahakBLcjhRapokktt7xTBTQB8SrOxUXKbNqzliD3N4TyS0Akl1qoFPWuuY1JZvIwK9jWaEmdPUpTpdJL5hdrP2Y26wObxeWAAVVFgAG/ABvHMiVkZppCAl3ABqDtQdavpCuNwcslIE0EMxWtLF60A7CMlG8gba4GhjpSkGmbrcJJ0b1aFkysxzKKhWwGj2BJcHuDHcVIllYShLI0DgkK7A2e1IZwk5SUsUOkVzEBNCbk99bmHWOAPPJXGzAhKchKgHJStVvQA+cdkYlTBSsxQSA5GYBL3AcG7XjN4hNmEprQ1S/K9aGthQN3GsUwXEpudlErawCgwr1h9toTfk3UT0tlzAVLk2HUs5rBElWUkAED5n8JfUbwlK4lh5RKlSyTnVVwpkvQEEkE3tGfL4v/8Ac6ElQ+VISECv+1y1X1hNjfA++uTcnryh3Hq7DyHURX44oSlxoBU67XP0hObj8zi7EhwAcpLO+5t2hU4mYgAKSX0JFDep/RrvGUTORqmfmJLFxTwkhLmnaFZqspICjVyzXBFhSz+kEws1SjShN63rV936RdawhYBJdTpzH5SCGSlrfm0DgLyBTJUzlwG0r60aDTZpCXJo1Ny41YavDapSUpDv4mJSHYNtfziq0pSklyQKgk0u+Xa2nlekDcNQrLxFDnUU5RQp1LW3OjmAYbHpCiVO6lVaujFxvavSKTMUMwmKcbB8wcaKoa37Rqy1g1TlLpJ8LV0fqQK94Z4QnIKbjyxYVBoCl9rh/OkcXxAJSXlrWSA5CXTrcA2r6CG5cwhYDF7sQw7v1H0ixAJo5csWoaizB7WhU0h2rO8Cln4cslSQlSQM1S13o16mjwXimXMn4U6YtOvIQl2FAWpq5jDkqny1qlSxmCPC+UUzUcKP06xq4ZaxmC6pIukgMoilO5jSWbNF4JjUk5QCkFquSOw16RlpQZSQZiiXDpBDtW1DXWj7QfiU+aEsCCKZi1DajCr2fyEXRg52QnOkNUDIAFVsxqD92gp0jPLK4Y5mWlKi2uXa2t/2ML4yVNzajo7176w9iyZQCW5iHowBUCHbo3lGbjf7qZypQpn0NX1tdmaNF5M8ItK4YrKSzHclOxtuICEJkKBCQpWa5KWAbQByCPSMibh5gPNmetzt9dov8ealBTmYbUrv1im1+xFLPAbG4xUxZVlQnYZSPVrnrEjNZR/zEii04k3KT7Zs4SQxTbOkmyQG1Pd4nwyVOoVcUIADlWo9o5KWkkDMl2bxMb00vu20Dn4+UDzGxPXfTd9e0cqtj4o6ZJBqlw5LMKuelqt2htJSCShIbZTkWd3uN6VLRkq4uiuV66nfUnvT0gEzjJJoQm70vuIfbJmuJ6jDY1RWlUyXLWghqpUb1rXQgesJ8Pw8uWpRWEzAoM5Hhcl1AaVsRHnpvGZhPjpWgTvs9dI7/rKtw7/pa1qiD45dA3qzbxMrIxSS4UTzOC+w6AV6QIlIWDypauYOTboWr6xh4ziMyaXP1O+5qYGnN8xPrDqH0G5dG0vGsrNnzM7O++oIbSGEcXSZZQMrk5nLu+ydrbR51SDpWDSJJVZuxoY2xG3M3ji5SW1IfU1J1cG4PSJOx8o+FGVLBkuSAQ1STfoLU84TwvCSQXIzaAKS3mTHJ/DGoFCgdyKfzCKrGzyXRxmSFF86S75hVz1uwbpD8vFyikZF53L5gzpD2Ao8ecxPDWrmEGw2EKU0q/pr/iKOEawJuleTcGPlqPIAWIFQNR8zin3bWOcPloUSDPQV6JSkIIuaroGtSMpOEF3IKdTcXoWv/EPJSlUsTF6FgQSFa66DrAaS4GTcuR4YtDfDWpgktyBBZ3zaA3bWDS0gSTmW2yBKUSsMf/UOauTHnF41MvwocC71J6dY35eKwqkvImTvilnQoBIbXKpNm3HaFcaVhT6EcZKmEODQOXCw4e4YkUrZtYrK+IyJiEqUxcF3JahIF/8AMMylpLgrWqjqASGuzOXP4ILg0yhypWNeRRVVx0cgakakCNvxRtmbD4XHqUTyhFjUjWm/m3SA47BqmEPMYXTSlL9DaGcLikOynSWLOmn+0E15TWsHnS8zDKGLOKZQNklTf9m7xPh4Kcqjzszhs1RKyXYuaFLv+mjeUN4HCzELACgHALk+IOHDGhZ/rGlOx8qWaTBlDvmAzCrAMCzt9BCHFOJBWT4NQVFyUjUDux17w6lKWKE2xWbN+chJsoAUcG+7jcAv77QNRYhQJDOCAxBOo+4MKcFz5eZ65gSQzsQoAuKjLm7OYYWgVHNzDKp3Ar4SC9iCxiTw6K8o7iJiXTMSQSk6Euc1CnuYuVO1DUuCS4T1Y+0UkYVKQ2UAJHzksf8AaxexYgxfCgmWDQBRz0uAVHfVtW1ECw0cmyy7AtzBnY6Czi7nM+9YNJQnOCd3U5ZzSlNBfaogYlqYnQt38Tk9RZm1gAkpScvKLMCRrSpPZ43IOMjuNkpzCYmqkqD600NNqHyikxggguwc3NLk1uXJJjGx+OloC2WEkoADVYh7sL19o87M4gtQ8cxW7qLHye8PHSbQr1Eh/E8WmFKkgjKoMzbW7MPqd4yiX7wMk2KqRVMweUdKjXBBu3kOlMSFjNESDTFsDNxU5Q5phVRqt+0LCUoX+sQncxYkd4CwAslMFLCzQsZtWECXOIg02HA8Fp1AjoSmM5MxRs8WSgmxg7Qbhw4hILUji5qj4fWECgwaWDYQdqBbNSRhZqkvmAg8vhupWokeRsLM73hTBzVg1L9FF/aNnDTUKy2cb/QFvxolKTRRKw+GS12LMfJ3rX8cw5iCCwAqdAToNNoSmS6A2NmH539YmAIzlwfCSA+uYdbRJq8jr0VRPSleWYBlL8zClNYanYblzBWXUOOxdn2gGJDnZ6tTvr39otIXMloIy50sSkEl3a16WFO8H6gr0zOGPSlxMTlIcOKh+2mkbGETmGVLMe5DM5r9uvnHmlImLWxIBUoskF7btYX949JwvB5Bet7lqaAt4WJr0htSkhNO2zs6XJUpmSlkmgq1aFteg9YNNJWciEZAE5UlISnLQVUbuWewtrBVSwVFLBKSFCgqaUYu722EUadLCfgoQoBiEKoo0JJUQa7DaJplGhiXw27rK1PVbuQSPCBqHLeXpeTlSRnQkgk21LOWBrYbtdo8zOn49KmyKAfwhL7ljckVOsUVx3EITkVnLqJIKWykfpJrS1bQ3ik+xfJFdHrVy27KIABF3cFqW0brpAcSiWllPlBJYh3NLAHZ/rGJIxE6dKCkkSgOVDkkqUTo9i7l+vnD6JWLlpGWZJWWNDcAh7hjWEca5Y+6+Edw2KddUKyhxmyXYFg2jdXgc/juGCgCo3ZwhglOp0ftHEYh6T0ozKspIJTQu4U7EkPA5fDkTUrPw1IWGIUVA9QUg1KWDDvDfz2B7ujRwnGZS1DLypTRKruSbd2Ds2saiZxKXap3yvahDHoa+ojEwK0oSlPxEqWDQEpJ/SQB53O5h/EzGS6MySVlSqOAaZSwqH2JYBjeJSSvBWLwMol5g+Z0ksCS22un8wWQlIDUASkgKdwGavWwrCmCkKmHnYH5WWCSC5dkhgR0r6CLSphCyg3ZzmDjupVhSu14VoZDM2UkMXPTXZq7BjXpCmJwxccyi5JNahtGOlTrSkNDFshwpHKpLpKc1S3SlC1T8ppAkYkJ0ZiS5D61LmlwPaFTaDVmJiODBaglylnDs46Udwa20aEsR/TKg+WYnbKosT2PWPTKmOM9G0IJZ7sDA5uHBXmSokkAEPQBqD+BFVqyRN6afR47/SZpZhe1RW/WsIzsIsEggho+gjDIBCyKi3MaMKOzB7v2hTGy86eVKUEqJJIB1JOXKqsUjrk3o2eUl8BxKgCJKiD2/eJHu0cRUgAAAvXwg+QO0SN55i+NHyFSTcxz4mkenQJUvKVYdSFZUs6XcEjnOYhydNDFBhgVqUiWrMaBkOwNyxcOxalop5fhLYYEnBrUWTU9PpFxh1JLKFQfLyOsb4nIqGcFOUhKCB5Aau9TDKpiVJyggCrJymmw5htS9LwHqv0OtNezz0uQVcuU9v8AEem/0zDIklQHMQQHu7bEM2oq0KS8QlKf/GpKiagCjD8MdxXxFyytCSE2JAFDTR3YnVmhZNyY6UUZ8/hBB5ADuTQDzs0DOBmgOzjoPK8a3DJ8wA84PRakhnDcoKrVPlDR4jVQUgK5kmigQSkAcoAawLsawd8k6BUeTz0nAl6lQYt4TfaNrh2DkBRClq7kFP1a17xSeETVFXhFmlqUp+hcMA7Uq0EOAATmPxAkEPQMC4YZjYF+jxpStZAl6NBCUqQyQSgvVjRtfrR3vAhKQAE2egd93oR2PrBnJSFPcOCVAPTXmqKEecLYedOUTllpfVzdidDVvOJIoykxCknI3maWarnoR6QTBzhkDPeoJADM1Hq7jWBT0TVqSmalJBqBLfaj3OveNQzpmVKCyFWzqqczOH0fpBbwZIUxCFYZUtBS8xQKpgBCgQbFBSNA9Dt1eDYXFS1fOAoaEUAc6g0NBsYWHxDiHCnUlL1AFyxpmAFHtDPEMMgzAXAYagNs4FWIa9zGddgTYyjGTFgJIDA7MS2ru7HYCDTCVlywIPTxDpoTXpSEEKVLUn5gCFObKSp6ZQKsWch6GB/FRLmhKZQ+IvMGZRIJq6QXYblzC7fQ9+xuRjEGgWkAnK4NSqgKQ2h/V9nMMqloUopVVIADbV1cMAGIYGrwrMCuXIUpTR0mqlbkdQ3k8Wl4RZUwqggmuZnA8Lgs/QVeN+G/RhaEpygBICQWYmj/ADJBsQ+3rFk4clySMxXa+wAfpWKYYOkgtf5lB9SAaWobWgSuLSwz5gqhep10NyLdIXPQVXZl8Y4oqWrKEOQ/MxaupoOvr0jBm49agrMtTmwSwTT9Q1o8e/mzVLS8soVmq5VpWhA6j2hGqm+KhAOpSBVq1Gg9zWKR1ElwJKFvk+fmWbt9aQ5geIYhFELJB+VXNY9bR6+bLlhymUFHbKwBNQa+UElSc0xKgEJSASwIfNUUHT0ivnvomtKnhmbguMzMo+IktZ8oIINfrpF53F8jlKVdFAAAU2ftS1IIvGLzKRLSkczHxEC9GI1bzi/+ikgFRABPygkkdQ5F4k3G7aKq6qzLmf1MoVQkg3cl3cvUNXzhXEf1POUQVZaF8pTQ6VIZ9YYxf9PlJ/8AImtQ7v2jLxvDUoIdaVPoHBHdxF4LTZGTmN//ACVSEskAq6nlG7Nr3eEJv9TYjNcJNqPXvVjA5mFASVC4IAH3is8ZxUB2Z/8AGsUUYehXKb7OTuP4gl1TFD2HagtDmE/rGfKGRaUkPc+wcRhrJSGJcbEMfLeFlTsti6TRj9oqtODxRPfJZs+icP8A6wkqQ5WEV8OQH/8AsaxI8Cnh+atuhJ+wiQv+Poj+bU9GqP6mZQJlpWzABYfKA/Kl7Q3g+ITlrAzBJ3y225iBXtHcNwtCVDNLBZyKsX0BcORmBEaWIwksZfiM6gAlJVRy4dLGpFL76RyOUOEh4xk8hJclYoqcpJqSEpQGs7qNBTVrwqvCMyiuYoKBAOcKzMrwlgCNe14KJyQploOUWaxY0DAv1q1jC6sOlClTAFEUY0Q29EmhuKnaEiUaDJkywMqZbBwRnUoPSoIfTQwvllD5gAAQcqA+zAl66uBDPAuHzVhJ8W4VZ9GUae0bKv6alqlqzTSZjOPhtlS365hAHuIEtRReWFado8/hpkkK5ETFUYZwCXIqWejG0cRLnBWZS1pD0RLOWg/Ud+0RU5EuYJSlhz4Vy1ZgeiqODGrJSU/Nn2Ir6xpzcRowUjOMxZUFpKgqrlwSdnpU9YdkmarmUEGgBBLEt3J9xExCM/Q72+0DmKCQ2UE93hdwdiRpy5yOUfCUlhVlu3+0dL+sKlSTzS3zktlSLglhmarvSM7E4s5cqQEV05j7W9YXzZUBSOUZm+ItVc23QQ0Y9sVv0egKQhICA/yhJc3fNRjW7NAhP8MtUlgfDzJIz0Di5fWoEIcMTMUWUtJDuS5KiDo+lnhrF4dWY+MJJBIIS1BqwewPrBpJ1YNzeS+FkqUqcpSiMzCrZhld8yQPajgwT+ylFHNmX/yS2U2ABBoH7CojMTJUp181eZgVXd3cMNdTpGzIkqQaLUQwuwpSnM921eBL9NH8G5aqkBCALWDO/oA3U1jNxHDyS8wsoKJdNLl2DClNR6RWYTMCgSSH5OYhqvXLS3S8WkrV4VZiXdvGAWo7Mzhtr3gJNZC3ZeefhoKsxWMzj9WUhyHAYCm4ckd4XT/UUpR5QU2yg+dKW/mG1TEh8wY/MLuO1OpftGdP4eErTNloSpKr1Yu901oDTeDHa+QO1wa8/FlAK1AJJYsrTsRX8MKcNXKmqKVOAMxbOoO+iQT2PlCM2YCVHOpKw12BHkaxzCAuQla3PzPvqXB0BGhreClgLeT0OClJlC5AKmY+/Rhu71gk3FSlA8zUcqJGtKsdowsTLnoUEk/FBTmYnQ6sKbUhb/WZodCUAB6pSBRmr2geOw7qNnEykKstIKbqUDUWDHU/t1imAlpNROUk75i3m4qP3hHhvGFFZMxmr4ilJtoIdVjZef4geYkOkJYgB3IdqFy49IFNcmtdDXxZRUopnZF7khWZhcpox0pHFY3IpQdKm8Skv81gKU/C8MoTmdWQCgYMCaMKuL9oDjp6EKIUBkepGxah21AhVQXZ5biuMmTD+kBwwNSHurbsIyZiK1d42+L4lKjyMw27m5OrNGSRua7R1QeCEkVlp3oDEVN0Aiy0BnNBAVzWbLDrIpnY/DTAcyg6TtpBeFS0hJKgFA0CVP6uLQ6icSWFveCTMqgAadYfyOqE2K7AvsX/APYfesSEZ+EGYsv2MSDSFyeuxEqucFSggl8rpD1NmzFr06CGZayQKqyqNC/NzCiS9QCHqVC1t8qQSoE/FLM3KQyiajMhg7e7aw7IWschSjQ/pd3cNZr61pHBR1xYcLIA5XrZgXFyzMB81Talo5OkyjnAzAUICuY0uCBQVt3jipoJysWIowp7H8LxMShgArlZ3Wq+70PnfS0YehgSWsTlCSwSRY2DWe7u9xCoxk1YEoKeXlclVWbQ6A1MLf6ogWUVPoaP3BpeBKxy5pojKgmldQNS+0FR9itmZhMOoTJi1cxSptGDuxZqBhTvG1I4mEiqNN/30gfDuGHOpS1+JqWzUs7+/tAsYV4dRLMm5BJNh8zHru0NNKbpmi3FWhrDomrTnDJSaAgu/wDxAP1iypI0lzJi9M9Wa/IGozs32jzaMUMzkEAl2BDD18usb3xZWUELJFHDVIq5ckZmqKQJR2gUt3YHGYqaUiWZaEuAzVVswOZm2gEvh8xKnbL5B36Am/aNDAykBaVIE0Zas6SCoWYPYfaNNa5qRnFwxLtUkmjPfpW8Z6jWELtvkbwSUIQQoAkH5tSdmvp0cwPiCxkWAoOAUga1IHfX6wtLnzVgPofCK0I3Z7xedgwlBISU66F2qaXcF3LfeJdjobQAlAowNGA21ejmna0eenz+Y1Ud3L+kba8Y+UA0LM7mwJq43HtADwyWogrZLjcuddHAhlS5N+GBOmJLt9fz1jNmYmdLJIUptwSWfc7R6jFcCry6XBLnu4GzHzgUrg6WN3oAzCrEtWKx1IoWUGzzcvj88EMp2LhwCH6jaGuH4yZMB5gk7Jo7Co9KxopwhdmBcPVN69Rf2hKZwdSiMhKVapAdhvy2HrFd0HiibjJdlMaUkglTHqX/AO37xfB8YS+RYHW+VWmhdozpmDXJOWazk1Nx0INvKFMQp6DTViDfUQygngVzayeyX/UAKQkpQQkEBLKysbjxVHn9IyMZjgsg5ZaKM0tLD/MZAmEkpVyrTQjpvSLJ7wFpKJnqNja5oV4qjYiD4TGFIypUSn9JNPLWM9JDwUTE7wWgpmwrjk/KwLmn45+8Z6+IVZWYG/Nbyq0BEyDJmnakJSXQ1t9lV4ltYqZsVnYJalZ0Ftwbdx1gM4qQGmEFXQEerxRV0I7XIcT/ANouEJ/mEpOKlaqHYuIdK0s7doEk0FUyCR+kmBLBe9e0E+MC7QIttAVmaQT4Q1I9BEiiZSdTfvEhs+wV8NbCTQA/KVFNQUu1aFJ0NQe4gqVJASmZmdgXBLAKqGq/t3MSJHKi3AeUlyUfKQ4a5AzddWIuIz8TLlZFOrIXCQTnUGGzelREiQE8hbAYLFmW5SEhieZSQo7FnNvIQOfx1cyYSABUnlAAJd3/ADeOxIsorLJOTwjqMesjKQ5JzZnN9yKVgcwzVUJBGgUxH0jsSF4CigwsszAnI52JbrdMXUoIBAQG2qR5OYkSNyzPCLYbFLDMGY0ILGv2jcw/FxlAWmrCt7d9W1eJEgTigxkzT/vy6hMSxuG3SBzUNaU9YUx3FUvmahJBIcWFX6MGtrEiROMVYZSdCieIyEJGYq/2kC4J1Hr2gZ/qeSHKcxqS+XvVs1IkSLLTTJy1GgUz+rFLJCbHcB7V6dYPicVMUhExKswLkKN6bv1Zo7EgTgo1QYTb5K4ZE0qUVHmSHy5lBmUAQSn0cHWkZMzEzC6gsJD+EFW2jxIkaPIXwXwYzBTq5aOC5cuNCNS0c4jw4TZZVKLLllybBT6BhSm8SJDptSwKlZ5mRjHcLetXDO8aEuYpsqmcN6aRyJHVqJElyESQDWDOjbyiRIixky0og1aHEJDA6ly2wA+pNIkSEfI6OIJ3ZoyZyyoTjMUVKSQEqJJILWrcNoYkSG0+wTMdLqLRu4ccoBNg0ciRbVfROHIVCwzgQGfitBEiRNIdsCrFbmJEiRqB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1059060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ensificacion"/>
          <p:cNvPicPr>
            <a:picLocks noChangeAspect="1" noChangeArrowheads="1"/>
          </p:cNvPicPr>
          <p:nvPr/>
        </p:nvPicPr>
        <p:blipFill rotWithShape="1">
          <a:blip r:embed="rId2">
            <a:extLst>
              <a:ext uri="{28A0092B-C50C-407E-A947-70E740481C1C}">
                <a14:useLocalDpi xmlns:a14="http://schemas.microsoft.com/office/drawing/2010/main" val="0"/>
              </a:ext>
            </a:extLst>
          </a:blip>
          <a:srcRect r="3951"/>
          <a:stretch/>
        </p:blipFill>
        <p:spPr bwMode="auto">
          <a:xfrm>
            <a:off x="-4287" y="0"/>
            <a:ext cx="9148287" cy="631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Rectángulo"/>
          <p:cNvSpPr/>
          <p:nvPr/>
        </p:nvSpPr>
        <p:spPr>
          <a:xfrm>
            <a:off x="227950" y="-27384"/>
            <a:ext cx="8688101" cy="5109091"/>
          </a:xfrm>
          <a:prstGeom prst="rect">
            <a:avLst/>
          </a:prstGeom>
        </p:spPr>
        <p:txBody>
          <a:bodyPr wrap="square">
            <a:spAutoFit/>
          </a:bodyPr>
          <a:lstStyle/>
          <a:p>
            <a:pPr algn="just">
              <a:lnSpc>
                <a:spcPct val="150000"/>
              </a:lnSpc>
            </a:pPr>
            <a:r>
              <a:rPr lang="es-MX" sz="2800" b="1" dirty="0">
                <a:solidFill>
                  <a:schemeClr val="bg1"/>
                </a:solidFill>
                <a:effectLst>
                  <a:outerShdw blurRad="38100" dist="38100" dir="2700000" algn="tl">
                    <a:srgbClr val="000000">
                      <a:alpha val="43137"/>
                    </a:srgbClr>
                  </a:outerShdw>
                </a:effectLst>
              </a:rPr>
              <a:t>La realización de la Conferencia de Naciones Unidas sobre Vivienda y Desarrollo Urbano Sostenible </a:t>
            </a:r>
            <a:r>
              <a:rPr lang="es-MX" sz="2800" b="1" dirty="0" smtClean="0">
                <a:solidFill>
                  <a:schemeClr val="bg1"/>
                </a:solidFill>
                <a:effectLst>
                  <a:outerShdw blurRad="38100" dist="38100" dir="2700000" algn="tl">
                    <a:srgbClr val="000000">
                      <a:alpha val="43137"/>
                    </a:srgbClr>
                  </a:outerShdw>
                </a:effectLst>
              </a:rPr>
              <a:t>(Hábitat </a:t>
            </a:r>
            <a:r>
              <a:rPr lang="es-MX" sz="2800" b="1" dirty="0">
                <a:solidFill>
                  <a:schemeClr val="bg1"/>
                </a:solidFill>
                <a:effectLst>
                  <a:outerShdw blurRad="38100" dist="38100" dir="2700000" algn="tl">
                    <a:srgbClr val="000000">
                      <a:alpha val="43137"/>
                    </a:srgbClr>
                  </a:outerShdw>
                </a:effectLst>
              </a:rPr>
              <a:t>III), en Quito, Ecuador</a:t>
            </a:r>
            <a:r>
              <a:rPr lang="es-MX" sz="2800" b="1" dirty="0" smtClean="0">
                <a:solidFill>
                  <a:schemeClr val="bg1"/>
                </a:solidFill>
                <a:effectLst>
                  <a:outerShdw blurRad="38100" dist="38100" dir="2700000" algn="tl">
                    <a:srgbClr val="000000">
                      <a:alpha val="43137"/>
                    </a:srgbClr>
                  </a:outerShdw>
                </a:effectLst>
              </a:rPr>
              <a:t>, en octubre de 2016, </a:t>
            </a:r>
            <a:r>
              <a:rPr lang="es-MX" sz="2800" b="1" dirty="0">
                <a:solidFill>
                  <a:schemeClr val="bg1"/>
                </a:solidFill>
                <a:effectLst>
                  <a:outerShdw blurRad="38100" dist="38100" dir="2700000" algn="tl">
                    <a:srgbClr val="000000">
                      <a:alpha val="43137"/>
                    </a:srgbClr>
                  </a:outerShdw>
                </a:effectLst>
              </a:rPr>
              <a:t>la aprobación de la Nueva Agenda Urbana </a:t>
            </a:r>
            <a:r>
              <a:rPr lang="es-MX" sz="2800" b="1" dirty="0" smtClean="0">
                <a:solidFill>
                  <a:schemeClr val="bg1"/>
                </a:solidFill>
                <a:effectLst>
                  <a:outerShdw blurRad="38100" dist="38100" dir="2700000" algn="tl">
                    <a:srgbClr val="000000">
                      <a:alpha val="43137"/>
                    </a:srgbClr>
                  </a:outerShdw>
                </a:effectLst>
              </a:rPr>
              <a:t>y </a:t>
            </a:r>
            <a:r>
              <a:rPr lang="es-MX" sz="2800" b="1" dirty="0">
                <a:solidFill>
                  <a:schemeClr val="bg1"/>
                </a:solidFill>
                <a:effectLst>
                  <a:outerShdw blurRad="38100" dist="38100" dir="2700000" algn="tl">
                    <a:srgbClr val="000000">
                      <a:alpha val="43137"/>
                    </a:srgbClr>
                  </a:outerShdw>
                </a:effectLst>
              </a:rPr>
              <a:t>la firma, en 2015, de los Objetivos de Desarrollo Sostenible 2030 (ODS-2030), representan un marco de trabajo de gran relevancia para nuestro país</a:t>
            </a:r>
            <a:r>
              <a:rPr lang="es-MX" sz="2800" b="1" dirty="0" smtClean="0">
                <a:solidFill>
                  <a:schemeClr val="bg1"/>
                </a:solidFill>
                <a:effectLst>
                  <a:outerShdw blurRad="38100" dist="38100" dir="2700000" algn="tl">
                    <a:srgbClr val="000000">
                      <a:alpha val="43137"/>
                    </a:srgbClr>
                  </a:outerShdw>
                </a:effectLst>
              </a:rPr>
              <a:t>.</a:t>
            </a:r>
          </a:p>
          <a:p>
            <a:pPr algn="r"/>
            <a:r>
              <a:rPr lang="es-MX" sz="1600" b="1" i="1" dirty="0">
                <a:solidFill>
                  <a:schemeClr val="bg1"/>
                </a:solidFill>
                <a:effectLst>
                  <a:outerShdw blurRad="38100" dist="38100" dir="2700000" algn="tl">
                    <a:srgbClr val="000000">
                      <a:alpha val="43137"/>
                    </a:srgbClr>
                  </a:outerShdw>
                </a:effectLst>
              </a:rPr>
              <a:t>ROSARIO ROBLES BERLANGA</a:t>
            </a:r>
            <a:r>
              <a:rPr lang="es-MX" sz="1600" b="1" dirty="0">
                <a:solidFill>
                  <a:schemeClr val="bg1"/>
                </a:solidFill>
                <a:effectLst>
                  <a:outerShdw blurRad="38100" dist="38100" dir="2700000" algn="tl">
                    <a:srgbClr val="000000">
                      <a:alpha val="43137"/>
                    </a:srgbClr>
                  </a:outerShdw>
                </a:effectLst>
              </a:rPr>
              <a:t> </a:t>
            </a:r>
          </a:p>
          <a:p>
            <a:pPr algn="r"/>
            <a:r>
              <a:rPr lang="es-MX" sz="1600" b="1" dirty="0" smtClean="0">
                <a:solidFill>
                  <a:schemeClr val="bg1"/>
                </a:solidFill>
                <a:effectLst>
                  <a:outerShdw blurRad="38100" dist="38100" dir="2700000" algn="tl">
                    <a:srgbClr val="000000">
                      <a:alpha val="43137"/>
                    </a:srgbClr>
                  </a:outerShdw>
                </a:effectLst>
              </a:rPr>
              <a:t>Secretaria </a:t>
            </a:r>
            <a:r>
              <a:rPr lang="es-MX" sz="1600" b="1" dirty="0">
                <a:solidFill>
                  <a:schemeClr val="bg1"/>
                </a:solidFill>
                <a:effectLst>
                  <a:outerShdw blurRad="38100" dist="38100" dir="2700000" algn="tl">
                    <a:srgbClr val="000000">
                      <a:alpha val="43137"/>
                    </a:srgbClr>
                  </a:outerShdw>
                </a:effectLst>
              </a:rPr>
              <a:t>de Desarrollo Agrario, Territorial y Urbano</a:t>
            </a:r>
          </a:p>
        </p:txBody>
      </p:sp>
    </p:spTree>
    <p:extLst>
      <p:ext uri="{BB962C8B-B14F-4D97-AF65-F5344CB8AC3E}">
        <p14:creationId xmlns:p14="http://schemas.microsoft.com/office/powerpoint/2010/main" val="1059060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033" t="6157" r="15018"/>
          <a:stretch/>
        </p:blipFill>
        <p:spPr bwMode="auto">
          <a:xfrm>
            <a:off x="477672" y="-7897"/>
            <a:ext cx="8349449" cy="6389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59060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80" y="1137250"/>
            <a:ext cx="3563432" cy="3062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1 Rectángulo"/>
          <p:cNvSpPr/>
          <p:nvPr/>
        </p:nvSpPr>
        <p:spPr>
          <a:xfrm>
            <a:off x="0" y="183143"/>
            <a:ext cx="9143999" cy="954107"/>
          </a:xfrm>
          <a:prstGeom prst="rect">
            <a:avLst/>
          </a:prstGeom>
          <a:solidFill>
            <a:srgbClr val="C00000"/>
          </a:solidFill>
        </p:spPr>
        <p:txBody>
          <a:bodyPr wrap="square">
            <a:spAutoFit/>
          </a:bodyPr>
          <a:lstStyle/>
          <a:p>
            <a:pPr algn="ctr"/>
            <a:r>
              <a:rPr lang="es-MX" sz="2800" b="1" dirty="0">
                <a:solidFill>
                  <a:schemeClr val="bg1"/>
                </a:solidFill>
              </a:rPr>
              <a:t>Ley General de Asentamientos Humanos, Ordenamiento Territorial </a:t>
            </a:r>
            <a:r>
              <a:rPr lang="es-MX" sz="2800" b="1" dirty="0" smtClean="0">
                <a:solidFill>
                  <a:schemeClr val="bg1"/>
                </a:solidFill>
              </a:rPr>
              <a:t>y </a:t>
            </a:r>
            <a:r>
              <a:rPr lang="es-MX" sz="2800" b="1" dirty="0">
                <a:solidFill>
                  <a:schemeClr val="bg1"/>
                </a:solidFill>
              </a:rPr>
              <a:t>Desarrollo Urbano </a:t>
            </a:r>
            <a:r>
              <a:rPr lang="es-ES" sz="2800" b="1" dirty="0">
                <a:solidFill>
                  <a:schemeClr val="bg1"/>
                </a:solidFill>
              </a:rPr>
              <a:t>(LGAHOTDU) </a:t>
            </a:r>
            <a:endParaRPr lang="es-MX" sz="2800" b="1" dirty="0">
              <a:solidFill>
                <a:schemeClr val="bg1"/>
              </a:solidFill>
            </a:endParaRPr>
          </a:p>
        </p:txBody>
      </p:sp>
      <p:pic>
        <p:nvPicPr>
          <p:cNvPr id="717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945" y="1137250"/>
            <a:ext cx="4329053" cy="309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www.gob.mx/cms/uploads/article/main_image/67013/portada.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1910"/>
          <a:stretch/>
        </p:blipFill>
        <p:spPr bwMode="auto">
          <a:xfrm>
            <a:off x="3851920" y="3861048"/>
            <a:ext cx="2921743" cy="2376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www.gob.mx/cms/uploads/article/main_image/67013/portada.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9548" t="-2914" r="-519" b="18943"/>
          <a:stretch/>
        </p:blipFill>
        <p:spPr bwMode="auto">
          <a:xfrm>
            <a:off x="2407471" y="4168504"/>
            <a:ext cx="1377869" cy="206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6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5"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147763"/>
            <a:ext cx="915352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p:cNvSpPr/>
          <p:nvPr/>
        </p:nvSpPr>
        <p:spPr>
          <a:xfrm>
            <a:off x="-26922" y="352606"/>
            <a:ext cx="9144000" cy="584775"/>
          </a:xfrm>
          <a:prstGeom prst="rect">
            <a:avLst/>
          </a:prstGeom>
          <a:solidFill>
            <a:srgbClr val="C00000"/>
          </a:solidFill>
        </p:spPr>
        <p:txBody>
          <a:bodyPr wrap="square" anchor="ctr">
            <a:spAutoFit/>
          </a:bodyPr>
          <a:lstStyle/>
          <a:p>
            <a:pPr algn="ctr"/>
            <a:r>
              <a:rPr lang="es-MX" sz="3200" dirty="0" smtClean="0">
                <a:solidFill>
                  <a:schemeClr val="bg1"/>
                </a:solidFill>
                <a:effectLst>
                  <a:outerShdw blurRad="38100" dist="38100" dir="2700000" algn="tl">
                    <a:srgbClr val="000000">
                      <a:alpha val="43137"/>
                    </a:srgbClr>
                  </a:outerShdw>
                </a:effectLst>
              </a:rPr>
              <a:t>Programa </a:t>
            </a:r>
            <a:r>
              <a:rPr lang="es-MX" sz="3200" dirty="0">
                <a:solidFill>
                  <a:schemeClr val="bg1"/>
                </a:solidFill>
                <a:effectLst>
                  <a:outerShdw blurRad="38100" dist="38100" dir="2700000" algn="tl">
                    <a:srgbClr val="000000">
                      <a:alpha val="43137"/>
                    </a:srgbClr>
                  </a:outerShdw>
                </a:effectLst>
              </a:rPr>
              <a:t>Nacional de Vivienda 2014-2018 (PNV</a:t>
            </a:r>
            <a:r>
              <a:rPr lang="es-MX" sz="3200" dirty="0" smtClean="0">
                <a:solidFill>
                  <a:schemeClr val="bg1"/>
                </a:solidFill>
                <a:effectLst>
                  <a:outerShdw blurRad="38100" dist="38100" dir="2700000" algn="tl">
                    <a:srgbClr val="000000">
                      <a:alpha val="43137"/>
                    </a:srgbClr>
                  </a:outerShdw>
                </a:effectLst>
              </a:rPr>
              <a:t>)</a:t>
            </a:r>
            <a:endParaRPr lang="es-MX"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906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13" y="3736465"/>
            <a:ext cx="3279172" cy="191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4287" y="6318000"/>
            <a:ext cx="9112791" cy="540000"/>
            <a:chOff x="-4287" y="6318000"/>
            <a:chExt cx="9112791" cy="540000"/>
          </a:xfrm>
        </p:grpSpPr>
        <p:pic>
          <p:nvPicPr>
            <p:cNvPr id="3076" name="Picture 4" descr="https://clepys.files.wordpress.com/2018/04/poster-aciur-seminario-2018-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13" t="33202" r="15364" b="40349"/>
            <a:stretch/>
          </p:blipFill>
          <p:spPr bwMode="auto">
            <a:xfrm>
              <a:off x="-4287" y="6318000"/>
              <a:ext cx="2052000" cy="540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972037" y="6318000"/>
              <a:ext cx="3019909" cy="540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a:t>Las políticas de vivienda y los Perímetros de Contención Urbana en México</a:t>
              </a:r>
              <a:r>
                <a:rPr lang="es-ES" sz="1200" b="1" dirty="0" smtClean="0"/>
                <a:t>. </a:t>
              </a:r>
            </a:p>
            <a:p>
              <a:pPr algn="ctr"/>
              <a:r>
                <a:rPr lang="es-ES" sz="1050" b="1" dirty="0" smtClean="0"/>
                <a:t>Argüello / Argüelles</a:t>
              </a:r>
              <a:endParaRPr lang="es-MX" sz="1050" b="1" dirty="0"/>
            </a:p>
          </p:txBody>
        </p:sp>
        <p:pic>
          <p:nvPicPr>
            <p:cNvPr id="3078" name="Picture 6" descr="https://clepys.files.wordpress.com/2018/04/poster-aciur-seminario-2018-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971" t="66697" r="31939" b="12374"/>
            <a:stretch/>
          </p:blipFill>
          <p:spPr bwMode="auto">
            <a:xfrm>
              <a:off x="2047713" y="6318000"/>
              <a:ext cx="1121543" cy="54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clepys.files.wordpress.com/2018/04/poster-aciur-seminario-20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83" t="68670" r="60099" b="13205"/>
            <a:stretch/>
          </p:blipFill>
          <p:spPr bwMode="auto">
            <a:xfrm>
              <a:off x="3169256" y="6318000"/>
              <a:ext cx="180278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10 Imagen"/>
            <p:cNvPicPr>
              <a:picLocks noChangeAspect="1"/>
            </p:cNvPicPr>
            <p:nvPr/>
          </p:nvPicPr>
          <p:blipFill rotWithShape="1">
            <a:blip r:embed="rId6" cstate="print">
              <a:extLst>
                <a:ext uri="{28A0092B-C50C-407E-A947-70E740481C1C}">
                  <a14:useLocalDpi xmlns:a14="http://schemas.microsoft.com/office/drawing/2010/main" val="0"/>
                </a:ext>
              </a:extLst>
            </a:blip>
            <a:srcRect l="64677" t="15793" r="6774" b="14888"/>
            <a:stretch/>
          </p:blipFill>
          <p:spPr>
            <a:xfrm>
              <a:off x="8099113" y="6322968"/>
              <a:ext cx="333176" cy="288000"/>
            </a:xfrm>
            <a:prstGeom prst="rect">
              <a:avLst/>
            </a:prstGeom>
          </p:spPr>
        </p:pic>
        <p:pic>
          <p:nvPicPr>
            <p:cNvPr id="12" name="Picture 14"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8384" y="6597352"/>
              <a:ext cx="526845" cy="25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para logo una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6722" y="6368751"/>
              <a:ext cx="481782" cy="432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7" y="418540"/>
            <a:ext cx="1146524" cy="5688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t="14284"/>
          <a:stretch/>
        </p:blipFill>
        <p:spPr bwMode="auto">
          <a:xfrm>
            <a:off x="1263526" y="407786"/>
            <a:ext cx="7812360" cy="251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4070647" y="3911564"/>
            <a:ext cx="4796966" cy="1569660"/>
          </a:xfrm>
          <a:prstGeom prst="rect">
            <a:avLst/>
          </a:prstGeom>
          <a:solidFill>
            <a:schemeClr val="accent2">
              <a:lumMod val="75000"/>
            </a:schemeClr>
          </a:solidFill>
        </p:spPr>
        <p:txBody>
          <a:bodyPr wrap="square">
            <a:spAutoFit/>
          </a:bodyPr>
          <a:lstStyle/>
          <a:p>
            <a:pPr algn="just"/>
            <a:r>
              <a:rPr lang="es-MX" sz="2400" dirty="0">
                <a:solidFill>
                  <a:schemeClr val="bg1"/>
                </a:solidFill>
              </a:rPr>
              <a:t>S</a:t>
            </a:r>
            <a:r>
              <a:rPr lang="es-MX" sz="2400" dirty="0" smtClean="0">
                <a:solidFill>
                  <a:schemeClr val="bg1"/>
                </a:solidFill>
              </a:rPr>
              <a:t>istema </a:t>
            </a:r>
            <a:r>
              <a:rPr lang="es-MX" sz="2400" dirty="0">
                <a:solidFill>
                  <a:schemeClr val="bg1"/>
                </a:solidFill>
              </a:rPr>
              <a:t>de registro que concentra información geográfica y de datos de reservas territoriales con fines habitacionales. </a:t>
            </a:r>
          </a:p>
        </p:txBody>
      </p:sp>
    </p:spTree>
    <p:extLst>
      <p:ext uri="{BB962C8B-B14F-4D97-AF65-F5344CB8AC3E}">
        <p14:creationId xmlns:p14="http://schemas.microsoft.com/office/powerpoint/2010/main" val="3162260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1009</Words>
  <Application>Microsoft Office PowerPoint</Application>
  <PresentationFormat>Presentación en pantalla (4:3)</PresentationFormat>
  <Paragraphs>79</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Teresa</dc:creator>
  <cp:lastModifiedBy>Teresa</cp:lastModifiedBy>
  <cp:revision>41</cp:revision>
  <dcterms:created xsi:type="dcterms:W3CDTF">2018-09-23T19:15:07Z</dcterms:created>
  <dcterms:modified xsi:type="dcterms:W3CDTF">2018-09-24T00:24:28Z</dcterms:modified>
</cp:coreProperties>
</file>