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5" r:id="rId4"/>
    <p:sldId id="259" r:id="rId5"/>
    <p:sldId id="258" r:id="rId6"/>
    <p:sldId id="272" r:id="rId7"/>
    <p:sldId id="257" r:id="rId8"/>
    <p:sldId id="267" r:id="rId9"/>
    <p:sldId id="266" r:id="rId10"/>
    <p:sldId id="268" r:id="rId11"/>
    <p:sldId id="277" r:id="rId12"/>
    <p:sldId id="269" r:id="rId13"/>
    <p:sldId id="276" r:id="rId14"/>
    <p:sldId id="275" r:id="rId15"/>
    <p:sldId id="273" r:id="rId16"/>
    <p:sldId id="274" r:id="rId17"/>
    <p:sldId id="279"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1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dor\Mis%20documentos\Libro1%20clau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dor\Mis%20documentos\Libro1%20clau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dor\Mis%20documentos\Libro1%20cla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dor\Mis%20documentos\Libro1%20cla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Hoja1!$A$15</c:f>
              <c:strCache>
                <c:ptCount val="1"/>
                <c:pt idx="0">
                  <c:v>Total de oferta</c:v>
                </c:pt>
              </c:strCache>
            </c:strRef>
          </c:tx>
          <c:invertIfNegative val="0"/>
          <c:val>
            <c:numRef>
              <c:f>Hoja1!$C$15</c:f>
              <c:numCache>
                <c:formatCode>General</c:formatCode>
                <c:ptCount val="1"/>
                <c:pt idx="0">
                  <c:v>79</c:v>
                </c:pt>
              </c:numCache>
            </c:numRef>
          </c:val>
        </c:ser>
        <c:ser>
          <c:idx val="1"/>
          <c:order val="1"/>
          <c:tx>
            <c:strRef>
              <c:f>Hoja1!$A$16</c:f>
              <c:strCache>
                <c:ptCount val="1"/>
                <c:pt idx="0">
                  <c:v>Venta de inmueble habitacional</c:v>
                </c:pt>
              </c:strCache>
            </c:strRef>
          </c:tx>
          <c:invertIfNegative val="0"/>
          <c:val>
            <c:numRef>
              <c:f>Hoja1!$C$16</c:f>
              <c:numCache>
                <c:formatCode>General</c:formatCode>
                <c:ptCount val="1"/>
                <c:pt idx="0">
                  <c:v>54</c:v>
                </c:pt>
              </c:numCache>
            </c:numRef>
          </c:val>
        </c:ser>
        <c:ser>
          <c:idx val="2"/>
          <c:order val="2"/>
          <c:tx>
            <c:strRef>
              <c:f>Hoja1!$A$17</c:f>
              <c:strCache>
                <c:ptCount val="1"/>
                <c:pt idx="0">
                  <c:v>Venta de terreno</c:v>
                </c:pt>
              </c:strCache>
            </c:strRef>
          </c:tx>
          <c:invertIfNegative val="0"/>
          <c:val>
            <c:numRef>
              <c:f>Hoja1!$C$17</c:f>
              <c:numCache>
                <c:formatCode>General</c:formatCode>
                <c:ptCount val="1"/>
                <c:pt idx="0">
                  <c:v>0</c:v>
                </c:pt>
              </c:numCache>
            </c:numRef>
          </c:val>
        </c:ser>
        <c:ser>
          <c:idx val="3"/>
          <c:order val="3"/>
          <c:tx>
            <c:strRef>
              <c:f>Hoja1!$A$18</c:f>
              <c:strCache>
                <c:ptCount val="1"/>
                <c:pt idx="0">
                  <c:v>Renta (habitacional)</c:v>
                </c:pt>
              </c:strCache>
            </c:strRef>
          </c:tx>
          <c:invertIfNegative val="0"/>
          <c:val>
            <c:numRef>
              <c:f>Hoja1!$C$18</c:f>
              <c:numCache>
                <c:formatCode>General</c:formatCode>
                <c:ptCount val="1"/>
                <c:pt idx="0">
                  <c:v>25</c:v>
                </c:pt>
              </c:numCache>
            </c:numRef>
          </c:val>
        </c:ser>
        <c:dLbls>
          <c:showLegendKey val="0"/>
          <c:showVal val="0"/>
          <c:showCatName val="0"/>
          <c:showSerName val="0"/>
          <c:showPercent val="0"/>
          <c:showBubbleSize val="0"/>
        </c:dLbls>
        <c:gapWidth val="150"/>
        <c:axId val="-258211760"/>
        <c:axId val="-258210672"/>
      </c:barChart>
      <c:catAx>
        <c:axId val="-258211760"/>
        <c:scaling>
          <c:orientation val="minMax"/>
        </c:scaling>
        <c:delete val="1"/>
        <c:axPos val="b"/>
        <c:majorTickMark val="out"/>
        <c:minorTickMark val="none"/>
        <c:tickLblPos val="nextTo"/>
        <c:crossAx val="-258210672"/>
        <c:crosses val="autoZero"/>
        <c:auto val="1"/>
        <c:lblAlgn val="ctr"/>
        <c:lblOffset val="100"/>
        <c:noMultiLvlLbl val="0"/>
      </c:catAx>
      <c:valAx>
        <c:axId val="-258210672"/>
        <c:scaling>
          <c:orientation val="minMax"/>
        </c:scaling>
        <c:delete val="0"/>
        <c:axPos val="l"/>
        <c:majorGridlines/>
        <c:numFmt formatCode="General" sourceLinked="1"/>
        <c:majorTickMark val="out"/>
        <c:minorTickMark val="none"/>
        <c:tickLblPos val="nextTo"/>
        <c:txPr>
          <a:bodyPr/>
          <a:lstStyle/>
          <a:p>
            <a:pPr>
              <a:defRPr lang="es-MX"/>
            </a:pPr>
            <a:endParaRPr lang="es-MX"/>
          </a:p>
        </c:txPr>
        <c:crossAx val="-258211760"/>
        <c:crosses val="autoZero"/>
        <c:crossBetween val="between"/>
      </c:valAx>
    </c:plotArea>
    <c:legend>
      <c:legendPos val="r"/>
      <c:layout>
        <c:manualLayout>
          <c:xMode val="edge"/>
          <c:yMode val="edge"/>
          <c:x val="0.49998539323244112"/>
          <c:y val="1.2616480422769557E-2"/>
          <c:w val="0.34767025089605752"/>
          <c:h val="0.92292275023411063"/>
        </c:manualLayout>
      </c:layout>
      <c:overlay val="0"/>
      <c:txPr>
        <a:bodyPr/>
        <a:lstStyle/>
        <a:p>
          <a:pPr>
            <a:defRPr lang="es-MX"/>
          </a:pPr>
          <a:endParaRPr lang="es-MX"/>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Hoja1!$A$20</c:f>
              <c:strCache>
                <c:ptCount val="1"/>
                <c:pt idx="0">
                  <c:v>Total de oferta</c:v>
                </c:pt>
              </c:strCache>
            </c:strRef>
          </c:tx>
          <c:invertIfNegative val="0"/>
          <c:val>
            <c:numRef>
              <c:f>Hoja1!$C$20</c:f>
              <c:numCache>
                <c:formatCode>General</c:formatCode>
                <c:ptCount val="1"/>
                <c:pt idx="0">
                  <c:v>99</c:v>
                </c:pt>
              </c:numCache>
            </c:numRef>
          </c:val>
        </c:ser>
        <c:ser>
          <c:idx val="1"/>
          <c:order val="1"/>
          <c:tx>
            <c:strRef>
              <c:f>Hoja1!$A$21</c:f>
              <c:strCache>
                <c:ptCount val="1"/>
                <c:pt idx="0">
                  <c:v>Venta de inmueble habitacional</c:v>
                </c:pt>
              </c:strCache>
            </c:strRef>
          </c:tx>
          <c:invertIfNegative val="0"/>
          <c:val>
            <c:numRef>
              <c:f>Hoja1!$C$21</c:f>
              <c:numCache>
                <c:formatCode>General</c:formatCode>
                <c:ptCount val="1"/>
                <c:pt idx="0">
                  <c:v>17</c:v>
                </c:pt>
              </c:numCache>
            </c:numRef>
          </c:val>
        </c:ser>
        <c:ser>
          <c:idx val="2"/>
          <c:order val="2"/>
          <c:tx>
            <c:strRef>
              <c:f>Hoja1!$A$22</c:f>
              <c:strCache>
                <c:ptCount val="1"/>
                <c:pt idx="0">
                  <c:v>Venta de terreno</c:v>
                </c:pt>
              </c:strCache>
            </c:strRef>
          </c:tx>
          <c:invertIfNegative val="0"/>
          <c:val>
            <c:numRef>
              <c:f>Hoja1!$C$22</c:f>
              <c:numCache>
                <c:formatCode>General</c:formatCode>
                <c:ptCount val="1"/>
                <c:pt idx="0">
                  <c:v>0</c:v>
                </c:pt>
              </c:numCache>
            </c:numRef>
          </c:val>
        </c:ser>
        <c:ser>
          <c:idx val="3"/>
          <c:order val="3"/>
          <c:tx>
            <c:strRef>
              <c:f>Hoja1!$A$23</c:f>
              <c:strCache>
                <c:ptCount val="1"/>
                <c:pt idx="0">
                  <c:v>Renta (habitacional)</c:v>
                </c:pt>
              </c:strCache>
            </c:strRef>
          </c:tx>
          <c:invertIfNegative val="0"/>
          <c:val>
            <c:numRef>
              <c:f>Hoja1!$C$23</c:f>
              <c:numCache>
                <c:formatCode>General</c:formatCode>
                <c:ptCount val="1"/>
                <c:pt idx="0">
                  <c:v>82</c:v>
                </c:pt>
              </c:numCache>
            </c:numRef>
          </c:val>
        </c:ser>
        <c:dLbls>
          <c:showLegendKey val="0"/>
          <c:showVal val="0"/>
          <c:showCatName val="0"/>
          <c:showSerName val="0"/>
          <c:showPercent val="0"/>
          <c:showBubbleSize val="0"/>
        </c:dLbls>
        <c:gapWidth val="150"/>
        <c:axId val="-258210128"/>
        <c:axId val="-258209584"/>
      </c:barChart>
      <c:catAx>
        <c:axId val="-258210128"/>
        <c:scaling>
          <c:orientation val="minMax"/>
        </c:scaling>
        <c:delete val="1"/>
        <c:axPos val="b"/>
        <c:majorTickMark val="out"/>
        <c:minorTickMark val="none"/>
        <c:tickLblPos val="nextTo"/>
        <c:crossAx val="-258209584"/>
        <c:crosses val="autoZero"/>
        <c:auto val="1"/>
        <c:lblAlgn val="ctr"/>
        <c:lblOffset val="100"/>
        <c:noMultiLvlLbl val="0"/>
      </c:catAx>
      <c:valAx>
        <c:axId val="-258209584"/>
        <c:scaling>
          <c:orientation val="minMax"/>
        </c:scaling>
        <c:delete val="0"/>
        <c:axPos val="l"/>
        <c:majorGridlines/>
        <c:numFmt formatCode="General" sourceLinked="1"/>
        <c:majorTickMark val="out"/>
        <c:minorTickMark val="none"/>
        <c:tickLblPos val="nextTo"/>
        <c:txPr>
          <a:bodyPr/>
          <a:lstStyle/>
          <a:p>
            <a:pPr>
              <a:defRPr lang="es-MX"/>
            </a:pPr>
            <a:endParaRPr lang="es-MX"/>
          </a:p>
        </c:txPr>
        <c:crossAx val="-258210128"/>
        <c:crosses val="autoZero"/>
        <c:crossBetween val="between"/>
      </c:valAx>
    </c:plotArea>
    <c:legend>
      <c:legendPos val="r"/>
      <c:layout>
        <c:manualLayout>
          <c:xMode val="edge"/>
          <c:yMode val="edge"/>
          <c:x val="0.62334536702767762"/>
          <c:y val="7.5389546155976733E-2"/>
          <c:w val="0.34777376654632974"/>
          <c:h val="0.92292275023411063"/>
        </c:manualLayout>
      </c:layout>
      <c:overlay val="0"/>
      <c:txPr>
        <a:bodyPr/>
        <a:lstStyle/>
        <a:p>
          <a:pPr>
            <a:defRPr lang="es-MX"/>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Hoja1!$F$15</c:f>
              <c:strCache>
                <c:ptCount val="1"/>
                <c:pt idx="0">
                  <c:v>Total de oferta</c:v>
                </c:pt>
              </c:strCache>
            </c:strRef>
          </c:tx>
          <c:invertIfNegative val="0"/>
          <c:val>
            <c:numRef>
              <c:f>Hoja1!$G$15</c:f>
              <c:numCache>
                <c:formatCode>General</c:formatCode>
                <c:ptCount val="1"/>
                <c:pt idx="0">
                  <c:v>15</c:v>
                </c:pt>
              </c:numCache>
            </c:numRef>
          </c:val>
        </c:ser>
        <c:ser>
          <c:idx val="1"/>
          <c:order val="1"/>
          <c:tx>
            <c:strRef>
              <c:f>Hoja1!$F$16</c:f>
              <c:strCache>
                <c:ptCount val="1"/>
                <c:pt idx="0">
                  <c:v>Venta de inmueble habitacional</c:v>
                </c:pt>
              </c:strCache>
            </c:strRef>
          </c:tx>
          <c:invertIfNegative val="0"/>
          <c:val>
            <c:numRef>
              <c:f>Hoja1!$G$16</c:f>
              <c:numCache>
                <c:formatCode>General</c:formatCode>
                <c:ptCount val="1"/>
                <c:pt idx="0">
                  <c:v>7</c:v>
                </c:pt>
              </c:numCache>
            </c:numRef>
          </c:val>
        </c:ser>
        <c:ser>
          <c:idx val="2"/>
          <c:order val="2"/>
          <c:tx>
            <c:strRef>
              <c:f>Hoja1!$F$17</c:f>
              <c:strCache>
                <c:ptCount val="1"/>
                <c:pt idx="0">
                  <c:v>Venta de terreno</c:v>
                </c:pt>
              </c:strCache>
            </c:strRef>
          </c:tx>
          <c:invertIfNegative val="0"/>
          <c:val>
            <c:numRef>
              <c:f>Hoja1!$G$17</c:f>
              <c:numCache>
                <c:formatCode>General</c:formatCode>
                <c:ptCount val="1"/>
                <c:pt idx="0">
                  <c:v>8</c:v>
                </c:pt>
              </c:numCache>
            </c:numRef>
          </c:val>
        </c:ser>
        <c:ser>
          <c:idx val="3"/>
          <c:order val="3"/>
          <c:tx>
            <c:strRef>
              <c:f>Hoja1!$F$18</c:f>
              <c:strCache>
                <c:ptCount val="1"/>
                <c:pt idx="0">
                  <c:v>Renta (habitacional)</c:v>
                </c:pt>
              </c:strCache>
            </c:strRef>
          </c:tx>
          <c:invertIfNegative val="0"/>
          <c:val>
            <c:numRef>
              <c:f>Hoja1!$G$18</c:f>
              <c:numCache>
                <c:formatCode>General</c:formatCode>
                <c:ptCount val="1"/>
                <c:pt idx="0">
                  <c:v>0</c:v>
                </c:pt>
              </c:numCache>
            </c:numRef>
          </c:val>
        </c:ser>
        <c:dLbls>
          <c:showLegendKey val="0"/>
          <c:showVal val="0"/>
          <c:showCatName val="0"/>
          <c:showSerName val="0"/>
          <c:showPercent val="0"/>
          <c:showBubbleSize val="0"/>
        </c:dLbls>
        <c:gapWidth val="150"/>
        <c:axId val="-258197072"/>
        <c:axId val="-258207408"/>
      </c:barChart>
      <c:catAx>
        <c:axId val="-258197072"/>
        <c:scaling>
          <c:orientation val="minMax"/>
        </c:scaling>
        <c:delete val="1"/>
        <c:axPos val="b"/>
        <c:majorTickMark val="out"/>
        <c:minorTickMark val="none"/>
        <c:tickLblPos val="nextTo"/>
        <c:crossAx val="-258207408"/>
        <c:crosses val="autoZero"/>
        <c:auto val="1"/>
        <c:lblAlgn val="ctr"/>
        <c:lblOffset val="100"/>
        <c:noMultiLvlLbl val="0"/>
      </c:catAx>
      <c:valAx>
        <c:axId val="-258207408"/>
        <c:scaling>
          <c:orientation val="minMax"/>
        </c:scaling>
        <c:delete val="0"/>
        <c:axPos val="l"/>
        <c:majorGridlines/>
        <c:numFmt formatCode="General" sourceLinked="1"/>
        <c:majorTickMark val="out"/>
        <c:minorTickMark val="none"/>
        <c:tickLblPos val="nextTo"/>
        <c:txPr>
          <a:bodyPr/>
          <a:lstStyle/>
          <a:p>
            <a:pPr>
              <a:defRPr lang="es-MX"/>
            </a:pPr>
            <a:endParaRPr lang="es-MX"/>
          </a:p>
        </c:txPr>
        <c:crossAx val="-258197072"/>
        <c:crosses val="autoZero"/>
        <c:crossBetween val="between"/>
      </c:valAx>
    </c:plotArea>
    <c:legend>
      <c:legendPos val="r"/>
      <c:layout>
        <c:manualLayout>
          <c:xMode val="edge"/>
          <c:yMode val="edge"/>
          <c:x val="0.62365591397849773"/>
          <c:y val="4.5712189202156334E-2"/>
          <c:w val="0.34767025089605735"/>
          <c:h val="0.95428781079784386"/>
        </c:manualLayout>
      </c:layout>
      <c:overlay val="0"/>
      <c:txPr>
        <a:bodyPr/>
        <a:lstStyle/>
        <a:p>
          <a:pPr>
            <a:defRPr lang="es-MX"/>
          </a:pPr>
          <a:endParaRPr lang="es-MX"/>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Hoja1!$F$20</c:f>
              <c:strCache>
                <c:ptCount val="1"/>
                <c:pt idx="0">
                  <c:v>Total de oferta</c:v>
                </c:pt>
              </c:strCache>
            </c:strRef>
          </c:tx>
          <c:invertIfNegative val="0"/>
          <c:val>
            <c:numRef>
              <c:f>Hoja1!$G$20</c:f>
              <c:numCache>
                <c:formatCode>General</c:formatCode>
                <c:ptCount val="1"/>
                <c:pt idx="0">
                  <c:v>165</c:v>
                </c:pt>
              </c:numCache>
            </c:numRef>
          </c:val>
        </c:ser>
        <c:ser>
          <c:idx val="1"/>
          <c:order val="1"/>
          <c:tx>
            <c:strRef>
              <c:f>Hoja1!$F$21</c:f>
              <c:strCache>
                <c:ptCount val="1"/>
                <c:pt idx="0">
                  <c:v>Venta de inmueble habitacional</c:v>
                </c:pt>
              </c:strCache>
            </c:strRef>
          </c:tx>
          <c:invertIfNegative val="0"/>
          <c:val>
            <c:numRef>
              <c:f>Hoja1!$G$21</c:f>
              <c:numCache>
                <c:formatCode>General</c:formatCode>
                <c:ptCount val="1"/>
                <c:pt idx="0">
                  <c:v>110</c:v>
                </c:pt>
              </c:numCache>
            </c:numRef>
          </c:val>
        </c:ser>
        <c:ser>
          <c:idx val="2"/>
          <c:order val="2"/>
          <c:tx>
            <c:strRef>
              <c:f>Hoja1!$F$22</c:f>
              <c:strCache>
                <c:ptCount val="1"/>
                <c:pt idx="0">
                  <c:v>Venta de terreno</c:v>
                </c:pt>
              </c:strCache>
            </c:strRef>
          </c:tx>
          <c:invertIfNegative val="0"/>
          <c:val>
            <c:numRef>
              <c:f>Hoja1!$G$22</c:f>
              <c:numCache>
                <c:formatCode>General</c:formatCode>
                <c:ptCount val="1"/>
                <c:pt idx="0">
                  <c:v>6</c:v>
                </c:pt>
              </c:numCache>
            </c:numRef>
          </c:val>
        </c:ser>
        <c:ser>
          <c:idx val="3"/>
          <c:order val="3"/>
          <c:tx>
            <c:strRef>
              <c:f>Hoja1!$F$23</c:f>
              <c:strCache>
                <c:ptCount val="1"/>
                <c:pt idx="0">
                  <c:v>Renta (habitacional)</c:v>
                </c:pt>
              </c:strCache>
            </c:strRef>
          </c:tx>
          <c:invertIfNegative val="0"/>
          <c:val>
            <c:numRef>
              <c:f>Hoja1!$G$23</c:f>
              <c:numCache>
                <c:formatCode>General</c:formatCode>
                <c:ptCount val="1"/>
                <c:pt idx="0">
                  <c:v>49</c:v>
                </c:pt>
              </c:numCache>
            </c:numRef>
          </c:val>
        </c:ser>
        <c:dLbls>
          <c:showLegendKey val="0"/>
          <c:showVal val="0"/>
          <c:showCatName val="0"/>
          <c:showSerName val="0"/>
          <c:showPercent val="0"/>
          <c:showBubbleSize val="0"/>
        </c:dLbls>
        <c:gapWidth val="150"/>
        <c:axId val="-258206864"/>
        <c:axId val="-258203056"/>
      </c:barChart>
      <c:catAx>
        <c:axId val="-258206864"/>
        <c:scaling>
          <c:orientation val="minMax"/>
        </c:scaling>
        <c:delete val="1"/>
        <c:axPos val="b"/>
        <c:majorTickMark val="out"/>
        <c:minorTickMark val="none"/>
        <c:tickLblPos val="nextTo"/>
        <c:crossAx val="-258203056"/>
        <c:crosses val="autoZero"/>
        <c:auto val="1"/>
        <c:lblAlgn val="ctr"/>
        <c:lblOffset val="100"/>
        <c:noMultiLvlLbl val="0"/>
      </c:catAx>
      <c:valAx>
        <c:axId val="-258203056"/>
        <c:scaling>
          <c:orientation val="minMax"/>
        </c:scaling>
        <c:delete val="0"/>
        <c:axPos val="l"/>
        <c:majorGridlines/>
        <c:numFmt formatCode="General" sourceLinked="1"/>
        <c:majorTickMark val="out"/>
        <c:minorTickMark val="none"/>
        <c:tickLblPos val="nextTo"/>
        <c:txPr>
          <a:bodyPr/>
          <a:lstStyle/>
          <a:p>
            <a:pPr>
              <a:defRPr lang="es-MX"/>
            </a:pPr>
            <a:endParaRPr lang="es-MX"/>
          </a:p>
        </c:txPr>
        <c:crossAx val="-258206864"/>
        <c:crosses val="autoZero"/>
        <c:crossBetween val="between"/>
      </c:valAx>
    </c:plotArea>
    <c:legend>
      <c:legendPos val="r"/>
      <c:layout>
        <c:manualLayout>
          <c:xMode val="edge"/>
          <c:yMode val="edge"/>
          <c:x val="0.62334536702767762"/>
          <c:y val="4.8141816497536717E-2"/>
          <c:w val="0.34777376654632974"/>
          <c:h val="0.94649711566802863"/>
        </c:manualLayout>
      </c:layout>
      <c:overlay val="0"/>
      <c:txPr>
        <a:bodyPr/>
        <a:lstStyle/>
        <a:p>
          <a:pPr>
            <a:defRPr lang="es-MX"/>
          </a:pPr>
          <a:endParaRPr lang="es-MX"/>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64ED437-C2D5-450D-91CF-DCF358267763}"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414861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4ED437-C2D5-450D-91CF-DCF358267763}"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200170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4ED437-C2D5-450D-91CF-DCF358267763}"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251684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4ED437-C2D5-450D-91CF-DCF358267763}"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12226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4ED437-C2D5-450D-91CF-DCF358267763}" type="datetimeFigureOut">
              <a:rPr lang="es-MX" smtClean="0"/>
              <a:t>24/09/2018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242261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64ED437-C2D5-450D-91CF-DCF358267763}" type="datetimeFigureOut">
              <a:rPr lang="es-MX" smtClean="0"/>
              <a:t>24/09/2018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415077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4ED437-C2D5-450D-91CF-DCF358267763}" type="datetimeFigureOut">
              <a:rPr lang="es-MX" smtClean="0"/>
              <a:t>24/09/2018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117528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64ED437-C2D5-450D-91CF-DCF358267763}" type="datetimeFigureOut">
              <a:rPr lang="es-MX" smtClean="0"/>
              <a:t>24/09/2018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241054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ED437-C2D5-450D-91CF-DCF358267763}" type="datetimeFigureOut">
              <a:rPr lang="es-MX" smtClean="0"/>
              <a:t>24/09/2018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28404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4ED437-C2D5-450D-91CF-DCF358267763}" type="datetimeFigureOut">
              <a:rPr lang="es-MX" smtClean="0"/>
              <a:t>24/09/2018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172737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4ED437-C2D5-450D-91CF-DCF358267763}" type="datetimeFigureOut">
              <a:rPr lang="es-MX" smtClean="0"/>
              <a:t>24/09/2018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1FDE182-AA1B-443A-A736-E508E6D884CF}" type="slidenum">
              <a:rPr lang="es-MX" smtClean="0"/>
              <a:t>‹Nº›</a:t>
            </a:fld>
            <a:endParaRPr lang="es-MX"/>
          </a:p>
        </p:txBody>
      </p:sp>
    </p:spTree>
    <p:extLst>
      <p:ext uri="{BB962C8B-B14F-4D97-AF65-F5344CB8AC3E}">
        <p14:creationId xmlns:p14="http://schemas.microsoft.com/office/powerpoint/2010/main" val="334398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ED437-C2D5-450D-91CF-DCF358267763}" type="datetimeFigureOut">
              <a:rPr lang="es-MX" smtClean="0"/>
              <a:t>24/09/2018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DE182-AA1B-443A-A736-E508E6D884CF}" type="slidenum">
              <a:rPr lang="es-MX" smtClean="0"/>
              <a:t>‹Nº›</a:t>
            </a:fld>
            <a:endParaRPr lang="es-MX"/>
          </a:p>
        </p:txBody>
      </p:sp>
    </p:spTree>
    <p:extLst>
      <p:ext uri="{BB962C8B-B14F-4D97-AF65-F5344CB8AC3E}">
        <p14:creationId xmlns:p14="http://schemas.microsoft.com/office/powerpoint/2010/main" val="3537365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5" Target="../media/image3.jpeg" Type="http://schemas.openxmlformats.org/officeDocument/2006/relationships/image"/><Relationship Id="rId4" Target="mailto:carse1103@hotmail.com" TargetMode="External" Type="http://schemas.openxmlformats.org/officeDocument/2006/relationships/hyperlink"/></Relationships>
</file>

<file path=ppt/slides/_rels/slide10.xml.rels><?xml version="1.0" encoding="UTF-8" standalone="yes" ?><Relationships xmlns="http://schemas.openxmlformats.org/package/2006/relationships"><Relationship Id="rId3" Target="../media/image21.jpeg" Type="http://schemas.openxmlformats.org/officeDocument/2006/relationships/image"/><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8" Target="../media/hdphoto3.wdp" Type="http://schemas.microsoft.com/office/2007/relationships/hdphoto"/><Relationship Id="rId3" Target="../media/hdphoto1.wdp" Type="http://schemas.microsoft.com/office/2007/relationships/hdphoto"/><Relationship Id="rId7" Target="../media/image29.png" Type="http://schemas.openxmlformats.org/officeDocument/2006/relationships/image"/><Relationship Id="rId2" Target="../media/image26.jpeg" Type="http://schemas.openxmlformats.org/officeDocument/2006/relationships/image"/><Relationship Id="rId1" Target="../slideLayouts/slideLayout2.xml" Type="http://schemas.openxmlformats.org/officeDocument/2006/relationships/slideLayout"/><Relationship Id="rId6" Target="../media/image28.jpeg" Type="http://schemas.openxmlformats.org/officeDocument/2006/relationships/image"/><Relationship Id="rId5" Target="../media/hdphoto2.wdp" Type="http://schemas.microsoft.com/office/2007/relationships/hdphoto"/><Relationship Id="rId10" Target="../media/hdphoto4.wdp" Type="http://schemas.microsoft.com/office/2007/relationships/hdphoto"/><Relationship Id="rId4" Target="../media/image27.jpeg" Type="http://schemas.openxmlformats.org/officeDocument/2006/relationships/image"/><Relationship Id="rId9" Target="../media/image30.png" Type="http://schemas.openxmlformats.org/officeDocument/2006/relationships/image"/></Relationships>
</file>

<file path=ppt/slides/_rels/slide16.xml.rels><?xml version="1.0" encoding="UTF-8" standalone="yes" ?><Relationships xmlns="http://schemas.openxmlformats.org/package/2006/relationships"><Relationship Id="rId3" Target="../media/image26.jpeg" Type="http://schemas.openxmlformats.org/officeDocument/2006/relationships/image"/><Relationship Id="rId7" Target="../media/image28.jpeg" Type="http://schemas.openxmlformats.org/officeDocument/2006/relationships/image"/><Relationship Id="rId2" Target="../media/image20.jpeg" Type="http://schemas.openxmlformats.org/officeDocument/2006/relationships/image"/><Relationship Id="rId1" Target="../slideLayouts/slideLayout2.xml" Type="http://schemas.openxmlformats.org/officeDocument/2006/relationships/slideLayout"/><Relationship Id="rId6" Target="../media/hdphoto2.wdp" Type="http://schemas.microsoft.com/office/2007/relationships/hdphoto"/><Relationship Id="rId5" Target="../media/image27.jpeg" Type="http://schemas.openxmlformats.org/officeDocument/2006/relationships/image"/><Relationship Id="rId4" Target="../media/hdphoto1.wdp" Type="http://schemas.microsoft.com/office/2007/relationships/hdphoto"/></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arget="../media/image9.jpeg" Type="http://schemas.openxmlformats.org/officeDocument/2006/relationships/image"/><Relationship Id="rId2" Target="../media/image8.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media/image19.jpeg" Type="http://schemas.openxmlformats.org/officeDocument/2006/relationships/image"/><Relationship Id="rId2" Target="../media/image18.pn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20.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Documents and Settings\Administrador\Mis documentos\Mis imágenes\cd mex\buenavista, guerrero\IMG_1449.JPG" id="4" name="Picture 3"/>
          <p:cNvPicPr>
            <a:picLocks noChangeArrowheads="1" noChangeAspect="1"/>
          </p:cNvPicPr>
          <p:nvPr/>
        </p:nvPicPr>
        <p:blipFill>
          <a:blip cstate="print" r:embed="rId2"/>
          <a:srcRect/>
          <a:stretch>
            <a:fillRect/>
          </a:stretch>
        </p:blipFill>
        <p:spPr bwMode="auto">
          <a:xfrm>
            <a:off x="2942370" y="4460252"/>
            <a:ext cx="2844917" cy="2133689"/>
          </a:xfrm>
          <a:prstGeom prst="rect">
            <a:avLst/>
          </a:prstGeom>
          <a:noFill/>
        </p:spPr>
      </p:pic>
      <p:sp>
        <p:nvSpPr>
          <p:cNvPr id="6" name="Rectángulo 5"/>
          <p:cNvSpPr/>
          <p:nvPr/>
        </p:nvSpPr>
        <p:spPr>
          <a:xfrm>
            <a:off x="3644720" y="2281545"/>
            <a:ext cx="5315441" cy="1384995"/>
          </a:xfrm>
          <a:prstGeom prst="rect">
            <a:avLst/>
          </a:prstGeom>
        </p:spPr>
        <p:txBody>
          <a:bodyPr wrap="square">
            <a:spAutoFit/>
          </a:bodyPr>
          <a:lstStyle/>
          <a:p>
            <a:pPr algn="ctr"/>
            <a:r>
              <a:rPr dirty="0" lang="es-MX"/>
              <a:t> </a:t>
            </a:r>
            <a:r>
              <a:rPr b="1" dirty="0" lang="es-MX" smtClean="0" sz="2800">
                <a:latin charset="0" panose="020B0604020202020204" pitchFamily="34" typeface="Arial"/>
                <a:cs charset="0" panose="020B0604020202020204" pitchFamily="34" typeface="Arial"/>
              </a:rPr>
              <a:t>¿</a:t>
            </a:r>
            <a:r>
              <a:rPr b="1" dirty="0" lang="es-MX" sz="2800">
                <a:latin charset="0" panose="020B0604020202020204" pitchFamily="34" typeface="Arial"/>
                <a:cs charset="0" panose="020B0604020202020204" pitchFamily="34" typeface="Arial"/>
              </a:rPr>
              <a:t>La producción de vivienda produce Ciudad?</a:t>
            </a:r>
            <a:endParaRPr dirty="0" lang="es-MX" sz="2800">
              <a:latin charset="0" panose="020B0604020202020204" pitchFamily="34" typeface="Arial"/>
              <a:cs charset="0" panose="020B0604020202020204" pitchFamily="34" typeface="Arial"/>
            </a:endParaRPr>
          </a:p>
          <a:p>
            <a:pPr algn="ctr"/>
            <a:r>
              <a:rPr b="1" dirty="0" lang="es-MX" sz="2800">
                <a:latin charset="0" panose="020B0604020202020204" pitchFamily="34" typeface="Arial"/>
                <a:cs charset="0" panose="020B0604020202020204" pitchFamily="34" typeface="Arial"/>
              </a:rPr>
              <a:t>Ciudad de México y </a:t>
            </a:r>
            <a:r>
              <a:rPr b="1" dirty="0" lang="es-MX" smtClean="0" sz="2800">
                <a:latin charset="0" panose="020B0604020202020204" pitchFamily="34" typeface="Arial"/>
                <a:cs charset="0" panose="020B0604020202020204" pitchFamily="34" typeface="Arial"/>
              </a:rPr>
              <a:t>Bogotá</a:t>
            </a:r>
            <a:endParaRPr dirty="0" lang="es-MX" sz="2800">
              <a:latin charset="0" panose="020B0604020202020204" pitchFamily="34" typeface="Arial"/>
              <a:cs charset="0" panose="020B0604020202020204" pitchFamily="34" typeface="Arial"/>
            </a:endParaRPr>
          </a:p>
        </p:txBody>
      </p:sp>
      <p:pic>
        <p:nvPicPr>
          <p:cNvPr descr="IMG_1603" id="8" name="Imagen 75"/>
          <p:cNvPicPr>
            <a:picLocks noChangeArrowheads="1" noChangeAspect="1"/>
          </p:cNvPicPr>
          <p:nvPr/>
        </p:nvPicPr>
        <p:blipFill>
          <a:blip r:embed="rId3"/>
          <a:srcRect/>
          <a:stretch>
            <a:fillRect/>
          </a:stretch>
        </p:blipFill>
        <p:spPr bwMode="auto">
          <a:xfrm>
            <a:off x="210963" y="2683807"/>
            <a:ext cx="2610386" cy="1965467"/>
          </a:xfrm>
          <a:prstGeom prst="rect">
            <a:avLst/>
          </a:prstGeom>
          <a:noFill/>
        </p:spPr>
      </p:pic>
      <p:sp>
        <p:nvSpPr>
          <p:cNvPr id="9" name="Título 1"/>
          <p:cNvSpPr txBox="1">
            <a:spLocks/>
          </p:cNvSpPr>
          <p:nvPr/>
        </p:nvSpPr>
        <p:spPr>
          <a:xfrm>
            <a:off x="5267237" y="4649274"/>
            <a:ext cx="3847249" cy="1944667"/>
          </a:xfrm>
          <a:prstGeom prst="rect">
            <a:avLst/>
          </a:prstGeom>
        </p:spPr>
        <p:txBody>
          <a:bodyPr anchor="b" bIns="45720" lIns="91440" rIns="91440" rtlCol="0" tIns="45720" vert="horz">
            <a:normAutofit lnSpcReduction="10000"/>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gn="r"/>
            <a:r>
              <a:rPr dirty="0" lang="es-MX" smtClean="0" sz="2400">
                <a:latin charset="0" panose="030F0702030302020204" pitchFamily="66" typeface="Comic Sans MS"/>
              </a:rPr>
              <a:t>Mtra. Claudia Catalina </a:t>
            </a:r>
          </a:p>
          <a:p>
            <a:pPr algn="r"/>
            <a:r>
              <a:rPr dirty="0" lang="es-MX" smtClean="0" sz="2400">
                <a:latin charset="0" panose="030F0702030302020204" pitchFamily="66" typeface="Comic Sans MS"/>
              </a:rPr>
              <a:t>Carpinteyro Serrano</a:t>
            </a:r>
          </a:p>
          <a:p>
            <a:pPr algn="r"/>
            <a:endParaRPr dirty="0" lang="es-MX" smtClean="0" sz="2400">
              <a:latin charset="0" panose="030F0702030302020204" pitchFamily="66" typeface="Comic Sans MS"/>
            </a:endParaRPr>
          </a:p>
          <a:p>
            <a:pPr algn="r"/>
            <a:r>
              <a:rPr dirty="0" lang="es-MX" smtClean="0" sz="1600">
                <a:latin charset="0" panose="020B0604020202020204" pitchFamily="34" typeface="Arial"/>
                <a:cs charset="0" panose="020B0604020202020204" pitchFamily="34" typeface="Arial"/>
                <a:hlinkClick r:id="rId4"/>
              </a:rPr>
              <a:t>carse1103@hotmail.com</a:t>
            </a:r>
            <a:endParaRPr dirty="0" lang="es-MX" smtClean="0" sz="1600">
              <a:latin charset="0" panose="020B0604020202020204" pitchFamily="34" typeface="Arial"/>
              <a:cs charset="0" panose="020B0604020202020204" pitchFamily="34" typeface="Arial"/>
            </a:endParaRPr>
          </a:p>
          <a:p>
            <a:pPr algn="r"/>
            <a:r>
              <a:rPr dirty="0" lang="es-MX" smtClean="0" sz="1600">
                <a:latin charset="0" panose="020B0604020202020204" pitchFamily="34" typeface="Arial"/>
                <a:cs charset="0" panose="020B0604020202020204" pitchFamily="34" typeface="Arial"/>
              </a:rPr>
              <a:t>Universidad </a:t>
            </a:r>
            <a:r>
              <a:rPr dirty="0" lang="es-MX" sz="1600">
                <a:latin charset="0" panose="020B0604020202020204" pitchFamily="34" typeface="Arial"/>
                <a:cs charset="0" panose="020B0604020202020204" pitchFamily="34" typeface="Arial"/>
              </a:rPr>
              <a:t>Autónoma de </a:t>
            </a:r>
            <a:r>
              <a:rPr dirty="0" lang="es-MX" smtClean="0" sz="1600">
                <a:latin charset="0" panose="020B0604020202020204" pitchFamily="34" typeface="Arial"/>
                <a:cs charset="0" panose="020B0604020202020204" pitchFamily="34" typeface="Arial"/>
              </a:rPr>
              <a:t>la</a:t>
            </a:r>
          </a:p>
          <a:p>
            <a:pPr algn="r"/>
            <a:r>
              <a:rPr dirty="0" lang="es-MX" smtClean="0" sz="1600">
                <a:latin charset="0" panose="020B0604020202020204" pitchFamily="34" typeface="Arial"/>
                <a:cs charset="0" panose="020B0604020202020204" pitchFamily="34" typeface="Arial"/>
              </a:rPr>
              <a:t> </a:t>
            </a:r>
            <a:r>
              <a:rPr dirty="0" lang="es-MX" sz="1600">
                <a:latin charset="0" panose="020B0604020202020204" pitchFamily="34" typeface="Arial"/>
                <a:cs charset="0" panose="020B0604020202020204" pitchFamily="34" typeface="Arial"/>
              </a:rPr>
              <a:t>Ciudad de México</a:t>
            </a:r>
          </a:p>
          <a:p>
            <a:pPr algn="r"/>
            <a:r>
              <a:rPr dirty="0" i="1" lang="es-MX" sz="1600">
                <a:latin charset="0" panose="020B0604020202020204" pitchFamily="34" typeface="Arial"/>
                <a:cs charset="0" panose="020B0604020202020204" pitchFamily="34" typeface="Arial"/>
              </a:rPr>
              <a:t>“Nada humano me es ajeno</a:t>
            </a:r>
            <a:r>
              <a:rPr dirty="0" i="1" lang="es-MX" sz="1400"/>
              <a:t>”</a:t>
            </a:r>
            <a:r>
              <a:rPr dirty="0" lang="es-MX" sz="1400"/>
              <a:t> </a:t>
            </a:r>
            <a:endParaRPr dirty="0" lang="es-MX" sz="1400">
              <a:latin charset="0" panose="030F0702030302020204" pitchFamily="66" typeface="Comic Sans MS"/>
            </a:endParaRPr>
          </a:p>
        </p:txBody>
      </p:sp>
      <p:pic>
        <p:nvPicPr>
          <p:cNvPr id="11" name="Imagen 10"/>
          <p:cNvPicPr>
            <a:picLocks noChangeAspect="1"/>
          </p:cNvPicPr>
          <p:nvPr/>
        </p:nvPicPr>
        <p:blipFill rotWithShape="1">
          <a:blip r:embed="rId5"/>
          <a:srcRect b="94" l="20" r="18" t="16"/>
          <a:stretch/>
        </p:blipFill>
        <p:spPr>
          <a:xfrm>
            <a:off x="123564" y="4877541"/>
            <a:ext cx="2712549" cy="1807065"/>
          </a:xfrm>
          <a:prstGeom prst="rect">
            <a:avLst/>
          </a:prstGeom>
        </p:spPr>
      </p:pic>
      <p:sp>
        <p:nvSpPr>
          <p:cNvPr id="3" name="Rectángulo 2"/>
          <p:cNvSpPr/>
          <p:nvPr/>
        </p:nvSpPr>
        <p:spPr>
          <a:xfrm>
            <a:off x="511012" y="211270"/>
            <a:ext cx="8656695" cy="1815882"/>
          </a:xfrm>
          <a:prstGeom prst="rect">
            <a:avLst/>
          </a:prstGeom>
        </p:spPr>
        <p:txBody>
          <a:bodyPr wrap="square">
            <a:spAutoFit/>
          </a:bodyPr>
          <a:lstStyle/>
          <a:p>
            <a:pPr algn="ctr"/>
            <a:r>
              <a:rPr b="1" dirty="0" lang="es-MX" sz="2000">
                <a:latin charset="0" panose="020B0604020202020204" pitchFamily="34" typeface="Arial"/>
                <a:cs charset="0" panose="020B0604020202020204" pitchFamily="34" typeface="Arial"/>
              </a:rPr>
              <a:t>XIII Seminario de Investigación Urbana y Regional</a:t>
            </a:r>
            <a:endParaRPr dirty="0" lang="es-MX" sz="2000">
              <a:latin charset="0" panose="020B0604020202020204" pitchFamily="34" typeface="Arial"/>
              <a:cs charset="0" panose="020B0604020202020204" pitchFamily="34" typeface="Arial"/>
            </a:endParaRPr>
          </a:p>
          <a:p>
            <a:pPr algn="ctr"/>
            <a:r>
              <a:rPr b="1" dirty="0" lang="es-MX" sz="2000">
                <a:latin charset="0" panose="020B0604020202020204" pitchFamily="34" typeface="Arial"/>
                <a:cs charset="0" panose="020B0604020202020204" pitchFamily="34" typeface="Arial"/>
              </a:rPr>
              <a:t>Asimetrías del Desarrollo Nacional y Regional: </a:t>
            </a:r>
            <a:endParaRPr dirty="0" lang="es-MX" sz="2000">
              <a:latin charset="0" panose="020B0604020202020204" pitchFamily="34" typeface="Arial"/>
              <a:cs charset="0" panose="020B0604020202020204" pitchFamily="34" typeface="Arial"/>
            </a:endParaRPr>
          </a:p>
          <a:p>
            <a:r>
              <a:rPr b="1" dirty="0" lang="es-MX" sz="2000">
                <a:latin charset="0" panose="020B0604020202020204" pitchFamily="34" typeface="Arial"/>
                <a:cs charset="0" panose="020B0604020202020204" pitchFamily="34" typeface="Arial"/>
              </a:rPr>
              <a:t>La oportunidad de las redes de </a:t>
            </a:r>
            <a:r>
              <a:rPr b="1" dirty="0" lang="es-MX" smtClean="0" sz="2000">
                <a:latin charset="0" panose="020B0604020202020204" pitchFamily="34" typeface="Arial"/>
                <a:cs charset="0" panose="020B0604020202020204" pitchFamily="34" typeface="Arial"/>
              </a:rPr>
              <a:t>ciudades</a:t>
            </a:r>
          </a:p>
          <a:p>
            <a:pPr algn="ctr"/>
            <a:r>
              <a:rPr dirty="0" lang="es-MX" smtClean="0" sz="1600">
                <a:latin charset="0" panose="020B0604020202020204" pitchFamily="34" typeface="Arial"/>
                <a:cs charset="0" panose="020B0604020202020204" pitchFamily="34" typeface="Arial"/>
              </a:rPr>
              <a:t>25 </a:t>
            </a:r>
            <a:r>
              <a:rPr dirty="0" lang="es-MX" sz="1600">
                <a:latin charset="0" panose="020B0604020202020204" pitchFamily="34" typeface="Arial"/>
                <a:cs charset="0" panose="020B0604020202020204" pitchFamily="34" typeface="Arial"/>
              </a:rPr>
              <a:t>años </a:t>
            </a:r>
            <a:r>
              <a:rPr dirty="0" lang="es-MX" smtClean="0" sz="1600">
                <a:latin charset="0" panose="020B0604020202020204" pitchFamily="34" typeface="Arial"/>
                <a:cs charset="0" panose="020B0604020202020204" pitchFamily="34" typeface="Arial"/>
              </a:rPr>
              <a:t>ACIUR </a:t>
            </a:r>
          </a:p>
          <a:p>
            <a:pPr algn="ctr"/>
            <a:r>
              <a:rPr dirty="0" lang="es-MX" smtClean="0" sz="1600">
                <a:latin charset="0" panose="020B0604020202020204" pitchFamily="34" typeface="Arial"/>
                <a:cs charset="0" panose="020B0604020202020204" pitchFamily="34" typeface="Arial"/>
              </a:rPr>
              <a:t>Barranquilla Colombia Septiembre </a:t>
            </a:r>
            <a:r>
              <a:rPr dirty="0" lang="es-MX" sz="1600">
                <a:latin charset="0" panose="020B0604020202020204" pitchFamily="34" typeface="Arial"/>
                <a:cs charset="0" panose="020B0604020202020204" pitchFamily="34" typeface="Arial"/>
              </a:rPr>
              <a:t>2018</a:t>
            </a:r>
          </a:p>
          <a:p>
            <a:pPr algn="ctr"/>
            <a:endParaRPr dirty="0" lang="es-MX" sz="2000">
              <a:latin charset="0" panose="020B0604020202020204" pitchFamily="34" typeface="Arial"/>
              <a:cs charset="0" panose="020B0604020202020204" pitchFamily="34" typeface="Arial"/>
            </a:endParaRPr>
          </a:p>
        </p:txBody>
      </p:sp>
      <p:sp>
        <p:nvSpPr>
          <p:cNvPr id="7" name="Rectángulo 6"/>
          <p:cNvSpPr/>
          <p:nvPr/>
        </p:nvSpPr>
        <p:spPr>
          <a:xfrm>
            <a:off x="210963" y="1728935"/>
            <a:ext cx="4572001" cy="923330"/>
          </a:xfrm>
          <a:prstGeom prst="rect">
            <a:avLst/>
          </a:prstGeom>
        </p:spPr>
        <p:txBody>
          <a:bodyPr>
            <a:spAutoFit/>
          </a:bodyPr>
          <a:lstStyle/>
          <a:p>
            <a:r>
              <a:rPr dirty="0" lang="es-MX"/>
              <a:t>Mesa temática No. 11: Ciudad y Región</a:t>
            </a:r>
          </a:p>
          <a:p>
            <a:r>
              <a:rPr dirty="0" lang="es-MX"/>
              <a:t>Coordinador: Alfredo Otero Ortega</a:t>
            </a:r>
          </a:p>
          <a:p>
            <a:r>
              <a:rPr dirty="0" lang="es-MX"/>
              <a:t>Comité científico: Carmen Mesa</a:t>
            </a:r>
          </a:p>
        </p:txBody>
      </p:sp>
    </p:spTree>
    <p:extLst>
      <p:ext uri="{BB962C8B-B14F-4D97-AF65-F5344CB8AC3E}">
        <p14:creationId xmlns:p14="http://schemas.microsoft.com/office/powerpoint/2010/main" val="955472111"/>
      </p:ext>
    </p:extLst>
  </p:cSld>
  <p:clrMapOvr>
    <a:masterClrMapping/>
  </p:clrMapOvr>
  <p:timing>
    <p:tnLst>
      <p:par>
        <p:cTn dur="indefinite" id="1" nodeType="tmRoot" restart="never"/>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140029" y="365126"/>
            <a:ext cx="8904819" cy="582325"/>
          </a:xfrm>
        </p:spPr>
        <p:txBody>
          <a:bodyPr>
            <a:normAutofit/>
          </a:bodyPr>
          <a:lstStyle/>
          <a:p>
            <a:r>
              <a:rPr dirty="0" lang="es-MX" smtClean="0" sz="3200">
                <a:latin charset="0" panose="030F0702030302020204" pitchFamily="66" typeface="Comic Sans MS"/>
              </a:rPr>
              <a:t>Desarrollo habitacional en la ciudad de Bogotá</a:t>
            </a:r>
            <a:endParaRPr dirty="0" lang="es-MX" sz="3200">
              <a:latin charset="0" panose="030F0702030302020204" pitchFamily="66" typeface="Comic Sans MS"/>
            </a:endParaRPr>
          </a:p>
        </p:txBody>
      </p:sp>
      <p:pic>
        <p:nvPicPr>
          <p:cNvPr id="4" name="Imagen 3"/>
          <p:cNvPicPr>
            <a:picLocks noChangeAspect="1"/>
          </p:cNvPicPr>
          <p:nvPr/>
        </p:nvPicPr>
        <p:blipFill rotWithShape="1">
          <a:blip r:embed="rId2"/>
          <a:srcRect b="94" l="20" r="18" t="16"/>
          <a:stretch/>
        </p:blipFill>
        <p:spPr>
          <a:xfrm>
            <a:off x="5012675" y="3765930"/>
            <a:ext cx="3822853" cy="2546735"/>
          </a:xfrm>
          <a:prstGeom prst="rect">
            <a:avLst/>
          </a:prstGeom>
        </p:spPr>
      </p:pic>
      <p:pic>
        <p:nvPicPr>
          <p:cNvPr id="5" name="Imagen 4"/>
          <p:cNvPicPr>
            <a:picLocks noChangeAspect="1"/>
          </p:cNvPicPr>
          <p:nvPr/>
        </p:nvPicPr>
        <p:blipFill rotWithShape="1">
          <a:blip r:embed="rId3"/>
          <a:srcRect b="57" l="122" r="31" t="95"/>
          <a:stretch/>
        </p:blipFill>
        <p:spPr>
          <a:xfrm>
            <a:off x="5254391" y="1038511"/>
            <a:ext cx="3388137" cy="2596039"/>
          </a:xfrm>
          <a:prstGeom prst="rect">
            <a:avLst/>
          </a:prstGeom>
        </p:spPr>
      </p:pic>
      <p:sp>
        <p:nvSpPr>
          <p:cNvPr id="6" name="16 Rectángulo"/>
          <p:cNvSpPr/>
          <p:nvPr/>
        </p:nvSpPr>
        <p:spPr>
          <a:xfrm>
            <a:off x="2843808" y="6444044"/>
            <a:ext cx="6300192" cy="369332"/>
          </a:xfrm>
          <a:prstGeom prst="rect">
            <a:avLst/>
          </a:prstGeom>
        </p:spPr>
        <p:txBody>
          <a:bodyPr wrap="square">
            <a:spAutoFit/>
          </a:bodyPr>
          <a:lstStyle/>
          <a:p>
            <a:pPr algn="r"/>
            <a:r>
              <a:rPr b="1" dirty="0" lang="es-ES" smtClean="0">
                <a:solidFill>
                  <a:schemeClr val="tx2">
                    <a:lumMod val="50000"/>
                  </a:schemeClr>
                </a:solidFill>
                <a:latin charset="0" pitchFamily="66" typeface="Comic Sans MS"/>
              </a:rPr>
              <a:t>Mtra.  Claudia Catalina  Carpinteyro Serrano </a:t>
            </a:r>
          </a:p>
        </p:txBody>
      </p:sp>
      <p:sp>
        <p:nvSpPr>
          <p:cNvPr id="7" name="Rectángulo 6"/>
          <p:cNvSpPr/>
          <p:nvPr/>
        </p:nvSpPr>
        <p:spPr>
          <a:xfrm>
            <a:off x="280931" y="1181065"/>
            <a:ext cx="4731744" cy="5632311"/>
          </a:xfrm>
          <a:prstGeom prst="rect">
            <a:avLst/>
          </a:prstGeom>
        </p:spPr>
        <p:txBody>
          <a:bodyPr wrap="square">
            <a:spAutoFit/>
          </a:bodyPr>
          <a:lstStyle/>
          <a:p>
            <a:r>
              <a:rPr dirty="0" lang="es-MX" smtClean="0" sz="2400">
                <a:solidFill>
                  <a:schemeClr val="tx1">
                    <a:lumMod val="95000"/>
                    <a:lumOff val="5000"/>
                  </a:schemeClr>
                </a:solidFill>
                <a:latin charset="0" panose="030F0702030302020204" pitchFamily="66" typeface="Comic Sans MS"/>
              </a:rPr>
              <a:t>Gracias a los Programas de vivienda del Gobierno Nacional, se aumentó hasta el 58% la capacidad de personas que pueden acceder a los beneficios de comprar una casa nueva en la ciudad de Bogotá y en los municipios aledaños. Entre ambos, esto asciende a un total del 79%. </a:t>
            </a:r>
          </a:p>
          <a:p>
            <a:r>
              <a:rPr dirty="0" lang="es-MX" smtClean="0" sz="2400">
                <a:solidFill>
                  <a:schemeClr val="tx1">
                    <a:lumMod val="95000"/>
                    <a:lumOff val="5000"/>
                  </a:schemeClr>
                </a:solidFill>
                <a:latin charset="0" panose="030F0702030302020204" pitchFamily="66" typeface="Comic Sans MS"/>
              </a:rPr>
              <a:t>También se registró un crecimiento de 16% de ventas en el segmento NO VIS. (</a:t>
            </a:r>
            <a:r>
              <a:rPr dirty="0" lang="es-MX" sz="2400">
                <a:latin charset="0" panose="020B0604020202020204" pitchFamily="34" typeface="Arial"/>
                <a:cs charset="0" panose="020B0604020202020204" pitchFamily="34" typeface="Arial"/>
              </a:rPr>
              <a:t>Cámara Colombiana de la </a:t>
            </a:r>
            <a:r>
              <a:rPr dirty="0" lang="es-MX" smtClean="0" sz="2400">
                <a:latin charset="0" panose="020B0604020202020204" pitchFamily="34" typeface="Arial"/>
                <a:cs charset="0" panose="020B0604020202020204" pitchFamily="34" typeface="Arial"/>
              </a:rPr>
              <a:t>Construcción</a:t>
            </a:r>
            <a:r>
              <a:rPr dirty="0" lang="es-MX" sz="2400">
                <a:solidFill>
                  <a:schemeClr val="tx1">
                    <a:lumMod val="95000"/>
                    <a:lumOff val="5000"/>
                  </a:schemeClr>
                </a:solidFill>
                <a:latin charset="0" panose="030F0702030302020204" pitchFamily="66" typeface="Comic Sans MS"/>
              </a:rPr>
              <a:t>)</a:t>
            </a:r>
            <a:endParaRPr dirty="0" lang="es-MX" sz="24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11891980"/>
      </p:ext>
    </p:extLst>
  </p:cSld>
  <p:clrMapOvr>
    <a:masterClrMapping/>
  </p:clrMapOvr>
  <p:timing>
    <p:tnLst>
      <p:par>
        <p:cTn dur="indefinite" id="1" nodeType="tmRoot" restart="never"/>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 r="72" t="71"/>
          <a:stretch/>
        </p:blipFill>
        <p:spPr>
          <a:xfrm>
            <a:off x="238537" y="188612"/>
            <a:ext cx="8640419" cy="6550120"/>
          </a:xfrm>
          <a:prstGeom prst="rect">
            <a:avLst/>
          </a:prstGeom>
        </p:spPr>
      </p:pic>
    </p:spTree>
    <p:extLst>
      <p:ext uri="{BB962C8B-B14F-4D97-AF65-F5344CB8AC3E}">
        <p14:creationId xmlns:p14="http://schemas.microsoft.com/office/powerpoint/2010/main" val="2071658292"/>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ángulo 3"/>
          <p:cNvSpPr/>
          <p:nvPr/>
        </p:nvSpPr>
        <p:spPr>
          <a:xfrm>
            <a:off x="121186" y="4842435"/>
            <a:ext cx="5332164" cy="461665"/>
          </a:xfrm>
          <a:prstGeom prst="rect">
            <a:avLst/>
          </a:prstGeom>
        </p:spPr>
        <p:txBody>
          <a:bodyPr wrap="square">
            <a:spAutoFit/>
          </a:bodyPr>
          <a:lstStyle/>
          <a:p>
            <a:r>
              <a:rPr dirty="0" lang="es-MX" smtClean="0" sz="1200">
                <a:latin charset="0" panose="030F0702030302020204" pitchFamily="66" typeface="Comic Sans MS"/>
              </a:rPr>
              <a:t>Fuente: http://www.finanzasyturismo.com/con-80-mil-subsidios-bogota-reactivara-la-construccion-de-vivienda-nueva/</a:t>
            </a:r>
            <a:endParaRPr dirty="0" lang="es-MX" sz="1200">
              <a:latin charset="0" panose="030F0702030302020204" pitchFamily="66" typeface="Comic Sans MS"/>
            </a:endParaRPr>
          </a:p>
        </p:txBody>
      </p:sp>
      <p:pic>
        <p:nvPicPr>
          <p:cNvPr id="5" name="Imagen 4"/>
          <p:cNvPicPr>
            <a:picLocks noChangeAspect="1"/>
          </p:cNvPicPr>
          <p:nvPr/>
        </p:nvPicPr>
        <p:blipFill rotWithShape="1">
          <a:blip r:embed="rId2"/>
          <a:srcRect b="146" l="109" r="120" t="89"/>
          <a:stretch/>
        </p:blipFill>
        <p:spPr>
          <a:xfrm>
            <a:off x="276110" y="192676"/>
            <a:ext cx="8438231" cy="4649759"/>
          </a:xfrm>
          <a:prstGeom prst="rect">
            <a:avLst/>
          </a:prstGeom>
        </p:spPr>
      </p:pic>
      <p:sp>
        <p:nvSpPr>
          <p:cNvPr id="6" name="16 Rectángulo"/>
          <p:cNvSpPr/>
          <p:nvPr/>
        </p:nvSpPr>
        <p:spPr>
          <a:xfrm>
            <a:off x="3756752" y="6444044"/>
            <a:ext cx="5387247" cy="369332"/>
          </a:xfrm>
          <a:prstGeom prst="rect">
            <a:avLst/>
          </a:prstGeom>
        </p:spPr>
        <p:txBody>
          <a:bodyPr wrap="square">
            <a:spAutoFit/>
          </a:bodyPr>
          <a:lstStyle/>
          <a:p>
            <a:pPr algn="r"/>
            <a:r>
              <a:rPr b="1" dirty="0" lang="es-ES" smtClean="0">
                <a:solidFill>
                  <a:schemeClr val="tx2">
                    <a:lumMod val="50000"/>
                  </a:schemeClr>
                </a:solidFill>
                <a:latin charset="0" pitchFamily="66" typeface="Comic Sans MS"/>
              </a:rPr>
              <a:t>Mtra.  Claudia Catalina  Carpinteyro Serrano </a:t>
            </a:r>
          </a:p>
        </p:txBody>
      </p:sp>
    </p:spTree>
    <p:extLst>
      <p:ext uri="{BB962C8B-B14F-4D97-AF65-F5344CB8AC3E}">
        <p14:creationId xmlns:p14="http://schemas.microsoft.com/office/powerpoint/2010/main" val="2996336843"/>
      </p:ext>
    </p:extLst>
  </p:cSld>
  <p:clrMapOvr>
    <a:masterClrMapping/>
  </p:clrMapOvr>
  <p:timing>
    <p:tnLst>
      <p:par>
        <p:cTn dur="indefinite" id="1" nodeType="tmRoot" restart="never"/>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61" r="36" t="78"/>
          <a:stretch/>
        </p:blipFill>
        <p:spPr>
          <a:xfrm>
            <a:off x="0" y="-9322"/>
            <a:ext cx="9144000" cy="6784554"/>
          </a:xfrm>
          <a:prstGeom prst="rect">
            <a:avLst/>
          </a:prstGeom>
        </p:spPr>
      </p:pic>
    </p:spTree>
    <p:extLst>
      <p:ext uri="{BB962C8B-B14F-4D97-AF65-F5344CB8AC3E}">
        <p14:creationId xmlns:p14="http://schemas.microsoft.com/office/powerpoint/2010/main" val="3759453153"/>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b="29" l="37" r="63" t="87"/>
          <a:stretch/>
        </p:blipFill>
        <p:spPr>
          <a:xfrm>
            <a:off x="0" y="0"/>
            <a:ext cx="9040969" cy="6722772"/>
          </a:xfrm>
          <a:prstGeom prst="rect">
            <a:avLst/>
          </a:prstGeom>
        </p:spPr>
      </p:pic>
    </p:spTree>
    <p:extLst>
      <p:ext uri="{BB962C8B-B14F-4D97-AF65-F5344CB8AC3E}">
        <p14:creationId xmlns:p14="http://schemas.microsoft.com/office/powerpoint/2010/main" val="3885494327"/>
      </p:ext>
    </p:extLst>
  </p:cSld>
  <p:clrMapOvr>
    <a:masterClrMapping/>
  </p:clrMapOvr>
  <p:timing>
    <p:tnLst>
      <p:par>
        <p:cTn dur="indefinite" id="1" nodeType="tmRoot" restart="never"/>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4" name="Grupo 3"/>
          <p:cNvGrpSpPr/>
          <p:nvPr/>
        </p:nvGrpSpPr>
        <p:grpSpPr>
          <a:xfrm>
            <a:off x="244700" y="141669"/>
            <a:ext cx="4481847" cy="6482975"/>
            <a:chOff x="1" y="1"/>
            <a:chExt cx="4481847" cy="6482975"/>
          </a:xfrm>
        </p:grpSpPr>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20" l="44" r="17" t="79"/>
            <a:stretch/>
          </p:blipFill>
          <p:spPr>
            <a:xfrm>
              <a:off x="1" y="1"/>
              <a:ext cx="4481847" cy="2455130"/>
            </a:xfrm>
            <a:prstGeom prst="rect">
              <a:avLst/>
            </a:prstGeom>
          </p:spPr>
        </p:pic>
        <p:pic>
          <p:nvPicPr>
            <p:cNvPr id="6" name="Imagen 5"/>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b="126" l="75" r="77" t="152"/>
            <a:stretch/>
          </p:blipFill>
          <p:spPr>
            <a:xfrm>
              <a:off x="1" y="2455132"/>
              <a:ext cx="4481847" cy="1859292"/>
            </a:xfrm>
            <a:prstGeom prst="rect">
              <a:avLst/>
            </a:prstGeom>
          </p:spPr>
        </p:pic>
        <p:pic>
          <p:nvPicPr>
            <p:cNvPr id="7" name="Imagen 6"/>
            <p:cNvPicPr>
              <a:picLocks noChangeAspect="1"/>
            </p:cNvPicPr>
            <p:nvPr/>
          </p:nvPicPr>
          <p:blipFill rotWithShape="1">
            <a:blip r:embed="rId6"/>
            <a:srcRect t="89"/>
            <a:stretch/>
          </p:blipFill>
          <p:spPr>
            <a:xfrm>
              <a:off x="1" y="4314424"/>
              <a:ext cx="4481847" cy="2168552"/>
            </a:xfrm>
            <a:prstGeom prst="rect">
              <a:avLst/>
            </a:prstGeom>
          </p:spPr>
        </p:pic>
      </p:grpSp>
      <p:pic>
        <p:nvPicPr>
          <p:cNvPr id="8" name="Imagen 7"/>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b="160" l="56" r="81" t="237"/>
          <a:stretch/>
        </p:blipFill>
        <p:spPr bwMode="auto">
          <a:xfrm>
            <a:off x="4726547" y="731406"/>
            <a:ext cx="4306708" cy="2176529"/>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5666704" y="257577"/>
            <a:ext cx="2704564" cy="386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mtClean="0" sz="1200">
                <a:solidFill>
                  <a:schemeClr val="tx1"/>
                </a:solidFill>
                <a:latin charset="0" panose="020B0604020202020204" pitchFamily="34" typeface="Arial"/>
                <a:cs charset="0" panose="020B0604020202020204" pitchFamily="34" typeface="Arial"/>
              </a:rPr>
              <a:t>Área bruta de expansión 2009 (has.)</a:t>
            </a:r>
            <a:endParaRPr dirty="0" lang="es-MX" sz="1200">
              <a:solidFill>
                <a:schemeClr val="tx1"/>
              </a:solidFill>
              <a:latin charset="0" panose="020B0604020202020204" pitchFamily="34" typeface="Arial"/>
              <a:cs charset="0" panose="020B0604020202020204" pitchFamily="34" typeface="Arial"/>
            </a:endParaRPr>
          </a:p>
        </p:txBody>
      </p:sp>
      <p:pic>
        <p:nvPicPr>
          <p:cNvPr id="10" name="Imagen 9"/>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Lst>
          </a:blip>
          <a:srcRect b="149" l="22" r="25" t="382"/>
          <a:stretch/>
        </p:blipFill>
        <p:spPr bwMode="auto">
          <a:xfrm>
            <a:off x="4868213" y="3804716"/>
            <a:ext cx="4165041" cy="2532068"/>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4671175" y="3364468"/>
            <a:ext cx="4417453" cy="386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mtClean="0" sz="1200">
                <a:solidFill>
                  <a:schemeClr val="tx1"/>
                </a:solidFill>
                <a:latin charset="0" panose="020B0604020202020204" pitchFamily="34" typeface="Arial"/>
                <a:cs charset="0" panose="020B0604020202020204" pitchFamily="34" typeface="Arial"/>
              </a:rPr>
              <a:t>Tratamientos y densificación de la ciudad según el POT</a:t>
            </a:r>
            <a:endParaRPr dirty="0" lang="es-MX" sz="1200">
              <a:solidFill>
                <a:schemeClr val="tx1"/>
              </a:solidFill>
              <a:latin charset="0" panose="020B0604020202020204" pitchFamily="34" typeface="Arial"/>
              <a:cs charset="0" panose="020B0604020202020204" pitchFamily="34" typeface="Arial"/>
            </a:endParaRPr>
          </a:p>
        </p:txBody>
      </p:sp>
      <p:sp>
        <p:nvSpPr>
          <p:cNvPr id="12" name="Rectángulo 11"/>
          <p:cNvSpPr/>
          <p:nvPr/>
        </p:nvSpPr>
        <p:spPr>
          <a:xfrm>
            <a:off x="4544095" y="6336784"/>
            <a:ext cx="4489159" cy="386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mtClean="0" sz="900">
                <a:solidFill>
                  <a:schemeClr val="tx1"/>
                </a:solidFill>
                <a:latin charset="0" panose="020B0604020202020204" pitchFamily="34" typeface="Arial"/>
                <a:cs charset="0" panose="020B0604020202020204" pitchFamily="34" typeface="Arial"/>
              </a:rPr>
              <a:t>Fuente: graficado a partir de información de Óscar Molina SDP:2008 </a:t>
            </a:r>
          </a:p>
          <a:p>
            <a:pPr algn="ctr"/>
            <a:r>
              <a:rPr dirty="0" lang="es-MX" smtClean="0" sz="900">
                <a:solidFill>
                  <a:schemeClr val="tx1"/>
                </a:solidFill>
                <a:latin charset="0" panose="020B0604020202020204" pitchFamily="34" typeface="Arial"/>
                <a:cs charset="0" panose="020B0604020202020204" pitchFamily="34" typeface="Arial"/>
              </a:rPr>
              <a:t>(Modelo de crecimiento de Bogotá)</a:t>
            </a:r>
            <a:endParaRPr dirty="0" lang="es-MX" sz="900">
              <a:solidFill>
                <a:schemeClr val="tx1"/>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766550751"/>
      </p:ext>
    </p:extLst>
  </p:cSld>
  <p:clrMapOvr>
    <a:masterClrMapping/>
  </p:clrMapOvr>
  <p:timing>
    <p:tnLst>
      <p:par>
        <p:cTn dur="indefinite" id="1" nodeType="tmRoot" restart="never"/>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2"/>
          <p:cNvPicPr>
            <a:picLocks noChangeArrowheads="1" noChangeAspect="1"/>
          </p:cNvPicPr>
          <p:nvPr/>
        </p:nvPicPr>
        <p:blipFill rotWithShape="1">
          <a:blip cstate="print" r:embed="rId2"/>
          <a:srcRect b="3687" l="11940" r="33712" t="3953"/>
          <a:stretch/>
        </p:blipFill>
        <p:spPr bwMode="auto">
          <a:xfrm>
            <a:off x="394467" y="1825625"/>
            <a:ext cx="4177533" cy="4709631"/>
          </a:xfrm>
          <a:prstGeom prst="rect">
            <a:avLst/>
          </a:prstGeom>
          <a:noFill/>
          <a:ln w="9525">
            <a:noFill/>
            <a:miter lim="800000"/>
            <a:headEnd/>
            <a:tailEnd/>
          </a:ln>
          <a:effectLst/>
        </p:spPr>
      </p:pic>
      <p:grpSp>
        <p:nvGrpSpPr>
          <p:cNvPr id="5" name="Grupo 4"/>
          <p:cNvGrpSpPr/>
          <p:nvPr/>
        </p:nvGrpSpPr>
        <p:grpSpPr>
          <a:xfrm>
            <a:off x="5318975" y="1780930"/>
            <a:ext cx="3490175" cy="4799019"/>
            <a:chOff x="1" y="1"/>
            <a:chExt cx="4481847" cy="6482975"/>
          </a:xfrm>
        </p:grpSpPr>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20" l="44" r="17" t="79"/>
            <a:stretch/>
          </p:blipFill>
          <p:spPr>
            <a:xfrm>
              <a:off x="1" y="1"/>
              <a:ext cx="4481847" cy="2455130"/>
            </a:xfrm>
            <a:prstGeom prst="rect">
              <a:avLst/>
            </a:prstGeom>
          </p:spPr>
        </p:pic>
        <p:pic>
          <p:nvPicPr>
            <p:cNvPr id="7" name="Imagen 6"/>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b="126" l="75" r="77" t="152"/>
            <a:stretch/>
          </p:blipFill>
          <p:spPr>
            <a:xfrm>
              <a:off x="1" y="2455132"/>
              <a:ext cx="4481847" cy="1859292"/>
            </a:xfrm>
            <a:prstGeom prst="rect">
              <a:avLst/>
            </a:prstGeom>
          </p:spPr>
        </p:pic>
        <p:pic>
          <p:nvPicPr>
            <p:cNvPr id="8" name="Imagen 7"/>
            <p:cNvPicPr>
              <a:picLocks noChangeAspect="1"/>
            </p:cNvPicPr>
            <p:nvPr/>
          </p:nvPicPr>
          <p:blipFill rotWithShape="1">
            <a:blip r:embed="rId7"/>
            <a:srcRect t="89"/>
            <a:stretch/>
          </p:blipFill>
          <p:spPr>
            <a:xfrm>
              <a:off x="1" y="4314424"/>
              <a:ext cx="4481847" cy="2168552"/>
            </a:xfrm>
            <a:prstGeom prst="rect">
              <a:avLst/>
            </a:prstGeom>
          </p:spPr>
        </p:pic>
      </p:grpSp>
      <p:sp>
        <p:nvSpPr>
          <p:cNvPr id="9" name="Rectángulo 8"/>
          <p:cNvSpPr/>
          <p:nvPr/>
        </p:nvSpPr>
        <p:spPr>
          <a:xfrm>
            <a:off x="206062" y="1970468"/>
            <a:ext cx="643944" cy="83712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nchor="ctr" rtlCol="0"/>
          <a:lstStyle/>
          <a:p>
            <a:pPr algn="ctr"/>
            <a:endParaRPr lang="es-MX"/>
          </a:p>
        </p:txBody>
      </p:sp>
      <p:sp>
        <p:nvSpPr>
          <p:cNvPr id="10" name="Rectángulo 9"/>
          <p:cNvSpPr/>
          <p:nvPr/>
        </p:nvSpPr>
        <p:spPr>
          <a:xfrm>
            <a:off x="206062" y="141668"/>
            <a:ext cx="8731876" cy="1506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ES" sz="2000">
                <a:solidFill>
                  <a:schemeClr val="tx1"/>
                </a:solidFill>
                <a:latin charset="0" panose="020B0604020202020204" pitchFamily="34" typeface="Arial"/>
                <a:cs charset="0" panose="020B0604020202020204" pitchFamily="34" typeface="Arial"/>
              </a:rPr>
              <a:t>La pregunta es </a:t>
            </a:r>
            <a:r>
              <a:rPr dirty="0" lang="es-ES" smtClean="0" sz="2000">
                <a:solidFill>
                  <a:schemeClr val="tx1"/>
                </a:solidFill>
                <a:latin charset="0" panose="020B0604020202020204" pitchFamily="34" typeface="Arial"/>
                <a:cs charset="0" panose="020B0604020202020204" pitchFamily="34" typeface="Arial"/>
              </a:rPr>
              <a:t>¿Qué </a:t>
            </a:r>
            <a:r>
              <a:rPr dirty="0" lang="es-ES" sz="2000">
                <a:solidFill>
                  <a:schemeClr val="tx1"/>
                </a:solidFill>
                <a:latin charset="0" panose="020B0604020202020204" pitchFamily="34" typeface="Arial"/>
                <a:cs charset="0" panose="020B0604020202020204" pitchFamily="34" typeface="Arial"/>
              </a:rPr>
              <a:t>hace de un espacio urbano una verdadera Ciudad?</a:t>
            </a:r>
            <a:endParaRPr dirty="0" lang="es-MX" sz="2000">
              <a:solidFill>
                <a:schemeClr val="tx1"/>
              </a:solidFill>
              <a:latin charset="0" panose="020B0604020202020204" pitchFamily="34" typeface="Arial"/>
              <a:cs charset="0" panose="020B0604020202020204" pitchFamily="34" typeface="Arial"/>
            </a:endParaRPr>
          </a:p>
          <a:p>
            <a:pPr algn="ctr"/>
            <a:r>
              <a:rPr dirty="0" lang="es-ES" sz="2000">
                <a:solidFill>
                  <a:schemeClr val="tx1"/>
                </a:solidFill>
                <a:latin charset="0" panose="020B0604020202020204" pitchFamily="34" typeface="Arial"/>
                <a:cs charset="0" panose="020B0604020202020204" pitchFamily="34" typeface="Arial"/>
              </a:rPr>
              <a:t>Pareciera que </a:t>
            </a:r>
            <a:r>
              <a:rPr dirty="0" lang="es-ES" smtClean="0" sz="2000">
                <a:solidFill>
                  <a:schemeClr val="tx1"/>
                </a:solidFill>
                <a:latin charset="0" panose="020B0604020202020204" pitchFamily="34" typeface="Arial"/>
                <a:cs charset="0" panose="020B0604020202020204" pitchFamily="34" typeface="Arial"/>
              </a:rPr>
              <a:t>lo vendible es lo </a:t>
            </a:r>
            <a:r>
              <a:rPr dirty="0" lang="es-ES" sz="2000">
                <a:solidFill>
                  <a:schemeClr val="tx1"/>
                </a:solidFill>
                <a:latin charset="0" panose="020B0604020202020204" pitchFamily="34" typeface="Arial"/>
                <a:cs charset="0" panose="020B0604020202020204" pitchFamily="34" typeface="Arial"/>
              </a:rPr>
              <a:t>prioritario, que la producción de vivienda como mercancía </a:t>
            </a:r>
            <a:r>
              <a:rPr dirty="0" lang="es-ES" smtClean="0" sz="2000">
                <a:solidFill>
                  <a:schemeClr val="tx1"/>
                </a:solidFill>
                <a:latin charset="0" panose="020B0604020202020204" pitchFamily="34" typeface="Arial"/>
                <a:cs charset="0" panose="020B0604020202020204" pitchFamily="34" typeface="Arial"/>
              </a:rPr>
              <a:t>inmobiliaria </a:t>
            </a:r>
            <a:r>
              <a:rPr dirty="0" lang="es-ES" sz="2000">
                <a:solidFill>
                  <a:schemeClr val="tx1"/>
                </a:solidFill>
                <a:latin charset="0" panose="020B0604020202020204" pitchFamily="34" typeface="Arial"/>
                <a:cs charset="0" panose="020B0604020202020204" pitchFamily="34" typeface="Arial"/>
              </a:rPr>
              <a:t>es lo que hace ciudad. Pero, ¿esto es así</a:t>
            </a:r>
            <a:r>
              <a:rPr dirty="0" lang="es-ES" smtClean="0" sz="2000">
                <a:solidFill>
                  <a:schemeClr val="tx1"/>
                </a:solidFill>
                <a:latin charset="0" panose="020B0604020202020204" pitchFamily="34" typeface="Arial"/>
                <a:cs charset="0" panose="020B0604020202020204" pitchFamily="34" typeface="Arial"/>
              </a:rPr>
              <a:t>?</a:t>
            </a:r>
          </a:p>
          <a:p>
            <a:pPr algn="ctr"/>
            <a:r>
              <a:rPr dirty="0" lang="es-ES" smtClean="0" sz="2000">
                <a:solidFill>
                  <a:schemeClr val="tx1"/>
                </a:solidFill>
                <a:latin charset="0" panose="020B0604020202020204" pitchFamily="34" typeface="Arial"/>
                <a:cs charset="0" panose="020B0604020202020204" pitchFamily="34" typeface="Arial"/>
              </a:rPr>
              <a:t> </a:t>
            </a:r>
            <a:r>
              <a:rPr dirty="0" lang="es-ES" sz="2000">
                <a:solidFill>
                  <a:schemeClr val="tx1"/>
                </a:solidFill>
                <a:latin charset="0" panose="020B0604020202020204" pitchFamily="34" typeface="Arial"/>
                <a:cs charset="0" panose="020B0604020202020204" pitchFamily="34" typeface="Arial"/>
              </a:rPr>
              <a:t>¿la producción de vivienda resuelve el problema de la vivienda?</a:t>
            </a:r>
            <a:endParaRPr dirty="0" lang="es-MX" sz="2000">
              <a:solidFill>
                <a:schemeClr val="tx1"/>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025767827"/>
      </p:ext>
    </p:extLst>
  </p:cSld>
  <p:clrMapOvr>
    <a:masterClrMapping/>
  </p:clrMapOvr>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304" y="1983346"/>
            <a:ext cx="8500057" cy="4185634"/>
          </a:xfrm>
        </p:spPr>
        <p:txBody>
          <a:bodyPr>
            <a:noAutofit/>
          </a:bodyPr>
          <a:lstStyle/>
          <a:p>
            <a:r>
              <a:rPr lang="es-MX" sz="2800" dirty="0" smtClean="0">
                <a:solidFill>
                  <a:schemeClr val="tx1"/>
                </a:solidFill>
              </a:rPr>
              <a:t>Esto implica la conjunción equilibrada de 3 sistemas: </a:t>
            </a:r>
          </a:p>
          <a:p>
            <a:pPr marL="0" indent="0" algn="ctr">
              <a:lnSpc>
                <a:spcPct val="150000"/>
              </a:lnSpc>
              <a:buNone/>
            </a:pPr>
            <a:r>
              <a:rPr lang="es-MX" sz="2800" dirty="0" smtClean="0">
                <a:solidFill>
                  <a:schemeClr val="tx1"/>
                </a:solidFill>
              </a:rPr>
              <a:t>Social: población residente</a:t>
            </a:r>
          </a:p>
          <a:p>
            <a:pPr marL="0" indent="0" algn="ctr">
              <a:lnSpc>
                <a:spcPct val="150000"/>
              </a:lnSpc>
              <a:buNone/>
            </a:pPr>
            <a:r>
              <a:rPr lang="es-MX" sz="2800" dirty="0" smtClean="0">
                <a:solidFill>
                  <a:schemeClr val="tx1"/>
                </a:solidFill>
              </a:rPr>
              <a:t>Sistema económico: fuentes de ingresos, de empleos</a:t>
            </a:r>
          </a:p>
          <a:p>
            <a:pPr marL="0" indent="0" algn="ctr">
              <a:lnSpc>
                <a:spcPct val="150000"/>
              </a:lnSpc>
              <a:buNone/>
            </a:pPr>
            <a:r>
              <a:rPr lang="es-MX" sz="2800" dirty="0" smtClean="0">
                <a:solidFill>
                  <a:schemeClr val="tx1"/>
                </a:solidFill>
              </a:rPr>
              <a:t>Sistema urbano: equipamiento e infraestructura para una adecuada dotación de servicios</a:t>
            </a:r>
          </a:p>
        </p:txBody>
      </p:sp>
      <p:sp>
        <p:nvSpPr>
          <p:cNvPr id="4" name="Rectángulo 3"/>
          <p:cNvSpPr/>
          <p:nvPr/>
        </p:nvSpPr>
        <p:spPr>
          <a:xfrm>
            <a:off x="290724" y="728647"/>
            <a:ext cx="8273419" cy="646331"/>
          </a:xfrm>
          <a:prstGeom prst="rect">
            <a:avLst/>
          </a:prstGeom>
        </p:spPr>
        <p:txBody>
          <a:bodyPr wrap="none">
            <a:spAutoFit/>
          </a:bodyPr>
          <a:lstStyle/>
          <a:p>
            <a:r>
              <a:rPr lang="es-MX" sz="3600" dirty="0"/>
              <a:t>Planeación urbana </a:t>
            </a:r>
            <a:r>
              <a:rPr lang="es-MX" sz="3600" dirty="0" smtClean="0"/>
              <a:t>             Urbanización</a:t>
            </a:r>
            <a:endParaRPr lang="es-MX" sz="3600" dirty="0"/>
          </a:p>
        </p:txBody>
      </p:sp>
      <p:sp>
        <p:nvSpPr>
          <p:cNvPr id="5" name="Flecha derecha 4"/>
          <p:cNvSpPr/>
          <p:nvPr/>
        </p:nvSpPr>
        <p:spPr>
          <a:xfrm>
            <a:off x="4156977" y="794234"/>
            <a:ext cx="865783" cy="51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67021229"/>
      </p:ext>
    </p:extLst>
  </p:cSld>
  <p:clrMapOvr>
    <a:masterClrMapping/>
  </p:clrMapOvr>
  <p:timing>
    <p:tnLst>
      <p:par>
        <p:cTn id="1" dur="indefinite" restart="never" nodeType="tmRoot"/>
      </p:par>
    </p:tn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mis imagenes" id="2" name="Picture 5"/>
          <p:cNvPicPr>
            <a:picLocks noChangeArrowheads="1" noChangeAspect="1"/>
          </p:cNvPicPr>
          <p:nvPr/>
        </p:nvPicPr>
        <p:blipFill>
          <a:blip cstate="print" r:embed="rId2">
            <a:lum bright="-18000"/>
          </a:blip>
          <a:srcRect b="58" l="109" r="186"/>
          <a:stretch>
            <a:fillRect/>
          </a:stretch>
        </p:blipFill>
        <p:spPr bwMode="auto">
          <a:xfrm rot="-21600000">
            <a:off x="4682169" y="150526"/>
            <a:ext cx="4021325" cy="6057845"/>
          </a:xfrm>
          <a:prstGeom prst="rect">
            <a:avLst/>
          </a:prstGeom>
          <a:noFill/>
        </p:spPr>
      </p:pic>
      <p:pic>
        <p:nvPicPr>
          <p:cNvPr descr="IMG_1508" id="5" name="Imagen 60"/>
          <p:cNvPicPr>
            <a:picLocks noChangeArrowheads="1" noChangeAspect="1"/>
          </p:cNvPicPr>
          <p:nvPr/>
        </p:nvPicPr>
        <p:blipFill>
          <a:blip r:embed="rId3"/>
          <a:srcRect/>
          <a:stretch>
            <a:fillRect/>
          </a:stretch>
        </p:blipFill>
        <p:spPr bwMode="auto">
          <a:xfrm>
            <a:off x="1048017" y="4572347"/>
            <a:ext cx="2700780" cy="2025585"/>
          </a:xfrm>
          <a:prstGeom prst="rect">
            <a:avLst/>
          </a:prstGeom>
          <a:noFill/>
        </p:spPr>
      </p:pic>
      <p:sp>
        <p:nvSpPr>
          <p:cNvPr id="6" name="4 Rectángulo"/>
          <p:cNvSpPr/>
          <p:nvPr/>
        </p:nvSpPr>
        <p:spPr>
          <a:xfrm>
            <a:off x="4858439" y="6444044"/>
            <a:ext cx="4285560" cy="307777"/>
          </a:xfrm>
          <a:prstGeom prst="rect">
            <a:avLst/>
          </a:prstGeom>
        </p:spPr>
        <p:txBody>
          <a:bodyPr wrap="square">
            <a:spAutoFit/>
          </a:bodyPr>
          <a:lstStyle/>
          <a:p>
            <a:pPr algn="r"/>
            <a:r>
              <a:rPr b="1" dirty="0" lang="es-ES" smtClean="0" sz="1400">
                <a:solidFill>
                  <a:schemeClr val="tx2">
                    <a:lumMod val="50000"/>
                  </a:schemeClr>
                </a:solidFill>
                <a:latin charset="0" pitchFamily="66" typeface="Comic Sans MS"/>
              </a:rPr>
              <a:t>Mtra.  Claudia Catalina  Carpinteyro Serrano </a:t>
            </a:r>
          </a:p>
        </p:txBody>
      </p:sp>
      <p:sp>
        <p:nvSpPr>
          <p:cNvPr id="7" name="Rectángulo 6"/>
          <p:cNvSpPr/>
          <p:nvPr/>
        </p:nvSpPr>
        <p:spPr>
          <a:xfrm>
            <a:off x="330507" y="319489"/>
            <a:ext cx="3646582" cy="3723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mtClean="0" sz="2000">
                <a:solidFill>
                  <a:schemeClr val="tx1"/>
                </a:solidFill>
                <a:latin charset="0" panose="030F0702030302020204" pitchFamily="66" typeface="Comic Sans MS"/>
              </a:rPr>
              <a:t>A partir de los años 90 se da un cambio en el esquema de financiamiento de vivienda de interés social que se inicia con las reformas al INFONAVIT, ello detonó la producción masiva de vivienda en la ZMCM en manos de los inversionistas privados</a:t>
            </a:r>
            <a:endParaRPr dirty="0" lang="es-MX" sz="2000">
              <a:solidFill>
                <a:schemeClr val="tx1"/>
              </a:solidFill>
              <a:latin charset="0" panose="030F0702030302020204" pitchFamily="66" typeface="Comic Sans MS"/>
            </a:endParaRPr>
          </a:p>
        </p:txBody>
      </p:sp>
    </p:spTree>
    <p:extLst>
      <p:ext uri="{BB962C8B-B14F-4D97-AF65-F5344CB8AC3E}">
        <p14:creationId xmlns:p14="http://schemas.microsoft.com/office/powerpoint/2010/main" val="532140696"/>
      </p:ext>
    </p:extLst>
  </p:cSld>
  <p:clrMapOvr>
    <a:masterClrMapping/>
  </p:clrMapOvr>
  <p:timing>
    <p:tnLst>
      <p:par>
        <p:cTn dur="indefinite" id="1" nodeType="tmRoot" restart="never"/>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3729210"/>
            <a:ext cx="219932" cy="246221"/>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tabLst>
                <a:tab algn="l" pos="450850"/>
              </a:tabLst>
            </a:pPr>
            <a:r>
              <a:rPr b="0" baseline="0" cap="none" dirty="0" i="0" kumimoji="0" lang="es-MX" normalizeH="0" smtClean="0" strike="noStrike" sz="1000" u="none">
                <a:ln>
                  <a:noFill/>
                </a:ln>
                <a:solidFill>
                  <a:schemeClr val="tx1"/>
                </a:solidFill>
                <a:effectLst/>
                <a:latin charset="0" pitchFamily="34" typeface="Arial"/>
                <a:ea charset="0" pitchFamily="34" typeface="Calibri"/>
                <a:cs charset="0" pitchFamily="34" typeface="Arial"/>
              </a:rPr>
              <a:t> </a:t>
            </a:r>
            <a:endParaRPr b="0" baseline="0" cap="none" dirty="0" i="0" kumimoji="0" lang="es-MX" normalizeH="0" smtClean="0" strike="noStrike" sz="1100" u="none">
              <a:ln>
                <a:noFill/>
              </a:ln>
              <a:solidFill>
                <a:schemeClr val="tx1"/>
              </a:solidFill>
              <a:effectLst/>
              <a:latin charset="0" pitchFamily="34" typeface="Arial"/>
            </a:endParaRPr>
          </a:p>
        </p:txBody>
      </p:sp>
      <p:graphicFrame>
        <p:nvGraphicFramePr>
          <p:cNvPr id="4" name="9 Gráfico"/>
          <p:cNvGraphicFramePr/>
          <p:nvPr>
            <p:extLst>
              <p:ext uri="{D42A27DB-BD31-4B8C-83A1-F6EECF244321}">
                <p14:modId xmlns:p14="http://schemas.microsoft.com/office/powerpoint/2010/main" val="3928519586"/>
              </p:ext>
            </p:extLst>
          </p:nvPr>
        </p:nvGraphicFramePr>
        <p:xfrm>
          <a:off x="285720" y="1400336"/>
          <a:ext cx="3286148" cy="23241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0 Gráfico"/>
          <p:cNvGraphicFramePr/>
          <p:nvPr>
            <p:extLst>
              <p:ext uri="{D42A27DB-BD31-4B8C-83A1-F6EECF244321}">
                <p14:modId xmlns:p14="http://schemas.microsoft.com/office/powerpoint/2010/main" val="1905395215"/>
              </p:ext>
            </p:extLst>
          </p:nvPr>
        </p:nvGraphicFramePr>
        <p:xfrm>
          <a:off x="5715008" y="1257460"/>
          <a:ext cx="3209929" cy="24288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11 Gráfico"/>
          <p:cNvGraphicFramePr/>
          <p:nvPr>
            <p:extLst>
              <p:ext uri="{D42A27DB-BD31-4B8C-83A1-F6EECF244321}">
                <p14:modId xmlns:p14="http://schemas.microsoft.com/office/powerpoint/2010/main" val="1718598953"/>
              </p:ext>
            </p:extLst>
          </p:nvPr>
        </p:nvGraphicFramePr>
        <p:xfrm>
          <a:off x="5715008" y="4257856"/>
          <a:ext cx="3014665" cy="20717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12 Gráfico"/>
          <p:cNvGraphicFramePr/>
          <p:nvPr>
            <p:extLst>
              <p:ext uri="{D42A27DB-BD31-4B8C-83A1-F6EECF244321}">
                <p14:modId xmlns:p14="http://schemas.microsoft.com/office/powerpoint/2010/main" val="3604819474"/>
              </p:ext>
            </p:extLst>
          </p:nvPr>
        </p:nvGraphicFramePr>
        <p:xfrm>
          <a:off x="285720" y="4257856"/>
          <a:ext cx="2857520" cy="2214554"/>
        </p:xfrm>
        <a:graphic>
          <a:graphicData uri="http://schemas.openxmlformats.org/drawingml/2006/chart">
            <c:chart xmlns:c="http://schemas.openxmlformats.org/drawingml/2006/chart" xmlns:r="http://schemas.openxmlformats.org/officeDocument/2006/relationships" r:id="rId5"/>
          </a:graphicData>
        </a:graphic>
      </p:graphicFrame>
      <p:sp>
        <p:nvSpPr>
          <p:cNvPr id="8" name="13 Rectángulo"/>
          <p:cNvSpPr/>
          <p:nvPr/>
        </p:nvSpPr>
        <p:spPr>
          <a:xfrm>
            <a:off x="428596" y="971708"/>
            <a:ext cx="928694" cy="369332"/>
          </a:xfrm>
          <a:prstGeom prst="rect">
            <a:avLst/>
          </a:prstGeom>
        </p:spPr>
        <p:txBody>
          <a:bodyPr wrap="square">
            <a:spAutoFit/>
          </a:bodyPr>
          <a:lstStyle/>
          <a:p>
            <a:r>
              <a:rPr dirty="0" lang="es-MX" smtClean="0"/>
              <a:t>2000</a:t>
            </a:r>
            <a:endParaRPr dirty="0" lang="es-MX"/>
          </a:p>
        </p:txBody>
      </p:sp>
      <p:sp>
        <p:nvSpPr>
          <p:cNvPr id="9" name="14 Rectángulo"/>
          <p:cNvSpPr/>
          <p:nvPr/>
        </p:nvSpPr>
        <p:spPr>
          <a:xfrm>
            <a:off x="6643702" y="971708"/>
            <a:ext cx="928694" cy="369332"/>
          </a:xfrm>
          <a:prstGeom prst="rect">
            <a:avLst/>
          </a:prstGeom>
        </p:spPr>
        <p:txBody>
          <a:bodyPr wrap="square">
            <a:spAutoFit/>
          </a:bodyPr>
          <a:lstStyle/>
          <a:p>
            <a:r>
              <a:rPr dirty="0" lang="es-MX" smtClean="0"/>
              <a:t>2001</a:t>
            </a:r>
            <a:endParaRPr dirty="0" lang="es-MX"/>
          </a:p>
        </p:txBody>
      </p:sp>
      <p:sp>
        <p:nvSpPr>
          <p:cNvPr id="10" name="15 Rectángulo"/>
          <p:cNvSpPr/>
          <p:nvPr/>
        </p:nvSpPr>
        <p:spPr>
          <a:xfrm>
            <a:off x="1071538" y="3900666"/>
            <a:ext cx="928694" cy="369332"/>
          </a:xfrm>
          <a:prstGeom prst="rect">
            <a:avLst/>
          </a:prstGeom>
        </p:spPr>
        <p:txBody>
          <a:bodyPr wrap="square">
            <a:spAutoFit/>
          </a:bodyPr>
          <a:lstStyle/>
          <a:p>
            <a:r>
              <a:rPr dirty="0" lang="es-MX" smtClean="0"/>
              <a:t>2007</a:t>
            </a:r>
            <a:endParaRPr dirty="0" lang="es-MX"/>
          </a:p>
        </p:txBody>
      </p:sp>
      <p:sp>
        <p:nvSpPr>
          <p:cNvPr id="11" name="16 Rectángulo"/>
          <p:cNvSpPr/>
          <p:nvPr/>
        </p:nvSpPr>
        <p:spPr>
          <a:xfrm>
            <a:off x="6929454" y="3757790"/>
            <a:ext cx="928694" cy="369332"/>
          </a:xfrm>
          <a:prstGeom prst="rect">
            <a:avLst/>
          </a:prstGeom>
        </p:spPr>
        <p:txBody>
          <a:bodyPr wrap="square">
            <a:spAutoFit/>
          </a:bodyPr>
          <a:lstStyle/>
          <a:p>
            <a:r>
              <a:rPr dirty="0" lang="es-MX" smtClean="0"/>
              <a:t>2010</a:t>
            </a:r>
            <a:endParaRPr dirty="0" lang="es-MX"/>
          </a:p>
        </p:txBody>
      </p:sp>
      <p:pic>
        <p:nvPicPr>
          <p:cNvPr descr="IMG_1288" id="12" name="Imagen 12"/>
          <p:cNvPicPr>
            <a:picLocks noChangeArrowheads="1" noChangeAspect="1"/>
          </p:cNvPicPr>
          <p:nvPr/>
        </p:nvPicPr>
        <p:blipFill>
          <a:blip r:embed="rId6"/>
          <a:srcRect b="36" l="279" r="398" t="481"/>
          <a:stretch>
            <a:fillRect/>
          </a:stretch>
        </p:blipFill>
        <p:spPr bwMode="auto">
          <a:xfrm>
            <a:off x="3643306" y="900270"/>
            <a:ext cx="1819275" cy="2171700"/>
          </a:xfrm>
          <a:prstGeom prst="rect">
            <a:avLst/>
          </a:prstGeom>
          <a:noFill/>
        </p:spPr>
      </p:pic>
      <p:pic>
        <p:nvPicPr>
          <p:cNvPr descr="IMG_3252" id="13" name="Imagen 10"/>
          <p:cNvPicPr>
            <a:picLocks noChangeArrowheads="1" noChangeAspect="1"/>
          </p:cNvPicPr>
          <p:nvPr/>
        </p:nvPicPr>
        <p:blipFill>
          <a:blip r:embed="rId7"/>
          <a:srcRect/>
          <a:stretch>
            <a:fillRect/>
          </a:stretch>
        </p:blipFill>
        <p:spPr bwMode="auto">
          <a:xfrm>
            <a:off x="3428992" y="3329180"/>
            <a:ext cx="2202129" cy="2928940"/>
          </a:xfrm>
          <a:prstGeom prst="rect">
            <a:avLst/>
          </a:prstGeom>
          <a:noFill/>
        </p:spPr>
      </p:pic>
      <p:sp>
        <p:nvSpPr>
          <p:cNvPr id="14" name="4 Rectángulo"/>
          <p:cNvSpPr/>
          <p:nvPr/>
        </p:nvSpPr>
        <p:spPr>
          <a:xfrm>
            <a:off x="4649119" y="6361441"/>
            <a:ext cx="4285560" cy="307777"/>
          </a:xfrm>
          <a:prstGeom prst="rect">
            <a:avLst/>
          </a:prstGeom>
        </p:spPr>
        <p:txBody>
          <a:bodyPr wrap="square">
            <a:spAutoFit/>
          </a:bodyPr>
          <a:lstStyle/>
          <a:p>
            <a:pPr algn="r"/>
            <a:r>
              <a:rPr b="1" dirty="0" lang="es-ES" smtClean="0" sz="1400">
                <a:solidFill>
                  <a:schemeClr val="tx2">
                    <a:lumMod val="50000"/>
                  </a:schemeClr>
                </a:solidFill>
                <a:latin charset="0" pitchFamily="66" typeface="Comic Sans MS"/>
              </a:rPr>
              <a:t>Mtra.  Claudia Catalina  Carpinteyro Serrano </a:t>
            </a:r>
          </a:p>
        </p:txBody>
      </p:sp>
      <p:sp>
        <p:nvSpPr>
          <p:cNvPr id="15" name="Rectángulo 14"/>
          <p:cNvSpPr/>
          <p:nvPr/>
        </p:nvSpPr>
        <p:spPr>
          <a:xfrm>
            <a:off x="-231354" y="366050"/>
            <a:ext cx="9166033" cy="369332"/>
          </a:xfrm>
          <a:prstGeom prst="rect">
            <a:avLst/>
          </a:prstGeom>
        </p:spPr>
        <p:txBody>
          <a:bodyPr wrap="square">
            <a:spAutoFit/>
          </a:bodyPr>
          <a:lstStyle/>
          <a:p>
            <a:pPr algn="r" eaLnBrk="0" fontAlgn="base" hangingPunct="0" indent="449263" lvl="0">
              <a:spcBef>
                <a:spcPct val="0"/>
              </a:spcBef>
              <a:spcAft>
                <a:spcPct val="0"/>
              </a:spcAft>
              <a:tabLst>
                <a:tab algn="l" pos="900113"/>
              </a:tabLst>
            </a:pPr>
            <a:r>
              <a:rPr dirty="0" lang="es-MX" smtClean="0">
                <a:solidFill>
                  <a:schemeClr val="tx1"/>
                </a:solidFill>
                <a:latin charset="0" pitchFamily="34" typeface="Arial"/>
                <a:ea charset="0" pitchFamily="34" typeface="Calibri"/>
                <a:cs charset="0" pitchFamily="34" typeface="Arial"/>
              </a:rPr>
              <a:t>Proceso de reocupaci</a:t>
            </a:r>
            <a:r>
              <a:rPr dirty="0" lang="es-MX" smtClean="0">
                <a:solidFill>
                  <a:schemeClr val="tx1"/>
                </a:solidFill>
                <a:ea charset="0" pitchFamily="34" typeface="Calibri"/>
                <a:cs charset="0" pitchFamily="34" typeface="Arial"/>
              </a:rPr>
              <a:t>ó</a:t>
            </a:r>
            <a:r>
              <a:rPr dirty="0" lang="es-MX" smtClean="0">
                <a:solidFill>
                  <a:schemeClr val="tx1"/>
                </a:solidFill>
                <a:latin charset="0" pitchFamily="34" typeface="Arial"/>
                <a:ea charset="0" pitchFamily="34" typeface="Calibri"/>
                <a:cs charset="0" pitchFamily="34" typeface="Arial"/>
              </a:rPr>
              <a:t>n habitacional del suelo en la Ciudad de México 2000 </a:t>
            </a:r>
            <a:r>
              <a:rPr dirty="0" lang="es-MX" smtClean="0">
                <a:solidFill>
                  <a:schemeClr val="tx1"/>
                </a:solidFill>
                <a:ea charset="0" pitchFamily="34" typeface="Calibri"/>
                <a:cs charset="0" pitchFamily="34" typeface="Arial"/>
              </a:rPr>
              <a:t>–</a:t>
            </a:r>
            <a:r>
              <a:rPr dirty="0" lang="es-MX" smtClean="0">
                <a:solidFill>
                  <a:schemeClr val="tx1"/>
                </a:solidFill>
                <a:latin charset="0" pitchFamily="34" typeface="Arial"/>
                <a:ea charset="0" pitchFamily="34" typeface="Calibri"/>
                <a:cs charset="0" pitchFamily="34" typeface="Arial"/>
              </a:rPr>
              <a:t> 2010</a:t>
            </a:r>
            <a:endParaRPr dirty="0" lang="es-MX" smtClean="0">
              <a:solidFill>
                <a:schemeClr val="tx1"/>
              </a:solidFill>
              <a:latin charset="0" pitchFamily="34" typeface="Arial"/>
            </a:endParaRPr>
          </a:p>
        </p:txBody>
      </p:sp>
    </p:spTree>
    <p:extLst>
      <p:ext uri="{BB962C8B-B14F-4D97-AF65-F5344CB8AC3E}">
        <p14:creationId xmlns:p14="http://schemas.microsoft.com/office/powerpoint/2010/main" val="667250516"/>
      </p:ext>
    </p:extLst>
  </p:cSld>
  <p:clrMapOvr>
    <a:masterClrMapping/>
  </p:clrMapOvr>
  <p:timing>
    <p:tnLst>
      <p:par>
        <p:cTn dur="indefinite" id="1" nodeType="tmRoot" restart="never"/>
      </p:par>
    </p:tnLst>
  </p:timing>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mis imagenes 002" id="2" name="Picture 12"/>
          <p:cNvPicPr>
            <a:picLocks noChangeArrowheads="1" noChangeAspect="1"/>
          </p:cNvPicPr>
          <p:nvPr/>
        </p:nvPicPr>
        <p:blipFill>
          <a:blip r:embed="rId2">
            <a:lum bright="-16000"/>
            <a:extLst>
              <a:ext uri="{28A0092B-C50C-407E-A947-70E740481C1C}">
                <a14:useLocalDpi xmlns:a14="http://schemas.microsoft.com/office/drawing/2010/main" val="0"/>
              </a:ext>
            </a:extLst>
          </a:blip>
          <a:srcRect b="58" l="96" r="64" t="76"/>
          <a:stretch>
            <a:fillRect/>
          </a:stretch>
        </p:blipFill>
        <p:spPr bwMode="auto">
          <a:xfrm>
            <a:off x="4103068" y="132202"/>
            <a:ext cx="4577363" cy="660461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929463" y="1079653"/>
            <a:ext cx="2371550" cy="5133277"/>
          </a:xfrm>
          <a:prstGeom prst="rect">
            <a:avLst/>
          </a:prstGeom>
        </p:spPr>
      </p:pic>
    </p:spTree>
    <p:extLst>
      <p:ext uri="{BB962C8B-B14F-4D97-AF65-F5344CB8AC3E}">
        <p14:creationId xmlns:p14="http://schemas.microsoft.com/office/powerpoint/2010/main" val="1258962930"/>
      </p:ext>
    </p:extLst>
  </p:cSld>
  <p:clrMapOvr>
    <a:masterClrMapping/>
  </p:clrMapOvr>
  <p:timing>
    <p:tnLst>
      <p:par>
        <p:cTn dur="indefinite" id="1" nodeType="tmRoot" restart="never"/>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IMG_1288" id="24583" name="Picture 7"/>
          <p:cNvPicPr>
            <a:picLocks noChangeArrowheads="1" noChangeAspect="1"/>
          </p:cNvPicPr>
          <p:nvPr/>
        </p:nvPicPr>
        <p:blipFill>
          <a:blip r:embed="rId2">
            <a:extLst>
              <a:ext uri="{28A0092B-C50C-407E-A947-70E740481C1C}">
                <a14:useLocalDpi xmlns:a14="http://schemas.microsoft.com/office/drawing/2010/main" val="0"/>
              </a:ext>
            </a:extLst>
          </a:blip>
          <a:srcRect b="36" l="279" r="398" t="481"/>
          <a:stretch>
            <a:fillRect/>
          </a:stretch>
        </p:blipFill>
        <p:spPr bwMode="auto">
          <a:xfrm>
            <a:off x="4652532" y="227961"/>
            <a:ext cx="1905367" cy="2187551"/>
          </a:xfrm>
          <a:prstGeom prst="rect">
            <a:avLst/>
          </a:prstGeom>
          <a:noFill/>
          <a:extLst>
            <a:ext uri="{909E8E84-426E-40DD-AFC4-6F175D3DCCD1}">
              <a14:hiddenFill xmlns:a14="http://schemas.microsoft.com/office/drawing/2010/main">
                <a:solidFill>
                  <a:srgbClr val="FFFFFF"/>
                </a:solidFill>
              </a14:hiddenFill>
            </a:ext>
          </a:extLst>
        </p:spPr>
      </p:pic>
      <p:pic>
        <p:nvPicPr>
          <p:cNvPr descr="IMG_1305" id="24584" name="Picture 8"/>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57" y="936749"/>
            <a:ext cx="2760668" cy="2070501"/>
          </a:xfrm>
          <a:prstGeom prst="rect">
            <a:avLst/>
          </a:prstGeom>
          <a:noFill/>
          <a:extLst>
            <a:ext uri="{909E8E84-426E-40DD-AFC4-6F175D3DCCD1}">
              <a14:hiddenFill xmlns:a14="http://schemas.microsoft.com/office/drawing/2010/main">
                <a:solidFill>
                  <a:srgbClr val="FFFFFF"/>
                </a:solidFill>
              </a14:hiddenFill>
            </a:ext>
          </a:extLst>
        </p:spPr>
      </p:pic>
      <p:pic>
        <p:nvPicPr>
          <p:cNvPr descr="IMG_1312" id="24585" name="Picture 9"/>
          <p:cNvPicPr>
            <a:picLocks noChangeArrowheads="1" noChangeAspect="1"/>
          </p:cNvPicPr>
          <p:nvPr/>
        </p:nvPicPr>
        <p:blipFill>
          <a:blip r:embed="rId4">
            <a:extLst>
              <a:ext uri="{28A0092B-C50C-407E-A947-70E740481C1C}">
                <a14:useLocalDpi xmlns:a14="http://schemas.microsoft.com/office/drawing/2010/main" val="0"/>
              </a:ext>
            </a:extLst>
          </a:blip>
          <a:srcRect b="26" r="42" t="207"/>
          <a:stretch>
            <a:fillRect/>
          </a:stretch>
        </p:blipFill>
        <p:spPr bwMode="auto">
          <a:xfrm>
            <a:off x="154781" y="3128790"/>
            <a:ext cx="2492735" cy="3545553"/>
          </a:xfrm>
          <a:prstGeom prst="rect">
            <a:avLst/>
          </a:prstGeom>
          <a:noFill/>
          <a:extLst>
            <a:ext uri="{909E8E84-426E-40DD-AFC4-6F175D3DCCD1}">
              <a14:hiddenFill xmlns:a14="http://schemas.microsoft.com/office/drawing/2010/main">
                <a:solidFill>
                  <a:srgbClr val="FFFFFF"/>
                </a:solidFill>
              </a14:hiddenFill>
            </a:ext>
          </a:extLst>
        </p:spPr>
      </p:pic>
      <p:pic>
        <p:nvPicPr>
          <p:cNvPr descr="DSC09179" id="24586" name="Picture 10"/>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0331" y="3559081"/>
            <a:ext cx="2706969" cy="30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IMG_1328" id="10" name="Picture 5"/>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01967" y="150490"/>
            <a:ext cx="2453292" cy="3271056"/>
          </a:xfrm>
          <a:prstGeom prst="rect">
            <a:avLst/>
          </a:prstGeom>
          <a:noFill/>
          <a:extLst>
            <a:ext uri="{909E8E84-426E-40DD-AFC4-6F175D3DCCD1}">
              <a14:hiddenFill xmlns:a14="http://schemas.microsoft.com/office/drawing/2010/main">
                <a:solidFill>
                  <a:srgbClr val="FFFFFF"/>
                </a:solidFill>
              </a14:hiddenFill>
            </a:ext>
          </a:extLst>
        </p:spPr>
      </p:pic>
      <p:pic>
        <p:nvPicPr>
          <p:cNvPr descr="IMG_1335" id="11" name="Picture 7"/>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2921596" y="209636"/>
            <a:ext cx="1668152" cy="2224203"/>
          </a:xfrm>
          <a:prstGeom prst="rect">
            <a:avLst/>
          </a:prstGeom>
          <a:noFill/>
          <a:extLst>
            <a:ext uri="{909E8E84-426E-40DD-AFC4-6F175D3DCCD1}">
              <a14:hiddenFill xmlns:a14="http://schemas.microsoft.com/office/drawing/2010/main">
                <a:solidFill>
                  <a:srgbClr val="FFFFFF"/>
                </a:solidFill>
              </a14:hiddenFill>
            </a:ext>
          </a:extLst>
        </p:spPr>
      </p:pic>
      <p:pic>
        <p:nvPicPr>
          <p:cNvPr descr="IMG_1348" id="13" name="Picture 9"/>
          <p:cNvPicPr>
            <a:picLocks noChangeArrowheads="1"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00281" y="2682946"/>
            <a:ext cx="2977629" cy="397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59772"/>
      </p:ext>
    </p:extLst>
  </p:cSld>
  <p:clrMapOvr>
    <a:masterClrMapping/>
  </p:clrMapOvr>
  <p:timing>
    <p:tnLst>
      <p:par>
        <p:cTn dur="indefinite" id="1" nodeType="tmRoot" restart="never"/>
      </p:par>
    </p:tn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99328" y="0"/>
            <a:ext cx="789909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indent="449263">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l" defTabSz="914400" eaLnBrk="0" fontAlgn="base" hangingPunct="0" indent="449263" latinLnBrk="0" lvl="0" marL="0" marR="0" rtl="0">
              <a:lnSpc>
                <a:spcPct val="100000"/>
              </a:lnSpc>
              <a:spcBef>
                <a:spcPct val="0"/>
              </a:spcBef>
              <a:spcAft>
                <a:spcPct val="0"/>
              </a:spcAft>
              <a:buClrTx/>
              <a:buSzTx/>
              <a:buFontTx/>
              <a:buNone/>
              <a:tabLst/>
            </a:pPr>
            <a:r>
              <a:rPr b="1" baseline="0" cap="none" dirty="0" i="0" kumimoji="0" lang="es-MX" normalizeH="0" smtClean="0" strike="noStrike" sz="2400" u="none">
                <a:ln>
                  <a:noFill/>
                </a:ln>
                <a:solidFill>
                  <a:schemeClr val="tx1"/>
                </a:solidFill>
                <a:effectLst/>
                <a:ea charset="0" panose="020F0502020204030204" pitchFamily="34" typeface="Calibri"/>
                <a:cs charset="0" panose="020B0604020202020204" pitchFamily="34" typeface="Arial"/>
              </a:rPr>
              <a:t>Comparativa poblacional y habitacional. </a:t>
            </a:r>
            <a:endParaRPr b="0" baseline="0" cap="none" dirty="0" i="0" kumimoji="0" lang="es-MX" normalizeH="0" smtClean="0" strike="noStrike" sz="2400" u="none">
              <a:ln>
                <a:noFill/>
              </a:ln>
              <a:solidFill>
                <a:schemeClr val="tx1"/>
              </a:solidFill>
              <a:effectLst/>
            </a:endParaRPr>
          </a:p>
          <a:p>
            <a:pPr algn="l" defTabSz="914400" eaLnBrk="0" fontAlgn="base" hangingPunct="0" indent="449263" latinLnBrk="0" lvl="0" marL="0" marR="0" rtl="0">
              <a:lnSpc>
                <a:spcPct val="100000"/>
              </a:lnSpc>
              <a:spcBef>
                <a:spcPct val="0"/>
              </a:spcBef>
              <a:spcAft>
                <a:spcPct val="0"/>
              </a:spcAft>
              <a:buClrTx/>
              <a:buSzTx/>
              <a:buFontTx/>
              <a:buNone/>
              <a:tabLst/>
            </a:pPr>
            <a:r>
              <a:rPr b="1" baseline="0" cap="none" dirty="0" i="0" kumimoji="0" lang="es-MX" normalizeH="0" smtClean="0" strike="noStrike" sz="2400" u="none">
                <a:ln>
                  <a:noFill/>
                </a:ln>
                <a:solidFill>
                  <a:schemeClr val="tx1"/>
                </a:solidFill>
                <a:effectLst/>
                <a:ea charset="0" panose="020F0502020204030204" pitchFamily="34" typeface="Calibri"/>
                <a:cs charset="0" panose="020B0604020202020204" pitchFamily="34" typeface="Arial"/>
              </a:rPr>
              <a:t>Alcaldías de la Ciudad de México</a:t>
            </a:r>
            <a:r>
              <a:rPr b="1" baseline="0" cap="none" dirty="0" i="0" kumimoji="0" lang="es-MX" normalizeH="0" smtClean="0" strike="noStrike" sz="1400" u="none">
                <a:ln>
                  <a:noFill/>
                </a:ln>
                <a:solidFill>
                  <a:schemeClr val="tx1"/>
                </a:solidFill>
                <a:effectLst/>
                <a:ea charset="0" panose="020F0502020204030204" pitchFamily="34" typeface="Calibri"/>
                <a:cs charset="0" panose="020B0604020202020204" pitchFamily="34" typeface="Arial"/>
              </a:rPr>
              <a:t> </a:t>
            </a:r>
            <a:r>
              <a:rPr b="1" baseline="0" cap="none" dirty="0" i="0" kumimoji="0" lang="es-MX" normalizeH="0" smtClean="0" strike="noStrike" sz="2000" u="none">
                <a:ln>
                  <a:noFill/>
                </a:ln>
                <a:solidFill>
                  <a:schemeClr val="tx1"/>
                </a:solidFill>
                <a:effectLst/>
                <a:ea charset="0" panose="020F0502020204030204" pitchFamily="34" typeface="Calibri"/>
                <a:cs charset="0" panose="020B0604020202020204" pitchFamily="34" typeface="Arial"/>
              </a:rPr>
              <a:t>2000-2010 </a:t>
            </a:r>
            <a:endParaRPr b="0" baseline="0" cap="none" dirty="0" i="0" kumimoji="0" lang="es-MX" normalizeH="0" smtClean="0" strike="noStrike" sz="2000" u="none">
              <a:ln>
                <a:noFill/>
              </a:ln>
              <a:solidFill>
                <a:schemeClr val="tx1"/>
              </a:solidFill>
              <a:effectLst/>
            </a:endParaRPr>
          </a:p>
          <a:p>
            <a:pPr algn="l" defTabSz="914400" eaLnBrk="0" fontAlgn="base" hangingPunct="0" indent="449263" latinLnBrk="0" lvl="0" marL="0" marR="0" rtl="0">
              <a:lnSpc>
                <a:spcPct val="100000"/>
              </a:lnSpc>
              <a:spcBef>
                <a:spcPct val="0"/>
              </a:spcBef>
              <a:spcAft>
                <a:spcPct val="0"/>
              </a:spcAft>
              <a:buClrTx/>
              <a:buSzTx/>
              <a:buFontTx/>
              <a:buNone/>
              <a:tabLst/>
            </a:pPr>
            <a:endParaRPr b="0" baseline="0" cap="none" dirty="0" i="0" kumimoji="0" lang="es-MX" normalizeH="0" smtClean="0" strike="noStrike" sz="1800" u="none">
              <a:ln>
                <a:noFill/>
              </a:ln>
              <a:solidFill>
                <a:schemeClr val="tx1"/>
              </a:solidFill>
              <a:effectLst/>
              <a:latin charset="0" panose="020B0604020202020204" pitchFamily="34" typeface="Arial"/>
            </a:endParaRPr>
          </a:p>
        </p:txBody>
      </p:sp>
      <p:pic>
        <p:nvPicPr>
          <p:cNvPr id="9217" name="Imagen 1"/>
          <p:cNvPicPr>
            <a:picLocks noChangeArrowheads="1" noChangeAspect="1"/>
          </p:cNvPicPr>
          <p:nvPr/>
        </p:nvPicPr>
        <p:blipFill>
          <a:blip r:embed="rId2">
            <a:extLst>
              <a:ext uri="{28A0092B-C50C-407E-A947-70E740481C1C}">
                <a14:useLocalDpi xmlns:a14="http://schemas.microsoft.com/office/drawing/2010/main" val="0"/>
              </a:ext>
            </a:extLst>
          </a:blip>
          <a:srcRect b="79" l="84" r="23" t="97"/>
          <a:stretch>
            <a:fillRect/>
          </a:stretch>
        </p:blipFill>
        <p:spPr bwMode="auto">
          <a:xfrm>
            <a:off x="0" y="924047"/>
            <a:ext cx="8608590" cy="5349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249977" y="6273225"/>
            <a:ext cx="57067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indent="449263">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l" defTabSz="914400" eaLnBrk="0" fontAlgn="base" hangingPunct="0" indent="449263" latinLnBrk="0" lvl="0" marL="0" marR="0" rtl="0">
              <a:lnSpc>
                <a:spcPct val="100000"/>
              </a:lnSpc>
              <a:spcBef>
                <a:spcPct val="0"/>
              </a:spcBef>
              <a:spcAft>
                <a:spcPct val="0"/>
              </a:spcAft>
              <a:buClrTx/>
              <a:buSzTx/>
              <a:buFontTx/>
              <a:buNone/>
              <a:tabLst/>
            </a:pPr>
            <a:r>
              <a:rPr b="0" baseline="0" cap="none" dirty="0" i="0" kumimoji="0" lang="es-MX" normalizeH="0" smtClean="0" strike="noStrike" sz="1400" u="none">
                <a:ln>
                  <a:noFill/>
                </a:ln>
                <a:solidFill>
                  <a:schemeClr val="tx1"/>
                </a:solidFill>
                <a:effectLst/>
                <a:ea charset="0" panose="020F0502020204030204" pitchFamily="34" typeface="Calibri"/>
                <a:cs charset="0" panose="020B0604020202020204" pitchFamily="34" typeface="Arial"/>
              </a:rPr>
              <a:t>Fuente INEGI 2000, 2010  Elabor</a:t>
            </a:r>
            <a:r>
              <a:rPr b="0" baseline="0" cap="none" dirty="0" i="0" kumimoji="0" lang="es-MX" normalizeH="0" smtClean="0" strike="noStrike" sz="1400" u="none">
                <a:ln>
                  <a:noFill/>
                </a:ln>
                <a:solidFill>
                  <a:schemeClr val="tx1"/>
                </a:solidFill>
                <a:effectLst/>
                <a:latin charset="0" panose="020F0502020204030204" pitchFamily="34" typeface="Calibri"/>
                <a:ea charset="0" panose="020F0502020204030204" pitchFamily="34" typeface="Calibri"/>
                <a:cs charset="0" panose="020B0604020202020204" pitchFamily="34" typeface="Arial"/>
              </a:rPr>
              <a:t>ó</a:t>
            </a:r>
            <a:r>
              <a:rPr b="0" baseline="0" cap="none" dirty="0" i="0" kumimoji="0" lang="es-MX" normalizeH="0" smtClean="0" strike="noStrike" sz="1400" u="none">
                <a:ln>
                  <a:noFill/>
                </a:ln>
                <a:solidFill>
                  <a:schemeClr val="tx1"/>
                </a:solidFill>
                <a:effectLst/>
                <a:ea charset="0" panose="020F0502020204030204" pitchFamily="34" typeface="Calibri"/>
                <a:cs charset="0" panose="020B0604020202020204" pitchFamily="34" typeface="Arial"/>
              </a:rPr>
              <a:t>: Mtra. Claudia Carpinteyro.</a:t>
            </a:r>
            <a:endParaRPr b="0" baseline="0" cap="none" dirty="0" i="0" kumimoji="0" lang="es-MX" normalizeH="0" smtClean="0" strike="noStrike" sz="1400" u="none">
              <a:ln>
                <a:noFill/>
              </a:ln>
              <a:solidFill>
                <a:schemeClr val="tx1"/>
              </a:solidFill>
              <a:effectLst/>
            </a:endParaRPr>
          </a:p>
          <a:p>
            <a:pPr algn="l" defTabSz="914400" eaLnBrk="0" fontAlgn="base" hangingPunct="0" indent="449263" latinLnBrk="0" lvl="0" marL="0" marR="0" rtl="0">
              <a:lnSpc>
                <a:spcPct val="100000"/>
              </a:lnSpc>
              <a:spcBef>
                <a:spcPct val="0"/>
              </a:spcBef>
              <a:spcAft>
                <a:spcPct val="0"/>
              </a:spcAft>
              <a:buClrTx/>
              <a:buSzTx/>
              <a:buFontTx/>
              <a:buNone/>
              <a:tabLst/>
            </a:pPr>
            <a:endParaRPr b="0" baseline="0" cap="none" dirty="0" i="0" kumimoji="0" lang="es-MX" normalizeH="0" smtClean="0" strike="noStrike" sz="1800" u="none">
              <a:ln>
                <a:noFill/>
              </a:ln>
              <a:solidFill>
                <a:schemeClr val="tx1"/>
              </a:solidFill>
              <a:effectLst/>
              <a:latin charset="0" panose="020B0604020202020204" pitchFamily="34" typeface="Arial"/>
            </a:endParaRPr>
          </a:p>
        </p:txBody>
      </p:sp>
    </p:spTree>
    <p:extLst>
      <p:ext uri="{BB962C8B-B14F-4D97-AF65-F5344CB8AC3E}">
        <p14:creationId xmlns:p14="http://schemas.microsoft.com/office/powerpoint/2010/main" val="1279301624"/>
      </p:ext>
    </p:extLst>
  </p:cSld>
  <p:clrMapOvr>
    <a:masterClrMapping/>
  </p:clrMapOvr>
  <p:timing>
    <p:tnLst>
      <p:par>
        <p:cTn dur="indefinite" id="1" nodeType="tmRoot" restart="never"/>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mis imagenes 004" id="4" name="Picture 4"/>
          <p:cNvPicPr>
            <a:picLocks noChangeArrowheads="1" noChangeAspect="1"/>
          </p:cNvPicPr>
          <p:nvPr/>
        </p:nvPicPr>
        <p:blipFill>
          <a:blip r:embed="rId2">
            <a:extLst>
              <a:ext uri="{28A0092B-C50C-407E-A947-70E740481C1C}">
                <a14:useLocalDpi xmlns:a14="http://schemas.microsoft.com/office/drawing/2010/main" val="0"/>
              </a:ext>
            </a:extLst>
          </a:blip>
          <a:srcRect b="37" l="27" r="45" t="74"/>
          <a:stretch>
            <a:fillRect/>
          </a:stretch>
        </p:blipFill>
        <p:spPr bwMode="auto">
          <a:xfrm>
            <a:off x="392898" y="253387"/>
            <a:ext cx="8448311" cy="649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020822"/>
      </p:ext>
    </p:extLst>
  </p:cSld>
  <p:clrMapOvr>
    <a:masterClrMapping/>
  </p:clrMapOvr>
  <p:timing>
    <p:tnLst>
      <p:par>
        <p:cTn dur="indefinite" id="1" nodeType="tmRoot" restart="never"/>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3 Imagen"/>
          <p:cNvPicPr/>
          <p:nvPr/>
        </p:nvPicPr>
        <p:blipFill>
          <a:blip cstate="print" r:embed="rId2"/>
          <a:srcRect l="7" r="107" t="290"/>
          <a:stretch>
            <a:fillRect/>
          </a:stretch>
        </p:blipFill>
        <p:spPr bwMode="auto">
          <a:xfrm>
            <a:off x="539552" y="1628800"/>
            <a:ext cx="7776864" cy="4392488"/>
          </a:xfrm>
          <a:prstGeom prst="rect">
            <a:avLst/>
          </a:prstGeom>
          <a:noFill/>
          <a:ln w="9525">
            <a:noFill/>
            <a:miter lim="800000"/>
            <a:headEnd/>
            <a:tailEnd/>
          </a:ln>
        </p:spPr>
      </p:pic>
      <p:sp>
        <p:nvSpPr>
          <p:cNvPr id="5" name="7 Rectángulo"/>
          <p:cNvSpPr/>
          <p:nvPr/>
        </p:nvSpPr>
        <p:spPr>
          <a:xfrm>
            <a:off x="3059832" y="5877272"/>
            <a:ext cx="324544"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ES"/>
          </a:p>
        </p:txBody>
      </p:sp>
      <p:sp>
        <p:nvSpPr>
          <p:cNvPr id="6" name="15 Rectángulo"/>
          <p:cNvSpPr/>
          <p:nvPr/>
        </p:nvSpPr>
        <p:spPr>
          <a:xfrm>
            <a:off x="0" y="44624"/>
            <a:ext cx="9144000" cy="369332"/>
          </a:xfrm>
          <a:prstGeom prst="rect">
            <a:avLst/>
          </a:prstGeom>
        </p:spPr>
        <p:txBody>
          <a:bodyPr wrap="square">
            <a:spAutoFit/>
          </a:bodyPr>
          <a:lstStyle/>
          <a:p>
            <a:pPr algn="ctr"/>
            <a:r>
              <a:rPr b="1" dirty="0" lang="es-ES" smtClean="0">
                <a:solidFill>
                  <a:schemeClr val="tx2">
                    <a:lumMod val="50000"/>
                  </a:schemeClr>
                </a:solidFill>
                <a:latin charset="0" pitchFamily="66" typeface="Comic Sans MS"/>
              </a:rPr>
              <a:t>Desarrollo Habitacional y su impacto en el crecimiento de la ZMVM</a:t>
            </a:r>
            <a:endParaRPr dirty="0" lang="es-ES"/>
          </a:p>
        </p:txBody>
      </p:sp>
      <p:sp>
        <p:nvSpPr>
          <p:cNvPr id="7" name="16 Rectángulo"/>
          <p:cNvSpPr/>
          <p:nvPr/>
        </p:nvSpPr>
        <p:spPr>
          <a:xfrm>
            <a:off x="2843808" y="6444044"/>
            <a:ext cx="6300192" cy="369332"/>
          </a:xfrm>
          <a:prstGeom prst="rect">
            <a:avLst/>
          </a:prstGeom>
        </p:spPr>
        <p:txBody>
          <a:bodyPr wrap="square">
            <a:spAutoFit/>
          </a:bodyPr>
          <a:lstStyle/>
          <a:p>
            <a:pPr algn="r"/>
            <a:r>
              <a:rPr b="1" dirty="0" lang="es-ES" smtClean="0">
                <a:solidFill>
                  <a:schemeClr val="tx2">
                    <a:lumMod val="50000"/>
                  </a:schemeClr>
                </a:solidFill>
                <a:latin charset="0" pitchFamily="66" typeface="Comic Sans MS"/>
              </a:rPr>
              <a:t>Mtra.  Claudia Catalina  Carpinteyro Serrano </a:t>
            </a:r>
          </a:p>
        </p:txBody>
      </p:sp>
      <p:sp>
        <p:nvSpPr>
          <p:cNvPr id="8" name="17 Rectángulo"/>
          <p:cNvSpPr/>
          <p:nvPr/>
        </p:nvSpPr>
        <p:spPr>
          <a:xfrm>
            <a:off x="5148064" y="692696"/>
            <a:ext cx="3600400" cy="923330"/>
          </a:xfrm>
          <a:prstGeom prst="rect">
            <a:avLst/>
          </a:prstGeom>
        </p:spPr>
        <p:txBody>
          <a:bodyPr wrap="square">
            <a:spAutoFit/>
          </a:bodyPr>
          <a:lstStyle/>
          <a:p>
            <a:pPr algn="ctr"/>
            <a:r>
              <a:rPr b="1" dirty="0" lang="es-ES" smtClean="0">
                <a:solidFill>
                  <a:schemeClr val="tx2">
                    <a:lumMod val="50000"/>
                  </a:schemeClr>
                </a:solidFill>
                <a:latin charset="0" pitchFamily="66" typeface="Comic Sans MS"/>
              </a:rPr>
              <a:t>Producción de Macro-conjuntos de</a:t>
            </a:r>
          </a:p>
          <a:p>
            <a:pPr algn="ctr"/>
            <a:r>
              <a:rPr b="1" dirty="0" lang="es-ES" smtClean="0">
                <a:solidFill>
                  <a:schemeClr val="tx2">
                    <a:lumMod val="50000"/>
                  </a:schemeClr>
                </a:solidFill>
                <a:latin charset="0" pitchFamily="66" typeface="Comic Sans MS"/>
              </a:rPr>
              <a:t> micro-viviendas  !990-</a:t>
            </a:r>
            <a:r>
              <a:rPr b="1" dirty="0" lang="es-ES" smtClean="0">
                <a:solidFill>
                  <a:srgbClr val="1F497D">
                    <a:lumMod val="50000"/>
                  </a:srgbClr>
                </a:solidFill>
                <a:latin charset="0" pitchFamily="66" typeface="Comic Sans MS"/>
              </a:rPr>
              <a:t>2011</a:t>
            </a:r>
            <a:endParaRPr dirty="0" lang="es-ES" smtClean="0"/>
          </a:p>
        </p:txBody>
      </p:sp>
      <p:sp>
        <p:nvSpPr>
          <p:cNvPr id="9" name="19 Rectángulo"/>
          <p:cNvSpPr/>
          <p:nvPr/>
        </p:nvSpPr>
        <p:spPr>
          <a:xfrm>
            <a:off x="827584" y="6237312"/>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ES"/>
          </a:p>
        </p:txBody>
      </p:sp>
      <p:cxnSp>
        <p:nvCxnSpPr>
          <p:cNvPr id="10" name="21 Conector recto"/>
          <p:cNvCxnSpPr/>
          <p:nvPr/>
        </p:nvCxnSpPr>
        <p:spPr>
          <a:xfrm>
            <a:off x="7164288" y="6021288"/>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22 Rectángulo"/>
          <p:cNvSpPr/>
          <p:nvPr/>
        </p:nvSpPr>
        <p:spPr>
          <a:xfrm>
            <a:off x="1259632" y="6237312"/>
            <a:ext cx="194421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ES" smtClean="0" sz="1600">
                <a:solidFill>
                  <a:schemeClr val="tx2">
                    <a:lumMod val="50000"/>
                  </a:schemeClr>
                </a:solidFill>
                <a:latin charset="0" pitchFamily="66" typeface="Comic Sans MS"/>
              </a:rPr>
              <a:t>Macro-conjuntos</a:t>
            </a:r>
            <a:endParaRPr b="1" dirty="0" lang="es-ES" sz="1600">
              <a:solidFill>
                <a:schemeClr val="tx2">
                  <a:lumMod val="50000"/>
                </a:schemeClr>
              </a:solidFill>
              <a:latin charset="0" pitchFamily="66" typeface="Comic Sans MS"/>
            </a:endParaRPr>
          </a:p>
        </p:txBody>
      </p:sp>
      <p:sp>
        <p:nvSpPr>
          <p:cNvPr id="12" name="23 Rectángulo"/>
          <p:cNvSpPr/>
          <p:nvPr/>
        </p:nvSpPr>
        <p:spPr>
          <a:xfrm>
            <a:off x="3419872" y="5805264"/>
            <a:ext cx="381642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ES" smtClean="0" sz="1600">
                <a:solidFill>
                  <a:schemeClr val="tx2">
                    <a:lumMod val="50000"/>
                  </a:schemeClr>
                </a:solidFill>
                <a:latin charset="0" pitchFamily="66" typeface="Comic Sans MS"/>
              </a:rPr>
              <a:t>Vivienda (incluye conjuntos, autoconstrucción y autoproducción)</a:t>
            </a:r>
            <a:endParaRPr b="1" dirty="0" lang="es-ES" sz="1600">
              <a:solidFill>
                <a:schemeClr val="tx2">
                  <a:lumMod val="50000"/>
                </a:schemeClr>
              </a:solidFill>
              <a:latin charset="0" pitchFamily="66" typeface="Comic Sans MS"/>
            </a:endParaRPr>
          </a:p>
        </p:txBody>
      </p:sp>
      <p:sp>
        <p:nvSpPr>
          <p:cNvPr id="13" name="24 Rectángulo"/>
          <p:cNvSpPr/>
          <p:nvPr/>
        </p:nvSpPr>
        <p:spPr>
          <a:xfrm>
            <a:off x="7596336" y="5805264"/>
            <a:ext cx="12241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ES" smtClean="0" sz="1600">
                <a:solidFill>
                  <a:schemeClr val="tx2">
                    <a:lumMod val="50000"/>
                  </a:schemeClr>
                </a:solidFill>
                <a:latin charset="0" pitchFamily="66" typeface="Comic Sans MS"/>
              </a:rPr>
              <a:t>Población</a:t>
            </a:r>
            <a:endParaRPr b="1" dirty="0" lang="es-ES" sz="1600">
              <a:solidFill>
                <a:schemeClr val="tx2">
                  <a:lumMod val="50000"/>
                </a:schemeClr>
              </a:solidFill>
              <a:latin charset="0" pitchFamily="66" typeface="Comic Sans MS"/>
            </a:endParaRPr>
          </a:p>
        </p:txBody>
      </p:sp>
      <p:pic>
        <p:nvPicPr>
          <p:cNvPr id="14" name="Picture 1"/>
          <p:cNvPicPr>
            <a:picLocks noChangeArrowheads="1" noChangeAspect="1"/>
          </p:cNvPicPr>
          <p:nvPr/>
        </p:nvPicPr>
        <p:blipFill>
          <a:blip cstate="print" r:embed="rId3"/>
          <a:srcRect/>
          <a:stretch>
            <a:fillRect/>
          </a:stretch>
        </p:blipFill>
        <p:spPr bwMode="auto">
          <a:xfrm>
            <a:off x="899592" y="836712"/>
            <a:ext cx="3584494" cy="1584176"/>
          </a:xfrm>
          <a:prstGeom prst="rect">
            <a:avLst/>
          </a:prstGeom>
          <a:noFill/>
          <a:ln w="9525">
            <a:noFill/>
            <a:miter lim="800000"/>
            <a:headEnd/>
            <a:tailEnd/>
          </a:ln>
          <a:effectLst/>
        </p:spPr>
      </p:pic>
    </p:spTree>
    <p:extLst>
      <p:ext uri="{BB962C8B-B14F-4D97-AF65-F5344CB8AC3E}">
        <p14:creationId xmlns:p14="http://schemas.microsoft.com/office/powerpoint/2010/main" val="2732541907"/>
      </p:ext>
    </p:extLst>
  </p:cSld>
  <p:clrMapOvr>
    <a:masterClrMapping/>
  </p:clrMapOvr>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a:p>
        </p:txBody>
      </p:sp>
      <p:sp>
        <p:nvSpPr>
          <p:cNvPr id="4" name="3 Rectángulo"/>
          <p:cNvSpPr/>
          <p:nvPr/>
        </p:nvSpPr>
        <p:spPr>
          <a:xfrm>
            <a:off x="0" y="107340"/>
            <a:ext cx="9144000" cy="369332"/>
          </a:xfrm>
          <a:prstGeom prst="rect">
            <a:avLst/>
          </a:prstGeom>
        </p:spPr>
        <p:txBody>
          <a:bodyPr wrap="square">
            <a:spAutoFit/>
          </a:bodyPr>
          <a:lstStyle/>
          <a:p>
            <a:pPr algn="ctr"/>
            <a:r>
              <a:rPr lang="es-ES" b="1" dirty="0" smtClean="0">
                <a:solidFill>
                  <a:schemeClr val="tx2">
                    <a:lumMod val="50000"/>
                  </a:schemeClr>
                </a:solidFill>
                <a:latin typeface="Comic Sans MS" pitchFamily="66" charset="0"/>
              </a:rPr>
              <a:t>Desarrollo Habitacional y su impacto en el crecimiento de la ZMCM</a:t>
            </a:r>
            <a:endParaRPr lang="es-ES" dirty="0"/>
          </a:p>
        </p:txBody>
      </p:sp>
      <p:sp>
        <p:nvSpPr>
          <p:cNvPr id="5" name="4 Rectángulo"/>
          <p:cNvSpPr/>
          <p:nvPr/>
        </p:nvSpPr>
        <p:spPr>
          <a:xfrm>
            <a:off x="4858439" y="6444044"/>
            <a:ext cx="4285560" cy="307777"/>
          </a:xfrm>
          <a:prstGeom prst="rect">
            <a:avLst/>
          </a:prstGeom>
        </p:spPr>
        <p:txBody>
          <a:bodyPr wrap="square">
            <a:spAutoFit/>
          </a:bodyPr>
          <a:lstStyle/>
          <a:p>
            <a:pPr algn="r"/>
            <a:r>
              <a:rPr lang="es-ES" sz="1400" b="1" dirty="0" smtClean="0">
                <a:solidFill>
                  <a:schemeClr val="tx2">
                    <a:lumMod val="50000"/>
                  </a:schemeClr>
                </a:solidFill>
                <a:latin typeface="Comic Sans MS" pitchFamily="66" charset="0"/>
              </a:rPr>
              <a:t>Mtra.  Claudia Catalina  Carpinteyro Serrano </a:t>
            </a:r>
          </a:p>
        </p:txBody>
      </p:sp>
      <p:pic>
        <p:nvPicPr>
          <p:cNvPr id="6" name="Picture 2"/>
          <p:cNvPicPr>
            <a:picLocks noChangeAspect="1" noChangeArrowheads="1"/>
          </p:cNvPicPr>
          <p:nvPr/>
        </p:nvPicPr>
        <p:blipFill>
          <a:blip r:embed="rId2" cstate="print"/>
          <a:srcRect/>
          <a:stretch>
            <a:fillRect/>
          </a:stretch>
        </p:blipFill>
        <p:spPr bwMode="auto">
          <a:xfrm>
            <a:off x="179511" y="620688"/>
            <a:ext cx="8744151" cy="5800884"/>
          </a:xfrm>
          <a:prstGeom prst="rect">
            <a:avLst/>
          </a:prstGeom>
          <a:noFill/>
          <a:ln w="9525">
            <a:noFill/>
            <a:miter lim="800000"/>
            <a:headEnd/>
            <a:tailEnd/>
          </a:ln>
          <a:effectLst/>
        </p:spPr>
      </p:pic>
    </p:spTree>
    <p:extLst>
      <p:ext uri="{BB962C8B-B14F-4D97-AF65-F5344CB8AC3E}">
        <p14:creationId xmlns:p14="http://schemas.microsoft.com/office/powerpoint/2010/main" val="2550538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TotalTime>
  <Words>401</Words>
  <Application>Microsoft Office PowerPoint</Application>
  <PresentationFormat>Presentación en pantalla (4:3)</PresentationFormat>
  <Paragraphs>56</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habitacional en la ciudad de Bogotá</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vivienda y el espacio público en la conformación de la Ciudad</dc:title>
  <dc:creator>Claudia Carpinteyro</dc:creator>
  <cp:lastModifiedBy>Claudia Carpinteyro</cp:lastModifiedBy>
  <cp:revision>23</cp:revision>
  <dcterms:created xsi:type="dcterms:W3CDTF">2018-04-26T13:30:52Z</dcterms:created>
  <dcterms:modified xsi:type="dcterms:W3CDTF">2018-09-25T04:36:27Z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2695946</vt:lpwstr>
  </property>
  <property fmtid="{D5CDD505-2E9C-101B-9397-08002B2CF9AE}" name="NXPowerLiteSettings" pid="3">
    <vt:lpwstr>F7000400038000</vt:lpwstr>
  </property>
  <property fmtid="{D5CDD505-2E9C-101B-9397-08002B2CF9AE}" name="NXPowerLiteVersion" pid="4">
    <vt:lpwstr>S9.2.0</vt:lpwstr>
  </property>
</Properties>
</file>