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5" r:id="rId8"/>
    <p:sldId id="266" r:id="rId9"/>
    <p:sldId id="267" r:id="rId10"/>
    <p:sldId id="264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68" r:id="rId26"/>
    <p:sldId id="261" r:id="rId2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89C5A7-3ABA-421D-BE40-12B2010F40E6}" v="265" dt="2018-09-24T11:08:55.9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Cuervo Ballesteros" userId="d2ee4f04-1313-4d31-a3e4-862a94137dba" providerId="ADAL" clId="{0689C5A7-3ABA-421D-BE40-12B2010F40E6}"/>
    <pc:docChg chg="undo custSel delSld modSld">
      <pc:chgData name="Nicolas Cuervo Ballesteros" userId="d2ee4f04-1313-4d31-a3e4-862a94137dba" providerId="ADAL" clId="{0689C5A7-3ABA-421D-BE40-12B2010F40E6}" dt="2018-09-24T11:08:55.971" v="263" actId="2696"/>
      <pc:docMkLst>
        <pc:docMk/>
      </pc:docMkLst>
      <pc:sldChg chg="modSp">
        <pc:chgData name="Nicolas Cuervo Ballesteros" userId="d2ee4f04-1313-4d31-a3e4-862a94137dba" providerId="ADAL" clId="{0689C5A7-3ABA-421D-BE40-12B2010F40E6}" dt="2018-09-24T10:57:28.782" v="14" actId="20577"/>
        <pc:sldMkLst>
          <pc:docMk/>
          <pc:sldMk cId="10668043" sldId="257"/>
        </pc:sldMkLst>
        <pc:spChg chg="mod">
          <ac:chgData name="Nicolas Cuervo Ballesteros" userId="d2ee4f04-1313-4d31-a3e4-862a94137dba" providerId="ADAL" clId="{0689C5A7-3ABA-421D-BE40-12B2010F40E6}" dt="2018-09-24T10:57:28.782" v="14" actId="20577"/>
          <ac:spMkLst>
            <pc:docMk/>
            <pc:sldMk cId="10668043" sldId="257"/>
            <ac:spMk id="3" creationId="{00000000-0000-0000-0000-000000000000}"/>
          </ac:spMkLst>
        </pc:spChg>
      </pc:sldChg>
      <pc:sldChg chg="del">
        <pc:chgData name="Nicolas Cuervo Ballesteros" userId="d2ee4f04-1313-4d31-a3e4-862a94137dba" providerId="ADAL" clId="{0689C5A7-3ABA-421D-BE40-12B2010F40E6}" dt="2018-09-24T11:08:55.971" v="263" actId="2696"/>
        <pc:sldMkLst>
          <pc:docMk/>
          <pc:sldMk cId="1218048102" sldId="258"/>
        </pc:sldMkLst>
      </pc:sldChg>
      <pc:sldChg chg="modSp">
        <pc:chgData name="Nicolas Cuervo Ballesteros" userId="d2ee4f04-1313-4d31-a3e4-862a94137dba" providerId="ADAL" clId="{0689C5A7-3ABA-421D-BE40-12B2010F40E6}" dt="2018-09-24T10:58:03.518" v="33" actId="1036"/>
        <pc:sldMkLst>
          <pc:docMk/>
          <pc:sldMk cId="343500534" sldId="260"/>
        </pc:sldMkLst>
        <pc:spChg chg="mod">
          <ac:chgData name="Nicolas Cuervo Ballesteros" userId="d2ee4f04-1313-4d31-a3e4-862a94137dba" providerId="ADAL" clId="{0689C5A7-3ABA-421D-BE40-12B2010F40E6}" dt="2018-09-24T10:58:03.518" v="33" actId="1036"/>
          <ac:spMkLst>
            <pc:docMk/>
            <pc:sldMk cId="343500534" sldId="260"/>
            <ac:spMk id="9" creationId="{00000000-0000-0000-0000-000000000000}"/>
          </ac:spMkLst>
        </pc:spChg>
      </pc:sldChg>
      <pc:sldChg chg="modSp">
        <pc:chgData name="Nicolas Cuervo Ballesteros" userId="d2ee4f04-1313-4d31-a3e4-862a94137dba" providerId="ADAL" clId="{0689C5A7-3ABA-421D-BE40-12B2010F40E6}" dt="2018-09-24T11:00:54.752" v="89" actId="27636"/>
        <pc:sldMkLst>
          <pc:docMk/>
          <pc:sldMk cId="2366079360" sldId="264"/>
        </pc:sldMkLst>
        <pc:spChg chg="mod">
          <ac:chgData name="Nicolas Cuervo Ballesteros" userId="d2ee4f04-1313-4d31-a3e4-862a94137dba" providerId="ADAL" clId="{0689C5A7-3ABA-421D-BE40-12B2010F40E6}" dt="2018-09-24T11:00:54.752" v="89" actId="27636"/>
          <ac:spMkLst>
            <pc:docMk/>
            <pc:sldMk cId="2366079360" sldId="264"/>
            <ac:spMk id="11" creationId="{00000000-0000-0000-0000-000000000000}"/>
          </ac:spMkLst>
        </pc:spChg>
      </pc:sldChg>
      <pc:sldChg chg="modSp">
        <pc:chgData name="Nicolas Cuervo Ballesteros" userId="d2ee4f04-1313-4d31-a3e4-862a94137dba" providerId="ADAL" clId="{0689C5A7-3ABA-421D-BE40-12B2010F40E6}" dt="2018-09-24T11:06:16.623" v="242" actId="207"/>
        <pc:sldMkLst>
          <pc:docMk/>
          <pc:sldMk cId="2450601700" sldId="275"/>
        </pc:sldMkLst>
        <pc:spChg chg="mod">
          <ac:chgData name="Nicolas Cuervo Ballesteros" userId="d2ee4f04-1313-4d31-a3e4-862a94137dba" providerId="ADAL" clId="{0689C5A7-3ABA-421D-BE40-12B2010F40E6}" dt="2018-09-24T11:02:43.666" v="205" actId="20577"/>
          <ac:spMkLst>
            <pc:docMk/>
            <pc:sldMk cId="2450601700" sldId="275"/>
            <ac:spMk id="9" creationId="{00000000-0000-0000-0000-000000000000}"/>
          </ac:spMkLst>
        </pc:spChg>
        <pc:graphicFrameChg chg="mod">
          <ac:chgData name="Nicolas Cuervo Ballesteros" userId="d2ee4f04-1313-4d31-a3e4-862a94137dba" providerId="ADAL" clId="{0689C5A7-3ABA-421D-BE40-12B2010F40E6}" dt="2018-09-24T11:06:16.623" v="242" actId="207"/>
          <ac:graphicFrameMkLst>
            <pc:docMk/>
            <pc:sldMk cId="2450601700" sldId="275"/>
            <ac:graphicFrameMk id="10" creationId="{00000000-0000-0000-0000-000000000000}"/>
          </ac:graphicFrameMkLst>
        </pc:graphicFrameChg>
        <pc:graphicFrameChg chg="mod">
          <ac:chgData name="Nicolas Cuervo Ballesteros" userId="d2ee4f04-1313-4d31-a3e4-862a94137dba" providerId="ADAL" clId="{0689C5A7-3ABA-421D-BE40-12B2010F40E6}" dt="2018-09-24T11:05:50.486" v="241" actId="207"/>
          <ac:graphicFrameMkLst>
            <pc:docMk/>
            <pc:sldMk cId="2450601700" sldId="275"/>
            <ac:graphicFrameMk id="11" creationId="{00000000-0008-0000-0400-000005000000}"/>
          </ac:graphicFrameMkLst>
        </pc:graphicFrameChg>
      </pc:sldChg>
      <pc:sldChg chg="modSp">
        <pc:chgData name="Nicolas Cuervo Ballesteros" userId="d2ee4f04-1313-4d31-a3e4-862a94137dba" providerId="ADAL" clId="{0689C5A7-3ABA-421D-BE40-12B2010F40E6}" dt="2018-09-24T11:04:28.778" v="236" actId="14100"/>
        <pc:sldMkLst>
          <pc:docMk/>
          <pc:sldMk cId="2034042037" sldId="276"/>
        </pc:sldMkLst>
        <pc:spChg chg="mod">
          <ac:chgData name="Nicolas Cuervo Ballesteros" userId="d2ee4f04-1313-4d31-a3e4-862a94137dba" providerId="ADAL" clId="{0689C5A7-3ABA-421D-BE40-12B2010F40E6}" dt="2018-09-24T11:03:49.854" v="235" actId="14100"/>
          <ac:spMkLst>
            <pc:docMk/>
            <pc:sldMk cId="2034042037" sldId="276"/>
            <ac:spMk id="21" creationId="{00000000-0000-0000-0000-000000000000}"/>
          </ac:spMkLst>
        </pc:spChg>
        <pc:spChg chg="mod">
          <ac:chgData name="Nicolas Cuervo Ballesteros" userId="d2ee4f04-1313-4d31-a3e4-862a94137dba" providerId="ADAL" clId="{0689C5A7-3ABA-421D-BE40-12B2010F40E6}" dt="2018-09-24T11:04:28.778" v="236" actId="14100"/>
          <ac:spMkLst>
            <pc:docMk/>
            <pc:sldMk cId="2034042037" sldId="276"/>
            <ac:spMk id="23" creationId="{00000000-0000-0000-0000-000000000000}"/>
          </ac:spMkLst>
        </pc:spChg>
        <pc:picChg chg="mod">
          <ac:chgData name="Nicolas Cuervo Ballesteros" userId="d2ee4f04-1313-4d31-a3e4-862a94137dba" providerId="ADAL" clId="{0689C5A7-3ABA-421D-BE40-12B2010F40E6}" dt="2018-09-24T11:03:39.332" v="212" actId="1076"/>
          <ac:picMkLst>
            <pc:docMk/>
            <pc:sldMk cId="2034042037" sldId="276"/>
            <ac:picMk id="2" creationId="{00000000-0000-0000-0000-000000000000}"/>
          </ac:picMkLst>
        </pc:picChg>
      </pc:sldChg>
      <pc:sldChg chg="modSp">
        <pc:chgData name="Nicolas Cuervo Ballesteros" userId="d2ee4f04-1313-4d31-a3e4-862a94137dba" providerId="ADAL" clId="{0689C5A7-3ABA-421D-BE40-12B2010F40E6}" dt="2018-09-24T11:08:21.877" v="262" actId="14100"/>
        <pc:sldMkLst>
          <pc:docMk/>
          <pc:sldMk cId="2732425543" sldId="282"/>
        </pc:sldMkLst>
        <pc:spChg chg="mod">
          <ac:chgData name="Nicolas Cuervo Ballesteros" userId="d2ee4f04-1313-4d31-a3e4-862a94137dba" providerId="ADAL" clId="{0689C5A7-3ABA-421D-BE40-12B2010F40E6}" dt="2018-09-24T11:08:21.877" v="262" actId="14100"/>
          <ac:spMkLst>
            <pc:docMk/>
            <pc:sldMk cId="2732425543" sldId="282"/>
            <ac:spMk id="9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as.cuervo\OneDrive%20-%20Universidad%20Sergio%20Arboleda\ACIUR%20seminario%202018\Ponencia%20N_Cuervo%20y%20Prototipo\Cuervo%202018%20Dem%20Const_Altura%20ACIUR\registros_licenci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as.cuervo\OneDrive%20-%20Universidad%20Sergio%20Arboleda\ACIUR%20seminario%202018\Ponencia%20N_Cuervo%20y%20Prototipo\Cuervo%202018%20Dem%20Const_Altura%20ACIUR\registros_licenci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as.cuervo\OneDrive%20-%20Universidad%20Sergio%20Arboleda\ACIUR%20seminario%202018\Ponencia%20N_Cuervo%20y%20Prototipo\Cuervo%202018%20Dem%20Const_Altura%20ACIUR\CAMCOL%20ConstruccionCifras%202018-0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as.cuervo\OneDrive%20-%20Universidad%20Sergio%20Arboleda\ACIUR%20seminario%202018\Ponencia%20N_Cuervo%20y%20Prototipo\Cuervo%202018%20Dem%20Const_Altura%20ACIUR\registros_licencia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as.cuervo\OneDrive%20-%20Universidad%20Sergio%20Arboleda\ACIUR%20seminario%202018\Ponencia%20N_Cuervo%20y%20Prototipo\Cuervo%202018%20Dem%20Const_Altura%20ACIUR\registros_licenci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s-CO" sz="1100" dirty="0"/>
              <a:t>Área licenciada según destino.</a:t>
            </a:r>
            <a:r>
              <a:rPr lang="es-CO" sz="1100" baseline="0" dirty="0"/>
              <a:t> Bogotá 2012-2017</a:t>
            </a:r>
            <a:endParaRPr lang="es-CO" sz="11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s-419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area_destino_dem!$D$4</c:f>
              <c:strCache>
                <c:ptCount val="1"/>
                <c:pt idx="0">
                  <c:v>Área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8B-4F6E-8EDA-ABF3E87686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8B-4F6E-8EDA-ABF3E87686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8B-4F6E-8EDA-ABF3E87686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8B-4F6E-8EDA-ABF3E8768696}"/>
              </c:ext>
            </c:extLst>
          </c:dPt>
          <c:dLbls>
            <c:dLbl>
              <c:idx val="0"/>
              <c:layout>
                <c:manualLayout>
                  <c:x val="-7.0571630204656864E-3"/>
                  <c:y val="3.528225806451613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254763585038816"/>
                      <c:h val="0.219254032258064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18B-4F6E-8EDA-ABF3E8768696}"/>
                </c:ext>
              </c:extLst>
            </c:dLbl>
            <c:dLbl>
              <c:idx val="1"/>
              <c:layout>
                <c:manualLayout>
                  <c:x val="0"/>
                  <c:y val="4.032258064516119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8B-4F6E-8EDA-ABF3E8768696}"/>
                </c:ext>
              </c:extLst>
            </c:dLbl>
            <c:dLbl>
              <c:idx val="2"/>
              <c:layout>
                <c:manualLayout>
                  <c:x val="0"/>
                  <c:y val="-6.04838709677419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8B-4F6E-8EDA-ABF3E87686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area_destino_dem!$A$5:$A$8</c:f>
              <c:strCache>
                <c:ptCount val="4"/>
                <c:pt idx="0">
                  <c:v>Vivienda</c:v>
                </c:pt>
                <c:pt idx="1">
                  <c:v>Comercio</c:v>
                </c:pt>
                <c:pt idx="2">
                  <c:v>Servicios</c:v>
                </c:pt>
                <c:pt idx="3">
                  <c:v>Otro</c:v>
                </c:pt>
              </c:strCache>
            </c:strRef>
          </c:cat>
          <c:val>
            <c:numRef>
              <c:f>area_destino_dem!$D$5:$D$8</c:f>
              <c:numCache>
                <c:formatCode>_(* #,##0_);_(* \(#,##0\);_(* "-"??_);_(@_)</c:formatCode>
                <c:ptCount val="4"/>
                <c:pt idx="0">
                  <c:v>19473872</c:v>
                </c:pt>
                <c:pt idx="1">
                  <c:v>1139841</c:v>
                </c:pt>
                <c:pt idx="2">
                  <c:v>4264306</c:v>
                </c:pt>
                <c:pt idx="3">
                  <c:v>4086578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8B-4F6E-8EDA-ABF3E876869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3"/>
      </a:solidFill>
    </a:ln>
    <a:effectLst/>
  </c:spPr>
  <c:txPr>
    <a:bodyPr/>
    <a:lstStyle/>
    <a:p>
      <a:pPr>
        <a:defRPr>
          <a:latin typeface="Garamond" panose="02020404030301010803" pitchFamily="18" charset="0"/>
        </a:defRPr>
      </a:pPr>
      <a:endParaRPr lang="es-419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s-CO" sz="1100" dirty="0"/>
              <a:t>Área licenciada según</a:t>
            </a:r>
            <a:r>
              <a:rPr lang="es-CO" sz="1100" baseline="0" dirty="0"/>
              <a:t> destino y solicitud de demolición. Bogotá 2012-2017</a:t>
            </a:r>
            <a:endParaRPr lang="es-CO" sz="11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s-419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area_destino_dem!$I$4</c:f>
              <c:strCache>
                <c:ptCount val="1"/>
                <c:pt idx="0">
                  <c:v>Sin Dem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s-419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area_destino_dem!$H$5:$H$9</c:f>
              <c:strCache>
                <c:ptCount val="5"/>
                <c:pt idx="0">
                  <c:v>Vivienda</c:v>
                </c:pt>
                <c:pt idx="1">
                  <c:v>Comercio</c:v>
                </c:pt>
                <c:pt idx="2">
                  <c:v>Servicios</c:v>
                </c:pt>
                <c:pt idx="3">
                  <c:v>Otro</c:v>
                </c:pt>
                <c:pt idx="4">
                  <c:v>Total</c:v>
                </c:pt>
              </c:strCache>
            </c:strRef>
          </c:cat>
          <c:val>
            <c:numRef>
              <c:f>area_destino_dem!$I$5:$I$9</c:f>
              <c:numCache>
                <c:formatCode>0%</c:formatCode>
                <c:ptCount val="5"/>
                <c:pt idx="0">
                  <c:v>0.42762611431357872</c:v>
                </c:pt>
                <c:pt idx="1">
                  <c:v>0.36048134283641314</c:v>
                </c:pt>
                <c:pt idx="2">
                  <c:v>0.2382335693076435</c:v>
                </c:pt>
                <c:pt idx="3">
                  <c:v>0.63531587088267982</c:v>
                </c:pt>
                <c:pt idx="4">
                  <c:v>0.42640319685453232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B-4DB3-898F-97ECCBC32D2A}"/>
            </c:ext>
          </c:extLst>
        </c:ser>
        <c:ser>
          <c:idx val="1"/>
          <c:order val="1"/>
          <c:tx>
            <c:strRef>
              <c:f>area_destino_dem!$J$4</c:f>
              <c:strCache>
                <c:ptCount val="1"/>
                <c:pt idx="0">
                  <c:v>Con Dem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s-419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area_destino_dem!$H$5:$H$9</c:f>
              <c:strCache>
                <c:ptCount val="5"/>
                <c:pt idx="0">
                  <c:v>Vivienda</c:v>
                </c:pt>
                <c:pt idx="1">
                  <c:v>Comercio</c:v>
                </c:pt>
                <c:pt idx="2">
                  <c:v>Servicios</c:v>
                </c:pt>
                <c:pt idx="3">
                  <c:v>Otro</c:v>
                </c:pt>
                <c:pt idx="4">
                  <c:v>Total</c:v>
                </c:pt>
              </c:strCache>
            </c:strRef>
          </c:cat>
          <c:val>
            <c:numRef>
              <c:f>area_destino_dem!$J$5:$J$9</c:f>
              <c:numCache>
                <c:formatCode>0%</c:formatCode>
                <c:ptCount val="5"/>
                <c:pt idx="0">
                  <c:v>0.57237389410796169</c:v>
                </c:pt>
                <c:pt idx="1">
                  <c:v>0.63951827298719732</c:v>
                </c:pt>
                <c:pt idx="2">
                  <c:v>0.76176634158055256</c:v>
                </c:pt>
                <c:pt idx="3">
                  <c:v>0.36468410024230541</c:v>
                </c:pt>
                <c:pt idx="4">
                  <c:v>0.57359681143144547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BB-4DB3-898F-97ECCBC32D2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4513816"/>
        <c:axId val="204514600"/>
      </c:barChart>
      <c:catAx>
        <c:axId val="204513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s-419"/>
          </a:p>
        </c:txPr>
        <c:crossAx val="204514600"/>
        <c:crosses val="autoZero"/>
        <c:auto val="1"/>
        <c:lblAlgn val="ctr"/>
        <c:lblOffset val="100"/>
        <c:noMultiLvlLbl val="0"/>
      </c:catAx>
      <c:valAx>
        <c:axId val="20451460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s-419"/>
          </a:p>
        </c:txPr>
        <c:crossAx val="204513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accent3"/>
      </a:solidFill>
    </a:ln>
    <a:effectLst/>
  </c:spPr>
  <c:txPr>
    <a:bodyPr/>
    <a:lstStyle/>
    <a:p>
      <a:pPr>
        <a:defRPr>
          <a:latin typeface="Garamond" panose="02020404030301010803" pitchFamily="18" charset="0"/>
        </a:defRPr>
      </a:pPr>
      <a:endParaRPr lang="es-419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s-CO" sz="1200" dirty="0"/>
              <a:t>Unidades de vivienda licenciadas.</a:t>
            </a:r>
            <a:r>
              <a:rPr lang="es-CO" sz="1200" baseline="0" dirty="0"/>
              <a:t> Total Colombia y Bogotá, 1998-2017</a:t>
            </a:r>
            <a:endParaRPr lang="es-CO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s-419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'[CAMCOL ConstruccionCifras 2018-08.xlsx]Hoja1'!$B$31</c:f>
              <c:strCache>
                <c:ptCount val="1"/>
                <c:pt idx="0">
                  <c:v>Colombia (eje izquierdo)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'[CAMCOL ConstruccionCifras 2018-08.xlsx]Hoja1'!$A$32:$A$51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'[CAMCOL ConstruccionCifras 2018-08.xlsx]Hoja1'!$B$32:$B$51</c:f>
              <c:numCache>
                <c:formatCode>General</c:formatCode>
                <c:ptCount val="20"/>
                <c:pt idx="0">
                  <c:v>95967</c:v>
                </c:pt>
                <c:pt idx="1">
                  <c:v>77823</c:v>
                </c:pt>
                <c:pt idx="2">
                  <c:v>81699</c:v>
                </c:pt>
                <c:pt idx="3">
                  <c:v>89828</c:v>
                </c:pt>
                <c:pt idx="4">
                  <c:v>107876</c:v>
                </c:pt>
                <c:pt idx="5">
                  <c:v>100885</c:v>
                </c:pt>
                <c:pt idx="6">
                  <c:v>94629</c:v>
                </c:pt>
                <c:pt idx="7">
                  <c:v>103840</c:v>
                </c:pt>
                <c:pt idx="8">
                  <c:v>122595</c:v>
                </c:pt>
                <c:pt idx="9">
                  <c:v>141647</c:v>
                </c:pt>
                <c:pt idx="10">
                  <c:v>123052</c:v>
                </c:pt>
                <c:pt idx="11">
                  <c:v>108445</c:v>
                </c:pt>
                <c:pt idx="12">
                  <c:v>153903</c:v>
                </c:pt>
                <c:pt idx="13">
                  <c:v>202290</c:v>
                </c:pt>
                <c:pt idx="14">
                  <c:v>167902</c:v>
                </c:pt>
                <c:pt idx="15">
                  <c:v>202877</c:v>
                </c:pt>
                <c:pt idx="16">
                  <c:v>186894</c:v>
                </c:pt>
                <c:pt idx="17">
                  <c:v>198890</c:v>
                </c:pt>
                <c:pt idx="18">
                  <c:v>165721</c:v>
                </c:pt>
                <c:pt idx="19">
                  <c:v>145170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4F-49B8-B409-0B92332878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6071152"/>
        <c:axId val="416071544"/>
      </c:lineChart>
      <c:lineChart>
        <c:grouping val="standard"/>
        <c:varyColors val="0"/>
        <c:ser>
          <c:idx val="1"/>
          <c:order val="1"/>
          <c:tx>
            <c:strRef>
              <c:f>'[CAMCOL ConstruccionCifras 2018-08.xlsx]Hoja1'!$C$31</c:f>
              <c:strCache>
                <c:ptCount val="1"/>
                <c:pt idx="0">
                  <c:v>Bogotá (eje derecho)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tar"/>
            <c:size val="5"/>
            <c:spPr>
              <a:noFill/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'[CAMCOL ConstruccionCifras 2018-08.xlsx]Hoja1'!$A$32:$A$51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'[CAMCOL ConstruccionCifras 2018-08.xlsx]Hoja1'!$C$32:$C$51</c:f>
              <c:numCache>
                <c:formatCode>General</c:formatCode>
                <c:ptCount val="20"/>
                <c:pt idx="0">
                  <c:v>23967</c:v>
                </c:pt>
                <c:pt idx="1">
                  <c:v>16511</c:v>
                </c:pt>
                <c:pt idx="2">
                  <c:v>19088</c:v>
                </c:pt>
                <c:pt idx="3">
                  <c:v>26625</c:v>
                </c:pt>
                <c:pt idx="4">
                  <c:v>37146</c:v>
                </c:pt>
                <c:pt idx="5">
                  <c:v>35916</c:v>
                </c:pt>
                <c:pt idx="6">
                  <c:v>27965</c:v>
                </c:pt>
                <c:pt idx="7">
                  <c:v>27541</c:v>
                </c:pt>
                <c:pt idx="8">
                  <c:v>44081</c:v>
                </c:pt>
                <c:pt idx="9">
                  <c:v>47159</c:v>
                </c:pt>
                <c:pt idx="10">
                  <c:v>41228</c:v>
                </c:pt>
                <c:pt idx="11">
                  <c:v>29992</c:v>
                </c:pt>
                <c:pt idx="12">
                  <c:v>48876</c:v>
                </c:pt>
                <c:pt idx="13">
                  <c:v>56539</c:v>
                </c:pt>
                <c:pt idx="14">
                  <c:v>36074</c:v>
                </c:pt>
                <c:pt idx="15">
                  <c:v>40890</c:v>
                </c:pt>
                <c:pt idx="16">
                  <c:v>37212</c:v>
                </c:pt>
                <c:pt idx="17">
                  <c:v>35106</c:v>
                </c:pt>
                <c:pt idx="18">
                  <c:v>41004</c:v>
                </c:pt>
                <c:pt idx="19">
                  <c:v>28402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4F-49B8-B409-0B92332878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6076640"/>
        <c:axId val="416069976"/>
      </c:lineChart>
      <c:catAx>
        <c:axId val="41607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s-419"/>
          </a:p>
        </c:txPr>
        <c:crossAx val="416071544"/>
        <c:crosses val="autoZero"/>
        <c:auto val="1"/>
        <c:lblAlgn val="ctr"/>
        <c:lblOffset val="100"/>
        <c:noMultiLvlLbl val="0"/>
      </c:catAx>
      <c:valAx>
        <c:axId val="416071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s-419"/>
          </a:p>
        </c:txPr>
        <c:crossAx val="416071152"/>
        <c:crosses val="autoZero"/>
        <c:crossBetween val="between"/>
      </c:valAx>
      <c:valAx>
        <c:axId val="416069976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s-419"/>
          </a:p>
        </c:txPr>
        <c:crossAx val="416076640"/>
        <c:crosses val="max"/>
        <c:crossBetween val="between"/>
      </c:valAx>
      <c:catAx>
        <c:axId val="416076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6069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noFill/>
    <a:ln>
      <a:solidFill>
        <a:schemeClr val="accent3"/>
      </a:solidFill>
    </a:ln>
    <a:effectLst/>
  </c:spPr>
  <c:txPr>
    <a:bodyPr/>
    <a:lstStyle/>
    <a:p>
      <a:pPr>
        <a:defRPr>
          <a:latin typeface="Garamond" panose="02020404030301010803" pitchFamily="18" charset="0"/>
        </a:defRPr>
      </a:pPr>
      <a:endParaRPr lang="es-419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s-CO" sz="1200" dirty="0"/>
              <a:t>Área licenciada y demolida (todos los destinos). Bogotá 2012-2017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s-419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sint_lic_dem_altura!$A$2</c:f>
              <c:strCache>
                <c:ptCount val="1"/>
                <c:pt idx="0">
                  <c:v>Área licenciada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1F2-41DC-87AF-AE4B3A5CD2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sint_lic_dem_altura!$G$1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sint_lic_dem_altura!$G$2</c:f>
              <c:numCache>
                <c:formatCode>_(* #,##0_);_(* \(#,##0\);_(* "-"??_);_(@_)</c:formatCode>
                <c:ptCount val="1"/>
                <c:pt idx="0">
                  <c:v>28964596.25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3F-4CBE-B075-E71E6DA1043D}"/>
            </c:ext>
          </c:extLst>
        </c:ser>
        <c:ser>
          <c:idx val="1"/>
          <c:order val="1"/>
          <c:tx>
            <c:strRef>
              <c:f>sint_lic_dem_altura!$A$6</c:f>
              <c:strCache>
                <c:ptCount val="1"/>
                <c:pt idx="0">
                  <c:v>Área licencia con solicitud dem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F2-41DC-87AF-AE4B3A5CD2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sint_lic_dem_altura!$G$1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sint_lic_dem_altura!$G$6</c:f>
              <c:numCache>
                <c:formatCode>_(* #,##0_);_(* \(#,##0\);_(* "-"??_);_(@_)</c:formatCode>
                <c:ptCount val="1"/>
                <c:pt idx="0">
                  <c:v>16613999.91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3F-4CBE-B075-E71E6DA1043D}"/>
            </c:ext>
          </c:extLst>
        </c:ser>
        <c:ser>
          <c:idx val="2"/>
          <c:order val="2"/>
          <c:tx>
            <c:strRef>
              <c:f>sint_lic_dem_altura!$A$10</c:f>
              <c:strCache>
                <c:ptCount val="1"/>
                <c:pt idx="0">
                  <c:v>Área demolida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sint_lic_dem_altura!$G$1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sint_lic_dem_altura!$G$10</c:f>
              <c:numCache>
                <c:formatCode>_(* #,##0_);_(* \(#,##0\);_(* "-"??_);_(@_)</c:formatCode>
                <c:ptCount val="1"/>
                <c:pt idx="0">
                  <c:v>5144655.96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3F-4CBE-B075-E71E6DA104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6801792"/>
        <c:axId val="396804928"/>
      </c:barChart>
      <c:catAx>
        <c:axId val="39680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s-419"/>
          </a:p>
        </c:txPr>
        <c:crossAx val="396804928"/>
        <c:crosses val="autoZero"/>
        <c:auto val="1"/>
        <c:lblAlgn val="ctr"/>
        <c:lblOffset val="100"/>
        <c:noMultiLvlLbl val="0"/>
      </c:catAx>
      <c:valAx>
        <c:axId val="39680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s-419"/>
          </a:p>
        </c:txPr>
        <c:crossAx val="39680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accent3"/>
      </a:solidFill>
    </a:ln>
    <a:effectLst/>
  </c:spPr>
  <c:txPr>
    <a:bodyPr/>
    <a:lstStyle/>
    <a:p>
      <a:pPr>
        <a:defRPr sz="900">
          <a:latin typeface="Garamond" panose="02020404030301010803" pitchFamily="18" charset="0"/>
        </a:defRPr>
      </a:pPr>
      <a:endParaRPr lang="es-419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s-CO" sz="1200" b="0" i="0" u="none" strike="noStrike" baseline="0">
                <a:effectLst/>
              </a:rPr>
              <a:t>Relación entre área licenciada y área demolida. Bogotá, 2012-2017</a:t>
            </a:r>
            <a:endParaRPr lang="es-CO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s-419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sint_lic_dem_altura!$A$16</c:f>
              <c:strCache>
                <c:ptCount val="1"/>
                <c:pt idx="0">
                  <c:v>% bruto (dem / lic)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(sint_lic_dem_altura!$C$15,sint_lic_dem_altura!$G$15)</c:f>
              <c:strCache>
                <c:ptCount val="2"/>
                <c:pt idx="0">
                  <c:v>Vivienda</c:v>
                </c:pt>
                <c:pt idx="1">
                  <c:v>Total</c:v>
                </c:pt>
              </c:strCache>
            </c:strRef>
          </c:cat>
          <c:val>
            <c:numRef>
              <c:f>(sint_lic_dem_altura!$C$16,sint_lic_dem_altura!$G$16)</c:f>
              <c:numCache>
                <c:formatCode>0%</c:formatCode>
                <c:ptCount val="2"/>
                <c:pt idx="0">
                  <c:v>0.17480638315189267</c:v>
                </c:pt>
                <c:pt idx="1">
                  <c:v>0.17761877001824253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D6-4953-B7F6-F8E75D9688E2}"/>
            </c:ext>
          </c:extLst>
        </c:ser>
        <c:ser>
          <c:idx val="1"/>
          <c:order val="1"/>
          <c:tx>
            <c:strRef>
              <c:f>sint_lic_dem_altura!$A$20</c:f>
              <c:strCache>
                <c:ptCount val="1"/>
                <c:pt idx="0">
                  <c:v>% neto (dem / lic con dem)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(sint_lic_dem_altura!$C$15,sint_lic_dem_altura!$G$15)</c:f>
              <c:strCache>
                <c:ptCount val="2"/>
                <c:pt idx="0">
                  <c:v>Vivienda</c:v>
                </c:pt>
                <c:pt idx="1">
                  <c:v>Total</c:v>
                </c:pt>
              </c:strCache>
            </c:strRef>
          </c:cat>
          <c:val>
            <c:numRef>
              <c:f>(sint_lic_dem_altura!$C$20,sint_lic_dem_altura!$G$20)</c:f>
              <c:numCache>
                <c:formatCode>0%</c:formatCode>
                <c:ptCount val="2"/>
                <c:pt idx="0">
                  <c:v>0.30540593566085728</c:v>
                </c:pt>
                <c:pt idx="1">
                  <c:v>0.30965787816716078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D6-4953-B7F6-F8E75D9688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5123128"/>
        <c:axId val="345123520"/>
      </c:barChart>
      <c:catAx>
        <c:axId val="345123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s-419"/>
          </a:p>
        </c:txPr>
        <c:crossAx val="345123520"/>
        <c:crosses val="autoZero"/>
        <c:auto val="1"/>
        <c:lblAlgn val="ctr"/>
        <c:lblOffset val="100"/>
        <c:noMultiLvlLbl val="0"/>
      </c:catAx>
      <c:valAx>
        <c:axId val="34512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s-419"/>
          </a:p>
        </c:txPr>
        <c:crossAx val="345123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accent3"/>
      </a:solidFill>
    </a:ln>
    <a:effectLst/>
  </c:spPr>
  <c:txPr>
    <a:bodyPr/>
    <a:lstStyle/>
    <a:p>
      <a:pPr>
        <a:defRPr>
          <a:latin typeface="Garamond" panose="02020404030301010803" pitchFamily="18" charset="0"/>
        </a:defRPr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8FBD-5327-40F2-924B-E2D5C5CC6147}" type="datetimeFigureOut">
              <a:rPr lang="es-CO" smtClean="0"/>
              <a:t>24/09/2018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0A79-806F-459E-88F7-6ACF47F668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685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8FBD-5327-40F2-924B-E2D5C5CC6147}" type="datetimeFigureOut">
              <a:rPr lang="es-CO" smtClean="0"/>
              <a:t>24/09/2018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0A79-806F-459E-88F7-6ACF47F668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047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8FBD-5327-40F2-924B-E2D5C5CC6147}" type="datetimeFigureOut">
              <a:rPr lang="es-CO" smtClean="0"/>
              <a:t>24/09/2018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0A79-806F-459E-88F7-6ACF47F668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979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8FBD-5327-40F2-924B-E2D5C5CC6147}" type="datetimeFigureOut">
              <a:rPr lang="es-CO" smtClean="0"/>
              <a:t>24/09/2018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0A79-806F-459E-88F7-6ACF47F668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06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8FBD-5327-40F2-924B-E2D5C5CC6147}" type="datetimeFigureOut">
              <a:rPr lang="es-CO" smtClean="0"/>
              <a:t>24/09/2018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0A79-806F-459E-88F7-6ACF47F668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715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8FBD-5327-40F2-924B-E2D5C5CC6147}" type="datetimeFigureOut">
              <a:rPr lang="es-CO" smtClean="0"/>
              <a:t>24/09/2018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0A79-806F-459E-88F7-6ACF47F668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293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8FBD-5327-40F2-924B-E2D5C5CC6147}" type="datetimeFigureOut">
              <a:rPr lang="es-CO" smtClean="0"/>
              <a:t>24/09/2018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0A79-806F-459E-88F7-6ACF47F668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193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8FBD-5327-40F2-924B-E2D5C5CC6147}" type="datetimeFigureOut">
              <a:rPr lang="es-CO" smtClean="0"/>
              <a:t>24/09/2018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0A79-806F-459E-88F7-6ACF47F668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7320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8FBD-5327-40F2-924B-E2D5C5CC6147}" type="datetimeFigureOut">
              <a:rPr lang="es-CO" smtClean="0"/>
              <a:t>24/09/2018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0A79-806F-459E-88F7-6ACF47F668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951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8FBD-5327-40F2-924B-E2D5C5CC6147}" type="datetimeFigureOut">
              <a:rPr lang="es-CO" smtClean="0"/>
              <a:t>24/09/2018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0A79-806F-459E-88F7-6ACF47F668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856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8FBD-5327-40F2-924B-E2D5C5CC6147}" type="datetimeFigureOut">
              <a:rPr lang="es-CO" smtClean="0"/>
              <a:t>24/09/2018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0A79-806F-459E-88F7-6ACF47F668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939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28FBD-5327-40F2-924B-E2D5C5CC6147}" type="datetimeFigureOut">
              <a:rPr lang="es-CO" smtClean="0"/>
              <a:t>24/09/2018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0A79-806F-459E-88F7-6ACF47F668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352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jamesjgleeson.wordpress.com/2018/02/19/how-tokyo-built-its-way-to-abundant-housin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39" y="1917457"/>
            <a:ext cx="5540555" cy="240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06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874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26314"/>
            <a:ext cx="3910987" cy="874639"/>
          </a:xfrm>
        </p:spPr>
      </p:pic>
      <p:sp>
        <p:nvSpPr>
          <p:cNvPr id="8" name="Rectángulo 7"/>
          <p:cNvSpPr/>
          <p:nvPr/>
        </p:nvSpPr>
        <p:spPr>
          <a:xfrm>
            <a:off x="0" y="6427694"/>
            <a:ext cx="9144000" cy="430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37881" y="66425"/>
            <a:ext cx="4993217" cy="741207"/>
          </a:xfrm>
        </p:spPr>
        <p:txBody>
          <a:bodyPr>
            <a:noAutofit/>
          </a:bodyPr>
          <a:lstStyle/>
          <a:p>
            <a:pPr algn="ctr"/>
            <a:r>
              <a:rPr lang="es-CO" sz="2300" b="1" dirty="0"/>
              <a:t>1. Introducción, marco teórico y objetivos</a:t>
            </a:r>
            <a:endParaRPr lang="es-CO" sz="2300" dirty="0"/>
          </a:p>
        </p:txBody>
      </p:sp>
      <p:sp>
        <p:nvSpPr>
          <p:cNvPr id="11" name="Marcador de contenido 5"/>
          <p:cNvSpPr txBox="1">
            <a:spLocks/>
          </p:cNvSpPr>
          <p:nvPr/>
        </p:nvSpPr>
        <p:spPr>
          <a:xfrm>
            <a:off x="262467" y="1272188"/>
            <a:ext cx="8668631" cy="5031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s-CO" dirty="0"/>
              <a:t>Objetivos</a:t>
            </a:r>
          </a:p>
          <a:p>
            <a:pPr marL="800100" lvl="1" indent="-342900">
              <a:buClr>
                <a:schemeClr val="accent2"/>
              </a:buClr>
            </a:pPr>
            <a:r>
              <a:rPr lang="es-CO" dirty="0"/>
              <a:t>Cuantificar importancia de redesarrollo inmobiliario en Bogotá</a:t>
            </a:r>
          </a:p>
          <a:p>
            <a:pPr marL="800100" lvl="1" indent="-342900">
              <a:buClr>
                <a:schemeClr val="accent2"/>
              </a:buClr>
            </a:pPr>
            <a:r>
              <a:rPr lang="es-CO" dirty="0"/>
              <a:t>Conocer ubicación de proyectos </a:t>
            </a:r>
          </a:p>
          <a:p>
            <a:pPr marL="800100" lvl="1" indent="-342900">
              <a:buClr>
                <a:schemeClr val="accent2"/>
              </a:buClr>
            </a:pPr>
            <a:r>
              <a:rPr lang="es-CO" dirty="0"/>
              <a:t>Identificar determinantes proyectos y área nueva que recurre a redesarrollo </a:t>
            </a:r>
          </a:p>
          <a:p>
            <a:pPr marL="342900" indent="-342900"/>
            <a:r>
              <a:rPr lang="es-CO" dirty="0"/>
              <a:t>Hipótesis. </a:t>
            </a:r>
          </a:p>
          <a:p>
            <a:pPr marL="800100" lvl="1" indent="-342900">
              <a:buClr>
                <a:schemeClr val="accent2"/>
              </a:buClr>
            </a:pPr>
            <a:r>
              <a:rPr lang="es-CO" dirty="0"/>
              <a:t>Localización de proyectos de redesarrollo en zonas de altos precios</a:t>
            </a:r>
          </a:p>
          <a:p>
            <a:pPr marL="1257300" lvl="2" indent="-342900">
              <a:buClr>
                <a:schemeClr val="accent2"/>
              </a:buClr>
            </a:pPr>
            <a:r>
              <a:rPr lang="es-CO" dirty="0"/>
              <a:t>Valor del espacio construido</a:t>
            </a:r>
          </a:p>
          <a:p>
            <a:pPr marL="800100" lvl="1" indent="-342900">
              <a:buClr>
                <a:schemeClr val="accent2"/>
              </a:buClr>
            </a:pPr>
            <a:r>
              <a:rPr lang="es-CO" dirty="0"/>
              <a:t>Y además, modulado por:</a:t>
            </a:r>
          </a:p>
          <a:p>
            <a:pPr marL="1257300" lvl="2" indent="-342900">
              <a:buClr>
                <a:schemeClr val="accent2"/>
              </a:buClr>
            </a:pPr>
            <a:r>
              <a:rPr lang="es-CO" dirty="0"/>
              <a:t>Altura de proyecto</a:t>
            </a:r>
          </a:p>
          <a:p>
            <a:pPr marL="1257300" lvl="2" indent="-342900">
              <a:buClr>
                <a:schemeClr val="accent2"/>
              </a:buClr>
            </a:pPr>
            <a:r>
              <a:rPr lang="es-CO" dirty="0"/>
              <a:t>Área de terreno</a:t>
            </a:r>
          </a:p>
          <a:p>
            <a:pPr marL="1257300" lvl="2" indent="-342900">
              <a:buClr>
                <a:schemeClr val="accent2"/>
              </a:buClr>
            </a:pPr>
            <a:r>
              <a:rPr lang="es-CO" dirty="0"/>
              <a:t>Antigüedad construcción</a:t>
            </a:r>
          </a:p>
          <a:p>
            <a:pPr marL="1257300" lvl="2" indent="-342900">
              <a:buClr>
                <a:schemeClr val="accent2"/>
              </a:buClr>
            </a:pPr>
            <a:r>
              <a:rPr lang="es-CO" dirty="0"/>
              <a:t>Localización terreno (transporte, empleo, comercio-servicios)</a:t>
            </a:r>
          </a:p>
          <a:p>
            <a:pPr marL="1257300" lvl="2" indent="-342900">
              <a:buClr>
                <a:schemeClr val="accent2"/>
              </a:buClr>
            </a:pPr>
            <a:r>
              <a:rPr lang="es-CO" dirty="0"/>
              <a:t>Norma (altura, altura adicional –decreto 562 de 2014-) </a:t>
            </a:r>
          </a:p>
        </p:txBody>
      </p:sp>
    </p:spTree>
    <p:extLst>
      <p:ext uri="{BB962C8B-B14F-4D97-AF65-F5344CB8AC3E}">
        <p14:creationId xmlns:p14="http://schemas.microsoft.com/office/powerpoint/2010/main" val="2366079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874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26314"/>
            <a:ext cx="3910987" cy="874639"/>
          </a:xfrm>
        </p:spPr>
      </p:pic>
      <p:sp>
        <p:nvSpPr>
          <p:cNvPr id="8" name="Rectángulo 7"/>
          <p:cNvSpPr/>
          <p:nvPr/>
        </p:nvSpPr>
        <p:spPr>
          <a:xfrm>
            <a:off x="0" y="6427694"/>
            <a:ext cx="9144000" cy="430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37881" y="66425"/>
            <a:ext cx="4993217" cy="741207"/>
          </a:xfrm>
        </p:spPr>
        <p:txBody>
          <a:bodyPr>
            <a:noAutofit/>
          </a:bodyPr>
          <a:lstStyle/>
          <a:p>
            <a:pPr algn="ctr"/>
            <a:r>
              <a:rPr lang="es-CO" sz="2200" dirty="0"/>
              <a:t>2. Fuentes de información y metodología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264579" y="967378"/>
            <a:ext cx="4298954" cy="53669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s-CO" sz="2000" dirty="0"/>
              <a:t>Licencias de construcción (Registro local de obras, SDP-DICE) 2012-2017</a:t>
            </a:r>
          </a:p>
          <a:p>
            <a:pPr marL="800100" lvl="1" indent="-342900">
              <a:buClr>
                <a:schemeClr val="accent2"/>
              </a:buClr>
            </a:pPr>
            <a:r>
              <a:rPr lang="es-CO" sz="1800" dirty="0"/>
              <a:t>24.000 licencias, 29 millones m2</a:t>
            </a:r>
            <a:endParaRPr lang="es-CO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150864926"/>
              </p:ext>
            </p:extLst>
          </p:nvPr>
        </p:nvGraphicFramePr>
        <p:xfrm>
          <a:off x="4953400" y="934198"/>
          <a:ext cx="36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3364996"/>
              </p:ext>
            </p:extLst>
          </p:nvPr>
        </p:nvGraphicFramePr>
        <p:xfrm>
          <a:off x="4953400" y="3859462"/>
          <a:ext cx="36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63036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874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26314"/>
            <a:ext cx="3910987" cy="874639"/>
          </a:xfrm>
        </p:spPr>
      </p:pic>
      <p:sp>
        <p:nvSpPr>
          <p:cNvPr id="8" name="Rectángulo 7"/>
          <p:cNvSpPr/>
          <p:nvPr/>
        </p:nvSpPr>
        <p:spPr>
          <a:xfrm>
            <a:off x="0" y="6427694"/>
            <a:ext cx="9144000" cy="430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37881" y="66425"/>
            <a:ext cx="4993217" cy="741207"/>
          </a:xfrm>
        </p:spPr>
        <p:txBody>
          <a:bodyPr>
            <a:noAutofit/>
          </a:bodyPr>
          <a:lstStyle/>
          <a:p>
            <a:pPr algn="ctr"/>
            <a:r>
              <a:rPr lang="es-CO" sz="2200" dirty="0"/>
              <a:t>2. Fuentes de información y metodología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264579" y="967378"/>
            <a:ext cx="4298954" cy="53669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s-CO" sz="2000" dirty="0"/>
              <a:t>Licencias de construcción (Registro local de obras, SDP-DICE) 2012-2017</a:t>
            </a:r>
          </a:p>
          <a:p>
            <a:pPr marL="800100" lvl="1" indent="-342900">
              <a:buClr>
                <a:schemeClr val="accent2"/>
              </a:buClr>
            </a:pPr>
            <a:r>
              <a:rPr lang="es-CO" sz="1800" dirty="0"/>
              <a:t>24.000 licencias, 29 millones m2</a:t>
            </a:r>
          </a:p>
          <a:p>
            <a:pPr marL="800100" lvl="1" indent="-342900">
              <a:buClr>
                <a:schemeClr val="accent2"/>
              </a:buClr>
            </a:pPr>
            <a:r>
              <a:rPr lang="es-CO" sz="1800" dirty="0"/>
              <a:t>Disminución durante periodo de estudio</a:t>
            </a:r>
          </a:p>
        </p:txBody>
      </p:sp>
      <p:graphicFrame>
        <p:nvGraphicFramePr>
          <p:cNvPr id="12" name="Marcador de contenid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963353"/>
              </p:ext>
            </p:extLst>
          </p:nvPr>
        </p:nvGraphicFramePr>
        <p:xfrm>
          <a:off x="4750856" y="1261534"/>
          <a:ext cx="3960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>
          <a:xfrm>
            <a:off x="7416800" y="1871133"/>
            <a:ext cx="778933" cy="3259667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2433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874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26314"/>
            <a:ext cx="3910987" cy="874639"/>
          </a:xfrm>
        </p:spPr>
      </p:pic>
      <p:sp>
        <p:nvSpPr>
          <p:cNvPr id="8" name="Rectángulo 7"/>
          <p:cNvSpPr/>
          <p:nvPr/>
        </p:nvSpPr>
        <p:spPr>
          <a:xfrm>
            <a:off x="0" y="6427694"/>
            <a:ext cx="9144000" cy="430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37881" y="66425"/>
            <a:ext cx="4993217" cy="741207"/>
          </a:xfrm>
        </p:spPr>
        <p:txBody>
          <a:bodyPr>
            <a:noAutofit/>
          </a:bodyPr>
          <a:lstStyle/>
          <a:p>
            <a:pPr algn="ctr"/>
            <a:r>
              <a:rPr lang="es-CO" sz="2200" dirty="0"/>
              <a:t>2. Fuentes de información y metodología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264579" y="967378"/>
            <a:ext cx="4298954" cy="53669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s-CO" sz="2000" dirty="0"/>
              <a:t>Licencias de construcción (Registro local de obras, SDP-DICE) 2012-2017</a:t>
            </a:r>
          </a:p>
          <a:p>
            <a:pPr marL="800100" lvl="1" indent="-342900">
              <a:buClr>
                <a:schemeClr val="accent2"/>
              </a:buClr>
            </a:pPr>
            <a:r>
              <a:rPr lang="es-CO" sz="1800" dirty="0"/>
              <a:t>24.000 licencias, 29 millones m2</a:t>
            </a:r>
          </a:p>
          <a:p>
            <a:pPr marL="800100" lvl="1" indent="-342900">
              <a:buClr>
                <a:schemeClr val="accent2"/>
              </a:buClr>
            </a:pPr>
            <a:r>
              <a:rPr lang="es-CO" sz="1800" dirty="0"/>
              <a:t>Disminución durante periodo de estudio</a:t>
            </a:r>
          </a:p>
          <a:p>
            <a:pPr marL="342900" indent="-342900"/>
            <a:r>
              <a:rPr lang="es-CO" sz="2000" dirty="0"/>
              <a:t>Catastro 2012</a:t>
            </a:r>
          </a:p>
          <a:p>
            <a:pPr marL="800100" lvl="1" indent="-342900">
              <a:buClr>
                <a:schemeClr val="accent2"/>
              </a:buClr>
            </a:pPr>
            <a:r>
              <a:rPr lang="es-CO" sz="1800" dirty="0"/>
              <a:t>810.000 registros (lotes)</a:t>
            </a:r>
          </a:p>
          <a:p>
            <a:pPr marL="800100" lvl="1" indent="-342900">
              <a:buClr>
                <a:schemeClr val="accent2"/>
              </a:buClr>
            </a:pPr>
            <a:r>
              <a:rPr lang="es-CO" sz="1800" dirty="0"/>
              <a:t>20.000 correspondencias con información de licencias (4.000 licencias sin información lote en 2012)</a:t>
            </a:r>
          </a:p>
          <a:p>
            <a:pPr marL="342900" indent="-342900"/>
            <a:r>
              <a:rPr lang="es-CO" sz="2000" dirty="0"/>
              <a:t>Otras fuentes y variables</a:t>
            </a:r>
            <a:endParaRPr lang="es-CO" sz="1800" dirty="0"/>
          </a:p>
        </p:txBody>
      </p:sp>
      <p:pic>
        <p:nvPicPr>
          <p:cNvPr id="10" name="Marcador de contenido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388" y="967378"/>
            <a:ext cx="4187614" cy="57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54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874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26314"/>
            <a:ext cx="3910987" cy="874639"/>
          </a:xfrm>
        </p:spPr>
      </p:pic>
      <p:sp>
        <p:nvSpPr>
          <p:cNvPr id="8" name="Rectángulo 7"/>
          <p:cNvSpPr/>
          <p:nvPr/>
        </p:nvSpPr>
        <p:spPr>
          <a:xfrm>
            <a:off x="0" y="6427694"/>
            <a:ext cx="9144000" cy="430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37881" y="66425"/>
            <a:ext cx="4993217" cy="741207"/>
          </a:xfrm>
        </p:spPr>
        <p:txBody>
          <a:bodyPr>
            <a:noAutofit/>
          </a:bodyPr>
          <a:lstStyle/>
          <a:p>
            <a:pPr algn="ctr"/>
            <a:r>
              <a:rPr lang="es-CO" sz="2200" dirty="0"/>
              <a:t>2. Fuentes de información y metodología</a:t>
            </a:r>
          </a:p>
        </p:txBody>
      </p:sp>
      <p:graphicFrame>
        <p:nvGraphicFramePr>
          <p:cNvPr id="11" name="Marcador de contenid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323775"/>
              </p:ext>
            </p:extLst>
          </p:nvPr>
        </p:nvGraphicFramePr>
        <p:xfrm>
          <a:off x="245533" y="1281008"/>
          <a:ext cx="8796867" cy="472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4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Fuente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Variables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/>
                        <a:t>Licencias</a:t>
                      </a:r>
                      <a:r>
                        <a:rPr lang="es-CO" sz="1600" baseline="0" dirty="0"/>
                        <a:t> de construcción (Registro Local de Obras, SDP-DICE)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/>
                        <a:t>Área licenciada (por</a:t>
                      </a:r>
                      <a:r>
                        <a:rPr lang="es-CO" sz="1600" baseline="0" dirty="0"/>
                        <a:t> uso, total)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baseline="0" dirty="0"/>
                        <a:t>Licencia de demolición total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baseline="0" dirty="0"/>
                        <a:t>Altura (&lt;=2, 3-5, &gt;=6 pisos)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/>
                        <a:t>Catastro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/>
                        <a:t>Avalúo (m2 terreno + construcción, promedio por</a:t>
                      </a:r>
                      <a:r>
                        <a:rPr lang="es-CO" sz="1600" baseline="0" dirty="0"/>
                        <a:t> manzana</a:t>
                      </a:r>
                      <a:r>
                        <a:rPr lang="es-CO" sz="1600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/>
                        <a:t>Área</a:t>
                      </a:r>
                      <a:r>
                        <a:rPr lang="es-CO" sz="1600" baseline="0" dirty="0"/>
                        <a:t> terreno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baseline="0" dirty="0"/>
                        <a:t>Año construcción (vetustez)</a:t>
                      </a:r>
                      <a:endParaRPr lang="es-C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/>
                        <a:t>(Avendaño, </a:t>
                      </a:r>
                      <a:r>
                        <a:rPr lang="es-CO" sz="1600" dirty="0" err="1"/>
                        <a:t>Enriquez</a:t>
                      </a:r>
                      <a:r>
                        <a:rPr lang="es-CO" sz="1600" dirty="0"/>
                        <a:t> &amp;</a:t>
                      </a:r>
                      <a:r>
                        <a:rPr lang="es-CO" sz="1600" baseline="0" dirty="0"/>
                        <a:t> Olarte, 2014)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/>
                        <a:t>Distancia a sub-centros de empleo</a:t>
                      </a:r>
                      <a:r>
                        <a:rPr lang="es-CO" sz="1600" baseline="0" dirty="0"/>
                        <a:t> (áreas censales con alta densidad de empleos y participación en el total mayor a 0,5%)</a:t>
                      </a:r>
                      <a:endParaRPr lang="es-C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/>
                        <a:t>IDECA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/>
                        <a:t>Estrato (tres categorías;</a:t>
                      </a:r>
                      <a:r>
                        <a:rPr lang="es-CO" sz="1600" baseline="0" dirty="0"/>
                        <a:t> 1-2, 3-4, 5-6)</a:t>
                      </a:r>
                      <a:endParaRPr lang="es-CO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/>
                        <a:t>Sitios de interés (centro comercial, almacén de cadena, edificio civil)</a:t>
                      </a:r>
                      <a:r>
                        <a:rPr lang="es-CO" sz="1600" baseline="0" dirty="0"/>
                        <a:t> número de sitios a menos de 500 m de c/lote con licencia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baseline="0" dirty="0"/>
                        <a:t>Distancia </a:t>
                      </a:r>
                      <a:r>
                        <a:rPr lang="es-CO" sz="1600" baseline="0" dirty="0" err="1"/>
                        <a:t>Transmilenio</a:t>
                      </a:r>
                      <a:endParaRPr lang="es-C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/>
                        <a:t>Secretaría de Hábitat Distrital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/>
                        <a:t>Índice de construcción (área construida/área lote) norma urbana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835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874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26314"/>
            <a:ext cx="3910987" cy="874639"/>
          </a:xfrm>
        </p:spPr>
      </p:pic>
      <p:sp>
        <p:nvSpPr>
          <p:cNvPr id="8" name="Rectángulo 7"/>
          <p:cNvSpPr/>
          <p:nvPr/>
        </p:nvSpPr>
        <p:spPr>
          <a:xfrm>
            <a:off x="0" y="6427694"/>
            <a:ext cx="9144000" cy="430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37881" y="66425"/>
            <a:ext cx="4993217" cy="741207"/>
          </a:xfrm>
        </p:spPr>
        <p:txBody>
          <a:bodyPr>
            <a:noAutofit/>
          </a:bodyPr>
          <a:lstStyle/>
          <a:p>
            <a:pPr algn="ctr"/>
            <a:r>
              <a:rPr lang="es-CO" sz="3200" dirty="0"/>
              <a:t>3. Importancia y localización del redesarrollo inmobiliario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264586" y="967378"/>
            <a:ext cx="4290481" cy="536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000" b="1" dirty="0"/>
              <a:t>Área licenciada y  área demolida </a:t>
            </a:r>
          </a:p>
        </p:txBody>
      </p:sp>
      <p:graphicFrame>
        <p:nvGraphicFramePr>
          <p:cNvPr id="10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5972157"/>
              </p:ext>
            </p:extLst>
          </p:nvPr>
        </p:nvGraphicFramePr>
        <p:xfrm>
          <a:off x="971600" y="2361784"/>
          <a:ext cx="7200799" cy="178587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058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0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4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2" marR="428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+mn-lt"/>
                        </a:rPr>
                        <a:t>Número de licencias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2" marR="428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+mn-lt"/>
                        </a:rPr>
                        <a:t>Área licenciada total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+mn-lt"/>
                        </a:rPr>
                        <a:t>(promedio por licencia)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2" marR="428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+mn-lt"/>
                        </a:rPr>
                        <a:t>Número de pisos promedio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2" marR="4285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+mn-lt"/>
                        </a:rPr>
                        <a:t>Sin demolición</a:t>
                      </a:r>
                      <a:endParaRPr lang="es-C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2" marR="428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+mn-lt"/>
                        </a:rPr>
                        <a:t>5 955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2" marR="428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+mn-lt"/>
                        </a:rPr>
                        <a:t>12 350 596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+mn-lt"/>
                        </a:rPr>
                        <a:t>(2 074)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2" marR="428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+mn-lt"/>
                        </a:rPr>
                        <a:t>3.3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2" marR="4285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+mn-lt"/>
                        </a:rPr>
                        <a:t>Con demolición total</a:t>
                      </a:r>
                      <a:endParaRPr lang="es-C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2" marR="428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+mn-lt"/>
                        </a:rPr>
                        <a:t>18 112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2" marR="428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+mn-lt"/>
                        </a:rPr>
                        <a:t>16 614 000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+mn-lt"/>
                        </a:rPr>
                        <a:t>(917)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2" marR="428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+mn-lt"/>
                        </a:rPr>
                        <a:t>3.6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2" marR="4285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+mn-lt"/>
                        </a:rPr>
                        <a:t>Total</a:t>
                      </a:r>
                      <a:endParaRPr lang="es-C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2" marR="428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+mn-lt"/>
                        </a:rPr>
                        <a:t>24 067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2" marR="428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+mn-lt"/>
                        </a:rPr>
                        <a:t>28 964 596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+mn-lt"/>
                        </a:rPr>
                        <a:t>(1 203)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2" marR="4285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+mn-lt"/>
                        </a:rPr>
                        <a:t>3.5</a:t>
                      </a:r>
                      <a:endParaRPr lang="es-C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52" marR="4285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971600" y="2001744"/>
            <a:ext cx="72008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CO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Licencias de construcción según permiso demolición. Bogotá: 2012-2017</a:t>
            </a:r>
            <a:endParaRPr lang="es-CO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71600" y="4089976"/>
            <a:ext cx="7200800" cy="3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400" dirty="0">
                <a:ea typeface="Calibri" panose="020F0502020204030204" pitchFamily="34" charset="0"/>
                <a:cs typeface="Times New Roman" panose="02020603050405020304" pitchFamily="18" charset="0"/>
              </a:rPr>
              <a:t>Fuente: elaboración propia a partir de licencias de construcción SDP-DICE</a:t>
            </a:r>
            <a:endParaRPr lang="es-CO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81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874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26314"/>
            <a:ext cx="3910987" cy="874639"/>
          </a:xfrm>
        </p:spPr>
      </p:pic>
      <p:sp>
        <p:nvSpPr>
          <p:cNvPr id="8" name="Rectángulo 7"/>
          <p:cNvSpPr/>
          <p:nvPr/>
        </p:nvSpPr>
        <p:spPr>
          <a:xfrm>
            <a:off x="0" y="6427694"/>
            <a:ext cx="9144000" cy="430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37881" y="66425"/>
            <a:ext cx="4993217" cy="741207"/>
          </a:xfrm>
        </p:spPr>
        <p:txBody>
          <a:bodyPr>
            <a:noAutofit/>
          </a:bodyPr>
          <a:lstStyle/>
          <a:p>
            <a:pPr algn="ctr"/>
            <a:r>
              <a:rPr lang="es-CO" sz="3200" dirty="0"/>
              <a:t>3. Importancia y localización del redesarrollo inmobiliario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264586" y="967378"/>
            <a:ext cx="4290481" cy="536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000" b="1" dirty="0"/>
              <a:t>Área licenciada y  área demolida </a:t>
            </a:r>
          </a:p>
          <a:p>
            <a:r>
              <a:rPr lang="es-CO" sz="2000" dirty="0"/>
              <a:t>% bruto redesarrollo </a:t>
            </a:r>
            <a:r>
              <a:rPr lang="es-CO" sz="1800" dirty="0"/>
              <a:t>(</a:t>
            </a:r>
            <a:r>
              <a:rPr lang="es-CO" sz="1800" dirty="0" err="1"/>
              <a:t>área.dem</a:t>
            </a:r>
            <a:r>
              <a:rPr lang="es-CO" sz="1800" dirty="0"/>
              <a:t>/</a:t>
            </a:r>
            <a:r>
              <a:rPr lang="es-CO" sz="1800" dirty="0" err="1"/>
              <a:t>área.licenciada.total</a:t>
            </a:r>
            <a:r>
              <a:rPr lang="es-CO" sz="1800" dirty="0"/>
              <a:t>)</a:t>
            </a:r>
            <a:endParaRPr lang="es-CO" sz="2000" dirty="0"/>
          </a:p>
          <a:p>
            <a:pPr lvl="1"/>
            <a:r>
              <a:rPr lang="es-CO" sz="1400" dirty="0"/>
              <a:t>Para construir 100 m2 se requiere demolición de 20</a:t>
            </a:r>
          </a:p>
          <a:p>
            <a:r>
              <a:rPr lang="es-CO" sz="2000" dirty="0"/>
              <a:t>% neto redesarrollo </a:t>
            </a:r>
            <a:r>
              <a:rPr lang="es-CO" sz="1800" dirty="0"/>
              <a:t>(</a:t>
            </a:r>
            <a:r>
              <a:rPr lang="es-CO" sz="1800" dirty="0" err="1"/>
              <a:t>área.dem</a:t>
            </a:r>
            <a:r>
              <a:rPr lang="es-CO" sz="1800" dirty="0"/>
              <a:t>/</a:t>
            </a:r>
            <a:r>
              <a:rPr lang="es-CO" sz="1800" dirty="0" err="1"/>
              <a:t>área.licencia.con.dem</a:t>
            </a:r>
            <a:r>
              <a:rPr lang="es-CO" sz="1800" dirty="0"/>
              <a:t>)</a:t>
            </a:r>
            <a:endParaRPr lang="es-CO" sz="2000" dirty="0"/>
          </a:p>
          <a:p>
            <a:pPr lvl="1"/>
            <a:r>
              <a:rPr lang="es-CO" sz="1400" dirty="0"/>
              <a:t>Considerando solo lotes con redesarrollo, para construir 100 m2 se requiere demolición de 30</a:t>
            </a:r>
            <a:endParaRPr lang="es-CO" dirty="0"/>
          </a:p>
        </p:txBody>
      </p:sp>
      <p:graphicFrame>
        <p:nvGraphicFramePr>
          <p:cNvPr id="10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393749"/>
              </p:ext>
            </p:extLst>
          </p:nvPr>
        </p:nvGraphicFramePr>
        <p:xfrm>
          <a:off x="4669568" y="908720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4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3908"/>
              </p:ext>
            </p:extLst>
          </p:nvPr>
        </p:nvGraphicFramePr>
        <p:xfrm>
          <a:off x="4669568" y="3861048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50601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6427694"/>
            <a:ext cx="9144000" cy="430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9" name="Marcador de contenido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979" y="1368683"/>
            <a:ext cx="3960000" cy="54648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0"/>
            <a:ext cx="9144000" cy="874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26314"/>
            <a:ext cx="3910987" cy="874639"/>
          </a:xfr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37881" y="66425"/>
            <a:ext cx="4993217" cy="741207"/>
          </a:xfrm>
        </p:spPr>
        <p:txBody>
          <a:bodyPr>
            <a:noAutofit/>
          </a:bodyPr>
          <a:lstStyle/>
          <a:p>
            <a:pPr algn="ctr"/>
            <a:r>
              <a:rPr lang="es-CO" sz="3200" dirty="0"/>
              <a:t>3. Importancia y localización del redesarrollo inmobiliario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751441" y="824750"/>
            <a:ext cx="39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latin typeface="+mj-lt"/>
              </a:rPr>
              <a:t>Área licenciada para vivienda. Total por celda de 500 metros, Bogotá 2012-2017</a:t>
            </a:r>
          </a:p>
        </p:txBody>
      </p:sp>
      <p:sp>
        <p:nvSpPr>
          <p:cNvPr id="13" name="Elipse 12"/>
          <p:cNvSpPr/>
          <p:nvPr/>
        </p:nvSpPr>
        <p:spPr>
          <a:xfrm rot="800478">
            <a:off x="7643065" y="2613162"/>
            <a:ext cx="432048" cy="15841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/>
          <p:cNvSpPr/>
          <p:nvPr/>
        </p:nvSpPr>
        <p:spPr>
          <a:xfrm rot="800478">
            <a:off x="7319446" y="4371484"/>
            <a:ext cx="432048" cy="3960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Elipse 14"/>
          <p:cNvSpPr/>
          <p:nvPr/>
        </p:nvSpPr>
        <p:spPr>
          <a:xfrm rot="800478">
            <a:off x="6353586" y="2770295"/>
            <a:ext cx="432048" cy="3960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/>
          <p:cNvSpPr/>
          <p:nvPr/>
        </p:nvSpPr>
        <p:spPr>
          <a:xfrm rot="800478">
            <a:off x="6026785" y="3735496"/>
            <a:ext cx="747821" cy="4998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Elipse 16"/>
          <p:cNvSpPr/>
          <p:nvPr/>
        </p:nvSpPr>
        <p:spPr>
          <a:xfrm rot="18760823">
            <a:off x="6368571" y="6082145"/>
            <a:ext cx="1169557" cy="3165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/>
          <p:cNvSpPr/>
          <p:nvPr/>
        </p:nvSpPr>
        <p:spPr>
          <a:xfrm rot="2308426">
            <a:off x="5590382" y="4727684"/>
            <a:ext cx="1169557" cy="3165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/>
          <p:cNvSpPr txBox="1"/>
          <p:nvPr/>
        </p:nvSpPr>
        <p:spPr>
          <a:xfrm>
            <a:off x="424499" y="820682"/>
            <a:ext cx="39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latin typeface="+mj-lt"/>
              </a:rPr>
              <a:t>Avalúo total (suelo y construcción) por m2. Promedio por celda, Catastro 2012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7" y="1365088"/>
            <a:ext cx="3960000" cy="5467129"/>
          </a:xfrm>
          <a:prstGeom prst="rect">
            <a:avLst/>
          </a:prstGeom>
        </p:spPr>
      </p:pic>
      <p:sp>
        <p:nvSpPr>
          <p:cNvPr id="21" name="Elipse 20"/>
          <p:cNvSpPr/>
          <p:nvPr/>
        </p:nvSpPr>
        <p:spPr>
          <a:xfrm rot="21385801">
            <a:off x="3088527" y="2299809"/>
            <a:ext cx="692934" cy="19059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Elipse 21"/>
          <p:cNvSpPr/>
          <p:nvPr/>
        </p:nvSpPr>
        <p:spPr>
          <a:xfrm rot="800478">
            <a:off x="3018360" y="4371479"/>
            <a:ext cx="432048" cy="3960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Elipse 22"/>
          <p:cNvSpPr/>
          <p:nvPr/>
        </p:nvSpPr>
        <p:spPr>
          <a:xfrm rot="18676708">
            <a:off x="2365076" y="3475979"/>
            <a:ext cx="432048" cy="13593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404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6427694"/>
            <a:ext cx="9144000" cy="430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979" y="1365088"/>
            <a:ext cx="3960000" cy="546279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0"/>
            <a:ext cx="9144000" cy="874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26314"/>
            <a:ext cx="3910987" cy="874639"/>
          </a:xfr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37881" y="66425"/>
            <a:ext cx="4993217" cy="741207"/>
          </a:xfrm>
        </p:spPr>
        <p:txBody>
          <a:bodyPr>
            <a:noAutofit/>
          </a:bodyPr>
          <a:lstStyle/>
          <a:p>
            <a:pPr algn="ctr"/>
            <a:r>
              <a:rPr lang="es-CO" sz="3200" dirty="0"/>
              <a:t>3. Importancia y localización del redesarrollo inmobiliario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751441" y="824750"/>
            <a:ext cx="39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ea typeface="Calibri" panose="020F0502020204030204" pitchFamily="34" charset="0"/>
                <a:cs typeface="Times New Roman" panose="02020603050405020304" pitchFamily="18" charset="0"/>
              </a:rPr>
              <a:t>Área a demoler. Total por celda de 500 metros, Bogotá 2012-2017</a:t>
            </a:r>
          </a:p>
        </p:txBody>
      </p:sp>
      <p:sp>
        <p:nvSpPr>
          <p:cNvPr id="13" name="Elipse 12"/>
          <p:cNvSpPr/>
          <p:nvPr/>
        </p:nvSpPr>
        <p:spPr>
          <a:xfrm rot="800478">
            <a:off x="7643065" y="2613162"/>
            <a:ext cx="432048" cy="15841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/>
          <p:cNvSpPr/>
          <p:nvPr/>
        </p:nvSpPr>
        <p:spPr>
          <a:xfrm rot="800478">
            <a:off x="7319446" y="4371484"/>
            <a:ext cx="432048" cy="3960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/>
          <p:cNvSpPr txBox="1"/>
          <p:nvPr/>
        </p:nvSpPr>
        <p:spPr>
          <a:xfrm>
            <a:off x="213163" y="820682"/>
            <a:ext cx="4357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/>
              <a:t>Área licenciada para vivienda con permiso de demolición total. Total por celda de 500 metros, Bogotá 2012-2017</a:t>
            </a:r>
          </a:p>
        </p:txBody>
      </p:sp>
      <p:pic>
        <p:nvPicPr>
          <p:cNvPr id="21" name="Marcador de contenido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79" y="1363085"/>
            <a:ext cx="3960000" cy="5464800"/>
          </a:xfrm>
          <a:prstGeom prst="rect">
            <a:avLst/>
          </a:prstGeom>
        </p:spPr>
      </p:pic>
      <p:sp>
        <p:nvSpPr>
          <p:cNvPr id="23" name="Elipse 22"/>
          <p:cNvSpPr/>
          <p:nvPr/>
        </p:nvSpPr>
        <p:spPr>
          <a:xfrm rot="800478">
            <a:off x="2452857" y="3143137"/>
            <a:ext cx="432048" cy="3960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Elipse 23"/>
          <p:cNvSpPr/>
          <p:nvPr/>
        </p:nvSpPr>
        <p:spPr>
          <a:xfrm rot="800478">
            <a:off x="2159957" y="4622104"/>
            <a:ext cx="678996" cy="505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Elipse 24"/>
          <p:cNvSpPr/>
          <p:nvPr/>
        </p:nvSpPr>
        <p:spPr>
          <a:xfrm rot="800478">
            <a:off x="3248851" y="2621623"/>
            <a:ext cx="432048" cy="15841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Elipse 25"/>
          <p:cNvSpPr/>
          <p:nvPr/>
        </p:nvSpPr>
        <p:spPr>
          <a:xfrm rot="800478">
            <a:off x="2925232" y="4379945"/>
            <a:ext cx="432048" cy="3960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Elipse 26"/>
          <p:cNvSpPr/>
          <p:nvPr/>
        </p:nvSpPr>
        <p:spPr>
          <a:xfrm rot="2308426">
            <a:off x="1196168" y="4736145"/>
            <a:ext cx="1169557" cy="3165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Elipse 27"/>
          <p:cNvSpPr/>
          <p:nvPr/>
        </p:nvSpPr>
        <p:spPr>
          <a:xfrm rot="2025169">
            <a:off x="6622408" y="3400711"/>
            <a:ext cx="1138369" cy="318339"/>
          </a:xfrm>
          <a:prstGeom prst="ellipse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Elipse 28"/>
          <p:cNvSpPr/>
          <p:nvPr/>
        </p:nvSpPr>
        <p:spPr>
          <a:xfrm rot="800478">
            <a:off x="6184629" y="3534818"/>
            <a:ext cx="432048" cy="396069"/>
          </a:xfrm>
          <a:prstGeom prst="ellipse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Elipse 29"/>
          <p:cNvSpPr/>
          <p:nvPr/>
        </p:nvSpPr>
        <p:spPr>
          <a:xfrm rot="800478">
            <a:off x="6522281" y="4622104"/>
            <a:ext cx="678996" cy="505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103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6427694"/>
            <a:ext cx="9144000" cy="430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2" name="Marcador de contenido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441" y="1363593"/>
            <a:ext cx="3960000" cy="548594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0"/>
            <a:ext cx="9144000" cy="874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26314"/>
            <a:ext cx="3910987" cy="874639"/>
          </a:xfr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37881" y="66425"/>
            <a:ext cx="4993217" cy="741207"/>
          </a:xfrm>
        </p:spPr>
        <p:txBody>
          <a:bodyPr>
            <a:noAutofit/>
          </a:bodyPr>
          <a:lstStyle/>
          <a:p>
            <a:pPr algn="ctr"/>
            <a:r>
              <a:rPr lang="es-CO" sz="3200" dirty="0"/>
              <a:t>3. Importancia y localización del redesarrollo inmobiliario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751441" y="960222"/>
            <a:ext cx="4079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ea typeface="Calibri" panose="020F0502020204030204" pitchFamily="34" charset="0"/>
                <a:cs typeface="Times New Roman" panose="02020603050405020304" pitchFamily="18" charset="0"/>
              </a:rPr>
              <a:t>Tipología por celda de 500 metros, Bogotá 2012-2017</a:t>
            </a:r>
          </a:p>
        </p:txBody>
      </p:sp>
      <p:sp>
        <p:nvSpPr>
          <p:cNvPr id="31" name="Marcador de contenido 3"/>
          <p:cNvSpPr txBox="1">
            <a:spLocks/>
          </p:cNvSpPr>
          <p:nvPr/>
        </p:nvSpPr>
        <p:spPr>
          <a:xfrm>
            <a:off x="265464" y="1081039"/>
            <a:ext cx="3900136" cy="5166568"/>
          </a:xfrm>
          <a:prstGeom prst="rect">
            <a:avLst/>
          </a:prstGeom>
        </p:spPr>
        <p:txBody>
          <a:bodyPr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dirty="0"/>
              <a:t>Celdas con valores en el 10% superior de cada categoría</a:t>
            </a:r>
          </a:p>
          <a:p>
            <a:pPr marL="457200" indent="-457200"/>
            <a:r>
              <a:rPr lang="es-CO" dirty="0"/>
              <a:t>Sectores alta demolición y alta construcción </a:t>
            </a:r>
            <a:r>
              <a:rPr lang="es-CO" dirty="0">
                <a:solidFill>
                  <a:srgbClr val="FF0000"/>
                </a:solidFill>
              </a:rPr>
              <a:t>(rojo)</a:t>
            </a:r>
          </a:p>
          <a:p>
            <a:pPr marL="914400" lvl="1" indent="-457200"/>
            <a:r>
              <a:rPr lang="es-CO" dirty="0"/>
              <a:t>Cono de alta renta + centro + oeste</a:t>
            </a:r>
          </a:p>
          <a:p>
            <a:pPr marL="457200" indent="-457200"/>
            <a:r>
              <a:rPr lang="es-CO" dirty="0"/>
              <a:t>Sectores alta construcción con poca demolición </a:t>
            </a:r>
            <a:r>
              <a:rPr lang="es-CO" dirty="0">
                <a:solidFill>
                  <a:srgbClr val="00B050"/>
                </a:solidFill>
              </a:rPr>
              <a:t>(verde)</a:t>
            </a:r>
          </a:p>
          <a:p>
            <a:pPr marL="914400" lvl="1" indent="-457200"/>
            <a:r>
              <a:rPr lang="es-CO" dirty="0"/>
              <a:t>En toda la ciudad incluyendo periferias norte, oeste y sur</a:t>
            </a:r>
          </a:p>
          <a:p>
            <a:pPr marL="914400" lvl="1" indent="-457200"/>
            <a:r>
              <a:rPr lang="es-CO" dirty="0"/>
              <a:t>Disponibilidad de terrenos grandes (planes parciales)</a:t>
            </a:r>
          </a:p>
          <a:p>
            <a:pPr marL="457200" indent="-457200"/>
            <a:r>
              <a:rPr lang="es-CO" dirty="0"/>
              <a:t>Sectores alta demolición para construir relativamente poca área </a:t>
            </a:r>
            <a:r>
              <a:rPr lang="es-CO" dirty="0">
                <a:solidFill>
                  <a:schemeClr val="accent5"/>
                </a:solidFill>
              </a:rPr>
              <a:t>(azul)</a:t>
            </a:r>
          </a:p>
          <a:p>
            <a:pPr marL="914400" lvl="1" indent="-457200"/>
            <a:r>
              <a:rPr lang="es-CO" dirty="0" err="1"/>
              <a:t>Cll</a:t>
            </a:r>
            <a:r>
              <a:rPr lang="es-CO" dirty="0"/>
              <a:t>. 72, sur-este, Fontibón</a:t>
            </a:r>
          </a:p>
          <a:p>
            <a:pPr marL="914400" lvl="1" indent="-457200"/>
            <a:r>
              <a:rPr lang="es-CO" dirty="0"/>
              <a:t>¿Ampliaciones? ¿anticipación de cambio norma? ¿cambio de uso?</a:t>
            </a:r>
          </a:p>
          <a:p>
            <a:pPr marL="457200" indent="-45720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13045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874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CO" sz="4000" dirty="0"/>
              <a:t>XIII Seminario de Investigación Urbana y Regional</a:t>
            </a:r>
            <a:br>
              <a:rPr lang="es-CO" sz="4000" dirty="0"/>
            </a:br>
            <a:r>
              <a:rPr lang="es-CO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Redesarrollo inmobiliario para vivienda en Bogotá 2012-2017</a:t>
            </a:r>
            <a:endParaRPr lang="es-CO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es-CO" dirty="0"/>
              <a:t>Barranquilla, 26, 27 y 28 de septiembre de 2018</a:t>
            </a:r>
          </a:p>
          <a:p>
            <a:pPr algn="r"/>
            <a:r>
              <a:rPr lang="es-CO" dirty="0"/>
              <a:t>Nicolás Cuervo Ballesteros</a:t>
            </a:r>
          </a:p>
          <a:p>
            <a:pPr algn="r"/>
            <a:r>
              <a:rPr lang="es-CO" dirty="0"/>
              <a:t>Profesor - Investigador</a:t>
            </a:r>
          </a:p>
          <a:p>
            <a:pPr algn="r"/>
            <a:r>
              <a:rPr lang="es-CO" dirty="0"/>
              <a:t>Escuela de Economía - Universidad Sergio Arboleda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88"/>
            <a:ext cx="3911600" cy="874712"/>
          </a:xfrm>
        </p:spPr>
      </p:pic>
      <p:sp>
        <p:nvSpPr>
          <p:cNvPr id="8" name="Rectángulo 7"/>
          <p:cNvSpPr/>
          <p:nvPr/>
        </p:nvSpPr>
        <p:spPr>
          <a:xfrm>
            <a:off x="0" y="6427694"/>
            <a:ext cx="9144000" cy="430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68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874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26314"/>
            <a:ext cx="3910987" cy="874639"/>
          </a:xfrm>
        </p:spPr>
      </p:pic>
      <p:sp>
        <p:nvSpPr>
          <p:cNvPr id="8" name="Rectángulo 7"/>
          <p:cNvSpPr/>
          <p:nvPr/>
        </p:nvSpPr>
        <p:spPr>
          <a:xfrm>
            <a:off x="0" y="6427694"/>
            <a:ext cx="9144000" cy="430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37881" y="66425"/>
            <a:ext cx="4993217" cy="741207"/>
          </a:xfrm>
        </p:spPr>
        <p:txBody>
          <a:bodyPr>
            <a:noAutofit/>
          </a:bodyPr>
          <a:lstStyle/>
          <a:p>
            <a:pPr algn="ctr"/>
            <a:r>
              <a:rPr lang="es-CO" sz="2800" dirty="0"/>
              <a:t>4. Determinantes del redesarrollo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264584" y="967378"/>
            <a:ext cx="4239683" cy="5366995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000" b="1" dirty="0"/>
              <a:t>Dos estimaciones </a:t>
            </a:r>
          </a:p>
          <a:p>
            <a:pPr marL="342900" indent="-342900"/>
            <a:r>
              <a:rPr lang="es-CO" sz="2000" dirty="0"/>
              <a:t>Modelo </a:t>
            </a:r>
            <a:r>
              <a:rPr lang="es-CO" sz="2000" dirty="0" err="1"/>
              <a:t>probit</a:t>
            </a:r>
            <a:r>
              <a:rPr lang="es-CO" sz="2000" dirty="0"/>
              <a:t> (</a:t>
            </a:r>
            <a:r>
              <a:rPr lang="es-CO" sz="2000" dirty="0" err="1"/>
              <a:t>con_dem</a:t>
            </a:r>
            <a:r>
              <a:rPr lang="es-CO" sz="2000" dirty="0"/>
              <a:t>=1 </a:t>
            </a:r>
            <a:r>
              <a:rPr lang="es-CO" sz="2000" dirty="0" err="1"/>
              <a:t>sin_dem</a:t>
            </a:r>
            <a:r>
              <a:rPr lang="es-CO" sz="2000" dirty="0"/>
              <a:t>=0)</a:t>
            </a:r>
          </a:p>
          <a:p>
            <a:pPr marL="342900" indent="-342900"/>
            <a:r>
              <a:rPr lang="es-CO" sz="2000" dirty="0"/>
              <a:t>Modelo lineal </a:t>
            </a:r>
            <a:r>
              <a:rPr lang="es-CO" sz="2000" dirty="0" err="1"/>
              <a:t>area_redesarrollo</a:t>
            </a:r>
            <a:endParaRPr lang="es-CO" sz="2000" dirty="0"/>
          </a:p>
          <a:p>
            <a:pPr marL="0" indent="0" algn="ctr">
              <a:buNone/>
            </a:pPr>
            <a:r>
              <a:rPr lang="es-CO" sz="2000" b="1" dirty="0"/>
              <a:t>Resultados</a:t>
            </a:r>
          </a:p>
          <a:p>
            <a:pPr marL="342900" indent="-342900"/>
            <a:r>
              <a:rPr lang="es-CO" sz="2000" dirty="0"/>
              <a:t>Avalúo y área terreno signo contrario para modelo </a:t>
            </a:r>
            <a:r>
              <a:rPr lang="es-CO" sz="2000" dirty="0" err="1"/>
              <a:t>probit</a:t>
            </a:r>
            <a:r>
              <a:rPr lang="es-CO" sz="2000" dirty="0"/>
              <a:t>/lineal</a:t>
            </a:r>
          </a:p>
          <a:p>
            <a:pPr marL="800100" lvl="1" indent="-342900">
              <a:buClr>
                <a:schemeClr val="accent2"/>
              </a:buClr>
            </a:pPr>
            <a:r>
              <a:rPr lang="es-CO" sz="1600" dirty="0"/>
              <a:t>Diferencia entre número de proyectos y área desarrollada en ellos</a:t>
            </a:r>
          </a:p>
          <a:p>
            <a:pPr marL="342900" indent="-342900"/>
            <a:r>
              <a:rPr lang="es-CO" sz="2000" dirty="0"/>
              <a:t>Decreto 562 no resulta significativo </a:t>
            </a:r>
          </a:p>
          <a:p>
            <a:pPr marL="800100" lvl="1" indent="-342900">
              <a:buClr>
                <a:schemeClr val="accent2"/>
              </a:buClr>
            </a:pPr>
            <a:r>
              <a:rPr lang="es-CO" sz="1600" dirty="0"/>
              <a:t>Proyectos acogidos a este no necesariamente de redesarrollo</a:t>
            </a:r>
          </a:p>
        </p:txBody>
      </p:sp>
      <p:graphicFrame>
        <p:nvGraphicFramePr>
          <p:cNvPr id="10" name="Marcador de contenid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705848"/>
              </p:ext>
            </p:extLst>
          </p:nvPr>
        </p:nvGraphicFramePr>
        <p:xfrm>
          <a:off x="4631899" y="967382"/>
          <a:ext cx="4224234" cy="4724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0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1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43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 </a:t>
                      </a:r>
                      <a:endParaRPr lang="es-CO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Modelo </a:t>
                      </a:r>
                      <a:r>
                        <a:rPr lang="es-CO" sz="1400" dirty="0" err="1">
                          <a:effectLst/>
                        </a:rPr>
                        <a:t>Probit</a:t>
                      </a:r>
                      <a:endParaRPr lang="es-CO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Regresión Lineal</a:t>
                      </a:r>
                      <a:endParaRPr lang="es-CO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6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 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(1)</a:t>
                      </a:r>
                      <a:br>
                        <a:rPr lang="es-CO" sz="1400" dirty="0">
                          <a:effectLst/>
                        </a:rPr>
                      </a:br>
                      <a:r>
                        <a:rPr lang="es-CO" sz="1400" dirty="0" err="1">
                          <a:effectLst/>
                        </a:rPr>
                        <a:t>dem_tot</a:t>
                      </a:r>
                      <a:endParaRPr lang="es-CO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(2)</a:t>
                      </a:r>
                      <a:br>
                        <a:rPr lang="es-CO" sz="1400" dirty="0">
                          <a:effectLst/>
                        </a:rPr>
                      </a:br>
                      <a:r>
                        <a:rPr lang="es-CO" sz="1400" dirty="0" err="1">
                          <a:effectLst/>
                        </a:rPr>
                        <a:t>area_con_dem</a:t>
                      </a:r>
                      <a:endParaRPr lang="es-CO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8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log_avaluo_m2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-0.244***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94.517***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8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altura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0.164***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191.644***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8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area_tot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0.0000248**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0.389***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8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1.estrato_cat3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-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-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8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2.estrato_cat3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-0.162***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-86.908***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8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3.estrato_cat3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0.348***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507.352***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8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ind_const_norma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0.209***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166.351***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8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log_dist_sub_empleo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-0.0671**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-47.325**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8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log_dist_TM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0.0232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28.048**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8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log_area_terreno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-0.299***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31.905***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38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vetustez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-0.00991***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-3.102***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48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cuenta_sitios_interes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0.00724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10.182**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38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decreto562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-0.0634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-24.184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75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_cons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24.985***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4385.413***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12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R2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 </a:t>
                      </a:r>
                      <a:endParaRPr lang="es-CO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0.51</a:t>
                      </a:r>
                      <a:endParaRPr lang="es-CO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59" marR="32659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4571999" y="1659467"/>
            <a:ext cx="4342165" cy="28786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/>
          <p:cNvSpPr/>
          <p:nvPr/>
        </p:nvSpPr>
        <p:spPr>
          <a:xfrm>
            <a:off x="4571999" y="4064002"/>
            <a:ext cx="4342165" cy="28786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4580461" y="4826003"/>
            <a:ext cx="4342165" cy="28786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046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874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26314"/>
            <a:ext cx="3910987" cy="874639"/>
          </a:xfrm>
        </p:spPr>
      </p:pic>
      <p:sp>
        <p:nvSpPr>
          <p:cNvPr id="8" name="Rectángulo 7"/>
          <p:cNvSpPr/>
          <p:nvPr/>
        </p:nvSpPr>
        <p:spPr>
          <a:xfrm>
            <a:off x="0" y="6427694"/>
            <a:ext cx="9144000" cy="430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37881" y="66425"/>
            <a:ext cx="4993217" cy="741207"/>
          </a:xfrm>
        </p:spPr>
        <p:txBody>
          <a:bodyPr>
            <a:noAutofit/>
          </a:bodyPr>
          <a:lstStyle/>
          <a:p>
            <a:pPr algn="ctr"/>
            <a:r>
              <a:rPr lang="es-CO" sz="2800" dirty="0"/>
              <a:t>4. Determinantes del redesarrollo</a:t>
            </a:r>
            <a:br>
              <a:rPr lang="es-CO" sz="2800" dirty="0"/>
            </a:br>
            <a:r>
              <a:rPr lang="es-CO" sz="2000" dirty="0">
                <a:solidFill>
                  <a:schemeClr val="accent2"/>
                </a:solidFill>
              </a:rPr>
              <a:t>Ajuste espacial modelo </a:t>
            </a:r>
            <a:r>
              <a:rPr lang="es-CO" sz="2000" dirty="0" err="1">
                <a:solidFill>
                  <a:schemeClr val="accent2"/>
                </a:solidFill>
              </a:rPr>
              <a:t>probit</a:t>
            </a:r>
            <a:r>
              <a:rPr lang="es-CO" sz="2000" dirty="0">
                <a:solidFill>
                  <a:schemeClr val="accent2"/>
                </a:solidFill>
              </a:rPr>
              <a:t> (tipo proyecto)</a:t>
            </a:r>
            <a:endParaRPr lang="es-CO" sz="2800" dirty="0">
              <a:solidFill>
                <a:schemeClr val="accent2"/>
              </a:solidFill>
            </a:endParaRPr>
          </a:p>
        </p:txBody>
      </p:sp>
      <p:sp>
        <p:nvSpPr>
          <p:cNvPr id="13" name="Marcador de texto 6"/>
          <p:cNvSpPr txBox="1">
            <a:spLocks/>
          </p:cNvSpPr>
          <p:nvPr/>
        </p:nvSpPr>
        <p:spPr>
          <a:xfrm>
            <a:off x="429612" y="874088"/>
            <a:ext cx="3960000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800" dirty="0">
                <a:latin typeface="+mj-lt"/>
              </a:rPr>
              <a:t>Probabilidad estimada por el modelo</a:t>
            </a:r>
          </a:p>
        </p:txBody>
      </p:sp>
      <p:sp>
        <p:nvSpPr>
          <p:cNvPr id="14" name="Marcador de texto 8"/>
          <p:cNvSpPr txBox="1">
            <a:spLocks/>
          </p:cNvSpPr>
          <p:nvPr/>
        </p:nvSpPr>
        <p:spPr>
          <a:xfrm>
            <a:off x="4765767" y="877536"/>
            <a:ext cx="3960000" cy="6397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dirty="0">
                <a:latin typeface="+mj-lt"/>
              </a:rPr>
              <a:t>Número de licencias con solicitud de demolición</a:t>
            </a:r>
          </a:p>
        </p:txBody>
      </p:sp>
      <p:pic>
        <p:nvPicPr>
          <p:cNvPr id="15" name="Marcador de contenido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767" y="1170590"/>
            <a:ext cx="3960000" cy="5464799"/>
          </a:xfrm>
          <a:prstGeom prst="rect">
            <a:avLst/>
          </a:prstGeom>
        </p:spPr>
      </p:pic>
      <p:pic>
        <p:nvPicPr>
          <p:cNvPr id="16" name="Marcador de contenido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2" y="1170590"/>
            <a:ext cx="3960000" cy="5464799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766216" y="6582754"/>
            <a:ext cx="329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/>
              <a:t>Categorías equivalen a </a:t>
            </a:r>
            <a:r>
              <a:rPr lang="es-CO" sz="1100" dirty="0" err="1"/>
              <a:t>cuantiles</a:t>
            </a:r>
            <a:endParaRPr lang="es-CO" sz="11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5088144" y="6572408"/>
            <a:ext cx="329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/>
              <a:t>Categorías equivalen a </a:t>
            </a:r>
            <a:r>
              <a:rPr lang="es-CO" sz="1100" dirty="0" err="1"/>
              <a:t>cuantiles</a:t>
            </a:r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2908059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6427694"/>
            <a:ext cx="9144000" cy="430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9" name="Marcador de contenido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529" y="1167113"/>
            <a:ext cx="3960000" cy="5464799"/>
          </a:xfrm>
          <a:prstGeom prst="rect">
            <a:avLst/>
          </a:prstGeom>
        </p:spPr>
      </p:pic>
      <p:pic>
        <p:nvPicPr>
          <p:cNvPr id="12" name="Marcador de contenido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2" y="1177408"/>
            <a:ext cx="3960000" cy="546479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0"/>
            <a:ext cx="9144000" cy="874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26314"/>
            <a:ext cx="3910987" cy="874639"/>
          </a:xfr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37881" y="66425"/>
            <a:ext cx="4993217" cy="741207"/>
          </a:xfrm>
        </p:spPr>
        <p:txBody>
          <a:bodyPr>
            <a:noAutofit/>
          </a:bodyPr>
          <a:lstStyle/>
          <a:p>
            <a:pPr algn="ctr"/>
            <a:r>
              <a:rPr lang="es-CO" sz="2800" dirty="0"/>
              <a:t>4. Determinantes del redesarrollo</a:t>
            </a:r>
            <a:br>
              <a:rPr lang="es-CO" sz="2800" dirty="0"/>
            </a:br>
            <a:r>
              <a:rPr lang="es-CO" sz="1800" dirty="0">
                <a:solidFill>
                  <a:schemeClr val="accent2"/>
                </a:solidFill>
              </a:rPr>
              <a:t>Ajuste espacial modelo lineal (área redesarrollo)</a:t>
            </a:r>
            <a:endParaRPr lang="es-CO" sz="2800" dirty="0">
              <a:solidFill>
                <a:schemeClr val="accent2"/>
              </a:solidFill>
            </a:endParaRPr>
          </a:p>
        </p:txBody>
      </p:sp>
      <p:sp>
        <p:nvSpPr>
          <p:cNvPr id="13" name="Marcador de texto 6"/>
          <p:cNvSpPr txBox="1">
            <a:spLocks/>
          </p:cNvSpPr>
          <p:nvPr/>
        </p:nvSpPr>
        <p:spPr>
          <a:xfrm>
            <a:off x="26893" y="874088"/>
            <a:ext cx="4528173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dirty="0">
                <a:latin typeface="+mj-lt"/>
              </a:rPr>
              <a:t>Área licenciada en redesarrollo. Predicción del modelo</a:t>
            </a:r>
          </a:p>
        </p:txBody>
      </p:sp>
      <p:sp>
        <p:nvSpPr>
          <p:cNvPr id="14" name="Marcador de texto 8"/>
          <p:cNvSpPr txBox="1">
            <a:spLocks/>
          </p:cNvSpPr>
          <p:nvPr/>
        </p:nvSpPr>
        <p:spPr>
          <a:xfrm>
            <a:off x="4581960" y="877536"/>
            <a:ext cx="4349138" cy="6397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dirty="0">
                <a:latin typeface="+mj-lt"/>
              </a:rPr>
              <a:t>Área licenciada en redesarrollo. Observaciones</a:t>
            </a:r>
          </a:p>
          <a:p>
            <a:pPr marL="0" indent="0" algn="ctr">
              <a:buNone/>
            </a:pPr>
            <a:endParaRPr lang="es-CO" sz="1400" dirty="0">
              <a:latin typeface="+mj-lt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66216" y="6582754"/>
            <a:ext cx="329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/>
              <a:t>Categorías obtenidas mediante método de </a:t>
            </a:r>
            <a:r>
              <a:rPr lang="es-CO" sz="1100" dirty="0" err="1"/>
              <a:t>Jenks</a:t>
            </a:r>
            <a:endParaRPr lang="es-CO" sz="11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5088144" y="6572408"/>
            <a:ext cx="329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/>
              <a:t>Categorías obtenidas mediante método de </a:t>
            </a:r>
            <a:r>
              <a:rPr lang="es-CO" sz="1100" dirty="0" err="1"/>
              <a:t>Jenks</a:t>
            </a:r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4288195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874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26314"/>
            <a:ext cx="3910987" cy="874639"/>
          </a:xfrm>
        </p:spPr>
      </p:pic>
      <p:sp>
        <p:nvSpPr>
          <p:cNvPr id="8" name="Rectángulo 7"/>
          <p:cNvSpPr/>
          <p:nvPr/>
        </p:nvSpPr>
        <p:spPr>
          <a:xfrm>
            <a:off x="0" y="6427694"/>
            <a:ext cx="9144000" cy="430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37881" y="66425"/>
            <a:ext cx="4993217" cy="741207"/>
          </a:xfrm>
        </p:spPr>
        <p:txBody>
          <a:bodyPr>
            <a:noAutofit/>
          </a:bodyPr>
          <a:lstStyle/>
          <a:p>
            <a:pPr algn="ctr"/>
            <a:r>
              <a:rPr lang="es-CO" sz="3200" dirty="0"/>
              <a:t>5. Conclusiones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249382" y="1274618"/>
            <a:ext cx="8681716" cy="5029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s-CO" dirty="0"/>
              <a:t>Magnitud importante de redesarrollo (100 m2 demolidos por cada 500 construidos)</a:t>
            </a:r>
          </a:p>
          <a:p>
            <a:pPr marL="342900" indent="-342900"/>
            <a:r>
              <a:rPr lang="es-CO" dirty="0"/>
              <a:t>Localización sigue de cerca geografía de precios de la ciudad. Pero no perfectamente</a:t>
            </a:r>
          </a:p>
          <a:p>
            <a:pPr marL="800100" lvl="1" indent="-342900"/>
            <a:r>
              <a:rPr lang="es-CO" dirty="0"/>
              <a:t>Redesarrollo importante en zonas del oeste y sur-este (parcialmente capturado por modelo)</a:t>
            </a:r>
          </a:p>
          <a:p>
            <a:pPr marL="800100" lvl="1" indent="-342900"/>
            <a:r>
              <a:rPr lang="es-CO" dirty="0"/>
              <a:t>Demolición con bajo desarrollo sobre eje calle 72</a:t>
            </a:r>
          </a:p>
          <a:p>
            <a:pPr marL="342900" indent="-342900"/>
            <a:r>
              <a:rPr lang="es-CO" dirty="0"/>
              <a:t>Temas para profundizar</a:t>
            </a:r>
          </a:p>
          <a:p>
            <a:pPr marL="800100" lvl="1" indent="-342900"/>
            <a:r>
              <a:rPr lang="es-CO" dirty="0"/>
              <a:t>Precio mínimo para que redesarrollo sea viable </a:t>
            </a:r>
          </a:p>
          <a:p>
            <a:pPr marL="800100" lvl="1" indent="-342900"/>
            <a:r>
              <a:rPr lang="es-CO" dirty="0"/>
              <a:t>Áreas de la ciudad con potencial </a:t>
            </a:r>
          </a:p>
          <a:p>
            <a:pPr marL="800100" lvl="1" indent="-342900"/>
            <a:r>
              <a:rPr lang="es-CO" dirty="0"/>
              <a:t>Efectos del redesarrollo</a:t>
            </a:r>
          </a:p>
          <a:p>
            <a:pPr marL="1485900" lvl="2" indent="-342900"/>
            <a:r>
              <a:rPr lang="es-CO" dirty="0"/>
              <a:t>Revitalización, densificación, mayor oferta comercio-servicios locales, congestión, sobrecarga redes servicios públicos</a:t>
            </a:r>
          </a:p>
        </p:txBody>
      </p:sp>
    </p:spTree>
    <p:extLst>
      <p:ext uri="{BB962C8B-B14F-4D97-AF65-F5344CB8AC3E}">
        <p14:creationId xmlns:p14="http://schemas.microsoft.com/office/powerpoint/2010/main" val="2732425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874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26314"/>
            <a:ext cx="3910987" cy="874639"/>
          </a:xfrm>
        </p:spPr>
      </p:pic>
      <p:sp>
        <p:nvSpPr>
          <p:cNvPr id="8" name="Rectángulo 7"/>
          <p:cNvSpPr/>
          <p:nvPr/>
        </p:nvSpPr>
        <p:spPr>
          <a:xfrm>
            <a:off x="0" y="6427694"/>
            <a:ext cx="9144000" cy="430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37881" y="66425"/>
            <a:ext cx="4993217" cy="741207"/>
          </a:xfrm>
        </p:spPr>
        <p:txBody>
          <a:bodyPr>
            <a:noAutofit/>
          </a:bodyPr>
          <a:lstStyle/>
          <a:p>
            <a:pPr algn="ctr"/>
            <a:r>
              <a:rPr lang="es-CO" sz="3200" dirty="0"/>
              <a:t>Referencias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628650" y="967378"/>
            <a:ext cx="7886700" cy="536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err="1"/>
              <a:t>Bensús</a:t>
            </a:r>
            <a:r>
              <a:rPr lang="es-CO" dirty="0"/>
              <a:t> Talavera, V. (2018). Densificación (no) planificada de una metrópoli. El caso del Área Metropolitana de Lima 2000-2014. </a:t>
            </a:r>
            <a:r>
              <a:rPr lang="es-CO" i="1" dirty="0"/>
              <a:t>Revista INVI</a:t>
            </a:r>
            <a:r>
              <a:rPr lang="es-CO" dirty="0"/>
              <a:t>, </a:t>
            </a:r>
            <a:r>
              <a:rPr lang="es-CO" i="1" dirty="0"/>
              <a:t>33</a:t>
            </a:r>
            <a:r>
              <a:rPr lang="es-CO" dirty="0"/>
              <a:t>(92), 9–51.</a:t>
            </a:r>
          </a:p>
          <a:p>
            <a:r>
              <a:rPr lang="es-CO" dirty="0"/>
              <a:t>Contreras, Y. (2011). La recuperación urbana y residencial del centro de Santiago: Nuevos habitantes, cambios </a:t>
            </a:r>
            <a:r>
              <a:rPr lang="es-CO" dirty="0" err="1"/>
              <a:t>socioespaciales</a:t>
            </a:r>
            <a:r>
              <a:rPr lang="es-CO" dirty="0"/>
              <a:t> significativos. </a:t>
            </a:r>
            <a:r>
              <a:rPr lang="es-CO" i="1" dirty="0"/>
              <a:t>Revista EURE</a:t>
            </a:r>
            <a:r>
              <a:rPr lang="es-CO" dirty="0"/>
              <a:t>, </a:t>
            </a:r>
            <a:r>
              <a:rPr lang="es-CO" i="1" dirty="0"/>
              <a:t>37</a:t>
            </a:r>
            <a:r>
              <a:rPr lang="es-CO" dirty="0"/>
              <a:t>(112), 89–113.</a:t>
            </a:r>
          </a:p>
          <a:p>
            <a:r>
              <a:rPr lang="es-CO" dirty="0"/>
              <a:t>Fedele, J., &amp; Martínez, I. (2015). </a:t>
            </a:r>
            <a:r>
              <a:rPr lang="es-CO" dirty="0" err="1"/>
              <a:t>Verticalización</a:t>
            </a:r>
            <a:r>
              <a:rPr lang="es-CO" dirty="0"/>
              <a:t> y desarrollo inmobiliario del núcleo urbano central de Santa Fe: cambios morfológicos, conflictos urbanos y regulaciones edilicias en la recuperación poscrisis 2001. </a:t>
            </a:r>
            <a:r>
              <a:rPr lang="es-CO" i="1" dirty="0"/>
              <a:t>Cuaderno urbano</a:t>
            </a:r>
            <a:r>
              <a:rPr lang="es-CO" dirty="0"/>
              <a:t>, </a:t>
            </a:r>
            <a:r>
              <a:rPr lang="es-CO" i="1" dirty="0"/>
              <a:t>18</a:t>
            </a:r>
            <a:r>
              <a:rPr lang="es-CO" dirty="0"/>
              <a:t>(18), 65–88.</a:t>
            </a:r>
          </a:p>
          <a:p>
            <a:r>
              <a:rPr lang="es-CO" dirty="0" err="1"/>
              <a:t>Gleeson</a:t>
            </a:r>
            <a:r>
              <a:rPr lang="es-CO" dirty="0"/>
              <a:t>, J. (2018, febrero 19). </a:t>
            </a:r>
            <a:r>
              <a:rPr lang="es-CO" dirty="0" err="1"/>
              <a:t>How</a:t>
            </a:r>
            <a:r>
              <a:rPr lang="es-CO" dirty="0"/>
              <a:t> </a:t>
            </a:r>
            <a:r>
              <a:rPr lang="es-CO" dirty="0" err="1"/>
              <a:t>Tokyo</a:t>
            </a:r>
            <a:r>
              <a:rPr lang="es-CO" dirty="0"/>
              <a:t> </a:t>
            </a:r>
            <a:r>
              <a:rPr lang="es-CO" dirty="0" err="1"/>
              <a:t>built</a:t>
            </a:r>
            <a:r>
              <a:rPr lang="es-CO" dirty="0"/>
              <a:t> </a:t>
            </a:r>
            <a:r>
              <a:rPr lang="es-CO" dirty="0" err="1"/>
              <a:t>its</a:t>
            </a:r>
            <a:r>
              <a:rPr lang="es-CO" dirty="0"/>
              <a:t> </a:t>
            </a:r>
            <a:r>
              <a:rPr lang="es-CO" dirty="0" err="1"/>
              <a:t>way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abundant</a:t>
            </a:r>
            <a:r>
              <a:rPr lang="es-CO" dirty="0"/>
              <a:t> </a:t>
            </a:r>
            <a:r>
              <a:rPr lang="es-CO" dirty="0" err="1"/>
              <a:t>housing</a:t>
            </a:r>
            <a:r>
              <a:rPr lang="es-CO" dirty="0"/>
              <a:t>. Recuperado el 14 de septiembre de 2018, de </a:t>
            </a:r>
            <a:r>
              <a:rPr lang="es-CO" dirty="0">
                <a:hlinkClick r:id="rId3"/>
              </a:rPr>
              <a:t>https://jamesjgleeson.wordpress.com/2018/02/19/how-tokyo-built-its-way-to-abundant-housing/</a:t>
            </a:r>
            <a:endParaRPr lang="es-CO" dirty="0"/>
          </a:p>
          <a:p>
            <a:r>
              <a:rPr lang="es-CO" dirty="0"/>
              <a:t>Vergara Vidal, J. E. (2017). </a:t>
            </a:r>
            <a:r>
              <a:rPr lang="es-CO" dirty="0" err="1"/>
              <a:t>Verticalización</a:t>
            </a:r>
            <a:r>
              <a:rPr lang="es-CO" dirty="0"/>
              <a:t>. La edificación en altura en la Región Metropolitana de Santiago (1990-2014). </a:t>
            </a:r>
            <a:r>
              <a:rPr lang="es-CO" i="1" dirty="0"/>
              <a:t>Revista INVI</a:t>
            </a:r>
            <a:r>
              <a:rPr lang="es-CO" dirty="0"/>
              <a:t>, </a:t>
            </a:r>
            <a:r>
              <a:rPr lang="es-CO" i="1" dirty="0"/>
              <a:t>32</a:t>
            </a:r>
            <a:r>
              <a:rPr lang="es-CO" dirty="0"/>
              <a:t>(90), 9–49. </a:t>
            </a:r>
          </a:p>
        </p:txBody>
      </p:sp>
    </p:spTree>
    <p:extLst>
      <p:ext uri="{BB962C8B-B14F-4D97-AF65-F5344CB8AC3E}">
        <p14:creationId xmlns:p14="http://schemas.microsoft.com/office/powerpoint/2010/main" val="1831694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874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26314"/>
            <a:ext cx="3910987" cy="874639"/>
          </a:xfrm>
        </p:spPr>
      </p:pic>
      <p:sp>
        <p:nvSpPr>
          <p:cNvPr id="8" name="Rectángulo 7"/>
          <p:cNvSpPr/>
          <p:nvPr/>
        </p:nvSpPr>
        <p:spPr>
          <a:xfrm>
            <a:off x="0" y="6427694"/>
            <a:ext cx="9144000" cy="430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37881" y="66425"/>
            <a:ext cx="4993217" cy="741207"/>
          </a:xfrm>
        </p:spPr>
        <p:txBody>
          <a:bodyPr>
            <a:noAutofit/>
          </a:bodyPr>
          <a:lstStyle/>
          <a:p>
            <a:pPr algn="ctr"/>
            <a:r>
              <a:rPr lang="es-CO" sz="2300" b="1" dirty="0"/>
              <a:t>1. Introducción, marco teórico y objetivos</a:t>
            </a:r>
            <a:endParaRPr lang="es-CO" sz="2300" dirty="0"/>
          </a:p>
        </p:txBody>
      </p:sp>
      <p:sp>
        <p:nvSpPr>
          <p:cNvPr id="11" name="Marcador de contenido 5"/>
          <p:cNvSpPr txBox="1">
            <a:spLocks/>
          </p:cNvSpPr>
          <p:nvPr/>
        </p:nvSpPr>
        <p:spPr>
          <a:xfrm>
            <a:off x="628650" y="967378"/>
            <a:ext cx="3886200" cy="536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…</a:t>
            </a:r>
          </a:p>
        </p:txBody>
      </p:sp>
      <p:sp>
        <p:nvSpPr>
          <p:cNvPr id="12" name="Marcador de contenido 6"/>
          <p:cNvSpPr txBox="1">
            <a:spLocks/>
          </p:cNvSpPr>
          <p:nvPr/>
        </p:nvSpPr>
        <p:spPr>
          <a:xfrm>
            <a:off x="4629150" y="967378"/>
            <a:ext cx="3886200" cy="53669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85257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874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26314"/>
            <a:ext cx="3910987" cy="874639"/>
          </a:xfrm>
        </p:spPr>
      </p:pic>
      <p:sp>
        <p:nvSpPr>
          <p:cNvPr id="8" name="Rectángulo 7"/>
          <p:cNvSpPr/>
          <p:nvPr/>
        </p:nvSpPr>
        <p:spPr>
          <a:xfrm>
            <a:off x="0" y="6427694"/>
            <a:ext cx="9144000" cy="430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37881" y="66425"/>
            <a:ext cx="4993217" cy="741207"/>
          </a:xfrm>
        </p:spPr>
        <p:txBody>
          <a:bodyPr>
            <a:noAutofit/>
          </a:bodyPr>
          <a:lstStyle/>
          <a:p>
            <a:pPr algn="ctr"/>
            <a:endParaRPr lang="es-CO" sz="3200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628650" y="967378"/>
            <a:ext cx="7886700" cy="536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18652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874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26314"/>
            <a:ext cx="3910987" cy="874639"/>
          </a:xfrm>
        </p:spPr>
      </p:pic>
      <p:sp>
        <p:nvSpPr>
          <p:cNvPr id="8" name="Rectángulo 7"/>
          <p:cNvSpPr/>
          <p:nvPr/>
        </p:nvSpPr>
        <p:spPr>
          <a:xfrm>
            <a:off x="0" y="6427694"/>
            <a:ext cx="9144000" cy="430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37881" y="66425"/>
            <a:ext cx="4993217" cy="741207"/>
          </a:xfrm>
        </p:spPr>
        <p:txBody>
          <a:bodyPr/>
          <a:lstStyle/>
          <a:p>
            <a:pPr algn="ctr"/>
            <a:r>
              <a:rPr lang="es-CO" dirty="0"/>
              <a:t>Contenido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628650" y="967378"/>
            <a:ext cx="7886700" cy="536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s-CO" dirty="0"/>
              <a:t>Introducción, marco teórico y objetivos </a:t>
            </a:r>
          </a:p>
          <a:p>
            <a:pPr marL="457200" indent="-457200">
              <a:buFont typeface="+mj-lt"/>
              <a:buAutoNum type="arabicPeriod"/>
            </a:pPr>
            <a:r>
              <a:rPr lang="es-CO" dirty="0"/>
              <a:t>Fuentes de información y metodología</a:t>
            </a:r>
            <a:r>
              <a:rPr lang="x-none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CO" dirty="0"/>
              <a:t>Importancia y localización del redesarrollo en Bogotá</a:t>
            </a:r>
          </a:p>
          <a:p>
            <a:pPr marL="457200" indent="-457200">
              <a:buFont typeface="+mj-lt"/>
              <a:buAutoNum type="arabicPeriod"/>
            </a:pPr>
            <a:r>
              <a:rPr lang="es-CO" dirty="0"/>
              <a:t>Determinantes del redesarrollo </a:t>
            </a:r>
          </a:p>
          <a:p>
            <a:pPr marL="457200" indent="-457200">
              <a:buFont typeface="+mj-lt"/>
              <a:buAutoNum type="arabicPeriod"/>
            </a:pPr>
            <a:r>
              <a:rPr lang="es-CO" dirty="0"/>
              <a:t>Conclusiones </a:t>
            </a:r>
          </a:p>
        </p:txBody>
      </p:sp>
    </p:spTree>
    <p:extLst>
      <p:ext uri="{BB962C8B-B14F-4D97-AF65-F5344CB8AC3E}">
        <p14:creationId xmlns:p14="http://schemas.microsoft.com/office/powerpoint/2010/main" val="3471679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874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26314"/>
            <a:ext cx="3910987" cy="874639"/>
          </a:xfrm>
        </p:spPr>
      </p:pic>
      <p:sp>
        <p:nvSpPr>
          <p:cNvPr id="8" name="Rectángulo 7"/>
          <p:cNvSpPr/>
          <p:nvPr/>
        </p:nvSpPr>
        <p:spPr>
          <a:xfrm>
            <a:off x="0" y="6427694"/>
            <a:ext cx="9144000" cy="430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37881" y="66425"/>
            <a:ext cx="4993217" cy="741207"/>
          </a:xfrm>
        </p:spPr>
        <p:txBody>
          <a:bodyPr>
            <a:noAutofit/>
          </a:bodyPr>
          <a:lstStyle/>
          <a:p>
            <a:pPr algn="ctr"/>
            <a:r>
              <a:rPr lang="es-CO" sz="3200" dirty="0"/>
              <a:t>1. Introducción, marco teórico y objetivos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628650" y="1258330"/>
            <a:ext cx="7886700" cy="5045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s-CO" dirty="0"/>
              <a:t>Redesarrollo inmobiliario: construcción de nuevas edificaciones mediante la demolición de antiguas y la construcción de nuevas edificaciones en el mismo lote</a:t>
            </a:r>
          </a:p>
          <a:p>
            <a:pPr marL="800100" lvl="1" indent="-342900">
              <a:buClr>
                <a:schemeClr val="accent2"/>
              </a:buClr>
            </a:pPr>
            <a:r>
              <a:rPr lang="es-CO" dirty="0"/>
              <a:t>Importancia/interés creciente en ciudades consolidadas (construcción de la ciudad sobre la ciudad) </a:t>
            </a:r>
          </a:p>
          <a:p>
            <a:pPr marL="800100" lvl="1" indent="-342900">
              <a:buClr>
                <a:schemeClr val="accent2"/>
              </a:buClr>
            </a:pPr>
            <a:r>
              <a:rPr lang="es-CO" dirty="0"/>
              <a:t>Fenómeno visible en Bogotá para el observador interesado</a:t>
            </a:r>
          </a:p>
          <a:p>
            <a:pPr marL="1257300" lvl="2" indent="-342900">
              <a:buClr>
                <a:schemeClr val="accent2"/>
              </a:buClr>
            </a:pPr>
            <a:r>
              <a:rPr lang="es-CO" dirty="0"/>
              <a:t>Pero no se cuenta con estimación de su importancia y localización</a:t>
            </a:r>
          </a:p>
          <a:p>
            <a:pPr marL="342900" indent="-342900"/>
            <a:r>
              <a:rPr lang="es-CO" dirty="0"/>
              <a:t>‘</a:t>
            </a:r>
            <a:r>
              <a:rPr lang="es-CO" dirty="0" err="1"/>
              <a:t>Verticalización</a:t>
            </a:r>
            <a:r>
              <a:rPr lang="es-CO" dirty="0"/>
              <a:t>’ de ciudades latinoamericanas</a:t>
            </a:r>
          </a:p>
          <a:p>
            <a:pPr marL="800100" lvl="1" indent="-342900">
              <a:buClr>
                <a:schemeClr val="accent2"/>
              </a:buClr>
            </a:pPr>
            <a:r>
              <a:rPr lang="es-CO" dirty="0"/>
              <a:t>Lima (</a:t>
            </a:r>
            <a:r>
              <a:rPr lang="es-CO" dirty="0" err="1"/>
              <a:t>Bensús</a:t>
            </a:r>
            <a:r>
              <a:rPr lang="es-CO" dirty="0"/>
              <a:t> Talavera, 2018) – 80% de nuevas viviendas son tipo apartamento (durante auge 2006 -&gt;)</a:t>
            </a:r>
          </a:p>
          <a:p>
            <a:pPr marL="800100" lvl="1" indent="-342900">
              <a:buClr>
                <a:schemeClr val="accent2"/>
              </a:buClr>
            </a:pPr>
            <a:r>
              <a:rPr lang="es-CO" dirty="0"/>
              <a:t>Santiago (Contreras, 2011) (Vergara, 2017) – construcción en altura en centro ligado a subsidio para centro y difusión  espacial de la construcción en altura</a:t>
            </a:r>
          </a:p>
          <a:p>
            <a:pPr marL="800100" lvl="1" indent="-342900">
              <a:buClr>
                <a:schemeClr val="accent2"/>
              </a:buClr>
            </a:pPr>
            <a:r>
              <a:rPr lang="es-CO" dirty="0"/>
              <a:t>Santa Fe (Fedele &amp; Martínez, 2015) – desarrollo en altura ligado en zona central durante auge inmobiliario  </a:t>
            </a:r>
          </a:p>
          <a:p>
            <a:pPr marL="800100" lvl="1" indent="-342900">
              <a:buClr>
                <a:schemeClr val="accent2"/>
              </a:buClr>
            </a:pPr>
            <a:r>
              <a:rPr lang="es-CO" dirty="0"/>
              <a:t>Bogotá (Montenegro, 2018) – edificios de oficinas, desarrollo según norma urbana (alturas mayores antes de 1980 y luego de 2014 –decreto 562-)</a:t>
            </a:r>
          </a:p>
        </p:txBody>
      </p:sp>
    </p:spTree>
    <p:extLst>
      <p:ext uri="{BB962C8B-B14F-4D97-AF65-F5344CB8AC3E}">
        <p14:creationId xmlns:p14="http://schemas.microsoft.com/office/powerpoint/2010/main" val="34350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874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26314"/>
            <a:ext cx="3910987" cy="874639"/>
          </a:xfrm>
        </p:spPr>
      </p:pic>
      <p:sp>
        <p:nvSpPr>
          <p:cNvPr id="8" name="Rectángulo 7"/>
          <p:cNvSpPr/>
          <p:nvPr/>
        </p:nvSpPr>
        <p:spPr>
          <a:xfrm>
            <a:off x="0" y="6427694"/>
            <a:ext cx="9144000" cy="430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37881" y="66425"/>
            <a:ext cx="4993217" cy="741207"/>
          </a:xfrm>
        </p:spPr>
        <p:txBody>
          <a:bodyPr>
            <a:noAutofit/>
          </a:bodyPr>
          <a:lstStyle/>
          <a:p>
            <a:pPr algn="ctr"/>
            <a:r>
              <a:rPr lang="es-CO" sz="3200" dirty="0"/>
              <a:t>1. Introducción, marco teórico y objetivos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628650" y="967378"/>
            <a:ext cx="7886700" cy="53669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dirty="0"/>
              <a:t>Teoría de la renta del suelo</a:t>
            </a:r>
          </a:p>
          <a:p>
            <a:pPr marL="342900" indent="-342900"/>
            <a:r>
              <a:rPr lang="es-CO" dirty="0"/>
              <a:t>Precio, destino e intensidad de uso del suelo se derivan de condiciones especificas de su localización </a:t>
            </a:r>
          </a:p>
          <a:p>
            <a:pPr marL="800100" lvl="1" indent="-342900">
              <a:buClr>
                <a:schemeClr val="accent2"/>
              </a:buClr>
            </a:pPr>
            <a:r>
              <a:rPr lang="es-CO" sz="1900" dirty="0"/>
              <a:t>En el caso urbano principal diferencia entre localizaciones son rentas secundarias (precio de venta del espacio construido)</a:t>
            </a:r>
          </a:p>
          <a:p>
            <a:pPr marL="342900" indent="-342900"/>
            <a:r>
              <a:rPr lang="es-CO" dirty="0"/>
              <a:t>Redesarrollo como costo adicional de proyecto (demolición) que se puede asumir solo cuando precio de venta final es elevado</a:t>
            </a:r>
          </a:p>
          <a:p>
            <a:pPr marL="800100" lvl="1" indent="-342900">
              <a:lnSpc>
                <a:spcPct val="100000"/>
              </a:lnSpc>
              <a:buClr>
                <a:schemeClr val="accent2"/>
              </a:buClr>
            </a:pPr>
            <a:r>
              <a:rPr lang="es-CO" sz="1900" dirty="0"/>
              <a:t>Lógica similar a construcción en altura (renta diferencial tipo-2)</a:t>
            </a:r>
          </a:p>
          <a:p>
            <a:pPr marL="342900" indent="-342900"/>
            <a:r>
              <a:rPr lang="es-CO" dirty="0"/>
              <a:t>Para que propietario del suelo esté interesado en proyecto, valor del suelo resultante de redesarrollo debe ser mayor al valor actual del espacio construido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5668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874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26314"/>
            <a:ext cx="3910987" cy="874639"/>
          </a:xfrm>
        </p:spPr>
      </p:pic>
      <p:sp>
        <p:nvSpPr>
          <p:cNvPr id="8" name="Rectángulo 7"/>
          <p:cNvSpPr/>
          <p:nvPr/>
        </p:nvSpPr>
        <p:spPr>
          <a:xfrm>
            <a:off x="0" y="6427694"/>
            <a:ext cx="9144000" cy="430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37881" y="66425"/>
            <a:ext cx="4993217" cy="741207"/>
          </a:xfrm>
        </p:spPr>
        <p:txBody>
          <a:bodyPr>
            <a:noAutofit/>
          </a:bodyPr>
          <a:lstStyle/>
          <a:p>
            <a:pPr algn="ctr"/>
            <a:r>
              <a:rPr lang="es-CO" sz="2000" b="1" dirty="0"/>
              <a:t>1. Introducción, marco teórico y objetivos</a:t>
            </a:r>
            <a:br>
              <a:rPr lang="es-CO" sz="2000" b="1" dirty="0"/>
            </a:br>
            <a:r>
              <a:rPr lang="es-CO" sz="2000" dirty="0"/>
              <a:t>Ejemplo numérico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4862513" y="939800"/>
            <a:ext cx="3887787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865688" y="942975"/>
            <a:ext cx="3881437" cy="5213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4" name="Freeform 6"/>
          <p:cNvSpPr>
            <a:spLocks noEditPoints="1"/>
          </p:cNvSpPr>
          <p:nvPr/>
        </p:nvSpPr>
        <p:spPr bwMode="auto">
          <a:xfrm>
            <a:off x="5702299" y="1057275"/>
            <a:ext cx="3317875" cy="2936875"/>
          </a:xfrm>
          <a:custGeom>
            <a:avLst/>
            <a:gdLst>
              <a:gd name="T0" fmla="*/ 0 w 1844"/>
              <a:gd name="T1" fmla="*/ 1845 h 1850"/>
              <a:gd name="T2" fmla="*/ 1844 w 1844"/>
              <a:gd name="T3" fmla="*/ 1845 h 1850"/>
              <a:gd name="T4" fmla="*/ 1844 w 1844"/>
              <a:gd name="T5" fmla="*/ 1850 h 1850"/>
              <a:gd name="T6" fmla="*/ 0 w 1844"/>
              <a:gd name="T7" fmla="*/ 1850 h 1850"/>
              <a:gd name="T8" fmla="*/ 0 w 1844"/>
              <a:gd name="T9" fmla="*/ 1845 h 1850"/>
              <a:gd name="T10" fmla="*/ 0 w 1844"/>
              <a:gd name="T11" fmla="*/ 1581 h 1850"/>
              <a:gd name="T12" fmla="*/ 1844 w 1844"/>
              <a:gd name="T13" fmla="*/ 1581 h 1850"/>
              <a:gd name="T14" fmla="*/ 1844 w 1844"/>
              <a:gd name="T15" fmla="*/ 1586 h 1850"/>
              <a:gd name="T16" fmla="*/ 0 w 1844"/>
              <a:gd name="T17" fmla="*/ 1586 h 1850"/>
              <a:gd name="T18" fmla="*/ 0 w 1844"/>
              <a:gd name="T19" fmla="*/ 1581 h 1850"/>
              <a:gd name="T20" fmla="*/ 0 w 1844"/>
              <a:gd name="T21" fmla="*/ 1318 h 1850"/>
              <a:gd name="T22" fmla="*/ 1844 w 1844"/>
              <a:gd name="T23" fmla="*/ 1318 h 1850"/>
              <a:gd name="T24" fmla="*/ 1844 w 1844"/>
              <a:gd name="T25" fmla="*/ 1323 h 1850"/>
              <a:gd name="T26" fmla="*/ 0 w 1844"/>
              <a:gd name="T27" fmla="*/ 1323 h 1850"/>
              <a:gd name="T28" fmla="*/ 0 w 1844"/>
              <a:gd name="T29" fmla="*/ 1318 h 1850"/>
              <a:gd name="T30" fmla="*/ 0 w 1844"/>
              <a:gd name="T31" fmla="*/ 1054 h 1850"/>
              <a:gd name="T32" fmla="*/ 1844 w 1844"/>
              <a:gd name="T33" fmla="*/ 1054 h 1850"/>
              <a:gd name="T34" fmla="*/ 1844 w 1844"/>
              <a:gd name="T35" fmla="*/ 1059 h 1850"/>
              <a:gd name="T36" fmla="*/ 0 w 1844"/>
              <a:gd name="T37" fmla="*/ 1059 h 1850"/>
              <a:gd name="T38" fmla="*/ 0 w 1844"/>
              <a:gd name="T39" fmla="*/ 1054 h 1850"/>
              <a:gd name="T40" fmla="*/ 0 w 1844"/>
              <a:gd name="T41" fmla="*/ 791 h 1850"/>
              <a:gd name="T42" fmla="*/ 1844 w 1844"/>
              <a:gd name="T43" fmla="*/ 791 h 1850"/>
              <a:gd name="T44" fmla="*/ 1844 w 1844"/>
              <a:gd name="T45" fmla="*/ 796 h 1850"/>
              <a:gd name="T46" fmla="*/ 0 w 1844"/>
              <a:gd name="T47" fmla="*/ 796 h 1850"/>
              <a:gd name="T48" fmla="*/ 0 w 1844"/>
              <a:gd name="T49" fmla="*/ 791 h 1850"/>
              <a:gd name="T50" fmla="*/ 0 w 1844"/>
              <a:gd name="T51" fmla="*/ 527 h 1850"/>
              <a:gd name="T52" fmla="*/ 1844 w 1844"/>
              <a:gd name="T53" fmla="*/ 527 h 1850"/>
              <a:gd name="T54" fmla="*/ 1844 w 1844"/>
              <a:gd name="T55" fmla="*/ 532 h 1850"/>
              <a:gd name="T56" fmla="*/ 0 w 1844"/>
              <a:gd name="T57" fmla="*/ 532 h 1850"/>
              <a:gd name="T58" fmla="*/ 0 w 1844"/>
              <a:gd name="T59" fmla="*/ 527 h 1850"/>
              <a:gd name="T60" fmla="*/ 0 w 1844"/>
              <a:gd name="T61" fmla="*/ 263 h 1850"/>
              <a:gd name="T62" fmla="*/ 1844 w 1844"/>
              <a:gd name="T63" fmla="*/ 263 h 1850"/>
              <a:gd name="T64" fmla="*/ 1844 w 1844"/>
              <a:gd name="T65" fmla="*/ 268 h 1850"/>
              <a:gd name="T66" fmla="*/ 0 w 1844"/>
              <a:gd name="T67" fmla="*/ 268 h 1850"/>
              <a:gd name="T68" fmla="*/ 0 w 1844"/>
              <a:gd name="T69" fmla="*/ 263 h 1850"/>
              <a:gd name="T70" fmla="*/ 0 w 1844"/>
              <a:gd name="T71" fmla="*/ 0 h 1850"/>
              <a:gd name="T72" fmla="*/ 1844 w 1844"/>
              <a:gd name="T73" fmla="*/ 0 h 1850"/>
              <a:gd name="T74" fmla="*/ 1844 w 1844"/>
              <a:gd name="T75" fmla="*/ 5 h 1850"/>
              <a:gd name="T76" fmla="*/ 0 w 1844"/>
              <a:gd name="T77" fmla="*/ 5 h 1850"/>
              <a:gd name="T78" fmla="*/ 0 w 1844"/>
              <a:gd name="T79" fmla="*/ 0 h 1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44" h="1850">
                <a:moveTo>
                  <a:pt x="0" y="1845"/>
                </a:moveTo>
                <a:lnTo>
                  <a:pt x="1844" y="1845"/>
                </a:lnTo>
                <a:lnTo>
                  <a:pt x="1844" y="1850"/>
                </a:lnTo>
                <a:lnTo>
                  <a:pt x="0" y="1850"/>
                </a:lnTo>
                <a:lnTo>
                  <a:pt x="0" y="1845"/>
                </a:lnTo>
                <a:close/>
                <a:moveTo>
                  <a:pt x="0" y="1581"/>
                </a:moveTo>
                <a:lnTo>
                  <a:pt x="1844" y="1581"/>
                </a:lnTo>
                <a:lnTo>
                  <a:pt x="1844" y="1586"/>
                </a:lnTo>
                <a:lnTo>
                  <a:pt x="0" y="1586"/>
                </a:lnTo>
                <a:lnTo>
                  <a:pt x="0" y="1581"/>
                </a:lnTo>
                <a:close/>
                <a:moveTo>
                  <a:pt x="0" y="1318"/>
                </a:moveTo>
                <a:lnTo>
                  <a:pt x="1844" y="1318"/>
                </a:lnTo>
                <a:lnTo>
                  <a:pt x="1844" y="1323"/>
                </a:lnTo>
                <a:lnTo>
                  <a:pt x="0" y="1323"/>
                </a:lnTo>
                <a:lnTo>
                  <a:pt x="0" y="1318"/>
                </a:lnTo>
                <a:close/>
                <a:moveTo>
                  <a:pt x="0" y="1054"/>
                </a:moveTo>
                <a:lnTo>
                  <a:pt x="1844" y="1054"/>
                </a:lnTo>
                <a:lnTo>
                  <a:pt x="1844" y="1059"/>
                </a:lnTo>
                <a:lnTo>
                  <a:pt x="0" y="1059"/>
                </a:lnTo>
                <a:lnTo>
                  <a:pt x="0" y="1054"/>
                </a:lnTo>
                <a:close/>
                <a:moveTo>
                  <a:pt x="0" y="791"/>
                </a:moveTo>
                <a:lnTo>
                  <a:pt x="1844" y="791"/>
                </a:lnTo>
                <a:lnTo>
                  <a:pt x="1844" y="796"/>
                </a:lnTo>
                <a:lnTo>
                  <a:pt x="0" y="796"/>
                </a:lnTo>
                <a:lnTo>
                  <a:pt x="0" y="791"/>
                </a:lnTo>
                <a:close/>
                <a:moveTo>
                  <a:pt x="0" y="527"/>
                </a:moveTo>
                <a:lnTo>
                  <a:pt x="1844" y="527"/>
                </a:lnTo>
                <a:lnTo>
                  <a:pt x="1844" y="532"/>
                </a:lnTo>
                <a:lnTo>
                  <a:pt x="0" y="532"/>
                </a:lnTo>
                <a:lnTo>
                  <a:pt x="0" y="527"/>
                </a:lnTo>
                <a:close/>
                <a:moveTo>
                  <a:pt x="0" y="263"/>
                </a:moveTo>
                <a:lnTo>
                  <a:pt x="1844" y="263"/>
                </a:lnTo>
                <a:lnTo>
                  <a:pt x="1844" y="268"/>
                </a:lnTo>
                <a:lnTo>
                  <a:pt x="0" y="268"/>
                </a:lnTo>
                <a:lnTo>
                  <a:pt x="0" y="263"/>
                </a:lnTo>
                <a:close/>
                <a:moveTo>
                  <a:pt x="0" y="0"/>
                </a:moveTo>
                <a:lnTo>
                  <a:pt x="1844" y="0"/>
                </a:lnTo>
                <a:lnTo>
                  <a:pt x="1844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5702300" y="4403725"/>
            <a:ext cx="2927350" cy="7938"/>
          </a:xfrm>
          <a:prstGeom prst="rect">
            <a:avLst/>
          </a:pr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5492750" y="4346575"/>
            <a:ext cx="182562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$ 0</a:t>
            </a: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4984750" y="3925888"/>
            <a:ext cx="7254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$ 2 000 000 000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4984750" y="3506788"/>
            <a:ext cx="7254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$ 4 000 000 000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4984750" y="3089275"/>
            <a:ext cx="7254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$ 6 000 000 000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4984750" y="2670175"/>
            <a:ext cx="7254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$ 8 000 000 000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4937125" y="2254250"/>
            <a:ext cx="7747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$ 10 000 000 000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4937125" y="1833563"/>
            <a:ext cx="7747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$ 12 000 000 000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4937125" y="1417638"/>
            <a:ext cx="7747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$ 14 000 000 000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4937125" y="996950"/>
            <a:ext cx="7747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$ 16 000 000 000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6191779" y="4471988"/>
            <a:ext cx="87043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800" dirty="0">
                <a:solidFill>
                  <a:srgbClr val="595959"/>
                </a:solidFill>
                <a:latin typeface="Calibri" panose="020F0502020204030204" pitchFamily="34" charset="0"/>
              </a:rPr>
              <a:t>Precio </a:t>
            </a:r>
            <a:r>
              <a:rPr lang="es-CO" sz="800" dirty="0" err="1">
                <a:solidFill>
                  <a:srgbClr val="595959"/>
                </a:solidFill>
                <a:latin typeface="Calibri" panose="020F0502020204030204" pitchFamily="34" charset="0"/>
              </a:rPr>
              <a:t>Viv</a:t>
            </a:r>
            <a:r>
              <a:rPr lang="es-CO" sz="800" dirty="0">
                <a:solidFill>
                  <a:srgbClr val="595959"/>
                </a:solidFill>
                <a:latin typeface="Calibri" panose="020F0502020204030204" pitchFamily="34" charset="0"/>
              </a:rPr>
              <a:t>. 4’500.000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7439026" y="4932893"/>
            <a:ext cx="52387" cy="52388"/>
          </a:xfrm>
          <a:prstGeom prst="rect">
            <a:avLst/>
          </a:prstGeom>
          <a:solidFill>
            <a:srgbClr val="93A9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7515226" y="4897968"/>
            <a:ext cx="1090612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Precio vivienda existente</a:t>
            </a: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5745696" y="4903788"/>
            <a:ext cx="52387" cy="52388"/>
          </a:xfrm>
          <a:prstGeom prst="rect">
            <a:avLst/>
          </a:pr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5821896" y="4867275"/>
            <a:ext cx="87312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Ventas proyecto [1]</a:t>
            </a: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5745696" y="5083175"/>
            <a:ext cx="52387" cy="53975"/>
          </a:xfrm>
          <a:prstGeom prst="rect">
            <a:avLst/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5821896" y="5046663"/>
            <a:ext cx="88423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Costos construcción</a:t>
            </a: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5745696" y="5265738"/>
            <a:ext cx="52387" cy="52388"/>
          </a:xfrm>
          <a:prstGeom prst="rect">
            <a:avLst/>
          </a:prstGeom>
          <a:solidFill>
            <a:srgbClr val="F796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5821896" y="5227638"/>
            <a:ext cx="155575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Costos administrativos (10% ventas)</a:t>
            </a: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5745696" y="5446713"/>
            <a:ext cx="52387" cy="53975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5821896" y="5408613"/>
            <a:ext cx="160337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Costos comercialización (10% ventas)</a:t>
            </a: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5745696" y="5627688"/>
            <a:ext cx="52387" cy="53975"/>
          </a:xfrm>
          <a:prstGeom prst="rect">
            <a:avLst/>
          </a:prstGeom>
          <a:solidFill>
            <a:srgbClr val="D193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5821896" y="5592763"/>
            <a:ext cx="73417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Costo Demolición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5745696" y="5810250"/>
            <a:ext cx="52387" cy="52388"/>
          </a:xfrm>
          <a:prstGeom prst="rect">
            <a:avLst/>
          </a:prstGeom>
          <a:solidFill>
            <a:srgbClr val="9BB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5821896" y="5773738"/>
            <a:ext cx="103187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Margen ganancia (15%)</a:t>
            </a: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5745696" y="5991225"/>
            <a:ext cx="52387" cy="52388"/>
          </a:xfrm>
          <a:prstGeom prst="rect">
            <a:avLst/>
          </a:prstGeom>
          <a:pattFill prst="ltDnDiag">
            <a:fgClr>
              <a:srgbClr val="000000"/>
            </a:fgClr>
            <a:bgClr>
              <a:schemeClr val="bg1"/>
            </a:bgClr>
          </a:patt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5821896" y="5953125"/>
            <a:ext cx="12461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Precio residual suelo [1] - [2]</a:t>
            </a: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4865688" y="942975"/>
            <a:ext cx="4154487" cy="5213350"/>
          </a:xfrm>
          <a:prstGeom prst="rect">
            <a:avLst/>
          </a:prstGeom>
          <a:noFill/>
          <a:ln w="7938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3" name="Rectangle 25"/>
          <p:cNvSpPr>
            <a:spLocks noChangeArrowheads="1"/>
          </p:cNvSpPr>
          <p:nvPr/>
        </p:nvSpPr>
        <p:spPr bwMode="auto">
          <a:xfrm>
            <a:off x="7744354" y="4471988"/>
            <a:ext cx="87043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800" dirty="0">
                <a:solidFill>
                  <a:srgbClr val="595959"/>
                </a:solidFill>
                <a:latin typeface="Calibri" panose="020F0502020204030204" pitchFamily="34" charset="0"/>
              </a:rPr>
              <a:t>Precio </a:t>
            </a:r>
            <a:r>
              <a:rPr lang="es-CO" sz="800" dirty="0" err="1">
                <a:solidFill>
                  <a:srgbClr val="595959"/>
                </a:solidFill>
                <a:latin typeface="Calibri" panose="020F0502020204030204" pitchFamily="34" charset="0"/>
              </a:rPr>
              <a:t>Viv</a:t>
            </a:r>
            <a:r>
              <a:rPr lang="es-CO" sz="800" dirty="0">
                <a:solidFill>
                  <a:srgbClr val="595959"/>
                </a:solidFill>
                <a:latin typeface="Calibri" panose="020F0502020204030204" pitchFamily="34" charset="0"/>
              </a:rPr>
              <a:t>. 5’500.000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4" name="Tabla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565480"/>
              </p:ext>
            </p:extLst>
          </p:nvPr>
        </p:nvGraphicFramePr>
        <p:xfrm>
          <a:off x="927100" y="1266825"/>
          <a:ext cx="2978150" cy="13335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2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Área terreno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400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Área vivienda existente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+mj-lt"/>
                        </a:rPr>
                        <a:t>350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Proyecto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+mj-lt"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 err="1">
                          <a:effectLst/>
                          <a:latin typeface="+mj-lt"/>
                        </a:rPr>
                        <a:t>Num</a:t>
                      </a:r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. viviendas (6 pisos x 4 aptos c/u)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+mj-lt"/>
                        </a:rPr>
                        <a:t>24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Área x Vivienda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+mj-lt"/>
                        </a:rPr>
                        <a:t>90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Costo construcción x m2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$ 2 100 000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Costo demolición x m2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$ 250 000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011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874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26314"/>
            <a:ext cx="3910987" cy="874639"/>
          </a:xfrm>
        </p:spPr>
      </p:pic>
      <p:sp>
        <p:nvSpPr>
          <p:cNvPr id="8" name="Rectángulo 7"/>
          <p:cNvSpPr/>
          <p:nvPr/>
        </p:nvSpPr>
        <p:spPr>
          <a:xfrm>
            <a:off x="0" y="6427694"/>
            <a:ext cx="9144000" cy="430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37881" y="66425"/>
            <a:ext cx="4993217" cy="741207"/>
          </a:xfrm>
        </p:spPr>
        <p:txBody>
          <a:bodyPr>
            <a:noAutofit/>
          </a:bodyPr>
          <a:lstStyle/>
          <a:p>
            <a:pPr algn="ctr"/>
            <a:r>
              <a:rPr lang="es-CO" sz="2000" b="1" dirty="0"/>
              <a:t>1. Introducción, marco teórico y objetivos</a:t>
            </a:r>
            <a:br>
              <a:rPr lang="es-CO" sz="2000" b="1" dirty="0"/>
            </a:br>
            <a:r>
              <a:rPr lang="es-CO" sz="2000" dirty="0"/>
              <a:t>Ejemplo numérico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4862513" y="939800"/>
            <a:ext cx="3887787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865688" y="942975"/>
            <a:ext cx="3881437" cy="5213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4" name="Freeform 6"/>
          <p:cNvSpPr>
            <a:spLocks noEditPoints="1"/>
          </p:cNvSpPr>
          <p:nvPr/>
        </p:nvSpPr>
        <p:spPr bwMode="auto">
          <a:xfrm>
            <a:off x="5702299" y="1057275"/>
            <a:ext cx="3317875" cy="2936875"/>
          </a:xfrm>
          <a:custGeom>
            <a:avLst/>
            <a:gdLst>
              <a:gd name="T0" fmla="*/ 0 w 1844"/>
              <a:gd name="T1" fmla="*/ 1845 h 1850"/>
              <a:gd name="T2" fmla="*/ 1844 w 1844"/>
              <a:gd name="T3" fmla="*/ 1845 h 1850"/>
              <a:gd name="T4" fmla="*/ 1844 w 1844"/>
              <a:gd name="T5" fmla="*/ 1850 h 1850"/>
              <a:gd name="T6" fmla="*/ 0 w 1844"/>
              <a:gd name="T7" fmla="*/ 1850 h 1850"/>
              <a:gd name="T8" fmla="*/ 0 w 1844"/>
              <a:gd name="T9" fmla="*/ 1845 h 1850"/>
              <a:gd name="T10" fmla="*/ 0 w 1844"/>
              <a:gd name="T11" fmla="*/ 1581 h 1850"/>
              <a:gd name="T12" fmla="*/ 1844 w 1844"/>
              <a:gd name="T13" fmla="*/ 1581 h 1850"/>
              <a:gd name="T14" fmla="*/ 1844 w 1844"/>
              <a:gd name="T15" fmla="*/ 1586 h 1850"/>
              <a:gd name="T16" fmla="*/ 0 w 1844"/>
              <a:gd name="T17" fmla="*/ 1586 h 1850"/>
              <a:gd name="T18" fmla="*/ 0 w 1844"/>
              <a:gd name="T19" fmla="*/ 1581 h 1850"/>
              <a:gd name="T20" fmla="*/ 0 w 1844"/>
              <a:gd name="T21" fmla="*/ 1318 h 1850"/>
              <a:gd name="T22" fmla="*/ 1844 w 1844"/>
              <a:gd name="T23" fmla="*/ 1318 h 1850"/>
              <a:gd name="T24" fmla="*/ 1844 w 1844"/>
              <a:gd name="T25" fmla="*/ 1323 h 1850"/>
              <a:gd name="T26" fmla="*/ 0 w 1844"/>
              <a:gd name="T27" fmla="*/ 1323 h 1850"/>
              <a:gd name="T28" fmla="*/ 0 w 1844"/>
              <a:gd name="T29" fmla="*/ 1318 h 1850"/>
              <a:gd name="T30" fmla="*/ 0 w 1844"/>
              <a:gd name="T31" fmla="*/ 1054 h 1850"/>
              <a:gd name="T32" fmla="*/ 1844 w 1844"/>
              <a:gd name="T33" fmla="*/ 1054 h 1850"/>
              <a:gd name="T34" fmla="*/ 1844 w 1844"/>
              <a:gd name="T35" fmla="*/ 1059 h 1850"/>
              <a:gd name="T36" fmla="*/ 0 w 1844"/>
              <a:gd name="T37" fmla="*/ 1059 h 1850"/>
              <a:gd name="T38" fmla="*/ 0 w 1844"/>
              <a:gd name="T39" fmla="*/ 1054 h 1850"/>
              <a:gd name="T40" fmla="*/ 0 w 1844"/>
              <a:gd name="T41" fmla="*/ 791 h 1850"/>
              <a:gd name="T42" fmla="*/ 1844 w 1844"/>
              <a:gd name="T43" fmla="*/ 791 h 1850"/>
              <a:gd name="T44" fmla="*/ 1844 w 1844"/>
              <a:gd name="T45" fmla="*/ 796 h 1850"/>
              <a:gd name="T46" fmla="*/ 0 w 1844"/>
              <a:gd name="T47" fmla="*/ 796 h 1850"/>
              <a:gd name="T48" fmla="*/ 0 w 1844"/>
              <a:gd name="T49" fmla="*/ 791 h 1850"/>
              <a:gd name="T50" fmla="*/ 0 w 1844"/>
              <a:gd name="T51" fmla="*/ 527 h 1850"/>
              <a:gd name="T52" fmla="*/ 1844 w 1844"/>
              <a:gd name="T53" fmla="*/ 527 h 1850"/>
              <a:gd name="T54" fmla="*/ 1844 w 1844"/>
              <a:gd name="T55" fmla="*/ 532 h 1850"/>
              <a:gd name="T56" fmla="*/ 0 w 1844"/>
              <a:gd name="T57" fmla="*/ 532 h 1850"/>
              <a:gd name="T58" fmla="*/ 0 w 1844"/>
              <a:gd name="T59" fmla="*/ 527 h 1850"/>
              <a:gd name="T60" fmla="*/ 0 w 1844"/>
              <a:gd name="T61" fmla="*/ 263 h 1850"/>
              <a:gd name="T62" fmla="*/ 1844 w 1844"/>
              <a:gd name="T63" fmla="*/ 263 h 1850"/>
              <a:gd name="T64" fmla="*/ 1844 w 1844"/>
              <a:gd name="T65" fmla="*/ 268 h 1850"/>
              <a:gd name="T66" fmla="*/ 0 w 1844"/>
              <a:gd name="T67" fmla="*/ 268 h 1850"/>
              <a:gd name="T68" fmla="*/ 0 w 1844"/>
              <a:gd name="T69" fmla="*/ 263 h 1850"/>
              <a:gd name="T70" fmla="*/ 0 w 1844"/>
              <a:gd name="T71" fmla="*/ 0 h 1850"/>
              <a:gd name="T72" fmla="*/ 1844 w 1844"/>
              <a:gd name="T73" fmla="*/ 0 h 1850"/>
              <a:gd name="T74" fmla="*/ 1844 w 1844"/>
              <a:gd name="T75" fmla="*/ 5 h 1850"/>
              <a:gd name="T76" fmla="*/ 0 w 1844"/>
              <a:gd name="T77" fmla="*/ 5 h 1850"/>
              <a:gd name="T78" fmla="*/ 0 w 1844"/>
              <a:gd name="T79" fmla="*/ 0 h 1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44" h="1850">
                <a:moveTo>
                  <a:pt x="0" y="1845"/>
                </a:moveTo>
                <a:lnTo>
                  <a:pt x="1844" y="1845"/>
                </a:lnTo>
                <a:lnTo>
                  <a:pt x="1844" y="1850"/>
                </a:lnTo>
                <a:lnTo>
                  <a:pt x="0" y="1850"/>
                </a:lnTo>
                <a:lnTo>
                  <a:pt x="0" y="1845"/>
                </a:lnTo>
                <a:close/>
                <a:moveTo>
                  <a:pt x="0" y="1581"/>
                </a:moveTo>
                <a:lnTo>
                  <a:pt x="1844" y="1581"/>
                </a:lnTo>
                <a:lnTo>
                  <a:pt x="1844" y="1586"/>
                </a:lnTo>
                <a:lnTo>
                  <a:pt x="0" y="1586"/>
                </a:lnTo>
                <a:lnTo>
                  <a:pt x="0" y="1581"/>
                </a:lnTo>
                <a:close/>
                <a:moveTo>
                  <a:pt x="0" y="1318"/>
                </a:moveTo>
                <a:lnTo>
                  <a:pt x="1844" y="1318"/>
                </a:lnTo>
                <a:lnTo>
                  <a:pt x="1844" y="1323"/>
                </a:lnTo>
                <a:lnTo>
                  <a:pt x="0" y="1323"/>
                </a:lnTo>
                <a:lnTo>
                  <a:pt x="0" y="1318"/>
                </a:lnTo>
                <a:close/>
                <a:moveTo>
                  <a:pt x="0" y="1054"/>
                </a:moveTo>
                <a:lnTo>
                  <a:pt x="1844" y="1054"/>
                </a:lnTo>
                <a:lnTo>
                  <a:pt x="1844" y="1059"/>
                </a:lnTo>
                <a:lnTo>
                  <a:pt x="0" y="1059"/>
                </a:lnTo>
                <a:lnTo>
                  <a:pt x="0" y="1054"/>
                </a:lnTo>
                <a:close/>
                <a:moveTo>
                  <a:pt x="0" y="791"/>
                </a:moveTo>
                <a:lnTo>
                  <a:pt x="1844" y="791"/>
                </a:lnTo>
                <a:lnTo>
                  <a:pt x="1844" y="796"/>
                </a:lnTo>
                <a:lnTo>
                  <a:pt x="0" y="796"/>
                </a:lnTo>
                <a:lnTo>
                  <a:pt x="0" y="791"/>
                </a:lnTo>
                <a:close/>
                <a:moveTo>
                  <a:pt x="0" y="527"/>
                </a:moveTo>
                <a:lnTo>
                  <a:pt x="1844" y="527"/>
                </a:lnTo>
                <a:lnTo>
                  <a:pt x="1844" y="532"/>
                </a:lnTo>
                <a:lnTo>
                  <a:pt x="0" y="532"/>
                </a:lnTo>
                <a:lnTo>
                  <a:pt x="0" y="527"/>
                </a:lnTo>
                <a:close/>
                <a:moveTo>
                  <a:pt x="0" y="263"/>
                </a:moveTo>
                <a:lnTo>
                  <a:pt x="1844" y="263"/>
                </a:lnTo>
                <a:lnTo>
                  <a:pt x="1844" y="268"/>
                </a:lnTo>
                <a:lnTo>
                  <a:pt x="0" y="268"/>
                </a:lnTo>
                <a:lnTo>
                  <a:pt x="0" y="263"/>
                </a:lnTo>
                <a:close/>
                <a:moveTo>
                  <a:pt x="0" y="0"/>
                </a:moveTo>
                <a:lnTo>
                  <a:pt x="1844" y="0"/>
                </a:lnTo>
                <a:lnTo>
                  <a:pt x="1844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850989" y="2374900"/>
            <a:ext cx="731837" cy="2033588"/>
          </a:xfrm>
          <a:prstGeom prst="rect">
            <a:avLst/>
          </a:pr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6659030" y="4077494"/>
            <a:ext cx="731837" cy="330200"/>
          </a:xfrm>
          <a:prstGeom prst="rect">
            <a:avLst/>
          </a:prstGeom>
          <a:solidFill>
            <a:srgbClr val="93A9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5702300" y="4403725"/>
            <a:ext cx="2927350" cy="7938"/>
          </a:xfrm>
          <a:prstGeom prst="rect">
            <a:avLst/>
          </a:pr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5492750" y="4346575"/>
            <a:ext cx="182562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$ 0</a:t>
            </a: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4984750" y="3925888"/>
            <a:ext cx="7254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$ 2 000 000 000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4984750" y="3506788"/>
            <a:ext cx="7254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$ 4 000 000 000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4984750" y="3089275"/>
            <a:ext cx="7254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$ 6 000 000 000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4984750" y="2670175"/>
            <a:ext cx="7254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$ 8 000 000 000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4937125" y="2254250"/>
            <a:ext cx="7747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$ 10 000 000 000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4937125" y="1833563"/>
            <a:ext cx="7747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$ 12 000 000 000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4937125" y="1417638"/>
            <a:ext cx="7747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$ 14 000 000 000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4937125" y="996950"/>
            <a:ext cx="7747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$ 16 000 000 000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6191779" y="4471988"/>
            <a:ext cx="87043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800" dirty="0">
                <a:solidFill>
                  <a:srgbClr val="595959"/>
                </a:solidFill>
                <a:latin typeface="Calibri" panose="020F0502020204030204" pitchFamily="34" charset="0"/>
              </a:rPr>
              <a:t>Precio </a:t>
            </a:r>
            <a:r>
              <a:rPr lang="es-CO" sz="800" dirty="0" err="1">
                <a:solidFill>
                  <a:srgbClr val="595959"/>
                </a:solidFill>
                <a:latin typeface="Calibri" panose="020F0502020204030204" pitchFamily="34" charset="0"/>
              </a:rPr>
              <a:t>Viv</a:t>
            </a:r>
            <a:r>
              <a:rPr lang="es-CO" sz="800" dirty="0">
                <a:solidFill>
                  <a:srgbClr val="595959"/>
                </a:solidFill>
                <a:latin typeface="Calibri" panose="020F0502020204030204" pitchFamily="34" charset="0"/>
              </a:rPr>
              <a:t>. 4’500.000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7439026" y="4932893"/>
            <a:ext cx="52387" cy="52388"/>
          </a:xfrm>
          <a:prstGeom prst="rect">
            <a:avLst/>
          </a:prstGeom>
          <a:solidFill>
            <a:srgbClr val="93A9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7515226" y="4897968"/>
            <a:ext cx="1090612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Precio vivienda existente</a:t>
            </a: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5745696" y="4903788"/>
            <a:ext cx="52387" cy="52388"/>
          </a:xfrm>
          <a:prstGeom prst="rect">
            <a:avLst/>
          </a:pr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5821896" y="4867275"/>
            <a:ext cx="87312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Ventas proyecto [1]</a:t>
            </a: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5745696" y="5083175"/>
            <a:ext cx="52387" cy="53975"/>
          </a:xfrm>
          <a:prstGeom prst="rect">
            <a:avLst/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5821896" y="5046663"/>
            <a:ext cx="88423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Costos construcción</a:t>
            </a: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5745696" y="5265738"/>
            <a:ext cx="52387" cy="52388"/>
          </a:xfrm>
          <a:prstGeom prst="rect">
            <a:avLst/>
          </a:prstGeom>
          <a:solidFill>
            <a:srgbClr val="F796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5821896" y="5227638"/>
            <a:ext cx="155575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Costos administrativos (10% ventas)</a:t>
            </a: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5745696" y="5446713"/>
            <a:ext cx="52387" cy="53975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5821896" y="5408613"/>
            <a:ext cx="160337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Costos comercialización (10% ventas)</a:t>
            </a: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5745696" y="5627688"/>
            <a:ext cx="52387" cy="53975"/>
          </a:xfrm>
          <a:prstGeom prst="rect">
            <a:avLst/>
          </a:prstGeom>
          <a:solidFill>
            <a:srgbClr val="D193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5821896" y="5592763"/>
            <a:ext cx="73417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Costo Demolición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5745696" y="5810250"/>
            <a:ext cx="52387" cy="52388"/>
          </a:xfrm>
          <a:prstGeom prst="rect">
            <a:avLst/>
          </a:prstGeom>
          <a:solidFill>
            <a:srgbClr val="9BB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5821896" y="5773738"/>
            <a:ext cx="103187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Margen ganancia (15%)</a:t>
            </a: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5745696" y="5991225"/>
            <a:ext cx="52387" cy="52388"/>
          </a:xfrm>
          <a:prstGeom prst="rect">
            <a:avLst/>
          </a:prstGeom>
          <a:pattFill prst="ltDnDiag">
            <a:fgClr>
              <a:srgbClr val="000000"/>
            </a:fgClr>
            <a:bgClr>
              <a:schemeClr val="bg1"/>
            </a:bgClr>
          </a:patt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5821896" y="5953125"/>
            <a:ext cx="12461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Precio residual suelo [1] - [2]</a:t>
            </a: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4865688" y="942975"/>
            <a:ext cx="4154487" cy="5213350"/>
          </a:xfrm>
          <a:prstGeom prst="rect">
            <a:avLst/>
          </a:prstGeom>
          <a:noFill/>
          <a:ln w="7938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7" name="Rectangle 48"/>
          <p:cNvSpPr>
            <a:spLocks noChangeArrowheads="1"/>
          </p:cNvSpPr>
          <p:nvPr/>
        </p:nvSpPr>
        <p:spPr bwMode="auto">
          <a:xfrm>
            <a:off x="7426876" y="1924050"/>
            <a:ext cx="731838" cy="2490788"/>
          </a:xfrm>
          <a:prstGeom prst="rect">
            <a:avLst/>
          </a:pr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8" name="Rectangle 49"/>
          <p:cNvSpPr>
            <a:spLocks noChangeArrowheads="1"/>
          </p:cNvSpPr>
          <p:nvPr/>
        </p:nvSpPr>
        <p:spPr bwMode="auto">
          <a:xfrm>
            <a:off x="8207923" y="4012671"/>
            <a:ext cx="731838" cy="401638"/>
          </a:xfrm>
          <a:prstGeom prst="rect">
            <a:avLst/>
          </a:prstGeom>
          <a:solidFill>
            <a:srgbClr val="93A9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3" name="Rectangle 25"/>
          <p:cNvSpPr>
            <a:spLocks noChangeArrowheads="1"/>
          </p:cNvSpPr>
          <p:nvPr/>
        </p:nvSpPr>
        <p:spPr bwMode="auto">
          <a:xfrm>
            <a:off x="7744354" y="4471988"/>
            <a:ext cx="87043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800" dirty="0">
                <a:solidFill>
                  <a:srgbClr val="595959"/>
                </a:solidFill>
                <a:latin typeface="Calibri" panose="020F0502020204030204" pitchFamily="34" charset="0"/>
              </a:rPr>
              <a:t>Precio </a:t>
            </a:r>
            <a:r>
              <a:rPr lang="es-CO" sz="800" dirty="0" err="1">
                <a:solidFill>
                  <a:srgbClr val="595959"/>
                </a:solidFill>
                <a:latin typeface="Calibri" panose="020F0502020204030204" pitchFamily="34" charset="0"/>
              </a:rPr>
              <a:t>Viv</a:t>
            </a:r>
            <a:r>
              <a:rPr lang="es-CO" sz="800" dirty="0">
                <a:solidFill>
                  <a:srgbClr val="595959"/>
                </a:solidFill>
                <a:latin typeface="Calibri" panose="020F0502020204030204" pitchFamily="34" charset="0"/>
              </a:rPr>
              <a:t>. 5’500.000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4" name="Tabla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562903"/>
              </p:ext>
            </p:extLst>
          </p:nvPr>
        </p:nvGraphicFramePr>
        <p:xfrm>
          <a:off x="927100" y="1266825"/>
          <a:ext cx="2978150" cy="13335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2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Área terreno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400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Área vivienda existente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+mj-lt"/>
                        </a:rPr>
                        <a:t>350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Proyecto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+mj-lt"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 err="1">
                          <a:effectLst/>
                          <a:latin typeface="+mj-lt"/>
                        </a:rPr>
                        <a:t>Num</a:t>
                      </a:r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. viviendas (6 pisos x 4 aptos c/u)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+mj-lt"/>
                        </a:rPr>
                        <a:t>24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Área x Vivienda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+mj-lt"/>
                        </a:rPr>
                        <a:t>90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Costo construcción x m2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$ 2 100 000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Costo demolición x m2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$ 250 000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6" name="Tabla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475052"/>
              </p:ext>
            </p:extLst>
          </p:nvPr>
        </p:nvGraphicFramePr>
        <p:xfrm>
          <a:off x="202146" y="2959100"/>
          <a:ext cx="4465104" cy="1905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8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Precio vivienda / m2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$ 4 500 000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$ 5 500 000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Precio vivienda existente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u="none" strike="noStrike" dirty="0">
                          <a:effectLst/>
                          <a:latin typeface="+mj-lt"/>
                        </a:rPr>
                        <a:t> $ 1 575 000 000 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u="none" strike="noStrike" dirty="0">
                          <a:effectLst/>
                          <a:latin typeface="+mj-lt"/>
                        </a:rPr>
                        <a:t> $ 1 925 000 000 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Ventas proyecto [1]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$ 9 720 000 000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$ 11 880 000 000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Costos construcción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Costo Demolición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Costos administrativos (10% ventas)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Costos comercialización (10% ventas)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Margen ganancia (15%)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Total costos y ganancia [2]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Precio residual suelo [1] - [2]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652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874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26314"/>
            <a:ext cx="3910987" cy="874639"/>
          </a:xfrm>
        </p:spPr>
      </p:pic>
      <p:sp>
        <p:nvSpPr>
          <p:cNvPr id="8" name="Rectángulo 7"/>
          <p:cNvSpPr/>
          <p:nvPr/>
        </p:nvSpPr>
        <p:spPr>
          <a:xfrm>
            <a:off x="0" y="6427694"/>
            <a:ext cx="9144000" cy="430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37881" y="66425"/>
            <a:ext cx="4993217" cy="741207"/>
          </a:xfrm>
        </p:spPr>
        <p:txBody>
          <a:bodyPr>
            <a:noAutofit/>
          </a:bodyPr>
          <a:lstStyle/>
          <a:p>
            <a:pPr algn="ctr"/>
            <a:r>
              <a:rPr lang="es-CO" sz="2000" b="1" dirty="0"/>
              <a:t>1. Introducción, marco teórico y objetivos</a:t>
            </a:r>
            <a:br>
              <a:rPr lang="es-CO" sz="2000" b="1" dirty="0"/>
            </a:br>
            <a:r>
              <a:rPr lang="es-CO" sz="2000" dirty="0"/>
              <a:t>Ejemplo numérico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4862513" y="939800"/>
            <a:ext cx="3887787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865688" y="942975"/>
            <a:ext cx="3881437" cy="5213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4" name="Freeform 6"/>
          <p:cNvSpPr>
            <a:spLocks noEditPoints="1"/>
          </p:cNvSpPr>
          <p:nvPr/>
        </p:nvSpPr>
        <p:spPr bwMode="auto">
          <a:xfrm>
            <a:off x="5702299" y="1057275"/>
            <a:ext cx="3317875" cy="2936875"/>
          </a:xfrm>
          <a:custGeom>
            <a:avLst/>
            <a:gdLst>
              <a:gd name="T0" fmla="*/ 0 w 1844"/>
              <a:gd name="T1" fmla="*/ 1845 h 1850"/>
              <a:gd name="T2" fmla="*/ 1844 w 1844"/>
              <a:gd name="T3" fmla="*/ 1845 h 1850"/>
              <a:gd name="T4" fmla="*/ 1844 w 1844"/>
              <a:gd name="T5" fmla="*/ 1850 h 1850"/>
              <a:gd name="T6" fmla="*/ 0 w 1844"/>
              <a:gd name="T7" fmla="*/ 1850 h 1850"/>
              <a:gd name="T8" fmla="*/ 0 w 1844"/>
              <a:gd name="T9" fmla="*/ 1845 h 1850"/>
              <a:gd name="T10" fmla="*/ 0 w 1844"/>
              <a:gd name="T11" fmla="*/ 1581 h 1850"/>
              <a:gd name="T12" fmla="*/ 1844 w 1844"/>
              <a:gd name="T13" fmla="*/ 1581 h 1850"/>
              <a:gd name="T14" fmla="*/ 1844 w 1844"/>
              <a:gd name="T15" fmla="*/ 1586 h 1850"/>
              <a:gd name="T16" fmla="*/ 0 w 1844"/>
              <a:gd name="T17" fmla="*/ 1586 h 1850"/>
              <a:gd name="T18" fmla="*/ 0 w 1844"/>
              <a:gd name="T19" fmla="*/ 1581 h 1850"/>
              <a:gd name="T20" fmla="*/ 0 w 1844"/>
              <a:gd name="T21" fmla="*/ 1318 h 1850"/>
              <a:gd name="T22" fmla="*/ 1844 w 1844"/>
              <a:gd name="T23" fmla="*/ 1318 h 1850"/>
              <a:gd name="T24" fmla="*/ 1844 w 1844"/>
              <a:gd name="T25" fmla="*/ 1323 h 1850"/>
              <a:gd name="T26" fmla="*/ 0 w 1844"/>
              <a:gd name="T27" fmla="*/ 1323 h 1850"/>
              <a:gd name="T28" fmla="*/ 0 w 1844"/>
              <a:gd name="T29" fmla="*/ 1318 h 1850"/>
              <a:gd name="T30" fmla="*/ 0 w 1844"/>
              <a:gd name="T31" fmla="*/ 1054 h 1850"/>
              <a:gd name="T32" fmla="*/ 1844 w 1844"/>
              <a:gd name="T33" fmla="*/ 1054 h 1850"/>
              <a:gd name="T34" fmla="*/ 1844 w 1844"/>
              <a:gd name="T35" fmla="*/ 1059 h 1850"/>
              <a:gd name="T36" fmla="*/ 0 w 1844"/>
              <a:gd name="T37" fmla="*/ 1059 h 1850"/>
              <a:gd name="T38" fmla="*/ 0 w 1844"/>
              <a:gd name="T39" fmla="*/ 1054 h 1850"/>
              <a:gd name="T40" fmla="*/ 0 w 1844"/>
              <a:gd name="T41" fmla="*/ 791 h 1850"/>
              <a:gd name="T42" fmla="*/ 1844 w 1844"/>
              <a:gd name="T43" fmla="*/ 791 h 1850"/>
              <a:gd name="T44" fmla="*/ 1844 w 1844"/>
              <a:gd name="T45" fmla="*/ 796 h 1850"/>
              <a:gd name="T46" fmla="*/ 0 w 1844"/>
              <a:gd name="T47" fmla="*/ 796 h 1850"/>
              <a:gd name="T48" fmla="*/ 0 w 1844"/>
              <a:gd name="T49" fmla="*/ 791 h 1850"/>
              <a:gd name="T50" fmla="*/ 0 w 1844"/>
              <a:gd name="T51" fmla="*/ 527 h 1850"/>
              <a:gd name="T52" fmla="*/ 1844 w 1844"/>
              <a:gd name="T53" fmla="*/ 527 h 1850"/>
              <a:gd name="T54" fmla="*/ 1844 w 1844"/>
              <a:gd name="T55" fmla="*/ 532 h 1850"/>
              <a:gd name="T56" fmla="*/ 0 w 1844"/>
              <a:gd name="T57" fmla="*/ 532 h 1850"/>
              <a:gd name="T58" fmla="*/ 0 w 1844"/>
              <a:gd name="T59" fmla="*/ 527 h 1850"/>
              <a:gd name="T60" fmla="*/ 0 w 1844"/>
              <a:gd name="T61" fmla="*/ 263 h 1850"/>
              <a:gd name="T62" fmla="*/ 1844 w 1844"/>
              <a:gd name="T63" fmla="*/ 263 h 1850"/>
              <a:gd name="T64" fmla="*/ 1844 w 1844"/>
              <a:gd name="T65" fmla="*/ 268 h 1850"/>
              <a:gd name="T66" fmla="*/ 0 w 1844"/>
              <a:gd name="T67" fmla="*/ 268 h 1850"/>
              <a:gd name="T68" fmla="*/ 0 w 1844"/>
              <a:gd name="T69" fmla="*/ 263 h 1850"/>
              <a:gd name="T70" fmla="*/ 0 w 1844"/>
              <a:gd name="T71" fmla="*/ 0 h 1850"/>
              <a:gd name="T72" fmla="*/ 1844 w 1844"/>
              <a:gd name="T73" fmla="*/ 0 h 1850"/>
              <a:gd name="T74" fmla="*/ 1844 w 1844"/>
              <a:gd name="T75" fmla="*/ 5 h 1850"/>
              <a:gd name="T76" fmla="*/ 0 w 1844"/>
              <a:gd name="T77" fmla="*/ 5 h 1850"/>
              <a:gd name="T78" fmla="*/ 0 w 1844"/>
              <a:gd name="T79" fmla="*/ 0 h 1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44" h="1850">
                <a:moveTo>
                  <a:pt x="0" y="1845"/>
                </a:moveTo>
                <a:lnTo>
                  <a:pt x="1844" y="1845"/>
                </a:lnTo>
                <a:lnTo>
                  <a:pt x="1844" y="1850"/>
                </a:lnTo>
                <a:lnTo>
                  <a:pt x="0" y="1850"/>
                </a:lnTo>
                <a:lnTo>
                  <a:pt x="0" y="1845"/>
                </a:lnTo>
                <a:close/>
                <a:moveTo>
                  <a:pt x="0" y="1581"/>
                </a:moveTo>
                <a:lnTo>
                  <a:pt x="1844" y="1581"/>
                </a:lnTo>
                <a:lnTo>
                  <a:pt x="1844" y="1586"/>
                </a:lnTo>
                <a:lnTo>
                  <a:pt x="0" y="1586"/>
                </a:lnTo>
                <a:lnTo>
                  <a:pt x="0" y="1581"/>
                </a:lnTo>
                <a:close/>
                <a:moveTo>
                  <a:pt x="0" y="1318"/>
                </a:moveTo>
                <a:lnTo>
                  <a:pt x="1844" y="1318"/>
                </a:lnTo>
                <a:lnTo>
                  <a:pt x="1844" y="1323"/>
                </a:lnTo>
                <a:lnTo>
                  <a:pt x="0" y="1323"/>
                </a:lnTo>
                <a:lnTo>
                  <a:pt x="0" y="1318"/>
                </a:lnTo>
                <a:close/>
                <a:moveTo>
                  <a:pt x="0" y="1054"/>
                </a:moveTo>
                <a:lnTo>
                  <a:pt x="1844" y="1054"/>
                </a:lnTo>
                <a:lnTo>
                  <a:pt x="1844" y="1059"/>
                </a:lnTo>
                <a:lnTo>
                  <a:pt x="0" y="1059"/>
                </a:lnTo>
                <a:lnTo>
                  <a:pt x="0" y="1054"/>
                </a:lnTo>
                <a:close/>
                <a:moveTo>
                  <a:pt x="0" y="791"/>
                </a:moveTo>
                <a:lnTo>
                  <a:pt x="1844" y="791"/>
                </a:lnTo>
                <a:lnTo>
                  <a:pt x="1844" y="796"/>
                </a:lnTo>
                <a:lnTo>
                  <a:pt x="0" y="796"/>
                </a:lnTo>
                <a:lnTo>
                  <a:pt x="0" y="791"/>
                </a:lnTo>
                <a:close/>
                <a:moveTo>
                  <a:pt x="0" y="527"/>
                </a:moveTo>
                <a:lnTo>
                  <a:pt x="1844" y="527"/>
                </a:lnTo>
                <a:lnTo>
                  <a:pt x="1844" y="532"/>
                </a:lnTo>
                <a:lnTo>
                  <a:pt x="0" y="532"/>
                </a:lnTo>
                <a:lnTo>
                  <a:pt x="0" y="527"/>
                </a:lnTo>
                <a:close/>
                <a:moveTo>
                  <a:pt x="0" y="263"/>
                </a:moveTo>
                <a:lnTo>
                  <a:pt x="1844" y="263"/>
                </a:lnTo>
                <a:lnTo>
                  <a:pt x="1844" y="268"/>
                </a:lnTo>
                <a:lnTo>
                  <a:pt x="0" y="268"/>
                </a:lnTo>
                <a:lnTo>
                  <a:pt x="0" y="263"/>
                </a:lnTo>
                <a:close/>
                <a:moveTo>
                  <a:pt x="0" y="0"/>
                </a:moveTo>
                <a:lnTo>
                  <a:pt x="1844" y="0"/>
                </a:lnTo>
                <a:lnTo>
                  <a:pt x="1844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850989" y="2374900"/>
            <a:ext cx="731837" cy="2033588"/>
          </a:xfrm>
          <a:prstGeom prst="rect">
            <a:avLst/>
          </a:pr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6659030" y="4077494"/>
            <a:ext cx="731837" cy="330200"/>
          </a:xfrm>
          <a:prstGeom prst="rect">
            <a:avLst/>
          </a:prstGeom>
          <a:solidFill>
            <a:srgbClr val="93A9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5850989" y="3913188"/>
            <a:ext cx="731837" cy="230188"/>
          </a:xfrm>
          <a:prstGeom prst="rect">
            <a:avLst/>
          </a:prstGeom>
          <a:solidFill>
            <a:srgbClr val="9BB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5850989" y="3730625"/>
            <a:ext cx="731837" cy="182563"/>
          </a:xfrm>
          <a:prstGeom prst="rect">
            <a:avLst/>
          </a:prstGeom>
          <a:solidFill>
            <a:srgbClr val="D193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850989" y="3527425"/>
            <a:ext cx="731837" cy="2032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5850989" y="3324225"/>
            <a:ext cx="731837" cy="203200"/>
          </a:xfrm>
          <a:prstGeom prst="rect">
            <a:avLst/>
          </a:prstGeom>
          <a:solidFill>
            <a:srgbClr val="F796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5850989" y="2374900"/>
            <a:ext cx="731837" cy="949325"/>
          </a:xfrm>
          <a:prstGeom prst="rect">
            <a:avLst/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5702300" y="4403725"/>
            <a:ext cx="2927350" cy="7938"/>
          </a:xfrm>
          <a:prstGeom prst="rect">
            <a:avLst/>
          </a:pr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5492750" y="4346575"/>
            <a:ext cx="182562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$ 0</a:t>
            </a: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4984750" y="3925888"/>
            <a:ext cx="7254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$ 2 000 000 000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4984750" y="3506788"/>
            <a:ext cx="7254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$ 4 000 000 000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4984750" y="3089275"/>
            <a:ext cx="7254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$ 6 000 000 000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4984750" y="2670175"/>
            <a:ext cx="7254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$ 8 000 000 000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4937125" y="2254250"/>
            <a:ext cx="7747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$ 10 000 000 000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4937125" y="1833563"/>
            <a:ext cx="7747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$ 12 000 000 000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4937125" y="1417638"/>
            <a:ext cx="7747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$ 14 000 000 000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4937125" y="996950"/>
            <a:ext cx="7747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$ 16 000 000 000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6191779" y="4471988"/>
            <a:ext cx="87043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800" dirty="0">
                <a:solidFill>
                  <a:srgbClr val="595959"/>
                </a:solidFill>
                <a:latin typeface="Calibri" panose="020F0502020204030204" pitchFamily="34" charset="0"/>
              </a:rPr>
              <a:t>Precio </a:t>
            </a:r>
            <a:r>
              <a:rPr lang="es-CO" sz="800" dirty="0" err="1">
                <a:solidFill>
                  <a:srgbClr val="595959"/>
                </a:solidFill>
                <a:latin typeface="Calibri" panose="020F0502020204030204" pitchFamily="34" charset="0"/>
              </a:rPr>
              <a:t>Viv</a:t>
            </a:r>
            <a:r>
              <a:rPr lang="es-CO" sz="800" dirty="0">
                <a:solidFill>
                  <a:srgbClr val="595959"/>
                </a:solidFill>
                <a:latin typeface="Calibri" panose="020F0502020204030204" pitchFamily="34" charset="0"/>
              </a:rPr>
              <a:t>. 4’500.000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7439026" y="4932893"/>
            <a:ext cx="52387" cy="52388"/>
          </a:xfrm>
          <a:prstGeom prst="rect">
            <a:avLst/>
          </a:prstGeom>
          <a:solidFill>
            <a:srgbClr val="93A9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7515226" y="4897968"/>
            <a:ext cx="1090612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Precio vivienda existente</a:t>
            </a: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5745696" y="4903788"/>
            <a:ext cx="52387" cy="52388"/>
          </a:xfrm>
          <a:prstGeom prst="rect">
            <a:avLst/>
          </a:pr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5821896" y="4867275"/>
            <a:ext cx="87312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Ventas proyecto [1]</a:t>
            </a: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5745696" y="5083175"/>
            <a:ext cx="52387" cy="53975"/>
          </a:xfrm>
          <a:prstGeom prst="rect">
            <a:avLst/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5821896" y="5046663"/>
            <a:ext cx="88423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Costos construcción</a:t>
            </a: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5745696" y="5265738"/>
            <a:ext cx="52387" cy="52388"/>
          </a:xfrm>
          <a:prstGeom prst="rect">
            <a:avLst/>
          </a:prstGeom>
          <a:solidFill>
            <a:srgbClr val="F796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5821896" y="5227638"/>
            <a:ext cx="155575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Costos administrativos (10% ventas)</a:t>
            </a: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5745696" y="5446713"/>
            <a:ext cx="52387" cy="53975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5821896" y="5408613"/>
            <a:ext cx="160337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Costos comercialización (10% ventas)</a:t>
            </a: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5745696" y="5627688"/>
            <a:ext cx="52387" cy="53975"/>
          </a:xfrm>
          <a:prstGeom prst="rect">
            <a:avLst/>
          </a:prstGeom>
          <a:solidFill>
            <a:srgbClr val="D193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5821896" y="5592763"/>
            <a:ext cx="73417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Costo Demolición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5745696" y="5810250"/>
            <a:ext cx="52387" cy="52388"/>
          </a:xfrm>
          <a:prstGeom prst="rect">
            <a:avLst/>
          </a:prstGeom>
          <a:solidFill>
            <a:srgbClr val="9BB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5821896" y="5773738"/>
            <a:ext cx="103187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Margen ganancia (15%)</a:t>
            </a: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5745696" y="5991225"/>
            <a:ext cx="52387" cy="52388"/>
          </a:xfrm>
          <a:prstGeom prst="rect">
            <a:avLst/>
          </a:prstGeom>
          <a:pattFill prst="ltDnDiag">
            <a:fgClr>
              <a:srgbClr val="000000"/>
            </a:fgClr>
            <a:bgClr>
              <a:schemeClr val="bg1"/>
            </a:bgClr>
          </a:patt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5821896" y="5953125"/>
            <a:ext cx="12461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Precio residual suelo [1] - [2]</a:t>
            </a: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4865688" y="942975"/>
            <a:ext cx="4154487" cy="5213350"/>
          </a:xfrm>
          <a:prstGeom prst="rect">
            <a:avLst/>
          </a:prstGeom>
          <a:noFill/>
          <a:ln w="7938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7" name="Rectangle 48"/>
          <p:cNvSpPr>
            <a:spLocks noChangeArrowheads="1"/>
          </p:cNvSpPr>
          <p:nvPr/>
        </p:nvSpPr>
        <p:spPr bwMode="auto">
          <a:xfrm>
            <a:off x="7426876" y="1924050"/>
            <a:ext cx="731838" cy="2490788"/>
          </a:xfrm>
          <a:prstGeom prst="rect">
            <a:avLst/>
          </a:pr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8" name="Rectangle 49"/>
          <p:cNvSpPr>
            <a:spLocks noChangeArrowheads="1"/>
          </p:cNvSpPr>
          <p:nvPr/>
        </p:nvSpPr>
        <p:spPr bwMode="auto">
          <a:xfrm>
            <a:off x="8207923" y="4012671"/>
            <a:ext cx="731838" cy="401638"/>
          </a:xfrm>
          <a:prstGeom prst="rect">
            <a:avLst/>
          </a:prstGeom>
          <a:solidFill>
            <a:srgbClr val="93A9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0" name="Rectangle 51"/>
          <p:cNvSpPr>
            <a:spLocks noChangeArrowheads="1"/>
          </p:cNvSpPr>
          <p:nvPr/>
        </p:nvSpPr>
        <p:spPr bwMode="auto">
          <a:xfrm>
            <a:off x="7426876" y="3557588"/>
            <a:ext cx="731838" cy="242888"/>
          </a:xfrm>
          <a:prstGeom prst="rect">
            <a:avLst/>
          </a:prstGeom>
          <a:solidFill>
            <a:srgbClr val="9BB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1" name="Rectangle 52"/>
          <p:cNvSpPr>
            <a:spLocks noChangeArrowheads="1"/>
          </p:cNvSpPr>
          <p:nvPr/>
        </p:nvSpPr>
        <p:spPr bwMode="auto">
          <a:xfrm>
            <a:off x="7426876" y="3373438"/>
            <a:ext cx="731838" cy="184150"/>
          </a:xfrm>
          <a:prstGeom prst="rect">
            <a:avLst/>
          </a:prstGeom>
          <a:solidFill>
            <a:srgbClr val="D193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2" name="Rectangle 53"/>
          <p:cNvSpPr>
            <a:spLocks noChangeArrowheads="1"/>
          </p:cNvSpPr>
          <p:nvPr/>
        </p:nvSpPr>
        <p:spPr bwMode="auto">
          <a:xfrm>
            <a:off x="7426876" y="3124200"/>
            <a:ext cx="731838" cy="249238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3" name="Rectangle 54"/>
          <p:cNvSpPr>
            <a:spLocks noChangeArrowheads="1"/>
          </p:cNvSpPr>
          <p:nvPr/>
        </p:nvSpPr>
        <p:spPr bwMode="auto">
          <a:xfrm>
            <a:off x="7426876" y="2874963"/>
            <a:ext cx="731838" cy="249238"/>
          </a:xfrm>
          <a:prstGeom prst="rect">
            <a:avLst/>
          </a:prstGeom>
          <a:solidFill>
            <a:srgbClr val="F796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4" name="Rectangle 55"/>
          <p:cNvSpPr>
            <a:spLocks noChangeArrowheads="1"/>
          </p:cNvSpPr>
          <p:nvPr/>
        </p:nvSpPr>
        <p:spPr bwMode="auto">
          <a:xfrm>
            <a:off x="7426876" y="1924050"/>
            <a:ext cx="731838" cy="950913"/>
          </a:xfrm>
          <a:prstGeom prst="rect">
            <a:avLst/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3" name="Rectangle 25"/>
          <p:cNvSpPr>
            <a:spLocks noChangeArrowheads="1"/>
          </p:cNvSpPr>
          <p:nvPr/>
        </p:nvSpPr>
        <p:spPr bwMode="auto">
          <a:xfrm>
            <a:off x="7744354" y="4471988"/>
            <a:ext cx="87043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800" dirty="0">
                <a:solidFill>
                  <a:srgbClr val="595959"/>
                </a:solidFill>
                <a:latin typeface="Calibri" panose="020F0502020204030204" pitchFamily="34" charset="0"/>
              </a:rPr>
              <a:t>Precio </a:t>
            </a:r>
            <a:r>
              <a:rPr lang="es-CO" sz="800" dirty="0" err="1">
                <a:solidFill>
                  <a:srgbClr val="595959"/>
                </a:solidFill>
                <a:latin typeface="Calibri" panose="020F0502020204030204" pitchFamily="34" charset="0"/>
              </a:rPr>
              <a:t>Viv</a:t>
            </a:r>
            <a:r>
              <a:rPr lang="es-CO" sz="800" dirty="0">
                <a:solidFill>
                  <a:srgbClr val="595959"/>
                </a:solidFill>
                <a:latin typeface="Calibri" panose="020F0502020204030204" pitchFamily="34" charset="0"/>
              </a:rPr>
              <a:t>. 5’500.000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4" name="Tabla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710503"/>
              </p:ext>
            </p:extLst>
          </p:nvPr>
        </p:nvGraphicFramePr>
        <p:xfrm>
          <a:off x="927100" y="1266825"/>
          <a:ext cx="2978150" cy="13335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2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Área terreno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400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Área vivienda existente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+mj-lt"/>
                        </a:rPr>
                        <a:t>350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Proyecto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+mj-lt"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 err="1">
                          <a:effectLst/>
                          <a:latin typeface="+mj-lt"/>
                        </a:rPr>
                        <a:t>Num</a:t>
                      </a:r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. viviendas (6 pisos x 4 aptos c/u)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+mj-lt"/>
                        </a:rPr>
                        <a:t>24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Área x Vivienda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+mj-lt"/>
                        </a:rPr>
                        <a:t>90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Costo construcción x m2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$ 2 100 000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Costo demolición x m2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$ 250 000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6" name="Tabla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959761"/>
              </p:ext>
            </p:extLst>
          </p:nvPr>
        </p:nvGraphicFramePr>
        <p:xfrm>
          <a:off x="202146" y="2959100"/>
          <a:ext cx="4465104" cy="1905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8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Precio vivienda / m2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$ 4 500 000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$ 5 500 000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+mj-lt"/>
                        </a:rPr>
                        <a:t>Precio vivienda existente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u="none" strike="noStrike" dirty="0">
                          <a:effectLst/>
                          <a:latin typeface="+mj-lt"/>
                        </a:rPr>
                        <a:t> $ 1 575 000 000 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u="none" strike="noStrike" dirty="0">
                          <a:effectLst/>
                          <a:latin typeface="+mj-lt"/>
                        </a:rPr>
                        <a:t> $ 1 925 000 000 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+mj-lt"/>
                        </a:rPr>
                        <a:t>Ventas proyecto [1]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$ 9 720 000 000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$ 11 880 000 000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+mj-lt"/>
                        </a:rPr>
                        <a:t>Costos construcción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$ 4 536 000 000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$ 4 536 000 000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Costo Demolición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$ 875 000 000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$ 875 000 000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+mj-lt"/>
                        </a:rPr>
                        <a:t>Costos administrativos (10% ventas)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$ 972 000 000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$ 1 188 000 000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+mj-lt"/>
                        </a:rPr>
                        <a:t>Costos comercialización (10% ventas)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$ 972 000 000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$ 1 188 000 000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+mj-lt"/>
                        </a:rPr>
                        <a:t>Margen ganancia (15%)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$ 1 103 250 000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$ 1 168 050 000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+mj-lt"/>
                        </a:rPr>
                        <a:t>Total costos y ganancia [2]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$ 8 458 250 000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$ 8 955 050 000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+mj-lt"/>
                        </a:rPr>
                        <a:t>Precio residual suelo [1] - [2]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14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874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26314"/>
            <a:ext cx="3910987" cy="874639"/>
          </a:xfrm>
        </p:spPr>
      </p:pic>
      <p:sp>
        <p:nvSpPr>
          <p:cNvPr id="8" name="Rectángulo 7"/>
          <p:cNvSpPr/>
          <p:nvPr/>
        </p:nvSpPr>
        <p:spPr>
          <a:xfrm>
            <a:off x="0" y="6427694"/>
            <a:ext cx="9144000" cy="430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37881" y="66425"/>
            <a:ext cx="4993217" cy="741207"/>
          </a:xfrm>
        </p:spPr>
        <p:txBody>
          <a:bodyPr>
            <a:noAutofit/>
          </a:bodyPr>
          <a:lstStyle/>
          <a:p>
            <a:pPr algn="ctr"/>
            <a:r>
              <a:rPr lang="es-CO" sz="2000" b="1" dirty="0"/>
              <a:t>1. Introducción, marco teórico y objetivos</a:t>
            </a:r>
            <a:br>
              <a:rPr lang="es-CO" sz="2000" b="1" dirty="0"/>
            </a:br>
            <a:r>
              <a:rPr lang="es-CO" sz="2000" dirty="0"/>
              <a:t>Ejemplo numérico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4862513" y="939800"/>
            <a:ext cx="3887787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865688" y="942975"/>
            <a:ext cx="3881437" cy="5213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4" name="Freeform 6"/>
          <p:cNvSpPr>
            <a:spLocks noEditPoints="1"/>
          </p:cNvSpPr>
          <p:nvPr/>
        </p:nvSpPr>
        <p:spPr bwMode="auto">
          <a:xfrm>
            <a:off x="5702299" y="1057275"/>
            <a:ext cx="3317875" cy="2936875"/>
          </a:xfrm>
          <a:custGeom>
            <a:avLst/>
            <a:gdLst>
              <a:gd name="T0" fmla="*/ 0 w 1844"/>
              <a:gd name="T1" fmla="*/ 1845 h 1850"/>
              <a:gd name="T2" fmla="*/ 1844 w 1844"/>
              <a:gd name="T3" fmla="*/ 1845 h 1850"/>
              <a:gd name="T4" fmla="*/ 1844 w 1844"/>
              <a:gd name="T5" fmla="*/ 1850 h 1850"/>
              <a:gd name="T6" fmla="*/ 0 w 1844"/>
              <a:gd name="T7" fmla="*/ 1850 h 1850"/>
              <a:gd name="T8" fmla="*/ 0 w 1844"/>
              <a:gd name="T9" fmla="*/ 1845 h 1850"/>
              <a:gd name="T10" fmla="*/ 0 w 1844"/>
              <a:gd name="T11" fmla="*/ 1581 h 1850"/>
              <a:gd name="T12" fmla="*/ 1844 w 1844"/>
              <a:gd name="T13" fmla="*/ 1581 h 1850"/>
              <a:gd name="T14" fmla="*/ 1844 w 1844"/>
              <a:gd name="T15" fmla="*/ 1586 h 1850"/>
              <a:gd name="T16" fmla="*/ 0 w 1844"/>
              <a:gd name="T17" fmla="*/ 1586 h 1850"/>
              <a:gd name="T18" fmla="*/ 0 w 1844"/>
              <a:gd name="T19" fmla="*/ 1581 h 1850"/>
              <a:gd name="T20" fmla="*/ 0 w 1844"/>
              <a:gd name="T21" fmla="*/ 1318 h 1850"/>
              <a:gd name="T22" fmla="*/ 1844 w 1844"/>
              <a:gd name="T23" fmla="*/ 1318 h 1850"/>
              <a:gd name="T24" fmla="*/ 1844 w 1844"/>
              <a:gd name="T25" fmla="*/ 1323 h 1850"/>
              <a:gd name="T26" fmla="*/ 0 w 1844"/>
              <a:gd name="T27" fmla="*/ 1323 h 1850"/>
              <a:gd name="T28" fmla="*/ 0 w 1844"/>
              <a:gd name="T29" fmla="*/ 1318 h 1850"/>
              <a:gd name="T30" fmla="*/ 0 w 1844"/>
              <a:gd name="T31" fmla="*/ 1054 h 1850"/>
              <a:gd name="T32" fmla="*/ 1844 w 1844"/>
              <a:gd name="T33" fmla="*/ 1054 h 1850"/>
              <a:gd name="T34" fmla="*/ 1844 w 1844"/>
              <a:gd name="T35" fmla="*/ 1059 h 1850"/>
              <a:gd name="T36" fmla="*/ 0 w 1844"/>
              <a:gd name="T37" fmla="*/ 1059 h 1850"/>
              <a:gd name="T38" fmla="*/ 0 w 1844"/>
              <a:gd name="T39" fmla="*/ 1054 h 1850"/>
              <a:gd name="T40" fmla="*/ 0 w 1844"/>
              <a:gd name="T41" fmla="*/ 791 h 1850"/>
              <a:gd name="T42" fmla="*/ 1844 w 1844"/>
              <a:gd name="T43" fmla="*/ 791 h 1850"/>
              <a:gd name="T44" fmla="*/ 1844 w 1844"/>
              <a:gd name="T45" fmla="*/ 796 h 1850"/>
              <a:gd name="T46" fmla="*/ 0 w 1844"/>
              <a:gd name="T47" fmla="*/ 796 h 1850"/>
              <a:gd name="T48" fmla="*/ 0 w 1844"/>
              <a:gd name="T49" fmla="*/ 791 h 1850"/>
              <a:gd name="T50" fmla="*/ 0 w 1844"/>
              <a:gd name="T51" fmla="*/ 527 h 1850"/>
              <a:gd name="T52" fmla="*/ 1844 w 1844"/>
              <a:gd name="T53" fmla="*/ 527 h 1850"/>
              <a:gd name="T54" fmla="*/ 1844 w 1844"/>
              <a:gd name="T55" fmla="*/ 532 h 1850"/>
              <a:gd name="T56" fmla="*/ 0 w 1844"/>
              <a:gd name="T57" fmla="*/ 532 h 1850"/>
              <a:gd name="T58" fmla="*/ 0 w 1844"/>
              <a:gd name="T59" fmla="*/ 527 h 1850"/>
              <a:gd name="T60" fmla="*/ 0 w 1844"/>
              <a:gd name="T61" fmla="*/ 263 h 1850"/>
              <a:gd name="T62" fmla="*/ 1844 w 1844"/>
              <a:gd name="T63" fmla="*/ 263 h 1850"/>
              <a:gd name="T64" fmla="*/ 1844 w 1844"/>
              <a:gd name="T65" fmla="*/ 268 h 1850"/>
              <a:gd name="T66" fmla="*/ 0 w 1844"/>
              <a:gd name="T67" fmla="*/ 268 h 1850"/>
              <a:gd name="T68" fmla="*/ 0 w 1844"/>
              <a:gd name="T69" fmla="*/ 263 h 1850"/>
              <a:gd name="T70" fmla="*/ 0 w 1844"/>
              <a:gd name="T71" fmla="*/ 0 h 1850"/>
              <a:gd name="T72" fmla="*/ 1844 w 1844"/>
              <a:gd name="T73" fmla="*/ 0 h 1850"/>
              <a:gd name="T74" fmla="*/ 1844 w 1844"/>
              <a:gd name="T75" fmla="*/ 5 h 1850"/>
              <a:gd name="T76" fmla="*/ 0 w 1844"/>
              <a:gd name="T77" fmla="*/ 5 h 1850"/>
              <a:gd name="T78" fmla="*/ 0 w 1844"/>
              <a:gd name="T79" fmla="*/ 0 h 1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44" h="1850">
                <a:moveTo>
                  <a:pt x="0" y="1845"/>
                </a:moveTo>
                <a:lnTo>
                  <a:pt x="1844" y="1845"/>
                </a:lnTo>
                <a:lnTo>
                  <a:pt x="1844" y="1850"/>
                </a:lnTo>
                <a:lnTo>
                  <a:pt x="0" y="1850"/>
                </a:lnTo>
                <a:lnTo>
                  <a:pt x="0" y="1845"/>
                </a:lnTo>
                <a:close/>
                <a:moveTo>
                  <a:pt x="0" y="1581"/>
                </a:moveTo>
                <a:lnTo>
                  <a:pt x="1844" y="1581"/>
                </a:lnTo>
                <a:lnTo>
                  <a:pt x="1844" y="1586"/>
                </a:lnTo>
                <a:lnTo>
                  <a:pt x="0" y="1586"/>
                </a:lnTo>
                <a:lnTo>
                  <a:pt x="0" y="1581"/>
                </a:lnTo>
                <a:close/>
                <a:moveTo>
                  <a:pt x="0" y="1318"/>
                </a:moveTo>
                <a:lnTo>
                  <a:pt x="1844" y="1318"/>
                </a:lnTo>
                <a:lnTo>
                  <a:pt x="1844" y="1323"/>
                </a:lnTo>
                <a:lnTo>
                  <a:pt x="0" y="1323"/>
                </a:lnTo>
                <a:lnTo>
                  <a:pt x="0" y="1318"/>
                </a:lnTo>
                <a:close/>
                <a:moveTo>
                  <a:pt x="0" y="1054"/>
                </a:moveTo>
                <a:lnTo>
                  <a:pt x="1844" y="1054"/>
                </a:lnTo>
                <a:lnTo>
                  <a:pt x="1844" y="1059"/>
                </a:lnTo>
                <a:lnTo>
                  <a:pt x="0" y="1059"/>
                </a:lnTo>
                <a:lnTo>
                  <a:pt x="0" y="1054"/>
                </a:lnTo>
                <a:close/>
                <a:moveTo>
                  <a:pt x="0" y="791"/>
                </a:moveTo>
                <a:lnTo>
                  <a:pt x="1844" y="791"/>
                </a:lnTo>
                <a:lnTo>
                  <a:pt x="1844" y="796"/>
                </a:lnTo>
                <a:lnTo>
                  <a:pt x="0" y="796"/>
                </a:lnTo>
                <a:lnTo>
                  <a:pt x="0" y="791"/>
                </a:lnTo>
                <a:close/>
                <a:moveTo>
                  <a:pt x="0" y="527"/>
                </a:moveTo>
                <a:lnTo>
                  <a:pt x="1844" y="527"/>
                </a:lnTo>
                <a:lnTo>
                  <a:pt x="1844" y="532"/>
                </a:lnTo>
                <a:lnTo>
                  <a:pt x="0" y="532"/>
                </a:lnTo>
                <a:lnTo>
                  <a:pt x="0" y="527"/>
                </a:lnTo>
                <a:close/>
                <a:moveTo>
                  <a:pt x="0" y="263"/>
                </a:moveTo>
                <a:lnTo>
                  <a:pt x="1844" y="263"/>
                </a:lnTo>
                <a:lnTo>
                  <a:pt x="1844" y="268"/>
                </a:lnTo>
                <a:lnTo>
                  <a:pt x="0" y="268"/>
                </a:lnTo>
                <a:lnTo>
                  <a:pt x="0" y="263"/>
                </a:lnTo>
                <a:close/>
                <a:moveTo>
                  <a:pt x="0" y="0"/>
                </a:moveTo>
                <a:lnTo>
                  <a:pt x="1844" y="0"/>
                </a:lnTo>
                <a:lnTo>
                  <a:pt x="1844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850989" y="2374900"/>
            <a:ext cx="731837" cy="2033588"/>
          </a:xfrm>
          <a:prstGeom prst="rect">
            <a:avLst/>
          </a:pr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6659030" y="4077494"/>
            <a:ext cx="731837" cy="330200"/>
          </a:xfrm>
          <a:prstGeom prst="rect">
            <a:avLst/>
          </a:prstGeom>
          <a:solidFill>
            <a:srgbClr val="93A9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5850989" y="4143375"/>
            <a:ext cx="731837" cy="265113"/>
          </a:xfrm>
          <a:prstGeom prst="rect">
            <a:avLst/>
          </a:prstGeom>
          <a:pattFill prst="ltDnDiag">
            <a:fgClr>
              <a:srgbClr val="000000"/>
            </a:fgClr>
            <a:bgClr>
              <a:schemeClr val="bg1"/>
            </a:bgClr>
          </a:patt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5850989" y="3913188"/>
            <a:ext cx="731837" cy="230188"/>
          </a:xfrm>
          <a:prstGeom prst="rect">
            <a:avLst/>
          </a:prstGeom>
          <a:solidFill>
            <a:srgbClr val="9BB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5850989" y="3730625"/>
            <a:ext cx="731837" cy="182563"/>
          </a:xfrm>
          <a:prstGeom prst="rect">
            <a:avLst/>
          </a:prstGeom>
          <a:solidFill>
            <a:srgbClr val="D193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850989" y="3527425"/>
            <a:ext cx="731837" cy="2032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5850989" y="3324225"/>
            <a:ext cx="731837" cy="203200"/>
          </a:xfrm>
          <a:prstGeom prst="rect">
            <a:avLst/>
          </a:prstGeom>
          <a:solidFill>
            <a:srgbClr val="F796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5850989" y="2374900"/>
            <a:ext cx="731837" cy="949325"/>
          </a:xfrm>
          <a:prstGeom prst="rect">
            <a:avLst/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5702300" y="4403725"/>
            <a:ext cx="2927350" cy="7938"/>
          </a:xfrm>
          <a:prstGeom prst="rect">
            <a:avLst/>
          </a:prstGeom>
          <a:solidFill>
            <a:srgbClr val="D9D9D9"/>
          </a:solidFill>
          <a:ln w="1588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5492750" y="4346575"/>
            <a:ext cx="182562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$ 0</a:t>
            </a: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4984750" y="3925888"/>
            <a:ext cx="7254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$ 2 000 000 000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4984750" y="3506788"/>
            <a:ext cx="7254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$ 4 000 000 000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4984750" y="3089275"/>
            <a:ext cx="7254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$ 6 000 000 000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4984750" y="2670175"/>
            <a:ext cx="7254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$ 8 000 000 000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4937125" y="2254250"/>
            <a:ext cx="7747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$ 10 000 000 000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4937125" y="1833563"/>
            <a:ext cx="7747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$ 12 000 000 000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4937125" y="1417638"/>
            <a:ext cx="7747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$ 14 000 000 000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4937125" y="996950"/>
            <a:ext cx="7747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$ 16 000 000 000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6191779" y="4471988"/>
            <a:ext cx="87043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800" dirty="0">
                <a:solidFill>
                  <a:srgbClr val="595959"/>
                </a:solidFill>
                <a:latin typeface="Calibri" panose="020F0502020204030204" pitchFamily="34" charset="0"/>
              </a:rPr>
              <a:t>Precio </a:t>
            </a:r>
            <a:r>
              <a:rPr lang="es-CO" sz="800" dirty="0" err="1">
                <a:solidFill>
                  <a:srgbClr val="595959"/>
                </a:solidFill>
                <a:latin typeface="Calibri" panose="020F0502020204030204" pitchFamily="34" charset="0"/>
              </a:rPr>
              <a:t>Viv</a:t>
            </a:r>
            <a:r>
              <a:rPr lang="es-CO" sz="800" dirty="0">
                <a:solidFill>
                  <a:srgbClr val="595959"/>
                </a:solidFill>
                <a:latin typeface="Calibri" panose="020F0502020204030204" pitchFamily="34" charset="0"/>
              </a:rPr>
              <a:t>. 4’500.000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7439026" y="4932893"/>
            <a:ext cx="52387" cy="52388"/>
          </a:xfrm>
          <a:prstGeom prst="rect">
            <a:avLst/>
          </a:prstGeom>
          <a:solidFill>
            <a:srgbClr val="93A9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7515226" y="4897968"/>
            <a:ext cx="1090612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Precio vivienda existente</a:t>
            </a: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5745696" y="4903788"/>
            <a:ext cx="52387" cy="52388"/>
          </a:xfrm>
          <a:prstGeom prst="rect">
            <a:avLst/>
          </a:pr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5821896" y="4867275"/>
            <a:ext cx="87312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Ventas proyecto [1]</a:t>
            </a: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5745696" y="5083175"/>
            <a:ext cx="52387" cy="53975"/>
          </a:xfrm>
          <a:prstGeom prst="rect">
            <a:avLst/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5821896" y="5046663"/>
            <a:ext cx="88423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Costos construcción</a:t>
            </a: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5745696" y="5265738"/>
            <a:ext cx="52387" cy="52388"/>
          </a:xfrm>
          <a:prstGeom prst="rect">
            <a:avLst/>
          </a:prstGeom>
          <a:solidFill>
            <a:srgbClr val="F796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5821896" y="5227638"/>
            <a:ext cx="155575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Costos administrativos (10% ventas)</a:t>
            </a: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5745696" y="5446713"/>
            <a:ext cx="52387" cy="53975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5821896" y="5408613"/>
            <a:ext cx="160337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Costos comercialización (10% ventas)</a:t>
            </a: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5745696" y="5627688"/>
            <a:ext cx="52387" cy="53975"/>
          </a:xfrm>
          <a:prstGeom prst="rect">
            <a:avLst/>
          </a:prstGeom>
          <a:solidFill>
            <a:srgbClr val="D193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5821896" y="5592763"/>
            <a:ext cx="73417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Costo Demolición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5745696" y="5810250"/>
            <a:ext cx="52387" cy="52388"/>
          </a:xfrm>
          <a:prstGeom prst="rect">
            <a:avLst/>
          </a:prstGeom>
          <a:solidFill>
            <a:srgbClr val="9BB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5821896" y="5773738"/>
            <a:ext cx="103187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Margen ganancia (15%)</a:t>
            </a: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5745696" y="5991225"/>
            <a:ext cx="52387" cy="52388"/>
          </a:xfrm>
          <a:prstGeom prst="rect">
            <a:avLst/>
          </a:prstGeom>
          <a:pattFill prst="ltDnDiag">
            <a:fgClr>
              <a:srgbClr val="000000"/>
            </a:fgClr>
            <a:bgClr>
              <a:schemeClr val="bg1"/>
            </a:bgClr>
          </a:patt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5821896" y="5953125"/>
            <a:ext cx="12461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Precio residual suelo [1] - [2]</a:t>
            </a: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4865688" y="942975"/>
            <a:ext cx="4154487" cy="5213350"/>
          </a:xfrm>
          <a:prstGeom prst="rect">
            <a:avLst/>
          </a:prstGeom>
          <a:noFill/>
          <a:ln w="7938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7" name="Rectangle 48"/>
          <p:cNvSpPr>
            <a:spLocks noChangeArrowheads="1"/>
          </p:cNvSpPr>
          <p:nvPr/>
        </p:nvSpPr>
        <p:spPr bwMode="auto">
          <a:xfrm>
            <a:off x="7426876" y="1924050"/>
            <a:ext cx="731838" cy="2490788"/>
          </a:xfrm>
          <a:prstGeom prst="rect">
            <a:avLst/>
          </a:pr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8" name="Rectangle 49"/>
          <p:cNvSpPr>
            <a:spLocks noChangeArrowheads="1"/>
          </p:cNvSpPr>
          <p:nvPr/>
        </p:nvSpPr>
        <p:spPr bwMode="auto">
          <a:xfrm>
            <a:off x="8207923" y="4012671"/>
            <a:ext cx="731838" cy="401638"/>
          </a:xfrm>
          <a:prstGeom prst="rect">
            <a:avLst/>
          </a:prstGeom>
          <a:solidFill>
            <a:srgbClr val="93A9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9" name="Rectangle 50"/>
          <p:cNvSpPr>
            <a:spLocks noChangeArrowheads="1"/>
          </p:cNvSpPr>
          <p:nvPr/>
        </p:nvSpPr>
        <p:spPr bwMode="auto">
          <a:xfrm>
            <a:off x="7426876" y="3800475"/>
            <a:ext cx="731838" cy="614363"/>
          </a:xfrm>
          <a:prstGeom prst="rect">
            <a:avLst/>
          </a:prstGeom>
          <a:pattFill prst="ltDnDiag">
            <a:fgClr>
              <a:srgbClr val="000000"/>
            </a:fgClr>
            <a:bgClr>
              <a:schemeClr val="bg1"/>
            </a:bgClr>
          </a:patt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0" name="Rectangle 51"/>
          <p:cNvSpPr>
            <a:spLocks noChangeArrowheads="1"/>
          </p:cNvSpPr>
          <p:nvPr/>
        </p:nvSpPr>
        <p:spPr bwMode="auto">
          <a:xfrm>
            <a:off x="7426876" y="3557588"/>
            <a:ext cx="731838" cy="242888"/>
          </a:xfrm>
          <a:prstGeom prst="rect">
            <a:avLst/>
          </a:prstGeom>
          <a:solidFill>
            <a:srgbClr val="9BB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1" name="Rectangle 52"/>
          <p:cNvSpPr>
            <a:spLocks noChangeArrowheads="1"/>
          </p:cNvSpPr>
          <p:nvPr/>
        </p:nvSpPr>
        <p:spPr bwMode="auto">
          <a:xfrm>
            <a:off x="7426876" y="3373438"/>
            <a:ext cx="731838" cy="184150"/>
          </a:xfrm>
          <a:prstGeom prst="rect">
            <a:avLst/>
          </a:prstGeom>
          <a:solidFill>
            <a:srgbClr val="D193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2" name="Rectangle 53"/>
          <p:cNvSpPr>
            <a:spLocks noChangeArrowheads="1"/>
          </p:cNvSpPr>
          <p:nvPr/>
        </p:nvSpPr>
        <p:spPr bwMode="auto">
          <a:xfrm>
            <a:off x="7426876" y="3124200"/>
            <a:ext cx="731838" cy="249238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3" name="Rectangle 54"/>
          <p:cNvSpPr>
            <a:spLocks noChangeArrowheads="1"/>
          </p:cNvSpPr>
          <p:nvPr/>
        </p:nvSpPr>
        <p:spPr bwMode="auto">
          <a:xfrm>
            <a:off x="7426876" y="2874963"/>
            <a:ext cx="731838" cy="249238"/>
          </a:xfrm>
          <a:prstGeom prst="rect">
            <a:avLst/>
          </a:prstGeom>
          <a:solidFill>
            <a:srgbClr val="F796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4" name="Rectangle 55"/>
          <p:cNvSpPr>
            <a:spLocks noChangeArrowheads="1"/>
          </p:cNvSpPr>
          <p:nvPr/>
        </p:nvSpPr>
        <p:spPr bwMode="auto">
          <a:xfrm>
            <a:off x="7426876" y="1924050"/>
            <a:ext cx="731838" cy="950913"/>
          </a:xfrm>
          <a:prstGeom prst="rect">
            <a:avLst/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3" name="Rectangle 25"/>
          <p:cNvSpPr>
            <a:spLocks noChangeArrowheads="1"/>
          </p:cNvSpPr>
          <p:nvPr/>
        </p:nvSpPr>
        <p:spPr bwMode="auto">
          <a:xfrm>
            <a:off x="7744354" y="4471988"/>
            <a:ext cx="87043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800" dirty="0">
                <a:solidFill>
                  <a:srgbClr val="595959"/>
                </a:solidFill>
                <a:latin typeface="Calibri" panose="020F0502020204030204" pitchFamily="34" charset="0"/>
              </a:rPr>
              <a:t>Precio </a:t>
            </a:r>
            <a:r>
              <a:rPr lang="es-CO" sz="800" dirty="0" err="1">
                <a:solidFill>
                  <a:srgbClr val="595959"/>
                </a:solidFill>
                <a:latin typeface="Calibri" panose="020F0502020204030204" pitchFamily="34" charset="0"/>
              </a:rPr>
              <a:t>Viv</a:t>
            </a:r>
            <a:r>
              <a:rPr lang="es-CO" sz="800" dirty="0">
                <a:solidFill>
                  <a:srgbClr val="595959"/>
                </a:solidFill>
                <a:latin typeface="Calibri" panose="020F0502020204030204" pitchFamily="34" charset="0"/>
              </a:rPr>
              <a:t>. 5’500.000</a:t>
            </a:r>
            <a:endParaRPr kumimoji="0" 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4" name="Tabla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047617"/>
              </p:ext>
            </p:extLst>
          </p:nvPr>
        </p:nvGraphicFramePr>
        <p:xfrm>
          <a:off x="927100" y="1266825"/>
          <a:ext cx="2978150" cy="13335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2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Área terreno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400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Área vivienda existente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+mj-lt"/>
                        </a:rPr>
                        <a:t>350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Proyecto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+mj-lt"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 err="1">
                          <a:effectLst/>
                          <a:latin typeface="+mj-lt"/>
                        </a:rPr>
                        <a:t>Num</a:t>
                      </a:r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. viviendas (6 pisos x 4 aptos c/u)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+mj-lt"/>
                        </a:rPr>
                        <a:t>24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Área x Vivienda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+mj-lt"/>
                        </a:rPr>
                        <a:t>90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Costo construcción x m2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$ 2 100 000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Costo demolición x m2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$ 250 000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6" name="Tabla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044871"/>
              </p:ext>
            </p:extLst>
          </p:nvPr>
        </p:nvGraphicFramePr>
        <p:xfrm>
          <a:off x="202146" y="2959100"/>
          <a:ext cx="4465104" cy="1905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8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Precio vivienda / m2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$ 4 500 000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$ 5 500 000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Precio vivienda existente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u="none" strike="noStrike" dirty="0">
                          <a:effectLst/>
                          <a:latin typeface="+mj-lt"/>
                        </a:rPr>
                        <a:t> $ 1 575 000 000 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u="none" strike="noStrike" dirty="0">
                          <a:effectLst/>
                          <a:latin typeface="+mj-lt"/>
                        </a:rPr>
                        <a:t> $ 1 925 000 000 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Ventas proyecto [1]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$ 9 720 000 000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$ 11 880 000 000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Costos construcción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$ 4 536 000 000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$ 4 536 000 000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Costo Demolición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$ 875 000 000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$ 875 000 000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Costos administrativos (10% ventas)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$ 972 000 000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$ 1 188 000 000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Costos comercialización (10% ventas)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$ 972 000 000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$ 1 188 000 000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Margen ganancia (15%)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$ 1 103 250 000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$ 1 168 050 000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Total costos y ganancia [2]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$ 8 458 250 000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 $ 8 955 050 000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+mj-lt"/>
                        </a:rPr>
                        <a:t>Precio residual suelo [1] - [2]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u="none" strike="noStrike" dirty="0">
                          <a:effectLst/>
                          <a:latin typeface="+mj-lt"/>
                        </a:rPr>
                        <a:t> $ 1 261 750 000 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u="none" strike="noStrike" dirty="0">
                          <a:effectLst/>
                          <a:latin typeface="+mj-lt"/>
                        </a:rPr>
                        <a:t> $ 2 924 950 000 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270002" y="4956176"/>
            <a:ext cx="1845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err="1">
                <a:latin typeface="+mj-lt"/>
              </a:rPr>
              <a:t>P.vivenda</a:t>
            </a:r>
            <a:r>
              <a:rPr lang="es-CO" sz="1400" dirty="0">
                <a:latin typeface="+mj-lt"/>
              </a:rPr>
              <a:t>=$4’500.000</a:t>
            </a:r>
          </a:p>
          <a:p>
            <a:pPr algn="ctr"/>
            <a:r>
              <a:rPr lang="es-CO" sz="1400" dirty="0" err="1">
                <a:solidFill>
                  <a:srgbClr val="FF0000"/>
                </a:solidFill>
                <a:latin typeface="+mj-lt"/>
              </a:rPr>
              <a:t>Psuelo</a:t>
            </a:r>
            <a:r>
              <a:rPr lang="es-CO" sz="1400" dirty="0">
                <a:solidFill>
                  <a:srgbClr val="FF0000"/>
                </a:solidFill>
                <a:latin typeface="+mj-lt"/>
              </a:rPr>
              <a:t> &lt; </a:t>
            </a:r>
            <a:r>
              <a:rPr lang="es-CO" sz="1400" dirty="0" err="1">
                <a:solidFill>
                  <a:srgbClr val="FF0000"/>
                </a:solidFill>
                <a:latin typeface="+mj-lt"/>
              </a:rPr>
              <a:t>Pviv.existente</a:t>
            </a:r>
            <a:endParaRPr lang="es-CO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3014129" y="4956170"/>
            <a:ext cx="1845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err="1">
                <a:latin typeface="+mj-lt"/>
              </a:rPr>
              <a:t>P.vivienda</a:t>
            </a:r>
            <a:r>
              <a:rPr lang="es-CO" sz="1400" dirty="0">
                <a:latin typeface="+mj-lt"/>
              </a:rPr>
              <a:t>=$5’500.000</a:t>
            </a:r>
          </a:p>
          <a:p>
            <a:pPr algn="ctr"/>
            <a:r>
              <a:rPr lang="es-CO" sz="1400" dirty="0" err="1">
                <a:solidFill>
                  <a:schemeClr val="accent6"/>
                </a:solidFill>
                <a:latin typeface="+mj-lt"/>
              </a:rPr>
              <a:t>Psuelo</a:t>
            </a:r>
            <a:r>
              <a:rPr lang="es-CO" sz="1400" dirty="0">
                <a:solidFill>
                  <a:schemeClr val="accent6"/>
                </a:solidFill>
                <a:latin typeface="+mj-lt"/>
              </a:rPr>
              <a:t> &gt; </a:t>
            </a:r>
            <a:r>
              <a:rPr lang="es-CO" sz="1400" dirty="0" err="1">
                <a:solidFill>
                  <a:schemeClr val="accent6"/>
                </a:solidFill>
                <a:latin typeface="+mj-lt"/>
              </a:rPr>
              <a:t>Pviv.existente</a:t>
            </a:r>
            <a:endParaRPr lang="es-CO" sz="140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1367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</TotalTime>
  <Words>2580</Words>
  <Application>Microsoft Office PowerPoint</Application>
  <PresentationFormat>Presentación en pantalla (4:3)</PresentationFormat>
  <Paragraphs>434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Garamond</vt:lpstr>
      <vt:lpstr>Times New Roman</vt:lpstr>
      <vt:lpstr>Tema de Office</vt:lpstr>
      <vt:lpstr>Presentación de PowerPoint</vt:lpstr>
      <vt:lpstr>XIII Seminario de Investigación Urbana y Regional Redesarrollo inmobiliario para vivienda en Bogotá 2012-2017</vt:lpstr>
      <vt:lpstr>Contenido</vt:lpstr>
      <vt:lpstr>1. Introducción, marco teórico y objetivos</vt:lpstr>
      <vt:lpstr>1. Introducción, marco teórico y objetivos</vt:lpstr>
      <vt:lpstr>1. Introducción, marco teórico y objetivos Ejemplo numérico</vt:lpstr>
      <vt:lpstr>1. Introducción, marco teórico y objetivos Ejemplo numérico</vt:lpstr>
      <vt:lpstr>1. Introducción, marco teórico y objetivos Ejemplo numérico</vt:lpstr>
      <vt:lpstr>1. Introducción, marco teórico y objetivos Ejemplo numérico</vt:lpstr>
      <vt:lpstr>1. Introducción, marco teórico y objetivos</vt:lpstr>
      <vt:lpstr>2. Fuentes de información y metodología</vt:lpstr>
      <vt:lpstr>2. Fuentes de información y metodología</vt:lpstr>
      <vt:lpstr>2. Fuentes de información y metodología</vt:lpstr>
      <vt:lpstr>2. Fuentes de información y metodología</vt:lpstr>
      <vt:lpstr>3. Importancia y localización del redesarrollo inmobiliario</vt:lpstr>
      <vt:lpstr>3. Importancia y localización del redesarrollo inmobiliario</vt:lpstr>
      <vt:lpstr>3. Importancia y localización del redesarrollo inmobiliario</vt:lpstr>
      <vt:lpstr>3. Importancia y localización del redesarrollo inmobiliario</vt:lpstr>
      <vt:lpstr>3. Importancia y localización del redesarrollo inmobiliario</vt:lpstr>
      <vt:lpstr>4. Determinantes del redesarrollo</vt:lpstr>
      <vt:lpstr>4. Determinantes del redesarrollo Ajuste espacial modelo probit (tipo proyecto)</vt:lpstr>
      <vt:lpstr>4. Determinantes del redesarrollo Ajuste espacial modelo lineal (área redesarrollo)</vt:lpstr>
      <vt:lpstr>5. Conclusiones</vt:lpstr>
      <vt:lpstr>Referencias</vt:lpstr>
      <vt:lpstr>1. Introducción, marco teórico y objetivos</vt:lpstr>
      <vt:lpstr>Presentación de PowerPoint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Camilo Andrés Rodríguez Gámez</dc:creator>
  <cp:lastModifiedBy>Nicolas Cuervo Ballesteros</cp:lastModifiedBy>
  <cp:revision>22</cp:revision>
  <dcterms:created xsi:type="dcterms:W3CDTF">2017-10-04T12:43:41Z</dcterms:created>
  <dcterms:modified xsi:type="dcterms:W3CDTF">2018-09-24T11:09:04Z</dcterms:modified>
</cp:coreProperties>
</file>