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28B6F-E2D4-A446-A9CF-9D73E79D427C}" type="datetimeFigureOut">
              <a:rPr lang="en-US" smtClean="0"/>
              <a:t>9/26/2018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FF08A-23ED-D14E-A6EC-A70D8EF3289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8907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Click to edit Master text styles</a:t>
            </a:r>
          </a:p>
          <a:p>
            <a:pPr lvl="1"/>
            <a:r>
              <a:rPr lang="pt-BR" smtClean="0"/>
              <a:t>Second level</a:t>
            </a:r>
          </a:p>
          <a:p>
            <a:pPr lvl="2"/>
            <a:r>
              <a:rPr lang="pt-BR" smtClean="0"/>
              <a:t>Third level</a:t>
            </a:r>
          </a:p>
          <a:p>
            <a:pPr lvl="3"/>
            <a:r>
              <a:rPr lang="pt-BR" smtClean="0"/>
              <a:t>Fourth level</a:t>
            </a:r>
          </a:p>
          <a:p>
            <a:pPr lvl="4"/>
            <a:r>
              <a:rPr lang="pt-B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28B6F-E2D4-A446-A9CF-9D73E79D427C}" type="datetimeFigureOut">
              <a:rPr lang="en-US" smtClean="0"/>
              <a:t>9/26/2018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FF08A-23ED-D14E-A6EC-A70D8EF3289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7058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Click to edit Master text styles</a:t>
            </a:r>
          </a:p>
          <a:p>
            <a:pPr lvl="1"/>
            <a:r>
              <a:rPr lang="pt-BR" smtClean="0"/>
              <a:t>Second level</a:t>
            </a:r>
          </a:p>
          <a:p>
            <a:pPr lvl="2"/>
            <a:r>
              <a:rPr lang="pt-BR" smtClean="0"/>
              <a:t>Third level</a:t>
            </a:r>
          </a:p>
          <a:p>
            <a:pPr lvl="3"/>
            <a:r>
              <a:rPr lang="pt-BR" smtClean="0"/>
              <a:t>Fourth level</a:t>
            </a:r>
          </a:p>
          <a:p>
            <a:pPr lvl="4"/>
            <a:r>
              <a:rPr lang="pt-B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28B6F-E2D4-A446-A9CF-9D73E79D427C}" type="datetimeFigureOut">
              <a:rPr lang="en-US" smtClean="0"/>
              <a:t>9/26/2018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FF08A-23ED-D14E-A6EC-A70D8EF3289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70845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Click to edit Master text styles</a:t>
            </a:r>
          </a:p>
          <a:p>
            <a:pPr lvl="1"/>
            <a:r>
              <a:rPr lang="pt-BR" smtClean="0"/>
              <a:t>Second level</a:t>
            </a:r>
          </a:p>
          <a:p>
            <a:pPr lvl="2"/>
            <a:r>
              <a:rPr lang="pt-BR" smtClean="0"/>
              <a:t>Third level</a:t>
            </a:r>
          </a:p>
          <a:p>
            <a:pPr lvl="3"/>
            <a:r>
              <a:rPr lang="pt-BR" smtClean="0"/>
              <a:t>Fourth level</a:t>
            </a:r>
          </a:p>
          <a:p>
            <a:pPr lvl="4"/>
            <a:r>
              <a:rPr lang="pt-B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28B6F-E2D4-A446-A9CF-9D73E79D427C}" type="datetimeFigureOut">
              <a:rPr lang="en-US" smtClean="0"/>
              <a:t>9/26/2018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FF08A-23ED-D14E-A6EC-A70D8EF3289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0764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28B6F-E2D4-A446-A9CF-9D73E79D427C}" type="datetimeFigureOut">
              <a:rPr lang="en-US" smtClean="0"/>
              <a:t>9/26/2018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FF08A-23ED-D14E-A6EC-A70D8EF3289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16497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Click to edit Master text styles</a:t>
            </a:r>
          </a:p>
          <a:p>
            <a:pPr lvl="1"/>
            <a:r>
              <a:rPr lang="pt-BR" smtClean="0"/>
              <a:t>Second level</a:t>
            </a:r>
          </a:p>
          <a:p>
            <a:pPr lvl="2"/>
            <a:r>
              <a:rPr lang="pt-BR" smtClean="0"/>
              <a:t>Third level</a:t>
            </a:r>
          </a:p>
          <a:p>
            <a:pPr lvl="3"/>
            <a:r>
              <a:rPr lang="pt-BR" smtClean="0"/>
              <a:t>Fourth level</a:t>
            </a:r>
          </a:p>
          <a:p>
            <a:pPr lvl="4"/>
            <a:r>
              <a:rPr lang="pt-BR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Click to edit Master text styles</a:t>
            </a:r>
          </a:p>
          <a:p>
            <a:pPr lvl="1"/>
            <a:r>
              <a:rPr lang="pt-BR" smtClean="0"/>
              <a:t>Second level</a:t>
            </a:r>
          </a:p>
          <a:p>
            <a:pPr lvl="2"/>
            <a:r>
              <a:rPr lang="pt-BR" smtClean="0"/>
              <a:t>Third level</a:t>
            </a:r>
          </a:p>
          <a:p>
            <a:pPr lvl="3"/>
            <a:r>
              <a:rPr lang="pt-BR" smtClean="0"/>
              <a:t>Fourth level</a:t>
            </a:r>
          </a:p>
          <a:p>
            <a:pPr lvl="4"/>
            <a:r>
              <a:rPr lang="pt-BR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28B6F-E2D4-A446-A9CF-9D73E79D427C}" type="datetimeFigureOut">
              <a:rPr lang="en-US" smtClean="0"/>
              <a:t>9/26/2018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FF08A-23ED-D14E-A6EC-A70D8EF3289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91206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Click to edit Master text styles</a:t>
            </a:r>
          </a:p>
          <a:p>
            <a:pPr lvl="1"/>
            <a:r>
              <a:rPr lang="pt-BR" smtClean="0"/>
              <a:t>Second level</a:t>
            </a:r>
          </a:p>
          <a:p>
            <a:pPr lvl="2"/>
            <a:r>
              <a:rPr lang="pt-BR" smtClean="0"/>
              <a:t>Third level</a:t>
            </a:r>
          </a:p>
          <a:p>
            <a:pPr lvl="3"/>
            <a:r>
              <a:rPr lang="pt-BR" smtClean="0"/>
              <a:t>Fourth level</a:t>
            </a:r>
          </a:p>
          <a:p>
            <a:pPr lvl="4"/>
            <a:r>
              <a:rPr lang="pt-BR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Click to edit Master text styles</a:t>
            </a:r>
          </a:p>
          <a:p>
            <a:pPr lvl="1"/>
            <a:r>
              <a:rPr lang="pt-BR" smtClean="0"/>
              <a:t>Second level</a:t>
            </a:r>
          </a:p>
          <a:p>
            <a:pPr lvl="2"/>
            <a:r>
              <a:rPr lang="pt-BR" smtClean="0"/>
              <a:t>Third level</a:t>
            </a:r>
          </a:p>
          <a:p>
            <a:pPr lvl="3"/>
            <a:r>
              <a:rPr lang="pt-BR" smtClean="0"/>
              <a:t>Fourth level</a:t>
            </a:r>
          </a:p>
          <a:p>
            <a:pPr lvl="4"/>
            <a:r>
              <a:rPr lang="pt-BR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28B6F-E2D4-A446-A9CF-9D73E79D427C}" type="datetimeFigureOut">
              <a:rPr lang="en-US" smtClean="0"/>
              <a:t>9/26/2018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FF08A-23ED-D14E-A6EC-A70D8EF3289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23296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28B6F-E2D4-A446-A9CF-9D73E79D427C}" type="datetimeFigureOut">
              <a:rPr lang="en-US" smtClean="0"/>
              <a:t>9/26/2018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FF08A-23ED-D14E-A6EC-A70D8EF3289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13574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28B6F-E2D4-A446-A9CF-9D73E79D427C}" type="datetimeFigureOut">
              <a:rPr lang="en-US" smtClean="0"/>
              <a:t>9/26/2018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FF08A-23ED-D14E-A6EC-A70D8EF3289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76971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Click to edit Master text styles</a:t>
            </a:r>
          </a:p>
          <a:p>
            <a:pPr lvl="1"/>
            <a:r>
              <a:rPr lang="pt-BR" smtClean="0"/>
              <a:t>Second level</a:t>
            </a:r>
          </a:p>
          <a:p>
            <a:pPr lvl="2"/>
            <a:r>
              <a:rPr lang="pt-BR" smtClean="0"/>
              <a:t>Third level</a:t>
            </a:r>
          </a:p>
          <a:p>
            <a:pPr lvl="3"/>
            <a:r>
              <a:rPr lang="pt-BR" smtClean="0"/>
              <a:t>Fourth level</a:t>
            </a:r>
          </a:p>
          <a:p>
            <a:pPr lvl="4"/>
            <a:r>
              <a:rPr lang="pt-BR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28B6F-E2D4-A446-A9CF-9D73E79D427C}" type="datetimeFigureOut">
              <a:rPr lang="en-US" smtClean="0"/>
              <a:t>9/26/2018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FF08A-23ED-D14E-A6EC-A70D8EF3289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4292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28B6F-E2D4-A446-A9CF-9D73E79D427C}" type="datetimeFigureOut">
              <a:rPr lang="en-US" smtClean="0"/>
              <a:t>9/26/2018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FF08A-23ED-D14E-A6EC-A70D8EF3289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70843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Click to edit Master text styles</a:t>
            </a:r>
          </a:p>
          <a:p>
            <a:pPr lvl="1"/>
            <a:r>
              <a:rPr lang="pt-BR" smtClean="0"/>
              <a:t>Second level</a:t>
            </a:r>
          </a:p>
          <a:p>
            <a:pPr lvl="2"/>
            <a:r>
              <a:rPr lang="pt-BR" smtClean="0"/>
              <a:t>Third level</a:t>
            </a:r>
          </a:p>
          <a:p>
            <a:pPr lvl="3"/>
            <a:r>
              <a:rPr lang="pt-BR" smtClean="0"/>
              <a:t>Fourth level</a:t>
            </a:r>
          </a:p>
          <a:p>
            <a:pPr lvl="4"/>
            <a:r>
              <a:rPr lang="pt-B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828B6F-E2D4-A446-A9CF-9D73E79D427C}" type="datetimeFigureOut">
              <a:rPr lang="en-US" smtClean="0"/>
              <a:t>9/26/2018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8FF08A-23ED-D14E-A6EC-A70D8EF3289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0046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aptura de Tela 2018-09-26 às 09.41.4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53627"/>
            <a:ext cx="9144000" cy="122614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431591" y="4100178"/>
            <a:ext cx="6725820" cy="830997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400" dirty="0" err="1" smtClean="0">
                <a:solidFill>
                  <a:schemeClr val="bg1"/>
                </a:solidFill>
              </a:rPr>
              <a:t>karine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gonçalves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carneiro</a:t>
            </a:r>
            <a:r>
              <a:rPr lang="en-US" sz="2400" dirty="0" smtClean="0">
                <a:solidFill>
                  <a:schemeClr val="bg1"/>
                </a:solidFill>
              </a:rPr>
              <a:t> (</a:t>
            </a:r>
            <a:r>
              <a:rPr lang="en-US" sz="2400" dirty="0" err="1" smtClean="0">
                <a:solidFill>
                  <a:schemeClr val="bg1"/>
                </a:solidFill>
              </a:rPr>
              <a:t>profa</a:t>
            </a:r>
            <a:r>
              <a:rPr lang="en-US" sz="2400" dirty="0" smtClean="0">
                <a:solidFill>
                  <a:schemeClr val="bg1"/>
                </a:solidFill>
              </a:rPr>
              <a:t>. </a:t>
            </a:r>
            <a:r>
              <a:rPr lang="en-US" sz="2400" dirty="0" err="1" smtClean="0">
                <a:solidFill>
                  <a:schemeClr val="bg1"/>
                </a:solidFill>
              </a:rPr>
              <a:t>dra</a:t>
            </a:r>
            <a:r>
              <a:rPr lang="en-US" sz="2400" dirty="0" smtClean="0">
                <a:solidFill>
                  <a:schemeClr val="bg1"/>
                </a:solidFill>
              </a:rPr>
              <a:t>. DEARQ/UFOP)</a:t>
            </a:r>
          </a:p>
          <a:p>
            <a:pPr algn="ctr"/>
            <a:r>
              <a:rPr lang="en-US" sz="2400" dirty="0" err="1" smtClean="0">
                <a:solidFill>
                  <a:schemeClr val="bg1"/>
                </a:solidFill>
              </a:rPr>
              <a:t>david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villanueva</a:t>
            </a:r>
            <a:r>
              <a:rPr lang="en-US" sz="2400" dirty="0" smtClean="0">
                <a:solidFill>
                  <a:schemeClr val="bg1"/>
                </a:solidFill>
              </a:rPr>
              <a:t> (</a:t>
            </a:r>
            <a:r>
              <a:rPr lang="en-US" sz="2400" dirty="0" err="1" smtClean="0">
                <a:solidFill>
                  <a:schemeClr val="bg1"/>
                </a:solidFill>
              </a:rPr>
              <a:t>investigador</a:t>
            </a:r>
            <a:r>
              <a:rPr lang="en-US" sz="2400" dirty="0" smtClean="0">
                <a:solidFill>
                  <a:schemeClr val="bg1"/>
                </a:solidFill>
              </a:rPr>
              <a:t> CPAT)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963936" y="2828836"/>
            <a:ext cx="7508066" cy="1200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_tradnl" sz="2400" b="1" dirty="0"/>
              <a:t>Operaciones de Renovación Urbana y Habitantes de Calle: la dinámica de la producción del espacio en Bogotá/Colombia y Belo Horizonte/Brasil</a:t>
            </a:r>
            <a:endParaRPr lang="pt-BR" sz="2400" dirty="0"/>
          </a:p>
        </p:txBody>
      </p:sp>
      <p:sp>
        <p:nvSpPr>
          <p:cNvPr id="8" name="Rectangle 7"/>
          <p:cNvSpPr/>
          <p:nvPr/>
        </p:nvSpPr>
        <p:spPr>
          <a:xfrm>
            <a:off x="2132995" y="1779772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s-ES_tradnl" u="sng" dirty="0"/>
              <a:t>Mesa Temática 8: Procesos Territoriales y Socio-espaciales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0199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-17132" y="393359"/>
            <a:ext cx="1552822" cy="120032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endParaRPr lang="en-US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</a:rPr>
              <a:t>objetivo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:</a:t>
            </a:r>
          </a:p>
          <a:p>
            <a:pPr algn="ctr"/>
            <a:endParaRPr lang="en-US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endParaRPr lang="en-US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35690" y="392067"/>
            <a:ext cx="7608310" cy="1200329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>
            <a:spAutoFit/>
          </a:bodyPr>
          <a:lstStyle/>
          <a:p>
            <a:r>
              <a:rPr lang="es-ES_tradnl" dirty="0" smtClean="0">
                <a:solidFill>
                  <a:srgbClr val="FFFFFF"/>
                </a:solidFill>
              </a:rPr>
              <a:t>verificar la </a:t>
            </a:r>
            <a:r>
              <a:rPr lang="es-ES_tradnl" dirty="0">
                <a:solidFill>
                  <a:srgbClr val="FFFFFF"/>
                </a:solidFill>
              </a:rPr>
              <a:t>influencia de operaciones de renovación urbana – que surgen a través de alianzas entre los poderes público y privado – en la vida de </a:t>
            </a:r>
            <a:r>
              <a:rPr lang="es-ES_tradnl" dirty="0" smtClean="0">
                <a:solidFill>
                  <a:srgbClr val="FFFFFF"/>
                </a:solidFill>
              </a:rPr>
              <a:t>los habitantes de calle en las </a:t>
            </a:r>
            <a:r>
              <a:rPr lang="es-ES_tradnl" dirty="0">
                <a:solidFill>
                  <a:srgbClr val="FFFFFF"/>
                </a:solidFill>
              </a:rPr>
              <a:t>áreas centrales de Bogotá/Colombia y Belo Horizonte/</a:t>
            </a:r>
            <a:r>
              <a:rPr lang="es-ES_tradnl" dirty="0" smtClean="0">
                <a:solidFill>
                  <a:srgbClr val="FFFFFF"/>
                </a:solidFill>
              </a:rPr>
              <a:t>Brasil.</a:t>
            </a:r>
          </a:p>
        </p:txBody>
      </p:sp>
      <p:sp>
        <p:nvSpPr>
          <p:cNvPr id="3" name="Rectangle 2"/>
          <p:cNvSpPr/>
          <p:nvPr/>
        </p:nvSpPr>
        <p:spPr>
          <a:xfrm>
            <a:off x="1535690" y="2032963"/>
            <a:ext cx="7608310" cy="1754327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>
            <a:spAutoFit/>
          </a:bodyPr>
          <a:lstStyle/>
          <a:p>
            <a:r>
              <a:rPr lang="es-ES_tradnl" dirty="0" smtClean="0">
                <a:solidFill>
                  <a:srgbClr val="FFFFFF"/>
                </a:solidFill>
              </a:rPr>
              <a:t>. análisis </a:t>
            </a:r>
            <a:r>
              <a:rPr lang="es-ES_tradnl" dirty="0">
                <a:solidFill>
                  <a:srgbClr val="FFFFFF"/>
                </a:solidFill>
              </a:rPr>
              <a:t>de la documentación que regula e institucionaliza los proyectos de renovación urbana y los proyectos de renovación urbana formulados, ejecutados o empezados a ejecutar</a:t>
            </a:r>
            <a:r>
              <a:rPr lang="es-ES_tradnl" dirty="0" smtClean="0">
                <a:solidFill>
                  <a:srgbClr val="FFFFFF"/>
                </a:solidFill>
              </a:rPr>
              <a:t>;</a:t>
            </a:r>
          </a:p>
          <a:p>
            <a:endParaRPr lang="es-ES_tradnl" dirty="0">
              <a:solidFill>
                <a:srgbClr val="FFFFFF"/>
              </a:solidFill>
            </a:endParaRPr>
          </a:p>
          <a:p>
            <a:r>
              <a:rPr lang="es-ES_tradnl" dirty="0" smtClean="0">
                <a:solidFill>
                  <a:srgbClr val="FFFFFF"/>
                </a:solidFill>
              </a:rPr>
              <a:t>. el </a:t>
            </a:r>
            <a:r>
              <a:rPr lang="es-ES_tradnl" dirty="0">
                <a:solidFill>
                  <a:srgbClr val="FFFFFF"/>
                </a:solidFill>
              </a:rPr>
              <a:t>resultado del trabajo de campo desarrollado con la población de habitantes de calle en los años 2014 y 2015. </a:t>
            </a:r>
            <a:endParaRPr lang="pt-BR" dirty="0">
              <a:solidFill>
                <a:srgbClr val="FFFFFF"/>
              </a:solidFill>
              <a:effectLst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-17132" y="2024811"/>
            <a:ext cx="1552822" cy="175432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endParaRPr lang="en-US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endParaRPr lang="en-US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</a:rPr>
              <a:t>metodologia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:</a:t>
            </a:r>
          </a:p>
          <a:p>
            <a:pPr algn="ctr"/>
            <a:endParaRPr lang="en-US" b="1" dirty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endParaRPr lang="en-US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endParaRPr lang="en-US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-17132" y="4251294"/>
            <a:ext cx="9161132" cy="2677656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>
            <a:spAutoFit/>
          </a:bodyPr>
          <a:lstStyle/>
          <a:p>
            <a:pPr algn="ctr"/>
            <a:endParaRPr lang="es-ES_tradnl" sz="2400" dirty="0" smtClean="0">
              <a:solidFill>
                <a:srgbClr val="FFFFFF"/>
              </a:solidFill>
            </a:endParaRPr>
          </a:p>
          <a:p>
            <a:pPr algn="ctr"/>
            <a:endParaRPr lang="es-ES_tradnl" sz="2400" dirty="0" smtClean="0">
              <a:solidFill>
                <a:srgbClr val="FFFFFF"/>
              </a:solidFill>
            </a:endParaRPr>
          </a:p>
          <a:p>
            <a:pPr algn="ctr"/>
            <a:r>
              <a:rPr lang="es-ES_tradnl" sz="2400" dirty="0" smtClean="0">
                <a:solidFill>
                  <a:srgbClr val="FFFFFF"/>
                </a:solidFill>
              </a:rPr>
              <a:t>“la </a:t>
            </a:r>
            <a:r>
              <a:rPr lang="es-ES_tradnl" sz="2400" dirty="0">
                <a:solidFill>
                  <a:srgbClr val="FFFFFF"/>
                </a:solidFill>
              </a:rPr>
              <a:t>apropiación territorial por parte de poblaciones vulnerables están sirviendo como instrumento para la intervención pública de esos espacios con propósitos de renovación </a:t>
            </a:r>
            <a:r>
              <a:rPr lang="es-ES_tradnl" sz="2400" dirty="0" smtClean="0">
                <a:solidFill>
                  <a:srgbClr val="FFFFFF"/>
                </a:solidFill>
              </a:rPr>
              <a:t>urbana”</a:t>
            </a:r>
            <a:r>
              <a:rPr lang="pt-BR" sz="2400" dirty="0" smtClean="0">
                <a:solidFill>
                  <a:srgbClr val="FFFFFF"/>
                </a:solidFill>
                <a:effectLst/>
              </a:rPr>
              <a:t> </a:t>
            </a:r>
          </a:p>
          <a:p>
            <a:pPr algn="ctr"/>
            <a:endParaRPr lang="pt-BR" sz="2400" dirty="0" smtClean="0">
              <a:solidFill>
                <a:srgbClr val="FFFFFF"/>
              </a:solidFill>
            </a:endParaRPr>
          </a:p>
          <a:p>
            <a:pPr algn="ctr"/>
            <a:endParaRPr lang="es-ES_tradnl" sz="2400" dirty="0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5305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-17132" y="9391"/>
            <a:ext cx="3457668" cy="101566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s-ES_tradnl" sz="2000" b="1" dirty="0">
                <a:solidFill>
                  <a:srgbClr val="E46C0A"/>
                </a:solidFill>
              </a:rPr>
              <a:t>Privatizar lo público: las herramientas de planeamiento urbano neoliberal </a:t>
            </a:r>
            <a:endParaRPr lang="pt-BR" sz="2000" dirty="0">
              <a:solidFill>
                <a:srgbClr val="E46C0A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-17132" y="1858851"/>
            <a:ext cx="9161132" cy="196977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>
            <a:spAutoFit/>
          </a:bodyPr>
          <a:lstStyle/>
          <a:p>
            <a:r>
              <a:rPr lang="pt-BR" sz="3200" dirty="0" smtClean="0">
                <a:solidFill>
                  <a:schemeClr val="bg1"/>
                </a:solidFill>
              </a:rPr>
              <a:t>neoliberalismo_ </a:t>
            </a:r>
            <a:r>
              <a:rPr lang="pt-BR" sz="2000" dirty="0" err="1" smtClean="0">
                <a:solidFill>
                  <a:schemeClr val="bg1"/>
                </a:solidFill>
              </a:rPr>
              <a:t>ciudad</a:t>
            </a:r>
            <a:r>
              <a:rPr lang="pt-BR" sz="2000" dirty="0" smtClean="0">
                <a:solidFill>
                  <a:schemeClr val="bg1"/>
                </a:solidFill>
              </a:rPr>
              <a:t>/empresa</a:t>
            </a:r>
          </a:p>
          <a:p>
            <a:endParaRPr lang="pt-BR" dirty="0">
              <a:solidFill>
                <a:schemeClr val="bg1"/>
              </a:solidFill>
            </a:endParaRPr>
          </a:p>
          <a:p>
            <a:r>
              <a:rPr lang="es-ES_tradnl" dirty="0" smtClean="0">
                <a:solidFill>
                  <a:schemeClr val="bg1"/>
                </a:solidFill>
              </a:rPr>
              <a:t>nuevos </a:t>
            </a:r>
            <a:r>
              <a:rPr lang="es-ES_tradnl" dirty="0">
                <a:solidFill>
                  <a:schemeClr val="bg1"/>
                </a:solidFill>
              </a:rPr>
              <a:t>modelos de </a:t>
            </a:r>
            <a:r>
              <a:rPr lang="es-ES_tradnl" dirty="0" smtClean="0">
                <a:solidFill>
                  <a:schemeClr val="bg1"/>
                </a:solidFill>
              </a:rPr>
              <a:t>administración (de </a:t>
            </a:r>
            <a:r>
              <a:rPr lang="es-ES_tradnl" dirty="0">
                <a:solidFill>
                  <a:schemeClr val="bg1"/>
                </a:solidFill>
              </a:rPr>
              <a:t>un modelo gerencial, se pasa a un modelo de </a:t>
            </a:r>
            <a:r>
              <a:rPr lang="es-ES_tradnl" dirty="0" err="1">
                <a:solidFill>
                  <a:schemeClr val="bg1"/>
                </a:solidFill>
              </a:rPr>
              <a:t>empresarialismo</a:t>
            </a:r>
            <a:r>
              <a:rPr lang="es-ES_tradnl" dirty="0">
                <a:solidFill>
                  <a:schemeClr val="bg1"/>
                </a:solidFill>
              </a:rPr>
              <a:t> </a:t>
            </a:r>
            <a:r>
              <a:rPr lang="es-ES_tradnl" dirty="0" smtClean="0">
                <a:solidFill>
                  <a:schemeClr val="bg1"/>
                </a:solidFill>
              </a:rPr>
              <a:t>urbano):  alianzas </a:t>
            </a:r>
            <a:r>
              <a:rPr lang="es-ES_tradnl" dirty="0">
                <a:solidFill>
                  <a:schemeClr val="bg1"/>
                </a:solidFill>
              </a:rPr>
              <a:t>público-privadas </a:t>
            </a:r>
            <a:r>
              <a:rPr lang="es-ES_tradnl" dirty="0" smtClean="0">
                <a:solidFill>
                  <a:schemeClr val="bg1"/>
                </a:solidFill>
              </a:rPr>
              <a:t>+ absorción </a:t>
            </a:r>
            <a:r>
              <a:rPr lang="es-ES_tradnl" dirty="0">
                <a:solidFill>
                  <a:schemeClr val="bg1"/>
                </a:solidFill>
              </a:rPr>
              <a:t>de riesgos por el sector público local y de los beneficios por los sectores </a:t>
            </a:r>
            <a:r>
              <a:rPr lang="es-ES_tradnl" dirty="0" smtClean="0">
                <a:solidFill>
                  <a:schemeClr val="bg1"/>
                </a:solidFill>
              </a:rPr>
              <a:t>privados + política </a:t>
            </a:r>
            <a:r>
              <a:rPr lang="es-ES_tradnl" dirty="0">
                <a:solidFill>
                  <a:schemeClr val="bg1"/>
                </a:solidFill>
              </a:rPr>
              <a:t>económica que prioriza la especulación de la tierra. </a:t>
            </a:r>
            <a:endParaRPr lang="pt-BR" dirty="0" smtClean="0">
              <a:solidFill>
                <a:schemeClr val="bg1"/>
              </a:solidFill>
              <a:effectLst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3983783"/>
            <a:ext cx="9161132" cy="1138773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>
            <a:spAutoFit/>
          </a:bodyPr>
          <a:lstStyle/>
          <a:p>
            <a:r>
              <a:rPr lang="pt-BR" sz="3200" dirty="0" smtClean="0">
                <a:solidFill>
                  <a:schemeClr val="bg1"/>
                </a:solidFill>
              </a:rPr>
              <a:t>brasil/</a:t>
            </a:r>
            <a:r>
              <a:rPr lang="pt-BR" sz="3200" dirty="0" err="1" smtClean="0">
                <a:solidFill>
                  <a:schemeClr val="bg1"/>
                </a:solidFill>
              </a:rPr>
              <a:t>colombia</a:t>
            </a:r>
            <a:endParaRPr lang="pt-BR" dirty="0">
              <a:solidFill>
                <a:schemeClr val="bg1"/>
              </a:solidFill>
            </a:endParaRPr>
          </a:p>
          <a:p>
            <a:r>
              <a:rPr lang="es-ES_tradnl" dirty="0" smtClean="0">
                <a:solidFill>
                  <a:schemeClr val="bg1"/>
                </a:solidFill>
              </a:rPr>
              <a:t>. constitución: 1988/1991 _ contexto neoliberal de </a:t>
            </a:r>
            <a:r>
              <a:rPr lang="es-ES_tradnl" dirty="0" smtClean="0">
                <a:solidFill>
                  <a:schemeClr val="bg1"/>
                </a:solidFill>
              </a:rPr>
              <a:t>gobernanza </a:t>
            </a:r>
            <a:r>
              <a:rPr lang="es-ES_tradnl" dirty="0" smtClean="0">
                <a:solidFill>
                  <a:schemeClr val="bg1"/>
                </a:solidFill>
              </a:rPr>
              <a:t>(alianzas público-privadas) /intervención del Estado en el mercado (de tierras)/</a:t>
            </a:r>
            <a:r>
              <a:rPr lang="es-ES_tradnl" dirty="0" smtClean="0">
                <a:solidFill>
                  <a:schemeClr val="bg1"/>
                </a:solidFill>
              </a:rPr>
              <a:t>herramientas</a:t>
            </a:r>
            <a:endParaRPr lang="pt-BR" dirty="0" smtClean="0">
              <a:solidFill>
                <a:schemeClr val="bg1"/>
              </a:solidFill>
              <a:effectLst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5288104"/>
            <a:ext cx="9161132" cy="1138773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>
            <a:spAutoFit/>
          </a:bodyPr>
          <a:lstStyle/>
          <a:p>
            <a:r>
              <a:rPr lang="pt-BR" sz="3200" dirty="0" smtClean="0">
                <a:solidFill>
                  <a:schemeClr val="bg1"/>
                </a:solidFill>
              </a:rPr>
              <a:t>belo horizonte/</a:t>
            </a:r>
            <a:r>
              <a:rPr lang="pt-BR" sz="3200" dirty="0" err="1" smtClean="0">
                <a:solidFill>
                  <a:schemeClr val="bg1"/>
                </a:solidFill>
              </a:rPr>
              <a:t>bogotá</a:t>
            </a:r>
            <a:endParaRPr lang="pt-BR" sz="3200" dirty="0" smtClean="0">
              <a:solidFill>
                <a:schemeClr val="bg1"/>
              </a:solidFill>
            </a:endParaRPr>
          </a:p>
          <a:p>
            <a:r>
              <a:rPr lang="es-ES_tradnl" dirty="0" smtClean="0">
                <a:solidFill>
                  <a:schemeClr val="bg1"/>
                </a:solidFill>
              </a:rPr>
              <a:t>. herramientas de renovación </a:t>
            </a:r>
            <a:r>
              <a:rPr lang="es-ES_tradnl" dirty="0" err="1" smtClean="0">
                <a:solidFill>
                  <a:schemeClr val="bg1"/>
                </a:solidFill>
              </a:rPr>
              <a:t>urbana_Operaciones</a:t>
            </a:r>
            <a:r>
              <a:rPr lang="es-ES_tradnl" dirty="0" smtClean="0">
                <a:solidFill>
                  <a:schemeClr val="bg1"/>
                </a:solidFill>
              </a:rPr>
              <a:t> Urbanas Consorciadas (Belo Horizonte/Brasil)</a:t>
            </a:r>
            <a:endParaRPr lang="pt-BR" dirty="0" smtClean="0">
              <a:solidFill>
                <a:schemeClr val="bg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409212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-17132" y="9391"/>
            <a:ext cx="3457668" cy="224676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s-ES_tradnl" sz="2000" b="1" dirty="0">
                <a:solidFill>
                  <a:srgbClr val="E46C0A"/>
                </a:solidFill>
              </a:rPr>
              <a:t>Las áreas centrales de Belo Horizonte y Bogotá: la </a:t>
            </a:r>
            <a:r>
              <a:rPr lang="es-ES_tradnl" sz="2000" b="1" dirty="0" err="1">
                <a:solidFill>
                  <a:srgbClr val="E46C0A"/>
                </a:solidFill>
              </a:rPr>
              <a:t>financiarización</a:t>
            </a:r>
            <a:r>
              <a:rPr lang="es-ES_tradnl" sz="2000" b="1" dirty="0">
                <a:solidFill>
                  <a:srgbClr val="E46C0A"/>
                </a:solidFill>
              </a:rPr>
              <a:t> de la tierra urbana, los programas de renovación urbana y la población de habitantes de calle </a:t>
            </a:r>
            <a:r>
              <a:rPr lang="en-US" sz="2000" b="1" dirty="0" smtClean="0">
                <a:solidFill>
                  <a:srgbClr val="E46C0A"/>
                </a:solidFill>
              </a:rPr>
              <a:t> </a:t>
            </a:r>
            <a:endParaRPr lang="en-US" sz="2000" b="1" dirty="0">
              <a:solidFill>
                <a:srgbClr val="E46C0A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-17132" y="2567715"/>
            <a:ext cx="9161132" cy="861774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>
            <a:spAutoFit/>
          </a:bodyPr>
          <a:lstStyle/>
          <a:p>
            <a:r>
              <a:rPr lang="pt-BR" sz="3200" dirty="0" smtClean="0">
                <a:solidFill>
                  <a:schemeClr val="bg1"/>
                </a:solidFill>
              </a:rPr>
              <a:t>1930</a:t>
            </a:r>
            <a:endParaRPr lang="pt-BR" dirty="0">
              <a:solidFill>
                <a:schemeClr val="bg1"/>
              </a:solidFill>
            </a:endParaRPr>
          </a:p>
          <a:p>
            <a:r>
              <a:rPr lang="es-ES_tradnl" dirty="0" smtClean="0">
                <a:solidFill>
                  <a:schemeClr val="bg1"/>
                </a:solidFill>
              </a:rPr>
              <a:t>. </a:t>
            </a:r>
            <a:r>
              <a:rPr lang="es-ES_tradnl" dirty="0" smtClean="0">
                <a:solidFill>
                  <a:schemeClr val="bg1"/>
                </a:solidFill>
              </a:rPr>
              <a:t>industrialización/crecimiento </a:t>
            </a:r>
            <a:r>
              <a:rPr lang="es-ES_tradnl" dirty="0" smtClean="0">
                <a:solidFill>
                  <a:schemeClr val="bg1"/>
                </a:solidFill>
              </a:rPr>
              <a:t>demográfico/segregación </a:t>
            </a:r>
            <a:r>
              <a:rPr lang="es-ES_tradnl" dirty="0" err="1" smtClean="0">
                <a:solidFill>
                  <a:schemeClr val="bg1"/>
                </a:solidFill>
              </a:rPr>
              <a:t>sociespacial</a:t>
            </a:r>
            <a:endParaRPr lang="pt-BR" dirty="0" smtClean="0">
              <a:solidFill>
                <a:schemeClr val="bg1"/>
              </a:solidFill>
              <a:effectLst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-17132" y="3581889"/>
            <a:ext cx="9161132" cy="196977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>
            <a:spAutoFit/>
          </a:bodyPr>
          <a:lstStyle/>
          <a:p>
            <a:r>
              <a:rPr lang="pt-BR" sz="3200" dirty="0" smtClean="0">
                <a:solidFill>
                  <a:schemeClr val="bg1"/>
                </a:solidFill>
              </a:rPr>
              <a:t>1950 </a:t>
            </a:r>
            <a:r>
              <a:rPr lang="pt-BR" sz="3200" dirty="0" err="1" smtClean="0">
                <a:solidFill>
                  <a:schemeClr val="bg1"/>
                </a:solidFill>
              </a:rPr>
              <a:t>y</a:t>
            </a:r>
            <a:r>
              <a:rPr lang="pt-BR" sz="3200" dirty="0" smtClean="0">
                <a:solidFill>
                  <a:schemeClr val="bg1"/>
                </a:solidFill>
              </a:rPr>
              <a:t> </a:t>
            </a:r>
            <a:r>
              <a:rPr lang="pt-BR" sz="3200" dirty="0" err="1" smtClean="0">
                <a:solidFill>
                  <a:schemeClr val="bg1"/>
                </a:solidFill>
              </a:rPr>
              <a:t>adelante</a:t>
            </a:r>
            <a:endParaRPr lang="pt-BR" dirty="0">
              <a:solidFill>
                <a:schemeClr val="bg1"/>
              </a:solidFill>
            </a:endParaRPr>
          </a:p>
          <a:p>
            <a:r>
              <a:rPr lang="es-ES_tradnl" dirty="0" smtClean="0">
                <a:solidFill>
                  <a:schemeClr val="bg1"/>
                </a:solidFill>
              </a:rPr>
              <a:t>. modernización/”</a:t>
            </a:r>
            <a:r>
              <a:rPr lang="es-ES_tradnl" u="sng" dirty="0" smtClean="0">
                <a:solidFill>
                  <a:schemeClr val="bg1"/>
                </a:solidFill>
              </a:rPr>
              <a:t>deterioro</a:t>
            </a:r>
            <a:r>
              <a:rPr lang="es-ES_tradnl" dirty="0" smtClean="0">
                <a:solidFill>
                  <a:schemeClr val="bg1"/>
                </a:solidFill>
              </a:rPr>
              <a:t>” de las </a:t>
            </a:r>
            <a:r>
              <a:rPr lang="es-ES_tradnl" dirty="0" smtClean="0">
                <a:solidFill>
                  <a:schemeClr val="bg1"/>
                </a:solidFill>
              </a:rPr>
              <a:t>áreas </a:t>
            </a:r>
            <a:r>
              <a:rPr lang="es-ES_tradnl" dirty="0" smtClean="0">
                <a:solidFill>
                  <a:schemeClr val="bg1"/>
                </a:solidFill>
              </a:rPr>
              <a:t>centrales (</a:t>
            </a:r>
            <a:r>
              <a:rPr lang="es-ES_tradnl" dirty="0" smtClean="0">
                <a:solidFill>
                  <a:schemeClr val="bg1"/>
                </a:solidFill>
              </a:rPr>
              <a:t>almacenamiento </a:t>
            </a:r>
            <a:r>
              <a:rPr lang="es-ES_tradnl" dirty="0" smtClean="0">
                <a:solidFill>
                  <a:schemeClr val="bg1"/>
                </a:solidFill>
              </a:rPr>
              <a:t>de potencial constructivo)/higienización/planeamiento tecnocrático</a:t>
            </a:r>
          </a:p>
          <a:p>
            <a:r>
              <a:rPr lang="es-ES_tradnl" dirty="0" smtClean="0">
                <a:solidFill>
                  <a:schemeClr val="bg1"/>
                </a:solidFill>
                <a:effectLst/>
              </a:rPr>
              <a:t>. inversiones x potencial de valorización y renta/diferencia potencial de renta x renovación urbana</a:t>
            </a:r>
          </a:p>
          <a:p>
            <a:r>
              <a:rPr lang="es-ES_tradnl" dirty="0" smtClean="0">
                <a:solidFill>
                  <a:schemeClr val="bg1"/>
                </a:solidFill>
              </a:rPr>
              <a:t>. Estado: “recuperar” el territorio</a:t>
            </a:r>
            <a:endParaRPr lang="pt-BR" dirty="0" smtClean="0">
              <a:solidFill>
                <a:schemeClr val="bg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784431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2" descr="C:\Users\David Villanueva\Dropbox\CPAT\ponencia ACIUR\Correcion final ponencia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-14769"/>
            <a:ext cx="7397891" cy="6880591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Rectangle 1"/>
          <p:cNvSpPr/>
          <p:nvPr/>
        </p:nvSpPr>
        <p:spPr>
          <a:xfrm rot="16200000">
            <a:off x="5384451" y="3098449"/>
            <a:ext cx="6872768" cy="64633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s-ES_tradnl" dirty="0"/>
              <a:t>Zonas de Intervención decreto 880 de 1993 y áreas en proceso de deterioro</a:t>
            </a:r>
            <a:r>
              <a:rPr lang="pt-BR" dirty="0" smtClean="0">
                <a:effectLst/>
              </a:rPr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9903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Macintosh HD:Users:Karine:Downloads:a cntr.jpg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03446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Rectangle 1"/>
          <p:cNvSpPr/>
          <p:nvPr/>
        </p:nvSpPr>
        <p:spPr>
          <a:xfrm>
            <a:off x="0" y="6492261"/>
            <a:ext cx="9144000" cy="369332"/>
          </a:xfrm>
          <a:prstGeom prst="rect">
            <a:avLst/>
          </a:prstGeom>
          <a:solidFill>
            <a:srgbClr val="FAC090"/>
          </a:solidFill>
        </p:spPr>
        <p:txBody>
          <a:bodyPr wrap="square">
            <a:spAutoFit/>
          </a:bodyPr>
          <a:lstStyle/>
          <a:p>
            <a:pPr algn="ctr"/>
            <a:r>
              <a:rPr lang="es-ES_tradnl" dirty="0"/>
              <a:t>Síntesis de los planes y programas en el Área </a:t>
            </a:r>
            <a:r>
              <a:rPr lang="es-ES_tradnl" dirty="0" err="1"/>
              <a:t>Hipercentral</a:t>
            </a:r>
            <a:r>
              <a:rPr lang="es-ES_tradnl" dirty="0"/>
              <a:t>, Belo Horizonte</a:t>
            </a:r>
            <a:r>
              <a:rPr lang="pt-BR" dirty="0" smtClean="0">
                <a:effectLst/>
              </a:rPr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4268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-17132" y="9391"/>
            <a:ext cx="3457668" cy="163121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s-ES_tradnl" sz="2000" b="1" dirty="0">
                <a:solidFill>
                  <a:schemeClr val="accent6">
                    <a:lumMod val="75000"/>
                  </a:schemeClr>
                </a:solidFill>
              </a:rPr>
              <a:t>las operaciones de renovación urbana en el centro y la centralidad de los modos de vida de los habitantes de calle: ¿peligro o utilidad? </a:t>
            </a:r>
            <a:endParaRPr lang="en-US" sz="20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0" y="2272343"/>
            <a:ext cx="9161132" cy="3139321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s-ES_tradnl" dirty="0" smtClean="0">
                <a:solidFill>
                  <a:schemeClr val="bg1"/>
                </a:solidFill>
              </a:rPr>
              <a:t>“El </a:t>
            </a:r>
            <a:r>
              <a:rPr lang="es-ES_tradnl" dirty="0">
                <a:solidFill>
                  <a:schemeClr val="bg1"/>
                </a:solidFill>
              </a:rPr>
              <a:t>viaducto Santa </a:t>
            </a:r>
            <a:r>
              <a:rPr lang="es-ES_tradnl" dirty="0" err="1">
                <a:solidFill>
                  <a:schemeClr val="bg1"/>
                </a:solidFill>
              </a:rPr>
              <a:t>Tereza</a:t>
            </a:r>
            <a:r>
              <a:rPr lang="es-ES_tradnl" dirty="0">
                <a:solidFill>
                  <a:schemeClr val="bg1"/>
                </a:solidFill>
              </a:rPr>
              <a:t> se encuentra abandonado, con suciedades causadas por el tiempo y mal uso de los usuarios. Actualmente, se ha convertido en refugio para los habitantes de la calle. [...] tal proyecto es de interés de la Alcaldía de Belo Horizonte, representando parte fundamental en el proceso de mejora y revitalización de los equipamientos públicos urbanos que actualmente se encuentran degradados y no debidamente apropiados y vivenciados por la </a:t>
            </a:r>
            <a:r>
              <a:rPr lang="es-ES_tradnl" dirty="0" smtClean="0">
                <a:solidFill>
                  <a:schemeClr val="bg1"/>
                </a:solidFill>
              </a:rPr>
              <a:t>población”. </a:t>
            </a:r>
            <a:r>
              <a:rPr lang="es-ES_tradnl" dirty="0">
                <a:solidFill>
                  <a:schemeClr val="bg1"/>
                </a:solidFill>
              </a:rPr>
              <a:t>(Belo Horizonte, 2013)</a:t>
            </a:r>
            <a:r>
              <a:rPr lang="pt-BR" dirty="0" smtClean="0">
                <a:solidFill>
                  <a:schemeClr val="bg1"/>
                </a:solidFill>
                <a:effectLst/>
              </a:rPr>
              <a:t> </a:t>
            </a:r>
          </a:p>
          <a:p>
            <a:pPr algn="ctr"/>
            <a:endParaRPr lang="pt-BR" dirty="0">
              <a:solidFill>
                <a:schemeClr val="bg1"/>
              </a:solidFill>
            </a:endParaRPr>
          </a:p>
          <a:p>
            <a:pPr algn="ctr"/>
            <a:r>
              <a:rPr lang="pt-BR" dirty="0" smtClean="0">
                <a:solidFill>
                  <a:srgbClr val="FFFFFF"/>
                </a:solidFill>
              </a:rPr>
              <a:t>“</a:t>
            </a:r>
            <a:r>
              <a:rPr lang="es-ES_tradnl" dirty="0">
                <a:solidFill>
                  <a:srgbClr val="FFFFFF"/>
                </a:solidFill>
              </a:rPr>
              <a:t>En la ciudad, el orden y la belleza van de la mano y generan seguridad. Si las calles están alumbradas y limpias, no tienen grafitis, no tienen basuras, hay menos vendedores ambulantes y están más ordenadas, la gente se siente más segura, sale a la calle y hay menos </a:t>
            </a:r>
            <a:r>
              <a:rPr lang="es-ES_tradnl" dirty="0" smtClean="0">
                <a:solidFill>
                  <a:srgbClr val="FFFFFF"/>
                </a:solidFill>
              </a:rPr>
              <a:t>delitos</a:t>
            </a:r>
            <a:r>
              <a:rPr lang="pt-BR" dirty="0" smtClean="0">
                <a:solidFill>
                  <a:srgbClr val="FFFFFF"/>
                </a:solidFill>
              </a:rPr>
              <a:t>” (Bogotá, 2018)</a:t>
            </a:r>
            <a:endParaRPr lang="pt-BR" dirty="0" smtClean="0">
              <a:solidFill>
                <a:srgbClr val="FFFFFF"/>
              </a:solidFill>
              <a:effectLst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-17132" y="5638392"/>
            <a:ext cx="9161132" cy="92333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>
            <a:spAutoFit/>
          </a:bodyPr>
          <a:lstStyle/>
          <a:p>
            <a:r>
              <a:rPr lang="es-ES_tradnl" dirty="0" smtClean="0">
                <a:solidFill>
                  <a:srgbClr val="FFFFFF"/>
                </a:solidFill>
              </a:rPr>
              <a:t>. la </a:t>
            </a:r>
            <a:r>
              <a:rPr lang="es-ES_tradnl" dirty="0">
                <a:solidFill>
                  <a:srgbClr val="FFFFFF"/>
                </a:solidFill>
              </a:rPr>
              <a:t>forma de gobernar lo </a:t>
            </a:r>
            <a:r>
              <a:rPr lang="es-ES_tradnl" dirty="0" smtClean="0">
                <a:solidFill>
                  <a:srgbClr val="FFFFFF"/>
                </a:solidFill>
              </a:rPr>
              <a:t>urbano: seguridad </a:t>
            </a:r>
            <a:r>
              <a:rPr lang="es-ES_tradnl" dirty="0">
                <a:solidFill>
                  <a:srgbClr val="FFFFFF"/>
                </a:solidFill>
              </a:rPr>
              <a:t>como tema central de la política </a:t>
            </a:r>
            <a:r>
              <a:rPr lang="es-ES_tradnl" dirty="0" smtClean="0">
                <a:solidFill>
                  <a:srgbClr val="FFFFFF"/>
                </a:solidFill>
              </a:rPr>
              <a:t>pública </a:t>
            </a:r>
          </a:p>
          <a:p>
            <a:r>
              <a:rPr lang="es-ES_tradnl" dirty="0" smtClean="0">
                <a:solidFill>
                  <a:srgbClr val="FFFFFF"/>
                </a:solidFill>
              </a:rPr>
              <a:t>. </a:t>
            </a:r>
            <a:r>
              <a:rPr lang="es-ES_tradnl" dirty="0">
                <a:solidFill>
                  <a:srgbClr val="FFFFFF"/>
                </a:solidFill>
              </a:rPr>
              <a:t>e</a:t>
            </a:r>
            <a:r>
              <a:rPr lang="es-ES_tradnl" dirty="0" smtClean="0">
                <a:solidFill>
                  <a:srgbClr val="FFFFFF"/>
                </a:solidFill>
              </a:rPr>
              <a:t>l </a:t>
            </a:r>
            <a:r>
              <a:rPr lang="es-ES_tradnl" dirty="0">
                <a:solidFill>
                  <a:srgbClr val="FFFFFF"/>
                </a:solidFill>
              </a:rPr>
              <a:t>urbanismo hizo de la seguridad un componente central de la </a:t>
            </a:r>
            <a:r>
              <a:rPr lang="es-ES_tradnl" dirty="0" err="1">
                <a:solidFill>
                  <a:srgbClr val="FFFFFF"/>
                </a:solidFill>
              </a:rPr>
              <a:t>gubernamentalidad</a:t>
            </a:r>
            <a:r>
              <a:rPr lang="es-ES_tradnl" dirty="0">
                <a:solidFill>
                  <a:srgbClr val="FFFFFF"/>
                </a:solidFill>
              </a:rPr>
              <a:t> en un contexto de globalización. 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440536" y="541039"/>
            <a:ext cx="5720596" cy="1477328"/>
          </a:xfrm>
          <a:prstGeom prst="rect">
            <a:avLst/>
          </a:prstGeom>
          <a:solidFill>
            <a:srgbClr val="E46C0A"/>
          </a:solidFill>
        </p:spPr>
        <p:txBody>
          <a:bodyPr wrap="square">
            <a:spAutoFit/>
          </a:bodyPr>
          <a:lstStyle/>
          <a:p>
            <a:endParaRPr lang="es-ES_tradnl" dirty="0" smtClean="0">
              <a:solidFill>
                <a:srgbClr val="FFFFFF"/>
              </a:solidFill>
            </a:endParaRPr>
          </a:p>
          <a:p>
            <a:r>
              <a:rPr lang="es-ES_tradnl" dirty="0" smtClean="0">
                <a:solidFill>
                  <a:srgbClr val="FFFFFF"/>
                </a:solidFill>
              </a:rPr>
              <a:t>¿</a:t>
            </a:r>
            <a:r>
              <a:rPr lang="es-ES_tradnl" dirty="0">
                <a:solidFill>
                  <a:srgbClr val="FFFFFF"/>
                </a:solidFill>
              </a:rPr>
              <a:t>Cómo basar los mega proyectos de renovación urbana y cómo justificar la necesidad de "hacer renacer el centro" si esas poblaciones no existiesen?</a:t>
            </a:r>
            <a:r>
              <a:rPr lang="pt-BR" dirty="0" smtClean="0">
                <a:solidFill>
                  <a:srgbClr val="FFFFFF"/>
                </a:solidFill>
                <a:effectLst/>
              </a:rPr>
              <a:t> </a:t>
            </a:r>
          </a:p>
          <a:p>
            <a:endParaRPr lang="pt-BR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6770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</TotalTime>
  <Words>607</Words>
  <Application>Microsoft Office PowerPoint</Application>
  <PresentationFormat>Presentación en pantalla (4:3)</PresentationFormat>
  <Paragraphs>46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Karine Carneiro</dc:creator>
  <cp:lastModifiedBy>DAVID VILLANUEVA</cp:lastModifiedBy>
  <cp:revision>40</cp:revision>
  <dcterms:created xsi:type="dcterms:W3CDTF">2018-09-26T14:39:43Z</dcterms:created>
  <dcterms:modified xsi:type="dcterms:W3CDTF">2018-09-26T19:00:28Z</dcterms:modified>
</cp:coreProperties>
</file>