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theme+xml" PartName="/ppt/theme/theme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theme+xml" PartName="/ppt/theme/theme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theme+xml" PartName="/ppt/theme/theme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theme+xml" PartName="/ppt/theme/theme10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theme+xml" PartName="/ppt/theme/theme11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theme+xml" PartName="/ppt/theme/theme12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theme+xml" PartName="/ppt/theme/theme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16" r:id="rId10"/>
    <p:sldMasterId id="2147483834" r:id="rId11"/>
    <p:sldMasterId id="2147483852" r:id="rId12"/>
    <p:sldMasterId id="2147483864" r:id="rId13"/>
  </p:sldMasterIdLst>
  <p:sldIdLst>
    <p:sldId id="282" r:id="rId14"/>
    <p:sldId id="272" r:id="rId15"/>
    <p:sldId id="278" r:id="rId16"/>
    <p:sldId id="275" r:id="rId17"/>
    <p:sldId id="257" r:id="rId18"/>
    <p:sldId id="283" r:id="rId19"/>
    <p:sldId id="284" r:id="rId20"/>
    <p:sldId id="281" r:id="rId21"/>
    <p:sldId id="271" r:id="rId22"/>
    <p:sldId id="259" r:id="rId23"/>
    <p:sldId id="285" r:id="rId24"/>
    <p:sldId id="258" r:id="rId25"/>
    <p:sldId id="286" r:id="rId26"/>
    <p:sldId id="261" r:id="rId27"/>
    <p:sldId id="287" r:id="rId28"/>
    <p:sldId id="288" r:id="rId29"/>
    <p:sldId id="265" r:id="rId30"/>
    <p:sldId id="269" r:id="rId31"/>
    <p:sldId id="268" r:id="rId32"/>
    <p:sldId id="266" r:id="rId33"/>
    <p:sldId id="274" r:id="rId34"/>
    <p:sldId id="263" r:id="rId35"/>
    <p:sldId id="267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 snapToGrid="0"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59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639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6733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3928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166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9515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08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1618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2037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850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678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38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901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598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0416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82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8157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393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9116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50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445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3994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98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88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5648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36378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2837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2165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2775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6789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739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9963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16097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800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0415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065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68919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070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093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595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25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096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15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4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81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390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82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34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01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886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358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287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519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05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8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809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065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51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42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392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874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4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1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5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1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215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8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2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00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5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70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39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63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0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125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46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25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27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4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22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6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40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19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13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965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55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1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0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8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20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27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33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96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67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5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0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49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78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26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12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68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4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3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76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9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681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98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61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42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903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9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856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0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5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46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96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5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04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87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194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67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02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79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73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18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3053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178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24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38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35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324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77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577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00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0796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919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6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53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12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270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6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46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10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729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9DEA7-2A0B-4149-BEA2-A5592BE4FC3A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D2A7C-BE90-4203-916A-DA8EDA4CC1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130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206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BDD8F00-6DC9-4664-B797-35C03F8DCF77}" type="datetimeFigureOut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09/26/2018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0A970E-223D-4D9D-85A5-639DF9D2F764}" type="slidenum">
              <a:rPr lang="es-PA" smtClean="0">
                <a:solidFill>
                  <a:prstClr val="white">
                    <a:tint val="7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‹Nº›</a:t>
            </a:fld>
            <a:endParaRPr lang="es-PA" dirty="0">
              <a:solidFill>
                <a:prstClr val="white">
                  <a:tint val="7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284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95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56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07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88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2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9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98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3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65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5D54-5E60-40A5-859D-681230ED9B96}" type="datetimeFigureOut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09/26/2018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46731-6594-46F1-9D7E-9A13E9B0A6E5}" type="slidenum">
              <a:rPr lang="es-PA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7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5.jpeg" Type="http://schemas.openxmlformats.org/officeDocument/2006/relationships/image"/><Relationship Id="rId7" Target="../media/image19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9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4.jp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62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0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40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gif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6" y="2146049"/>
            <a:ext cx="80364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A" sz="2400" dirty="0" smtClean="0">
                <a:latin typeface="Tahoma" panose="020B0604030504040204" pitchFamily="34" charset="0"/>
              </a:rPr>
              <a:t>…las </a:t>
            </a:r>
            <a:r>
              <a:rPr lang="es-PA" sz="2400" dirty="0">
                <a:latin typeface="Tahoma" panose="020B0604030504040204" pitchFamily="34" charset="0"/>
              </a:rPr>
              <a:t>transformaciones económicas relativas a la </a:t>
            </a:r>
            <a:r>
              <a:rPr lang="es-PA" sz="2400" dirty="0" smtClean="0">
                <a:latin typeface="Tahoma" panose="020B0604030504040204" pitchFamily="34" charset="0"/>
              </a:rPr>
              <a:t>globalización,…han </a:t>
            </a:r>
            <a:r>
              <a:rPr lang="es-PA" sz="2400" dirty="0">
                <a:latin typeface="Tahoma" panose="020B0604030504040204" pitchFamily="34" charset="0"/>
              </a:rPr>
              <a:t>contribuido a un proceso de reescalonamiento en donde las ciudades y regiones son espacios preferenciales de la acumulación global.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7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76440"/>
            <a:ext cx="7886700" cy="1325563"/>
          </a:xfrm>
        </p:spPr>
        <p:txBody>
          <a:bodyPr/>
          <a:lstStyle/>
          <a:p>
            <a:r>
              <a:rPr lang="es-PA" dirty="0" smtClean="0"/>
              <a:t>Lo importante…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9622" y="1448254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PA" dirty="0" smtClean="0">
                <a:solidFill>
                  <a:srgbClr val="C00000"/>
                </a:solidFill>
              </a:rPr>
              <a:t>Reconocer que esas actividades económicas, sociales y políticas están definidas desde hace rato por la división del trabajo internacional.</a:t>
            </a:r>
          </a:p>
          <a:p>
            <a:pPr marL="0" indent="0" algn="just">
              <a:buNone/>
            </a:pPr>
            <a:endParaRPr lang="es-PA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PA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PA" dirty="0" smtClean="0">
                <a:solidFill>
                  <a:schemeClr val="tx1">
                    <a:lumMod val="95000"/>
                  </a:schemeClr>
                </a:solidFill>
              </a:rPr>
              <a:t>Aquella que corresponde al proceso de producción mundial entre países y regiones, mediante la especialización en la elaboración de determinados bienes.</a:t>
            </a:r>
            <a:endParaRPr lang="es-PA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0159" y="3626834"/>
            <a:ext cx="77144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2800" b="1" i="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La configuración funcional del territorio se deriva como resultado del desarrollo de las actividades sociales y económicas; incidiendo en las estructuras ambientales y geográficas como un todo.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sz="3200" b="1" dirty="0" smtClean="0"/>
              <a:t>En segundo lugar…</a:t>
            </a:r>
            <a:endParaRPr lang="es-PA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PA" dirty="0" smtClean="0"/>
              <a:t>Estimo que debemos realizar una relectura de Roberto Segre (Las Estructuras Ambientales de América Latina):</a:t>
            </a:r>
          </a:p>
          <a:p>
            <a:pPr marL="0" indent="0" algn="just">
              <a:buNone/>
            </a:pPr>
            <a:r>
              <a:rPr lang="es-PA" dirty="0" smtClean="0"/>
              <a:t>Las causa fundamentales de la problemática urbana latinoamericana se remontan a los aspectos estructurales que los originan, el modo de producción capitalista en el contexto del capitalismo dependiente.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9479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www.cich.org/mapas/imagenes/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481" y="3133361"/>
            <a:ext cx="5468701" cy="351389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finletargo.files.wordpress.com/2009/02/america-central-polit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1" y="310084"/>
            <a:ext cx="4311767" cy="26022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964592" y="5745682"/>
            <a:ext cx="3181197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s-PA" sz="3200" dirty="0">
                <a:solidFill>
                  <a:prstClr val="white"/>
                </a:solidFill>
              </a:rPr>
              <a:t>División Política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-1048137" y="3511902"/>
            <a:ext cx="3440682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defTabSz="685800"/>
            <a:r>
              <a:rPr lang="es-PA" sz="3200" dirty="0">
                <a:solidFill>
                  <a:prstClr val="white"/>
                </a:solidFill>
              </a:rPr>
              <a:t>Ubicación Regional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691583" y="2145673"/>
            <a:ext cx="4187557" cy="58477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 defTabSz="685800"/>
            <a:r>
              <a:rPr lang="es-PA" sz="3200" dirty="0">
                <a:solidFill>
                  <a:prstClr val="white"/>
                </a:solidFill>
              </a:rPr>
              <a:t>REPÚBLICA DE PANAMÁ</a:t>
            </a:r>
          </a:p>
        </p:txBody>
      </p:sp>
    </p:spTree>
    <p:extLst>
      <p:ext uri="{BB962C8B-B14F-4D97-AF65-F5344CB8AC3E}">
        <p14:creationId xmlns:p14="http://schemas.microsoft.com/office/powerpoint/2010/main" val="40117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60" y="1975821"/>
            <a:ext cx="2145978" cy="157900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624898" y="1302141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s-PA" sz="3200" b="1" dirty="0">
                <a:solidFill>
                  <a:prstClr val="white"/>
                </a:solidFill>
              </a:rPr>
              <a:t>Panamá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825018" y="564720"/>
                <a:ext cx="5906027" cy="4401205"/>
              </a:xfrm>
              <a:prstGeom prst="rect">
                <a:avLst/>
              </a:prstGeom>
              <a:solidFill>
                <a:schemeClr val="bg1">
                  <a:lumMod val="95000"/>
                  <a:lumOff val="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Área: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74,177.30 km². </a:t>
                </a:r>
                <a:r>
                  <a:rPr lang="es-PA" sz="2800" dirty="0">
                    <a:solidFill>
                      <a:srgbClr val="FFC000"/>
                    </a:solidFill>
                  </a:rPr>
                  <a:t>(1)</a:t>
                </a:r>
                <a:r>
                  <a:rPr lang="es-PA" sz="2400" dirty="0">
                    <a:solidFill>
                      <a:srgbClr val="00B0F0"/>
                    </a:solidFill>
                  </a:rPr>
                  <a:t>               [6.50%]</a:t>
                </a:r>
                <a:endParaRPr lang="es-PA" sz="2800" dirty="0">
                  <a:solidFill>
                    <a:srgbClr val="FFC000"/>
                  </a:solidFill>
                </a:endParaRP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Población: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4,115,897 hab. </a:t>
                </a:r>
                <a:r>
                  <a:rPr lang="es-PA" sz="2800" dirty="0">
                    <a:solidFill>
                      <a:srgbClr val="FFC000"/>
                    </a:solidFill>
                  </a:rPr>
                  <a:t>(2)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Densidad: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52.14 hab./km</a:t>
                </a:r>
                <a14:m>
                  <m:oMath xmlns:m="http://schemas.openxmlformats.org/officeDocument/2006/math">
                    <m:r>
                      <a:rPr lang="es-PA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s-PA" sz="2800" dirty="0">
                    <a:solidFill>
                      <a:srgbClr val="FF0000"/>
                    </a:solidFill>
                  </a:rPr>
                  <a:t>.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Población Urbana 2014: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71.10%. </a:t>
                </a:r>
                <a:r>
                  <a:rPr lang="es-PA" sz="2800" dirty="0">
                    <a:solidFill>
                      <a:srgbClr val="FFC000"/>
                    </a:solidFill>
                  </a:rPr>
                  <a:t>(3)</a:t>
                </a:r>
                <a:endParaRPr lang="es-PA" sz="2800" dirty="0">
                  <a:solidFill>
                    <a:prstClr val="white"/>
                  </a:solidFill>
                </a:endParaRP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PIB: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B/46,210,000,000.00.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Crecimiento PIB: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6.2%.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IDH: O.790 </a:t>
                </a:r>
                <a:r>
                  <a:rPr lang="es-PA" sz="2800" dirty="0">
                    <a:solidFill>
                      <a:srgbClr val="FF0000"/>
                    </a:solidFill>
                  </a:rPr>
                  <a:t>(59). Alto.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Inversión social: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7.40% del PIB. 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% de I.S. en vivienda: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S/C.</a:t>
                </a:r>
              </a:p>
              <a:p>
                <a:pPr defTabSz="685800">
                  <a:defRPr/>
                </a:pPr>
                <a:r>
                  <a:rPr lang="es-PA" sz="2800" dirty="0">
                    <a:solidFill>
                      <a:prstClr val="white"/>
                    </a:solidFill>
                  </a:rPr>
                  <a:t>Déficit  de vivienda: </a:t>
                </a:r>
                <a:r>
                  <a:rPr lang="es-PA" sz="2800" dirty="0">
                    <a:solidFill>
                      <a:srgbClr val="FF0000"/>
                    </a:solidFill>
                  </a:rPr>
                  <a:t>150,000 unidades.</a:t>
                </a:r>
                <a:endParaRPr lang="es-PA" sz="2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18" y="564720"/>
                <a:ext cx="5906027" cy="4401205"/>
              </a:xfrm>
              <a:prstGeom prst="rect">
                <a:avLst/>
              </a:prstGeom>
              <a:blipFill>
                <a:blip r:embed="rId3"/>
                <a:stretch>
                  <a:fillRect l="-2064" t="-1385" b="-3047"/>
                </a:stretch>
              </a:blipFill>
            </p:spPr>
            <p:txBody>
              <a:bodyPr/>
              <a:lstStyle/>
              <a:p>
                <a:r>
                  <a:rPr lang="es-P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461460" y="5172403"/>
            <a:ext cx="8018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PA" sz="2000" dirty="0">
                <a:solidFill>
                  <a:prstClr val="white"/>
                </a:solidFill>
              </a:rPr>
              <a:t>(1) INEC, 1 de julio de 2013.</a:t>
            </a:r>
          </a:p>
          <a:p>
            <a:pPr defTabSz="685800">
              <a:defRPr/>
            </a:pPr>
            <a:r>
              <a:rPr lang="es-PA" sz="2000" dirty="0">
                <a:solidFill>
                  <a:prstClr val="white"/>
                </a:solidFill>
              </a:rPr>
              <a:t>(2) Estimada al 2017.</a:t>
            </a:r>
          </a:p>
          <a:p>
            <a:pPr defTabSz="685800">
              <a:defRPr/>
            </a:pPr>
            <a:r>
              <a:rPr lang="es-PA" sz="2000" dirty="0">
                <a:solidFill>
                  <a:prstClr val="white"/>
                </a:solidFill>
              </a:rPr>
              <a:t>(3) Estimada al 2017.</a:t>
            </a:r>
          </a:p>
          <a:p>
            <a:pPr defTabSz="685800">
              <a:defRPr/>
            </a:pPr>
            <a:endParaRPr lang="es-PA" sz="28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s-PA" sz="3200" dirty="0">
                <a:solidFill>
                  <a:prstClr val="white"/>
                </a:solidFill>
              </a:rPr>
              <a:t> </a:t>
            </a:r>
            <a:endParaRPr lang="es-P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12955" y="435212"/>
            <a:ext cx="8318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s-PA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 de Panamá: Nuestra Señora de la Asunción de Panamá. 15 de agosto de 1519</a:t>
            </a:r>
            <a:r>
              <a:rPr lang="es-PA" sz="24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2955" y="1443181"/>
            <a:ext cx="8318090" cy="39703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es-PA" sz="2800" dirty="0">
                <a:solidFill>
                  <a:prstClr val="white"/>
                </a:solidFill>
              </a:rPr>
              <a:t>Ubicada en la vertiente del Pacífico,  en el segundo emplazamiento, 21 de enero de 1673 (375 años).</a:t>
            </a:r>
          </a:p>
          <a:p>
            <a:pPr defTabSz="685800"/>
            <a:endParaRPr lang="es-PA" sz="280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s-PA" sz="2800" dirty="0">
                <a:solidFill>
                  <a:prstClr val="white"/>
                </a:solidFill>
              </a:rPr>
              <a:t>Área metropolitana (Distritos de Panamá, San Miguelito, Arraiján, Chorrera): 2,561.00 km².</a:t>
            </a:r>
          </a:p>
          <a:p>
            <a:pPr defTabSz="685800">
              <a:defRPr/>
            </a:pPr>
            <a:endParaRPr lang="es-PA" sz="280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s-PA" sz="2800" dirty="0">
                <a:solidFill>
                  <a:prstClr val="white"/>
                </a:solidFill>
              </a:rPr>
              <a:t>Población total: 2,011,780 </a:t>
            </a:r>
            <a:r>
              <a:rPr lang="es-PA" sz="2800" dirty="0" err="1">
                <a:solidFill>
                  <a:prstClr val="white"/>
                </a:solidFill>
              </a:rPr>
              <a:t>hab</a:t>
            </a:r>
            <a:r>
              <a:rPr lang="es-PA" sz="2800" dirty="0">
                <a:solidFill>
                  <a:prstClr val="white"/>
                </a:solidFill>
              </a:rPr>
              <a:t> (50%).</a:t>
            </a:r>
          </a:p>
          <a:p>
            <a:pPr defTabSz="685800">
              <a:defRPr/>
            </a:pPr>
            <a:endParaRPr lang="es-PA" sz="280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s-PA" sz="2800" dirty="0">
                <a:solidFill>
                  <a:prstClr val="white"/>
                </a:solidFill>
              </a:rPr>
              <a:t>Ciudad de Panamá: 880,691 hab.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2955" y="5251917"/>
            <a:ext cx="9255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s-PA" sz="200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s-PA" sz="28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s-PA" sz="3200" dirty="0">
                <a:solidFill>
                  <a:prstClr val="white"/>
                </a:solidFill>
              </a:rPr>
              <a:t> </a:t>
            </a:r>
            <a:endParaRPr lang="es-P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515"/>
            <a:ext cx="2865630" cy="2052402"/>
          </a:xfrm>
          <a:prstGeom prst="rect">
            <a:avLst/>
          </a:prstGeom>
        </p:spPr>
      </p:pic>
      <p:pic>
        <p:nvPicPr>
          <p:cNvPr descr="Resultado de imagen de centro bancario de panama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1" y="4651079"/>
            <a:ext cx="2895811" cy="22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image.slidesharecdn.com/trabajodesantamaria-101128100149-phpapp01/95/analisis-del-entorno-portuario-panameo-9-638.jpg?cb=1422671569" id="2050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87"/>
          <a:stretch/>
        </p:blipFill>
        <p:spPr bwMode="auto">
          <a:xfrm>
            <a:off x="0" y="4651078"/>
            <a:ext cx="2808970" cy="22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Resultado de imagen de zona libre de colon" id="2064" name="Picture 1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30" y="2660514"/>
            <a:ext cx="3041684" cy="19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descr="Resultado de imagen de aeropuerto de panama" id="6" name="AutoShape 18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s-PA">
              <a:solidFill>
                <a:prstClr val="white"/>
              </a:solidFill>
            </a:endParaRPr>
          </a:p>
        </p:txBody>
      </p:sp>
      <p:pic>
        <p:nvPicPr>
          <p:cNvPr descr="Resultado de imagen de zona libre de colon" id="205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559374" cy="26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713" y="2703851"/>
            <a:ext cx="3438285" cy="1994626"/>
          </a:xfrm>
          <a:prstGeom prst="rect">
            <a:avLst/>
          </a:prstGeom>
        </p:spPr>
      </p:pic>
      <p:sp>
        <p:nvSpPr>
          <p:cNvPr descr="Resultado de imagen de aeropuerto de panama" id="7" name="AutoShape 20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s-PA">
              <a:solidFill>
                <a:prstClr val="white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4188" y="4684003"/>
            <a:ext cx="3449810" cy="21739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374" y="7938"/>
            <a:ext cx="4584625" cy="2695914"/>
          </a:xfrm>
          <a:prstGeom prst="rect">
            <a:avLst/>
          </a:prstGeom>
        </p:spPr>
      </p:pic>
      <p:sp>
        <p:nvSpPr>
          <p:cNvPr id="13" name="Flecha arriba 12"/>
          <p:cNvSpPr/>
          <p:nvPr/>
        </p:nvSpPr>
        <p:spPr>
          <a:xfrm rot="10800000">
            <a:off x="3893416" y="4012370"/>
            <a:ext cx="499553" cy="985731"/>
          </a:xfrm>
          <a:prstGeom prst="up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PA">
              <a:solidFill>
                <a:srgbClr val="FF0000"/>
              </a:solidFill>
            </a:endParaRPr>
          </a:p>
        </p:txBody>
      </p:sp>
      <p:sp>
        <p:nvSpPr>
          <p:cNvPr id="21" name="Flecha arriba 20"/>
          <p:cNvSpPr/>
          <p:nvPr/>
        </p:nvSpPr>
        <p:spPr>
          <a:xfrm rot="7506544">
            <a:off x="4761711" y="3729686"/>
            <a:ext cx="484632" cy="978408"/>
          </a:xfrm>
          <a:prstGeom prst="up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3" name="Flecha arriba 22"/>
          <p:cNvSpPr/>
          <p:nvPr/>
        </p:nvSpPr>
        <p:spPr>
          <a:xfrm rot="13212491">
            <a:off x="4371215" y="254106"/>
            <a:ext cx="1265624" cy="1491496"/>
          </a:xfrm>
          <a:prstGeom prst="up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34462" y="1703780"/>
            <a:ext cx="1848006" cy="107721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pPr defTabSz="685800"/>
            <a:r>
              <a:rPr b="1" dirty="0" lang="es-PA" sz="3200">
                <a:solidFill>
                  <a:prstClr val="white"/>
                </a:solidFill>
              </a:rPr>
              <a:t>Economía</a:t>
            </a:r>
          </a:p>
          <a:p>
            <a:pPr algn="ctr" defTabSz="685800"/>
            <a:r>
              <a:rPr b="1" dirty="0" lang="es-PA" sz="3200">
                <a:solidFill>
                  <a:prstClr val="white"/>
                </a:solidFill>
              </a:rPr>
              <a:t>Panamá</a:t>
            </a:r>
          </a:p>
        </p:txBody>
      </p:sp>
      <p:sp>
        <p:nvSpPr>
          <p:cNvPr id="22" name="Flecha arriba 21"/>
          <p:cNvSpPr/>
          <p:nvPr/>
        </p:nvSpPr>
        <p:spPr>
          <a:xfrm rot="3204852">
            <a:off x="4939966" y="2201214"/>
            <a:ext cx="389682" cy="978408"/>
          </a:xfrm>
          <a:prstGeom prst="up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4" name="Flecha arriba 23"/>
          <p:cNvSpPr/>
          <p:nvPr/>
        </p:nvSpPr>
        <p:spPr>
          <a:xfrm rot="14026124">
            <a:off x="3110419" y="3724834"/>
            <a:ext cx="460162" cy="978408"/>
          </a:xfrm>
          <a:prstGeom prst="up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  <p:sp>
        <p:nvSpPr>
          <p:cNvPr id="25" name="Flecha arriba 24"/>
          <p:cNvSpPr/>
          <p:nvPr/>
        </p:nvSpPr>
        <p:spPr>
          <a:xfrm rot="5400000">
            <a:off x="5032863" y="2853266"/>
            <a:ext cx="459742" cy="978408"/>
          </a:xfrm>
          <a:prstGeom prst="up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P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452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0112"/>
            <a:ext cx="7620000" cy="50577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29082" y="1120875"/>
            <a:ext cx="3392131" cy="461665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s-PA" sz="2400" dirty="0">
                <a:solidFill>
                  <a:prstClr val="white"/>
                </a:solidFill>
              </a:rPr>
              <a:t>Hay dos países</a:t>
            </a:r>
          </a:p>
        </p:txBody>
      </p:sp>
    </p:spTree>
    <p:extLst>
      <p:ext uri="{BB962C8B-B14F-4D97-AF65-F5344CB8AC3E}">
        <p14:creationId xmlns:p14="http://schemas.microsoft.com/office/powerpoint/2010/main" val="39076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" y="2831690"/>
            <a:ext cx="2639962" cy="38788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/>
          <a:stretch/>
        </p:blipFill>
        <p:spPr>
          <a:xfrm>
            <a:off x="250722" y="195417"/>
            <a:ext cx="5279923" cy="36281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" l="52" r="-576" t="136"/>
          <a:stretch/>
        </p:blipFill>
        <p:spPr>
          <a:xfrm>
            <a:off x="5029200" y="1932038"/>
            <a:ext cx="3967316" cy="4778478"/>
          </a:xfrm>
          <a:prstGeom prst="rect">
            <a:avLst/>
          </a:prstGeom>
          <a:ln w="28575"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696" y="3045542"/>
            <a:ext cx="2757949" cy="366497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099960" y="607827"/>
            <a:ext cx="2327240" cy="64633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 defTabSz="685800"/>
            <a:r>
              <a:rPr dirty="0" lang="es-PA">
                <a:solidFill>
                  <a:prstClr val="white"/>
                </a:solidFill>
              </a:rPr>
              <a:t>El Panamá abundante,</a:t>
            </a:r>
          </a:p>
          <a:p>
            <a:pPr algn="ctr" defTabSz="685800"/>
            <a:r>
              <a:rPr dirty="0" lang="es-PA">
                <a:solidFill>
                  <a:prstClr val="white"/>
                </a:solidFill>
              </a:rPr>
              <a:t> próspero, rico.</a:t>
            </a:r>
          </a:p>
        </p:txBody>
      </p:sp>
    </p:spTree>
    <p:extLst>
      <p:ext uri="{BB962C8B-B14F-4D97-AF65-F5344CB8AC3E}">
        <p14:creationId xmlns:p14="http://schemas.microsoft.com/office/powerpoint/2010/main" val="41974901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89" y="189691"/>
            <a:ext cx="8357880" cy="1615029"/>
          </a:xfrm>
        </p:spPr>
        <p:txBody>
          <a:bodyPr>
            <a:normAutofit/>
          </a:bodyPr>
          <a:lstStyle/>
          <a:p>
            <a:pPr algn="ctr"/>
            <a:r>
              <a:rPr lang="es-PA" sz="2400" dirty="0" smtClean="0">
                <a:latin typeface="Calibri" panose="020F0502020204030204"/>
              </a:rPr>
              <a:t>Mesa:</a:t>
            </a:r>
            <a:r>
              <a:rPr lang="es-PA" sz="4000" b="1" dirty="0" smtClean="0">
                <a:latin typeface="Segoe Print" panose="02000600000000000000" pitchFamily="2" charset="0"/>
              </a:rPr>
              <a:t/>
            </a:r>
            <a:br>
              <a:rPr lang="es-PA" sz="4000" b="1" dirty="0" smtClean="0">
                <a:latin typeface="Segoe Print" panose="02000600000000000000" pitchFamily="2" charset="0"/>
              </a:rPr>
            </a:br>
            <a:r>
              <a:rPr lang="es-PA" sz="4000" b="1" dirty="0">
                <a:latin typeface="Segoe Print" panose="02000600000000000000" pitchFamily="2" charset="0"/>
              </a:rPr>
              <a:t>C</a:t>
            </a:r>
            <a:r>
              <a:rPr lang="es-PA" sz="4000" b="1" dirty="0" smtClean="0">
                <a:latin typeface="Segoe Print" panose="02000600000000000000" pitchFamily="2" charset="0"/>
              </a:rPr>
              <a:t>iudad y Región</a:t>
            </a:r>
            <a:br>
              <a:rPr lang="es-PA" sz="4000" b="1" dirty="0" smtClean="0">
                <a:latin typeface="Segoe Print" panose="02000600000000000000" pitchFamily="2" charset="0"/>
              </a:rPr>
            </a:br>
            <a:endParaRPr lang="es-PA" sz="40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14387" y="1804720"/>
            <a:ext cx="8275599" cy="1434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endParaRPr lang="es-PA" sz="3200" b="1" dirty="0">
              <a:solidFill>
                <a:prstClr val="white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10388" y="1651804"/>
            <a:ext cx="8577111" cy="123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endParaRPr lang="es-PA" sz="3200" b="1" dirty="0" smtClean="0">
              <a:solidFill>
                <a:prstClr val="white"/>
              </a:solidFill>
            </a:endParaRPr>
          </a:p>
          <a:p>
            <a:pPr algn="ctr" defTabSz="685800"/>
            <a:endParaRPr lang="es-PA" sz="2400" b="1" dirty="0" smtClean="0">
              <a:solidFill>
                <a:prstClr val="white"/>
              </a:solidFill>
            </a:endParaRPr>
          </a:p>
          <a:p>
            <a:pPr algn="ctr" defTabSz="685800"/>
            <a:r>
              <a:rPr lang="es-PA" sz="2400" b="1" dirty="0" smtClean="0">
                <a:solidFill>
                  <a:prstClr val="white"/>
                </a:solidFill>
              </a:rPr>
              <a:t>Centro  DE ESTUDIOS DEL HÁBITAT Y LOS ASENTAMIENTOS HUMANOS (CEHAH)</a:t>
            </a:r>
          </a:p>
          <a:p>
            <a:pPr algn="ctr" defTabSz="685800"/>
            <a:endParaRPr lang="es-PA" sz="2400" b="1" dirty="0">
              <a:solidFill>
                <a:prstClr val="white"/>
              </a:solidFill>
            </a:endParaRPr>
          </a:p>
          <a:p>
            <a:pPr algn="ctr" defTabSz="685800"/>
            <a:endParaRPr lang="es-PA" sz="3200" b="1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351615" y="5030677"/>
            <a:ext cx="4471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2400" dirty="0">
                <a:solidFill>
                  <a:prstClr val="white"/>
                </a:solidFill>
              </a:rPr>
              <a:t>Por: Tomás Ezequiel Correa R. Arq.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83044" y="5724211"/>
            <a:ext cx="4424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A" sz="2400" dirty="0" smtClean="0">
                <a:solidFill>
                  <a:prstClr val="white"/>
                </a:solidFill>
              </a:rPr>
              <a:t>Barranquilla, septiembre de 2018.</a:t>
            </a:r>
            <a:endParaRPr lang="es-PA" sz="2400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96686" y="2890391"/>
            <a:ext cx="7823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400" dirty="0" smtClean="0">
                <a:solidFill>
                  <a:prstClr val="white"/>
                </a:solidFill>
                <a:ea typeface="+mj-ea"/>
                <a:cs typeface="+mj-cs"/>
              </a:rPr>
              <a:t>Tema</a:t>
            </a:r>
            <a:r>
              <a:rPr lang="es-PA" sz="2400" dirty="0">
                <a:solidFill>
                  <a:prstClr val="white"/>
                </a:solidFill>
                <a:ea typeface="+mj-ea"/>
                <a:cs typeface="+mj-cs"/>
              </a:rPr>
              <a:t>:</a:t>
            </a:r>
            <a:r>
              <a:rPr lang="es-PA" sz="4000" b="1" dirty="0">
                <a:solidFill>
                  <a:prstClr val="white"/>
                </a:solidFill>
                <a:latin typeface="Segoe Print" panose="02000600000000000000" pitchFamily="2" charset="0"/>
                <a:ea typeface="+mj-ea"/>
                <a:cs typeface="+mj-cs"/>
              </a:rPr>
              <a:t/>
            </a:r>
            <a:br>
              <a:rPr lang="es-PA" sz="4000" b="1" dirty="0">
                <a:solidFill>
                  <a:prstClr val="white"/>
                </a:solidFill>
                <a:latin typeface="Segoe Print" panose="02000600000000000000" pitchFamily="2" charset="0"/>
                <a:ea typeface="+mj-ea"/>
                <a:cs typeface="+mj-cs"/>
              </a:rPr>
            </a:br>
            <a:r>
              <a:rPr lang="es-PA" sz="4000" b="1" dirty="0" smtClean="0">
                <a:solidFill>
                  <a:prstClr val="white"/>
                </a:solidFill>
                <a:latin typeface="Segoe Print" panose="02000600000000000000" pitchFamily="2" charset="0"/>
                <a:ea typeface="+mj-ea"/>
                <a:cs typeface="+mj-cs"/>
              </a:rPr>
              <a:t>   Panamá: Ciudad </a:t>
            </a:r>
            <a:r>
              <a:rPr lang="es-PA" sz="4000" b="1" dirty="0">
                <a:solidFill>
                  <a:prstClr val="white"/>
                </a:solidFill>
                <a:latin typeface="Segoe Print" panose="02000600000000000000" pitchFamily="2" charset="0"/>
                <a:ea typeface="+mj-ea"/>
                <a:cs typeface="+mj-cs"/>
              </a:rPr>
              <a:t>y Región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163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3" t="-1047"/>
          <a:stretch/>
        </p:blipFill>
        <p:spPr>
          <a:xfrm>
            <a:off x="4815343" y="471948"/>
            <a:ext cx="3856708" cy="2846440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3" y="471948"/>
            <a:ext cx="3930440" cy="2846440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3" y="3591235"/>
            <a:ext cx="3930441" cy="2846440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193" y="3591235"/>
            <a:ext cx="3856709" cy="2846440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688632" y="2896503"/>
            <a:ext cx="1542923" cy="369332"/>
          </a:xfrm>
          <a:prstGeom prst="rect">
            <a:avLst/>
          </a:prstGeom>
          <a:solidFill>
            <a:srgbClr val="CC0099"/>
          </a:solidFill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defTabSz="685800"/>
            <a:r>
              <a:rPr dirty="0" err="1" lang="es-PA">
                <a:solidFill>
                  <a:prstClr val="white"/>
                </a:solidFill>
              </a:rPr>
              <a:t>Pob</a:t>
            </a:r>
            <a:r>
              <a:rPr dirty="0" lang="es-PA">
                <a:solidFill>
                  <a:prstClr val="white"/>
                </a:solidFill>
              </a:rPr>
              <a:t>. periférica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8632" y="5943289"/>
            <a:ext cx="1093826" cy="369332"/>
          </a:xfrm>
          <a:prstGeom prst="rect">
            <a:avLst/>
          </a:prstGeom>
          <a:solidFill>
            <a:srgbClr val="CC0099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defTabSz="685800"/>
            <a:r>
              <a:rPr dirty="0" err="1" lang="es-PA">
                <a:solidFill>
                  <a:prstClr val="white"/>
                </a:solidFill>
              </a:rPr>
              <a:t>Pob</a:t>
            </a:r>
            <a:r>
              <a:rPr dirty="0" lang="es-PA">
                <a:solidFill>
                  <a:prstClr val="white"/>
                </a:solidFill>
              </a:rPr>
              <a:t>. rural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974037" y="2836446"/>
            <a:ext cx="1659813" cy="369332"/>
          </a:xfrm>
          <a:prstGeom prst="rect">
            <a:avLst/>
          </a:prstGeom>
          <a:solidFill>
            <a:srgbClr val="CC0099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defTabSz="685800"/>
            <a:r>
              <a:rPr dirty="0" err="1" lang="es-PA">
                <a:solidFill>
                  <a:prstClr val="white"/>
                </a:solidFill>
              </a:rPr>
              <a:t>Pob</a:t>
            </a:r>
            <a:r>
              <a:rPr dirty="0" lang="es-PA">
                <a:solidFill>
                  <a:prstClr val="white"/>
                </a:solidFill>
              </a:rPr>
              <a:t>. ambulante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044525" y="5943289"/>
            <a:ext cx="1457323" cy="369332"/>
          </a:xfrm>
          <a:prstGeom prst="rect">
            <a:avLst/>
          </a:prstGeom>
          <a:solidFill>
            <a:srgbClr val="CC0099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 defTabSz="685800"/>
            <a:r>
              <a:rPr dirty="0" err="1" lang="es-PA">
                <a:solidFill>
                  <a:prstClr val="white"/>
                </a:solidFill>
              </a:rPr>
              <a:t>Pob</a:t>
            </a:r>
            <a:r>
              <a:rPr dirty="0" lang="es-PA">
                <a:solidFill>
                  <a:prstClr val="white"/>
                </a:solidFill>
              </a:rPr>
              <a:t>. indígena</a:t>
            </a:r>
          </a:p>
        </p:txBody>
      </p:sp>
    </p:spTree>
    <p:extLst>
      <p:ext uri="{BB962C8B-B14F-4D97-AF65-F5344CB8AC3E}">
        <p14:creationId xmlns:p14="http://schemas.microsoft.com/office/powerpoint/2010/main" val="60391158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7715" y="1472625"/>
            <a:ext cx="7173532" cy="3936979"/>
          </a:xfrm>
        </p:spPr>
        <p:txBody>
          <a:bodyPr>
            <a:normAutofit/>
          </a:bodyPr>
          <a:lstStyle/>
          <a:p>
            <a:pPr lvl="0">
              <a:spcBef>
                <a:spcPts val="750"/>
              </a:spcBef>
            </a:pPr>
            <a:r>
              <a:rPr lang="es-MX" sz="3200" cap="none" dirty="0" smtClean="0">
                <a:solidFill>
                  <a:prstClr val="white"/>
                </a:solidFill>
              </a:rPr>
              <a:t/>
            </a:r>
            <a:br>
              <a:rPr lang="es-MX" sz="3200" cap="none" dirty="0" smtClean="0">
                <a:solidFill>
                  <a:prstClr val="white"/>
                </a:solidFill>
              </a:rPr>
            </a:br>
            <a:r>
              <a:rPr lang="es-MX" sz="3200" cap="none" dirty="0" smtClean="0">
                <a:solidFill>
                  <a:prstClr val="white"/>
                </a:solidFill>
              </a:rPr>
              <a:t>Orientación</a:t>
            </a:r>
            <a:r>
              <a:rPr lang="es-MX" sz="3200" cap="none" dirty="0">
                <a:solidFill>
                  <a:prstClr val="white"/>
                </a:solidFill>
              </a:rPr>
              <a:t>, </a:t>
            </a:r>
            <a:r>
              <a:rPr lang="es-MX" sz="3200" cap="none" dirty="0" smtClean="0">
                <a:solidFill>
                  <a:prstClr val="white"/>
                </a:solidFill>
              </a:rPr>
              <a:t>Contenido,  Dirección y Contexto </a:t>
            </a:r>
            <a:r>
              <a:rPr lang="es-MX" sz="3200" cap="none" dirty="0">
                <a:solidFill>
                  <a:prstClr val="white"/>
                </a:solidFill>
              </a:rPr>
              <a:t>del </a:t>
            </a:r>
            <a:r>
              <a:rPr lang="es-MX" sz="3200" cap="none" dirty="0" smtClean="0">
                <a:solidFill>
                  <a:prstClr val="white"/>
                </a:solidFill>
              </a:rPr>
              <a:t>tema…</a:t>
            </a:r>
            <a:r>
              <a:rPr lang="es-MX" sz="3200" cap="none" dirty="0" smtClean="0">
                <a:solidFill>
                  <a:prstClr val="white"/>
                </a:solidFill>
              </a:rPr>
              <a:t/>
            </a:r>
            <a:br>
              <a:rPr lang="es-MX" sz="3200" cap="none" dirty="0" smtClean="0">
                <a:solidFill>
                  <a:prstClr val="white"/>
                </a:solidFill>
              </a:rPr>
            </a:br>
            <a:r>
              <a:rPr lang="es-MX" sz="3200" cap="none" dirty="0" smtClean="0">
                <a:solidFill>
                  <a:prstClr val="white"/>
                </a:solidFill>
              </a:rPr>
              <a:t> </a:t>
            </a:r>
            <a:br>
              <a:rPr lang="es-MX" sz="3200" cap="none" dirty="0" smtClean="0">
                <a:solidFill>
                  <a:prstClr val="white"/>
                </a:solidFill>
              </a:rPr>
            </a:br>
            <a:r>
              <a:rPr lang="es-MX" sz="3200" cap="none" dirty="0" smtClean="0">
                <a:solidFill>
                  <a:prstClr val="white"/>
                </a:solidFill>
              </a:rPr>
              <a:t>…desde </a:t>
            </a:r>
            <a:r>
              <a:rPr lang="es-MX" sz="3200" cap="none" dirty="0">
                <a:solidFill>
                  <a:prstClr val="white"/>
                </a:solidFill>
              </a:rPr>
              <a:t>la </a:t>
            </a:r>
            <a:r>
              <a:rPr lang="es-MX" sz="3200" cap="none" dirty="0" smtClean="0">
                <a:solidFill>
                  <a:prstClr val="white"/>
                </a:solidFill>
              </a:rPr>
              <a:t>Academia</a:t>
            </a:r>
            <a:br>
              <a:rPr lang="es-MX" sz="3200" cap="none" dirty="0" smtClean="0">
                <a:solidFill>
                  <a:prstClr val="white"/>
                </a:solidFill>
              </a:rPr>
            </a:br>
            <a:r>
              <a:rPr lang="es-MX" sz="3200" dirty="0" smtClean="0">
                <a:solidFill>
                  <a:prstClr val="white"/>
                </a:solidFill>
              </a:rPr>
              <a:t>…desde las entidades de investigación.</a:t>
            </a:r>
            <a:r>
              <a:rPr lang="es-MX" sz="1650" cap="none" dirty="0">
                <a:solidFill>
                  <a:prstClr val="white"/>
                </a:solidFill>
              </a:rPr>
              <a:t/>
            </a:r>
            <a:br>
              <a:rPr lang="es-MX" sz="1650" cap="none" dirty="0">
                <a:solidFill>
                  <a:prstClr val="white"/>
                </a:solidFill>
              </a:rPr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 rot="16200000">
            <a:off x="-1604313" y="3148728"/>
            <a:ext cx="4898889" cy="58477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85800">
              <a:spcBef>
                <a:spcPts val="750"/>
              </a:spcBef>
            </a:pPr>
            <a:r>
              <a:rPr lang="es-PA" sz="3200" dirty="0" smtClean="0">
                <a:solidFill>
                  <a:prstClr val="white"/>
                </a:solidFill>
              </a:rPr>
              <a:t>Tareas necesarias:</a:t>
            </a:r>
            <a:endParaRPr lang="es-PA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2857" y="1692572"/>
            <a:ext cx="846182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§"/>
            </a:pPr>
            <a:r>
              <a:rPr lang="es-PA" sz="2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La Escuela de arquitectura del CRUA (ESCARQUI-CRUA) </a:t>
            </a:r>
            <a:r>
              <a:rPr lang="es-PA" sz="2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promovió </a:t>
            </a:r>
            <a:r>
              <a:rPr lang="es-PA" sz="2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e </a:t>
            </a:r>
            <a:r>
              <a:rPr lang="es-PA" sz="2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impulsó </a:t>
            </a:r>
            <a:r>
              <a:rPr lang="es-PA" sz="2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la creación del Centro de Investigación del CRUA (CIE - CRUA).</a:t>
            </a:r>
          </a:p>
          <a:p>
            <a:pPr marL="36900" lvl="0" algn="just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</a:pPr>
            <a:endParaRPr lang="es-PA" sz="20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</a:endParaRPr>
          </a:p>
          <a:p>
            <a:pPr marL="3429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" panose="05000000000000000000" pitchFamily="2" charset="2"/>
              <a:buChar char="§"/>
            </a:pPr>
            <a:r>
              <a:rPr lang="es-PA" sz="2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Recientemente se crea </a:t>
            </a:r>
            <a:r>
              <a:rPr lang="es-PA" sz="2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la </a:t>
            </a:r>
            <a:r>
              <a:rPr lang="es-PA" sz="2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UNIDAD DE ESTUDIOS URBANOS Y REGIONALES en FACARQUI-CRUA </a:t>
            </a:r>
            <a:r>
              <a:rPr lang="es-PA" sz="2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y la </a:t>
            </a:r>
            <a:r>
              <a:rPr lang="es-PA" sz="20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OFICINA DE PROMOCIÓN AL DESARROLLO LOCAL. </a:t>
            </a:r>
            <a:endParaRPr lang="es-PA" sz="20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21479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134" y="2311912"/>
            <a:ext cx="7886700" cy="1325563"/>
          </a:xfrm>
        </p:spPr>
        <p:txBody>
          <a:bodyPr/>
          <a:lstStyle/>
          <a:p>
            <a:r>
              <a:rPr lang="es-PA" b="1" dirty="0" smtClean="0">
                <a:latin typeface="Segoe Print" panose="02000600000000000000" pitchFamily="2" charset="0"/>
              </a:rPr>
              <a:t>Gracias por su atención…</a:t>
            </a:r>
            <a:endParaRPr lang="es-PA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6" y="369599"/>
            <a:ext cx="4150674" cy="611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63502" y="504929"/>
            <a:ext cx="4237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400" kern="0" dirty="0" smtClean="0">
                <a:solidFill>
                  <a:prstClr val="white"/>
                </a:solidFill>
              </a:rPr>
              <a:t>Somos:</a:t>
            </a:r>
            <a:endParaRPr kumimoji="0" lang="es-P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36154" y="3706204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PA" sz="2400" kern="0" dirty="0">
                <a:solidFill>
                  <a:prstClr val="white"/>
                </a:solidFill>
              </a:rPr>
              <a:t>C</a:t>
            </a:r>
            <a:r>
              <a:rPr lang="es-PA" sz="2400" kern="0" dirty="0" smtClean="0">
                <a:solidFill>
                  <a:prstClr val="white"/>
                </a:solidFill>
              </a:rPr>
              <a:t>uenca del Pacífico</a:t>
            </a:r>
            <a:endParaRPr lang="es-PA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587130" y="1959977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PA" sz="2400" kern="0" dirty="0" smtClean="0">
                <a:solidFill>
                  <a:prstClr val="white"/>
                </a:solidFill>
              </a:rPr>
              <a:t>Cuenca del Caribe</a:t>
            </a:r>
            <a:endParaRPr lang="es-PA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36154" y="2807195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PA" sz="2400" kern="0" dirty="0" smtClean="0">
                <a:solidFill>
                  <a:prstClr val="white"/>
                </a:solidFill>
              </a:rPr>
              <a:t>Bolivarianos</a:t>
            </a:r>
            <a:endParaRPr lang="es-PA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87130" y="1101413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PA" sz="2400" kern="0" dirty="0" smtClean="0">
                <a:solidFill>
                  <a:prstClr val="white"/>
                </a:solidFill>
              </a:rPr>
              <a:t>América </a:t>
            </a:r>
            <a:r>
              <a:rPr lang="es-PA" sz="2400" kern="0" dirty="0">
                <a:solidFill>
                  <a:prstClr val="white"/>
                </a:solidFill>
              </a:rPr>
              <a:t>Central</a:t>
            </a:r>
            <a:endParaRPr lang="es-PA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AutoShape 2" descr="Resultado de imagen para hemisferio norte ameri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67" y="4898016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483" y="1877915"/>
            <a:ext cx="8209368" cy="852322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es-PA" sz="2400" dirty="0" smtClean="0">
                <a:solidFill>
                  <a:schemeClr val="tx1"/>
                </a:solidFill>
                <a:cs typeface="+mn-cs"/>
              </a:rPr>
              <a:t>A</a:t>
            </a:r>
            <a:r>
              <a:rPr lang="es-PA" sz="2400" dirty="0" smtClean="0">
                <a:solidFill>
                  <a:schemeClr val="tx1"/>
                </a:solidFill>
              </a:rPr>
              <a:t>provechar estos espacios gremiales para estrechar vínculos.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78189" y="281048"/>
            <a:ext cx="580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dirty="0">
                <a:solidFill>
                  <a:prstClr val="white"/>
                </a:solidFill>
              </a:rPr>
              <a:t>PROPÓSITOS CENTRALES</a:t>
            </a:r>
            <a:endParaRPr lang="es-ES" sz="3200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7343" y="5694355"/>
            <a:ext cx="8037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7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“</a:t>
            </a:r>
            <a:r>
              <a:rPr lang="es-PA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r>
              <a:rPr lang="es-PA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UN ENCUENTRO SIN DEBATE NO VALE LA PENA</a:t>
            </a:r>
            <a:r>
              <a:rPr lang="es-PA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”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04371" y="3213137"/>
            <a:ext cx="80374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A" sz="24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  <a:t>XIII ACIUR...</a:t>
            </a:r>
            <a:r>
              <a:rPr lang="es-PA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  <a:t>ofrecer al país una mirada crítica sobre las dificultades y los aciertos y presentar una propuesta …que permita mejorar el proyecto de desarrollo </a:t>
            </a:r>
            <a:r>
              <a:rPr lang="es-PA" sz="24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  <a:t>nacional. </a:t>
            </a:r>
            <a:r>
              <a:rPr lang="es-PA" sz="24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  <a:t>(MUCHA PRETENSIÓN).</a:t>
            </a:r>
          </a:p>
          <a:p>
            <a:pPr algn="just"/>
            <a:r>
              <a:rPr lang="es-PA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  <a:t/>
            </a:r>
            <a:br>
              <a:rPr lang="es-PA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</a:b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61399" y="1132445"/>
            <a:ext cx="8123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cs typeface="Trebuchet MS"/>
              </a:rPr>
              <a:t>Señalar algunas situaciones para promover la reflexión.</a:t>
            </a:r>
            <a:r>
              <a:rPr lang="es-PA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/>
            </a:r>
            <a:br>
              <a:rPr lang="es-PA" sz="3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0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8489" y="757269"/>
            <a:ext cx="7849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A" sz="2800" dirty="0">
                <a:solidFill>
                  <a:srgbClr val="FF0000"/>
                </a:solidFill>
                <a:latin typeface="Tahoma" panose="020B0604030504040204" pitchFamily="34" charset="0"/>
              </a:rPr>
              <a:t>Objetivos de disertación y búsqueda de aportes desde la mesa Ciudad y </a:t>
            </a:r>
            <a:r>
              <a:rPr lang="es-PA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Región:</a:t>
            </a:r>
          </a:p>
          <a:p>
            <a:pPr lvl="0" algn="just"/>
            <a:endParaRPr lang="es-ES" sz="2800" dirty="0">
              <a:solidFill>
                <a:srgbClr val="FF0000"/>
              </a:solidFill>
            </a:endParaRPr>
          </a:p>
          <a:p>
            <a:pPr algn="just"/>
            <a:r>
              <a:rPr lang="es-PA" sz="2800" dirty="0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  <a:r>
              <a:rPr lang="es-PA" sz="2800" b="0" i="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bordar </a:t>
            </a:r>
            <a:r>
              <a:rPr lang="es-PA" sz="2800" b="0" i="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el estudio de las ciudades y la región desde la perspectiva económica, lo político-institucional y la construcción de sistemas de ciudades, que permitan la articulación económica, social y ambiental al tenor de las dinámicas locales y </a:t>
            </a:r>
            <a:r>
              <a:rPr lang="es-PA" sz="2800" b="0" i="0" dirty="0" smtClean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regionales</a:t>
            </a:r>
            <a:r>
              <a:rPr lang="es-PA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…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5107" y="4762954"/>
            <a:ext cx="7886700" cy="1325563"/>
          </a:xfrm>
        </p:spPr>
        <p:txBody>
          <a:bodyPr/>
          <a:lstStyle/>
          <a:p>
            <a:r>
              <a:rPr lang="es-PA" b="1" dirty="0" smtClean="0"/>
              <a:t>ASIMETRÍAS…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4630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53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074057"/>
            <a:ext cx="3886200" cy="510290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PA" sz="2000" dirty="0" smtClean="0">
              <a:latin typeface="georgia" panose="02040502050405020303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PA" sz="2200" dirty="0" smtClean="0">
                <a:latin typeface="georgia" panose="02040502050405020303" pitchFamily="18" charset="0"/>
              </a:rPr>
              <a:t>Tras </a:t>
            </a:r>
            <a:r>
              <a:rPr lang="es-PA" sz="2200" dirty="0">
                <a:latin typeface="georgia" panose="02040502050405020303" pitchFamily="18" charset="0"/>
              </a:rPr>
              <a:t>dos años y medio de viajes hacia el sur, Pizarro recibió órdenes de cancelar la expedición al Perú y regresar a Panamá. El extremeño, que carecía de la elocuencia de su sobrino lejano Hernán Cortés, el conquistador de México, pero estaba convencido de que era la empresa más importante de </a:t>
            </a:r>
            <a:r>
              <a:rPr lang="es-PA" sz="2200" dirty="0">
                <a:solidFill>
                  <a:srgbClr val="555555"/>
                </a:solidFill>
                <a:latin typeface="georgia" panose="02040502050405020303" pitchFamily="18" charset="0"/>
              </a:rPr>
              <a:t>su </a:t>
            </a:r>
            <a:r>
              <a:rPr lang="es-PA" sz="2200" dirty="0">
                <a:latin typeface="georgia" panose="02040502050405020303" pitchFamily="18" charset="0"/>
              </a:rPr>
              <a:t>vida, trazó una raya en el suelo y dijo con palabras gruesas: </a:t>
            </a:r>
            <a:r>
              <a:rPr lang="es-PA" sz="2200" dirty="0">
                <a:solidFill>
                  <a:srgbClr val="FF0000"/>
                </a:solidFill>
                <a:latin typeface="georgia" panose="02040502050405020303" pitchFamily="18" charset="0"/>
              </a:rPr>
              <a:t>«Por este lado se va a Panamá a ser pobres. Por este otro al Perú a ser ricos. </a:t>
            </a:r>
            <a:r>
              <a:rPr lang="es-PA" sz="2200" dirty="0">
                <a:latin typeface="georgia" panose="02040502050405020303" pitchFamily="18" charset="0"/>
              </a:rPr>
              <a:t>Escoja el que fuere buen castellano lo que más bien le estuviere»</a:t>
            </a:r>
            <a:endParaRPr lang="es-ES" sz="2200" dirty="0"/>
          </a:p>
          <a:p>
            <a:endParaRPr lang="es-P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00" y="1349829"/>
            <a:ext cx="3603100" cy="48271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1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244515"/>
            <a:ext cx="7886700" cy="6172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s-P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500 AÑOS DESPUÉS</a:t>
            </a:r>
            <a:endParaRPr lang="es-E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2709" y="1177269"/>
            <a:ext cx="3160307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lnSpcReduction="10000"/>
          </a:bodyPr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LIMA, PERÚ</a:t>
            </a:r>
          </a:p>
          <a:p>
            <a:pPr algn="ctr"/>
            <a:r>
              <a:rPr lang="es-PA" dirty="0" smtClean="0">
                <a:solidFill>
                  <a:schemeClr val="bg1"/>
                </a:solidFill>
              </a:rPr>
              <a:t>18 DE ENERO DE 1535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83986" y="2347364"/>
            <a:ext cx="3206839" cy="387926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s-PA" sz="2200" dirty="0" smtClean="0">
                <a:solidFill>
                  <a:prstClr val="black"/>
                </a:solidFill>
              </a:rPr>
              <a:t>IDH 2018: 0,750</a:t>
            </a:r>
          </a:p>
          <a:p>
            <a:pPr>
              <a:lnSpc>
                <a:spcPct val="110000"/>
              </a:lnSpc>
            </a:pPr>
            <a:r>
              <a:rPr lang="es-PA" sz="2200" dirty="0">
                <a:solidFill>
                  <a:prstClr val="black"/>
                </a:solidFill>
              </a:rPr>
              <a:t>Puesto: 89.</a:t>
            </a:r>
          </a:p>
          <a:p>
            <a:pPr>
              <a:lnSpc>
                <a:spcPct val="110000"/>
              </a:lnSpc>
            </a:pPr>
            <a:r>
              <a:rPr lang="es-PA" sz="2200" dirty="0">
                <a:solidFill>
                  <a:prstClr val="black"/>
                </a:solidFill>
              </a:rPr>
              <a:t>Pobreza: 20.70</a:t>
            </a:r>
          </a:p>
          <a:p>
            <a:pPr>
              <a:lnSpc>
                <a:spcPct val="110000"/>
              </a:lnSpc>
            </a:pPr>
            <a:r>
              <a:rPr lang="es-PA" sz="2200" dirty="0" smtClean="0">
                <a:solidFill>
                  <a:prstClr val="black"/>
                </a:solidFill>
              </a:rPr>
              <a:t>Pobreza Extrema: 3.8.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Fuente: CEPAL, abril 2018</a:t>
            </a:r>
            <a:r>
              <a:rPr lang="es-ES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  <a:endParaRPr lang="es-PA" sz="2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es-PA" sz="2200" dirty="0">
                <a:solidFill>
                  <a:prstClr val="black"/>
                </a:solidFill>
              </a:rPr>
              <a:t>PIB 2018: 3.5.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A" sz="2200" dirty="0">
                <a:solidFill>
                  <a:prstClr val="black"/>
                </a:solidFill>
              </a:rPr>
              <a:t>CEPAL. Actualización de proyecciones de crecimiento de América Latina y el Caribe en 2018</a:t>
            </a:r>
            <a:r>
              <a:rPr lang="es-ES" sz="2200" dirty="0" smtClean="0">
                <a:solidFill>
                  <a:prstClr val="black"/>
                </a:solidFill>
              </a:rPr>
              <a:t>.</a:t>
            </a:r>
            <a:endParaRPr lang="es-PA" sz="22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es-PA" sz="2200" dirty="0">
                <a:solidFill>
                  <a:prstClr val="black"/>
                </a:solidFill>
              </a:rPr>
              <a:t>PIB PÉR CÁPITA (PPA): 13 993</a:t>
            </a:r>
          </a:p>
          <a:p>
            <a:pPr>
              <a:lnSpc>
                <a:spcPct val="110000"/>
              </a:lnSpc>
            </a:pPr>
            <a:r>
              <a:rPr lang="es-PA" sz="2200" dirty="0">
                <a:solidFill>
                  <a:prstClr val="black"/>
                </a:solidFill>
              </a:rPr>
              <a:t>PIB PÉR CÁPITA (NOMINAL): 7169 </a:t>
            </a:r>
          </a:p>
          <a:p>
            <a:pPr marL="0" indent="0"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PA" sz="2200" dirty="0">
                <a:solidFill>
                  <a:prstClr val="black"/>
                </a:solidFill>
              </a:rPr>
              <a:t>Fondo Monetario Internacional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dirty="0" smtClean="0">
                <a:solidFill>
                  <a:prstClr val="black"/>
                </a:solidFill>
              </a:rPr>
              <a:t>  (PPA: PARIDAD DEL PODER ADQUISITIVO)</a:t>
            </a:r>
            <a:endParaRPr lang="es-ES" sz="1800" dirty="0" smtClean="0">
              <a:solidFill>
                <a:prstClr val="black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642308" y="1177269"/>
            <a:ext cx="3205477" cy="82391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lnSpcReduction="10000"/>
          </a:bodyPr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PANAMÁ, PANAMÁ</a:t>
            </a:r>
          </a:p>
          <a:p>
            <a:pPr algn="ctr"/>
            <a:r>
              <a:rPr lang="es-PA" dirty="0" smtClean="0">
                <a:solidFill>
                  <a:schemeClr val="bg1"/>
                </a:solidFill>
              </a:rPr>
              <a:t>15 DE AGOSTO DE 1519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42308" y="2316651"/>
            <a:ext cx="3205477" cy="385568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s-PA" sz="1500" dirty="0" smtClean="0">
                <a:solidFill>
                  <a:prstClr val="black"/>
                </a:solidFill>
              </a:rPr>
              <a:t>IDH 208: 0,789</a:t>
            </a:r>
          </a:p>
          <a:p>
            <a:pPr lvl="0"/>
            <a:r>
              <a:rPr lang="es-PA" sz="1500" dirty="0" smtClean="0">
                <a:solidFill>
                  <a:prstClr val="black"/>
                </a:solidFill>
              </a:rPr>
              <a:t>Puesto: 66.</a:t>
            </a:r>
            <a:endParaRPr lang="es-PA" sz="1500" dirty="0">
              <a:solidFill>
                <a:prstClr val="black"/>
              </a:solidFill>
            </a:endParaRPr>
          </a:p>
          <a:p>
            <a:pPr lvl="0"/>
            <a:r>
              <a:rPr lang="es-PA" sz="1500" dirty="0">
                <a:solidFill>
                  <a:prstClr val="black"/>
                </a:solidFill>
              </a:rPr>
              <a:t>P</a:t>
            </a:r>
            <a:r>
              <a:rPr lang="es-PA" sz="1500" dirty="0" smtClean="0">
                <a:solidFill>
                  <a:prstClr val="black"/>
                </a:solidFill>
              </a:rPr>
              <a:t>obreza: </a:t>
            </a:r>
            <a:r>
              <a:rPr lang="es-PA" sz="1500" dirty="0" smtClean="0">
                <a:solidFill>
                  <a:srgbClr val="FF0000"/>
                </a:solidFill>
              </a:rPr>
              <a:t>22.10</a:t>
            </a:r>
            <a:endParaRPr lang="es-PA" sz="1500" dirty="0">
              <a:solidFill>
                <a:srgbClr val="FF0000"/>
              </a:solidFill>
            </a:endParaRPr>
          </a:p>
          <a:p>
            <a:pPr lvl="0"/>
            <a:r>
              <a:rPr lang="es-PA" sz="1500" dirty="0" smtClean="0">
                <a:solidFill>
                  <a:prstClr val="black"/>
                </a:solidFill>
              </a:rPr>
              <a:t>Pobreza Extrema: </a:t>
            </a:r>
            <a:r>
              <a:rPr lang="es-PA" sz="1500" dirty="0" smtClean="0">
                <a:solidFill>
                  <a:srgbClr val="FF0000"/>
                </a:solidFill>
              </a:rPr>
              <a:t>9.9.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Fuente: CEPAL, abril 2018</a:t>
            </a:r>
            <a:r>
              <a:rPr lang="es-E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s-PA" sz="1500" dirty="0">
              <a:solidFill>
                <a:srgbClr val="FF0000"/>
              </a:solidFill>
            </a:endParaRPr>
          </a:p>
          <a:p>
            <a:pPr lvl="0"/>
            <a:r>
              <a:rPr lang="es-PA" sz="1500" dirty="0">
                <a:solidFill>
                  <a:prstClr val="black"/>
                </a:solidFill>
              </a:rPr>
              <a:t>PIB </a:t>
            </a:r>
            <a:r>
              <a:rPr lang="es-PA" sz="1500" dirty="0" smtClean="0">
                <a:solidFill>
                  <a:prstClr val="black"/>
                </a:solidFill>
              </a:rPr>
              <a:t>2018: 5.6.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P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CEPAL. Actualización </a:t>
            </a:r>
            <a:r>
              <a:rPr lang="es-PA" sz="1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 proyecciones de crecimiento de América Latina y el Caribe en </a:t>
            </a:r>
            <a:r>
              <a:rPr lang="es-PA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2018</a:t>
            </a:r>
            <a:r>
              <a:rPr lang="es-E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s-PA" sz="1400" dirty="0" smtClean="0">
              <a:solidFill>
                <a:prstClr val="black"/>
              </a:solidFill>
            </a:endParaRPr>
          </a:p>
          <a:p>
            <a:pPr lvl="0"/>
            <a:r>
              <a:rPr lang="es-PA" sz="1400" dirty="0">
                <a:solidFill>
                  <a:prstClr val="black"/>
                </a:solidFill>
              </a:rPr>
              <a:t>PIB PÉR CÁPITA (PPA): </a:t>
            </a:r>
            <a:r>
              <a:rPr lang="es-PA" sz="1400" dirty="0" smtClean="0">
                <a:solidFill>
                  <a:prstClr val="black"/>
                </a:solidFill>
              </a:rPr>
              <a:t>26 979</a:t>
            </a:r>
            <a:endParaRPr lang="es-PA" sz="1500" dirty="0" smtClean="0">
              <a:solidFill>
                <a:prstClr val="black"/>
              </a:solidFill>
            </a:endParaRPr>
          </a:p>
          <a:p>
            <a:pPr lvl="0"/>
            <a:r>
              <a:rPr lang="es-PA" sz="1500" dirty="0" smtClean="0">
                <a:solidFill>
                  <a:prstClr val="black"/>
                </a:solidFill>
              </a:rPr>
              <a:t>PIB PÉR CÁPITA (NOMINAL): 16 041</a:t>
            </a:r>
          </a:p>
          <a:p>
            <a:pPr marL="0" lvl="0" indent="0">
              <a:buNone/>
            </a:pPr>
            <a:r>
              <a:rPr lang="es-PA" sz="1500" dirty="0">
                <a:solidFill>
                  <a:prstClr val="black"/>
                </a:solidFill>
              </a:rPr>
              <a:t>Fondo </a:t>
            </a:r>
            <a:r>
              <a:rPr lang="es-PA" sz="1500" dirty="0" smtClean="0">
                <a:solidFill>
                  <a:prstClr val="black"/>
                </a:solidFill>
              </a:rPr>
              <a:t>Monetario Internacional</a:t>
            </a:r>
            <a:endParaRPr lang="es-ES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PA" sz="1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AutoShape 2" descr="Resultado de imagen para FRASE DE PIZARRO TRAS LA conquista de peru"/>
          <p:cNvSpPr>
            <a:spLocks noChangeAspect="1" noChangeArrowheads="1"/>
          </p:cNvSpPr>
          <p:nvPr/>
        </p:nvSpPr>
        <p:spPr bwMode="auto">
          <a:xfrm>
            <a:off x="3774538" y="5148754"/>
            <a:ext cx="2986870" cy="29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92" y="2882420"/>
            <a:ext cx="1676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09265" y="2482052"/>
            <a:ext cx="8340213" cy="1451318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r>
              <a:rPr lang="es-PA" sz="3600" b="1" dirty="0" smtClean="0"/>
              <a:t>INDEPENDENCIA DE PANAMÁ DE COLOMBIA</a:t>
            </a:r>
            <a:endParaRPr lang="es-PA" sz="3600" b="1" dirty="0"/>
          </a:p>
        </p:txBody>
      </p:sp>
      <p:sp>
        <p:nvSpPr>
          <p:cNvPr id="6" name="Rectángulo 5"/>
          <p:cNvSpPr/>
          <p:nvPr/>
        </p:nvSpPr>
        <p:spPr>
          <a:xfrm>
            <a:off x="233662" y="1036303"/>
            <a:ext cx="874947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PA" sz="3200" dirty="0" smtClean="0">
                <a:solidFill>
                  <a:prstClr val="black"/>
                </a:solidFill>
              </a:rPr>
              <a:t>¿Qué ocurre cuando surgen las asimetrías?</a:t>
            </a:r>
            <a:endParaRPr lang="es-PA" sz="3200" dirty="0">
              <a:solidFill>
                <a:prstClr val="black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22401" y="4742204"/>
            <a:ext cx="4572000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/>
            <a:r>
              <a:rPr lang="es-PA" sz="2400" dirty="0" smtClean="0">
                <a:solidFill>
                  <a:prstClr val="black"/>
                </a:solidFill>
              </a:rPr>
              <a:t>3 de noviembre de 1903</a:t>
            </a:r>
            <a:endParaRPr lang="es-P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11.xml><?xml version="1.0" encoding="utf-8"?>
<a:theme xmlns:a="http://schemas.openxmlformats.org/drawingml/2006/main" name="1_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12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766</Words>
  <Application>Microsoft Office PowerPoint</Application>
  <PresentationFormat>Presentación en pantalla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Office Theme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Pizarra</vt:lpstr>
      <vt:lpstr>1_Pizarra</vt:lpstr>
      <vt:lpstr>8_Tema de Office</vt:lpstr>
      <vt:lpstr>9_Tema de Office</vt:lpstr>
      <vt:lpstr>Presentación de PowerPoint</vt:lpstr>
      <vt:lpstr>Mesa: Ciudad y Región </vt:lpstr>
      <vt:lpstr>Presentación de PowerPoint</vt:lpstr>
      <vt:lpstr>Aprovechar estos espacios gremiales para estrechar vínculos.</vt:lpstr>
      <vt:lpstr>Presentación de PowerPoint</vt:lpstr>
      <vt:lpstr>ASIMETRÍAS…</vt:lpstr>
      <vt:lpstr>Presentación de PowerPoint</vt:lpstr>
      <vt:lpstr>500 AÑOS DESPUÉS</vt:lpstr>
      <vt:lpstr>INDEPENDENCIA DE PANAMÁ DE COLOMBIA</vt:lpstr>
      <vt:lpstr>Presentación de PowerPoint</vt:lpstr>
      <vt:lpstr>Lo importante…</vt:lpstr>
      <vt:lpstr>Presentación de PowerPoint</vt:lpstr>
      <vt:lpstr>En segundo lugar…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Orientación, Contenido,  Dirección y Contexto del tema…   …desde la Academia …desde las entidades de investigación. </vt:lpstr>
      <vt:lpstr>Presentación de PowerPoint</vt:lpstr>
      <vt:lpstr>Gracias por su atención…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Tomás E. Correa R.</cp:lastModifiedBy>
  <cp:revision>40</cp:revision>
  <dcterms:created xsi:type="dcterms:W3CDTF">2018-09-20T09:12:37Z</dcterms:created>
  <dcterms:modified xsi:type="dcterms:W3CDTF">2018-09-26T11:19:07Z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1894506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