
<file path=[Content_Types].xml><?xml version="1.0" encoding="utf-8"?>
<Types xmlns="http://schemas.openxmlformats.org/package/2006/content-types"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7.xml"/>
  <Override ContentType="application/vnd.ms-office.chartcolorstyle+xml" PartName="/ppt/charts/colors6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5.xml"/>
  <Override ContentType="application/vnd.openxmlformats-officedocument.drawingml.chart+xml" PartName="/ppt/charts/chart17.xml"/>
  <Override ContentType="application/vnd.ms-office.chartcolorstyle+xml" PartName="/ppt/charts/colors4.xml"/>
  <Override ContentType="application/vnd.ms-office.chartstyle+xml" PartName="/ppt/charts/style11.xml"/>
  <Default ContentType="application/vnd.openxmlformats-package.relationships+xml" Extension="rels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23.xml"/>
  <Override ContentType="application/vnd.openxmlformats-officedocument.presentationml.slideLayout+xml" PartName="/ppt/slideLayouts/slideLayout13.xml"/>
  <Override ContentType="application/vnd.openxmlformats-officedocument.drawingml.chart+xml" PartName="/ppt/charts/chart13.xml"/>
  <Override ContentType="application/vnd.openxmlformats-officedocument.drawingml.chart+xml" PartName="/ppt/charts/chart15.xml"/>
  <Override ContentType="application/vnd.openxmlformats-officedocument.drawingml.chart+xml" PartName="/ppt/charts/chart24.xml"/>
  <Override ContentType="application/vnd.ms-office.chartcolorstyle+xml" PartName="/ppt/charts/colors2.xml"/>
  <Override ContentType="application/vnd.openxmlformats-officedocument.presentationml.slide+xml" PartName="/ppt/slides/slide10.xml"/>
  <Override ContentType="application/vnd.openxmlformats-officedocument.presentationml.slide+xml" PartName="/ppt/slides/slide12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drawingml.chart+xml" PartName="/ppt/charts/chart9.xml"/>
  <Override ContentType="application/vnd.openxmlformats-officedocument.drawingml.chart+xml" PartName="/ppt/charts/chart11.xml"/>
  <Override ContentType="application/vnd.openxmlformats-officedocument.drawingml.chart+xml" PartName="/ppt/charts/chart22.xml"/>
  <Override ContentType="application/vnd.ms-office.chartcolorstyle+xml" PartName="/ppt/charts/colors12.xml"/>
  <Override ContentType="application/vnd.openxmlformats-officedocument.drawingml.chart+xml" PartName="/ppt/charts/chart7.xml"/>
  <Override ContentType="application/vnd.openxmlformats-officedocument.drawingml.chart+xml" PartName="/ppt/charts/chart20.xml"/>
  <Override ContentType="application/vnd.ms-office.chartstyle+xml" PartName="/ppt/charts/style9.xml"/>
  <Override ContentType="application/vnd.ms-office.chartstyle+xml" PartName="/ppt/charts/style7.xml"/>
  <Override ContentType="application/vnd.ms-office.chartcolorstyle+xml" PartName="/ppt/charts/colors10.xml"/>
  <Override ContentType="application/vnd.openxmlformats-officedocument.drawingml.chart+xml" PartName="/ppt/charts/chart3.xml"/>
  <Override ContentType="application/vnd.openxmlformats-officedocument.drawingml.chart+xml" PartName="/ppt/charts/chart5.xml"/>
  <Default ContentType="application/vnd.openxmlformats-officedocument.spreadsheetml.sheet" Extension="xlsx"/>
  <Override ContentType="application/vnd.ms-office.chartstyle+xml" PartName="/ppt/charts/style5.xml"/>
  <Override ContentType="application/vnd.openxmlformats-officedocument.presentationml.slide+xml" PartName="/ppt/slides/slide7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drawingml.chart+xml" PartName="/ppt/charts/chart1.xml"/>
  <Override ContentType="application/vnd.ms-office.chartstyle+xml" PartName="/ppt/charts/style3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Default ContentType="image/png" Extension="png"/>
  <Override ContentType="application/vnd.ms-office.chartcolorstyle+xml" PartName="/ppt/charts/colors9.xml"/>
  <Override ContentType="application/vnd.ms-office.chartstyle+xml" PartName="/ppt/charts/style1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drawingml.chart+xml" PartName="/ppt/charts/chart18.xml"/>
  <Override ContentType="application/vnd.ms-office.chartcolorstyle+xml" PartName="/ppt/charts/colors7.xml"/>
  <Override ContentType="application/vnd.ms-office.chartstyle+xml" PartName="/ppt/charts/style12.xml"/>
  <Override ContentType="application/vnd.ms-powerpoint.revisioninfo+xml" PartName="/ppt/revisionInfo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Default ContentType="image/jpeg" Extension="jpeg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6.xml"/>
  <Override ContentType="application/vnd.openxmlformats-officedocument.drawingml.chart+xml" PartName="/ppt/charts/chart16.xml"/>
  <Override ContentType="application/vnd.ms-office.chartcolorstyle+xml" PartName="/ppt/charts/colors5.xml"/>
  <Override ContentType="application/vnd.ms-office.chartstyle+xml" PartName="/ppt/charts/style10.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4.xml"/>
  <Override ContentType="application/vnd.openxmlformats-officedocument.drawingml.chart+xml" PartName="/ppt/charts/chart14.xml"/>
  <Override ContentType="application/vnd.openxmlformats-officedocument.drawingml.chart+xml" PartName="/ppt/charts/chart23.xml"/>
  <Override ContentType="application/vnd.openxmlformats-officedocument.extended-properties+xml" PartName="/docProps/app.xml"/>
  <Override ContentType="application/vnd.ms-office.chartcolorstyle+xml" PartName="/ppt/charts/colors3.xml"/>
  <Override ContentType="application/vnd.openxmlformats-officedocument.presentationml.slide+xml" PartName="/ppt/slides/slide11.xml"/>
  <Override ContentType="application/vnd.openxmlformats-officedocument.presentationml.slide+xml" PartName="/ppt/slides/slide20.xml"/>
  <Override ContentType="application/vnd.openxmlformats-officedocument.presentationml.slideLayout+xml" PartName="/ppt/slideLayouts/slideLayout12.xml"/>
  <Override ContentType="application/vnd.openxmlformats-officedocument.drawingml.chart+xml" PartName="/ppt/charts/chart8.xml"/>
  <Override ContentType="application/vnd.openxmlformats-officedocument.drawingml.chart+xml" PartName="/ppt/charts/chart12.xml"/>
  <Override ContentType="application/vnd.openxmlformats-officedocument.drawingml.chart+xml" PartName="/ppt/charts/chart21.xml"/>
  <Override ContentType="application/vnd.ms-office.chartcolorstyle+xml" PartName="/ppt/charts/colors1.xml"/>
  <Override ContentType="application/vnd.ms-office.chartcolorstyle+xml" PartName="/ppt/charts/colors11.xml"/>
  <Override ContentType="application/vnd.openxmlformats-officedocument.presentationml.slideLayout+xml" PartName="/ppt/slideLayouts/slideLayout10.xml"/>
  <Override ContentType="application/vnd.openxmlformats-officedocument.drawingml.chart+xml" PartName="/ppt/charts/chart6.xml"/>
  <Override ContentType="application/vnd.openxmlformats-officedocument.drawingml.chart+xml" PartName="/ppt/charts/chart10.xml"/>
  <Override ContentType="application/vnd.ms-office.chartstyle+xml" PartName="/ppt/charts/style8.xml"/>
  <Override ContentType="application/vnd.openxmlformats-officedocument.drawingml.chart+xml" PartName="/ppt/charts/chart4.xml"/>
  <Override ContentType="application/vnd.ms-office.chartstyle+xml" PartName="/ppt/charts/style6.xml"/>
  <Override ContentType="application/vnd.openxmlformats-officedocument.presentationml.slide+xml" PartName="/ppt/slides/slide8.xml"/>
  <Override ContentType="application/vnd.openxmlformats-officedocument.drawingml.chart+xml" PartName="/ppt/charts/chart2.xml"/>
  <Override ContentType="application/vnd.openxmlformats-package.core-properties+xml" PartName="/docProps/core.xml"/>
  <Override ContentType="application/vnd.ms-office.chartstyle+xml" PartName="/ppt/charts/style4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ms-office.chartstyle+xml" PartName="/ppt/charts/style2.xml"/>
  <Override ContentType="application/vnd.ms-office.chartcolorstyle+xml" PartName="/ppt/charts/colors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7.xml"/>
  <Override ContentType="application/vnd.openxmlformats-officedocument.presentationml.slideLayout+xml" PartName="/ppt/slideLayouts/slideLayout4.xml"/>
  <Override ContentType="application/vnd.openxmlformats-officedocument.drawingml.chart+xml" PartName="/ppt/charts/chart19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72" r:id="rId4"/>
    <p:sldId id="258" r:id="rId5"/>
    <p:sldId id="262" r:id="rId6"/>
    <p:sldId id="273" r:id="rId7"/>
    <p:sldId id="280" r:id="rId8"/>
    <p:sldId id="281" r:id="rId9"/>
    <p:sldId id="283" r:id="rId10"/>
    <p:sldId id="261" r:id="rId11"/>
    <p:sldId id="275" r:id="rId12"/>
    <p:sldId id="260" r:id="rId13"/>
    <p:sldId id="274" r:id="rId14"/>
    <p:sldId id="264" r:id="rId15"/>
    <p:sldId id="265" r:id="rId16"/>
    <p:sldId id="276" r:id="rId17"/>
    <p:sldId id="263" r:id="rId18"/>
    <p:sldId id="266" r:id="rId19"/>
    <p:sldId id="277" r:id="rId20"/>
    <p:sldId id="259" r:id="rId21"/>
    <p:sldId id="267" r:id="rId22"/>
    <p:sldId id="278" r:id="rId23"/>
    <p:sldId id="268" r:id="rId24"/>
    <p:sldId id="269" r:id="rId25"/>
    <p:sldId id="270" r:id="rId26"/>
    <p:sldId id="284" r:id="rId27"/>
    <p:sldId id="27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lvarez\Documents\Evolucion%20urbana\Calculos\Ciudades%20y%20cortes,90-00-10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galvarez\Documents\Evolucion%20urbana\Calculos\Ciudades%20y%20cortes%20B%2090-00-10.xlsx" TargetMode="External"/></Relationships>
</file>

<file path=ppt/charts/_rels/chart11.xml.rels><?xml version="1.0" encoding="UTF-8" standalone="yes" ?><Relationships xmlns="http://schemas.openxmlformats.org/package/2006/relationships"><Relationship Id="rId3" Target="style6.xml" Type="http://schemas.microsoft.com/office/2011/relationships/chartStyle"/><Relationship Id="rId2" Target="colors6.xml" Type="http://schemas.microsoft.com/office/2011/relationships/chartColorStyle"/><Relationship Id="rId1" Target="NULL" TargetMode="External" Type="http://schemas.openxmlformats.org/officeDocument/2006/relationships/oleObject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lvarez\Documents\Evolucion%20urbana\Ponencias%20y%20Congresos\8vo%20Simposio%20Hist%20Tij\EvolucionCentroTij900010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lvarez\Documents\Evolucion%20urbana\Calculos\Ciudades%20y%20cortes,90-00-10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lvarez\Documents\Evolucion%20urbana\Calculos\Ciudades%20y%20cortes,90-00-10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galvarez\Documents\Evolucion%20urbana\Calculos\Ciudades%20y%20cortes%20B%2090-00-10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galvarez\Documents\Evolucion%20urbana\Calculos\Ciudades%20y%20cortes%20B%2090-00-10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galvarez\Documents\Evolucion%20urbana\Calculos\Ciudades%20y%20cortes%20B%2090-00-10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lvarez\Documents\Evolucion%20urbana\Ponencias%20y%20Congresos\8vo%20Simposio%20Hist%20Tij\EvolucionCentroTij900010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lvarez\Documents\Evolucion%20urbana\Calculos\Ciudades%20y%20cortes,90-00-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lvarez\Documents\Evolucion%20urbana\Calculos\Ciudades%20y%20cortes,90-00-10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lvarez\Documents\Evolucion%20urbana\Calculos\Ciudades%20y%20cortes,90-00-10.xlsx" TargetMode="External"/></Relationships>
</file>

<file path=ppt/charts/_rels/chart21.xml.rels><?xml version="1.0" encoding="UTF-8" standalone="yes" ?><Relationships xmlns="http://schemas.openxmlformats.org/package/2006/relationships"><Relationship Id="rId3" Target="style10.xml" Type="http://schemas.microsoft.com/office/2011/relationships/chartStyle"/><Relationship Id="rId2" Target="colors10.xml" Type="http://schemas.microsoft.com/office/2011/relationships/chartColorStyle"/><Relationship Id="rId1" Target="NULL" TargetMode="External" Type="http://schemas.openxmlformats.org/officeDocument/2006/relationships/oleObject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lvarez\Documents\Evolucion%20urbana\Calculos\Ciudades%20y%20cortes,90-00-10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C:\Users\galvarez\Documents\Evolucion%20urbana\Calculos\Ciudades%20y%20cortes%20B%2090-00-10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C:\Users\galvarez\Documents\Evolucion%20urbana\Calculos\Ciudades%20y%20cortes%20B%2090-00-10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galvarez\Documents\Evolucion%20urbana\Calculos\Ciudades%20y%20cortes%20B%2090-00-1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lvarez\Documents\Evolucion%20urbana\Ponencias%20y%20Congresos\8vo%20Simposio%20Hist%20Tij\EvolucionCentroTij900010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galvarez\Documents\Evolucion%20urbana\Calculos\Ciudades%20y%20cortes%20B%2090-00-10.xlsx" TargetMode="External"/></Relationships>
</file>

<file path=ppt/charts/_rels/chart6.xml.rels><?xml version="1.0" encoding="UTF-8" standalone="yes" ?><Relationships xmlns="http://schemas.openxmlformats.org/package/2006/relationships"><Relationship Id="rId3" Target="style3.xml" Type="http://schemas.microsoft.com/office/2011/relationships/chartStyle"/><Relationship Id="rId2" Target="colors3.xml" Type="http://schemas.microsoft.com/office/2011/relationships/chartColorStyle"/><Relationship Id="rId1" Target="NULL" TargetMode="External" Type="http://schemas.openxmlformats.org/officeDocument/2006/relationships/oleObject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lvarez\Documents\Evolucion%20urbana\Calculos\Ciudades%20y%20cortes,90-00-10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lvarez\Documents\Evolucion%20urbana\Calculos\Ciudades%20y%20cortes,90-00-10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galvarez\Documents\Evolucion%20urbana\Calculos\Ciudades%20y%20cortes%20B%2090-00-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plotArea>
      <c:layout>
        <c:manualLayout>
          <c:layoutTarget val="inner"/>
          <c:xMode val="edge"/>
          <c:yMode val="edge"/>
          <c:x val="5.1005476167330935E-2"/>
          <c:y val="3.3340899955073187E-2"/>
          <c:w val="0.92713444152814262"/>
          <c:h val="0.89142890922418494"/>
        </c:manualLayout>
      </c:layout>
      <c:lineChart>
        <c:grouping val="standard"/>
        <c:ser>
          <c:idx val="0"/>
          <c:order val="0"/>
          <c:tx>
            <c:v>1990</c:v>
          </c:tx>
          <c:cat>
            <c:strRef>
              <c:f>'Dinam Gto'!$B$33:$B$38</c:f>
              <c:strCache>
                <c:ptCount val="6"/>
                <c:pt idx="0">
                  <c:v>Hasta 1888</c:v>
                </c:pt>
                <c:pt idx="1">
                  <c:v>1888-1927</c:v>
                </c:pt>
                <c:pt idx="2">
                  <c:v>1927-1962</c:v>
                </c:pt>
                <c:pt idx="3">
                  <c:v>1962-1975</c:v>
                </c:pt>
                <c:pt idx="4">
                  <c:v>1975-1990</c:v>
                </c:pt>
                <c:pt idx="5">
                  <c:v>1990-2000</c:v>
                </c:pt>
              </c:strCache>
            </c:strRef>
          </c:cat>
          <c:val>
            <c:numRef>
              <c:f>'Dinam Gto'!$C$33:$C$38</c:f>
              <c:numCache>
                <c:formatCode>0</c:formatCode>
                <c:ptCount val="6"/>
                <c:pt idx="0">
                  <c:v>141.4146341463414</c:v>
                </c:pt>
                <c:pt idx="1">
                  <c:v>138.27777777777774</c:v>
                </c:pt>
                <c:pt idx="2">
                  <c:v>118.14285714285712</c:v>
                </c:pt>
                <c:pt idx="3">
                  <c:v>112.54</c:v>
                </c:pt>
                <c:pt idx="4">
                  <c:v>35.146236559139787</c:v>
                </c:pt>
              </c:numCache>
            </c:numRef>
          </c:val>
        </c:ser>
        <c:ser>
          <c:idx val="1"/>
          <c:order val="1"/>
          <c:tx>
            <c:v>2000</c:v>
          </c:tx>
          <c:cat>
            <c:strRef>
              <c:f>'Dinam Gto'!$B$33:$B$38</c:f>
              <c:strCache>
                <c:ptCount val="6"/>
                <c:pt idx="0">
                  <c:v>Hasta 1888</c:v>
                </c:pt>
                <c:pt idx="1">
                  <c:v>1888-1927</c:v>
                </c:pt>
                <c:pt idx="2">
                  <c:v>1927-1962</c:v>
                </c:pt>
                <c:pt idx="3">
                  <c:v>1962-1975</c:v>
                </c:pt>
                <c:pt idx="4">
                  <c:v>1975-1990</c:v>
                </c:pt>
                <c:pt idx="5">
                  <c:v>1990-2000</c:v>
                </c:pt>
              </c:strCache>
            </c:strRef>
          </c:cat>
          <c:val>
            <c:numRef>
              <c:f>'Dinam Gto'!$D$33:$D$38</c:f>
              <c:numCache>
                <c:formatCode>0</c:formatCode>
                <c:ptCount val="6"/>
                <c:pt idx="0">
                  <c:v>120.46939988116459</c:v>
                </c:pt>
                <c:pt idx="1">
                  <c:v>126.98529411764706</c:v>
                </c:pt>
                <c:pt idx="2">
                  <c:v>106.65730337078649</c:v>
                </c:pt>
                <c:pt idx="3">
                  <c:v>98.5</c:v>
                </c:pt>
                <c:pt idx="4">
                  <c:v>43.310662824207483</c:v>
                </c:pt>
                <c:pt idx="5">
                  <c:v>43.354037267080734</c:v>
                </c:pt>
              </c:numCache>
            </c:numRef>
          </c:val>
        </c:ser>
        <c:ser>
          <c:idx val="2"/>
          <c:order val="2"/>
          <c:tx>
            <c:v>2010</c:v>
          </c:tx>
          <c:cat>
            <c:strRef>
              <c:f>'Dinam Gto'!$B$33:$B$38</c:f>
              <c:strCache>
                <c:ptCount val="6"/>
                <c:pt idx="0">
                  <c:v>Hasta 1888</c:v>
                </c:pt>
                <c:pt idx="1">
                  <c:v>1888-1927</c:v>
                </c:pt>
                <c:pt idx="2">
                  <c:v>1927-1962</c:v>
                </c:pt>
                <c:pt idx="3">
                  <c:v>1962-1975</c:v>
                </c:pt>
                <c:pt idx="4">
                  <c:v>1975-1990</c:v>
                </c:pt>
                <c:pt idx="5">
                  <c:v>1990-2000</c:v>
                </c:pt>
              </c:strCache>
            </c:strRef>
          </c:cat>
          <c:val>
            <c:numRef>
              <c:f>'Dinam Gto'!$E$33:$E$38</c:f>
              <c:numCache>
                <c:formatCode>0</c:formatCode>
                <c:ptCount val="6"/>
                <c:pt idx="0">
                  <c:v>101.01483679525222</c:v>
                </c:pt>
                <c:pt idx="1">
                  <c:v>111.82519280205652</c:v>
                </c:pt>
                <c:pt idx="2">
                  <c:v>95.971631205673773</c:v>
                </c:pt>
                <c:pt idx="3">
                  <c:v>84.708689600318181</c:v>
                </c:pt>
                <c:pt idx="4">
                  <c:v>45.084648163077269</c:v>
                </c:pt>
                <c:pt idx="5">
                  <c:v>61.251980982567346</c:v>
                </c:pt>
              </c:numCache>
            </c:numRef>
          </c:val>
        </c:ser>
        <c:dLbls/>
        <c:marker val="1"/>
        <c:axId val="67146880"/>
        <c:axId val="67148416"/>
      </c:lineChart>
      <c:catAx>
        <c:axId val="67146880"/>
        <c:scaling>
          <c:orientation val="minMax"/>
        </c:scaling>
        <c:axPos val="b"/>
        <c:numFmt formatCode="General" sourceLinked="0"/>
        <c:tickLblPos val="nextTo"/>
        <c:crossAx val="67148416"/>
        <c:crosses val="autoZero"/>
        <c:auto val="1"/>
        <c:lblAlgn val="ctr"/>
        <c:lblOffset val="100"/>
      </c:catAx>
      <c:valAx>
        <c:axId val="67148416"/>
        <c:scaling>
          <c:orientation val="minMax"/>
          <c:max val="150"/>
          <c:min val="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900" baseline="0"/>
            </a:pPr>
            <a:endParaRPr lang="es-MX"/>
          </a:p>
        </c:txPr>
        <c:crossAx val="67146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763863705136264"/>
          <c:y val="5.8184956610153465E-2"/>
          <c:w val="0.1428552687015307"/>
          <c:h val="0.24803484052592456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</c:chart>
  <c:spPr>
    <a:solidFill>
      <a:schemeClr val="bg1"/>
    </a:solidFill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autoTitleDeleted val="1"/>
    <c:plotArea>
      <c:layout>
        <c:manualLayout>
          <c:layoutTarget val="inner"/>
          <c:xMode val="edge"/>
          <c:yMode val="edge"/>
          <c:x val="8.4456036745406846E-2"/>
          <c:y val="5.0925925925925923E-2"/>
          <c:w val="0.88498840769903764"/>
          <c:h val="0.81396617089530465"/>
        </c:manualLayout>
      </c:layout>
      <c:lineChart>
        <c:grouping val="standard"/>
        <c:ser>
          <c:idx val="0"/>
          <c:order val="0"/>
          <c:tx>
            <c:strRef>
              <c:f>Hoja3!$O$47</c:f>
              <c:strCache>
                <c:ptCount val="1"/>
                <c:pt idx="0">
                  <c:v>1990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Hoja3!$N$48:$N$55</c:f>
              <c:strCache>
                <c:ptCount val="8"/>
                <c:pt idx="0">
                  <c:v>Hasta 1924</c:v>
                </c:pt>
                <c:pt idx="1">
                  <c:v>1924-1940</c:v>
                </c:pt>
                <c:pt idx="2">
                  <c:v>1940-1960</c:v>
                </c:pt>
                <c:pt idx="3">
                  <c:v>1960-1970</c:v>
                </c:pt>
                <c:pt idx="4">
                  <c:v>1970-1980</c:v>
                </c:pt>
                <c:pt idx="5">
                  <c:v>1980-1990</c:v>
                </c:pt>
                <c:pt idx="6">
                  <c:v>1990-2000</c:v>
                </c:pt>
                <c:pt idx="7">
                  <c:v>2000-2010</c:v>
                </c:pt>
              </c:strCache>
            </c:strRef>
          </c:cat>
          <c:val>
            <c:numRef>
              <c:f>Hoja3!$O$48:$O$55</c:f>
              <c:numCache>
                <c:formatCode>0%</c:formatCode>
                <c:ptCount val="8"/>
                <c:pt idx="0">
                  <c:v>0.24257232212666149</c:v>
                </c:pt>
                <c:pt idx="1">
                  <c:v>0.26063207179087017</c:v>
                </c:pt>
                <c:pt idx="2">
                  <c:v>0.25023438502304379</c:v>
                </c:pt>
                <c:pt idx="3">
                  <c:v>0.25666539488744761</c:v>
                </c:pt>
                <c:pt idx="4">
                  <c:v>0.28198518197829453</c:v>
                </c:pt>
                <c:pt idx="5">
                  <c:v>0.35614981108543342</c:v>
                </c:pt>
              </c:numCache>
            </c:numRef>
          </c:val>
        </c:ser>
        <c:ser>
          <c:idx val="1"/>
          <c:order val="1"/>
          <c:tx>
            <c:strRef>
              <c:f>Hoja3!$P$47</c:f>
              <c:strCache>
                <c:ptCount val="1"/>
                <c:pt idx="0">
                  <c:v>2000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Hoja3!$N$48:$N$55</c:f>
              <c:strCache>
                <c:ptCount val="8"/>
                <c:pt idx="0">
                  <c:v>Hasta 1924</c:v>
                </c:pt>
                <c:pt idx="1">
                  <c:v>1924-1940</c:v>
                </c:pt>
                <c:pt idx="2">
                  <c:v>1940-1960</c:v>
                </c:pt>
                <c:pt idx="3">
                  <c:v>1960-1970</c:v>
                </c:pt>
                <c:pt idx="4">
                  <c:v>1970-1980</c:v>
                </c:pt>
                <c:pt idx="5">
                  <c:v>1980-1990</c:v>
                </c:pt>
                <c:pt idx="6">
                  <c:v>1990-2000</c:v>
                </c:pt>
                <c:pt idx="7">
                  <c:v>2000-2010</c:v>
                </c:pt>
              </c:strCache>
            </c:strRef>
          </c:cat>
          <c:val>
            <c:numRef>
              <c:f>Hoja3!$P$48:$P$55</c:f>
              <c:numCache>
                <c:formatCode>0%</c:formatCode>
                <c:ptCount val="8"/>
                <c:pt idx="0">
                  <c:v>0.24259750867878291</c:v>
                </c:pt>
                <c:pt idx="1">
                  <c:v>0.26399431626967812</c:v>
                </c:pt>
                <c:pt idx="2">
                  <c:v>0.24877865059722376</c:v>
                </c:pt>
                <c:pt idx="3">
                  <c:v>0.25110926676668682</c:v>
                </c:pt>
                <c:pt idx="4">
                  <c:v>0.26193318553047962</c:v>
                </c:pt>
                <c:pt idx="5">
                  <c:v>0.31793571924763636</c:v>
                </c:pt>
                <c:pt idx="6">
                  <c:v>0.3797499424714274</c:v>
                </c:pt>
              </c:numCache>
            </c:numRef>
          </c:val>
        </c:ser>
        <c:ser>
          <c:idx val="2"/>
          <c:order val="2"/>
          <c:tx>
            <c:strRef>
              <c:f>Hoja3!$Q$47</c:f>
              <c:strCache>
                <c:ptCount val="1"/>
                <c:pt idx="0">
                  <c:v>2010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Hoja3!$N$48:$N$55</c:f>
              <c:strCache>
                <c:ptCount val="8"/>
                <c:pt idx="0">
                  <c:v>Hasta 1924</c:v>
                </c:pt>
                <c:pt idx="1">
                  <c:v>1924-1940</c:v>
                </c:pt>
                <c:pt idx="2">
                  <c:v>1940-1960</c:v>
                </c:pt>
                <c:pt idx="3">
                  <c:v>1960-1970</c:v>
                </c:pt>
                <c:pt idx="4">
                  <c:v>1970-1980</c:v>
                </c:pt>
                <c:pt idx="5">
                  <c:v>1980-1990</c:v>
                </c:pt>
                <c:pt idx="6">
                  <c:v>1990-2000</c:v>
                </c:pt>
                <c:pt idx="7">
                  <c:v>2000-2010</c:v>
                </c:pt>
              </c:strCache>
            </c:strRef>
          </c:cat>
          <c:val>
            <c:numRef>
              <c:f>Hoja3!$Q$48:$Q$55</c:f>
              <c:numCache>
                <c:formatCode>0%</c:formatCode>
                <c:ptCount val="8"/>
                <c:pt idx="0">
                  <c:v>0.17931660114907769</c:v>
                </c:pt>
                <c:pt idx="1">
                  <c:v>0.15067927062348263</c:v>
                </c:pt>
                <c:pt idx="2">
                  <c:v>0.19372310003177451</c:v>
                </c:pt>
                <c:pt idx="3">
                  <c:v>0.17500992870246049</c:v>
                </c:pt>
                <c:pt idx="4">
                  <c:v>0.1863081907329695</c:v>
                </c:pt>
                <c:pt idx="5">
                  <c:v>0.21889951483746778</c:v>
                </c:pt>
                <c:pt idx="6">
                  <c:v>0.25959206960490661</c:v>
                </c:pt>
                <c:pt idx="7">
                  <c:v>0.31028151452816982</c:v>
                </c:pt>
              </c:numCache>
            </c:numRef>
          </c:val>
        </c:ser>
        <c:dLbls/>
        <c:marker val="1"/>
        <c:axId val="90192896"/>
        <c:axId val="90206976"/>
      </c:lineChart>
      <c:catAx>
        <c:axId val="901928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0206976"/>
        <c:crosses val="autoZero"/>
        <c:auto val="1"/>
        <c:lblAlgn val="ctr"/>
        <c:lblOffset val="100"/>
      </c:catAx>
      <c:valAx>
        <c:axId val="90206976"/>
        <c:scaling>
          <c:orientation val="minMax"/>
          <c:min val="0.15000000000000005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019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587722870848064"/>
          <c:y val="0.61270368794138952"/>
          <c:w val="0.18713407699037621"/>
          <c:h val="0.21238480606590843"/>
        </c:manualLayout>
      </c:layout>
      <c:spPr>
        <a:solidFill>
          <a:sysClr val="window" lastClr="FFFFFF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MX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autoTitleDeleted val="1"/>
    <c:plotArea>
      <c:layout>
        <c:manualLayout>
          <c:layoutTarget val="inner"/>
          <c:xMode val="edge"/>
          <c:yMode val="edge"/>
          <c:x val="7.086445232509439E-2"/>
          <c:y val="5.1079282944857772E-2"/>
          <c:w val="0.9092875622565888"/>
          <c:h val="0.77669431846269299"/>
        </c:manualLayout>
      </c:layout>
      <c:lineChart>
        <c:grouping val="standard"/>
        <c:ser>
          <c:idx val="0"/>
          <c:order val="0"/>
          <c:tx>
            <c:strRef>
              <c:f>Hoja3!$C$20</c:f>
              <c:strCache>
                <c:ptCount val="1"/>
                <c:pt idx="0">
                  <c:v>1990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Hoja3!$B$21:$B$30</c:f>
              <c:strCache>
                <c:ptCount val="10"/>
                <c:pt idx="0">
                  <c:v>Hasta 1884</c:v>
                </c:pt>
                <c:pt idx="1">
                  <c:v>1884-1939</c:v>
                </c:pt>
                <c:pt idx="2">
                  <c:v>1939-1950</c:v>
                </c:pt>
                <c:pt idx="3">
                  <c:v>1950-1960</c:v>
                </c:pt>
                <c:pt idx="4">
                  <c:v>1960-1970</c:v>
                </c:pt>
                <c:pt idx="5">
                  <c:v>1970-1978</c:v>
                </c:pt>
                <c:pt idx="6">
                  <c:v>1978-1984</c:v>
                </c:pt>
                <c:pt idx="7">
                  <c:v>1984-1990</c:v>
                </c:pt>
                <c:pt idx="8">
                  <c:v>1990-2000</c:v>
                </c:pt>
                <c:pt idx="9">
                  <c:v>2000-2010</c:v>
                </c:pt>
              </c:strCache>
            </c:strRef>
          </c:cat>
          <c:val>
            <c:numRef>
              <c:f>Hoja3!$C$21:$C$30</c:f>
              <c:numCache>
                <c:formatCode>0%</c:formatCode>
                <c:ptCount val="10"/>
                <c:pt idx="0">
                  <c:v>0.22615012106537535</c:v>
                </c:pt>
                <c:pt idx="1">
                  <c:v>0.24785914661154584</c:v>
                </c:pt>
                <c:pt idx="2">
                  <c:v>0.25343838873607161</c:v>
                </c:pt>
                <c:pt idx="3">
                  <c:v>0.26256485680434699</c:v>
                </c:pt>
                <c:pt idx="4">
                  <c:v>0.27670583250492964</c:v>
                </c:pt>
                <c:pt idx="5">
                  <c:v>0.29743400360168964</c:v>
                </c:pt>
                <c:pt idx="6">
                  <c:v>0.32940144362312934</c:v>
                </c:pt>
                <c:pt idx="7">
                  <c:v>0.34005087773106973</c:v>
                </c:pt>
              </c:numCache>
            </c:numRef>
          </c:val>
        </c:ser>
        <c:ser>
          <c:idx val="1"/>
          <c:order val="1"/>
          <c:tx>
            <c:strRef>
              <c:f>Hoja3!$D$20</c:f>
              <c:strCache>
                <c:ptCount val="1"/>
                <c:pt idx="0">
                  <c:v>2000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Hoja3!$B$21:$B$30</c:f>
              <c:strCache>
                <c:ptCount val="10"/>
                <c:pt idx="0">
                  <c:v>Hasta 1884</c:v>
                </c:pt>
                <c:pt idx="1">
                  <c:v>1884-1939</c:v>
                </c:pt>
                <c:pt idx="2">
                  <c:v>1939-1950</c:v>
                </c:pt>
                <c:pt idx="3">
                  <c:v>1950-1960</c:v>
                </c:pt>
                <c:pt idx="4">
                  <c:v>1960-1970</c:v>
                </c:pt>
                <c:pt idx="5">
                  <c:v>1970-1978</c:v>
                </c:pt>
                <c:pt idx="6">
                  <c:v>1978-1984</c:v>
                </c:pt>
                <c:pt idx="7">
                  <c:v>1984-1990</c:v>
                </c:pt>
                <c:pt idx="8">
                  <c:v>1990-2000</c:v>
                </c:pt>
                <c:pt idx="9">
                  <c:v>2000-2010</c:v>
                </c:pt>
              </c:strCache>
            </c:strRef>
          </c:cat>
          <c:val>
            <c:numRef>
              <c:f>Hoja3!$D$21:$D$30</c:f>
              <c:numCache>
                <c:formatCode>0%</c:formatCode>
                <c:ptCount val="10"/>
                <c:pt idx="0">
                  <c:v>0.29401735895846248</c:v>
                </c:pt>
                <c:pt idx="1">
                  <c:v>0.30509806601517125</c:v>
                </c:pt>
                <c:pt idx="2">
                  <c:v>0.30967939074840173</c:v>
                </c:pt>
                <c:pt idx="3">
                  <c:v>0.29478874836035046</c:v>
                </c:pt>
                <c:pt idx="4">
                  <c:v>0.29851291144521774</c:v>
                </c:pt>
                <c:pt idx="5">
                  <c:v>0.30273101670638297</c:v>
                </c:pt>
                <c:pt idx="6">
                  <c:v>0.30280039516759116</c:v>
                </c:pt>
                <c:pt idx="7">
                  <c:v>0.34301212113723706</c:v>
                </c:pt>
                <c:pt idx="8">
                  <c:v>0.38256973035455644</c:v>
                </c:pt>
              </c:numCache>
            </c:numRef>
          </c:val>
        </c:ser>
        <c:ser>
          <c:idx val="2"/>
          <c:order val="2"/>
          <c:tx>
            <c:strRef>
              <c:f>Hoja3!$E$20</c:f>
              <c:strCache>
                <c:ptCount val="1"/>
                <c:pt idx="0">
                  <c:v>2010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Hoja3!$B$21:$B$30</c:f>
              <c:strCache>
                <c:ptCount val="10"/>
                <c:pt idx="0">
                  <c:v>Hasta 1884</c:v>
                </c:pt>
                <c:pt idx="1">
                  <c:v>1884-1939</c:v>
                </c:pt>
                <c:pt idx="2">
                  <c:v>1939-1950</c:v>
                </c:pt>
                <c:pt idx="3">
                  <c:v>1950-1960</c:v>
                </c:pt>
                <c:pt idx="4">
                  <c:v>1960-1970</c:v>
                </c:pt>
                <c:pt idx="5">
                  <c:v>1970-1978</c:v>
                </c:pt>
                <c:pt idx="6">
                  <c:v>1978-1984</c:v>
                </c:pt>
                <c:pt idx="7">
                  <c:v>1984-1990</c:v>
                </c:pt>
                <c:pt idx="8">
                  <c:v>1990-2000</c:v>
                </c:pt>
                <c:pt idx="9">
                  <c:v>2000-2010</c:v>
                </c:pt>
              </c:strCache>
            </c:strRef>
          </c:cat>
          <c:val>
            <c:numRef>
              <c:f>Hoja3!$E$21:$E$30</c:f>
              <c:numCache>
                <c:formatCode>0%</c:formatCode>
                <c:ptCount val="10"/>
                <c:pt idx="0">
                  <c:v>0.25457364341085281</c:v>
                </c:pt>
                <c:pt idx="1">
                  <c:v>0.27779103053435111</c:v>
                </c:pt>
                <c:pt idx="2">
                  <c:v>0.27764117695270885</c:v>
                </c:pt>
                <c:pt idx="3">
                  <c:v>0.2723873227382253</c:v>
                </c:pt>
                <c:pt idx="4">
                  <c:v>0.27942537909018367</c:v>
                </c:pt>
                <c:pt idx="5">
                  <c:v>0.25545598406072445</c:v>
                </c:pt>
                <c:pt idx="6">
                  <c:v>0.2479319833365991</c:v>
                </c:pt>
                <c:pt idx="7">
                  <c:v>0.27825723949325676</c:v>
                </c:pt>
                <c:pt idx="8">
                  <c:v>0.29936168299919091</c:v>
                </c:pt>
                <c:pt idx="9">
                  <c:v>0.34109471904701066</c:v>
                </c:pt>
              </c:numCache>
            </c:numRef>
          </c:val>
        </c:ser>
        <c:dLbls/>
        <c:marker val="1"/>
        <c:axId val="90053248"/>
        <c:axId val="90063232"/>
      </c:lineChart>
      <c:catAx>
        <c:axId val="900532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0063232"/>
        <c:crosses val="autoZero"/>
        <c:auto val="1"/>
        <c:lblAlgn val="ctr"/>
        <c:lblOffset val="100"/>
      </c:catAx>
      <c:valAx>
        <c:axId val="90063232"/>
        <c:scaling>
          <c:orientation val="minMax"/>
          <c:max val="0.4"/>
          <c:min val="0.15000000000000005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005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920330320488061"/>
          <c:y val="0.59589925132469757"/>
          <c:w val="0.20179149836438312"/>
          <c:h val="0.19049647454226096"/>
        </c:manualLayout>
      </c:layout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MX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plotArea>
      <c:layout>
        <c:manualLayout>
          <c:layoutTarget val="inner"/>
          <c:xMode val="edge"/>
          <c:yMode val="edge"/>
          <c:x val="7.6153154699982822E-2"/>
          <c:y val="3.1633082051156586E-2"/>
          <c:w val="0.92204234352960002"/>
          <c:h val="0.88209291159280145"/>
        </c:manualLayout>
      </c:layout>
      <c:lineChart>
        <c:grouping val="standard"/>
        <c:ser>
          <c:idx val="0"/>
          <c:order val="0"/>
          <c:tx>
            <c:strRef>
              <c:f>Hoja2!$C$49</c:f>
              <c:strCache>
                <c:ptCount val="1"/>
                <c:pt idx="0">
                  <c:v>1990</c:v>
                </c:pt>
              </c:strCache>
            </c:strRef>
          </c:tx>
          <c:cat>
            <c:strRef>
              <c:f>Hoja2!$B$50:$B$56</c:f>
              <c:strCache>
                <c:ptCount val="7"/>
                <c:pt idx="0">
                  <c:v>Hasta 1937</c:v>
                </c:pt>
                <c:pt idx="1">
                  <c:v>1937-1950</c:v>
                </c:pt>
                <c:pt idx="2">
                  <c:v>1950-1970</c:v>
                </c:pt>
                <c:pt idx="3">
                  <c:v>1970-1983</c:v>
                </c:pt>
                <c:pt idx="4">
                  <c:v>1983-1990</c:v>
                </c:pt>
                <c:pt idx="5">
                  <c:v>1990-2000</c:v>
                </c:pt>
                <c:pt idx="6">
                  <c:v>2000-2010</c:v>
                </c:pt>
              </c:strCache>
            </c:strRef>
          </c:cat>
          <c:val>
            <c:numRef>
              <c:f>Hoja2!$C$50:$C$56</c:f>
              <c:numCache>
                <c:formatCode>0%</c:formatCode>
                <c:ptCount val="7"/>
                <c:pt idx="0">
                  <c:v>0.25305782060785781</c:v>
                </c:pt>
                <c:pt idx="1">
                  <c:v>0.26156256528097127</c:v>
                </c:pt>
                <c:pt idx="2">
                  <c:v>0.26963558260814424</c:v>
                </c:pt>
                <c:pt idx="3">
                  <c:v>0.30632736085865409</c:v>
                </c:pt>
                <c:pt idx="4">
                  <c:v>0.33100877492359104</c:v>
                </c:pt>
              </c:numCache>
            </c:numRef>
          </c:val>
        </c:ser>
        <c:ser>
          <c:idx val="1"/>
          <c:order val="1"/>
          <c:tx>
            <c:strRef>
              <c:f>Hoja2!$D$49</c:f>
              <c:strCache>
                <c:ptCount val="1"/>
                <c:pt idx="0">
                  <c:v>2000</c:v>
                </c:pt>
              </c:strCache>
            </c:strRef>
          </c:tx>
          <c:cat>
            <c:strRef>
              <c:f>Hoja2!$B$50:$B$56</c:f>
              <c:strCache>
                <c:ptCount val="7"/>
                <c:pt idx="0">
                  <c:v>Hasta 1937</c:v>
                </c:pt>
                <c:pt idx="1">
                  <c:v>1937-1950</c:v>
                </c:pt>
                <c:pt idx="2">
                  <c:v>1950-1970</c:v>
                </c:pt>
                <c:pt idx="3">
                  <c:v>1970-1983</c:v>
                </c:pt>
                <c:pt idx="4">
                  <c:v>1983-1990</c:v>
                </c:pt>
                <c:pt idx="5">
                  <c:v>1990-2000</c:v>
                </c:pt>
                <c:pt idx="6">
                  <c:v>2000-2010</c:v>
                </c:pt>
              </c:strCache>
            </c:strRef>
          </c:cat>
          <c:val>
            <c:numRef>
              <c:f>Hoja2!$D$50:$D$56</c:f>
              <c:numCache>
                <c:formatCode>0%</c:formatCode>
                <c:ptCount val="7"/>
                <c:pt idx="0">
                  <c:v>0.29471627295064751</c:v>
                </c:pt>
                <c:pt idx="1">
                  <c:v>0.30906148867313921</c:v>
                </c:pt>
                <c:pt idx="2">
                  <c:v>0.30915043597367614</c:v>
                </c:pt>
                <c:pt idx="3">
                  <c:v>0.32362660240793195</c:v>
                </c:pt>
                <c:pt idx="4">
                  <c:v>0.35016947107596952</c:v>
                </c:pt>
                <c:pt idx="5">
                  <c:v>0.40126541532324145</c:v>
                </c:pt>
              </c:numCache>
            </c:numRef>
          </c:val>
        </c:ser>
        <c:ser>
          <c:idx val="2"/>
          <c:order val="2"/>
          <c:tx>
            <c:strRef>
              <c:f>Hoja2!$E$49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Hoja2!$B$50:$B$56</c:f>
              <c:strCache>
                <c:ptCount val="7"/>
                <c:pt idx="0">
                  <c:v>Hasta 1937</c:v>
                </c:pt>
                <c:pt idx="1">
                  <c:v>1937-1950</c:v>
                </c:pt>
                <c:pt idx="2">
                  <c:v>1950-1970</c:v>
                </c:pt>
                <c:pt idx="3">
                  <c:v>1970-1983</c:v>
                </c:pt>
                <c:pt idx="4">
                  <c:v>1983-1990</c:v>
                </c:pt>
                <c:pt idx="5">
                  <c:v>1990-2000</c:v>
                </c:pt>
                <c:pt idx="6">
                  <c:v>2000-2010</c:v>
                </c:pt>
              </c:strCache>
            </c:strRef>
          </c:cat>
          <c:val>
            <c:numRef>
              <c:f>Hoja2!$E$50:$E$56</c:f>
              <c:numCache>
                <c:formatCode>0%</c:formatCode>
                <c:ptCount val="7"/>
                <c:pt idx="0">
                  <c:v>0.18039807289892526</c:v>
                </c:pt>
                <c:pt idx="1">
                  <c:v>0.18917502816274134</c:v>
                </c:pt>
                <c:pt idx="2">
                  <c:v>0.19928368422128773</c:v>
                </c:pt>
                <c:pt idx="3">
                  <c:v>0.21511415858195423</c:v>
                </c:pt>
                <c:pt idx="4">
                  <c:v>0.23083762069438907</c:v>
                </c:pt>
                <c:pt idx="5">
                  <c:v>0.25654121222246085</c:v>
                </c:pt>
                <c:pt idx="6">
                  <c:v>0.30495124473664781</c:v>
                </c:pt>
              </c:numCache>
            </c:numRef>
          </c:val>
        </c:ser>
        <c:dLbls/>
        <c:marker val="1"/>
        <c:axId val="90310912"/>
        <c:axId val="90320896"/>
      </c:lineChart>
      <c:catAx>
        <c:axId val="90310912"/>
        <c:scaling>
          <c:orientation val="minMax"/>
        </c:scaling>
        <c:axPos val="b"/>
        <c:numFmt formatCode="General" sourceLinked="0"/>
        <c:tickLblPos val="nextTo"/>
        <c:crossAx val="90320896"/>
        <c:crosses val="autoZero"/>
        <c:auto val="1"/>
        <c:lblAlgn val="ctr"/>
        <c:lblOffset val="100"/>
      </c:catAx>
      <c:valAx>
        <c:axId val="90320896"/>
        <c:scaling>
          <c:orientation val="minMax"/>
          <c:max val="0.41000000000000009"/>
          <c:min val="0.15000000000000024"/>
        </c:scaling>
        <c:axPos val="l"/>
        <c:majorGridlines/>
        <c:numFmt formatCode="0%" sourceLinked="1"/>
        <c:tickLblPos val="nextTo"/>
        <c:crossAx val="90310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01721538820358"/>
          <c:y val="0.67710563352756536"/>
          <c:w val="0.15257648140105676"/>
          <c:h val="0.20613604661210491"/>
        </c:manualLayout>
      </c:layout>
      <c:spPr>
        <a:solidFill>
          <a:sysClr val="window" lastClr="FFFFFF"/>
        </a:solidFill>
        <a:ln>
          <a:solidFill>
            <a:sysClr val="windowText" lastClr="000000"/>
          </a:solidFill>
        </a:ln>
      </c:spPr>
    </c:legend>
    <c:plotVisOnly val="1"/>
    <c:dispBlanksAs val="gap"/>
  </c:chart>
  <c:spPr>
    <a:solidFill>
      <a:schemeClr val="bg1"/>
    </a:solidFill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plotArea>
      <c:layout>
        <c:manualLayout>
          <c:layoutTarget val="inner"/>
          <c:xMode val="edge"/>
          <c:yMode val="edge"/>
          <c:x val="5.9716218358611468E-2"/>
          <c:y val="3.5414735837446157E-2"/>
          <c:w val="0.91632405009776452"/>
          <c:h val="0.88467568348214864"/>
        </c:manualLayout>
      </c:layout>
      <c:lineChart>
        <c:grouping val="standard"/>
        <c:ser>
          <c:idx val="0"/>
          <c:order val="0"/>
          <c:tx>
            <c:v>1990</c:v>
          </c:tx>
          <c:cat>
            <c:strRef>
              <c:f>'Dinam Gto'!$B$87:$B$92</c:f>
              <c:strCache>
                <c:ptCount val="6"/>
                <c:pt idx="0">
                  <c:v>Hasta 1888</c:v>
                </c:pt>
                <c:pt idx="1">
                  <c:v>1888-1927</c:v>
                </c:pt>
                <c:pt idx="2">
                  <c:v>1927-1962</c:v>
                </c:pt>
                <c:pt idx="3">
                  <c:v>1962-1975</c:v>
                </c:pt>
                <c:pt idx="4">
                  <c:v>1975-1990</c:v>
                </c:pt>
                <c:pt idx="5">
                  <c:v>1990-2000</c:v>
                </c:pt>
              </c:strCache>
            </c:strRef>
          </c:cat>
          <c:val>
            <c:numRef>
              <c:f>'Dinam Gto'!$C$87:$C$92</c:f>
              <c:numCache>
                <c:formatCode>0.0%</c:formatCode>
                <c:ptCount val="6"/>
                <c:pt idx="0">
                  <c:v>4.6998965160400134E-2</c:v>
                </c:pt>
                <c:pt idx="1">
                  <c:v>4.164992634257398E-2</c:v>
                </c:pt>
                <c:pt idx="2">
                  <c:v>4.2079806529625147E-2</c:v>
                </c:pt>
                <c:pt idx="3">
                  <c:v>4.1940643326817122E-2</c:v>
                </c:pt>
                <c:pt idx="4">
                  <c:v>2.7932448142935815E-2</c:v>
                </c:pt>
              </c:numCache>
            </c:numRef>
          </c:val>
        </c:ser>
        <c:ser>
          <c:idx val="1"/>
          <c:order val="1"/>
          <c:tx>
            <c:v>2000</c:v>
          </c:tx>
          <c:cat>
            <c:strRef>
              <c:f>'Dinam Gto'!$B$87:$B$92</c:f>
              <c:strCache>
                <c:ptCount val="6"/>
                <c:pt idx="0">
                  <c:v>Hasta 1888</c:v>
                </c:pt>
                <c:pt idx="1">
                  <c:v>1888-1927</c:v>
                </c:pt>
                <c:pt idx="2">
                  <c:v>1927-1962</c:v>
                </c:pt>
                <c:pt idx="3">
                  <c:v>1962-1975</c:v>
                </c:pt>
                <c:pt idx="4">
                  <c:v>1975-1990</c:v>
                </c:pt>
                <c:pt idx="5">
                  <c:v>1990-2000</c:v>
                </c:pt>
              </c:strCache>
            </c:strRef>
          </c:cat>
          <c:val>
            <c:numRef>
              <c:f>'Dinam Gto'!$D$87:$D$92</c:f>
              <c:numCache>
                <c:formatCode>0.0%</c:formatCode>
                <c:ptCount val="6"/>
                <c:pt idx="0">
                  <c:v>6.0271270036991377E-2</c:v>
                </c:pt>
                <c:pt idx="1">
                  <c:v>5.6311522872032435E-2</c:v>
                </c:pt>
                <c:pt idx="2">
                  <c:v>5.7940479325783514E-2</c:v>
                </c:pt>
                <c:pt idx="3">
                  <c:v>5.7868020304568536E-2</c:v>
                </c:pt>
                <c:pt idx="4">
                  <c:v>3.9737038219951032E-2</c:v>
                </c:pt>
                <c:pt idx="5">
                  <c:v>1.9340974212034387E-2</c:v>
                </c:pt>
              </c:numCache>
            </c:numRef>
          </c:val>
        </c:ser>
        <c:ser>
          <c:idx val="2"/>
          <c:order val="2"/>
          <c:tx>
            <c:v>2010</c:v>
          </c:tx>
          <c:cat>
            <c:strRef>
              <c:f>'Dinam Gto'!$B$87:$B$92</c:f>
              <c:strCache>
                <c:ptCount val="6"/>
                <c:pt idx="0">
                  <c:v>Hasta 1888</c:v>
                </c:pt>
                <c:pt idx="1">
                  <c:v>1888-1927</c:v>
                </c:pt>
                <c:pt idx="2">
                  <c:v>1927-1962</c:v>
                </c:pt>
                <c:pt idx="3">
                  <c:v>1962-1975</c:v>
                </c:pt>
                <c:pt idx="4">
                  <c:v>1975-1990</c:v>
                </c:pt>
                <c:pt idx="5">
                  <c:v>1990-2000</c:v>
                </c:pt>
              </c:strCache>
            </c:strRef>
          </c:cat>
          <c:val>
            <c:numRef>
              <c:f>'Dinam Gto'!$E$87:$E$92</c:f>
              <c:numCache>
                <c:formatCode>0.0%</c:formatCode>
                <c:ptCount val="6"/>
                <c:pt idx="0">
                  <c:v>8.4660125727043095E-2</c:v>
                </c:pt>
                <c:pt idx="1">
                  <c:v>7.7504105090311984E-2</c:v>
                </c:pt>
                <c:pt idx="2">
                  <c:v>8.0697605675436032E-2</c:v>
                </c:pt>
                <c:pt idx="3">
                  <c:v>8.2159624413145518E-2</c:v>
                </c:pt>
                <c:pt idx="4">
                  <c:v>5.3618412649756059E-2</c:v>
                </c:pt>
                <c:pt idx="5">
                  <c:v>2.1561017680034506E-2</c:v>
                </c:pt>
              </c:numCache>
            </c:numRef>
          </c:val>
        </c:ser>
        <c:dLbls/>
        <c:marker val="1"/>
        <c:axId val="90363008"/>
        <c:axId val="90364544"/>
      </c:lineChart>
      <c:catAx>
        <c:axId val="90363008"/>
        <c:scaling>
          <c:orientation val="minMax"/>
        </c:scaling>
        <c:axPos val="b"/>
        <c:numFmt formatCode="General" sourceLinked="0"/>
        <c:tickLblPos val="nextTo"/>
        <c:crossAx val="90364544"/>
        <c:crosses val="autoZero"/>
        <c:auto val="1"/>
        <c:lblAlgn val="ctr"/>
        <c:lblOffset val="100"/>
      </c:catAx>
      <c:valAx>
        <c:axId val="90364544"/>
        <c:scaling>
          <c:orientation val="minMax"/>
          <c:max val="0.18000000000000005"/>
        </c:scaling>
        <c:axPos val="l"/>
        <c:majorGridlines/>
        <c:numFmt formatCode="0%" sourceLinked="0"/>
        <c:tickLblPos val="nextTo"/>
        <c:crossAx val="90363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814493774948403"/>
          <c:y val="6.9715107412307825E-2"/>
          <c:w val="0.15655301656660112"/>
          <c:h val="0.23579749671291586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</c:chart>
  <c:spPr>
    <a:solidFill>
      <a:schemeClr val="bg1"/>
    </a:solidFill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plotArea>
      <c:layout>
        <c:manualLayout>
          <c:layoutTarget val="inner"/>
          <c:xMode val="edge"/>
          <c:yMode val="edge"/>
          <c:x val="7.2673435927747818E-2"/>
          <c:y val="3.7571978629575009E-2"/>
          <c:w val="0.90716570616340564"/>
          <c:h val="0.87765085201913484"/>
        </c:manualLayout>
      </c:layout>
      <c:lineChart>
        <c:grouping val="standard"/>
        <c:ser>
          <c:idx val="0"/>
          <c:order val="0"/>
          <c:tx>
            <c:v>1990</c:v>
          </c:tx>
          <c:cat>
            <c:strRef>
              <c:f>'Dinam Mda'!$B$89:$B$96</c:f>
              <c:strCache>
                <c:ptCount val="8"/>
                <c:pt idx="0">
                  <c:v>Hasta 1865</c:v>
                </c:pt>
                <c:pt idx="1">
                  <c:v>1865-1910</c:v>
                </c:pt>
                <c:pt idx="2">
                  <c:v>1910-1940</c:v>
                </c:pt>
                <c:pt idx="3">
                  <c:v>1940-1950</c:v>
                </c:pt>
                <c:pt idx="4">
                  <c:v>1950-1957</c:v>
                </c:pt>
                <c:pt idx="5">
                  <c:v>1957-1985</c:v>
                </c:pt>
                <c:pt idx="6">
                  <c:v>1985-1990</c:v>
                </c:pt>
                <c:pt idx="7">
                  <c:v>1990-2000</c:v>
                </c:pt>
              </c:strCache>
            </c:strRef>
          </c:cat>
          <c:val>
            <c:numRef>
              <c:f>'Dinam Mda'!$C$89:$C$96</c:f>
              <c:numCache>
                <c:formatCode>0.0%</c:formatCode>
                <c:ptCount val="8"/>
                <c:pt idx="0">
                  <c:v>0.12384026990082309</c:v>
                </c:pt>
                <c:pt idx="1">
                  <c:v>0.10043136821148103</c:v>
                </c:pt>
                <c:pt idx="2">
                  <c:v>8.4184735421102094E-2</c:v>
                </c:pt>
                <c:pt idx="3">
                  <c:v>5.8506836914574305E-2</c:v>
                </c:pt>
                <c:pt idx="4">
                  <c:v>6.1141121771614383E-2</c:v>
                </c:pt>
                <c:pt idx="5">
                  <c:v>3.3209229013234781E-2</c:v>
                </c:pt>
                <c:pt idx="6">
                  <c:v>2.7680169727507795E-2</c:v>
                </c:pt>
              </c:numCache>
            </c:numRef>
          </c:val>
        </c:ser>
        <c:ser>
          <c:idx val="1"/>
          <c:order val="1"/>
          <c:tx>
            <c:v>2000</c:v>
          </c:tx>
          <c:cat>
            <c:strRef>
              <c:f>'Dinam Mda'!$B$89:$B$96</c:f>
              <c:strCache>
                <c:ptCount val="8"/>
                <c:pt idx="0">
                  <c:v>Hasta 1865</c:v>
                </c:pt>
                <c:pt idx="1">
                  <c:v>1865-1910</c:v>
                </c:pt>
                <c:pt idx="2">
                  <c:v>1910-1940</c:v>
                </c:pt>
                <c:pt idx="3">
                  <c:v>1940-1950</c:v>
                </c:pt>
                <c:pt idx="4">
                  <c:v>1950-1957</c:v>
                </c:pt>
                <c:pt idx="5">
                  <c:v>1957-1985</c:v>
                </c:pt>
                <c:pt idx="6">
                  <c:v>1985-1990</c:v>
                </c:pt>
                <c:pt idx="7">
                  <c:v>1990-2000</c:v>
                </c:pt>
              </c:strCache>
            </c:strRef>
          </c:cat>
          <c:val>
            <c:numRef>
              <c:f>'Dinam Mda'!$D$89:$D$96</c:f>
              <c:numCache>
                <c:formatCode>0.0%</c:formatCode>
                <c:ptCount val="8"/>
                <c:pt idx="0">
                  <c:v>0.14493319374700575</c:v>
                </c:pt>
                <c:pt idx="1">
                  <c:v>0.12380571923166551</c:v>
                </c:pt>
                <c:pt idx="2">
                  <c:v>0.10865694363268139</c:v>
                </c:pt>
                <c:pt idx="3">
                  <c:v>8.076550514438309E-2</c:v>
                </c:pt>
                <c:pt idx="4">
                  <c:v>7.3721759809750292E-2</c:v>
                </c:pt>
                <c:pt idx="5">
                  <c:v>4.0754317253683087E-2</c:v>
                </c:pt>
                <c:pt idx="6">
                  <c:v>2.4672816992061794E-2</c:v>
                </c:pt>
                <c:pt idx="7">
                  <c:v>1.6288344701628835E-2</c:v>
                </c:pt>
              </c:numCache>
            </c:numRef>
          </c:val>
        </c:ser>
        <c:ser>
          <c:idx val="2"/>
          <c:order val="2"/>
          <c:tx>
            <c:v>2010</c:v>
          </c:tx>
          <c:cat>
            <c:strRef>
              <c:f>'Dinam Mda'!$B$89:$B$96</c:f>
              <c:strCache>
                <c:ptCount val="8"/>
                <c:pt idx="0">
                  <c:v>Hasta 1865</c:v>
                </c:pt>
                <c:pt idx="1">
                  <c:v>1865-1910</c:v>
                </c:pt>
                <c:pt idx="2">
                  <c:v>1910-1940</c:v>
                </c:pt>
                <c:pt idx="3">
                  <c:v>1940-1950</c:v>
                </c:pt>
                <c:pt idx="4">
                  <c:v>1950-1957</c:v>
                </c:pt>
                <c:pt idx="5">
                  <c:v>1957-1985</c:v>
                </c:pt>
                <c:pt idx="6">
                  <c:v>1985-1990</c:v>
                </c:pt>
                <c:pt idx="7">
                  <c:v>1990-2000</c:v>
                </c:pt>
              </c:strCache>
            </c:strRef>
          </c:cat>
          <c:val>
            <c:numRef>
              <c:f>'Dinam Mda'!$E$89:$E$96</c:f>
              <c:numCache>
                <c:formatCode>0.0%</c:formatCode>
                <c:ptCount val="8"/>
                <c:pt idx="0">
                  <c:v>0.1770148422608212</c:v>
                </c:pt>
                <c:pt idx="1">
                  <c:v>0.16663968266817777</c:v>
                </c:pt>
                <c:pt idx="2">
                  <c:v>0.14430862537906025</c:v>
                </c:pt>
                <c:pt idx="3">
                  <c:v>0.11605184446660022</c:v>
                </c:pt>
                <c:pt idx="4">
                  <c:v>9.6317596806164307E-2</c:v>
                </c:pt>
                <c:pt idx="5">
                  <c:v>6.3804914544901933E-2</c:v>
                </c:pt>
                <c:pt idx="6">
                  <c:v>3.657215216312891E-2</c:v>
                </c:pt>
                <c:pt idx="7">
                  <c:v>2.5089605734767029E-2</c:v>
                </c:pt>
              </c:numCache>
            </c:numRef>
          </c:val>
        </c:ser>
        <c:dLbls/>
        <c:marker val="1"/>
        <c:axId val="90668032"/>
        <c:axId val="90673920"/>
      </c:lineChart>
      <c:catAx>
        <c:axId val="9066803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 baseline="0"/>
            </a:pPr>
            <a:endParaRPr lang="es-MX"/>
          </a:p>
        </c:txPr>
        <c:crossAx val="90673920"/>
        <c:crosses val="autoZero"/>
        <c:auto val="1"/>
        <c:lblAlgn val="ctr"/>
        <c:lblOffset val="100"/>
      </c:catAx>
      <c:valAx>
        <c:axId val="90673920"/>
        <c:scaling>
          <c:orientation val="minMax"/>
          <c:max val="0.18000000000000005"/>
        </c:scaling>
        <c:axPos val="l"/>
        <c:majorGridlines/>
        <c:numFmt formatCode="0%" sourceLinked="0"/>
        <c:tickLblPos val="nextTo"/>
        <c:crossAx val="90668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737191467687563"/>
          <c:y val="6.9798952795875141E-2"/>
          <c:w val="0.16045642769090199"/>
          <c:h val="0.24754704912449299"/>
        </c:manualLayout>
      </c:layout>
      <c:spPr>
        <a:solidFill>
          <a:sysClr val="window" lastClr="FFFFFF"/>
        </a:solidFill>
        <a:ln>
          <a:solidFill>
            <a:sysClr val="windowText" lastClr="000000"/>
          </a:solidFill>
        </a:ln>
      </c:spPr>
    </c:legend>
    <c:plotVisOnly val="1"/>
    <c:dispBlanksAs val="gap"/>
  </c:chart>
  <c:spPr>
    <a:solidFill>
      <a:schemeClr val="bg1"/>
    </a:solidFill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autoTitleDeleted val="1"/>
    <c:plotArea>
      <c:layout>
        <c:manualLayout>
          <c:layoutTarget val="inner"/>
          <c:xMode val="edge"/>
          <c:yMode val="edge"/>
          <c:x val="8.4456036745406846E-2"/>
          <c:y val="5.0925925925925923E-2"/>
          <c:w val="0.88498840769903764"/>
          <c:h val="0.86482283464566945"/>
        </c:manualLayout>
      </c:layout>
      <c:lineChart>
        <c:grouping val="standard"/>
        <c:ser>
          <c:idx val="0"/>
          <c:order val="0"/>
          <c:tx>
            <c:strRef>
              <c:f>Hoja3!$O$63</c:f>
              <c:strCache>
                <c:ptCount val="1"/>
                <c:pt idx="0">
                  <c:v>1990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Hoja3!$N$64:$N$70</c:f>
              <c:strCache>
                <c:ptCount val="7"/>
                <c:pt idx="0">
                  <c:v>Hasta 1898</c:v>
                </c:pt>
                <c:pt idx="1">
                  <c:v>1898-1930</c:v>
                </c:pt>
                <c:pt idx="2">
                  <c:v>1930-1955</c:v>
                </c:pt>
                <c:pt idx="3">
                  <c:v>1955-1974</c:v>
                </c:pt>
                <c:pt idx="4">
                  <c:v>1974-1993</c:v>
                </c:pt>
                <c:pt idx="5">
                  <c:v>1993-2000</c:v>
                </c:pt>
                <c:pt idx="6">
                  <c:v>2000-2010</c:v>
                </c:pt>
              </c:strCache>
            </c:strRef>
          </c:cat>
          <c:val>
            <c:numRef>
              <c:f>Hoja3!$O$64:$O$70</c:f>
              <c:numCache>
                <c:formatCode>0%</c:formatCode>
                <c:ptCount val="7"/>
                <c:pt idx="0">
                  <c:v>8.9054692312957789E-2</c:v>
                </c:pt>
                <c:pt idx="1">
                  <c:v>5.6809995777131923E-2</c:v>
                </c:pt>
                <c:pt idx="2">
                  <c:v>5.1528785235515566E-2</c:v>
                </c:pt>
                <c:pt idx="3">
                  <c:v>4.1548093340922028E-2</c:v>
                </c:pt>
                <c:pt idx="4">
                  <c:v>2.3953726396048706E-2</c:v>
                </c:pt>
              </c:numCache>
            </c:numRef>
          </c:val>
        </c:ser>
        <c:ser>
          <c:idx val="1"/>
          <c:order val="1"/>
          <c:tx>
            <c:strRef>
              <c:f>Hoja3!$P$63</c:f>
              <c:strCache>
                <c:ptCount val="1"/>
                <c:pt idx="0">
                  <c:v>2000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Hoja3!$N$64:$N$70</c:f>
              <c:strCache>
                <c:ptCount val="7"/>
                <c:pt idx="0">
                  <c:v>Hasta 1898</c:v>
                </c:pt>
                <c:pt idx="1">
                  <c:v>1898-1930</c:v>
                </c:pt>
                <c:pt idx="2">
                  <c:v>1930-1955</c:v>
                </c:pt>
                <c:pt idx="3">
                  <c:v>1955-1974</c:v>
                </c:pt>
                <c:pt idx="4">
                  <c:v>1974-1993</c:v>
                </c:pt>
                <c:pt idx="5">
                  <c:v>1993-2000</c:v>
                </c:pt>
                <c:pt idx="6">
                  <c:v>2000-2010</c:v>
                </c:pt>
              </c:strCache>
            </c:strRef>
          </c:cat>
          <c:val>
            <c:numRef>
              <c:f>Hoja3!$P$64:$P$70</c:f>
              <c:numCache>
                <c:formatCode>0%</c:formatCode>
                <c:ptCount val="7"/>
                <c:pt idx="0">
                  <c:v>0.11534625558301898</c:v>
                </c:pt>
                <c:pt idx="1">
                  <c:v>8.2061516787978392E-2</c:v>
                </c:pt>
                <c:pt idx="2">
                  <c:v>7.5982847753777102E-2</c:v>
                </c:pt>
                <c:pt idx="3">
                  <c:v>6.338866193122572E-2</c:v>
                </c:pt>
                <c:pt idx="4">
                  <c:v>3.3984354021589301E-2</c:v>
                </c:pt>
                <c:pt idx="5">
                  <c:v>2.6254353400436296E-2</c:v>
                </c:pt>
              </c:numCache>
            </c:numRef>
          </c:val>
        </c:ser>
        <c:ser>
          <c:idx val="2"/>
          <c:order val="2"/>
          <c:tx>
            <c:strRef>
              <c:f>Hoja3!$Q$63</c:f>
              <c:strCache>
                <c:ptCount val="1"/>
                <c:pt idx="0">
                  <c:v>2010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Hoja3!$N$64:$N$70</c:f>
              <c:strCache>
                <c:ptCount val="7"/>
                <c:pt idx="0">
                  <c:v>Hasta 1898</c:v>
                </c:pt>
                <c:pt idx="1">
                  <c:v>1898-1930</c:v>
                </c:pt>
                <c:pt idx="2">
                  <c:v>1930-1955</c:v>
                </c:pt>
                <c:pt idx="3">
                  <c:v>1955-1974</c:v>
                </c:pt>
                <c:pt idx="4">
                  <c:v>1974-1993</c:v>
                </c:pt>
                <c:pt idx="5">
                  <c:v>1993-2000</c:v>
                </c:pt>
                <c:pt idx="6">
                  <c:v>2000-2010</c:v>
                </c:pt>
              </c:strCache>
            </c:strRef>
          </c:cat>
          <c:val>
            <c:numRef>
              <c:f>Hoja3!$Q$64:$Q$70</c:f>
              <c:numCache>
                <c:formatCode>0%</c:formatCode>
                <c:ptCount val="7"/>
                <c:pt idx="0">
                  <c:v>0.16103022217065951</c:v>
                </c:pt>
                <c:pt idx="1">
                  <c:v>0.12184719464666519</c:v>
                </c:pt>
                <c:pt idx="2">
                  <c:v>0.11923608493529342</c:v>
                </c:pt>
                <c:pt idx="3">
                  <c:v>0.10684128170066398</c:v>
                </c:pt>
                <c:pt idx="4">
                  <c:v>5.2274169003636323E-2</c:v>
                </c:pt>
                <c:pt idx="5">
                  <c:v>3.3683864607295437E-2</c:v>
                </c:pt>
                <c:pt idx="6">
                  <c:v>2.3634269691052028E-2</c:v>
                </c:pt>
              </c:numCache>
            </c:numRef>
          </c:val>
        </c:ser>
        <c:dLbls/>
        <c:marker val="1"/>
        <c:axId val="90806912"/>
        <c:axId val="90825088"/>
      </c:lineChart>
      <c:catAx>
        <c:axId val="908069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0825088"/>
        <c:crosses val="autoZero"/>
        <c:auto val="1"/>
        <c:lblAlgn val="ctr"/>
        <c:lblOffset val="100"/>
      </c:catAx>
      <c:valAx>
        <c:axId val="908250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080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421062992125967"/>
          <c:y val="8.8541119860017448E-2"/>
          <c:w val="0.16491185476815398"/>
          <c:h val="0.21238480606590843"/>
        </c:manualLayout>
      </c:layout>
      <c:spPr>
        <a:solidFill>
          <a:sysClr val="window" lastClr="FFFFFF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MX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autoTitleDeleted val="1"/>
    <c:plotArea>
      <c:layout>
        <c:manualLayout>
          <c:layoutTarget val="inner"/>
          <c:xMode val="edge"/>
          <c:yMode val="edge"/>
          <c:x val="6.9646818952501133E-2"/>
          <c:y val="4.2400789134228713E-2"/>
          <c:w val="0.91101585109419936"/>
          <c:h val="0.8352785496139663"/>
        </c:manualLayout>
      </c:layout>
      <c:lineChart>
        <c:grouping val="standard"/>
        <c:ser>
          <c:idx val="0"/>
          <c:order val="0"/>
          <c:tx>
            <c:strRef>
              <c:f>Hoja3!$C$37</c:f>
              <c:strCache>
                <c:ptCount val="1"/>
                <c:pt idx="0">
                  <c:v>1990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Hoja3!$B$38:$B$47</c:f>
              <c:strCache>
                <c:ptCount val="10"/>
                <c:pt idx="0">
                  <c:v>Hasta 1884</c:v>
                </c:pt>
                <c:pt idx="1">
                  <c:v>1884-1939</c:v>
                </c:pt>
                <c:pt idx="2">
                  <c:v>1939-1950</c:v>
                </c:pt>
                <c:pt idx="3">
                  <c:v>1950-1960</c:v>
                </c:pt>
                <c:pt idx="4">
                  <c:v>1960-1970</c:v>
                </c:pt>
                <c:pt idx="5">
                  <c:v>1970-1978</c:v>
                </c:pt>
                <c:pt idx="6">
                  <c:v>1978-1984</c:v>
                </c:pt>
                <c:pt idx="7">
                  <c:v>1984-1990</c:v>
                </c:pt>
                <c:pt idx="8">
                  <c:v>1990-2000</c:v>
                </c:pt>
                <c:pt idx="9">
                  <c:v>2000-2010</c:v>
                </c:pt>
              </c:strCache>
            </c:strRef>
          </c:cat>
          <c:val>
            <c:numRef>
              <c:f>Hoja3!$C$38:$C$47</c:f>
              <c:numCache>
                <c:formatCode>0.0%</c:formatCode>
                <c:ptCount val="10"/>
                <c:pt idx="0">
                  <c:v>7.7966101694915274E-2</c:v>
                </c:pt>
                <c:pt idx="1">
                  <c:v>6.3155174959397611E-2</c:v>
                </c:pt>
                <c:pt idx="2">
                  <c:v>6.0375775094409979E-2</c:v>
                </c:pt>
                <c:pt idx="3">
                  <c:v>4.8935735588511664E-2</c:v>
                </c:pt>
                <c:pt idx="4">
                  <c:v>3.8296693447191305E-2</c:v>
                </c:pt>
                <c:pt idx="5">
                  <c:v>2.779691117768613E-2</c:v>
                </c:pt>
                <c:pt idx="6">
                  <c:v>1.8475249072763121E-2</c:v>
                </c:pt>
                <c:pt idx="7">
                  <c:v>1.801468598336551E-2</c:v>
                </c:pt>
              </c:numCache>
            </c:numRef>
          </c:val>
        </c:ser>
        <c:ser>
          <c:idx val="1"/>
          <c:order val="1"/>
          <c:tx>
            <c:strRef>
              <c:f>Hoja3!$D$37</c:f>
              <c:strCache>
                <c:ptCount val="1"/>
                <c:pt idx="0">
                  <c:v>2000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Hoja3!$B$38:$B$47</c:f>
              <c:strCache>
                <c:ptCount val="10"/>
                <c:pt idx="0">
                  <c:v>Hasta 1884</c:v>
                </c:pt>
                <c:pt idx="1">
                  <c:v>1884-1939</c:v>
                </c:pt>
                <c:pt idx="2">
                  <c:v>1939-1950</c:v>
                </c:pt>
                <c:pt idx="3">
                  <c:v>1950-1960</c:v>
                </c:pt>
                <c:pt idx="4">
                  <c:v>1960-1970</c:v>
                </c:pt>
                <c:pt idx="5">
                  <c:v>1970-1978</c:v>
                </c:pt>
                <c:pt idx="6">
                  <c:v>1978-1984</c:v>
                </c:pt>
                <c:pt idx="7">
                  <c:v>1984-1990</c:v>
                </c:pt>
                <c:pt idx="8">
                  <c:v>1990-2000</c:v>
                </c:pt>
                <c:pt idx="9">
                  <c:v>2000-2010</c:v>
                </c:pt>
              </c:strCache>
            </c:strRef>
          </c:cat>
          <c:val>
            <c:numRef>
              <c:f>Hoja3!$D$38:$D$47</c:f>
              <c:numCache>
                <c:formatCode>0.0%</c:formatCode>
                <c:ptCount val="10"/>
                <c:pt idx="0">
                  <c:v>7.6100433973961573E-2</c:v>
                </c:pt>
                <c:pt idx="1">
                  <c:v>6.2905760951274522E-2</c:v>
                </c:pt>
                <c:pt idx="2">
                  <c:v>6.0995675065814214E-2</c:v>
                </c:pt>
                <c:pt idx="3">
                  <c:v>5.7845217081504759E-2</c:v>
                </c:pt>
                <c:pt idx="4">
                  <c:v>4.7779052614325516E-2</c:v>
                </c:pt>
                <c:pt idx="5">
                  <c:v>3.4143291447748289E-2</c:v>
                </c:pt>
                <c:pt idx="6">
                  <c:v>2.512413557089449E-2</c:v>
                </c:pt>
                <c:pt idx="7">
                  <c:v>1.7804850926074655E-2</c:v>
                </c:pt>
                <c:pt idx="8">
                  <c:v>1.065309995932842E-2</c:v>
                </c:pt>
              </c:numCache>
            </c:numRef>
          </c:val>
        </c:ser>
        <c:ser>
          <c:idx val="2"/>
          <c:order val="2"/>
          <c:tx>
            <c:strRef>
              <c:f>Hoja3!$E$37</c:f>
              <c:strCache>
                <c:ptCount val="1"/>
                <c:pt idx="0">
                  <c:v>2010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Hoja3!$B$38:$B$47</c:f>
              <c:strCache>
                <c:ptCount val="10"/>
                <c:pt idx="0">
                  <c:v>Hasta 1884</c:v>
                </c:pt>
                <c:pt idx="1">
                  <c:v>1884-1939</c:v>
                </c:pt>
                <c:pt idx="2">
                  <c:v>1939-1950</c:v>
                </c:pt>
                <c:pt idx="3">
                  <c:v>1950-1960</c:v>
                </c:pt>
                <c:pt idx="4">
                  <c:v>1960-1970</c:v>
                </c:pt>
                <c:pt idx="5">
                  <c:v>1970-1978</c:v>
                </c:pt>
                <c:pt idx="6">
                  <c:v>1978-1984</c:v>
                </c:pt>
                <c:pt idx="7">
                  <c:v>1984-1990</c:v>
                </c:pt>
                <c:pt idx="8">
                  <c:v>1990-2000</c:v>
                </c:pt>
                <c:pt idx="9">
                  <c:v>2000-2010</c:v>
                </c:pt>
              </c:strCache>
            </c:strRef>
          </c:cat>
          <c:val>
            <c:numRef>
              <c:f>Hoja3!$E$38:$E$47</c:f>
              <c:numCache>
                <c:formatCode>0.0%</c:formatCode>
                <c:ptCount val="10"/>
                <c:pt idx="0">
                  <c:v>0.10883720930232557</c:v>
                </c:pt>
                <c:pt idx="1">
                  <c:v>9.5777671755725186E-2</c:v>
                </c:pt>
                <c:pt idx="2">
                  <c:v>8.9173018605032378E-2</c:v>
                </c:pt>
                <c:pt idx="3">
                  <c:v>9.0391983883497701E-2</c:v>
                </c:pt>
                <c:pt idx="4">
                  <c:v>7.654163341314181E-2</c:v>
                </c:pt>
                <c:pt idx="5">
                  <c:v>6.3082680584146247E-2</c:v>
                </c:pt>
                <c:pt idx="6">
                  <c:v>4.9709072012131247E-2</c:v>
                </c:pt>
                <c:pt idx="7">
                  <c:v>2.8327525835555509E-2</c:v>
                </c:pt>
                <c:pt idx="8">
                  <c:v>1.6587251640744403E-2</c:v>
                </c:pt>
                <c:pt idx="9">
                  <c:v>1.0418407163146359E-2</c:v>
                </c:pt>
              </c:numCache>
            </c:numRef>
          </c:val>
        </c:ser>
        <c:dLbls/>
        <c:marker val="1"/>
        <c:axId val="90753664"/>
        <c:axId val="90837376"/>
      </c:lineChart>
      <c:catAx>
        <c:axId val="907536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0837376"/>
        <c:crosses val="autoZero"/>
        <c:auto val="1"/>
        <c:lblAlgn val="ctr"/>
        <c:lblOffset val="100"/>
      </c:catAx>
      <c:valAx>
        <c:axId val="908373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075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367358263906564"/>
          <c:y val="7.8655133166401076E-2"/>
          <c:w val="0.14294834249317204"/>
          <c:h val="0.19667683435769026"/>
        </c:manualLayout>
      </c:layout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MX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autoTitleDeleted val="1"/>
    <c:plotArea>
      <c:layout>
        <c:manualLayout>
          <c:layoutTarget val="inner"/>
          <c:xMode val="edge"/>
          <c:yMode val="edge"/>
          <c:x val="8.4456036745406846E-2"/>
          <c:y val="5.0925925925925923E-2"/>
          <c:w val="0.88498840769903764"/>
          <c:h val="0.81396617089530465"/>
        </c:manualLayout>
      </c:layout>
      <c:lineChart>
        <c:grouping val="standard"/>
        <c:ser>
          <c:idx val="0"/>
          <c:order val="0"/>
          <c:tx>
            <c:strRef>
              <c:f>Hoja3!$O$78</c:f>
              <c:strCache>
                <c:ptCount val="1"/>
                <c:pt idx="0">
                  <c:v>1990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Hoja3!$N$79:$N$86</c:f>
              <c:strCache>
                <c:ptCount val="8"/>
                <c:pt idx="0">
                  <c:v>Hasta 1924</c:v>
                </c:pt>
                <c:pt idx="1">
                  <c:v>1924-1940</c:v>
                </c:pt>
                <c:pt idx="2">
                  <c:v>1940-1960</c:v>
                </c:pt>
                <c:pt idx="3">
                  <c:v>1960-1970</c:v>
                </c:pt>
                <c:pt idx="4">
                  <c:v>1970-1980</c:v>
                </c:pt>
                <c:pt idx="5">
                  <c:v>1980-1990</c:v>
                </c:pt>
                <c:pt idx="6">
                  <c:v>1990-2000</c:v>
                </c:pt>
                <c:pt idx="7">
                  <c:v>2000-2010</c:v>
                </c:pt>
              </c:strCache>
            </c:strRef>
          </c:cat>
          <c:val>
            <c:numRef>
              <c:f>Hoja3!$O$79:$O$86</c:f>
              <c:numCache>
                <c:formatCode>0%</c:formatCode>
                <c:ptCount val="8"/>
                <c:pt idx="0">
                  <c:v>7.4863174354964826E-2</c:v>
                </c:pt>
                <c:pt idx="1">
                  <c:v>5.6787145745397796E-2</c:v>
                </c:pt>
                <c:pt idx="2">
                  <c:v>5.7900502324112542E-2</c:v>
                </c:pt>
                <c:pt idx="3">
                  <c:v>4.3800076306753151E-2</c:v>
                </c:pt>
                <c:pt idx="4">
                  <c:v>2.8593075083880239E-2</c:v>
                </c:pt>
                <c:pt idx="5">
                  <c:v>1.7688272623894937E-2</c:v>
                </c:pt>
              </c:numCache>
            </c:numRef>
          </c:val>
        </c:ser>
        <c:ser>
          <c:idx val="1"/>
          <c:order val="1"/>
          <c:tx>
            <c:strRef>
              <c:f>Hoja3!$P$78</c:f>
              <c:strCache>
                <c:ptCount val="1"/>
                <c:pt idx="0">
                  <c:v>2000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Hoja3!$N$79:$N$86</c:f>
              <c:strCache>
                <c:ptCount val="8"/>
                <c:pt idx="0">
                  <c:v>Hasta 1924</c:v>
                </c:pt>
                <c:pt idx="1">
                  <c:v>1924-1940</c:v>
                </c:pt>
                <c:pt idx="2">
                  <c:v>1940-1960</c:v>
                </c:pt>
                <c:pt idx="3">
                  <c:v>1960-1970</c:v>
                </c:pt>
                <c:pt idx="4">
                  <c:v>1970-1980</c:v>
                </c:pt>
                <c:pt idx="5">
                  <c:v>1980-1990</c:v>
                </c:pt>
                <c:pt idx="6">
                  <c:v>1990-2000</c:v>
                </c:pt>
                <c:pt idx="7">
                  <c:v>2000-2010</c:v>
                </c:pt>
              </c:strCache>
            </c:strRef>
          </c:cat>
          <c:val>
            <c:numRef>
              <c:f>Hoja3!$P$79:$P$86</c:f>
              <c:numCache>
                <c:formatCode>0%</c:formatCode>
                <c:ptCount val="8"/>
                <c:pt idx="0">
                  <c:v>7.9027976312027792E-2</c:v>
                </c:pt>
                <c:pt idx="1">
                  <c:v>6.3605429458175974E-2</c:v>
                </c:pt>
                <c:pt idx="2">
                  <c:v>7.9532981814268836E-2</c:v>
                </c:pt>
                <c:pt idx="3">
                  <c:v>6.3284068056309262E-2</c:v>
                </c:pt>
                <c:pt idx="4">
                  <c:v>4.1498493547836975E-2</c:v>
                </c:pt>
                <c:pt idx="5">
                  <c:v>2.2473340085587486E-2</c:v>
                </c:pt>
                <c:pt idx="6">
                  <c:v>1.2487535475953059E-2</c:v>
                </c:pt>
              </c:numCache>
            </c:numRef>
          </c:val>
        </c:ser>
        <c:ser>
          <c:idx val="2"/>
          <c:order val="2"/>
          <c:tx>
            <c:strRef>
              <c:f>Hoja3!$Q$78</c:f>
              <c:strCache>
                <c:ptCount val="1"/>
                <c:pt idx="0">
                  <c:v>2010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Hoja3!$N$79:$N$86</c:f>
              <c:strCache>
                <c:ptCount val="8"/>
                <c:pt idx="0">
                  <c:v>Hasta 1924</c:v>
                </c:pt>
                <c:pt idx="1">
                  <c:v>1924-1940</c:v>
                </c:pt>
                <c:pt idx="2">
                  <c:v>1940-1960</c:v>
                </c:pt>
                <c:pt idx="3">
                  <c:v>1960-1970</c:v>
                </c:pt>
                <c:pt idx="4">
                  <c:v>1970-1980</c:v>
                </c:pt>
                <c:pt idx="5">
                  <c:v>1980-1990</c:v>
                </c:pt>
                <c:pt idx="6">
                  <c:v>1990-2000</c:v>
                </c:pt>
                <c:pt idx="7">
                  <c:v>2000-2010</c:v>
                </c:pt>
              </c:strCache>
            </c:strRef>
          </c:cat>
          <c:val>
            <c:numRef>
              <c:f>Hoja3!$Q$79:$Q$86</c:f>
              <c:numCache>
                <c:formatCode>0%</c:formatCode>
                <c:ptCount val="8"/>
                <c:pt idx="0">
                  <c:v>0.10220743876625343</c:v>
                </c:pt>
                <c:pt idx="1">
                  <c:v>8.9674053411849808E-2</c:v>
                </c:pt>
                <c:pt idx="2">
                  <c:v>0.11789768624165924</c:v>
                </c:pt>
                <c:pt idx="3">
                  <c:v>0.11233617640940297</c:v>
                </c:pt>
                <c:pt idx="4">
                  <c:v>7.8917614315844417E-2</c:v>
                </c:pt>
                <c:pt idx="5">
                  <c:v>3.9898602709523633E-2</c:v>
                </c:pt>
                <c:pt idx="6">
                  <c:v>2.0812532686730379E-2</c:v>
                </c:pt>
                <c:pt idx="7">
                  <c:v>1.1205867034233138E-2</c:v>
                </c:pt>
              </c:numCache>
            </c:numRef>
          </c:val>
        </c:ser>
        <c:dLbls/>
        <c:marker val="1"/>
        <c:axId val="90876160"/>
        <c:axId val="90890240"/>
      </c:lineChart>
      <c:catAx>
        <c:axId val="908761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0890240"/>
        <c:crosses val="autoZero"/>
        <c:auto val="1"/>
        <c:lblAlgn val="ctr"/>
        <c:lblOffset val="100"/>
      </c:catAx>
      <c:valAx>
        <c:axId val="90890240"/>
        <c:scaling>
          <c:orientation val="minMax"/>
          <c:max val="0.12000000000000002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087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143285214348213"/>
          <c:y val="7.9281860600758203E-2"/>
          <c:w val="0.17046741032370955"/>
          <c:h val="0.20775517643627878"/>
        </c:manualLayout>
      </c:layout>
      <c:spPr>
        <a:solidFill>
          <a:sysClr val="window" lastClr="FFFFFF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MX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plotArea>
      <c:layout>
        <c:manualLayout>
          <c:layoutTarget val="inner"/>
          <c:xMode val="edge"/>
          <c:yMode val="edge"/>
          <c:x val="4.6933489977625434E-2"/>
          <c:y val="3.5079051137565181E-2"/>
          <c:w val="0.93080330801063949"/>
          <c:h val="0.88576880496572996"/>
        </c:manualLayout>
      </c:layout>
      <c:lineChart>
        <c:grouping val="standard"/>
        <c:ser>
          <c:idx val="0"/>
          <c:order val="0"/>
          <c:tx>
            <c:strRef>
              <c:f>Hoja2!$C$72</c:f>
              <c:strCache>
                <c:ptCount val="1"/>
                <c:pt idx="0">
                  <c:v>1990</c:v>
                </c:pt>
              </c:strCache>
            </c:strRef>
          </c:tx>
          <c:cat>
            <c:strRef>
              <c:f>Hoja2!$B$73:$B$79</c:f>
              <c:strCache>
                <c:ptCount val="7"/>
                <c:pt idx="0">
                  <c:v>Hasta 1937</c:v>
                </c:pt>
                <c:pt idx="1">
                  <c:v>1937-1950</c:v>
                </c:pt>
                <c:pt idx="2">
                  <c:v>1950-1970</c:v>
                </c:pt>
                <c:pt idx="3">
                  <c:v>1970-1983</c:v>
                </c:pt>
                <c:pt idx="4">
                  <c:v>1983-1990</c:v>
                </c:pt>
                <c:pt idx="5">
                  <c:v>1990-2000</c:v>
                </c:pt>
                <c:pt idx="6">
                  <c:v>2000-2010</c:v>
                </c:pt>
              </c:strCache>
            </c:strRef>
          </c:cat>
          <c:val>
            <c:numRef>
              <c:f>Hoja2!$C$73:$C$79</c:f>
              <c:numCache>
                <c:formatCode>0%</c:formatCode>
                <c:ptCount val="7"/>
                <c:pt idx="0">
                  <c:v>5.2909562638991853E-2</c:v>
                </c:pt>
                <c:pt idx="1">
                  <c:v>4.9070398997284312E-2</c:v>
                </c:pt>
                <c:pt idx="2">
                  <c:v>3.6176232821342011E-2</c:v>
                </c:pt>
                <c:pt idx="3">
                  <c:v>2.3667322031383341E-2</c:v>
                </c:pt>
                <c:pt idx="4">
                  <c:v>1.8808824979333109E-2</c:v>
                </c:pt>
              </c:numCache>
            </c:numRef>
          </c:val>
        </c:ser>
        <c:ser>
          <c:idx val="1"/>
          <c:order val="1"/>
          <c:tx>
            <c:strRef>
              <c:f>Hoja2!$D$72</c:f>
              <c:strCache>
                <c:ptCount val="1"/>
                <c:pt idx="0">
                  <c:v>2000</c:v>
                </c:pt>
              </c:strCache>
            </c:strRef>
          </c:tx>
          <c:cat>
            <c:strRef>
              <c:f>Hoja2!$B$73:$B$79</c:f>
              <c:strCache>
                <c:ptCount val="7"/>
                <c:pt idx="0">
                  <c:v>Hasta 1937</c:v>
                </c:pt>
                <c:pt idx="1">
                  <c:v>1937-1950</c:v>
                </c:pt>
                <c:pt idx="2">
                  <c:v>1950-1970</c:v>
                </c:pt>
                <c:pt idx="3">
                  <c:v>1970-1983</c:v>
                </c:pt>
                <c:pt idx="4">
                  <c:v>1983-1990</c:v>
                </c:pt>
                <c:pt idx="5">
                  <c:v>1990-2000</c:v>
                </c:pt>
                <c:pt idx="6">
                  <c:v>2000-2010</c:v>
                </c:pt>
              </c:strCache>
            </c:strRef>
          </c:cat>
          <c:val>
            <c:numRef>
              <c:f>Hoja2!$D$73:$D$79</c:f>
              <c:numCache>
                <c:formatCode>0%</c:formatCode>
                <c:ptCount val="7"/>
                <c:pt idx="0">
                  <c:v>5.713235436376652E-2</c:v>
                </c:pt>
                <c:pt idx="1">
                  <c:v>5.7115367794979395E-2</c:v>
                </c:pt>
                <c:pt idx="2">
                  <c:v>4.3016069221260819E-2</c:v>
                </c:pt>
                <c:pt idx="3">
                  <c:v>2.7888763875723328E-2</c:v>
                </c:pt>
                <c:pt idx="4">
                  <c:v>2.0906273669534802E-2</c:v>
                </c:pt>
                <c:pt idx="5">
                  <c:v>1.161986881474172E-2</c:v>
                </c:pt>
              </c:numCache>
            </c:numRef>
          </c:val>
        </c:ser>
        <c:ser>
          <c:idx val="2"/>
          <c:order val="2"/>
          <c:tx>
            <c:strRef>
              <c:f>Hoja2!$E$72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Hoja2!$B$73:$B$79</c:f>
              <c:strCache>
                <c:ptCount val="7"/>
                <c:pt idx="0">
                  <c:v>Hasta 1937</c:v>
                </c:pt>
                <c:pt idx="1">
                  <c:v>1937-1950</c:v>
                </c:pt>
                <c:pt idx="2">
                  <c:v>1950-1970</c:v>
                </c:pt>
                <c:pt idx="3">
                  <c:v>1970-1983</c:v>
                </c:pt>
                <c:pt idx="4">
                  <c:v>1983-1990</c:v>
                </c:pt>
                <c:pt idx="5">
                  <c:v>1990-2000</c:v>
                </c:pt>
                <c:pt idx="6">
                  <c:v>2000-2010</c:v>
                </c:pt>
              </c:strCache>
            </c:strRef>
          </c:cat>
          <c:val>
            <c:numRef>
              <c:f>Hoja2!$E$73:$E$79</c:f>
              <c:numCache>
                <c:formatCode>0%</c:formatCode>
                <c:ptCount val="7"/>
                <c:pt idx="0">
                  <c:v>8.0222881892063044E-2</c:v>
                </c:pt>
                <c:pt idx="1">
                  <c:v>8.317832909800689E-2</c:v>
                </c:pt>
                <c:pt idx="2">
                  <c:v>6.7477491599817613E-2</c:v>
                </c:pt>
                <c:pt idx="3">
                  <c:v>4.9137427967029274E-2</c:v>
                </c:pt>
                <c:pt idx="4">
                  <c:v>3.5190136563617462E-2</c:v>
                </c:pt>
                <c:pt idx="5">
                  <c:v>2.4549931187004399E-2</c:v>
                </c:pt>
                <c:pt idx="6">
                  <c:v>8.3936618157642775E-3</c:v>
                </c:pt>
              </c:numCache>
            </c:numRef>
          </c:val>
        </c:ser>
        <c:dLbls/>
        <c:marker val="1"/>
        <c:axId val="90923776"/>
        <c:axId val="90925312"/>
      </c:lineChart>
      <c:catAx>
        <c:axId val="90923776"/>
        <c:scaling>
          <c:orientation val="minMax"/>
        </c:scaling>
        <c:axPos val="b"/>
        <c:numFmt formatCode="General" sourceLinked="0"/>
        <c:tickLblPos val="nextTo"/>
        <c:crossAx val="90925312"/>
        <c:crosses val="autoZero"/>
        <c:auto val="1"/>
        <c:lblAlgn val="ctr"/>
        <c:lblOffset val="100"/>
      </c:catAx>
      <c:valAx>
        <c:axId val="90925312"/>
        <c:scaling>
          <c:orientation val="minMax"/>
          <c:max val="0.12000000000000002"/>
        </c:scaling>
        <c:axPos val="l"/>
        <c:majorGridlines/>
        <c:numFmt formatCode="0%" sourceLinked="1"/>
        <c:tickLblPos val="nextTo"/>
        <c:crossAx val="90923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468099788599402"/>
          <c:y val="9.2023982784142547E-2"/>
          <c:w val="0.13837840396450468"/>
          <c:h val="0.21759387845794931"/>
        </c:manualLayout>
      </c:layout>
      <c:spPr>
        <a:solidFill>
          <a:sysClr val="window" lastClr="FFFFFF"/>
        </a:solidFill>
        <a:ln>
          <a:solidFill>
            <a:sysClr val="windowText" lastClr="000000"/>
          </a:solidFill>
        </a:ln>
      </c:spPr>
    </c:legend>
    <c:plotVisOnly val="1"/>
    <c:dispBlanksAs val="gap"/>
  </c:chart>
  <c:spPr>
    <a:solidFill>
      <a:schemeClr val="bg1"/>
    </a:solidFill>
  </c:sp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autoTitleDeleted val="1"/>
    <c:plotArea>
      <c:layout>
        <c:manualLayout>
          <c:layoutTarget val="inner"/>
          <c:xMode val="edge"/>
          <c:yMode val="edge"/>
          <c:x val="5.9470911459808658E-2"/>
          <c:y val="3.616455923465587E-2"/>
          <c:w val="0.90585282954738566"/>
          <c:h val="0.88223396342558169"/>
        </c:manualLayout>
      </c:layout>
      <c:lineChart>
        <c:grouping val="standard"/>
        <c:ser>
          <c:idx val="0"/>
          <c:order val="0"/>
          <c:tx>
            <c:v>2010</c:v>
          </c:tx>
          <c:cat>
            <c:strRef>
              <c:f>'Dinam Tij'!$B$115:$B$122</c:f>
              <c:strCache>
                <c:ptCount val="8"/>
                <c:pt idx="0">
                  <c:v>Hasta 1920</c:v>
                </c:pt>
                <c:pt idx="1">
                  <c:v>1920-1937</c:v>
                </c:pt>
                <c:pt idx="2">
                  <c:v>1937-1950</c:v>
                </c:pt>
                <c:pt idx="3">
                  <c:v>1950-1970</c:v>
                </c:pt>
                <c:pt idx="4">
                  <c:v>1970-1983</c:v>
                </c:pt>
                <c:pt idx="5">
                  <c:v>1983-1990</c:v>
                </c:pt>
                <c:pt idx="6">
                  <c:v>1990-2000</c:v>
                </c:pt>
                <c:pt idx="7">
                  <c:v>2000-2010</c:v>
                </c:pt>
              </c:strCache>
            </c:strRef>
          </c:cat>
          <c:val>
            <c:numRef>
              <c:f>'Dinam Tij'!$C$115:$C$122</c:f>
              <c:numCache>
                <c:formatCode>0%</c:formatCode>
                <c:ptCount val="8"/>
                <c:pt idx="0">
                  <c:v>0.34794908062234797</c:v>
                </c:pt>
                <c:pt idx="1">
                  <c:v>0.30655617565815441</c:v>
                </c:pt>
                <c:pt idx="2">
                  <c:v>0.23989011691049641</c:v>
                </c:pt>
                <c:pt idx="3">
                  <c:v>0.19317450724270366</c:v>
                </c:pt>
                <c:pt idx="4">
                  <c:v>0.18947227788911158</c:v>
                </c:pt>
                <c:pt idx="5">
                  <c:v>0.18712673748744788</c:v>
                </c:pt>
                <c:pt idx="6">
                  <c:v>0.18088430424174978</c:v>
                </c:pt>
                <c:pt idx="7">
                  <c:v>0.24194919255831529</c:v>
                </c:pt>
              </c:numCache>
            </c:numRef>
          </c:val>
        </c:ser>
        <c:dLbls/>
        <c:marker val="1"/>
        <c:axId val="90945792"/>
        <c:axId val="90980352"/>
      </c:lineChart>
      <c:catAx>
        <c:axId val="9094579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 baseline="0"/>
            </a:pPr>
            <a:endParaRPr lang="es-MX"/>
          </a:p>
        </c:txPr>
        <c:crossAx val="90980352"/>
        <c:crosses val="autoZero"/>
        <c:auto val="1"/>
        <c:lblAlgn val="ctr"/>
        <c:lblOffset val="100"/>
      </c:catAx>
      <c:valAx>
        <c:axId val="90980352"/>
        <c:scaling>
          <c:orientation val="minMax"/>
          <c:min val="0.15000000000000024"/>
        </c:scaling>
        <c:axPos val="l"/>
        <c:majorGridlines/>
        <c:numFmt formatCode="0%" sourceLinked="1"/>
        <c:tickLblPos val="nextTo"/>
        <c:crossAx val="90945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69074877674351"/>
          <c:y val="6.8564939420994314E-2"/>
          <c:w val="0.16029735366717082"/>
          <c:h val="9.0155492692938669E-2"/>
        </c:manualLayout>
      </c:layout>
      <c:spPr>
        <a:solidFill>
          <a:sysClr val="window" lastClr="FFFFFF"/>
        </a:solidFill>
        <a:ln>
          <a:solidFill>
            <a:sysClr val="windowText" lastClr="000000"/>
          </a:solidFill>
        </a:ln>
      </c:spPr>
    </c:legend>
    <c:plotVisOnly val="1"/>
    <c:dispBlanksAs val="gap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plotArea>
      <c:layout>
        <c:manualLayout>
          <c:layoutTarget val="inner"/>
          <c:xMode val="edge"/>
          <c:yMode val="edge"/>
          <c:x val="4.4414441768043919E-2"/>
          <c:y val="3.7571978629575085E-2"/>
          <c:w val="0.92254357022852862"/>
          <c:h val="0.87765085201913617"/>
        </c:manualLayout>
      </c:layout>
      <c:lineChart>
        <c:grouping val="standard"/>
        <c:ser>
          <c:idx val="0"/>
          <c:order val="0"/>
          <c:tx>
            <c:v>1990</c:v>
          </c:tx>
          <c:cat>
            <c:strRef>
              <c:f>'Dinam Mda'!$B$39:$B$47</c:f>
              <c:strCache>
                <c:ptCount val="9"/>
                <c:pt idx="0">
                  <c:v>Hasta 1865</c:v>
                </c:pt>
                <c:pt idx="1">
                  <c:v>1865-1910</c:v>
                </c:pt>
                <c:pt idx="2">
                  <c:v>1910-1940</c:v>
                </c:pt>
                <c:pt idx="3">
                  <c:v>1940-1950</c:v>
                </c:pt>
                <c:pt idx="4">
                  <c:v>1950-1957</c:v>
                </c:pt>
                <c:pt idx="5">
                  <c:v>1957-1985</c:v>
                </c:pt>
                <c:pt idx="6">
                  <c:v>1985-1990</c:v>
                </c:pt>
                <c:pt idx="7">
                  <c:v>1990-2000</c:v>
                </c:pt>
                <c:pt idx="8">
                  <c:v>2000-2010</c:v>
                </c:pt>
              </c:strCache>
            </c:strRef>
          </c:cat>
          <c:val>
            <c:numRef>
              <c:f>'Dinam Mda'!$C$39:$C$47</c:f>
              <c:numCache>
                <c:formatCode>0</c:formatCode>
                <c:ptCount val="9"/>
                <c:pt idx="0">
                  <c:v>56.319410319410309</c:v>
                </c:pt>
                <c:pt idx="1">
                  <c:v>55.636923076923082</c:v>
                </c:pt>
                <c:pt idx="2">
                  <c:v>71.554893617021278</c:v>
                </c:pt>
                <c:pt idx="3">
                  <c:v>79.503787878787847</c:v>
                </c:pt>
                <c:pt idx="4">
                  <c:v>32.24350086655113</c:v>
                </c:pt>
                <c:pt idx="5">
                  <c:v>33.919496082347507</c:v>
                </c:pt>
                <c:pt idx="6">
                  <c:v>8.0830653804930339</c:v>
                </c:pt>
              </c:numCache>
            </c:numRef>
          </c:val>
        </c:ser>
        <c:ser>
          <c:idx val="1"/>
          <c:order val="1"/>
          <c:tx>
            <c:v>2000</c:v>
          </c:tx>
          <c:cat>
            <c:strRef>
              <c:f>'Dinam Mda'!$B$39:$B$47</c:f>
              <c:strCache>
                <c:ptCount val="9"/>
                <c:pt idx="0">
                  <c:v>Hasta 1865</c:v>
                </c:pt>
                <c:pt idx="1">
                  <c:v>1865-1910</c:v>
                </c:pt>
                <c:pt idx="2">
                  <c:v>1910-1940</c:v>
                </c:pt>
                <c:pt idx="3">
                  <c:v>1940-1950</c:v>
                </c:pt>
                <c:pt idx="4">
                  <c:v>1950-1957</c:v>
                </c:pt>
                <c:pt idx="5">
                  <c:v>1957-1985</c:v>
                </c:pt>
                <c:pt idx="6">
                  <c:v>1985-1990</c:v>
                </c:pt>
                <c:pt idx="7">
                  <c:v>1990-2000</c:v>
                </c:pt>
                <c:pt idx="8">
                  <c:v>2000-2010</c:v>
                </c:pt>
              </c:strCache>
            </c:strRef>
          </c:cat>
          <c:val>
            <c:numRef>
              <c:f>'Dinam Mda'!$D$39:$D$47</c:f>
              <c:numCache>
                <c:formatCode>0</c:formatCode>
                <c:ptCount val="9"/>
                <c:pt idx="0">
                  <c:v>46.156429156429155</c:v>
                </c:pt>
                <c:pt idx="1">
                  <c:v>46.213846153846141</c:v>
                </c:pt>
                <c:pt idx="2">
                  <c:v>62.613617021276589</c:v>
                </c:pt>
                <c:pt idx="3">
                  <c:v>72.342803030303031</c:v>
                </c:pt>
                <c:pt idx="4">
                  <c:v>33.523396880415959</c:v>
                </c:pt>
                <c:pt idx="5">
                  <c:v>44.090950990935639</c:v>
                </c:pt>
                <c:pt idx="6">
                  <c:v>29.974276527331185</c:v>
                </c:pt>
                <c:pt idx="7">
                  <c:v>12.542776998597475</c:v>
                </c:pt>
              </c:numCache>
            </c:numRef>
          </c:val>
        </c:ser>
        <c:ser>
          <c:idx val="2"/>
          <c:order val="2"/>
          <c:tx>
            <c:v>2010</c:v>
          </c:tx>
          <c:cat>
            <c:strRef>
              <c:f>'Dinam Mda'!$B$39:$B$47</c:f>
              <c:strCache>
                <c:ptCount val="9"/>
                <c:pt idx="0">
                  <c:v>Hasta 1865</c:v>
                </c:pt>
                <c:pt idx="1">
                  <c:v>1865-1910</c:v>
                </c:pt>
                <c:pt idx="2">
                  <c:v>1910-1940</c:v>
                </c:pt>
                <c:pt idx="3">
                  <c:v>1940-1950</c:v>
                </c:pt>
                <c:pt idx="4">
                  <c:v>1950-1957</c:v>
                </c:pt>
                <c:pt idx="5">
                  <c:v>1957-1985</c:v>
                </c:pt>
                <c:pt idx="6">
                  <c:v>1985-1990</c:v>
                </c:pt>
                <c:pt idx="7">
                  <c:v>1990-2000</c:v>
                </c:pt>
                <c:pt idx="8">
                  <c:v>2000-2010</c:v>
                </c:pt>
              </c:strCache>
            </c:strRef>
          </c:cat>
          <c:val>
            <c:numRef>
              <c:f>'Dinam Mda'!$E$39:$E$47</c:f>
              <c:numCache>
                <c:formatCode>0</c:formatCode>
                <c:ptCount val="9"/>
                <c:pt idx="0">
                  <c:v>38.84442595673876</c:v>
                </c:pt>
                <c:pt idx="1">
                  <c:v>39.030015797788309</c:v>
                </c:pt>
                <c:pt idx="2">
                  <c:v>56.068361086766004</c:v>
                </c:pt>
                <c:pt idx="3">
                  <c:v>64.412844036697251</c:v>
                </c:pt>
                <c:pt idx="4">
                  <c:v>32.651777575205088</c:v>
                </c:pt>
                <c:pt idx="5">
                  <c:v>47.20860927152318</c:v>
                </c:pt>
                <c:pt idx="6">
                  <c:v>41.161740999462644</c:v>
                </c:pt>
                <c:pt idx="7">
                  <c:v>27.316675165731773</c:v>
                </c:pt>
                <c:pt idx="8">
                  <c:v>14.846855059252507</c:v>
                </c:pt>
              </c:numCache>
            </c:numRef>
          </c:val>
        </c:ser>
        <c:dLbls/>
        <c:marker val="1"/>
        <c:axId val="88355584"/>
        <c:axId val="88357120"/>
      </c:lineChart>
      <c:catAx>
        <c:axId val="8835558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50" baseline="0"/>
            </a:pPr>
            <a:endParaRPr lang="es-MX"/>
          </a:p>
        </c:txPr>
        <c:crossAx val="88357120"/>
        <c:crosses val="autoZero"/>
        <c:auto val="1"/>
        <c:lblAlgn val="ctr"/>
        <c:lblOffset val="100"/>
      </c:catAx>
      <c:valAx>
        <c:axId val="88357120"/>
        <c:scaling>
          <c:orientation val="minMax"/>
          <c:max val="14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900" baseline="0"/>
            </a:pPr>
            <a:endParaRPr lang="es-MX"/>
          </a:p>
        </c:txPr>
        <c:crossAx val="88355584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80031463640190215"/>
          <c:y val="9.348761607844705E-2"/>
          <c:w val="0.14790394963939876"/>
          <c:h val="0.20818629550733803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</c:chart>
  <c:spPr>
    <a:solidFill>
      <a:schemeClr val="bg1"/>
    </a:solidFill>
  </c:sp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autoTitleDeleted val="1"/>
    <c:plotArea>
      <c:layout>
        <c:manualLayout>
          <c:layoutTarget val="inner"/>
          <c:xMode val="edge"/>
          <c:yMode val="edge"/>
          <c:x val="8.2732383104973758E-2"/>
          <c:y val="3.4804316036956856E-2"/>
          <c:w val="0.91726761689502634"/>
          <c:h val="0.88666403376693859"/>
        </c:manualLayout>
      </c:layout>
      <c:lineChart>
        <c:grouping val="standard"/>
        <c:ser>
          <c:idx val="0"/>
          <c:order val="0"/>
          <c:tx>
            <c:v>2010</c:v>
          </c:tx>
          <c:cat>
            <c:strRef>
              <c:f>'Dinam Gto'!$B$138:$B$143</c:f>
              <c:strCache>
                <c:ptCount val="6"/>
                <c:pt idx="0">
                  <c:v>Hasta 1888</c:v>
                </c:pt>
                <c:pt idx="1">
                  <c:v>1888-1927</c:v>
                </c:pt>
                <c:pt idx="2">
                  <c:v>1927-1962</c:v>
                </c:pt>
                <c:pt idx="3">
                  <c:v>1962-1975</c:v>
                </c:pt>
                <c:pt idx="4">
                  <c:v>1975-1990</c:v>
                </c:pt>
                <c:pt idx="5">
                  <c:v>1990-2000</c:v>
                </c:pt>
              </c:strCache>
            </c:strRef>
          </c:cat>
          <c:val>
            <c:numRef>
              <c:f>'Dinam Gto'!$C$138:$C$143</c:f>
              <c:numCache>
                <c:formatCode>0.0%</c:formatCode>
                <c:ptCount val="6"/>
                <c:pt idx="0">
                  <c:v>0.21131509928812292</c:v>
                </c:pt>
                <c:pt idx="1">
                  <c:v>0.18565869927737635</c:v>
                </c:pt>
                <c:pt idx="2">
                  <c:v>0.19257086999022482</c:v>
                </c:pt>
                <c:pt idx="3">
                  <c:v>0.19405204460966541</c:v>
                </c:pt>
                <c:pt idx="4">
                  <c:v>0.14077444516668217</c:v>
                </c:pt>
                <c:pt idx="5">
                  <c:v>0.14653784219001617</c:v>
                </c:pt>
              </c:numCache>
            </c:numRef>
          </c:val>
        </c:ser>
        <c:dLbls/>
        <c:marker val="1"/>
        <c:axId val="90992000"/>
        <c:axId val="91006080"/>
      </c:lineChart>
      <c:catAx>
        <c:axId val="9099200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 baseline="0"/>
            </a:pPr>
            <a:endParaRPr lang="es-MX"/>
          </a:p>
        </c:txPr>
        <c:crossAx val="91006080"/>
        <c:crosses val="autoZero"/>
        <c:auto val="1"/>
        <c:lblAlgn val="ctr"/>
        <c:lblOffset val="100"/>
      </c:catAx>
      <c:valAx>
        <c:axId val="91006080"/>
        <c:scaling>
          <c:orientation val="minMax"/>
          <c:max val="0.4"/>
          <c:min val="0.1"/>
        </c:scaling>
        <c:axPos val="l"/>
        <c:majorGridlines/>
        <c:numFmt formatCode="0%" sourceLinked="0"/>
        <c:tickLblPos val="nextTo"/>
        <c:crossAx val="90992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25071986537017"/>
          <c:y val="5.9178251877826341E-2"/>
          <c:w val="0.14490932631417039"/>
          <c:h val="7.2363564542211503E-2"/>
        </c:manualLayout>
      </c:layout>
      <c:spPr>
        <a:solidFill>
          <a:sysClr val="window" lastClr="FFFFFF"/>
        </a:solidFill>
        <a:ln>
          <a:solidFill>
            <a:sysClr val="windowText" lastClr="000000"/>
          </a:solidFill>
        </a:ln>
      </c:spPr>
    </c:legend>
    <c:plotVisOnly val="1"/>
    <c:dispBlanksAs val="gap"/>
  </c:chart>
  <c:spPr>
    <a:solidFill>
      <a:schemeClr val="bg1"/>
    </a:solidFill>
  </c:sp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autoTitleDeleted val="1"/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Hoja3!$B$55:$B$64</c:f>
              <c:strCache>
                <c:ptCount val="10"/>
                <c:pt idx="0">
                  <c:v>Hasta 1884</c:v>
                </c:pt>
                <c:pt idx="1">
                  <c:v>1884-1939</c:v>
                </c:pt>
                <c:pt idx="2">
                  <c:v>1939-1950</c:v>
                </c:pt>
                <c:pt idx="3">
                  <c:v>1950-1960</c:v>
                </c:pt>
                <c:pt idx="4">
                  <c:v>1960-1970</c:v>
                </c:pt>
                <c:pt idx="5">
                  <c:v>1970-1978</c:v>
                </c:pt>
                <c:pt idx="6">
                  <c:v>1978-1984</c:v>
                </c:pt>
                <c:pt idx="7">
                  <c:v>1984-1990</c:v>
                </c:pt>
                <c:pt idx="8">
                  <c:v>1990-2000</c:v>
                </c:pt>
                <c:pt idx="9">
                  <c:v>2000-2010</c:v>
                </c:pt>
              </c:strCache>
            </c:strRef>
          </c:cat>
          <c:val>
            <c:numRef>
              <c:f>Hoja3!$C$55:$C$64</c:f>
              <c:numCache>
                <c:formatCode>0%</c:formatCode>
                <c:ptCount val="10"/>
                <c:pt idx="0">
                  <c:v>0.39793140990745796</c:v>
                </c:pt>
                <c:pt idx="1">
                  <c:v>0.36473458009060289</c:v>
                </c:pt>
                <c:pt idx="2">
                  <c:v>0.3381158167675023</c:v>
                </c:pt>
                <c:pt idx="3">
                  <c:v>0.27676939560093278</c:v>
                </c:pt>
                <c:pt idx="4">
                  <c:v>0.19384140248887274</c:v>
                </c:pt>
                <c:pt idx="5">
                  <c:v>0.18937754418508784</c:v>
                </c:pt>
                <c:pt idx="6">
                  <c:v>0.17931688804554083</c:v>
                </c:pt>
                <c:pt idx="7">
                  <c:v>0.20873798652977829</c:v>
                </c:pt>
                <c:pt idx="8">
                  <c:v>0.24785306270481716</c:v>
                </c:pt>
                <c:pt idx="9">
                  <c:v>0.34505695052548169</c:v>
                </c:pt>
              </c:numCache>
            </c:numRef>
          </c:val>
        </c:ser>
        <c:dLbls/>
        <c:marker val="1"/>
        <c:axId val="91117440"/>
        <c:axId val="91118976"/>
      </c:lineChart>
      <c:catAx>
        <c:axId val="911174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1118976"/>
        <c:crosses val="autoZero"/>
        <c:auto val="1"/>
        <c:lblAlgn val="ctr"/>
        <c:lblOffset val="100"/>
      </c:catAx>
      <c:valAx>
        <c:axId val="91118976"/>
        <c:scaling>
          <c:orientation val="minMax"/>
          <c:min val="0.15000000000000005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solidFill>
              <a:schemeClr val="accen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111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MX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autoTitleDeleted val="1"/>
    <c:plotArea>
      <c:layout>
        <c:manualLayout>
          <c:layoutTarget val="inner"/>
          <c:xMode val="edge"/>
          <c:yMode val="edge"/>
          <c:x val="7.3861557496048724E-2"/>
          <c:y val="3.5699420209129806E-2"/>
          <c:w val="0.89293226630049993"/>
          <c:h val="0.88374863913714963"/>
        </c:manualLayout>
      </c:layout>
      <c:lineChart>
        <c:grouping val="standard"/>
        <c:ser>
          <c:idx val="0"/>
          <c:order val="0"/>
          <c:tx>
            <c:v>2010</c:v>
          </c:tx>
          <c:cat>
            <c:strRef>
              <c:f>'Dinam Mda'!$B$138:$B$146</c:f>
              <c:strCache>
                <c:ptCount val="9"/>
                <c:pt idx="0">
                  <c:v>Hasta 1865</c:v>
                </c:pt>
                <c:pt idx="1">
                  <c:v>1865-1910</c:v>
                </c:pt>
                <c:pt idx="2">
                  <c:v>1910-1940</c:v>
                </c:pt>
                <c:pt idx="3">
                  <c:v>1940-1950</c:v>
                </c:pt>
                <c:pt idx="4">
                  <c:v>1950-1957</c:v>
                </c:pt>
                <c:pt idx="5">
                  <c:v>1957-1985</c:v>
                </c:pt>
                <c:pt idx="6">
                  <c:v>1985-1990</c:v>
                </c:pt>
                <c:pt idx="7">
                  <c:v>1990-2000</c:v>
                </c:pt>
                <c:pt idx="8">
                  <c:v>2000-2010</c:v>
                </c:pt>
              </c:strCache>
            </c:strRef>
          </c:cat>
          <c:val>
            <c:numRef>
              <c:f>'Dinam Mda'!$C$138:$C$146</c:f>
              <c:numCache>
                <c:formatCode>0%</c:formatCode>
                <c:ptCount val="9"/>
                <c:pt idx="0">
                  <c:v>0.26266063900035558</c:v>
                </c:pt>
                <c:pt idx="1">
                  <c:v>0.20230902028485107</c:v>
                </c:pt>
                <c:pt idx="2">
                  <c:v>0.16222616933096506</c:v>
                </c:pt>
                <c:pt idx="3">
                  <c:v>0.13925052779732586</c:v>
                </c:pt>
                <c:pt idx="4">
                  <c:v>0.16935821270186596</c:v>
                </c:pt>
                <c:pt idx="5">
                  <c:v>0.14690288099141882</c:v>
                </c:pt>
                <c:pt idx="6">
                  <c:v>0.175909895539518</c:v>
                </c:pt>
                <c:pt idx="7">
                  <c:v>0.19539584503088153</c:v>
                </c:pt>
                <c:pt idx="8">
                  <c:v>0.43267227849907275</c:v>
                </c:pt>
              </c:numCache>
            </c:numRef>
          </c:val>
        </c:ser>
        <c:dLbls/>
        <c:marker val="1"/>
        <c:axId val="91216512"/>
        <c:axId val="91197824"/>
      </c:lineChart>
      <c:catAx>
        <c:axId val="9121651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 baseline="0"/>
            </a:pPr>
            <a:endParaRPr lang="es-MX"/>
          </a:p>
        </c:txPr>
        <c:crossAx val="91197824"/>
        <c:crosses val="autoZero"/>
        <c:auto val="1"/>
        <c:lblAlgn val="ctr"/>
        <c:lblOffset val="100"/>
      </c:catAx>
      <c:valAx>
        <c:axId val="91197824"/>
        <c:scaling>
          <c:orientation val="minMax"/>
          <c:max val="0.45"/>
          <c:min val="0.1"/>
        </c:scaling>
        <c:axPos val="l"/>
        <c:majorGridlines/>
        <c:numFmt formatCode="0%" sourceLinked="1"/>
        <c:tickLblPos val="nextTo"/>
        <c:crossAx val="91216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308719796161076"/>
          <c:y val="0.81153621641536067"/>
          <c:w val="0.1747450152394899"/>
          <c:h val="8.5579688676566804E-2"/>
        </c:manualLayout>
      </c:layout>
      <c:spPr>
        <a:solidFill>
          <a:sysClr val="window" lastClr="FFFFFF"/>
        </a:solidFill>
        <a:ln>
          <a:solidFill>
            <a:sysClr val="windowText" lastClr="000000"/>
          </a:solidFill>
        </a:ln>
      </c:spPr>
    </c:legend>
    <c:plotVisOnly val="1"/>
    <c:dispBlanksAs val="gap"/>
  </c:chart>
  <c:spPr>
    <a:solidFill>
      <a:schemeClr val="bg1"/>
    </a:solidFill>
  </c:sp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autoTitleDeleted val="1"/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Hoja3!$B$70:$B$76</c:f>
              <c:strCache>
                <c:ptCount val="7"/>
                <c:pt idx="0">
                  <c:v>Hasta 1898</c:v>
                </c:pt>
                <c:pt idx="1">
                  <c:v>1898-1930</c:v>
                </c:pt>
                <c:pt idx="2">
                  <c:v>1930-1955</c:v>
                </c:pt>
                <c:pt idx="3">
                  <c:v>1955-1974</c:v>
                </c:pt>
                <c:pt idx="4">
                  <c:v>1974-1993</c:v>
                </c:pt>
                <c:pt idx="5">
                  <c:v>1993-2000</c:v>
                </c:pt>
                <c:pt idx="6">
                  <c:v>2000-2010</c:v>
                </c:pt>
              </c:strCache>
            </c:strRef>
          </c:cat>
          <c:val>
            <c:numRef>
              <c:f>Hoja3!$C$70:$C$76</c:f>
              <c:numCache>
                <c:formatCode>0%</c:formatCode>
                <c:ptCount val="7"/>
                <c:pt idx="0">
                  <c:v>0.12065665061778526</c:v>
                </c:pt>
                <c:pt idx="1">
                  <c:v>8.0447091697918957E-2</c:v>
                </c:pt>
                <c:pt idx="2">
                  <c:v>7.2772961427315E-2</c:v>
                </c:pt>
                <c:pt idx="3">
                  <c:v>6.7933518474139018E-2</c:v>
                </c:pt>
                <c:pt idx="4">
                  <c:v>5.9893441117031078E-2</c:v>
                </c:pt>
                <c:pt idx="5">
                  <c:v>8.9363068741971155E-2</c:v>
                </c:pt>
                <c:pt idx="6">
                  <c:v>0.16443843573181119</c:v>
                </c:pt>
              </c:numCache>
            </c:numRef>
          </c:val>
        </c:ser>
        <c:dLbls/>
        <c:marker val="1"/>
        <c:axId val="91070464"/>
        <c:axId val="91072000"/>
      </c:lineChart>
      <c:catAx>
        <c:axId val="910704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1072000"/>
        <c:crosses val="autoZero"/>
        <c:auto val="1"/>
        <c:lblAlgn val="ctr"/>
        <c:lblOffset val="100"/>
      </c:catAx>
      <c:valAx>
        <c:axId val="91072000"/>
        <c:scaling>
          <c:orientation val="minMax"/>
          <c:max val="0.4"/>
          <c:min val="5.0000000000000017E-2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107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MX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autoTitleDeleted val="1"/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Hoja3!$B$86:$B$93</c:f>
              <c:strCache>
                <c:ptCount val="8"/>
                <c:pt idx="0">
                  <c:v>Hasta 1924</c:v>
                </c:pt>
                <c:pt idx="1">
                  <c:v>1924-1940</c:v>
                </c:pt>
                <c:pt idx="2">
                  <c:v>1940-1960</c:v>
                </c:pt>
                <c:pt idx="3">
                  <c:v>1960-1970</c:v>
                </c:pt>
                <c:pt idx="4">
                  <c:v>1970-1980</c:v>
                </c:pt>
                <c:pt idx="5">
                  <c:v>1980-1990</c:v>
                </c:pt>
                <c:pt idx="6">
                  <c:v>1990-2000</c:v>
                </c:pt>
                <c:pt idx="7">
                  <c:v>2000-2010</c:v>
                </c:pt>
              </c:strCache>
            </c:strRef>
          </c:cat>
          <c:val>
            <c:numRef>
              <c:f>Hoja3!$C$86:$C$93</c:f>
              <c:numCache>
                <c:formatCode>0%</c:formatCode>
                <c:ptCount val="8"/>
                <c:pt idx="0">
                  <c:v>0.26716016150740246</c:v>
                </c:pt>
                <c:pt idx="1">
                  <c:v>0.24477114277053655</c:v>
                </c:pt>
                <c:pt idx="2">
                  <c:v>0.1819181614774926</c:v>
                </c:pt>
                <c:pt idx="3">
                  <c:v>0.16048276589016552</c:v>
                </c:pt>
                <c:pt idx="4">
                  <c:v>0.15529991783073135</c:v>
                </c:pt>
                <c:pt idx="5">
                  <c:v>0.18836764393282868</c:v>
                </c:pt>
                <c:pt idx="6">
                  <c:v>0.18403571428571427</c:v>
                </c:pt>
                <c:pt idx="7">
                  <c:v>0.31746441160936917</c:v>
                </c:pt>
              </c:numCache>
            </c:numRef>
          </c:val>
        </c:ser>
        <c:dLbls/>
        <c:marker val="1"/>
        <c:axId val="96862976"/>
        <c:axId val="96864512"/>
      </c:lineChart>
      <c:catAx>
        <c:axId val="968629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6864512"/>
        <c:crosses val="autoZero"/>
        <c:auto val="1"/>
        <c:lblAlgn val="ctr"/>
        <c:lblOffset val="100"/>
      </c:catAx>
      <c:valAx>
        <c:axId val="96864512"/>
        <c:scaling>
          <c:orientation val="minMax"/>
          <c:max val="0.4"/>
          <c:min val="0.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686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MX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autoTitleDeleted val="1"/>
    <c:plotArea>
      <c:layout/>
      <c:lineChart>
        <c:grouping val="standard"/>
        <c:ser>
          <c:idx val="0"/>
          <c:order val="0"/>
          <c:tx>
            <c:strRef>
              <c:f>Hoja3!$O$3</c:f>
              <c:strCache>
                <c:ptCount val="1"/>
                <c:pt idx="0">
                  <c:v>1990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Hoja3!$N$4:$N$10</c:f>
              <c:strCache>
                <c:ptCount val="7"/>
                <c:pt idx="0">
                  <c:v>Hasta 1898</c:v>
                </c:pt>
                <c:pt idx="1">
                  <c:v>1898-1930</c:v>
                </c:pt>
                <c:pt idx="2">
                  <c:v>1930-1955</c:v>
                </c:pt>
                <c:pt idx="3">
                  <c:v>1955-1974</c:v>
                </c:pt>
                <c:pt idx="4">
                  <c:v>1974-1993</c:v>
                </c:pt>
                <c:pt idx="5">
                  <c:v>1993-2000</c:v>
                </c:pt>
                <c:pt idx="6">
                  <c:v>2000-2010</c:v>
                </c:pt>
              </c:strCache>
            </c:strRef>
          </c:cat>
          <c:val>
            <c:numRef>
              <c:f>Hoja3!$O$4:$O$10</c:f>
              <c:numCache>
                <c:formatCode>0</c:formatCode>
                <c:ptCount val="7"/>
                <c:pt idx="0">
                  <c:v>101.45138888888887</c:v>
                </c:pt>
                <c:pt idx="1">
                  <c:v>130.28155339805821</c:v>
                </c:pt>
                <c:pt idx="2">
                  <c:v>117.35991379310344</c:v>
                </c:pt>
                <c:pt idx="3">
                  <c:v>83.836548223350249</c:v>
                </c:pt>
                <c:pt idx="4">
                  <c:v>56.377448385389094</c:v>
                </c:pt>
              </c:numCache>
            </c:numRef>
          </c:val>
        </c:ser>
        <c:ser>
          <c:idx val="1"/>
          <c:order val="1"/>
          <c:tx>
            <c:strRef>
              <c:f>Hoja3!$P$3</c:f>
              <c:strCache>
                <c:ptCount val="1"/>
                <c:pt idx="0">
                  <c:v>2000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Hoja3!$N$4:$N$10</c:f>
              <c:strCache>
                <c:ptCount val="7"/>
                <c:pt idx="0">
                  <c:v>Hasta 1898</c:v>
                </c:pt>
                <c:pt idx="1">
                  <c:v>1898-1930</c:v>
                </c:pt>
                <c:pt idx="2">
                  <c:v>1930-1955</c:v>
                </c:pt>
                <c:pt idx="3">
                  <c:v>1955-1974</c:v>
                </c:pt>
                <c:pt idx="4">
                  <c:v>1974-1993</c:v>
                </c:pt>
                <c:pt idx="5">
                  <c:v>1993-2000</c:v>
                </c:pt>
                <c:pt idx="6">
                  <c:v>2000-2010</c:v>
                </c:pt>
              </c:strCache>
            </c:strRef>
          </c:cat>
          <c:val>
            <c:numRef>
              <c:f>Hoja3!$P$4:$P$10</c:f>
              <c:numCache>
                <c:formatCode>0</c:formatCode>
                <c:ptCount val="7"/>
                <c:pt idx="0">
                  <c:v>80.072916666666657</c:v>
                </c:pt>
                <c:pt idx="1">
                  <c:v>110.26537216828476</c:v>
                </c:pt>
                <c:pt idx="2">
                  <c:v>107.55603448275861</c:v>
                </c:pt>
                <c:pt idx="3">
                  <c:v>82.754314720812218</c:v>
                </c:pt>
                <c:pt idx="4">
                  <c:v>73.929327686606669</c:v>
                </c:pt>
                <c:pt idx="5">
                  <c:v>24.336230984166409</c:v>
                </c:pt>
              </c:numCache>
            </c:numRef>
          </c:val>
        </c:ser>
        <c:ser>
          <c:idx val="2"/>
          <c:order val="2"/>
          <c:tx>
            <c:strRef>
              <c:f>Hoja3!$Q$3</c:f>
              <c:strCache>
                <c:ptCount val="1"/>
                <c:pt idx="0">
                  <c:v>2010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Hoja3!$N$4:$N$10</c:f>
              <c:strCache>
                <c:ptCount val="7"/>
                <c:pt idx="0">
                  <c:v>Hasta 1898</c:v>
                </c:pt>
                <c:pt idx="1">
                  <c:v>1898-1930</c:v>
                </c:pt>
                <c:pt idx="2">
                  <c:v>1930-1955</c:v>
                </c:pt>
                <c:pt idx="3">
                  <c:v>1955-1974</c:v>
                </c:pt>
                <c:pt idx="4">
                  <c:v>1974-1993</c:v>
                </c:pt>
                <c:pt idx="5">
                  <c:v>1993-2000</c:v>
                </c:pt>
                <c:pt idx="6">
                  <c:v>2000-2010</c:v>
                </c:pt>
              </c:strCache>
            </c:strRef>
          </c:cat>
          <c:val>
            <c:numRef>
              <c:f>Hoja3!$Q$4:$Q$10</c:f>
              <c:numCache>
                <c:formatCode>0</c:formatCode>
                <c:ptCount val="7"/>
                <c:pt idx="0">
                  <c:v>59.857638888888886</c:v>
                </c:pt>
                <c:pt idx="1">
                  <c:v>88.019417475728162</c:v>
                </c:pt>
                <c:pt idx="2">
                  <c:v>85.765086206896541</c:v>
                </c:pt>
                <c:pt idx="3">
                  <c:v>72.017258883248743</c:v>
                </c:pt>
                <c:pt idx="4">
                  <c:v>76.357596611963999</c:v>
                </c:pt>
                <c:pt idx="5">
                  <c:v>41.568457000931389</c:v>
                </c:pt>
                <c:pt idx="6">
                  <c:v>25.184110970996212</c:v>
                </c:pt>
              </c:numCache>
            </c:numRef>
          </c:val>
        </c:ser>
        <c:dLbls/>
        <c:marker val="1"/>
        <c:axId val="89601536"/>
        <c:axId val="89603072"/>
      </c:lineChart>
      <c:catAx>
        <c:axId val="896015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9603072"/>
        <c:crosses val="autoZero"/>
        <c:auto val="1"/>
        <c:lblAlgn val="ctr"/>
        <c:lblOffset val="100"/>
      </c:catAx>
      <c:valAx>
        <c:axId val="896030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960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MX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plotArea>
      <c:layout>
        <c:manualLayout>
          <c:layoutTarget val="inner"/>
          <c:xMode val="edge"/>
          <c:yMode val="edge"/>
          <c:x val="4.0857779087347834E-2"/>
          <c:y val="4.2889331740917823E-2"/>
          <c:w val="0.93116820923700316"/>
          <c:h val="0.86450809033486264"/>
        </c:manualLayout>
      </c:layout>
      <c:lineChart>
        <c:grouping val="standard"/>
        <c:ser>
          <c:idx val="0"/>
          <c:order val="0"/>
          <c:tx>
            <c:strRef>
              <c:f>Hoja2!$C$3</c:f>
              <c:strCache>
                <c:ptCount val="1"/>
                <c:pt idx="0">
                  <c:v>1990</c:v>
                </c:pt>
              </c:strCache>
            </c:strRef>
          </c:tx>
          <c:cat>
            <c:strRef>
              <c:f>Hoja2!$B$4:$B$10</c:f>
              <c:strCache>
                <c:ptCount val="7"/>
                <c:pt idx="0">
                  <c:v>Hasta 1937</c:v>
                </c:pt>
                <c:pt idx="1">
                  <c:v>1937-1950</c:v>
                </c:pt>
                <c:pt idx="2">
                  <c:v>1950-1970</c:v>
                </c:pt>
                <c:pt idx="3">
                  <c:v>1970-1983</c:v>
                </c:pt>
                <c:pt idx="4">
                  <c:v>1983-1990</c:v>
                </c:pt>
                <c:pt idx="5">
                  <c:v>1990-2000</c:v>
                </c:pt>
                <c:pt idx="6">
                  <c:v>2000-2010</c:v>
                </c:pt>
              </c:strCache>
            </c:strRef>
          </c:cat>
          <c:val>
            <c:numRef>
              <c:f>Hoja2!$C$4:$C$10</c:f>
              <c:numCache>
                <c:formatCode>0</c:formatCode>
                <c:ptCount val="7"/>
                <c:pt idx="0">
                  <c:v>73.917808219178127</c:v>
                </c:pt>
                <c:pt idx="1">
                  <c:v>49.709241952232389</c:v>
                </c:pt>
                <c:pt idx="2">
                  <c:v>51.41564792176019</c:v>
                </c:pt>
                <c:pt idx="3">
                  <c:v>37.045808520384789</c:v>
                </c:pt>
                <c:pt idx="4">
                  <c:v>29.746869712351927</c:v>
                </c:pt>
              </c:numCache>
            </c:numRef>
          </c:val>
        </c:ser>
        <c:ser>
          <c:idx val="1"/>
          <c:order val="1"/>
          <c:tx>
            <c:strRef>
              <c:f>Hoja2!$D$3</c:f>
              <c:strCache>
                <c:ptCount val="1"/>
                <c:pt idx="0">
                  <c:v>2000</c:v>
                </c:pt>
              </c:strCache>
            </c:strRef>
          </c:tx>
          <c:cat>
            <c:strRef>
              <c:f>Hoja2!$B$4:$B$10</c:f>
              <c:strCache>
                <c:ptCount val="7"/>
                <c:pt idx="0">
                  <c:v>Hasta 1937</c:v>
                </c:pt>
                <c:pt idx="1">
                  <c:v>1937-1950</c:v>
                </c:pt>
                <c:pt idx="2">
                  <c:v>1950-1970</c:v>
                </c:pt>
                <c:pt idx="3">
                  <c:v>1970-1983</c:v>
                </c:pt>
                <c:pt idx="4">
                  <c:v>1983-1990</c:v>
                </c:pt>
                <c:pt idx="5">
                  <c:v>1990-2000</c:v>
                </c:pt>
                <c:pt idx="6">
                  <c:v>2000-2010</c:v>
                </c:pt>
              </c:strCache>
            </c:strRef>
          </c:cat>
          <c:val>
            <c:numRef>
              <c:f>Hoja2!$D$4:$D$10</c:f>
              <c:numCache>
                <c:formatCode>0</c:formatCode>
                <c:ptCount val="7"/>
                <c:pt idx="0">
                  <c:v>70.804109589041417</c:v>
                </c:pt>
                <c:pt idx="1">
                  <c:v>47.489096573208442</c:v>
                </c:pt>
                <c:pt idx="2">
                  <c:v>60.988182559087072</c:v>
                </c:pt>
                <c:pt idx="3">
                  <c:v>51.707283554740954</c:v>
                </c:pt>
                <c:pt idx="4">
                  <c:v>50.773567782189453</c:v>
                </c:pt>
                <c:pt idx="5">
                  <c:v>44.338558727187653</c:v>
                </c:pt>
              </c:numCache>
            </c:numRef>
          </c:val>
        </c:ser>
        <c:ser>
          <c:idx val="2"/>
          <c:order val="2"/>
          <c:tx>
            <c:strRef>
              <c:f>Hoja2!$E$3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Hoja2!$B$4:$B$10</c:f>
              <c:strCache>
                <c:ptCount val="7"/>
                <c:pt idx="0">
                  <c:v>Hasta 1937</c:v>
                </c:pt>
                <c:pt idx="1">
                  <c:v>1937-1950</c:v>
                </c:pt>
                <c:pt idx="2">
                  <c:v>1950-1970</c:v>
                </c:pt>
                <c:pt idx="3">
                  <c:v>1970-1983</c:v>
                </c:pt>
                <c:pt idx="4">
                  <c:v>1983-1990</c:v>
                </c:pt>
                <c:pt idx="5">
                  <c:v>1990-2000</c:v>
                </c:pt>
                <c:pt idx="6">
                  <c:v>2000-2010</c:v>
                </c:pt>
              </c:strCache>
            </c:strRef>
          </c:cat>
          <c:val>
            <c:numRef>
              <c:f>Hoja2!$E$4:$E$10</c:f>
              <c:numCache>
                <c:formatCode>0</c:formatCode>
                <c:ptCount val="7"/>
                <c:pt idx="0">
                  <c:v>56.298630136986517</c:v>
                </c:pt>
                <c:pt idx="1">
                  <c:v>39.637590861889933</c:v>
                </c:pt>
                <c:pt idx="2">
                  <c:v>59.78932355338204</c:v>
                </c:pt>
                <c:pt idx="3">
                  <c:v>50.239120476408615</c:v>
                </c:pt>
                <c:pt idx="4">
                  <c:v>52.059784458309444</c:v>
                </c:pt>
                <c:pt idx="5">
                  <c:v>58.822180627047246</c:v>
                </c:pt>
                <c:pt idx="6">
                  <c:v>57.178458289334763</c:v>
                </c:pt>
              </c:numCache>
            </c:numRef>
          </c:val>
        </c:ser>
        <c:dLbls/>
        <c:marker val="1"/>
        <c:axId val="89535232"/>
        <c:axId val="89536768"/>
      </c:lineChart>
      <c:catAx>
        <c:axId val="8953523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900" baseline="0"/>
            </a:pPr>
            <a:endParaRPr lang="es-MX"/>
          </a:p>
        </c:txPr>
        <c:crossAx val="89536768"/>
        <c:crosses val="autoZero"/>
        <c:auto val="1"/>
        <c:lblAlgn val="ctr"/>
        <c:lblOffset val="100"/>
      </c:catAx>
      <c:valAx>
        <c:axId val="89536768"/>
        <c:scaling>
          <c:orientation val="minMax"/>
          <c:max val="110"/>
          <c:min val="10"/>
        </c:scaling>
        <c:axPos val="l"/>
        <c:majorGridlines/>
        <c:numFmt formatCode="0" sourceLinked="1"/>
        <c:tickLblPos val="nextTo"/>
        <c:crossAx val="89535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778913902556358"/>
          <c:y val="6.941272965879268E-2"/>
          <c:w val="0.17402867072740721"/>
          <c:h val="0.20298670518090617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</c:chart>
  <c:spPr>
    <a:solidFill>
      <a:schemeClr val="bg1"/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autoTitleDeleted val="1"/>
    <c:plotArea>
      <c:layout>
        <c:manualLayout>
          <c:layoutTarget val="inner"/>
          <c:xMode val="edge"/>
          <c:yMode val="edge"/>
          <c:x val="6.3952916763181294E-2"/>
          <c:y val="5.0925925925925923E-2"/>
          <c:w val="0.9049023041563008"/>
          <c:h val="0.84343212306794957"/>
        </c:manualLayout>
      </c:layout>
      <c:lineChart>
        <c:grouping val="standard"/>
        <c:ser>
          <c:idx val="0"/>
          <c:order val="0"/>
          <c:tx>
            <c:strRef>
              <c:f>Hoja3!$O$17</c:f>
              <c:strCache>
                <c:ptCount val="1"/>
                <c:pt idx="0">
                  <c:v>1990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Hoja3!$N$18:$N$25</c:f>
              <c:strCache>
                <c:ptCount val="8"/>
                <c:pt idx="0">
                  <c:v>Hasta 1924</c:v>
                </c:pt>
                <c:pt idx="1">
                  <c:v>1924-1940</c:v>
                </c:pt>
                <c:pt idx="2">
                  <c:v>1940-1960</c:v>
                </c:pt>
                <c:pt idx="3">
                  <c:v>1960-1970</c:v>
                </c:pt>
                <c:pt idx="4">
                  <c:v>1970-1980</c:v>
                </c:pt>
                <c:pt idx="5">
                  <c:v>1980-1990</c:v>
                </c:pt>
                <c:pt idx="6">
                  <c:v>1990-2000</c:v>
                </c:pt>
                <c:pt idx="7">
                  <c:v>2000-2010</c:v>
                </c:pt>
              </c:strCache>
            </c:strRef>
          </c:cat>
          <c:val>
            <c:numRef>
              <c:f>Hoja3!$O$18:$O$25</c:f>
              <c:numCache>
                <c:formatCode>0</c:formatCode>
                <c:ptCount val="8"/>
                <c:pt idx="0">
                  <c:v>23.254545454545454</c:v>
                </c:pt>
                <c:pt idx="1">
                  <c:v>61.289130434782606</c:v>
                </c:pt>
                <c:pt idx="2">
                  <c:v>55.40131219245491</c:v>
                </c:pt>
                <c:pt idx="3">
                  <c:v>46.504613200851665</c:v>
                </c:pt>
                <c:pt idx="4">
                  <c:v>47.492056074766346</c:v>
                </c:pt>
                <c:pt idx="5">
                  <c:v>34.059220389805098</c:v>
                </c:pt>
              </c:numCache>
            </c:numRef>
          </c:val>
        </c:ser>
        <c:ser>
          <c:idx val="1"/>
          <c:order val="1"/>
          <c:tx>
            <c:strRef>
              <c:f>Hoja3!$P$17</c:f>
              <c:strCache>
                <c:ptCount val="1"/>
                <c:pt idx="0">
                  <c:v>2000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Hoja3!$N$18:$N$25</c:f>
              <c:strCache>
                <c:ptCount val="8"/>
                <c:pt idx="0">
                  <c:v>Hasta 1924</c:v>
                </c:pt>
                <c:pt idx="1">
                  <c:v>1924-1940</c:v>
                </c:pt>
                <c:pt idx="2">
                  <c:v>1940-1960</c:v>
                </c:pt>
                <c:pt idx="3">
                  <c:v>1960-1970</c:v>
                </c:pt>
                <c:pt idx="4">
                  <c:v>1970-1980</c:v>
                </c:pt>
                <c:pt idx="5">
                  <c:v>1980-1990</c:v>
                </c:pt>
                <c:pt idx="6">
                  <c:v>1990-2000</c:v>
                </c:pt>
                <c:pt idx="7">
                  <c:v>2000-2010</c:v>
                </c:pt>
              </c:strCache>
            </c:strRef>
          </c:cat>
          <c:val>
            <c:numRef>
              <c:f>Hoja3!$P$18:$P$25</c:f>
              <c:numCache>
                <c:formatCode>0</c:formatCode>
                <c:ptCount val="8"/>
                <c:pt idx="0">
                  <c:v>22.259090909090908</c:v>
                </c:pt>
                <c:pt idx="1">
                  <c:v>58.13695652173913</c:v>
                </c:pt>
                <c:pt idx="2">
                  <c:v>50.809185347184261</c:v>
                </c:pt>
                <c:pt idx="3">
                  <c:v>44.466997870830376</c:v>
                </c:pt>
                <c:pt idx="4">
                  <c:v>49.320560747663542</c:v>
                </c:pt>
                <c:pt idx="5">
                  <c:v>47.121189405297336</c:v>
                </c:pt>
                <c:pt idx="6">
                  <c:v>34.344046364594298</c:v>
                </c:pt>
              </c:numCache>
            </c:numRef>
          </c:val>
        </c:ser>
        <c:ser>
          <c:idx val="2"/>
          <c:order val="2"/>
          <c:tx>
            <c:strRef>
              <c:f>Hoja3!$Q$17</c:f>
              <c:strCache>
                <c:ptCount val="1"/>
                <c:pt idx="0">
                  <c:v>2010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Hoja3!$N$18:$N$25</c:f>
              <c:strCache>
                <c:ptCount val="8"/>
                <c:pt idx="0">
                  <c:v>Hasta 1924</c:v>
                </c:pt>
                <c:pt idx="1">
                  <c:v>1924-1940</c:v>
                </c:pt>
                <c:pt idx="2">
                  <c:v>1940-1960</c:v>
                </c:pt>
                <c:pt idx="3">
                  <c:v>1960-1970</c:v>
                </c:pt>
                <c:pt idx="4">
                  <c:v>1970-1980</c:v>
                </c:pt>
                <c:pt idx="5">
                  <c:v>1980-1990</c:v>
                </c:pt>
                <c:pt idx="6">
                  <c:v>1990-2000</c:v>
                </c:pt>
                <c:pt idx="7">
                  <c:v>2000-2010</c:v>
                </c:pt>
              </c:strCache>
            </c:strRef>
          </c:cat>
          <c:val>
            <c:numRef>
              <c:f>Hoja3!$Q$18:$Q$25</c:f>
              <c:numCache>
                <c:formatCode>0</c:formatCode>
                <c:ptCount val="8"/>
                <c:pt idx="0">
                  <c:v>15.031818181818178</c:v>
                </c:pt>
                <c:pt idx="1">
                  <c:v>42.084782608695647</c:v>
                </c:pt>
                <c:pt idx="2">
                  <c:v>40.184561810795124</c:v>
                </c:pt>
                <c:pt idx="3">
                  <c:v>37.850393700787393</c:v>
                </c:pt>
                <c:pt idx="4">
                  <c:v>42.982242990654207</c:v>
                </c:pt>
                <c:pt idx="5">
                  <c:v>44.464543418760876</c:v>
                </c:pt>
                <c:pt idx="6">
                  <c:v>44.37341772151899</c:v>
                </c:pt>
                <c:pt idx="7">
                  <c:v>50.539484179739418</c:v>
                </c:pt>
              </c:numCache>
            </c:numRef>
          </c:val>
        </c:ser>
        <c:dLbls/>
        <c:marker val="1"/>
        <c:axId val="89581056"/>
        <c:axId val="89582592"/>
      </c:lineChart>
      <c:catAx>
        <c:axId val="895810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9582592"/>
        <c:crosses val="autoZero"/>
        <c:auto val="1"/>
        <c:lblAlgn val="ctr"/>
        <c:lblOffset val="100"/>
      </c:catAx>
      <c:valAx>
        <c:axId val="89582592"/>
        <c:scaling>
          <c:orientation val="minMax"/>
          <c:max val="110"/>
          <c:min val="1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958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846582328153391"/>
          <c:y val="8.1468777323869604E-2"/>
          <c:w val="0.16186211446074161"/>
          <c:h val="0.22233194808982212"/>
        </c:manualLayout>
      </c:layout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MX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autoTitleDeleted val="1"/>
    <c:plotArea>
      <c:layout>
        <c:manualLayout>
          <c:layoutTarget val="inner"/>
          <c:xMode val="edge"/>
          <c:yMode val="edge"/>
          <c:x val="5.2287551516197572E-2"/>
          <c:y val="2.6342298326351207E-2"/>
          <c:w val="0.92755189718436337"/>
          <c:h val="0.85925956260189473"/>
        </c:manualLayout>
      </c:layout>
      <c:lineChart>
        <c:grouping val="standard"/>
        <c:ser>
          <c:idx val="0"/>
          <c:order val="0"/>
          <c:tx>
            <c:strRef>
              <c:f>Hoja3!$C$3</c:f>
              <c:strCache>
                <c:ptCount val="1"/>
                <c:pt idx="0">
                  <c:v>1990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Hoja3!$B$4:$B$13</c:f>
              <c:strCache>
                <c:ptCount val="10"/>
                <c:pt idx="0">
                  <c:v>Hasta 1884</c:v>
                </c:pt>
                <c:pt idx="1">
                  <c:v>1884-1939</c:v>
                </c:pt>
                <c:pt idx="2">
                  <c:v>1939-1950</c:v>
                </c:pt>
                <c:pt idx="3">
                  <c:v>1950-1960</c:v>
                </c:pt>
                <c:pt idx="4">
                  <c:v>1960-1970</c:v>
                </c:pt>
                <c:pt idx="5">
                  <c:v>1970-1978</c:v>
                </c:pt>
                <c:pt idx="6">
                  <c:v>1978-1984</c:v>
                </c:pt>
                <c:pt idx="7">
                  <c:v>1984-1990</c:v>
                </c:pt>
                <c:pt idx="8">
                  <c:v>1990-2000</c:v>
                </c:pt>
                <c:pt idx="9">
                  <c:v>2000-2010</c:v>
                </c:pt>
              </c:strCache>
            </c:strRef>
          </c:cat>
          <c:val>
            <c:numRef>
              <c:f>Hoja3!$C$4:$C$13</c:f>
              <c:numCache>
                <c:formatCode>0</c:formatCode>
                <c:ptCount val="10"/>
                <c:pt idx="0">
                  <c:v>56.834862385321095</c:v>
                </c:pt>
                <c:pt idx="1">
                  <c:v>92.149659863945587</c:v>
                </c:pt>
                <c:pt idx="2">
                  <c:v>113.48677248677248</c:v>
                </c:pt>
                <c:pt idx="3">
                  <c:v>61.998480243161104</c:v>
                </c:pt>
                <c:pt idx="4">
                  <c:v>61.826700251889172</c:v>
                </c:pt>
                <c:pt idx="5">
                  <c:v>51.363597612958223</c:v>
                </c:pt>
                <c:pt idx="6">
                  <c:v>49.136577037985489</c:v>
                </c:pt>
                <c:pt idx="7">
                  <c:v>12.908011178388449</c:v>
                </c:pt>
              </c:numCache>
            </c:numRef>
          </c:val>
        </c:ser>
        <c:ser>
          <c:idx val="1"/>
          <c:order val="1"/>
          <c:tx>
            <c:strRef>
              <c:f>Hoja3!$D$3</c:f>
              <c:strCache>
                <c:ptCount val="1"/>
                <c:pt idx="0">
                  <c:v>2000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Hoja3!$B$4:$B$13</c:f>
              <c:strCache>
                <c:ptCount val="10"/>
                <c:pt idx="0">
                  <c:v>Hasta 1884</c:v>
                </c:pt>
                <c:pt idx="1">
                  <c:v>1884-1939</c:v>
                </c:pt>
                <c:pt idx="2">
                  <c:v>1939-1950</c:v>
                </c:pt>
                <c:pt idx="3">
                  <c:v>1950-1960</c:v>
                </c:pt>
                <c:pt idx="4">
                  <c:v>1960-1970</c:v>
                </c:pt>
                <c:pt idx="5">
                  <c:v>1970-1978</c:v>
                </c:pt>
                <c:pt idx="6">
                  <c:v>1978-1984</c:v>
                </c:pt>
                <c:pt idx="7">
                  <c:v>1984-1990</c:v>
                </c:pt>
                <c:pt idx="8">
                  <c:v>1990-2000</c:v>
                </c:pt>
                <c:pt idx="9">
                  <c:v>2000-2010</c:v>
                </c:pt>
              </c:strCache>
            </c:strRef>
          </c:cat>
          <c:val>
            <c:numRef>
              <c:f>Hoja3!$D$4:$D$13</c:f>
              <c:numCache>
                <c:formatCode>0</c:formatCode>
                <c:ptCount val="10"/>
                <c:pt idx="0">
                  <c:v>59.192660550458719</c:v>
                </c:pt>
                <c:pt idx="1">
                  <c:v>99.544217687074848</c:v>
                </c:pt>
                <c:pt idx="2">
                  <c:v>112.55026455026454</c:v>
                </c:pt>
                <c:pt idx="3">
                  <c:v>62.564336372847009</c:v>
                </c:pt>
                <c:pt idx="4">
                  <c:v>67.618136020151098</c:v>
                </c:pt>
                <c:pt idx="5">
                  <c:v>66.81010230179028</c:v>
                </c:pt>
                <c:pt idx="6">
                  <c:v>66.099445155783172</c:v>
                </c:pt>
                <c:pt idx="7">
                  <c:v>28.271891010712629</c:v>
                </c:pt>
                <c:pt idx="8">
                  <c:v>23.199304750869061</c:v>
                </c:pt>
              </c:numCache>
            </c:numRef>
          </c:val>
        </c:ser>
        <c:ser>
          <c:idx val="2"/>
          <c:order val="2"/>
          <c:tx>
            <c:strRef>
              <c:f>Hoja3!$E$3</c:f>
              <c:strCache>
                <c:ptCount val="1"/>
                <c:pt idx="0">
                  <c:v>2010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Hoja3!$B$4:$B$13</c:f>
              <c:strCache>
                <c:ptCount val="10"/>
                <c:pt idx="0">
                  <c:v>Hasta 1884</c:v>
                </c:pt>
                <c:pt idx="1">
                  <c:v>1884-1939</c:v>
                </c:pt>
                <c:pt idx="2">
                  <c:v>1939-1950</c:v>
                </c:pt>
                <c:pt idx="3">
                  <c:v>1950-1960</c:v>
                </c:pt>
                <c:pt idx="4">
                  <c:v>1960-1970</c:v>
                </c:pt>
                <c:pt idx="5">
                  <c:v>1970-1978</c:v>
                </c:pt>
                <c:pt idx="6">
                  <c:v>1978-1984</c:v>
                </c:pt>
                <c:pt idx="7">
                  <c:v>1984-1990</c:v>
                </c:pt>
                <c:pt idx="8">
                  <c:v>1990-2000</c:v>
                </c:pt>
                <c:pt idx="9">
                  <c:v>2000-2010</c:v>
                </c:pt>
              </c:strCache>
            </c:strRef>
          </c:cat>
          <c:val>
            <c:numRef>
              <c:f>Hoja3!$E$4:$E$13</c:f>
              <c:numCache>
                <c:formatCode>0</c:formatCode>
                <c:ptCount val="10"/>
                <c:pt idx="0">
                  <c:v>29.587155963302756</c:v>
                </c:pt>
                <c:pt idx="1">
                  <c:v>57.034013605442169</c:v>
                </c:pt>
                <c:pt idx="2">
                  <c:v>64.555555555555543</c:v>
                </c:pt>
                <c:pt idx="3">
                  <c:v>38.473657548125637</c:v>
                </c:pt>
                <c:pt idx="4">
                  <c:v>47.342569269521405</c:v>
                </c:pt>
                <c:pt idx="5">
                  <c:v>48.350596760443295</c:v>
                </c:pt>
                <c:pt idx="6">
                  <c:v>50.099445155783179</c:v>
                </c:pt>
                <c:pt idx="7">
                  <c:v>27.335118770377267</c:v>
                </c:pt>
                <c:pt idx="8">
                  <c:v>36.825028968713788</c:v>
                </c:pt>
                <c:pt idx="9">
                  <c:v>36.083343184773604</c:v>
                </c:pt>
              </c:numCache>
            </c:numRef>
          </c:val>
        </c:ser>
        <c:dLbls/>
        <c:marker val="1"/>
        <c:axId val="89687168"/>
        <c:axId val="89688704"/>
      </c:lineChart>
      <c:catAx>
        <c:axId val="896871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9688704"/>
        <c:crosses val="autoZero"/>
        <c:auto val="1"/>
        <c:lblAlgn val="ctr"/>
        <c:lblOffset val="100"/>
      </c:catAx>
      <c:valAx>
        <c:axId val="89688704"/>
        <c:scaling>
          <c:orientation val="minMax"/>
          <c:max val="115"/>
          <c:min val="1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968716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866900819612275"/>
          <c:y val="8.7098806673958334E-2"/>
          <c:w val="0.15003181589498138"/>
          <c:h val="0.20184809470251971"/>
        </c:manualLayout>
      </c:layout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MX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plotArea>
      <c:layout>
        <c:manualLayout>
          <c:layoutTarget val="inner"/>
          <c:xMode val="edge"/>
          <c:yMode val="edge"/>
          <c:x val="5.5572818103619387E-2"/>
          <c:y val="3.453349824273521E-2"/>
          <c:w val="0.89017508105604459"/>
          <c:h val="0.88754533988072637"/>
        </c:manualLayout>
      </c:layout>
      <c:lineChart>
        <c:grouping val="standard"/>
        <c:ser>
          <c:idx val="0"/>
          <c:order val="0"/>
          <c:tx>
            <c:v>1990</c:v>
          </c:tx>
          <c:cat>
            <c:strRef>
              <c:f>'Dinam Gto'!$B$60:$B$65</c:f>
              <c:strCache>
                <c:ptCount val="6"/>
                <c:pt idx="0">
                  <c:v>Hasta 1888</c:v>
                </c:pt>
                <c:pt idx="1">
                  <c:v>1888-1927</c:v>
                </c:pt>
                <c:pt idx="2">
                  <c:v>1927-1962</c:v>
                </c:pt>
                <c:pt idx="3">
                  <c:v>1962-1975</c:v>
                </c:pt>
                <c:pt idx="4">
                  <c:v>1975-1990</c:v>
                </c:pt>
                <c:pt idx="5">
                  <c:v>1990-2000</c:v>
                </c:pt>
              </c:strCache>
            </c:strRef>
          </c:cat>
          <c:val>
            <c:numRef>
              <c:f>'Dinam Gto'!$C$60:$C$65</c:f>
              <c:numCache>
                <c:formatCode>0%</c:formatCode>
                <c:ptCount val="6"/>
                <c:pt idx="0">
                  <c:v>0.32718178682304255</c:v>
                </c:pt>
                <c:pt idx="1">
                  <c:v>0.33413686888978178</c:v>
                </c:pt>
                <c:pt idx="2">
                  <c:v>0.3301088270858526</c:v>
                </c:pt>
                <c:pt idx="3">
                  <c:v>0.32823884840945444</c:v>
                </c:pt>
                <c:pt idx="4">
                  <c:v>0.36517163311509521</c:v>
                </c:pt>
              </c:numCache>
            </c:numRef>
          </c:val>
        </c:ser>
        <c:ser>
          <c:idx val="1"/>
          <c:order val="1"/>
          <c:tx>
            <c:v>2000</c:v>
          </c:tx>
          <c:cat>
            <c:strRef>
              <c:f>'Dinam Gto'!$B$60:$B$65</c:f>
              <c:strCache>
                <c:ptCount val="6"/>
                <c:pt idx="0">
                  <c:v>Hasta 1888</c:v>
                </c:pt>
                <c:pt idx="1">
                  <c:v>1888-1927</c:v>
                </c:pt>
                <c:pt idx="2">
                  <c:v>1927-1962</c:v>
                </c:pt>
                <c:pt idx="3">
                  <c:v>1962-1975</c:v>
                </c:pt>
                <c:pt idx="4">
                  <c:v>1975-1990</c:v>
                </c:pt>
                <c:pt idx="5">
                  <c:v>1990-2000</c:v>
                </c:pt>
              </c:strCache>
            </c:strRef>
          </c:cat>
          <c:val>
            <c:numRef>
              <c:f>'Dinam Gto'!$D$60:$D$65</c:f>
              <c:numCache>
                <c:formatCode>0%</c:formatCode>
                <c:ptCount val="6"/>
                <c:pt idx="0">
                  <c:v>0.22678175092478423</c:v>
                </c:pt>
                <c:pt idx="1">
                  <c:v>0.23769542559351475</c:v>
                </c:pt>
                <c:pt idx="2">
                  <c:v>0.23676586779036085</c:v>
                </c:pt>
                <c:pt idx="3">
                  <c:v>0.22619289340101523</c:v>
                </c:pt>
                <c:pt idx="4">
                  <c:v>0.2655701053976367</c:v>
                </c:pt>
                <c:pt idx="5">
                  <c:v>0.33739255014326658</c:v>
                </c:pt>
              </c:numCache>
            </c:numRef>
          </c:val>
        </c:ser>
        <c:ser>
          <c:idx val="2"/>
          <c:order val="2"/>
          <c:tx>
            <c:v>2010</c:v>
          </c:tx>
          <c:cat>
            <c:strRef>
              <c:f>'Dinam Gto'!$B$60:$B$65</c:f>
              <c:strCache>
                <c:ptCount val="6"/>
                <c:pt idx="0">
                  <c:v>Hasta 1888</c:v>
                </c:pt>
                <c:pt idx="1">
                  <c:v>1888-1927</c:v>
                </c:pt>
                <c:pt idx="2">
                  <c:v>1927-1962</c:v>
                </c:pt>
                <c:pt idx="3">
                  <c:v>1962-1975</c:v>
                </c:pt>
                <c:pt idx="4">
                  <c:v>1975-1990</c:v>
                </c:pt>
                <c:pt idx="5">
                  <c:v>1990-2000</c:v>
                </c:pt>
              </c:strCache>
            </c:strRef>
          </c:cat>
          <c:val>
            <c:numRef>
              <c:f>'Dinam Gto'!$E$60:$E$65</c:f>
              <c:numCache>
                <c:formatCode>0%</c:formatCode>
                <c:ptCount val="6"/>
                <c:pt idx="0">
                  <c:v>0.18988308560014103</c:v>
                </c:pt>
                <c:pt idx="1">
                  <c:v>0.20131362889983578</c:v>
                </c:pt>
                <c:pt idx="2">
                  <c:v>0.20248300325155189</c:v>
                </c:pt>
                <c:pt idx="3">
                  <c:v>0.18873239436619726</c:v>
                </c:pt>
                <c:pt idx="4">
                  <c:v>0.21873962244871892</c:v>
                </c:pt>
                <c:pt idx="5">
                  <c:v>0.24536438119879264</c:v>
                </c:pt>
              </c:numCache>
            </c:numRef>
          </c:val>
        </c:ser>
        <c:dLbls/>
        <c:marker val="1"/>
        <c:axId val="89777280"/>
        <c:axId val="89778816"/>
      </c:lineChart>
      <c:catAx>
        <c:axId val="89777280"/>
        <c:scaling>
          <c:orientation val="minMax"/>
        </c:scaling>
        <c:axPos val="b"/>
        <c:numFmt formatCode="General" sourceLinked="0"/>
        <c:tickLblPos val="nextTo"/>
        <c:crossAx val="89778816"/>
        <c:crosses val="autoZero"/>
        <c:auto val="1"/>
        <c:lblAlgn val="ctr"/>
        <c:lblOffset val="100"/>
      </c:catAx>
      <c:valAx>
        <c:axId val="89778816"/>
        <c:scaling>
          <c:orientation val="minMax"/>
          <c:min val="0.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900" baseline="0"/>
            </a:pPr>
            <a:endParaRPr lang="es-MX"/>
          </a:p>
        </c:txPr>
        <c:crossAx val="89777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938137010651779"/>
          <c:y val="0.65811437618042534"/>
          <c:w val="0.14700535556932084"/>
          <c:h val="0.22485380412277423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</c:chart>
  <c:spPr>
    <a:solidFill>
      <a:schemeClr val="bg1"/>
    </a:solidFill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plotArea>
      <c:layout>
        <c:manualLayout>
          <c:layoutTarget val="inner"/>
          <c:xMode val="edge"/>
          <c:yMode val="edge"/>
          <c:x val="6.1805283685333723E-2"/>
          <c:y val="3.6105755073298794E-2"/>
          <c:w val="0.9096339686511149"/>
          <c:h val="0.88242545291594643"/>
        </c:manualLayout>
      </c:layout>
      <c:lineChart>
        <c:grouping val="standard"/>
        <c:ser>
          <c:idx val="0"/>
          <c:order val="0"/>
          <c:tx>
            <c:v>1990</c:v>
          </c:tx>
          <c:cat>
            <c:strRef>
              <c:f>'Dinam Mda'!$B$63:$B$70</c:f>
              <c:strCache>
                <c:ptCount val="8"/>
                <c:pt idx="0">
                  <c:v>Hasta 1865</c:v>
                </c:pt>
                <c:pt idx="1">
                  <c:v>1865-1910</c:v>
                </c:pt>
                <c:pt idx="2">
                  <c:v>1910-1940</c:v>
                </c:pt>
                <c:pt idx="3">
                  <c:v>1940-1950</c:v>
                </c:pt>
                <c:pt idx="4">
                  <c:v>1950-1957</c:v>
                </c:pt>
                <c:pt idx="5">
                  <c:v>1957-1985</c:v>
                </c:pt>
                <c:pt idx="6">
                  <c:v>1985-1990</c:v>
                </c:pt>
                <c:pt idx="7">
                  <c:v>1990-2000</c:v>
                </c:pt>
              </c:strCache>
            </c:strRef>
          </c:cat>
          <c:val>
            <c:numRef>
              <c:f>'Dinam Mda'!$C$63:$C$70</c:f>
              <c:numCache>
                <c:formatCode>0%</c:formatCode>
                <c:ptCount val="8"/>
                <c:pt idx="0">
                  <c:v>0.17771864002559404</c:v>
                </c:pt>
                <c:pt idx="1">
                  <c:v>0.19635549164915389</c:v>
                </c:pt>
                <c:pt idx="2">
                  <c:v>0.21656338832260907</c:v>
                </c:pt>
                <c:pt idx="3">
                  <c:v>0.2485587688789366</c:v>
                </c:pt>
                <c:pt idx="4">
                  <c:v>0.24378510575398429</c:v>
                </c:pt>
                <c:pt idx="5">
                  <c:v>0.29760125372539425</c:v>
                </c:pt>
                <c:pt idx="6">
                  <c:v>0.33169793807597958</c:v>
                </c:pt>
              </c:numCache>
            </c:numRef>
          </c:val>
        </c:ser>
        <c:ser>
          <c:idx val="1"/>
          <c:order val="1"/>
          <c:tx>
            <c:v>2000</c:v>
          </c:tx>
          <c:cat>
            <c:strRef>
              <c:f>'Dinam Mda'!$B$63:$B$70</c:f>
              <c:strCache>
                <c:ptCount val="8"/>
                <c:pt idx="0">
                  <c:v>Hasta 1865</c:v>
                </c:pt>
                <c:pt idx="1">
                  <c:v>1865-1910</c:v>
                </c:pt>
                <c:pt idx="2">
                  <c:v>1910-1940</c:v>
                </c:pt>
                <c:pt idx="3">
                  <c:v>1940-1950</c:v>
                </c:pt>
                <c:pt idx="4">
                  <c:v>1950-1957</c:v>
                </c:pt>
                <c:pt idx="5">
                  <c:v>1957-1985</c:v>
                </c:pt>
                <c:pt idx="6">
                  <c:v>1985-1990</c:v>
                </c:pt>
                <c:pt idx="7">
                  <c:v>1990-2000</c:v>
                </c:pt>
              </c:strCache>
            </c:strRef>
          </c:cat>
          <c:val>
            <c:numRef>
              <c:f>'Dinam Mda'!$D$63:$D$70</c:f>
              <c:numCache>
                <c:formatCode>0%</c:formatCode>
                <c:ptCount val="8"/>
                <c:pt idx="0">
                  <c:v>0.16613730326312617</c:v>
                </c:pt>
                <c:pt idx="1">
                  <c:v>0.16828123439528611</c:v>
                </c:pt>
                <c:pt idx="2">
                  <c:v>0.18326514523385573</c:v>
                </c:pt>
                <c:pt idx="3">
                  <c:v>0.19621959839777994</c:v>
                </c:pt>
                <c:pt idx="4">
                  <c:v>0.21152354857054234</c:v>
                </c:pt>
                <c:pt idx="5">
                  <c:v>0.24149441788506837</c:v>
                </c:pt>
                <c:pt idx="6">
                  <c:v>0.30587141528999506</c:v>
                </c:pt>
                <c:pt idx="7">
                  <c:v>0.34686346863468637</c:v>
                </c:pt>
              </c:numCache>
            </c:numRef>
          </c:val>
        </c:ser>
        <c:ser>
          <c:idx val="2"/>
          <c:order val="2"/>
          <c:tx>
            <c:v>2010</c:v>
          </c:tx>
          <c:cat>
            <c:strRef>
              <c:f>'Dinam Mda'!$B$63:$B$70</c:f>
              <c:strCache>
                <c:ptCount val="8"/>
                <c:pt idx="0">
                  <c:v>Hasta 1865</c:v>
                </c:pt>
                <c:pt idx="1">
                  <c:v>1865-1910</c:v>
                </c:pt>
                <c:pt idx="2">
                  <c:v>1910-1940</c:v>
                </c:pt>
                <c:pt idx="3">
                  <c:v>1940-1950</c:v>
                </c:pt>
                <c:pt idx="4">
                  <c:v>1950-1957</c:v>
                </c:pt>
                <c:pt idx="5">
                  <c:v>1957-1985</c:v>
                </c:pt>
                <c:pt idx="6">
                  <c:v>1985-1990</c:v>
                </c:pt>
                <c:pt idx="7">
                  <c:v>1990-2000</c:v>
                </c:pt>
              </c:strCache>
            </c:strRef>
          </c:cat>
          <c:val>
            <c:numRef>
              <c:f>'Dinam Mda'!$E$63:$E$70</c:f>
              <c:numCache>
                <c:formatCode>0%</c:formatCode>
                <c:ptCount val="8"/>
                <c:pt idx="0">
                  <c:v>0.13668587093872478</c:v>
                </c:pt>
                <c:pt idx="1">
                  <c:v>0.1417874200599045</c:v>
                </c:pt>
                <c:pt idx="2">
                  <c:v>0.15693875636977525</c:v>
                </c:pt>
                <c:pt idx="3">
                  <c:v>0.16687081612305935</c:v>
                </c:pt>
                <c:pt idx="4">
                  <c:v>0.17401379156313693</c:v>
                </c:pt>
                <c:pt idx="5">
                  <c:v>0.1834420518575671</c:v>
                </c:pt>
                <c:pt idx="6">
                  <c:v>0.21896295135897237</c:v>
                </c:pt>
                <c:pt idx="7">
                  <c:v>0.26297416367980897</c:v>
                </c:pt>
              </c:numCache>
            </c:numRef>
          </c:val>
        </c:ser>
        <c:dLbls/>
        <c:marker val="1"/>
        <c:axId val="90018560"/>
        <c:axId val="90020096"/>
      </c:lineChart>
      <c:catAx>
        <c:axId val="9001856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 baseline="0"/>
            </a:pPr>
            <a:endParaRPr lang="es-MX"/>
          </a:p>
        </c:txPr>
        <c:crossAx val="90020096"/>
        <c:crosses val="autoZero"/>
        <c:auto val="1"/>
        <c:lblAlgn val="ctr"/>
        <c:lblOffset val="100"/>
      </c:catAx>
      <c:valAx>
        <c:axId val="90020096"/>
        <c:scaling>
          <c:orientation val="minMax"/>
          <c:max val="0.4"/>
          <c:min val="0.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900" baseline="0"/>
            </a:pPr>
            <a:endParaRPr lang="es-MX"/>
          </a:p>
        </c:txPr>
        <c:crossAx val="90018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720441545644694"/>
          <c:y val="0.64550305353175663"/>
          <c:w val="0.16927844026842792"/>
          <c:h val="0.22327284107946513"/>
        </c:manualLayout>
      </c:layout>
      <c:spPr>
        <a:solidFill>
          <a:sysClr val="window" lastClr="FFFFFF"/>
        </a:solidFill>
        <a:ln>
          <a:solidFill>
            <a:sysClr val="windowText" lastClr="000000"/>
          </a:solidFill>
        </a:ln>
      </c:spPr>
    </c:legend>
    <c:plotVisOnly val="1"/>
    <c:dispBlanksAs val="gap"/>
  </c:chart>
  <c:spPr>
    <a:solidFill>
      <a:schemeClr val="bg1"/>
    </a:solidFill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autoTitleDeleted val="1"/>
    <c:plotArea>
      <c:layout>
        <c:manualLayout>
          <c:layoutTarget val="inner"/>
          <c:xMode val="edge"/>
          <c:yMode val="edge"/>
          <c:x val="8.4456036745406846E-2"/>
          <c:y val="5.0925925925925923E-2"/>
          <c:w val="0.88498840769903764"/>
          <c:h val="0.86077136191309433"/>
        </c:manualLayout>
      </c:layout>
      <c:lineChart>
        <c:grouping val="standard"/>
        <c:ser>
          <c:idx val="0"/>
          <c:order val="0"/>
          <c:tx>
            <c:strRef>
              <c:f>Hoja3!$O$32</c:f>
              <c:strCache>
                <c:ptCount val="1"/>
                <c:pt idx="0">
                  <c:v>1990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Hoja3!$N$33:$N$39</c:f>
              <c:strCache>
                <c:ptCount val="7"/>
                <c:pt idx="0">
                  <c:v>Hasta 1898</c:v>
                </c:pt>
                <c:pt idx="1">
                  <c:v>1898-1930</c:v>
                </c:pt>
                <c:pt idx="2">
                  <c:v>1930-1955</c:v>
                </c:pt>
                <c:pt idx="3">
                  <c:v>1955-1974</c:v>
                </c:pt>
                <c:pt idx="4">
                  <c:v>1974-1993</c:v>
                </c:pt>
                <c:pt idx="5">
                  <c:v>1993-2000</c:v>
                </c:pt>
                <c:pt idx="6">
                  <c:v>2000-2010</c:v>
                </c:pt>
              </c:strCache>
            </c:strRef>
          </c:cat>
          <c:val>
            <c:numRef>
              <c:f>Hoja3!$O$33:$O$39</c:f>
              <c:numCache>
                <c:formatCode>0%</c:formatCode>
                <c:ptCount val="7"/>
                <c:pt idx="0">
                  <c:v>0.21431993976315969</c:v>
                </c:pt>
                <c:pt idx="1">
                  <c:v>0.25935862086096834</c:v>
                </c:pt>
                <c:pt idx="2">
                  <c:v>0.26427325314479844</c:v>
                </c:pt>
                <c:pt idx="3">
                  <c:v>0.27138860969495893</c:v>
                </c:pt>
                <c:pt idx="4">
                  <c:v>0.35377991868315539</c:v>
                </c:pt>
              </c:numCache>
            </c:numRef>
          </c:val>
        </c:ser>
        <c:ser>
          <c:idx val="1"/>
          <c:order val="1"/>
          <c:tx>
            <c:strRef>
              <c:f>Hoja3!$P$32</c:f>
              <c:strCache>
                <c:ptCount val="1"/>
                <c:pt idx="0">
                  <c:v>2000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Hoja3!$N$33:$N$39</c:f>
              <c:strCache>
                <c:ptCount val="7"/>
                <c:pt idx="0">
                  <c:v>Hasta 1898</c:v>
                </c:pt>
                <c:pt idx="1">
                  <c:v>1898-1930</c:v>
                </c:pt>
                <c:pt idx="2">
                  <c:v>1930-1955</c:v>
                </c:pt>
                <c:pt idx="3">
                  <c:v>1955-1974</c:v>
                </c:pt>
                <c:pt idx="4">
                  <c:v>1974-1993</c:v>
                </c:pt>
                <c:pt idx="5">
                  <c:v>1993-2000</c:v>
                </c:pt>
                <c:pt idx="6">
                  <c:v>2000-2010</c:v>
                </c:pt>
              </c:strCache>
            </c:strRef>
          </c:cat>
          <c:val>
            <c:numRef>
              <c:f>Hoja3!$P$33:$P$39</c:f>
              <c:numCache>
                <c:formatCode>0%</c:formatCode>
                <c:ptCount val="7"/>
                <c:pt idx="0">
                  <c:v>0.16109448853041936</c:v>
                </c:pt>
                <c:pt idx="1">
                  <c:v>0.20541793848321202</c:v>
                </c:pt>
                <c:pt idx="2">
                  <c:v>0.2028012663807959</c:v>
                </c:pt>
                <c:pt idx="3">
                  <c:v>0.20380798154895541</c:v>
                </c:pt>
                <c:pt idx="4">
                  <c:v>0.27026727054653504</c:v>
                </c:pt>
                <c:pt idx="5">
                  <c:v>0.33765803003048983</c:v>
                </c:pt>
              </c:numCache>
            </c:numRef>
          </c:val>
        </c:ser>
        <c:ser>
          <c:idx val="2"/>
          <c:order val="2"/>
          <c:tx>
            <c:strRef>
              <c:f>Hoja3!$Q$32</c:f>
              <c:strCache>
                <c:ptCount val="1"/>
                <c:pt idx="0">
                  <c:v>2010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Hoja3!$N$33:$N$39</c:f>
              <c:strCache>
                <c:ptCount val="7"/>
                <c:pt idx="0">
                  <c:v>Hasta 1898</c:v>
                </c:pt>
                <c:pt idx="1">
                  <c:v>1898-1930</c:v>
                </c:pt>
                <c:pt idx="2">
                  <c:v>1930-1955</c:v>
                </c:pt>
                <c:pt idx="3">
                  <c:v>1955-1974</c:v>
                </c:pt>
                <c:pt idx="4">
                  <c:v>1974-1993</c:v>
                </c:pt>
                <c:pt idx="5">
                  <c:v>1993-2000</c:v>
                </c:pt>
                <c:pt idx="6">
                  <c:v>2000-2010</c:v>
                </c:pt>
              </c:strCache>
            </c:strRef>
          </c:cat>
          <c:val>
            <c:numRef>
              <c:f>Hoja3!$Q$33:$Q$39</c:f>
              <c:numCache>
                <c:formatCode>0%</c:formatCode>
                <c:ptCount val="7"/>
                <c:pt idx="0">
                  <c:v>0.13626080399095075</c:v>
                </c:pt>
                <c:pt idx="1">
                  <c:v>0.16412971542025143</c:v>
                </c:pt>
                <c:pt idx="2">
                  <c:v>0.1558738534991834</c:v>
                </c:pt>
                <c:pt idx="3">
                  <c:v>0.16745844904633694</c:v>
                </c:pt>
                <c:pt idx="4">
                  <c:v>0.21402944408431818</c:v>
                </c:pt>
                <c:pt idx="5">
                  <c:v>0.27182355928658924</c:v>
                </c:pt>
                <c:pt idx="6">
                  <c:v>0.34645235591607831</c:v>
                </c:pt>
              </c:numCache>
            </c:numRef>
          </c:val>
        </c:ser>
        <c:dLbls/>
        <c:marker val="1"/>
        <c:axId val="90141056"/>
        <c:axId val="90142592"/>
      </c:lineChart>
      <c:catAx>
        <c:axId val="901410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0142592"/>
        <c:crosses val="autoZero"/>
        <c:auto val="1"/>
        <c:lblAlgn val="ctr"/>
        <c:lblOffset val="100"/>
      </c:catAx>
      <c:valAx>
        <c:axId val="90142592"/>
        <c:scaling>
          <c:orientation val="minMax"/>
          <c:min val="0.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014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698840769903777"/>
          <c:y val="0.70891149023038802"/>
          <c:w val="0.16768963254593175"/>
          <c:h val="0.17997739865850099"/>
        </c:manualLayout>
      </c:layout>
      <c:spPr>
        <a:solidFill>
          <a:schemeClr val="bg1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MX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A8FEC41-9D1A-4A5B-9F3E-7A502963512E}" type="datetimeFigureOut">
              <a:rPr lang="es-MX" smtClean="0"/>
              <a:pPr/>
              <a:t>28/09/2018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E474FC3-DADD-41FF-8C0B-34E0492E0948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9653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EC41-9D1A-4A5B-9F3E-7A502963512E}" type="datetimeFigureOut">
              <a:rPr lang="es-MX" smtClean="0"/>
              <a:pPr/>
              <a:t>28/09/2018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4FC3-DADD-41FF-8C0B-34E0492E094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74843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EC41-9D1A-4A5B-9F3E-7A502963512E}" type="datetimeFigureOut">
              <a:rPr lang="es-MX" smtClean="0"/>
              <a:pPr/>
              <a:t>28/09/2018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4FC3-DADD-41FF-8C0B-34E0492E0948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46642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EC41-9D1A-4A5B-9F3E-7A502963512E}" type="datetimeFigureOut">
              <a:rPr lang="es-MX" smtClean="0"/>
              <a:pPr/>
              <a:t>28/09/2018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4FC3-DADD-41FF-8C0B-34E0492E094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5268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EC41-9D1A-4A5B-9F3E-7A502963512E}" type="datetimeFigureOut">
              <a:rPr lang="es-MX" smtClean="0"/>
              <a:pPr/>
              <a:t>28/09/2018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4FC3-DADD-41FF-8C0B-34E0492E094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752385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EC41-9D1A-4A5B-9F3E-7A502963512E}" type="datetimeFigureOut">
              <a:rPr lang="es-MX" smtClean="0"/>
              <a:pPr/>
              <a:t>28/09/2018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4FC3-DADD-41FF-8C0B-34E0492E094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93107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EC41-9D1A-4A5B-9F3E-7A502963512E}" type="datetimeFigureOut">
              <a:rPr lang="es-MX" smtClean="0"/>
              <a:pPr/>
              <a:t>28/09/2018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4FC3-DADD-41FF-8C0B-34E0492E0948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99532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EC41-9D1A-4A5B-9F3E-7A502963512E}" type="datetimeFigureOut">
              <a:rPr lang="es-MX" smtClean="0"/>
              <a:pPr/>
              <a:t>28/09/2018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4FC3-DADD-41FF-8C0B-34E0492E0948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0595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EC41-9D1A-4A5B-9F3E-7A502963512E}" type="datetimeFigureOut">
              <a:rPr lang="es-MX" smtClean="0"/>
              <a:pPr/>
              <a:t>28/09/2018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4FC3-DADD-41FF-8C0B-34E0492E0948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96244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EC41-9D1A-4A5B-9F3E-7A502963512E}" type="datetimeFigureOut">
              <a:rPr lang="es-MX" smtClean="0"/>
              <a:pPr/>
              <a:t>28/09/2018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4FC3-DADD-41FF-8C0B-34E0492E094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695099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EC41-9D1A-4A5B-9F3E-7A502963512E}" type="datetimeFigureOut">
              <a:rPr lang="es-MX" smtClean="0"/>
              <a:pPr/>
              <a:t>28/09/2018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4FC3-DADD-41FF-8C0B-34E0492E0948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9477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EC41-9D1A-4A5B-9F3E-7A502963512E}" type="datetimeFigureOut">
              <a:rPr lang="es-MX" smtClean="0"/>
              <a:pPr/>
              <a:t>28/09/2018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4FC3-DADD-41FF-8C0B-34E0492E094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59871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EC41-9D1A-4A5B-9F3E-7A502963512E}" type="datetimeFigureOut">
              <a:rPr lang="es-MX" smtClean="0"/>
              <a:pPr/>
              <a:t>28/09/2018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4FC3-DADD-41FF-8C0B-34E0492E0948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7073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EC41-9D1A-4A5B-9F3E-7A502963512E}" type="datetimeFigureOut">
              <a:rPr lang="es-MX" smtClean="0"/>
              <a:pPr/>
              <a:t>28/09/2018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4FC3-DADD-41FF-8C0B-34E0492E0948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4846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EC41-9D1A-4A5B-9F3E-7A502963512E}" type="datetimeFigureOut">
              <a:rPr lang="es-MX" smtClean="0"/>
              <a:pPr/>
              <a:t>28/09/2018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4FC3-DADD-41FF-8C0B-34E0492E094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81443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EC41-9D1A-4A5B-9F3E-7A502963512E}" type="datetimeFigureOut">
              <a:rPr lang="es-MX" smtClean="0"/>
              <a:pPr/>
              <a:t>28/09/2018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4FC3-DADD-41FF-8C0B-34E0492E0948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902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EC41-9D1A-4A5B-9F3E-7A502963512E}" type="datetimeFigureOut">
              <a:rPr lang="es-MX" smtClean="0"/>
              <a:pPr/>
              <a:t>28/09/2018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4FC3-DADD-41FF-8C0B-34E0492E094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93272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8FEC41-9D1A-4A5B-9F3E-7A502963512E}" type="datetimeFigureOut">
              <a:rPr lang="es-MX" smtClean="0"/>
              <a:pPr/>
              <a:t>28/09/2018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474FC3-DADD-41FF-8C0B-34E0492E094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9658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7" Type="http://schemas.openxmlformats.org/officeDocument/2006/relationships/chart" Target="../charts/chart24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211102E4-7D83-497F-AFAF-C6B78E4EB0B0}"/>
              </a:ext>
            </a:extLst>
          </p:cNvPr>
          <p:cNvSpPr txBox="1">
            <a:spLocks/>
          </p:cNvSpPr>
          <p:nvPr/>
        </p:nvSpPr>
        <p:spPr>
          <a:xfrm>
            <a:off x="1340442" y="2190819"/>
            <a:ext cx="6436078" cy="2565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altLang="es-MX" sz="3800" b="1" dirty="0" smtClean="0">
                <a:latin typeface="Corbel" pitchFamily="34" charset="0"/>
              </a:rPr>
              <a:t>EVOLUCION DE LA ESTRUCTURA URBANA DE LAS CIUDADES MEDIAS MEXICANAS</a:t>
            </a:r>
          </a:p>
          <a:p>
            <a:pPr algn="ctr"/>
            <a:endParaRPr lang="es-MX" altLang="es-MX" b="1" dirty="0" smtClean="0">
              <a:latin typeface="Corbel" pitchFamily="34" charset="0"/>
            </a:endParaRPr>
          </a:p>
          <a:p>
            <a:pPr algn="ctr"/>
            <a:r>
              <a:rPr lang="es-MX" altLang="es-MX" sz="3500" b="1" dirty="0" smtClean="0">
                <a:latin typeface="Corbel" pitchFamily="34" charset="0"/>
              </a:rPr>
              <a:t>Guillermo Álvarez, Judith Ley y Elvia Ayala</a:t>
            </a:r>
            <a:r>
              <a:rPr lang="es-MX" altLang="es-MX" sz="3500" b="1" dirty="0">
                <a:latin typeface="Corbel" pitchFamily="34" charset="0"/>
              </a:rPr>
              <a:t/>
            </a:r>
            <a:br>
              <a:rPr lang="es-MX" altLang="es-MX" sz="3500" b="1" dirty="0">
                <a:latin typeface="Corbel" pitchFamily="34" charset="0"/>
              </a:rPr>
            </a:br>
            <a:r>
              <a:rPr lang="es-MX" altLang="es-MX" sz="3300" i="1" dirty="0" smtClean="0">
                <a:latin typeface="Corbel" pitchFamily="34" charset="0"/>
              </a:rPr>
              <a:t>Universidad Autónoma de Baja California, Mexicali, México</a:t>
            </a:r>
            <a:endParaRPr lang="es-MX" altLang="es-MX" sz="3300" i="1" dirty="0">
              <a:latin typeface="Corbel" pitchFamily="34" charset="0"/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xmlns="" id="{34EB9D45-5408-43B6-9439-C54865B2E5DA}"/>
              </a:ext>
            </a:extLst>
          </p:cNvPr>
          <p:cNvSpPr txBox="1">
            <a:spLocks/>
          </p:cNvSpPr>
          <p:nvPr/>
        </p:nvSpPr>
        <p:spPr bwMode="auto">
          <a:xfrm>
            <a:off x="1772606" y="6227806"/>
            <a:ext cx="5571749" cy="4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s-MX" altLang="es-MX" sz="1600" dirty="0" smtClean="0">
                <a:latin typeface="Century Gothic" panose="020B0502020202020204" pitchFamily="34" charset="0"/>
              </a:rPr>
              <a:t>Barranquilla, Colombia, 26 </a:t>
            </a:r>
            <a:r>
              <a:rPr lang="es-MX" altLang="es-MX" sz="1600" dirty="0">
                <a:latin typeface="Century Gothic" panose="020B0502020202020204" pitchFamily="34" charset="0"/>
              </a:rPr>
              <a:t>- </a:t>
            </a:r>
            <a:r>
              <a:rPr lang="es-MX" altLang="es-MX" sz="1600" dirty="0" smtClean="0">
                <a:latin typeface="Century Gothic" panose="020B0502020202020204" pitchFamily="34" charset="0"/>
              </a:rPr>
              <a:t>28 </a:t>
            </a:r>
            <a:r>
              <a:rPr lang="es-MX" altLang="es-MX" sz="1600" dirty="0">
                <a:latin typeface="Century Gothic" panose="020B0502020202020204" pitchFamily="34" charset="0"/>
              </a:rPr>
              <a:t>de </a:t>
            </a:r>
            <a:r>
              <a:rPr lang="es-MX" altLang="es-MX" sz="1600" dirty="0" smtClean="0">
                <a:latin typeface="Century Gothic" panose="020B0502020202020204" pitchFamily="34" charset="0"/>
              </a:rPr>
              <a:t>septiembre </a:t>
            </a:r>
            <a:r>
              <a:rPr lang="es-MX" altLang="es-MX" sz="1600" dirty="0">
                <a:latin typeface="Century Gothic" panose="020B0502020202020204" pitchFamily="34" charset="0"/>
              </a:rPr>
              <a:t>de 2018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89469" y="156520"/>
            <a:ext cx="8954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orbel" panose="020B0503020204020204" pitchFamily="34" charset="0"/>
              </a:rPr>
              <a:t>XIII Seminario Internacional de Investigación Urbana </a:t>
            </a:r>
            <a:r>
              <a:rPr lang="es-ES" b="1" dirty="0" smtClean="0">
                <a:latin typeface="Corbel" panose="020B0503020204020204" pitchFamily="34" charset="0"/>
              </a:rPr>
              <a:t>y Regional</a:t>
            </a:r>
            <a:r>
              <a:rPr lang="es-ES" b="1" dirty="0">
                <a:latin typeface="Corbel" panose="020B0503020204020204" pitchFamily="34" charset="0"/>
              </a:rPr>
              <a:t>: Asimetrías del desarrollo Nacional y Regional: La oportunidad de las redes de </a:t>
            </a:r>
            <a:r>
              <a:rPr lang="es-ES" b="1" dirty="0" smtClean="0">
                <a:latin typeface="Corbel" panose="020B0503020204020204" pitchFamily="34" charset="0"/>
              </a:rPr>
              <a:t>ciudades.</a:t>
            </a:r>
          </a:p>
          <a:p>
            <a:pPr algn="ctr"/>
            <a:r>
              <a:rPr lang="es-ES" dirty="0">
                <a:latin typeface="Corbel" panose="020B0503020204020204" pitchFamily="34" charset="0"/>
              </a:rPr>
              <a:t>Asociación Colombiana de Investigadores Urbano Regionales (ACIUR) y la Universidad </a:t>
            </a:r>
            <a:r>
              <a:rPr lang="es-ES" dirty="0" smtClean="0">
                <a:latin typeface="Corbel" panose="020B0503020204020204" pitchFamily="34" charset="0"/>
              </a:rPr>
              <a:t>Sergio </a:t>
            </a:r>
            <a:r>
              <a:rPr lang="en-US" dirty="0" err="1" smtClean="0">
                <a:latin typeface="Corbel" panose="020B0503020204020204" pitchFamily="34" charset="0"/>
              </a:rPr>
              <a:t>Arboleda</a:t>
            </a:r>
            <a:r>
              <a:rPr lang="en-US" dirty="0">
                <a:latin typeface="Corbel" panose="020B050302020402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xmlns="" val="411071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6 Imagen" descr="Crecimiento Guanajua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73" y="993529"/>
            <a:ext cx="4331495" cy="4680520"/>
          </a:xfrm>
          <a:prstGeom prst="rect">
            <a:avLst/>
          </a:prstGeom>
        </p:spPr>
      </p:pic>
      <p:pic>
        <p:nvPicPr>
          <p:cNvPr id="11" name="7 Imagen" descr="Crecimiento Meri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3265" y="1065537"/>
            <a:ext cx="4532963" cy="4608512"/>
          </a:xfrm>
          <a:prstGeom prst="rect">
            <a:avLst/>
          </a:prstGeom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5068973" y="5616384"/>
            <a:ext cx="3401549" cy="418058"/>
          </a:xfrm>
        </p:spPr>
        <p:txBody>
          <a:bodyPr>
            <a:normAutofit/>
          </a:bodyPr>
          <a:lstStyle/>
          <a:p>
            <a:r>
              <a:rPr lang="es-MX" sz="1400" dirty="0" smtClean="0"/>
              <a:t>Crecimiento histórico de la ciudad de Mérida.</a:t>
            </a:r>
            <a:endParaRPr lang="en-US" sz="1400" dirty="0"/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236898" y="5616384"/>
            <a:ext cx="3700788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Crecimiento histórico de la ciudad de Guanajuato.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84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8474" y="1046205"/>
            <a:ext cx="5400902" cy="3653792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738531" y="4699997"/>
            <a:ext cx="3700788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Crecimiento histórico de la ciudad de Morelia.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7562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06" y="1018837"/>
            <a:ext cx="4342779" cy="4217773"/>
          </a:xfrm>
          <a:prstGeom prst="rect">
            <a:avLst/>
          </a:prstGeom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045114" y="4604951"/>
            <a:ext cx="3480205" cy="384149"/>
          </a:xfrm>
        </p:spPr>
        <p:txBody>
          <a:bodyPr>
            <a:normAutofit fontScale="90000"/>
          </a:bodyPr>
          <a:lstStyle/>
          <a:p>
            <a:pPr algn="r"/>
            <a:r>
              <a:rPr lang="es-MX" sz="1600" dirty="0" smtClean="0"/>
              <a:t>Crecimiento histórico de la ciudad de Mexicali.</a:t>
            </a:r>
            <a:endParaRPr lang="en-US" sz="1600" dirty="0"/>
          </a:p>
        </p:txBody>
      </p:sp>
      <p:pic>
        <p:nvPicPr>
          <p:cNvPr id="11" name="3 Imagen" descr="Crecimiento Mexica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6859" y="1639328"/>
            <a:ext cx="4596716" cy="2965623"/>
          </a:xfrm>
          <a:prstGeom prst="rect">
            <a:avLst/>
          </a:prstGeom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762993" y="5156885"/>
            <a:ext cx="2955407" cy="403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Crecimiento histórico de Ciudad Juárez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318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 descr="Crecimiento Historico Tijuan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1821" y="1302136"/>
            <a:ext cx="6844666" cy="339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3372202" y="4695567"/>
            <a:ext cx="2523904" cy="403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Crecimiento histórico de Tijuana.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4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1082957" y="1373404"/>
            <a:ext cx="7616200" cy="1080236"/>
          </a:xfrm>
        </p:spPr>
        <p:txBody>
          <a:bodyPr>
            <a:noAutofit/>
          </a:bodyPr>
          <a:lstStyle/>
          <a:p>
            <a:pPr algn="just"/>
            <a:r>
              <a:rPr lang="es-MX" sz="2000" dirty="0" smtClean="0"/>
              <a:t>A partir de los datos del Censo de Población y Vivienda (INEGI) de 1990, 2000 y 2010 a nivel de </a:t>
            </a:r>
            <a:r>
              <a:rPr lang="es-MX" sz="2000" dirty="0" err="1" smtClean="0"/>
              <a:t>AGEBs</a:t>
            </a:r>
            <a:r>
              <a:rPr lang="es-MX" sz="2000" dirty="0" smtClean="0"/>
              <a:t>, se calcularon cuatro indicadores por zona de crecimiento de las ciudades de Guanajuato, Mérida, Morelia, Ciudad Juárez, Mexicali y Tijuana:</a:t>
            </a:r>
            <a:endParaRPr lang="en-US" sz="2000" dirty="0"/>
          </a:p>
        </p:txBody>
      </p:sp>
      <p:sp>
        <p:nvSpPr>
          <p:cNvPr id="11" name="3 Elipse"/>
          <p:cNvSpPr/>
          <p:nvPr/>
        </p:nvSpPr>
        <p:spPr>
          <a:xfrm>
            <a:off x="506893" y="937744"/>
            <a:ext cx="288032" cy="2880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4 CuadroTexto"/>
          <p:cNvSpPr txBox="1"/>
          <p:nvPr/>
        </p:nvSpPr>
        <p:spPr>
          <a:xfrm>
            <a:off x="938941" y="897094"/>
            <a:ext cx="1668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INDICADORES</a:t>
            </a:r>
            <a:endParaRPr lang="en-US" sz="2000" b="1" dirty="0"/>
          </a:p>
        </p:txBody>
      </p:sp>
      <p:sp>
        <p:nvSpPr>
          <p:cNvPr id="13" name="5 Rectángulo"/>
          <p:cNvSpPr/>
          <p:nvPr/>
        </p:nvSpPr>
        <p:spPr>
          <a:xfrm>
            <a:off x="908461" y="1340190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6 CuadroTexto"/>
          <p:cNvSpPr txBox="1"/>
          <p:nvPr/>
        </p:nvSpPr>
        <p:spPr>
          <a:xfrm>
            <a:off x="2300237" y="2557373"/>
            <a:ext cx="51844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* Densidad de población (habitantes por hectárea)</a:t>
            </a:r>
          </a:p>
          <a:p>
            <a:r>
              <a:rPr lang="es-MX" sz="2000" dirty="0" smtClean="0"/>
              <a:t>* Porcentaje de población menor de 12 años</a:t>
            </a:r>
          </a:p>
          <a:p>
            <a:r>
              <a:rPr lang="es-MX" sz="2000" dirty="0" smtClean="0"/>
              <a:t>* Porcentaje de población mayor de 64 años</a:t>
            </a:r>
          </a:p>
          <a:p>
            <a:r>
              <a:rPr lang="es-MX" sz="2000" dirty="0" smtClean="0"/>
              <a:t>* Porcentaje de vivienda deshabitada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9788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1 Gráfico"/>
          <p:cNvGraphicFramePr/>
          <p:nvPr>
            <p:extLst>
              <p:ext uri="{D42A27DB-BD31-4B8C-83A1-F6EECF244321}">
                <p14:modId xmlns:p14="http://schemas.microsoft.com/office/powerpoint/2010/main" xmlns="" val="2780762819"/>
              </p:ext>
            </p:extLst>
          </p:nvPr>
        </p:nvGraphicFramePr>
        <p:xfrm>
          <a:off x="107505" y="74139"/>
          <a:ext cx="4472734" cy="3258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 Gráfico"/>
          <p:cNvGraphicFramePr/>
          <p:nvPr>
            <p:extLst>
              <p:ext uri="{D42A27DB-BD31-4B8C-83A1-F6EECF244321}">
                <p14:modId xmlns:p14="http://schemas.microsoft.com/office/powerpoint/2010/main" xmlns="" val="182925216"/>
              </p:ext>
            </p:extLst>
          </p:nvPr>
        </p:nvGraphicFramePr>
        <p:xfrm>
          <a:off x="4580239" y="77305"/>
          <a:ext cx="4465577" cy="3258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5 CuadroTexto"/>
          <p:cNvSpPr txBox="1"/>
          <p:nvPr/>
        </p:nvSpPr>
        <p:spPr>
          <a:xfrm>
            <a:off x="6676768" y="5544066"/>
            <a:ext cx="2369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Gráfica 4. Densidad de población por zona de crecimiento de </a:t>
            </a:r>
            <a:r>
              <a:rPr lang="es-MX" sz="1200" b="1" dirty="0" smtClean="0"/>
              <a:t>Morelia</a:t>
            </a:r>
            <a:r>
              <a:rPr lang="es-MX" sz="1200" dirty="0" smtClean="0"/>
              <a:t>, para 1990, 2000 y 2010.</a:t>
            </a:r>
            <a:endParaRPr lang="en-US" sz="1200" dirty="0"/>
          </a:p>
        </p:txBody>
      </p:sp>
      <p:sp>
        <p:nvSpPr>
          <p:cNvPr id="15" name="7 CuadroTexto"/>
          <p:cNvSpPr txBox="1"/>
          <p:nvPr/>
        </p:nvSpPr>
        <p:spPr>
          <a:xfrm>
            <a:off x="15885" y="3330618"/>
            <a:ext cx="470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Gráfica 2. Densidad de población por zona de crecimiento de </a:t>
            </a:r>
            <a:r>
              <a:rPr lang="es-MX" sz="1200" b="1" dirty="0" smtClean="0"/>
              <a:t>Guanajuato</a:t>
            </a:r>
            <a:r>
              <a:rPr lang="es-MX" sz="1200" dirty="0" smtClean="0"/>
              <a:t>, para 1990, 2000 y 2010.</a:t>
            </a:r>
            <a:endParaRPr lang="en-US" sz="12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17708100"/>
              </p:ext>
            </p:extLst>
          </p:nvPr>
        </p:nvGraphicFramePr>
        <p:xfrm>
          <a:off x="2104768" y="3793944"/>
          <a:ext cx="4572000" cy="2983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5 CuadroTexto"/>
          <p:cNvSpPr txBox="1"/>
          <p:nvPr/>
        </p:nvSpPr>
        <p:spPr>
          <a:xfrm>
            <a:off x="4687331" y="3332278"/>
            <a:ext cx="4358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Gráfica 3. Densidad de población por zona de crecimiento de </a:t>
            </a:r>
            <a:r>
              <a:rPr lang="es-MX" sz="1200" b="1" dirty="0" smtClean="0"/>
              <a:t>Mérida</a:t>
            </a:r>
            <a:r>
              <a:rPr lang="es-MX" sz="1200" dirty="0" smtClean="0"/>
              <a:t>, para 1990, 2000 y 2010.</a:t>
            </a:r>
            <a:endParaRPr lang="en-US" sz="1200" dirty="0"/>
          </a:p>
        </p:txBody>
      </p:sp>
      <p:sp>
        <p:nvSpPr>
          <p:cNvPr id="8" name="11 CuadroTexto"/>
          <p:cNvSpPr txBox="1"/>
          <p:nvPr/>
        </p:nvSpPr>
        <p:spPr>
          <a:xfrm>
            <a:off x="780754" y="5285623"/>
            <a:ext cx="1324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Ciudades coloniales</a:t>
            </a:r>
            <a:endParaRPr lang="en-US" b="1" dirty="0"/>
          </a:p>
        </p:txBody>
      </p:sp>
      <p:sp>
        <p:nvSpPr>
          <p:cNvPr id="9" name="12 Triángulo isósceles"/>
          <p:cNvSpPr/>
          <p:nvPr/>
        </p:nvSpPr>
        <p:spPr>
          <a:xfrm>
            <a:off x="492722" y="3886964"/>
            <a:ext cx="288032" cy="21602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780755" y="3814955"/>
            <a:ext cx="1324014" cy="1201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Densidad (habitantes por hectárea)</a:t>
            </a:r>
            <a:endParaRPr lang="en-US" b="1" dirty="0"/>
          </a:p>
        </p:txBody>
      </p:sp>
      <p:sp>
        <p:nvSpPr>
          <p:cNvPr id="13" name="5 Rectángulo"/>
          <p:cNvSpPr/>
          <p:nvPr/>
        </p:nvSpPr>
        <p:spPr>
          <a:xfrm>
            <a:off x="636737" y="5401762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91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7 Gráfico"/>
          <p:cNvGraphicFramePr/>
          <p:nvPr>
            <p:extLst>
              <p:ext uri="{D42A27DB-BD31-4B8C-83A1-F6EECF244321}">
                <p14:modId xmlns:p14="http://schemas.microsoft.com/office/powerpoint/2010/main" xmlns="" val="1042382075"/>
              </p:ext>
            </p:extLst>
          </p:nvPr>
        </p:nvGraphicFramePr>
        <p:xfrm>
          <a:off x="1619001" y="3764692"/>
          <a:ext cx="4392221" cy="3031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8 CuadroTexto"/>
          <p:cNvSpPr txBox="1"/>
          <p:nvPr/>
        </p:nvSpPr>
        <p:spPr>
          <a:xfrm>
            <a:off x="4836499" y="3215634"/>
            <a:ext cx="3956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Gráfica 6. Densidad de población por zona de crecimiento de </a:t>
            </a:r>
            <a:r>
              <a:rPr lang="es-MX" sz="1200" b="1" dirty="0" smtClean="0"/>
              <a:t>Mexicali</a:t>
            </a:r>
            <a:r>
              <a:rPr lang="es-MX" sz="1200" dirty="0" smtClean="0"/>
              <a:t>, para 1990, 2000 y 2010.</a:t>
            </a:r>
            <a:endParaRPr lang="en-US" sz="1200" dirty="0"/>
          </a:p>
        </p:txBody>
      </p:sp>
      <p:sp>
        <p:nvSpPr>
          <p:cNvPr id="6" name="9 CuadroTexto"/>
          <p:cNvSpPr txBox="1"/>
          <p:nvPr/>
        </p:nvSpPr>
        <p:spPr>
          <a:xfrm>
            <a:off x="6662690" y="3764692"/>
            <a:ext cx="2481310" cy="1741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Tijuana: La población total de la zona de 1937 bajó de 53,960 habitantes en 1990, a 41,098 en 2010, que representa un 24% de disminución.</a:t>
            </a:r>
            <a:endParaRPr lang="en-US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44859494"/>
              </p:ext>
            </p:extLst>
          </p:nvPr>
        </p:nvGraphicFramePr>
        <p:xfrm>
          <a:off x="4613190" y="96794"/>
          <a:ext cx="4444312" cy="3118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8 CuadroTexto"/>
          <p:cNvSpPr txBox="1"/>
          <p:nvPr/>
        </p:nvSpPr>
        <p:spPr>
          <a:xfrm>
            <a:off x="6011222" y="5732187"/>
            <a:ext cx="243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Gráfica 7. Densidad de población por zona de crecimiento de </a:t>
            </a:r>
            <a:r>
              <a:rPr lang="es-MX" sz="1200" b="1" dirty="0" smtClean="0"/>
              <a:t>Tijuana</a:t>
            </a:r>
            <a:r>
              <a:rPr lang="es-MX" sz="1200" dirty="0" smtClean="0"/>
              <a:t>, para 1990, 2000 y 2010.</a:t>
            </a:r>
            <a:endParaRPr lang="en-US" sz="1200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09752714"/>
              </p:ext>
            </p:extLst>
          </p:nvPr>
        </p:nvGraphicFramePr>
        <p:xfrm>
          <a:off x="43248" y="105589"/>
          <a:ext cx="4504038" cy="310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8 CuadroTexto"/>
          <p:cNvSpPr txBox="1"/>
          <p:nvPr/>
        </p:nvSpPr>
        <p:spPr>
          <a:xfrm>
            <a:off x="304622" y="3215635"/>
            <a:ext cx="3956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Gráfica 5. Densidad de población por zona de crecimiento de </a:t>
            </a:r>
            <a:r>
              <a:rPr lang="es-MX" sz="1200" b="1" dirty="0" smtClean="0"/>
              <a:t>Ciudad Juárez</a:t>
            </a:r>
            <a:r>
              <a:rPr lang="es-MX" sz="1200" dirty="0" smtClean="0"/>
              <a:t>, para 1990, 2000 y 2010.</a:t>
            </a:r>
            <a:endParaRPr lang="en-US" sz="1200" dirty="0"/>
          </a:p>
        </p:txBody>
      </p:sp>
      <p:sp>
        <p:nvSpPr>
          <p:cNvPr id="11" name="11 CuadroTexto"/>
          <p:cNvSpPr txBox="1"/>
          <p:nvPr/>
        </p:nvSpPr>
        <p:spPr>
          <a:xfrm>
            <a:off x="385143" y="5196983"/>
            <a:ext cx="1324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Ciudades fronterizas</a:t>
            </a:r>
            <a:endParaRPr lang="en-US" b="1" dirty="0"/>
          </a:p>
        </p:txBody>
      </p:sp>
      <p:sp>
        <p:nvSpPr>
          <p:cNvPr id="12" name="5 Rectángulo"/>
          <p:cNvSpPr/>
          <p:nvPr/>
        </p:nvSpPr>
        <p:spPr>
          <a:xfrm>
            <a:off x="241126" y="5313122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Triángulo isósceles"/>
          <p:cNvSpPr/>
          <p:nvPr/>
        </p:nvSpPr>
        <p:spPr>
          <a:xfrm>
            <a:off x="43248" y="3872202"/>
            <a:ext cx="288032" cy="21602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1 CuadroTexto"/>
          <p:cNvSpPr txBox="1"/>
          <p:nvPr/>
        </p:nvSpPr>
        <p:spPr>
          <a:xfrm>
            <a:off x="331281" y="3800193"/>
            <a:ext cx="1324014" cy="1201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Densidad (habitantes por hectárea)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00471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 Rectángulo"/>
          <p:cNvSpPr/>
          <p:nvPr/>
        </p:nvSpPr>
        <p:spPr>
          <a:xfrm>
            <a:off x="796607" y="2565661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9 CuadroTexto"/>
          <p:cNvSpPr txBox="1"/>
          <p:nvPr/>
        </p:nvSpPr>
        <p:spPr>
          <a:xfrm>
            <a:off x="1013254" y="2446359"/>
            <a:ext cx="75046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Entre 1990 y 2010, en las 6 ciudades la densidad ha disminuido en las  zonas  más viejas , hasta un determinado espacio donde la densidad ha aumentado:</a:t>
            </a:r>
          </a:p>
          <a:p>
            <a:r>
              <a:rPr lang="es-MX" sz="2000" dirty="0" smtClean="0"/>
              <a:t>Guanajuato 1975-1990</a:t>
            </a:r>
          </a:p>
          <a:p>
            <a:r>
              <a:rPr lang="es-MX" sz="2000" dirty="0" smtClean="0"/>
              <a:t>Mérida 1957-1985</a:t>
            </a:r>
          </a:p>
          <a:p>
            <a:r>
              <a:rPr lang="es-MX" sz="2000" dirty="0" smtClean="0"/>
              <a:t>Ciudad Juárez 1990-2000</a:t>
            </a:r>
          </a:p>
          <a:p>
            <a:r>
              <a:rPr lang="es-MX" sz="2000" dirty="0" smtClean="0"/>
              <a:t>Tijuana 1950-1970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1113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isósceles"/>
          <p:cNvSpPr/>
          <p:nvPr/>
        </p:nvSpPr>
        <p:spPr>
          <a:xfrm>
            <a:off x="213664" y="4500973"/>
            <a:ext cx="288032" cy="21602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573704" y="4428965"/>
            <a:ext cx="1557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Población menor de 12 años.</a:t>
            </a:r>
            <a:endParaRPr lang="en-US" b="1" dirty="0"/>
          </a:p>
        </p:txBody>
      </p:sp>
      <p:graphicFrame>
        <p:nvGraphicFramePr>
          <p:cNvPr id="6" name="2 Gráfico"/>
          <p:cNvGraphicFramePr/>
          <p:nvPr>
            <p:extLst>
              <p:ext uri="{D42A27DB-BD31-4B8C-83A1-F6EECF244321}">
                <p14:modId xmlns:p14="http://schemas.microsoft.com/office/powerpoint/2010/main" xmlns="" val="4034808030"/>
              </p:ext>
            </p:extLst>
          </p:nvPr>
        </p:nvGraphicFramePr>
        <p:xfrm>
          <a:off x="65903" y="125334"/>
          <a:ext cx="4426813" cy="3112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2 Gráfico"/>
          <p:cNvGraphicFramePr/>
          <p:nvPr>
            <p:extLst>
              <p:ext uri="{D42A27DB-BD31-4B8C-83A1-F6EECF244321}">
                <p14:modId xmlns:p14="http://schemas.microsoft.com/office/powerpoint/2010/main" xmlns="" val="3045444688"/>
              </p:ext>
            </p:extLst>
          </p:nvPr>
        </p:nvGraphicFramePr>
        <p:xfrm>
          <a:off x="4646140" y="125335"/>
          <a:ext cx="4426813" cy="3112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6839977" y="5634680"/>
            <a:ext cx="2304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Gráfica 10. Porcentaje de población menor de 12 años por zona de crecimiento de </a:t>
            </a:r>
            <a:r>
              <a:rPr lang="es-MX" sz="1200" b="1" dirty="0" smtClean="0"/>
              <a:t>Morelia</a:t>
            </a:r>
            <a:r>
              <a:rPr lang="es-MX" sz="1200" dirty="0" smtClean="0"/>
              <a:t>, para 1990, 2000 y 2010.</a:t>
            </a:r>
            <a:endParaRPr lang="en-US" sz="1200" dirty="0"/>
          </a:p>
        </p:txBody>
      </p:sp>
      <p:sp>
        <p:nvSpPr>
          <p:cNvPr id="10" name="8 CuadroTexto"/>
          <p:cNvSpPr txBox="1"/>
          <p:nvPr/>
        </p:nvSpPr>
        <p:spPr>
          <a:xfrm>
            <a:off x="117383" y="3237469"/>
            <a:ext cx="3937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Gráfica 8. Porcentaje de población menor de 12 años por zona de crecimiento de </a:t>
            </a:r>
            <a:r>
              <a:rPr lang="es-MX" sz="1200" b="1" dirty="0" smtClean="0"/>
              <a:t>Guanajuato</a:t>
            </a:r>
            <a:r>
              <a:rPr lang="es-MX" sz="1200" dirty="0" smtClean="0"/>
              <a:t>, para 1990, 2000 y 2010.</a:t>
            </a:r>
            <a:endParaRPr lang="en-US" sz="1200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54203121"/>
              </p:ext>
            </p:extLst>
          </p:nvPr>
        </p:nvGraphicFramePr>
        <p:xfrm>
          <a:off x="2279309" y="3772931"/>
          <a:ext cx="4572000" cy="2973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8 CuadroTexto"/>
          <p:cNvSpPr txBox="1"/>
          <p:nvPr/>
        </p:nvSpPr>
        <p:spPr>
          <a:xfrm>
            <a:off x="4890702" y="3237469"/>
            <a:ext cx="3937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Gráfica 9. Porcentaje de población menor de 12 años por zona de crecimiento de </a:t>
            </a:r>
            <a:r>
              <a:rPr lang="es-MX" sz="1200" b="1" dirty="0" smtClean="0"/>
              <a:t>Mérida</a:t>
            </a:r>
            <a:r>
              <a:rPr lang="es-MX" sz="1200" dirty="0" smtClean="0"/>
              <a:t>, para 1990, 2000 y 2010.</a:t>
            </a:r>
            <a:endParaRPr lang="en-US" sz="1200" dirty="0"/>
          </a:p>
        </p:txBody>
      </p:sp>
      <p:sp>
        <p:nvSpPr>
          <p:cNvPr id="13" name="11 CuadroTexto"/>
          <p:cNvSpPr txBox="1"/>
          <p:nvPr/>
        </p:nvSpPr>
        <p:spPr>
          <a:xfrm>
            <a:off x="717721" y="5758960"/>
            <a:ext cx="1324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Ciudades coloniales</a:t>
            </a:r>
            <a:endParaRPr lang="en-US" b="1" dirty="0"/>
          </a:p>
        </p:txBody>
      </p:sp>
      <p:sp>
        <p:nvSpPr>
          <p:cNvPr id="14" name="5 Rectángulo"/>
          <p:cNvSpPr/>
          <p:nvPr/>
        </p:nvSpPr>
        <p:spPr>
          <a:xfrm>
            <a:off x="573704" y="5875099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456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22821834"/>
              </p:ext>
            </p:extLst>
          </p:nvPr>
        </p:nvGraphicFramePr>
        <p:xfrm>
          <a:off x="4629665" y="96793"/>
          <a:ext cx="4419600" cy="295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87027133"/>
              </p:ext>
            </p:extLst>
          </p:nvPr>
        </p:nvGraphicFramePr>
        <p:xfrm>
          <a:off x="84719" y="105029"/>
          <a:ext cx="4479044" cy="2945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10 CuadroTexto"/>
          <p:cNvSpPr txBox="1"/>
          <p:nvPr/>
        </p:nvSpPr>
        <p:spPr>
          <a:xfrm>
            <a:off x="7057768" y="5051646"/>
            <a:ext cx="1839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Gráfica 13 Porcentaje de población menor de 12 años por zona de crecimiento de </a:t>
            </a:r>
            <a:r>
              <a:rPr lang="es-MX" sz="1200" b="1" dirty="0" smtClean="0"/>
              <a:t>Tijuana</a:t>
            </a:r>
            <a:r>
              <a:rPr lang="es-MX" sz="1200" dirty="0" smtClean="0"/>
              <a:t>, para 1990, 2000 y 2010.</a:t>
            </a:r>
            <a:endParaRPr lang="en-US" sz="1200" dirty="0"/>
          </a:p>
        </p:txBody>
      </p:sp>
      <p:sp>
        <p:nvSpPr>
          <p:cNvPr id="10" name="10 CuadroTexto"/>
          <p:cNvSpPr txBox="1"/>
          <p:nvPr/>
        </p:nvSpPr>
        <p:spPr>
          <a:xfrm>
            <a:off x="347160" y="3050394"/>
            <a:ext cx="395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Gráfica 11 Porcentaje de población menor de 12 años por zona de crecimiento de </a:t>
            </a:r>
            <a:r>
              <a:rPr lang="es-MX" sz="1200" b="1" dirty="0" smtClean="0"/>
              <a:t>Ciudad Juárez</a:t>
            </a:r>
            <a:r>
              <a:rPr lang="es-MX" sz="1200" dirty="0" smtClean="0"/>
              <a:t>, para 1990, 2000 y 2010.</a:t>
            </a:r>
            <a:endParaRPr lang="en-US" sz="1200" dirty="0"/>
          </a:p>
        </p:txBody>
      </p:sp>
      <p:graphicFrame>
        <p:nvGraphicFramePr>
          <p:cNvPr id="11" name="5 Gráfico"/>
          <p:cNvGraphicFramePr/>
          <p:nvPr>
            <p:extLst>
              <p:ext uri="{D42A27DB-BD31-4B8C-83A1-F6EECF244321}">
                <p14:modId xmlns:p14="http://schemas.microsoft.com/office/powerpoint/2010/main" xmlns="" val="385398135"/>
              </p:ext>
            </p:extLst>
          </p:nvPr>
        </p:nvGraphicFramePr>
        <p:xfrm>
          <a:off x="2168611" y="3632814"/>
          <a:ext cx="4922108" cy="3146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10 CuadroTexto"/>
          <p:cNvSpPr txBox="1"/>
          <p:nvPr/>
        </p:nvSpPr>
        <p:spPr>
          <a:xfrm>
            <a:off x="4862384" y="3050393"/>
            <a:ext cx="395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Gráfica 12 Porcentaje de población menor de 12 años por zona de crecimiento de </a:t>
            </a:r>
            <a:r>
              <a:rPr lang="es-MX" sz="1200" b="1" dirty="0" smtClean="0"/>
              <a:t>Mexicali</a:t>
            </a:r>
            <a:r>
              <a:rPr lang="es-MX" sz="1200" dirty="0" smtClean="0"/>
              <a:t>, para 1990, 2000 y 2010.</a:t>
            </a:r>
            <a:endParaRPr lang="en-US" sz="1200" dirty="0"/>
          </a:p>
        </p:txBody>
      </p:sp>
      <p:sp>
        <p:nvSpPr>
          <p:cNvPr id="13" name="3 Triángulo isósceles"/>
          <p:cNvSpPr/>
          <p:nvPr/>
        </p:nvSpPr>
        <p:spPr>
          <a:xfrm>
            <a:off x="84719" y="4448001"/>
            <a:ext cx="288032" cy="21602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4 CuadroTexto"/>
          <p:cNvSpPr txBox="1"/>
          <p:nvPr/>
        </p:nvSpPr>
        <p:spPr>
          <a:xfrm>
            <a:off x="444759" y="4375993"/>
            <a:ext cx="1557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Población menor de 12 años.</a:t>
            </a:r>
            <a:endParaRPr lang="en-US" b="1" dirty="0"/>
          </a:p>
        </p:txBody>
      </p:sp>
      <p:sp>
        <p:nvSpPr>
          <p:cNvPr id="15" name="11 CuadroTexto"/>
          <p:cNvSpPr txBox="1"/>
          <p:nvPr/>
        </p:nvSpPr>
        <p:spPr>
          <a:xfrm>
            <a:off x="588776" y="5299323"/>
            <a:ext cx="1324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Ciudades fronterizas</a:t>
            </a:r>
            <a:endParaRPr lang="en-US" b="1" dirty="0"/>
          </a:p>
        </p:txBody>
      </p:sp>
      <p:sp>
        <p:nvSpPr>
          <p:cNvPr id="16" name="5 Rectángulo"/>
          <p:cNvSpPr/>
          <p:nvPr/>
        </p:nvSpPr>
        <p:spPr>
          <a:xfrm>
            <a:off x="444759" y="5415462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5072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CuadroTexto"/>
          <p:cNvSpPr txBox="1"/>
          <p:nvPr/>
        </p:nvSpPr>
        <p:spPr>
          <a:xfrm>
            <a:off x="690804" y="106827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smtClean="0">
                <a:latin typeface="Corbel" panose="020B0503020204020204" pitchFamily="34" charset="0"/>
              </a:rPr>
              <a:t>En general los espacios urbanos se modifican con el paso del tiempo, bajo diversas circunstancias y dinámicas.</a:t>
            </a:r>
            <a:endParaRPr lang="en-US" i="1" dirty="0">
              <a:latin typeface="Corbel" panose="020B0503020204020204" pitchFamily="34" charset="0"/>
            </a:endParaRPr>
          </a:p>
        </p:txBody>
      </p:sp>
      <p:sp>
        <p:nvSpPr>
          <p:cNvPr id="11" name="17 CuadroTexto"/>
          <p:cNvSpPr txBox="1"/>
          <p:nvPr/>
        </p:nvSpPr>
        <p:spPr>
          <a:xfrm>
            <a:off x="690804" y="171634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latin typeface="Corbel" panose="020B0503020204020204" pitchFamily="34" charset="0"/>
              </a:rPr>
              <a:t>A partir de lo anterior, existe una  interrogante general sobre cuál es la situación actual y porvenir de los espacios urbanos de ciudades medias mexicanas.</a:t>
            </a:r>
            <a:endParaRPr lang="en-US" i="1" dirty="0">
              <a:latin typeface="Corbel" panose="020B0503020204020204" pitchFamily="34" charset="0"/>
            </a:endParaRPr>
          </a:p>
        </p:txBody>
      </p:sp>
      <p:sp>
        <p:nvSpPr>
          <p:cNvPr id="12" name="6 CuadroTexto"/>
          <p:cNvSpPr txBox="1"/>
          <p:nvPr/>
        </p:nvSpPr>
        <p:spPr>
          <a:xfrm>
            <a:off x="762812" y="636228"/>
            <a:ext cx="2074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Corbel" panose="020B0503020204020204" pitchFamily="34" charset="0"/>
              </a:rPr>
              <a:t>ANTECEDENTES</a:t>
            </a:r>
            <a:endParaRPr lang="en-US" sz="2000" b="1" dirty="0">
              <a:latin typeface="Corbel" panose="020B0503020204020204" pitchFamily="34" charset="0"/>
            </a:endParaRPr>
          </a:p>
        </p:txBody>
      </p:sp>
      <p:sp>
        <p:nvSpPr>
          <p:cNvPr id="13" name="7 Elipse"/>
          <p:cNvSpPr/>
          <p:nvPr/>
        </p:nvSpPr>
        <p:spPr>
          <a:xfrm>
            <a:off x="330764" y="676878"/>
            <a:ext cx="288032" cy="2880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8 Rectángulo"/>
          <p:cNvSpPr/>
          <p:nvPr/>
        </p:nvSpPr>
        <p:spPr>
          <a:xfrm>
            <a:off x="510784" y="1860364"/>
            <a:ext cx="144016" cy="14401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9 Rectángulo"/>
          <p:cNvSpPr/>
          <p:nvPr/>
        </p:nvSpPr>
        <p:spPr>
          <a:xfrm>
            <a:off x="510784" y="3156508"/>
            <a:ext cx="144016" cy="14401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3 Elipse"/>
          <p:cNvSpPr/>
          <p:nvPr/>
        </p:nvSpPr>
        <p:spPr>
          <a:xfrm>
            <a:off x="330764" y="2621094"/>
            <a:ext cx="288032" cy="2880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14 CuadroTexto"/>
          <p:cNvSpPr txBox="1"/>
          <p:nvPr/>
        </p:nvSpPr>
        <p:spPr>
          <a:xfrm>
            <a:off x="762812" y="2580444"/>
            <a:ext cx="1349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Corbel" panose="020B0503020204020204" pitchFamily="34" charset="0"/>
              </a:rPr>
              <a:t>OBJETIVO</a:t>
            </a:r>
            <a:endParaRPr lang="en-US" sz="2000" b="1" dirty="0">
              <a:latin typeface="Corbel" panose="020B0503020204020204" pitchFamily="34" charset="0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690804" y="301249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latin typeface="Corbel" panose="020B0503020204020204" pitchFamily="34" charset="0"/>
              </a:rPr>
              <a:t>Identificar cómo han evolucionado los espacios </a:t>
            </a:r>
            <a:r>
              <a:rPr lang="es-ES" i="1" dirty="0" err="1" smtClean="0">
                <a:latin typeface="Corbel" panose="020B0503020204020204" pitchFamily="34" charset="0"/>
              </a:rPr>
              <a:t>intraurbanos</a:t>
            </a:r>
            <a:r>
              <a:rPr lang="es-ES" i="1" dirty="0" smtClean="0">
                <a:latin typeface="Corbel" panose="020B0503020204020204" pitchFamily="34" charset="0"/>
              </a:rPr>
              <a:t> de ciudades </a:t>
            </a:r>
            <a:r>
              <a:rPr lang="es-ES" i="1" dirty="0" err="1" smtClean="0">
                <a:latin typeface="Corbel" panose="020B0503020204020204" pitchFamily="34" charset="0"/>
              </a:rPr>
              <a:t>ciudades</a:t>
            </a:r>
            <a:r>
              <a:rPr lang="es-ES" i="1" dirty="0" smtClean="0">
                <a:latin typeface="Corbel" panose="020B0503020204020204" pitchFamily="34" charset="0"/>
              </a:rPr>
              <a:t> coloniales y fronterizas del norte de México, entre los años 1990, 2000 y 2010, a partir de la densidad de población, la estructura de edad de la población, la vivienda abandonada, comparando los espacios de diversos periodos de crecimiento.</a:t>
            </a:r>
            <a:endParaRPr lang="en-US" i="1" dirty="0">
              <a:latin typeface="Corbel" panose="020B0503020204020204" pitchFamily="34" charset="0"/>
            </a:endParaRPr>
          </a:p>
        </p:txBody>
      </p:sp>
      <p:sp>
        <p:nvSpPr>
          <p:cNvPr id="19" name="20 CuadroTexto"/>
          <p:cNvSpPr txBox="1"/>
          <p:nvPr/>
        </p:nvSpPr>
        <p:spPr>
          <a:xfrm>
            <a:off x="690805" y="438064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smtClean="0">
                <a:latin typeface="Corbel" panose="020B0503020204020204" pitchFamily="34" charset="0"/>
              </a:rPr>
              <a:t>Determinar si existe una diferencia entre la evolución de ciudades mexicanas de origen colonial (Guanajuato, Mérida y Morelia) y ciudades de la frontera norte de</a:t>
            </a:r>
          </a:p>
          <a:p>
            <a:r>
              <a:rPr lang="es-MX" i="1" dirty="0" smtClean="0">
                <a:latin typeface="Corbel" panose="020B0503020204020204" pitchFamily="34" charset="0"/>
              </a:rPr>
              <a:t>México (Ciudad Juárez, Mexicali y Tijuana). </a:t>
            </a:r>
            <a:endParaRPr lang="en-US" i="1" dirty="0">
              <a:latin typeface="Corbel" panose="020B0503020204020204" pitchFamily="34" charset="0"/>
            </a:endParaRPr>
          </a:p>
        </p:txBody>
      </p:sp>
      <p:sp>
        <p:nvSpPr>
          <p:cNvPr id="20" name="21 Rectángulo"/>
          <p:cNvSpPr/>
          <p:nvPr/>
        </p:nvSpPr>
        <p:spPr>
          <a:xfrm>
            <a:off x="510784" y="4524660"/>
            <a:ext cx="144016" cy="14401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2 Rectángulo"/>
          <p:cNvSpPr/>
          <p:nvPr/>
        </p:nvSpPr>
        <p:spPr>
          <a:xfrm>
            <a:off x="510784" y="1212292"/>
            <a:ext cx="144016" cy="14401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711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Rectángulo"/>
          <p:cNvSpPr/>
          <p:nvPr/>
        </p:nvSpPr>
        <p:spPr>
          <a:xfrm>
            <a:off x="832693" y="2912149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3 CuadroTexto"/>
          <p:cNvSpPr txBox="1"/>
          <p:nvPr/>
        </p:nvSpPr>
        <p:spPr>
          <a:xfrm>
            <a:off x="1037967" y="2912149"/>
            <a:ext cx="7543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Entre 1990 y 2010, en 5 ciudades el porcentaje de población menor de 12 años </a:t>
            </a:r>
            <a:r>
              <a:rPr lang="es-MX" sz="2000" b="1" dirty="0" smtClean="0"/>
              <a:t>disminuyó</a:t>
            </a:r>
            <a:r>
              <a:rPr lang="es-MX" sz="2000" dirty="0" smtClean="0"/>
              <a:t> en todas las zonas de crecimiento. </a:t>
            </a:r>
            <a:endParaRPr lang="en-US" sz="2000" dirty="0"/>
          </a:p>
        </p:txBody>
      </p:sp>
      <p:sp>
        <p:nvSpPr>
          <p:cNvPr id="13" name="14 Rectángulo"/>
          <p:cNvSpPr/>
          <p:nvPr/>
        </p:nvSpPr>
        <p:spPr>
          <a:xfrm>
            <a:off x="832693" y="1606219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5 CuadroTexto"/>
          <p:cNvSpPr txBox="1"/>
          <p:nvPr/>
        </p:nvSpPr>
        <p:spPr>
          <a:xfrm>
            <a:off x="1037967" y="1495155"/>
            <a:ext cx="7658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En general, en los tres momentos, el porcentaje de </a:t>
            </a:r>
            <a:r>
              <a:rPr lang="es-MX" sz="2000" b="1" dirty="0" smtClean="0"/>
              <a:t>población menor de 12 </a:t>
            </a:r>
            <a:r>
              <a:rPr lang="es-MX" sz="2000" dirty="0" smtClean="0"/>
              <a:t>años aumenta conforme el espacio es más reciente.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40427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xmlns="" val="1378541612"/>
              </p:ext>
            </p:extLst>
          </p:nvPr>
        </p:nvGraphicFramePr>
        <p:xfrm>
          <a:off x="107504" y="79400"/>
          <a:ext cx="4472734" cy="3174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778816" y="5172992"/>
            <a:ext cx="1954020" cy="1054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Gráfica 16. Porcentaje de población mayor de 64 años por zona de crecimiento de </a:t>
            </a:r>
            <a:r>
              <a:rPr lang="es-MX" sz="1200" b="1" dirty="0" smtClean="0"/>
              <a:t>Morelia</a:t>
            </a:r>
            <a:r>
              <a:rPr lang="es-MX" sz="1200" dirty="0" smtClean="0"/>
              <a:t>, para 1990, 2000 y 2010.</a:t>
            </a:r>
            <a:endParaRPr lang="en-US" sz="1200" dirty="0"/>
          </a:p>
        </p:txBody>
      </p:sp>
      <p:graphicFrame>
        <p:nvGraphicFramePr>
          <p:cNvPr id="6" name="3 Gráfico"/>
          <p:cNvGraphicFramePr/>
          <p:nvPr>
            <p:extLst>
              <p:ext uri="{D42A27DB-BD31-4B8C-83A1-F6EECF244321}">
                <p14:modId xmlns:p14="http://schemas.microsoft.com/office/powerpoint/2010/main" xmlns="" val="490732678"/>
              </p:ext>
            </p:extLst>
          </p:nvPr>
        </p:nvGraphicFramePr>
        <p:xfrm>
          <a:off x="4687741" y="79400"/>
          <a:ext cx="4382118" cy="3174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7 Triángulo isósceles"/>
          <p:cNvSpPr/>
          <p:nvPr/>
        </p:nvSpPr>
        <p:spPr>
          <a:xfrm>
            <a:off x="80552" y="4174700"/>
            <a:ext cx="288032" cy="21602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CuadroTexto"/>
          <p:cNvSpPr txBox="1"/>
          <p:nvPr/>
        </p:nvSpPr>
        <p:spPr>
          <a:xfrm>
            <a:off x="440592" y="4102692"/>
            <a:ext cx="1355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Población mayor de 64 años.</a:t>
            </a:r>
            <a:endParaRPr lang="en-US" b="1" dirty="0"/>
          </a:p>
        </p:txBody>
      </p:sp>
      <p:sp>
        <p:nvSpPr>
          <p:cNvPr id="10" name="4 CuadroTexto"/>
          <p:cNvSpPr txBox="1"/>
          <p:nvPr/>
        </p:nvSpPr>
        <p:spPr>
          <a:xfrm>
            <a:off x="389851" y="3253946"/>
            <a:ext cx="390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Gráfica 14. Porcentaje de población mayor de 64 años por zona de crecimiento de </a:t>
            </a:r>
            <a:r>
              <a:rPr lang="es-MX" sz="1200" b="1" dirty="0" smtClean="0"/>
              <a:t>Guanajuato</a:t>
            </a:r>
            <a:r>
              <a:rPr lang="es-MX" sz="1200" dirty="0" smtClean="0"/>
              <a:t>, para 1990, 2000 y 2010.</a:t>
            </a:r>
            <a:endParaRPr lang="en-US" sz="1200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02774618"/>
              </p:ext>
            </p:extLst>
          </p:nvPr>
        </p:nvGraphicFramePr>
        <p:xfrm>
          <a:off x="2206816" y="3715611"/>
          <a:ext cx="4572000" cy="3070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4 CuadroTexto"/>
          <p:cNvSpPr txBox="1"/>
          <p:nvPr/>
        </p:nvSpPr>
        <p:spPr>
          <a:xfrm>
            <a:off x="4924780" y="3253946"/>
            <a:ext cx="390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Gráfica 15. Porcentaje de población mayor de 64 años por zona de crecimiento de </a:t>
            </a:r>
            <a:r>
              <a:rPr lang="es-MX" sz="1200" b="1" dirty="0" smtClean="0"/>
              <a:t>Mérida</a:t>
            </a:r>
            <a:r>
              <a:rPr lang="es-MX" sz="1200" dirty="0" smtClean="0"/>
              <a:t>, para 1990, 2000 y 2010.</a:t>
            </a:r>
            <a:endParaRPr lang="en-US" sz="1200" dirty="0"/>
          </a:p>
        </p:txBody>
      </p:sp>
      <p:sp>
        <p:nvSpPr>
          <p:cNvPr id="13" name="11 CuadroTexto"/>
          <p:cNvSpPr txBox="1"/>
          <p:nvPr/>
        </p:nvSpPr>
        <p:spPr>
          <a:xfrm>
            <a:off x="605403" y="5089937"/>
            <a:ext cx="1324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Ciudades coloniales</a:t>
            </a:r>
            <a:endParaRPr lang="en-US" b="1" dirty="0"/>
          </a:p>
        </p:txBody>
      </p:sp>
      <p:sp>
        <p:nvSpPr>
          <p:cNvPr id="14" name="5 Rectángulo"/>
          <p:cNvSpPr/>
          <p:nvPr/>
        </p:nvSpPr>
        <p:spPr>
          <a:xfrm>
            <a:off x="461386" y="5206076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8821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Triángulo isósceles"/>
          <p:cNvSpPr/>
          <p:nvPr/>
        </p:nvSpPr>
        <p:spPr>
          <a:xfrm>
            <a:off x="80552" y="4174700"/>
            <a:ext cx="288032" cy="21602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8 CuadroTexto"/>
          <p:cNvSpPr txBox="1"/>
          <p:nvPr/>
        </p:nvSpPr>
        <p:spPr>
          <a:xfrm>
            <a:off x="440592" y="4102692"/>
            <a:ext cx="1355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Población mayor de 64 años.</a:t>
            </a:r>
            <a:endParaRPr lang="en-US" b="1" dirty="0"/>
          </a:p>
        </p:txBody>
      </p:sp>
      <p:sp>
        <p:nvSpPr>
          <p:cNvPr id="7" name="11 CuadroTexto"/>
          <p:cNvSpPr txBox="1"/>
          <p:nvPr/>
        </p:nvSpPr>
        <p:spPr>
          <a:xfrm>
            <a:off x="588776" y="5299323"/>
            <a:ext cx="1324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Ciudades fronterizas</a:t>
            </a:r>
            <a:endParaRPr lang="en-US" b="1" dirty="0"/>
          </a:p>
        </p:txBody>
      </p:sp>
      <p:sp>
        <p:nvSpPr>
          <p:cNvPr id="8" name="5 Rectángulo"/>
          <p:cNvSpPr/>
          <p:nvPr/>
        </p:nvSpPr>
        <p:spPr>
          <a:xfrm>
            <a:off x="444759" y="5415462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30035053"/>
              </p:ext>
            </p:extLst>
          </p:nvPr>
        </p:nvGraphicFramePr>
        <p:xfrm>
          <a:off x="80552" y="80777"/>
          <a:ext cx="4557351" cy="3074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CuadroTexto"/>
          <p:cNvSpPr txBox="1"/>
          <p:nvPr/>
        </p:nvSpPr>
        <p:spPr>
          <a:xfrm>
            <a:off x="440592" y="3159716"/>
            <a:ext cx="3992679" cy="459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Gráfica 17. Porcentaje de población mayor de 64 años por zona de crecimiento de </a:t>
            </a:r>
            <a:r>
              <a:rPr lang="es-MX" sz="1200" b="1" dirty="0" smtClean="0"/>
              <a:t>Ciudad Juárez</a:t>
            </a:r>
            <a:r>
              <a:rPr lang="es-MX" sz="1200" dirty="0" smtClean="0"/>
              <a:t>, para 1990, 2000 y 2010.</a:t>
            </a:r>
            <a:endParaRPr lang="en-US" sz="1200" dirty="0"/>
          </a:p>
        </p:txBody>
      </p:sp>
      <p:sp>
        <p:nvSpPr>
          <p:cNvPr id="11" name="4 CuadroTexto"/>
          <p:cNvSpPr txBox="1"/>
          <p:nvPr/>
        </p:nvSpPr>
        <p:spPr>
          <a:xfrm>
            <a:off x="6540843" y="5081622"/>
            <a:ext cx="2246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Gráfica 19. Porcentaje de población mayor de 64 años por zona de crecimiento de </a:t>
            </a:r>
            <a:r>
              <a:rPr lang="es-MX" sz="1200" b="1" dirty="0" smtClean="0"/>
              <a:t>Tijuana, </a:t>
            </a:r>
            <a:r>
              <a:rPr lang="es-MX" sz="1200" dirty="0" smtClean="0"/>
              <a:t>para 1990, 2000 y 2010.</a:t>
            </a:r>
            <a:endParaRPr lang="en-US" sz="1200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25553746"/>
              </p:ext>
            </p:extLst>
          </p:nvPr>
        </p:nvGraphicFramePr>
        <p:xfrm>
          <a:off x="4637903" y="80776"/>
          <a:ext cx="4440194" cy="307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8 Gráfico"/>
          <p:cNvGraphicFramePr/>
          <p:nvPr>
            <p:extLst>
              <p:ext uri="{D42A27DB-BD31-4B8C-83A1-F6EECF244321}">
                <p14:modId xmlns:p14="http://schemas.microsoft.com/office/powerpoint/2010/main" xmlns="" val="314472938"/>
              </p:ext>
            </p:extLst>
          </p:nvPr>
        </p:nvGraphicFramePr>
        <p:xfrm>
          <a:off x="2116468" y="3713254"/>
          <a:ext cx="4424375" cy="2646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4 CuadroTexto"/>
          <p:cNvSpPr txBox="1"/>
          <p:nvPr/>
        </p:nvSpPr>
        <p:spPr>
          <a:xfrm>
            <a:off x="4903980" y="3198718"/>
            <a:ext cx="390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Gráfica 18. Porcentaje de población mayor de 64 años por zona de crecimiento de </a:t>
            </a:r>
            <a:r>
              <a:rPr lang="es-MX" sz="1200" b="1" dirty="0" smtClean="0"/>
              <a:t>Mexicali</a:t>
            </a:r>
            <a:r>
              <a:rPr lang="es-MX" sz="1200" dirty="0" smtClean="0"/>
              <a:t>, para 1990, 2000 y 2010.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794004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 Rectángulo"/>
          <p:cNvSpPr/>
          <p:nvPr/>
        </p:nvSpPr>
        <p:spPr>
          <a:xfrm>
            <a:off x="897133" y="2752398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7 CuadroTexto"/>
          <p:cNvSpPr txBox="1"/>
          <p:nvPr/>
        </p:nvSpPr>
        <p:spPr>
          <a:xfrm>
            <a:off x="1155679" y="2666048"/>
            <a:ext cx="7337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Entre 1990 y 2010, en las 6 ciudades el porcentaje de población mayor de 64 años </a:t>
            </a:r>
            <a:r>
              <a:rPr lang="es-MX" sz="2000" b="1" dirty="0" smtClean="0"/>
              <a:t>aumentó</a:t>
            </a:r>
            <a:r>
              <a:rPr lang="es-MX" sz="2000" dirty="0" smtClean="0"/>
              <a:t> en todas las zonas de crecimiento. </a:t>
            </a:r>
            <a:endParaRPr lang="en-US" sz="2000" dirty="0"/>
          </a:p>
        </p:txBody>
      </p:sp>
      <p:sp>
        <p:nvSpPr>
          <p:cNvPr id="10" name="10 Rectángulo"/>
          <p:cNvSpPr/>
          <p:nvPr/>
        </p:nvSpPr>
        <p:spPr>
          <a:xfrm>
            <a:off x="898595" y="1738030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1 CuadroTexto"/>
          <p:cNvSpPr txBox="1"/>
          <p:nvPr/>
        </p:nvSpPr>
        <p:spPr>
          <a:xfrm>
            <a:off x="1155679" y="1639060"/>
            <a:ext cx="6332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En general, en los tres momentos, el porcentaje de </a:t>
            </a:r>
            <a:r>
              <a:rPr lang="es-MX" sz="2000" b="1" dirty="0" smtClean="0"/>
              <a:t>población mayor de 64 </a:t>
            </a:r>
            <a:r>
              <a:rPr lang="es-MX" sz="2000" dirty="0" smtClean="0"/>
              <a:t>años disminuye conforme el espacio es más reciente.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13240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xmlns="" val="4238418687"/>
              </p:ext>
            </p:extLst>
          </p:nvPr>
        </p:nvGraphicFramePr>
        <p:xfrm>
          <a:off x="4669289" y="4682979"/>
          <a:ext cx="4393192" cy="214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6 Gráfico"/>
          <p:cNvGraphicFramePr/>
          <p:nvPr>
            <p:extLst>
              <p:ext uri="{D42A27DB-BD31-4B8C-83A1-F6EECF244321}">
                <p14:modId xmlns:p14="http://schemas.microsoft.com/office/powerpoint/2010/main" xmlns="" val="1675085333"/>
              </p:ext>
            </p:extLst>
          </p:nvPr>
        </p:nvGraphicFramePr>
        <p:xfrm>
          <a:off x="108770" y="412486"/>
          <a:ext cx="4392488" cy="2137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20 Triángulo isósceles"/>
          <p:cNvSpPr/>
          <p:nvPr/>
        </p:nvSpPr>
        <p:spPr>
          <a:xfrm>
            <a:off x="108770" y="115027"/>
            <a:ext cx="288032" cy="21602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21 CuadroTexto"/>
          <p:cNvSpPr txBox="1"/>
          <p:nvPr/>
        </p:nvSpPr>
        <p:spPr>
          <a:xfrm>
            <a:off x="379983" y="43154"/>
            <a:ext cx="412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Porcentaje de vivienda deshabitada 2010</a:t>
            </a:r>
            <a:endParaRPr lang="en-US" b="1" dirty="0"/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68570841"/>
              </p:ext>
            </p:extLst>
          </p:nvPr>
        </p:nvGraphicFramePr>
        <p:xfrm>
          <a:off x="4669289" y="43154"/>
          <a:ext cx="4452568" cy="2303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5 Gráfico"/>
          <p:cNvGraphicFramePr/>
          <p:nvPr>
            <p:extLst>
              <p:ext uri="{D42A27DB-BD31-4B8C-83A1-F6EECF244321}">
                <p14:modId xmlns:p14="http://schemas.microsoft.com/office/powerpoint/2010/main" xmlns="" val="277819759"/>
              </p:ext>
            </p:extLst>
          </p:nvPr>
        </p:nvGraphicFramePr>
        <p:xfrm>
          <a:off x="108770" y="2625528"/>
          <a:ext cx="4392488" cy="205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16 CuadroTexto"/>
          <p:cNvSpPr txBox="1"/>
          <p:nvPr/>
        </p:nvSpPr>
        <p:spPr>
          <a:xfrm>
            <a:off x="2094776" y="5114975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Mérida</a:t>
            </a:r>
            <a:endParaRPr lang="en-US" sz="1200" dirty="0"/>
          </a:p>
        </p:txBody>
      </p:sp>
      <p:sp>
        <p:nvSpPr>
          <p:cNvPr id="9" name="18 CuadroTexto"/>
          <p:cNvSpPr txBox="1"/>
          <p:nvPr/>
        </p:nvSpPr>
        <p:spPr>
          <a:xfrm>
            <a:off x="1956758" y="465639"/>
            <a:ext cx="911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Guanajuato</a:t>
            </a:r>
            <a:endParaRPr lang="en-US" sz="1200" dirty="0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90897274"/>
              </p:ext>
            </p:extLst>
          </p:nvPr>
        </p:nvGraphicFramePr>
        <p:xfrm>
          <a:off x="91951" y="4758310"/>
          <a:ext cx="4409307" cy="2066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16 CuadroTexto"/>
          <p:cNvSpPr txBox="1"/>
          <p:nvPr/>
        </p:nvSpPr>
        <p:spPr>
          <a:xfrm>
            <a:off x="2094776" y="2733883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Mérida</a:t>
            </a:r>
            <a:endParaRPr lang="en-US" sz="12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089967" y="4837976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Morelia</a:t>
            </a:r>
            <a:endParaRPr lang="en-US" sz="1200" dirty="0"/>
          </a:p>
        </p:txBody>
      </p:sp>
      <p:sp>
        <p:nvSpPr>
          <p:cNvPr id="4" name="8 CuadroTexto"/>
          <p:cNvSpPr txBox="1"/>
          <p:nvPr/>
        </p:nvSpPr>
        <p:spPr>
          <a:xfrm>
            <a:off x="6684945" y="2432748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Tijuana</a:t>
            </a:r>
            <a:endParaRPr lang="en-US" sz="1200" dirty="0"/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16659280"/>
              </p:ext>
            </p:extLst>
          </p:nvPr>
        </p:nvGraphicFramePr>
        <p:xfrm>
          <a:off x="4669289" y="2410195"/>
          <a:ext cx="4452568" cy="2209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19 CuadroTexto"/>
          <p:cNvSpPr txBox="1"/>
          <p:nvPr/>
        </p:nvSpPr>
        <p:spPr>
          <a:xfrm>
            <a:off x="6541594" y="135487"/>
            <a:ext cx="1041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Ciudad Juárez</a:t>
            </a:r>
            <a:endParaRPr lang="en-US" sz="1200" dirty="0"/>
          </a:p>
        </p:txBody>
      </p:sp>
      <p:sp>
        <p:nvSpPr>
          <p:cNvPr id="19" name="8 CuadroTexto"/>
          <p:cNvSpPr txBox="1"/>
          <p:nvPr/>
        </p:nvSpPr>
        <p:spPr>
          <a:xfrm>
            <a:off x="6738138" y="4758310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Tijuana</a:t>
            </a:r>
            <a:endParaRPr lang="en-US" sz="1200" dirty="0"/>
          </a:p>
        </p:txBody>
      </p:sp>
      <p:sp>
        <p:nvSpPr>
          <p:cNvPr id="20" name="8 CuadroTexto"/>
          <p:cNvSpPr txBox="1"/>
          <p:nvPr/>
        </p:nvSpPr>
        <p:spPr>
          <a:xfrm>
            <a:off x="6738138" y="2495917"/>
            <a:ext cx="67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Mexicali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4227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Elipse"/>
          <p:cNvSpPr/>
          <p:nvPr/>
        </p:nvSpPr>
        <p:spPr>
          <a:xfrm>
            <a:off x="251520" y="229290"/>
            <a:ext cx="288032" cy="2880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13 CuadroTexto"/>
          <p:cNvSpPr txBox="1"/>
          <p:nvPr/>
        </p:nvSpPr>
        <p:spPr>
          <a:xfrm>
            <a:off x="683568" y="188640"/>
            <a:ext cx="1842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CONCLUSIONES</a:t>
            </a:r>
            <a:endParaRPr lang="en-US" sz="2000" b="1" dirty="0"/>
          </a:p>
        </p:txBody>
      </p:sp>
      <p:sp>
        <p:nvSpPr>
          <p:cNvPr id="6" name="14 CuadroTexto"/>
          <p:cNvSpPr txBox="1"/>
          <p:nvPr/>
        </p:nvSpPr>
        <p:spPr>
          <a:xfrm>
            <a:off x="863080" y="723176"/>
            <a:ext cx="764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Las </a:t>
            </a:r>
            <a:r>
              <a:rPr lang="en-US" sz="2000" b="1" dirty="0" smtClean="0"/>
              <a:t>zonas </a:t>
            </a:r>
            <a:r>
              <a:rPr lang="en-US" sz="2000" b="1" dirty="0" err="1" smtClean="0"/>
              <a:t>más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antiguas</a:t>
            </a:r>
            <a:r>
              <a:rPr lang="en-US" sz="2000" b="1" dirty="0" smtClean="0"/>
              <a:t> </a:t>
            </a:r>
            <a:r>
              <a:rPr lang="en-US" sz="2000" dirty="0" smtClean="0"/>
              <a:t>de las </a:t>
            </a:r>
            <a:r>
              <a:rPr lang="en-US" sz="2000" dirty="0" err="1" smtClean="0"/>
              <a:t>ciudades</a:t>
            </a:r>
            <a:r>
              <a:rPr lang="en-US" sz="2000" dirty="0" smtClean="0"/>
              <a:t> de Guanajuato, Mérida, Morelia, Ciudad </a:t>
            </a:r>
            <a:r>
              <a:rPr lang="en-US" sz="2000" dirty="0" err="1" smtClean="0"/>
              <a:t>Juárez</a:t>
            </a:r>
            <a:r>
              <a:rPr lang="en-US" sz="2000" dirty="0" smtClean="0"/>
              <a:t>, Mexicali y Tijuana, </a:t>
            </a:r>
            <a:r>
              <a:rPr lang="en-US" sz="2000" b="1" dirty="0" err="1" smtClean="0"/>
              <a:t>han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disminuido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densidad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población</a:t>
            </a:r>
            <a:r>
              <a:rPr lang="en-US" sz="2000" b="1" dirty="0" smtClean="0"/>
              <a:t> entre 1990 y 2010</a:t>
            </a:r>
            <a:r>
              <a:rPr lang="en-US" sz="2000" dirty="0" smtClean="0"/>
              <a:t>, lo </a:t>
            </a:r>
            <a:r>
              <a:rPr lang="en-US" sz="2000" dirty="0" err="1" smtClean="0"/>
              <a:t>cual</a:t>
            </a:r>
            <a:r>
              <a:rPr lang="en-US" sz="2000" dirty="0" smtClean="0"/>
              <a:t> </a:t>
            </a:r>
            <a:r>
              <a:rPr lang="en-US" sz="2000" dirty="0" err="1" smtClean="0"/>
              <a:t>significa</a:t>
            </a:r>
            <a:r>
              <a:rPr lang="en-US" sz="2000" dirty="0" smtClean="0"/>
              <a:t> que ha </a:t>
            </a:r>
            <a:r>
              <a:rPr lang="en-US" sz="2000" dirty="0" err="1" smtClean="0"/>
              <a:t>bajado</a:t>
            </a:r>
            <a:r>
              <a:rPr lang="en-US" sz="2000" dirty="0" smtClean="0"/>
              <a:t> el </a:t>
            </a:r>
            <a:r>
              <a:rPr lang="en-US" sz="2000" dirty="0" err="1" smtClean="0"/>
              <a:t>número</a:t>
            </a:r>
            <a:r>
              <a:rPr lang="en-US" sz="2000" dirty="0" smtClean="0"/>
              <a:t> de </a:t>
            </a:r>
            <a:r>
              <a:rPr lang="en-US" sz="2000" dirty="0" err="1" smtClean="0"/>
              <a:t>residentes</a:t>
            </a:r>
            <a:r>
              <a:rPr lang="en-US" sz="2000" dirty="0" smtClean="0"/>
              <a:t> (zona de </a:t>
            </a:r>
            <a:r>
              <a:rPr lang="en-US" sz="2000" dirty="0" err="1" smtClean="0"/>
              <a:t>transformación</a:t>
            </a:r>
            <a:r>
              <a:rPr lang="en-US" sz="2000" dirty="0" smtClean="0"/>
              <a:t>/</a:t>
            </a:r>
            <a:r>
              <a:rPr lang="en-US" sz="2000" dirty="0" err="1" smtClean="0"/>
              <a:t>expulción</a:t>
            </a:r>
            <a:r>
              <a:rPr lang="en-US" sz="2000" dirty="0" smtClean="0"/>
              <a:t>). </a:t>
            </a:r>
            <a:endParaRPr lang="en-US" sz="2000" dirty="0"/>
          </a:p>
        </p:txBody>
      </p:sp>
      <p:sp>
        <p:nvSpPr>
          <p:cNvPr id="7" name="15 Rectángulo"/>
          <p:cNvSpPr/>
          <p:nvPr/>
        </p:nvSpPr>
        <p:spPr>
          <a:xfrm>
            <a:off x="525840" y="4618455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16 CuadroTexto"/>
          <p:cNvSpPr txBox="1"/>
          <p:nvPr/>
        </p:nvSpPr>
        <p:spPr>
          <a:xfrm>
            <a:off x="741864" y="4492441"/>
            <a:ext cx="8136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Los </a:t>
            </a:r>
            <a:r>
              <a:rPr lang="en-US" sz="2000" dirty="0" err="1" smtClean="0"/>
              <a:t>porcentajes</a:t>
            </a:r>
            <a:r>
              <a:rPr lang="en-US" sz="2000" dirty="0" smtClean="0"/>
              <a:t> de </a:t>
            </a:r>
            <a:r>
              <a:rPr lang="en-US" sz="2000" b="1" dirty="0" err="1" smtClean="0"/>
              <a:t>población</a:t>
            </a:r>
            <a:r>
              <a:rPr lang="en-US" sz="2000" b="1" dirty="0" smtClean="0"/>
              <a:t> mayor de 64 </a:t>
            </a:r>
            <a:r>
              <a:rPr lang="en-US" sz="2000" b="1" dirty="0" err="1" smtClean="0"/>
              <a:t>años</a:t>
            </a:r>
            <a:r>
              <a:rPr lang="en-US" sz="2000" b="1" dirty="0" smtClean="0"/>
              <a:t> </a:t>
            </a:r>
            <a:r>
              <a:rPr lang="en-US" sz="2000" dirty="0" smtClean="0"/>
              <a:t>se </a:t>
            </a:r>
            <a:r>
              <a:rPr lang="en-US" sz="2000" dirty="0" err="1" smtClean="0"/>
              <a:t>han</a:t>
            </a:r>
            <a:r>
              <a:rPr lang="en-US" sz="2000" dirty="0" smtClean="0"/>
              <a:t> </a:t>
            </a:r>
            <a:r>
              <a:rPr lang="en-US" sz="2000" dirty="0" err="1" smtClean="0"/>
              <a:t>mantenido</a:t>
            </a:r>
            <a:r>
              <a:rPr lang="en-US" sz="2000" dirty="0" smtClean="0"/>
              <a:t> </a:t>
            </a:r>
            <a:r>
              <a:rPr lang="en-US" sz="2000" b="1" dirty="0" smtClean="0"/>
              <a:t>altos</a:t>
            </a:r>
            <a:r>
              <a:rPr lang="en-US" sz="2000" dirty="0" smtClean="0"/>
              <a:t> </a:t>
            </a:r>
            <a:r>
              <a:rPr lang="en-US" sz="2000" dirty="0" err="1" smtClean="0"/>
              <a:t>porque</a:t>
            </a:r>
            <a:r>
              <a:rPr lang="en-US" sz="2000" dirty="0" smtClean="0"/>
              <a:t>, entre </a:t>
            </a:r>
            <a:r>
              <a:rPr lang="en-US" sz="2000" dirty="0" err="1" smtClean="0"/>
              <a:t>otros</a:t>
            </a:r>
            <a:r>
              <a:rPr lang="en-US" sz="2000" dirty="0" smtClean="0"/>
              <a:t> </a:t>
            </a:r>
            <a:r>
              <a:rPr lang="en-US" sz="2000" dirty="0" err="1" smtClean="0"/>
              <a:t>factores</a:t>
            </a:r>
            <a:r>
              <a:rPr lang="en-US" sz="2000" dirty="0" smtClean="0"/>
              <a:t>, </a:t>
            </a:r>
            <a:r>
              <a:rPr lang="en-US" sz="2000" b="1" dirty="0" smtClean="0"/>
              <a:t>no se ha </a:t>
            </a:r>
            <a:r>
              <a:rPr lang="en-US" sz="2000" b="1" dirty="0" err="1" smtClean="0"/>
              <a:t>incrementado</a:t>
            </a:r>
            <a:r>
              <a:rPr lang="en-US" sz="2000" b="1" dirty="0" smtClean="0"/>
              <a:t> el </a:t>
            </a:r>
            <a:r>
              <a:rPr lang="en-US" sz="2000" b="1" dirty="0" err="1" smtClean="0"/>
              <a:t>número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familias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jóvenes</a:t>
            </a:r>
            <a:r>
              <a:rPr lang="en-US" sz="2000" b="1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llegan</a:t>
            </a:r>
            <a:r>
              <a:rPr lang="en-US" sz="2000" dirty="0" smtClean="0"/>
              <a:t> a </a:t>
            </a:r>
            <a:r>
              <a:rPr lang="en-US" sz="2000" dirty="0" err="1" smtClean="0"/>
              <a:t>residir</a:t>
            </a:r>
            <a:r>
              <a:rPr lang="en-US" sz="2000" dirty="0" smtClean="0"/>
              <a:t> al </a:t>
            </a:r>
            <a:r>
              <a:rPr lang="en-US" sz="2000" b="1" dirty="0" err="1" smtClean="0"/>
              <a:t>centro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histórico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9" name="17 Rectángulo"/>
          <p:cNvSpPr/>
          <p:nvPr/>
        </p:nvSpPr>
        <p:spPr>
          <a:xfrm>
            <a:off x="647056" y="867191"/>
            <a:ext cx="132884" cy="1733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9 Rectángulo"/>
          <p:cNvSpPr/>
          <p:nvPr/>
        </p:nvSpPr>
        <p:spPr>
          <a:xfrm>
            <a:off x="575048" y="2173248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20 CuadroTexto"/>
          <p:cNvSpPr txBox="1"/>
          <p:nvPr/>
        </p:nvSpPr>
        <p:spPr>
          <a:xfrm>
            <a:off x="665664" y="2891981"/>
            <a:ext cx="8280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Las </a:t>
            </a:r>
            <a:r>
              <a:rPr lang="en-US" sz="2000" b="1" dirty="0"/>
              <a:t>zonas </a:t>
            </a:r>
            <a:r>
              <a:rPr lang="en-US" sz="2000" b="1" dirty="0" err="1"/>
              <a:t>más</a:t>
            </a:r>
            <a:r>
              <a:rPr lang="en-US" sz="2000" b="1" dirty="0"/>
              <a:t> </a:t>
            </a:r>
            <a:r>
              <a:rPr lang="en-US" sz="2000" b="1" dirty="0" err="1"/>
              <a:t>antiguas</a:t>
            </a:r>
            <a:r>
              <a:rPr lang="en-US" sz="2000" b="1" dirty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las 6 </a:t>
            </a:r>
            <a:r>
              <a:rPr lang="en-US" sz="2000" dirty="0" err="1" smtClean="0"/>
              <a:t>ciudades</a:t>
            </a:r>
            <a:r>
              <a:rPr lang="en-US" sz="2000" dirty="0" smtClean="0"/>
              <a:t>  se ha </a:t>
            </a:r>
            <a:r>
              <a:rPr lang="en-US" sz="2000" dirty="0" err="1" smtClean="0"/>
              <a:t>caracterizado</a:t>
            </a:r>
            <a:r>
              <a:rPr lang="en-US" sz="2000" dirty="0" smtClean="0"/>
              <a:t>, al </a:t>
            </a:r>
            <a:r>
              <a:rPr lang="en-US" sz="2000" dirty="0" err="1" smtClean="0"/>
              <a:t>menos</a:t>
            </a:r>
            <a:r>
              <a:rPr lang="en-US" sz="2000" dirty="0" smtClean="0"/>
              <a:t> </a:t>
            </a:r>
            <a:r>
              <a:rPr lang="en-US" sz="2000" dirty="0" err="1" smtClean="0"/>
              <a:t>desde</a:t>
            </a:r>
            <a:r>
              <a:rPr lang="en-US" sz="2000" dirty="0" smtClean="0"/>
              <a:t> 1990,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tener</a:t>
            </a:r>
            <a:r>
              <a:rPr lang="en-US" sz="2000" dirty="0" smtClean="0"/>
              <a:t> el </a:t>
            </a:r>
            <a:r>
              <a:rPr lang="en-US" sz="2000" b="1" dirty="0" err="1" smtClean="0"/>
              <a:t>porcentaje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más</a:t>
            </a:r>
            <a:r>
              <a:rPr lang="en-US" sz="2000" b="1" dirty="0" smtClean="0"/>
              <a:t> alto de </a:t>
            </a:r>
            <a:r>
              <a:rPr lang="en-US" sz="2000" b="1" dirty="0" err="1" smtClean="0"/>
              <a:t>población</a:t>
            </a:r>
            <a:r>
              <a:rPr lang="en-US" sz="2000" b="1" dirty="0" smtClean="0"/>
              <a:t> mayor de 64 </a:t>
            </a:r>
            <a:r>
              <a:rPr lang="en-US" sz="2000" b="1" dirty="0" err="1" smtClean="0"/>
              <a:t>años</a:t>
            </a:r>
            <a:r>
              <a:rPr lang="en-US" sz="2000" b="1" dirty="0" smtClean="0"/>
              <a:t> </a:t>
            </a:r>
            <a:r>
              <a:rPr lang="en-US" sz="2000" dirty="0" smtClean="0"/>
              <a:t>con </a:t>
            </a:r>
            <a:r>
              <a:rPr lang="en-US" sz="2000" dirty="0" err="1" smtClean="0"/>
              <a:t>respecto</a:t>
            </a:r>
            <a:r>
              <a:rPr lang="en-US" sz="2000" dirty="0" smtClean="0"/>
              <a:t> al resto de la ciudad, lo </a:t>
            </a:r>
            <a:r>
              <a:rPr lang="en-US" sz="2000" dirty="0" err="1" smtClean="0"/>
              <a:t>cual</a:t>
            </a:r>
            <a:r>
              <a:rPr lang="en-US" sz="2000" dirty="0" smtClean="0"/>
              <a:t> </a:t>
            </a:r>
            <a:r>
              <a:rPr lang="en-US" sz="2000" dirty="0" err="1" smtClean="0"/>
              <a:t>sugiere</a:t>
            </a:r>
            <a:r>
              <a:rPr lang="en-US" sz="2000" dirty="0" smtClean="0"/>
              <a:t> que las </a:t>
            </a:r>
            <a:r>
              <a:rPr lang="en-US" sz="2000" dirty="0" err="1" smtClean="0"/>
              <a:t>necesidades</a:t>
            </a:r>
            <a:r>
              <a:rPr lang="en-US" sz="2000" dirty="0" smtClean="0"/>
              <a:t> y </a:t>
            </a:r>
            <a:r>
              <a:rPr lang="en-US" sz="2000" dirty="0" err="1" smtClean="0"/>
              <a:t>requerimientos</a:t>
            </a:r>
            <a:r>
              <a:rPr lang="en-US" sz="2000" dirty="0" smtClean="0"/>
              <a:t> de la </a:t>
            </a:r>
            <a:r>
              <a:rPr lang="en-US" sz="2000" dirty="0" err="1" smtClean="0"/>
              <a:t>población</a:t>
            </a:r>
            <a:r>
              <a:rPr lang="en-US" sz="2000" dirty="0" smtClean="0"/>
              <a:t> </a:t>
            </a:r>
            <a:r>
              <a:rPr lang="en-US" sz="2000" dirty="0" err="1" smtClean="0"/>
              <a:t>residente</a:t>
            </a:r>
            <a:r>
              <a:rPr lang="en-US" sz="2000" dirty="0" smtClean="0"/>
              <a:t> </a:t>
            </a:r>
            <a:r>
              <a:rPr lang="en-US" sz="2000" dirty="0" err="1" smtClean="0"/>
              <a:t>han</a:t>
            </a:r>
            <a:r>
              <a:rPr lang="en-US" sz="2000" dirty="0" smtClean="0"/>
              <a:t> </a:t>
            </a:r>
            <a:r>
              <a:rPr lang="en-US" sz="2000" dirty="0" err="1" smtClean="0"/>
              <a:t>ido</a:t>
            </a:r>
            <a:r>
              <a:rPr lang="en-US" sz="2000" dirty="0" smtClean="0"/>
              <a:t> </a:t>
            </a:r>
            <a:r>
              <a:rPr lang="en-US" sz="2000" dirty="0" err="1" smtClean="0"/>
              <a:t>cambiando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3" name="21 CuadroTexto"/>
          <p:cNvSpPr txBox="1"/>
          <p:nvPr/>
        </p:nvSpPr>
        <p:spPr>
          <a:xfrm>
            <a:off x="791072" y="208323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Las </a:t>
            </a:r>
            <a:r>
              <a:rPr lang="en-US" sz="2000" b="1" dirty="0"/>
              <a:t>zonas </a:t>
            </a:r>
            <a:r>
              <a:rPr lang="en-US" sz="2000" b="1" dirty="0" err="1"/>
              <a:t>más</a:t>
            </a:r>
            <a:r>
              <a:rPr lang="en-US" sz="2000" b="1" dirty="0"/>
              <a:t> </a:t>
            </a:r>
            <a:r>
              <a:rPr lang="en-US" sz="2000" b="1" dirty="0" err="1"/>
              <a:t>antiguas</a:t>
            </a:r>
            <a:r>
              <a:rPr lang="en-US" sz="2000" b="1" dirty="0"/>
              <a:t> </a:t>
            </a:r>
            <a:r>
              <a:rPr lang="es-MX" sz="2000" dirty="0" smtClean="0"/>
              <a:t>de las 6 ciudades, mantienen una </a:t>
            </a:r>
            <a:r>
              <a:rPr lang="es-MX" sz="2000" b="1" dirty="0" smtClean="0"/>
              <a:t>tendencia de reducción de población infante</a:t>
            </a:r>
            <a:r>
              <a:rPr lang="es-MX" sz="2000" dirty="0" smtClean="0"/>
              <a:t>.</a:t>
            </a:r>
            <a:endParaRPr lang="en-US" sz="2000" dirty="0"/>
          </a:p>
        </p:txBody>
      </p:sp>
      <p:sp>
        <p:nvSpPr>
          <p:cNvPr id="14" name="27 Rectángulo"/>
          <p:cNvSpPr/>
          <p:nvPr/>
        </p:nvSpPr>
        <p:spPr>
          <a:xfrm>
            <a:off x="449640" y="2988960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27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8 CuadroTexto"/>
          <p:cNvSpPr txBox="1"/>
          <p:nvPr/>
        </p:nvSpPr>
        <p:spPr>
          <a:xfrm>
            <a:off x="791072" y="1173822"/>
            <a:ext cx="7834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En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ciudades</a:t>
            </a:r>
            <a:r>
              <a:rPr lang="en-US" sz="2000" dirty="0" smtClean="0"/>
              <a:t> </a:t>
            </a:r>
            <a:r>
              <a:rPr lang="en-US" sz="2000" dirty="0" err="1" smtClean="0"/>
              <a:t>estudiadas</a:t>
            </a:r>
            <a:r>
              <a:rPr lang="en-US" sz="2000" dirty="0" smtClean="0"/>
              <a:t>, el </a:t>
            </a:r>
            <a:r>
              <a:rPr lang="en-US" sz="2000" b="1" dirty="0" err="1" smtClean="0"/>
              <a:t>centro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histórico</a:t>
            </a:r>
            <a:r>
              <a:rPr lang="en-US" sz="2000" b="1" dirty="0" smtClean="0"/>
              <a:t> </a:t>
            </a:r>
            <a:r>
              <a:rPr lang="en-US" sz="2000" dirty="0" err="1" smtClean="0"/>
              <a:t>es</a:t>
            </a:r>
            <a:r>
              <a:rPr lang="en-US" sz="2000" dirty="0" smtClean="0"/>
              <a:t> de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b="1" dirty="0" err="1" smtClean="0"/>
              <a:t>zonas</a:t>
            </a:r>
            <a:r>
              <a:rPr lang="en-US" sz="2000" b="1" dirty="0" smtClean="0"/>
              <a:t> con mayor </a:t>
            </a:r>
            <a:r>
              <a:rPr lang="en-US" sz="2000" b="1" dirty="0" err="1" smtClean="0"/>
              <a:t>porcentaje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vivienda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deshabitada</a:t>
            </a:r>
            <a:r>
              <a:rPr lang="en-US" sz="2000" b="1" dirty="0" smtClean="0"/>
              <a:t> </a:t>
            </a:r>
            <a:r>
              <a:rPr lang="en-US" sz="2000" b="1" dirty="0" smtClean="0"/>
              <a:t>en la ciudad</a:t>
            </a:r>
            <a:r>
              <a:rPr lang="en-US" sz="2000" dirty="0" smtClean="0"/>
              <a:t>, lo </a:t>
            </a:r>
            <a:r>
              <a:rPr lang="en-US" sz="2000" dirty="0" err="1" smtClean="0"/>
              <a:t>cual</a:t>
            </a:r>
            <a:r>
              <a:rPr lang="en-US" sz="2000" dirty="0" smtClean="0"/>
              <a:t> </a:t>
            </a:r>
            <a:r>
              <a:rPr lang="en-US" sz="2000" dirty="0" err="1" smtClean="0"/>
              <a:t>indica</a:t>
            </a:r>
            <a:r>
              <a:rPr lang="en-US" sz="2000" dirty="0" smtClean="0"/>
              <a:t>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falta</a:t>
            </a:r>
            <a:r>
              <a:rPr lang="en-US" sz="2000" dirty="0" smtClean="0"/>
              <a:t> de </a:t>
            </a:r>
            <a:r>
              <a:rPr lang="en-US" sz="2000" dirty="0" err="1" smtClean="0"/>
              <a:t>mantenimiento</a:t>
            </a:r>
            <a:r>
              <a:rPr lang="en-US" sz="2000" dirty="0" smtClean="0"/>
              <a:t> e </a:t>
            </a:r>
            <a:r>
              <a:rPr lang="en-US" sz="2000" dirty="0" err="1" smtClean="0"/>
              <a:t>inversión</a:t>
            </a:r>
            <a:r>
              <a:rPr lang="en-US" sz="2000" dirty="0" smtClean="0"/>
              <a:t> en el </a:t>
            </a:r>
            <a:r>
              <a:rPr lang="en-US" sz="2000" dirty="0" err="1" smtClean="0"/>
              <a:t>uso</a:t>
            </a:r>
            <a:r>
              <a:rPr lang="en-US" sz="2000" dirty="0" smtClean="0"/>
              <a:t> </a:t>
            </a:r>
            <a:r>
              <a:rPr lang="en-US" sz="2000" dirty="0" err="1" smtClean="0"/>
              <a:t>habiacional</a:t>
            </a:r>
            <a:r>
              <a:rPr lang="en-US" sz="2000" dirty="0" smtClean="0"/>
              <a:t> de la </a:t>
            </a:r>
            <a:r>
              <a:rPr lang="en-US" sz="2000" dirty="0" err="1" smtClean="0"/>
              <a:t>zona</a:t>
            </a:r>
            <a:r>
              <a:rPr lang="en-US" sz="2000" dirty="0" smtClean="0"/>
              <a:t>. No se </a:t>
            </a:r>
            <a:r>
              <a:rPr lang="en-US" sz="2000" dirty="0" err="1" smtClean="0"/>
              <a:t>explotan</a:t>
            </a:r>
            <a:r>
              <a:rPr lang="en-US" sz="2000" dirty="0" smtClean="0"/>
              <a:t> las  </a:t>
            </a:r>
            <a:r>
              <a:rPr lang="en-US" sz="2000" dirty="0" err="1" smtClean="0"/>
              <a:t>redes</a:t>
            </a:r>
            <a:r>
              <a:rPr lang="en-US" sz="2000" dirty="0" smtClean="0"/>
              <a:t> de </a:t>
            </a:r>
            <a:r>
              <a:rPr lang="en-US" sz="2000" dirty="0" err="1" smtClean="0"/>
              <a:t>infraestructura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instaladas</a:t>
            </a:r>
            <a:r>
              <a:rPr lang="en-US" sz="2000" dirty="0" smtClean="0"/>
              <a:t>, los </a:t>
            </a:r>
            <a:r>
              <a:rPr lang="en-US" sz="2000" dirty="0" err="1" smtClean="0"/>
              <a:t>servicios</a:t>
            </a:r>
            <a:r>
              <a:rPr lang="en-US" sz="2000" dirty="0" smtClean="0"/>
              <a:t>, </a:t>
            </a:r>
            <a:r>
              <a:rPr lang="en-US" sz="2000" dirty="0" err="1" smtClean="0"/>
              <a:t>comercios</a:t>
            </a:r>
            <a:r>
              <a:rPr lang="en-US" sz="2000" dirty="0" smtClean="0"/>
              <a:t> y </a:t>
            </a:r>
            <a:r>
              <a:rPr lang="en-US" sz="2000" dirty="0" err="1" smtClean="0"/>
              <a:t>equipamientos</a:t>
            </a:r>
            <a:r>
              <a:rPr lang="en-US" sz="2000" dirty="0" smtClean="0"/>
              <a:t> y </a:t>
            </a:r>
            <a:r>
              <a:rPr lang="en-US" sz="2000" dirty="0" err="1" smtClean="0"/>
              <a:t>redes</a:t>
            </a:r>
            <a:r>
              <a:rPr lang="en-US" sz="2000" dirty="0" smtClean="0"/>
              <a:t> de </a:t>
            </a:r>
            <a:r>
              <a:rPr lang="en-US" sz="2000" dirty="0" err="1" smtClean="0"/>
              <a:t>transporte</a:t>
            </a:r>
            <a:r>
              <a:rPr lang="en-US" sz="2000" dirty="0" smtClean="0"/>
              <a:t> </a:t>
            </a:r>
            <a:r>
              <a:rPr lang="en-US" sz="2000" dirty="0" err="1" smtClean="0"/>
              <a:t>existentes</a:t>
            </a:r>
            <a:r>
              <a:rPr lang="en-US" sz="2000" dirty="0" smtClean="0"/>
              <a:t>, para </a:t>
            </a:r>
            <a:r>
              <a:rPr lang="en-US" sz="2000" dirty="0" err="1" smtClean="0"/>
              <a:t>recativar</a:t>
            </a:r>
            <a:r>
              <a:rPr lang="en-US" sz="2000" dirty="0" smtClean="0"/>
              <a:t> el </a:t>
            </a:r>
            <a:r>
              <a:rPr lang="en-US" sz="2000" b="1" dirty="0" err="1" smtClean="0"/>
              <a:t>uso</a:t>
            </a:r>
            <a:r>
              <a:rPr lang="en-US" sz="2000" b="1" dirty="0" smtClean="0"/>
              <a:t> del </a:t>
            </a:r>
            <a:r>
              <a:rPr lang="en-US" sz="2000" b="1" dirty="0" err="1" smtClean="0"/>
              <a:t>suelo</a:t>
            </a:r>
            <a:r>
              <a:rPr lang="en-US" sz="2000" b="1" dirty="0" smtClean="0"/>
              <a:t> </a:t>
            </a:r>
            <a:r>
              <a:rPr lang="en-US" sz="2000" dirty="0" smtClean="0"/>
              <a:t>de </a:t>
            </a:r>
            <a:r>
              <a:rPr lang="en-US" sz="2000" dirty="0" err="1" smtClean="0"/>
              <a:t>dichas</a:t>
            </a:r>
            <a:r>
              <a:rPr lang="en-US" sz="2000" dirty="0" smtClean="0"/>
              <a:t> zonas.</a:t>
            </a:r>
            <a:endParaRPr lang="en-US" sz="2000" dirty="0"/>
          </a:p>
        </p:txBody>
      </p:sp>
      <p:sp>
        <p:nvSpPr>
          <p:cNvPr id="5" name="28 Rectángulo"/>
          <p:cNvSpPr/>
          <p:nvPr/>
        </p:nvSpPr>
        <p:spPr>
          <a:xfrm>
            <a:off x="657955" y="3531047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29 Rectángulo"/>
          <p:cNvSpPr/>
          <p:nvPr/>
        </p:nvSpPr>
        <p:spPr>
          <a:xfrm>
            <a:off x="575048" y="1317839"/>
            <a:ext cx="144016" cy="1440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30 CuadroTexto"/>
          <p:cNvSpPr txBox="1"/>
          <p:nvPr/>
        </p:nvSpPr>
        <p:spPr>
          <a:xfrm>
            <a:off x="873979" y="3387030"/>
            <a:ext cx="7614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No existe una diferencia significativa </a:t>
            </a:r>
            <a:r>
              <a:rPr lang="es-MX" sz="2000" dirty="0" smtClean="0"/>
              <a:t>en el comportamiento espacial de las </a:t>
            </a:r>
            <a:r>
              <a:rPr lang="es-MX" sz="2000" dirty="0" smtClean="0"/>
              <a:t>variables analizadas</a:t>
            </a:r>
            <a:r>
              <a:rPr lang="es-MX" sz="2000" dirty="0" smtClean="0"/>
              <a:t>, independientemente si son ciudades de </a:t>
            </a:r>
            <a:r>
              <a:rPr lang="es-MX" sz="2000" b="1" dirty="0" smtClean="0"/>
              <a:t>origen colonial o fronterizas</a:t>
            </a:r>
            <a:r>
              <a:rPr lang="es-MX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/>
          <a:lstStyle/>
          <a:p>
            <a:pPr algn="ctr"/>
            <a:r>
              <a:rPr lang="es-MX" i="1" dirty="0" smtClean="0">
                <a:latin typeface="+mn-lt"/>
              </a:rPr>
              <a:t>Muchas gracias!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197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470" y="411206"/>
            <a:ext cx="8781535" cy="604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960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3 Imagen" descr="Plano Merida 19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3" y="116632"/>
            <a:ext cx="4650223" cy="3168352"/>
          </a:xfrm>
          <a:prstGeom prst="rect">
            <a:avLst/>
          </a:prstGeom>
        </p:spPr>
      </p:pic>
      <p:pic>
        <p:nvPicPr>
          <p:cNvPr id="11" name="4 Imagen" descr="Guanajuato Padre Ajofrin 17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9735" y="189470"/>
            <a:ext cx="4262665" cy="3128796"/>
          </a:xfrm>
          <a:prstGeom prst="rect">
            <a:avLst/>
          </a:prstGeom>
        </p:spPr>
      </p:pic>
      <p:sp>
        <p:nvSpPr>
          <p:cNvPr id="12" name="5 CuadroTexto"/>
          <p:cNvSpPr txBox="1"/>
          <p:nvPr/>
        </p:nvSpPr>
        <p:spPr>
          <a:xfrm>
            <a:off x="693615" y="5805092"/>
            <a:ext cx="1771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i="1" dirty="0" smtClean="0"/>
              <a:t>Plano de la ciudad de Morelia, 1876.</a:t>
            </a:r>
            <a:endParaRPr lang="en-US" i="1" dirty="0"/>
          </a:p>
        </p:txBody>
      </p:sp>
      <p:sp>
        <p:nvSpPr>
          <p:cNvPr id="13" name="6 CuadroTexto"/>
          <p:cNvSpPr txBox="1"/>
          <p:nvPr/>
        </p:nvSpPr>
        <p:spPr>
          <a:xfrm>
            <a:off x="7232822" y="3325319"/>
            <a:ext cx="1911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/>
              <a:t>Dibujo de Guanajuato, 1763.</a:t>
            </a: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5564" y="3325319"/>
            <a:ext cx="4901102" cy="3497349"/>
          </a:xfrm>
          <a:prstGeom prst="rect">
            <a:avLst/>
          </a:prstGeom>
        </p:spPr>
      </p:pic>
      <p:sp>
        <p:nvSpPr>
          <p:cNvPr id="7" name="5 CuadroTexto"/>
          <p:cNvSpPr txBox="1"/>
          <p:nvPr/>
        </p:nvSpPr>
        <p:spPr>
          <a:xfrm>
            <a:off x="107504" y="3283071"/>
            <a:ext cx="189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smtClean="0"/>
              <a:t>Plano de la ciudad de Mérida, 1910.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36407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1 Imagen" descr="Plano TJ- 193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5896" y="3041576"/>
            <a:ext cx="5508104" cy="3816424"/>
          </a:xfrm>
          <a:prstGeom prst="rect">
            <a:avLst/>
          </a:prstGeom>
        </p:spPr>
      </p:pic>
      <p:sp>
        <p:nvSpPr>
          <p:cNvPr id="11" name="4 CuadroTexto"/>
          <p:cNvSpPr txBox="1"/>
          <p:nvPr/>
        </p:nvSpPr>
        <p:spPr>
          <a:xfrm>
            <a:off x="6732240" y="188640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smtClean="0"/>
              <a:t>Plano de la ciudad de Mexicali, 1927.</a:t>
            </a:r>
            <a:endParaRPr lang="en-US" i="1" dirty="0"/>
          </a:p>
        </p:txBody>
      </p:sp>
      <p:pic>
        <p:nvPicPr>
          <p:cNvPr id="12" name="3 Imagen" descr="Plane de la ciudad de Mexicali 19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6732241" cy="299863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697" y="2998630"/>
            <a:ext cx="3186005" cy="3859369"/>
          </a:xfrm>
          <a:prstGeom prst="rect">
            <a:avLst/>
          </a:prstGeom>
        </p:spPr>
      </p:pic>
      <p:sp>
        <p:nvSpPr>
          <p:cNvPr id="7" name="5 CuadroTexto"/>
          <p:cNvSpPr txBox="1"/>
          <p:nvPr/>
        </p:nvSpPr>
        <p:spPr>
          <a:xfrm>
            <a:off x="7059826" y="2395245"/>
            <a:ext cx="1734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i="1" dirty="0" smtClean="0"/>
              <a:t>Plano de la ciudad de Tijuana, 1937.</a:t>
            </a:r>
            <a:endParaRPr lang="en-US" i="1" dirty="0"/>
          </a:p>
        </p:txBody>
      </p:sp>
      <p:sp>
        <p:nvSpPr>
          <p:cNvPr id="13" name="5 CuadroTexto"/>
          <p:cNvSpPr txBox="1"/>
          <p:nvPr/>
        </p:nvSpPr>
        <p:spPr>
          <a:xfrm>
            <a:off x="1837037" y="6211668"/>
            <a:ext cx="1734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i="1" dirty="0" smtClean="0"/>
              <a:t>Croquis de Ciudad Juárez, 1911.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31216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85450"/>
            <a:ext cx="9569450" cy="740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12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405" y="239294"/>
            <a:ext cx="4193780" cy="314533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2377" y="3427455"/>
            <a:ext cx="4557411" cy="273444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405" y="3427456"/>
            <a:ext cx="4193779" cy="29181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2378" y="239294"/>
            <a:ext cx="4562821" cy="313873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482377" y="6161902"/>
            <a:ext cx="965329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/>
              <a:t>Guanajuato</a:t>
            </a:r>
          </a:p>
        </p:txBody>
      </p:sp>
    </p:spTree>
    <p:extLst>
      <p:ext uri="{BB962C8B-B14F-4D97-AF65-F5344CB8AC3E}">
        <p14:creationId xmlns:p14="http://schemas.microsoft.com/office/powerpoint/2010/main" xmlns="" val="147565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611" y="338917"/>
            <a:ext cx="4116861" cy="30876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3105" y="1008009"/>
            <a:ext cx="4576592" cy="24185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935" y="3496054"/>
            <a:ext cx="4230537" cy="26246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3106" y="3496054"/>
            <a:ext cx="4433759" cy="324098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463105" y="638435"/>
            <a:ext cx="65594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Mérida</a:t>
            </a:r>
          </a:p>
        </p:txBody>
      </p:sp>
    </p:spTree>
    <p:extLst>
      <p:ext uri="{BB962C8B-B14F-4D97-AF65-F5344CB8AC3E}">
        <p14:creationId xmlns:p14="http://schemas.microsoft.com/office/powerpoint/2010/main" xmlns="" val="233183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4589" y="3380478"/>
            <a:ext cx="4659012" cy="30400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64" y="3380477"/>
            <a:ext cx="4248163" cy="30607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2827" y="304800"/>
            <a:ext cx="4310774" cy="30507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64" y="873211"/>
            <a:ext cx="4568634" cy="248229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987335" y="573129"/>
            <a:ext cx="6976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Morelia</a:t>
            </a:r>
          </a:p>
        </p:txBody>
      </p:sp>
    </p:spTree>
    <p:extLst>
      <p:ext uri="{BB962C8B-B14F-4D97-AF65-F5344CB8AC3E}">
        <p14:creationId xmlns:p14="http://schemas.microsoft.com/office/powerpoint/2010/main" xmlns="" val="16901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á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1775</TotalTime>
  <Words>1271</Words>
  <Application>Microsoft Office PowerPoint</Application>
  <PresentationFormat>Presentación en pantalla (4:3)</PresentationFormat>
  <Paragraphs>91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Orgánico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Crecimiento histórico de la ciudad de Mérida.</vt:lpstr>
      <vt:lpstr>Diapositiva 11</vt:lpstr>
      <vt:lpstr>Crecimiento histórico de la ciudad de Mexicali.</vt:lpstr>
      <vt:lpstr>Diapositiva 13</vt:lpstr>
      <vt:lpstr>A partir de los datos del Censo de Población y Vivienda (INEGI) de 1990, 2000 y 2010 a nivel de AGEBs, se calcularon cuatro indicadores por zona de crecimiento de las ciudades de Guanajuato, Mérida, Morelia, Ciudad Juárez, Mexicali y Tijuana: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Muchas gracias!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</dc:creator>
  <cp:lastModifiedBy>IIS</cp:lastModifiedBy>
  <cp:revision>85</cp:revision>
  <dcterms:created xsi:type="dcterms:W3CDTF">2017-10-16T23:15:01Z</dcterms:created>
  <dcterms:modified xsi:type="dcterms:W3CDTF">2018-09-28T14:08:03Z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2728650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