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90" r:id="rId2"/>
    <p:sldId id="733" r:id="rId3"/>
    <p:sldId id="735" r:id="rId4"/>
    <p:sldId id="736" r:id="rId5"/>
    <p:sldId id="742" r:id="rId6"/>
    <p:sldId id="757" r:id="rId7"/>
    <p:sldId id="743" r:id="rId8"/>
    <p:sldId id="723" r:id="rId9"/>
    <p:sldId id="724" r:id="rId10"/>
    <p:sldId id="744" r:id="rId11"/>
    <p:sldId id="746" r:id="rId12"/>
    <p:sldId id="747" r:id="rId13"/>
    <p:sldId id="748" r:id="rId14"/>
    <p:sldId id="749" r:id="rId15"/>
    <p:sldId id="753" r:id="rId16"/>
    <p:sldId id="745" r:id="rId17"/>
    <p:sldId id="754" r:id="rId18"/>
    <p:sldId id="741" r:id="rId19"/>
    <p:sldId id="750" r:id="rId20"/>
    <p:sldId id="755" r:id="rId21"/>
    <p:sldId id="751" r:id="rId22"/>
    <p:sldId id="752" r:id="rId23"/>
    <p:sldId id="756" r:id="rId24"/>
    <p:sldId id="721" r:id="rId25"/>
  </p:sldIdLst>
  <p:sldSz cx="8388350" cy="4754563"/>
  <p:notesSz cx="6858000" cy="9144000"/>
  <p:defaultTextStyle>
    <a:defPPr>
      <a:defRPr lang="es-E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9" algn="l" defTabSz="457109"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98" userDrawn="1">
          <p15:clr>
            <a:srgbClr val="A4A3A4"/>
          </p15:clr>
        </p15:guide>
        <p15:guide id="2" pos="26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98"/>
    <a:srgbClr val="604A7B"/>
    <a:srgbClr val="332741"/>
    <a:srgbClr val="3B3736"/>
    <a:srgbClr val="1068A7"/>
    <a:srgbClr val="F38A1A"/>
    <a:srgbClr val="285E52"/>
    <a:srgbClr val="A50021"/>
    <a:srgbClr val="005841"/>
    <a:srgbClr val="DE00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50" autoAdjust="0"/>
    <p:restoredTop sz="94384" autoAdjust="0"/>
  </p:normalViewPr>
  <p:slideViewPr>
    <p:cSldViewPr snapToGrid="0" snapToObjects="1">
      <p:cViewPr varScale="1">
        <p:scale>
          <a:sx n="83" d="100"/>
          <a:sy n="83" d="100"/>
        </p:scale>
        <p:origin x="-78" y="-294"/>
      </p:cViewPr>
      <p:guideLst>
        <p:guide orient="horz" pos="1498"/>
        <p:guide pos="26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5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naduquec\Desktop\naduquec\Desktop\documentos%20personales%20del%20escritorio\Proyecto%20para%202011\Proyecto%20para%202012\Encuentros%20ciudadanos\S&#237;ntesis%20de%20encuesta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naduquec\Desktop\naduquec\Desktop\documentos%20personales%20del%20escritorio\Proyecto%20para%202011\Proyecto%20para%202012\Encuentros%20ciudadanos\S&#237;ntesis%20de%20encuest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O"/>
              <a:t>Gráfico No 1. Conocimiento de los ciudadanos en encuentros</a:t>
            </a:r>
          </a:p>
        </c:rich>
      </c:tx>
      <c:overlay val="0"/>
      <c:spPr>
        <a:noFill/>
        <a:ln>
          <a:noFill/>
        </a:ln>
        <a:effectLst/>
      </c:spPr>
    </c:title>
    <c:autoTitleDeleted val="0"/>
    <c:plotArea>
      <c:layout/>
      <c:barChart>
        <c:barDir val="bar"/>
        <c:grouping val="clustered"/>
        <c:varyColors val="0"/>
        <c:ser>
          <c:idx val="0"/>
          <c:order val="0"/>
          <c:tx>
            <c:strRef>
              <c:f>Hoja1!$C$3</c:f>
              <c:strCache>
                <c:ptCount val="1"/>
                <c:pt idx="0">
                  <c:v>sí</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Hoja1!$B$4:$B$9</c:f>
              <c:strCache>
                <c:ptCount val="6"/>
                <c:pt idx="0">
                  <c:v> ¿Ha participado en los Encuentros Ciudadanos en el Pasado? </c:v>
                </c:pt>
                <c:pt idx="1">
                  <c:v>¿Tiene formación en participación u otros temas relacionados con participación ciudadana o la administración pública?</c:v>
                </c:pt>
                <c:pt idx="2">
                  <c:v>¿Sabe qué es un Plan de Desarrollo Local?</c:v>
                </c:pt>
                <c:pt idx="3">
                  <c:v>¿Sabe cuál es el papel de una Alcaldía Local?</c:v>
                </c:pt>
                <c:pt idx="4">
                  <c:v>¿Sabe cuál es el propósito de los encuentros ciudadanos?</c:v>
                </c:pt>
                <c:pt idx="5">
                  <c:v>¿Conoce el Acuerdo 13 del 2000?</c:v>
                </c:pt>
              </c:strCache>
            </c:strRef>
          </c:cat>
          <c:val>
            <c:numRef>
              <c:f>Hoja1!$C$4:$C$9</c:f>
              <c:numCache>
                <c:formatCode>0%</c:formatCode>
                <c:ptCount val="6"/>
                <c:pt idx="0">
                  <c:v>0.49</c:v>
                </c:pt>
                <c:pt idx="1">
                  <c:v>0.13</c:v>
                </c:pt>
                <c:pt idx="2">
                  <c:v>0.41</c:v>
                </c:pt>
                <c:pt idx="3">
                  <c:v>0.56999999999999995</c:v>
                </c:pt>
                <c:pt idx="4">
                  <c:v>0.3</c:v>
                </c:pt>
                <c:pt idx="5">
                  <c:v>0.28000000000000003</c:v>
                </c:pt>
              </c:numCache>
            </c:numRef>
          </c:val>
          <c:extLst xmlns:c16r2="http://schemas.microsoft.com/office/drawing/2015/06/chart">
            <c:ext xmlns:c16="http://schemas.microsoft.com/office/drawing/2014/chart" uri="{C3380CC4-5D6E-409C-BE32-E72D297353CC}">
              <c16:uniqueId val="{00000000-1F3E-4254-B8DA-FFB6B5B589AD}"/>
            </c:ext>
          </c:extLst>
        </c:ser>
        <c:ser>
          <c:idx val="1"/>
          <c:order val="1"/>
          <c:tx>
            <c:strRef>
              <c:f>Hoja1!$D$3</c:f>
              <c:strCache>
                <c:ptCount val="1"/>
                <c:pt idx="0">
                  <c:v>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Hoja1!$B$4:$B$9</c:f>
              <c:strCache>
                <c:ptCount val="6"/>
                <c:pt idx="0">
                  <c:v> ¿Ha participado en los Encuentros Ciudadanos en el Pasado? </c:v>
                </c:pt>
                <c:pt idx="1">
                  <c:v>¿Tiene formación en participación u otros temas relacionados con participación ciudadana o la administración pública?</c:v>
                </c:pt>
                <c:pt idx="2">
                  <c:v>¿Sabe qué es un Plan de Desarrollo Local?</c:v>
                </c:pt>
                <c:pt idx="3">
                  <c:v>¿Sabe cuál es el papel de una Alcaldía Local?</c:v>
                </c:pt>
                <c:pt idx="4">
                  <c:v>¿Sabe cuál es el propósito de los encuentros ciudadanos?</c:v>
                </c:pt>
                <c:pt idx="5">
                  <c:v>¿Conoce el Acuerdo 13 del 2000?</c:v>
                </c:pt>
              </c:strCache>
            </c:strRef>
          </c:cat>
          <c:val>
            <c:numRef>
              <c:f>Hoja1!$D$4:$D$9</c:f>
              <c:numCache>
                <c:formatCode>0%</c:formatCode>
                <c:ptCount val="6"/>
                <c:pt idx="0">
                  <c:v>0.51</c:v>
                </c:pt>
                <c:pt idx="1">
                  <c:v>0.87</c:v>
                </c:pt>
                <c:pt idx="2">
                  <c:v>0.59</c:v>
                </c:pt>
                <c:pt idx="3">
                  <c:v>0.43</c:v>
                </c:pt>
                <c:pt idx="4">
                  <c:v>0.7</c:v>
                </c:pt>
                <c:pt idx="5">
                  <c:v>0.72</c:v>
                </c:pt>
              </c:numCache>
            </c:numRef>
          </c:val>
          <c:extLst xmlns:c16r2="http://schemas.microsoft.com/office/drawing/2015/06/chart">
            <c:ext xmlns:c16="http://schemas.microsoft.com/office/drawing/2014/chart" uri="{C3380CC4-5D6E-409C-BE32-E72D297353CC}">
              <c16:uniqueId val="{00000001-1F3E-4254-B8DA-FFB6B5B589AD}"/>
            </c:ext>
          </c:extLst>
        </c:ser>
        <c:dLbls>
          <c:showLegendKey val="0"/>
          <c:showVal val="0"/>
          <c:showCatName val="0"/>
          <c:showSerName val="0"/>
          <c:showPercent val="0"/>
          <c:showBubbleSize val="0"/>
        </c:dLbls>
        <c:gapWidth val="115"/>
        <c:overlap val="-20"/>
        <c:axId val="78709888"/>
        <c:axId val="78711424"/>
      </c:barChart>
      <c:catAx>
        <c:axId val="7870988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s-CO"/>
          </a:p>
        </c:txPr>
        <c:crossAx val="78711424"/>
        <c:crosses val="autoZero"/>
        <c:auto val="1"/>
        <c:lblAlgn val="r"/>
        <c:lblOffset val="100"/>
        <c:noMultiLvlLbl val="0"/>
      </c:catAx>
      <c:valAx>
        <c:axId val="78711424"/>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crossAx val="7870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O"/>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Gráfico</a:t>
            </a:r>
            <a:r>
              <a:rPr lang="es-CO" baseline="0"/>
              <a:t> No 2: </a:t>
            </a:r>
            <a:r>
              <a:rPr lang="es-CO"/>
              <a:t>Contenidos</a:t>
            </a:r>
            <a:r>
              <a:rPr lang="es-CO" baseline="0"/>
              <a:t> de las metodologías de encuentros ciudadanos en 2012 y 2016</a:t>
            </a:r>
            <a:endParaRPr lang="es-CO"/>
          </a:p>
        </c:rich>
      </c:tx>
      <c:overlay val="0"/>
      <c:spPr>
        <a:noFill/>
        <a:ln>
          <a:noFill/>
        </a:ln>
        <a:effectLst/>
      </c:spPr>
    </c:title>
    <c:autoTitleDeleted val="0"/>
    <c:plotArea>
      <c:layout/>
      <c:barChart>
        <c:barDir val="col"/>
        <c:grouping val="clustered"/>
        <c:varyColors val="0"/>
        <c:ser>
          <c:idx val="0"/>
          <c:order val="0"/>
          <c:tx>
            <c:strRef>
              <c:f>Hoja2!$C$4</c:f>
              <c:strCache>
                <c:ptCount val="1"/>
                <c:pt idx="0">
                  <c:v>Porcentaje</c:v>
                </c:pt>
              </c:strCache>
            </c:strRef>
          </c:tx>
          <c:spPr>
            <a:solidFill>
              <a:schemeClr val="accent1"/>
            </a:solidFill>
            <a:ln>
              <a:noFill/>
            </a:ln>
            <a:effectLst/>
          </c:spPr>
          <c:invertIfNegative val="0"/>
          <c:cat>
            <c:strRef>
              <c:f>Hoja2!$B$5:$B$9</c:f>
              <c:strCache>
                <c:ptCount val="5"/>
                <c:pt idx="0">
                  <c:v>Propósitos de los encuentros ciudadanos</c:v>
                </c:pt>
                <c:pt idx="1">
                  <c:v>Calendario de encuentros ciudadanos</c:v>
                </c:pt>
                <c:pt idx="2">
                  <c:v>Calendario de reuniones de delegados</c:v>
                </c:pt>
                <c:pt idx="3">
                  <c:v>Metodología Identificación de problemas por parte de las comunidades</c:v>
                </c:pt>
                <c:pt idx="4">
                  <c:v>Metodología priorización de los problemas identificados</c:v>
                </c:pt>
              </c:strCache>
            </c:strRef>
          </c:cat>
          <c:val>
            <c:numRef>
              <c:f>Hoja2!$C$5:$C$9</c:f>
              <c:numCache>
                <c:formatCode>0%</c:formatCode>
                <c:ptCount val="5"/>
                <c:pt idx="0">
                  <c:v>1</c:v>
                </c:pt>
                <c:pt idx="1">
                  <c:v>1</c:v>
                </c:pt>
                <c:pt idx="2">
                  <c:v>0.4</c:v>
                </c:pt>
                <c:pt idx="3">
                  <c:v>0.8</c:v>
                </c:pt>
                <c:pt idx="4">
                  <c:v>0.2</c:v>
                </c:pt>
              </c:numCache>
            </c:numRef>
          </c:val>
          <c:extLst xmlns:c16r2="http://schemas.microsoft.com/office/drawing/2015/06/chart">
            <c:ext xmlns:c16="http://schemas.microsoft.com/office/drawing/2014/chart" uri="{C3380CC4-5D6E-409C-BE32-E72D297353CC}">
              <c16:uniqueId val="{00000000-E648-4BEB-8EB2-DE43F8385D4F}"/>
            </c:ext>
          </c:extLst>
        </c:ser>
        <c:dLbls>
          <c:showLegendKey val="0"/>
          <c:showVal val="0"/>
          <c:showCatName val="0"/>
          <c:showSerName val="0"/>
          <c:showPercent val="0"/>
          <c:showBubbleSize val="0"/>
        </c:dLbls>
        <c:gapWidth val="219"/>
        <c:overlap val="-27"/>
        <c:axId val="78749696"/>
        <c:axId val="78751232"/>
      </c:barChart>
      <c:catAx>
        <c:axId val="7874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8751232"/>
        <c:crosses val="autoZero"/>
        <c:auto val="1"/>
        <c:lblAlgn val="ctr"/>
        <c:lblOffset val="100"/>
        <c:noMultiLvlLbl val="0"/>
      </c:catAx>
      <c:valAx>
        <c:axId val="78751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8749696"/>
        <c:crosses val="autoZero"/>
        <c:crossBetween val="between"/>
      </c:valAx>
      <c:spPr>
        <a:noFill/>
        <a:ln>
          <a:noFill/>
        </a:ln>
        <a:effectLst/>
      </c:spPr>
    </c:plotArea>
    <c:plotVisOnly val="1"/>
    <c:dispBlanksAs val="gap"/>
    <c:showDLblsOverMax val="0"/>
  </c:chart>
  <c:spPr>
    <a:solidFill>
      <a:schemeClr val="accent6">
        <a:lumMod val="60000"/>
        <a:lumOff val="40000"/>
      </a:schemeClr>
    </a:solidFill>
    <a:ln w="9525" cap="flat" cmpd="sng" algn="ctr">
      <a:solidFill>
        <a:schemeClr val="accent1"/>
      </a:solidFill>
      <a:round/>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4C63D-06EE-45CC-9F59-1D3F5269392E}"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n-US"/>
        </a:p>
      </dgm:t>
    </dgm:pt>
    <dgm:pt modelId="{9C383301-AE8A-41F4-9347-538F11898472}">
      <dgm:prSet/>
      <dgm:spPr/>
      <dgm:t>
        <a:bodyPr/>
        <a:lstStyle/>
        <a:p>
          <a:r>
            <a:rPr lang="es-CO" b="1"/>
            <a:t>Los tiempos de la planeación</a:t>
          </a:r>
          <a:r>
            <a:rPr lang="es-CO"/>
            <a:t>: el proceso inicia en un momento en que el Plan de Desarrollo Distrital no está aprobado.</a:t>
          </a:r>
          <a:endParaRPr lang="en-US"/>
        </a:p>
      </dgm:t>
    </dgm:pt>
    <dgm:pt modelId="{EE381E86-2817-4488-A72F-888D56A45A87}" type="parTrans" cxnId="{017F5F99-2628-4B0E-A18C-38DD77BD3CA5}">
      <dgm:prSet/>
      <dgm:spPr/>
      <dgm:t>
        <a:bodyPr/>
        <a:lstStyle/>
        <a:p>
          <a:endParaRPr lang="en-US"/>
        </a:p>
      </dgm:t>
    </dgm:pt>
    <dgm:pt modelId="{1D138FC8-0DE8-4E63-B1CC-5364FEECED0E}" type="sibTrans" cxnId="{017F5F99-2628-4B0E-A18C-38DD77BD3CA5}">
      <dgm:prSet/>
      <dgm:spPr/>
      <dgm:t>
        <a:bodyPr/>
        <a:lstStyle/>
        <a:p>
          <a:endParaRPr lang="en-US"/>
        </a:p>
      </dgm:t>
    </dgm:pt>
    <dgm:pt modelId="{35951389-986D-4E3F-9435-B0D707B0AE20}">
      <dgm:prSet/>
      <dgm:spPr/>
      <dgm:t>
        <a:bodyPr/>
        <a:lstStyle/>
        <a:p>
          <a:r>
            <a:rPr lang="es-CO" b="1" dirty="0"/>
            <a:t>Los actores que participan en la formulación de los planes de desarrollo Local</a:t>
          </a:r>
          <a:r>
            <a:rPr lang="es-CO" dirty="0"/>
            <a:t>: discrepancias en términos de experiencia, conocimientos e intereses. </a:t>
          </a:r>
          <a:endParaRPr lang="en-US" dirty="0"/>
        </a:p>
      </dgm:t>
    </dgm:pt>
    <dgm:pt modelId="{36A37FA8-6472-4529-B8D6-ADA98818A508}" type="parTrans" cxnId="{83B244DA-B698-40D5-BFB4-FE45A0D3B832}">
      <dgm:prSet/>
      <dgm:spPr/>
      <dgm:t>
        <a:bodyPr/>
        <a:lstStyle/>
        <a:p>
          <a:endParaRPr lang="en-US"/>
        </a:p>
      </dgm:t>
    </dgm:pt>
    <dgm:pt modelId="{E1229F18-F46B-4D84-A5D3-0A98DE6068A0}" type="sibTrans" cxnId="{83B244DA-B698-40D5-BFB4-FE45A0D3B832}">
      <dgm:prSet/>
      <dgm:spPr/>
      <dgm:t>
        <a:bodyPr/>
        <a:lstStyle/>
        <a:p>
          <a:endParaRPr lang="en-US"/>
        </a:p>
      </dgm:t>
    </dgm:pt>
    <dgm:pt modelId="{348443E3-D927-465C-8E27-D6579B535068}">
      <dgm:prSet/>
      <dgm:spPr/>
      <dgm:t>
        <a:bodyPr/>
        <a:lstStyle/>
        <a:p>
          <a:r>
            <a:rPr lang="es-CO" b="1" dirty="0"/>
            <a:t>Las estrategias de identificación y selección de iniciativas ciudadanas:</a:t>
          </a:r>
          <a:r>
            <a:rPr lang="es-CO" dirty="0"/>
            <a:t> Los EC como único mecanismo de identificación de problemáticas, necesidades y preferencias ciudadanas, dejando de lado otras alternativas.</a:t>
          </a:r>
          <a:endParaRPr lang="en-US" dirty="0"/>
        </a:p>
      </dgm:t>
    </dgm:pt>
    <dgm:pt modelId="{963DAAE0-8415-4AFE-A038-87A0D524F98E}" type="parTrans" cxnId="{6BB8E3BA-9BE1-49B7-BC86-2DCA4748D079}">
      <dgm:prSet/>
      <dgm:spPr/>
      <dgm:t>
        <a:bodyPr/>
        <a:lstStyle/>
        <a:p>
          <a:endParaRPr lang="en-US"/>
        </a:p>
      </dgm:t>
    </dgm:pt>
    <dgm:pt modelId="{F5E7E3EF-C8E2-4FEE-BE40-3AB4D220FCF2}" type="sibTrans" cxnId="{6BB8E3BA-9BE1-49B7-BC86-2DCA4748D079}">
      <dgm:prSet/>
      <dgm:spPr/>
      <dgm:t>
        <a:bodyPr/>
        <a:lstStyle/>
        <a:p>
          <a:endParaRPr lang="en-US"/>
        </a:p>
      </dgm:t>
    </dgm:pt>
    <dgm:pt modelId="{B2AD4A52-4D60-4491-897E-040B5A9B24F0}" type="pres">
      <dgm:prSet presAssocID="{AC94C63D-06EE-45CC-9F59-1D3F5269392E}" presName="outerComposite" presStyleCnt="0">
        <dgm:presLayoutVars>
          <dgm:chMax val="5"/>
          <dgm:dir/>
          <dgm:resizeHandles val="exact"/>
        </dgm:presLayoutVars>
      </dgm:prSet>
      <dgm:spPr/>
      <dgm:t>
        <a:bodyPr/>
        <a:lstStyle/>
        <a:p>
          <a:endParaRPr lang="es-CO"/>
        </a:p>
      </dgm:t>
    </dgm:pt>
    <dgm:pt modelId="{3963BE71-71EC-4F15-B412-226806486FDA}" type="pres">
      <dgm:prSet presAssocID="{AC94C63D-06EE-45CC-9F59-1D3F5269392E}" presName="dummyMaxCanvas" presStyleCnt="0">
        <dgm:presLayoutVars/>
      </dgm:prSet>
      <dgm:spPr/>
    </dgm:pt>
    <dgm:pt modelId="{C3A8B5C9-6175-4234-963A-4EAFC2C15B5F}" type="pres">
      <dgm:prSet presAssocID="{AC94C63D-06EE-45CC-9F59-1D3F5269392E}" presName="ThreeNodes_1" presStyleLbl="node1" presStyleIdx="0" presStyleCnt="3">
        <dgm:presLayoutVars>
          <dgm:bulletEnabled val="1"/>
        </dgm:presLayoutVars>
      </dgm:prSet>
      <dgm:spPr/>
      <dgm:t>
        <a:bodyPr/>
        <a:lstStyle/>
        <a:p>
          <a:endParaRPr lang="es-CO"/>
        </a:p>
      </dgm:t>
    </dgm:pt>
    <dgm:pt modelId="{24285052-A0A7-439B-95DC-0334F8694ED4}" type="pres">
      <dgm:prSet presAssocID="{AC94C63D-06EE-45CC-9F59-1D3F5269392E}" presName="ThreeNodes_2" presStyleLbl="node1" presStyleIdx="1" presStyleCnt="3">
        <dgm:presLayoutVars>
          <dgm:bulletEnabled val="1"/>
        </dgm:presLayoutVars>
      </dgm:prSet>
      <dgm:spPr/>
      <dgm:t>
        <a:bodyPr/>
        <a:lstStyle/>
        <a:p>
          <a:endParaRPr lang="es-CO"/>
        </a:p>
      </dgm:t>
    </dgm:pt>
    <dgm:pt modelId="{065BBAD3-66B0-4BDB-8229-813B922D7DAD}" type="pres">
      <dgm:prSet presAssocID="{AC94C63D-06EE-45CC-9F59-1D3F5269392E}" presName="ThreeNodes_3" presStyleLbl="node1" presStyleIdx="2" presStyleCnt="3">
        <dgm:presLayoutVars>
          <dgm:bulletEnabled val="1"/>
        </dgm:presLayoutVars>
      </dgm:prSet>
      <dgm:spPr/>
      <dgm:t>
        <a:bodyPr/>
        <a:lstStyle/>
        <a:p>
          <a:endParaRPr lang="es-CO"/>
        </a:p>
      </dgm:t>
    </dgm:pt>
    <dgm:pt modelId="{840A650B-AE1C-4D37-98E1-3DC2C412A4B4}" type="pres">
      <dgm:prSet presAssocID="{AC94C63D-06EE-45CC-9F59-1D3F5269392E}" presName="ThreeConn_1-2" presStyleLbl="fgAccFollowNode1" presStyleIdx="0" presStyleCnt="2">
        <dgm:presLayoutVars>
          <dgm:bulletEnabled val="1"/>
        </dgm:presLayoutVars>
      </dgm:prSet>
      <dgm:spPr/>
      <dgm:t>
        <a:bodyPr/>
        <a:lstStyle/>
        <a:p>
          <a:endParaRPr lang="es-CO"/>
        </a:p>
      </dgm:t>
    </dgm:pt>
    <dgm:pt modelId="{B5121A9A-7E6F-4CC1-BFFA-E019332C5932}" type="pres">
      <dgm:prSet presAssocID="{AC94C63D-06EE-45CC-9F59-1D3F5269392E}" presName="ThreeConn_2-3" presStyleLbl="fgAccFollowNode1" presStyleIdx="1" presStyleCnt="2">
        <dgm:presLayoutVars>
          <dgm:bulletEnabled val="1"/>
        </dgm:presLayoutVars>
      </dgm:prSet>
      <dgm:spPr/>
      <dgm:t>
        <a:bodyPr/>
        <a:lstStyle/>
        <a:p>
          <a:endParaRPr lang="es-CO"/>
        </a:p>
      </dgm:t>
    </dgm:pt>
    <dgm:pt modelId="{5C8DA382-7150-46F0-8EFC-10D4DCC7B2C5}" type="pres">
      <dgm:prSet presAssocID="{AC94C63D-06EE-45CC-9F59-1D3F5269392E}" presName="ThreeNodes_1_text" presStyleLbl="node1" presStyleIdx="2" presStyleCnt="3">
        <dgm:presLayoutVars>
          <dgm:bulletEnabled val="1"/>
        </dgm:presLayoutVars>
      </dgm:prSet>
      <dgm:spPr/>
      <dgm:t>
        <a:bodyPr/>
        <a:lstStyle/>
        <a:p>
          <a:endParaRPr lang="es-CO"/>
        </a:p>
      </dgm:t>
    </dgm:pt>
    <dgm:pt modelId="{9725E368-960C-4B45-B588-8D538FED020A}" type="pres">
      <dgm:prSet presAssocID="{AC94C63D-06EE-45CC-9F59-1D3F5269392E}" presName="ThreeNodes_2_text" presStyleLbl="node1" presStyleIdx="2" presStyleCnt="3">
        <dgm:presLayoutVars>
          <dgm:bulletEnabled val="1"/>
        </dgm:presLayoutVars>
      </dgm:prSet>
      <dgm:spPr/>
      <dgm:t>
        <a:bodyPr/>
        <a:lstStyle/>
        <a:p>
          <a:endParaRPr lang="es-CO"/>
        </a:p>
      </dgm:t>
    </dgm:pt>
    <dgm:pt modelId="{960B70E0-027C-42EB-ABF0-4BB7591940AB}" type="pres">
      <dgm:prSet presAssocID="{AC94C63D-06EE-45CC-9F59-1D3F5269392E}" presName="ThreeNodes_3_text" presStyleLbl="node1" presStyleIdx="2" presStyleCnt="3">
        <dgm:presLayoutVars>
          <dgm:bulletEnabled val="1"/>
        </dgm:presLayoutVars>
      </dgm:prSet>
      <dgm:spPr/>
      <dgm:t>
        <a:bodyPr/>
        <a:lstStyle/>
        <a:p>
          <a:endParaRPr lang="es-CO"/>
        </a:p>
      </dgm:t>
    </dgm:pt>
  </dgm:ptLst>
  <dgm:cxnLst>
    <dgm:cxn modelId="{6C9543E9-9E3F-4F9A-B39E-58474893A3AA}" type="presOf" srcId="{AC94C63D-06EE-45CC-9F59-1D3F5269392E}" destId="{B2AD4A52-4D60-4491-897E-040B5A9B24F0}" srcOrd="0" destOrd="0" presId="urn:microsoft.com/office/officeart/2005/8/layout/vProcess5"/>
    <dgm:cxn modelId="{83B244DA-B698-40D5-BFB4-FE45A0D3B832}" srcId="{AC94C63D-06EE-45CC-9F59-1D3F5269392E}" destId="{35951389-986D-4E3F-9435-B0D707B0AE20}" srcOrd="1" destOrd="0" parTransId="{36A37FA8-6472-4529-B8D6-ADA98818A508}" sibTransId="{E1229F18-F46B-4D84-A5D3-0A98DE6068A0}"/>
    <dgm:cxn modelId="{E11E02BE-B47A-46A0-80DD-BFBDEE8C2CA8}" type="presOf" srcId="{348443E3-D927-465C-8E27-D6579B535068}" destId="{065BBAD3-66B0-4BDB-8229-813B922D7DAD}" srcOrd="0" destOrd="0" presId="urn:microsoft.com/office/officeart/2005/8/layout/vProcess5"/>
    <dgm:cxn modelId="{31AD2E94-BD16-41B0-AADC-770D034F5A9E}" type="presOf" srcId="{35951389-986D-4E3F-9435-B0D707B0AE20}" destId="{9725E368-960C-4B45-B588-8D538FED020A}" srcOrd="1" destOrd="0" presId="urn:microsoft.com/office/officeart/2005/8/layout/vProcess5"/>
    <dgm:cxn modelId="{2DDFE94E-E9DA-49D2-970E-B0177A060650}" type="presOf" srcId="{9C383301-AE8A-41F4-9347-538F11898472}" destId="{C3A8B5C9-6175-4234-963A-4EAFC2C15B5F}" srcOrd="0" destOrd="0" presId="urn:microsoft.com/office/officeart/2005/8/layout/vProcess5"/>
    <dgm:cxn modelId="{E1B6A1A8-3268-4B3B-B2C2-B62B5E6C7C86}" type="presOf" srcId="{E1229F18-F46B-4D84-A5D3-0A98DE6068A0}" destId="{B5121A9A-7E6F-4CC1-BFFA-E019332C5932}" srcOrd="0" destOrd="0" presId="urn:microsoft.com/office/officeart/2005/8/layout/vProcess5"/>
    <dgm:cxn modelId="{8E1A2F25-E02D-4DFB-902E-198CB4955E0C}" type="presOf" srcId="{348443E3-D927-465C-8E27-D6579B535068}" destId="{960B70E0-027C-42EB-ABF0-4BB7591940AB}" srcOrd="1" destOrd="0" presId="urn:microsoft.com/office/officeart/2005/8/layout/vProcess5"/>
    <dgm:cxn modelId="{017F5F99-2628-4B0E-A18C-38DD77BD3CA5}" srcId="{AC94C63D-06EE-45CC-9F59-1D3F5269392E}" destId="{9C383301-AE8A-41F4-9347-538F11898472}" srcOrd="0" destOrd="0" parTransId="{EE381E86-2817-4488-A72F-888D56A45A87}" sibTransId="{1D138FC8-0DE8-4E63-B1CC-5364FEECED0E}"/>
    <dgm:cxn modelId="{B0EE9C48-26F9-42F5-AEFF-772C9FBE010F}" type="presOf" srcId="{9C383301-AE8A-41F4-9347-538F11898472}" destId="{5C8DA382-7150-46F0-8EFC-10D4DCC7B2C5}" srcOrd="1" destOrd="0" presId="urn:microsoft.com/office/officeart/2005/8/layout/vProcess5"/>
    <dgm:cxn modelId="{DB2204F4-185C-4BF5-8DBD-011375BE4992}" type="presOf" srcId="{35951389-986D-4E3F-9435-B0D707B0AE20}" destId="{24285052-A0A7-439B-95DC-0334F8694ED4}" srcOrd="0" destOrd="0" presId="urn:microsoft.com/office/officeart/2005/8/layout/vProcess5"/>
    <dgm:cxn modelId="{48385F6C-74A4-4024-935B-D3655CF6994D}" type="presOf" srcId="{1D138FC8-0DE8-4E63-B1CC-5364FEECED0E}" destId="{840A650B-AE1C-4D37-98E1-3DC2C412A4B4}" srcOrd="0" destOrd="0" presId="urn:microsoft.com/office/officeart/2005/8/layout/vProcess5"/>
    <dgm:cxn modelId="{6BB8E3BA-9BE1-49B7-BC86-2DCA4748D079}" srcId="{AC94C63D-06EE-45CC-9F59-1D3F5269392E}" destId="{348443E3-D927-465C-8E27-D6579B535068}" srcOrd="2" destOrd="0" parTransId="{963DAAE0-8415-4AFE-A038-87A0D524F98E}" sibTransId="{F5E7E3EF-C8E2-4FEE-BE40-3AB4D220FCF2}"/>
    <dgm:cxn modelId="{4C697C7C-C35B-4C00-B374-43E759DB1D2C}" type="presParOf" srcId="{B2AD4A52-4D60-4491-897E-040B5A9B24F0}" destId="{3963BE71-71EC-4F15-B412-226806486FDA}" srcOrd="0" destOrd="0" presId="urn:microsoft.com/office/officeart/2005/8/layout/vProcess5"/>
    <dgm:cxn modelId="{2FC87E12-B095-4FAB-87E3-4766A3AD2E80}" type="presParOf" srcId="{B2AD4A52-4D60-4491-897E-040B5A9B24F0}" destId="{C3A8B5C9-6175-4234-963A-4EAFC2C15B5F}" srcOrd="1" destOrd="0" presId="urn:microsoft.com/office/officeart/2005/8/layout/vProcess5"/>
    <dgm:cxn modelId="{6A3B4B83-9C40-4EF9-A42D-A6605C75BEE6}" type="presParOf" srcId="{B2AD4A52-4D60-4491-897E-040B5A9B24F0}" destId="{24285052-A0A7-439B-95DC-0334F8694ED4}" srcOrd="2" destOrd="0" presId="urn:microsoft.com/office/officeart/2005/8/layout/vProcess5"/>
    <dgm:cxn modelId="{A06CD695-45D2-4A87-B9EA-5A12FE8C33EE}" type="presParOf" srcId="{B2AD4A52-4D60-4491-897E-040B5A9B24F0}" destId="{065BBAD3-66B0-4BDB-8229-813B922D7DAD}" srcOrd="3" destOrd="0" presId="urn:microsoft.com/office/officeart/2005/8/layout/vProcess5"/>
    <dgm:cxn modelId="{3980133F-ED96-4C40-9C8D-43A1F640C556}" type="presParOf" srcId="{B2AD4A52-4D60-4491-897E-040B5A9B24F0}" destId="{840A650B-AE1C-4D37-98E1-3DC2C412A4B4}" srcOrd="4" destOrd="0" presId="urn:microsoft.com/office/officeart/2005/8/layout/vProcess5"/>
    <dgm:cxn modelId="{19BBF916-0B85-4385-8C4B-B87FC3A90F39}" type="presParOf" srcId="{B2AD4A52-4D60-4491-897E-040B5A9B24F0}" destId="{B5121A9A-7E6F-4CC1-BFFA-E019332C5932}" srcOrd="5" destOrd="0" presId="urn:microsoft.com/office/officeart/2005/8/layout/vProcess5"/>
    <dgm:cxn modelId="{2411176C-3476-4F76-B56E-421615894B71}" type="presParOf" srcId="{B2AD4A52-4D60-4491-897E-040B5A9B24F0}" destId="{5C8DA382-7150-46F0-8EFC-10D4DCC7B2C5}" srcOrd="6" destOrd="0" presId="urn:microsoft.com/office/officeart/2005/8/layout/vProcess5"/>
    <dgm:cxn modelId="{F141AE42-CF5B-44D2-886A-B6ABD260F550}" type="presParOf" srcId="{B2AD4A52-4D60-4491-897E-040B5A9B24F0}" destId="{9725E368-960C-4B45-B588-8D538FED020A}" srcOrd="7" destOrd="0" presId="urn:microsoft.com/office/officeart/2005/8/layout/vProcess5"/>
    <dgm:cxn modelId="{CFA17B33-78EE-4D9B-A753-960BAE605D65}" type="presParOf" srcId="{B2AD4A52-4D60-4491-897E-040B5A9B24F0}" destId="{960B70E0-027C-42EB-ABF0-4BB7591940A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9AAEE-4277-420E-89CE-99AED5752E0D}"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1CDB501D-1D69-43D6-BD28-313B77C18DB3}">
      <dgm:prSet/>
      <dgm:spPr/>
      <dgm:t>
        <a:bodyPr/>
        <a:lstStyle/>
        <a:p>
          <a:r>
            <a:rPr lang="es-CO" b="1" dirty="0"/>
            <a:t>Los tiempos de la planeación: </a:t>
          </a:r>
          <a:endParaRPr lang="en-US" dirty="0"/>
        </a:p>
      </dgm:t>
    </dgm:pt>
    <dgm:pt modelId="{D71F073C-DC5D-42FB-AE1B-9360BF5FAB60}" type="parTrans" cxnId="{8F83443A-D7BE-4A9B-A0D5-593AF7186A3B}">
      <dgm:prSet/>
      <dgm:spPr/>
      <dgm:t>
        <a:bodyPr/>
        <a:lstStyle/>
        <a:p>
          <a:endParaRPr lang="en-US"/>
        </a:p>
      </dgm:t>
    </dgm:pt>
    <dgm:pt modelId="{D5115097-1929-41B6-84C6-B650C75C88B3}" type="sibTrans" cxnId="{8F83443A-D7BE-4A9B-A0D5-593AF7186A3B}">
      <dgm:prSet/>
      <dgm:spPr/>
      <dgm:t>
        <a:bodyPr/>
        <a:lstStyle/>
        <a:p>
          <a:endParaRPr lang="en-US"/>
        </a:p>
      </dgm:t>
    </dgm:pt>
    <dgm:pt modelId="{82AA80E0-5EA7-4F37-B9EE-E6E1AE1B741C}">
      <dgm:prSet/>
      <dgm:spPr/>
      <dgm:t>
        <a:bodyPr/>
        <a:lstStyle/>
        <a:p>
          <a:r>
            <a:rPr lang="es-CO"/>
            <a:t>la formulación de los Planes de Desarrollo Local se realiza al mismo tiempo que el Plan de Desarrollo Distrital está en proceso de diseño, lo cual sucede durante el primer semestre del primer año de gobierno del Alcalde Mayor.</a:t>
          </a:r>
          <a:endParaRPr lang="en-US"/>
        </a:p>
      </dgm:t>
    </dgm:pt>
    <dgm:pt modelId="{2E3FC25D-8288-4BAC-AA93-0DAB2361DF25}" type="parTrans" cxnId="{4FAE8532-E36B-40C6-8456-ED3C3D59EF8F}">
      <dgm:prSet/>
      <dgm:spPr/>
      <dgm:t>
        <a:bodyPr/>
        <a:lstStyle/>
        <a:p>
          <a:endParaRPr lang="en-US"/>
        </a:p>
      </dgm:t>
    </dgm:pt>
    <dgm:pt modelId="{0D1722C5-85D6-4077-8AB4-EC8EC2502F45}" type="sibTrans" cxnId="{4FAE8532-E36B-40C6-8456-ED3C3D59EF8F}">
      <dgm:prSet/>
      <dgm:spPr/>
      <dgm:t>
        <a:bodyPr/>
        <a:lstStyle/>
        <a:p>
          <a:endParaRPr lang="en-US"/>
        </a:p>
      </dgm:t>
    </dgm:pt>
    <dgm:pt modelId="{96E09674-337F-427D-92F7-87A30C731D0D}">
      <dgm:prSet/>
      <dgm:spPr/>
      <dgm:t>
        <a:bodyPr/>
        <a:lstStyle/>
        <a:p>
          <a:r>
            <a:rPr lang="es-CO"/>
            <a:t>las localidades deben comenzar los ejercicios de participación ciudadana utilizando un borrador del Plan de Desarrollo Distrital y una vez aprobado éste, deberán ajustar los avances que han realizado a nivel local con el plan definitivo aprobado por el Concejo Distrital</a:t>
          </a:r>
          <a:endParaRPr lang="en-US"/>
        </a:p>
      </dgm:t>
    </dgm:pt>
    <dgm:pt modelId="{52E58FB6-10FC-43A0-ABB0-67CFD993E2CA}" type="parTrans" cxnId="{D0BC9B64-0DE6-4ADC-9DAC-776CDA84BD1A}">
      <dgm:prSet/>
      <dgm:spPr/>
      <dgm:t>
        <a:bodyPr/>
        <a:lstStyle/>
        <a:p>
          <a:endParaRPr lang="en-US"/>
        </a:p>
      </dgm:t>
    </dgm:pt>
    <dgm:pt modelId="{32DBF8B4-2FEA-41CD-B1D2-6C78A523CDD8}" type="sibTrans" cxnId="{D0BC9B64-0DE6-4ADC-9DAC-776CDA84BD1A}">
      <dgm:prSet/>
      <dgm:spPr/>
      <dgm:t>
        <a:bodyPr/>
        <a:lstStyle/>
        <a:p>
          <a:endParaRPr lang="en-US"/>
        </a:p>
      </dgm:t>
    </dgm:pt>
    <dgm:pt modelId="{B074CACF-C89D-44CF-AC65-FE7BB9ED79EF}" type="pres">
      <dgm:prSet presAssocID="{6DD9AAEE-4277-420E-89CE-99AED5752E0D}" presName="vert0" presStyleCnt="0">
        <dgm:presLayoutVars>
          <dgm:dir/>
          <dgm:animOne val="branch"/>
          <dgm:animLvl val="lvl"/>
        </dgm:presLayoutVars>
      </dgm:prSet>
      <dgm:spPr/>
      <dgm:t>
        <a:bodyPr/>
        <a:lstStyle/>
        <a:p>
          <a:endParaRPr lang="es-CO"/>
        </a:p>
      </dgm:t>
    </dgm:pt>
    <dgm:pt modelId="{887DCBB8-2D61-4B90-B22A-7A3A97B8F4BA}" type="pres">
      <dgm:prSet presAssocID="{1CDB501D-1D69-43D6-BD28-313B77C18DB3}" presName="thickLine" presStyleLbl="alignNode1" presStyleIdx="0" presStyleCnt="1"/>
      <dgm:spPr/>
    </dgm:pt>
    <dgm:pt modelId="{E401A91F-16BB-4DF7-8C9C-9CB286F02FC4}" type="pres">
      <dgm:prSet presAssocID="{1CDB501D-1D69-43D6-BD28-313B77C18DB3}" presName="horz1" presStyleCnt="0"/>
      <dgm:spPr/>
    </dgm:pt>
    <dgm:pt modelId="{AE216A97-1797-40C2-9BAD-CE69A5BC804F}" type="pres">
      <dgm:prSet presAssocID="{1CDB501D-1D69-43D6-BD28-313B77C18DB3}" presName="tx1" presStyleLbl="revTx" presStyleIdx="0" presStyleCnt="3"/>
      <dgm:spPr/>
      <dgm:t>
        <a:bodyPr/>
        <a:lstStyle/>
        <a:p>
          <a:endParaRPr lang="es-CO"/>
        </a:p>
      </dgm:t>
    </dgm:pt>
    <dgm:pt modelId="{AF77310D-2895-44E0-A2C8-800D26F4F2E7}" type="pres">
      <dgm:prSet presAssocID="{1CDB501D-1D69-43D6-BD28-313B77C18DB3}" presName="vert1" presStyleCnt="0"/>
      <dgm:spPr/>
    </dgm:pt>
    <dgm:pt modelId="{9BA714B1-7407-434C-B2C3-AD5EDC1328BD}" type="pres">
      <dgm:prSet presAssocID="{82AA80E0-5EA7-4F37-B9EE-E6E1AE1B741C}" presName="vertSpace2a" presStyleCnt="0"/>
      <dgm:spPr/>
    </dgm:pt>
    <dgm:pt modelId="{3B69E773-CA16-4098-85C7-30571B1F0962}" type="pres">
      <dgm:prSet presAssocID="{82AA80E0-5EA7-4F37-B9EE-E6E1AE1B741C}" presName="horz2" presStyleCnt="0"/>
      <dgm:spPr/>
    </dgm:pt>
    <dgm:pt modelId="{3BFC58AF-C320-4D80-99BF-6A39135A73F8}" type="pres">
      <dgm:prSet presAssocID="{82AA80E0-5EA7-4F37-B9EE-E6E1AE1B741C}" presName="horzSpace2" presStyleCnt="0"/>
      <dgm:spPr/>
    </dgm:pt>
    <dgm:pt modelId="{EAC330C1-5C8C-4F3E-A77F-57BBF7CDEC8A}" type="pres">
      <dgm:prSet presAssocID="{82AA80E0-5EA7-4F37-B9EE-E6E1AE1B741C}" presName="tx2" presStyleLbl="revTx" presStyleIdx="1" presStyleCnt="3"/>
      <dgm:spPr/>
      <dgm:t>
        <a:bodyPr/>
        <a:lstStyle/>
        <a:p>
          <a:endParaRPr lang="es-CO"/>
        </a:p>
      </dgm:t>
    </dgm:pt>
    <dgm:pt modelId="{7C744345-EB40-4F3F-8B47-B0DED9E7B8F6}" type="pres">
      <dgm:prSet presAssocID="{82AA80E0-5EA7-4F37-B9EE-E6E1AE1B741C}" presName="vert2" presStyleCnt="0"/>
      <dgm:spPr/>
    </dgm:pt>
    <dgm:pt modelId="{62AD0ED9-25A5-4DD5-8FC4-765372D67BBA}" type="pres">
      <dgm:prSet presAssocID="{82AA80E0-5EA7-4F37-B9EE-E6E1AE1B741C}" presName="thinLine2b" presStyleLbl="callout" presStyleIdx="0" presStyleCnt="2"/>
      <dgm:spPr/>
    </dgm:pt>
    <dgm:pt modelId="{5A22F876-4C63-46E2-9037-D117DA18C0DE}" type="pres">
      <dgm:prSet presAssocID="{82AA80E0-5EA7-4F37-B9EE-E6E1AE1B741C}" presName="vertSpace2b" presStyleCnt="0"/>
      <dgm:spPr/>
    </dgm:pt>
    <dgm:pt modelId="{99A6EF83-A9D6-4125-AEB8-8436A08FF3BA}" type="pres">
      <dgm:prSet presAssocID="{96E09674-337F-427D-92F7-87A30C731D0D}" presName="horz2" presStyleCnt="0"/>
      <dgm:spPr/>
    </dgm:pt>
    <dgm:pt modelId="{01DAE33E-9167-49CF-BB11-63A0025FFEB9}" type="pres">
      <dgm:prSet presAssocID="{96E09674-337F-427D-92F7-87A30C731D0D}" presName="horzSpace2" presStyleCnt="0"/>
      <dgm:spPr/>
    </dgm:pt>
    <dgm:pt modelId="{FA8C67A3-689C-4B4D-B4A8-AC909FBFE4FB}" type="pres">
      <dgm:prSet presAssocID="{96E09674-337F-427D-92F7-87A30C731D0D}" presName="tx2" presStyleLbl="revTx" presStyleIdx="2" presStyleCnt="3"/>
      <dgm:spPr/>
      <dgm:t>
        <a:bodyPr/>
        <a:lstStyle/>
        <a:p>
          <a:endParaRPr lang="es-CO"/>
        </a:p>
      </dgm:t>
    </dgm:pt>
    <dgm:pt modelId="{0FE816B3-7A90-4CF8-8B33-697EE7BA60A5}" type="pres">
      <dgm:prSet presAssocID="{96E09674-337F-427D-92F7-87A30C731D0D}" presName="vert2" presStyleCnt="0"/>
      <dgm:spPr/>
    </dgm:pt>
    <dgm:pt modelId="{EF287764-29B5-48AE-99A9-39FFF7B03DE0}" type="pres">
      <dgm:prSet presAssocID="{96E09674-337F-427D-92F7-87A30C731D0D}" presName="thinLine2b" presStyleLbl="callout" presStyleIdx="1" presStyleCnt="2"/>
      <dgm:spPr/>
    </dgm:pt>
    <dgm:pt modelId="{AC7337B3-4010-47EA-ACC1-A20E7FB8F0B1}" type="pres">
      <dgm:prSet presAssocID="{96E09674-337F-427D-92F7-87A30C731D0D}" presName="vertSpace2b" presStyleCnt="0"/>
      <dgm:spPr/>
    </dgm:pt>
  </dgm:ptLst>
  <dgm:cxnLst>
    <dgm:cxn modelId="{F0ACE16B-594B-4F68-9476-A23AB2024D3D}" type="presOf" srcId="{82AA80E0-5EA7-4F37-B9EE-E6E1AE1B741C}" destId="{EAC330C1-5C8C-4F3E-A77F-57BBF7CDEC8A}" srcOrd="0" destOrd="0" presId="urn:microsoft.com/office/officeart/2008/layout/LinedList"/>
    <dgm:cxn modelId="{4FAE8532-E36B-40C6-8456-ED3C3D59EF8F}" srcId="{1CDB501D-1D69-43D6-BD28-313B77C18DB3}" destId="{82AA80E0-5EA7-4F37-B9EE-E6E1AE1B741C}" srcOrd="0" destOrd="0" parTransId="{2E3FC25D-8288-4BAC-AA93-0DAB2361DF25}" sibTransId="{0D1722C5-85D6-4077-8AB4-EC8EC2502F45}"/>
    <dgm:cxn modelId="{74EC0A4F-BB31-4F7D-AA54-C4A9BD8E7AE0}" type="presOf" srcId="{96E09674-337F-427D-92F7-87A30C731D0D}" destId="{FA8C67A3-689C-4B4D-B4A8-AC909FBFE4FB}" srcOrd="0" destOrd="0" presId="urn:microsoft.com/office/officeart/2008/layout/LinedList"/>
    <dgm:cxn modelId="{8F83443A-D7BE-4A9B-A0D5-593AF7186A3B}" srcId="{6DD9AAEE-4277-420E-89CE-99AED5752E0D}" destId="{1CDB501D-1D69-43D6-BD28-313B77C18DB3}" srcOrd="0" destOrd="0" parTransId="{D71F073C-DC5D-42FB-AE1B-9360BF5FAB60}" sibTransId="{D5115097-1929-41B6-84C6-B650C75C88B3}"/>
    <dgm:cxn modelId="{B94E1BB5-C069-4CBA-87A2-B2C1DAA55B54}" type="presOf" srcId="{6DD9AAEE-4277-420E-89CE-99AED5752E0D}" destId="{B074CACF-C89D-44CF-AC65-FE7BB9ED79EF}" srcOrd="0" destOrd="0" presId="urn:microsoft.com/office/officeart/2008/layout/LinedList"/>
    <dgm:cxn modelId="{4C27EC62-FAE3-4580-B2E6-FD030FE047B8}" type="presOf" srcId="{1CDB501D-1D69-43D6-BD28-313B77C18DB3}" destId="{AE216A97-1797-40C2-9BAD-CE69A5BC804F}" srcOrd="0" destOrd="0" presId="urn:microsoft.com/office/officeart/2008/layout/LinedList"/>
    <dgm:cxn modelId="{D0BC9B64-0DE6-4ADC-9DAC-776CDA84BD1A}" srcId="{1CDB501D-1D69-43D6-BD28-313B77C18DB3}" destId="{96E09674-337F-427D-92F7-87A30C731D0D}" srcOrd="1" destOrd="0" parTransId="{52E58FB6-10FC-43A0-ABB0-67CFD993E2CA}" sibTransId="{32DBF8B4-2FEA-41CD-B1D2-6C78A523CDD8}"/>
    <dgm:cxn modelId="{56777A3B-07E2-4175-BF2B-6A7752C3AE8F}" type="presParOf" srcId="{B074CACF-C89D-44CF-AC65-FE7BB9ED79EF}" destId="{887DCBB8-2D61-4B90-B22A-7A3A97B8F4BA}" srcOrd="0" destOrd="0" presId="urn:microsoft.com/office/officeart/2008/layout/LinedList"/>
    <dgm:cxn modelId="{8BA1FAAA-C782-4FD1-9AAE-5968B02340AD}" type="presParOf" srcId="{B074CACF-C89D-44CF-AC65-FE7BB9ED79EF}" destId="{E401A91F-16BB-4DF7-8C9C-9CB286F02FC4}" srcOrd="1" destOrd="0" presId="urn:microsoft.com/office/officeart/2008/layout/LinedList"/>
    <dgm:cxn modelId="{802A6D56-CAD2-48D0-96AB-B30A77B257A1}" type="presParOf" srcId="{E401A91F-16BB-4DF7-8C9C-9CB286F02FC4}" destId="{AE216A97-1797-40C2-9BAD-CE69A5BC804F}" srcOrd="0" destOrd="0" presId="urn:microsoft.com/office/officeart/2008/layout/LinedList"/>
    <dgm:cxn modelId="{E2AA107C-F669-444D-9C86-340765C6474D}" type="presParOf" srcId="{E401A91F-16BB-4DF7-8C9C-9CB286F02FC4}" destId="{AF77310D-2895-44E0-A2C8-800D26F4F2E7}" srcOrd="1" destOrd="0" presId="urn:microsoft.com/office/officeart/2008/layout/LinedList"/>
    <dgm:cxn modelId="{C161AE10-001B-44D9-A027-4F3CB8F81834}" type="presParOf" srcId="{AF77310D-2895-44E0-A2C8-800D26F4F2E7}" destId="{9BA714B1-7407-434C-B2C3-AD5EDC1328BD}" srcOrd="0" destOrd="0" presId="urn:microsoft.com/office/officeart/2008/layout/LinedList"/>
    <dgm:cxn modelId="{272A31C5-3BB8-4316-8761-4C2A9BABFFB6}" type="presParOf" srcId="{AF77310D-2895-44E0-A2C8-800D26F4F2E7}" destId="{3B69E773-CA16-4098-85C7-30571B1F0962}" srcOrd="1" destOrd="0" presId="urn:microsoft.com/office/officeart/2008/layout/LinedList"/>
    <dgm:cxn modelId="{4B451331-5DE6-4B46-99FD-E5BB0C848C0E}" type="presParOf" srcId="{3B69E773-CA16-4098-85C7-30571B1F0962}" destId="{3BFC58AF-C320-4D80-99BF-6A39135A73F8}" srcOrd="0" destOrd="0" presId="urn:microsoft.com/office/officeart/2008/layout/LinedList"/>
    <dgm:cxn modelId="{794EEE86-D6FD-4178-A652-688EA2B34220}" type="presParOf" srcId="{3B69E773-CA16-4098-85C7-30571B1F0962}" destId="{EAC330C1-5C8C-4F3E-A77F-57BBF7CDEC8A}" srcOrd="1" destOrd="0" presId="urn:microsoft.com/office/officeart/2008/layout/LinedList"/>
    <dgm:cxn modelId="{10D2E63D-30CC-444A-A3A9-38A94988A671}" type="presParOf" srcId="{3B69E773-CA16-4098-85C7-30571B1F0962}" destId="{7C744345-EB40-4F3F-8B47-B0DED9E7B8F6}" srcOrd="2" destOrd="0" presId="urn:microsoft.com/office/officeart/2008/layout/LinedList"/>
    <dgm:cxn modelId="{C2CCBCA6-0227-4670-863A-483967B2098B}" type="presParOf" srcId="{AF77310D-2895-44E0-A2C8-800D26F4F2E7}" destId="{62AD0ED9-25A5-4DD5-8FC4-765372D67BBA}" srcOrd="2" destOrd="0" presId="urn:microsoft.com/office/officeart/2008/layout/LinedList"/>
    <dgm:cxn modelId="{45C5F082-D09A-4A48-9292-FDA017C60C06}" type="presParOf" srcId="{AF77310D-2895-44E0-A2C8-800D26F4F2E7}" destId="{5A22F876-4C63-46E2-9037-D117DA18C0DE}" srcOrd="3" destOrd="0" presId="urn:microsoft.com/office/officeart/2008/layout/LinedList"/>
    <dgm:cxn modelId="{1E92E98E-1D15-4526-9F31-1679F6FE3334}" type="presParOf" srcId="{AF77310D-2895-44E0-A2C8-800D26F4F2E7}" destId="{99A6EF83-A9D6-4125-AEB8-8436A08FF3BA}" srcOrd="4" destOrd="0" presId="urn:microsoft.com/office/officeart/2008/layout/LinedList"/>
    <dgm:cxn modelId="{1DF33190-64F7-4EA3-813E-8D94CCB8DAD0}" type="presParOf" srcId="{99A6EF83-A9D6-4125-AEB8-8436A08FF3BA}" destId="{01DAE33E-9167-49CF-BB11-63A0025FFEB9}" srcOrd="0" destOrd="0" presId="urn:microsoft.com/office/officeart/2008/layout/LinedList"/>
    <dgm:cxn modelId="{4DAC09C0-B819-4B4B-B3B2-D35A64946C01}" type="presParOf" srcId="{99A6EF83-A9D6-4125-AEB8-8436A08FF3BA}" destId="{FA8C67A3-689C-4B4D-B4A8-AC909FBFE4FB}" srcOrd="1" destOrd="0" presId="urn:microsoft.com/office/officeart/2008/layout/LinedList"/>
    <dgm:cxn modelId="{0E30BA3A-5A31-4CEB-8B30-F8544438D2B3}" type="presParOf" srcId="{99A6EF83-A9D6-4125-AEB8-8436A08FF3BA}" destId="{0FE816B3-7A90-4CF8-8B33-697EE7BA60A5}" srcOrd="2" destOrd="0" presId="urn:microsoft.com/office/officeart/2008/layout/LinedList"/>
    <dgm:cxn modelId="{53915F62-4303-4E3E-8835-81588C9883D6}" type="presParOf" srcId="{AF77310D-2895-44E0-A2C8-800D26F4F2E7}" destId="{EF287764-29B5-48AE-99A9-39FFF7B03DE0}" srcOrd="5" destOrd="0" presId="urn:microsoft.com/office/officeart/2008/layout/LinedList"/>
    <dgm:cxn modelId="{35F1274B-3012-4CF2-9A56-D2E3C8909FD9}" type="presParOf" srcId="{AF77310D-2895-44E0-A2C8-800D26F4F2E7}" destId="{AC7337B3-4010-47EA-ACC1-A20E7FB8F0B1}"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F71AB9-5F78-CC46-B7BC-F9991980C853}" type="datetimeFigureOut">
              <a:rPr lang="es-ES" smtClean="0"/>
              <a:t>26/09/2018</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CF4991-39CD-0446-B34C-17C4023E9455}" type="slidenum">
              <a:rPr lang="es-ES" smtClean="0"/>
              <a:t>‹Nº›</a:t>
            </a:fld>
            <a:endParaRPr lang="es-ES" dirty="0"/>
          </a:p>
        </p:txBody>
      </p:sp>
    </p:spTree>
    <p:extLst>
      <p:ext uri="{BB962C8B-B14F-4D97-AF65-F5344CB8AC3E}">
        <p14:creationId xmlns:p14="http://schemas.microsoft.com/office/powerpoint/2010/main" val="334652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63026-9418-463F-8C8D-F01CDDEE8BA5}" type="datetimeFigureOut">
              <a:rPr lang="es-CO" smtClean="0"/>
              <a:t>26/09/2018</a:t>
            </a:fld>
            <a:endParaRPr lang="es-CO" dirty="0"/>
          </a:p>
        </p:txBody>
      </p:sp>
      <p:sp>
        <p:nvSpPr>
          <p:cNvPr id="4" name="3 Marcador de imagen de diapositiva"/>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7901F-F4C9-4F3F-BE7B-5A5A13E916E8}" type="slidenum">
              <a:rPr lang="es-CO" smtClean="0"/>
              <a:t>‹Nº›</a:t>
            </a:fld>
            <a:endParaRPr lang="es-CO" dirty="0"/>
          </a:p>
        </p:txBody>
      </p:sp>
    </p:spTree>
    <p:extLst>
      <p:ext uri="{BB962C8B-B14F-4D97-AF65-F5344CB8AC3E}">
        <p14:creationId xmlns:p14="http://schemas.microsoft.com/office/powerpoint/2010/main" val="51945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29133" y="1476999"/>
            <a:ext cx="7130098" cy="1019150"/>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258255" y="2694259"/>
            <a:ext cx="5871846" cy="1215055"/>
          </a:xfrm>
          <a:prstGeom prst="rect">
            <a:avLst/>
          </a:prstGeo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1" indent="0" algn="ctr">
              <a:buNone/>
              <a:defRPr>
                <a:solidFill>
                  <a:schemeClr val="tx1">
                    <a:tint val="75000"/>
                  </a:schemeClr>
                </a:solidFill>
              </a:defRPr>
            </a:lvl3pPr>
            <a:lvl4pPr marL="1371316" indent="0" algn="ctr">
              <a:buNone/>
              <a:defRPr>
                <a:solidFill>
                  <a:schemeClr val="tx1">
                    <a:tint val="75000"/>
                  </a:schemeClr>
                </a:solidFill>
              </a:defRPr>
            </a:lvl4pPr>
            <a:lvl5pPr marL="1828421" indent="0" algn="ctr">
              <a:buNone/>
              <a:defRPr>
                <a:solidFill>
                  <a:schemeClr val="tx1">
                    <a:tint val="75000"/>
                  </a:schemeClr>
                </a:solidFill>
              </a:defRPr>
            </a:lvl5pPr>
            <a:lvl6pPr marL="2285527" indent="0" algn="ctr">
              <a:buNone/>
              <a:defRPr>
                <a:solidFill>
                  <a:schemeClr val="tx1">
                    <a:tint val="75000"/>
                  </a:schemeClr>
                </a:solidFill>
              </a:defRPr>
            </a:lvl6pPr>
            <a:lvl7pPr marL="2742631" indent="0" algn="ctr">
              <a:buNone/>
              <a:defRPr>
                <a:solidFill>
                  <a:schemeClr val="tx1">
                    <a:tint val="75000"/>
                  </a:schemeClr>
                </a:solidFill>
              </a:defRPr>
            </a:lvl7pPr>
            <a:lvl8pPr marL="3199737" indent="0" algn="ctr">
              <a:buNone/>
              <a:defRPr>
                <a:solidFill>
                  <a:schemeClr val="tx1">
                    <a:tint val="75000"/>
                  </a:schemeClr>
                </a:solidFill>
              </a:defRPr>
            </a:lvl8pPr>
            <a:lvl9pPr marL="3656843"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5" name="Marcador de pie de página 4"/>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011654" y="4406785"/>
            <a:ext cx="1957282" cy="253137"/>
          </a:xfrm>
          <a:prstGeom prst="rect">
            <a:avLst/>
          </a:prstGeom>
        </p:spPr>
        <p:txBody>
          <a:bodyPr/>
          <a:lstStyle>
            <a:lvl1pPr>
              <a:defRPr/>
            </a:lvl1pPr>
          </a:lstStyle>
          <a:p>
            <a:r>
              <a:rPr lang="es-ES" dirty="0"/>
              <a:t>1</a:t>
            </a:r>
          </a:p>
        </p:txBody>
      </p:sp>
    </p:spTree>
    <p:extLst>
      <p:ext uri="{BB962C8B-B14F-4D97-AF65-F5344CB8AC3E}">
        <p14:creationId xmlns:p14="http://schemas.microsoft.com/office/powerpoint/2010/main" val="99506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19425" y="190412"/>
            <a:ext cx="7549515" cy="792427"/>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419425" y="1109399"/>
            <a:ext cx="7549515" cy="313779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5" name="Marcador de pie de página 4"/>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204049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081557" y="190412"/>
            <a:ext cx="1887379" cy="4056787"/>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19420" y="190412"/>
            <a:ext cx="5522330" cy="4056787"/>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5" name="Marcador de pie de página 4"/>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407131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19425" y="190412"/>
            <a:ext cx="7549515" cy="792427"/>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a:xfrm>
            <a:off x="419425" y="1109399"/>
            <a:ext cx="7549515" cy="313779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5" name="Marcador de pie de página 4"/>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67277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62628" y="3055252"/>
            <a:ext cx="7130098" cy="944309"/>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662628" y="2015188"/>
            <a:ext cx="7130098" cy="1040060"/>
          </a:xfrm>
          <a:prstGeom prst="rect">
            <a:avLst/>
          </a:prstGeo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1"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7" indent="0">
              <a:buNone/>
              <a:defRPr sz="1400">
                <a:solidFill>
                  <a:schemeClr val="tx1">
                    <a:tint val="75000"/>
                  </a:schemeClr>
                </a:solidFill>
              </a:defRPr>
            </a:lvl6pPr>
            <a:lvl7pPr marL="2742631" indent="0">
              <a:buNone/>
              <a:defRPr sz="1400">
                <a:solidFill>
                  <a:schemeClr val="tx1">
                    <a:tint val="75000"/>
                  </a:schemeClr>
                </a:solidFill>
              </a:defRPr>
            </a:lvl7pPr>
            <a:lvl8pPr marL="3199737" indent="0">
              <a:buNone/>
              <a:defRPr sz="1400">
                <a:solidFill>
                  <a:schemeClr val="tx1">
                    <a:tint val="75000"/>
                  </a:schemeClr>
                </a:solidFill>
              </a:defRPr>
            </a:lvl8pPr>
            <a:lvl9pPr marL="3656843"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5" name="Marcador de pie de página 4"/>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6" name="Marcador de número de diapositiva 5"/>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355659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19425" y="190412"/>
            <a:ext cx="7549515" cy="792427"/>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19418" y="1109399"/>
            <a:ext cx="3704855" cy="31377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264082" y="1109399"/>
            <a:ext cx="3704855" cy="31377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6" name="Marcador de pie de página 5"/>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370055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19425" y="190412"/>
            <a:ext cx="7549515" cy="792427"/>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19424" y="1064282"/>
            <a:ext cx="3706312" cy="443539"/>
          </a:xfrm>
          <a:prstGeom prst="rect">
            <a:avLst/>
          </a:prstGeom>
        </p:spPr>
        <p:txBody>
          <a:bodyPr anchor="b"/>
          <a:lstStyle>
            <a:lvl1pPr marL="0" indent="0">
              <a:buNone/>
              <a:defRPr sz="2400" b="1"/>
            </a:lvl1pPr>
            <a:lvl2pPr marL="457106" indent="0">
              <a:buNone/>
              <a:defRPr sz="2000" b="1"/>
            </a:lvl2pPr>
            <a:lvl3pPr marL="914211" indent="0">
              <a:buNone/>
              <a:defRPr sz="1800" b="1"/>
            </a:lvl3pPr>
            <a:lvl4pPr marL="1371316" indent="0">
              <a:buNone/>
              <a:defRPr sz="1600" b="1"/>
            </a:lvl4pPr>
            <a:lvl5pPr marL="1828421" indent="0">
              <a:buNone/>
              <a:defRPr sz="1600" b="1"/>
            </a:lvl5pPr>
            <a:lvl6pPr marL="2285527" indent="0">
              <a:buNone/>
              <a:defRPr sz="1600" b="1"/>
            </a:lvl6pPr>
            <a:lvl7pPr marL="2742631" indent="0">
              <a:buNone/>
              <a:defRPr sz="1600" b="1"/>
            </a:lvl7pPr>
            <a:lvl8pPr marL="3199737" indent="0">
              <a:buNone/>
              <a:defRPr sz="1600" b="1"/>
            </a:lvl8pPr>
            <a:lvl9pPr marL="3656843"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19424" y="1507822"/>
            <a:ext cx="3706312" cy="273937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261171" y="1064282"/>
            <a:ext cx="3707768" cy="443539"/>
          </a:xfrm>
          <a:prstGeom prst="rect">
            <a:avLst/>
          </a:prstGeom>
        </p:spPr>
        <p:txBody>
          <a:bodyPr anchor="b"/>
          <a:lstStyle>
            <a:lvl1pPr marL="0" indent="0">
              <a:buNone/>
              <a:defRPr sz="2400" b="1"/>
            </a:lvl1pPr>
            <a:lvl2pPr marL="457106" indent="0">
              <a:buNone/>
              <a:defRPr sz="2000" b="1"/>
            </a:lvl2pPr>
            <a:lvl3pPr marL="914211" indent="0">
              <a:buNone/>
              <a:defRPr sz="1800" b="1"/>
            </a:lvl3pPr>
            <a:lvl4pPr marL="1371316" indent="0">
              <a:buNone/>
              <a:defRPr sz="1600" b="1"/>
            </a:lvl4pPr>
            <a:lvl5pPr marL="1828421" indent="0">
              <a:buNone/>
              <a:defRPr sz="1600" b="1"/>
            </a:lvl5pPr>
            <a:lvl6pPr marL="2285527" indent="0">
              <a:buNone/>
              <a:defRPr sz="1600" b="1"/>
            </a:lvl6pPr>
            <a:lvl7pPr marL="2742631" indent="0">
              <a:buNone/>
              <a:defRPr sz="1600" b="1"/>
            </a:lvl7pPr>
            <a:lvl8pPr marL="3199737" indent="0">
              <a:buNone/>
              <a:defRPr sz="1600" b="1"/>
            </a:lvl8pPr>
            <a:lvl9pPr marL="3656843"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261171" y="1507822"/>
            <a:ext cx="3707768" cy="273937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8" name="Marcador de pie de página 7"/>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9" name="Marcador de número de diapositiva 8"/>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405436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19425" y="190412"/>
            <a:ext cx="7549515" cy="792427"/>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4" name="Marcador de pie de página 3"/>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5" name="Marcador de número de diapositiva 4"/>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20627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3" name="Marcador de pie de página 2"/>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4" name="Marcador de número de diapositiva 3"/>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287196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19422" y="189310"/>
            <a:ext cx="2759710" cy="805635"/>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279614" y="189306"/>
            <a:ext cx="4689320" cy="40578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19422" y="994947"/>
            <a:ext cx="2759710" cy="3252253"/>
          </a:xfrm>
          <a:prstGeom prst="rect">
            <a:avLst/>
          </a:prstGeom>
        </p:spPr>
        <p:txBody>
          <a:bodyPr/>
          <a:lstStyle>
            <a:lvl1pPr marL="0" indent="0">
              <a:buNone/>
              <a:defRPr sz="1400"/>
            </a:lvl1pPr>
            <a:lvl2pPr marL="457106" indent="0">
              <a:buNone/>
              <a:defRPr sz="1100"/>
            </a:lvl2pPr>
            <a:lvl3pPr marL="914211" indent="0">
              <a:buNone/>
              <a:defRPr sz="1000"/>
            </a:lvl3pPr>
            <a:lvl4pPr marL="1371316" indent="0">
              <a:buNone/>
              <a:defRPr sz="900"/>
            </a:lvl4pPr>
            <a:lvl5pPr marL="1828421" indent="0">
              <a:buNone/>
              <a:defRPr sz="900"/>
            </a:lvl5pPr>
            <a:lvl6pPr marL="2285527" indent="0">
              <a:buNone/>
              <a:defRPr sz="900"/>
            </a:lvl6pPr>
            <a:lvl7pPr marL="2742631" indent="0">
              <a:buNone/>
              <a:defRPr sz="900"/>
            </a:lvl7pPr>
            <a:lvl8pPr marL="3199737" indent="0">
              <a:buNone/>
              <a:defRPr sz="900"/>
            </a:lvl8pPr>
            <a:lvl9pPr marL="3656843"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6" name="Marcador de pie de página 5"/>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304217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44180" y="3328194"/>
            <a:ext cx="5033010" cy="392914"/>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644180" y="424830"/>
            <a:ext cx="5033010" cy="2852738"/>
          </a:xfrm>
          <a:prstGeom prst="rect">
            <a:avLst/>
          </a:prstGeom>
        </p:spPr>
        <p:txBody>
          <a:bodyPr/>
          <a:lstStyle>
            <a:lvl1pPr marL="0" indent="0">
              <a:buNone/>
              <a:defRPr sz="3200"/>
            </a:lvl1pPr>
            <a:lvl2pPr marL="457106" indent="0">
              <a:buNone/>
              <a:defRPr sz="2800"/>
            </a:lvl2pPr>
            <a:lvl3pPr marL="914211" indent="0">
              <a:buNone/>
              <a:defRPr sz="2400"/>
            </a:lvl3pPr>
            <a:lvl4pPr marL="1371316" indent="0">
              <a:buNone/>
              <a:defRPr sz="2000"/>
            </a:lvl4pPr>
            <a:lvl5pPr marL="1828421" indent="0">
              <a:buNone/>
              <a:defRPr sz="2000"/>
            </a:lvl5pPr>
            <a:lvl6pPr marL="2285527" indent="0">
              <a:buNone/>
              <a:defRPr sz="2000"/>
            </a:lvl6pPr>
            <a:lvl7pPr marL="2742631" indent="0">
              <a:buNone/>
              <a:defRPr sz="2000"/>
            </a:lvl7pPr>
            <a:lvl8pPr marL="3199737" indent="0">
              <a:buNone/>
              <a:defRPr sz="2000"/>
            </a:lvl8pPr>
            <a:lvl9pPr marL="3656843" indent="0">
              <a:buNone/>
              <a:defRPr sz="2000"/>
            </a:lvl9pPr>
          </a:lstStyle>
          <a:p>
            <a:endParaRPr lang="es-ES" dirty="0"/>
          </a:p>
        </p:txBody>
      </p:sp>
      <p:sp>
        <p:nvSpPr>
          <p:cNvPr id="4" name="Marcador de texto 3"/>
          <p:cNvSpPr>
            <a:spLocks noGrp="1"/>
          </p:cNvSpPr>
          <p:nvPr>
            <p:ph type="body" sz="half" idx="2"/>
          </p:nvPr>
        </p:nvSpPr>
        <p:spPr>
          <a:xfrm>
            <a:off x="1644180" y="3721116"/>
            <a:ext cx="5033010" cy="558001"/>
          </a:xfrm>
          <a:prstGeom prst="rect">
            <a:avLst/>
          </a:prstGeom>
        </p:spPr>
        <p:txBody>
          <a:bodyPr/>
          <a:lstStyle>
            <a:lvl1pPr marL="0" indent="0">
              <a:buNone/>
              <a:defRPr sz="1400"/>
            </a:lvl1pPr>
            <a:lvl2pPr marL="457106" indent="0">
              <a:buNone/>
              <a:defRPr sz="1100"/>
            </a:lvl2pPr>
            <a:lvl3pPr marL="914211" indent="0">
              <a:buNone/>
              <a:defRPr sz="1000"/>
            </a:lvl3pPr>
            <a:lvl4pPr marL="1371316" indent="0">
              <a:buNone/>
              <a:defRPr sz="900"/>
            </a:lvl4pPr>
            <a:lvl5pPr marL="1828421" indent="0">
              <a:buNone/>
              <a:defRPr sz="900"/>
            </a:lvl5pPr>
            <a:lvl6pPr marL="2285527" indent="0">
              <a:buNone/>
              <a:defRPr sz="900"/>
            </a:lvl6pPr>
            <a:lvl7pPr marL="2742631" indent="0">
              <a:buNone/>
              <a:defRPr sz="900"/>
            </a:lvl7pPr>
            <a:lvl8pPr marL="3199737" indent="0">
              <a:buNone/>
              <a:defRPr sz="900"/>
            </a:lvl8pPr>
            <a:lvl9pPr marL="3656843"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19420" y="4406785"/>
            <a:ext cx="1957282" cy="253137"/>
          </a:xfrm>
          <a:prstGeom prst="rect">
            <a:avLst/>
          </a:prstGeom>
        </p:spPr>
        <p:txBody>
          <a:bodyPr/>
          <a:lstStyle/>
          <a:p>
            <a:fld id="{F81C4C78-2A74-A84F-9521-8DF1B1A4669C}" type="datetimeFigureOut">
              <a:rPr lang="es-ES" smtClean="0"/>
              <a:t>26/09/2018</a:t>
            </a:fld>
            <a:endParaRPr lang="es-ES" dirty="0"/>
          </a:p>
        </p:txBody>
      </p:sp>
      <p:sp>
        <p:nvSpPr>
          <p:cNvPr id="6" name="Marcador de pie de página 5"/>
          <p:cNvSpPr>
            <a:spLocks noGrp="1"/>
          </p:cNvSpPr>
          <p:nvPr>
            <p:ph type="ftr" sz="quarter" idx="11"/>
          </p:nvPr>
        </p:nvSpPr>
        <p:spPr>
          <a:xfrm>
            <a:off x="2866027" y="4406785"/>
            <a:ext cx="2656311" cy="253137"/>
          </a:xfrm>
          <a:prstGeom prst="rect">
            <a:avLst/>
          </a:prstGeom>
        </p:spPr>
        <p:txBody>
          <a:bodyPr/>
          <a:lstStyle/>
          <a:p>
            <a:endParaRPr lang="es-ES" dirty="0"/>
          </a:p>
        </p:txBody>
      </p:sp>
      <p:sp>
        <p:nvSpPr>
          <p:cNvPr id="7" name="Marcador de número de diapositiva 6"/>
          <p:cNvSpPr>
            <a:spLocks noGrp="1"/>
          </p:cNvSpPr>
          <p:nvPr>
            <p:ph type="sldNum" sz="quarter" idx="12"/>
          </p:nvPr>
        </p:nvSpPr>
        <p:spPr>
          <a:xfrm>
            <a:off x="6011654" y="4406785"/>
            <a:ext cx="1957282" cy="253137"/>
          </a:xfrm>
          <a:prstGeom prst="rect">
            <a:avLst/>
          </a:prstGeom>
        </p:spPr>
        <p:txBody>
          <a:bodyPr/>
          <a:lstStyle/>
          <a:p>
            <a:fld id="{9219E581-8F5C-654B-A876-EC7D3DADEA8D}" type="slidenum">
              <a:rPr lang="es-ES" smtClean="0"/>
              <a:t>‹Nº›</a:t>
            </a:fld>
            <a:endParaRPr lang="es-ES" dirty="0"/>
          </a:p>
        </p:txBody>
      </p:sp>
    </p:spTree>
    <p:extLst>
      <p:ext uri="{BB962C8B-B14F-4D97-AF65-F5344CB8AC3E}">
        <p14:creationId xmlns:p14="http://schemas.microsoft.com/office/powerpoint/2010/main" val="376293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18573" y="4331092"/>
            <a:ext cx="1015947" cy="302197"/>
          </a:xfrm>
          <a:prstGeom prst="rect">
            <a:avLst/>
          </a:prstGeom>
        </p:spPr>
      </p:pic>
      <p:pic>
        <p:nvPicPr>
          <p:cNvPr id="8" name="Imagen 7"/>
          <p:cNvPicPr>
            <a:picLocks noChangeAspect="1"/>
          </p:cNvPicPr>
          <p:nvPr/>
        </p:nvPicPr>
        <p:blipFill>
          <a:blip r:embed="rId14" cstate="print">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tretch>
            <a:fillRect/>
          </a:stretch>
        </p:blipFill>
        <p:spPr>
          <a:xfrm>
            <a:off x="6011537" y="4426137"/>
            <a:ext cx="1012616" cy="197725"/>
          </a:xfrm>
          <a:prstGeom prst="rect">
            <a:avLst/>
          </a:prstGeom>
        </p:spPr>
      </p:pic>
      <p:cxnSp>
        <p:nvCxnSpPr>
          <p:cNvPr id="12" name="Conector recto 11"/>
          <p:cNvCxnSpPr/>
          <p:nvPr/>
        </p:nvCxnSpPr>
        <p:spPr>
          <a:xfrm flipH="1">
            <a:off x="7088959" y="4382860"/>
            <a:ext cx="1" cy="226661"/>
          </a:xfrm>
          <a:prstGeom prst="line">
            <a:avLst/>
          </a:prstGeom>
          <a:ln w="9525"/>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06" rtl="0" eaLnBrk="1" latinLnBrk="0" hangingPunct="1">
        <a:spcBef>
          <a:spcPct val="0"/>
        </a:spcBef>
        <a:buNone/>
        <a:defRPr sz="4400" kern="1200">
          <a:solidFill>
            <a:schemeClr val="tx1"/>
          </a:solidFill>
          <a:latin typeface="+mj-lt"/>
          <a:ea typeface="+mj-ea"/>
          <a:cs typeface="+mj-cs"/>
        </a:defRPr>
      </a:lvl1pPr>
    </p:titleStyle>
    <p:bodyStyle>
      <a:lvl1pPr marL="342829" indent="-342829" algn="l" defTabSz="457106" rtl="0" eaLnBrk="1" latinLnBrk="0" hangingPunct="1">
        <a:spcBef>
          <a:spcPct val="20000"/>
        </a:spcBef>
        <a:buFont typeface="Arial"/>
        <a:buChar char="•"/>
        <a:defRPr sz="3200" kern="1200">
          <a:solidFill>
            <a:schemeClr val="tx1"/>
          </a:solidFill>
          <a:latin typeface="+mn-lt"/>
          <a:ea typeface="+mn-ea"/>
          <a:cs typeface="+mn-cs"/>
        </a:defRPr>
      </a:lvl1pPr>
      <a:lvl2pPr marL="742796" indent="-285691" algn="l" defTabSz="457106" rtl="0" eaLnBrk="1" latinLnBrk="0" hangingPunct="1">
        <a:spcBef>
          <a:spcPct val="20000"/>
        </a:spcBef>
        <a:buFont typeface="Arial"/>
        <a:buChar char="–"/>
        <a:defRPr sz="2800" kern="1200">
          <a:solidFill>
            <a:schemeClr val="tx1"/>
          </a:solidFill>
          <a:latin typeface="+mn-lt"/>
          <a:ea typeface="+mn-ea"/>
          <a:cs typeface="+mn-cs"/>
        </a:defRPr>
      </a:lvl2pPr>
      <a:lvl3pPr marL="1142765" indent="-228552" algn="l" defTabSz="457106" rtl="0" eaLnBrk="1" latinLnBrk="0" hangingPunct="1">
        <a:spcBef>
          <a:spcPct val="20000"/>
        </a:spcBef>
        <a:buFont typeface="Arial"/>
        <a:buChar char="•"/>
        <a:defRPr sz="2400" kern="1200">
          <a:solidFill>
            <a:schemeClr val="tx1"/>
          </a:solidFill>
          <a:latin typeface="+mn-lt"/>
          <a:ea typeface="+mn-ea"/>
          <a:cs typeface="+mn-cs"/>
        </a:defRPr>
      </a:lvl3pPr>
      <a:lvl4pPr marL="1599868" indent="-228552" algn="l" defTabSz="457106" rtl="0" eaLnBrk="1" latinLnBrk="0" hangingPunct="1">
        <a:spcBef>
          <a:spcPct val="20000"/>
        </a:spcBef>
        <a:buFont typeface="Arial"/>
        <a:buChar char="–"/>
        <a:defRPr sz="2000" kern="1200">
          <a:solidFill>
            <a:schemeClr val="tx1"/>
          </a:solidFill>
          <a:latin typeface="+mn-lt"/>
          <a:ea typeface="+mn-ea"/>
          <a:cs typeface="+mn-cs"/>
        </a:defRPr>
      </a:lvl4pPr>
      <a:lvl5pPr marL="2056975" indent="-228552" algn="l" defTabSz="457106" rtl="0" eaLnBrk="1" latinLnBrk="0" hangingPunct="1">
        <a:spcBef>
          <a:spcPct val="20000"/>
        </a:spcBef>
        <a:buFont typeface="Arial"/>
        <a:buChar char="»"/>
        <a:defRPr sz="2000" kern="1200">
          <a:solidFill>
            <a:schemeClr val="tx1"/>
          </a:solidFill>
          <a:latin typeface="+mn-lt"/>
          <a:ea typeface="+mn-ea"/>
          <a:cs typeface="+mn-cs"/>
        </a:defRPr>
      </a:lvl5pPr>
      <a:lvl6pPr marL="2514080" indent="-228552"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184" indent="-228552"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291" indent="-228552"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395" indent="-228552" algn="l" defTabSz="4571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11" algn="l" defTabSz="457106" rtl="0" eaLnBrk="1" latinLnBrk="0" hangingPunct="1">
        <a:defRPr sz="1800" kern="1200">
          <a:solidFill>
            <a:schemeClr val="tx1"/>
          </a:solidFill>
          <a:latin typeface="+mn-lt"/>
          <a:ea typeface="+mn-ea"/>
          <a:cs typeface="+mn-cs"/>
        </a:defRPr>
      </a:lvl3pPr>
      <a:lvl4pPr marL="1371316" algn="l" defTabSz="457106" rtl="0" eaLnBrk="1" latinLnBrk="0" hangingPunct="1">
        <a:defRPr sz="1800" kern="1200">
          <a:solidFill>
            <a:schemeClr val="tx1"/>
          </a:solidFill>
          <a:latin typeface="+mn-lt"/>
          <a:ea typeface="+mn-ea"/>
          <a:cs typeface="+mn-cs"/>
        </a:defRPr>
      </a:lvl4pPr>
      <a:lvl5pPr marL="1828421" algn="l" defTabSz="457106" rtl="0" eaLnBrk="1" latinLnBrk="0" hangingPunct="1">
        <a:defRPr sz="1800" kern="1200">
          <a:solidFill>
            <a:schemeClr val="tx1"/>
          </a:solidFill>
          <a:latin typeface="+mn-lt"/>
          <a:ea typeface="+mn-ea"/>
          <a:cs typeface="+mn-cs"/>
        </a:defRPr>
      </a:lvl5pPr>
      <a:lvl6pPr marL="2285527" algn="l" defTabSz="457106" rtl="0" eaLnBrk="1" latinLnBrk="0" hangingPunct="1">
        <a:defRPr sz="1800" kern="1200">
          <a:solidFill>
            <a:schemeClr val="tx1"/>
          </a:solidFill>
          <a:latin typeface="+mn-lt"/>
          <a:ea typeface="+mn-ea"/>
          <a:cs typeface="+mn-cs"/>
        </a:defRPr>
      </a:lvl6pPr>
      <a:lvl7pPr marL="2742631" algn="l" defTabSz="457106" rtl="0" eaLnBrk="1" latinLnBrk="0" hangingPunct="1">
        <a:defRPr sz="1800" kern="1200">
          <a:solidFill>
            <a:schemeClr val="tx1"/>
          </a:solidFill>
          <a:latin typeface="+mn-lt"/>
          <a:ea typeface="+mn-ea"/>
          <a:cs typeface="+mn-cs"/>
        </a:defRPr>
      </a:lvl7pPr>
      <a:lvl8pPr marL="3199737" algn="l" defTabSz="457106" rtl="0" eaLnBrk="1" latinLnBrk="0" hangingPunct="1">
        <a:defRPr sz="1800" kern="1200">
          <a:solidFill>
            <a:schemeClr val="tx1"/>
          </a:solidFill>
          <a:latin typeface="+mn-lt"/>
          <a:ea typeface="+mn-ea"/>
          <a:cs typeface="+mn-cs"/>
        </a:defRPr>
      </a:lvl8pPr>
      <a:lvl9pPr marL="3656843" algn="l" defTabSz="4571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4"/>
            <a:ext cx="8388351" cy="4754563"/>
          </a:xfrm>
          <a:prstGeom prst="rect">
            <a:avLst/>
          </a:prstGeom>
          <a:gradFill flip="none" rotWithShape="1">
            <a:gsLst>
              <a:gs pos="100000">
                <a:srgbClr val="105285">
                  <a:shade val="30000"/>
                  <a:satMod val="115000"/>
                </a:srgbClr>
              </a:gs>
              <a:gs pos="50000">
                <a:srgbClr val="105285">
                  <a:shade val="67500"/>
                  <a:satMod val="115000"/>
                </a:srgbClr>
              </a:gs>
              <a:gs pos="0">
                <a:srgbClr val="105285">
                  <a:shade val="100000"/>
                  <a:satMod val="115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grpSp>
        <p:nvGrpSpPr>
          <p:cNvPr id="7" name="Grupo 6"/>
          <p:cNvGrpSpPr/>
          <p:nvPr/>
        </p:nvGrpSpPr>
        <p:grpSpPr>
          <a:xfrm>
            <a:off x="1628114" y="859875"/>
            <a:ext cx="5132124" cy="2828247"/>
            <a:chOff x="829935" y="457001"/>
            <a:chExt cx="6379318" cy="3515559"/>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50864"/>
            <a:stretch/>
          </p:blipFill>
          <p:spPr>
            <a:xfrm>
              <a:off x="829935" y="457001"/>
              <a:ext cx="6379318" cy="1727399"/>
            </a:xfrm>
            <a:prstGeom prst="rect">
              <a:avLst/>
            </a:prstGeom>
          </p:spPr>
        </p:pic>
        <p:pic>
          <p:nvPicPr>
            <p:cNvPr id="6" name="Imagen 5"/>
            <p:cNvPicPr>
              <a:picLocks noChangeAspect="1"/>
            </p:cNvPicPr>
            <p:nvPr/>
          </p:nvPicPr>
          <p:blipFill rotWithShape="1">
            <a:blip r:embed="rId2">
              <a:biLevel thresh="25000"/>
              <a:extLst>
                <a:ext uri="{28A0092B-C50C-407E-A947-70E740481C1C}">
                  <a14:useLocalDpi xmlns:a14="http://schemas.microsoft.com/office/drawing/2010/main" val="0"/>
                </a:ext>
              </a:extLst>
            </a:blip>
            <a:srcRect t="50870"/>
            <a:stretch/>
          </p:blipFill>
          <p:spPr>
            <a:xfrm>
              <a:off x="829935" y="2245360"/>
              <a:ext cx="6379318" cy="1727200"/>
            </a:xfrm>
            <a:prstGeom prst="rect">
              <a:avLst/>
            </a:prstGeom>
          </p:spPr>
        </p:pic>
      </p:grpSp>
    </p:spTree>
    <p:extLst>
      <p:ext uri="{BB962C8B-B14F-4D97-AF65-F5344CB8AC3E}">
        <p14:creationId xmlns:p14="http://schemas.microsoft.com/office/powerpoint/2010/main" val="158256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598718" y="420522"/>
            <a:ext cx="7190913" cy="918996"/>
          </a:xfrm>
        </p:spPr>
        <p:txBody>
          <a:bodyPr anchor="ctr">
            <a:normAutofit/>
          </a:bodyPr>
          <a:lstStyle/>
          <a:p>
            <a:r>
              <a:rPr lang="es-CO"/>
              <a:t>Resultados</a:t>
            </a:r>
          </a:p>
        </p:txBody>
      </p:sp>
      <p:sp>
        <p:nvSpPr>
          <p:cNvPr id="12" name="Rectangle 11">
            <a:extLst>
              <a:ext uri="{FF2B5EF4-FFF2-40B4-BE49-F238E27FC236}">
                <a16:creationId xmlns="" xmlns:a16="http://schemas.microsoft.com/office/drawing/2014/main" id="{A5711A0E-A428-4ED1-96CB-33D69FD84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622" y="1416942"/>
            <a:ext cx="7011105" cy="55936"/>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4 Marcador de contenido">
            <a:extLst>
              <a:ext uri="{FF2B5EF4-FFF2-40B4-BE49-F238E27FC236}">
                <a16:creationId xmlns="" xmlns:a16="http://schemas.microsoft.com/office/drawing/2014/main" id="{17CDCED3-340B-4D3C-B074-CC0D6B6E5949}"/>
              </a:ext>
            </a:extLst>
          </p:cNvPr>
          <p:cNvGraphicFramePr>
            <a:graphicFrameLocks noGrp="1"/>
          </p:cNvGraphicFramePr>
          <p:nvPr>
            <p:ph idx="1"/>
            <p:extLst>
              <p:ext uri="{D42A27DB-BD31-4B8C-83A1-F6EECF244321}">
                <p14:modId xmlns:p14="http://schemas.microsoft.com/office/powerpoint/2010/main" val="4260159515"/>
              </p:ext>
            </p:extLst>
          </p:nvPr>
        </p:nvGraphicFramePr>
        <p:xfrm>
          <a:off x="688622" y="1653759"/>
          <a:ext cx="7011105" cy="2508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37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863151" cy="475456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8388350" cy="4754562"/>
          </a:xfrm>
          <a:prstGeom prst="rect">
            <a:avLst/>
          </a:prstGeom>
        </p:spPr>
      </p:pic>
      <p:sp>
        <p:nvSpPr>
          <p:cNvPr id="4" name="3 Título">
            <a:extLst>
              <a:ext uri="{FF2B5EF4-FFF2-40B4-BE49-F238E27FC236}">
                <a16:creationId xmlns="" xmlns:a16="http://schemas.microsoft.com/office/drawing/2014/main" id="{37F89EAA-AFA9-4BE3-98D7-D21097666122}"/>
              </a:ext>
            </a:extLst>
          </p:cNvPr>
          <p:cNvSpPr>
            <a:spLocks noGrp="1"/>
          </p:cNvSpPr>
          <p:nvPr>
            <p:ph type="title"/>
          </p:nvPr>
        </p:nvSpPr>
        <p:spPr>
          <a:xfrm>
            <a:off x="4192871" y="480477"/>
            <a:ext cx="3424951" cy="1008075"/>
          </a:xfrm>
        </p:spPr>
        <p:txBody>
          <a:bodyPr>
            <a:normAutofit/>
          </a:bodyPr>
          <a:lstStyle/>
          <a:p>
            <a:r>
              <a:rPr lang="es-CO" dirty="0">
                <a:solidFill>
                  <a:srgbClr val="000000"/>
                </a:solidFill>
              </a:rPr>
              <a:t>Resultados</a:t>
            </a:r>
          </a:p>
        </p:txBody>
      </p:sp>
      <p:sp>
        <p:nvSpPr>
          <p:cNvPr id="77"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12074"/>
            <a:ext cx="3440405" cy="3744417"/>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Resultado de imagen para planes de desarrollo local">
            <a:extLst>
              <a:ext uri="{FF2B5EF4-FFF2-40B4-BE49-F238E27FC236}">
                <a16:creationId xmlns="" xmlns:a16="http://schemas.microsoft.com/office/drawing/2014/main" id="{98DA477A-E9F5-4DEE-AC73-4DD3535648C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9307" r="13375"/>
          <a:stretch/>
        </p:blipFill>
        <p:spPr bwMode="auto">
          <a:xfrm>
            <a:off x="20" y="628971"/>
            <a:ext cx="3328653" cy="3510624"/>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aphicFrame>
        <p:nvGraphicFramePr>
          <p:cNvPr id="1028" name="Marcador de contenido 2">
            <a:extLst>
              <a:ext uri="{FF2B5EF4-FFF2-40B4-BE49-F238E27FC236}">
                <a16:creationId xmlns="" xmlns:a16="http://schemas.microsoft.com/office/drawing/2014/main" id="{5DD95C5C-8CC7-4058-B4E8-770EF8C82B9A}"/>
              </a:ext>
            </a:extLst>
          </p:cNvPr>
          <p:cNvGraphicFramePr>
            <a:graphicFrameLocks noGrp="1"/>
          </p:cNvGraphicFramePr>
          <p:nvPr>
            <p:ph idx="1"/>
            <p:extLst>
              <p:ext uri="{D42A27DB-BD31-4B8C-83A1-F6EECF244321}">
                <p14:modId xmlns:p14="http://schemas.microsoft.com/office/powerpoint/2010/main" val="3802420189"/>
              </p:ext>
            </p:extLst>
          </p:nvPr>
        </p:nvGraphicFramePr>
        <p:xfrm>
          <a:off x="3636347" y="1208312"/>
          <a:ext cx="4174714" cy="3102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403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207AA750-1ABF-494E-957D-37E8638BCEEA}"/>
              </a:ext>
            </a:extLst>
          </p:cNvPr>
          <p:cNvSpPr>
            <a:spLocks noGrp="1"/>
          </p:cNvSpPr>
          <p:nvPr>
            <p:ph idx="1"/>
          </p:nvPr>
        </p:nvSpPr>
        <p:spPr/>
        <p:txBody>
          <a:bodyPr/>
          <a:lstStyle/>
          <a:p>
            <a:pPr marL="0" indent="0" algn="just">
              <a:buNone/>
            </a:pPr>
            <a:r>
              <a:rPr lang="es-CO" sz="1800" b="1" dirty="0"/>
              <a:t>Los tiempos de la planeación: </a:t>
            </a:r>
          </a:p>
          <a:p>
            <a:pPr algn="just"/>
            <a:r>
              <a:rPr lang="es-CO" sz="1800" dirty="0"/>
              <a:t>ciertos proyectos que pudieron haberse priorizado a nivel local podrían ya estar considerados desde el Distrito.</a:t>
            </a:r>
          </a:p>
          <a:p>
            <a:pPr algn="just"/>
            <a:r>
              <a:rPr lang="es-CO" sz="1800" dirty="0"/>
              <a:t>puede haber propuestas que tendrían que descartarse por no alinearse con las grandes prioridades definidas para la ciudad, o, </a:t>
            </a:r>
          </a:p>
          <a:p>
            <a:pPr algn="just"/>
            <a:r>
              <a:rPr lang="es-CO" sz="1800" dirty="0"/>
              <a:t>debido a la falta de acompañamiento por parte de las instancias centrales y de la misma localidad, las comunidades  pueden tomar decisiones sobre temas que no deben intervenirse con recursos públicos y al final tienen que ser eliminados de la propuesta.</a:t>
            </a:r>
            <a:endParaRPr lang="es-CO" sz="1800" b="1" dirty="0"/>
          </a:p>
        </p:txBody>
      </p:sp>
      <p:sp>
        <p:nvSpPr>
          <p:cNvPr id="7" name="3 Título">
            <a:extLst>
              <a:ext uri="{FF2B5EF4-FFF2-40B4-BE49-F238E27FC236}">
                <a16:creationId xmlns="" xmlns:a16="http://schemas.microsoft.com/office/drawing/2014/main" id="{2F76F7B7-7E53-4ACC-B802-B4DDD413DCA1}"/>
              </a:ext>
            </a:extLst>
          </p:cNvPr>
          <p:cNvSpPr txBox="1">
            <a:spLocks/>
          </p:cNvSpPr>
          <p:nvPr/>
        </p:nvSpPr>
        <p:spPr>
          <a:xfrm>
            <a:off x="1341438" y="417810"/>
            <a:ext cx="6627502" cy="371973"/>
          </a:xfrm>
          <a:prstGeom prst="rect">
            <a:avLst/>
          </a:prstGeom>
        </p:spPr>
        <p:txBody>
          <a:bodyPr>
            <a:noAutofit/>
          </a:bodyPr>
          <a:lstStyle>
            <a:lvl1pPr algn="ctr" defTabSz="457106" rtl="0" eaLnBrk="1" latinLnBrk="0" hangingPunct="1">
              <a:spcBef>
                <a:spcPct val="0"/>
              </a:spcBef>
              <a:buNone/>
              <a:defRPr sz="4400" kern="1200">
                <a:solidFill>
                  <a:schemeClr val="tx1"/>
                </a:solidFill>
                <a:latin typeface="+mj-lt"/>
                <a:ea typeface="+mj-ea"/>
                <a:cs typeface="+mj-cs"/>
              </a:defRPr>
            </a:lvl1pPr>
          </a:lstStyle>
          <a:p>
            <a:pPr algn="r"/>
            <a:r>
              <a:rPr lang="es-CO" sz="4000" dirty="0">
                <a:solidFill>
                  <a:srgbClr val="0070C0"/>
                </a:solidFill>
              </a:rPr>
              <a:t>Resultados</a:t>
            </a:r>
          </a:p>
        </p:txBody>
      </p:sp>
    </p:spTree>
    <p:extLst>
      <p:ext uri="{BB962C8B-B14F-4D97-AF65-F5344CB8AC3E}">
        <p14:creationId xmlns:p14="http://schemas.microsoft.com/office/powerpoint/2010/main" val="240170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sultado de imagen para encuentros ciudadanos">
            <a:extLst>
              <a:ext uri="{FF2B5EF4-FFF2-40B4-BE49-F238E27FC236}">
                <a16:creationId xmlns="" xmlns:a16="http://schemas.microsoft.com/office/drawing/2014/main" id="{5CF23080-D193-4BB6-8790-A5C8CA5010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80" r="1" b="10214"/>
          <a:stretch/>
        </p:blipFill>
        <p:spPr bwMode="auto">
          <a:xfrm>
            <a:off x="20" y="10"/>
            <a:ext cx="8388330" cy="4754552"/>
          </a:xfrm>
          <a:prstGeom prst="rect">
            <a:avLst/>
          </a:prstGeom>
          <a:noFill/>
          <a:extLst>
            <a:ext uri="{909E8E84-426E-40DD-AFC4-6F175D3DCCD1}">
              <a14:hiddenFill xmlns:a14="http://schemas.microsoft.com/office/drawing/2010/main">
                <a:solidFill>
                  <a:srgbClr val="FFFFFF"/>
                </a:solidFill>
              </a14:hiddenFill>
            </a:ext>
          </a:extLst>
        </p:spPr>
      </p:pic>
      <p:sp>
        <p:nvSpPr>
          <p:cNvPr id="192"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692021"/>
            <a:ext cx="4139939" cy="406254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3 Título">
            <a:extLst>
              <a:ext uri="{FF2B5EF4-FFF2-40B4-BE49-F238E27FC236}">
                <a16:creationId xmlns="" xmlns:a16="http://schemas.microsoft.com/office/drawing/2014/main" id="{6293808A-93E5-47F4-A2F5-A9207BF150C1}"/>
              </a:ext>
            </a:extLst>
          </p:cNvPr>
          <p:cNvSpPr>
            <a:spLocks noGrp="1"/>
          </p:cNvSpPr>
          <p:nvPr>
            <p:ph type="title"/>
          </p:nvPr>
        </p:nvSpPr>
        <p:spPr>
          <a:xfrm>
            <a:off x="488115" y="1326916"/>
            <a:ext cx="2892533" cy="930914"/>
          </a:xfrm>
        </p:spPr>
        <p:txBody>
          <a:bodyPr>
            <a:normAutofit/>
          </a:bodyPr>
          <a:lstStyle/>
          <a:p>
            <a:r>
              <a:rPr lang="es-CO" sz="2500"/>
              <a:t>Resultados</a:t>
            </a:r>
          </a:p>
        </p:txBody>
      </p:sp>
      <p:cxnSp>
        <p:nvCxnSpPr>
          <p:cNvPr id="193" name="Straight Connector 192">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573538" y="2313595"/>
            <a:ext cx="643589"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057" name="Marcador de contenido 2">
            <a:extLst>
              <a:ext uri="{FF2B5EF4-FFF2-40B4-BE49-F238E27FC236}">
                <a16:creationId xmlns="" xmlns:a16="http://schemas.microsoft.com/office/drawing/2014/main" id="{9467CCDF-C3DA-45BF-9E2B-205115EE57DF}"/>
              </a:ext>
            </a:extLst>
          </p:cNvPr>
          <p:cNvSpPr>
            <a:spLocks noGrp="1"/>
          </p:cNvSpPr>
          <p:nvPr>
            <p:ph idx="1"/>
          </p:nvPr>
        </p:nvSpPr>
        <p:spPr>
          <a:xfrm>
            <a:off x="361565" y="2257830"/>
            <a:ext cx="3778374" cy="1927829"/>
          </a:xfrm>
        </p:spPr>
        <p:txBody>
          <a:bodyPr anchor="ctr">
            <a:normAutofit/>
          </a:bodyPr>
          <a:lstStyle/>
          <a:p>
            <a:pPr marL="0" indent="0">
              <a:lnSpc>
                <a:spcPct val="90000"/>
              </a:lnSpc>
              <a:buNone/>
            </a:pPr>
            <a:r>
              <a:rPr lang="es-CO" sz="1100" b="1" dirty="0"/>
              <a:t>Los actores que participan en la formulación de los planes de desarrollo Local</a:t>
            </a:r>
            <a:endParaRPr lang="es-CO" sz="1100" dirty="0"/>
          </a:p>
          <a:p>
            <a:pPr>
              <a:lnSpc>
                <a:spcPct val="90000"/>
              </a:lnSpc>
            </a:pPr>
            <a:r>
              <a:rPr lang="es-CO" sz="1100" dirty="0"/>
              <a:t>El acuerdo 13 de 2000 establece como actores involucrados en la planeación local al alcalde local, la Junta Administradora Local, el Consejo de Planeación Local y los ciudadanos.</a:t>
            </a:r>
          </a:p>
          <a:p>
            <a:pPr>
              <a:lnSpc>
                <a:spcPct val="90000"/>
              </a:lnSpc>
            </a:pPr>
            <a:r>
              <a:rPr lang="es-CO" sz="1100" dirty="0"/>
              <a:t>Sin embargo, la organización, funcionamiento y desarrollo de los encuentros ciudadanos, queda en manos, enteramente, del Consejo de Planeación Local (CPL)</a:t>
            </a:r>
          </a:p>
        </p:txBody>
      </p:sp>
      <p:sp>
        <p:nvSpPr>
          <p:cNvPr id="2" name="CuadroTexto 1">
            <a:extLst>
              <a:ext uri="{FF2B5EF4-FFF2-40B4-BE49-F238E27FC236}">
                <a16:creationId xmlns="" xmlns:a16="http://schemas.microsoft.com/office/drawing/2014/main" id="{245BE3DA-66BC-4DC6-8AA1-DEE54C3BBC85}"/>
              </a:ext>
            </a:extLst>
          </p:cNvPr>
          <p:cNvSpPr txBox="1"/>
          <p:nvPr/>
        </p:nvSpPr>
        <p:spPr>
          <a:xfrm>
            <a:off x="6312310" y="4400601"/>
            <a:ext cx="779381" cy="215444"/>
          </a:xfrm>
          <a:prstGeom prst="rect">
            <a:avLst/>
          </a:prstGeom>
          <a:noFill/>
        </p:spPr>
        <p:txBody>
          <a:bodyPr wrap="none" rtlCol="0">
            <a:spAutoFit/>
          </a:bodyPr>
          <a:lstStyle/>
          <a:p>
            <a:r>
              <a:rPr lang="es-CO" sz="800" dirty="0"/>
              <a:t>Bogota.gov.co</a:t>
            </a:r>
          </a:p>
        </p:txBody>
      </p:sp>
    </p:spTree>
    <p:extLst>
      <p:ext uri="{BB962C8B-B14F-4D97-AF65-F5344CB8AC3E}">
        <p14:creationId xmlns:p14="http://schemas.microsoft.com/office/powerpoint/2010/main" val="107906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Título">
            <a:extLst>
              <a:ext uri="{FF2B5EF4-FFF2-40B4-BE49-F238E27FC236}">
                <a16:creationId xmlns="" xmlns:a16="http://schemas.microsoft.com/office/drawing/2014/main" id="{B371D925-BD41-40FE-ADD9-5795ABEF2327}"/>
              </a:ext>
            </a:extLst>
          </p:cNvPr>
          <p:cNvSpPr>
            <a:spLocks noGrp="1"/>
          </p:cNvSpPr>
          <p:nvPr>
            <p:ph type="title"/>
          </p:nvPr>
        </p:nvSpPr>
        <p:spPr>
          <a:xfrm>
            <a:off x="450873" y="253136"/>
            <a:ext cx="3522745" cy="1173592"/>
          </a:xfrm>
        </p:spPr>
        <p:txBody>
          <a:bodyPr>
            <a:normAutofit/>
          </a:bodyPr>
          <a:lstStyle/>
          <a:p>
            <a:r>
              <a:rPr lang="es-CO" dirty="0"/>
              <a:t>Resultados</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50873" y="1605985"/>
            <a:ext cx="3145632"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 xmlns:a16="http://schemas.microsoft.com/office/drawing/2014/main" id="{A95F84B3-7B48-480B-A663-E09BD50D4C1E}"/>
              </a:ext>
            </a:extLst>
          </p:cNvPr>
          <p:cNvSpPr>
            <a:spLocks noGrp="1"/>
          </p:cNvSpPr>
          <p:nvPr>
            <p:ph idx="1"/>
          </p:nvPr>
        </p:nvSpPr>
        <p:spPr>
          <a:xfrm>
            <a:off x="450873" y="1785236"/>
            <a:ext cx="4001383" cy="2481901"/>
          </a:xfrm>
        </p:spPr>
        <p:txBody>
          <a:bodyPr>
            <a:normAutofit/>
          </a:bodyPr>
          <a:lstStyle/>
          <a:p>
            <a:pPr marL="0" indent="0">
              <a:lnSpc>
                <a:spcPct val="90000"/>
              </a:lnSpc>
              <a:buNone/>
            </a:pPr>
            <a:r>
              <a:rPr lang="es-CO" sz="1200" b="1"/>
              <a:t>Los actores que participan en la formulación de los planes de desarrollo Local</a:t>
            </a:r>
            <a:endParaRPr lang="es-CO" sz="1200"/>
          </a:p>
          <a:p>
            <a:pPr marL="0" indent="0">
              <a:lnSpc>
                <a:spcPct val="90000"/>
              </a:lnSpc>
              <a:buNone/>
            </a:pPr>
            <a:r>
              <a:rPr lang="es-CO" sz="1200"/>
              <a:t>El Consejo de Planeación Local:</a:t>
            </a:r>
          </a:p>
          <a:p>
            <a:pPr>
              <a:lnSpc>
                <a:spcPct val="90000"/>
              </a:lnSpc>
            </a:pPr>
            <a:r>
              <a:rPr lang="es-CO" sz="1200"/>
              <a:t>la definición de la metodología de los encuentros ciudadanos, </a:t>
            </a:r>
          </a:p>
          <a:p>
            <a:pPr>
              <a:lnSpc>
                <a:spcPct val="90000"/>
              </a:lnSpc>
            </a:pPr>
            <a:r>
              <a:rPr lang="es-CO" sz="1200"/>
              <a:t>la división del territorio local, la fijación de las fechas y la escogencia de los lugares para la realización de los encuentros. </a:t>
            </a:r>
          </a:p>
          <a:p>
            <a:pPr>
              <a:lnSpc>
                <a:spcPct val="90000"/>
              </a:lnSpc>
            </a:pPr>
            <a:r>
              <a:rPr lang="es-CO" sz="1200"/>
              <a:t>participa en la dirección de todo el proceso de participación ciudadana en estos espacios y por lo tanto en la práctica es el que consolida el primer borrador del proyecto de plan de desarrollo local que luego entregará al alcalde local.</a:t>
            </a:r>
          </a:p>
        </p:txBody>
      </p:sp>
      <p:pic>
        <p:nvPicPr>
          <p:cNvPr id="3074" name="Picture 2" descr="Imagen relacionada">
            <a:extLst>
              <a:ext uri="{FF2B5EF4-FFF2-40B4-BE49-F238E27FC236}">
                <a16:creationId xmlns="" xmlns:a16="http://schemas.microsoft.com/office/drawing/2014/main" id="{2656D663-F27A-4643-9F8F-3B7FF8ECC7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89" r="31390" b="1"/>
          <a:stretch/>
        </p:blipFill>
        <p:spPr bwMode="auto">
          <a:xfrm>
            <a:off x="4044770" y="10"/>
            <a:ext cx="4343579" cy="475455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9CDD85FE-C77F-4DDE-B981-FB02B9934645}"/>
              </a:ext>
            </a:extLst>
          </p:cNvPr>
          <p:cNvSpPr/>
          <p:nvPr/>
        </p:nvSpPr>
        <p:spPr>
          <a:xfrm>
            <a:off x="4452256" y="4446387"/>
            <a:ext cx="4194175" cy="215444"/>
          </a:xfrm>
          <a:prstGeom prst="rect">
            <a:avLst/>
          </a:prstGeom>
        </p:spPr>
        <p:txBody>
          <a:bodyPr>
            <a:spAutoFit/>
          </a:bodyPr>
          <a:lstStyle/>
          <a:p>
            <a:r>
              <a:rPr lang="es-CO" sz="800" dirty="0"/>
              <a:t>http://buenastereo.com/2018/06/08/encuentros-ciudadanos-en-la-upz-55-de-diana-turbay/</a:t>
            </a:r>
          </a:p>
        </p:txBody>
      </p:sp>
    </p:spTree>
    <p:extLst>
      <p:ext uri="{BB962C8B-B14F-4D97-AF65-F5344CB8AC3E}">
        <p14:creationId xmlns:p14="http://schemas.microsoft.com/office/powerpoint/2010/main" val="218453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n relacionada">
            <a:extLst>
              <a:ext uri="{FF2B5EF4-FFF2-40B4-BE49-F238E27FC236}">
                <a16:creationId xmlns="" xmlns:a16="http://schemas.microsoft.com/office/drawing/2014/main" id="{FDEB088B-2B83-4F65-849D-F386F942FFFC}"/>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402" r="18763" b="-1"/>
          <a:stretch/>
        </p:blipFill>
        <p:spPr bwMode="auto">
          <a:xfrm>
            <a:off x="-629107" y="10"/>
            <a:ext cx="8388330" cy="475455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 xmlns:a16="http://schemas.microsoft.com/office/drawing/2014/main" id="{B4147794-66B7-4CDE-BC75-BBDC48B2F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48997" y="0"/>
            <a:ext cx="5310226" cy="475456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ítulo 1">
            <a:extLst>
              <a:ext uri="{FF2B5EF4-FFF2-40B4-BE49-F238E27FC236}">
                <a16:creationId xmlns="" xmlns:a16="http://schemas.microsoft.com/office/drawing/2014/main" id="{6245F4A4-BFA8-4691-8B5E-1619F646DCA5}"/>
              </a:ext>
            </a:extLst>
          </p:cNvPr>
          <p:cNvSpPr>
            <a:spLocks noGrp="1"/>
          </p:cNvSpPr>
          <p:nvPr>
            <p:ph type="title"/>
          </p:nvPr>
        </p:nvSpPr>
        <p:spPr>
          <a:xfrm>
            <a:off x="2787096" y="253575"/>
            <a:ext cx="4667711" cy="1267883"/>
          </a:xfrm>
        </p:spPr>
        <p:txBody>
          <a:bodyPr>
            <a:normAutofit/>
          </a:bodyPr>
          <a:lstStyle/>
          <a:p>
            <a:r>
              <a:rPr lang="es-CO" sz="3300">
                <a:solidFill>
                  <a:schemeClr val="tx1">
                    <a:lumMod val="85000"/>
                    <a:lumOff val="15000"/>
                  </a:schemeClr>
                </a:solidFill>
              </a:rPr>
              <a:t>Resultados</a:t>
            </a:r>
          </a:p>
        </p:txBody>
      </p:sp>
      <p:sp>
        <p:nvSpPr>
          <p:cNvPr id="3" name="Marcador de contenido 2">
            <a:extLst>
              <a:ext uri="{FF2B5EF4-FFF2-40B4-BE49-F238E27FC236}">
                <a16:creationId xmlns="" xmlns:a16="http://schemas.microsoft.com/office/drawing/2014/main" id="{BA078F03-F279-4604-8EC4-16FFFD948822}"/>
              </a:ext>
            </a:extLst>
          </p:cNvPr>
          <p:cNvSpPr>
            <a:spLocks noGrp="1"/>
          </p:cNvSpPr>
          <p:nvPr>
            <p:ph idx="1"/>
          </p:nvPr>
        </p:nvSpPr>
        <p:spPr>
          <a:xfrm>
            <a:off x="2787096" y="1611268"/>
            <a:ext cx="4667711" cy="2686547"/>
          </a:xfrm>
        </p:spPr>
        <p:txBody>
          <a:bodyPr>
            <a:normAutofit/>
          </a:bodyPr>
          <a:lstStyle/>
          <a:p>
            <a:pPr marL="0" indent="0">
              <a:buNone/>
            </a:pPr>
            <a:r>
              <a:rPr lang="es-CO" sz="1700" b="1"/>
              <a:t>Los actores que participan en la formulación de los planes de desarrollo Local</a:t>
            </a:r>
          </a:p>
          <a:p>
            <a:r>
              <a:rPr lang="es-CO" sz="1700"/>
              <a:t>Los alcaldes reciben la propuesta y la ajustan en términos de las iniciativas incluidas, la devuelven al CPL el cual emite un concepto y luego el alcalde la envía a la JAL.</a:t>
            </a:r>
          </a:p>
          <a:p>
            <a:r>
              <a:rPr lang="es-CO" sz="1700"/>
              <a:t>La JAL expide el plan de desarrollo mediante un acuerdo local</a:t>
            </a:r>
          </a:p>
        </p:txBody>
      </p:sp>
      <p:sp>
        <p:nvSpPr>
          <p:cNvPr id="73" name="Rectangle 72">
            <a:extLst>
              <a:ext uri="{FF2B5EF4-FFF2-40B4-BE49-F238E27FC236}">
                <a16:creationId xmlns="" xmlns:a16="http://schemas.microsoft.com/office/drawing/2014/main" id="{41202E79-1236-4DF8-9921-F47A0B079C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59223" y="0"/>
            <a:ext cx="629127" cy="4754562"/>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uadroTexto 3">
            <a:extLst>
              <a:ext uri="{FF2B5EF4-FFF2-40B4-BE49-F238E27FC236}">
                <a16:creationId xmlns="" xmlns:a16="http://schemas.microsoft.com/office/drawing/2014/main" id="{15ED4C39-CA18-4BC7-A858-6BC298291926}"/>
              </a:ext>
            </a:extLst>
          </p:cNvPr>
          <p:cNvSpPr txBox="1"/>
          <p:nvPr/>
        </p:nvSpPr>
        <p:spPr>
          <a:xfrm>
            <a:off x="629127" y="4405537"/>
            <a:ext cx="635110" cy="215444"/>
          </a:xfrm>
          <a:prstGeom prst="rect">
            <a:avLst/>
          </a:prstGeom>
          <a:noFill/>
        </p:spPr>
        <p:txBody>
          <a:bodyPr wrap="none" rtlCol="0">
            <a:spAutoFit/>
          </a:bodyPr>
          <a:lstStyle/>
          <a:p>
            <a:r>
              <a:rPr lang="es-CO" sz="800" dirty="0"/>
              <a:t>Cali.gov.co</a:t>
            </a:r>
          </a:p>
        </p:txBody>
      </p:sp>
    </p:spTree>
    <p:extLst>
      <p:ext uri="{BB962C8B-B14F-4D97-AF65-F5344CB8AC3E}">
        <p14:creationId xmlns:p14="http://schemas.microsoft.com/office/powerpoint/2010/main" val="172131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50227" y="343463"/>
            <a:ext cx="3454414" cy="371973"/>
          </a:xfrm>
        </p:spPr>
        <p:txBody>
          <a:bodyPr>
            <a:normAutofit fontScale="90000"/>
          </a:bodyPr>
          <a:lstStyle/>
          <a:p>
            <a:pPr algn="r"/>
            <a:r>
              <a:rPr lang="es-CO" dirty="0">
                <a:solidFill>
                  <a:srgbClr val="0070C0"/>
                </a:solidFill>
              </a:rPr>
              <a:t>Resultados</a:t>
            </a:r>
          </a:p>
        </p:txBody>
      </p:sp>
      <p:sp>
        <p:nvSpPr>
          <p:cNvPr id="5" name="4 Marcador de contenido"/>
          <p:cNvSpPr>
            <a:spLocks noGrp="1"/>
          </p:cNvSpPr>
          <p:nvPr>
            <p:ph idx="1"/>
          </p:nvPr>
        </p:nvSpPr>
        <p:spPr>
          <a:xfrm>
            <a:off x="817124" y="1677258"/>
            <a:ext cx="3377051" cy="935313"/>
          </a:xfrm>
        </p:spPr>
        <p:txBody>
          <a:bodyPr>
            <a:noAutofit/>
          </a:bodyPr>
          <a:lstStyle/>
          <a:p>
            <a:pPr algn="just"/>
            <a:r>
              <a:rPr lang="es-CO" sz="1600" b="1" dirty="0"/>
              <a:t>Los Ciudadanos que participan:</a:t>
            </a:r>
          </a:p>
          <a:p>
            <a:pPr marL="0" indent="0" algn="just">
              <a:buNone/>
            </a:pPr>
            <a:r>
              <a:rPr lang="es-CO" sz="1600" dirty="0"/>
              <a:t>No son, en número, representativos frente a la población de la localidad</a:t>
            </a:r>
          </a:p>
          <a:p>
            <a:pPr lvl="1" algn="just"/>
            <a:endParaRPr lang="es-CO" sz="1600" dirty="0"/>
          </a:p>
          <a:p>
            <a:pPr lvl="1" algn="just"/>
            <a:endParaRPr lang="es-CO" sz="1600" dirty="0"/>
          </a:p>
          <a:p>
            <a:pPr lvl="1" algn="just"/>
            <a:endParaRPr lang="es-CO" sz="1600" dirty="0"/>
          </a:p>
          <a:p>
            <a:pPr marL="457105" lvl="1" indent="0" algn="just">
              <a:buNone/>
            </a:pPr>
            <a:endParaRPr lang="es-CO" sz="1600" dirty="0"/>
          </a:p>
        </p:txBody>
      </p:sp>
      <p:graphicFrame>
        <p:nvGraphicFramePr>
          <p:cNvPr id="2" name="Tabla 1">
            <a:extLst>
              <a:ext uri="{FF2B5EF4-FFF2-40B4-BE49-F238E27FC236}">
                <a16:creationId xmlns="" xmlns:a16="http://schemas.microsoft.com/office/drawing/2014/main" id="{E30406A9-7862-4855-B844-DEBE36A803FA}"/>
              </a:ext>
            </a:extLst>
          </p:cNvPr>
          <p:cNvGraphicFramePr>
            <a:graphicFrameLocks noGrp="1"/>
          </p:cNvGraphicFramePr>
          <p:nvPr>
            <p:extLst>
              <p:ext uri="{D42A27DB-BD31-4B8C-83A1-F6EECF244321}">
                <p14:modId xmlns:p14="http://schemas.microsoft.com/office/powerpoint/2010/main" val="1354620694"/>
              </p:ext>
            </p:extLst>
          </p:nvPr>
        </p:nvGraphicFramePr>
        <p:xfrm>
          <a:off x="4840092" y="519077"/>
          <a:ext cx="2239133" cy="4017993"/>
        </p:xfrm>
        <a:graphic>
          <a:graphicData uri="http://schemas.openxmlformats.org/drawingml/2006/table">
            <a:tbl>
              <a:tblPr>
                <a:tableStyleId>{5C22544A-7EE6-4342-B048-85BDC9FD1C3A}</a:tableStyleId>
              </a:tblPr>
              <a:tblGrid>
                <a:gridCol w="1349412">
                  <a:extLst>
                    <a:ext uri="{9D8B030D-6E8A-4147-A177-3AD203B41FA5}">
                      <a16:colId xmlns="" xmlns:a16="http://schemas.microsoft.com/office/drawing/2014/main" val="2445507423"/>
                    </a:ext>
                  </a:extLst>
                </a:gridCol>
                <a:gridCol w="889721">
                  <a:extLst>
                    <a:ext uri="{9D8B030D-6E8A-4147-A177-3AD203B41FA5}">
                      <a16:colId xmlns="" xmlns:a16="http://schemas.microsoft.com/office/drawing/2014/main" val="1276706735"/>
                    </a:ext>
                  </a:extLst>
                </a:gridCol>
              </a:tblGrid>
              <a:tr h="143707">
                <a:tc>
                  <a:txBody>
                    <a:bodyPr/>
                    <a:lstStyle/>
                    <a:p>
                      <a:pPr algn="l" fontAlgn="b"/>
                      <a:r>
                        <a:rPr lang="es-CO" sz="1200" u="none" strike="noStrike">
                          <a:effectLst/>
                        </a:rPr>
                        <a:t>Localidad</a:t>
                      </a:r>
                      <a:endParaRPr lang="es-CO" sz="1200" b="1"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CO" sz="1200" u="none" strike="noStrike">
                          <a:effectLst/>
                        </a:rPr>
                        <a:t>Población</a:t>
                      </a:r>
                      <a:endParaRPr lang="es-CO" sz="1200" b="1"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24609362"/>
                  </a:ext>
                </a:extLst>
              </a:tr>
              <a:tr h="143707">
                <a:tc>
                  <a:txBody>
                    <a:bodyPr/>
                    <a:lstStyle/>
                    <a:p>
                      <a:pPr algn="l" fontAlgn="b"/>
                      <a:r>
                        <a:rPr lang="es-CO" sz="1200" u="none" strike="noStrike">
                          <a:effectLst/>
                        </a:rPr>
                        <a:t>Kennedy</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1.069.114</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00645567"/>
                  </a:ext>
                </a:extLst>
              </a:tr>
              <a:tr h="143707">
                <a:tc>
                  <a:txBody>
                    <a:bodyPr/>
                    <a:lstStyle/>
                    <a:p>
                      <a:pPr algn="l" fontAlgn="b"/>
                      <a:r>
                        <a:rPr lang="es-CO" sz="1200" u="none" strike="noStrike">
                          <a:effectLst/>
                        </a:rPr>
                        <a:t>Suba</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1.069.114</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87547295"/>
                  </a:ext>
                </a:extLst>
              </a:tr>
              <a:tr h="143707">
                <a:tc>
                  <a:txBody>
                    <a:bodyPr/>
                    <a:lstStyle/>
                    <a:p>
                      <a:pPr algn="l" fontAlgn="b"/>
                      <a:r>
                        <a:rPr lang="es-CO" sz="1200" u="none" strike="noStrike">
                          <a:effectLst/>
                        </a:rPr>
                        <a:t>Engativá</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843.722</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7777985"/>
                  </a:ext>
                </a:extLst>
              </a:tr>
              <a:tr h="143707">
                <a:tc>
                  <a:txBody>
                    <a:bodyPr/>
                    <a:lstStyle/>
                    <a:p>
                      <a:pPr algn="l" fontAlgn="b"/>
                      <a:r>
                        <a:rPr lang="es-CO" sz="1200" u="none" strike="noStrike" dirty="0">
                          <a:effectLst/>
                        </a:rPr>
                        <a:t>Ciudad </a:t>
                      </a:r>
                      <a:r>
                        <a:rPr lang="es-CO" sz="1200" u="none" strike="noStrike" dirty="0" err="1">
                          <a:effectLst/>
                        </a:rPr>
                        <a:t>Bolivar</a:t>
                      </a:r>
                      <a:endParaRPr lang="es-CO" sz="1200" b="0" i="0" u="none" strike="noStrike" dirty="0">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639.937</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81785277"/>
                  </a:ext>
                </a:extLst>
              </a:tr>
              <a:tr h="143707">
                <a:tc>
                  <a:txBody>
                    <a:bodyPr/>
                    <a:lstStyle/>
                    <a:p>
                      <a:pPr algn="l" fontAlgn="b"/>
                      <a:r>
                        <a:rPr lang="es-CO" sz="1200" u="none" strike="noStrike">
                          <a:effectLst/>
                        </a:rPr>
                        <a:t>Bosa</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583.056</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32653229"/>
                  </a:ext>
                </a:extLst>
              </a:tr>
              <a:tr h="143707">
                <a:tc>
                  <a:txBody>
                    <a:bodyPr/>
                    <a:lstStyle/>
                    <a:p>
                      <a:pPr algn="l" fontAlgn="b"/>
                      <a:r>
                        <a:rPr lang="es-CO" sz="1200" u="none" strike="noStrike">
                          <a:effectLst/>
                        </a:rPr>
                        <a:t>Usaquén</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474.773</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30401182"/>
                  </a:ext>
                </a:extLst>
              </a:tr>
              <a:tr h="143707">
                <a:tc>
                  <a:txBody>
                    <a:bodyPr/>
                    <a:lstStyle/>
                    <a:p>
                      <a:pPr algn="l" fontAlgn="b"/>
                      <a:r>
                        <a:rPr lang="es-CO" sz="1200" u="none" strike="noStrike" dirty="0">
                          <a:effectLst/>
                        </a:rPr>
                        <a:t>San </a:t>
                      </a:r>
                      <a:r>
                        <a:rPr lang="es-CO" sz="1200" u="none" strike="noStrike" dirty="0" err="1">
                          <a:effectLst/>
                        </a:rPr>
                        <a:t>Cristobal</a:t>
                      </a:r>
                      <a:endParaRPr lang="es-CO" sz="1200" b="0" i="0" u="none" strike="noStrike" dirty="0">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409.799</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62434993"/>
                  </a:ext>
                </a:extLst>
              </a:tr>
              <a:tr h="143707">
                <a:tc>
                  <a:txBody>
                    <a:bodyPr/>
                    <a:lstStyle/>
                    <a:p>
                      <a:pPr algn="l" fontAlgn="b"/>
                      <a:r>
                        <a:rPr lang="es-CO" sz="1200" u="none" strike="noStrike">
                          <a:effectLst/>
                        </a:rPr>
                        <a:t>Usme</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382.876</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66193485"/>
                  </a:ext>
                </a:extLst>
              </a:tr>
              <a:tr h="143707">
                <a:tc>
                  <a:txBody>
                    <a:bodyPr/>
                    <a:lstStyle/>
                    <a:p>
                      <a:pPr algn="l" fontAlgn="b"/>
                      <a:r>
                        <a:rPr lang="es-CO" sz="1200" u="none" strike="noStrike">
                          <a:effectLst/>
                        </a:rPr>
                        <a:t>Rafael Uribe Uribe</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377.615</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48074580"/>
                  </a:ext>
                </a:extLst>
              </a:tr>
              <a:tr h="143707">
                <a:tc>
                  <a:txBody>
                    <a:bodyPr/>
                    <a:lstStyle/>
                    <a:p>
                      <a:pPr algn="l" fontAlgn="b"/>
                      <a:r>
                        <a:rPr lang="es-CO" sz="1200" u="none" strike="noStrike">
                          <a:effectLst/>
                        </a:rPr>
                        <a:t>Puente Aranda</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258.441</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09287237"/>
                  </a:ext>
                </a:extLst>
              </a:tr>
              <a:tr h="143707">
                <a:tc>
                  <a:txBody>
                    <a:bodyPr/>
                    <a:lstStyle/>
                    <a:p>
                      <a:pPr algn="l" fontAlgn="b"/>
                      <a:r>
                        <a:rPr lang="es-CO" sz="1200" u="none" strike="noStrike">
                          <a:effectLst/>
                        </a:rPr>
                        <a:t>Fontibón</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dirty="0">
                          <a:effectLst/>
                        </a:rPr>
                        <a:t>233.781</a:t>
                      </a:r>
                      <a:endParaRPr lang="es-CO" sz="1200" b="0" i="0" u="none" strike="noStrike" dirty="0">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74367790"/>
                  </a:ext>
                </a:extLst>
              </a:tr>
              <a:tr h="143707">
                <a:tc>
                  <a:txBody>
                    <a:bodyPr/>
                    <a:lstStyle/>
                    <a:p>
                      <a:pPr algn="l" fontAlgn="b"/>
                      <a:r>
                        <a:rPr lang="es-CO" sz="1200" u="none" strike="noStrike">
                          <a:effectLst/>
                        </a:rPr>
                        <a:t>Barrios Unidos</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233.781</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5717229"/>
                  </a:ext>
                </a:extLst>
              </a:tr>
              <a:tr h="143707">
                <a:tc>
                  <a:txBody>
                    <a:bodyPr/>
                    <a:lstStyle/>
                    <a:p>
                      <a:pPr algn="l" fontAlgn="b"/>
                      <a:r>
                        <a:rPr lang="es-CO" sz="1200" u="none" strike="noStrike">
                          <a:effectLst/>
                        </a:rPr>
                        <a:t>Tunjuelito</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201.843</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23634299"/>
                  </a:ext>
                </a:extLst>
              </a:tr>
              <a:tr h="143707">
                <a:tc>
                  <a:txBody>
                    <a:bodyPr/>
                    <a:lstStyle/>
                    <a:p>
                      <a:pPr algn="l" fontAlgn="b"/>
                      <a:r>
                        <a:rPr lang="es-CO" sz="1200" u="none" strike="noStrike">
                          <a:effectLst/>
                        </a:rPr>
                        <a:t>Teusaquillo</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146.583</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76490738"/>
                  </a:ext>
                </a:extLst>
              </a:tr>
              <a:tr h="143707">
                <a:tc>
                  <a:txBody>
                    <a:bodyPr/>
                    <a:lstStyle/>
                    <a:p>
                      <a:pPr algn="l" fontAlgn="b"/>
                      <a:r>
                        <a:rPr lang="es-CO" sz="1200" u="none" strike="noStrike">
                          <a:effectLst/>
                        </a:rPr>
                        <a:t>Chapinero</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133.778</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66831221"/>
                  </a:ext>
                </a:extLst>
              </a:tr>
              <a:tr h="143707">
                <a:tc>
                  <a:txBody>
                    <a:bodyPr/>
                    <a:lstStyle/>
                    <a:p>
                      <a:pPr algn="l" fontAlgn="b"/>
                      <a:r>
                        <a:rPr lang="es-CO" sz="1200" u="none" strike="noStrike">
                          <a:effectLst/>
                        </a:rPr>
                        <a:t>Santa Fe</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109.993</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09744529"/>
                  </a:ext>
                </a:extLst>
              </a:tr>
              <a:tr h="143707">
                <a:tc>
                  <a:txBody>
                    <a:bodyPr/>
                    <a:lstStyle/>
                    <a:p>
                      <a:pPr algn="l" fontAlgn="b"/>
                      <a:r>
                        <a:rPr lang="es-CO" sz="1200" u="none" strike="noStrike">
                          <a:effectLst/>
                        </a:rPr>
                        <a:t>Antonio Nariño</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108.307</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50603179"/>
                  </a:ext>
                </a:extLst>
              </a:tr>
              <a:tr h="143707">
                <a:tc>
                  <a:txBody>
                    <a:bodyPr/>
                    <a:lstStyle/>
                    <a:p>
                      <a:pPr algn="l" fontAlgn="b"/>
                      <a:r>
                        <a:rPr lang="es-CO" sz="1200" u="none" strike="noStrike">
                          <a:effectLst/>
                        </a:rPr>
                        <a:t>Los Mártires</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97.926</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37167242"/>
                  </a:ext>
                </a:extLst>
              </a:tr>
              <a:tr h="143707">
                <a:tc>
                  <a:txBody>
                    <a:bodyPr/>
                    <a:lstStyle/>
                    <a:p>
                      <a:pPr algn="l" fontAlgn="b"/>
                      <a:r>
                        <a:rPr lang="es-CO" sz="1200" u="none" strike="noStrike">
                          <a:effectLst/>
                        </a:rPr>
                        <a:t>La Candelaria</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a:effectLst/>
                        </a:rPr>
                        <a:t>24.144</a:t>
                      </a:r>
                      <a:endParaRPr lang="es-CO" sz="1200" b="0"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8837048"/>
                  </a:ext>
                </a:extLst>
              </a:tr>
              <a:tr h="143707">
                <a:tc>
                  <a:txBody>
                    <a:bodyPr/>
                    <a:lstStyle/>
                    <a:p>
                      <a:pPr algn="l" fontAlgn="b"/>
                      <a:r>
                        <a:rPr lang="es-CO" sz="1200" u="none" strike="noStrike">
                          <a:effectLst/>
                        </a:rPr>
                        <a:t>TOTAL</a:t>
                      </a:r>
                      <a:endParaRPr lang="es-CO" sz="1200" b="1" i="0" u="none" strike="noStrike">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CO" sz="1200" u="none" strike="noStrike" dirty="0">
                          <a:effectLst/>
                        </a:rPr>
                        <a:t>7.461.546</a:t>
                      </a:r>
                      <a:endParaRPr lang="es-CO" sz="1200" b="1" i="0" u="none" strike="noStrike" dirty="0">
                        <a:solidFill>
                          <a:srgbClr val="000000"/>
                        </a:solidFill>
                        <a:effectLst/>
                        <a:latin typeface="Calibri" panose="020F0502020204030204" pitchFamily="34" charset="0"/>
                      </a:endParaRPr>
                    </a:p>
                  </a:txBody>
                  <a:tcPr marL="8453" marR="8453" marT="8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57610650"/>
                  </a:ext>
                </a:extLst>
              </a:tr>
            </a:tbl>
          </a:graphicData>
        </a:graphic>
      </p:graphicFrame>
    </p:spTree>
    <p:extLst>
      <p:ext uri="{BB962C8B-B14F-4D97-AF65-F5344CB8AC3E}">
        <p14:creationId xmlns:p14="http://schemas.microsoft.com/office/powerpoint/2010/main" val="304613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5B2AD596-C09C-4B1A-A7FA-6893D47904B7}"/>
              </a:ext>
            </a:extLst>
          </p:cNvPr>
          <p:cNvGraphicFramePr/>
          <p:nvPr>
            <p:extLst>
              <p:ext uri="{D42A27DB-BD31-4B8C-83A1-F6EECF244321}">
                <p14:modId xmlns:p14="http://schemas.microsoft.com/office/powerpoint/2010/main" val="2271743299"/>
              </p:ext>
            </p:extLst>
          </p:nvPr>
        </p:nvGraphicFramePr>
        <p:xfrm>
          <a:off x="422787" y="255639"/>
          <a:ext cx="7295184" cy="4065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41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82FC7A02-0DF0-4338-AD2A-F304F8A8B7FB}"/>
              </a:ext>
            </a:extLst>
          </p:cNvPr>
          <p:cNvSpPr>
            <a:spLocks noGrp="1"/>
          </p:cNvSpPr>
          <p:nvPr>
            <p:ph idx="1"/>
          </p:nvPr>
        </p:nvSpPr>
        <p:spPr>
          <a:xfrm>
            <a:off x="419422" y="1565296"/>
            <a:ext cx="4595030" cy="1623969"/>
          </a:xfrm>
        </p:spPr>
        <p:txBody>
          <a:bodyPr/>
          <a:lstStyle/>
          <a:p>
            <a:pPr marL="457105" lvl="1" indent="0" algn="just">
              <a:buNone/>
            </a:pPr>
            <a:r>
              <a:rPr lang="es-CO" sz="1600" b="1" dirty="0"/>
              <a:t>Los Ciudadanos que participan:</a:t>
            </a:r>
          </a:p>
          <a:p>
            <a:pPr lvl="1" algn="just"/>
            <a:r>
              <a:rPr lang="es-CO" sz="1600" dirty="0"/>
              <a:t>No tienen formación para la participación</a:t>
            </a:r>
          </a:p>
          <a:p>
            <a:pPr lvl="1" algn="just"/>
            <a:r>
              <a:rPr lang="es-CO" sz="1600" dirty="0"/>
              <a:t>No tienen conciencia acerca de “lo público”</a:t>
            </a:r>
          </a:p>
          <a:p>
            <a:pPr lvl="1" algn="just"/>
            <a:r>
              <a:rPr lang="es-CO" sz="1600" dirty="0"/>
              <a:t>Desconocen la incidencia de la participación en términos específicos</a:t>
            </a:r>
          </a:p>
          <a:p>
            <a:pPr lvl="1" algn="just"/>
            <a:r>
              <a:rPr lang="es-CO" sz="1600" dirty="0"/>
              <a:t>Son manipulados por intereses políticos, o institucionales o persiguen intereses particulares.</a:t>
            </a:r>
          </a:p>
          <a:p>
            <a:pPr marL="0" indent="0">
              <a:buNone/>
            </a:pPr>
            <a:endParaRPr lang="es-CO" dirty="0"/>
          </a:p>
        </p:txBody>
      </p:sp>
      <p:sp>
        <p:nvSpPr>
          <p:cNvPr id="4" name="3 Título">
            <a:extLst>
              <a:ext uri="{FF2B5EF4-FFF2-40B4-BE49-F238E27FC236}">
                <a16:creationId xmlns="" xmlns:a16="http://schemas.microsoft.com/office/drawing/2014/main" id="{404BEECE-0859-4710-8769-7185BA45508B}"/>
              </a:ext>
            </a:extLst>
          </p:cNvPr>
          <p:cNvSpPr txBox="1">
            <a:spLocks/>
          </p:cNvSpPr>
          <p:nvPr/>
        </p:nvSpPr>
        <p:spPr>
          <a:xfrm>
            <a:off x="4194175" y="605984"/>
            <a:ext cx="3454414" cy="371973"/>
          </a:xfrm>
          <a:prstGeom prst="rect">
            <a:avLst/>
          </a:prstGeom>
        </p:spPr>
        <p:txBody>
          <a:bodyPr>
            <a:noAutofit/>
          </a:bodyPr>
          <a:lstStyle>
            <a:lvl1pPr algn="ctr" defTabSz="457109" rtl="0" eaLnBrk="1" latinLnBrk="0" hangingPunct="1">
              <a:spcBef>
                <a:spcPct val="0"/>
              </a:spcBef>
              <a:buNone/>
              <a:defRPr sz="4400" kern="1200">
                <a:solidFill>
                  <a:schemeClr val="tx1"/>
                </a:solidFill>
                <a:latin typeface="+mj-lt"/>
                <a:ea typeface="+mj-ea"/>
                <a:cs typeface="+mj-cs"/>
              </a:defRPr>
            </a:lvl1pPr>
          </a:lstStyle>
          <a:p>
            <a:pPr algn="r"/>
            <a:r>
              <a:rPr lang="es-CO" sz="3600" dirty="0">
                <a:solidFill>
                  <a:srgbClr val="0070C0"/>
                </a:solidFill>
              </a:rPr>
              <a:t>Resultados</a:t>
            </a:r>
          </a:p>
        </p:txBody>
      </p:sp>
    </p:spTree>
    <p:extLst>
      <p:ext uri="{BB962C8B-B14F-4D97-AF65-F5344CB8AC3E}">
        <p14:creationId xmlns:p14="http://schemas.microsoft.com/office/powerpoint/2010/main" val="3316420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E09EE51-B699-4555-B237-2B3CE36C5A4E}"/>
              </a:ext>
            </a:extLst>
          </p:cNvPr>
          <p:cNvSpPr>
            <a:spLocks noGrp="1"/>
          </p:cNvSpPr>
          <p:nvPr>
            <p:ph type="title"/>
          </p:nvPr>
        </p:nvSpPr>
        <p:spPr/>
        <p:txBody>
          <a:bodyPr/>
          <a:lstStyle/>
          <a:p>
            <a:pPr algn="r"/>
            <a:r>
              <a:rPr lang="es-CO" sz="4000" dirty="0">
                <a:solidFill>
                  <a:srgbClr val="0070C0"/>
                </a:solidFill>
              </a:rPr>
              <a:t>Resultados</a:t>
            </a:r>
            <a:endParaRPr lang="es-CO" sz="4000" dirty="0"/>
          </a:p>
        </p:txBody>
      </p:sp>
      <p:sp>
        <p:nvSpPr>
          <p:cNvPr id="3" name="Marcador de contenido 2">
            <a:extLst>
              <a:ext uri="{FF2B5EF4-FFF2-40B4-BE49-F238E27FC236}">
                <a16:creationId xmlns="" xmlns:a16="http://schemas.microsoft.com/office/drawing/2014/main" id="{96A5BCB0-839E-445F-AF0F-2E06BBB1B89A}"/>
              </a:ext>
            </a:extLst>
          </p:cNvPr>
          <p:cNvSpPr>
            <a:spLocks noGrp="1"/>
          </p:cNvSpPr>
          <p:nvPr>
            <p:ph idx="1"/>
          </p:nvPr>
        </p:nvSpPr>
        <p:spPr>
          <a:xfrm>
            <a:off x="419424" y="1109399"/>
            <a:ext cx="7357891" cy="3137792"/>
          </a:xfrm>
        </p:spPr>
        <p:txBody>
          <a:bodyPr/>
          <a:lstStyle/>
          <a:p>
            <a:pPr marL="0" indent="0" algn="just">
              <a:buNone/>
            </a:pPr>
            <a:r>
              <a:rPr lang="es-CO" sz="1600" b="1" dirty="0"/>
              <a:t>Las estrategias de identificación y selección de iniciativas ciudadanas</a:t>
            </a:r>
            <a:endParaRPr lang="es-CO" sz="1600" dirty="0"/>
          </a:p>
          <a:p>
            <a:pPr marL="0" indent="0" algn="just">
              <a:buNone/>
            </a:pPr>
            <a:r>
              <a:rPr lang="es-CO" sz="1600" dirty="0"/>
              <a:t>De las 20 metodologías analizadas 10 correspondientes al 2012 y 10 al 2016:</a:t>
            </a:r>
          </a:p>
          <a:p>
            <a:pPr algn="just"/>
            <a:r>
              <a:rPr lang="es-CO" sz="1600" dirty="0"/>
              <a:t>100% de estas incorporaron contenidos orientados a la descripción de los propósitos de los encuentros ciudadanos y la definición del calendario de los mismos. </a:t>
            </a:r>
          </a:p>
          <a:p>
            <a:pPr algn="just"/>
            <a:r>
              <a:rPr lang="es-CO" sz="1600" dirty="0"/>
              <a:t>aunque en todos los casos los documentos hacen mención de descripción metodológica solo en el 80% de estos se encontraron indicaciones procedimentales en lo que respecta a la forma como los ciudadanos podían realizar sus aportes en términos de problemas y </a:t>
            </a:r>
          </a:p>
          <a:p>
            <a:pPr algn="just"/>
            <a:r>
              <a:rPr lang="es-CO" sz="1600" dirty="0"/>
              <a:t>solamente el 20% de estos casos incluyen además metodologías para la priorización de estos problemas.</a:t>
            </a:r>
          </a:p>
        </p:txBody>
      </p:sp>
    </p:spTree>
    <p:extLst>
      <p:ext uri="{BB962C8B-B14F-4D97-AF65-F5344CB8AC3E}">
        <p14:creationId xmlns:p14="http://schemas.microsoft.com/office/powerpoint/2010/main" val="95722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728" y="0"/>
            <a:ext cx="8388350" cy="4754563"/>
          </a:xfrm>
          <a:prstGeom prst="rect">
            <a:avLst/>
          </a:prstGeom>
          <a:gradFill flip="none" rotWithShape="1">
            <a:gsLst>
              <a:gs pos="100000">
                <a:srgbClr val="105285">
                  <a:shade val="30000"/>
                  <a:satMod val="115000"/>
                </a:srgbClr>
              </a:gs>
              <a:gs pos="50000">
                <a:srgbClr val="105285">
                  <a:shade val="67500"/>
                  <a:satMod val="115000"/>
                </a:srgbClr>
              </a:gs>
              <a:gs pos="0">
                <a:srgbClr val="105285">
                  <a:shade val="100000"/>
                  <a:satMod val="115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b="1" dirty="0"/>
          </a:p>
          <a:p>
            <a:pPr algn="ctr"/>
            <a:endParaRPr lang="es-CO" b="1" dirty="0"/>
          </a:p>
          <a:p>
            <a:pPr algn="ctr"/>
            <a:endParaRPr lang="es-CO" b="1" dirty="0"/>
          </a:p>
        </p:txBody>
      </p:sp>
      <p:grpSp>
        <p:nvGrpSpPr>
          <p:cNvPr id="7" name="Grupo 6"/>
          <p:cNvGrpSpPr/>
          <p:nvPr/>
        </p:nvGrpSpPr>
        <p:grpSpPr>
          <a:xfrm>
            <a:off x="1005544" y="694501"/>
            <a:ext cx="5774150" cy="1389683"/>
            <a:chOff x="31886" y="457001"/>
            <a:chExt cx="7177367" cy="1727399"/>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50864"/>
            <a:stretch/>
          </p:blipFill>
          <p:spPr>
            <a:xfrm>
              <a:off x="829935" y="457001"/>
              <a:ext cx="6379318" cy="1727399"/>
            </a:xfrm>
            <a:prstGeom prst="rect">
              <a:avLst/>
            </a:prstGeom>
          </p:spPr>
        </p:pic>
        <p:pic>
          <p:nvPicPr>
            <p:cNvPr id="6" name="Imagen 5"/>
            <p:cNvPicPr>
              <a:picLocks noChangeAspect="1"/>
            </p:cNvPicPr>
            <p:nvPr/>
          </p:nvPicPr>
          <p:blipFill rotWithShape="1">
            <a:blip r:embed="rId2">
              <a:biLevel thresh="25000"/>
              <a:extLst>
                <a:ext uri="{28A0092B-C50C-407E-A947-70E740481C1C}">
                  <a14:useLocalDpi xmlns:a14="http://schemas.microsoft.com/office/drawing/2010/main" val="0"/>
                </a:ext>
              </a:extLst>
            </a:blip>
            <a:srcRect t="50870"/>
            <a:stretch/>
          </p:blipFill>
          <p:spPr>
            <a:xfrm>
              <a:off x="31886" y="892302"/>
              <a:ext cx="3331863" cy="902102"/>
            </a:xfrm>
            <a:prstGeom prst="rect">
              <a:avLst/>
            </a:prstGeom>
          </p:spPr>
        </p:pic>
      </p:grpSp>
      <p:sp>
        <p:nvSpPr>
          <p:cNvPr id="8" name="Subtítulo 3"/>
          <p:cNvSpPr>
            <a:spLocks noGrp="1"/>
          </p:cNvSpPr>
          <p:nvPr>
            <p:ph type="subTitle" idx="1"/>
          </p:nvPr>
        </p:nvSpPr>
        <p:spPr>
          <a:xfrm>
            <a:off x="1258259" y="3560022"/>
            <a:ext cx="5871845" cy="496417"/>
          </a:xfrm>
        </p:spPr>
        <p:txBody>
          <a:bodyPr/>
          <a:lstStyle/>
          <a:p>
            <a:r>
              <a:rPr lang="es-CO" sz="2000" dirty="0" err="1">
                <a:solidFill>
                  <a:schemeClr val="bg1"/>
                </a:solidFill>
              </a:rPr>
              <a:t>Naidú</a:t>
            </a:r>
            <a:r>
              <a:rPr lang="es-CO" sz="2000" dirty="0">
                <a:solidFill>
                  <a:schemeClr val="bg1"/>
                </a:solidFill>
              </a:rPr>
              <a:t> Duque Cante</a:t>
            </a:r>
          </a:p>
        </p:txBody>
      </p:sp>
      <p:sp>
        <p:nvSpPr>
          <p:cNvPr id="9" name="1 Título"/>
          <p:cNvSpPr>
            <a:spLocks noGrp="1"/>
          </p:cNvSpPr>
          <p:nvPr>
            <p:ph type="ctrTitle"/>
          </p:nvPr>
        </p:nvSpPr>
        <p:spPr>
          <a:xfrm>
            <a:off x="629130" y="2371953"/>
            <a:ext cx="7130098" cy="1019150"/>
          </a:xfrm>
        </p:spPr>
        <p:txBody>
          <a:bodyPr>
            <a:noAutofit/>
          </a:bodyPr>
          <a:lstStyle/>
          <a:p>
            <a:r>
              <a:rPr lang="es-CO" sz="2300" b="1" dirty="0">
                <a:solidFill>
                  <a:schemeClr val="bg1"/>
                </a:solidFill>
              </a:rPr>
              <a:t>Los vacíos de la planeación participativa en Bogotá en el marco de la formulación de los planes de desarrollo local en Bogotá D.C.</a:t>
            </a:r>
          </a:p>
        </p:txBody>
      </p:sp>
    </p:spTree>
    <p:extLst>
      <p:ext uri="{BB962C8B-B14F-4D97-AF65-F5344CB8AC3E}">
        <p14:creationId xmlns:p14="http://schemas.microsoft.com/office/powerpoint/2010/main" val="4179170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DA22B3F1-1429-44C2-A6E3-14B5F5637875}"/>
              </a:ext>
            </a:extLst>
          </p:cNvPr>
          <p:cNvGraphicFramePr/>
          <p:nvPr>
            <p:extLst>
              <p:ext uri="{D42A27DB-BD31-4B8C-83A1-F6EECF244321}">
                <p14:modId xmlns:p14="http://schemas.microsoft.com/office/powerpoint/2010/main" val="2013918044"/>
              </p:ext>
            </p:extLst>
          </p:nvPr>
        </p:nvGraphicFramePr>
        <p:xfrm>
          <a:off x="717756" y="353961"/>
          <a:ext cx="6892412" cy="3785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802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6D94D26-5024-4CEB-95BA-3CAD3FB58FCE}"/>
              </a:ext>
            </a:extLst>
          </p:cNvPr>
          <p:cNvSpPr>
            <a:spLocks noGrp="1"/>
          </p:cNvSpPr>
          <p:nvPr>
            <p:ph type="title"/>
          </p:nvPr>
        </p:nvSpPr>
        <p:spPr/>
        <p:txBody>
          <a:bodyPr/>
          <a:lstStyle/>
          <a:p>
            <a:pPr algn="r"/>
            <a:r>
              <a:rPr lang="es-CO" sz="4000" dirty="0">
                <a:solidFill>
                  <a:srgbClr val="0070C0"/>
                </a:solidFill>
              </a:rPr>
              <a:t>Resultados</a:t>
            </a:r>
            <a:endParaRPr lang="es-CO" sz="4000" dirty="0"/>
          </a:p>
        </p:txBody>
      </p:sp>
      <p:sp>
        <p:nvSpPr>
          <p:cNvPr id="3" name="Marcador de contenido 2">
            <a:extLst>
              <a:ext uri="{FF2B5EF4-FFF2-40B4-BE49-F238E27FC236}">
                <a16:creationId xmlns="" xmlns:a16="http://schemas.microsoft.com/office/drawing/2014/main" id="{FB431596-44BC-4B91-B1DE-80E862615B87}"/>
              </a:ext>
            </a:extLst>
          </p:cNvPr>
          <p:cNvSpPr>
            <a:spLocks noGrp="1"/>
          </p:cNvSpPr>
          <p:nvPr>
            <p:ph idx="1"/>
          </p:nvPr>
        </p:nvSpPr>
        <p:spPr/>
        <p:txBody>
          <a:bodyPr/>
          <a:lstStyle/>
          <a:p>
            <a:pPr marL="0" indent="0" algn="just">
              <a:buNone/>
            </a:pPr>
            <a:r>
              <a:rPr lang="es-CO" sz="1800" b="1" dirty="0"/>
              <a:t>Las estrategias de identificación y selección de iniciativas ciudadanas</a:t>
            </a:r>
          </a:p>
          <a:p>
            <a:pPr algn="just"/>
            <a:r>
              <a:rPr lang="es-CO" sz="1800" dirty="0"/>
              <a:t>De los primeros encuentros se definen problemas y se escogen delegados quienes deberán plantear propuestas de solución a los mismos</a:t>
            </a:r>
          </a:p>
          <a:p>
            <a:pPr algn="just"/>
            <a:r>
              <a:rPr lang="es-CO" sz="1800" dirty="0"/>
              <a:t>Las metodologías no incluyeron la etapa de trabajo de los delegados.</a:t>
            </a:r>
          </a:p>
          <a:p>
            <a:pPr algn="just"/>
            <a:r>
              <a:rPr lang="es-CO" sz="1800" dirty="0"/>
              <a:t>Aunque la norma se estableció que los encuentros ciudadanos deben dar lugar a la generación de iniciativas ciudadanas orientadas a la solución de problemas, no está especificado cómo se debería llegar a este resultado</a:t>
            </a:r>
          </a:p>
          <a:p>
            <a:pPr algn="just"/>
            <a:r>
              <a:rPr lang="es-CO" sz="1800" dirty="0"/>
              <a:t>el 30% de los ciudadanos consultados no conocía la metodología</a:t>
            </a:r>
          </a:p>
          <a:p>
            <a:pPr algn="just"/>
            <a:r>
              <a:rPr lang="es-CO" sz="1800" dirty="0"/>
              <a:t>el 40% consideró que no era clara y que los encuentros ciudadanos se hicieron de forma desordenada.</a:t>
            </a:r>
          </a:p>
        </p:txBody>
      </p:sp>
    </p:spTree>
    <p:extLst>
      <p:ext uri="{BB962C8B-B14F-4D97-AF65-F5344CB8AC3E}">
        <p14:creationId xmlns:p14="http://schemas.microsoft.com/office/powerpoint/2010/main" val="77489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98F494-3548-40E4-ADDF-4F5EE2E4DF95}"/>
              </a:ext>
            </a:extLst>
          </p:cNvPr>
          <p:cNvSpPr>
            <a:spLocks noGrp="1"/>
          </p:cNvSpPr>
          <p:nvPr>
            <p:ph type="title"/>
          </p:nvPr>
        </p:nvSpPr>
        <p:spPr/>
        <p:txBody>
          <a:bodyPr/>
          <a:lstStyle/>
          <a:p>
            <a:r>
              <a:rPr lang="es-CO" sz="4000" dirty="0">
                <a:solidFill>
                  <a:schemeClr val="accent1"/>
                </a:solidFill>
              </a:rPr>
              <a:t>Conclusiones y recomendaciones</a:t>
            </a:r>
          </a:p>
        </p:txBody>
      </p:sp>
      <p:sp>
        <p:nvSpPr>
          <p:cNvPr id="3" name="Marcador de contenido 2">
            <a:extLst>
              <a:ext uri="{FF2B5EF4-FFF2-40B4-BE49-F238E27FC236}">
                <a16:creationId xmlns="" xmlns:a16="http://schemas.microsoft.com/office/drawing/2014/main" id="{6FE33E59-FECC-4B22-BEF7-CDA9F9E56E85}"/>
              </a:ext>
            </a:extLst>
          </p:cNvPr>
          <p:cNvSpPr>
            <a:spLocks noGrp="1"/>
          </p:cNvSpPr>
          <p:nvPr>
            <p:ph idx="1"/>
          </p:nvPr>
        </p:nvSpPr>
        <p:spPr>
          <a:xfrm>
            <a:off x="419425" y="1040572"/>
            <a:ext cx="7549515" cy="2607195"/>
          </a:xfrm>
        </p:spPr>
        <p:txBody>
          <a:bodyPr/>
          <a:lstStyle/>
          <a:p>
            <a:pPr algn="just"/>
            <a:r>
              <a:rPr lang="es-CO" sz="1800" dirty="0"/>
              <a:t>un proceso poco planeado en el que participa una ciudadanía desinformada y con pocas herramientas que le permitan aportar efectivamente en la planeación local. </a:t>
            </a:r>
          </a:p>
          <a:p>
            <a:pPr algn="just"/>
            <a:r>
              <a:rPr lang="es-CO" sz="1800" dirty="0"/>
              <a:t>además de intervenir la forma y los instrumentos que se utilizan para llevar a cabo los procesos de la planeación participativa, el marco institucional debe considerar la urgente necesidad de realizar ejercicios masivos y permanentes de pedagogía ciudadana</a:t>
            </a:r>
          </a:p>
          <a:p>
            <a:pPr algn="just"/>
            <a:r>
              <a:rPr lang="es-CO" sz="1800" dirty="0"/>
              <a:t>es necesario replantear la dinámica de los encuentros, bien sea para redefinir la participación ciudadana mediante otros mecanismos, o para complementar estos escenarios con otros que permitan una mayor representatividad de los ciudadanos que habitan las localidades (TIC). </a:t>
            </a:r>
          </a:p>
        </p:txBody>
      </p:sp>
    </p:spTree>
    <p:extLst>
      <p:ext uri="{BB962C8B-B14F-4D97-AF65-F5344CB8AC3E}">
        <p14:creationId xmlns:p14="http://schemas.microsoft.com/office/powerpoint/2010/main" val="2975747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D47FC233-70A6-4AE9-BD8B-BED90DE99AE0}"/>
              </a:ext>
            </a:extLst>
          </p:cNvPr>
          <p:cNvSpPr>
            <a:spLocks noGrp="1"/>
          </p:cNvSpPr>
          <p:nvPr>
            <p:ph idx="1"/>
          </p:nvPr>
        </p:nvSpPr>
        <p:spPr>
          <a:xfrm>
            <a:off x="419425" y="1168392"/>
            <a:ext cx="7549515" cy="2833336"/>
          </a:xfrm>
        </p:spPr>
        <p:txBody>
          <a:bodyPr/>
          <a:lstStyle/>
          <a:p>
            <a:pPr algn="just"/>
            <a:r>
              <a:rPr lang="es-CO" sz="1600" dirty="0"/>
              <a:t>se deberá revisar el papel que deben cumplir otros actores en la planeación participativa, además del CPL, lo cual puede derivar en una fórmula distinta en términos tanto de la intervención de actores institucionales y privados considerados y no considerados actualmente, como de los escenarios de debate presenciales y no presenciales para identificar las propuestas ciudadanas.</a:t>
            </a:r>
          </a:p>
          <a:p>
            <a:pPr algn="just"/>
            <a:r>
              <a:rPr lang="es-CO" sz="1600" dirty="0"/>
              <a:t>Es necesario reconsiderar el uso de las metodologías de los encuentros ciudadanos donde el Distrito pueda establecer un mínimo de actividades y herramientas a utilizar por cada uno de los actores y en cada uno de los momentos de la planeación.</a:t>
            </a:r>
          </a:p>
          <a:p>
            <a:pPr algn="just"/>
            <a:r>
              <a:rPr lang="es-CO" sz="1600" dirty="0"/>
              <a:t>Esto podría derivar en que los encuentros ciudadanos sean apenas un paso más dentro de una cadena o conjunto de estrategias de la planeación local</a:t>
            </a:r>
          </a:p>
          <a:p>
            <a:pPr algn="just"/>
            <a:endParaRPr lang="es-CO" sz="1600" dirty="0"/>
          </a:p>
        </p:txBody>
      </p:sp>
      <p:sp>
        <p:nvSpPr>
          <p:cNvPr id="4" name="Título 1">
            <a:extLst>
              <a:ext uri="{FF2B5EF4-FFF2-40B4-BE49-F238E27FC236}">
                <a16:creationId xmlns="" xmlns:a16="http://schemas.microsoft.com/office/drawing/2014/main" id="{91441F14-252C-4280-8B42-CC97C98ABC3B}"/>
              </a:ext>
            </a:extLst>
          </p:cNvPr>
          <p:cNvSpPr>
            <a:spLocks noGrp="1"/>
          </p:cNvSpPr>
          <p:nvPr>
            <p:ph type="title"/>
          </p:nvPr>
        </p:nvSpPr>
        <p:spPr>
          <a:xfrm>
            <a:off x="546920" y="347816"/>
            <a:ext cx="7550150" cy="792163"/>
          </a:xfrm>
        </p:spPr>
        <p:txBody>
          <a:bodyPr/>
          <a:lstStyle/>
          <a:p>
            <a:r>
              <a:rPr lang="es-CO" sz="4000" dirty="0">
                <a:solidFill>
                  <a:schemeClr val="accent1"/>
                </a:solidFill>
              </a:rPr>
              <a:t>Conclusiones y recomendaciones</a:t>
            </a:r>
          </a:p>
        </p:txBody>
      </p:sp>
    </p:spTree>
    <p:extLst>
      <p:ext uri="{BB962C8B-B14F-4D97-AF65-F5344CB8AC3E}">
        <p14:creationId xmlns:p14="http://schemas.microsoft.com/office/powerpoint/2010/main" val="324638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4"/>
          <p:cNvSpPr/>
          <p:nvPr/>
        </p:nvSpPr>
        <p:spPr>
          <a:xfrm>
            <a:off x="-1" y="-19660"/>
            <a:ext cx="8388351" cy="4754563"/>
          </a:xfrm>
          <a:prstGeom prst="rect">
            <a:avLst/>
          </a:prstGeom>
          <a:gradFill flip="none" rotWithShape="1">
            <a:gsLst>
              <a:gs pos="100000">
                <a:srgbClr val="105285">
                  <a:shade val="30000"/>
                  <a:satMod val="115000"/>
                </a:srgbClr>
              </a:gs>
              <a:gs pos="50000">
                <a:srgbClr val="105285">
                  <a:shade val="67500"/>
                  <a:satMod val="115000"/>
                </a:srgbClr>
              </a:gs>
              <a:gs pos="0">
                <a:srgbClr val="105285">
                  <a:shade val="100000"/>
                  <a:satMod val="115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4" name="3 CuadroTexto"/>
          <p:cNvSpPr txBox="1"/>
          <p:nvPr/>
        </p:nvSpPr>
        <p:spPr>
          <a:xfrm>
            <a:off x="3293931" y="1026176"/>
            <a:ext cx="1794081" cy="523220"/>
          </a:xfrm>
          <a:prstGeom prst="rect">
            <a:avLst/>
          </a:prstGeom>
          <a:noFill/>
        </p:spPr>
        <p:txBody>
          <a:bodyPr wrap="none" rtlCol="0">
            <a:spAutoFit/>
          </a:bodyPr>
          <a:lstStyle/>
          <a:p>
            <a:r>
              <a:rPr lang="es-CO" sz="2800" b="1" dirty="0">
                <a:solidFill>
                  <a:schemeClr val="bg1"/>
                </a:solidFill>
                <a:latin typeface="Century Gothic" panose="020B0502020202020204" pitchFamily="34" charset="0"/>
              </a:rPr>
              <a:t>GRACIAS</a:t>
            </a:r>
          </a:p>
        </p:txBody>
      </p:sp>
      <p:sp>
        <p:nvSpPr>
          <p:cNvPr id="8" name="7 CuadroTexto"/>
          <p:cNvSpPr txBox="1"/>
          <p:nvPr/>
        </p:nvSpPr>
        <p:spPr>
          <a:xfrm>
            <a:off x="3922310" y="3929650"/>
            <a:ext cx="543739" cy="307777"/>
          </a:xfrm>
          <a:prstGeom prst="rect">
            <a:avLst/>
          </a:prstGeom>
          <a:noFill/>
        </p:spPr>
        <p:txBody>
          <a:bodyPr wrap="none" rtlCol="0">
            <a:spAutoFit/>
          </a:bodyPr>
          <a:lstStyle/>
          <a:p>
            <a:r>
              <a:rPr lang="es-CO" sz="1400" dirty="0">
                <a:solidFill>
                  <a:schemeClr val="bg1"/>
                </a:solidFill>
                <a:latin typeface="Gill Sans MT" panose="020B0502020104020203" pitchFamily="34" charset="0"/>
              </a:rPr>
              <a:t>2018</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032" y="2892829"/>
            <a:ext cx="1570295" cy="86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4 CuadroTexto"/>
          <p:cNvSpPr txBox="1"/>
          <p:nvPr/>
        </p:nvSpPr>
        <p:spPr>
          <a:xfrm>
            <a:off x="2485183" y="1681929"/>
            <a:ext cx="3344789" cy="1073755"/>
          </a:xfrm>
          <a:prstGeom prst="rect">
            <a:avLst/>
          </a:prstGeom>
          <a:noFill/>
        </p:spPr>
        <p:txBody>
          <a:bodyPr wrap="square" rtlCol="0">
            <a:spAutoFit/>
          </a:bodyPr>
          <a:lstStyle/>
          <a:p>
            <a:pPr algn="ctr"/>
            <a:r>
              <a:rPr lang="es-CO" sz="1941" b="1" dirty="0" err="1">
                <a:solidFill>
                  <a:schemeClr val="bg1"/>
                </a:solidFill>
              </a:rPr>
              <a:t>Naidú</a:t>
            </a:r>
            <a:r>
              <a:rPr lang="es-CO" sz="1941" b="1" dirty="0">
                <a:solidFill>
                  <a:schemeClr val="bg1"/>
                </a:solidFill>
              </a:rPr>
              <a:t> Duque Cante </a:t>
            </a:r>
          </a:p>
          <a:p>
            <a:pPr algn="ctr"/>
            <a:r>
              <a:rPr lang="es-CO" sz="1109" dirty="0">
                <a:solidFill>
                  <a:schemeClr val="bg1"/>
                </a:solidFill>
              </a:rPr>
              <a:t>Profesora Investigadora </a:t>
            </a:r>
          </a:p>
          <a:p>
            <a:pPr algn="ctr"/>
            <a:r>
              <a:rPr lang="es-CO" sz="1109" dirty="0">
                <a:solidFill>
                  <a:schemeClr val="bg1"/>
                </a:solidFill>
              </a:rPr>
              <a:t>Institución Universitaria Politécnico </a:t>
            </a:r>
            <a:r>
              <a:rPr lang="es-CO" sz="1109" dirty="0" err="1">
                <a:solidFill>
                  <a:schemeClr val="bg1"/>
                </a:solidFill>
              </a:rPr>
              <a:t>Grancolombiano</a:t>
            </a:r>
            <a:endParaRPr lang="es-CO" sz="1109" dirty="0">
              <a:solidFill>
                <a:schemeClr val="bg1"/>
              </a:solidFill>
            </a:endParaRPr>
          </a:p>
          <a:p>
            <a:pPr algn="ctr"/>
            <a:r>
              <a:rPr lang="es-CO" sz="1109" dirty="0">
                <a:solidFill>
                  <a:schemeClr val="bg1"/>
                </a:solidFill>
              </a:rPr>
              <a:t>naduquec@poligran.edu.co</a:t>
            </a:r>
          </a:p>
          <a:p>
            <a:pPr algn="ctr"/>
            <a:r>
              <a:rPr lang="es-CO" sz="1109" dirty="0">
                <a:solidFill>
                  <a:schemeClr val="bg1"/>
                </a:solidFill>
              </a:rPr>
              <a:t>Naidu.duque@Gmail.com</a:t>
            </a:r>
          </a:p>
        </p:txBody>
      </p:sp>
    </p:spTree>
    <p:extLst>
      <p:ext uri="{BB962C8B-B14F-4D97-AF65-F5344CB8AC3E}">
        <p14:creationId xmlns:p14="http://schemas.microsoft.com/office/powerpoint/2010/main" val="93958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B540538-72F0-4CAE-B994-9224301059BF}"/>
              </a:ext>
            </a:extLst>
          </p:cNvPr>
          <p:cNvSpPr>
            <a:spLocks noGrp="1"/>
          </p:cNvSpPr>
          <p:nvPr>
            <p:ph type="title"/>
          </p:nvPr>
        </p:nvSpPr>
        <p:spPr>
          <a:xfrm>
            <a:off x="419425" y="269069"/>
            <a:ext cx="7549515" cy="792427"/>
          </a:xfrm>
        </p:spPr>
        <p:txBody>
          <a:bodyPr/>
          <a:lstStyle/>
          <a:p>
            <a:r>
              <a:rPr lang="es-CO" sz="3600" dirty="0"/>
              <a:t>Bogotá Distrito Capital</a:t>
            </a:r>
          </a:p>
        </p:txBody>
      </p:sp>
      <p:sp>
        <p:nvSpPr>
          <p:cNvPr id="3" name="Marcador de contenido 2">
            <a:extLst>
              <a:ext uri="{FF2B5EF4-FFF2-40B4-BE49-F238E27FC236}">
                <a16:creationId xmlns="" xmlns:a16="http://schemas.microsoft.com/office/drawing/2014/main" id="{EBD8273D-749C-47F8-AE7D-4D975ECFB03A}"/>
              </a:ext>
            </a:extLst>
          </p:cNvPr>
          <p:cNvSpPr>
            <a:spLocks noGrp="1"/>
          </p:cNvSpPr>
          <p:nvPr>
            <p:ph sz="half" idx="1"/>
          </p:nvPr>
        </p:nvSpPr>
        <p:spPr/>
        <p:txBody>
          <a:bodyPr/>
          <a:lstStyle/>
          <a:p>
            <a:pPr marL="0" indent="0">
              <a:buNone/>
            </a:pPr>
            <a:r>
              <a:rPr lang="es-CO" b="1" dirty="0"/>
              <a:t>Complejidades de Bogotá:</a:t>
            </a:r>
          </a:p>
          <a:p>
            <a:r>
              <a:rPr lang="es-CO" dirty="0"/>
              <a:t>Económicas</a:t>
            </a:r>
          </a:p>
          <a:p>
            <a:r>
              <a:rPr lang="es-CO" dirty="0"/>
              <a:t>Ambientales</a:t>
            </a:r>
          </a:p>
          <a:p>
            <a:r>
              <a:rPr lang="es-CO" dirty="0"/>
              <a:t>Políticas</a:t>
            </a:r>
          </a:p>
          <a:p>
            <a:r>
              <a:rPr lang="es-CO" dirty="0"/>
              <a:t>Sociales</a:t>
            </a:r>
          </a:p>
        </p:txBody>
      </p:sp>
      <p:pic>
        <p:nvPicPr>
          <p:cNvPr id="2050" name="Picture 2" descr="Resultado de imagen para bogota">
            <a:extLst>
              <a:ext uri="{FF2B5EF4-FFF2-40B4-BE49-F238E27FC236}">
                <a16:creationId xmlns="" xmlns:a16="http://schemas.microsoft.com/office/drawing/2014/main" id="{AB767AD6-4E1B-4337-BFC0-A9AADF468EE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586651" y="1253063"/>
            <a:ext cx="4031349" cy="268756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 xmlns:a16="http://schemas.microsoft.com/office/drawing/2014/main" id="{5292715D-9065-428E-A365-5A1D880550D8}"/>
              </a:ext>
            </a:extLst>
          </p:cNvPr>
          <p:cNvSpPr txBox="1"/>
          <p:nvPr/>
        </p:nvSpPr>
        <p:spPr>
          <a:xfrm>
            <a:off x="3668486" y="3973283"/>
            <a:ext cx="2876108" cy="215444"/>
          </a:xfrm>
          <a:prstGeom prst="rect">
            <a:avLst/>
          </a:prstGeom>
          <a:noFill/>
        </p:spPr>
        <p:txBody>
          <a:bodyPr wrap="none" rtlCol="0">
            <a:spAutoFit/>
          </a:bodyPr>
          <a:lstStyle/>
          <a:p>
            <a:r>
              <a:rPr lang="es-CO" sz="800" dirty="0"/>
              <a:t>Parra, J (2008). Avenida Carrera séptima desde la Torre Colpatria</a:t>
            </a:r>
          </a:p>
        </p:txBody>
      </p:sp>
    </p:spTree>
    <p:extLst>
      <p:ext uri="{BB962C8B-B14F-4D97-AF65-F5344CB8AC3E}">
        <p14:creationId xmlns:p14="http://schemas.microsoft.com/office/powerpoint/2010/main" val="26469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mapa de localidades de bogota">
            <a:extLst>
              <a:ext uri="{FF2B5EF4-FFF2-40B4-BE49-F238E27FC236}">
                <a16:creationId xmlns="" xmlns:a16="http://schemas.microsoft.com/office/drawing/2014/main" id="{185EBECF-971D-43C2-99BD-B95DB7145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468" y="186813"/>
            <a:ext cx="6212479" cy="4206057"/>
          </a:xfrm>
          <a:prstGeom prst="rect">
            <a:avLst/>
          </a:prstGeom>
          <a:noFill/>
          <a:extLst>
            <a:ext uri="{909E8E84-426E-40DD-AFC4-6F175D3DCCD1}">
              <a14:hiddenFill xmlns:a14="http://schemas.microsoft.com/office/drawing/2010/main">
                <a:solidFill>
                  <a:srgbClr val="FFFFFF"/>
                </a:solidFill>
              </a14:hiddenFill>
            </a:ext>
          </a:extLst>
        </p:spPr>
      </p:pic>
      <p:sp>
        <p:nvSpPr>
          <p:cNvPr id="3" name="3 Título">
            <a:extLst>
              <a:ext uri="{FF2B5EF4-FFF2-40B4-BE49-F238E27FC236}">
                <a16:creationId xmlns="" xmlns:a16="http://schemas.microsoft.com/office/drawing/2014/main" id="{9FB7EE3F-3961-4E88-BBF1-72FE714562C6}"/>
              </a:ext>
            </a:extLst>
          </p:cNvPr>
          <p:cNvSpPr txBox="1">
            <a:spLocks/>
          </p:cNvSpPr>
          <p:nvPr/>
        </p:nvSpPr>
        <p:spPr>
          <a:xfrm>
            <a:off x="1774059" y="484233"/>
            <a:ext cx="5705475" cy="371973"/>
          </a:xfrm>
          <a:prstGeom prst="rect">
            <a:avLst/>
          </a:prstGeom>
        </p:spPr>
        <p:txBody>
          <a:bodyPr>
            <a:normAutofit fontScale="45000" lnSpcReduction="20000"/>
          </a:bodyPr>
          <a:lstStyle>
            <a:lvl1pPr algn="ctr" defTabSz="457109" rtl="0" eaLnBrk="1" latinLnBrk="0" hangingPunct="1">
              <a:spcBef>
                <a:spcPct val="0"/>
              </a:spcBef>
              <a:buNone/>
              <a:defRPr sz="4400" kern="1200">
                <a:solidFill>
                  <a:schemeClr val="tx1"/>
                </a:solidFill>
                <a:latin typeface="+mj-lt"/>
                <a:ea typeface="+mj-ea"/>
                <a:cs typeface="+mj-cs"/>
              </a:defRPr>
            </a:lvl1pPr>
          </a:lstStyle>
          <a:p>
            <a:pPr algn="r"/>
            <a:r>
              <a:rPr lang="es-CO" dirty="0">
                <a:solidFill>
                  <a:srgbClr val="0070C0"/>
                </a:solidFill>
              </a:rPr>
              <a:t>Localidades de Bogotá</a:t>
            </a:r>
          </a:p>
        </p:txBody>
      </p:sp>
      <p:sp>
        <p:nvSpPr>
          <p:cNvPr id="2" name="CuadroTexto 1">
            <a:extLst>
              <a:ext uri="{FF2B5EF4-FFF2-40B4-BE49-F238E27FC236}">
                <a16:creationId xmlns="" xmlns:a16="http://schemas.microsoft.com/office/drawing/2014/main" id="{F870D29B-ECF6-438D-B653-D2FB8F144B83}"/>
              </a:ext>
            </a:extLst>
          </p:cNvPr>
          <p:cNvSpPr txBox="1"/>
          <p:nvPr/>
        </p:nvSpPr>
        <p:spPr>
          <a:xfrm>
            <a:off x="3309991" y="4213329"/>
            <a:ext cx="2074606" cy="246221"/>
          </a:xfrm>
          <a:prstGeom prst="rect">
            <a:avLst/>
          </a:prstGeom>
          <a:noFill/>
        </p:spPr>
        <p:txBody>
          <a:bodyPr wrap="square" rtlCol="0">
            <a:spAutoFit/>
          </a:bodyPr>
          <a:lstStyle/>
          <a:p>
            <a:r>
              <a:rPr lang="es-CO" sz="1000" dirty="0"/>
              <a:t>www1.udistrital.edu.co</a:t>
            </a:r>
          </a:p>
        </p:txBody>
      </p:sp>
    </p:spTree>
    <p:extLst>
      <p:ext uri="{BB962C8B-B14F-4D97-AF65-F5344CB8AC3E}">
        <p14:creationId xmlns:p14="http://schemas.microsoft.com/office/powerpoint/2010/main" val="134942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7854D95-482A-4308-8F31-703659B79385}"/>
              </a:ext>
            </a:extLst>
          </p:cNvPr>
          <p:cNvSpPr>
            <a:spLocks noGrp="1"/>
          </p:cNvSpPr>
          <p:nvPr>
            <p:ph sz="half" idx="1"/>
          </p:nvPr>
        </p:nvSpPr>
        <p:spPr>
          <a:xfrm>
            <a:off x="419418" y="1158559"/>
            <a:ext cx="3704855" cy="3137792"/>
          </a:xfrm>
        </p:spPr>
        <p:txBody>
          <a:bodyPr/>
          <a:lstStyle/>
          <a:p>
            <a:pPr marL="0" indent="0">
              <a:buNone/>
            </a:pPr>
            <a:r>
              <a:rPr lang="es-CO" sz="2400" b="1" dirty="0"/>
              <a:t>Autoridades distritales</a:t>
            </a:r>
          </a:p>
          <a:p>
            <a:r>
              <a:rPr lang="es-CO" sz="2400" dirty="0"/>
              <a:t>Alcalde mayor</a:t>
            </a:r>
          </a:p>
          <a:p>
            <a:r>
              <a:rPr lang="es-CO" sz="2400" dirty="0"/>
              <a:t>Concejo Distrital</a:t>
            </a:r>
          </a:p>
          <a:p>
            <a:r>
              <a:rPr lang="es-CO" sz="2400" dirty="0"/>
              <a:t>Consejo Territorial de Planeación</a:t>
            </a:r>
          </a:p>
          <a:p>
            <a:endParaRPr lang="es-CO" sz="1100" dirty="0"/>
          </a:p>
          <a:p>
            <a:endParaRPr lang="es-CO" sz="1100" dirty="0"/>
          </a:p>
          <a:p>
            <a:pPr marL="0" indent="0">
              <a:buNone/>
            </a:pPr>
            <a:endParaRPr lang="es-CO" sz="1100" dirty="0"/>
          </a:p>
          <a:p>
            <a:pPr marL="0" indent="0">
              <a:buNone/>
            </a:pPr>
            <a:r>
              <a:rPr lang="es-CO" sz="2000" b="1" i="1" dirty="0"/>
              <a:t>Plan de Desarrollo del Distrito</a:t>
            </a:r>
          </a:p>
        </p:txBody>
      </p:sp>
      <p:sp>
        <p:nvSpPr>
          <p:cNvPr id="4" name="Marcador de contenido 3">
            <a:extLst>
              <a:ext uri="{FF2B5EF4-FFF2-40B4-BE49-F238E27FC236}">
                <a16:creationId xmlns="" xmlns:a16="http://schemas.microsoft.com/office/drawing/2014/main" id="{7F4EF823-AC08-44ED-9674-0FC13F28D8F7}"/>
              </a:ext>
            </a:extLst>
          </p:cNvPr>
          <p:cNvSpPr>
            <a:spLocks noGrp="1"/>
          </p:cNvSpPr>
          <p:nvPr>
            <p:ph sz="half" idx="2"/>
          </p:nvPr>
        </p:nvSpPr>
        <p:spPr>
          <a:xfrm>
            <a:off x="4264082" y="1197887"/>
            <a:ext cx="3704855" cy="3137792"/>
          </a:xfrm>
        </p:spPr>
        <p:txBody>
          <a:bodyPr/>
          <a:lstStyle/>
          <a:p>
            <a:pPr marL="0" indent="0">
              <a:buNone/>
            </a:pPr>
            <a:r>
              <a:rPr lang="es-CO" sz="2400" b="1" dirty="0"/>
              <a:t>Autoridades locales</a:t>
            </a:r>
          </a:p>
          <a:p>
            <a:r>
              <a:rPr lang="es-CO" sz="2400" dirty="0"/>
              <a:t>Alcalde Local</a:t>
            </a:r>
          </a:p>
          <a:p>
            <a:r>
              <a:rPr lang="es-CO" sz="2400" dirty="0"/>
              <a:t>Junta Administradora Local (JAL)</a:t>
            </a:r>
          </a:p>
          <a:p>
            <a:r>
              <a:rPr lang="es-CO" sz="2400" dirty="0"/>
              <a:t>Consejo de Planeación Local (CPL)</a:t>
            </a:r>
          </a:p>
          <a:p>
            <a:pPr marL="0" indent="0">
              <a:buNone/>
            </a:pPr>
            <a:endParaRPr lang="es-CO" sz="1100" b="1" i="1" dirty="0"/>
          </a:p>
          <a:p>
            <a:pPr marL="0" indent="0">
              <a:buNone/>
            </a:pPr>
            <a:r>
              <a:rPr lang="es-CO" sz="2000" b="1" i="1" dirty="0"/>
              <a:t>Plan de Desarrollo Local</a:t>
            </a:r>
          </a:p>
        </p:txBody>
      </p:sp>
      <p:sp>
        <p:nvSpPr>
          <p:cNvPr id="5" name="3 Título">
            <a:extLst>
              <a:ext uri="{FF2B5EF4-FFF2-40B4-BE49-F238E27FC236}">
                <a16:creationId xmlns="" xmlns:a16="http://schemas.microsoft.com/office/drawing/2014/main" id="{3F86B382-082C-44F9-9853-8E0EBC2D7F70}"/>
              </a:ext>
            </a:extLst>
          </p:cNvPr>
          <p:cNvSpPr>
            <a:spLocks noGrp="1"/>
          </p:cNvSpPr>
          <p:nvPr>
            <p:ph type="title"/>
          </p:nvPr>
        </p:nvSpPr>
        <p:spPr/>
        <p:txBody>
          <a:bodyPr>
            <a:normAutofit fontScale="90000"/>
          </a:bodyPr>
          <a:lstStyle/>
          <a:p>
            <a:r>
              <a:rPr lang="es-CO" sz="3600" dirty="0">
                <a:solidFill>
                  <a:srgbClr val="0070C0"/>
                </a:solidFill>
              </a:rPr>
              <a:t>Autoridades de planeación del Distrito Capital</a:t>
            </a:r>
          </a:p>
        </p:txBody>
      </p:sp>
    </p:spTree>
    <p:extLst>
      <p:ext uri="{BB962C8B-B14F-4D97-AF65-F5344CB8AC3E}">
        <p14:creationId xmlns:p14="http://schemas.microsoft.com/office/powerpoint/2010/main" val="129043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4C2AFB4-E862-4CB7-967E-584C1B2BD9B1}"/>
              </a:ext>
            </a:extLst>
          </p:cNvPr>
          <p:cNvSpPr>
            <a:spLocks noGrp="1"/>
          </p:cNvSpPr>
          <p:nvPr>
            <p:ph type="title"/>
          </p:nvPr>
        </p:nvSpPr>
        <p:spPr>
          <a:xfrm>
            <a:off x="419425" y="190412"/>
            <a:ext cx="7549515" cy="792427"/>
          </a:xfrm>
        </p:spPr>
        <p:txBody>
          <a:bodyPr/>
          <a:lstStyle/>
          <a:p>
            <a:r>
              <a:rPr lang="es-CO" sz="4000" dirty="0">
                <a:solidFill>
                  <a:schemeClr val="accent1"/>
                </a:solidFill>
              </a:rPr>
              <a:t>Planes de desarrollo local</a:t>
            </a:r>
          </a:p>
        </p:txBody>
      </p:sp>
      <p:sp>
        <p:nvSpPr>
          <p:cNvPr id="3" name="Marcador de contenido 2">
            <a:extLst>
              <a:ext uri="{FF2B5EF4-FFF2-40B4-BE49-F238E27FC236}">
                <a16:creationId xmlns="" xmlns:a16="http://schemas.microsoft.com/office/drawing/2014/main" id="{5678BDD0-5566-4D8D-A6FE-48E445BB7EC4}"/>
              </a:ext>
            </a:extLst>
          </p:cNvPr>
          <p:cNvSpPr>
            <a:spLocks noGrp="1"/>
          </p:cNvSpPr>
          <p:nvPr>
            <p:ph idx="1"/>
          </p:nvPr>
        </p:nvSpPr>
        <p:spPr/>
        <p:txBody>
          <a:bodyPr/>
          <a:lstStyle/>
          <a:p>
            <a:pPr algn="just"/>
            <a:r>
              <a:rPr lang="es-CO" sz="2000" dirty="0"/>
              <a:t>Se construyen en Encuentros Ciudadanos, donde participan ciudadanos, CPL, JAL y alcaldes.</a:t>
            </a:r>
          </a:p>
          <a:p>
            <a:pPr algn="just"/>
            <a:r>
              <a:rPr lang="es-CO" sz="2000" dirty="0"/>
              <a:t>Las localidades pueden incluir propuestas relativas a salud, educación, vías, cultura, deporte, recreación, etc.</a:t>
            </a:r>
          </a:p>
          <a:p>
            <a:pPr algn="just"/>
            <a:r>
              <a:rPr lang="es-CO" sz="2000" dirty="0"/>
              <a:t>Las localidades reciben entre el 10% y el 20% de los recursos del distrito para financiar sus planes de desarrollo.</a:t>
            </a:r>
          </a:p>
          <a:p>
            <a:pPr algn="just"/>
            <a:r>
              <a:rPr lang="es-CO" sz="2000" dirty="0"/>
              <a:t>En total se formula un plan de desarrollo distrital y 20 planes de desarrollo locales.</a:t>
            </a:r>
          </a:p>
        </p:txBody>
      </p:sp>
    </p:spTree>
    <p:extLst>
      <p:ext uri="{BB962C8B-B14F-4D97-AF65-F5344CB8AC3E}">
        <p14:creationId xmlns:p14="http://schemas.microsoft.com/office/powerpoint/2010/main" val="63526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3E3179-BBA6-48E2-8319-63292BFAF50F}"/>
              </a:ext>
            </a:extLst>
          </p:cNvPr>
          <p:cNvSpPr>
            <a:spLocks noGrp="1"/>
          </p:cNvSpPr>
          <p:nvPr>
            <p:ph type="title"/>
          </p:nvPr>
        </p:nvSpPr>
        <p:spPr/>
        <p:txBody>
          <a:bodyPr/>
          <a:lstStyle/>
          <a:p>
            <a:r>
              <a:rPr lang="es-CO" dirty="0">
                <a:solidFill>
                  <a:schemeClr val="tx2"/>
                </a:solidFill>
              </a:rPr>
              <a:t>Encuentros ciudadanos</a:t>
            </a:r>
          </a:p>
        </p:txBody>
      </p:sp>
      <p:pic>
        <p:nvPicPr>
          <p:cNvPr id="2050" name="Picture 2" descr="Imagen relacionada">
            <a:extLst>
              <a:ext uri="{FF2B5EF4-FFF2-40B4-BE49-F238E27FC236}">
                <a16:creationId xmlns="" xmlns:a16="http://schemas.microsoft.com/office/drawing/2014/main" id="{52D5883D-6E16-4181-BB98-D8F5F4BE49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3750" y="2377281"/>
            <a:ext cx="2906952" cy="1932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n relacionada">
            <a:extLst>
              <a:ext uri="{FF2B5EF4-FFF2-40B4-BE49-F238E27FC236}">
                <a16:creationId xmlns="" xmlns:a16="http://schemas.microsoft.com/office/drawing/2014/main" id="{B06BCEA0-3D0C-479C-B5B8-F7F0154C2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102" y="1746985"/>
            <a:ext cx="2797451" cy="2101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n relacionada">
            <a:extLst>
              <a:ext uri="{FF2B5EF4-FFF2-40B4-BE49-F238E27FC236}">
                <a16:creationId xmlns="" xmlns:a16="http://schemas.microsoft.com/office/drawing/2014/main" id="{614B3617-B1B2-4559-8FF6-26218D731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04" y="2440017"/>
            <a:ext cx="2576897" cy="1932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92310ACD-4588-4281-85AC-0612A16FF810}"/>
              </a:ext>
            </a:extLst>
          </p:cNvPr>
          <p:cNvSpPr/>
          <p:nvPr/>
        </p:nvSpPr>
        <p:spPr>
          <a:xfrm>
            <a:off x="863399" y="1033663"/>
            <a:ext cx="7218718" cy="923330"/>
          </a:xfrm>
          <a:prstGeom prst="rect">
            <a:avLst/>
          </a:prstGeom>
        </p:spPr>
        <p:txBody>
          <a:bodyPr wrap="square">
            <a:spAutoFit/>
          </a:bodyPr>
          <a:lstStyle/>
          <a:p>
            <a:pPr algn="just"/>
            <a:r>
              <a:rPr lang="es-CO" dirty="0"/>
              <a:t>Acuerdo 13 de 2000: son el espacio para la identificación de problemáticas y definición de alternativas de solución, mediante el diálogo con las comunidades.</a:t>
            </a:r>
          </a:p>
        </p:txBody>
      </p:sp>
    </p:spTree>
    <p:extLst>
      <p:ext uri="{BB962C8B-B14F-4D97-AF65-F5344CB8AC3E}">
        <p14:creationId xmlns:p14="http://schemas.microsoft.com/office/powerpoint/2010/main" val="377854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41442" y="907023"/>
            <a:ext cx="5705475" cy="371973"/>
          </a:xfrm>
        </p:spPr>
        <p:txBody>
          <a:bodyPr>
            <a:normAutofit fontScale="90000"/>
          </a:bodyPr>
          <a:lstStyle/>
          <a:p>
            <a:pPr algn="r"/>
            <a:r>
              <a:rPr lang="es-CO">
                <a:solidFill>
                  <a:srgbClr val="0070C0"/>
                </a:solidFill>
              </a:rPr>
              <a:t>Objetivo</a:t>
            </a:r>
            <a:endParaRPr lang="es-CO" dirty="0">
              <a:solidFill>
                <a:srgbClr val="0070C0"/>
              </a:solidFill>
            </a:endParaRPr>
          </a:p>
        </p:txBody>
      </p:sp>
      <p:sp>
        <p:nvSpPr>
          <p:cNvPr id="5" name="4 Marcador de contenido"/>
          <p:cNvSpPr>
            <a:spLocks noGrp="1"/>
          </p:cNvSpPr>
          <p:nvPr>
            <p:ph idx="1"/>
          </p:nvPr>
        </p:nvSpPr>
        <p:spPr>
          <a:xfrm>
            <a:off x="1214982" y="1799695"/>
            <a:ext cx="5705475" cy="2446188"/>
          </a:xfrm>
        </p:spPr>
        <p:txBody>
          <a:bodyPr>
            <a:normAutofit fontScale="77500" lnSpcReduction="20000"/>
          </a:bodyPr>
          <a:lstStyle/>
          <a:p>
            <a:pPr marL="0" indent="0" algn="just">
              <a:buNone/>
            </a:pPr>
            <a:r>
              <a:rPr lang="es-CO" dirty="0"/>
              <a:t>Identificar los vacíos de la planeación participativa en las localidades del Distrito Capital, a partir del análisis de la norma que regula el proceso de formulación de los planes de desarrollo local, el acuerdo 13 de 2000 en términos tanto de su contenido como de su puesta en práctica.</a:t>
            </a:r>
            <a:endParaRPr lang="es-CO" dirty="0">
              <a:solidFill>
                <a:srgbClr val="0070C0"/>
              </a:solidFill>
            </a:endParaRPr>
          </a:p>
        </p:txBody>
      </p:sp>
    </p:spTree>
    <p:extLst>
      <p:ext uri="{BB962C8B-B14F-4D97-AF65-F5344CB8AC3E}">
        <p14:creationId xmlns:p14="http://schemas.microsoft.com/office/powerpoint/2010/main" val="346183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410268" y="535050"/>
            <a:ext cx="5705475" cy="371973"/>
          </a:xfrm>
        </p:spPr>
        <p:txBody>
          <a:bodyPr>
            <a:normAutofit fontScale="90000"/>
          </a:bodyPr>
          <a:lstStyle/>
          <a:p>
            <a:pPr algn="r"/>
            <a:r>
              <a:rPr lang="es-CO" dirty="0">
                <a:solidFill>
                  <a:srgbClr val="0070C0"/>
                </a:solidFill>
              </a:rPr>
              <a:t>Metodología</a:t>
            </a:r>
          </a:p>
        </p:txBody>
      </p:sp>
      <p:sp>
        <p:nvSpPr>
          <p:cNvPr id="5" name="4 Marcador de contenido"/>
          <p:cNvSpPr>
            <a:spLocks noGrp="1"/>
          </p:cNvSpPr>
          <p:nvPr>
            <p:ph idx="1"/>
          </p:nvPr>
        </p:nvSpPr>
        <p:spPr>
          <a:xfrm>
            <a:off x="1321983" y="1356799"/>
            <a:ext cx="6450418" cy="2723587"/>
          </a:xfrm>
        </p:spPr>
        <p:txBody>
          <a:bodyPr>
            <a:noAutofit/>
          </a:bodyPr>
          <a:lstStyle/>
          <a:p>
            <a:pPr algn="just"/>
            <a:r>
              <a:rPr lang="es-CO" sz="2000" dirty="0"/>
              <a:t>Revisión normativa</a:t>
            </a:r>
          </a:p>
          <a:p>
            <a:pPr algn="just"/>
            <a:r>
              <a:rPr lang="es-CO" sz="2000" dirty="0"/>
              <a:t>Encuentros ciudadanos de 2012 y 2016</a:t>
            </a:r>
          </a:p>
          <a:p>
            <a:pPr algn="just"/>
            <a:r>
              <a:rPr lang="es-CO" sz="2000" dirty="0"/>
              <a:t>82 entrevistas semiestructuradas aplicadas a los actores participantes en el proceso: ciudadanos (40), miembros de la JAL (14) y del CPL (20), alcaldes locales (8) en las localidades Bosa, Candelaria, Fontibón, Engativá, Kennedy, Usaquén, Antonio Nariño.</a:t>
            </a:r>
          </a:p>
          <a:p>
            <a:pPr algn="just"/>
            <a:r>
              <a:rPr lang="es-CO" sz="2000" dirty="0"/>
              <a:t>20 metodologías de encuentros ciudadanos analizadas</a:t>
            </a:r>
          </a:p>
          <a:p>
            <a:pPr algn="just"/>
            <a:r>
              <a:rPr lang="es-CO" sz="2000" dirty="0"/>
              <a:t>Sistematización de la información en Atlas TI</a:t>
            </a:r>
          </a:p>
        </p:txBody>
      </p:sp>
    </p:spTree>
    <p:extLst>
      <p:ext uri="{BB962C8B-B14F-4D97-AF65-F5344CB8AC3E}">
        <p14:creationId xmlns:p14="http://schemas.microsoft.com/office/powerpoint/2010/main" val="39416853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TotalTime>
  <Words>1432</Words>
  <Application>Microsoft Office PowerPoint</Application>
  <PresentationFormat>Personalizado</PresentationFormat>
  <Paragraphs>155</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Presentación de PowerPoint</vt:lpstr>
      <vt:lpstr>Los vacíos de la planeación participativa en Bogotá en el marco de la formulación de los planes de desarrollo local en Bogotá D.C.</vt:lpstr>
      <vt:lpstr>Bogotá Distrito Capital</vt:lpstr>
      <vt:lpstr>Presentación de PowerPoint</vt:lpstr>
      <vt:lpstr>Autoridades de planeación del Distrito Capital</vt:lpstr>
      <vt:lpstr>Planes de desarrollo local</vt:lpstr>
      <vt:lpstr>Encuentros ciudadanos</vt:lpstr>
      <vt:lpstr>Objetivo</vt:lpstr>
      <vt:lpstr>Metodología</vt:lpstr>
      <vt:lpstr>Resultados</vt:lpstr>
      <vt:lpstr>Resultados</vt:lpstr>
      <vt:lpstr>Presentación de PowerPoint</vt:lpstr>
      <vt:lpstr>Resultados</vt:lpstr>
      <vt:lpstr>Resultados</vt:lpstr>
      <vt:lpstr>Resultados</vt:lpstr>
      <vt:lpstr>Resultados</vt:lpstr>
      <vt:lpstr>Presentación de PowerPoint</vt:lpstr>
      <vt:lpstr>Presentación de PowerPoint</vt:lpstr>
      <vt:lpstr>Resultados</vt:lpstr>
      <vt:lpstr>Presentación de PowerPoint</vt:lpstr>
      <vt:lpstr>Resultados</vt:lpstr>
      <vt:lpstr>Conclusiones y recomendaciones</vt:lpstr>
      <vt:lpstr>Conclusiones y 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DUQUE CANTE NAIDU</dc:creator>
  <cp:lastModifiedBy>DANIELGOMEZ</cp:lastModifiedBy>
  <cp:revision>10</cp:revision>
  <dcterms:created xsi:type="dcterms:W3CDTF">2018-09-26T01:30:41Z</dcterms:created>
  <dcterms:modified xsi:type="dcterms:W3CDTF">2018-09-26T19:21:52Z</dcterms:modified>
</cp:coreProperties>
</file>