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2" r:id="rId4"/>
    <p:sldId id="279" r:id="rId5"/>
    <p:sldId id="264" r:id="rId6"/>
    <p:sldId id="280" r:id="rId7"/>
    <p:sldId id="281" r:id="rId8"/>
    <p:sldId id="267" r:id="rId9"/>
    <p:sldId id="268" r:id="rId10"/>
    <p:sldId id="276" r:id="rId11"/>
    <p:sldId id="269" r:id="rId12"/>
    <p:sldId id="261" r:id="rId13"/>
    <p:sldId id="286" r:id="rId14"/>
    <p:sldId id="287" r:id="rId15"/>
    <p:sldId id="283" r:id="rId16"/>
    <p:sldId id="272" r:id="rId17"/>
    <p:sldId id="273" r:id="rId18"/>
    <p:sldId id="274" r:id="rId19"/>
    <p:sldId id="275" r:id="rId20"/>
    <p:sldId id="277" r:id="rId21"/>
    <p:sldId id="284" r:id="rId22"/>
    <p:sldId id="285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D8A"/>
    <a:srgbClr val="7B9073"/>
    <a:srgbClr val="79987E"/>
    <a:srgbClr val="0E1509"/>
    <a:srgbClr val="D92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78938"/>
  </p:normalViewPr>
  <p:slideViewPr>
    <p:cSldViewPr snapToGrid="0">
      <p:cViewPr>
        <p:scale>
          <a:sx n="75" d="100"/>
          <a:sy n="75" d="100"/>
        </p:scale>
        <p:origin x="-12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.Natalia\10.%20UNAL_ProyVivienda_A.Parias\Analisis%20de%20Politica\Tablas_Doc_14_VIS_NOVISdesagregacion_municipios_IV_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.Natalia\10.%20UNAL_ProyVivienda_A.Parias\Analisis%20de%20Politica\Tablas_Doc_C&#225;lculosFinanciacion_Cap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LAURA%20HERNANDEZ\Desktop\LibroUN\2_Bogota\Tablas\Bogota_Soach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vd\Downloads\UNAL-vivienda\PRECIOS%20DE%20SUELO%20REA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57863166909"/>
          <c:y val="0.0787147504519154"/>
          <c:w val="0.852684791660808"/>
          <c:h val="0.763458686628657"/>
        </c:manualLayout>
      </c:layout>
      <c:lineChart>
        <c:grouping val="standard"/>
        <c:varyColors val="0"/>
        <c:ser>
          <c:idx val="0"/>
          <c:order val="0"/>
          <c:tx>
            <c:strRef>
              <c:f>'UnidadesViviendalicencias98-16'!$I$5</c:f>
              <c:strCache>
                <c:ptCount val="1"/>
                <c:pt idx="0">
                  <c:v>Unidades VIS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'UnidadesViviendalicencias98-16'!$H$6:$H$24</c:f>
              <c:numCache>
                <c:formatCode>#,##0</c:formatCode>
                <c:ptCount val="19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  <c:pt idx="15">
                  <c:v>2013.0</c:v>
                </c:pt>
                <c:pt idx="16">
                  <c:v>2014.0</c:v>
                </c:pt>
                <c:pt idx="17">
                  <c:v>2015.0</c:v>
                </c:pt>
                <c:pt idx="18">
                  <c:v>2016.0</c:v>
                </c:pt>
              </c:numCache>
            </c:numRef>
          </c:cat>
          <c:val>
            <c:numRef>
              <c:f>'UnidadesViviendalicencias98-16'!$I$6:$I$24</c:f>
              <c:numCache>
                <c:formatCode>#,##0</c:formatCode>
                <c:ptCount val="19"/>
                <c:pt idx="0">
                  <c:v>39474.0</c:v>
                </c:pt>
                <c:pt idx="1">
                  <c:v>48444.0</c:v>
                </c:pt>
                <c:pt idx="2">
                  <c:v>42582.0</c:v>
                </c:pt>
                <c:pt idx="3">
                  <c:v>41747.0</c:v>
                </c:pt>
                <c:pt idx="4">
                  <c:v>53423.0</c:v>
                </c:pt>
                <c:pt idx="5">
                  <c:v>33205.0</c:v>
                </c:pt>
                <c:pt idx="6">
                  <c:v>36805.0</c:v>
                </c:pt>
                <c:pt idx="7">
                  <c:v>41725.0</c:v>
                </c:pt>
                <c:pt idx="8">
                  <c:v>46126.0</c:v>
                </c:pt>
                <c:pt idx="9">
                  <c:v>52684.0</c:v>
                </c:pt>
                <c:pt idx="10">
                  <c:v>42403.0</c:v>
                </c:pt>
                <c:pt idx="11">
                  <c:v>45504.0</c:v>
                </c:pt>
                <c:pt idx="12">
                  <c:v>71008.0</c:v>
                </c:pt>
                <c:pt idx="13">
                  <c:v>85557.0</c:v>
                </c:pt>
                <c:pt idx="14">
                  <c:v>73225.0</c:v>
                </c:pt>
                <c:pt idx="15">
                  <c:v>106422.0</c:v>
                </c:pt>
                <c:pt idx="16">
                  <c:v>87474.0</c:v>
                </c:pt>
                <c:pt idx="17">
                  <c:v>81780.0</c:v>
                </c:pt>
                <c:pt idx="18">
                  <c:v>67851.0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BB-401B-BBCE-523113230D41}"/>
            </c:ext>
          </c:extLst>
        </c:ser>
        <c:ser>
          <c:idx val="1"/>
          <c:order val="1"/>
          <c:tx>
            <c:strRef>
              <c:f>'UnidadesViviendalicencias98-16'!$J$5</c:f>
              <c:strCache>
                <c:ptCount val="1"/>
                <c:pt idx="0">
                  <c:v>Unidades No Vis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numRef>
              <c:f>'UnidadesViviendalicencias98-16'!$H$6:$H$24</c:f>
              <c:numCache>
                <c:formatCode>#,##0</c:formatCode>
                <c:ptCount val="19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  <c:pt idx="15">
                  <c:v>2013.0</c:v>
                </c:pt>
                <c:pt idx="16">
                  <c:v>2014.0</c:v>
                </c:pt>
                <c:pt idx="17">
                  <c:v>2015.0</c:v>
                </c:pt>
                <c:pt idx="18">
                  <c:v>2016.0</c:v>
                </c:pt>
              </c:numCache>
            </c:numRef>
          </c:cat>
          <c:val>
            <c:numRef>
              <c:f>'UnidadesViviendalicencias98-16'!$J$6:$J$24</c:f>
              <c:numCache>
                <c:formatCode>#,##0</c:formatCode>
                <c:ptCount val="19"/>
                <c:pt idx="0">
                  <c:v>56493.0</c:v>
                </c:pt>
                <c:pt idx="1">
                  <c:v>29379.0</c:v>
                </c:pt>
                <c:pt idx="2">
                  <c:v>39117.0</c:v>
                </c:pt>
                <c:pt idx="3">
                  <c:v>48081.0</c:v>
                </c:pt>
                <c:pt idx="4">
                  <c:v>54453.0</c:v>
                </c:pt>
                <c:pt idx="5">
                  <c:v>67680.0</c:v>
                </c:pt>
                <c:pt idx="6">
                  <c:v>57824.0</c:v>
                </c:pt>
                <c:pt idx="7">
                  <c:v>62115.0</c:v>
                </c:pt>
                <c:pt idx="8">
                  <c:v>76516.0</c:v>
                </c:pt>
                <c:pt idx="9">
                  <c:v>88963.0</c:v>
                </c:pt>
                <c:pt idx="10">
                  <c:v>80649.0</c:v>
                </c:pt>
                <c:pt idx="11">
                  <c:v>62941.0</c:v>
                </c:pt>
                <c:pt idx="12">
                  <c:v>82895.0</c:v>
                </c:pt>
                <c:pt idx="13">
                  <c:v>116733.0</c:v>
                </c:pt>
                <c:pt idx="14">
                  <c:v>94677.0</c:v>
                </c:pt>
                <c:pt idx="15">
                  <c:v>96455.0</c:v>
                </c:pt>
                <c:pt idx="16">
                  <c:v>99420.0</c:v>
                </c:pt>
                <c:pt idx="17">
                  <c:v>117110.0</c:v>
                </c:pt>
                <c:pt idx="18">
                  <c:v>97870.0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BB-401B-BBCE-523113230D41}"/>
            </c:ext>
          </c:extLst>
        </c:ser>
        <c:ser>
          <c:idx val="2"/>
          <c:order val="2"/>
          <c:tx>
            <c:strRef>
              <c:f>'UnidadesViviendalicencias98-16'!$K$5</c:f>
              <c:strCache>
                <c:ptCount val="1"/>
                <c:pt idx="0">
                  <c:v>Total Unidades</c:v>
                </c:pt>
              </c:strCache>
            </c:strRef>
          </c:tx>
          <c:spPr>
            <a:ln w="38100">
              <a:solidFill>
                <a:schemeClr val="bg2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'UnidadesViviendalicencias98-16'!$H$6:$H$24</c:f>
              <c:numCache>
                <c:formatCode>#,##0</c:formatCode>
                <c:ptCount val="19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  <c:pt idx="15">
                  <c:v>2013.0</c:v>
                </c:pt>
                <c:pt idx="16">
                  <c:v>2014.0</c:v>
                </c:pt>
                <c:pt idx="17">
                  <c:v>2015.0</c:v>
                </c:pt>
                <c:pt idx="18">
                  <c:v>2016.0</c:v>
                </c:pt>
              </c:numCache>
            </c:numRef>
          </c:cat>
          <c:val>
            <c:numRef>
              <c:f>'UnidadesViviendalicencias98-16'!$K$6:$K$24</c:f>
              <c:numCache>
                <c:formatCode>#,##0</c:formatCode>
                <c:ptCount val="19"/>
                <c:pt idx="0">
                  <c:v>95967.0</c:v>
                </c:pt>
                <c:pt idx="1">
                  <c:v>77823.0</c:v>
                </c:pt>
                <c:pt idx="2">
                  <c:v>81699.0</c:v>
                </c:pt>
                <c:pt idx="3">
                  <c:v>89828.0</c:v>
                </c:pt>
                <c:pt idx="4">
                  <c:v>107876.0</c:v>
                </c:pt>
                <c:pt idx="5">
                  <c:v>100885.0</c:v>
                </c:pt>
                <c:pt idx="6">
                  <c:v>94629.0</c:v>
                </c:pt>
                <c:pt idx="7">
                  <c:v>103840.0</c:v>
                </c:pt>
                <c:pt idx="8">
                  <c:v>122642.0</c:v>
                </c:pt>
                <c:pt idx="9">
                  <c:v>141647.0</c:v>
                </c:pt>
                <c:pt idx="10">
                  <c:v>123052.0</c:v>
                </c:pt>
                <c:pt idx="11">
                  <c:v>108445.0</c:v>
                </c:pt>
                <c:pt idx="12">
                  <c:v>153903.0</c:v>
                </c:pt>
                <c:pt idx="13">
                  <c:v>202290.0</c:v>
                </c:pt>
                <c:pt idx="14">
                  <c:v>167902.0</c:v>
                </c:pt>
                <c:pt idx="15">
                  <c:v>202877.0</c:v>
                </c:pt>
                <c:pt idx="16">
                  <c:v>186894.0</c:v>
                </c:pt>
                <c:pt idx="17">
                  <c:v>198890.0</c:v>
                </c:pt>
                <c:pt idx="18">
                  <c:v>165721.0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DBB-401B-BBCE-523113230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0056520"/>
        <c:axId val="2110053256"/>
      </c:lineChart>
      <c:catAx>
        <c:axId val="211005652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2110053256"/>
        <c:crosses val="autoZero"/>
        <c:auto val="1"/>
        <c:lblAlgn val="ctr"/>
        <c:lblOffset val="100"/>
        <c:noMultiLvlLbl val="0"/>
      </c:catAx>
      <c:valAx>
        <c:axId val="211005325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s-CO">
                    <a:latin typeface="Arial" panose="020B0604020202020204" pitchFamily="34" charset="0"/>
                    <a:cs typeface="Arial" panose="020B0604020202020204" pitchFamily="34" charset="0"/>
                  </a:rPr>
                  <a:t>Cantidad de viviendas</a:t>
                </a:r>
              </a:p>
            </c:rich>
          </c:tx>
          <c:layout>
            <c:manualLayout>
              <c:xMode val="edge"/>
              <c:yMode val="edge"/>
              <c:x val="0.0218962231107593"/>
              <c:y val="0.24534735019824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21100565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181655681877273"/>
          <c:y val="0.925441557471344"/>
          <c:w val="0.762176703648612"/>
          <c:h val="0.052301083054273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6137460532"/>
          <c:y val="0.0274216539595337"/>
          <c:w val="0.873881974600016"/>
          <c:h val="0.791030704793431"/>
        </c:manualLayout>
      </c:layout>
      <c:lineChart>
        <c:grouping val="standard"/>
        <c:varyColors val="0"/>
        <c:ser>
          <c:idx val="0"/>
          <c:order val="0"/>
          <c:tx>
            <c:strRef>
              <c:f>'subsidios entregados'!$B$43</c:f>
              <c:strCache>
                <c:ptCount val="1"/>
                <c:pt idx="0">
                  <c:v>Subsidios asignados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'subsidios entregados'!$A$44:$A$68</c:f>
              <c:numCache>
                <c:formatCode>General</c:formatCode>
                <c:ptCount val="18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  <c:pt idx="15">
                  <c:v>2013.0</c:v>
                </c:pt>
                <c:pt idx="16">
                  <c:v>2014.0</c:v>
                </c:pt>
                <c:pt idx="17">
                  <c:v>2015.0</c:v>
                </c:pt>
              </c:numCache>
              <c:extLst xmlns:c16r2="http://schemas.microsoft.com/office/drawing/2015/06/chart"/>
            </c:numRef>
          </c:cat>
          <c:val>
            <c:numRef>
              <c:f>'subsidios entregados'!$B$44:$B$68</c:f>
              <c:numCache>
                <c:formatCode>_(* #,##0_);_(* \(#,##0\);_(* "-"_);_(@_)</c:formatCode>
                <c:ptCount val="18"/>
                <c:pt idx="0">
                  <c:v>67228.0</c:v>
                </c:pt>
                <c:pt idx="1">
                  <c:v>49978.0</c:v>
                </c:pt>
                <c:pt idx="2">
                  <c:v>58175.0</c:v>
                </c:pt>
                <c:pt idx="3">
                  <c:v>80537.0</c:v>
                </c:pt>
                <c:pt idx="4">
                  <c:v>60478.0</c:v>
                </c:pt>
                <c:pt idx="5">
                  <c:v>59167.0</c:v>
                </c:pt>
                <c:pt idx="6">
                  <c:v>89229.0</c:v>
                </c:pt>
                <c:pt idx="7">
                  <c:v>106419.0</c:v>
                </c:pt>
                <c:pt idx="8">
                  <c:v>102679.0</c:v>
                </c:pt>
                <c:pt idx="9">
                  <c:v>128648.0</c:v>
                </c:pt>
                <c:pt idx="10">
                  <c:v>110158.0</c:v>
                </c:pt>
                <c:pt idx="11">
                  <c:v>82838.0</c:v>
                </c:pt>
                <c:pt idx="12">
                  <c:v>87219.0</c:v>
                </c:pt>
                <c:pt idx="13">
                  <c:v>95461.0</c:v>
                </c:pt>
                <c:pt idx="14">
                  <c:v>59705.0</c:v>
                </c:pt>
                <c:pt idx="15">
                  <c:v>105188.0</c:v>
                </c:pt>
                <c:pt idx="16">
                  <c:v>113831.0</c:v>
                </c:pt>
                <c:pt idx="17">
                  <c:v>66333.0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E01-4302-9244-AC6EF7CBD8E2}"/>
            </c:ext>
          </c:extLst>
        </c:ser>
        <c:ser>
          <c:idx val="1"/>
          <c:order val="1"/>
          <c:tx>
            <c:strRef>
              <c:f>'subsidios entregados'!$C$43</c:f>
              <c:strCache>
                <c:ptCount val="1"/>
                <c:pt idx="0">
                  <c:v>Creditos hipotecarios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'subsidios entregados'!$A$44:$A$68</c:f>
              <c:numCache>
                <c:formatCode>General</c:formatCode>
                <c:ptCount val="18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  <c:pt idx="15">
                  <c:v>2013.0</c:v>
                </c:pt>
                <c:pt idx="16">
                  <c:v>2014.0</c:v>
                </c:pt>
                <c:pt idx="17">
                  <c:v>2015.0</c:v>
                </c:pt>
              </c:numCache>
              <c:extLst xmlns:c16r2="http://schemas.microsoft.com/office/drawing/2015/06/chart"/>
            </c:numRef>
          </c:cat>
          <c:val>
            <c:numRef>
              <c:f>'subsidios entregados'!$C$44:$C$68</c:f>
              <c:numCache>
                <c:formatCode>#,##0</c:formatCode>
                <c:ptCount val="18"/>
                <c:pt idx="1">
                  <c:v>21639.0</c:v>
                </c:pt>
                <c:pt idx="2">
                  <c:v>9328.0</c:v>
                </c:pt>
                <c:pt idx="3">
                  <c:v>11473.0</c:v>
                </c:pt>
                <c:pt idx="4">
                  <c:v>16171.0</c:v>
                </c:pt>
                <c:pt idx="5">
                  <c:v>22682.0</c:v>
                </c:pt>
                <c:pt idx="6">
                  <c:v>22979.0</c:v>
                </c:pt>
                <c:pt idx="7">
                  <c:v>24892.0</c:v>
                </c:pt>
                <c:pt idx="8">
                  <c:v>50908.0</c:v>
                </c:pt>
                <c:pt idx="9">
                  <c:v>69550.0</c:v>
                </c:pt>
                <c:pt idx="10">
                  <c:v>54526.0</c:v>
                </c:pt>
                <c:pt idx="11">
                  <c:v>64804.0</c:v>
                </c:pt>
                <c:pt idx="12">
                  <c:v>85987.0</c:v>
                </c:pt>
                <c:pt idx="13">
                  <c:v>91717.0</c:v>
                </c:pt>
                <c:pt idx="14">
                  <c:v>90431.0</c:v>
                </c:pt>
                <c:pt idx="15">
                  <c:v>102126.0</c:v>
                </c:pt>
                <c:pt idx="16">
                  <c:v>105324.0</c:v>
                </c:pt>
                <c:pt idx="17">
                  <c:v>92594.0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E01-4302-9244-AC6EF7CBD8E2}"/>
            </c:ext>
          </c:extLst>
        </c:ser>
        <c:ser>
          <c:idx val="2"/>
          <c:order val="2"/>
          <c:tx>
            <c:strRef>
              <c:f>'subsidios entregados'!$D$43</c:f>
              <c:strCache>
                <c:ptCount val="1"/>
                <c:pt idx="0">
                  <c:v>VIS Aprobadas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'subsidios entregados'!$A$44:$A$68</c:f>
              <c:numCache>
                <c:formatCode>General</c:formatCode>
                <c:ptCount val="18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  <c:pt idx="15">
                  <c:v>2013.0</c:v>
                </c:pt>
                <c:pt idx="16">
                  <c:v>2014.0</c:v>
                </c:pt>
                <c:pt idx="17">
                  <c:v>2015.0</c:v>
                </c:pt>
              </c:numCache>
              <c:extLst xmlns:c16r2="http://schemas.microsoft.com/office/drawing/2015/06/chart"/>
            </c:numRef>
          </c:cat>
          <c:val>
            <c:numRef>
              <c:f>'subsidios entregados'!$D$44:$D$68</c:f>
              <c:numCache>
                <c:formatCode>#,##0</c:formatCode>
                <c:ptCount val="18"/>
                <c:pt idx="0">
                  <c:v>39474.0</c:v>
                </c:pt>
                <c:pt idx="1">
                  <c:v>48444.0</c:v>
                </c:pt>
                <c:pt idx="2">
                  <c:v>42582.0</c:v>
                </c:pt>
                <c:pt idx="3">
                  <c:v>41747.0</c:v>
                </c:pt>
                <c:pt idx="4">
                  <c:v>53423.0</c:v>
                </c:pt>
                <c:pt idx="5">
                  <c:v>33205.0</c:v>
                </c:pt>
                <c:pt idx="6">
                  <c:v>36805.0</c:v>
                </c:pt>
                <c:pt idx="7">
                  <c:v>41725.0</c:v>
                </c:pt>
                <c:pt idx="8">
                  <c:v>46126.0</c:v>
                </c:pt>
                <c:pt idx="9">
                  <c:v>52684.0</c:v>
                </c:pt>
                <c:pt idx="10">
                  <c:v>42403.0</c:v>
                </c:pt>
                <c:pt idx="11">
                  <c:v>45504.0</c:v>
                </c:pt>
                <c:pt idx="12">
                  <c:v>71008.0</c:v>
                </c:pt>
                <c:pt idx="13">
                  <c:v>85557.0</c:v>
                </c:pt>
                <c:pt idx="14">
                  <c:v>73225.0</c:v>
                </c:pt>
                <c:pt idx="15">
                  <c:v>106422.0</c:v>
                </c:pt>
                <c:pt idx="16">
                  <c:v>87474.0</c:v>
                </c:pt>
                <c:pt idx="17">
                  <c:v>81780.0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E01-4302-9244-AC6EF7CBD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998312"/>
        <c:axId val="2109994456"/>
      </c:lineChart>
      <c:catAx>
        <c:axId val="2109998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2109994456"/>
        <c:crosses val="autoZero"/>
        <c:auto val="1"/>
        <c:lblAlgn val="ctr"/>
        <c:lblOffset val="100"/>
        <c:noMultiLvlLbl val="0"/>
      </c:catAx>
      <c:valAx>
        <c:axId val="2109994456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2109998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965376347141422"/>
          <c:y val="0.918031042804083"/>
          <c:w val="0.88225379668682"/>
          <c:h val="0.0608966036633001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Crecimient!$E$18</c:f>
              <c:strCache>
                <c:ptCount val="1"/>
                <c:pt idx="0">
                  <c:v>Formal</c:v>
                </c:pt>
              </c:strCache>
            </c:strRef>
          </c:tx>
          <c:spPr>
            <a:solidFill>
              <a:srgbClr val="70AD47">
                <a:lumMod val="20000"/>
                <a:lumOff val="80000"/>
              </a:srgbClr>
            </a:solidFill>
            <a:ln>
              <a:solidFill>
                <a:srgbClr val="70AD47">
                  <a:lumMod val="20000"/>
                  <a:lumOff val="80000"/>
                </a:srgbClr>
              </a:solidFill>
            </a:ln>
            <a:effectLst/>
          </c:spPr>
          <c:invertIfNegative val="0"/>
          <c:cat>
            <c:strRef>
              <c:f>Crecimient!$D$34:$D$39</c:f>
              <c:strCache>
                <c:ptCount val="6"/>
                <c:pt idx="0">
                  <c:v>Hasta 1960</c:v>
                </c:pt>
                <c:pt idx="1">
                  <c:v>Hasta 1970</c:v>
                </c:pt>
                <c:pt idx="2">
                  <c:v>Hasta 1985</c:v>
                </c:pt>
                <c:pt idx="3">
                  <c:v>Hasta 1990</c:v>
                </c:pt>
                <c:pt idx="4">
                  <c:v>Hasta 2000</c:v>
                </c:pt>
                <c:pt idx="5">
                  <c:v>Hasta 2016</c:v>
                </c:pt>
              </c:strCache>
            </c:strRef>
          </c:cat>
          <c:val>
            <c:numRef>
              <c:f>Crecimient!$E$34:$E$39</c:f>
              <c:numCache>
                <c:formatCode>_-* #,##0_-;\-* #,##0_-;_-* "-"??_-;_-@_-</c:formatCode>
                <c:ptCount val="6"/>
                <c:pt idx="0">
                  <c:v>376406.575607</c:v>
                </c:pt>
                <c:pt idx="1">
                  <c:v>1.40291674349E6</c:v>
                </c:pt>
                <c:pt idx="2">
                  <c:v>5.045381424263E6</c:v>
                </c:pt>
                <c:pt idx="3">
                  <c:v>694702.793832</c:v>
                </c:pt>
                <c:pt idx="4">
                  <c:v>1.733238870436E6</c:v>
                </c:pt>
                <c:pt idx="5">
                  <c:v>3.928630819912E6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CC-485D-B006-0EB0F567502D}"/>
            </c:ext>
          </c:extLst>
        </c:ser>
        <c:ser>
          <c:idx val="1"/>
          <c:order val="1"/>
          <c:tx>
            <c:strRef>
              <c:f>Crecimient!$F$18</c:f>
              <c:strCache>
                <c:ptCount val="1"/>
                <c:pt idx="0">
                  <c:v>Informal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  <a:ln>
              <a:solidFill>
                <a:srgbClr val="70AD47">
                  <a:lumMod val="50000"/>
                </a:srgbClr>
              </a:solidFill>
            </a:ln>
            <a:effectLst/>
          </c:spPr>
          <c:invertIfNegative val="0"/>
          <c:cat>
            <c:strRef>
              <c:f>Crecimient!$D$34:$D$39</c:f>
              <c:strCache>
                <c:ptCount val="6"/>
                <c:pt idx="0">
                  <c:v>Hasta 1960</c:v>
                </c:pt>
                <c:pt idx="1">
                  <c:v>Hasta 1970</c:v>
                </c:pt>
                <c:pt idx="2">
                  <c:v>Hasta 1985</c:v>
                </c:pt>
                <c:pt idx="3">
                  <c:v>Hasta 1990</c:v>
                </c:pt>
                <c:pt idx="4">
                  <c:v>Hasta 2000</c:v>
                </c:pt>
                <c:pt idx="5">
                  <c:v>Hasta 2016</c:v>
                </c:pt>
              </c:strCache>
            </c:strRef>
          </c:cat>
          <c:val>
            <c:numRef>
              <c:f>Crecimient!$F$34:$F$39</c:f>
              <c:numCache>
                <c:formatCode>_-* #,##0_-;\-* #,##0_-;_-* "-"??_-;_-@_-</c:formatCode>
                <c:ptCount val="6"/>
                <c:pt idx="0">
                  <c:v>66938.085783</c:v>
                </c:pt>
                <c:pt idx="1">
                  <c:v>55427.74536299999</c:v>
                </c:pt>
                <c:pt idx="2">
                  <c:v>1.623307058037E6</c:v>
                </c:pt>
                <c:pt idx="3">
                  <c:v>1.123543126541E6</c:v>
                </c:pt>
                <c:pt idx="4">
                  <c:v>2.259018488485E6</c:v>
                </c:pt>
                <c:pt idx="5">
                  <c:v>63170.54145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CC-485D-B006-0EB0F5675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2321000"/>
        <c:axId val="2112324680"/>
      </c:barChart>
      <c:catAx>
        <c:axId val="211232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112324680"/>
        <c:crosses val="autoZero"/>
        <c:auto val="1"/>
        <c:lblAlgn val="ctr"/>
        <c:lblOffset val="100"/>
        <c:noMultiLvlLbl val="0"/>
      </c:catAx>
      <c:valAx>
        <c:axId val="211232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112321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6961114410179"/>
          <c:y val="0.0269232800225408"/>
          <c:w val="0.88461188408374"/>
          <c:h val="0.804262358016797"/>
        </c:manualLayout>
      </c:layout>
      <c:lineChart>
        <c:grouping val="standard"/>
        <c:varyColors val="0"/>
        <c:ser>
          <c:idx val="2"/>
          <c:order val="0"/>
          <c:tx>
            <c:strRef>
              <c:f>'con IPSB'!$AJ$3:$AK$3</c:f>
              <c:strCache>
                <c:ptCount val="1"/>
                <c:pt idx="0">
                  <c:v>Sur oriente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'con IPSB'!$B$5:$B$28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  <c:pt idx="23">
                  <c:v>2016.0</c:v>
                </c:pt>
              </c:numCache>
            </c:numRef>
          </c:cat>
          <c:val>
            <c:numRef>
              <c:f>'con IPSB'!$AK$5:$AK$28</c:f>
              <c:numCache>
                <c:formatCode>_-"$"* #,##0_-;\-"$"* #,##0_-;_-"$"* "-"??_-;_-@_-</c:formatCode>
                <c:ptCount val="24"/>
                <c:pt idx="0">
                  <c:v>96388.7264186678</c:v>
                </c:pt>
                <c:pt idx="1">
                  <c:v>132921.4956889638</c:v>
                </c:pt>
                <c:pt idx="2">
                  <c:v>168591.8259837634</c:v>
                </c:pt>
                <c:pt idx="3">
                  <c:v>191148.2274394641</c:v>
                </c:pt>
                <c:pt idx="4">
                  <c:v>199045.9418235185</c:v>
                </c:pt>
                <c:pt idx="5">
                  <c:v>207901.675461985</c:v>
                </c:pt>
                <c:pt idx="6">
                  <c:v>266510.959549223</c:v>
                </c:pt>
                <c:pt idx="7">
                  <c:v>386366.8293175192</c:v>
                </c:pt>
                <c:pt idx="8">
                  <c:v>483689.7140839514</c:v>
                </c:pt>
                <c:pt idx="9">
                  <c:v>529785.861833135</c:v>
                </c:pt>
                <c:pt idx="10">
                  <c:v>589793.346890425</c:v>
                </c:pt>
                <c:pt idx="11">
                  <c:v>650260.4437607184</c:v>
                </c:pt>
                <c:pt idx="12">
                  <c:v>653986.8797414813</c:v>
                </c:pt>
                <c:pt idx="13">
                  <c:v>692519.0499206893</c:v>
                </c:pt>
                <c:pt idx="14">
                  <c:v>675755.5493539264</c:v>
                </c:pt>
                <c:pt idx="15">
                  <c:v>694201.8919890652</c:v>
                </c:pt>
                <c:pt idx="16">
                  <c:v>562510.4244328371</c:v>
                </c:pt>
                <c:pt idx="17">
                  <c:v>492587.952664494</c:v>
                </c:pt>
                <c:pt idx="18">
                  <c:v>486242.0545184416</c:v>
                </c:pt>
                <c:pt idx="19">
                  <c:v>491388.168696594</c:v>
                </c:pt>
                <c:pt idx="20">
                  <c:v>537186.6726785367</c:v>
                </c:pt>
                <c:pt idx="21">
                  <c:v>578052.2284280912</c:v>
                </c:pt>
                <c:pt idx="22">
                  <c:v>647209.860630607</c:v>
                </c:pt>
                <c:pt idx="23">
                  <c:v>691428.5714285715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E46-2D46-9B29-362D51424DD6}"/>
            </c:ext>
          </c:extLst>
        </c:ser>
        <c:ser>
          <c:idx val="3"/>
          <c:order val="1"/>
          <c:tx>
            <c:strRef>
              <c:f>'con IPSB'!$AB$3:$AC$3</c:f>
              <c:strCache>
                <c:ptCount val="1"/>
                <c:pt idx="0">
                  <c:v>Patio Bonito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'con IPSB'!$B$5:$B$28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  <c:pt idx="23">
                  <c:v>2016.0</c:v>
                </c:pt>
              </c:numCache>
            </c:numRef>
          </c:cat>
          <c:val>
            <c:numRef>
              <c:f>'con IPSB'!$AC$5:$AC$28</c:f>
              <c:numCache>
                <c:formatCode>_-"$"* #,##0_-;\-"$"* #,##0_-;_-"$"* "-"??_-;_-@_-</c:formatCode>
                <c:ptCount val="24"/>
                <c:pt idx="0">
                  <c:v>77611.70179165459</c:v>
                </c:pt>
                <c:pt idx="1">
                  <c:v>97335.60024089322</c:v>
                </c:pt>
                <c:pt idx="2">
                  <c:v>115295.0551888963</c:v>
                </c:pt>
                <c:pt idx="3">
                  <c:v>127921.4880772532</c:v>
                </c:pt>
                <c:pt idx="4">
                  <c:v>151447.9992135467</c:v>
                </c:pt>
                <c:pt idx="5">
                  <c:v>184105.7005597095</c:v>
                </c:pt>
                <c:pt idx="6">
                  <c:v>239859.8635943006</c:v>
                </c:pt>
                <c:pt idx="7">
                  <c:v>360361.369651917</c:v>
                </c:pt>
                <c:pt idx="8">
                  <c:v>431865.8161463852</c:v>
                </c:pt>
                <c:pt idx="9">
                  <c:v>473023.0909224412</c:v>
                </c:pt>
                <c:pt idx="10">
                  <c:v>629112.9033497863</c:v>
                </c:pt>
                <c:pt idx="11">
                  <c:v>690901.7214957633</c:v>
                </c:pt>
                <c:pt idx="12">
                  <c:v>756172.3297010922</c:v>
                </c:pt>
                <c:pt idx="13">
                  <c:v>730992.3304718391</c:v>
                </c:pt>
                <c:pt idx="14">
                  <c:v>750839.4992821405</c:v>
                </c:pt>
                <c:pt idx="15">
                  <c:v>803812.7170399663</c:v>
                </c:pt>
                <c:pt idx="16">
                  <c:v>738296.0856557324</c:v>
                </c:pt>
                <c:pt idx="17">
                  <c:v>735598.0093123111</c:v>
                </c:pt>
                <c:pt idx="18">
                  <c:v>753982.9326393553</c:v>
                </c:pt>
                <c:pt idx="19">
                  <c:v>755544.8142964975</c:v>
                </c:pt>
                <c:pt idx="20">
                  <c:v>848680.3335720001</c:v>
                </c:pt>
                <c:pt idx="21">
                  <c:v>899192.3553325864</c:v>
                </c:pt>
                <c:pt idx="22">
                  <c:v>996283.6974985019</c:v>
                </c:pt>
                <c:pt idx="23">
                  <c:v>1.0E6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E46-2D46-9B29-362D51424DD6}"/>
            </c:ext>
          </c:extLst>
        </c:ser>
        <c:ser>
          <c:idx val="4"/>
          <c:order val="2"/>
          <c:tx>
            <c:strRef>
              <c:f>'con IPSB'!$AD$3:$AE$3</c:f>
              <c:strCache>
                <c:ptCount val="1"/>
                <c:pt idx="0">
                  <c:v>Bosa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'con IPSB'!$B$5:$B$28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  <c:pt idx="23">
                  <c:v>2016.0</c:v>
                </c:pt>
              </c:numCache>
            </c:numRef>
          </c:cat>
          <c:val>
            <c:numRef>
              <c:f>'con IPSB'!$AE$5:$AE$28</c:f>
              <c:numCache>
                <c:formatCode>_-"$"* #,##0_-;\-"$"* #,##0_-;_-"$"* "-"??_-;_-@_-</c:formatCode>
                <c:ptCount val="24"/>
                <c:pt idx="0">
                  <c:v>101130.5510378095</c:v>
                </c:pt>
                <c:pt idx="1">
                  <c:v>122428.7179829955</c:v>
                </c:pt>
                <c:pt idx="2">
                  <c:v>136322.2628012712</c:v>
                </c:pt>
                <c:pt idx="3">
                  <c:v>145382.3300912187</c:v>
                </c:pt>
                <c:pt idx="4">
                  <c:v>154347.1466270632</c:v>
                </c:pt>
                <c:pt idx="5">
                  <c:v>165319.4045842289</c:v>
                </c:pt>
                <c:pt idx="6">
                  <c:v>213208.7676393784</c:v>
                </c:pt>
                <c:pt idx="7">
                  <c:v>297205.2533211687</c:v>
                </c:pt>
                <c:pt idx="8">
                  <c:v>397316.550854674</c:v>
                </c:pt>
                <c:pt idx="9">
                  <c:v>435181.243648646</c:v>
                </c:pt>
                <c:pt idx="10">
                  <c:v>511154.2339717014</c:v>
                </c:pt>
                <c:pt idx="11">
                  <c:v>568977.8882906286</c:v>
                </c:pt>
                <c:pt idx="12">
                  <c:v>613112.6997576423</c:v>
                </c:pt>
                <c:pt idx="13">
                  <c:v>654045.7693695389</c:v>
                </c:pt>
                <c:pt idx="14">
                  <c:v>638213.5743898163</c:v>
                </c:pt>
                <c:pt idx="15">
                  <c:v>657664.9503054304</c:v>
                </c:pt>
                <c:pt idx="16">
                  <c:v>711928.3683108847</c:v>
                </c:pt>
                <c:pt idx="17">
                  <c:v>689623.1337302916</c:v>
                </c:pt>
                <c:pt idx="18">
                  <c:v>753982.9326393553</c:v>
                </c:pt>
                <c:pt idx="19">
                  <c:v>755544.8142964975</c:v>
                </c:pt>
                <c:pt idx="20">
                  <c:v>848680.3335720001</c:v>
                </c:pt>
                <c:pt idx="21">
                  <c:v>842992.8331242996</c:v>
                </c:pt>
                <c:pt idx="22">
                  <c:v>891411.7293407579</c:v>
                </c:pt>
                <c:pt idx="23">
                  <c:v>950000.0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E46-2D46-9B29-362D51424DD6}"/>
            </c:ext>
          </c:extLst>
        </c:ser>
        <c:ser>
          <c:idx val="5"/>
          <c:order val="3"/>
          <c:tx>
            <c:strRef>
              <c:f>'con IPSB'!$AF$3:$AG$3</c:f>
              <c:strCache>
                <c:ptCount val="1"/>
                <c:pt idx="0">
                  <c:v>Ciudad Bolívar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'con IPSB'!$B$5:$B$28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  <c:pt idx="23">
                  <c:v>2016.0</c:v>
                </c:pt>
              </c:numCache>
            </c:numRef>
          </c:cat>
          <c:val>
            <c:numRef>
              <c:f>'con IPSB'!$AG$5:$AG$28</c:f>
              <c:numCache>
                <c:formatCode>_-"$"* #,##0_-;\-"$"* #,##0_-;_-"$"* "-"??_-;_-@_-</c:formatCode>
                <c:ptCount val="24"/>
                <c:pt idx="0">
                  <c:v>75108.09850805237</c:v>
                </c:pt>
                <c:pt idx="1">
                  <c:v>96128.63879790615</c:v>
                </c:pt>
                <c:pt idx="2">
                  <c:v>113119.6767891058</c:v>
                </c:pt>
                <c:pt idx="3">
                  <c:v>120863.7508040254</c:v>
                </c:pt>
                <c:pt idx="4">
                  <c:v>129812.5707544686</c:v>
                </c:pt>
                <c:pt idx="5">
                  <c:v>140581.6100437162</c:v>
                </c:pt>
                <c:pt idx="6">
                  <c:v>186557.6716844561</c:v>
                </c:pt>
                <c:pt idx="7">
                  <c:v>228848.0450572998</c:v>
                </c:pt>
                <c:pt idx="8">
                  <c:v>293668.7549795419</c:v>
                </c:pt>
                <c:pt idx="9">
                  <c:v>359497.5491010553</c:v>
                </c:pt>
                <c:pt idx="10">
                  <c:v>393195.5645936165</c:v>
                </c:pt>
                <c:pt idx="11">
                  <c:v>447054.055085494</c:v>
                </c:pt>
                <c:pt idx="12">
                  <c:v>408741.7998384282</c:v>
                </c:pt>
                <c:pt idx="13">
                  <c:v>423206.0860626436</c:v>
                </c:pt>
                <c:pt idx="14">
                  <c:v>412961.7246051773</c:v>
                </c:pt>
                <c:pt idx="15">
                  <c:v>420174.8293618026</c:v>
                </c:pt>
                <c:pt idx="16">
                  <c:v>360357.0458650938</c:v>
                </c:pt>
                <c:pt idx="17">
                  <c:v>367799.0046561557</c:v>
                </c:pt>
                <c:pt idx="18">
                  <c:v>387762.6510716685</c:v>
                </c:pt>
                <c:pt idx="19">
                  <c:v>397655.1654192092</c:v>
                </c:pt>
                <c:pt idx="20">
                  <c:v>287245.6513628307</c:v>
                </c:pt>
                <c:pt idx="21">
                  <c:v>269757.706599776</c:v>
                </c:pt>
                <c:pt idx="22">
                  <c:v>293641.510841664</c:v>
                </c:pt>
                <c:pt idx="23">
                  <c:v>300000.0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E46-2D46-9B29-362D51424DD6}"/>
            </c:ext>
          </c:extLst>
        </c:ser>
        <c:ser>
          <c:idx val="6"/>
          <c:order val="4"/>
          <c:tx>
            <c:strRef>
              <c:f>'con IPSB'!$AH$3:$AI$3</c:f>
              <c:strCache>
                <c:ptCount val="1"/>
                <c:pt idx="0">
                  <c:v>Soacha residencial (Centro)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'con IPSB'!$B$5:$B$28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  <c:pt idx="23">
                  <c:v>2016.0</c:v>
                </c:pt>
              </c:numCache>
            </c:numRef>
          </c:cat>
          <c:val>
            <c:numRef>
              <c:f>'con IPSB'!$AI$5:$AI$28</c:f>
              <c:numCache>
                <c:formatCode>_-"$"* #,##0_-;\-"$"* #,##0_-;_-"$"* "-"??_-;_-@_-</c:formatCode>
                <c:ptCount val="24"/>
                <c:pt idx="0">
                  <c:v>75108.09850805237</c:v>
                </c:pt>
                <c:pt idx="1">
                  <c:v>97286.932440772</c:v>
                </c:pt>
                <c:pt idx="2">
                  <c:v>119210.7363085191</c:v>
                </c:pt>
                <c:pt idx="3">
                  <c:v>136743.659668788</c:v>
                </c:pt>
                <c:pt idx="4">
                  <c:v>164954.2760196005</c:v>
                </c:pt>
                <c:pt idx="5">
                  <c:v>200387.1570717927</c:v>
                </c:pt>
                <c:pt idx="6">
                  <c:v>266510.959549223</c:v>
                </c:pt>
                <c:pt idx="7">
                  <c:v>361529.3862974691</c:v>
                </c:pt>
                <c:pt idx="8">
                  <c:v>449140.4487922405</c:v>
                </c:pt>
                <c:pt idx="9">
                  <c:v>491944.0145593388</c:v>
                </c:pt>
                <c:pt idx="10">
                  <c:v>530814.0122013823</c:v>
                </c:pt>
                <c:pt idx="11">
                  <c:v>548657.2494231064</c:v>
                </c:pt>
                <c:pt idx="12">
                  <c:v>592675.609765721</c:v>
                </c:pt>
                <c:pt idx="13">
                  <c:v>577099.2082672415</c:v>
                </c:pt>
                <c:pt idx="14">
                  <c:v>563129.6244616053</c:v>
                </c:pt>
                <c:pt idx="15">
                  <c:v>584591.0669381602</c:v>
                </c:pt>
                <c:pt idx="16">
                  <c:v>632825.216276342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E46-2D46-9B29-362D51424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450568"/>
        <c:axId val="2112454136"/>
      </c:lineChart>
      <c:catAx>
        <c:axId val="211245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112454136"/>
        <c:crosses val="autoZero"/>
        <c:auto val="1"/>
        <c:lblAlgn val="ctr"/>
        <c:lblOffset val="100"/>
        <c:noMultiLvlLbl val="0"/>
      </c:catAx>
      <c:valAx>
        <c:axId val="211245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112450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DB236-8A8D-B249-AE24-173BD9AC06D3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9F8FF-5C16-BA47-A5FB-AF34ADD16518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213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dirty="0"/>
              <a:t>Los subsidios, el componente del esquema de la política que depende enteramente del Estado, son insuficientes en monto y en volumen para cubrir al conjunto de la población que los requiere. Aun así, muchos subsidios se asignan y no se entregan porque los hogares no cumplen con alguno o varios de los requisitos: no son objeto del crédito comercial, no cumplen con el ahorro programado o no los cobran por no endeudarse o porque encuentran una mejor oferta, según sus necesidades y posibilidades, en los </a:t>
            </a:r>
            <a:r>
              <a:rPr lang="es-ES_tradnl" sz="1200" dirty="0" err="1"/>
              <a:t>submercados</a:t>
            </a:r>
            <a:r>
              <a:rPr lang="es-ES_tradnl" sz="1200" dirty="0"/>
              <a:t> primario o secundario populares, donde el subsidio no aplica. </a:t>
            </a:r>
          </a:p>
          <a:p>
            <a:r>
              <a:rPr lang="es-ES_tradnl" sz="1200" dirty="0"/>
              <a:t>Los constructores privados solo están interesados en la producción de vivienda social cuando se satura el mercado de la vivienda de lujo, su demanda natural, y de clase media, y el gobierno depende enteramente del sector privado para cumplir su objetivo y metas en materia de vivienda social. </a:t>
            </a:r>
          </a:p>
          <a:p>
            <a:r>
              <a:rPr lang="es-ES_tradnl" sz="1200" dirty="0"/>
              <a:t>Los bancos comerciales tampoco tiene como clientes prioritarios a los sectores populares y están dispuestos a otorgarles un crédito cuando la demanda de créditos de los sectores de mayores ingresos es baja. Esto en buena medida obedece a que el costo administrativo de operar pequeños créditos es más elevado que el de los créditos de mayores montos. De nuevo, la posibilidad del cierre financiero depende del sector privado.</a:t>
            </a:r>
          </a:p>
          <a:p>
            <a:r>
              <a:rPr lang="es-ES_tradnl" sz="1200" dirty="0"/>
              <a:t>Por último, pero no menos importante, estos dos últimos agentes y con frecuencia la propiedad territorial conforman un mismo agente, con prácticas especulativas auspiciadas o apalancadas por la política de vivienda desde su objetivo económico </a:t>
            </a:r>
            <a:endParaRPr lang="es-CO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9F8FF-5C16-BA47-A5FB-AF34ADD16518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5125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9F8FF-5C16-BA47-A5FB-AF34ADD16518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21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A2B3E9-109A-4CDB-A182-23DDCCAF3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45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6F4E1D3-CFFB-4C58-BF55-C627C3958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445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711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875F5A-63E7-4572-9071-EC7492BA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29EFEB1-B8C6-4AC2-92E1-8D6D69066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AD857D2-AC38-45C0-B325-F58745A2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D323B9-7850-4C86-B76A-26F75A84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93BF9F5-2341-43BF-AD94-A134D9C0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547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C36D850-EFD2-4C9B-81C2-BE142B009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2447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7A3380C-86BC-4015-88F5-8FA894F5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24475"/>
          </a:xfrm>
        </p:spPr>
        <p:txBody>
          <a:bodyPr vert="eaVert"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FF48F22-95B6-4621-A0E6-F7EA3F422F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588FBF5-1BAB-4796-9E37-D7BF9EB3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7DAEB89-5AAC-46AB-BF8B-10F8E212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734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C40639-129B-4090-83FE-51659F279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154612"/>
            <a:ext cx="10515600" cy="550863"/>
          </a:xfrm>
        </p:spPr>
        <p:txBody>
          <a:bodyPr/>
          <a:lstStyle>
            <a:lvl1pPr>
              <a:defRPr b="0" i="0">
                <a:solidFill>
                  <a:schemeClr val="accent6">
                    <a:lumMod val="50000"/>
                  </a:schemeClr>
                </a:solidFill>
                <a:latin typeface="Avenir Medium" panose="02000503020000020003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FAD72AF-E3B6-4D0C-BC18-06B8D8A41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381000"/>
            <a:ext cx="10515600" cy="4629150"/>
          </a:xfrm>
        </p:spPr>
        <p:txBody>
          <a:bodyPr/>
          <a:lstStyle>
            <a:lvl1pPr marL="0" indent="0">
              <a:spcBef>
                <a:spcPts val="1000"/>
              </a:spcBef>
              <a:spcAft>
                <a:spcPts val="1000"/>
              </a:spcAft>
              <a:buNone/>
              <a:defRPr>
                <a:latin typeface="Avenir Next" panose="020B0503020202020204" pitchFamily="34" charset="0"/>
              </a:defRPr>
            </a:lvl1pPr>
            <a:lvl2pPr>
              <a:spcBef>
                <a:spcPts val="1000"/>
              </a:spcBef>
              <a:spcAft>
                <a:spcPts val="1000"/>
              </a:spcAft>
              <a:defRPr/>
            </a:lvl2pPr>
            <a:lvl3pPr>
              <a:spcBef>
                <a:spcPts val="1000"/>
              </a:spcBef>
              <a:spcAft>
                <a:spcPts val="1000"/>
              </a:spcAft>
              <a:defRPr/>
            </a:lvl3pPr>
            <a:lvl4pPr>
              <a:spcBef>
                <a:spcPts val="1000"/>
              </a:spcBef>
              <a:spcAft>
                <a:spcPts val="1000"/>
              </a:spcAft>
              <a:defRPr/>
            </a:lvl4pPr>
            <a:lvl5pPr>
              <a:spcBef>
                <a:spcPts val="1000"/>
              </a:spcBef>
              <a:spcAft>
                <a:spcPts val="1000"/>
              </a:spcAft>
              <a:defRPr/>
            </a:lvl5pPr>
          </a:lstStyle>
          <a:p>
            <a:pPr lvl="0"/>
            <a:endParaRPr lang="es-ES" dirty="0"/>
          </a:p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3D8232B-2856-4ABC-9ADA-6B9DD6C7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4A19530-5F28-4610-83BA-BBD7DDD0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9D5F3A2-D0C8-4BD2-8B85-3992C3D3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03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ED6FE6-5083-4655-8F24-747F8ECB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3348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D274BC8-C324-41DC-A697-479CEC683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EEB9009-5B3C-4C31-865B-4C11866A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AB59BC-267F-45C6-B8EB-C1A79733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F574DFE-BA6D-4EF0-AC95-E6C86CBF0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186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D84012-241D-4A7D-A78A-AE5BF878E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5135562"/>
            <a:ext cx="10620375" cy="550863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AAAB9CB-6239-462F-819C-45B15CA26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700" y="694531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5D8AF51-B78E-4607-8FDF-74A3B63CE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5500" y="694531"/>
            <a:ext cx="5362575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88EE761-71BE-4A2D-BB12-307FC6C2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BECA94A-D4E2-4729-8F9D-1F354E9F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393B80A-7ED6-40F5-BA14-DCFDD4CD0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92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1AC39F-1A6E-46E4-A069-0CC26C61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22825"/>
            <a:ext cx="10515600" cy="1325563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9769BF1-C302-4FC5-9FBC-A3B4B4542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5BC8493-0E18-4831-A85D-F5B11C58D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0191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DA4D399-6A95-4206-9778-114257DEC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2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D1DD6FA-5B72-428F-AF88-E2687B9EA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0191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D585AD2-7170-4ABC-9218-4187CBE2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1A58DF1-955F-4289-987E-AC791F91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EE1BCB6-DBA8-4FD0-8A67-57DA4309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724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27536C-0A47-4C7C-BE61-59024C114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154612"/>
            <a:ext cx="10515600" cy="550863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6F6F6C7-F778-4005-9D61-D7A0A2C6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2D69189-E12F-415D-82F2-D4B6FCE0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BFFA44C-95E6-4B6C-8D0C-017FDE29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904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EBA6103C-530F-4316-BD9B-E0B291D5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85691EB-9B44-4406-BC12-5C1D2668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C73A7CB-B4AB-49EF-9D6E-B3A8952E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8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FB1678-4814-4E10-913F-B35BFAF4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17195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A567451-9E42-445F-A8A6-0CE9309A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247650"/>
            <a:ext cx="6583363" cy="552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CBD2B6D-9F2F-4E53-85C8-1A32AB3D6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76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03659BB-67A8-4B45-B4C8-D8E89F5A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B320EA9-9819-452D-B6F6-89A80632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9807711-6169-4CFA-B084-BA32F2CD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73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0B5F0C-A1B8-4CA7-A982-1502B560F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2" y="4134644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7E02BC8-AE1E-4E11-A462-22AF22737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1550" y="277018"/>
            <a:ext cx="6440488" cy="5457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90C4A39-A543-4609-8925-FE9D35E6D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3262" y="27701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7D38F9A-B1CB-4B25-9170-B0B5099B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206C2D-9069-4565-B383-B2CEB8552956}" type="datetimeFigureOut">
              <a:rPr lang="es-CO" smtClean="0"/>
              <a:t>27/09/18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35D0843-E4F2-485C-954C-44AA3F75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50D93BF-E14F-4286-8266-D0ECA6EC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2A97A6-4CD1-4E0C-9774-5669F1BEEA1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60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048B3E9F-C2DE-4DD2-97D4-DD8E376F275C}"/>
              </a:ext>
            </a:extLst>
          </p:cNvPr>
          <p:cNvSpPr/>
          <p:nvPr userDrawn="1"/>
        </p:nvSpPr>
        <p:spPr>
          <a:xfrm>
            <a:off x="365415" y="5977466"/>
            <a:ext cx="11239500" cy="828145"/>
          </a:xfrm>
          <a:prstGeom prst="roundRect">
            <a:avLst/>
          </a:prstGeom>
          <a:solidFill>
            <a:schemeClr val="accent6">
              <a:lumMod val="5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4F38043-8890-48AE-BEBA-221E91F3D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5" y="5307009"/>
            <a:ext cx="10515600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EE31D3A-AD20-4423-A757-1D8644F0C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365" y="381000"/>
            <a:ext cx="10515600" cy="4689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s-ES" dirty="0"/>
          </a:p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AED30A36-023D-4246-B85D-580EFD537BF9}"/>
              </a:ext>
            </a:extLst>
          </p:cNvPr>
          <p:cNvSpPr txBox="1"/>
          <p:nvPr userDrawn="1"/>
        </p:nvSpPr>
        <p:spPr>
          <a:xfrm>
            <a:off x="1447606" y="6068373"/>
            <a:ext cx="9075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b="0" i="0" kern="1200" dirty="0">
                <a:solidFill>
                  <a:schemeClr val="tx1"/>
                </a:solidFill>
                <a:effectLst/>
                <a:latin typeface="Avenir Roman" panose="02000503020000020003" pitchFamily="2" charset="0"/>
                <a:ea typeface="+mn-ea"/>
                <a:cs typeface="+mn-cs"/>
              </a:rPr>
              <a:t>XIII Seminario Internacional ACIUR. Barranquilla 26-28 de septiembre de 2018 </a:t>
            </a:r>
          </a:p>
          <a:p>
            <a:pPr algn="ctr"/>
            <a:r>
              <a:rPr lang="es-CO" sz="1600" b="1" i="0" kern="1200" dirty="0">
                <a:solidFill>
                  <a:schemeClr val="tx1"/>
                </a:solidFill>
                <a:effectLst/>
                <a:latin typeface="Avenir Roman" panose="02000503020000020003" pitchFamily="2" charset="0"/>
                <a:ea typeface="+mn-ea"/>
                <a:cs typeface="+mn-cs"/>
              </a:rPr>
              <a:t>Mesa: Hábitat, mercados, políticas de vivienda y procesos socioespaciales</a:t>
            </a:r>
            <a:r>
              <a:rPr lang="es-CO" sz="1800" b="0" i="0" kern="1200" dirty="0">
                <a:solidFill>
                  <a:schemeClr val="tx1"/>
                </a:solidFill>
                <a:effectLst/>
                <a:latin typeface="Avenir Roman" panose="02000503020000020003" pitchFamily="2" charset="0"/>
                <a:ea typeface="+mn-ea"/>
                <a:cs typeface="+mn-cs"/>
              </a:rPr>
              <a:t> </a:t>
            </a:r>
            <a:endParaRPr lang="es-CO" sz="1200" dirty="0">
              <a:solidFill>
                <a:srgbClr val="0E1509"/>
              </a:solidFill>
              <a:latin typeface="Avenir Roman" panose="02000503020000020003" pitchFamily="2" charset="0"/>
            </a:endParaRPr>
          </a:p>
        </p:txBody>
      </p:sp>
      <p:sp>
        <p:nvSpPr>
          <p:cNvPr id="14" name="Pentágono 13">
            <a:extLst>
              <a:ext uri="{FF2B5EF4-FFF2-40B4-BE49-F238E27FC236}">
                <a16:creationId xmlns:a16="http://schemas.microsoft.com/office/drawing/2014/main" xmlns="" id="{75E2991C-BDE4-6341-B01D-678CEA07C850}"/>
              </a:ext>
            </a:extLst>
          </p:cNvPr>
          <p:cNvSpPr/>
          <p:nvPr userDrawn="1"/>
        </p:nvSpPr>
        <p:spPr>
          <a:xfrm>
            <a:off x="365415" y="5977466"/>
            <a:ext cx="1082191" cy="828144"/>
          </a:xfrm>
          <a:prstGeom prst="homePlate">
            <a:avLst/>
          </a:prstGeom>
          <a:solidFill>
            <a:srgbClr val="93A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56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accent6">
              <a:lumMod val="50000"/>
            </a:schemeClr>
          </a:solidFill>
          <a:latin typeface="Avenir Roman" panose="02000503020000020003" pitchFamily="2" charset="0"/>
          <a:ea typeface="+mj-ea"/>
          <a:cs typeface="+mj-cs"/>
        </a:defRPr>
      </a:lvl1pPr>
    </p:titleStyle>
    <p:bodyStyle>
      <a:lvl1pPr marL="228600" indent="-3744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3744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3744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3744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374400" algn="l" defTabSz="914400" rtl="0" eaLnBrk="1" latinLnBrk="0" hangingPunct="1">
        <a:lnSpc>
          <a:spcPct val="11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mpariasd@unal.edu.co" TargetMode="External"/><Relationship Id="rId3" Type="http://schemas.openxmlformats.org/officeDocument/2006/relationships/hyperlink" Target="mailto:navalenda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664378-6BD4-4983-8963-497974204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221" y="373730"/>
            <a:ext cx="11229473" cy="3701141"/>
          </a:xfrm>
        </p:spPr>
        <p:txBody>
          <a:bodyPr>
            <a:noAutofit/>
          </a:bodyPr>
          <a:lstStyle/>
          <a:p>
            <a:r>
              <a:rPr lang="es-CO" sz="3600" dirty="0">
                <a:latin typeface="Avenir Book"/>
                <a:cs typeface="Avenir Book"/>
              </a:rPr>
              <a:t>LA POLÍTICA DE VIVIENDA DIRIGIDA AL MERCADO EN COLOMBIA Y PROCESOS DE EXPANSIÓN Y DENSIFICACIÓN URBANA CON SEGREGACIÓN RESIDENCIAL: 1990 -2017 </a:t>
            </a:r>
            <a:br>
              <a:rPr lang="es-CO" sz="3600" dirty="0">
                <a:latin typeface="Avenir Book"/>
                <a:cs typeface="Avenir Book"/>
              </a:rPr>
            </a:br>
            <a:r>
              <a:rPr lang="es-CO" sz="3600" dirty="0">
                <a:latin typeface="Avenir Book"/>
                <a:cs typeface="Avenir Book"/>
              </a:rPr>
              <a:t>EL CASO DE BOGOTÁ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A6CFA68-E8B4-4A72-9C68-8FC8F316E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756" y="4489502"/>
            <a:ext cx="9144000" cy="14002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CO" sz="2000" dirty="0">
                <a:cs typeface="Avenir Book"/>
              </a:rPr>
              <a:t>Adriana Parias Duran y Natalia Valencia Dávila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CO" sz="2000" dirty="0">
                <a:cs typeface="Avenir Book"/>
              </a:rPr>
              <a:t> Instituto de Estudios Urbanos Universidad Nacional de Colombia Sede Bogotá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CO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ampariasd@unal.edu.co</a:t>
            </a:r>
            <a:r>
              <a:rPr lang="es-CO" sz="2000" dirty="0">
                <a:solidFill>
                  <a:schemeClr val="accent1"/>
                </a:solidFill>
              </a:rPr>
              <a:t> , </a:t>
            </a:r>
            <a:r>
              <a:rPr lang="es-CO" sz="2000" dirty="0">
                <a:solidFill>
                  <a:schemeClr val="accent1"/>
                </a:solidFill>
                <a:hlinkClick r:id="rId3"/>
              </a:rPr>
              <a:t>navalenda@gmail.com</a:t>
            </a:r>
            <a:r>
              <a:rPr lang="es-CO" sz="2000" dirty="0">
                <a:solidFill>
                  <a:schemeClr val="accent1"/>
                </a:solidFill>
              </a:rPr>
              <a:t> </a:t>
            </a:r>
            <a:endParaRPr lang="es-CO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CO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86940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DF8187-1161-419E-806B-3E2ED0AF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2" y="4373938"/>
            <a:ext cx="3932237" cy="1600200"/>
          </a:xfrm>
        </p:spPr>
        <p:txBody>
          <a:bodyPr>
            <a:noAutofit/>
          </a:bodyPr>
          <a:lstStyle/>
          <a:p>
            <a:r>
              <a:rPr lang="es-CO" sz="4000" dirty="0">
                <a:latin typeface="Avenir Book"/>
                <a:cs typeface="Avenir Book"/>
              </a:rPr>
              <a:t>Política de vivienda dirigida al mercado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A94EA9C-10A7-1243-A83A-253C0E22F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0317" y="172301"/>
            <a:ext cx="3932237" cy="3811588"/>
          </a:xfrm>
        </p:spPr>
        <p:txBody>
          <a:bodyPr>
            <a:normAutofit/>
          </a:bodyPr>
          <a:lstStyle/>
          <a:p>
            <a:r>
              <a:rPr lang="es-CO" sz="2000" b="1" i="1" dirty="0"/>
              <a:t>Producción de vivienda en Colombia 1993 – 2005</a:t>
            </a:r>
          </a:p>
          <a:p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261049" y="3295329"/>
            <a:ext cx="7753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dirty="0">
                <a:latin typeface="Avenir Book"/>
                <a:cs typeface="Avenir Book"/>
              </a:rPr>
              <a:t>Fuente: Adoptado de Maldonado. MM (2012). Limitaciones de las políticas de suelo y viviendas social para superar la exclusión social. La experiencia de Bogotá. En Salazar, CE. Coord.(2012). Irregular. Suelo y Mercado en América Latina. Colegio de México. </a:t>
            </a:r>
            <a:endParaRPr lang="es-ES" sz="1000" dirty="0">
              <a:latin typeface="Avenir Book"/>
              <a:cs typeface="Avenir Book"/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567FE203-3F15-B344-8696-CB1DCF363E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331029"/>
              </p:ext>
            </p:extLst>
          </p:nvPr>
        </p:nvGraphicFramePr>
        <p:xfrm>
          <a:off x="4261048" y="1620288"/>
          <a:ext cx="7753814" cy="1609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3365">
                  <a:extLst>
                    <a:ext uri="{9D8B030D-6E8A-4147-A177-3AD203B41FA5}">
                      <a16:colId xmlns:a16="http://schemas.microsoft.com/office/drawing/2014/main" xmlns="" val="1015154556"/>
                    </a:ext>
                  </a:extLst>
                </a:gridCol>
                <a:gridCol w="991943">
                  <a:extLst>
                    <a:ext uri="{9D8B030D-6E8A-4147-A177-3AD203B41FA5}">
                      <a16:colId xmlns:a16="http://schemas.microsoft.com/office/drawing/2014/main" xmlns="" val="1234833504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xmlns="" val="3844023284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xmlns="" val="2701967630"/>
                    </a:ext>
                  </a:extLst>
                </a:gridCol>
                <a:gridCol w="1349585">
                  <a:extLst>
                    <a:ext uri="{9D8B030D-6E8A-4147-A177-3AD203B41FA5}">
                      <a16:colId xmlns:a16="http://schemas.microsoft.com/office/drawing/2014/main" xmlns="" val="2814599483"/>
                    </a:ext>
                  </a:extLst>
                </a:gridCol>
                <a:gridCol w="1355271">
                  <a:extLst>
                    <a:ext uri="{9D8B030D-6E8A-4147-A177-3AD203B41FA5}">
                      <a16:colId xmlns:a16="http://schemas.microsoft.com/office/drawing/2014/main" xmlns="" val="322982114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xmlns="" val="1082852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Viviendas No VIS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VIS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VIP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TOTAL CAPITALISTA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AUTOCONSTRUCCIÓN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816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NO. VIVIENDAS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548.470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477.169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71.301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1.096.940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2.037.174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3.134.114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847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%CAPITALISTA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2462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%TOTAL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7043871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DE7E54-B6D0-E04A-8F84-9A37AAC69BE8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  <p:sp>
        <p:nvSpPr>
          <p:cNvPr id="4" name="Elipse 3"/>
          <p:cNvSpPr/>
          <p:nvPr/>
        </p:nvSpPr>
        <p:spPr>
          <a:xfrm>
            <a:off x="9973733" y="2827867"/>
            <a:ext cx="643467" cy="4402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89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5370D1-58D4-4F37-BE99-1BFCC72F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25" y="4358213"/>
            <a:ext cx="3932237" cy="1600200"/>
          </a:xfrm>
        </p:spPr>
        <p:txBody>
          <a:bodyPr>
            <a:normAutofit/>
          </a:bodyPr>
          <a:lstStyle/>
          <a:p>
            <a:r>
              <a:rPr lang="es-CO" sz="3600" dirty="0"/>
              <a:t>Política de vivienda dirigida al mercado 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9C658575-4430-1141-8ADB-D18534FFEA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97246"/>
              </p:ext>
            </p:extLst>
          </p:nvPr>
        </p:nvGraphicFramePr>
        <p:xfrm>
          <a:off x="4804508" y="489748"/>
          <a:ext cx="7210667" cy="51438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3480">
                  <a:extLst>
                    <a:ext uri="{9D8B030D-6E8A-4147-A177-3AD203B41FA5}">
                      <a16:colId xmlns:a16="http://schemas.microsoft.com/office/drawing/2014/main" xmlns="" val="3736047510"/>
                    </a:ext>
                  </a:extLst>
                </a:gridCol>
                <a:gridCol w="1337212">
                  <a:extLst>
                    <a:ext uri="{9D8B030D-6E8A-4147-A177-3AD203B41FA5}">
                      <a16:colId xmlns:a16="http://schemas.microsoft.com/office/drawing/2014/main" xmlns="" val="2488848526"/>
                    </a:ext>
                  </a:extLst>
                </a:gridCol>
                <a:gridCol w="2394481">
                  <a:extLst>
                    <a:ext uri="{9D8B030D-6E8A-4147-A177-3AD203B41FA5}">
                      <a16:colId xmlns:a16="http://schemas.microsoft.com/office/drawing/2014/main" xmlns="" val="2718784360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xmlns="" val="2971464192"/>
                    </a:ext>
                  </a:extLst>
                </a:gridCol>
                <a:gridCol w="986282">
                  <a:extLst>
                    <a:ext uri="{9D8B030D-6E8A-4147-A177-3AD203B41FA5}">
                      <a16:colId xmlns:a16="http://schemas.microsoft.com/office/drawing/2014/main" xmlns="" val="28496268"/>
                    </a:ext>
                  </a:extLst>
                </a:gridCol>
              </a:tblGrid>
              <a:tr h="241169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Tipo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venir Roman" panose="02000503020000020003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Municipio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Proyecto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Área bruta (ha)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Viviendas</a:t>
                      </a:r>
                    </a:p>
                  </a:txBody>
                  <a:tcPr marL="9525" marR="9525" marT="9525" marB="0" anchor="ctr">
                    <a:solidFill>
                      <a:srgbClr val="7B90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9398406"/>
                  </a:ext>
                </a:extLst>
              </a:tr>
              <a:tr h="241169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Renovación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venir Roman" panose="02000503020000020003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Manizales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Centro Occidente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98,73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5.974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21484520"/>
                  </a:ext>
                </a:extLst>
              </a:tr>
              <a:tr h="241169">
                <a:tc rowSpan="14"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venir Roman" panose="02000503020000020003" pitchFamily="2" charset="0"/>
                        </a:rPr>
                        <a:t>Expansión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Tuluá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Ciudadela del Valle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3.920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78392815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Neiva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Bosques de San Luis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36,76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3.928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75528371"/>
                  </a:ext>
                </a:extLst>
              </a:tr>
              <a:tr h="26499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Buenaventura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Ciudadela San Antonio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215,25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4.052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42501271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Ciudadela Nueva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2593269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Palmira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La Italia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97,07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6.026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57020568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Candelaria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Mirador del Frayle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6.568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37881134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Altos de Santa Elena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46,63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5.000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89257620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Ecociudad Navarro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67,32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6.000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57122455"/>
                  </a:ext>
                </a:extLst>
              </a:tr>
              <a:tr h="2649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Medellín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Viviendas con Corazón - Nuevo Occidente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125,86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11.455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18345085"/>
                  </a:ext>
                </a:extLst>
              </a:tr>
              <a:tr h="2649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Pereira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Ciudadela Gonzalo Vallejo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163,31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13.971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807745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Piedecuesta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Pienta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124,98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17.226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79564013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Barranquilla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Villas de San Pablo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133,31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18.871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557813"/>
                  </a:ext>
                </a:extLst>
              </a:tr>
              <a:tr h="24116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Soacha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Ciudad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327,96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49.656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01290291"/>
                  </a:ext>
                </a:extLst>
              </a:tr>
              <a:tr h="26499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Cartagena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Ciudad del Bicentenario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388,04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65.138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0079826"/>
                  </a:ext>
                </a:extLst>
              </a:tr>
              <a:tr h="24116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1.957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Roman" panose="02000503020000020003" pitchFamily="2" charset="0"/>
                        </a:rPr>
                        <a:t>217.785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6368654"/>
                  </a:ext>
                </a:extLst>
              </a:tr>
            </a:tbl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" y="360362"/>
            <a:ext cx="4467225" cy="3811588"/>
          </a:xfrm>
        </p:spPr>
        <p:txBody>
          <a:bodyPr/>
          <a:lstStyle/>
          <a:p>
            <a:r>
              <a:rPr lang="es-ES_tradnl" sz="2000" b="1" i="1" dirty="0">
                <a:latin typeface="Avenir Book"/>
                <a:cs typeface="Avenir Book"/>
              </a:rPr>
              <a:t>Los </a:t>
            </a:r>
            <a:r>
              <a:rPr lang="es-ES_tradnl" sz="2000" b="1" i="1" dirty="0" err="1">
                <a:latin typeface="Avenir Book"/>
                <a:cs typeface="Avenir Book"/>
              </a:rPr>
              <a:t>macroproyectos</a:t>
            </a:r>
            <a:r>
              <a:rPr lang="es-ES_tradnl" sz="2000" b="1" i="1" dirty="0">
                <a:latin typeface="Avenir Book"/>
                <a:cs typeface="Avenir Book"/>
              </a:rPr>
              <a:t> de interés social nacional</a:t>
            </a:r>
            <a:r>
              <a:rPr lang="es-ES_tradnl" sz="2000" b="1" dirty="0">
                <a:latin typeface="Avenir Book"/>
                <a:cs typeface="Avenir Book"/>
              </a:rPr>
              <a:t> </a:t>
            </a:r>
          </a:p>
          <a:p>
            <a:endParaRPr lang="es-ES_tradnl" sz="1800" dirty="0">
              <a:latin typeface="Avenir Book"/>
              <a:cs typeface="Avenir Book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62652" y="5676608"/>
            <a:ext cx="5702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dirty="0">
                <a:latin typeface="Avenir Next" panose="020B0503020202020204" pitchFamily="34" charset="0"/>
                <a:cs typeface="Avenir Book"/>
              </a:rPr>
              <a:t>Fuente: Ministerio de Vivienda, Ciudad y Territorio, consultado en diciembre de 2017 </a:t>
            </a:r>
            <a:r>
              <a:rPr lang="es-CO" sz="1200" dirty="0">
                <a:latin typeface="Avenir Next" panose="020B0503020202020204" pitchFamily="34" charset="0"/>
              </a:rPr>
              <a:t> </a:t>
            </a:r>
            <a:endParaRPr lang="es-ES_tradnl" sz="1200" dirty="0">
              <a:latin typeface="Avenir Next" panose="020B0503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5E37FE8-3E29-B945-92AF-D6FCFC3C6208}"/>
              </a:ext>
            </a:extLst>
          </p:cNvPr>
          <p:cNvSpPr txBox="1"/>
          <p:nvPr/>
        </p:nvSpPr>
        <p:spPr>
          <a:xfrm>
            <a:off x="394057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132793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1EFD1FF-CAD3-49CE-8B2B-462BAB93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408607"/>
            <a:ext cx="10515600" cy="550863"/>
          </a:xfrm>
        </p:spPr>
        <p:txBody>
          <a:bodyPr>
            <a:noAutofit/>
          </a:bodyPr>
          <a:lstStyle/>
          <a:p>
            <a:r>
              <a:rPr lang="es-CO" sz="4000" b="1" dirty="0">
                <a:latin typeface="Avenir Book"/>
                <a:cs typeface="Avenir Book"/>
              </a:rPr>
              <a:t>Política de vivienda dirigida al mercado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D8D5A12-15B1-45BE-A36F-AD6C76EA2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i="1" dirty="0">
                <a:latin typeface="Avenir Book"/>
                <a:cs typeface="Avenir Book"/>
              </a:rPr>
              <a:t>Las viviendas gratis</a:t>
            </a:r>
            <a:endParaRPr lang="es-ES_tradnl" dirty="0">
              <a:latin typeface="Avenir Book"/>
              <a:cs typeface="Avenir Book"/>
            </a:endParaRPr>
          </a:p>
          <a:p>
            <a:pPr algn="just"/>
            <a:r>
              <a:rPr lang="es-ES_tradnl" dirty="0" smtClean="0"/>
              <a:t>En </a:t>
            </a:r>
            <a:r>
              <a:rPr lang="es-ES_tradnl" dirty="0"/>
              <a:t>el año 2011, se crea el subsidio familiar de vivienda en especie, mediante el cual se hace entrega de una vivienda de interés </a:t>
            </a:r>
            <a:r>
              <a:rPr lang="es-ES_tradnl" dirty="0" smtClean="0"/>
              <a:t>prioritario (gratis) </a:t>
            </a:r>
            <a:r>
              <a:rPr lang="es-ES_tradnl" dirty="0"/>
              <a:t>al beneficiario.</a:t>
            </a:r>
            <a:r>
              <a:rPr lang="es-ES_tradnl" dirty="0"/>
              <a:t> </a:t>
            </a:r>
            <a:endParaRPr lang="es-ES_tradnl" dirty="0" smtClean="0"/>
          </a:p>
          <a:p>
            <a:pPr algn="just"/>
            <a:r>
              <a:rPr lang="es-ES_tradnl" dirty="0"/>
              <a:t>Se invirtieron alrededor de 4 billones de pesos, recursos nunca antes vistos para el sector de la construcción, para </a:t>
            </a:r>
            <a:r>
              <a:rPr lang="es-ES_tradnl" dirty="0" smtClean="0"/>
              <a:t>financiar la producci</a:t>
            </a:r>
            <a:r>
              <a:rPr lang="es-ES_tradnl" dirty="0" smtClean="0"/>
              <a:t>ón de</a:t>
            </a:r>
            <a:r>
              <a:rPr lang="es-ES_tradnl" dirty="0" smtClean="0"/>
              <a:t> </a:t>
            </a:r>
            <a:r>
              <a:rPr lang="es-ES_tradnl" dirty="0"/>
              <a:t>estas viviendas.</a:t>
            </a:r>
            <a:r>
              <a:rPr lang="es-ES_tradnl" dirty="0"/>
              <a:t> </a:t>
            </a:r>
            <a:endParaRPr lang="es-CO" dirty="0">
              <a:latin typeface="Avenir Book"/>
              <a:cs typeface="Avenir Book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0C2AADB-67ED-8A4E-81BA-440974C11A39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876298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1EFD1FF-CAD3-49CE-8B2B-462BAB93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408607"/>
            <a:ext cx="10515600" cy="550863"/>
          </a:xfrm>
        </p:spPr>
        <p:txBody>
          <a:bodyPr>
            <a:noAutofit/>
          </a:bodyPr>
          <a:lstStyle/>
          <a:p>
            <a:r>
              <a:rPr lang="es-CO" sz="4000" b="1" dirty="0">
                <a:latin typeface="Avenir Book"/>
                <a:cs typeface="Avenir Book"/>
              </a:rPr>
              <a:t>Política de vivienda dirigida al mercado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D8D5A12-15B1-45BE-A36F-AD6C76EA2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i="1" dirty="0">
                <a:latin typeface="Avenir Book"/>
                <a:cs typeface="Avenir Book"/>
              </a:rPr>
              <a:t>Las viviendas gratis</a:t>
            </a:r>
            <a:endParaRPr lang="es-ES_tradnl" dirty="0">
              <a:latin typeface="Avenir Book"/>
              <a:cs typeface="Avenir Book"/>
            </a:endParaRPr>
          </a:p>
          <a:p>
            <a:pPr algn="just"/>
            <a:r>
              <a:rPr lang="es-ES_tradnl" dirty="0"/>
              <a:t>A</a:t>
            </a:r>
            <a:r>
              <a:rPr lang="es-ES_tradnl" dirty="0" smtClean="0"/>
              <a:t>rticula recursos </a:t>
            </a:r>
            <a:r>
              <a:rPr lang="es-ES_tradnl" dirty="0"/>
              <a:t>del nivel nacional con el nivel municipal, </a:t>
            </a:r>
            <a:r>
              <a:rPr lang="es-ES_tradnl" dirty="0" smtClean="0"/>
              <a:t>el </a:t>
            </a:r>
            <a:r>
              <a:rPr lang="es-ES_tradnl" dirty="0"/>
              <a:t>suelo (urbanizado</a:t>
            </a:r>
            <a:r>
              <a:rPr lang="es-ES_tradnl" dirty="0" smtClean="0"/>
              <a:t>) lo aporta </a:t>
            </a:r>
            <a:r>
              <a:rPr lang="es-ES_tradnl" dirty="0"/>
              <a:t>el municipio y los recursos para la construcción </a:t>
            </a:r>
            <a:r>
              <a:rPr lang="es-ES_tradnl" dirty="0" smtClean="0"/>
              <a:t>los aporta la naci</a:t>
            </a:r>
            <a:r>
              <a:rPr lang="es-ES_tradnl" dirty="0" smtClean="0"/>
              <a:t>ón</a:t>
            </a:r>
            <a:r>
              <a:rPr lang="es-ES_tradnl" dirty="0" smtClean="0"/>
              <a:t>. </a:t>
            </a:r>
            <a:r>
              <a:rPr lang="es-ES_tradnl" dirty="0"/>
              <a:t>L</a:t>
            </a:r>
            <a:r>
              <a:rPr lang="es-ES_tradnl" dirty="0" smtClean="0"/>
              <a:t>a </a:t>
            </a:r>
            <a:r>
              <a:rPr lang="es-ES_tradnl" dirty="0"/>
              <a:t>localización de los proyectos fue </a:t>
            </a:r>
            <a:r>
              <a:rPr lang="es-ES_tradnl" dirty="0" smtClean="0"/>
              <a:t>responsabilidad </a:t>
            </a:r>
            <a:r>
              <a:rPr lang="es-ES_tradnl" dirty="0"/>
              <a:t>de los </a:t>
            </a:r>
            <a:r>
              <a:rPr lang="es-ES_tradnl" dirty="0" smtClean="0"/>
              <a:t>municipios</a:t>
            </a:r>
            <a:r>
              <a:rPr lang="es-ES_tradnl" dirty="0"/>
              <a:t> </a:t>
            </a:r>
            <a:r>
              <a:rPr lang="es-ES_tradnl" dirty="0" smtClean="0"/>
              <a:t>(suelo disponible</a:t>
            </a:r>
            <a:r>
              <a:rPr lang="es-ES_tradnl" dirty="0"/>
              <a:t> </a:t>
            </a:r>
            <a:r>
              <a:rPr lang="es-ES_tradnl" dirty="0" smtClean="0"/>
              <a:t>en </a:t>
            </a:r>
            <a:r>
              <a:rPr lang="es-ES_tradnl" dirty="0"/>
              <a:t>las zonas </a:t>
            </a:r>
            <a:r>
              <a:rPr lang="es-ES_tradnl" dirty="0" smtClean="0"/>
              <a:t>periféricas)  y con </a:t>
            </a:r>
            <a:r>
              <a:rPr lang="es-ES_tradnl" dirty="0"/>
              <a:t>la  figura de los </a:t>
            </a:r>
            <a:r>
              <a:rPr lang="es-ES_tradnl" dirty="0" err="1" smtClean="0"/>
              <a:t>Macroproyectos</a:t>
            </a:r>
            <a:r>
              <a:rPr lang="es-ES_tradnl" dirty="0" smtClean="0"/>
              <a:t>, </a:t>
            </a:r>
            <a:r>
              <a:rPr lang="es-ES_tradnl" dirty="0"/>
              <a:t>se restauró la posibilidad de incorporar suelo rural al perímetro urbano (Artículo 47 de la Ley 1537 de 2012 y su modificación por el artículo 91 de la Ley 1753 de 2015).</a:t>
            </a:r>
            <a:r>
              <a:rPr lang="es-ES_tradnl" dirty="0"/>
              <a:t> </a:t>
            </a:r>
            <a:endParaRPr lang="es-CO" dirty="0">
              <a:latin typeface="Avenir Book"/>
              <a:cs typeface="Avenir Book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0C2AADB-67ED-8A4E-81BA-440974C11A39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163394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1EFD1FF-CAD3-49CE-8B2B-462BAB93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408607"/>
            <a:ext cx="10515600" cy="550863"/>
          </a:xfrm>
        </p:spPr>
        <p:txBody>
          <a:bodyPr>
            <a:noAutofit/>
          </a:bodyPr>
          <a:lstStyle/>
          <a:p>
            <a:r>
              <a:rPr lang="es-CO" sz="4000" b="1" dirty="0">
                <a:latin typeface="Avenir Book"/>
                <a:cs typeface="Avenir Book"/>
              </a:rPr>
              <a:t>Política de vivienda dirigida al mercado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D8D5A12-15B1-45BE-A36F-AD6C76EA2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i="1" dirty="0">
                <a:latin typeface="Avenir Book"/>
                <a:cs typeface="Avenir Book"/>
              </a:rPr>
              <a:t>Las viviendas gratis</a:t>
            </a:r>
            <a:endParaRPr lang="es-ES_tradnl" dirty="0">
              <a:latin typeface="Avenir Book"/>
              <a:cs typeface="Avenir Book"/>
            </a:endParaRPr>
          </a:p>
          <a:p>
            <a:pPr algn="just"/>
            <a:r>
              <a:rPr lang="es-ES_tradnl" dirty="0"/>
              <a:t>Se apalancó la producción de vivienda por parte de grandes constructores. El subsidio en especie (a la oferta) se hacía efectivo antes de acometer la </a:t>
            </a:r>
            <a:r>
              <a:rPr lang="es-ES_tradnl" dirty="0" smtClean="0"/>
              <a:t>obra.  </a:t>
            </a:r>
          </a:p>
          <a:p>
            <a:pPr algn="just"/>
            <a:r>
              <a:rPr lang="es-ES_tradnl" dirty="0" smtClean="0"/>
              <a:t>Productores: no tienen </a:t>
            </a:r>
            <a:r>
              <a:rPr lang="es-ES_tradnl" dirty="0"/>
              <a:t>que incorporar en sus costos los procesos de promoción y venta de los proyectos, </a:t>
            </a:r>
            <a:r>
              <a:rPr lang="es-ES_tradnl" dirty="0" smtClean="0"/>
              <a:t>tampoco la </a:t>
            </a:r>
            <a:r>
              <a:rPr lang="es-ES_tradnl" dirty="0"/>
              <a:t>adquisición del suelo,  logrando una reducción importante en su esquema de costos, que garantiza la utilidad.</a:t>
            </a:r>
          </a:p>
          <a:p>
            <a:pPr algn="just"/>
            <a:endParaRPr lang="es-CO" dirty="0">
              <a:latin typeface="Avenir Book"/>
              <a:cs typeface="Avenir Book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0C2AADB-67ED-8A4E-81BA-440974C11A39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21069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E10999-81B1-5840-9EFB-95F07DCD0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53" y="5496776"/>
            <a:ext cx="10556345" cy="522813"/>
          </a:xfrm>
        </p:spPr>
        <p:txBody>
          <a:bodyPr/>
          <a:lstStyle/>
          <a:p>
            <a:r>
              <a:rPr lang="es-CO" sz="3600" b="1" dirty="0"/>
              <a:t>Expansión urbana y metropolización en Bogotá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8E8DAB8-0E34-0042-8934-C81AA0D5B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5" y="298449"/>
            <a:ext cx="2940837" cy="5154083"/>
          </a:xfrm>
        </p:spPr>
        <p:txBody>
          <a:bodyPr>
            <a:normAutofit/>
          </a:bodyPr>
          <a:lstStyle/>
          <a:p>
            <a:r>
              <a:rPr lang="es-CO" sz="2000" b="1" i="1" dirty="0"/>
              <a:t>Urbanización formal e informal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DD723CB7-68F6-0545-A769-2472F6141D9B}"/>
              </a:ext>
            </a:extLst>
          </p:cNvPr>
          <p:cNvSpPr/>
          <p:nvPr/>
        </p:nvSpPr>
        <p:spPr>
          <a:xfrm>
            <a:off x="6108129" y="4897505"/>
            <a:ext cx="60583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100" dirty="0">
                <a:latin typeface="Avenir Roman" panose="02000503020000020003" pitchFamily="2" charset="0"/>
              </a:rPr>
              <a:t>Fuente: Adaptado de UAECD (2017) Base de datos Marco de Referencia 2017 y Secretaría Distrital de Planeación. Bases de Datos Cartográficas 20171. </a:t>
            </a:r>
            <a:endParaRPr lang="es-ES_tradnl" sz="1100" dirty="0">
              <a:latin typeface="Avenir Roman" panose="02000503020000020003" pitchFamily="2" charset="0"/>
            </a:endParaRPr>
          </a:p>
        </p:txBody>
      </p:sp>
      <p:pic>
        <p:nvPicPr>
          <p:cNvPr id="6" name="Imagen 5" descr="E:\Dropbox\07_Libro UNAL\Version Final 2402\Mapas Finales\1_Hasta 1980.jpg">
            <a:extLst>
              <a:ext uri="{FF2B5EF4-FFF2-40B4-BE49-F238E27FC236}">
                <a16:creationId xmlns:a16="http://schemas.microsoft.com/office/drawing/2014/main" xmlns="" id="{12E3F395-04AE-9D49-80C2-D8EF1AB48F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5" t="9575" r="1889" b="3202"/>
          <a:stretch/>
        </p:blipFill>
        <p:spPr bwMode="auto">
          <a:xfrm>
            <a:off x="3093237" y="1229773"/>
            <a:ext cx="3014892" cy="36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 descr="E:\Dropbox\07_Libro UNAL\Version Final 2402\Mapas Finales\Cap 2\4_Hasta 1990.jpg">
            <a:extLst>
              <a:ext uri="{FF2B5EF4-FFF2-40B4-BE49-F238E27FC236}">
                <a16:creationId xmlns:a16="http://schemas.microsoft.com/office/drawing/2014/main" xmlns="" id="{6F183A90-4B56-5F44-AA60-21C455999EE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9" t="9404" r="1985" b="2938"/>
          <a:stretch/>
        </p:blipFill>
        <p:spPr bwMode="auto">
          <a:xfrm>
            <a:off x="6130020" y="1229773"/>
            <a:ext cx="3020338" cy="36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 descr="E:\Dropbox\07_Libro UNAL\Version Final 2402\Mapas Finales\Cap 2\7_Hasta 2017.jpg">
            <a:extLst>
              <a:ext uri="{FF2B5EF4-FFF2-40B4-BE49-F238E27FC236}">
                <a16:creationId xmlns:a16="http://schemas.microsoft.com/office/drawing/2014/main" xmlns="" id="{1C19EAFE-DC0B-3D4D-819B-3E45B4E49A9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8" t="9592" r="1987" b="3316"/>
          <a:stretch/>
        </p:blipFill>
        <p:spPr bwMode="auto">
          <a:xfrm>
            <a:off x="9175630" y="1229773"/>
            <a:ext cx="3016690" cy="36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24212053-6A35-F747-9935-1FFB52A83799}"/>
              </a:ext>
            </a:extLst>
          </p:cNvPr>
          <p:cNvSpPr/>
          <p:nvPr/>
        </p:nvSpPr>
        <p:spPr>
          <a:xfrm>
            <a:off x="4211795" y="860441"/>
            <a:ext cx="1106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dirty="0">
                <a:latin typeface="Avenir Roman" panose="02000503020000020003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hasta 1970</a:t>
            </a:r>
            <a:r>
              <a:rPr lang="es-CO" sz="1400" dirty="0">
                <a:latin typeface="Avenir Roman" panose="02000503020000020003" pitchFamily="2" charset="0"/>
              </a:rPr>
              <a:t>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A5C50D9C-5B64-1D4A-B5B6-CFEBB0FEB02D}"/>
              </a:ext>
            </a:extLst>
          </p:cNvPr>
          <p:cNvSpPr/>
          <p:nvPr/>
        </p:nvSpPr>
        <p:spPr>
          <a:xfrm>
            <a:off x="7120656" y="860441"/>
            <a:ext cx="1039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dirty="0">
                <a:latin typeface="Avenir Roman" panose="02000503020000020003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1980-1990</a:t>
            </a:r>
            <a:endParaRPr lang="es-CO" sz="1400" dirty="0">
              <a:latin typeface="Avenir Roman" panose="02000503020000020003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E7F9FCA2-116F-9741-8998-D80F94221A85}"/>
              </a:ext>
            </a:extLst>
          </p:cNvPr>
          <p:cNvSpPr/>
          <p:nvPr/>
        </p:nvSpPr>
        <p:spPr>
          <a:xfrm>
            <a:off x="10101837" y="860441"/>
            <a:ext cx="11384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dirty="0">
                <a:latin typeface="Avenir Roman" panose="02000503020000020003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1990 - 2016</a:t>
            </a:r>
            <a:endParaRPr lang="es-CO" sz="1400" dirty="0">
              <a:latin typeface="Avenir Roman" panose="02000503020000020003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D22FD5BE-758F-3944-9872-EF73805D2921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55715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4B839A55-E23D-474E-BF94-A74DEB83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440288"/>
            <a:ext cx="10515600" cy="550863"/>
          </a:xfrm>
        </p:spPr>
        <p:txBody>
          <a:bodyPr/>
          <a:lstStyle/>
          <a:p>
            <a:r>
              <a:rPr lang="es-CO" sz="3600" b="1" dirty="0"/>
              <a:t>Expansión urbana y metropolización en Bogotá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4671" y="261938"/>
            <a:ext cx="3932238" cy="4857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000" b="1" i="1" dirty="0">
                <a:latin typeface="Avenir Book"/>
                <a:cs typeface="Avenir Book"/>
              </a:rPr>
              <a:t>Patrones de urbanización formal e informal Bogotá-Soacha</a:t>
            </a:r>
            <a:endParaRPr lang="es-ES_tradnl" sz="2000" b="1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endParaRPr lang="es-ES_tradnl" sz="1200" dirty="0">
              <a:latin typeface="Avenir Book"/>
              <a:cs typeface="Avenir Book"/>
            </a:endParaRPr>
          </a:p>
        </p:txBody>
      </p:sp>
      <p:pic>
        <p:nvPicPr>
          <p:cNvPr id="8" name="Imagen 7" descr="E:\Dropbox\07_Libro UNAL\Cap 2_Mpios\Mapas_Municipios\2_Bogota\JPG\2_2_Soacha_Crecim2.jpg">
            <a:extLst>
              <a:ext uri="{FF2B5EF4-FFF2-40B4-BE49-F238E27FC236}">
                <a16:creationId xmlns:a16="http://schemas.microsoft.com/office/drawing/2014/main" xmlns="" id="{207A3492-9E29-284C-B4F1-A415DE6FAA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74" y="192617"/>
            <a:ext cx="8090426" cy="491119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7658F99-2694-6142-BB24-6151CB94CEF3}"/>
              </a:ext>
            </a:extLst>
          </p:cNvPr>
          <p:cNvSpPr/>
          <p:nvPr/>
        </p:nvSpPr>
        <p:spPr>
          <a:xfrm>
            <a:off x="4101574" y="5086878"/>
            <a:ext cx="8090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900" dirty="0">
                <a:latin typeface="Avenir Roman" panose="02000503020000020003" pitchFamily="2" charset="0"/>
              </a:rPr>
              <a:t>Fuente: Adaptado de UAECD (2017) Base de datos Marco de Referencia 2017 y Secretaría Distrital de Planeación. Bases de Datos Cartográficas 2017 e imágenes satelitales.</a:t>
            </a:r>
            <a:endParaRPr lang="es-ES_tradnl" sz="900" dirty="0">
              <a:latin typeface="Avenir Roman" panose="02000503020000020003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71C0DA5-BA3B-9C47-867D-D1F061D7454E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33792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5370D1-58D4-4F37-BE99-1BFCC72F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36" y="5399333"/>
            <a:ext cx="10945279" cy="614632"/>
          </a:xfrm>
        </p:spPr>
        <p:txBody>
          <a:bodyPr>
            <a:normAutofit/>
          </a:bodyPr>
          <a:lstStyle/>
          <a:p>
            <a:r>
              <a:rPr lang="es-CO" sz="3600" b="1" dirty="0">
                <a:latin typeface="Avenir Book"/>
                <a:cs typeface="Avenir Book"/>
              </a:rPr>
              <a:t>Expansión urbana y metropolización en Bogotá</a:t>
            </a:r>
            <a:r>
              <a:rPr lang="es-CO" sz="3600" b="1" dirty="0"/>
              <a:t>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9262" y="383065"/>
            <a:ext cx="3932237" cy="4858312"/>
          </a:xfrm>
        </p:spPr>
        <p:txBody>
          <a:bodyPr>
            <a:normAutofit/>
          </a:bodyPr>
          <a:lstStyle/>
          <a:p>
            <a:pPr algn="just"/>
            <a:r>
              <a:rPr lang="es-ES_tradnl" sz="2000" b="1" i="1" dirty="0">
                <a:latin typeface="Avenir Book"/>
                <a:cs typeface="Avenir Book"/>
              </a:rPr>
              <a:t>Área incorporada formal e informal Bogotá-Soacha</a:t>
            </a:r>
            <a:endParaRPr lang="es-ES_tradnl" sz="2000" b="1" dirty="0">
              <a:latin typeface="Avenir Book"/>
              <a:cs typeface="Avenir Book"/>
            </a:endParaRPr>
          </a:p>
          <a:p>
            <a:pPr algn="just"/>
            <a:endParaRPr lang="es-ES_tradnl" dirty="0">
              <a:latin typeface="Avenir Book"/>
              <a:cs typeface="Avenir Book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857592"/>
              </p:ext>
            </p:extLst>
          </p:nvPr>
        </p:nvGraphicFramePr>
        <p:xfrm>
          <a:off x="5418667" y="0"/>
          <a:ext cx="6434665" cy="5340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8EBB313-829C-8E42-86D2-F8DC2BE97C91}"/>
              </a:ext>
            </a:extLst>
          </p:cNvPr>
          <p:cNvSpPr txBox="1"/>
          <p:nvPr/>
        </p:nvSpPr>
        <p:spPr>
          <a:xfrm>
            <a:off x="394054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66851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5370D1-58D4-4F37-BE99-1BFCC72F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4415020"/>
            <a:ext cx="5550856" cy="1600200"/>
          </a:xfrm>
        </p:spPr>
        <p:txBody>
          <a:bodyPr>
            <a:normAutofit/>
          </a:bodyPr>
          <a:lstStyle/>
          <a:p>
            <a:r>
              <a:rPr lang="es-CO" sz="3400" b="1" dirty="0">
                <a:latin typeface="Avenir Book"/>
                <a:cs typeface="Avenir Book"/>
              </a:rPr>
              <a:t>Expansión urbana y metropolización en Bogotá</a:t>
            </a:r>
            <a:r>
              <a:rPr lang="es-CO" sz="3400" b="1" dirty="0"/>
              <a:t>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5655" y="237066"/>
            <a:ext cx="5019145" cy="4233333"/>
          </a:xfrm>
        </p:spPr>
        <p:txBody>
          <a:bodyPr>
            <a:normAutofit/>
          </a:bodyPr>
          <a:lstStyle/>
          <a:p>
            <a:pPr algn="just"/>
            <a:r>
              <a:rPr lang="es-ES_tradnl" sz="2000" b="1" i="1" dirty="0">
                <a:latin typeface="Avenir Book"/>
                <a:cs typeface="Avenir Book"/>
              </a:rPr>
              <a:t>Localización de la oferta de VIS y VIP en Bogotá y municipios vecinos</a:t>
            </a:r>
          </a:p>
          <a:p>
            <a:pPr algn="just"/>
            <a:endParaRPr lang="es-ES_tradnl" dirty="0">
              <a:latin typeface="Avenir Book"/>
              <a:cs typeface="Avenir Book"/>
            </a:endParaRPr>
          </a:p>
        </p:txBody>
      </p:sp>
      <p:pic>
        <p:nvPicPr>
          <p:cNvPr id="6" name="Imagen 5" descr="C:\Users\LAURA HERNANDEZ\Dropbox\07_Libro UNAL\Cap 2_Mpios\Mapas_Municipios\2_Bogota\JPG\2_VIS_2001_20172.jpg">
            <a:extLst>
              <a:ext uri="{FF2B5EF4-FFF2-40B4-BE49-F238E27FC236}">
                <a16:creationId xmlns:a16="http://schemas.microsoft.com/office/drawing/2014/main" xmlns="" id="{2FF46FBB-4C66-3C45-9E21-C60668361A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" t="5891" r="3298" b="6240"/>
          <a:stretch/>
        </p:blipFill>
        <p:spPr bwMode="auto">
          <a:xfrm>
            <a:off x="6822931" y="-5609"/>
            <a:ext cx="4823000" cy="59809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D319F24B-2654-4841-8A8E-2120AFEE8D49}"/>
              </a:ext>
            </a:extLst>
          </p:cNvPr>
          <p:cNvSpPr/>
          <p:nvPr/>
        </p:nvSpPr>
        <p:spPr>
          <a:xfrm>
            <a:off x="6882695" y="104717"/>
            <a:ext cx="26068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900" dirty="0">
                <a:latin typeface="Avenir Book"/>
                <a:cs typeface="Avenir Book"/>
              </a:rPr>
              <a:t>Fuente: Adaptado de Galería Inmobiliaria 2017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907596" y="880530"/>
            <a:ext cx="3004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venir Book"/>
                <a:cs typeface="Avenir Book"/>
              </a:rPr>
              <a:t>Proyectos VIS y VIP Región metropolitana 2001-2017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56E966D3-1B23-2B4A-A10C-A62EDC8A35E4}"/>
              </a:ext>
            </a:extLst>
          </p:cNvPr>
          <p:cNvSpPr txBox="1"/>
          <p:nvPr/>
        </p:nvSpPr>
        <p:spPr>
          <a:xfrm>
            <a:off x="394056" y="6178754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984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5370D1-58D4-4F37-BE99-1BFCC72F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39" y="4407923"/>
            <a:ext cx="3932237" cy="1600200"/>
          </a:xfrm>
        </p:spPr>
        <p:txBody>
          <a:bodyPr>
            <a:normAutofit/>
          </a:bodyPr>
          <a:lstStyle/>
          <a:p>
            <a:r>
              <a:rPr lang="es-CO" b="1" dirty="0">
                <a:latin typeface="Avenir Book"/>
                <a:cs typeface="Avenir Book"/>
              </a:rPr>
              <a:t>Expansión urbana y metropolización en Bogotá</a:t>
            </a:r>
            <a:r>
              <a:rPr lang="es-CO" b="1" dirty="0"/>
              <a:t>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039" y="443937"/>
            <a:ext cx="4183217" cy="4060329"/>
          </a:xfrm>
        </p:spPr>
        <p:txBody>
          <a:bodyPr>
            <a:normAutofit/>
          </a:bodyPr>
          <a:lstStyle/>
          <a:p>
            <a:pPr algn="just"/>
            <a:r>
              <a:rPr lang="es-ES_tradnl" sz="1800" b="1" dirty="0">
                <a:latin typeface="Avenir Book"/>
                <a:cs typeface="Avenir Book"/>
              </a:rPr>
              <a:t>Proyectos de vivienda social y zonas de análisis de precios de suelo: 2006 – 2017 </a:t>
            </a:r>
          </a:p>
          <a:p>
            <a:pPr algn="just"/>
            <a:endParaRPr lang="es-ES_tradnl" dirty="0">
              <a:latin typeface="Avenir Book"/>
              <a:cs typeface="Avenir Book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228913" y="5201288"/>
            <a:ext cx="6123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venir Book"/>
                <a:cs typeface="Avenir Book"/>
              </a:rPr>
              <a:t>          2006-2010                                           2010-2017 </a:t>
            </a:r>
          </a:p>
        </p:txBody>
      </p:sp>
      <p:pic>
        <p:nvPicPr>
          <p:cNvPr id="6" name="Imagen 5" descr="E:\Dropbox\07_Libro UNAL\Cap 2_Mpios\Mapas_Municipios\2_Bogota\JPG\8_Lonja_VIS_06_10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2" t="3881" b="5787"/>
          <a:stretch/>
        </p:blipFill>
        <p:spPr bwMode="auto">
          <a:xfrm>
            <a:off x="4626571" y="443938"/>
            <a:ext cx="3615908" cy="468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 descr="E:\Dropbox\07_Libro UNAL\Cap 2_Mpios\Mapas_Municipios\2_Bogota\JPG\8_Lonja_VIS_11_17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" t="3675" r="1202" b="6035"/>
          <a:stretch/>
        </p:blipFill>
        <p:spPr bwMode="auto">
          <a:xfrm>
            <a:off x="8347176" y="443938"/>
            <a:ext cx="3617434" cy="468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961DC4CF-9C1E-CC4F-8BD4-88C96867FE85}"/>
              </a:ext>
            </a:extLst>
          </p:cNvPr>
          <p:cNvSpPr/>
          <p:nvPr/>
        </p:nvSpPr>
        <p:spPr>
          <a:xfrm>
            <a:off x="6011333" y="5630553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O" sz="900" dirty="0">
                <a:latin typeface="Avenir Book"/>
                <a:cs typeface="Avenir Book"/>
              </a:rPr>
              <a:t>Fuente: </a:t>
            </a:r>
            <a:r>
              <a:rPr lang="es-ES_tradnl" sz="900" dirty="0">
                <a:latin typeface="Avenir Book"/>
                <a:cs typeface="Avenir Book"/>
              </a:rPr>
              <a:t>Elaboración propia con insumos de Galería inmobiliaria y Lonja de propiedad raíz de Bogotá </a:t>
            </a:r>
            <a:endParaRPr lang="es-CO" sz="900" dirty="0">
              <a:latin typeface="Avenir Book"/>
              <a:cs typeface="Avenir Book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C383E6F-0BC5-4041-BC90-CF0243984CDB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89213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6C2FB5F7-F3F2-B44E-A5E8-3BDB10F01368}"/>
              </a:ext>
            </a:extLst>
          </p:cNvPr>
          <p:cNvGrpSpPr/>
          <p:nvPr/>
        </p:nvGrpSpPr>
        <p:grpSpPr>
          <a:xfrm>
            <a:off x="435341" y="476671"/>
            <a:ext cx="2610000" cy="4212000"/>
            <a:chOff x="698586" y="476671"/>
            <a:chExt cx="2610000" cy="4212000"/>
          </a:xfrm>
        </p:grpSpPr>
        <p:sp>
          <p:nvSpPr>
            <p:cNvPr id="4" name="Rectangle 33">
              <a:extLst>
                <a:ext uri="{FF2B5EF4-FFF2-40B4-BE49-F238E27FC236}">
                  <a16:creationId xmlns:a16="http://schemas.microsoft.com/office/drawing/2014/main" xmlns="" id="{FF590831-19B9-4533-ABF9-A2EE7AA5DAC3}"/>
                </a:ext>
              </a:extLst>
            </p:cNvPr>
            <p:cNvSpPr/>
            <p:nvPr/>
          </p:nvSpPr>
          <p:spPr>
            <a:xfrm>
              <a:off x="698586" y="476671"/>
              <a:ext cx="2610000" cy="4212000"/>
            </a:xfrm>
            <a:prstGeom prst="rect">
              <a:avLst/>
            </a:prstGeom>
            <a:solidFill>
              <a:srgbClr val="FFFFFE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r>
                <a:rPr lang="es-CO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Consideraciones teóricas</a:t>
              </a:r>
            </a:p>
          </p:txBody>
        </p:sp>
        <p:sp>
          <p:nvSpPr>
            <p:cNvPr id="8" name="TextBox 10">
              <a:extLst>
                <a:ext uri="{FF2B5EF4-FFF2-40B4-BE49-F238E27FC236}">
                  <a16:creationId xmlns:a16="http://schemas.microsoft.com/office/drawing/2014/main" xmlns="" id="{60AA36BC-42B0-4823-AC17-DAFE5029D234}"/>
                </a:ext>
              </a:extLst>
            </p:cNvPr>
            <p:cNvSpPr txBox="1"/>
            <p:nvPr/>
          </p:nvSpPr>
          <p:spPr>
            <a:xfrm>
              <a:off x="1208697" y="931376"/>
              <a:ext cx="1589779" cy="769441"/>
            </a:xfrm>
            <a:prstGeom prst="rect">
              <a:avLst/>
            </a:prstGeom>
            <a:solidFill>
              <a:srgbClr val="FFFFF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400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01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7E6C9D4C-68A2-BF45-B476-16F1BADBA7D0}"/>
              </a:ext>
            </a:extLst>
          </p:cNvPr>
          <p:cNvGrpSpPr/>
          <p:nvPr/>
        </p:nvGrpSpPr>
        <p:grpSpPr>
          <a:xfrm>
            <a:off x="3280675" y="476671"/>
            <a:ext cx="2610000" cy="4212000"/>
            <a:chOff x="3382278" y="476671"/>
            <a:chExt cx="2610000" cy="4212000"/>
          </a:xfrm>
        </p:grpSpPr>
        <p:sp>
          <p:nvSpPr>
            <p:cNvPr id="5" name="Rectangle 34">
              <a:extLst>
                <a:ext uri="{FF2B5EF4-FFF2-40B4-BE49-F238E27FC236}">
                  <a16:creationId xmlns:a16="http://schemas.microsoft.com/office/drawing/2014/main" xmlns="" id="{7DA2A0F1-C720-4533-B67D-DB53D9796163}"/>
                </a:ext>
              </a:extLst>
            </p:cNvPr>
            <p:cNvSpPr/>
            <p:nvPr/>
          </p:nvSpPr>
          <p:spPr>
            <a:xfrm>
              <a:off x="3382278" y="476671"/>
              <a:ext cx="2610000" cy="4212000"/>
            </a:xfrm>
            <a:prstGeom prst="rect">
              <a:avLst/>
            </a:prstGeom>
            <a:solidFill>
              <a:srgbClr val="FFFFFE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r>
                <a:rPr lang="es-CO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Política de vivienda dirigida al mercado en Colomba</a:t>
              </a:r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xmlns="" id="{7B90D07B-CF0A-4CC9-9F15-259202861815}"/>
                </a:ext>
              </a:extLst>
            </p:cNvPr>
            <p:cNvSpPr txBox="1"/>
            <p:nvPr/>
          </p:nvSpPr>
          <p:spPr>
            <a:xfrm>
              <a:off x="3891591" y="931376"/>
              <a:ext cx="1591375" cy="769441"/>
            </a:xfrm>
            <a:prstGeom prst="rect">
              <a:avLst/>
            </a:prstGeom>
            <a:solidFill>
              <a:srgbClr val="FFFFF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400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02</a:t>
              </a:r>
            </a:p>
          </p:txBody>
        </p:sp>
      </p:grpSp>
      <p:sp>
        <p:nvSpPr>
          <p:cNvPr id="29" name="Título 28">
            <a:extLst>
              <a:ext uri="{FF2B5EF4-FFF2-40B4-BE49-F238E27FC236}">
                <a16:creationId xmlns:a16="http://schemas.microsoft.com/office/drawing/2014/main" xmlns="" id="{5CF49BE6-1499-473D-8B44-45CD5BCF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343" y="5154612"/>
            <a:ext cx="10515600" cy="550863"/>
          </a:xfrm>
        </p:spPr>
        <p:txBody>
          <a:bodyPr>
            <a:noAutofit/>
          </a:bodyPr>
          <a:lstStyle/>
          <a:p>
            <a:r>
              <a:rPr lang="es-CO" sz="4000" b="1" dirty="0">
                <a:latin typeface="Avenir Book"/>
                <a:cs typeface="Avenir Book"/>
              </a:rPr>
              <a:t>Contenido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E10F49A9-7A3A-AE49-BA25-665463AC545E}"/>
              </a:ext>
            </a:extLst>
          </p:cNvPr>
          <p:cNvGrpSpPr/>
          <p:nvPr/>
        </p:nvGrpSpPr>
        <p:grpSpPr>
          <a:xfrm>
            <a:off x="6126009" y="476671"/>
            <a:ext cx="2610000" cy="4212000"/>
            <a:chOff x="6065970" y="476671"/>
            <a:chExt cx="2610000" cy="4212000"/>
          </a:xfrm>
        </p:grpSpPr>
        <p:sp>
          <p:nvSpPr>
            <p:cNvPr id="6" name="Rectangle 35">
              <a:extLst>
                <a:ext uri="{FF2B5EF4-FFF2-40B4-BE49-F238E27FC236}">
                  <a16:creationId xmlns:a16="http://schemas.microsoft.com/office/drawing/2014/main" xmlns="" id="{C89BD44A-14E8-40A8-86D7-B28FA3ACC098}"/>
                </a:ext>
              </a:extLst>
            </p:cNvPr>
            <p:cNvSpPr/>
            <p:nvPr/>
          </p:nvSpPr>
          <p:spPr>
            <a:xfrm>
              <a:off x="6065970" y="476671"/>
              <a:ext cx="2610000" cy="4212000"/>
            </a:xfrm>
            <a:prstGeom prst="rect">
              <a:avLst/>
            </a:prstGeom>
            <a:solidFill>
              <a:srgbClr val="FFFFFE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r>
                <a:rPr lang="es-CO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Expansión urbana y metropolización en  Bogotá</a:t>
              </a:r>
            </a:p>
          </p:txBody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xmlns="" id="{AB625EA8-840F-4BC7-86B9-DA42769612CE}"/>
                </a:ext>
              </a:extLst>
            </p:cNvPr>
            <p:cNvSpPr txBox="1"/>
            <p:nvPr/>
          </p:nvSpPr>
          <p:spPr>
            <a:xfrm>
              <a:off x="6502931" y="931376"/>
              <a:ext cx="1736078" cy="769441"/>
            </a:xfrm>
            <a:prstGeom prst="rect">
              <a:avLst/>
            </a:prstGeom>
            <a:solidFill>
              <a:srgbClr val="FFFFF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400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03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702A069F-2BE9-1742-A21A-5088D8362BD1}"/>
              </a:ext>
            </a:extLst>
          </p:cNvPr>
          <p:cNvGrpSpPr/>
          <p:nvPr/>
        </p:nvGrpSpPr>
        <p:grpSpPr>
          <a:xfrm>
            <a:off x="8971342" y="476670"/>
            <a:ext cx="2610886" cy="4212000"/>
            <a:chOff x="8749663" y="476670"/>
            <a:chExt cx="2610886" cy="4212000"/>
          </a:xfrm>
        </p:grpSpPr>
        <p:sp>
          <p:nvSpPr>
            <p:cNvPr id="13" name="Rectangle 35">
              <a:extLst>
                <a:ext uri="{FF2B5EF4-FFF2-40B4-BE49-F238E27FC236}">
                  <a16:creationId xmlns:a16="http://schemas.microsoft.com/office/drawing/2014/main" xmlns="" id="{C89BD44A-14E8-40A8-86D7-B28FA3ACC098}"/>
                </a:ext>
              </a:extLst>
            </p:cNvPr>
            <p:cNvSpPr/>
            <p:nvPr/>
          </p:nvSpPr>
          <p:spPr>
            <a:xfrm>
              <a:off x="8749663" y="476670"/>
              <a:ext cx="2610886" cy="4212000"/>
            </a:xfrm>
            <a:prstGeom prst="rect">
              <a:avLst/>
            </a:prstGeom>
            <a:solidFill>
              <a:srgbClr val="FFFFFE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endParaRPr lang="es-CO" b="1" dirty="0">
                <a:solidFill>
                  <a:schemeClr val="accent6">
                    <a:lumMod val="50000"/>
                  </a:schemeClr>
                </a:solidFill>
                <a:latin typeface="Avenir Book"/>
                <a:cs typeface="Avenir Book"/>
              </a:endParaRPr>
            </a:p>
            <a:p>
              <a:pPr algn="ctr"/>
              <a:r>
                <a:rPr lang="es-CO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Conclusiones generales y desafíos para la política de vivienda</a:t>
              </a:r>
            </a:p>
          </p:txBody>
        </p:sp>
        <p:sp>
          <p:nvSpPr>
            <p:cNvPr id="15" name="TextBox 22">
              <a:extLst>
                <a:ext uri="{FF2B5EF4-FFF2-40B4-BE49-F238E27FC236}">
                  <a16:creationId xmlns:a16="http://schemas.microsoft.com/office/drawing/2014/main" xmlns="" id="{8C92B318-2135-D146-94FD-107620E6D36A}"/>
                </a:ext>
              </a:extLst>
            </p:cNvPr>
            <p:cNvSpPr txBox="1"/>
            <p:nvPr/>
          </p:nvSpPr>
          <p:spPr>
            <a:xfrm>
              <a:off x="9187067" y="931376"/>
              <a:ext cx="1736078" cy="769441"/>
            </a:xfrm>
            <a:prstGeom prst="rect">
              <a:avLst/>
            </a:prstGeom>
            <a:solidFill>
              <a:srgbClr val="FFFFF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400" b="1" dirty="0">
                  <a:solidFill>
                    <a:schemeClr val="accent6">
                      <a:lumMod val="50000"/>
                    </a:schemeClr>
                  </a:solidFill>
                  <a:latin typeface="Avenir Book"/>
                  <a:cs typeface="Avenir Book"/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914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5370D1-58D4-4F37-BE99-1BFCC72F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22" y="4381154"/>
            <a:ext cx="3932237" cy="1600200"/>
          </a:xfrm>
        </p:spPr>
        <p:txBody>
          <a:bodyPr>
            <a:normAutofit/>
          </a:bodyPr>
          <a:lstStyle/>
          <a:p>
            <a:r>
              <a:rPr lang="es-CO" b="1" dirty="0">
                <a:latin typeface="Avenir Book"/>
                <a:cs typeface="Avenir Book"/>
              </a:rPr>
              <a:t>Expansión urbana y metropolización en Bogotá</a:t>
            </a:r>
            <a:r>
              <a:rPr lang="es-CO" b="1" dirty="0"/>
              <a:t>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4055" y="247650"/>
            <a:ext cx="3932237" cy="3811588"/>
          </a:xfrm>
        </p:spPr>
        <p:txBody>
          <a:bodyPr>
            <a:normAutofit/>
          </a:bodyPr>
          <a:lstStyle/>
          <a:p>
            <a:pPr algn="just"/>
            <a:r>
              <a:rPr lang="es-ES_tradnl" sz="1800" b="1" i="1" dirty="0">
                <a:latin typeface="Avenir Book"/>
                <a:cs typeface="Avenir Book"/>
              </a:rPr>
              <a:t>Evolución de precios de suelo: 1990 – 2016 </a:t>
            </a:r>
          </a:p>
          <a:p>
            <a:pPr algn="just"/>
            <a:endParaRPr lang="es-ES_tradnl" dirty="0">
              <a:latin typeface="Avenir Book"/>
              <a:cs typeface="Avenir Book"/>
            </a:endParaRPr>
          </a:p>
          <a:p>
            <a:pPr algn="just"/>
            <a:endParaRPr lang="es-ES_tradnl" dirty="0">
              <a:latin typeface="Avenir Book"/>
              <a:cs typeface="Avenir Book"/>
            </a:endParaRPr>
          </a:p>
          <a:p>
            <a:pPr algn="just"/>
            <a:endParaRPr lang="es-ES_tradnl" dirty="0">
              <a:latin typeface="Avenir Book"/>
              <a:cs typeface="Avenir Book"/>
            </a:endParaRPr>
          </a:p>
          <a:p>
            <a:pPr algn="just"/>
            <a:endParaRPr lang="es-ES_tradnl" dirty="0">
              <a:latin typeface="Avenir Book"/>
              <a:cs typeface="Avenir Book"/>
            </a:endParaRPr>
          </a:p>
          <a:p>
            <a:pPr algn="just"/>
            <a:endParaRPr lang="es-ES_tradnl" dirty="0">
              <a:latin typeface="Avenir Book"/>
              <a:cs typeface="Avenir Book"/>
            </a:endParaRPr>
          </a:p>
          <a:p>
            <a:pPr algn="just"/>
            <a:endParaRPr lang="es-ES_tradnl" dirty="0">
              <a:latin typeface="Avenir Book"/>
              <a:cs typeface="Avenir Book"/>
            </a:endParaRPr>
          </a:p>
          <a:p>
            <a:pPr algn="just"/>
            <a:endParaRPr lang="es-ES_tradnl" dirty="0">
              <a:latin typeface="Avenir Book"/>
              <a:cs typeface="Avenir Book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C4D45860-89CE-4787-B3BD-6CD6C9E32C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6155647"/>
              </p:ext>
            </p:extLst>
          </p:nvPr>
        </p:nvGraphicFramePr>
        <p:xfrm>
          <a:off x="4470399" y="294501"/>
          <a:ext cx="7581266" cy="4850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0B62A6CC-7049-464A-B9F8-DC230446F6F7}"/>
              </a:ext>
            </a:extLst>
          </p:cNvPr>
          <p:cNvSpPr/>
          <p:nvPr/>
        </p:nvSpPr>
        <p:spPr>
          <a:xfrm>
            <a:off x="4470399" y="5342435"/>
            <a:ext cx="75812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050" dirty="0">
                <a:latin typeface="Avenir Book"/>
                <a:cs typeface="Avenir Book"/>
              </a:rPr>
              <a:t>Fuente: Lonja de Propiedad Raíz de Bogotá. Estudio del valor del suelo urbano en Bogotá. 2005, 2010, 2011 y 2016</a:t>
            </a:r>
            <a:endParaRPr lang="es-ES_tradnl" sz="1050" dirty="0">
              <a:latin typeface="Avenir Book"/>
              <a:cs typeface="Avenir Book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AC732CF-D9C0-A54F-AD98-FAE75243574F}"/>
              </a:ext>
            </a:extLst>
          </p:cNvPr>
          <p:cNvSpPr txBox="1"/>
          <p:nvPr/>
        </p:nvSpPr>
        <p:spPr>
          <a:xfrm>
            <a:off x="394055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149958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4A550F-CAED-FA4D-B0DB-DB12AD25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408607"/>
            <a:ext cx="10515600" cy="550863"/>
          </a:xfrm>
        </p:spPr>
        <p:txBody>
          <a:bodyPr/>
          <a:lstStyle/>
          <a:p>
            <a:r>
              <a:rPr lang="es-CO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C9299C2-B325-7C41-8D86-B72F6F69F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448731"/>
            <a:ext cx="10961158" cy="4959875"/>
          </a:xfrm>
        </p:spPr>
        <p:txBody>
          <a:bodyPr>
            <a:normAutofit fontScale="70000" lnSpcReduction="20000"/>
          </a:bodyPr>
          <a:lstStyle/>
          <a:p>
            <a:r>
              <a:rPr lang="es-CO" dirty="0"/>
              <a:t>El objetivo social de la política de vivienda, a lo largo de su implementación orientada al mercado se ha subordinado al objetivo económico. </a:t>
            </a:r>
          </a:p>
          <a:p>
            <a:r>
              <a:rPr lang="es-CO" dirty="0"/>
              <a:t>El mercado direcciona las actuaciones estatales para definir la localización de la vivienda para los grupos sociales de menores ingresos. Las acciones estatales han reafirmado el proceso de expansión </a:t>
            </a:r>
            <a:r>
              <a:rPr lang="es-CO" dirty="0" smtClean="0"/>
              <a:t>urbana (metropolizaci</a:t>
            </a:r>
            <a:r>
              <a:rPr lang="es-CO" dirty="0" smtClean="0"/>
              <a:t>ón)</a:t>
            </a:r>
            <a:r>
              <a:rPr lang="es-CO" dirty="0" smtClean="0"/>
              <a:t> </a:t>
            </a:r>
            <a:r>
              <a:rPr lang="es-CO" dirty="0"/>
              <a:t>con la construcción de la vivienda </a:t>
            </a:r>
            <a:r>
              <a:rPr lang="es-CO" dirty="0" smtClean="0"/>
              <a:t>social, en competencia con la urbanizaci</a:t>
            </a:r>
            <a:r>
              <a:rPr lang="es-CO" dirty="0" smtClean="0"/>
              <a:t>ón popular.</a:t>
            </a:r>
            <a:endParaRPr lang="es-CO" dirty="0"/>
          </a:p>
          <a:p>
            <a:r>
              <a:rPr lang="es-CO" dirty="0" smtClean="0"/>
              <a:t>Profundización </a:t>
            </a:r>
            <a:r>
              <a:rPr lang="es-CO" dirty="0"/>
              <a:t>de la macrosegregación socioespacial. </a:t>
            </a:r>
          </a:p>
          <a:p>
            <a:r>
              <a:rPr lang="es-CO" dirty="0" smtClean="0"/>
              <a:t>Se </a:t>
            </a:r>
            <a:r>
              <a:rPr lang="es-CO" dirty="0"/>
              <a:t>han implementado pocos instrumentos que podrían ayudar a la regulación del mercado del suelo.</a:t>
            </a:r>
          </a:p>
          <a:p>
            <a:r>
              <a:rPr lang="es-CO" dirty="0" smtClean="0"/>
              <a:t>La </a:t>
            </a:r>
            <a:r>
              <a:rPr lang="es-CO" dirty="0"/>
              <a:t>figura más impactante es la de los macroproyectos. Especulación, incorporación de suelo rural a suelo urbano, inversiones públicas importantes en estos sectores, incremento de los precios del suelo, densificación formal e informal, exclusión de los más pobres incluso en las periferias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12249C7-2128-5B43-87E6-05EEB3CC7431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22233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4A550F-CAED-FA4D-B0DB-DB12AD25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408607"/>
            <a:ext cx="10515600" cy="550863"/>
          </a:xfrm>
        </p:spPr>
        <p:txBody>
          <a:bodyPr/>
          <a:lstStyle/>
          <a:p>
            <a:r>
              <a:rPr lang="es-CO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C9299C2-B325-7C41-8D86-B72F6F69F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448731"/>
            <a:ext cx="10961158" cy="51041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2000" dirty="0"/>
              <a:t>Los resultados de la política de vivienda dirigida al mercado son débiles, se hace necesario introducir nuevos elementos de política. </a:t>
            </a:r>
          </a:p>
          <a:p>
            <a:pPr algn="just"/>
            <a:r>
              <a:rPr lang="es-ES_tradnl" sz="2000" dirty="0"/>
              <a:t>Fortalecer a los promotores estatales que desde la lógica del capital desvalorizado del Estado, tengan la capacidad producir vivienda social a valores inferiores del mercado, mayor control sobre la oferta de vivienda social, financie la vivienda social desde la oferta como la demanda y apalanque otros instrumentos de financiación como el apoyo a la oferta de vivienda en el mercado secundario popular especialmente para arrendamiento.</a:t>
            </a:r>
          </a:p>
          <a:p>
            <a:pPr algn="just"/>
            <a:r>
              <a:rPr lang="es-ES_tradnl" sz="2000" dirty="0"/>
              <a:t>Garantizar que se articule la oferta con la demanda. Todo el suelo generado para vivienda de interés social debería ser destinado exclusivamente para población que tiene subsidio y crédito, para que los esfuerzo financieros del Estado (reducción de impuestos, gestión de suelo, financiación) lleguen a la población objetivo</a:t>
            </a:r>
          </a:p>
          <a:p>
            <a:pPr algn="just"/>
            <a:r>
              <a:rPr lang="es-ES_tradnl" sz="2000" dirty="0"/>
              <a:t>Se debe discutir sobre los estándares tanto urbanísticos como arquitectónicos de la viviendas. El esfuerzo estatal debe redundar en mejores condiciones de habitabilidad para los mas vulnerables.</a:t>
            </a:r>
          </a:p>
          <a:p>
            <a:endParaRPr lang="es-CO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12249C7-2128-5B43-87E6-05EEB3CC7431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50842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DF8187-1161-419E-806B-3E2ED0AF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357808"/>
            <a:ext cx="10515600" cy="550863"/>
          </a:xfrm>
        </p:spPr>
        <p:txBody>
          <a:bodyPr>
            <a:noAutofit/>
          </a:bodyPr>
          <a:lstStyle/>
          <a:p>
            <a:r>
              <a:rPr lang="es-CO" sz="4000" b="1" dirty="0">
                <a:latin typeface="Avenir Book"/>
                <a:cs typeface="Avenir Book"/>
              </a:rPr>
              <a:t>Consideraciones teóricas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8D682E-6721-4C60-88C3-C8A80667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000"/>
              </a:spcAft>
              <a:buNone/>
            </a:pPr>
            <a:endParaRPr lang="es-CO" b="1" dirty="0">
              <a:latin typeface="Avenir Book"/>
              <a:cs typeface="Avenir Book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s-CO" b="1" dirty="0">
                <a:latin typeface="Avenir Book"/>
                <a:cs typeface="Avenir Book"/>
              </a:rPr>
              <a:t>Pertinencia de la reflexión teórica y analítica de las particularidades de la ciudad latinoamericana</a:t>
            </a:r>
            <a:r>
              <a:rPr lang="es-CO" dirty="0">
                <a:latin typeface="Avenir Book"/>
                <a:cs typeface="Avenir Book"/>
              </a:rPr>
              <a:t>. Coexistencia estructural de tres lógicas de urbanización y densificación de la ciudad.</a:t>
            </a:r>
            <a:endParaRPr lang="es-CO" sz="2400" dirty="0">
              <a:latin typeface="Avenir Book"/>
              <a:cs typeface="Avenir Book"/>
            </a:endParaRPr>
          </a:p>
          <a:p>
            <a:pPr marL="954088" lvl="1" indent="-317500">
              <a:spcAft>
                <a:spcPts val="1000"/>
              </a:spcAft>
            </a:pPr>
            <a:r>
              <a:rPr lang="es-CO" dirty="0">
                <a:latin typeface="Avenir Book"/>
                <a:cs typeface="Avenir Book"/>
              </a:rPr>
              <a:t>Capitalista: lógica de la acumulación.  D-M-D’ (D´&gt;D)</a:t>
            </a:r>
          </a:p>
          <a:p>
            <a:pPr marL="954088" lvl="1" indent="-317500">
              <a:spcAft>
                <a:spcPts val="1000"/>
              </a:spcAft>
            </a:pPr>
            <a:r>
              <a:rPr lang="es-CO" dirty="0">
                <a:latin typeface="Avenir Book"/>
                <a:cs typeface="Avenir Book"/>
              </a:rPr>
              <a:t>Estatal: lógica del capital desvalorizado del Estado </a:t>
            </a:r>
          </a:p>
          <a:p>
            <a:pPr marL="954088" lvl="1" indent="-317500">
              <a:spcAft>
                <a:spcPts val="1000"/>
              </a:spcAft>
            </a:pPr>
            <a:r>
              <a:rPr lang="es-CO" dirty="0">
                <a:latin typeface="Avenir Book"/>
                <a:cs typeface="Avenir Book"/>
              </a:rPr>
              <a:t>Autoconstrucción: lógica del autosuministro y mercantilización del valor de uso:lógica de la reproducción.  M-D-M</a:t>
            </a:r>
          </a:p>
          <a:p>
            <a:pPr marL="0" indent="0">
              <a:spcAft>
                <a:spcPts val="1000"/>
              </a:spcAft>
              <a:buNone/>
            </a:pPr>
            <a:endParaRPr lang="es-CO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A16EF08-29E5-B449-BB63-109FF0E7FCB5}"/>
              </a:ext>
            </a:extLst>
          </p:cNvPr>
          <p:cNvSpPr txBox="1"/>
          <p:nvPr/>
        </p:nvSpPr>
        <p:spPr>
          <a:xfrm>
            <a:off x="401053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66576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CBE7E0-A445-0C4F-BDA4-22D099F3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357808"/>
            <a:ext cx="10515600" cy="550863"/>
          </a:xfrm>
        </p:spPr>
        <p:txBody>
          <a:bodyPr/>
          <a:lstStyle/>
          <a:p>
            <a:r>
              <a:rPr lang="es-CO" sz="4000" b="1" dirty="0">
                <a:latin typeface="Avenir Book"/>
                <a:cs typeface="Avenir Book"/>
              </a:rPr>
              <a:t>Consideraciones teóricas</a:t>
            </a:r>
            <a:endParaRPr lang="es-CO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E6DC1C-60B1-AD49-85C2-B1D373A4F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CO" dirty="0"/>
          </a:p>
          <a:p>
            <a:r>
              <a:rPr lang="es-CO" b="1" dirty="0"/>
              <a:t>Hipótesis</a:t>
            </a:r>
            <a:r>
              <a:rPr lang="es-CO" dirty="0"/>
              <a:t>: con la política de vivienda dirigida al mercado (subsidiaria de la acumulación) y los instrumentos adoptados para su implementación en Colombia</a:t>
            </a:r>
          </a:p>
          <a:p>
            <a:pPr marL="1143000" lvl="1" indent="-457200"/>
            <a:r>
              <a:rPr lang="es-CO" dirty="0"/>
              <a:t>Se incrementa el acceso a la vivienda por autoconstrucción y el mercado secundario popular (AMS),</a:t>
            </a:r>
          </a:p>
          <a:p>
            <a:pPr marL="1143000" lvl="1" indent="-457200"/>
            <a:r>
              <a:rPr lang="es-CO" dirty="0"/>
              <a:t>Se favorece a las grandes empresas del sector inmobiliario,</a:t>
            </a:r>
          </a:p>
          <a:p>
            <a:pPr marL="1143000" lvl="1" indent="-457200"/>
            <a:r>
              <a:rPr lang="es-CO" dirty="0"/>
              <a:t>Se elevan los precios del suelo, </a:t>
            </a:r>
          </a:p>
          <a:p>
            <a:pPr marL="1143000" lvl="1" indent="-457200"/>
            <a:r>
              <a:rPr lang="es-CO" dirty="0"/>
              <a:t>Se acentúa el esquema de macrosegregación urbana: se profundiza el proceso de expansión y metropolización urbana segregado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119998C-5008-164A-B995-11662F1DA28D}"/>
              </a:ext>
            </a:extLst>
          </p:cNvPr>
          <p:cNvSpPr txBox="1"/>
          <p:nvPr/>
        </p:nvSpPr>
        <p:spPr>
          <a:xfrm>
            <a:off x="385011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15530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DF8187-1161-419E-806B-3E2ED0AF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340875"/>
            <a:ext cx="10515600" cy="550863"/>
          </a:xfrm>
        </p:spPr>
        <p:txBody>
          <a:bodyPr>
            <a:noAutofit/>
          </a:bodyPr>
          <a:lstStyle/>
          <a:p>
            <a:r>
              <a:rPr lang="es-CO" sz="4000" b="1" dirty="0">
                <a:latin typeface="Avenir Book"/>
                <a:cs typeface="Avenir Book"/>
              </a:rPr>
              <a:t>Consideraciones teóricas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8D682E-6721-4C60-88C3-C8A80667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380999"/>
            <a:ext cx="10515600" cy="4974771"/>
          </a:xfrm>
        </p:spPr>
        <p:txBody>
          <a:bodyPr>
            <a:normAutofit fontScale="47500" lnSpcReduction="20000"/>
          </a:bodyPr>
          <a:lstStyle/>
          <a:p>
            <a:endParaRPr lang="es-CO" b="1" dirty="0"/>
          </a:p>
          <a:p>
            <a:r>
              <a:rPr lang="es-CO" sz="5100" b="1" dirty="0"/>
              <a:t>Autoconstrucción y mercado secundario popular</a:t>
            </a:r>
            <a:endParaRPr lang="es-CO" sz="5100" dirty="0"/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CO" sz="3800" b="1" dirty="0"/>
              <a:t>Autoconstrucción</a:t>
            </a:r>
            <a:r>
              <a:rPr lang="es-CO" sz="3800" dirty="0"/>
              <a:t>: incorporación mercantil de terrenos rurales o de suelos de expansión por subdivisión, por parte de agentes “piratas” capitalistas y autosuministro de un valor de uso, con construcción de redes comunitarias para tramitar ante los gobiernos locales el acceso a bienes y servicios urbanos. Incremento de los precios del suelo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CO" sz="3800" b="1" dirty="0"/>
              <a:t>Mercado secundario</a:t>
            </a:r>
            <a:r>
              <a:rPr lang="es-CO" sz="3800" dirty="0"/>
              <a:t>: conversión del valor de uso en valor de cambio mediante la densificación de asentamientos populares. Lógica del agente mercantil simple, relaciones personalizadas (comunitarias), libertad urbanística y constructiva. Incremento sostenido de los precios del suelo 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CO" sz="3800" b="1" dirty="0"/>
              <a:t>Resultado</a:t>
            </a:r>
            <a:r>
              <a:rPr lang="es-CO" sz="3800" dirty="0"/>
              <a:t>: expansión y posterior densificación de sectores populares deprimidos. Movimientos estructurales generales de los precios del suelo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632EE4E-F4A9-AC4E-AC98-C28D4C108CD5}"/>
              </a:ext>
            </a:extLst>
          </p:cNvPr>
          <p:cNvSpPr txBox="1"/>
          <p:nvPr/>
        </p:nvSpPr>
        <p:spPr>
          <a:xfrm>
            <a:off x="401053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422147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9F563574-63BB-7E4D-AA28-DD69F99F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323942"/>
            <a:ext cx="10515600" cy="550863"/>
          </a:xfrm>
        </p:spPr>
        <p:txBody>
          <a:bodyPr/>
          <a:lstStyle/>
          <a:p>
            <a:r>
              <a:rPr lang="es-CO" sz="4000" b="1" dirty="0"/>
              <a:t>Consideraciones teóricas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B1DB0057-9916-E949-8A50-58C5C526C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CO" dirty="0"/>
          </a:p>
          <a:p>
            <a:r>
              <a:rPr lang="es-CO" b="1" dirty="0"/>
              <a:t>Producción capitalista de vivienda popular </a:t>
            </a:r>
            <a:r>
              <a:rPr lang="es-CO" dirty="0"/>
              <a:t>bajo la lógica de la lógica de la política de vivienda dirigida al mercado</a:t>
            </a:r>
          </a:p>
          <a:p>
            <a:pPr marL="1143000" lvl="1" indent="-457200"/>
            <a:r>
              <a:rPr lang="es-CO" dirty="0"/>
              <a:t>Expansión densificada: producción en masa (economías de escala) en terrenos de menores precios en las periferias urbanas o de municipos vecinos de expansión tradicional de los sectores populares, con inversión </a:t>
            </a:r>
            <a:r>
              <a:rPr lang="es-CO" dirty="0" smtClean="0"/>
              <a:t>estatal</a:t>
            </a:r>
            <a:r>
              <a:rPr lang="es-CO" dirty="0" smtClean="0"/>
              <a:t> </a:t>
            </a:r>
            <a:r>
              <a:rPr lang="es-CO" dirty="0"/>
              <a:t>en urbanismo e incremento de los precios del suelo (especulación)</a:t>
            </a:r>
            <a:r>
              <a:rPr lang="es-CO" dirty="0" smtClean="0"/>
              <a:t>. </a:t>
            </a:r>
            <a:r>
              <a:rPr lang="es-CO" dirty="0" smtClean="0"/>
              <a:t>L</a:t>
            </a:r>
            <a:r>
              <a:rPr lang="es-CO" dirty="0" smtClean="0"/>
              <a:t>ógica del Estado al servicio de la acumulación</a:t>
            </a:r>
            <a:endParaRPr lang="es-CO" dirty="0"/>
          </a:p>
          <a:p>
            <a:pPr marL="1143000" lvl="1" indent="-457200"/>
            <a:r>
              <a:rPr lang="es-CO" dirty="0"/>
              <a:t>Resultado: profundización de la macrosegregación socioespacial con procesos de conurbación urbana y metropolización de las ciudades.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457B163-7B22-7343-B7F0-F595F2E89B0C}"/>
              </a:ext>
            </a:extLst>
          </p:cNvPr>
          <p:cNvSpPr txBox="1"/>
          <p:nvPr/>
        </p:nvSpPr>
        <p:spPr>
          <a:xfrm>
            <a:off x="385011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5759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1C4425-BDC2-5E41-8C22-F38C1F536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5437641"/>
            <a:ext cx="10515600" cy="550863"/>
          </a:xfrm>
        </p:spPr>
        <p:txBody>
          <a:bodyPr/>
          <a:lstStyle/>
          <a:p>
            <a:r>
              <a:rPr lang="es-CO" b="1" dirty="0">
                <a:latin typeface="Avenir Book"/>
                <a:cs typeface="Avenir Book"/>
              </a:rPr>
              <a:t>Política de vivienda dirigida al mercado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CE404C4-832C-024A-BA28-14757C159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88" y="798362"/>
            <a:ext cx="3574604" cy="1039594"/>
          </a:xfrm>
        </p:spPr>
        <p:txBody>
          <a:bodyPr>
            <a:normAutofit lnSpcReduction="10000"/>
          </a:bodyPr>
          <a:lstStyle/>
          <a:p>
            <a:r>
              <a:rPr lang="es-CO" sz="2000" b="1" i="1" dirty="0"/>
              <a:t>Componentes de la política de vivienda dirigida al mercado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6DB19224-B7EF-9C4C-A0C8-310452213872}"/>
              </a:ext>
            </a:extLst>
          </p:cNvPr>
          <p:cNvSpPr/>
          <p:nvPr/>
        </p:nvSpPr>
        <p:spPr>
          <a:xfrm>
            <a:off x="29728" y="4676781"/>
            <a:ext cx="2746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200" dirty="0">
                <a:latin typeface="Avenir Roman" panose="02000503020000020003" pitchFamily="2" charset="0"/>
              </a:rPr>
              <a:t>Fuente: Adaptado de Econometría Consultores, 2006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E4F37AD-BED7-4840-BC7C-941B432F7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369" y="1949"/>
            <a:ext cx="8050634" cy="533749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D77030D-625B-7A4A-864F-E90B755954C8}"/>
              </a:ext>
            </a:extLst>
          </p:cNvPr>
          <p:cNvSpPr txBox="1"/>
          <p:nvPr/>
        </p:nvSpPr>
        <p:spPr>
          <a:xfrm>
            <a:off x="401053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57746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5370D1-58D4-4F37-BE99-1BFCC72F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358213"/>
            <a:ext cx="3932237" cy="1600200"/>
          </a:xfrm>
        </p:spPr>
        <p:txBody>
          <a:bodyPr/>
          <a:lstStyle/>
          <a:p>
            <a:r>
              <a:rPr lang="es-CO" sz="3600" dirty="0">
                <a:latin typeface="Avenir Book"/>
                <a:cs typeface="Avenir Book"/>
              </a:rPr>
              <a:t>Política de vivienda dirigida al mercado</a:t>
            </a:r>
            <a:r>
              <a:rPr lang="es-CO" sz="2800" dirty="0"/>
              <a:t>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514" y="247650"/>
            <a:ext cx="4249511" cy="38115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sz="2200" b="1" i="1" dirty="0">
                <a:latin typeface="Avenir Book"/>
                <a:cs typeface="Avenir Book"/>
              </a:rPr>
              <a:t>Número de viviendas licenciadas y aprobadas</a:t>
            </a:r>
            <a:r>
              <a:rPr lang="es-ES_tradnl" sz="2200" b="1" dirty="0">
                <a:latin typeface="Avenir Book"/>
                <a:cs typeface="Avenir Book"/>
              </a:rPr>
              <a:t> </a:t>
            </a:r>
          </a:p>
          <a:p>
            <a:pPr algn="just"/>
            <a:endParaRPr lang="es-ES_tradnl" dirty="0">
              <a:latin typeface="Avenir Book"/>
              <a:cs typeface="Avenir Book"/>
            </a:endParaRPr>
          </a:p>
          <a:p>
            <a:pPr algn="just"/>
            <a:r>
              <a:rPr lang="es-ES_tradnl" dirty="0">
                <a:latin typeface="Avenir Book"/>
                <a:cs typeface="Avenir Book"/>
              </a:rPr>
              <a:t>En el periodo de la crisis  (1995-2000), la producción no VIS se desplomó y la producción VIS sirvió para </a:t>
            </a:r>
            <a:r>
              <a:rPr lang="es-ES_tradnl" dirty="0" smtClean="0">
                <a:latin typeface="Avenir Book"/>
                <a:cs typeface="Avenir Book"/>
              </a:rPr>
              <a:t>afrontar </a:t>
            </a:r>
            <a:r>
              <a:rPr lang="es-ES_tradnl" dirty="0" smtClean="0">
                <a:latin typeface="Avenir Book"/>
                <a:cs typeface="Avenir Book"/>
              </a:rPr>
              <a:t>la </a:t>
            </a:r>
            <a:r>
              <a:rPr lang="es-ES_tradnl" dirty="0">
                <a:latin typeface="Avenir Book"/>
                <a:cs typeface="Avenir Book"/>
              </a:rPr>
              <a:t>crisis.</a:t>
            </a:r>
          </a:p>
          <a:p>
            <a:pPr algn="just"/>
            <a:r>
              <a:rPr lang="es-ES_tradnl" dirty="0">
                <a:latin typeface="Avenir Book"/>
                <a:cs typeface="Avenir Book"/>
              </a:rPr>
              <a:t>Después del 2000: auge de la construcción y se amplia la brecha entre VIS y no VIS  hasta que este mercado se satura y a partir del 2010 se disminuye la brecha e incluso la construcción VIS llega a superar la no VIS  en 2013, esto apalancado por el programa de viviendas gratis y los </a:t>
            </a:r>
            <a:r>
              <a:rPr lang="es-ES_tradnl" dirty="0" err="1">
                <a:latin typeface="Avenir Book"/>
                <a:cs typeface="Avenir Book"/>
              </a:rPr>
              <a:t>macroproyectos</a:t>
            </a:r>
            <a:r>
              <a:rPr lang="es-ES_tradnl" dirty="0">
                <a:latin typeface="Avenir Book"/>
                <a:cs typeface="Avenir Book"/>
              </a:rPr>
              <a:t> nacionales de VIS</a:t>
            </a:r>
          </a:p>
          <a:p>
            <a:endParaRPr lang="es-CO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848B5267-A584-40E2-BDE1-1E896FBE8F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0055348"/>
              </p:ext>
            </p:extLst>
          </p:nvPr>
        </p:nvGraphicFramePr>
        <p:xfrm>
          <a:off x="5508927" y="247650"/>
          <a:ext cx="6365317" cy="509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B9F0389A-82AA-B047-A22E-0EDB8F26DAE5}"/>
              </a:ext>
            </a:extLst>
          </p:cNvPr>
          <p:cNvSpPr/>
          <p:nvPr/>
        </p:nvSpPr>
        <p:spPr>
          <a:xfrm>
            <a:off x="5643586" y="5347609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O" sz="1100" dirty="0">
                <a:latin typeface="Avenir Book"/>
                <a:cs typeface="Avenir Book"/>
              </a:rPr>
              <a:t>Fuente: Adaptado de DANE. CEED (Total 77 municipios). Consultado por última vez el 01 de abril de 2017</a:t>
            </a:r>
            <a:endParaRPr lang="es-ES_tradnl" sz="1100" dirty="0">
              <a:latin typeface="Avenir Book"/>
              <a:cs typeface="Avenir Book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58709B7C-B1B8-D449-826A-A5BE1286C2C1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90732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5370D1-58D4-4F37-BE99-1BFCC72F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358213"/>
            <a:ext cx="3932237" cy="1600200"/>
          </a:xfrm>
        </p:spPr>
        <p:txBody>
          <a:bodyPr>
            <a:normAutofit/>
          </a:bodyPr>
          <a:lstStyle/>
          <a:p>
            <a:r>
              <a:rPr lang="es-CO" sz="3600" dirty="0"/>
              <a:t>Política de vivienda dirigida al mercado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EC480EE-3849-4689-8387-68D198DD2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1886" y="247649"/>
            <a:ext cx="4380139" cy="4308021"/>
          </a:xfrm>
        </p:spPr>
        <p:txBody>
          <a:bodyPr/>
          <a:lstStyle/>
          <a:p>
            <a:r>
              <a:rPr lang="es-ES_tradnl" sz="2000" b="1" i="1" dirty="0">
                <a:latin typeface="Avenir Book"/>
                <a:cs typeface="Avenir Book"/>
              </a:rPr>
              <a:t>Convergencia entre subsidios, créditos y unidades de viviendas</a:t>
            </a:r>
            <a:r>
              <a:rPr lang="es-ES_tradnl" sz="2000" b="1" dirty="0">
                <a:latin typeface="Avenir Book"/>
                <a:cs typeface="Avenir Book"/>
              </a:rPr>
              <a:t> </a:t>
            </a:r>
          </a:p>
          <a:p>
            <a:endParaRPr lang="es-ES_tradnl" dirty="0">
              <a:latin typeface="Avenir Book"/>
              <a:cs typeface="Avenir Book"/>
            </a:endParaRPr>
          </a:p>
          <a:p>
            <a:endParaRPr lang="es-ES_tradnl" dirty="0">
              <a:latin typeface="Avenir Book"/>
              <a:cs typeface="Avenir Book"/>
            </a:endParaRPr>
          </a:p>
          <a:p>
            <a:endParaRPr lang="es-ES_tradnl" dirty="0">
              <a:latin typeface="Avenir Book"/>
              <a:cs typeface="Avenir Book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159827" y="5242942"/>
            <a:ext cx="67116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900" dirty="0">
                <a:latin typeface="Avenir Book"/>
                <a:cs typeface="Avenir Book"/>
              </a:rPr>
              <a:t>Fuente: Adaptado de DANE DANE/Estadísticas de edificación Licencias de Construcción -ELIC- (para 77 municipios). Consultado por última vez el 15 de enero del 2018 y Ministerio De Vivienda, Ciudad y Territorio, dirección del Sistema Habitacional, subsidios asignados 1991-2015</a:t>
            </a:r>
            <a:endParaRPr lang="es-ES_tradnl" sz="900" dirty="0">
              <a:latin typeface="Avenir Book"/>
              <a:cs typeface="Avenir Book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0000000-0008-0000-0C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080210"/>
              </p:ext>
            </p:extLst>
          </p:nvPr>
        </p:nvGraphicFramePr>
        <p:xfrm>
          <a:off x="4932590" y="146957"/>
          <a:ext cx="6827327" cy="509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2D94FA4-10D5-B741-957C-7BAD41F8C6D8}"/>
              </a:ext>
            </a:extLst>
          </p:cNvPr>
          <p:cNvSpPr txBox="1"/>
          <p:nvPr/>
        </p:nvSpPr>
        <p:spPr>
          <a:xfrm>
            <a:off x="394056" y="6162129"/>
            <a:ext cx="737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Avenir Next" panose="020B0503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42281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1991</Words>
  <Application>Microsoft Macintosh PowerPoint</Application>
  <PresentationFormat>Personalizado</PresentationFormat>
  <Paragraphs>274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LA POLÍTICA DE VIVIENDA DIRIGIDA AL MERCADO EN COLOMBIA Y PROCESOS DE EXPANSIÓN Y DENSIFICACIÓN URBANA CON SEGREGACIÓN RESIDENCIAL: 1990 -2017  EL CASO DE BOGOTÁ</vt:lpstr>
      <vt:lpstr>Contenido</vt:lpstr>
      <vt:lpstr>Consideraciones teóricas</vt:lpstr>
      <vt:lpstr>Consideraciones teóricas</vt:lpstr>
      <vt:lpstr>Consideraciones teóricas</vt:lpstr>
      <vt:lpstr>Consideraciones teóricas</vt:lpstr>
      <vt:lpstr>Política de vivienda dirigida al mercado </vt:lpstr>
      <vt:lpstr>Política de vivienda dirigida al mercado </vt:lpstr>
      <vt:lpstr>Política de vivienda dirigida al mercado </vt:lpstr>
      <vt:lpstr>Política de vivienda dirigida al mercado </vt:lpstr>
      <vt:lpstr>Política de vivienda dirigida al mercado </vt:lpstr>
      <vt:lpstr>Política de vivienda dirigida al mercado</vt:lpstr>
      <vt:lpstr>Política de vivienda dirigida al mercado</vt:lpstr>
      <vt:lpstr>Política de vivienda dirigida al mercado</vt:lpstr>
      <vt:lpstr>Expansión urbana y metropolización en Bogotá</vt:lpstr>
      <vt:lpstr>Expansión urbana y metropolización en Bogotá</vt:lpstr>
      <vt:lpstr>Expansión urbana y metropolización en Bogotá </vt:lpstr>
      <vt:lpstr>Expansión urbana y metropolización en Bogotá </vt:lpstr>
      <vt:lpstr>Expansión urbana y metropolización en Bogotá </vt:lpstr>
      <vt:lpstr>Expansión urbana y metropolización en Bogotá </vt:lpstr>
      <vt:lpstr>Conclusiones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nvd@geourb.local</dc:creator>
  <cp:lastModifiedBy>Adriana Parias</cp:lastModifiedBy>
  <cp:revision>68</cp:revision>
  <dcterms:created xsi:type="dcterms:W3CDTF">2018-07-28T22:31:46Z</dcterms:created>
  <dcterms:modified xsi:type="dcterms:W3CDTF">2018-09-27T15:19:44Z</dcterms:modified>
</cp:coreProperties>
</file>