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6"/>
  </p:notesMasterIdLst>
  <p:sldIdLst>
    <p:sldId id="353" r:id="rId2"/>
    <p:sldId id="399" r:id="rId3"/>
    <p:sldId id="400" r:id="rId4"/>
    <p:sldId id="408" r:id="rId5"/>
    <p:sldId id="412" r:id="rId6"/>
    <p:sldId id="417" r:id="rId7"/>
    <p:sldId id="414" r:id="rId8"/>
    <p:sldId id="423" r:id="rId9"/>
    <p:sldId id="415" r:id="rId10"/>
    <p:sldId id="422" r:id="rId11"/>
    <p:sldId id="416" r:id="rId12"/>
    <p:sldId id="419" r:id="rId13"/>
    <p:sldId id="418" r:id="rId14"/>
    <p:sldId id="420" r:id="rId1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BE530-1095-4A6C-8C2D-A2395377962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8A727F79-0AEF-434B-A8CC-BE2BFA40EA14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O" sz="1200" dirty="0" smtClean="0"/>
            <a:t>Contribuye al   PIB del departamento (8,53%) y segunda mayor dinamismo empresarial</a:t>
          </a:r>
          <a:endParaRPr lang="es-CO" sz="1200" dirty="0"/>
        </a:p>
      </dgm:t>
    </dgm:pt>
    <dgm:pt modelId="{A97CFA29-0668-4DF2-9066-6BFA1742B5A0}" type="parTrans" cxnId="{0D3CF73E-6EE7-4229-B258-9B8FA7AAECB5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71FCA9ED-A772-4B19-9100-789A77048769}" type="sibTrans" cxnId="{0D3CF73E-6EE7-4229-B258-9B8FA7AAEC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400" dirty="0" smtClean="0"/>
            <a:t>Subregión administrativa-creada por ordenanza 41 de 1975</a:t>
          </a:r>
          <a:endParaRPr lang="es-CO" sz="1400" dirty="0"/>
        </a:p>
      </dgm:t>
    </dgm:pt>
    <dgm:pt modelId="{4A6C7725-5255-4FE8-883B-B6B9B7FB4F5E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 smtClean="0"/>
            <a:t>La industria manufacturera representa el 12% del tejido empresarial </a:t>
          </a:r>
          <a:endParaRPr lang="es-CO" sz="1400" dirty="0"/>
        </a:p>
      </dgm:t>
    </dgm:pt>
    <dgm:pt modelId="{06E1ACBC-DA98-41B2-8269-0A4893587DF5}" type="parTrans" cxnId="{765B63AC-C75E-42FC-A3D3-02594520523A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D0AB6F1C-6FDD-44CC-8DB9-B04E7E74CAAD}" type="sibTrans" cxnId="{765B63AC-C75E-42FC-A3D3-0259452052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400" dirty="0" smtClean="0"/>
            <a:t>El Altiplano concentra el 81.37% del tejido empresarial</a:t>
          </a:r>
          <a:endParaRPr lang="es-CO" sz="1400" dirty="0"/>
        </a:p>
      </dgm:t>
    </dgm:pt>
    <dgm:pt modelId="{E16DCDAF-C142-4559-BC80-4258BD332D1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O" sz="1300" dirty="0" smtClean="0"/>
            <a:t>Desde los años 60 se han desarrollado una serie de planes y proyectos de intervención</a:t>
          </a:r>
          <a:endParaRPr lang="es-CO" sz="1300" dirty="0"/>
        </a:p>
      </dgm:t>
    </dgm:pt>
    <dgm:pt modelId="{EC071407-F505-4E30-AE66-B13796668FDB}" type="sibTrans" cxnId="{D8E53773-AAB0-4D19-BCEE-11A16E793D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400" dirty="0" smtClean="0"/>
            <a:t>La industria se ubicó en corredores viales y zonas adyacentes aeropuerto</a:t>
          </a:r>
          <a:endParaRPr lang="es-CO" sz="1400" dirty="0"/>
        </a:p>
      </dgm:t>
    </dgm:pt>
    <dgm:pt modelId="{96815A20-7DEF-4027-B89A-1FE50A2B8D18}" type="parTrans" cxnId="{D8E53773-AAB0-4D19-BCEE-11A16E793D71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3DD032B8-F41C-456D-AD4A-E27994D662DC}" type="pres">
      <dgm:prSet presAssocID="{BB0BE530-1095-4A6C-8C2D-A239537796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A0EFB4D-5566-4989-AC7A-A787182DE219}" type="pres">
      <dgm:prSet presAssocID="{8A727F79-0AEF-434B-A8CC-BE2BFA40EA14}" presName="composite" presStyleCnt="0"/>
      <dgm:spPr/>
    </dgm:pt>
    <dgm:pt modelId="{82B647EB-4FC3-4D07-A588-459009B2E864}" type="pres">
      <dgm:prSet presAssocID="{8A727F79-0AEF-434B-A8CC-BE2BFA40EA14}" presName="Parent1" presStyleLbl="node1" presStyleIdx="0" presStyleCnt="6" custScaleX="110000" custLinFactNeighborX="62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758D088-6D21-49E6-B54F-F7D864D5FD43}" type="pres">
      <dgm:prSet presAssocID="{8A727F79-0AEF-434B-A8CC-BE2BFA40EA1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B69C1B3-65DB-4426-8EE5-7F270204009B}" type="pres">
      <dgm:prSet presAssocID="{8A727F79-0AEF-434B-A8CC-BE2BFA40EA14}" presName="BalanceSpacing" presStyleCnt="0"/>
      <dgm:spPr/>
    </dgm:pt>
    <dgm:pt modelId="{D69A33B9-CC8B-43CB-AA48-35921B221966}" type="pres">
      <dgm:prSet presAssocID="{8A727F79-0AEF-434B-A8CC-BE2BFA40EA14}" presName="BalanceSpacing1" presStyleCnt="0"/>
      <dgm:spPr/>
    </dgm:pt>
    <dgm:pt modelId="{DCBBB184-DCCD-49B9-BBCE-7E7EA109E1E9}" type="pres">
      <dgm:prSet presAssocID="{71FCA9ED-A772-4B19-9100-789A77048769}" presName="Accent1Text" presStyleLbl="node1" presStyleIdx="1" presStyleCnt="6" custScaleX="110000"/>
      <dgm:spPr/>
      <dgm:t>
        <a:bodyPr/>
        <a:lstStyle/>
        <a:p>
          <a:endParaRPr lang="es-CO"/>
        </a:p>
      </dgm:t>
    </dgm:pt>
    <dgm:pt modelId="{68A657B7-EB82-4A59-AC8A-513A4DEA2C88}" type="pres">
      <dgm:prSet presAssocID="{71FCA9ED-A772-4B19-9100-789A77048769}" presName="spaceBetweenRectangles" presStyleCnt="0"/>
      <dgm:spPr/>
    </dgm:pt>
    <dgm:pt modelId="{F1819C5A-7689-4FCA-B13C-D3F8E31ADDE6}" type="pres">
      <dgm:prSet presAssocID="{E16DCDAF-C142-4559-BC80-4258BD332D10}" presName="composite" presStyleCnt="0"/>
      <dgm:spPr/>
    </dgm:pt>
    <dgm:pt modelId="{AB3405A2-1880-4D00-9EC0-326DE39814A3}" type="pres">
      <dgm:prSet presAssocID="{E16DCDAF-C142-4559-BC80-4258BD332D10}" presName="Parent1" presStyleLbl="node1" presStyleIdx="2" presStyleCnt="6" custScaleX="121000" custLinFactNeighborX="-70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9F6446-F72C-41B9-9BDF-7D0EF2E38B84}" type="pres">
      <dgm:prSet presAssocID="{E16DCDAF-C142-4559-BC80-4258BD332D1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CB436E1-DCDC-4B5D-B9B2-47D436ACD7A7}" type="pres">
      <dgm:prSet presAssocID="{E16DCDAF-C142-4559-BC80-4258BD332D10}" presName="BalanceSpacing" presStyleCnt="0"/>
      <dgm:spPr/>
    </dgm:pt>
    <dgm:pt modelId="{62C15601-C6C7-4915-9121-FA97ED39277B}" type="pres">
      <dgm:prSet presAssocID="{E16DCDAF-C142-4559-BC80-4258BD332D10}" presName="BalanceSpacing1" presStyleCnt="0"/>
      <dgm:spPr/>
    </dgm:pt>
    <dgm:pt modelId="{5DFE6E47-2861-4B24-84FB-9E430799624C}" type="pres">
      <dgm:prSet presAssocID="{EC071407-F505-4E30-AE66-B13796668FDB}" presName="Accent1Text" presStyleLbl="node1" presStyleIdx="3" presStyleCnt="6" custScaleX="110000" custLinFactNeighborX="6348"/>
      <dgm:spPr/>
      <dgm:t>
        <a:bodyPr/>
        <a:lstStyle/>
        <a:p>
          <a:endParaRPr lang="es-CO"/>
        </a:p>
      </dgm:t>
    </dgm:pt>
    <dgm:pt modelId="{672F7B11-7EC2-4401-A828-E6F9A4E6E55C}" type="pres">
      <dgm:prSet presAssocID="{EC071407-F505-4E30-AE66-B13796668FDB}" presName="spaceBetweenRectangles" presStyleCnt="0"/>
      <dgm:spPr/>
    </dgm:pt>
    <dgm:pt modelId="{9E268157-CE54-4D3D-AA2B-0A699803AE1F}" type="pres">
      <dgm:prSet presAssocID="{4A6C7725-5255-4FE8-883B-B6B9B7FB4F5E}" presName="composite" presStyleCnt="0"/>
      <dgm:spPr/>
    </dgm:pt>
    <dgm:pt modelId="{44B29621-6011-4D1E-8249-01190676B617}" type="pres">
      <dgm:prSet presAssocID="{4A6C7725-5255-4FE8-883B-B6B9B7FB4F5E}" presName="Parent1" presStyleLbl="node1" presStyleIdx="4" presStyleCnt="6" custScaleX="118091" custScaleY="83385" custLinFactNeighborX="11638" custLinFactNeighborY="-22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C41E00-66D6-4823-979E-10A617FCFE6D}" type="pres">
      <dgm:prSet presAssocID="{4A6C7725-5255-4FE8-883B-B6B9B7FB4F5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808DADE-47AE-4519-8CA2-FFA88C15F6A7}" type="pres">
      <dgm:prSet presAssocID="{4A6C7725-5255-4FE8-883B-B6B9B7FB4F5E}" presName="BalanceSpacing" presStyleCnt="0"/>
      <dgm:spPr/>
    </dgm:pt>
    <dgm:pt modelId="{8E756FFA-72F4-4137-8254-008BA07E4CDC}" type="pres">
      <dgm:prSet presAssocID="{4A6C7725-5255-4FE8-883B-B6B9B7FB4F5E}" presName="BalanceSpacing1" presStyleCnt="0"/>
      <dgm:spPr/>
    </dgm:pt>
    <dgm:pt modelId="{285B429A-11A7-4644-B6A6-4B21B001E206}" type="pres">
      <dgm:prSet presAssocID="{D0AB6F1C-6FDD-44CC-8DB9-B04E7E74CAAD}" presName="Accent1Text" presStyleLbl="node1" presStyleIdx="5" presStyleCnt="6"/>
      <dgm:spPr/>
      <dgm:t>
        <a:bodyPr/>
        <a:lstStyle/>
        <a:p>
          <a:endParaRPr lang="es-ES"/>
        </a:p>
      </dgm:t>
    </dgm:pt>
  </dgm:ptLst>
  <dgm:cxnLst>
    <dgm:cxn modelId="{A1924D1D-F22D-43E5-ADD2-AC182063C15C}" type="presOf" srcId="{71FCA9ED-A772-4B19-9100-789A77048769}" destId="{DCBBB184-DCCD-49B9-BBCE-7E7EA109E1E9}" srcOrd="0" destOrd="0" presId="urn:microsoft.com/office/officeart/2008/layout/AlternatingHexagons"/>
    <dgm:cxn modelId="{0D3CF73E-6EE7-4229-B258-9B8FA7AAECB5}" srcId="{BB0BE530-1095-4A6C-8C2D-A23953779624}" destId="{8A727F79-0AEF-434B-A8CC-BE2BFA40EA14}" srcOrd="0" destOrd="0" parTransId="{A97CFA29-0668-4DF2-9066-6BFA1742B5A0}" sibTransId="{71FCA9ED-A772-4B19-9100-789A77048769}"/>
    <dgm:cxn modelId="{A2EA394C-08C5-4E38-8F41-C97EB7CCFD18}" type="presOf" srcId="{8A727F79-0AEF-434B-A8CC-BE2BFA40EA14}" destId="{82B647EB-4FC3-4D07-A588-459009B2E864}" srcOrd="0" destOrd="0" presId="urn:microsoft.com/office/officeart/2008/layout/AlternatingHexagons"/>
    <dgm:cxn modelId="{D98591BC-E3C4-4AAA-A20C-51D216D32885}" type="presOf" srcId="{BB0BE530-1095-4A6C-8C2D-A23953779624}" destId="{3DD032B8-F41C-456D-AD4A-E27994D662DC}" srcOrd="0" destOrd="0" presId="urn:microsoft.com/office/officeart/2008/layout/AlternatingHexagons"/>
    <dgm:cxn modelId="{765B63AC-C75E-42FC-A3D3-02594520523A}" srcId="{BB0BE530-1095-4A6C-8C2D-A23953779624}" destId="{4A6C7725-5255-4FE8-883B-B6B9B7FB4F5E}" srcOrd="2" destOrd="0" parTransId="{06E1ACBC-DA98-41B2-8269-0A4893587DF5}" sibTransId="{D0AB6F1C-6FDD-44CC-8DB9-B04E7E74CAAD}"/>
    <dgm:cxn modelId="{8191AA3A-941B-4B67-A67D-F6D06A1F47BA}" type="presOf" srcId="{EC071407-F505-4E30-AE66-B13796668FDB}" destId="{5DFE6E47-2861-4B24-84FB-9E430799624C}" srcOrd="0" destOrd="0" presId="urn:microsoft.com/office/officeart/2008/layout/AlternatingHexagons"/>
    <dgm:cxn modelId="{240433B8-9119-4519-86A6-4741D8C8726E}" type="presOf" srcId="{E16DCDAF-C142-4559-BC80-4258BD332D10}" destId="{AB3405A2-1880-4D00-9EC0-326DE39814A3}" srcOrd="0" destOrd="0" presId="urn:microsoft.com/office/officeart/2008/layout/AlternatingHexagons"/>
    <dgm:cxn modelId="{E89ED0F9-1B6E-4583-BEE8-6C9D0753D637}" type="presOf" srcId="{4A6C7725-5255-4FE8-883B-B6B9B7FB4F5E}" destId="{44B29621-6011-4D1E-8249-01190676B617}" srcOrd="0" destOrd="0" presId="urn:microsoft.com/office/officeart/2008/layout/AlternatingHexagons"/>
    <dgm:cxn modelId="{D8E53773-AAB0-4D19-BCEE-11A16E793D71}" srcId="{BB0BE530-1095-4A6C-8C2D-A23953779624}" destId="{E16DCDAF-C142-4559-BC80-4258BD332D10}" srcOrd="1" destOrd="0" parTransId="{96815A20-7DEF-4027-B89A-1FE50A2B8D18}" sibTransId="{EC071407-F505-4E30-AE66-B13796668FDB}"/>
    <dgm:cxn modelId="{EAC397D9-1727-48F8-B7A4-274B25D29942}" type="presOf" srcId="{D0AB6F1C-6FDD-44CC-8DB9-B04E7E74CAAD}" destId="{285B429A-11A7-4644-B6A6-4B21B001E206}" srcOrd="0" destOrd="0" presId="urn:microsoft.com/office/officeart/2008/layout/AlternatingHexagons"/>
    <dgm:cxn modelId="{72906245-9412-49FD-83C2-0650B5F6DB30}" type="presParOf" srcId="{3DD032B8-F41C-456D-AD4A-E27994D662DC}" destId="{5A0EFB4D-5566-4989-AC7A-A787182DE219}" srcOrd="0" destOrd="0" presId="urn:microsoft.com/office/officeart/2008/layout/AlternatingHexagons"/>
    <dgm:cxn modelId="{F8FF65D1-2848-4824-A3C9-F861A292A393}" type="presParOf" srcId="{5A0EFB4D-5566-4989-AC7A-A787182DE219}" destId="{82B647EB-4FC3-4D07-A588-459009B2E864}" srcOrd="0" destOrd="0" presId="urn:microsoft.com/office/officeart/2008/layout/AlternatingHexagons"/>
    <dgm:cxn modelId="{B5BECFE6-B6A6-42CF-A4B4-0FB1924AF3D5}" type="presParOf" srcId="{5A0EFB4D-5566-4989-AC7A-A787182DE219}" destId="{0758D088-6D21-49E6-B54F-F7D864D5FD43}" srcOrd="1" destOrd="0" presId="urn:microsoft.com/office/officeart/2008/layout/AlternatingHexagons"/>
    <dgm:cxn modelId="{597B584D-1F2F-4906-8D75-1BA39DE1F019}" type="presParOf" srcId="{5A0EFB4D-5566-4989-AC7A-A787182DE219}" destId="{9B69C1B3-65DB-4426-8EE5-7F270204009B}" srcOrd="2" destOrd="0" presId="urn:microsoft.com/office/officeart/2008/layout/AlternatingHexagons"/>
    <dgm:cxn modelId="{659ED785-8353-433C-BF57-08ACFE0F5067}" type="presParOf" srcId="{5A0EFB4D-5566-4989-AC7A-A787182DE219}" destId="{D69A33B9-CC8B-43CB-AA48-35921B221966}" srcOrd="3" destOrd="0" presId="urn:microsoft.com/office/officeart/2008/layout/AlternatingHexagons"/>
    <dgm:cxn modelId="{AEFC1778-670F-4B10-8639-EA80BC2F7CCF}" type="presParOf" srcId="{5A0EFB4D-5566-4989-AC7A-A787182DE219}" destId="{DCBBB184-DCCD-49B9-BBCE-7E7EA109E1E9}" srcOrd="4" destOrd="0" presId="urn:microsoft.com/office/officeart/2008/layout/AlternatingHexagons"/>
    <dgm:cxn modelId="{48D34C5B-2F37-4723-8FBF-0B87B813AAF9}" type="presParOf" srcId="{3DD032B8-F41C-456D-AD4A-E27994D662DC}" destId="{68A657B7-EB82-4A59-AC8A-513A4DEA2C88}" srcOrd="1" destOrd="0" presId="urn:microsoft.com/office/officeart/2008/layout/AlternatingHexagons"/>
    <dgm:cxn modelId="{A71C4383-CF7F-4FC5-B442-2B23D31A0BD7}" type="presParOf" srcId="{3DD032B8-F41C-456D-AD4A-E27994D662DC}" destId="{F1819C5A-7689-4FCA-B13C-D3F8E31ADDE6}" srcOrd="2" destOrd="0" presId="urn:microsoft.com/office/officeart/2008/layout/AlternatingHexagons"/>
    <dgm:cxn modelId="{FCC6DD90-4ACE-4B71-BF4E-B995FD3B114F}" type="presParOf" srcId="{F1819C5A-7689-4FCA-B13C-D3F8E31ADDE6}" destId="{AB3405A2-1880-4D00-9EC0-326DE39814A3}" srcOrd="0" destOrd="0" presId="urn:microsoft.com/office/officeart/2008/layout/AlternatingHexagons"/>
    <dgm:cxn modelId="{A47F7B47-83BE-4D2D-989F-49BF788C93A1}" type="presParOf" srcId="{F1819C5A-7689-4FCA-B13C-D3F8E31ADDE6}" destId="{1A9F6446-F72C-41B9-9BDF-7D0EF2E38B84}" srcOrd="1" destOrd="0" presId="urn:microsoft.com/office/officeart/2008/layout/AlternatingHexagons"/>
    <dgm:cxn modelId="{29CE2DAA-AED3-4E58-8D47-994544744D47}" type="presParOf" srcId="{F1819C5A-7689-4FCA-B13C-D3F8E31ADDE6}" destId="{7CB436E1-DCDC-4B5D-B9B2-47D436ACD7A7}" srcOrd="2" destOrd="0" presId="urn:microsoft.com/office/officeart/2008/layout/AlternatingHexagons"/>
    <dgm:cxn modelId="{09537EA0-B866-44D8-AF71-C6917C821BE8}" type="presParOf" srcId="{F1819C5A-7689-4FCA-B13C-D3F8E31ADDE6}" destId="{62C15601-C6C7-4915-9121-FA97ED39277B}" srcOrd="3" destOrd="0" presId="urn:microsoft.com/office/officeart/2008/layout/AlternatingHexagons"/>
    <dgm:cxn modelId="{ED161FD5-8493-40FF-AD9D-C78AA11FC327}" type="presParOf" srcId="{F1819C5A-7689-4FCA-B13C-D3F8E31ADDE6}" destId="{5DFE6E47-2861-4B24-84FB-9E430799624C}" srcOrd="4" destOrd="0" presId="urn:microsoft.com/office/officeart/2008/layout/AlternatingHexagons"/>
    <dgm:cxn modelId="{B290ED34-045E-468A-860E-7768BC89E96E}" type="presParOf" srcId="{3DD032B8-F41C-456D-AD4A-E27994D662DC}" destId="{672F7B11-7EC2-4401-A828-E6F9A4E6E55C}" srcOrd="3" destOrd="0" presId="urn:microsoft.com/office/officeart/2008/layout/AlternatingHexagons"/>
    <dgm:cxn modelId="{09C78447-1CCD-46D3-B7F7-5A8EA8B4A97F}" type="presParOf" srcId="{3DD032B8-F41C-456D-AD4A-E27994D662DC}" destId="{9E268157-CE54-4D3D-AA2B-0A699803AE1F}" srcOrd="4" destOrd="0" presId="urn:microsoft.com/office/officeart/2008/layout/AlternatingHexagons"/>
    <dgm:cxn modelId="{28F822F8-2A82-41BF-BA34-59D32F1FD195}" type="presParOf" srcId="{9E268157-CE54-4D3D-AA2B-0A699803AE1F}" destId="{44B29621-6011-4D1E-8249-01190676B617}" srcOrd="0" destOrd="0" presId="urn:microsoft.com/office/officeart/2008/layout/AlternatingHexagons"/>
    <dgm:cxn modelId="{690A45AF-500D-4FDE-BB16-2143282DF53F}" type="presParOf" srcId="{9E268157-CE54-4D3D-AA2B-0A699803AE1F}" destId="{59C41E00-66D6-4823-979E-10A617FCFE6D}" srcOrd="1" destOrd="0" presId="urn:microsoft.com/office/officeart/2008/layout/AlternatingHexagons"/>
    <dgm:cxn modelId="{84861705-8717-46B2-AFF1-D246F8D849B7}" type="presParOf" srcId="{9E268157-CE54-4D3D-AA2B-0A699803AE1F}" destId="{0808DADE-47AE-4519-8CA2-FFA88C15F6A7}" srcOrd="2" destOrd="0" presId="urn:microsoft.com/office/officeart/2008/layout/AlternatingHexagons"/>
    <dgm:cxn modelId="{AC83ACA2-F5E5-4614-868D-FACBBEC97F10}" type="presParOf" srcId="{9E268157-CE54-4D3D-AA2B-0A699803AE1F}" destId="{8E756FFA-72F4-4137-8254-008BA07E4CDC}" srcOrd="3" destOrd="0" presId="urn:microsoft.com/office/officeart/2008/layout/AlternatingHexagons"/>
    <dgm:cxn modelId="{F1A662CD-1A34-4941-B466-E55C0CA6F9F2}" type="presParOf" srcId="{9E268157-CE54-4D3D-AA2B-0A699803AE1F}" destId="{285B429A-11A7-4644-B6A6-4B21B001E20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D246E-919C-431E-A5DD-1DBDAC436A76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561494FE-86D8-45B9-941E-F5CA128C8327}">
      <dgm:prSet phldrT="[Texto]" custT="1"/>
      <dgm:spPr/>
      <dgm:t>
        <a:bodyPr/>
        <a:lstStyle/>
        <a:p>
          <a:r>
            <a:rPr lang="es-ES" sz="2000" dirty="0" smtClean="0"/>
            <a:t>1960-</a:t>
          </a:r>
          <a:r>
            <a:rPr lang="es-ES" sz="2000" dirty="0" err="1" smtClean="0"/>
            <a:t>Textileras</a:t>
          </a:r>
          <a:endParaRPr lang="es-CO" sz="2000" dirty="0"/>
        </a:p>
      </dgm:t>
    </dgm:pt>
    <dgm:pt modelId="{B24E2F59-E2AE-43C3-9ADB-BE747166B183}" type="parTrans" cxnId="{D88F9407-AC43-41C8-8571-8C0E41A3BC9D}">
      <dgm:prSet/>
      <dgm:spPr/>
      <dgm:t>
        <a:bodyPr/>
        <a:lstStyle/>
        <a:p>
          <a:endParaRPr lang="es-CO"/>
        </a:p>
      </dgm:t>
    </dgm:pt>
    <dgm:pt modelId="{6C194241-F55F-40CA-9F64-EC212FD5E856}" type="sibTrans" cxnId="{D88F9407-AC43-41C8-8571-8C0E41A3BC9D}">
      <dgm:prSet/>
      <dgm:spPr/>
      <dgm:t>
        <a:bodyPr/>
        <a:lstStyle/>
        <a:p>
          <a:endParaRPr lang="es-CO"/>
        </a:p>
      </dgm:t>
    </dgm:pt>
    <dgm:pt modelId="{FC64E02A-1CF7-4EC6-9AF3-52CB74E08098}">
      <dgm:prSet phldrT="[Texto]"/>
      <dgm:spPr/>
      <dgm:t>
        <a:bodyPr/>
        <a:lstStyle/>
        <a:p>
          <a:r>
            <a:rPr lang="es-ES" dirty="0" smtClean="0"/>
            <a:t>70-80: 21 industrias</a:t>
          </a:r>
          <a:endParaRPr lang="es-CO" dirty="0"/>
        </a:p>
      </dgm:t>
    </dgm:pt>
    <dgm:pt modelId="{B010607A-C81E-4932-A61F-35A2FC5B2378}" type="parTrans" cxnId="{BAC0F31B-FF3F-4C76-9CCE-67FEF6E1E51C}">
      <dgm:prSet/>
      <dgm:spPr/>
      <dgm:t>
        <a:bodyPr/>
        <a:lstStyle/>
        <a:p>
          <a:endParaRPr lang="es-CO"/>
        </a:p>
      </dgm:t>
    </dgm:pt>
    <dgm:pt modelId="{C2C37E87-9A26-4A2D-AF0E-44E2504F594A}" type="sibTrans" cxnId="{BAC0F31B-FF3F-4C76-9CCE-67FEF6E1E51C}">
      <dgm:prSet/>
      <dgm:spPr/>
      <dgm:t>
        <a:bodyPr/>
        <a:lstStyle/>
        <a:p>
          <a:endParaRPr lang="es-CO"/>
        </a:p>
      </dgm:t>
    </dgm:pt>
    <dgm:pt modelId="{E99F6D90-A410-4BE6-AD68-76CE0F69F366}">
      <dgm:prSet phldrT="[Texto]" custT="1"/>
      <dgm:spPr/>
      <dgm:t>
        <a:bodyPr/>
        <a:lstStyle/>
        <a:p>
          <a:r>
            <a:rPr lang="es-ES" sz="1700" dirty="0" smtClean="0"/>
            <a:t>Polo industrial (1996)</a:t>
          </a:r>
          <a:endParaRPr lang="es-CO" sz="1700" dirty="0"/>
        </a:p>
      </dgm:t>
    </dgm:pt>
    <dgm:pt modelId="{4EBF2EDD-4903-4EA3-817C-867E8363E83A}" type="parTrans" cxnId="{EFFE85D1-2B0E-4E41-AF04-04F077BFB0D0}">
      <dgm:prSet/>
      <dgm:spPr/>
      <dgm:t>
        <a:bodyPr/>
        <a:lstStyle/>
        <a:p>
          <a:endParaRPr lang="es-CO"/>
        </a:p>
      </dgm:t>
    </dgm:pt>
    <dgm:pt modelId="{06969E66-E918-4F9C-AD4E-363D777BDAF7}" type="sibTrans" cxnId="{EFFE85D1-2B0E-4E41-AF04-04F077BFB0D0}">
      <dgm:prSet/>
      <dgm:spPr/>
      <dgm:t>
        <a:bodyPr/>
        <a:lstStyle/>
        <a:p>
          <a:endParaRPr lang="es-CO"/>
        </a:p>
      </dgm:t>
    </dgm:pt>
    <dgm:pt modelId="{2924CC4F-CE98-4A30-998A-5CE398686257}">
      <dgm:prSet/>
      <dgm:spPr/>
      <dgm:t>
        <a:bodyPr/>
        <a:lstStyle/>
        <a:p>
          <a:endParaRPr lang="es-CO"/>
        </a:p>
      </dgm:t>
    </dgm:pt>
    <dgm:pt modelId="{94DF48EA-1FD9-453D-9288-018658FA7BF7}" type="parTrans" cxnId="{50CE4DE8-DEE4-4365-9F05-6C59FD7DB4AB}">
      <dgm:prSet/>
      <dgm:spPr/>
      <dgm:t>
        <a:bodyPr/>
        <a:lstStyle/>
        <a:p>
          <a:endParaRPr lang="es-CO"/>
        </a:p>
      </dgm:t>
    </dgm:pt>
    <dgm:pt modelId="{CEAD8D55-6389-4C86-B577-C9AA5C87CBA4}" type="sibTrans" cxnId="{50CE4DE8-DEE4-4365-9F05-6C59FD7DB4AB}">
      <dgm:prSet/>
      <dgm:spPr/>
      <dgm:t>
        <a:bodyPr/>
        <a:lstStyle/>
        <a:p>
          <a:endParaRPr lang="es-CO"/>
        </a:p>
      </dgm:t>
    </dgm:pt>
    <dgm:pt modelId="{16767904-70FE-4D34-868D-196E9DDCB262}">
      <dgm:prSet phldrT="[Texto]"/>
      <dgm:spPr/>
      <dgm:t>
        <a:bodyPr/>
        <a:lstStyle/>
        <a:p>
          <a:r>
            <a:rPr lang="es-ES" dirty="0" smtClean="0"/>
            <a:t>2030: ¿Distrito?</a:t>
          </a:r>
          <a:endParaRPr lang="es-CO" dirty="0"/>
        </a:p>
      </dgm:t>
    </dgm:pt>
    <dgm:pt modelId="{14C9F8B8-B191-419A-A07A-850A4071474F}" type="parTrans" cxnId="{77129B9E-6962-40C4-90BA-EFD5E2AB7AD7}">
      <dgm:prSet/>
      <dgm:spPr/>
      <dgm:t>
        <a:bodyPr/>
        <a:lstStyle/>
        <a:p>
          <a:endParaRPr lang="es-CO"/>
        </a:p>
      </dgm:t>
    </dgm:pt>
    <dgm:pt modelId="{E213CAC1-F13B-47A5-A10B-CB9312412D5F}" type="sibTrans" cxnId="{77129B9E-6962-40C4-90BA-EFD5E2AB7AD7}">
      <dgm:prSet/>
      <dgm:spPr/>
      <dgm:t>
        <a:bodyPr/>
        <a:lstStyle/>
        <a:p>
          <a:endParaRPr lang="es-CO"/>
        </a:p>
      </dgm:t>
    </dgm:pt>
    <dgm:pt modelId="{CD97697F-5371-4590-A7D7-87A8EE239E55}">
      <dgm:prSet phldrT="[Texto]" custScaleX="60184" custScaleY="22092" custLinFactNeighborX="-38686" custLinFactNeighborY="-30100"/>
      <dgm:spPr/>
      <dgm:t>
        <a:bodyPr/>
        <a:lstStyle/>
        <a:p>
          <a:endParaRPr lang="es-CO"/>
        </a:p>
      </dgm:t>
    </dgm:pt>
    <dgm:pt modelId="{49091FE5-21FD-4261-82E6-4C5A766A581F}" type="parTrans" cxnId="{29D79288-68E8-45A9-8CB1-D58D92B503BE}">
      <dgm:prSet/>
      <dgm:spPr/>
      <dgm:t>
        <a:bodyPr/>
        <a:lstStyle/>
        <a:p>
          <a:endParaRPr lang="es-CO"/>
        </a:p>
      </dgm:t>
    </dgm:pt>
    <dgm:pt modelId="{990866BB-CEC8-44EB-98C1-9E69BC904AE5}" type="sibTrans" cxnId="{29D79288-68E8-45A9-8CB1-D58D92B503BE}">
      <dgm:prSet/>
      <dgm:spPr/>
      <dgm:t>
        <a:bodyPr/>
        <a:lstStyle/>
        <a:p>
          <a:endParaRPr lang="es-CO"/>
        </a:p>
      </dgm:t>
    </dgm:pt>
    <dgm:pt modelId="{9D44D0AB-8BB2-431B-8EEF-0AC6710ED20C}">
      <dgm:prSet phldrT="[Texto]" custScaleY="31061" custLinFactNeighborX="-25791" custLinFactNeighborY="-20603"/>
      <dgm:spPr/>
      <dgm:t>
        <a:bodyPr/>
        <a:lstStyle/>
        <a:p>
          <a:endParaRPr lang="es-CO"/>
        </a:p>
      </dgm:t>
    </dgm:pt>
    <dgm:pt modelId="{042A607F-AF3F-4D47-9C41-AFB566251DC4}" type="parTrans" cxnId="{75C45140-7ABE-4266-A863-9F695A8145D7}">
      <dgm:prSet/>
      <dgm:spPr/>
      <dgm:t>
        <a:bodyPr/>
        <a:lstStyle/>
        <a:p>
          <a:endParaRPr lang="es-CO"/>
        </a:p>
      </dgm:t>
    </dgm:pt>
    <dgm:pt modelId="{316A1F6F-BF54-4B4A-BACC-88D0B0C90466}" type="sibTrans" cxnId="{75C45140-7ABE-4266-A863-9F695A8145D7}">
      <dgm:prSet/>
      <dgm:spPr/>
      <dgm:t>
        <a:bodyPr/>
        <a:lstStyle/>
        <a:p>
          <a:endParaRPr lang="es-CO"/>
        </a:p>
      </dgm:t>
    </dgm:pt>
    <dgm:pt modelId="{68658605-1E3A-4084-95A9-AB6C53407F75}" type="pres">
      <dgm:prSet presAssocID="{51ED246E-919C-431E-A5DD-1DBDAC436A7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B4569B0-DA74-472D-A0C6-C46FEEB1F6FB}" type="pres">
      <dgm:prSet presAssocID="{51ED246E-919C-431E-A5DD-1DBDAC436A76}" presName="arrow" presStyleLbl="bgShp" presStyleIdx="0" presStyleCnt="1" custLinFactNeighborX="1085" custLinFactNeighborY="774"/>
      <dgm:spPr/>
    </dgm:pt>
    <dgm:pt modelId="{A0D06D90-116A-4799-BA5E-06664E3F2A6E}" type="pres">
      <dgm:prSet presAssocID="{51ED246E-919C-431E-A5DD-1DBDAC436A76}" presName="arrowDiagram5" presStyleCnt="0"/>
      <dgm:spPr/>
    </dgm:pt>
    <dgm:pt modelId="{D1894D43-5708-4304-AF25-23DFCAC5A73A}" type="pres">
      <dgm:prSet presAssocID="{561494FE-86D8-45B9-941E-F5CA128C8327}" presName="bullet5a" presStyleLbl="node1" presStyleIdx="0" presStyleCnt="5"/>
      <dgm:spPr/>
    </dgm:pt>
    <dgm:pt modelId="{5558CFEA-D3D1-4BC8-8C57-62B1B8E8A77B}" type="pres">
      <dgm:prSet presAssocID="{561494FE-86D8-45B9-941E-F5CA128C8327}" presName="textBox5a" presStyleLbl="revTx" presStyleIdx="0" presStyleCnt="5" custScaleX="145861" custScaleY="76584" custLinFactNeighborX="-20975" custLinFactNeighborY="-37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3B4C203-C2AC-42B7-B9CD-C7AA7E9D45F5}" type="pres">
      <dgm:prSet presAssocID="{FC64E02A-1CF7-4EC6-9AF3-52CB74E08098}" presName="bullet5b" presStyleLbl="node1" presStyleIdx="1" presStyleCnt="5"/>
      <dgm:spPr/>
    </dgm:pt>
    <dgm:pt modelId="{442021F8-C895-4347-845F-20BE72FAA39B}" type="pres">
      <dgm:prSet presAssocID="{FC64E02A-1CF7-4EC6-9AF3-52CB74E08098}" presName="textBox5b" presStyleLbl="revTx" presStyleIdx="1" presStyleCnt="5" custScaleY="31061" custLinFactNeighborX="-25791" custLinFactNeighborY="-2060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AC6ABF-22FD-4931-B335-828A949BF593}" type="pres">
      <dgm:prSet presAssocID="{2924CC4F-CE98-4A30-998A-5CE398686257}" presName="bullet5c" presStyleLbl="node1" presStyleIdx="2" presStyleCnt="5"/>
      <dgm:spPr/>
    </dgm:pt>
    <dgm:pt modelId="{D6FBC4A4-2F06-4737-BCDD-165FED1DBE36}" type="pres">
      <dgm:prSet presAssocID="{2924CC4F-CE98-4A30-998A-5CE398686257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B57220-4E08-4086-9E48-334B7A5B3C3B}" type="pres">
      <dgm:prSet presAssocID="{E99F6D90-A410-4BE6-AD68-76CE0F69F366}" presName="bullet5d" presStyleLbl="node1" presStyleIdx="3" presStyleCnt="5"/>
      <dgm:spPr/>
    </dgm:pt>
    <dgm:pt modelId="{B51552DE-088E-4E86-949F-63CD687E4B4C}" type="pres">
      <dgm:prSet presAssocID="{E99F6D90-A410-4BE6-AD68-76CE0F69F366}" presName="textBox5d" presStyleLbl="revTx" presStyleIdx="3" presStyleCnt="5" custScaleX="116742" custScaleY="17674" custLinFactX="-21945" custLinFactNeighborX="-100000" custLinFactNeighborY="-151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235142-5E01-4D2B-88F5-7539C2ACA77A}" type="pres">
      <dgm:prSet presAssocID="{16767904-70FE-4D34-868D-196E9DDCB262}" presName="bullet5e" presStyleLbl="node1" presStyleIdx="4" presStyleCnt="5"/>
      <dgm:spPr/>
    </dgm:pt>
    <dgm:pt modelId="{3EE88DEB-BE8A-43D1-8230-9A6975A1E238}" type="pres">
      <dgm:prSet presAssocID="{16767904-70FE-4D34-868D-196E9DDCB262}" presName="textBox5e" presStyleLbl="revTx" presStyleIdx="4" presStyleCnt="5" custScaleY="15872" custLinFactNeighborX="-40723" custLinFactNeighborY="-3182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7129B9E-6962-40C4-90BA-EFD5E2AB7AD7}" srcId="{51ED246E-919C-431E-A5DD-1DBDAC436A76}" destId="{16767904-70FE-4D34-868D-196E9DDCB262}" srcOrd="4" destOrd="0" parTransId="{14C9F8B8-B191-419A-A07A-850A4071474F}" sibTransId="{E213CAC1-F13B-47A5-A10B-CB9312412D5F}"/>
    <dgm:cxn modelId="{9F9265CE-25A8-452D-8FA0-553D6CCF6FAB}" type="presOf" srcId="{FC64E02A-1CF7-4EC6-9AF3-52CB74E08098}" destId="{442021F8-C895-4347-845F-20BE72FAA39B}" srcOrd="0" destOrd="0" presId="urn:microsoft.com/office/officeart/2005/8/layout/arrow2"/>
    <dgm:cxn modelId="{50CE4DE8-DEE4-4365-9F05-6C59FD7DB4AB}" srcId="{51ED246E-919C-431E-A5DD-1DBDAC436A76}" destId="{2924CC4F-CE98-4A30-998A-5CE398686257}" srcOrd="2" destOrd="0" parTransId="{94DF48EA-1FD9-453D-9288-018658FA7BF7}" sibTransId="{CEAD8D55-6389-4C86-B577-C9AA5C87CBA4}"/>
    <dgm:cxn modelId="{7196D4AF-85C5-44AD-A137-4F46704DB572}" type="presOf" srcId="{2924CC4F-CE98-4A30-998A-5CE398686257}" destId="{D6FBC4A4-2F06-4737-BCDD-165FED1DBE36}" srcOrd="0" destOrd="0" presId="urn:microsoft.com/office/officeart/2005/8/layout/arrow2"/>
    <dgm:cxn modelId="{75C45140-7ABE-4266-A863-9F695A8145D7}" srcId="{51ED246E-919C-431E-A5DD-1DBDAC436A76}" destId="{9D44D0AB-8BB2-431B-8EEF-0AC6710ED20C}" srcOrd="6" destOrd="0" parTransId="{042A607F-AF3F-4D47-9C41-AFB566251DC4}" sibTransId="{316A1F6F-BF54-4B4A-BACC-88D0B0C90466}"/>
    <dgm:cxn modelId="{D88F9407-AC43-41C8-8571-8C0E41A3BC9D}" srcId="{51ED246E-919C-431E-A5DD-1DBDAC436A76}" destId="{561494FE-86D8-45B9-941E-F5CA128C8327}" srcOrd="0" destOrd="0" parTransId="{B24E2F59-E2AE-43C3-9ADB-BE747166B183}" sibTransId="{6C194241-F55F-40CA-9F64-EC212FD5E856}"/>
    <dgm:cxn modelId="{E1E2A9B3-11E5-4B61-9923-E3EF3A8B42FF}" type="presOf" srcId="{561494FE-86D8-45B9-941E-F5CA128C8327}" destId="{5558CFEA-D3D1-4BC8-8C57-62B1B8E8A77B}" srcOrd="0" destOrd="0" presId="urn:microsoft.com/office/officeart/2005/8/layout/arrow2"/>
    <dgm:cxn modelId="{BAC0F31B-FF3F-4C76-9CCE-67FEF6E1E51C}" srcId="{51ED246E-919C-431E-A5DD-1DBDAC436A76}" destId="{FC64E02A-1CF7-4EC6-9AF3-52CB74E08098}" srcOrd="1" destOrd="0" parTransId="{B010607A-C81E-4932-A61F-35A2FC5B2378}" sibTransId="{C2C37E87-9A26-4A2D-AF0E-44E2504F594A}"/>
    <dgm:cxn modelId="{63C40CE8-5EA1-4F9A-A7C2-1301F70136DD}" type="presOf" srcId="{E99F6D90-A410-4BE6-AD68-76CE0F69F366}" destId="{B51552DE-088E-4E86-949F-63CD687E4B4C}" srcOrd="0" destOrd="0" presId="urn:microsoft.com/office/officeart/2005/8/layout/arrow2"/>
    <dgm:cxn modelId="{6B7480F9-F959-4A6F-BDA0-FA0A34AF4E32}" type="presOf" srcId="{51ED246E-919C-431E-A5DD-1DBDAC436A76}" destId="{68658605-1E3A-4084-95A9-AB6C53407F75}" srcOrd="0" destOrd="0" presId="urn:microsoft.com/office/officeart/2005/8/layout/arrow2"/>
    <dgm:cxn modelId="{29D79288-68E8-45A9-8CB1-D58D92B503BE}" srcId="{51ED246E-919C-431E-A5DD-1DBDAC436A76}" destId="{CD97697F-5371-4590-A7D7-87A8EE239E55}" srcOrd="5" destOrd="0" parTransId="{49091FE5-21FD-4261-82E6-4C5A766A581F}" sibTransId="{990866BB-CEC8-44EB-98C1-9E69BC904AE5}"/>
    <dgm:cxn modelId="{EFFE85D1-2B0E-4E41-AF04-04F077BFB0D0}" srcId="{51ED246E-919C-431E-A5DD-1DBDAC436A76}" destId="{E99F6D90-A410-4BE6-AD68-76CE0F69F366}" srcOrd="3" destOrd="0" parTransId="{4EBF2EDD-4903-4EA3-817C-867E8363E83A}" sibTransId="{06969E66-E918-4F9C-AD4E-363D777BDAF7}"/>
    <dgm:cxn modelId="{A013ECA9-C804-4C90-AB0C-F4D1E607C249}" type="presOf" srcId="{16767904-70FE-4D34-868D-196E9DDCB262}" destId="{3EE88DEB-BE8A-43D1-8230-9A6975A1E238}" srcOrd="0" destOrd="0" presId="urn:microsoft.com/office/officeart/2005/8/layout/arrow2"/>
    <dgm:cxn modelId="{BD7DBDD7-EDF1-41A8-AF2B-631D53B3AAA6}" type="presParOf" srcId="{68658605-1E3A-4084-95A9-AB6C53407F75}" destId="{2B4569B0-DA74-472D-A0C6-C46FEEB1F6FB}" srcOrd="0" destOrd="0" presId="urn:microsoft.com/office/officeart/2005/8/layout/arrow2"/>
    <dgm:cxn modelId="{1231460D-2C95-4F36-A2EF-0A1C30C51904}" type="presParOf" srcId="{68658605-1E3A-4084-95A9-AB6C53407F75}" destId="{A0D06D90-116A-4799-BA5E-06664E3F2A6E}" srcOrd="1" destOrd="0" presId="urn:microsoft.com/office/officeart/2005/8/layout/arrow2"/>
    <dgm:cxn modelId="{013DF51A-F5B6-4696-82AA-F49C55A60FE2}" type="presParOf" srcId="{A0D06D90-116A-4799-BA5E-06664E3F2A6E}" destId="{D1894D43-5708-4304-AF25-23DFCAC5A73A}" srcOrd="0" destOrd="0" presId="urn:microsoft.com/office/officeart/2005/8/layout/arrow2"/>
    <dgm:cxn modelId="{F3FDEF9D-FE1F-425B-A781-C178505CFF8F}" type="presParOf" srcId="{A0D06D90-116A-4799-BA5E-06664E3F2A6E}" destId="{5558CFEA-D3D1-4BC8-8C57-62B1B8E8A77B}" srcOrd="1" destOrd="0" presId="urn:microsoft.com/office/officeart/2005/8/layout/arrow2"/>
    <dgm:cxn modelId="{7004E2BC-59AE-4679-8666-15091851D781}" type="presParOf" srcId="{A0D06D90-116A-4799-BA5E-06664E3F2A6E}" destId="{73B4C203-C2AC-42B7-B9CD-C7AA7E9D45F5}" srcOrd="2" destOrd="0" presId="urn:microsoft.com/office/officeart/2005/8/layout/arrow2"/>
    <dgm:cxn modelId="{5C042B9D-C63C-4ECD-9849-C48AAF246A7A}" type="presParOf" srcId="{A0D06D90-116A-4799-BA5E-06664E3F2A6E}" destId="{442021F8-C895-4347-845F-20BE72FAA39B}" srcOrd="3" destOrd="0" presId="urn:microsoft.com/office/officeart/2005/8/layout/arrow2"/>
    <dgm:cxn modelId="{B5D38EDF-2180-46A7-B584-73BE34BC9D92}" type="presParOf" srcId="{A0D06D90-116A-4799-BA5E-06664E3F2A6E}" destId="{65AC6ABF-22FD-4931-B335-828A949BF593}" srcOrd="4" destOrd="0" presId="urn:microsoft.com/office/officeart/2005/8/layout/arrow2"/>
    <dgm:cxn modelId="{3D513F49-6584-42CB-9974-8ED0516A2677}" type="presParOf" srcId="{A0D06D90-116A-4799-BA5E-06664E3F2A6E}" destId="{D6FBC4A4-2F06-4737-BCDD-165FED1DBE36}" srcOrd="5" destOrd="0" presId="urn:microsoft.com/office/officeart/2005/8/layout/arrow2"/>
    <dgm:cxn modelId="{474BA72A-A796-426A-9294-5F627ECA251C}" type="presParOf" srcId="{A0D06D90-116A-4799-BA5E-06664E3F2A6E}" destId="{22B57220-4E08-4086-9E48-334B7A5B3C3B}" srcOrd="6" destOrd="0" presId="urn:microsoft.com/office/officeart/2005/8/layout/arrow2"/>
    <dgm:cxn modelId="{C55E5F54-B1DA-4FC2-80BE-5A7C33767401}" type="presParOf" srcId="{A0D06D90-116A-4799-BA5E-06664E3F2A6E}" destId="{B51552DE-088E-4E86-949F-63CD687E4B4C}" srcOrd="7" destOrd="0" presId="urn:microsoft.com/office/officeart/2005/8/layout/arrow2"/>
    <dgm:cxn modelId="{57617F2C-2B14-4B49-8D8C-4EB567521789}" type="presParOf" srcId="{A0D06D90-116A-4799-BA5E-06664E3F2A6E}" destId="{D9235142-5E01-4D2B-88F5-7539C2ACA77A}" srcOrd="8" destOrd="0" presId="urn:microsoft.com/office/officeart/2005/8/layout/arrow2"/>
    <dgm:cxn modelId="{5873BA49-C9B0-4122-B7FD-6B4B37BE595A}" type="presParOf" srcId="{A0D06D90-116A-4799-BA5E-06664E3F2A6E}" destId="{3EE88DEB-BE8A-43D1-8230-9A6975A1E23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4631C8-898A-416F-871B-6C7FEE226839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A6089EB2-5FE4-44F0-9A7B-78163328C64C}">
      <dgm:prSet phldrT="[Texto]" custT="1"/>
      <dgm:spPr/>
      <dgm:t>
        <a:bodyPr/>
        <a:lstStyle/>
        <a:p>
          <a:r>
            <a:rPr lang="es-ES" sz="1800" dirty="0" smtClean="0"/>
            <a:t>La re-localización es un proceso relacional con Medellín</a:t>
          </a:r>
          <a:endParaRPr lang="es-CO" sz="1800" dirty="0"/>
        </a:p>
      </dgm:t>
    </dgm:pt>
    <dgm:pt modelId="{1DED4159-CB39-49F3-9ED1-31E9DD9506E3}" type="parTrans" cxnId="{CA9C540A-4991-4D88-8B76-F7D89D0230A5}">
      <dgm:prSet/>
      <dgm:spPr/>
      <dgm:t>
        <a:bodyPr/>
        <a:lstStyle/>
        <a:p>
          <a:endParaRPr lang="es-CO"/>
        </a:p>
      </dgm:t>
    </dgm:pt>
    <dgm:pt modelId="{77288D88-A9A6-4C0D-A03A-0E5D61478C48}" type="sibTrans" cxnId="{CA9C540A-4991-4D88-8B76-F7D89D0230A5}">
      <dgm:prSet/>
      <dgm:spPr/>
      <dgm:t>
        <a:bodyPr/>
        <a:lstStyle/>
        <a:p>
          <a:endParaRPr lang="es-CO" dirty="0"/>
        </a:p>
      </dgm:t>
    </dgm:pt>
    <dgm:pt modelId="{73B579C4-8F43-491E-B7ED-BA34ADF10871}">
      <dgm:prSet phldrT="[Texto]"/>
      <dgm:spPr/>
      <dgm:t>
        <a:bodyPr/>
        <a:lstStyle/>
        <a:p>
          <a:r>
            <a:rPr lang="es-CO" dirty="0" smtClean="0"/>
            <a:t>Materialidades como detonantes. Autopista (80), Aeropuerto  (85), Z.F. (93)</a:t>
          </a:r>
          <a:endParaRPr lang="es-CO" dirty="0"/>
        </a:p>
      </dgm:t>
    </dgm:pt>
    <dgm:pt modelId="{622FAC6D-5F22-4B5B-A348-4765E9AA5EDA}" type="parTrans" cxnId="{D55C93E5-A148-4E45-B499-A8B40E5913E3}">
      <dgm:prSet/>
      <dgm:spPr/>
      <dgm:t>
        <a:bodyPr/>
        <a:lstStyle/>
        <a:p>
          <a:endParaRPr lang="es-CO"/>
        </a:p>
      </dgm:t>
    </dgm:pt>
    <dgm:pt modelId="{D8F8AA5B-2588-4398-B157-8D23D1D0B7AD}" type="sibTrans" cxnId="{D55C93E5-A148-4E45-B499-A8B40E5913E3}">
      <dgm:prSet/>
      <dgm:spPr/>
      <dgm:t>
        <a:bodyPr/>
        <a:lstStyle/>
        <a:p>
          <a:endParaRPr lang="es-CO"/>
        </a:p>
      </dgm:t>
    </dgm:pt>
    <dgm:pt modelId="{7CD0734A-AD77-4C86-9083-9D62E4CE7647}">
      <dgm:prSet phldrT="[Texto]" custT="1"/>
      <dgm:spPr/>
      <dgm:t>
        <a:bodyPr/>
        <a:lstStyle/>
        <a:p>
          <a:r>
            <a:rPr lang="es-ES" sz="1600" dirty="0" smtClean="0"/>
            <a:t>La industria ha sido detonante de dinámica de urbanización </a:t>
          </a:r>
          <a:endParaRPr lang="es-CO" sz="1600" dirty="0"/>
        </a:p>
      </dgm:t>
    </dgm:pt>
    <dgm:pt modelId="{E6456C63-DACE-4602-A29E-BE8D78C9E433}" type="parTrans" cxnId="{84EB8C7B-957C-4CB0-AE80-1FDBEDEC0489}">
      <dgm:prSet/>
      <dgm:spPr/>
      <dgm:t>
        <a:bodyPr/>
        <a:lstStyle/>
        <a:p>
          <a:endParaRPr lang="es-CO"/>
        </a:p>
      </dgm:t>
    </dgm:pt>
    <dgm:pt modelId="{EBBDE990-92CE-4C4C-BD82-A3318E02C264}" type="sibTrans" cxnId="{84EB8C7B-957C-4CB0-AE80-1FDBEDEC0489}">
      <dgm:prSet/>
      <dgm:spPr/>
      <dgm:t>
        <a:bodyPr/>
        <a:lstStyle/>
        <a:p>
          <a:endParaRPr lang="es-CO"/>
        </a:p>
      </dgm:t>
    </dgm:pt>
    <dgm:pt modelId="{C75917EC-A79D-445F-9B84-D411AF9D73A1}">
      <dgm:prSet phldrT="[Texto]" custT="1"/>
      <dgm:spPr/>
      <dgm:t>
        <a:bodyPr/>
        <a:lstStyle/>
        <a:p>
          <a:r>
            <a:rPr lang="es-ES" sz="1500" dirty="0" smtClean="0"/>
            <a:t>La industria no se ha esparcido por todo el Oriente, ni siquiera por el Altiplano</a:t>
          </a:r>
          <a:endParaRPr lang="es-CO" sz="1500" dirty="0"/>
        </a:p>
      </dgm:t>
    </dgm:pt>
    <dgm:pt modelId="{9C1234AE-9912-4DA7-A6E6-95C9FF50C6CC}" type="parTrans" cxnId="{F0882834-5431-4736-BCE1-4F79D3FC59E3}">
      <dgm:prSet/>
      <dgm:spPr/>
      <dgm:t>
        <a:bodyPr/>
        <a:lstStyle/>
        <a:p>
          <a:endParaRPr lang="es-CO"/>
        </a:p>
      </dgm:t>
    </dgm:pt>
    <dgm:pt modelId="{58A99179-550B-4A17-A98E-8AD1FC414B76}" type="sibTrans" cxnId="{F0882834-5431-4736-BCE1-4F79D3FC59E3}">
      <dgm:prSet/>
      <dgm:spPr/>
      <dgm:t>
        <a:bodyPr/>
        <a:lstStyle/>
        <a:p>
          <a:endParaRPr lang="es-CO"/>
        </a:p>
      </dgm:t>
    </dgm:pt>
    <dgm:pt modelId="{7D804003-12A5-466D-867D-05E01C78CCC2}">
      <dgm:prSet custT="1"/>
      <dgm:spPr/>
      <dgm:t>
        <a:bodyPr/>
        <a:lstStyle/>
        <a:p>
          <a:r>
            <a:rPr lang="es-ES" sz="2000" dirty="0" smtClean="0"/>
            <a:t>Se ha fragmentado el espacio local</a:t>
          </a:r>
          <a:endParaRPr lang="es-CO" sz="2000" dirty="0"/>
        </a:p>
      </dgm:t>
    </dgm:pt>
    <dgm:pt modelId="{BA657B3A-4F4B-457D-B4B9-654DBE5228D0}" type="parTrans" cxnId="{114EF3FB-2611-4325-B488-B0D98C9764C0}">
      <dgm:prSet/>
      <dgm:spPr/>
      <dgm:t>
        <a:bodyPr/>
        <a:lstStyle/>
        <a:p>
          <a:endParaRPr lang="es-ES"/>
        </a:p>
      </dgm:t>
    </dgm:pt>
    <dgm:pt modelId="{D90809C0-153E-4485-A61C-CEDD7BBE12AB}" type="sibTrans" cxnId="{114EF3FB-2611-4325-B488-B0D98C9764C0}">
      <dgm:prSet/>
      <dgm:spPr/>
      <dgm:t>
        <a:bodyPr/>
        <a:lstStyle/>
        <a:p>
          <a:endParaRPr lang="es-ES"/>
        </a:p>
      </dgm:t>
    </dgm:pt>
    <dgm:pt modelId="{9BD676A5-76C5-4493-8A37-10C9D90BA8E6}" type="pres">
      <dgm:prSet presAssocID="{E04631C8-898A-416F-871B-6C7FEE2268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50528D-BB8D-4578-9744-E096874499BF}" type="pres">
      <dgm:prSet presAssocID="{E04631C8-898A-416F-871B-6C7FEE226839}" presName="cycle" presStyleCnt="0"/>
      <dgm:spPr/>
    </dgm:pt>
    <dgm:pt modelId="{1517B921-62E7-4C27-895B-BBCC0B019C99}" type="pres">
      <dgm:prSet presAssocID="{7D804003-12A5-466D-867D-05E01C78CCC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9CEF13C-ACA9-4B19-8E36-77B3FC2A6BD1}" type="pres">
      <dgm:prSet presAssocID="{D90809C0-153E-4485-A61C-CEDD7BBE12AB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5418E679-DFE8-4407-B302-296A5C681982}" type="pres">
      <dgm:prSet presAssocID="{A6089EB2-5FE4-44F0-9A7B-78163328C64C}" presName="nodeFollowingNodes" presStyleLbl="node1" presStyleIdx="1" presStyleCnt="5" custRadScaleRad="101279" custRadScaleInc="842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275EEBD-5BDF-41EA-A08E-86906999C94D}" type="pres">
      <dgm:prSet presAssocID="{73B579C4-8F43-491E-B7ED-BA34ADF10871}" presName="nodeFollowingNodes" presStyleLbl="node1" presStyleIdx="2" presStyleCnt="5" custRadScaleRad="110061" custRadScaleInc="-241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C1610F-660B-4870-8658-FDC8058C8D00}" type="pres">
      <dgm:prSet presAssocID="{7CD0734A-AD77-4C86-9083-9D62E4CE7647}" presName="nodeFollowingNodes" presStyleLbl="node1" presStyleIdx="3" presStyleCnt="5" custRadScaleRad="97793" custRadScaleInc="2069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8C79AB9-F274-4F54-BD14-89432FBBE89D}" type="pres">
      <dgm:prSet presAssocID="{C75917EC-A79D-445F-9B84-D411AF9D73A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46EA16C-E1DF-41CB-BB4A-3C10B3C0B5F3}" type="presOf" srcId="{7CD0734A-AD77-4C86-9083-9D62E4CE7647}" destId="{42C1610F-660B-4870-8658-FDC8058C8D00}" srcOrd="0" destOrd="0" presId="urn:microsoft.com/office/officeart/2005/8/layout/cycle3"/>
    <dgm:cxn modelId="{6D928F33-1A31-45FD-B673-65B0B9C7B836}" type="presOf" srcId="{E04631C8-898A-416F-871B-6C7FEE226839}" destId="{9BD676A5-76C5-4493-8A37-10C9D90BA8E6}" srcOrd="0" destOrd="0" presId="urn:microsoft.com/office/officeart/2005/8/layout/cycle3"/>
    <dgm:cxn modelId="{8B92D423-2ACB-46B2-B1D7-E3A738F2882A}" type="presOf" srcId="{7D804003-12A5-466D-867D-05E01C78CCC2}" destId="{1517B921-62E7-4C27-895B-BBCC0B019C99}" srcOrd="0" destOrd="0" presId="urn:microsoft.com/office/officeart/2005/8/layout/cycle3"/>
    <dgm:cxn modelId="{C37805A1-294D-427A-A985-45B848C1C3E0}" type="presOf" srcId="{D90809C0-153E-4485-A61C-CEDD7BBE12AB}" destId="{C9CEF13C-ACA9-4B19-8E36-77B3FC2A6BD1}" srcOrd="0" destOrd="0" presId="urn:microsoft.com/office/officeart/2005/8/layout/cycle3"/>
    <dgm:cxn modelId="{79EC23E2-8257-4D56-9175-F9C5A64037EC}" type="presOf" srcId="{C75917EC-A79D-445F-9B84-D411AF9D73A1}" destId="{58C79AB9-F274-4F54-BD14-89432FBBE89D}" srcOrd="0" destOrd="0" presId="urn:microsoft.com/office/officeart/2005/8/layout/cycle3"/>
    <dgm:cxn modelId="{CA9C540A-4991-4D88-8B76-F7D89D0230A5}" srcId="{E04631C8-898A-416F-871B-6C7FEE226839}" destId="{A6089EB2-5FE4-44F0-9A7B-78163328C64C}" srcOrd="1" destOrd="0" parTransId="{1DED4159-CB39-49F3-9ED1-31E9DD9506E3}" sibTransId="{77288D88-A9A6-4C0D-A03A-0E5D61478C48}"/>
    <dgm:cxn modelId="{F0882834-5431-4736-BCE1-4F79D3FC59E3}" srcId="{E04631C8-898A-416F-871B-6C7FEE226839}" destId="{C75917EC-A79D-445F-9B84-D411AF9D73A1}" srcOrd="4" destOrd="0" parTransId="{9C1234AE-9912-4DA7-A6E6-95C9FF50C6CC}" sibTransId="{58A99179-550B-4A17-A98E-8AD1FC414B76}"/>
    <dgm:cxn modelId="{114EF3FB-2611-4325-B488-B0D98C9764C0}" srcId="{E04631C8-898A-416F-871B-6C7FEE226839}" destId="{7D804003-12A5-466D-867D-05E01C78CCC2}" srcOrd="0" destOrd="0" parTransId="{BA657B3A-4F4B-457D-B4B9-654DBE5228D0}" sibTransId="{D90809C0-153E-4485-A61C-CEDD7BBE12AB}"/>
    <dgm:cxn modelId="{84EB8C7B-957C-4CB0-AE80-1FDBEDEC0489}" srcId="{E04631C8-898A-416F-871B-6C7FEE226839}" destId="{7CD0734A-AD77-4C86-9083-9D62E4CE7647}" srcOrd="3" destOrd="0" parTransId="{E6456C63-DACE-4602-A29E-BE8D78C9E433}" sibTransId="{EBBDE990-92CE-4C4C-BD82-A3318E02C264}"/>
    <dgm:cxn modelId="{4E7753A5-EB2E-41C7-BD86-535C314ED846}" type="presOf" srcId="{A6089EB2-5FE4-44F0-9A7B-78163328C64C}" destId="{5418E679-DFE8-4407-B302-296A5C681982}" srcOrd="0" destOrd="0" presId="urn:microsoft.com/office/officeart/2005/8/layout/cycle3"/>
    <dgm:cxn modelId="{D55C93E5-A148-4E45-B499-A8B40E5913E3}" srcId="{E04631C8-898A-416F-871B-6C7FEE226839}" destId="{73B579C4-8F43-491E-B7ED-BA34ADF10871}" srcOrd="2" destOrd="0" parTransId="{622FAC6D-5F22-4B5B-A348-4765E9AA5EDA}" sibTransId="{D8F8AA5B-2588-4398-B157-8D23D1D0B7AD}"/>
    <dgm:cxn modelId="{223B79BC-BCEC-4520-A93A-2EF65961B7D8}" type="presOf" srcId="{73B579C4-8F43-491E-B7ED-BA34ADF10871}" destId="{E275EEBD-5BDF-41EA-A08E-86906999C94D}" srcOrd="0" destOrd="0" presId="urn:microsoft.com/office/officeart/2005/8/layout/cycle3"/>
    <dgm:cxn modelId="{8A497DED-27D3-43F2-918F-45752A5A1722}" type="presParOf" srcId="{9BD676A5-76C5-4493-8A37-10C9D90BA8E6}" destId="{E750528D-BB8D-4578-9744-E096874499BF}" srcOrd="0" destOrd="0" presId="urn:microsoft.com/office/officeart/2005/8/layout/cycle3"/>
    <dgm:cxn modelId="{661B46DA-E2D3-4C7A-867B-00FC205DECF1}" type="presParOf" srcId="{E750528D-BB8D-4578-9744-E096874499BF}" destId="{1517B921-62E7-4C27-895B-BBCC0B019C99}" srcOrd="0" destOrd="0" presId="urn:microsoft.com/office/officeart/2005/8/layout/cycle3"/>
    <dgm:cxn modelId="{9439C2A8-0B8C-4E80-831B-BD5692D39B51}" type="presParOf" srcId="{E750528D-BB8D-4578-9744-E096874499BF}" destId="{C9CEF13C-ACA9-4B19-8E36-77B3FC2A6BD1}" srcOrd="1" destOrd="0" presId="urn:microsoft.com/office/officeart/2005/8/layout/cycle3"/>
    <dgm:cxn modelId="{3B271E7C-395B-4BFD-A80F-D25E2D8C4D9C}" type="presParOf" srcId="{E750528D-BB8D-4578-9744-E096874499BF}" destId="{5418E679-DFE8-4407-B302-296A5C681982}" srcOrd="2" destOrd="0" presId="urn:microsoft.com/office/officeart/2005/8/layout/cycle3"/>
    <dgm:cxn modelId="{F385F5C4-695F-43C9-BD25-0A877BE9884C}" type="presParOf" srcId="{E750528D-BB8D-4578-9744-E096874499BF}" destId="{E275EEBD-5BDF-41EA-A08E-86906999C94D}" srcOrd="3" destOrd="0" presId="urn:microsoft.com/office/officeart/2005/8/layout/cycle3"/>
    <dgm:cxn modelId="{78DACAC5-B4A3-4952-B5DA-BC370EF209A7}" type="presParOf" srcId="{E750528D-BB8D-4578-9744-E096874499BF}" destId="{42C1610F-660B-4870-8658-FDC8058C8D00}" srcOrd="4" destOrd="0" presId="urn:microsoft.com/office/officeart/2005/8/layout/cycle3"/>
    <dgm:cxn modelId="{3918C43C-EEC9-4972-B4AE-5FED5D173AF1}" type="presParOf" srcId="{E750528D-BB8D-4578-9744-E096874499BF}" destId="{58C79AB9-F274-4F54-BD14-89432FBBE89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647EB-4FC3-4D07-A588-459009B2E864}">
      <dsp:nvSpPr>
        <dsp:cNvPr id="0" name=""/>
        <dsp:cNvSpPr/>
      </dsp:nvSpPr>
      <dsp:spPr>
        <a:xfrm rot="5400000">
          <a:off x="3913176" y="44116"/>
          <a:ext cx="1914018" cy="183171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Contribuye al   PIB del departamento (8,53%) y segunda mayor dinamismo empresarial</a:t>
          </a:r>
          <a:endParaRPr lang="es-CO" sz="1200" kern="1200" dirty="0"/>
        </a:p>
      </dsp:txBody>
      <dsp:txXfrm rot="-5400000">
        <a:off x="4253049" y="315109"/>
        <a:ext cx="1234271" cy="1289730"/>
      </dsp:txXfrm>
    </dsp:sp>
    <dsp:sp modelId="{0758D088-6D21-49E6-B54F-F7D864D5FD43}">
      <dsp:nvSpPr>
        <dsp:cNvPr id="0" name=""/>
        <dsp:cNvSpPr/>
      </dsp:nvSpPr>
      <dsp:spPr>
        <a:xfrm>
          <a:off x="5648572" y="385768"/>
          <a:ext cx="2136044" cy="1148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BB184-DCCD-49B9-BBCE-7E7EA109E1E9}">
      <dsp:nvSpPr>
        <dsp:cNvPr id="0" name=""/>
        <dsp:cNvSpPr/>
      </dsp:nvSpPr>
      <dsp:spPr>
        <a:xfrm rot="5400000">
          <a:off x="2010023" y="44116"/>
          <a:ext cx="1914018" cy="183171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3307855"/>
            <a:satOff val="5364"/>
            <a:lumOff val="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Subregión administrativa-creada por ordenanza 41 de 1975</a:t>
          </a:r>
          <a:endParaRPr lang="es-CO" sz="1400" kern="1200" dirty="0"/>
        </a:p>
      </dsp:txBody>
      <dsp:txXfrm rot="-5400000">
        <a:off x="2349896" y="315109"/>
        <a:ext cx="1234271" cy="1289730"/>
      </dsp:txXfrm>
    </dsp:sp>
    <dsp:sp modelId="{AB3405A2-1880-4D00-9EC0-326DE39814A3}">
      <dsp:nvSpPr>
        <dsp:cNvPr id="0" name=""/>
        <dsp:cNvSpPr/>
      </dsp:nvSpPr>
      <dsp:spPr>
        <a:xfrm rot="5400000">
          <a:off x="2788504" y="1577149"/>
          <a:ext cx="1914018" cy="201488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6615709"/>
            <a:satOff val="10729"/>
            <a:lumOff val="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Desde los años 60 se han desarrollado una serie de planes y proyectos de intervención</a:t>
          </a:r>
          <a:endParaRPr lang="es-CO" sz="1300" kern="1200" dirty="0"/>
        </a:p>
      </dsp:txBody>
      <dsp:txXfrm rot="-5400000">
        <a:off x="3073884" y="1946587"/>
        <a:ext cx="1343258" cy="1276012"/>
      </dsp:txXfrm>
    </dsp:sp>
    <dsp:sp modelId="{1A9F6446-F72C-41B9-9BDF-7D0EF2E38B84}">
      <dsp:nvSpPr>
        <dsp:cNvPr id="0" name=""/>
        <dsp:cNvSpPr/>
      </dsp:nvSpPr>
      <dsp:spPr>
        <a:xfrm>
          <a:off x="894150" y="2010387"/>
          <a:ext cx="2067140" cy="1148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E6E47-2861-4B24-84FB-9E430799624C}">
      <dsp:nvSpPr>
        <dsp:cNvPr id="0" name=""/>
        <dsp:cNvSpPr/>
      </dsp:nvSpPr>
      <dsp:spPr>
        <a:xfrm rot="5400000">
          <a:off x="4809902" y="1668735"/>
          <a:ext cx="1914018" cy="183171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9923564"/>
            <a:satOff val="16093"/>
            <a:lumOff val="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industria se ubicó en corredores viales y zonas adyacentes aeropuerto</a:t>
          </a:r>
          <a:endParaRPr lang="es-CO" sz="1400" kern="1200" dirty="0"/>
        </a:p>
      </dsp:txBody>
      <dsp:txXfrm rot="-5400000">
        <a:off x="5149775" y="1939728"/>
        <a:ext cx="1234271" cy="1289730"/>
      </dsp:txXfrm>
    </dsp:sp>
    <dsp:sp modelId="{44B29621-6011-4D1E-8249-01190676B617}">
      <dsp:nvSpPr>
        <dsp:cNvPr id="0" name=""/>
        <dsp:cNvSpPr/>
      </dsp:nvSpPr>
      <dsp:spPr>
        <a:xfrm rot="5400000">
          <a:off x="4161237" y="3183765"/>
          <a:ext cx="1596004" cy="196644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13231418"/>
            <a:satOff val="21458"/>
            <a:lumOff val="1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CO" sz="1400" kern="1200" dirty="0" smtClean="0"/>
            <a:t>La industria manufacturera representa el 12% del tejido empresarial </a:t>
          </a:r>
          <a:endParaRPr lang="es-CO" sz="1400" kern="1200" dirty="0"/>
        </a:p>
      </dsp:txBody>
      <dsp:txXfrm rot="-5400000">
        <a:off x="4303757" y="3634987"/>
        <a:ext cx="1310964" cy="1064002"/>
      </dsp:txXfrm>
    </dsp:sp>
    <dsp:sp modelId="{59C41E00-66D6-4823-979E-10A617FCFE6D}">
      <dsp:nvSpPr>
        <dsp:cNvPr id="0" name=""/>
        <dsp:cNvSpPr/>
      </dsp:nvSpPr>
      <dsp:spPr>
        <a:xfrm>
          <a:off x="5648572" y="3635006"/>
          <a:ext cx="2136044" cy="1148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B429A-11A7-4644-B6A6-4B21B001E206}">
      <dsp:nvSpPr>
        <dsp:cNvPr id="0" name=""/>
        <dsp:cNvSpPr/>
      </dsp:nvSpPr>
      <dsp:spPr>
        <a:xfrm rot="5400000">
          <a:off x="2010023" y="3376613"/>
          <a:ext cx="1914018" cy="166519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El Altiplano concentra el 81.37% del tejido empresarial</a:t>
          </a:r>
          <a:endParaRPr lang="es-CO" sz="1400" kern="1200" dirty="0"/>
        </a:p>
      </dsp:txBody>
      <dsp:txXfrm rot="-5400000">
        <a:off x="2393927" y="3550470"/>
        <a:ext cx="1146210" cy="1317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569B0-DA74-472D-A0C6-C46FEEB1F6FB}">
      <dsp:nvSpPr>
        <dsp:cNvPr id="0" name=""/>
        <dsp:cNvSpPr/>
      </dsp:nvSpPr>
      <dsp:spPr>
        <a:xfrm>
          <a:off x="582753" y="0"/>
          <a:ext cx="7220784" cy="451299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94D43-5708-4304-AF25-23DFCAC5A73A}">
      <dsp:nvSpPr>
        <dsp:cNvPr id="0" name=""/>
        <dsp:cNvSpPr/>
      </dsp:nvSpPr>
      <dsp:spPr>
        <a:xfrm>
          <a:off x="1215655" y="3355859"/>
          <a:ext cx="166078" cy="1660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8CFEA-D3D1-4BC8-8C57-62B1B8E8A77B}">
      <dsp:nvSpPr>
        <dsp:cNvPr id="0" name=""/>
        <dsp:cNvSpPr/>
      </dsp:nvSpPr>
      <dsp:spPr>
        <a:xfrm>
          <a:off x="883382" y="3560592"/>
          <a:ext cx="1379732" cy="822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00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1960-</a:t>
          </a:r>
          <a:r>
            <a:rPr lang="es-ES" sz="2000" kern="1200" dirty="0" err="1" smtClean="0"/>
            <a:t>Textileras</a:t>
          </a:r>
          <a:endParaRPr lang="es-CO" sz="2000" kern="1200" dirty="0"/>
        </a:p>
      </dsp:txBody>
      <dsp:txXfrm>
        <a:off x="883382" y="3560592"/>
        <a:ext cx="1379732" cy="822582"/>
      </dsp:txXfrm>
    </dsp:sp>
    <dsp:sp modelId="{73B4C203-C2AC-42B7-B9CD-C7AA7E9D45F5}">
      <dsp:nvSpPr>
        <dsp:cNvPr id="0" name=""/>
        <dsp:cNvSpPr/>
      </dsp:nvSpPr>
      <dsp:spPr>
        <a:xfrm>
          <a:off x="2114642" y="2492073"/>
          <a:ext cx="259948" cy="259948"/>
        </a:xfrm>
        <a:prstGeom prst="ellipse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021F8-C895-4347-845F-20BE72FAA39B}">
      <dsp:nvSpPr>
        <dsp:cNvPr id="0" name=""/>
        <dsp:cNvSpPr/>
      </dsp:nvSpPr>
      <dsp:spPr>
        <a:xfrm>
          <a:off x="1935473" y="2884254"/>
          <a:ext cx="1198650" cy="587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4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70-80: 21 industrias</a:t>
          </a:r>
          <a:endParaRPr lang="es-CO" sz="1800" kern="1200" dirty="0"/>
        </a:p>
      </dsp:txBody>
      <dsp:txXfrm>
        <a:off x="1935473" y="2884254"/>
        <a:ext cx="1198650" cy="587345"/>
      </dsp:txXfrm>
    </dsp:sp>
    <dsp:sp modelId="{65AC6ABF-22FD-4931-B335-828A949BF593}">
      <dsp:nvSpPr>
        <dsp:cNvPr id="0" name=""/>
        <dsp:cNvSpPr/>
      </dsp:nvSpPr>
      <dsp:spPr>
        <a:xfrm>
          <a:off x="3269968" y="1803390"/>
          <a:ext cx="346597" cy="346597"/>
        </a:xfrm>
        <a:prstGeom prst="ellipse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BC4A4-2F06-4737-BCDD-165FED1DBE36}">
      <dsp:nvSpPr>
        <dsp:cNvPr id="0" name=""/>
        <dsp:cNvSpPr/>
      </dsp:nvSpPr>
      <dsp:spPr>
        <a:xfrm>
          <a:off x="3443267" y="1976689"/>
          <a:ext cx="1393611" cy="253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65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800" kern="1200"/>
        </a:p>
      </dsp:txBody>
      <dsp:txXfrm>
        <a:off x="3443267" y="1976689"/>
        <a:ext cx="1393611" cy="2536300"/>
      </dsp:txXfrm>
    </dsp:sp>
    <dsp:sp modelId="{22B57220-4E08-4086-9E48-334B7A5B3C3B}">
      <dsp:nvSpPr>
        <dsp:cNvPr id="0" name=""/>
        <dsp:cNvSpPr/>
      </dsp:nvSpPr>
      <dsp:spPr>
        <a:xfrm>
          <a:off x="4613034" y="1265442"/>
          <a:ext cx="447688" cy="447688"/>
        </a:xfrm>
        <a:prstGeom prst="ellipse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552DE-088E-4E86-949F-63CD687E4B4C}">
      <dsp:nvSpPr>
        <dsp:cNvPr id="0" name=""/>
        <dsp:cNvSpPr/>
      </dsp:nvSpPr>
      <dsp:spPr>
        <a:xfrm>
          <a:off x="2954911" y="2274693"/>
          <a:ext cx="1685937" cy="534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221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Polo industrial (1996)</a:t>
          </a:r>
          <a:endParaRPr lang="es-CO" sz="1700" kern="1200" dirty="0"/>
        </a:p>
      </dsp:txBody>
      <dsp:txXfrm>
        <a:off x="2954911" y="2274693"/>
        <a:ext cx="1685937" cy="534409"/>
      </dsp:txXfrm>
    </dsp:sp>
    <dsp:sp modelId="{D9235142-5E01-4D2B-88F5-7539C2ACA77A}">
      <dsp:nvSpPr>
        <dsp:cNvPr id="0" name=""/>
        <dsp:cNvSpPr/>
      </dsp:nvSpPr>
      <dsp:spPr>
        <a:xfrm>
          <a:off x="5995814" y="906208"/>
          <a:ext cx="570441" cy="570441"/>
        </a:xfrm>
        <a:prstGeom prst="ellipse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88DEB-BE8A-43D1-8230-9A6975A1E238}">
      <dsp:nvSpPr>
        <dsp:cNvPr id="0" name=""/>
        <dsp:cNvSpPr/>
      </dsp:nvSpPr>
      <dsp:spPr>
        <a:xfrm>
          <a:off x="5692931" y="1531557"/>
          <a:ext cx="1444156" cy="527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26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2030: ¿Distrito?</a:t>
          </a:r>
          <a:endParaRPr lang="es-CO" sz="1800" kern="1200" dirty="0"/>
        </a:p>
      </dsp:txBody>
      <dsp:txXfrm>
        <a:off x="5692931" y="1531557"/>
        <a:ext cx="1444156" cy="527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EF13C-ACA9-4B19-8E36-77B3FC2A6BD1}">
      <dsp:nvSpPr>
        <dsp:cNvPr id="0" name=""/>
        <dsp:cNvSpPr/>
      </dsp:nvSpPr>
      <dsp:spPr>
        <a:xfrm>
          <a:off x="2270813" y="-28540"/>
          <a:ext cx="4710893" cy="4710893"/>
        </a:xfrm>
        <a:prstGeom prst="circularArrow">
          <a:avLst>
            <a:gd name="adj1" fmla="val 5544"/>
            <a:gd name="adj2" fmla="val 330680"/>
            <a:gd name="adj3" fmla="val 13753445"/>
            <a:gd name="adj4" fmla="val 17399661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7B921-62E7-4C27-895B-BBCC0B019C99}">
      <dsp:nvSpPr>
        <dsp:cNvPr id="0" name=""/>
        <dsp:cNvSpPr/>
      </dsp:nvSpPr>
      <dsp:spPr>
        <a:xfrm>
          <a:off x="3512614" y="2365"/>
          <a:ext cx="2227291" cy="11136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Se ha fragmentado el espacio local</a:t>
          </a:r>
          <a:endParaRPr lang="es-CO" sz="2000" kern="1200" dirty="0"/>
        </a:p>
      </dsp:txBody>
      <dsp:txXfrm>
        <a:off x="3566978" y="56729"/>
        <a:ext cx="2118563" cy="1004917"/>
      </dsp:txXfrm>
    </dsp:sp>
    <dsp:sp modelId="{5418E679-DFE8-4407-B302-296A5C681982}">
      <dsp:nvSpPr>
        <dsp:cNvPr id="0" name=""/>
        <dsp:cNvSpPr/>
      </dsp:nvSpPr>
      <dsp:spPr>
        <a:xfrm>
          <a:off x="5495486" y="1555388"/>
          <a:ext cx="2227291" cy="1113645"/>
        </a:xfrm>
        <a:prstGeom prst="round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 re-localización es un proceso relacional con Medellín</a:t>
          </a:r>
          <a:endParaRPr lang="es-CO" sz="1800" kern="1200" dirty="0"/>
        </a:p>
      </dsp:txBody>
      <dsp:txXfrm>
        <a:off x="5549850" y="1609752"/>
        <a:ext cx="2118563" cy="1004917"/>
      </dsp:txXfrm>
    </dsp:sp>
    <dsp:sp modelId="{E275EEBD-5BDF-41EA-A08E-86906999C94D}">
      <dsp:nvSpPr>
        <dsp:cNvPr id="0" name=""/>
        <dsp:cNvSpPr/>
      </dsp:nvSpPr>
      <dsp:spPr>
        <a:xfrm>
          <a:off x="5217714" y="3418851"/>
          <a:ext cx="2227291" cy="1113645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Materialidades como detonantes. Autopista (80), Aeropuerto  (85), Z.F. (93)</a:t>
          </a:r>
          <a:endParaRPr lang="es-CO" sz="1600" kern="1200" dirty="0"/>
        </a:p>
      </dsp:txBody>
      <dsp:txXfrm>
        <a:off x="5272078" y="3473215"/>
        <a:ext cx="2118563" cy="1004917"/>
      </dsp:txXfrm>
    </dsp:sp>
    <dsp:sp modelId="{42C1610F-660B-4870-8658-FDC8058C8D00}">
      <dsp:nvSpPr>
        <dsp:cNvPr id="0" name=""/>
        <dsp:cNvSpPr/>
      </dsp:nvSpPr>
      <dsp:spPr>
        <a:xfrm>
          <a:off x="2043068" y="3315109"/>
          <a:ext cx="2227291" cy="1113645"/>
        </a:xfrm>
        <a:prstGeom prst="round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 industria ha sido detonante de dinámica de urbanización </a:t>
          </a:r>
          <a:endParaRPr lang="es-CO" sz="1600" kern="1200" dirty="0"/>
        </a:p>
      </dsp:txBody>
      <dsp:txXfrm>
        <a:off x="2097432" y="3369473"/>
        <a:ext cx="2118563" cy="1004917"/>
      </dsp:txXfrm>
    </dsp:sp>
    <dsp:sp modelId="{58C79AB9-F274-4F54-BD14-89432FBBE89D}">
      <dsp:nvSpPr>
        <dsp:cNvPr id="0" name=""/>
        <dsp:cNvSpPr/>
      </dsp:nvSpPr>
      <dsp:spPr>
        <a:xfrm>
          <a:off x="1602027" y="1390487"/>
          <a:ext cx="2227291" cy="1113645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La industria no se ha esparcido por todo el Oriente, ni siquiera por el Altiplano</a:t>
          </a:r>
          <a:endParaRPr lang="es-CO" sz="1500" kern="1200" dirty="0"/>
        </a:p>
      </dsp:txBody>
      <dsp:txXfrm>
        <a:off x="1656391" y="1444851"/>
        <a:ext cx="2118563" cy="1004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6A1F5-328A-4F22-B280-B36E81F3D85D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20E1-4C61-4789-B27A-8B52DF479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63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20E1-4C61-4789-B27A-8B52DF4798C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06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20E1-4C61-4789-B27A-8B52DF4798C2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9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1182B0-37FF-4A7C-B9A2-BEED7EF3EB0B}" type="datetimeFigureOut">
              <a:rPr lang="es-ES_tradnl" smtClean="0"/>
              <a:pPr/>
              <a:t>26/09/2018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3F4EE4-4D79-4AC5-9B63-65301D65DE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nan.pineda@udea.edu.c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4221088"/>
            <a:ext cx="7572428" cy="2565474"/>
          </a:xfrm>
        </p:spPr>
        <p:txBody>
          <a:bodyPr>
            <a:normAutofit/>
          </a:bodyPr>
          <a:lstStyle/>
          <a:p>
            <a:pPr algn="ctr"/>
            <a:endParaRPr lang="es-ES_tradnl" sz="1800" dirty="0" smtClean="0"/>
          </a:p>
          <a:p>
            <a:pPr algn="r"/>
            <a:r>
              <a:rPr lang="es-ES_tradnl" sz="1800" dirty="0" smtClean="0"/>
              <a:t>Estudiante: Ing. Hernán Darío Pineda Gómez.</a:t>
            </a:r>
          </a:p>
          <a:p>
            <a:pPr algn="r"/>
            <a:r>
              <a:rPr lang="es-ES_tradnl" sz="1800" dirty="0" smtClean="0"/>
              <a:t>Magíster en Estudios Urbano Regionales</a:t>
            </a:r>
          </a:p>
          <a:p>
            <a:pPr algn="r"/>
            <a:r>
              <a:rPr lang="es-ES_tradnl" sz="1800" dirty="0"/>
              <a:t>Doctorando en Ciencias </a:t>
            </a:r>
            <a:r>
              <a:rPr lang="es-ES_tradnl" sz="1800" dirty="0" smtClean="0"/>
              <a:t>Sociales</a:t>
            </a:r>
          </a:p>
          <a:p>
            <a:pPr algn="r"/>
            <a:r>
              <a:rPr lang="es-ES_tradnl" sz="1800" dirty="0" smtClean="0"/>
              <a:t>Docente Institución Universitaria-</a:t>
            </a:r>
          </a:p>
          <a:p>
            <a:pPr algn="r"/>
            <a:r>
              <a:rPr lang="es-ES_tradnl" sz="1800" dirty="0" smtClean="0"/>
              <a:t>Tecnológico de Antioquia</a:t>
            </a:r>
            <a:endParaRPr lang="es-ES_tradnl" sz="1800" dirty="0"/>
          </a:p>
          <a:p>
            <a:pPr algn="r"/>
            <a:r>
              <a:rPr lang="es-ES_tradnl" sz="1800" dirty="0" smtClean="0">
                <a:hlinkClick r:id="rId2"/>
              </a:rPr>
              <a:t>hernan.pineda@udea.edu.co</a:t>
            </a:r>
            <a:endParaRPr lang="es-ES_tradnl" sz="18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s-CO" sz="3200" b="1" dirty="0"/>
              <a:t>TRANSFORMACIONES TERRITORIALES EN EL ORIENTE ANTIOQUEÑO A PARTIR DE LA (RE) LOCALIZACIÓN DE LA INDUSTRIA MANUFACTURERA. PERIODO 1990-2016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92813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9091" y="1916832"/>
            <a:ext cx="8229600" cy="480775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dirty="0"/>
              <a:t>Cámara de Comercio del Oriente Antioqueño- </a:t>
            </a:r>
            <a:r>
              <a:rPr lang="es-CO" sz="2100" b="1" dirty="0" smtClean="0">
                <a:solidFill>
                  <a:srgbClr val="FF0000"/>
                </a:solidFill>
              </a:rPr>
              <a:t>CCOA</a:t>
            </a:r>
            <a:r>
              <a:rPr lang="es-CO" sz="2100" dirty="0" smtClean="0"/>
              <a:t> (1987), </a:t>
            </a:r>
            <a:r>
              <a:rPr lang="es-CO" sz="2100" dirty="0"/>
              <a:t>actúa actualmente como coordinadora de la comisión subregional de competitividad. </a:t>
            </a:r>
            <a:endParaRPr lang="es-ES" sz="21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dirty="0"/>
              <a:t>Municipios Asociados del Orienten </a:t>
            </a:r>
            <a:r>
              <a:rPr lang="es-CO" sz="2100" dirty="0" smtClean="0"/>
              <a:t>Antioqueño-</a:t>
            </a:r>
            <a:r>
              <a:rPr lang="es-CO" sz="2100" b="1" dirty="0" smtClean="0">
                <a:solidFill>
                  <a:srgbClr val="FF0000"/>
                </a:solidFill>
              </a:rPr>
              <a:t>MASORA </a:t>
            </a:r>
            <a:r>
              <a:rPr lang="es-CO" sz="2100" dirty="0" smtClean="0"/>
              <a:t>(1992).</a:t>
            </a:r>
            <a:endParaRPr lang="es-CO" sz="21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dirty="0"/>
              <a:t>Promotora Nacional de Zonas Francas </a:t>
            </a:r>
            <a:r>
              <a:rPr lang="es-CO" sz="2100" dirty="0" smtClean="0"/>
              <a:t>S.A. (1993). </a:t>
            </a:r>
            <a:r>
              <a:rPr lang="es-CO" sz="2100" dirty="0" smtClean="0"/>
              <a:t>“Socios </a:t>
            </a:r>
            <a:r>
              <a:rPr lang="es-CO" sz="2100" dirty="0"/>
              <a:t>fundadores </a:t>
            </a:r>
            <a:r>
              <a:rPr lang="es-CO" sz="2100" dirty="0" smtClean="0"/>
              <a:t>suramericana</a:t>
            </a:r>
            <a:r>
              <a:rPr lang="es-CO" sz="2100" dirty="0"/>
              <a:t>, Inversiones Argos, </a:t>
            </a:r>
            <a:r>
              <a:rPr lang="es-CO" sz="2100" dirty="0" err="1"/>
              <a:t>Coltejer</a:t>
            </a:r>
            <a:r>
              <a:rPr lang="es-CO" sz="2100" dirty="0"/>
              <a:t>, </a:t>
            </a:r>
            <a:r>
              <a:rPr lang="es-CO" sz="2100" dirty="0" err="1"/>
              <a:t>Fabricato</a:t>
            </a:r>
            <a:r>
              <a:rPr lang="es-CO" sz="2100" dirty="0"/>
              <a:t>, </a:t>
            </a:r>
            <a:r>
              <a:rPr lang="es-CO" sz="2100" dirty="0" err="1"/>
              <a:t>Leonisa</a:t>
            </a:r>
            <a:r>
              <a:rPr lang="es-CO" sz="2100" dirty="0"/>
              <a:t> y </a:t>
            </a:r>
            <a:r>
              <a:rPr lang="es-CO" sz="2100" dirty="0" err="1" smtClean="0"/>
              <a:t>Conconcreto</a:t>
            </a:r>
            <a:r>
              <a:rPr lang="es-CO" sz="2100" dirty="0" smtClean="0"/>
              <a:t>- </a:t>
            </a:r>
            <a:r>
              <a:rPr lang="es-CO" sz="2100" dirty="0"/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dirty="0"/>
              <a:t>Asamblea Provincial del Oriente Antioqueño (1997).</a:t>
            </a:r>
            <a:endParaRPr lang="es-ES" sz="210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dirty="0"/>
              <a:t>Comisión Tripartita (2004),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2100" b="1" dirty="0">
                <a:solidFill>
                  <a:srgbClr val="FF0000"/>
                </a:solidFill>
              </a:rPr>
              <a:t>Acuerdo de voluntades para creación del Área Metropolitana del Oriente </a:t>
            </a:r>
            <a:r>
              <a:rPr lang="es-CO" sz="2100" b="1" dirty="0" smtClean="0">
                <a:solidFill>
                  <a:srgbClr val="FF0000"/>
                </a:solidFill>
              </a:rPr>
              <a:t>Antioqueño </a:t>
            </a:r>
            <a:r>
              <a:rPr lang="es-CO" sz="2100" dirty="0" smtClean="0"/>
              <a:t>(2016).</a:t>
            </a:r>
            <a:endParaRPr lang="es-ES" sz="21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71665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 smtClean="0">
                <a:solidFill>
                  <a:schemeClr val="accent2"/>
                </a:solidFill>
              </a:rPr>
              <a:t>Actores claves en la (localización)</a:t>
            </a:r>
            <a:endParaRPr lang="es-CO" sz="3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6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556792"/>
            <a:ext cx="9676774" cy="509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Perspectiva teórica 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35227" y="211453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accent2"/>
                </a:solidFill>
              </a:rPr>
              <a:t>Efecto relacional/dependiente</a:t>
            </a:r>
            <a:endParaRPr lang="es-CO" sz="2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5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es-ES" sz="1850" dirty="0"/>
              <a:t>El asentamiento industrial en el Oriente se enmarca en una visión (por parte de actores económicos y públicos) </a:t>
            </a:r>
            <a:r>
              <a:rPr lang="es-ES" sz="1850" b="1" dirty="0">
                <a:solidFill>
                  <a:srgbClr val="FF0000"/>
                </a:solidFill>
              </a:rPr>
              <a:t>de región competitiva </a:t>
            </a:r>
            <a:r>
              <a:rPr lang="es-ES" sz="1850" dirty="0"/>
              <a:t>que tiene como núcleo central en el Valle del </a:t>
            </a:r>
            <a:r>
              <a:rPr lang="es-ES" sz="1850" dirty="0" smtClean="0"/>
              <a:t>Aburra, lo </a:t>
            </a:r>
            <a:r>
              <a:rPr lang="es-ES" sz="1850" dirty="0"/>
              <a:t>da cuenta de una relación dependiente con la ciudad de Medellín, ya que es allí es dónde se han tomado parte de las decisiones de planeación, intervención y direccionado la (re) localización</a:t>
            </a:r>
            <a:r>
              <a:rPr lang="es-ES" sz="1850" dirty="0" smtClean="0"/>
              <a:t>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es-ES" sz="1850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es-ES" sz="1850" dirty="0" smtClean="0"/>
              <a:t>La </a:t>
            </a:r>
            <a:r>
              <a:rPr lang="es-ES" sz="1850" dirty="0"/>
              <a:t>localización de la </a:t>
            </a:r>
            <a:r>
              <a:rPr lang="es-ES" sz="1850" dirty="0" smtClean="0"/>
              <a:t>industria </a:t>
            </a:r>
            <a:r>
              <a:rPr lang="es-ES" sz="1850" b="1" dirty="0">
                <a:solidFill>
                  <a:srgbClr val="FF0000"/>
                </a:solidFill>
              </a:rPr>
              <a:t>ha venido configurando </a:t>
            </a:r>
            <a:r>
              <a:rPr lang="es-ES" sz="1850" b="1" dirty="0" smtClean="0">
                <a:solidFill>
                  <a:srgbClr val="FF0000"/>
                </a:solidFill>
              </a:rPr>
              <a:t>fragmentos </a:t>
            </a:r>
            <a:r>
              <a:rPr lang="es-ES" sz="1850" b="1" dirty="0">
                <a:solidFill>
                  <a:srgbClr val="FF0000"/>
                </a:solidFill>
              </a:rPr>
              <a:t>al interior de un espacio loc</a:t>
            </a:r>
            <a:r>
              <a:rPr lang="es-ES" sz="1850" dirty="0"/>
              <a:t>al, implicando una </a:t>
            </a:r>
            <a:r>
              <a:rPr lang="es-ES" sz="1850" b="1" dirty="0">
                <a:solidFill>
                  <a:srgbClr val="FF0000"/>
                </a:solidFill>
              </a:rPr>
              <a:t>des-estructuración, así como una re-estructuración</a:t>
            </a:r>
            <a:r>
              <a:rPr lang="es-ES" sz="1850" dirty="0"/>
              <a:t> del mismo, lo que se puede interpretar como una proyección a configurar un espacio particular </a:t>
            </a:r>
            <a:r>
              <a:rPr lang="es-ES" sz="1850" dirty="0" smtClean="0"/>
              <a:t>a </a:t>
            </a:r>
            <a:r>
              <a:rPr lang="es-ES" sz="1850" dirty="0"/>
              <a:t>partir de unas </a:t>
            </a:r>
            <a:r>
              <a:rPr lang="es-ES" sz="1850" b="1" dirty="0">
                <a:solidFill>
                  <a:srgbClr val="FF0000"/>
                </a:solidFill>
              </a:rPr>
              <a:t>prácticas de territorialización.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es-ES" sz="1850" dirty="0"/>
          </a:p>
          <a:p>
            <a:pPr indent="0" algn="just">
              <a:lnSpc>
                <a:spcPct val="120000"/>
              </a:lnSpc>
            </a:pPr>
            <a:r>
              <a:rPr lang="es-ES" sz="1850" dirty="0"/>
              <a:t> </a:t>
            </a:r>
          </a:p>
          <a:p>
            <a:pPr indent="0" algn="just">
              <a:lnSpc>
                <a:spcPct val="120000"/>
              </a:lnSpc>
            </a:pPr>
            <a:endParaRPr lang="es-ES" sz="185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11560" y="764704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 smtClean="0">
                <a:solidFill>
                  <a:schemeClr val="accent2"/>
                </a:solidFill>
              </a:rPr>
              <a:t>¿Cómo se puede interpretar lo que acontece?</a:t>
            </a:r>
            <a:endParaRPr lang="es-ES" sz="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</a:pPr>
            <a:r>
              <a:rPr lang="es-ES" dirty="0"/>
              <a:t>No ha obedecido a lógicas y dinámicas locales, ha operado como un proceso </a:t>
            </a:r>
            <a:r>
              <a:rPr lang="es-ES" dirty="0" smtClean="0"/>
              <a:t>expansivo desde le Valle de Aburrá.</a:t>
            </a:r>
            <a:endParaRPr lang="es-ES" dirty="0"/>
          </a:p>
          <a:p>
            <a:pPr marL="0" indent="0" algn="just">
              <a:lnSpc>
                <a:spcPct val="120000"/>
              </a:lnSpc>
            </a:pPr>
            <a:endParaRPr lang="es-ES" dirty="0"/>
          </a:p>
          <a:p>
            <a:pPr marL="0" indent="0" algn="just">
              <a:lnSpc>
                <a:spcPct val="120000"/>
              </a:lnSpc>
            </a:pPr>
            <a:r>
              <a:rPr lang="es-ES" dirty="0" smtClean="0"/>
              <a:t>Las </a:t>
            </a:r>
            <a:r>
              <a:rPr lang="es-ES" dirty="0"/>
              <a:t>actividades industriales des-localizadas correspondían a eslabones del proceso productivo –industria madura-, cuando las </a:t>
            </a:r>
            <a:r>
              <a:rPr lang="es-ES" b="1" dirty="0">
                <a:solidFill>
                  <a:srgbClr val="FF0000"/>
                </a:solidFill>
              </a:rPr>
              <a:t>sedes matrices y de gerenciamiento de las empresas continúan asentadas en la metrópoli</a:t>
            </a:r>
            <a:r>
              <a:rPr lang="es-ES" dirty="0"/>
              <a:t>, proceso que no ha variado significativamente</a:t>
            </a:r>
            <a:r>
              <a:rPr lang="es-ES" dirty="0" smtClean="0"/>
              <a:t>.</a:t>
            </a:r>
          </a:p>
          <a:p>
            <a:pPr marL="0" indent="0" algn="just">
              <a:lnSpc>
                <a:spcPct val="120000"/>
              </a:lnSpc>
            </a:pPr>
            <a:endParaRPr lang="es-ES" dirty="0"/>
          </a:p>
          <a:p>
            <a:pPr marL="0" indent="0" algn="just">
              <a:lnSpc>
                <a:spcPct val="120000"/>
              </a:lnSpc>
            </a:pPr>
            <a:r>
              <a:rPr lang="es-ES" dirty="0"/>
              <a:t>Lo anterior pone de manifiesto la existencia de un proceso de larga duración y en marcha, que tiene como uno de sus detonantes a </a:t>
            </a:r>
            <a:r>
              <a:rPr lang="es-ES" b="1" dirty="0">
                <a:solidFill>
                  <a:srgbClr val="FF0000"/>
                </a:solidFill>
              </a:rPr>
              <a:t>la localización de industria manufacturera, aportando a la re-configuración del Oriente </a:t>
            </a:r>
            <a:r>
              <a:rPr lang="es-ES" dirty="0"/>
              <a:t>en un efecto relacional con las dinámicas de la metrópoli principal (Medellín). </a:t>
            </a:r>
          </a:p>
          <a:p>
            <a:pPr marL="0" indent="0" algn="just">
              <a:lnSpc>
                <a:spcPct val="120000"/>
              </a:lnSpc>
            </a:pPr>
            <a:endParaRPr lang="es-ES" dirty="0"/>
          </a:p>
          <a:p>
            <a:pPr marL="0" indent="0">
              <a:lnSpc>
                <a:spcPct val="120000"/>
              </a:lnSpc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s-ES" sz="3800" b="1" dirty="0">
                <a:solidFill>
                  <a:schemeClr val="accent2"/>
                </a:solidFill>
              </a:rPr>
              <a:t>¿Cómo </a:t>
            </a:r>
            <a:r>
              <a:rPr lang="es-ES" sz="3800" b="1" dirty="0" smtClean="0">
                <a:solidFill>
                  <a:schemeClr val="accent2"/>
                </a:solidFill>
              </a:rPr>
              <a:t>se puede interpretar </a:t>
            </a:r>
            <a:r>
              <a:rPr lang="es-ES" sz="3800" b="1" dirty="0">
                <a:solidFill>
                  <a:schemeClr val="accent2"/>
                </a:solidFill>
              </a:rPr>
              <a:t>lo que acontece</a:t>
            </a:r>
            <a:r>
              <a:rPr lang="es-ES" sz="3800" b="1" dirty="0" smtClean="0">
                <a:solidFill>
                  <a:schemeClr val="accent2"/>
                </a:solidFill>
              </a:rPr>
              <a:t>?</a:t>
            </a:r>
            <a:endParaRPr lang="es-ES" sz="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6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04864"/>
            <a:ext cx="8424936" cy="4325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dirty="0"/>
              <a:t>Las empresas que se han asentado han pretendido darle un uso particular y privatizado al territorio, </a:t>
            </a:r>
            <a:r>
              <a:rPr lang="es-ES" sz="1600" dirty="0" smtClean="0"/>
              <a:t>centrando </a:t>
            </a:r>
            <a:r>
              <a:rPr lang="es-ES" sz="1600" dirty="0"/>
              <a:t>en la relación </a:t>
            </a:r>
            <a:r>
              <a:rPr lang="es-ES" sz="1600" b="1" dirty="0">
                <a:solidFill>
                  <a:srgbClr val="FF0000"/>
                </a:solidFill>
              </a:rPr>
              <a:t>unidad de producción, unidad gerencial, proyección de salto a lo global, perfilando una relación local/regional</a:t>
            </a:r>
            <a:r>
              <a:rPr lang="es-ES" sz="1600" dirty="0"/>
              <a:t>, para luego un salto a la articulación con la dinámica económica global</a:t>
            </a: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r>
              <a:rPr lang="es-ES" sz="1600" dirty="0"/>
              <a:t>Estos fragmentos </a:t>
            </a:r>
            <a:r>
              <a:rPr lang="es-CO" sz="1600" dirty="0"/>
              <a:t>no sólo están articulados con una serie de órdenes y topologías de las empresas asentadas, sino que se entrelaza con un fenómeno de expansión urbana, configurándose el oriente como </a:t>
            </a:r>
            <a:r>
              <a:rPr lang="es-CO" sz="1600" b="1" dirty="0">
                <a:solidFill>
                  <a:srgbClr val="FF0000"/>
                </a:solidFill>
              </a:rPr>
              <a:t>un territorio particular de borde de la metrópoli</a:t>
            </a:r>
            <a:r>
              <a:rPr lang="es-CO" sz="1600" dirty="0"/>
              <a:t>, opera de forma funcional parcial y particular con el acontecer de la metrópoli</a:t>
            </a:r>
            <a:r>
              <a:rPr lang="es-CO" sz="1600" dirty="0" smtClean="0"/>
              <a:t>.</a:t>
            </a:r>
          </a:p>
          <a:p>
            <a:pPr marL="0" indent="0" algn="just">
              <a:buNone/>
            </a:pPr>
            <a:endParaRPr lang="es-CO" sz="1600" dirty="0"/>
          </a:p>
          <a:p>
            <a:pPr marL="0" indent="0" algn="just">
              <a:buNone/>
            </a:pPr>
            <a:r>
              <a:rPr lang="es-CO" sz="1600" dirty="0"/>
              <a:t>La interacción entre unas prácticas de producción territorial, agenciadas por una serie de actores con capacidad de transitar por diversos territorios, la localización de una industria inicialmente dependiente y unos flujos y formas de articulación a la economía global, se entrelazan para transformar de forma particular un espacio local, a partir de lo que podemos denominar territorialidades particulares de la globalización, una forma particular de producir espacio y dinámicas sociales.</a:t>
            </a:r>
            <a:endParaRPr lang="es-ES" sz="1600" dirty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11560" y="764704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 smtClean="0">
                <a:solidFill>
                  <a:schemeClr val="accent2"/>
                </a:solidFill>
              </a:rPr>
              <a:t>¿Cómo se puede interpretar lo que acontece?</a:t>
            </a:r>
            <a:endParaRPr lang="es-ES" sz="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3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El Oriente Antioqueño…..</a:t>
            </a:r>
            <a:endParaRPr lang="es-ES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69128"/>
              </p:ext>
            </p:extLst>
          </p:nvPr>
        </p:nvGraphicFramePr>
        <p:xfrm>
          <a:off x="285720" y="1500174"/>
          <a:ext cx="8678768" cy="516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2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accent2"/>
                </a:solidFill>
              </a:rPr>
              <a:t>El proceso de (re)localización industrial (Desconcentración-concentrada)</a:t>
            </a:r>
            <a:endParaRPr lang="es-CO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08034"/>
              </p:ext>
            </p:extLst>
          </p:nvPr>
        </p:nvGraphicFramePr>
        <p:xfrm>
          <a:off x="457200" y="2060848"/>
          <a:ext cx="8229600" cy="451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4860032" y="3933056"/>
            <a:ext cx="1615466" cy="512071"/>
            <a:chOff x="3003393" y="2179612"/>
            <a:chExt cx="1615466" cy="512071"/>
          </a:xfrm>
        </p:grpSpPr>
        <p:sp>
          <p:nvSpPr>
            <p:cNvPr id="6" name="Rectángulo 5"/>
            <p:cNvSpPr/>
            <p:nvPr/>
          </p:nvSpPr>
          <p:spPr>
            <a:xfrm>
              <a:off x="3003393" y="2179612"/>
              <a:ext cx="1615466" cy="51207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3003393" y="2179612"/>
              <a:ext cx="1615466" cy="51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305" tIns="0" rIns="0" bIns="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90-2010: </a:t>
              </a:r>
              <a:r>
                <a:rPr lang="es-ES" sz="1700" dirty="0"/>
                <a:t>8</a:t>
              </a:r>
              <a:r>
                <a:rPr lang="es-ES" sz="1700" kern="1200" dirty="0" smtClean="0"/>
                <a:t>5 industrias</a:t>
              </a:r>
              <a:endParaRPr lang="es-CO" sz="17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915816" y="3140968"/>
            <a:ext cx="1685937" cy="534409"/>
            <a:chOff x="2954911" y="2274693"/>
            <a:chExt cx="1685937" cy="534409"/>
          </a:xfrm>
        </p:grpSpPr>
        <p:sp>
          <p:nvSpPr>
            <p:cNvPr id="9" name="Rectángulo 8"/>
            <p:cNvSpPr/>
            <p:nvPr/>
          </p:nvSpPr>
          <p:spPr>
            <a:xfrm>
              <a:off x="2954911" y="2274693"/>
              <a:ext cx="1685937" cy="534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2954911" y="2274693"/>
              <a:ext cx="1685937" cy="534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7221" tIns="0" rIns="0" bIns="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Informe Monitor (19</a:t>
              </a:r>
              <a:r>
                <a:rPr lang="es-ES" sz="1700" dirty="0" smtClean="0"/>
                <a:t>95</a:t>
              </a:r>
              <a:r>
                <a:rPr lang="es-ES" sz="1700" kern="1200" dirty="0" smtClean="0"/>
                <a:t>)</a:t>
              </a:r>
              <a:endParaRPr lang="es-CO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38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sz="3000" b="1" dirty="0" smtClean="0">
                <a:solidFill>
                  <a:schemeClr val="accent2"/>
                </a:solidFill>
              </a:rPr>
              <a:t>(Re)localización de la industria y formación espacial de recortes</a:t>
            </a:r>
            <a:endParaRPr lang="es-CO" sz="3000" b="1" dirty="0">
              <a:solidFill>
                <a:schemeClr val="accent2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420888"/>
            <a:ext cx="75723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982844"/>
              </p:ext>
            </p:extLst>
          </p:nvPr>
        </p:nvGraphicFramePr>
        <p:xfrm>
          <a:off x="-108520" y="1916832"/>
          <a:ext cx="92525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67544" y="71665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000" b="1" dirty="0" smtClean="0">
                <a:solidFill>
                  <a:schemeClr val="accent2"/>
                </a:solidFill>
              </a:rPr>
              <a:t>Efectos de la (re)localización de la industria</a:t>
            </a:r>
            <a:endParaRPr lang="es-CO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1802" y="2060848"/>
            <a:ext cx="8356664" cy="46085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</a:pPr>
            <a:r>
              <a:rPr lang="es-ES" sz="1550" dirty="0"/>
              <a:t>La (re) localización industrial, </a:t>
            </a:r>
            <a:r>
              <a:rPr lang="es-ES" sz="1550" dirty="0" smtClean="0"/>
              <a:t>se </a:t>
            </a:r>
            <a:r>
              <a:rPr lang="es-ES" sz="1550" dirty="0"/>
              <a:t>ha sustentado, entre otros motivos, </a:t>
            </a:r>
            <a:r>
              <a:rPr lang="es-ES" sz="1550" b="1" dirty="0">
                <a:solidFill>
                  <a:srgbClr val="FF0000"/>
                </a:solidFill>
              </a:rPr>
              <a:t>en la saturaciones del uso del </a:t>
            </a:r>
            <a:r>
              <a:rPr lang="es-ES" sz="1550" b="1" dirty="0" smtClean="0">
                <a:solidFill>
                  <a:srgbClr val="FF0000"/>
                </a:solidFill>
              </a:rPr>
              <a:t>suelo</a:t>
            </a:r>
            <a:r>
              <a:rPr lang="es-ES" sz="1550" dirty="0" smtClean="0"/>
              <a:t>, costos </a:t>
            </a:r>
            <a:r>
              <a:rPr lang="es-ES" sz="1550" dirty="0"/>
              <a:t>de las tierras, </a:t>
            </a:r>
            <a:r>
              <a:rPr lang="es-ES" sz="1550" dirty="0" smtClean="0"/>
              <a:t>incentivos fiscales </a:t>
            </a:r>
            <a:r>
              <a:rPr lang="es-ES" sz="1550" dirty="0"/>
              <a:t>y la mano de obra de la </a:t>
            </a:r>
            <a:r>
              <a:rPr lang="es-ES" sz="1550" dirty="0" smtClean="0"/>
              <a:t>región, así como el </a:t>
            </a:r>
            <a:r>
              <a:rPr lang="es-ES" sz="1550" dirty="0"/>
              <a:t>apoyo de la institucionalidad </a:t>
            </a:r>
            <a:r>
              <a:rPr lang="es-ES" sz="1550" dirty="0" smtClean="0"/>
              <a:t>local </a:t>
            </a:r>
            <a:r>
              <a:rPr lang="es-ES" sz="1550" dirty="0"/>
              <a:t>-sobre todo del municipio de Rionegro-le han brindado al asentamiento </a:t>
            </a:r>
            <a:r>
              <a:rPr lang="es-ES" sz="1550" dirty="0" smtClean="0"/>
              <a:t>industrial. </a:t>
            </a:r>
            <a:endParaRPr lang="es-ES" sz="1550" dirty="0"/>
          </a:p>
          <a:p>
            <a:pPr marL="0" indent="0" algn="just">
              <a:lnSpc>
                <a:spcPct val="120000"/>
              </a:lnSpc>
            </a:pPr>
            <a:endParaRPr lang="es-ES" sz="1550" dirty="0" smtClean="0"/>
          </a:p>
          <a:p>
            <a:pPr marL="0" indent="0" algn="just">
              <a:lnSpc>
                <a:spcPct val="120000"/>
              </a:lnSpc>
            </a:pPr>
            <a:r>
              <a:rPr lang="es-ES" sz="1550" dirty="0"/>
              <a:t>L</a:t>
            </a:r>
            <a:r>
              <a:rPr lang="es-ES" sz="1550" dirty="0" smtClean="0"/>
              <a:t>a </a:t>
            </a:r>
            <a:r>
              <a:rPr lang="es-ES" sz="1550" dirty="0"/>
              <a:t>llegada de la industria </a:t>
            </a:r>
            <a:r>
              <a:rPr lang="es-ES" sz="1550" dirty="0" smtClean="0"/>
              <a:t>ha propiciado </a:t>
            </a:r>
            <a:r>
              <a:rPr lang="es-ES" sz="1550" dirty="0"/>
              <a:t>un </a:t>
            </a:r>
            <a:r>
              <a:rPr lang="es-ES" sz="1550" b="1" dirty="0">
                <a:solidFill>
                  <a:srgbClr val="FF0000"/>
                </a:solidFill>
              </a:rPr>
              <a:t>cambio de vocación</a:t>
            </a:r>
            <a:r>
              <a:rPr lang="es-ES" sz="1550" dirty="0"/>
              <a:t> económica y de los usos del suelo en fracciones importantes de los </a:t>
            </a:r>
            <a:r>
              <a:rPr lang="es-ES" sz="1550" dirty="0" smtClean="0"/>
              <a:t>municipios, </a:t>
            </a:r>
            <a:r>
              <a:rPr lang="es-ES" sz="1550" dirty="0"/>
              <a:t>así como </a:t>
            </a:r>
            <a:r>
              <a:rPr lang="es-ES" sz="1550" b="1" dirty="0">
                <a:solidFill>
                  <a:srgbClr val="FF0000"/>
                </a:solidFill>
              </a:rPr>
              <a:t>nuevas lógicas espacial</a:t>
            </a:r>
            <a:r>
              <a:rPr lang="es-ES" sz="1550" dirty="0"/>
              <a:t>es, a partir de una nueva regionalización funcional para las actividades económicas</a:t>
            </a:r>
            <a:r>
              <a:rPr lang="es-ES" sz="1550" dirty="0" smtClean="0"/>
              <a:t>.</a:t>
            </a:r>
          </a:p>
          <a:p>
            <a:pPr marL="0" indent="0" algn="just">
              <a:lnSpc>
                <a:spcPct val="120000"/>
              </a:lnSpc>
            </a:pPr>
            <a:endParaRPr lang="es-ES" sz="1550" dirty="0"/>
          </a:p>
          <a:p>
            <a:pPr marL="0" indent="0" algn="just">
              <a:lnSpc>
                <a:spcPct val="120000"/>
              </a:lnSpc>
            </a:pPr>
            <a:r>
              <a:rPr lang="es-ES" sz="1550" dirty="0"/>
              <a:t>Este </a:t>
            </a:r>
            <a:r>
              <a:rPr lang="es-ES" sz="1550" b="1" dirty="0">
                <a:solidFill>
                  <a:srgbClr val="FF0000"/>
                </a:solidFill>
              </a:rPr>
              <a:t>proceso ha sido dinámico, extendido en el tiempo</a:t>
            </a:r>
            <a:r>
              <a:rPr lang="es-ES" sz="1550" dirty="0"/>
              <a:t>, del cual han participado diversos conglomerados económicos y políticos, </a:t>
            </a:r>
            <a:r>
              <a:rPr lang="es-ES" sz="1550" dirty="0" smtClean="0"/>
              <a:t>así </a:t>
            </a:r>
            <a:r>
              <a:rPr lang="es-ES" sz="1550" dirty="0"/>
              <a:t>como un rol protagónico de instancias del sector público, en pro de generar condiciones para el asentamiento de actividades industriales privadas</a:t>
            </a:r>
            <a:r>
              <a:rPr lang="es-ES" sz="1550" dirty="0" smtClean="0"/>
              <a:t>. Ha detonado un proceso de urbanizaci</a:t>
            </a:r>
            <a:r>
              <a:rPr lang="es-ES" sz="1550" dirty="0" smtClean="0"/>
              <a:t>ón.</a:t>
            </a:r>
            <a:endParaRPr lang="es-ES" sz="1550" dirty="0" smtClean="0"/>
          </a:p>
          <a:p>
            <a:pPr algn="just"/>
            <a:endParaRPr lang="es-ES" sz="1550" dirty="0"/>
          </a:p>
          <a:p>
            <a:pPr algn="just"/>
            <a:endParaRPr lang="es-ES" sz="155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71665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000" b="1" dirty="0" smtClean="0">
                <a:solidFill>
                  <a:schemeClr val="accent2"/>
                </a:solidFill>
              </a:rPr>
              <a:t>Efectos de la (re)localización de la industria</a:t>
            </a:r>
            <a:endParaRPr lang="es-CO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427984" y="372676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/>
          </a:p>
          <a:p>
            <a:pPr lvl="0"/>
            <a:endParaRPr lang="es-CO" dirty="0" smtClean="0"/>
          </a:p>
          <a:p>
            <a:pPr lvl="0"/>
            <a:endParaRPr lang="es-CO" dirty="0"/>
          </a:p>
          <a:p>
            <a:pPr lvl="0"/>
            <a:endParaRPr lang="es-ES" dirty="0"/>
          </a:p>
          <a:p>
            <a:pPr lvl="0"/>
            <a:endParaRPr lang="es-CO" dirty="0" smtClean="0"/>
          </a:p>
          <a:p>
            <a:pPr lvl="0"/>
            <a:endParaRPr lang="es-CO" dirty="0"/>
          </a:p>
          <a:p>
            <a:pPr lvl="0"/>
            <a:endParaRPr lang="es-CO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313184" y="1916832"/>
            <a:ext cx="8686800" cy="4608512"/>
          </a:xfrm>
        </p:spPr>
        <p:txBody>
          <a:bodyPr anchor="ctr">
            <a:noAutofit/>
          </a:bodyPr>
          <a:lstStyle/>
          <a:p>
            <a:pPr marL="109728" indent="0" algn="just" defTabSz="0">
              <a:spcBef>
                <a:spcPts val="0"/>
              </a:spcBef>
              <a:buNone/>
            </a:pPr>
            <a:r>
              <a:rPr lang="es-CO" sz="1700" b="1" dirty="0"/>
              <a:t>Existe una amplia densidad normativa para organizar el espacio </a:t>
            </a:r>
            <a:r>
              <a:rPr lang="es-CO" sz="1700" b="1" dirty="0" smtClean="0"/>
              <a:t>geográfico.</a:t>
            </a:r>
          </a:p>
          <a:p>
            <a:pPr marL="216000" indent="0" algn="just" defTabSz="0">
              <a:spcBef>
                <a:spcPts val="0"/>
              </a:spcBef>
            </a:pPr>
            <a:r>
              <a:rPr lang="es-CO" sz="1700" dirty="0" smtClean="0"/>
              <a:t>El </a:t>
            </a:r>
            <a:r>
              <a:rPr lang="es-CO" sz="1700" dirty="0"/>
              <a:t>plan regional de desarrollo Oriente, </a:t>
            </a:r>
            <a:r>
              <a:rPr lang="es-CO" sz="1700" dirty="0" smtClean="0"/>
              <a:t>1963-1970.</a:t>
            </a:r>
          </a:p>
          <a:p>
            <a:pPr marL="216000" indent="0" algn="just" defTabSz="0">
              <a:spcBef>
                <a:spcPts val="0"/>
              </a:spcBef>
            </a:pPr>
            <a:endParaRPr lang="es-CO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ES" sz="1700" dirty="0" smtClean="0"/>
              <a:t>Estudio </a:t>
            </a:r>
            <a:r>
              <a:rPr lang="es-ES" sz="1700" dirty="0"/>
              <a:t>de crecimiento del Departamento Nacional de Planeación (1974) el cual proyectó la desconcentración industrial de las grandes ciudades, incluida </a:t>
            </a:r>
            <a:r>
              <a:rPr lang="es-ES" sz="1700" dirty="0" smtClean="0"/>
              <a:t>Medellín.</a:t>
            </a:r>
          </a:p>
          <a:p>
            <a:pPr marL="216000" indent="0" algn="just" defTabSz="0">
              <a:spcBef>
                <a:spcPts val="0"/>
              </a:spcBef>
            </a:pPr>
            <a:endParaRPr lang="es-ES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ES" sz="1700" b="1" dirty="0" smtClean="0">
                <a:solidFill>
                  <a:srgbClr val="FF0000"/>
                </a:solidFill>
              </a:rPr>
              <a:t>Plan de Ordenamiento  espacial </a:t>
            </a:r>
            <a:r>
              <a:rPr lang="es-ES" sz="1700" b="1" dirty="0">
                <a:solidFill>
                  <a:srgbClr val="FF0000"/>
                </a:solidFill>
              </a:rPr>
              <a:t>del Oriente Cercano (1981</a:t>
            </a:r>
            <a:r>
              <a:rPr lang="es-ES" sz="1700" b="1" dirty="0" smtClean="0">
                <a:solidFill>
                  <a:srgbClr val="FF0000"/>
                </a:solidFill>
              </a:rPr>
              <a:t>).</a:t>
            </a:r>
          </a:p>
          <a:p>
            <a:pPr marL="216000" indent="0" algn="just" defTabSz="0">
              <a:spcBef>
                <a:spcPts val="0"/>
              </a:spcBef>
            </a:pPr>
            <a:endParaRPr lang="es-ES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ES" sz="1700" dirty="0" smtClean="0"/>
              <a:t>Propuesta </a:t>
            </a:r>
            <a:r>
              <a:rPr lang="es-ES" sz="1700" dirty="0"/>
              <a:t>subregional para la estructuración del plan de desarrollo del oriente antioqueño (1990</a:t>
            </a:r>
            <a:r>
              <a:rPr lang="es-ES" sz="1700" dirty="0" smtClean="0"/>
              <a:t>).</a:t>
            </a:r>
          </a:p>
          <a:p>
            <a:pPr marL="216000" indent="0" algn="just" defTabSz="0">
              <a:spcBef>
                <a:spcPts val="0"/>
              </a:spcBef>
            </a:pPr>
            <a:endParaRPr lang="es-ES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ES" sz="1700" dirty="0" smtClean="0"/>
              <a:t>Protocolo </a:t>
            </a:r>
            <a:r>
              <a:rPr lang="es-ES" sz="1700" dirty="0"/>
              <a:t>para el desarrollo regional (1990</a:t>
            </a:r>
            <a:r>
              <a:rPr lang="es-ES" sz="1700" dirty="0" smtClean="0"/>
              <a:t>).</a:t>
            </a:r>
          </a:p>
          <a:p>
            <a:pPr marL="216000" indent="0" algn="just" defTabSz="0">
              <a:spcBef>
                <a:spcPts val="0"/>
              </a:spcBef>
            </a:pPr>
            <a:endParaRPr lang="es-ES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ES" sz="1700" b="1" dirty="0" smtClean="0">
                <a:solidFill>
                  <a:srgbClr val="FF0000"/>
                </a:solidFill>
              </a:rPr>
              <a:t>El Oriente Antioqueño hacia el siglo XXI (1991)</a:t>
            </a:r>
            <a:endParaRPr lang="es-ES" sz="1700" b="1" dirty="0" smtClean="0">
              <a:solidFill>
                <a:srgbClr val="FF0000"/>
              </a:solidFill>
            </a:endParaRPr>
          </a:p>
          <a:p>
            <a:pPr marL="216000" indent="0" algn="just" defTabSz="0">
              <a:spcBef>
                <a:spcPts val="0"/>
              </a:spcBef>
            </a:pPr>
            <a:endParaRPr lang="es-ES" sz="1700" dirty="0"/>
          </a:p>
          <a:p>
            <a:pPr marL="216000" indent="0" algn="just" defTabSz="0">
              <a:spcBef>
                <a:spcPts val="0"/>
              </a:spcBef>
            </a:pPr>
            <a:r>
              <a:rPr lang="es-CO" sz="1700" dirty="0" smtClean="0"/>
              <a:t>Propuesta </a:t>
            </a:r>
            <a:r>
              <a:rPr lang="es-CO" sz="1700" dirty="0"/>
              <a:t>de </a:t>
            </a:r>
            <a:r>
              <a:rPr lang="es-CO" sz="1700" dirty="0">
                <a:solidFill>
                  <a:srgbClr val="FF0000"/>
                </a:solidFill>
              </a:rPr>
              <a:t>Simultaneidad para la Elaboración del Plan Básico de Ordenamiento </a:t>
            </a:r>
            <a:r>
              <a:rPr lang="es-CO" sz="1700" dirty="0"/>
              <a:t>Territorial Local y Subregional realizada en 1997. </a:t>
            </a:r>
            <a:endParaRPr lang="es-ES" sz="1700" dirty="0"/>
          </a:p>
          <a:p>
            <a:pPr marL="651510" indent="-285750" algn="just">
              <a:spcBef>
                <a:spcPts val="0"/>
              </a:spcBef>
            </a:pPr>
            <a:endParaRPr lang="es-ES" sz="1700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sz="4200" b="1" dirty="0" smtClean="0">
                <a:solidFill>
                  <a:schemeClr val="accent2"/>
                </a:solidFill>
              </a:rPr>
              <a:t>Planes y estudios formulados</a:t>
            </a:r>
            <a:endParaRPr lang="es-ES" sz="4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sz="4200" b="1" dirty="0" smtClean="0">
                <a:solidFill>
                  <a:schemeClr val="accent2"/>
                </a:solidFill>
              </a:rPr>
              <a:t>Planes y estudios formulados</a:t>
            </a:r>
            <a:endParaRPr lang="es-ES" sz="4200" b="1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0" cy="5112568"/>
          </a:xfrm>
        </p:spPr>
        <p:txBody>
          <a:bodyPr>
            <a:noAutofit/>
          </a:bodyPr>
          <a:lstStyle/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r>
              <a:rPr lang="es-CO" sz="1800" dirty="0"/>
              <a:t>El Plan estratégico de Antioquia-</a:t>
            </a:r>
            <a:r>
              <a:rPr lang="es-CO" sz="1800" b="1" dirty="0">
                <a:solidFill>
                  <a:srgbClr val="FF0000"/>
                </a:solidFill>
              </a:rPr>
              <a:t>PLANEA</a:t>
            </a:r>
            <a:r>
              <a:rPr lang="es-CO" sz="1800" dirty="0"/>
              <a:t> formulado en el año 1998 con visión al 2020. </a:t>
            </a:r>
            <a:endParaRPr lang="es-CO" sz="1800" dirty="0" smtClean="0"/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endParaRPr lang="es-ES" sz="1800" dirty="0"/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r>
              <a:rPr lang="es-ES" sz="1800" dirty="0"/>
              <a:t>El Plan Estratégico para un Pacto Social por el Desarrollo del Oriente Antioqueño-</a:t>
            </a:r>
            <a:r>
              <a:rPr lang="es-ES" sz="1800" b="1" dirty="0">
                <a:solidFill>
                  <a:srgbClr val="FF0000"/>
                </a:solidFill>
              </a:rPr>
              <a:t>PLANEO</a:t>
            </a:r>
            <a:r>
              <a:rPr lang="es-ES" sz="1800" dirty="0"/>
              <a:t> formulado a mediados del 2009 con una visión al 2023</a:t>
            </a:r>
            <a:r>
              <a:rPr lang="es-ES" sz="1800" dirty="0" smtClean="0"/>
              <a:t>.</a:t>
            </a:r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endParaRPr lang="es-ES" sz="1800" dirty="0"/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r>
              <a:rPr lang="es-ES" sz="1800" dirty="0"/>
              <a:t>El Plan Regional de Competitividad (2010), con una visión estratégica al 2020. </a:t>
            </a:r>
            <a:r>
              <a:rPr lang="es-CO" sz="1800" dirty="0"/>
              <a:t>Iniciativas subregionales de competitividad para Oriente Antioqueño (2010</a:t>
            </a:r>
            <a:r>
              <a:rPr lang="es-CO" sz="1800" dirty="0" smtClean="0"/>
              <a:t>).</a:t>
            </a:r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endParaRPr lang="es-ES" sz="1800" dirty="0"/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r>
              <a:rPr lang="es-ES" sz="1800" dirty="0"/>
              <a:t>Las </a:t>
            </a:r>
            <a:r>
              <a:rPr lang="es-CO" sz="1800" dirty="0"/>
              <a:t>Directrices para el ordenamiento territorial de la región del Altiplano del Oriente </a:t>
            </a:r>
            <a:r>
              <a:rPr lang="es-CO" sz="1800" dirty="0" smtClean="0"/>
              <a:t>Antioqueño.</a:t>
            </a:r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endParaRPr lang="es-CO" sz="1800" dirty="0"/>
          </a:p>
          <a:p>
            <a:pPr marL="180000" indent="0" algn="just" defTabSz="0">
              <a:lnSpc>
                <a:spcPct val="120000"/>
              </a:lnSpc>
              <a:spcBef>
                <a:spcPts val="0"/>
              </a:spcBef>
            </a:pPr>
            <a:r>
              <a:rPr lang="es-CO" sz="1800" b="1" dirty="0">
                <a:solidFill>
                  <a:srgbClr val="FF0000"/>
                </a:solidFill>
              </a:rPr>
              <a:t>Tres Valles: </a:t>
            </a:r>
            <a:r>
              <a:rPr lang="es-CO" sz="1800" dirty="0"/>
              <a:t>el territorio de la economía Una estrategia de ordenamiento económico-territorial para los valles de Aburrá, Occidente Cercano y San Nicolás en Antioquia (2012).</a:t>
            </a:r>
            <a:endParaRPr lang="es-ES" sz="1800" dirty="0"/>
          </a:p>
          <a:p>
            <a:pPr marL="180000" indent="0">
              <a:lnSpc>
                <a:spcPct val="120000"/>
              </a:lnSpc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2408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15480"/>
            <a:ext cx="8476456" cy="483182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1650" dirty="0" smtClean="0"/>
              <a:t>Comité </a:t>
            </a:r>
            <a:r>
              <a:rPr lang="es-CO" sz="1650" dirty="0"/>
              <a:t>cívico de plan metropolitano (1974). </a:t>
            </a:r>
            <a:endParaRPr lang="es-CO" sz="1650" dirty="0" smtClean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1650" dirty="0" smtClean="0"/>
              <a:t>Movimiento </a:t>
            </a:r>
            <a:r>
              <a:rPr lang="es-CO" sz="1650" dirty="0"/>
              <a:t>en defensa de la sociedad anónima y el patrimonio industrial Antioqueño (1978). Inicialmente se le conoció como Sindicato Antioqueño, hoy </a:t>
            </a:r>
            <a:r>
              <a:rPr lang="es-CO" sz="1650" b="1" dirty="0">
                <a:solidFill>
                  <a:srgbClr val="FF0000"/>
                </a:solidFill>
              </a:rPr>
              <a:t>Grupo Empresarial Antioqueño</a:t>
            </a:r>
            <a:r>
              <a:rPr lang="es-CO" sz="1650" dirty="0"/>
              <a:t>. Las empresas pilares de este conglomerado son: Argos, Suramericana y Nacional de </a:t>
            </a:r>
            <a:r>
              <a:rPr lang="es-CO" sz="1650" dirty="0" smtClean="0"/>
              <a:t>chocolates, han </a:t>
            </a:r>
            <a:r>
              <a:rPr lang="es-CO" sz="1650" dirty="0"/>
              <a:t>impulsado escenarios desde dónde proyecta el desarrollo competitivo de la subregión</a:t>
            </a:r>
            <a:r>
              <a:rPr lang="es-CO" sz="1650" dirty="0" smtClean="0"/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ES" sz="1650" dirty="0" smtClean="0"/>
              <a:t>Comité </a:t>
            </a:r>
            <a:r>
              <a:rPr lang="es-ES" sz="1650" dirty="0"/>
              <a:t>de asentamientos </a:t>
            </a:r>
            <a:r>
              <a:rPr lang="es-ES" sz="1650" b="1" dirty="0">
                <a:solidFill>
                  <a:srgbClr val="FF0000"/>
                </a:solidFill>
              </a:rPr>
              <a:t>industriales-DIRECCIÓN DE DESARROLLO DEL ORIENTE </a:t>
            </a:r>
            <a:r>
              <a:rPr lang="es-ES" sz="1650" b="1" dirty="0" smtClean="0">
                <a:solidFill>
                  <a:srgbClr val="FF0000"/>
                </a:solidFill>
              </a:rPr>
              <a:t>CERCANO</a:t>
            </a:r>
            <a:r>
              <a:rPr lang="es-ES" sz="1650" dirty="0" smtClean="0"/>
              <a:t> del Departamento Administrativo de Planeación (Años 80).</a:t>
            </a:r>
            <a:endParaRPr lang="es-ES" sz="165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1650" dirty="0" smtClean="0"/>
              <a:t>Área </a:t>
            </a:r>
            <a:r>
              <a:rPr lang="es-CO" sz="1650" dirty="0"/>
              <a:t>Metropolitana del Valle de Aburra, creada en 1980.</a:t>
            </a:r>
            <a:endParaRPr lang="es-ES" sz="1650" dirty="0"/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1650" dirty="0"/>
              <a:t>La Corporación Autónoma Regional de las Cuencas de los Ríos Negro y </a:t>
            </a:r>
            <a:r>
              <a:rPr lang="es-CO" sz="1650" dirty="0" err="1"/>
              <a:t>Nare-</a:t>
            </a:r>
            <a:r>
              <a:rPr lang="es-CO" sz="1650" b="1" dirty="0" err="1">
                <a:solidFill>
                  <a:srgbClr val="FF0000"/>
                </a:solidFill>
              </a:rPr>
              <a:t>Cornare</a:t>
            </a:r>
            <a:r>
              <a:rPr lang="es-CO" sz="1650" dirty="0"/>
              <a:t>, </a:t>
            </a:r>
            <a:r>
              <a:rPr lang="es-CO" sz="1650" dirty="0" smtClean="0"/>
              <a:t>(1983).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</a:pPr>
            <a:r>
              <a:rPr lang="es-CO" sz="1650" dirty="0" smtClean="0"/>
              <a:t>La </a:t>
            </a:r>
            <a:r>
              <a:rPr lang="es-CO" sz="1650" dirty="0"/>
              <a:t>Corporación Empresarial del Oriente Antioqueño</a:t>
            </a:r>
            <a:r>
              <a:rPr lang="es-CO" sz="1650" b="1" dirty="0">
                <a:solidFill>
                  <a:srgbClr val="FF0000"/>
                </a:solidFill>
              </a:rPr>
              <a:t>-CEO</a:t>
            </a:r>
            <a:r>
              <a:rPr lang="es-CO" sz="1650" dirty="0"/>
              <a:t> </a:t>
            </a:r>
            <a:r>
              <a:rPr lang="es-CO" sz="1650" dirty="0" smtClean="0"/>
              <a:t>(1984). New </a:t>
            </a:r>
            <a:r>
              <a:rPr lang="es-CO" sz="1650" dirty="0" err="1"/>
              <a:t>Stetic</a:t>
            </a:r>
            <a:r>
              <a:rPr lang="es-CO" sz="1650" dirty="0"/>
              <a:t>, Papeles suaves de Colombia, </a:t>
            </a:r>
            <a:r>
              <a:rPr lang="es-CO" sz="1650" dirty="0" err="1"/>
              <a:t>Riotex</a:t>
            </a:r>
            <a:r>
              <a:rPr lang="es-CO" sz="1650" dirty="0"/>
              <a:t> s.a., </a:t>
            </a:r>
            <a:r>
              <a:rPr lang="es-CO" sz="1650" dirty="0" err="1"/>
              <a:t>Fabricato</a:t>
            </a:r>
            <a:r>
              <a:rPr lang="es-CO" sz="1650" dirty="0"/>
              <a:t>, </a:t>
            </a:r>
            <a:r>
              <a:rPr lang="es-CO" sz="1650" dirty="0" err="1"/>
              <a:t>Fatelares</a:t>
            </a:r>
            <a:r>
              <a:rPr lang="es-CO" sz="1650" dirty="0"/>
              <a:t>, andina de transformadores, laboratorios </a:t>
            </a:r>
            <a:r>
              <a:rPr lang="es-CO" sz="1650" dirty="0" err="1"/>
              <a:t>griffith</a:t>
            </a:r>
            <a:r>
              <a:rPr lang="es-CO" sz="1650" dirty="0"/>
              <a:t> de </a:t>
            </a:r>
            <a:r>
              <a:rPr lang="es-CO" sz="1650" dirty="0" err="1"/>
              <a:t>colombia</a:t>
            </a:r>
            <a:r>
              <a:rPr lang="es-CO" sz="1650" dirty="0"/>
              <a:t>, </a:t>
            </a:r>
            <a:r>
              <a:rPr lang="es-CO" sz="1650" dirty="0" err="1"/>
              <a:t>imusa</a:t>
            </a:r>
            <a:r>
              <a:rPr lang="es-CO" sz="1650" dirty="0"/>
              <a:t> s.a., </a:t>
            </a:r>
            <a:r>
              <a:rPr lang="es-CO" sz="1650" dirty="0" err="1"/>
              <a:t>Agafano</a:t>
            </a:r>
            <a:r>
              <a:rPr lang="es-CO" sz="1650" dirty="0"/>
              <a:t>, fosfatos de Antioquia, Textiles Rionegro, </a:t>
            </a:r>
            <a:r>
              <a:rPr lang="es-CO" sz="1650" dirty="0" err="1"/>
              <a:t>Coltejer</a:t>
            </a:r>
            <a:r>
              <a:rPr lang="es-CO" sz="1650" dirty="0"/>
              <a:t>, Compañía nacional de chocolates, </a:t>
            </a:r>
            <a:r>
              <a:rPr lang="es-CO" sz="1650" dirty="0" err="1"/>
              <a:t>Arclad</a:t>
            </a:r>
            <a:r>
              <a:rPr lang="es-CO" sz="1650" dirty="0"/>
              <a:t> s.a., </a:t>
            </a:r>
            <a:r>
              <a:rPr lang="es-CO" sz="1650" dirty="0" err="1"/>
              <a:t>Impac</a:t>
            </a:r>
            <a:r>
              <a:rPr lang="es-CO" sz="1650" dirty="0"/>
              <a:t>, </a:t>
            </a:r>
            <a:r>
              <a:rPr lang="es-CO" sz="1650" dirty="0" err="1" smtClean="0"/>
              <a:t>Postobón</a:t>
            </a:r>
            <a:r>
              <a:rPr lang="es-CO" sz="165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CO" sz="165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ES" sz="165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11560" y="548680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 smtClean="0">
                <a:solidFill>
                  <a:schemeClr val="accent2"/>
                </a:solidFill>
              </a:rPr>
              <a:t>Actores claves en la (localización)</a:t>
            </a:r>
            <a:endParaRPr lang="es-CO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3014</TotalTime>
  <Words>1321</Words>
  <Application>Microsoft Office PowerPoint</Application>
  <PresentationFormat>Presentación en pantalla (4:3)</PresentationFormat>
  <Paragraphs>102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Urbano</vt:lpstr>
      <vt:lpstr>TRANSFORMACIONES TERRITORIALES EN EL ORIENTE ANTIOQUEÑO A PARTIR DE LA (RE) LOCALIZACIÓN DE LA INDUSTRIA MANUFACTURERA. PERIODO 1990-2016</vt:lpstr>
      <vt:lpstr>El Oriente Antioqueño…..</vt:lpstr>
      <vt:lpstr>El proceso de (re)localización industrial (Desconcentración-concentrada)</vt:lpstr>
      <vt:lpstr>(Re)localización de la industria y formación espacial de recortes</vt:lpstr>
      <vt:lpstr>Presentación de PowerPoint</vt:lpstr>
      <vt:lpstr>Presentación de PowerPoint</vt:lpstr>
      <vt:lpstr>Planes y estudios formulados</vt:lpstr>
      <vt:lpstr>Planes y estudios formulados</vt:lpstr>
      <vt:lpstr>Presentación de PowerPoint</vt:lpstr>
      <vt:lpstr>Presentación de PowerPoint</vt:lpstr>
      <vt:lpstr>Perspectiva teórica </vt:lpstr>
      <vt:lpstr>Presentación de PowerPoint</vt:lpstr>
      <vt:lpstr>¿Cómo se puede interpretar lo que acontece?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Aportes para el debate sobre el modelo de ciudad</dc:title>
  <dc:creator>WinuE</dc:creator>
  <cp:lastModifiedBy>USUARIO</cp:lastModifiedBy>
  <cp:revision>674</cp:revision>
  <dcterms:created xsi:type="dcterms:W3CDTF">2013-12-17T03:15:15Z</dcterms:created>
  <dcterms:modified xsi:type="dcterms:W3CDTF">2018-09-27T00:33:06Z</dcterms:modified>
</cp:coreProperties>
</file>