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9" r:id="rId3"/>
    <p:sldId id="268" r:id="rId4"/>
    <p:sldId id="259" r:id="rId5"/>
    <p:sldId id="261" r:id="rId6"/>
    <p:sldId id="262" r:id="rId7"/>
    <p:sldId id="263" r:id="rId8"/>
    <p:sldId id="265" r:id="rId9"/>
    <p:sldId id="270" r:id="rId10"/>
    <p:sldId id="292" r:id="rId11"/>
    <p:sldId id="272" r:id="rId12"/>
    <p:sldId id="275" r:id="rId13"/>
    <p:sldId id="293" r:id="rId14"/>
    <p:sldId id="294" r:id="rId15"/>
    <p:sldId id="295" r:id="rId16"/>
    <p:sldId id="266" r:id="rId17"/>
    <p:sldId id="276" r:id="rId18"/>
    <p:sldId id="290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2C3E-6EF6-4E12-B801-814EA073DC59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45717-2683-49B4-9EA6-A5B22AB453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15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A91E6-E79A-4049-85D7-AB6D7E90C91B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AB45D-467A-45EC-824B-0578340F57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43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B45D-467A-45EC-824B-0578340F5767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76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5"/>
            <a:ext cx="762000" cy="365125"/>
          </a:xfrm>
        </p:spPr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3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3" y="2998766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6D3C30-A852-497F-AEAE-DCEE15B9CD57}" type="datetimeFigureOut">
              <a:rPr lang="es-CO" smtClean="0"/>
              <a:t>27/09/2018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9002C-51C6-4478-BB01-B2CEEEFE2108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35563" y="0"/>
            <a:ext cx="7833803" cy="2808312"/>
          </a:xfrm>
        </p:spPr>
        <p:txBody>
          <a:bodyPr>
            <a:noAutofit/>
          </a:bodyPr>
          <a:lstStyle/>
          <a:p>
            <a:pPr algn="ctr"/>
            <a:r>
              <a:rPr lang="es-CO" sz="2000" b="0" dirty="0" smtClean="0">
                <a:solidFill>
                  <a:srgbClr val="FFFFFF"/>
                </a:solidFill>
              </a:rPr>
              <a:t/>
            </a:r>
            <a:br>
              <a:rPr lang="es-CO" sz="2000" b="0" dirty="0" smtClean="0">
                <a:solidFill>
                  <a:srgbClr val="FFFFFF"/>
                </a:solidFill>
              </a:rPr>
            </a:br>
            <a:r>
              <a:rPr lang="es-CO" sz="2000" b="0" dirty="0" smtClean="0">
                <a:solidFill>
                  <a:srgbClr val="FFFFFF"/>
                </a:solidFill>
              </a:rPr>
              <a:t>Prácticas de gestión urbana de las diversidades sexuales e identidades de géneros en contextos de discriminación, desde las y los actores transgeneros en la ciudad de Bogotá</a:t>
            </a:r>
            <a:br>
              <a:rPr lang="es-CO" sz="2000" b="0" dirty="0" smtClean="0">
                <a:solidFill>
                  <a:srgbClr val="FFFFFF"/>
                </a:solidFill>
              </a:rPr>
            </a:br>
            <a:r>
              <a:rPr lang="es-CO" sz="2000" b="0" dirty="0">
                <a:solidFill>
                  <a:srgbClr val="FFFFFF"/>
                </a:solidFill>
              </a:rPr>
              <a:t/>
            </a:r>
            <a:br>
              <a:rPr lang="es-CO" sz="2000" b="0" dirty="0">
                <a:solidFill>
                  <a:srgbClr val="FFFFFF"/>
                </a:solidFill>
              </a:rPr>
            </a:br>
            <a:r>
              <a:rPr lang="es-CO" sz="2000" b="0" dirty="0" smtClean="0">
                <a:solidFill>
                  <a:srgbClr val="FFFFFF"/>
                </a:solidFill>
              </a:rPr>
              <a:t/>
            </a:r>
            <a:br>
              <a:rPr lang="es-CO" sz="2000" b="0" dirty="0" smtClean="0">
                <a:solidFill>
                  <a:srgbClr val="FFFFFF"/>
                </a:solidFill>
              </a:rPr>
            </a:br>
            <a:r>
              <a:rPr lang="es-CO" sz="1600" b="0" dirty="0" smtClean="0">
                <a:solidFill>
                  <a:srgbClr val="FFFFFF"/>
                </a:solidFill>
              </a:rPr>
              <a:t/>
            </a:r>
            <a:br>
              <a:rPr lang="es-CO" sz="1600" b="0" dirty="0" smtClean="0">
                <a:solidFill>
                  <a:srgbClr val="FFFFFF"/>
                </a:solidFill>
              </a:rPr>
            </a:br>
            <a:r>
              <a:rPr lang="es-CO" sz="2800" b="0" dirty="0" smtClean="0">
                <a:solidFill>
                  <a:srgbClr val="FFFFFF"/>
                </a:solidFill>
              </a:rPr>
              <a:t/>
            </a:r>
            <a:br>
              <a:rPr lang="es-CO" sz="2800" b="0" dirty="0" smtClean="0">
                <a:solidFill>
                  <a:srgbClr val="FFFFFF"/>
                </a:solidFill>
              </a:rPr>
            </a:br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2"/>
          </p:nvPr>
        </p:nvSpPr>
        <p:spPr>
          <a:xfrm>
            <a:off x="0" y="1376772"/>
            <a:ext cx="3803915" cy="4428492"/>
          </a:xfrm>
        </p:spPr>
        <p:txBody>
          <a:bodyPr>
            <a:normAutofit/>
          </a:bodyPr>
          <a:lstStyle/>
          <a:p>
            <a:pPr algn="ctr"/>
            <a:endParaRPr lang="es-CO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endParaRPr lang="es-CO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Bertha\Desktop\Tesi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1317870"/>
            <a:ext cx="5756495" cy="480146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0" y="5657671"/>
            <a:ext cx="9497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Bertha 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Neris </a:t>
            </a:r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Sánchez</a:t>
            </a:r>
          </a:p>
          <a:p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Mesa No. 2: Territorio y cultura</a:t>
            </a:r>
            <a:endParaRPr lang="es-CO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XIII Seminario Internacional de Investigación Urbana y </a:t>
            </a:r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regional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65715" y="80628"/>
            <a:ext cx="5722776" cy="1134126"/>
          </a:xfrm>
        </p:spPr>
        <p:txBody>
          <a:bodyPr>
            <a:noAutofit/>
          </a:bodyPr>
          <a:lstStyle/>
          <a:p>
            <a:pPr algn="ctr"/>
            <a:r>
              <a:rPr lang="es-CO" sz="2000" b="0" dirty="0">
                <a:solidFill>
                  <a:schemeClr val="tx1"/>
                </a:solidFill>
              </a:rPr>
              <a:t>Interpretación de las apuestas y acciones de la política pública LGBT de Bogotá, desde las y los actores transgeneros</a:t>
            </a:r>
            <a:r>
              <a:rPr lang="es-CO" sz="1600" dirty="0">
                <a:solidFill>
                  <a:schemeClr val="tx1"/>
                </a:solidFill>
              </a:rPr>
              <a:t/>
            </a:r>
            <a:br>
              <a:rPr lang="es-CO" sz="1600" dirty="0">
                <a:solidFill>
                  <a:schemeClr val="tx1"/>
                </a:solidFill>
              </a:rPr>
            </a:b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188640"/>
            <a:ext cx="3899925" cy="5508612"/>
          </a:xfrm>
        </p:spPr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067944" y="1988840"/>
            <a:ext cx="4800533" cy="4212468"/>
          </a:xfrm>
        </p:spPr>
        <p:txBody>
          <a:bodyPr>
            <a:normAutofit/>
          </a:bodyPr>
          <a:lstStyle/>
          <a:p>
            <a:r>
              <a:rPr lang="es-CO" sz="1800" dirty="0">
                <a:latin typeface="+mj-lt"/>
              </a:rPr>
              <a:t>ha facilitado procesos que se han venido gestando en el  Distrito Capital, como la contratación de algunas personas trans en la administración de la </a:t>
            </a:r>
            <a:r>
              <a:rPr lang="es-CO" sz="1800" dirty="0" smtClean="0">
                <a:latin typeface="+mj-lt"/>
              </a:rPr>
              <a:t>ciudad</a:t>
            </a:r>
          </a:p>
          <a:p>
            <a:endParaRPr lang="es-CO" sz="1800" dirty="0">
              <a:latin typeface="+mj-lt"/>
            </a:endParaRPr>
          </a:p>
          <a:p>
            <a:r>
              <a:rPr lang="es-CO" sz="1800" dirty="0">
                <a:latin typeface="+mj-lt"/>
              </a:rPr>
              <a:t>las apuestas y acciones de la Política Pública LGBT en Bogotá no logra llegar a sus realidades – Enfoque diferencial-barreras de acceso- </a:t>
            </a:r>
            <a:r>
              <a:rPr lang="es-CO" sz="1800" dirty="0" smtClean="0">
                <a:latin typeface="+mj-lt"/>
              </a:rPr>
              <a:t>corrupción</a:t>
            </a:r>
          </a:p>
          <a:p>
            <a:endParaRPr lang="es-CO" sz="1800" dirty="0">
              <a:latin typeface="+mj-lt"/>
              <a:cs typeface="Arial" pitchFamily="34" charset="0"/>
              <a:sym typeface="Symbol"/>
            </a:endParaRPr>
          </a:p>
          <a:p>
            <a:r>
              <a:rPr lang="es-CO" sz="1800" dirty="0">
                <a:latin typeface="+mj-lt"/>
                <a:cs typeface="Arial" pitchFamily="34" charset="0"/>
                <a:sym typeface="Symbol"/>
              </a:rPr>
              <a:t>B</a:t>
            </a:r>
            <a:r>
              <a:rPr lang="es-CO" sz="1800" dirty="0">
                <a:latin typeface="+mj-lt"/>
                <a:cs typeface="Arial" pitchFamily="34" charset="0"/>
              </a:rPr>
              <a:t>arreras de acceso: desde las mismas instituciones y sus funcionarios, dinámicas jurídicas y legales de un Estado que no les </a:t>
            </a:r>
            <a:r>
              <a:rPr lang="es-CO" sz="1800" dirty="0" smtClean="0">
                <a:latin typeface="+mj-lt"/>
                <a:cs typeface="Arial" pitchFamily="34" charset="0"/>
              </a:rPr>
              <a:t>reconoce</a:t>
            </a:r>
          </a:p>
          <a:p>
            <a:endParaRPr lang="es-CO" sz="1800" dirty="0">
              <a:latin typeface="+mj-lt"/>
              <a:cs typeface="Arial" pitchFamily="34" charset="0"/>
            </a:endParaRPr>
          </a:p>
          <a:p>
            <a:endParaRPr lang="es-CO" sz="1800" dirty="0" smtClean="0">
              <a:latin typeface="+mj-lt"/>
              <a:cs typeface="Arial" pitchFamily="34" charset="0"/>
            </a:endParaRPr>
          </a:p>
          <a:p>
            <a:endParaRPr lang="es-CO" dirty="0">
              <a:cs typeface="Arial" pitchFamily="34" charset="0"/>
            </a:endParaRPr>
          </a:p>
          <a:p>
            <a:endParaRPr lang="es-CO" dirty="0">
              <a:cs typeface="Arial" pitchFamily="34" charset="0"/>
              <a:sym typeface="Symbol"/>
            </a:endParaRPr>
          </a:p>
          <a:p>
            <a:endParaRPr lang="es-CO" dirty="0"/>
          </a:p>
        </p:txBody>
      </p:sp>
      <p:pic>
        <p:nvPicPr>
          <p:cNvPr id="1026" name="Picture 2" descr="C:\Users\Bertha\Desktop\TESIS FINAL BERTHA\Tes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8" y="899886"/>
            <a:ext cx="2580317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9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3541" y="23247"/>
            <a:ext cx="852094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latin typeface="+mj-lt"/>
              </a:rPr>
              <a:t>Panorama de realidades de las personas transgeneros en </a:t>
            </a:r>
            <a:r>
              <a:rPr lang="es-CO" sz="2000" b="1" dirty="0" smtClean="0">
                <a:latin typeface="+mj-lt"/>
              </a:rPr>
              <a:t>Bogotá</a:t>
            </a:r>
          </a:p>
          <a:p>
            <a:endParaRPr lang="es-CO" dirty="0" smtClean="0">
              <a:latin typeface="+mj-lt"/>
            </a:endParaRPr>
          </a:p>
          <a:p>
            <a:endParaRPr lang="es-CO" dirty="0">
              <a:latin typeface="+mj-lt"/>
            </a:endParaRPr>
          </a:p>
          <a:p>
            <a:r>
              <a:rPr lang="es-CO" b="1" dirty="0">
                <a:latin typeface="+mj-lt"/>
              </a:rPr>
              <a:t>Discriminación: “nos consideran no humanos, los humanos nos </a:t>
            </a:r>
            <a:r>
              <a:rPr lang="es-CO" b="1" dirty="0" smtClean="0">
                <a:latin typeface="+mj-lt"/>
              </a:rPr>
              <a:t>deshumanizaron</a:t>
            </a:r>
          </a:p>
          <a:p>
            <a:endParaRPr lang="es-CO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dirty="0" smtClean="0">
                <a:latin typeface="+mj-lt"/>
              </a:rPr>
              <a:t>La </a:t>
            </a:r>
            <a:r>
              <a:rPr lang="es-CO" dirty="0">
                <a:latin typeface="+mj-lt"/>
              </a:rPr>
              <a:t>familia es el primer territorio </a:t>
            </a:r>
            <a:r>
              <a:rPr lang="es-CO" dirty="0" smtClean="0">
                <a:latin typeface="+mj-lt"/>
              </a:rPr>
              <a:t>hostil</a:t>
            </a:r>
          </a:p>
          <a:p>
            <a:pPr marL="285750" indent="-285750">
              <a:buFontTx/>
              <a:buChar char="-"/>
            </a:pPr>
            <a:r>
              <a:rPr lang="es-CO" dirty="0" smtClean="0">
                <a:latin typeface="+mj-lt"/>
              </a:rPr>
              <a:t>Desplazamientos forzados</a:t>
            </a:r>
          </a:p>
          <a:p>
            <a:pPr marL="285750" indent="-285750">
              <a:buFontTx/>
              <a:buChar char="-"/>
            </a:pPr>
            <a:r>
              <a:rPr lang="es-CO" dirty="0" smtClean="0">
                <a:latin typeface="+mj-lt"/>
              </a:rPr>
              <a:t>Laboral </a:t>
            </a:r>
            <a:endParaRPr lang="es-CO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dirty="0" smtClean="0">
                <a:latin typeface="+mj-lt"/>
              </a:rPr>
              <a:t>Educación</a:t>
            </a:r>
            <a:endParaRPr lang="es-CO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dirty="0" smtClean="0">
                <a:latin typeface="+mj-lt"/>
              </a:rPr>
              <a:t>Salud-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Salud </a:t>
            </a:r>
            <a:r>
              <a:rPr lang="es-CO" dirty="0"/>
              <a:t>sexual y </a:t>
            </a:r>
            <a:r>
              <a:rPr lang="es-CO" dirty="0" smtClean="0"/>
              <a:t>reproductiva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Ambiental</a:t>
            </a:r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smtClean="0"/>
              <a:t>Transporte</a:t>
            </a:r>
            <a:r>
              <a:rPr lang="es-CO" dirty="0"/>
              <a:t>, espacio </a:t>
            </a:r>
            <a:r>
              <a:rPr lang="es-CO" dirty="0" smtClean="0"/>
              <a:t>público</a:t>
            </a:r>
            <a:endParaRPr lang="es-CO" dirty="0"/>
          </a:p>
          <a:p>
            <a:pPr algn="just"/>
            <a:r>
              <a:rPr lang="es-CO" dirty="0"/>
              <a:t> </a:t>
            </a:r>
            <a:r>
              <a:rPr lang="es-CO" dirty="0" smtClean="0"/>
              <a:t>     Baño </a:t>
            </a:r>
            <a:endParaRPr lang="es-CO" dirty="0"/>
          </a:p>
          <a:p>
            <a:pPr algn="just"/>
            <a:r>
              <a:rPr lang="es-CO" dirty="0"/>
              <a:t>-</a:t>
            </a:r>
            <a:r>
              <a:rPr lang="es-CO" dirty="0" smtClean="0"/>
              <a:t>Vivienda</a:t>
            </a:r>
            <a:endParaRPr lang="es-CO" dirty="0"/>
          </a:p>
          <a:p>
            <a:pPr algn="just"/>
            <a:r>
              <a:rPr lang="es-CO" dirty="0" smtClean="0"/>
              <a:t>- Participación</a:t>
            </a: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 smtClean="0"/>
              <a:t>Transcurrir </a:t>
            </a:r>
            <a:r>
              <a:rPr lang="es-CO" dirty="0"/>
              <a:t>vital-esperanza de </a:t>
            </a:r>
            <a:r>
              <a:rPr lang="es-CO" dirty="0" smtClean="0"/>
              <a:t>vida</a:t>
            </a:r>
          </a:p>
          <a:p>
            <a:pPr marL="285750" indent="-285750" algn="just">
              <a:buFontTx/>
              <a:buChar char="-"/>
            </a:pPr>
            <a:endParaRPr lang="es-CO" dirty="0" smtClean="0"/>
          </a:p>
          <a:p>
            <a:pPr algn="ctr"/>
            <a:r>
              <a:rPr lang="es-CO" sz="1600" dirty="0" smtClean="0">
                <a:latin typeface="+mj-lt"/>
              </a:rPr>
              <a:t>	Yo </a:t>
            </a:r>
            <a:r>
              <a:rPr lang="es-CO" sz="1600" dirty="0">
                <a:latin typeface="+mj-lt"/>
              </a:rPr>
              <a:t>ahorita me </a:t>
            </a:r>
            <a:r>
              <a:rPr lang="es-CO" sz="1600" dirty="0" smtClean="0">
                <a:latin typeface="+mj-lt"/>
              </a:rPr>
              <a:t>asombro. </a:t>
            </a:r>
            <a:r>
              <a:rPr lang="es-CO" sz="1600" dirty="0">
                <a:latin typeface="+mj-lt"/>
              </a:rPr>
              <a:t>y</a:t>
            </a:r>
            <a:r>
              <a:rPr lang="es-CO" sz="1600" dirty="0" smtClean="0">
                <a:latin typeface="+mj-lt"/>
              </a:rPr>
              <a:t>o </a:t>
            </a:r>
            <a:r>
              <a:rPr lang="es-CO" sz="1600" dirty="0">
                <a:latin typeface="+mj-lt"/>
              </a:rPr>
              <a:t>tengo 31 </a:t>
            </a:r>
            <a:r>
              <a:rPr lang="es-CO" sz="1600" dirty="0" smtClean="0">
                <a:latin typeface="+mj-lt"/>
              </a:rPr>
              <a:t>años, </a:t>
            </a:r>
            <a:r>
              <a:rPr lang="es-CO" sz="1600" dirty="0">
                <a:latin typeface="+mj-lt"/>
              </a:rPr>
              <a:t>pero estoy joven </a:t>
            </a:r>
            <a:r>
              <a:rPr lang="es-CO" sz="1600" dirty="0" smtClean="0">
                <a:latin typeface="+mj-lt"/>
              </a:rPr>
              <a:t>, </a:t>
            </a:r>
            <a:r>
              <a:rPr lang="es-CO" sz="1600" dirty="0">
                <a:latin typeface="+mj-lt"/>
              </a:rPr>
              <a:t>pero a veces mi cuerpo no esta </a:t>
            </a:r>
            <a:r>
              <a:rPr lang="es-CO" sz="1600" dirty="0" smtClean="0">
                <a:latin typeface="+mj-lt"/>
              </a:rPr>
              <a:t>joven, </a:t>
            </a:r>
            <a:r>
              <a:rPr lang="es-CO" sz="1600" dirty="0">
                <a:latin typeface="+mj-lt"/>
              </a:rPr>
              <a:t>no porque tenga </a:t>
            </a:r>
            <a:r>
              <a:rPr lang="es-CO" sz="1600" dirty="0" smtClean="0">
                <a:latin typeface="+mj-lt"/>
              </a:rPr>
              <a:t>una </a:t>
            </a:r>
            <a:r>
              <a:rPr lang="es-CO" sz="1600" dirty="0">
                <a:latin typeface="+mj-lt"/>
              </a:rPr>
              <a:t>enfermedad o porque me aplique </a:t>
            </a:r>
            <a:r>
              <a:rPr lang="es-CO" sz="1600" dirty="0" smtClean="0">
                <a:latin typeface="+mj-lt"/>
              </a:rPr>
              <a:t>hormonas. </a:t>
            </a:r>
            <a:r>
              <a:rPr lang="es-CO" sz="1600" dirty="0" smtClean="0">
                <a:latin typeface="+mj-lt"/>
              </a:rPr>
              <a:t>N</a:t>
            </a:r>
            <a:r>
              <a:rPr lang="es-CO" sz="1600" dirty="0" smtClean="0">
                <a:latin typeface="+mj-lt"/>
              </a:rPr>
              <a:t>o</a:t>
            </a:r>
            <a:r>
              <a:rPr lang="es-CO" sz="1600" dirty="0">
                <a:latin typeface="+mj-lt"/>
              </a:rPr>
              <a:t>.</a:t>
            </a:r>
            <a:r>
              <a:rPr lang="es-CO" sz="1600" dirty="0" smtClean="0">
                <a:latin typeface="+mj-lt"/>
              </a:rPr>
              <a:t>  </a:t>
            </a:r>
            <a:r>
              <a:rPr lang="es-CO" sz="1600" dirty="0">
                <a:latin typeface="+mj-lt"/>
              </a:rPr>
              <a:t>E</a:t>
            </a:r>
            <a:r>
              <a:rPr lang="es-CO" sz="1600" dirty="0" smtClean="0">
                <a:latin typeface="+mj-lt"/>
              </a:rPr>
              <a:t>s </a:t>
            </a:r>
            <a:r>
              <a:rPr lang="es-CO" sz="1600" dirty="0" smtClean="0">
                <a:latin typeface="+mj-lt"/>
              </a:rPr>
              <a:t>	que </a:t>
            </a:r>
            <a:r>
              <a:rPr lang="es-CO" sz="1600" dirty="0">
                <a:latin typeface="+mj-lt"/>
              </a:rPr>
              <a:t>estoy cansado de las violencia que he sufrido, mi </a:t>
            </a:r>
            <a:r>
              <a:rPr lang="es-CO" sz="1600" dirty="0" smtClean="0">
                <a:latin typeface="+mj-lt"/>
              </a:rPr>
              <a:t>cuerpo </a:t>
            </a:r>
            <a:r>
              <a:rPr lang="es-CO" sz="1600" dirty="0">
                <a:latin typeface="+mj-lt"/>
              </a:rPr>
              <a:t>es como si sobreviviera el día a día. Entonces, yo </a:t>
            </a:r>
            <a:r>
              <a:rPr lang="es-CO" sz="1600" dirty="0" smtClean="0">
                <a:latin typeface="+mj-lt"/>
              </a:rPr>
              <a:t>nunca </a:t>
            </a:r>
            <a:r>
              <a:rPr lang="es-CO" sz="1600" dirty="0">
                <a:latin typeface="+mj-lt"/>
              </a:rPr>
              <a:t>me había pensado viejo, hasta ahorita. (Juan </a:t>
            </a:r>
            <a:r>
              <a:rPr lang="es-CO" sz="1600" dirty="0" smtClean="0">
                <a:latin typeface="+mj-lt"/>
              </a:rPr>
              <a:t>Sebastián </a:t>
            </a:r>
            <a:r>
              <a:rPr lang="es-CO" sz="1600" dirty="0">
                <a:latin typeface="+mj-lt"/>
              </a:rPr>
              <a:t>Cifuentes. Hombre </a:t>
            </a:r>
            <a:r>
              <a:rPr lang="es-CO" sz="1600" dirty="0" err="1">
                <a:latin typeface="+mj-lt"/>
              </a:rPr>
              <a:t>trans</a:t>
            </a:r>
            <a:r>
              <a:rPr lang="es-CO" sz="1600" dirty="0" smtClean="0">
                <a:latin typeface="+mj-lt"/>
              </a:rPr>
              <a:t>)</a:t>
            </a:r>
            <a:endParaRPr lang="es-CO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2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58670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latin typeface="+mj-lt"/>
              </a:rPr>
              <a:t>Actores </a:t>
            </a:r>
            <a:r>
              <a:rPr lang="es-CO" sz="2000" b="1" dirty="0">
                <a:latin typeface="+mj-lt"/>
              </a:rPr>
              <a:t>transgeneros y prácticas de </a:t>
            </a:r>
            <a:r>
              <a:rPr lang="es-CO" sz="2000" b="1" dirty="0" smtClean="0">
                <a:latin typeface="+mj-lt"/>
              </a:rPr>
              <a:t>gestión</a:t>
            </a:r>
          </a:p>
          <a:p>
            <a:pPr algn="ctr"/>
            <a:endParaRPr lang="es-CO" b="1" dirty="0" smtClean="0">
              <a:latin typeface="+mj-lt"/>
            </a:endParaRPr>
          </a:p>
          <a:p>
            <a:endParaRPr lang="es-CO" sz="1400" b="1" dirty="0">
              <a:latin typeface="+mj-lt"/>
            </a:endParaRPr>
          </a:p>
          <a:p>
            <a:r>
              <a:rPr lang="es-CO" b="1" dirty="0" smtClean="0">
                <a:latin typeface="+mj-lt"/>
              </a:rPr>
              <a:t>Sobre la gestión?</a:t>
            </a:r>
          </a:p>
          <a:p>
            <a:endParaRPr lang="es-CO" b="1" dirty="0" smtClean="0">
              <a:latin typeface="+mj-lt"/>
            </a:endParaRPr>
          </a:p>
          <a:p>
            <a:pPr algn="just"/>
            <a:r>
              <a:rPr lang="es-CO" dirty="0">
                <a:latin typeface="+mj-lt"/>
              </a:rPr>
              <a:t>Las y los participantes plantean que las personas trans se enfrentan a dos tipos de gestión. Una gestión personal y otra social. </a:t>
            </a:r>
            <a:endParaRPr lang="es-CO" dirty="0" smtClean="0">
              <a:latin typeface="+mj-lt"/>
            </a:endParaRPr>
          </a:p>
          <a:p>
            <a:pPr algn="just"/>
            <a:endParaRPr lang="es-CO" dirty="0">
              <a:latin typeface="+mj-lt"/>
            </a:endParaRPr>
          </a:p>
          <a:p>
            <a:pPr algn="ctr"/>
            <a:endParaRPr lang="es-CO" dirty="0">
              <a:latin typeface="+mj-lt"/>
            </a:endParaRPr>
          </a:p>
          <a:p>
            <a:pPr algn="ctr"/>
            <a:r>
              <a:rPr lang="es-CO" sz="1600" dirty="0" smtClean="0">
                <a:latin typeface="+mj-lt"/>
              </a:rPr>
              <a:t>También </a:t>
            </a:r>
            <a:r>
              <a:rPr lang="es-CO" sz="1600" dirty="0">
                <a:latin typeface="+mj-lt"/>
              </a:rPr>
              <a:t>hay dos cosas en la gestión. Admiro a los chicos </a:t>
            </a:r>
            <a:r>
              <a:rPr lang="es-CO" sz="1600" dirty="0" err="1" smtClean="0">
                <a:latin typeface="+mj-lt"/>
              </a:rPr>
              <a:t>trans</a:t>
            </a:r>
            <a:r>
              <a:rPr lang="es-CO" sz="1600" dirty="0" smtClean="0">
                <a:latin typeface="+mj-lt"/>
              </a:rPr>
              <a:t> </a:t>
            </a:r>
            <a:r>
              <a:rPr lang="es-CO" sz="1600" dirty="0">
                <a:latin typeface="+mj-lt"/>
              </a:rPr>
              <a:t>que han hecho sus vidas solos, </a:t>
            </a:r>
            <a:r>
              <a:rPr lang="es-CO" sz="1600" dirty="0" smtClean="0">
                <a:latin typeface="+mj-lt"/>
              </a:rPr>
              <a:t> </a:t>
            </a:r>
            <a:r>
              <a:rPr lang="es-CO" sz="1600" dirty="0" smtClean="0">
                <a:latin typeface="+mj-lt"/>
              </a:rPr>
              <a:t>o </a:t>
            </a:r>
            <a:r>
              <a:rPr lang="es-CO" sz="1600" dirty="0" smtClean="0">
                <a:latin typeface="+mj-lt"/>
              </a:rPr>
              <a:t>sea </a:t>
            </a:r>
            <a:r>
              <a:rPr lang="es-CO" sz="1600" dirty="0">
                <a:latin typeface="+mj-lt"/>
              </a:rPr>
              <a:t>se han </a:t>
            </a:r>
            <a:r>
              <a:rPr lang="es-CO" sz="1600" dirty="0" smtClean="0">
                <a:latin typeface="+mj-lt"/>
              </a:rPr>
              <a:t>cambiado </a:t>
            </a:r>
            <a:r>
              <a:rPr lang="es-CO" sz="1600" dirty="0">
                <a:latin typeface="+mj-lt"/>
              </a:rPr>
              <a:t>el nombre, se han hecho sus procesos de </a:t>
            </a:r>
            <a:r>
              <a:rPr lang="es-CO" sz="1600" dirty="0" smtClean="0">
                <a:latin typeface="+mj-lt"/>
              </a:rPr>
              <a:t> </a:t>
            </a:r>
            <a:r>
              <a:rPr lang="es-CO" sz="1600" dirty="0" err="1" smtClean="0">
                <a:latin typeface="+mj-lt"/>
              </a:rPr>
              <a:t>hormonización</a:t>
            </a:r>
            <a:r>
              <a:rPr lang="es-CO" sz="1600" dirty="0" smtClean="0">
                <a:latin typeface="+mj-lt"/>
              </a:rPr>
              <a:t> </a:t>
            </a:r>
            <a:r>
              <a:rPr lang="es-CO" sz="1600" dirty="0">
                <a:latin typeface="+mj-lt"/>
              </a:rPr>
              <a:t>solos, sin conocer nada de eso del LGBTI, ni </a:t>
            </a:r>
            <a:r>
              <a:rPr lang="es-CO" sz="1600" dirty="0" smtClean="0">
                <a:latin typeface="+mj-lt"/>
              </a:rPr>
              <a:t>política, </a:t>
            </a:r>
            <a:r>
              <a:rPr lang="es-CO" sz="1600" dirty="0">
                <a:latin typeface="+mj-lt"/>
              </a:rPr>
              <a:t>ni nada de eso. Yo los admiro mucho y he conocido </a:t>
            </a:r>
            <a:r>
              <a:rPr lang="es-CO" sz="1600" dirty="0" smtClean="0">
                <a:latin typeface="+mj-lt"/>
              </a:rPr>
              <a:t>varios </a:t>
            </a:r>
            <a:r>
              <a:rPr lang="es-CO" sz="1600" dirty="0">
                <a:latin typeface="+mj-lt"/>
              </a:rPr>
              <a:t>chicos. Hay otra gestión, yo te podría decir de la </a:t>
            </a:r>
            <a:r>
              <a:rPr lang="es-CO" sz="1600" dirty="0" smtClean="0">
                <a:latin typeface="+mj-lt"/>
              </a:rPr>
              <a:t>gestión </a:t>
            </a:r>
            <a:r>
              <a:rPr lang="es-CO" sz="1600" dirty="0">
                <a:latin typeface="+mj-lt"/>
              </a:rPr>
              <a:t>que yo he hecho, que es social, que ha sido el tocar </a:t>
            </a:r>
            <a:r>
              <a:rPr lang="es-CO" sz="1600" dirty="0" smtClean="0">
                <a:latin typeface="+mj-lt"/>
              </a:rPr>
              <a:t>puertas</a:t>
            </a:r>
            <a:r>
              <a:rPr lang="es-CO" sz="1600" dirty="0">
                <a:latin typeface="+mj-lt"/>
              </a:rPr>
              <a:t>, el incidir en escenarios políticos, locales, </a:t>
            </a:r>
            <a:r>
              <a:rPr lang="es-CO" sz="1600" dirty="0" smtClean="0">
                <a:latin typeface="+mj-lt"/>
              </a:rPr>
              <a:t>educativos</a:t>
            </a:r>
            <a:r>
              <a:rPr lang="es-CO" sz="1600" dirty="0">
                <a:latin typeface="+mj-lt"/>
              </a:rPr>
              <a:t>. Pero yo no te podría hablar de una gestión que </a:t>
            </a:r>
            <a:r>
              <a:rPr lang="es-CO" sz="1600" dirty="0" smtClean="0">
                <a:latin typeface="+mj-lt"/>
              </a:rPr>
              <a:t>ya </a:t>
            </a:r>
            <a:r>
              <a:rPr lang="es-CO" sz="1600" dirty="0">
                <a:latin typeface="+mj-lt"/>
              </a:rPr>
              <a:t>parte de aquí, de lo </a:t>
            </a:r>
            <a:r>
              <a:rPr lang="es-CO" sz="1600" dirty="0" smtClean="0">
                <a:latin typeface="+mj-lt"/>
              </a:rPr>
              <a:t>personal, </a:t>
            </a:r>
            <a:r>
              <a:rPr lang="es-CO" sz="1600" dirty="0">
                <a:latin typeface="+mj-lt"/>
              </a:rPr>
              <a:t>que yo no sabría cómo </a:t>
            </a:r>
            <a:r>
              <a:rPr lang="es-CO" sz="1600" dirty="0" smtClean="0">
                <a:latin typeface="+mj-lt"/>
              </a:rPr>
              <a:t>expresarlo</a:t>
            </a:r>
            <a:r>
              <a:rPr lang="es-CO" sz="1600" dirty="0">
                <a:latin typeface="+mj-lt"/>
              </a:rPr>
              <a:t>. </a:t>
            </a:r>
            <a:r>
              <a:rPr lang="es-CO" sz="1600" dirty="0" smtClean="0">
                <a:latin typeface="+mj-lt"/>
              </a:rPr>
              <a:t>(Hombre </a:t>
            </a:r>
            <a:r>
              <a:rPr lang="es-CO" sz="1600" dirty="0">
                <a:latin typeface="+mj-lt"/>
              </a:rPr>
              <a:t>trans</a:t>
            </a:r>
            <a:r>
              <a:rPr lang="es-CO" dirty="0" smtClean="0">
                <a:latin typeface="+mj-lt"/>
              </a:rPr>
              <a:t>)</a:t>
            </a:r>
          </a:p>
          <a:p>
            <a:pPr algn="ctr"/>
            <a:endParaRPr lang="es-CO" dirty="0">
              <a:latin typeface="+mj-lt"/>
            </a:endParaRPr>
          </a:p>
          <a:p>
            <a:r>
              <a:rPr lang="es-CO" dirty="0" smtClean="0">
                <a:latin typeface="+mj-lt"/>
              </a:rPr>
              <a:t>	(…) </a:t>
            </a:r>
            <a:r>
              <a:rPr lang="es-CO" dirty="0">
                <a:latin typeface="+mj-lt"/>
              </a:rPr>
              <a:t>entonces empecé a gestionar mi vida (…) (</a:t>
            </a:r>
            <a:r>
              <a:rPr lang="es-CO" dirty="0" err="1">
                <a:latin typeface="+mj-lt"/>
              </a:rPr>
              <a:t>Bibian</a:t>
            </a:r>
            <a:r>
              <a:rPr lang="es-CO" dirty="0">
                <a:latin typeface="+mj-lt"/>
              </a:rPr>
              <a:t> </a:t>
            </a:r>
            <a:r>
              <a:rPr lang="es-CO" dirty="0" smtClean="0">
                <a:latin typeface="+mj-lt"/>
              </a:rPr>
              <a:t>	</a:t>
            </a:r>
            <a:r>
              <a:rPr lang="es-CO" dirty="0" err="1" smtClean="0">
                <a:latin typeface="+mj-lt"/>
              </a:rPr>
              <a:t>Sophia</a:t>
            </a:r>
            <a:r>
              <a:rPr lang="es-CO" dirty="0">
                <a:latin typeface="+mj-lt"/>
              </a:rPr>
              <a:t>. Mujer trans</a:t>
            </a:r>
            <a:r>
              <a:rPr lang="es-CO" sz="1400" dirty="0">
                <a:latin typeface="+mj-lt"/>
              </a:rPr>
              <a:t>)</a:t>
            </a:r>
          </a:p>
          <a:p>
            <a:endParaRPr lang="es-CO" sz="1400" b="1" dirty="0" smtClean="0">
              <a:latin typeface="+mj-lt"/>
            </a:endParaRPr>
          </a:p>
          <a:p>
            <a:endParaRPr lang="es-CO" sz="1400" dirty="0"/>
          </a:p>
          <a:p>
            <a:endParaRPr lang="es-CO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85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43541" y="134634"/>
            <a:ext cx="7467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000" b="1" dirty="0" smtClean="0"/>
              <a:t/>
            </a:r>
            <a:br>
              <a:rPr lang="es-CO" sz="2000" b="1" dirty="0" smtClean="0"/>
            </a:br>
            <a:r>
              <a:rPr lang="es-CO" sz="2000" b="1" dirty="0"/>
              <a:t/>
            </a:r>
            <a:br>
              <a:rPr lang="es-CO" sz="2000" b="1" dirty="0"/>
            </a:br>
            <a:r>
              <a:rPr lang="es-CO" sz="2200" b="1" dirty="0" smtClean="0"/>
              <a:t>Trayectorias </a:t>
            </a:r>
            <a:r>
              <a:rPr lang="es-CO" sz="2200" b="1" dirty="0"/>
              <a:t>de las prácticas de gestión 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251520" y="782706"/>
            <a:ext cx="4320480" cy="5670630"/>
          </a:xfrm>
        </p:spPr>
        <p:txBody>
          <a:bodyPr>
            <a:normAutofit fontScale="55000" lnSpcReduction="20000"/>
          </a:bodyPr>
          <a:lstStyle/>
          <a:p>
            <a:pPr marL="36576" indent="0" algn="just">
              <a:buNone/>
            </a:pPr>
            <a:r>
              <a:rPr lang="es-CO" sz="3300" b="1" u="sng" dirty="0" err="1" smtClean="0">
                <a:latin typeface="+mj-lt"/>
              </a:rPr>
              <a:t>Inicios</a:t>
            </a:r>
            <a:r>
              <a:rPr lang="es-CO" sz="3300" u="sng" dirty="0" err="1" smtClean="0">
                <a:latin typeface="+mj-lt"/>
              </a:rPr>
              <a:t>:</a:t>
            </a:r>
            <a:r>
              <a:rPr lang="es-CO" sz="3300" dirty="0" err="1" smtClean="0">
                <a:latin typeface="+mj-lt"/>
              </a:rPr>
              <a:t>festivales</a:t>
            </a:r>
            <a:r>
              <a:rPr lang="es-CO" sz="3300" dirty="0" smtClean="0">
                <a:latin typeface="+mj-lt"/>
              </a:rPr>
              <a:t>,/ presentaciones / </a:t>
            </a:r>
            <a:r>
              <a:rPr lang="es-CO" sz="3300" dirty="0">
                <a:latin typeface="+mj-lt"/>
              </a:rPr>
              <a:t>artísticas y </a:t>
            </a:r>
            <a:r>
              <a:rPr lang="es-CO" sz="3300" dirty="0" err="1">
                <a:latin typeface="+mj-lt"/>
              </a:rPr>
              <a:t>performaticas</a:t>
            </a:r>
            <a:r>
              <a:rPr lang="es-CO" sz="3300" dirty="0">
                <a:latin typeface="+mj-lt"/>
              </a:rPr>
              <a:t>, a través de reuniones </a:t>
            </a:r>
            <a:r>
              <a:rPr lang="es-CO" sz="3300" dirty="0" smtClean="0">
                <a:latin typeface="+mj-lt"/>
              </a:rPr>
              <a:t>/círculos </a:t>
            </a:r>
            <a:r>
              <a:rPr lang="es-CO" sz="3300" dirty="0">
                <a:latin typeface="+mj-lt"/>
              </a:rPr>
              <a:t>de palabra</a:t>
            </a:r>
            <a:r>
              <a:rPr lang="es-CO" sz="3300" dirty="0" smtClean="0">
                <a:latin typeface="+mj-lt"/>
              </a:rPr>
              <a:t>.</a:t>
            </a:r>
          </a:p>
          <a:p>
            <a:pPr marL="36576" indent="0" algn="just">
              <a:buNone/>
            </a:pPr>
            <a:r>
              <a:rPr lang="es-CO" sz="3300" dirty="0" smtClean="0">
                <a:latin typeface="+mj-lt"/>
              </a:rPr>
              <a:t> </a:t>
            </a:r>
            <a:endParaRPr lang="es-CO" sz="3300" dirty="0">
              <a:latin typeface="+mj-lt"/>
            </a:endParaRPr>
          </a:p>
          <a:p>
            <a:pPr marL="36576" indent="0">
              <a:buNone/>
            </a:pPr>
            <a:r>
              <a:rPr lang="es-CO" sz="3300" b="1" u="sng" dirty="0" smtClean="0">
                <a:latin typeface="+mj-lt"/>
              </a:rPr>
              <a:t>Motivaciones</a:t>
            </a:r>
            <a:r>
              <a:rPr lang="es-CO" sz="3300" b="1" dirty="0" smtClean="0">
                <a:latin typeface="+mj-lt"/>
              </a:rPr>
              <a:t>:</a:t>
            </a:r>
            <a:r>
              <a:rPr lang="es-CO" sz="3300" b="1" dirty="0">
                <a:latin typeface="+mj-lt"/>
              </a:rPr>
              <a:t> </a:t>
            </a:r>
            <a:r>
              <a:rPr lang="es-CO" sz="3300" dirty="0">
                <a:latin typeface="+mj-lt"/>
              </a:rPr>
              <a:t>reconocimiento como sujetas de </a:t>
            </a:r>
            <a:r>
              <a:rPr lang="es-CO" sz="3300" dirty="0" smtClean="0">
                <a:latin typeface="+mj-lt"/>
              </a:rPr>
              <a:t>derechos/</a:t>
            </a:r>
            <a:r>
              <a:rPr lang="es-CO" sz="3300" dirty="0">
                <a:latin typeface="+mj-lt"/>
              </a:rPr>
              <a:t> sin negociar la apuesta </a:t>
            </a:r>
            <a:r>
              <a:rPr lang="es-CO" sz="3300" dirty="0" smtClean="0">
                <a:latin typeface="+mj-lt"/>
              </a:rPr>
              <a:t>política/transformar </a:t>
            </a:r>
            <a:r>
              <a:rPr lang="es-CO" sz="3300" dirty="0">
                <a:latin typeface="+mj-lt"/>
              </a:rPr>
              <a:t>escenarios sociales y personales de violencia</a:t>
            </a:r>
          </a:p>
          <a:p>
            <a:pPr algn="just"/>
            <a:endParaRPr lang="es-CO" sz="3300" dirty="0">
              <a:latin typeface="+mj-lt"/>
            </a:endParaRPr>
          </a:p>
          <a:p>
            <a:pPr algn="just"/>
            <a:r>
              <a:rPr lang="es-CO" sz="3300" i="1" dirty="0">
                <a:latin typeface="+mj-lt"/>
              </a:rPr>
              <a:t>La misma comunidad de Ciudad Bolívar nos cambió. (…) estamos haciendo muchas acciones positivas no solamente para nosotras y nuestra vida sino para la comunidad. Si yo me preocupo por mí misma mi entorno va a estar mejor. Eso fue lo fuerte de la transformación que se hizo, porque violencia generaba más violencia, cierto?, pero no quiere decir que a veces no se le sale a uno el </a:t>
            </a:r>
            <a:r>
              <a:rPr lang="es-CO" sz="3300" i="1" dirty="0" err="1">
                <a:latin typeface="+mj-lt"/>
              </a:rPr>
              <a:t>chuqui</a:t>
            </a:r>
            <a:r>
              <a:rPr lang="es-CO" sz="3300" i="1" dirty="0">
                <a:latin typeface="+mj-lt"/>
              </a:rPr>
              <a:t>.  (Madonna. Mujer </a:t>
            </a:r>
            <a:r>
              <a:rPr lang="es-CO" sz="3300" i="1" dirty="0" err="1">
                <a:latin typeface="+mj-lt"/>
              </a:rPr>
              <a:t>trans</a:t>
            </a:r>
            <a:r>
              <a:rPr lang="es-CO" sz="3300" i="1" dirty="0">
                <a:latin typeface="+mj-lt"/>
              </a:rPr>
              <a:t>)</a:t>
            </a:r>
          </a:p>
          <a:p>
            <a:pPr marL="36576" indent="0">
              <a:buNone/>
            </a:pPr>
            <a:endParaRPr lang="es-CO" sz="1800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956043" y="1565412"/>
            <a:ext cx="3849621" cy="5292588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endParaRPr lang="es-CO" sz="3300" u="sng" dirty="0" smtClean="0">
              <a:latin typeface="+mj-lt"/>
            </a:endParaRPr>
          </a:p>
          <a:p>
            <a:pPr marL="36576" indent="0">
              <a:buNone/>
            </a:pPr>
            <a:r>
              <a:rPr lang="es-CO" sz="3300" b="1" u="sng" dirty="0" smtClean="0">
                <a:latin typeface="+mj-lt"/>
              </a:rPr>
              <a:t>Dificultades: </a:t>
            </a:r>
            <a:r>
              <a:rPr lang="es-CO" sz="3300" dirty="0">
                <a:latin typeface="+mj-lt"/>
              </a:rPr>
              <a:t>el no reconocimiento de sus </a:t>
            </a:r>
            <a:r>
              <a:rPr lang="es-CO" sz="3300" dirty="0" smtClean="0">
                <a:latin typeface="+mj-lt"/>
              </a:rPr>
              <a:t>realidades/</a:t>
            </a:r>
            <a:r>
              <a:rPr lang="es-CO" sz="3300" dirty="0">
                <a:latin typeface="+mj-lt"/>
              </a:rPr>
              <a:t> la falta de apoyo </a:t>
            </a:r>
            <a:r>
              <a:rPr lang="es-CO" sz="3300" dirty="0" smtClean="0">
                <a:latin typeface="+mj-lt"/>
              </a:rPr>
              <a:t>mutuo/ instituciones/ no </a:t>
            </a:r>
            <a:r>
              <a:rPr lang="es-CO" sz="3300" dirty="0" smtClean="0">
                <a:latin typeface="+mj-lt"/>
              </a:rPr>
              <a:t>siempre </a:t>
            </a:r>
            <a:r>
              <a:rPr lang="es-CO" sz="3300" dirty="0" smtClean="0">
                <a:latin typeface="+mj-lt"/>
              </a:rPr>
              <a:t>funcionan </a:t>
            </a:r>
            <a:r>
              <a:rPr lang="es-CO" sz="3300" dirty="0" smtClean="0">
                <a:latin typeface="+mj-lt"/>
              </a:rPr>
              <a:t>las </a:t>
            </a:r>
            <a:r>
              <a:rPr lang="es-CO" sz="3300" dirty="0" smtClean="0">
                <a:latin typeface="+mj-lt"/>
              </a:rPr>
              <a:t>redes/ lo coyuntural/liderazgos </a:t>
            </a:r>
            <a:r>
              <a:rPr lang="es-CO" sz="3300" dirty="0" smtClean="0">
                <a:latin typeface="+mj-lt"/>
              </a:rPr>
              <a:t>mesiánicos/feminismo </a:t>
            </a:r>
            <a:r>
              <a:rPr lang="es-CO" sz="3300" dirty="0" smtClean="0">
                <a:latin typeface="+mj-lt"/>
              </a:rPr>
              <a:t>radical/violencias directas –atentados- amenazas</a:t>
            </a:r>
          </a:p>
          <a:p>
            <a:pPr marL="36576" indent="0">
              <a:buNone/>
            </a:pPr>
            <a:endParaRPr lang="es-CO" sz="3300" dirty="0" smtClean="0">
              <a:latin typeface="+mj-lt"/>
            </a:endParaRPr>
          </a:p>
          <a:p>
            <a:pPr marL="36576" indent="0">
              <a:buNone/>
            </a:pPr>
            <a:r>
              <a:rPr lang="es-CO" sz="3300" b="1" u="sng" dirty="0" smtClean="0">
                <a:latin typeface="+mj-lt"/>
              </a:rPr>
              <a:t>Logros: </a:t>
            </a:r>
          </a:p>
          <a:p>
            <a:pPr marL="36576" indent="0">
              <a:buNone/>
            </a:pPr>
            <a:r>
              <a:rPr lang="es-CO" sz="3300" dirty="0" smtClean="0">
                <a:latin typeface="+mj-lt"/>
              </a:rPr>
              <a:t>organizativos/incidencia social/articulaciones/agendas/</a:t>
            </a:r>
            <a:r>
              <a:rPr lang="es-CO" sz="3300" dirty="0" smtClean="0">
                <a:latin typeface="+mj-lt"/>
              </a:rPr>
              <a:t>PPN</a:t>
            </a:r>
            <a:endParaRPr lang="es-CO" sz="3300" dirty="0" smtClean="0">
              <a:latin typeface="+mj-lt"/>
            </a:endParaRPr>
          </a:p>
          <a:p>
            <a:pPr marL="36576" indent="0">
              <a:buNone/>
            </a:pPr>
            <a:endParaRPr lang="es-CO" sz="3300" dirty="0" smtClean="0">
              <a:latin typeface="+mj-lt"/>
            </a:endParaRPr>
          </a:p>
          <a:p>
            <a:pPr marL="36576" indent="0">
              <a:buNone/>
            </a:pPr>
            <a:r>
              <a:rPr lang="es-CO" sz="3300" b="1" u="sng" dirty="0" smtClean="0">
                <a:latin typeface="+mj-lt"/>
              </a:rPr>
              <a:t>Aprendizajes: </a:t>
            </a:r>
            <a:r>
              <a:rPr lang="es-CO" sz="3300" dirty="0" smtClean="0">
                <a:latin typeface="+mj-lt"/>
              </a:rPr>
              <a:t>No </a:t>
            </a:r>
            <a:r>
              <a:rPr lang="es-CO" sz="3300" dirty="0" smtClean="0">
                <a:latin typeface="+mj-lt"/>
              </a:rPr>
              <a:t>están </a:t>
            </a:r>
            <a:r>
              <a:rPr lang="es-CO" sz="3300" dirty="0" smtClean="0">
                <a:latin typeface="+mj-lt"/>
              </a:rPr>
              <a:t>solos y solas en la lucha/entender que la violencia genera </a:t>
            </a:r>
            <a:r>
              <a:rPr lang="es-CO" sz="3300" dirty="0" smtClean="0">
                <a:latin typeface="+mj-lt"/>
              </a:rPr>
              <a:t>más </a:t>
            </a:r>
            <a:r>
              <a:rPr lang="es-CO" sz="3300" dirty="0" smtClean="0">
                <a:latin typeface="+mj-lt"/>
              </a:rPr>
              <a:t>violencia</a:t>
            </a:r>
            <a:endParaRPr lang="es-CO" sz="3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4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288"/>
            <a:ext cx="2952328" cy="378042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000" b="1" dirty="0"/>
              <a:t>Escenarios de acción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3648405" cy="594066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s-CO" sz="7200" b="1" u="sng" dirty="0">
                <a:latin typeface="+mj-lt"/>
              </a:rPr>
              <a:t>Dinámicas </a:t>
            </a:r>
            <a:r>
              <a:rPr lang="es-CO" sz="7200" b="1" u="sng" dirty="0" smtClean="0">
                <a:latin typeface="+mj-lt"/>
              </a:rPr>
              <a:t>organizativas</a:t>
            </a:r>
          </a:p>
          <a:p>
            <a:pPr marL="36576" indent="0">
              <a:buNone/>
            </a:pPr>
            <a:endParaRPr lang="es-CO" sz="7200" b="1" dirty="0">
              <a:latin typeface="+mj-lt"/>
            </a:endParaRPr>
          </a:p>
          <a:p>
            <a:pPr>
              <a:buFontTx/>
              <a:buChar char="-"/>
            </a:pPr>
            <a:r>
              <a:rPr lang="es-CO" sz="7200" dirty="0">
                <a:latin typeface="+mj-lt"/>
              </a:rPr>
              <a:t>E</a:t>
            </a:r>
            <a:r>
              <a:rPr lang="es-CO" sz="7200" dirty="0" smtClean="0">
                <a:latin typeface="+mj-lt"/>
              </a:rPr>
              <a:t>n </a:t>
            </a:r>
            <a:r>
              <a:rPr lang="es-CO" sz="7200" dirty="0">
                <a:latin typeface="+mj-lt"/>
              </a:rPr>
              <a:t>su mayoría con énfasis en lo </a:t>
            </a:r>
            <a:r>
              <a:rPr lang="es-CO" sz="7200" dirty="0" err="1">
                <a:latin typeface="+mj-lt"/>
              </a:rPr>
              <a:t>trans</a:t>
            </a:r>
            <a:r>
              <a:rPr lang="es-CO" sz="7200" dirty="0" smtClean="0">
                <a:latin typeface="+mj-lt"/>
              </a:rPr>
              <a:t>,.</a:t>
            </a:r>
          </a:p>
          <a:p>
            <a:pPr>
              <a:buFontTx/>
              <a:buChar char="-"/>
            </a:pPr>
            <a:endParaRPr lang="es-CO" sz="7200" dirty="0">
              <a:latin typeface="+mj-lt"/>
            </a:endParaRPr>
          </a:p>
          <a:p>
            <a:pPr marL="36576" indent="0" algn="just">
              <a:buNone/>
            </a:pPr>
            <a:r>
              <a:rPr lang="es-CO" sz="7200" dirty="0" smtClean="0">
                <a:latin typeface="+mj-lt"/>
              </a:rPr>
              <a:t>- Las </a:t>
            </a:r>
            <a:r>
              <a:rPr lang="es-CO" sz="7200" dirty="0">
                <a:latin typeface="+mj-lt"/>
              </a:rPr>
              <a:t>organizaciones no todas están “legalmente” constituidas. Algunas no están interesadas en hacerlo, otras lo ven como una oportunidad para la ejecución de proyectos.</a:t>
            </a:r>
          </a:p>
          <a:p>
            <a:endParaRPr lang="es-CO" sz="7200" dirty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-procesos </a:t>
            </a:r>
            <a:r>
              <a:rPr lang="es-CO" sz="7200" dirty="0">
                <a:latin typeface="+mj-lt"/>
              </a:rPr>
              <a:t>más </a:t>
            </a:r>
            <a:r>
              <a:rPr lang="es-CO" sz="7200" dirty="0" smtClean="0">
                <a:latin typeface="+mj-lt"/>
              </a:rPr>
              <a:t>autónomos</a:t>
            </a:r>
          </a:p>
          <a:p>
            <a:pPr marL="36576" indent="0">
              <a:buNone/>
            </a:pPr>
            <a:endParaRPr lang="es-CO" sz="7200" dirty="0">
              <a:latin typeface="+mj-lt"/>
            </a:endParaRPr>
          </a:p>
          <a:p>
            <a:pPr marL="36576" indent="0" algn="just">
              <a:buNone/>
            </a:pPr>
            <a:r>
              <a:rPr lang="es-CO" sz="7200" dirty="0" smtClean="0">
                <a:latin typeface="+mj-lt"/>
              </a:rPr>
              <a:t>-Cuando </a:t>
            </a:r>
            <a:r>
              <a:rPr lang="es-CO" sz="7200" dirty="0">
                <a:latin typeface="+mj-lt"/>
              </a:rPr>
              <a:t>se logran recursos de parte de algunas instituciones las y los actores deben gestionar recursos faltantes por otros medios. </a:t>
            </a:r>
          </a:p>
          <a:p>
            <a:pPr marL="36576" indent="0">
              <a:buNone/>
            </a:pPr>
            <a:endParaRPr lang="es-CO" sz="7200" b="1" u="sng" dirty="0">
              <a:latin typeface="+mj-lt"/>
            </a:endParaRPr>
          </a:p>
          <a:p>
            <a:pPr marL="36576" indent="0">
              <a:buNone/>
            </a:pPr>
            <a:r>
              <a:rPr lang="es-CO" sz="7200" b="1" u="sng" dirty="0" smtClean="0">
                <a:latin typeface="+mj-lt"/>
              </a:rPr>
              <a:t>Influencias territoriales</a:t>
            </a:r>
          </a:p>
          <a:p>
            <a:pPr marL="36576" indent="0">
              <a:buNone/>
            </a:pPr>
            <a:endParaRPr lang="es-CO" sz="7200" b="1" u="sng" dirty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Gestión en lo local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endParaRPr lang="es-CO" b="1" u="sng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80925" y="116632"/>
            <a:ext cx="5064563" cy="6291318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s-CO" sz="7200" b="1" u="sng" dirty="0">
                <a:latin typeface="+mj-lt"/>
              </a:rPr>
              <a:t>Ámbitos de </a:t>
            </a:r>
            <a:r>
              <a:rPr lang="es-CO" sz="7200" b="1" u="sng" dirty="0" smtClean="0">
                <a:latin typeface="+mj-lt"/>
              </a:rPr>
              <a:t>acción</a:t>
            </a:r>
          </a:p>
          <a:p>
            <a:pPr marL="36576" indent="0" algn="just">
              <a:buNone/>
            </a:pPr>
            <a:endParaRPr lang="es-CO" sz="7200" dirty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-Hacen </a:t>
            </a:r>
            <a:r>
              <a:rPr lang="es-CO" sz="7200" dirty="0">
                <a:latin typeface="+mj-lt"/>
              </a:rPr>
              <a:t>activismo a través del </a:t>
            </a:r>
            <a:r>
              <a:rPr lang="es-CO" sz="7200" dirty="0" smtClean="0">
                <a:latin typeface="+mj-lt"/>
              </a:rPr>
              <a:t>arte, </a:t>
            </a:r>
            <a:r>
              <a:rPr lang="es-CO" sz="7200" dirty="0">
                <a:latin typeface="+mj-lt"/>
              </a:rPr>
              <a:t>la </a:t>
            </a:r>
            <a:r>
              <a:rPr lang="es-CO" sz="7200" dirty="0" smtClean="0">
                <a:latin typeface="+mj-lt"/>
              </a:rPr>
              <a:t>rumba, la </a:t>
            </a:r>
            <a:r>
              <a:rPr lang="es-CO" sz="7200" dirty="0">
                <a:latin typeface="+mj-lt"/>
              </a:rPr>
              <a:t>palabra, del performance</a:t>
            </a:r>
            <a:r>
              <a:rPr lang="es-CO" sz="7200" dirty="0" smtClean="0">
                <a:latin typeface="+mj-lt"/>
              </a:rPr>
              <a:t>.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-El </a:t>
            </a:r>
            <a:r>
              <a:rPr lang="es-CO" sz="7200" dirty="0">
                <a:latin typeface="+mj-lt"/>
              </a:rPr>
              <a:t>festival, para el caso de Ciudad </a:t>
            </a:r>
            <a:r>
              <a:rPr lang="es-CO" sz="7200" dirty="0" smtClean="0">
                <a:latin typeface="+mj-lt"/>
              </a:rPr>
              <a:t>Bolívar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-No </a:t>
            </a:r>
            <a:r>
              <a:rPr lang="es-CO" sz="7200" dirty="0">
                <a:latin typeface="+mj-lt"/>
              </a:rPr>
              <a:t>dedicarse a un solo </a:t>
            </a:r>
            <a:r>
              <a:rPr lang="es-CO" sz="7200" dirty="0" smtClean="0">
                <a:latin typeface="+mj-lt"/>
              </a:rPr>
              <a:t>ámbito, </a:t>
            </a:r>
            <a:r>
              <a:rPr lang="es-CO" sz="7200" dirty="0">
                <a:latin typeface="+mj-lt"/>
              </a:rPr>
              <a:t>tocando varios al </a:t>
            </a:r>
            <a:r>
              <a:rPr lang="es-CO" sz="7200" dirty="0" smtClean="0">
                <a:latin typeface="+mj-lt"/>
              </a:rPr>
              <a:t>tiempo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-Hay </a:t>
            </a:r>
            <a:r>
              <a:rPr lang="es-CO" sz="7200" dirty="0">
                <a:latin typeface="+mj-lt"/>
              </a:rPr>
              <a:t>un escenario personal desde donde las y los actores lograron o han venido logrando transformaciones internas y externas en sus </a:t>
            </a:r>
            <a:r>
              <a:rPr lang="es-CO" sz="7200" dirty="0" smtClean="0">
                <a:latin typeface="+mj-lt"/>
              </a:rPr>
              <a:t>territorios</a:t>
            </a:r>
          </a:p>
          <a:p>
            <a:pPr marL="36576" indent="0">
              <a:buNone/>
            </a:pPr>
            <a:endParaRPr lang="es-CO" sz="7200" dirty="0">
              <a:latin typeface="+mj-lt"/>
            </a:endParaRP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Facebook/la calle/prostitución/publicaciones/academia/violencia d </a:t>
            </a:r>
            <a:r>
              <a:rPr lang="es-CO" sz="7200" dirty="0" err="1" smtClean="0">
                <a:latin typeface="+mj-lt"/>
              </a:rPr>
              <a:t>egénero</a:t>
            </a:r>
            <a:r>
              <a:rPr lang="es-CO" sz="7200" dirty="0" smtClean="0">
                <a:latin typeface="+mj-lt"/>
              </a:rPr>
              <a:t>/privación de la libertad/cine</a:t>
            </a:r>
            <a:endParaRPr lang="es-CO" sz="7200" dirty="0">
              <a:latin typeface="+mj-lt"/>
            </a:endParaRPr>
          </a:p>
          <a:p>
            <a:r>
              <a:rPr lang="es-CO" sz="7200" b="1" dirty="0">
                <a:latin typeface="+mj-lt"/>
              </a:rPr>
              <a:t>ESTRATEGIAS – </a:t>
            </a: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el </a:t>
            </a:r>
            <a:r>
              <a:rPr lang="es-CO" sz="7200" dirty="0">
                <a:latin typeface="+mj-lt"/>
              </a:rPr>
              <a:t>no soltar el </a:t>
            </a:r>
            <a:r>
              <a:rPr lang="es-CO" sz="7200" dirty="0" smtClean="0">
                <a:latin typeface="+mj-lt"/>
              </a:rPr>
              <a:t>proceso </a:t>
            </a: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ir </a:t>
            </a:r>
            <a:r>
              <a:rPr lang="es-CO" sz="7200" dirty="0">
                <a:latin typeface="+mj-lt"/>
              </a:rPr>
              <a:t>más allá del tema LGBT</a:t>
            </a: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l</a:t>
            </a:r>
            <a:r>
              <a:rPr lang="es-CO" sz="7200" dirty="0" smtClean="0">
                <a:latin typeface="+mj-lt"/>
              </a:rPr>
              <a:t>a diplomacia</a:t>
            </a: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Acciones de hecho</a:t>
            </a:r>
            <a:endParaRPr lang="es-CO" sz="7200" dirty="0">
              <a:latin typeface="+mj-lt"/>
            </a:endParaRP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La </a:t>
            </a:r>
            <a:r>
              <a:rPr lang="es-CO" sz="7200" dirty="0">
                <a:latin typeface="+mj-lt"/>
              </a:rPr>
              <a:t>denuncia y la queja ante las </a:t>
            </a:r>
            <a:r>
              <a:rPr lang="es-CO" sz="7200" dirty="0" smtClean="0">
                <a:latin typeface="+mj-lt"/>
              </a:rPr>
              <a:t>instituciones</a:t>
            </a:r>
          </a:p>
          <a:p>
            <a:pPr>
              <a:buFontTx/>
              <a:buChar char="-"/>
            </a:pPr>
            <a:r>
              <a:rPr lang="es-CO" sz="7200" dirty="0" smtClean="0">
                <a:latin typeface="+mj-lt"/>
              </a:rPr>
              <a:t>competentes</a:t>
            </a:r>
          </a:p>
        </p:txBody>
      </p:sp>
    </p:spTree>
    <p:extLst>
      <p:ext uri="{BB962C8B-B14F-4D97-AF65-F5344CB8AC3E}">
        <p14:creationId xmlns:p14="http://schemas.microsoft.com/office/powerpoint/2010/main" val="30082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147248" cy="810090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/>
              <a:t>Retos de gestión de las diversidades sexuales e identidades de </a:t>
            </a:r>
            <a:r>
              <a:rPr lang="es-CO" sz="2000" b="1" dirty="0" smtClean="0"/>
              <a:t>géneros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1430778"/>
            <a:ext cx="3456384" cy="534659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s-CO" sz="7200" b="1" u="sng" dirty="0">
                <a:latin typeface="+mj-lt"/>
              </a:rPr>
              <a:t>Articulación con el </a:t>
            </a:r>
            <a:r>
              <a:rPr lang="es-CO" sz="7200" b="1" u="sng" dirty="0" smtClean="0">
                <a:latin typeface="+mj-lt"/>
              </a:rPr>
              <a:t>Estado</a:t>
            </a:r>
          </a:p>
          <a:p>
            <a:pPr marL="36576" indent="0">
              <a:buNone/>
            </a:pPr>
            <a:r>
              <a:rPr lang="es-CO" sz="4500" dirty="0">
                <a:latin typeface="+mj-lt"/>
              </a:rPr>
              <a:t>	</a:t>
            </a:r>
          </a:p>
          <a:p>
            <a:pPr marL="36576" indent="0">
              <a:buNone/>
            </a:pPr>
            <a:r>
              <a:rPr lang="es-CO" sz="4500" dirty="0">
                <a:latin typeface="+mj-lt"/>
              </a:rPr>
              <a:t> </a:t>
            </a:r>
            <a:r>
              <a:rPr lang="es-CO" sz="7200" dirty="0">
                <a:latin typeface="+mj-lt"/>
              </a:rPr>
              <a:t>- Políticas públicas</a:t>
            </a:r>
          </a:p>
          <a:p>
            <a:endParaRPr lang="es-CO" sz="7200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sz="7200" dirty="0">
                <a:latin typeface="+mj-lt"/>
              </a:rPr>
              <a:t>Re-ordenamiento territorial: zonas de gran impacto se trasladen a lo local </a:t>
            </a:r>
          </a:p>
          <a:p>
            <a:pPr marL="36576" indent="0">
              <a:buNone/>
            </a:pPr>
            <a:r>
              <a:rPr lang="es-CO" sz="7200" dirty="0">
                <a:latin typeface="+mj-lt"/>
              </a:rPr>
              <a:t>	</a:t>
            </a:r>
          </a:p>
          <a:p>
            <a:pPr marL="36576" indent="0">
              <a:buNone/>
            </a:pPr>
            <a:r>
              <a:rPr lang="es-CO" sz="7200" dirty="0">
                <a:latin typeface="+mj-lt"/>
              </a:rPr>
              <a:t>-Justicia y reparación	</a:t>
            </a:r>
          </a:p>
          <a:p>
            <a:pPr marL="36576" indent="0">
              <a:buNone/>
            </a:pPr>
            <a:r>
              <a:rPr lang="es-CO" sz="7200" dirty="0">
                <a:latin typeface="+mj-lt"/>
              </a:rPr>
              <a:t>-Ley de identidad de género: una herramienta </a:t>
            </a: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endParaRPr lang="es-CO" sz="7200" dirty="0">
              <a:latin typeface="+mj-lt"/>
            </a:endParaRPr>
          </a:p>
          <a:p>
            <a:pPr marL="36576" indent="0">
              <a:buNone/>
            </a:pPr>
            <a:endParaRPr lang="es-CO" sz="7200" b="1" dirty="0" smtClean="0">
              <a:latin typeface="+mj-lt"/>
            </a:endParaRPr>
          </a:p>
          <a:p>
            <a:pPr marL="36576" indent="0" algn="just">
              <a:buNone/>
            </a:pPr>
            <a:r>
              <a:rPr lang="es-CO" sz="7200" b="1" u="sng" dirty="0" smtClean="0">
                <a:latin typeface="+mj-lt"/>
              </a:rPr>
              <a:t>La </a:t>
            </a:r>
            <a:r>
              <a:rPr lang="es-CO" sz="7200" b="1" u="sng" dirty="0">
                <a:latin typeface="+mj-lt"/>
              </a:rPr>
              <a:t>felicidad: “qué es lo único que queremos hacer si no es ser felices, vivir una vida donde podamos ser</a:t>
            </a:r>
            <a:r>
              <a:rPr lang="es-CO" sz="7200" b="1" dirty="0" smtClean="0">
                <a:latin typeface="+mj-lt"/>
              </a:rPr>
              <a:t>”</a:t>
            </a:r>
            <a:endParaRPr lang="es-CO" sz="7200" b="1" dirty="0">
              <a:latin typeface="+mj-lt"/>
            </a:endParaRP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0" indent="0">
              <a:buNone/>
            </a:pPr>
            <a:endParaRPr lang="es-CO" sz="7200" dirty="0">
              <a:latin typeface="+mj-lt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51920" y="548680"/>
            <a:ext cx="5184576" cy="5967282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s-CO" sz="7200" b="1" u="sng" dirty="0">
                <a:latin typeface="+mj-lt"/>
              </a:rPr>
              <a:t>Dinámicas </a:t>
            </a:r>
            <a:r>
              <a:rPr lang="es-CO" sz="7200" b="1" u="sng" dirty="0" smtClean="0">
                <a:latin typeface="+mj-lt"/>
              </a:rPr>
              <a:t>organizativas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-cambios </a:t>
            </a:r>
            <a:r>
              <a:rPr lang="es-CO" sz="7200" dirty="0">
                <a:latin typeface="+mj-lt"/>
              </a:rPr>
              <a:t>estructurales al modelo económico </a:t>
            </a:r>
            <a:r>
              <a:rPr lang="es-CO" sz="7200" dirty="0" smtClean="0">
                <a:latin typeface="+mj-lt"/>
              </a:rPr>
              <a:t>tradicional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-Empoderarse </a:t>
            </a:r>
            <a:r>
              <a:rPr lang="es-CO" sz="7200" dirty="0">
                <a:latin typeface="+mj-lt"/>
              </a:rPr>
              <a:t>y liderar ellos mismos sus procesos, crear políticas de Estado, contar con centros de salud especializados y específicos para sus particularidades </a:t>
            </a:r>
            <a:r>
              <a:rPr lang="es-CO" sz="7200" dirty="0" err="1" smtClean="0">
                <a:latin typeface="+mj-lt"/>
              </a:rPr>
              <a:t>identitarias</a:t>
            </a: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endParaRPr lang="es-CO" sz="7200" dirty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-contar </a:t>
            </a:r>
            <a:r>
              <a:rPr lang="es-CO" sz="7200" dirty="0">
                <a:latin typeface="+mj-lt"/>
              </a:rPr>
              <a:t>con un seguro de vida para las personas </a:t>
            </a:r>
            <a:r>
              <a:rPr lang="es-CO" sz="7200" dirty="0" err="1">
                <a:latin typeface="+mj-lt"/>
              </a:rPr>
              <a:t>trans</a:t>
            </a:r>
            <a:r>
              <a:rPr lang="es-CO" sz="7200" dirty="0">
                <a:latin typeface="+mj-lt"/>
              </a:rPr>
              <a:t> </a:t>
            </a:r>
            <a:r>
              <a:rPr lang="es-CO" sz="7200" dirty="0" smtClean="0">
                <a:latin typeface="+mj-lt"/>
              </a:rPr>
              <a:t>mayores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>
                <a:latin typeface="+mj-lt"/>
              </a:rPr>
              <a:t>-</a:t>
            </a:r>
            <a:r>
              <a:rPr lang="es-CO" sz="7200" dirty="0" smtClean="0">
                <a:latin typeface="+mj-lt"/>
              </a:rPr>
              <a:t>es </a:t>
            </a:r>
            <a:r>
              <a:rPr lang="es-CO" sz="7200" dirty="0">
                <a:latin typeface="+mj-lt"/>
              </a:rPr>
              <a:t>necesario apropiarse de sus propias agendas sociales y no continuar “pegadas” a las agendas LGB</a:t>
            </a:r>
            <a:r>
              <a:rPr lang="es-CO" sz="7200" dirty="0" smtClean="0">
                <a:latin typeface="+mj-lt"/>
              </a:rPr>
              <a:t>,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>
                <a:latin typeface="+mj-lt"/>
              </a:rPr>
              <a:t>-</a:t>
            </a:r>
            <a:r>
              <a:rPr lang="es-CO" sz="7200" dirty="0" smtClean="0">
                <a:latin typeface="+mj-lt"/>
              </a:rPr>
              <a:t>Fortalecer sus </a:t>
            </a:r>
            <a:r>
              <a:rPr lang="es-CO" sz="7200" dirty="0" smtClean="0">
                <a:latin typeface="+mj-lt"/>
              </a:rPr>
              <a:t>procesos</a:t>
            </a:r>
            <a:r>
              <a:rPr lang="es-CO" sz="7200" dirty="0" smtClean="0">
                <a:latin typeface="+mj-lt"/>
              </a:rPr>
              <a:t>: Internos/ grupos universidades/foros</a:t>
            </a:r>
          </a:p>
          <a:p>
            <a:pPr marL="36576" indent="0">
              <a:buNone/>
            </a:pPr>
            <a:endParaRPr lang="es-CO" sz="7200" dirty="0" smtClean="0">
              <a:latin typeface="+mj-lt"/>
            </a:endParaRP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</a:t>
            </a:r>
            <a:r>
              <a:rPr lang="es-CO" sz="7200" dirty="0">
                <a:latin typeface="+mj-lt"/>
              </a:rPr>
              <a:t>P</a:t>
            </a:r>
            <a:r>
              <a:rPr lang="es-CO" sz="7200" dirty="0" smtClean="0">
                <a:latin typeface="+mj-lt"/>
              </a:rPr>
              <a:t>otenciar </a:t>
            </a:r>
            <a:r>
              <a:rPr lang="es-CO" sz="7200" dirty="0">
                <a:latin typeface="+mj-lt"/>
              </a:rPr>
              <a:t>los recursos con los que cuentan en el tema productivo: manualidades, artesanías, la peluquería y el estilismo, el arte </a:t>
            </a:r>
            <a:r>
              <a:rPr lang="es-CO" sz="7200" dirty="0" err="1">
                <a:latin typeface="+mj-lt"/>
              </a:rPr>
              <a:t>performatico</a:t>
            </a:r>
            <a:r>
              <a:rPr lang="es-CO" sz="7200" dirty="0">
                <a:latin typeface="+mj-lt"/>
              </a:rPr>
              <a:t>, diseño de vestuario,  y el arte de la </a:t>
            </a:r>
            <a:r>
              <a:rPr lang="es-CO" sz="7200" dirty="0" smtClean="0">
                <a:latin typeface="+mj-lt"/>
              </a:rPr>
              <a:t>belleza</a:t>
            </a:r>
          </a:p>
          <a:p>
            <a:pPr marL="36576" indent="0">
              <a:buNone/>
            </a:pPr>
            <a:r>
              <a:rPr lang="es-CO" sz="7200" dirty="0" smtClean="0">
                <a:latin typeface="+mj-lt"/>
              </a:rPr>
              <a:t>- Canal TV/ Línea amiga</a:t>
            </a:r>
            <a:endParaRPr lang="es-CO" sz="7200" dirty="0">
              <a:latin typeface="+mj-lt"/>
            </a:endParaRPr>
          </a:p>
          <a:p>
            <a:endParaRPr lang="es-CO" sz="4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4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05820" y="182322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000" b="1" dirty="0">
                <a:latin typeface="+mj-lt"/>
              </a:rPr>
              <a:t>C</a:t>
            </a:r>
            <a:r>
              <a:rPr lang="es-CO" sz="2000" b="1" dirty="0" smtClean="0">
                <a:latin typeface="+mj-lt"/>
              </a:rPr>
              <a:t>onclusiones</a:t>
            </a:r>
            <a:endParaRPr lang="es-CO" sz="2000" b="1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35563" y="320821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 smtClean="0">
              <a:latin typeface="+mj-lt"/>
            </a:endParaRPr>
          </a:p>
          <a:p>
            <a:pPr algn="just"/>
            <a:r>
              <a:rPr lang="es-CO" dirty="0" smtClean="0">
                <a:latin typeface="+mj-lt"/>
              </a:rPr>
              <a:t>Se cuenta con una política </a:t>
            </a:r>
            <a:r>
              <a:rPr lang="es-CO" dirty="0">
                <a:latin typeface="+mj-lt"/>
              </a:rPr>
              <a:t>pública que ha dado apertura a unos procesos y acciones que favorecen la </a:t>
            </a:r>
            <a:r>
              <a:rPr lang="es-CO" dirty="0" err="1">
                <a:latin typeface="+mj-lt"/>
              </a:rPr>
              <a:t>visibilización</a:t>
            </a:r>
            <a:r>
              <a:rPr lang="es-CO" dirty="0">
                <a:latin typeface="+mj-lt"/>
              </a:rPr>
              <a:t> y en cierta medida el </a:t>
            </a:r>
            <a:r>
              <a:rPr lang="es-CO" dirty="0" smtClean="0">
                <a:latin typeface="+mj-lt"/>
              </a:rPr>
              <a:t>reconocimiento, pero aún </a:t>
            </a:r>
            <a:r>
              <a:rPr lang="es-CO" dirty="0">
                <a:latin typeface="+mj-lt"/>
              </a:rPr>
              <a:t>está muy lejos de dar respuesta real a las necesidades, vulneraciones de derechos, particularidades e intereses de las mujeres y hombres transgeneros del Distrito Capital. </a:t>
            </a:r>
            <a:endParaRPr lang="es-CO" dirty="0" smtClean="0">
              <a:latin typeface="+mj-lt"/>
            </a:endParaRPr>
          </a:p>
          <a:p>
            <a:pPr algn="just"/>
            <a:endParaRPr lang="es-CO" dirty="0">
              <a:latin typeface="+mj-lt"/>
            </a:endParaRPr>
          </a:p>
          <a:p>
            <a:pPr algn="just"/>
            <a:r>
              <a:rPr lang="es-CO" dirty="0">
                <a:latin typeface="+mj-lt"/>
              </a:rPr>
              <a:t>Las prácticas de discriminación que enfrentan  las personas </a:t>
            </a:r>
            <a:r>
              <a:rPr lang="es-CO" dirty="0" err="1">
                <a:latin typeface="+mj-lt"/>
              </a:rPr>
              <a:t>trans</a:t>
            </a:r>
            <a:r>
              <a:rPr lang="es-CO" dirty="0">
                <a:latin typeface="+mj-lt"/>
              </a:rPr>
              <a:t> en la ciudad de Bogotá se da en todos los escenarios de su </a:t>
            </a:r>
            <a:r>
              <a:rPr lang="es-CO" dirty="0" smtClean="0">
                <a:latin typeface="+mj-lt"/>
              </a:rPr>
              <a:t>vida</a:t>
            </a:r>
          </a:p>
          <a:p>
            <a:pPr algn="just"/>
            <a:endParaRPr lang="es-CO" dirty="0">
              <a:latin typeface="+mj-lt"/>
            </a:endParaRPr>
          </a:p>
          <a:p>
            <a:pPr algn="just"/>
            <a:endParaRPr lang="es-CO" dirty="0" smtClean="0">
              <a:latin typeface="+mj-lt"/>
            </a:endParaRPr>
          </a:p>
          <a:p>
            <a:pPr algn="just"/>
            <a:r>
              <a:rPr lang="es-CO" dirty="0">
                <a:latin typeface="+mj-lt"/>
              </a:rPr>
              <a:t>Pensar en gestionar las diversidades sexuales  e identidades de géneros requiere de la inclusión del elemento personal, ya que no es posible hacer gestión de las diversidades sexuales e identidades de género sin considerar la gestión personal que debe </a:t>
            </a:r>
            <a:r>
              <a:rPr lang="es-CO" dirty="0" smtClean="0">
                <a:latin typeface="+mj-lt"/>
              </a:rPr>
              <a:t>hacerse, </a:t>
            </a:r>
            <a:r>
              <a:rPr lang="es-CO" dirty="0">
                <a:latin typeface="+mj-lt"/>
              </a:rPr>
              <a:t>no como requisito para la </a:t>
            </a:r>
            <a:r>
              <a:rPr lang="es-CO" dirty="0" smtClean="0">
                <a:latin typeface="+mj-lt"/>
              </a:rPr>
              <a:t>gestión, </a:t>
            </a:r>
            <a:r>
              <a:rPr lang="es-CO" dirty="0">
                <a:latin typeface="+mj-lt"/>
              </a:rPr>
              <a:t>que ellos y ellas han denominado gestión social, sino como algo a considerar durante todo el proceso de </a:t>
            </a:r>
            <a:r>
              <a:rPr lang="es-CO" dirty="0" smtClean="0">
                <a:latin typeface="+mj-lt"/>
              </a:rPr>
              <a:t>gestión</a:t>
            </a:r>
            <a:endParaRPr lang="es-C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24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4082735"/>
            <a:ext cx="700877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¿</a:t>
            </a:r>
            <a:r>
              <a:rPr lang="es-CO" dirty="0">
                <a:latin typeface="+mj-lt"/>
              </a:rPr>
              <a:t>Cuál gestión urbana?</a:t>
            </a:r>
            <a:r>
              <a:rPr lang="es-CO" b="1" dirty="0">
                <a:latin typeface="+mj-lt"/>
              </a:rPr>
              <a:t> </a:t>
            </a:r>
            <a:r>
              <a:rPr lang="es-CO" dirty="0">
                <a:latin typeface="+mj-lt"/>
              </a:rPr>
              <a:t>Si</a:t>
            </a:r>
            <a:r>
              <a:rPr lang="es-CO" b="1" dirty="0">
                <a:latin typeface="+mj-lt"/>
              </a:rPr>
              <a:t> </a:t>
            </a:r>
            <a:r>
              <a:rPr lang="es-CO" dirty="0">
                <a:latin typeface="+mj-lt"/>
              </a:rPr>
              <a:t>no hay apropiación de territorio, hay apropiación de espacios dentro del territorio, pero no hay apropiación del territorio, que nos sintamos bogotanas y bogotanos, Colombianas y Colombianos  y que no tenga que ejercer mis derechos solamente en un espacio del territorio. (Diana Navarro. Mujer de sexo masculino) </a:t>
            </a:r>
            <a:endParaRPr lang="es-CO" sz="24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34634"/>
            <a:ext cx="825691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latin typeface="+mj-lt"/>
              </a:rPr>
              <a:t>Las </a:t>
            </a:r>
            <a:r>
              <a:rPr lang="es-CO" dirty="0">
                <a:latin typeface="+mj-lt"/>
              </a:rPr>
              <a:t>actoras y actores trans han </a:t>
            </a:r>
            <a:r>
              <a:rPr lang="es-CO" dirty="0" smtClean="0">
                <a:latin typeface="+mj-lt"/>
              </a:rPr>
              <a:t>entendido:</a:t>
            </a:r>
          </a:p>
          <a:p>
            <a:pPr algn="just"/>
            <a:endParaRPr lang="es-CO" dirty="0">
              <a:latin typeface="+mj-lt"/>
            </a:endParaRPr>
          </a:p>
          <a:p>
            <a:pPr algn="just"/>
            <a:r>
              <a:rPr lang="es-CO" dirty="0" smtClean="0">
                <a:latin typeface="+mj-lt"/>
              </a:rPr>
              <a:t>- </a:t>
            </a:r>
            <a:r>
              <a:rPr lang="es-CO" dirty="0">
                <a:latin typeface="+mj-lt"/>
              </a:rPr>
              <a:t>Q</a:t>
            </a:r>
            <a:r>
              <a:rPr lang="es-CO" dirty="0" smtClean="0">
                <a:latin typeface="+mj-lt"/>
              </a:rPr>
              <a:t>ue </a:t>
            </a:r>
            <a:r>
              <a:rPr lang="es-CO" dirty="0">
                <a:latin typeface="+mj-lt"/>
              </a:rPr>
              <a:t>la institución no es la única salida para terminar con la discriminación que las </a:t>
            </a:r>
            <a:r>
              <a:rPr lang="es-CO" dirty="0" smtClean="0">
                <a:latin typeface="+mj-lt"/>
              </a:rPr>
              <a:t>afecta, por esto con </a:t>
            </a:r>
            <a:r>
              <a:rPr lang="es-CO" dirty="0">
                <a:latin typeface="+mj-lt"/>
              </a:rPr>
              <a:t>o sin recursos del estado continúan sus procesos año a año, al tiempo que no dejan de proponer cambios estructurales al Estado y al interior de sus procesos organizativos. </a:t>
            </a:r>
            <a:r>
              <a:rPr lang="es-CO" dirty="0" smtClean="0">
                <a:latin typeface="+mj-lt"/>
              </a:rPr>
              <a:t> Modelos alternativos.</a:t>
            </a:r>
            <a:endParaRPr lang="es-CO" dirty="0" smtClean="0">
              <a:latin typeface="+mj-lt"/>
            </a:endParaRPr>
          </a:p>
          <a:p>
            <a:pPr algn="just"/>
            <a:endParaRPr lang="es-CO" dirty="0">
              <a:latin typeface="+mj-lt"/>
            </a:endParaRPr>
          </a:p>
          <a:p>
            <a:pPr algn="just"/>
            <a:r>
              <a:rPr lang="es-CO" dirty="0">
                <a:latin typeface="+mj-lt"/>
              </a:rPr>
              <a:t>-</a:t>
            </a:r>
            <a:r>
              <a:rPr lang="es-CO" dirty="0" smtClean="0">
                <a:latin typeface="+mj-lt"/>
              </a:rPr>
              <a:t>que </a:t>
            </a:r>
            <a:r>
              <a:rPr lang="es-CO" dirty="0">
                <a:latin typeface="+mj-lt"/>
              </a:rPr>
              <a:t>la gestión de las diversidades sexuales e identidades de géneros implica articularse y generar alianzas con otras y otros de los mismos sectores, de otros sectores, desde lo local, lo regional, lo nacional e internacional. </a:t>
            </a:r>
            <a:endParaRPr lang="es-CO" dirty="0" smtClean="0">
              <a:latin typeface="+mj-lt"/>
            </a:endParaRPr>
          </a:p>
          <a:p>
            <a:pPr algn="just"/>
            <a:endParaRPr lang="es-CO" dirty="0">
              <a:latin typeface="+mj-lt"/>
            </a:endParaRPr>
          </a:p>
          <a:p>
            <a:pPr algn="just"/>
            <a:r>
              <a:rPr lang="es-CO" dirty="0" smtClean="0">
                <a:latin typeface="+mj-lt"/>
              </a:rPr>
              <a:t>-que </a:t>
            </a:r>
            <a:r>
              <a:rPr lang="es-CO" dirty="0">
                <a:latin typeface="+mj-lt"/>
              </a:rPr>
              <a:t>no pueden descuidar sus procesos de gestión personales y al interior de sus procesos organizativos</a:t>
            </a:r>
          </a:p>
          <a:p>
            <a:pPr algn="just"/>
            <a:endParaRPr lang="es-CO" sz="1400" dirty="0"/>
          </a:p>
          <a:p>
            <a:pPr algn="just"/>
            <a:endParaRPr lang="es-CO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67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31573" y="2024844"/>
            <a:ext cx="787287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GRACIAS!</a:t>
            </a:r>
          </a:p>
          <a:p>
            <a:endParaRPr lang="es-CO" dirty="0"/>
          </a:p>
          <a:p>
            <a:endParaRPr lang="es-CO" dirty="0" smtClean="0"/>
          </a:p>
          <a:p>
            <a:pPr algn="just"/>
            <a:r>
              <a:rPr lang="es-CO" sz="1400" dirty="0">
                <a:latin typeface="+mj-lt"/>
              </a:rPr>
              <a:t> 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3541" y="134634"/>
            <a:ext cx="7467600" cy="454062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 smtClean="0"/>
              <a:t>Problema</a:t>
            </a:r>
            <a:endParaRPr lang="es-CO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66682"/>
            <a:ext cx="8448939" cy="5346594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Tx/>
              <a:buChar char="-"/>
            </a:pPr>
            <a:endParaRPr lang="es-ES" sz="3200" dirty="0" smtClean="0"/>
          </a:p>
          <a:p>
            <a:pPr marL="285750" indent="-285750" algn="just">
              <a:buFontTx/>
              <a:buChar char="-"/>
            </a:pPr>
            <a:r>
              <a:rPr lang="es-CO" sz="3600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posibilidad de vivir y disfrutar en igualdad de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condiciones los espacios urbanos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(Saravia, 2010). </a:t>
            </a:r>
            <a:endParaRPr lang="es-CO" sz="3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es-CO" sz="3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CO" sz="3600" dirty="0" smtClean="0">
                <a:latin typeface="Calibri" pitchFamily="34" charset="0"/>
                <a:cs typeface="Calibri" pitchFamily="34" charset="0"/>
              </a:rPr>
              <a:t>Continúan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crímenes de odio (Serrano y otros, 2010); crímenes por prejuicio (Colombia Diversa, 2012); y prácticas de discriminación y exclusión  (SDP,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2008)</a:t>
            </a:r>
          </a:p>
          <a:p>
            <a:pPr marL="285750" indent="-285750" algn="just">
              <a:buFontTx/>
              <a:buChar char="-"/>
            </a:pPr>
            <a:endParaRPr lang="es-CO" sz="36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CO" sz="3600" dirty="0" smtClean="0">
                <a:latin typeface="Calibri" pitchFamily="34" charset="0"/>
                <a:cs typeface="Calibri" pitchFamily="34" charset="0"/>
              </a:rPr>
              <a:t>Viven la </a:t>
            </a:r>
            <a:r>
              <a:rPr lang="es-CO" sz="3600" dirty="0" smtClean="0">
                <a:latin typeface="Calibri" pitchFamily="34" charset="0"/>
                <a:cs typeface="Calibri" pitchFamily="34" charset="0"/>
              </a:rPr>
              <a:t>ciudad desde el miedo, “la clandestinidad y la marginalidad” (Secretaria Distrital de Planeación de Bogotá, 2008).  </a:t>
            </a:r>
          </a:p>
          <a:p>
            <a:pPr algn="just"/>
            <a:endParaRPr lang="es-CO" sz="3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CO" sz="3600" dirty="0" smtClean="0">
                <a:latin typeface="Calibri" pitchFamily="34" charset="0"/>
                <a:cs typeface="Calibri" pitchFamily="34" charset="0"/>
              </a:rPr>
              <a:t>Las personas Transgeneros son las que vivencian más duramente estas prácticas.</a:t>
            </a:r>
          </a:p>
          <a:p>
            <a:pPr algn="just"/>
            <a:endParaRPr lang="es-CO" sz="5600" dirty="0" smtClean="0">
              <a:latin typeface="+mj-lt"/>
            </a:endParaRPr>
          </a:p>
          <a:p>
            <a:endParaRPr lang="es-CO" sz="5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11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611560" y="2060848"/>
            <a:ext cx="7968885" cy="1139806"/>
          </a:xfrm>
        </p:spPr>
        <p:txBody>
          <a:bodyPr>
            <a:noAutofit/>
          </a:bodyPr>
          <a:lstStyle/>
          <a:p>
            <a:pPr algn="just"/>
            <a:r>
              <a:rPr lang="es-CO" sz="1800" dirty="0">
                <a:latin typeface="Calibri" pitchFamily="34" charset="0"/>
                <a:cs typeface="Calibri" pitchFamily="34" charset="0"/>
              </a:rPr>
              <a:t>Frente a estas prácticas de discriminación y exclusión, la ciudad como lo afirma Saravia (2011) “no puede ser ajena a esta realidad y necesita de nuevas normas, (…), para encausar los reclamos y tratar de arribar a mejores condiciones de </a:t>
            </a:r>
            <a:r>
              <a:rPr lang="es-CO" sz="1800" dirty="0" smtClean="0">
                <a:latin typeface="Calibri" pitchFamily="34" charset="0"/>
                <a:cs typeface="Calibri" pitchFamily="34" charset="0"/>
              </a:rPr>
              <a:t>vida» </a:t>
            </a:r>
            <a:r>
              <a:rPr lang="es-CO" sz="1800" dirty="0">
                <a:latin typeface="Calibri" pitchFamily="34" charset="0"/>
                <a:cs typeface="Calibri" pitchFamily="34" charset="0"/>
              </a:rPr>
              <a:t>para </a:t>
            </a:r>
            <a:r>
              <a:rPr lang="es-CO" sz="1800" dirty="0" smtClean="0">
                <a:latin typeface="Calibri" pitchFamily="34" charset="0"/>
                <a:cs typeface="Calibri" pitchFamily="34" charset="0"/>
              </a:rPr>
              <a:t>todas, todos </a:t>
            </a:r>
            <a:r>
              <a:rPr lang="es-CO" sz="1800" dirty="0" err="1" smtClean="0">
                <a:latin typeface="Calibri" pitchFamily="34" charset="0"/>
                <a:cs typeface="Calibri" pitchFamily="34" charset="0"/>
              </a:rPr>
              <a:t>todes</a:t>
            </a:r>
            <a:r>
              <a:rPr lang="es-CO" sz="1800" dirty="0">
                <a:latin typeface="Calibri" pitchFamily="34" charset="0"/>
                <a:cs typeface="Calibri" pitchFamily="34" charset="0"/>
              </a:rPr>
              <a:t>.</a:t>
            </a:r>
            <a:endParaRPr lang="es-CO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43541" y="566683"/>
            <a:ext cx="7772400" cy="918102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 smtClean="0">
                <a:solidFill>
                  <a:schemeClr val="tx1"/>
                </a:solidFill>
              </a:rPr>
              <a:t>Pregunta orientadora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subTitle" idx="1"/>
          </p:nvPr>
        </p:nvSpPr>
        <p:spPr>
          <a:xfrm>
            <a:off x="251520" y="2294874"/>
            <a:ext cx="8256917" cy="3132348"/>
          </a:xfrm>
        </p:spPr>
        <p:txBody>
          <a:bodyPr>
            <a:noAutofit/>
          </a:bodyPr>
          <a:lstStyle/>
          <a:p>
            <a:pPr algn="just"/>
            <a:r>
              <a:rPr lang="es-CO" sz="1800" dirty="0">
                <a:latin typeface="+mj-lt"/>
              </a:rPr>
              <a:t>¿</a:t>
            </a:r>
            <a:r>
              <a:rPr lang="es-CO" sz="1800" dirty="0" smtClean="0">
                <a:latin typeface="+mj-lt"/>
              </a:rPr>
              <a:t>Cómo </a:t>
            </a:r>
            <a:r>
              <a:rPr lang="es-CO" sz="1800" dirty="0">
                <a:latin typeface="+mj-lt"/>
              </a:rPr>
              <a:t>se han </a:t>
            </a:r>
            <a:r>
              <a:rPr lang="es-CO" sz="1800" dirty="0" smtClean="0">
                <a:latin typeface="+mj-lt"/>
              </a:rPr>
              <a:t>gestionado y se podrían gestionar </a:t>
            </a:r>
            <a:r>
              <a:rPr lang="es-CO" sz="1800" dirty="0">
                <a:latin typeface="+mj-lt"/>
              </a:rPr>
              <a:t>las diversidades sexuales y de géneros desde las y los actores transgeneros en la ciudad de </a:t>
            </a:r>
            <a:r>
              <a:rPr lang="es-CO" sz="1800" dirty="0" smtClean="0">
                <a:latin typeface="+mj-lt"/>
              </a:rPr>
              <a:t>Bogotá, en </a:t>
            </a:r>
            <a:r>
              <a:rPr lang="es-CO" sz="1800" dirty="0">
                <a:latin typeface="+mj-lt"/>
              </a:rPr>
              <a:t>relación con las prácticas de discriminación que se derivan de sus identidades de géneros no </a:t>
            </a:r>
            <a:r>
              <a:rPr lang="es-CO" sz="1800" dirty="0" smtClean="0">
                <a:latin typeface="+mj-lt"/>
              </a:rPr>
              <a:t>normativas,  tomando como referente temporal la PPGDLGBTI?</a:t>
            </a:r>
          </a:p>
          <a:p>
            <a:pPr algn="just"/>
            <a:endParaRPr lang="es-CO" sz="18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endParaRPr lang="es-CO" sz="1600" dirty="0" smtClean="0"/>
          </a:p>
          <a:p>
            <a:pPr marL="285750" indent="-285750" algn="just">
              <a:buFontTx/>
              <a:buChar char="-"/>
            </a:pPr>
            <a:endParaRPr lang="es-CO" sz="1600" dirty="0"/>
          </a:p>
          <a:p>
            <a:pPr marL="285750" indent="-285750" algn="just">
              <a:buFontTx/>
              <a:buChar char="-"/>
            </a:pPr>
            <a:endParaRPr lang="es-CO" sz="1400" dirty="0"/>
          </a:p>
          <a:p>
            <a:pPr algn="just"/>
            <a:endParaRPr lang="es-CO" sz="1600" dirty="0" smtClean="0">
              <a:latin typeface="+mj-lt"/>
            </a:endParaRPr>
          </a:p>
          <a:p>
            <a:pPr algn="just"/>
            <a:endParaRPr lang="es-CO" sz="1600" dirty="0">
              <a:latin typeface="+mj-lt"/>
            </a:endParaRPr>
          </a:p>
          <a:p>
            <a:pPr algn="just"/>
            <a:endParaRPr lang="es-CO" sz="1600" dirty="0" smtClean="0">
              <a:latin typeface="+mj-lt"/>
            </a:endParaRPr>
          </a:p>
          <a:p>
            <a:pPr algn="just"/>
            <a:r>
              <a:rPr lang="es-CO" sz="1600" dirty="0" smtClean="0"/>
              <a:t> </a:t>
            </a:r>
            <a:endParaRPr lang="es-CO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3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47531" y="350658"/>
            <a:ext cx="3264363" cy="648072"/>
          </a:xfrm>
        </p:spPr>
        <p:txBody>
          <a:bodyPr>
            <a:noAutofit/>
          </a:bodyPr>
          <a:lstStyle/>
          <a:p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</a:t>
            </a:r>
            <a:r>
              <a:rPr lang="es-CO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CO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2"/>
          </p:nvPr>
        </p:nvSpPr>
        <p:spPr>
          <a:xfrm>
            <a:off x="0" y="1214754"/>
            <a:ext cx="4283968" cy="3132348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General</a:t>
            </a:r>
          </a:p>
          <a:p>
            <a:pPr algn="just"/>
            <a:endParaRPr lang="es-CO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Comprender cómo se han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gestionado y se podrían gestionar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las diversidades sexuales e identidades de géneros en la ciudad de Bogotá, desde los/as actoras trans, en relación con las prácticas de discriminación que se derivan de sus identidades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trans, tomando como referente temporal la PPGDLGBTI.</a:t>
            </a:r>
            <a:endParaRPr lang="es-CO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endParaRPr lang="es-CO" sz="1200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187957" y="134634"/>
            <a:ext cx="4608512" cy="5562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Específicos</a:t>
            </a:r>
          </a:p>
          <a:p>
            <a:pPr marL="0" indent="0">
              <a:buNone/>
            </a:pPr>
            <a:endParaRPr lang="es-CO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Analizar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desde la mirada de las y los actores trans las apuestas y acciones de la política pública LGBT para la ciudad de Bogotá, dirigidas hacia la población </a:t>
            </a:r>
            <a:r>
              <a:rPr lang="es-CO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transgeneros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en relación con las prácticas de discriminación derivada de sus identidades de géneros</a:t>
            </a:r>
          </a:p>
          <a:p>
            <a:pPr algn="just">
              <a:buFontTx/>
              <a:buChar char="-"/>
            </a:pPr>
            <a:endParaRPr lang="es-CO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Identificar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las experiencias de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gestión urbana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 las diversidades sexuales e identidades de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géneros, distintas a la PPGDLGBTI, llevadas a cabo en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 ciudad de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Bogotá, desde 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las y los actores 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trans.</a:t>
            </a:r>
          </a:p>
          <a:p>
            <a:pPr marL="0" indent="0" algn="just">
              <a:buNone/>
            </a:pPr>
            <a:endParaRPr lang="es-CO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Establecer con las y los actores  transgeneros retos de gestión que aporten a la construcción de ciudades respetuosas de las diversidades sexuales e identidades de géneros</a:t>
            </a:r>
            <a:r>
              <a:rPr lang="es-CO" sz="2000" dirty="0">
                <a:latin typeface="+mj-lt"/>
              </a:rPr>
              <a:t>.</a:t>
            </a:r>
          </a:p>
          <a:p>
            <a:pPr algn="just">
              <a:buFontTx/>
              <a:buChar char="-"/>
            </a:pPr>
            <a:endParaRPr lang="es-CO" sz="1800" dirty="0" smtClean="0"/>
          </a:p>
          <a:p>
            <a:pPr algn="just">
              <a:buFontTx/>
              <a:buChar char="-"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6096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1523" y="26221"/>
            <a:ext cx="8229600" cy="616080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Referentes conceptuales</a:t>
            </a:r>
            <a:endParaRPr lang="es-CO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2"/>
          </p:nvPr>
        </p:nvSpPr>
        <p:spPr>
          <a:xfrm>
            <a:off x="347531" y="1106742"/>
            <a:ext cx="4310820" cy="4213534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endParaRPr lang="es-CO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36576" indent="0" algn="just">
              <a:buNone/>
            </a:pP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</a:t>
            </a:r>
            <a:r>
              <a:rPr lang="es-CO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Transgenero</a:t>
            </a:r>
            <a:r>
              <a:rPr lang="es-CO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s-CO" sz="1800" dirty="0" smtClean="0">
                <a:latin typeface="+mj-lt"/>
              </a:rPr>
              <a:t>hace </a:t>
            </a:r>
            <a:r>
              <a:rPr lang="es-CO" sz="1800" dirty="0">
                <a:latin typeface="+mj-lt"/>
              </a:rPr>
              <a:t>referencia a toda aquella persona que vive en un género distinto al que le ha sido asignado al nacer en base a su sexo, independientemente de si ha modificado su </a:t>
            </a:r>
            <a:r>
              <a:rPr lang="es-CO" sz="1800" dirty="0" smtClean="0">
                <a:latin typeface="+mj-lt"/>
              </a:rPr>
              <a:t>cuerpo</a:t>
            </a:r>
          </a:p>
          <a:p>
            <a:pPr marL="36576" indent="0" algn="just">
              <a:buNone/>
            </a:pPr>
            <a:r>
              <a:rPr lang="es-CO" sz="1800" dirty="0" smtClean="0">
                <a:latin typeface="+mj-lt"/>
              </a:rPr>
              <a:t>(</a:t>
            </a:r>
            <a:r>
              <a:rPr lang="es-CO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Missé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M., y </a:t>
            </a:r>
            <a:r>
              <a:rPr lang="es-CO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Coll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-Planas, G. ;</a:t>
            </a:r>
            <a:r>
              <a:rPr lang="es-CO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2010</a:t>
            </a: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).</a:t>
            </a:r>
          </a:p>
          <a:p>
            <a:pPr marL="36576" indent="0" algn="just">
              <a:buNone/>
            </a:pPr>
            <a:endParaRPr lang="es-CO" sz="43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4293096"/>
            <a:ext cx="859022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Discriminación</a:t>
            </a:r>
          </a:p>
          <a:p>
            <a:pPr algn="just"/>
            <a:endParaRPr lang="es-CO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Rodríguez 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(2005). </a:t>
            </a:r>
            <a:r>
              <a:rPr lang="es-CO" dirty="0">
                <a:latin typeface="+mj-lt"/>
              </a:rPr>
              <a:t>Rodríguez (2005) como “(…) una conducta, culturalmente fundada, sistemática y socialmente extendida, de desprecio contra una persona o grupo de personas sobre la base de un prejuicio negativo o un estigma relacionado con una desventaja inmerecida, y que tiene por efecto (intencional o no) dañar sus derechos y libertades fundamentales</a:t>
            </a:r>
            <a:r>
              <a:rPr lang="es-CO" dirty="0" smtClean="0">
                <a:latin typeface="+mj-lt"/>
              </a:rPr>
              <a:t>”</a:t>
            </a:r>
          </a:p>
          <a:p>
            <a:pPr algn="just"/>
            <a:endParaRPr lang="es-CO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43541" y="134634"/>
            <a:ext cx="7467600" cy="216024"/>
          </a:xfrm>
        </p:spPr>
        <p:txBody>
          <a:bodyPr>
            <a:normAutofit fontScale="90000"/>
          </a:bodyPr>
          <a:lstStyle/>
          <a:p>
            <a:r>
              <a:rPr lang="es-CO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Metodología</a:t>
            </a:r>
            <a:endParaRPr lang="es-CO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idx="1"/>
          </p:nvPr>
        </p:nvSpPr>
        <p:spPr>
          <a:xfrm>
            <a:off x="347531" y="620688"/>
            <a:ext cx="8256917" cy="5778642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s-CO" sz="1800" dirty="0" smtClean="0">
                <a:latin typeface="+mj-lt"/>
              </a:rPr>
              <a:t>Enfoque interpretativo</a:t>
            </a:r>
            <a:r>
              <a:rPr lang="es-CO" sz="1800" dirty="0">
                <a:latin typeface="+mj-lt"/>
              </a:rPr>
              <a:t> </a:t>
            </a:r>
            <a:r>
              <a:rPr lang="es-CO" sz="1800" dirty="0" smtClean="0">
                <a:latin typeface="+mj-lt"/>
              </a:rPr>
              <a:t>/ Tipo cualitativo / Estrategia </a:t>
            </a:r>
            <a:r>
              <a:rPr lang="es-CO" sz="1800" dirty="0">
                <a:latin typeface="+mj-lt"/>
              </a:rPr>
              <a:t>de investigación el estudio de </a:t>
            </a:r>
            <a:r>
              <a:rPr lang="es-CO" sz="1800" dirty="0" smtClean="0">
                <a:latin typeface="+mj-lt"/>
              </a:rPr>
              <a:t>caso</a:t>
            </a:r>
          </a:p>
          <a:p>
            <a:pPr marL="285750" indent="-285750">
              <a:buFontTx/>
              <a:buChar char="-"/>
            </a:pPr>
            <a:endParaRPr lang="es-CO" sz="1800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sz="1800" dirty="0" smtClean="0">
                <a:latin typeface="+mj-lt"/>
              </a:rPr>
              <a:t>Técnicas de recolección: </a:t>
            </a:r>
            <a:r>
              <a:rPr lang="es-CO" sz="1800" dirty="0">
                <a:latin typeface="+mj-lt"/>
              </a:rPr>
              <a:t>la revisión documental, el grupo focal, el taller y las </a:t>
            </a:r>
            <a:r>
              <a:rPr lang="es-CO" sz="1800" dirty="0" smtClean="0">
                <a:latin typeface="+mj-lt"/>
              </a:rPr>
              <a:t>entrevistas</a:t>
            </a:r>
            <a:endParaRPr lang="es-CO" sz="1800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CO" sz="1800" dirty="0" smtClean="0">
                <a:latin typeface="+mj-lt"/>
              </a:rPr>
              <a:t>Técnicas de análisis de información: análisis </a:t>
            </a:r>
            <a:r>
              <a:rPr lang="es-CO" sz="1800" dirty="0">
                <a:latin typeface="+mj-lt"/>
              </a:rPr>
              <a:t>del </a:t>
            </a:r>
            <a:r>
              <a:rPr lang="es-CO" sz="1800" dirty="0" smtClean="0">
                <a:latin typeface="+mj-lt"/>
              </a:rPr>
              <a:t>discurso, análisis de contenido</a:t>
            </a:r>
          </a:p>
          <a:p>
            <a:pPr marL="0" indent="0">
              <a:buNone/>
            </a:pPr>
            <a:endParaRPr lang="es-CO" sz="1800" dirty="0">
              <a:latin typeface="+mj-lt"/>
            </a:endParaRPr>
          </a:p>
          <a:p>
            <a:pPr marL="36576" indent="0">
              <a:buNone/>
            </a:pPr>
            <a:r>
              <a:rPr lang="es-CO" sz="1800" b="1" dirty="0" smtClean="0">
                <a:latin typeface="+mj-lt"/>
              </a:rPr>
              <a:t>      Momentos:  </a:t>
            </a:r>
            <a:r>
              <a:rPr lang="es-CO" sz="1800" dirty="0" smtClean="0">
                <a:latin typeface="+mj-lt"/>
              </a:rPr>
              <a:t>no </a:t>
            </a:r>
            <a:r>
              <a:rPr lang="es-CO" sz="1800" dirty="0">
                <a:latin typeface="+mj-lt"/>
              </a:rPr>
              <a:t>lineales</a:t>
            </a:r>
            <a:r>
              <a:rPr lang="es-CO" sz="1800" dirty="0" smtClean="0">
                <a:latin typeface="+mj-lt"/>
              </a:rPr>
              <a:t> </a:t>
            </a:r>
          </a:p>
          <a:p>
            <a:r>
              <a:rPr lang="es-CO" sz="1800" dirty="0" smtClean="0">
                <a:latin typeface="+mj-lt"/>
              </a:rPr>
              <a:t>1.exploración </a:t>
            </a:r>
            <a:r>
              <a:rPr lang="es-CO" sz="1800" dirty="0">
                <a:latin typeface="+mj-lt"/>
              </a:rPr>
              <a:t>y </a:t>
            </a:r>
            <a:r>
              <a:rPr lang="es-CO" sz="1800" dirty="0" smtClean="0">
                <a:latin typeface="+mj-lt"/>
              </a:rPr>
              <a:t>fundamentación / 2.</a:t>
            </a:r>
            <a:r>
              <a:rPr lang="es-CO" sz="1800" dirty="0">
                <a:latin typeface="+mj-lt"/>
              </a:rPr>
              <a:t> diseño y aplicación de </a:t>
            </a:r>
            <a:r>
              <a:rPr lang="es-CO" sz="1800" dirty="0" smtClean="0">
                <a:latin typeface="+mj-lt"/>
              </a:rPr>
              <a:t>instrumentos /3.</a:t>
            </a:r>
            <a:r>
              <a:rPr lang="es-CO" sz="1800" dirty="0">
                <a:latin typeface="+mj-lt"/>
              </a:rPr>
              <a:t> tabulación y sistematización de la información, el análisis y </a:t>
            </a:r>
            <a:r>
              <a:rPr lang="es-CO" sz="1800" dirty="0" smtClean="0">
                <a:latin typeface="+mj-lt"/>
              </a:rPr>
              <a:t>discusión</a:t>
            </a:r>
          </a:p>
          <a:p>
            <a:pPr marL="36576" indent="0">
              <a:buNone/>
            </a:pPr>
            <a:endParaRPr lang="es-CO" sz="1800" dirty="0" smtClean="0">
              <a:latin typeface="+mj-lt"/>
            </a:endParaRPr>
          </a:p>
          <a:p>
            <a:pPr marL="36576" indent="0">
              <a:buNone/>
            </a:pPr>
            <a:r>
              <a:rPr lang="es-CO" sz="1800" dirty="0">
                <a:latin typeface="+mj-lt"/>
              </a:rPr>
              <a:t>A</a:t>
            </a:r>
            <a:r>
              <a:rPr lang="es-CO" sz="1800" dirty="0" smtClean="0">
                <a:latin typeface="+mj-lt"/>
              </a:rPr>
              <a:t>cercamiento </a:t>
            </a:r>
            <a:r>
              <a:rPr lang="es-CO" sz="1800" dirty="0">
                <a:latin typeface="+mj-lt"/>
              </a:rPr>
              <a:t>a la </a:t>
            </a:r>
            <a:r>
              <a:rPr lang="es-CO" sz="1800" dirty="0" smtClean="0">
                <a:latin typeface="+mj-lt"/>
              </a:rPr>
              <a:t>población</a:t>
            </a:r>
            <a:endParaRPr lang="es-CO" sz="1800" dirty="0">
              <a:latin typeface="+mj-lt"/>
            </a:endParaRPr>
          </a:p>
          <a:p>
            <a:pPr marL="36576" indent="0">
              <a:buNone/>
            </a:pPr>
            <a:endParaRPr lang="es-CO" sz="1800" dirty="0">
              <a:latin typeface="+mj-lt"/>
            </a:endParaRPr>
          </a:p>
          <a:p>
            <a:pPr marL="36576" indent="0" algn="just">
              <a:buNone/>
            </a:pPr>
            <a:r>
              <a:rPr lang="es-CO" sz="1800" dirty="0">
                <a:latin typeface="+mj-lt"/>
              </a:rPr>
              <a:t>P</a:t>
            </a:r>
            <a:r>
              <a:rPr lang="es-CO" sz="1800" dirty="0" smtClean="0">
                <a:latin typeface="+mj-lt"/>
              </a:rPr>
              <a:t>articiparon </a:t>
            </a:r>
            <a:r>
              <a:rPr lang="es-CO" sz="1800" dirty="0">
                <a:latin typeface="+mj-lt"/>
              </a:rPr>
              <a:t>15 personas (actoras/actores) </a:t>
            </a:r>
            <a:r>
              <a:rPr lang="es-CO" sz="1800" dirty="0" smtClean="0">
                <a:latin typeface="+mj-lt"/>
              </a:rPr>
              <a:t>trans. 7 entrevistas: 6 mujeres trans , 1 hombre trans. Grupo focal:  6 participantes: 5 hombres trans, 1 mujer trans. Consulta: 3 mujeres trans</a:t>
            </a:r>
            <a:endParaRPr lang="es-CO" sz="1800" dirty="0">
              <a:latin typeface="+mj-lt"/>
            </a:endParaRPr>
          </a:p>
          <a:p>
            <a:pPr marL="36576" indent="0">
              <a:buNone/>
            </a:pPr>
            <a:endParaRPr lang="es-CO" sz="2000" dirty="0">
              <a:latin typeface="+mj-lt"/>
            </a:endParaRPr>
          </a:p>
          <a:p>
            <a:endParaRPr lang="es-CO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51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566682"/>
            <a:ext cx="140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latin typeface="+mj-lt"/>
              </a:rPr>
              <a:t>E</a:t>
            </a:r>
            <a:r>
              <a:rPr lang="es-CO" sz="2000" b="1" dirty="0" smtClean="0">
                <a:latin typeface="+mj-lt"/>
              </a:rPr>
              <a:t>ncuentros</a:t>
            </a:r>
            <a:endParaRPr lang="es-CO" sz="105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50934" y="1430779"/>
            <a:ext cx="710478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+mj-lt"/>
              </a:rPr>
              <a:t>A</a:t>
            </a:r>
            <a:r>
              <a:rPr lang="es-CO" dirty="0" smtClean="0">
                <a:latin typeface="+mj-lt"/>
              </a:rPr>
              <a:t>puestas y acciones de la política pública </a:t>
            </a:r>
            <a:r>
              <a:rPr lang="es-CO" dirty="0" err="1" smtClean="0">
                <a:latin typeface="+mj-lt"/>
              </a:rPr>
              <a:t>lgbt</a:t>
            </a:r>
            <a:r>
              <a:rPr lang="es-CO" dirty="0" smtClean="0">
                <a:latin typeface="+mj-lt"/>
              </a:rPr>
              <a:t>  de Bogotá. una interpretación desde las y los actores</a:t>
            </a:r>
          </a:p>
          <a:p>
            <a:endParaRPr lang="es-CO" dirty="0" smtClean="0">
              <a:latin typeface="+mj-lt"/>
            </a:endParaRPr>
          </a:p>
          <a:p>
            <a:endParaRPr lang="es-CO" dirty="0">
              <a:latin typeface="+mj-lt"/>
            </a:endParaRPr>
          </a:p>
          <a:p>
            <a:r>
              <a:rPr lang="es-CO" dirty="0">
                <a:latin typeface="+mj-lt"/>
              </a:rPr>
              <a:t>P</a:t>
            </a:r>
            <a:r>
              <a:rPr lang="es-CO" dirty="0" smtClean="0">
                <a:latin typeface="+mj-lt"/>
              </a:rPr>
              <a:t>anorama de realidades de las personas transgeneros en </a:t>
            </a:r>
            <a:r>
              <a:rPr lang="es-CO" dirty="0">
                <a:latin typeface="+mj-lt"/>
              </a:rPr>
              <a:t>B</a:t>
            </a:r>
            <a:r>
              <a:rPr lang="es-CO" dirty="0" smtClean="0">
                <a:latin typeface="+mj-lt"/>
              </a:rPr>
              <a:t>ogotá</a:t>
            </a:r>
          </a:p>
          <a:p>
            <a:endParaRPr lang="es-CO" dirty="0">
              <a:latin typeface="+mj-lt"/>
            </a:endParaRPr>
          </a:p>
          <a:p>
            <a:endParaRPr lang="es-CO" dirty="0">
              <a:latin typeface="+mj-lt"/>
            </a:endParaRPr>
          </a:p>
          <a:p>
            <a:r>
              <a:rPr lang="es-CO" dirty="0">
                <a:latin typeface="+mj-lt"/>
              </a:rPr>
              <a:t>A</a:t>
            </a:r>
            <a:r>
              <a:rPr lang="es-CO" dirty="0" smtClean="0">
                <a:latin typeface="+mj-lt"/>
              </a:rPr>
              <a:t>ctores transgeneros y prácticas de gestión</a:t>
            </a:r>
          </a:p>
          <a:p>
            <a:endParaRPr lang="es-CO" dirty="0" smtClean="0">
              <a:latin typeface="+mj-lt"/>
            </a:endParaRPr>
          </a:p>
          <a:p>
            <a:r>
              <a:rPr lang="es-CO" dirty="0">
                <a:latin typeface="+mj-lt"/>
              </a:rPr>
              <a:t>R</a:t>
            </a:r>
            <a:r>
              <a:rPr lang="es-CO" dirty="0" smtClean="0">
                <a:latin typeface="+mj-lt"/>
              </a:rPr>
              <a:t>etos de gestión de las diversidades sexuales e identidades de géneros</a:t>
            </a:r>
          </a:p>
          <a:p>
            <a:endParaRPr lang="es-CO" sz="1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71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35563" y="188640"/>
            <a:ext cx="77768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latin typeface="+mj-lt"/>
              </a:rPr>
              <a:t>Apuestas y acciones de la política pública </a:t>
            </a:r>
            <a:r>
              <a:rPr lang="es-CO" sz="2000" b="1" dirty="0" err="1">
                <a:latin typeface="+mj-lt"/>
              </a:rPr>
              <a:t>lgbt</a:t>
            </a:r>
            <a:r>
              <a:rPr lang="es-CO" sz="2000" b="1" dirty="0">
                <a:latin typeface="+mj-lt"/>
              </a:rPr>
              <a:t>  de Bogotá. una interpretación desde las y los actores</a:t>
            </a:r>
          </a:p>
          <a:p>
            <a:endParaRPr lang="es-CO" sz="1600" b="1" dirty="0">
              <a:latin typeface="+mj-lt"/>
            </a:endParaRPr>
          </a:p>
          <a:p>
            <a:pPr algn="just"/>
            <a:endParaRPr lang="es-CO" sz="1600" dirty="0">
              <a:latin typeface="+mj-lt"/>
              <a:cs typeface="Arial" pitchFamily="34" charset="0"/>
            </a:endParaRPr>
          </a:p>
          <a:p>
            <a:pPr marL="285750" indent="-285750" algn="just">
              <a:buFont typeface="Symbol"/>
              <a:buChar char="·"/>
            </a:pPr>
            <a:r>
              <a:rPr lang="es-CO" sz="1600" dirty="0" smtClean="0">
                <a:latin typeface="+mj-lt"/>
                <a:cs typeface="Arial" pitchFamily="34" charset="0"/>
              </a:rPr>
              <a:t>Se </a:t>
            </a:r>
            <a:r>
              <a:rPr lang="es-CO" sz="1600" dirty="0">
                <a:latin typeface="+mj-lt"/>
                <a:cs typeface="Arial" pitchFamily="34" charset="0"/>
              </a:rPr>
              <a:t>contemplan en el Plan de Acción  79 acciones, 40 de ellas priorizadas, con tiempo de inicio de ejecución </a:t>
            </a:r>
            <a:r>
              <a:rPr lang="es-CO" sz="1600" dirty="0" smtClean="0">
                <a:latin typeface="+mj-lt"/>
                <a:cs typeface="Arial" pitchFamily="34" charset="0"/>
              </a:rPr>
              <a:t>2008-2012</a:t>
            </a:r>
          </a:p>
          <a:p>
            <a:pPr algn="just"/>
            <a:endParaRPr lang="es-CO" sz="1600" dirty="0" smtClean="0">
              <a:latin typeface="+mj-lt"/>
              <a:cs typeface="Arial" pitchFamily="34" charset="0"/>
            </a:endParaRPr>
          </a:p>
          <a:p>
            <a:pPr algn="just"/>
            <a:endParaRPr lang="es-CO" sz="1600" dirty="0">
              <a:latin typeface="+mj-lt"/>
              <a:cs typeface="Arial" pitchFamily="34" charset="0"/>
            </a:endParaRPr>
          </a:p>
          <a:p>
            <a:r>
              <a:rPr lang="es-CO" dirty="0">
                <a:latin typeface="+mj-lt"/>
              </a:rPr>
              <a:t>Se plantean 3 acciones que hacen referencia de manera específica a las personas transgeneros: </a:t>
            </a:r>
          </a:p>
          <a:p>
            <a:endParaRPr lang="es-CO" sz="1600" dirty="0" smtClean="0">
              <a:latin typeface="+mj-lt"/>
            </a:endParaRPr>
          </a:p>
          <a:p>
            <a:endParaRPr lang="es-CO" sz="1600" dirty="0">
              <a:latin typeface="+mj-lt"/>
            </a:endParaRPr>
          </a:p>
          <a:p>
            <a:pPr marL="342900" indent="-342900" algn="just">
              <a:buFont typeface="Symbol"/>
              <a:buChar char="·"/>
            </a:pPr>
            <a:r>
              <a:rPr lang="es-CO" sz="1600" dirty="0">
                <a:latin typeface="+mj-lt"/>
              </a:rPr>
              <a:t>P</a:t>
            </a:r>
            <a:r>
              <a:rPr lang="es-CO" sz="1600" dirty="0" smtClean="0">
                <a:latin typeface="+mj-lt"/>
              </a:rPr>
              <a:t>revención </a:t>
            </a:r>
            <a:r>
              <a:rPr lang="es-CO" sz="1600" dirty="0">
                <a:latin typeface="+mj-lt"/>
              </a:rPr>
              <a:t>y atención de la situación de </a:t>
            </a:r>
            <a:r>
              <a:rPr lang="es-CO" sz="1600" dirty="0" smtClean="0">
                <a:latin typeface="+mj-lt"/>
              </a:rPr>
              <a:t>violencia</a:t>
            </a:r>
          </a:p>
          <a:p>
            <a:pPr marL="342900" indent="-342900" algn="just">
              <a:buFont typeface="Symbol"/>
              <a:buChar char="·"/>
            </a:pPr>
            <a:endParaRPr lang="es-CO" sz="1600" dirty="0">
              <a:latin typeface="+mj-lt"/>
            </a:endParaRPr>
          </a:p>
          <a:p>
            <a:pPr marL="342900" indent="-342900" algn="just">
              <a:buFont typeface="Symbol"/>
              <a:buChar char="·"/>
            </a:pPr>
            <a:r>
              <a:rPr lang="es-CO" sz="1600" dirty="0" smtClean="0">
                <a:latin typeface="+mj-lt"/>
              </a:rPr>
              <a:t>“</a:t>
            </a:r>
            <a:r>
              <a:rPr lang="es-CO" sz="1600" dirty="0">
                <a:latin typeface="+mj-lt"/>
              </a:rPr>
              <a:t>Actualización y reforma de los mecanismos y formas de impartir y materializar la </a:t>
            </a:r>
            <a:r>
              <a:rPr lang="es-CO" sz="1600" dirty="0" smtClean="0">
                <a:latin typeface="+mj-lt"/>
              </a:rPr>
              <a:t>justicia</a:t>
            </a:r>
            <a:endParaRPr lang="es-CO" sz="1600" dirty="0" smtClean="0">
              <a:latin typeface="+mj-lt"/>
            </a:endParaRPr>
          </a:p>
          <a:p>
            <a:pPr algn="just"/>
            <a:endParaRPr lang="es-CO" sz="1600" dirty="0">
              <a:latin typeface="+mj-lt"/>
            </a:endParaRPr>
          </a:p>
          <a:p>
            <a:pPr marL="342900" indent="-342900" algn="just">
              <a:buFont typeface="Symbol"/>
              <a:buChar char="·"/>
            </a:pPr>
            <a:r>
              <a:rPr lang="es-CO" sz="1600" dirty="0" smtClean="0">
                <a:latin typeface="+mj-lt"/>
              </a:rPr>
              <a:t>Mecanismos </a:t>
            </a:r>
            <a:r>
              <a:rPr lang="es-CO" sz="1600" dirty="0">
                <a:latin typeface="+mj-lt"/>
              </a:rPr>
              <a:t>que faciliten el acceso a tratamiento, atención y apoyo competentes y no discriminaciones a aquellas personas que requieran transformaciones </a:t>
            </a:r>
            <a:r>
              <a:rPr lang="es-CO" sz="1600" dirty="0" smtClean="0">
                <a:latin typeface="+mj-lt"/>
              </a:rPr>
              <a:t>corporales</a:t>
            </a:r>
            <a:endParaRPr lang="es-CO" sz="1600" dirty="0">
              <a:latin typeface="+mj-lt"/>
            </a:endParaRPr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endParaRPr lang="es-CO" sz="1400" dirty="0">
              <a:latin typeface="+mj-lt"/>
            </a:endParaRPr>
          </a:p>
          <a:p>
            <a:endParaRPr lang="es-CO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17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1474</TotalTime>
  <Words>1869</Words>
  <Application>Microsoft Office PowerPoint</Application>
  <PresentationFormat>Presentación en pantalla (4:3)</PresentationFormat>
  <Paragraphs>219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Técnico</vt:lpstr>
      <vt:lpstr> Prácticas de gestión urbana de las diversidades sexuales e identidades de géneros en contextos de discriminación, desde las y los actores transgeneros en la ciudad de Bogotá      </vt:lpstr>
      <vt:lpstr>Problema</vt:lpstr>
      <vt:lpstr>Presentación de PowerPoint</vt:lpstr>
      <vt:lpstr>Pregunta orientadora</vt:lpstr>
      <vt:lpstr>Objetivos </vt:lpstr>
      <vt:lpstr>Referentes conceptuales</vt:lpstr>
      <vt:lpstr>Metodología</vt:lpstr>
      <vt:lpstr>Presentación de PowerPoint</vt:lpstr>
      <vt:lpstr>Presentación de PowerPoint</vt:lpstr>
      <vt:lpstr>Interpretación de las apuestas y acciones de la política pública LGBT de Bogotá, desde las y los actores transgeneros </vt:lpstr>
      <vt:lpstr>Presentación de PowerPoint</vt:lpstr>
      <vt:lpstr>Presentación de PowerPoint</vt:lpstr>
      <vt:lpstr>  Trayectorias de las prácticas de gestión  </vt:lpstr>
      <vt:lpstr>Escenarios de acción</vt:lpstr>
      <vt:lpstr>Retos de gestión de las diversidades sexuales e identidades de géneros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Bertha</dc:creator>
  <cp:lastModifiedBy>USUARIO</cp:lastModifiedBy>
  <cp:revision>107</cp:revision>
  <dcterms:created xsi:type="dcterms:W3CDTF">2014-09-08T17:06:05Z</dcterms:created>
  <dcterms:modified xsi:type="dcterms:W3CDTF">2018-09-27T16:44:58Z</dcterms:modified>
</cp:coreProperties>
</file>