
<file path=[Content_Types].xml><?xml version="1.0" encoding="utf-8"?>
<Types xmlns="http://schemas.openxmlformats.org/package/2006/content-types">
  <Default ContentType="image/png" Extension="png"/>
  <Default ContentType="application/vnd.openxmlformats-officedocument.oleObject" Extension="bin"/>
  <Default ContentType="image/jpeg" Extension="jpeg"/>
  <Default ContentType="image/x-emf" Extension="emf"/>
  <Default ContentType="application/vnd.openxmlformats-package.relationships+xml" Extension="rels"/>
  <Default ContentType="application/xml" Extension="x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drawingml.chart+xml" PartName="/ppt/charts/chart1.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0" r:id="rId2"/>
    <p:sldId id="320" r:id="rId3"/>
    <p:sldId id="259" r:id="rId4"/>
    <p:sldId id="295" r:id="rId5"/>
    <p:sldId id="321" r:id="rId6"/>
    <p:sldId id="297" r:id="rId7"/>
    <p:sldId id="311" r:id="rId8"/>
    <p:sldId id="301" r:id="rId9"/>
    <p:sldId id="302" r:id="rId10"/>
    <p:sldId id="306" r:id="rId11"/>
    <p:sldId id="314" r:id="rId12"/>
    <p:sldId id="322" r:id="rId13"/>
    <p:sldId id="325" r:id="rId14"/>
    <p:sldId id="316" r:id="rId15"/>
    <p:sldId id="323" r:id="rId16"/>
    <p:sldId id="324" r:id="rId17"/>
    <p:sldId id="318" r:id="rId18"/>
    <p:sldId id="319" r:id="rId19"/>
    <p:sldId id="258" r:id="rId20"/>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7D092D"/>
    <a:srgbClr val="008000"/>
    <a:srgbClr val="003300"/>
    <a:srgbClr val="1F0DC9"/>
    <a:srgbClr val="0599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2621" autoAdjust="0"/>
  </p:normalViewPr>
  <p:slideViewPr>
    <p:cSldViewPr>
      <p:cViewPr>
        <p:scale>
          <a:sx n="100" d="100"/>
          <a:sy n="100" d="100"/>
        </p:scale>
        <p:origin x="414" y="-8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6.0462244614132299E-2"/>
          <c:y val="2.4258654176626333E-2"/>
          <c:w val="0.81102199855671697"/>
          <c:h val="0.91199558864370922"/>
        </c:manualLayout>
      </c:layout>
      <c:barChart>
        <c:barDir val="col"/>
        <c:grouping val="clustered"/>
        <c:varyColors val="0"/>
        <c:ser>
          <c:idx val="0"/>
          <c:order val="0"/>
          <c:tx>
            <c:strRef>
              <c:f>Hoja1!$K$53</c:f>
              <c:strCache>
                <c:ptCount val="1"/>
                <c:pt idx="0">
                  <c:v>Cabecera</c:v>
                </c:pt>
              </c:strCache>
            </c:strRef>
          </c:tx>
          <c:invertIfNegative val="0"/>
          <c:cat>
            <c:strRef>
              <c:f>Hoja1!$J$54:$J$60</c:f>
              <c:strCache>
                <c:ptCount val="7"/>
                <c:pt idx="0">
                  <c:v>Censo 1938</c:v>
                </c:pt>
                <c:pt idx="1">
                  <c:v>Censo 1951</c:v>
                </c:pt>
                <c:pt idx="2">
                  <c:v>Censo 1964</c:v>
                </c:pt>
                <c:pt idx="3">
                  <c:v>Censo 1973</c:v>
                </c:pt>
                <c:pt idx="4">
                  <c:v>Censo 1985</c:v>
                </c:pt>
                <c:pt idx="5">
                  <c:v>Censo 1993</c:v>
                </c:pt>
                <c:pt idx="6">
                  <c:v>Censo 2005</c:v>
                </c:pt>
              </c:strCache>
            </c:strRef>
          </c:cat>
          <c:val>
            <c:numRef>
              <c:f>Hoja1!$K$54:$K$60</c:f>
              <c:numCache>
                <c:formatCode>General</c:formatCode>
                <c:ptCount val="7"/>
                <c:pt idx="0">
                  <c:v>20</c:v>
                </c:pt>
                <c:pt idx="1">
                  <c:v>31</c:v>
                </c:pt>
                <c:pt idx="2">
                  <c:v>57</c:v>
                </c:pt>
                <c:pt idx="3">
                  <c:v>58</c:v>
                </c:pt>
                <c:pt idx="4">
                  <c:v>70</c:v>
                </c:pt>
                <c:pt idx="5">
                  <c:v>76</c:v>
                </c:pt>
                <c:pt idx="6">
                  <c:v>76</c:v>
                </c:pt>
              </c:numCache>
            </c:numRef>
          </c:val>
        </c:ser>
        <c:ser>
          <c:idx val="1"/>
          <c:order val="1"/>
          <c:tx>
            <c:strRef>
              <c:f>Hoja1!$L$53</c:f>
              <c:strCache>
                <c:ptCount val="1"/>
                <c:pt idx="0">
                  <c:v>Resto</c:v>
                </c:pt>
              </c:strCache>
            </c:strRef>
          </c:tx>
          <c:invertIfNegative val="0"/>
          <c:cat>
            <c:strRef>
              <c:f>Hoja1!$J$54:$J$60</c:f>
              <c:strCache>
                <c:ptCount val="7"/>
                <c:pt idx="0">
                  <c:v>Censo 1938</c:v>
                </c:pt>
                <c:pt idx="1">
                  <c:v>Censo 1951</c:v>
                </c:pt>
                <c:pt idx="2">
                  <c:v>Censo 1964</c:v>
                </c:pt>
                <c:pt idx="3">
                  <c:v>Censo 1973</c:v>
                </c:pt>
                <c:pt idx="4">
                  <c:v>Censo 1985</c:v>
                </c:pt>
                <c:pt idx="5">
                  <c:v>Censo 1993</c:v>
                </c:pt>
                <c:pt idx="6">
                  <c:v>Censo 2005</c:v>
                </c:pt>
              </c:strCache>
            </c:strRef>
          </c:cat>
          <c:val>
            <c:numRef>
              <c:f>Hoja1!$L$54:$L$60</c:f>
              <c:numCache>
                <c:formatCode>General</c:formatCode>
                <c:ptCount val="7"/>
                <c:pt idx="0">
                  <c:v>80</c:v>
                </c:pt>
                <c:pt idx="1">
                  <c:v>69</c:v>
                </c:pt>
                <c:pt idx="2">
                  <c:v>43</c:v>
                </c:pt>
                <c:pt idx="3">
                  <c:v>42</c:v>
                </c:pt>
                <c:pt idx="4">
                  <c:v>30</c:v>
                </c:pt>
                <c:pt idx="5">
                  <c:v>24</c:v>
                </c:pt>
                <c:pt idx="6">
                  <c:v>24</c:v>
                </c:pt>
              </c:numCache>
            </c:numRef>
          </c:val>
        </c:ser>
        <c:dLbls>
          <c:showLegendKey val="0"/>
          <c:showVal val="0"/>
          <c:showCatName val="0"/>
          <c:showSerName val="0"/>
          <c:showPercent val="0"/>
          <c:showBubbleSize val="0"/>
        </c:dLbls>
        <c:gapWidth val="150"/>
        <c:axId val="332583656"/>
        <c:axId val="332584048"/>
      </c:barChart>
      <c:catAx>
        <c:axId val="332583656"/>
        <c:scaling>
          <c:orientation val="minMax"/>
        </c:scaling>
        <c:delete val="0"/>
        <c:axPos val="b"/>
        <c:numFmt formatCode="General" sourceLinked="0"/>
        <c:majorTickMark val="none"/>
        <c:minorTickMark val="none"/>
        <c:tickLblPos val="nextTo"/>
        <c:txPr>
          <a:bodyPr/>
          <a:lstStyle/>
          <a:p>
            <a:pPr>
              <a:defRPr lang="es-ES_tradnl"/>
            </a:pPr>
            <a:endParaRPr lang="es-CO"/>
          </a:p>
        </c:txPr>
        <c:crossAx val="332584048"/>
        <c:crosses val="autoZero"/>
        <c:auto val="1"/>
        <c:lblAlgn val="ctr"/>
        <c:lblOffset val="100"/>
        <c:noMultiLvlLbl val="0"/>
      </c:catAx>
      <c:valAx>
        <c:axId val="332584048"/>
        <c:scaling>
          <c:orientation val="minMax"/>
        </c:scaling>
        <c:delete val="0"/>
        <c:axPos val="l"/>
        <c:title>
          <c:tx>
            <c:rich>
              <a:bodyPr/>
              <a:lstStyle/>
              <a:p>
                <a:pPr>
                  <a:defRPr lang="es-ES_tradnl"/>
                </a:pPr>
                <a:r>
                  <a:rPr lang="en-US"/>
                  <a:t>%</a:t>
                </a:r>
              </a:p>
            </c:rich>
          </c:tx>
          <c:layout/>
          <c:overlay val="0"/>
        </c:title>
        <c:numFmt formatCode="General" sourceLinked="1"/>
        <c:majorTickMark val="out"/>
        <c:minorTickMark val="none"/>
        <c:tickLblPos val="nextTo"/>
        <c:txPr>
          <a:bodyPr/>
          <a:lstStyle/>
          <a:p>
            <a:pPr>
              <a:defRPr lang="es-ES_tradnl"/>
            </a:pPr>
            <a:endParaRPr lang="es-CO"/>
          </a:p>
        </c:txPr>
        <c:crossAx val="332583656"/>
        <c:crosses val="autoZero"/>
        <c:crossBetween val="between"/>
      </c:valAx>
    </c:plotArea>
    <c:legend>
      <c:legendPos val="r"/>
      <c:layout/>
      <c:overlay val="0"/>
      <c:txPr>
        <a:bodyPr/>
        <a:lstStyle/>
        <a:p>
          <a:pPr>
            <a:defRPr lang="es-ES_tradnl"/>
          </a:pPr>
          <a:endParaRPr lang="es-CO"/>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FCE060-9E9E-41BA-B9EE-CE6C9C7183AD}"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CO"/>
        </a:p>
      </dgm:t>
    </dgm:pt>
    <dgm:pt modelId="{37383569-D3C9-48F4-A758-A7B9DAA8205A}">
      <dgm:prSet phldrT="[Texto]" custT="1"/>
      <dgm:spPr/>
      <dgm:t>
        <a:bodyPr/>
        <a:lstStyle/>
        <a:p>
          <a:pPr algn="just"/>
          <a:r>
            <a:rPr lang="es-CO" sz="1600" dirty="0" smtClean="0"/>
            <a:t>Importancia que viene adquiriendo el estudio de lo marginal, en </a:t>
          </a:r>
          <a:r>
            <a:rPr lang="es-CO" sz="1600" dirty="0" smtClean="0"/>
            <a:t>donde se </a:t>
          </a:r>
          <a:r>
            <a:rPr lang="es-CO" sz="1600" dirty="0" smtClean="0"/>
            <a:t>ve el estudio del espacio como un producto social; se pueden comprender y evaluar mejor los cambios que ha tenido la ciudad en su proceso de configuración</a:t>
          </a:r>
          <a:endParaRPr lang="es-CO" sz="1600" dirty="0">
            <a:latin typeface="Helvetica" panose="020B0604020202020204" pitchFamily="34" charset="0"/>
            <a:cs typeface="Helvetica" panose="020B0604020202020204" pitchFamily="34" charset="0"/>
          </a:endParaRPr>
        </a:p>
      </dgm:t>
    </dgm:pt>
    <dgm:pt modelId="{12C7800C-32CC-4DD4-A2DF-3877B021D545}" type="parTrans" cxnId="{A3C4DEB6-37F2-4D81-B7ED-B1B2D59E0358}">
      <dgm:prSet/>
      <dgm:spPr/>
      <dgm:t>
        <a:bodyPr/>
        <a:lstStyle/>
        <a:p>
          <a:endParaRPr lang="es-CO" sz="2000">
            <a:latin typeface="Helvetica" panose="020B0604020202020204" pitchFamily="34" charset="0"/>
            <a:cs typeface="Helvetica" panose="020B0604020202020204" pitchFamily="34" charset="0"/>
          </a:endParaRPr>
        </a:p>
      </dgm:t>
    </dgm:pt>
    <dgm:pt modelId="{50D10919-C135-462C-AD35-51687F5E68E1}" type="sibTrans" cxnId="{A3C4DEB6-37F2-4D81-B7ED-B1B2D59E0358}">
      <dgm:prSet/>
      <dgm:spPr/>
      <dgm:t>
        <a:bodyPr/>
        <a:lstStyle/>
        <a:p>
          <a:endParaRPr lang="es-CO" sz="2000">
            <a:latin typeface="Helvetica" panose="020B0604020202020204" pitchFamily="34" charset="0"/>
            <a:cs typeface="Helvetica" panose="020B0604020202020204" pitchFamily="34" charset="0"/>
          </a:endParaRPr>
        </a:p>
      </dgm:t>
    </dgm:pt>
    <dgm:pt modelId="{95048915-D5AD-4F4A-B276-1206B4E1DD26}">
      <dgm:prSet phldrT="[Texto]" custT="1"/>
      <dgm:spPr/>
      <dgm:t>
        <a:bodyPr/>
        <a:lstStyle/>
        <a:p>
          <a:r>
            <a:rPr lang="es-CO" sz="1600" dirty="0" smtClean="0">
              <a:latin typeface="+mn-lt"/>
              <a:cs typeface="Helvetica" panose="020B0604020202020204" pitchFamily="34" charset="0"/>
            </a:rPr>
            <a:t>Las primeras formas de ocupación del territorio estuvieron ligadas a las actividades portuarias, comerciales y administrativas, las cuales progresivamente  fueron acentuando las dinámicas particulares del asentamiento y estructuración espacial de Montería</a:t>
          </a:r>
          <a:endParaRPr lang="es-CO" sz="1600" dirty="0">
            <a:latin typeface="+mn-lt"/>
            <a:cs typeface="Helvetica" panose="020B0604020202020204" pitchFamily="34" charset="0"/>
          </a:endParaRPr>
        </a:p>
      </dgm:t>
    </dgm:pt>
    <dgm:pt modelId="{F1AA48F5-BC25-4988-A722-DA5F178BD525}" type="parTrans" cxnId="{601522DE-94F9-4E4D-B6EB-52D927D7982F}">
      <dgm:prSet/>
      <dgm:spPr/>
      <dgm:t>
        <a:bodyPr/>
        <a:lstStyle/>
        <a:p>
          <a:endParaRPr lang="es-CO" sz="2000">
            <a:latin typeface="Helvetica" panose="020B0604020202020204" pitchFamily="34" charset="0"/>
            <a:cs typeface="Helvetica" panose="020B0604020202020204" pitchFamily="34" charset="0"/>
          </a:endParaRPr>
        </a:p>
      </dgm:t>
    </dgm:pt>
    <dgm:pt modelId="{1AB2C466-3B94-4A18-8E69-E1F7B0302E18}" type="sibTrans" cxnId="{601522DE-94F9-4E4D-B6EB-52D927D7982F}">
      <dgm:prSet/>
      <dgm:spPr/>
      <dgm:t>
        <a:bodyPr/>
        <a:lstStyle/>
        <a:p>
          <a:endParaRPr lang="es-CO" sz="2000">
            <a:latin typeface="Helvetica" panose="020B0604020202020204" pitchFamily="34" charset="0"/>
            <a:cs typeface="Helvetica" panose="020B0604020202020204" pitchFamily="34" charset="0"/>
          </a:endParaRPr>
        </a:p>
      </dgm:t>
    </dgm:pt>
    <dgm:pt modelId="{483FC0DA-60E3-421A-88B5-1B3AEF11B115}">
      <dgm:prSet phldrT="[Texto]" custT="1"/>
      <dgm:spPr/>
      <dgm:t>
        <a:bodyPr/>
        <a:lstStyle/>
        <a:p>
          <a:pPr algn="just"/>
          <a:r>
            <a:rPr lang="es-CO" sz="1600" dirty="0" err="1" smtClean="0"/>
            <a:t>Exbrayat</a:t>
          </a:r>
          <a:r>
            <a:rPr lang="es-CO" sz="1600" dirty="0" smtClean="0"/>
            <a:t> (1996), crecimiento demográfico y espacial de la ciudad de Montería,,  Uno de los barrios que se desarrollaron desde la fundación la Ceiba y </a:t>
          </a:r>
          <a:r>
            <a:rPr lang="es-CO" sz="1600" dirty="0" err="1" smtClean="0"/>
            <a:t>Chuchurubí</a:t>
          </a:r>
          <a:r>
            <a:rPr lang="es-CO" sz="1600" dirty="0" smtClean="0"/>
            <a:t>, que nace en 1774 </a:t>
          </a:r>
          <a:endParaRPr lang="es-CO" sz="1600" dirty="0" smtClean="0">
            <a:latin typeface="Helvetica" panose="020B0604020202020204" pitchFamily="34" charset="0"/>
            <a:cs typeface="Helvetica" panose="020B0604020202020204" pitchFamily="34" charset="0"/>
          </a:endParaRPr>
        </a:p>
      </dgm:t>
    </dgm:pt>
    <dgm:pt modelId="{FCF95074-6776-4996-827F-56737D87FC49}" type="parTrans" cxnId="{22D99BBC-7F1F-4926-8DD3-B82AF203E5D1}">
      <dgm:prSet/>
      <dgm:spPr/>
      <dgm:t>
        <a:bodyPr/>
        <a:lstStyle/>
        <a:p>
          <a:endParaRPr lang="es-CO" sz="2000">
            <a:latin typeface="Helvetica" panose="020B0604020202020204" pitchFamily="34" charset="0"/>
            <a:cs typeface="Helvetica" panose="020B0604020202020204" pitchFamily="34" charset="0"/>
          </a:endParaRPr>
        </a:p>
      </dgm:t>
    </dgm:pt>
    <dgm:pt modelId="{D6D16380-2FDE-48E7-9FF7-4EBF86EA9A8B}" type="sibTrans" cxnId="{22D99BBC-7F1F-4926-8DD3-B82AF203E5D1}">
      <dgm:prSet/>
      <dgm:spPr/>
      <dgm:t>
        <a:bodyPr/>
        <a:lstStyle/>
        <a:p>
          <a:endParaRPr lang="es-CO" sz="2000">
            <a:latin typeface="Helvetica" panose="020B0604020202020204" pitchFamily="34" charset="0"/>
            <a:cs typeface="Helvetica" panose="020B0604020202020204" pitchFamily="34" charset="0"/>
          </a:endParaRPr>
        </a:p>
      </dgm:t>
    </dgm:pt>
    <dgm:pt modelId="{5D3186C9-48DC-4773-8B69-2475491B5988}">
      <dgm:prSet phldrT="[Texto]" custT="1"/>
      <dgm:spPr/>
      <dgm:t>
        <a:bodyPr/>
        <a:lstStyle/>
        <a:p>
          <a:r>
            <a:rPr lang="es-CO" sz="1600" dirty="0" smtClean="0">
              <a:latin typeface="+mn-lt"/>
              <a:cs typeface="Helvetica" panose="020B0604020202020204" pitchFamily="34" charset="0"/>
            </a:rPr>
            <a:t>Casi un siglo después de su fundación, en 1842 el desarrollo urbano de la ciudad era insignificante,  esto demuestra que Montería no cumplía funciones regionales importantes durante la colonia, y aun después de la independencia. </a:t>
          </a:r>
          <a:endParaRPr lang="es-CO" sz="1600" dirty="0" smtClean="0">
            <a:latin typeface="+mn-lt"/>
            <a:cs typeface="Helvetica" panose="020B0604020202020204" pitchFamily="34" charset="0"/>
          </a:endParaRPr>
        </a:p>
      </dgm:t>
    </dgm:pt>
    <dgm:pt modelId="{5387FA4C-42F4-44FB-AE62-71A34BDF95B2}" type="parTrans" cxnId="{84AD8C49-CEAE-495D-B7BF-443C9C25770E}">
      <dgm:prSet/>
      <dgm:spPr/>
      <dgm:t>
        <a:bodyPr/>
        <a:lstStyle/>
        <a:p>
          <a:endParaRPr lang="es-CO"/>
        </a:p>
      </dgm:t>
    </dgm:pt>
    <dgm:pt modelId="{CED0F8B1-093C-4C8B-B347-A162F2269A8A}" type="sibTrans" cxnId="{84AD8C49-CEAE-495D-B7BF-443C9C25770E}">
      <dgm:prSet/>
      <dgm:spPr/>
      <dgm:t>
        <a:bodyPr/>
        <a:lstStyle/>
        <a:p>
          <a:endParaRPr lang="es-CO"/>
        </a:p>
      </dgm:t>
    </dgm:pt>
    <dgm:pt modelId="{D66BDEE6-F5EE-4D76-BDF6-9A674B424904}" type="pres">
      <dgm:prSet presAssocID="{54FCE060-9E9E-41BA-B9EE-CE6C9C7183AD}" presName="linear" presStyleCnt="0">
        <dgm:presLayoutVars>
          <dgm:dir/>
          <dgm:animLvl val="lvl"/>
          <dgm:resizeHandles val="exact"/>
        </dgm:presLayoutVars>
      </dgm:prSet>
      <dgm:spPr/>
      <dgm:t>
        <a:bodyPr/>
        <a:lstStyle/>
        <a:p>
          <a:endParaRPr lang="es-CO"/>
        </a:p>
      </dgm:t>
    </dgm:pt>
    <dgm:pt modelId="{DA4C6D58-7D4E-4B87-940E-E6D953DDEA8A}" type="pres">
      <dgm:prSet presAssocID="{37383569-D3C9-48F4-A758-A7B9DAA8205A}" presName="parentLin" presStyleCnt="0"/>
      <dgm:spPr/>
    </dgm:pt>
    <dgm:pt modelId="{67E89072-291A-4627-ADBE-DC1D29A729EB}" type="pres">
      <dgm:prSet presAssocID="{37383569-D3C9-48F4-A758-A7B9DAA8205A}" presName="parentLeftMargin" presStyleLbl="node1" presStyleIdx="0" presStyleCnt="4"/>
      <dgm:spPr/>
      <dgm:t>
        <a:bodyPr/>
        <a:lstStyle/>
        <a:p>
          <a:endParaRPr lang="es-CO"/>
        </a:p>
      </dgm:t>
    </dgm:pt>
    <dgm:pt modelId="{AAD1EEB8-AE45-4CAD-A42B-B17E54C2CA31}" type="pres">
      <dgm:prSet presAssocID="{37383569-D3C9-48F4-A758-A7B9DAA8205A}" presName="parentText" presStyleLbl="node1" presStyleIdx="0" presStyleCnt="4" custScaleX="142897" custScaleY="177539" custLinFactX="17345" custLinFactNeighborX="100000" custLinFactNeighborY="-2315">
        <dgm:presLayoutVars>
          <dgm:chMax val="0"/>
          <dgm:bulletEnabled val="1"/>
        </dgm:presLayoutVars>
      </dgm:prSet>
      <dgm:spPr/>
      <dgm:t>
        <a:bodyPr/>
        <a:lstStyle/>
        <a:p>
          <a:endParaRPr lang="es-CO"/>
        </a:p>
      </dgm:t>
    </dgm:pt>
    <dgm:pt modelId="{32976F1A-EB68-405A-9848-BF4B5B0BDDC2}" type="pres">
      <dgm:prSet presAssocID="{37383569-D3C9-48F4-A758-A7B9DAA8205A}" presName="negativeSpace" presStyleCnt="0"/>
      <dgm:spPr/>
    </dgm:pt>
    <dgm:pt modelId="{4DF1D585-655C-4E22-B91E-DDA93E4E28DC}" type="pres">
      <dgm:prSet presAssocID="{37383569-D3C9-48F4-A758-A7B9DAA8205A}" presName="childText" presStyleLbl="conFgAcc1" presStyleIdx="0" presStyleCnt="4">
        <dgm:presLayoutVars>
          <dgm:bulletEnabled val="1"/>
        </dgm:presLayoutVars>
      </dgm:prSet>
      <dgm:spPr/>
    </dgm:pt>
    <dgm:pt modelId="{C15B9F72-58D8-4DFD-B714-9261FD5B28BE}" type="pres">
      <dgm:prSet presAssocID="{50D10919-C135-462C-AD35-51687F5E68E1}" presName="spaceBetweenRectangles" presStyleCnt="0"/>
      <dgm:spPr/>
    </dgm:pt>
    <dgm:pt modelId="{A6DAE2A5-D06B-49B0-AE52-BF2E0B32EEE4}" type="pres">
      <dgm:prSet presAssocID="{95048915-D5AD-4F4A-B276-1206B4E1DD26}" presName="parentLin" presStyleCnt="0"/>
      <dgm:spPr/>
    </dgm:pt>
    <dgm:pt modelId="{055D03E5-21CB-4922-BA77-5DE7AD65753D}" type="pres">
      <dgm:prSet presAssocID="{95048915-D5AD-4F4A-B276-1206B4E1DD26}" presName="parentLeftMargin" presStyleLbl="node1" presStyleIdx="0" presStyleCnt="4"/>
      <dgm:spPr/>
      <dgm:t>
        <a:bodyPr/>
        <a:lstStyle/>
        <a:p>
          <a:endParaRPr lang="es-CO"/>
        </a:p>
      </dgm:t>
    </dgm:pt>
    <dgm:pt modelId="{CEAB4FE5-1ACF-45E5-AE5C-6090E610EDCF}" type="pres">
      <dgm:prSet presAssocID="{95048915-D5AD-4F4A-B276-1206B4E1DD26}" presName="parentText" presStyleLbl="node1" presStyleIdx="1" presStyleCnt="4" custScaleX="140904" custScaleY="167597" custLinFactNeighborX="-9875" custLinFactNeighborY="1705">
        <dgm:presLayoutVars>
          <dgm:chMax val="0"/>
          <dgm:bulletEnabled val="1"/>
        </dgm:presLayoutVars>
      </dgm:prSet>
      <dgm:spPr/>
      <dgm:t>
        <a:bodyPr/>
        <a:lstStyle/>
        <a:p>
          <a:endParaRPr lang="es-CO"/>
        </a:p>
      </dgm:t>
    </dgm:pt>
    <dgm:pt modelId="{E34AEB45-6B69-4344-A88C-E8C28F5025F7}" type="pres">
      <dgm:prSet presAssocID="{95048915-D5AD-4F4A-B276-1206B4E1DD26}" presName="negativeSpace" presStyleCnt="0"/>
      <dgm:spPr/>
    </dgm:pt>
    <dgm:pt modelId="{65268AA8-454B-4917-A65B-6EA91CA58770}" type="pres">
      <dgm:prSet presAssocID="{95048915-D5AD-4F4A-B276-1206B4E1DD26}" presName="childText" presStyleLbl="conFgAcc1" presStyleIdx="1" presStyleCnt="4">
        <dgm:presLayoutVars>
          <dgm:bulletEnabled val="1"/>
        </dgm:presLayoutVars>
      </dgm:prSet>
      <dgm:spPr/>
    </dgm:pt>
    <dgm:pt modelId="{16DF3D52-4F2E-483A-8527-CF6F59B4E2A8}" type="pres">
      <dgm:prSet presAssocID="{1AB2C466-3B94-4A18-8E69-E1F7B0302E18}" presName="spaceBetweenRectangles" presStyleCnt="0"/>
      <dgm:spPr/>
    </dgm:pt>
    <dgm:pt modelId="{2DACE0FC-C7B1-4AA6-AED7-BE43677DDF90}" type="pres">
      <dgm:prSet presAssocID="{483FC0DA-60E3-421A-88B5-1B3AEF11B115}" presName="parentLin" presStyleCnt="0"/>
      <dgm:spPr/>
    </dgm:pt>
    <dgm:pt modelId="{D09D66B4-B594-4A19-AB6E-37C0234735C8}" type="pres">
      <dgm:prSet presAssocID="{483FC0DA-60E3-421A-88B5-1B3AEF11B115}" presName="parentLeftMargin" presStyleLbl="node1" presStyleIdx="1" presStyleCnt="4"/>
      <dgm:spPr/>
      <dgm:t>
        <a:bodyPr/>
        <a:lstStyle/>
        <a:p>
          <a:endParaRPr lang="es-CO"/>
        </a:p>
      </dgm:t>
    </dgm:pt>
    <dgm:pt modelId="{A89083D3-5F96-4981-B61F-6FBA023A5FEE}" type="pres">
      <dgm:prSet presAssocID="{483FC0DA-60E3-421A-88B5-1B3AEF11B115}" presName="parentText" presStyleLbl="node1" presStyleIdx="2" presStyleCnt="4" custScaleX="141711" custScaleY="164639" custLinFactNeighborX="-16697" custLinFactNeighborY="-8078">
        <dgm:presLayoutVars>
          <dgm:chMax val="0"/>
          <dgm:bulletEnabled val="1"/>
        </dgm:presLayoutVars>
      </dgm:prSet>
      <dgm:spPr/>
      <dgm:t>
        <a:bodyPr/>
        <a:lstStyle/>
        <a:p>
          <a:endParaRPr lang="es-CO"/>
        </a:p>
      </dgm:t>
    </dgm:pt>
    <dgm:pt modelId="{F349079F-5B97-4F55-BD47-8CDA376C6061}" type="pres">
      <dgm:prSet presAssocID="{483FC0DA-60E3-421A-88B5-1B3AEF11B115}" presName="negativeSpace" presStyleCnt="0"/>
      <dgm:spPr/>
    </dgm:pt>
    <dgm:pt modelId="{7D4B7C32-E1CB-4A38-9DD0-B30296934031}" type="pres">
      <dgm:prSet presAssocID="{483FC0DA-60E3-421A-88B5-1B3AEF11B115}" presName="childText" presStyleLbl="conFgAcc1" presStyleIdx="2" presStyleCnt="4">
        <dgm:presLayoutVars>
          <dgm:bulletEnabled val="1"/>
        </dgm:presLayoutVars>
      </dgm:prSet>
      <dgm:spPr/>
    </dgm:pt>
    <dgm:pt modelId="{03599C05-EC2B-48E6-AC95-F3F722226FF1}" type="pres">
      <dgm:prSet presAssocID="{D6D16380-2FDE-48E7-9FF7-4EBF86EA9A8B}" presName="spaceBetweenRectangles" presStyleCnt="0"/>
      <dgm:spPr/>
    </dgm:pt>
    <dgm:pt modelId="{FA2E3041-DCAD-48BB-87B8-AC09109BC395}" type="pres">
      <dgm:prSet presAssocID="{5D3186C9-48DC-4773-8B69-2475491B5988}" presName="parentLin" presStyleCnt="0"/>
      <dgm:spPr/>
    </dgm:pt>
    <dgm:pt modelId="{F632D974-5F57-4EA8-887B-EC18C821AECC}" type="pres">
      <dgm:prSet presAssocID="{5D3186C9-48DC-4773-8B69-2475491B5988}" presName="parentLeftMargin" presStyleLbl="node1" presStyleIdx="2" presStyleCnt="4"/>
      <dgm:spPr/>
      <dgm:t>
        <a:bodyPr/>
        <a:lstStyle/>
        <a:p>
          <a:endParaRPr lang="es-CO"/>
        </a:p>
      </dgm:t>
    </dgm:pt>
    <dgm:pt modelId="{7C24792B-88E4-4397-ACE8-0963DA35FD8D}" type="pres">
      <dgm:prSet presAssocID="{5D3186C9-48DC-4773-8B69-2475491B5988}" presName="parentText" presStyleLbl="node1" presStyleIdx="3" presStyleCnt="4" custScaleX="142857" custScaleY="158240" custLinFactNeighborX="-36016" custLinFactNeighborY="-8705">
        <dgm:presLayoutVars>
          <dgm:chMax val="0"/>
          <dgm:bulletEnabled val="1"/>
        </dgm:presLayoutVars>
      </dgm:prSet>
      <dgm:spPr/>
      <dgm:t>
        <a:bodyPr/>
        <a:lstStyle/>
        <a:p>
          <a:endParaRPr lang="es-CO"/>
        </a:p>
      </dgm:t>
    </dgm:pt>
    <dgm:pt modelId="{96A9C502-7D9A-4C61-8648-425B4997522D}" type="pres">
      <dgm:prSet presAssocID="{5D3186C9-48DC-4773-8B69-2475491B5988}" presName="negativeSpace" presStyleCnt="0"/>
      <dgm:spPr/>
    </dgm:pt>
    <dgm:pt modelId="{17FC3933-99C3-4381-A387-AAC83AE85D6E}" type="pres">
      <dgm:prSet presAssocID="{5D3186C9-48DC-4773-8B69-2475491B5988}" presName="childText" presStyleLbl="conFgAcc1" presStyleIdx="3" presStyleCnt="4">
        <dgm:presLayoutVars>
          <dgm:bulletEnabled val="1"/>
        </dgm:presLayoutVars>
      </dgm:prSet>
      <dgm:spPr/>
    </dgm:pt>
  </dgm:ptLst>
  <dgm:cxnLst>
    <dgm:cxn modelId="{22D99BBC-7F1F-4926-8DD3-B82AF203E5D1}" srcId="{54FCE060-9E9E-41BA-B9EE-CE6C9C7183AD}" destId="{483FC0DA-60E3-421A-88B5-1B3AEF11B115}" srcOrd="2" destOrd="0" parTransId="{FCF95074-6776-4996-827F-56737D87FC49}" sibTransId="{D6D16380-2FDE-48E7-9FF7-4EBF86EA9A8B}"/>
    <dgm:cxn modelId="{5330B872-1FC7-47C6-ACC0-131EAE9BA2CE}" type="presOf" srcId="{5D3186C9-48DC-4773-8B69-2475491B5988}" destId="{F632D974-5F57-4EA8-887B-EC18C821AECC}" srcOrd="0" destOrd="0" presId="urn:microsoft.com/office/officeart/2005/8/layout/list1"/>
    <dgm:cxn modelId="{D0B43AA3-BC3C-4FD4-9290-8D7D37F1C347}" type="presOf" srcId="{483FC0DA-60E3-421A-88B5-1B3AEF11B115}" destId="{A89083D3-5F96-4981-B61F-6FBA023A5FEE}" srcOrd="1" destOrd="0" presId="urn:microsoft.com/office/officeart/2005/8/layout/list1"/>
    <dgm:cxn modelId="{0B21394F-1954-4A65-A231-109D0EE53D92}" type="presOf" srcId="{37383569-D3C9-48F4-A758-A7B9DAA8205A}" destId="{67E89072-291A-4627-ADBE-DC1D29A729EB}" srcOrd="0" destOrd="0" presId="urn:microsoft.com/office/officeart/2005/8/layout/list1"/>
    <dgm:cxn modelId="{6EA65D75-6F2E-4AFC-AE28-05480098DC2F}" type="presOf" srcId="{5D3186C9-48DC-4773-8B69-2475491B5988}" destId="{7C24792B-88E4-4397-ACE8-0963DA35FD8D}" srcOrd="1" destOrd="0" presId="urn:microsoft.com/office/officeart/2005/8/layout/list1"/>
    <dgm:cxn modelId="{14BEB1F4-6E23-4FCA-B2AC-EA905D16C974}" type="presOf" srcId="{483FC0DA-60E3-421A-88B5-1B3AEF11B115}" destId="{D09D66B4-B594-4A19-AB6E-37C0234735C8}" srcOrd="0" destOrd="0" presId="urn:microsoft.com/office/officeart/2005/8/layout/list1"/>
    <dgm:cxn modelId="{21D7482A-4D95-41AA-95AA-C01F5084F914}" type="presOf" srcId="{54FCE060-9E9E-41BA-B9EE-CE6C9C7183AD}" destId="{D66BDEE6-F5EE-4D76-BDF6-9A674B424904}" srcOrd="0" destOrd="0" presId="urn:microsoft.com/office/officeart/2005/8/layout/list1"/>
    <dgm:cxn modelId="{601522DE-94F9-4E4D-B6EB-52D927D7982F}" srcId="{54FCE060-9E9E-41BA-B9EE-CE6C9C7183AD}" destId="{95048915-D5AD-4F4A-B276-1206B4E1DD26}" srcOrd="1" destOrd="0" parTransId="{F1AA48F5-BC25-4988-A722-DA5F178BD525}" sibTransId="{1AB2C466-3B94-4A18-8E69-E1F7B0302E18}"/>
    <dgm:cxn modelId="{84AD8C49-CEAE-495D-B7BF-443C9C25770E}" srcId="{54FCE060-9E9E-41BA-B9EE-CE6C9C7183AD}" destId="{5D3186C9-48DC-4773-8B69-2475491B5988}" srcOrd="3" destOrd="0" parTransId="{5387FA4C-42F4-44FB-AE62-71A34BDF95B2}" sibTransId="{CED0F8B1-093C-4C8B-B347-A162F2269A8A}"/>
    <dgm:cxn modelId="{8CF6DD5E-5911-4F5C-9C94-1D541F1702DE}" type="presOf" srcId="{95048915-D5AD-4F4A-B276-1206B4E1DD26}" destId="{055D03E5-21CB-4922-BA77-5DE7AD65753D}" srcOrd="0" destOrd="0" presId="urn:microsoft.com/office/officeart/2005/8/layout/list1"/>
    <dgm:cxn modelId="{A1BB1564-C8D1-4F87-AE36-E3B3C3A15D12}" type="presOf" srcId="{37383569-D3C9-48F4-A758-A7B9DAA8205A}" destId="{AAD1EEB8-AE45-4CAD-A42B-B17E54C2CA31}" srcOrd="1" destOrd="0" presId="urn:microsoft.com/office/officeart/2005/8/layout/list1"/>
    <dgm:cxn modelId="{A3C4DEB6-37F2-4D81-B7ED-B1B2D59E0358}" srcId="{54FCE060-9E9E-41BA-B9EE-CE6C9C7183AD}" destId="{37383569-D3C9-48F4-A758-A7B9DAA8205A}" srcOrd="0" destOrd="0" parTransId="{12C7800C-32CC-4DD4-A2DF-3877B021D545}" sibTransId="{50D10919-C135-462C-AD35-51687F5E68E1}"/>
    <dgm:cxn modelId="{73399657-B232-4997-9288-E61AA7FAC677}" type="presOf" srcId="{95048915-D5AD-4F4A-B276-1206B4E1DD26}" destId="{CEAB4FE5-1ACF-45E5-AE5C-6090E610EDCF}" srcOrd="1" destOrd="0" presId="urn:microsoft.com/office/officeart/2005/8/layout/list1"/>
    <dgm:cxn modelId="{7F1781D9-4C99-4684-96A2-047FF9621180}" type="presParOf" srcId="{D66BDEE6-F5EE-4D76-BDF6-9A674B424904}" destId="{DA4C6D58-7D4E-4B87-940E-E6D953DDEA8A}" srcOrd="0" destOrd="0" presId="urn:microsoft.com/office/officeart/2005/8/layout/list1"/>
    <dgm:cxn modelId="{1BF2D1EC-20FD-4E28-B55F-8FB0A4799711}" type="presParOf" srcId="{DA4C6D58-7D4E-4B87-940E-E6D953DDEA8A}" destId="{67E89072-291A-4627-ADBE-DC1D29A729EB}" srcOrd="0" destOrd="0" presId="urn:microsoft.com/office/officeart/2005/8/layout/list1"/>
    <dgm:cxn modelId="{56A2F95A-D75C-4DCE-BA37-CBBE803844C4}" type="presParOf" srcId="{DA4C6D58-7D4E-4B87-940E-E6D953DDEA8A}" destId="{AAD1EEB8-AE45-4CAD-A42B-B17E54C2CA31}" srcOrd="1" destOrd="0" presId="urn:microsoft.com/office/officeart/2005/8/layout/list1"/>
    <dgm:cxn modelId="{B43BFCE8-19AD-4FA8-A5ED-453D565BD264}" type="presParOf" srcId="{D66BDEE6-F5EE-4D76-BDF6-9A674B424904}" destId="{32976F1A-EB68-405A-9848-BF4B5B0BDDC2}" srcOrd="1" destOrd="0" presId="urn:microsoft.com/office/officeart/2005/8/layout/list1"/>
    <dgm:cxn modelId="{A3FD87F8-F348-4C7A-87AA-73F29A49EE73}" type="presParOf" srcId="{D66BDEE6-F5EE-4D76-BDF6-9A674B424904}" destId="{4DF1D585-655C-4E22-B91E-DDA93E4E28DC}" srcOrd="2" destOrd="0" presId="urn:microsoft.com/office/officeart/2005/8/layout/list1"/>
    <dgm:cxn modelId="{880DF2A7-5A1F-4296-BAA2-422860EC0801}" type="presParOf" srcId="{D66BDEE6-F5EE-4D76-BDF6-9A674B424904}" destId="{C15B9F72-58D8-4DFD-B714-9261FD5B28BE}" srcOrd="3" destOrd="0" presId="urn:microsoft.com/office/officeart/2005/8/layout/list1"/>
    <dgm:cxn modelId="{1BBDA31C-0D6E-4F97-AB91-41F62501BCDC}" type="presParOf" srcId="{D66BDEE6-F5EE-4D76-BDF6-9A674B424904}" destId="{A6DAE2A5-D06B-49B0-AE52-BF2E0B32EEE4}" srcOrd="4" destOrd="0" presId="urn:microsoft.com/office/officeart/2005/8/layout/list1"/>
    <dgm:cxn modelId="{45E29A33-6265-434F-B6A3-D8822C19CCAE}" type="presParOf" srcId="{A6DAE2A5-D06B-49B0-AE52-BF2E0B32EEE4}" destId="{055D03E5-21CB-4922-BA77-5DE7AD65753D}" srcOrd="0" destOrd="0" presId="urn:microsoft.com/office/officeart/2005/8/layout/list1"/>
    <dgm:cxn modelId="{367FF736-1559-44AE-89CE-2E86C224E52C}" type="presParOf" srcId="{A6DAE2A5-D06B-49B0-AE52-BF2E0B32EEE4}" destId="{CEAB4FE5-1ACF-45E5-AE5C-6090E610EDCF}" srcOrd="1" destOrd="0" presId="urn:microsoft.com/office/officeart/2005/8/layout/list1"/>
    <dgm:cxn modelId="{86E5D99B-FACD-4FE8-9F62-37E8B6899A35}" type="presParOf" srcId="{D66BDEE6-F5EE-4D76-BDF6-9A674B424904}" destId="{E34AEB45-6B69-4344-A88C-E8C28F5025F7}" srcOrd="5" destOrd="0" presId="urn:microsoft.com/office/officeart/2005/8/layout/list1"/>
    <dgm:cxn modelId="{05FB1D36-3192-40A3-90E9-BC118860606A}" type="presParOf" srcId="{D66BDEE6-F5EE-4D76-BDF6-9A674B424904}" destId="{65268AA8-454B-4917-A65B-6EA91CA58770}" srcOrd="6" destOrd="0" presId="urn:microsoft.com/office/officeart/2005/8/layout/list1"/>
    <dgm:cxn modelId="{1F1F1A59-D5BA-4A02-A9ED-4DB776A58042}" type="presParOf" srcId="{D66BDEE6-F5EE-4D76-BDF6-9A674B424904}" destId="{16DF3D52-4F2E-483A-8527-CF6F59B4E2A8}" srcOrd="7" destOrd="0" presId="urn:microsoft.com/office/officeart/2005/8/layout/list1"/>
    <dgm:cxn modelId="{4D385FE8-9424-482A-8F24-5704ABDB3E11}" type="presParOf" srcId="{D66BDEE6-F5EE-4D76-BDF6-9A674B424904}" destId="{2DACE0FC-C7B1-4AA6-AED7-BE43677DDF90}" srcOrd="8" destOrd="0" presId="urn:microsoft.com/office/officeart/2005/8/layout/list1"/>
    <dgm:cxn modelId="{D26990F0-1BB2-45A8-887D-0E1F9C210E70}" type="presParOf" srcId="{2DACE0FC-C7B1-4AA6-AED7-BE43677DDF90}" destId="{D09D66B4-B594-4A19-AB6E-37C0234735C8}" srcOrd="0" destOrd="0" presId="urn:microsoft.com/office/officeart/2005/8/layout/list1"/>
    <dgm:cxn modelId="{457C6003-EA98-406B-801A-4AE40FCD840D}" type="presParOf" srcId="{2DACE0FC-C7B1-4AA6-AED7-BE43677DDF90}" destId="{A89083D3-5F96-4981-B61F-6FBA023A5FEE}" srcOrd="1" destOrd="0" presId="urn:microsoft.com/office/officeart/2005/8/layout/list1"/>
    <dgm:cxn modelId="{C11EFB87-FED4-482E-9640-78FA6FA58519}" type="presParOf" srcId="{D66BDEE6-F5EE-4D76-BDF6-9A674B424904}" destId="{F349079F-5B97-4F55-BD47-8CDA376C6061}" srcOrd="9" destOrd="0" presId="urn:microsoft.com/office/officeart/2005/8/layout/list1"/>
    <dgm:cxn modelId="{4ACA5D46-9A3A-47FC-97CB-AEDF9FC12D42}" type="presParOf" srcId="{D66BDEE6-F5EE-4D76-BDF6-9A674B424904}" destId="{7D4B7C32-E1CB-4A38-9DD0-B30296934031}" srcOrd="10" destOrd="0" presId="urn:microsoft.com/office/officeart/2005/8/layout/list1"/>
    <dgm:cxn modelId="{1D9C0A66-DD54-4223-B8C8-56E1219561FF}" type="presParOf" srcId="{D66BDEE6-F5EE-4D76-BDF6-9A674B424904}" destId="{03599C05-EC2B-48E6-AC95-F3F722226FF1}" srcOrd="11" destOrd="0" presId="urn:microsoft.com/office/officeart/2005/8/layout/list1"/>
    <dgm:cxn modelId="{2AE88FD9-5E76-4C2C-853D-E7CEBF850789}" type="presParOf" srcId="{D66BDEE6-F5EE-4D76-BDF6-9A674B424904}" destId="{FA2E3041-DCAD-48BB-87B8-AC09109BC395}" srcOrd="12" destOrd="0" presId="urn:microsoft.com/office/officeart/2005/8/layout/list1"/>
    <dgm:cxn modelId="{426E1E8B-BFDB-408F-A4F0-CB2067F60325}" type="presParOf" srcId="{FA2E3041-DCAD-48BB-87B8-AC09109BC395}" destId="{F632D974-5F57-4EA8-887B-EC18C821AECC}" srcOrd="0" destOrd="0" presId="urn:microsoft.com/office/officeart/2005/8/layout/list1"/>
    <dgm:cxn modelId="{C7C714E6-EF09-419F-AC40-88C8DD42A2DD}" type="presParOf" srcId="{FA2E3041-DCAD-48BB-87B8-AC09109BC395}" destId="{7C24792B-88E4-4397-ACE8-0963DA35FD8D}" srcOrd="1" destOrd="0" presId="urn:microsoft.com/office/officeart/2005/8/layout/list1"/>
    <dgm:cxn modelId="{71B249A9-E912-4C48-9C72-26A59986D86D}" type="presParOf" srcId="{D66BDEE6-F5EE-4D76-BDF6-9A674B424904}" destId="{96A9C502-7D9A-4C61-8648-425B4997522D}" srcOrd="13" destOrd="0" presId="urn:microsoft.com/office/officeart/2005/8/layout/list1"/>
    <dgm:cxn modelId="{0CC2B5B6-F212-4B52-AC28-CCC52020C62A}" type="presParOf" srcId="{D66BDEE6-F5EE-4D76-BDF6-9A674B424904}" destId="{17FC3933-99C3-4381-A387-AAC83AE85D6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FCE060-9E9E-41BA-B9EE-CE6C9C7183AD}"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CO"/>
        </a:p>
      </dgm:t>
    </dgm:pt>
    <dgm:pt modelId="{37383569-D3C9-48F4-A758-A7B9DAA8205A}">
      <dgm:prSet phldrT="[Texto]" custT="1"/>
      <dgm:spPr/>
      <dgm:t>
        <a:bodyPr/>
        <a:lstStyle/>
        <a:p>
          <a:endParaRPr lang="es-CO" sz="1400" dirty="0" smtClean="0">
            <a:solidFill>
              <a:srgbClr val="FFFF00"/>
            </a:solidFill>
            <a:latin typeface="Helvetica" panose="020B0604020202020204" pitchFamily="34" charset="0"/>
            <a:cs typeface="Helvetica" panose="020B0604020202020204" pitchFamily="34" charset="0"/>
          </a:endParaRPr>
        </a:p>
        <a:p>
          <a:endParaRPr lang="es-CO" sz="1400" dirty="0" smtClean="0">
            <a:solidFill>
              <a:srgbClr val="FFFF00"/>
            </a:solidFill>
            <a:latin typeface="Helvetica" panose="020B0604020202020204" pitchFamily="34" charset="0"/>
            <a:cs typeface="Helvetica" panose="020B0604020202020204" pitchFamily="34" charset="0"/>
          </a:endParaRPr>
        </a:p>
        <a:p>
          <a:pPr algn="just"/>
          <a:r>
            <a:rPr lang="es-CO" sz="1400" dirty="0" smtClean="0">
              <a:solidFill>
                <a:srgbClr val="FFFF00"/>
              </a:solidFill>
              <a:latin typeface="+mn-lt"/>
              <a:cs typeface="Helvetica" panose="020B0604020202020204" pitchFamily="34" charset="0"/>
            </a:rPr>
            <a:t>En efecto, para 1951 los nuevos datos censales      registraron un volumen de 23.661  para la cabecera municipal (doblando el registro equivalente del censo de 1938), lo que implica una tasa de crecimiento anual de 4.83 por ciento</a:t>
          </a:r>
        </a:p>
        <a:p>
          <a:pPr algn="just"/>
          <a:r>
            <a:rPr lang="es-CO" sz="1600" dirty="0" smtClean="0">
              <a:solidFill>
                <a:srgbClr val="FFFF00"/>
              </a:solidFill>
              <a:latin typeface="Helvetica" panose="020B0604020202020204" pitchFamily="34" charset="0"/>
              <a:cs typeface="Helvetica" panose="020B0604020202020204" pitchFamily="34" charset="0"/>
            </a:rPr>
            <a:t>.</a:t>
          </a:r>
        </a:p>
        <a:p>
          <a:pPr algn="just"/>
          <a:endParaRPr lang="es-CO" sz="1600" dirty="0">
            <a:solidFill>
              <a:srgbClr val="FFFF00"/>
            </a:solidFill>
            <a:latin typeface="Helvetica" panose="020B0604020202020204" pitchFamily="34" charset="0"/>
            <a:cs typeface="Helvetica" panose="020B0604020202020204" pitchFamily="34" charset="0"/>
          </a:endParaRPr>
        </a:p>
      </dgm:t>
    </dgm:pt>
    <dgm:pt modelId="{12C7800C-32CC-4DD4-A2DF-3877B021D545}" type="parTrans" cxnId="{A3C4DEB6-37F2-4D81-B7ED-B1B2D59E0358}">
      <dgm:prSet/>
      <dgm:spPr/>
      <dgm:t>
        <a:bodyPr/>
        <a:lstStyle/>
        <a:p>
          <a:endParaRPr lang="es-CO" sz="2000">
            <a:latin typeface="Helvetica" panose="020B0604020202020204" pitchFamily="34" charset="0"/>
            <a:cs typeface="Helvetica" panose="020B0604020202020204" pitchFamily="34" charset="0"/>
          </a:endParaRPr>
        </a:p>
      </dgm:t>
    </dgm:pt>
    <dgm:pt modelId="{50D10919-C135-462C-AD35-51687F5E68E1}" type="sibTrans" cxnId="{A3C4DEB6-37F2-4D81-B7ED-B1B2D59E0358}">
      <dgm:prSet/>
      <dgm:spPr/>
      <dgm:t>
        <a:bodyPr/>
        <a:lstStyle/>
        <a:p>
          <a:endParaRPr lang="es-CO" sz="2000">
            <a:latin typeface="Helvetica" panose="020B0604020202020204" pitchFamily="34" charset="0"/>
            <a:cs typeface="Helvetica" panose="020B0604020202020204" pitchFamily="34" charset="0"/>
          </a:endParaRPr>
        </a:p>
      </dgm:t>
    </dgm:pt>
    <dgm:pt modelId="{95048915-D5AD-4F4A-B276-1206B4E1DD26}">
      <dgm:prSet phldrT="[Texto]" custT="1"/>
      <dgm:spPr/>
      <dgm:t>
        <a:bodyPr/>
        <a:lstStyle/>
        <a:p>
          <a:r>
            <a:rPr lang="es-CO" sz="1600" dirty="0" smtClean="0">
              <a:latin typeface="+mn-lt"/>
              <a:cs typeface="Helvetica" panose="020B0604020202020204" pitchFamily="34" charset="0"/>
            </a:rPr>
            <a:t> </a:t>
          </a:r>
          <a:r>
            <a:rPr lang="es-CO" sz="1600" dirty="0" smtClean="0">
              <a:solidFill>
                <a:schemeClr val="tx1"/>
              </a:solidFill>
            </a:rPr>
            <a:t>La Granja se originó en 1959, cuando una multitud personas de bajos recursos ocupan ilegalmente los predios de la llamada Granja Agrícola, una extensa finca destinada a la experimentación agropecuaria</a:t>
          </a:r>
          <a:r>
            <a:rPr lang="es-CO" sz="1600" dirty="0" smtClean="0">
              <a:latin typeface="+mn-lt"/>
              <a:cs typeface="Helvetica" panose="020B0604020202020204" pitchFamily="34" charset="0"/>
            </a:rPr>
            <a:t> </a:t>
          </a:r>
          <a:endParaRPr lang="es-CO" sz="900" dirty="0">
            <a:latin typeface="+mn-lt"/>
            <a:cs typeface="Helvetica" panose="020B0604020202020204" pitchFamily="34" charset="0"/>
          </a:endParaRPr>
        </a:p>
      </dgm:t>
    </dgm:pt>
    <dgm:pt modelId="{F1AA48F5-BC25-4988-A722-DA5F178BD525}" type="parTrans" cxnId="{601522DE-94F9-4E4D-B6EB-52D927D7982F}">
      <dgm:prSet/>
      <dgm:spPr/>
      <dgm:t>
        <a:bodyPr/>
        <a:lstStyle/>
        <a:p>
          <a:endParaRPr lang="es-CO" sz="2000">
            <a:latin typeface="Helvetica" panose="020B0604020202020204" pitchFamily="34" charset="0"/>
            <a:cs typeface="Helvetica" panose="020B0604020202020204" pitchFamily="34" charset="0"/>
          </a:endParaRPr>
        </a:p>
      </dgm:t>
    </dgm:pt>
    <dgm:pt modelId="{1AB2C466-3B94-4A18-8E69-E1F7B0302E18}" type="sibTrans" cxnId="{601522DE-94F9-4E4D-B6EB-52D927D7982F}">
      <dgm:prSet/>
      <dgm:spPr/>
      <dgm:t>
        <a:bodyPr/>
        <a:lstStyle/>
        <a:p>
          <a:endParaRPr lang="es-CO" sz="2000">
            <a:latin typeface="Helvetica" panose="020B0604020202020204" pitchFamily="34" charset="0"/>
            <a:cs typeface="Helvetica" panose="020B0604020202020204" pitchFamily="34" charset="0"/>
          </a:endParaRPr>
        </a:p>
      </dgm:t>
    </dgm:pt>
    <dgm:pt modelId="{483FC0DA-60E3-421A-88B5-1B3AEF11B115}">
      <dgm:prSet phldrT="[Texto]" custT="1"/>
      <dgm:spPr/>
      <dgm:t>
        <a:bodyPr/>
        <a:lstStyle/>
        <a:p>
          <a:pPr algn="just"/>
          <a:r>
            <a:rPr lang="es-CO" sz="1400" dirty="0" smtClean="0">
              <a:solidFill>
                <a:schemeClr val="tx1"/>
              </a:solidFill>
            </a:rPr>
            <a:t>El mayor impulso individualizado a la expansión física de Montería ha estado asociado con la implementación de algunos programas sociales de vivienda de interés social</a:t>
          </a:r>
          <a:r>
            <a:rPr lang="es-CO" sz="1400" dirty="0" smtClean="0">
              <a:solidFill>
                <a:schemeClr val="tx1"/>
              </a:solidFill>
              <a:latin typeface="+mn-lt"/>
              <a:cs typeface="Helvetica" panose="020B0604020202020204" pitchFamily="34" charset="0"/>
            </a:rPr>
            <a:t>. </a:t>
          </a:r>
          <a:endParaRPr lang="es-CO" sz="1600" dirty="0" smtClean="0">
            <a:solidFill>
              <a:schemeClr val="tx1"/>
            </a:solidFill>
            <a:latin typeface="Helvetica" panose="020B0604020202020204" pitchFamily="34" charset="0"/>
            <a:cs typeface="Helvetica" panose="020B0604020202020204" pitchFamily="34" charset="0"/>
          </a:endParaRPr>
        </a:p>
      </dgm:t>
    </dgm:pt>
    <dgm:pt modelId="{FCF95074-6776-4996-827F-56737D87FC49}" type="parTrans" cxnId="{22D99BBC-7F1F-4926-8DD3-B82AF203E5D1}">
      <dgm:prSet/>
      <dgm:spPr/>
      <dgm:t>
        <a:bodyPr/>
        <a:lstStyle/>
        <a:p>
          <a:endParaRPr lang="es-CO" sz="2000">
            <a:latin typeface="Helvetica" panose="020B0604020202020204" pitchFamily="34" charset="0"/>
            <a:cs typeface="Helvetica" panose="020B0604020202020204" pitchFamily="34" charset="0"/>
          </a:endParaRPr>
        </a:p>
      </dgm:t>
    </dgm:pt>
    <dgm:pt modelId="{D6D16380-2FDE-48E7-9FF7-4EBF86EA9A8B}" type="sibTrans" cxnId="{22D99BBC-7F1F-4926-8DD3-B82AF203E5D1}">
      <dgm:prSet/>
      <dgm:spPr/>
      <dgm:t>
        <a:bodyPr/>
        <a:lstStyle/>
        <a:p>
          <a:endParaRPr lang="es-CO" sz="2000">
            <a:latin typeface="Helvetica" panose="020B0604020202020204" pitchFamily="34" charset="0"/>
            <a:cs typeface="Helvetica" panose="020B0604020202020204" pitchFamily="34" charset="0"/>
          </a:endParaRPr>
        </a:p>
      </dgm:t>
    </dgm:pt>
    <dgm:pt modelId="{5D3186C9-48DC-4773-8B69-2475491B5988}">
      <dgm:prSet phldrT="[Texto]" custT="1"/>
      <dgm:spPr/>
      <dgm:t>
        <a:bodyPr/>
        <a:lstStyle/>
        <a:p>
          <a:pPr algn="just"/>
          <a:r>
            <a:rPr lang="es-CO" sz="1200" dirty="0" smtClean="0">
              <a:solidFill>
                <a:schemeClr val="tx1"/>
              </a:solidFill>
              <a:latin typeface="+mn-lt"/>
              <a:cs typeface="Helvetica" panose="020B0604020202020204" pitchFamily="34" charset="0"/>
            </a:rPr>
            <a:t>La desmovilización del Ejercito Popular Liberación (EPL)</a:t>
          </a:r>
        </a:p>
        <a:p>
          <a:pPr algn="just"/>
          <a:r>
            <a:rPr lang="es-CO" sz="1200" dirty="0" smtClean="0">
              <a:solidFill>
                <a:schemeClr val="tx1"/>
              </a:solidFill>
              <a:latin typeface="+mn-lt"/>
              <a:cs typeface="Helvetica" panose="020B0604020202020204" pitchFamily="34" charset="0"/>
            </a:rPr>
            <a:t>Surgimiento de las </a:t>
          </a:r>
          <a:r>
            <a:rPr lang="es-CO" sz="1200" dirty="0" err="1" smtClean="0">
              <a:solidFill>
                <a:schemeClr val="tx1"/>
              </a:solidFill>
              <a:latin typeface="+mn-lt"/>
              <a:cs typeface="Helvetica" panose="020B0604020202020204" pitchFamily="34" charset="0"/>
            </a:rPr>
            <a:t>Autodefesas</a:t>
          </a:r>
          <a:r>
            <a:rPr lang="es-CO" sz="1200" dirty="0" smtClean="0">
              <a:solidFill>
                <a:schemeClr val="tx1"/>
              </a:solidFill>
              <a:latin typeface="+mn-lt"/>
              <a:cs typeface="Helvetica" panose="020B0604020202020204" pitchFamily="34" charset="0"/>
            </a:rPr>
            <a:t> Campesinas de Córdoba  </a:t>
          </a:r>
          <a:r>
            <a:rPr lang="es-CO" sz="1200" dirty="0" err="1" smtClean="0">
              <a:solidFill>
                <a:schemeClr val="tx1"/>
              </a:solidFill>
              <a:latin typeface="+mn-lt"/>
              <a:cs typeface="Helvetica" panose="020B0604020202020204" pitchFamily="34" charset="0"/>
            </a:rPr>
            <a:t>Uraba</a:t>
          </a:r>
          <a:r>
            <a:rPr lang="es-CO" sz="1200" dirty="0" smtClean="0">
              <a:solidFill>
                <a:schemeClr val="tx1"/>
              </a:solidFill>
              <a:latin typeface="+mn-lt"/>
              <a:cs typeface="Helvetica" panose="020B0604020202020204" pitchFamily="34" charset="0"/>
            </a:rPr>
            <a:t>. Ocupación de territorios dejados por el EPL y los enfrentamientos con las </a:t>
          </a:r>
          <a:r>
            <a:rPr lang="es-CO" sz="1200" dirty="0" err="1" smtClean="0">
              <a:solidFill>
                <a:schemeClr val="tx1"/>
              </a:solidFill>
              <a:latin typeface="+mn-lt"/>
              <a:cs typeface="Helvetica" panose="020B0604020202020204" pitchFamily="34" charset="0"/>
            </a:rPr>
            <a:t>Farc</a:t>
          </a:r>
          <a:r>
            <a:rPr lang="es-CO" sz="1200" dirty="0" smtClean="0">
              <a:solidFill>
                <a:schemeClr val="tx1"/>
              </a:solidFill>
              <a:latin typeface="+mn-lt"/>
              <a:cs typeface="Helvetica" panose="020B0604020202020204" pitchFamily="34" charset="0"/>
            </a:rPr>
            <a:t>.</a:t>
          </a:r>
          <a:endParaRPr lang="es-CO" sz="1200" dirty="0" smtClean="0">
            <a:solidFill>
              <a:schemeClr val="tx1"/>
            </a:solidFill>
            <a:latin typeface="+mn-lt"/>
            <a:cs typeface="Helvetica" panose="020B0604020202020204" pitchFamily="34" charset="0"/>
          </a:endParaRPr>
        </a:p>
      </dgm:t>
    </dgm:pt>
    <dgm:pt modelId="{5387FA4C-42F4-44FB-AE62-71A34BDF95B2}" type="parTrans" cxnId="{84AD8C49-CEAE-495D-B7BF-443C9C25770E}">
      <dgm:prSet/>
      <dgm:spPr/>
      <dgm:t>
        <a:bodyPr/>
        <a:lstStyle/>
        <a:p>
          <a:endParaRPr lang="es-CO"/>
        </a:p>
      </dgm:t>
    </dgm:pt>
    <dgm:pt modelId="{CED0F8B1-093C-4C8B-B347-A162F2269A8A}" type="sibTrans" cxnId="{84AD8C49-CEAE-495D-B7BF-443C9C25770E}">
      <dgm:prSet/>
      <dgm:spPr/>
      <dgm:t>
        <a:bodyPr/>
        <a:lstStyle/>
        <a:p>
          <a:endParaRPr lang="es-CO"/>
        </a:p>
      </dgm:t>
    </dgm:pt>
    <dgm:pt modelId="{D66BDEE6-F5EE-4D76-BDF6-9A674B424904}" type="pres">
      <dgm:prSet presAssocID="{54FCE060-9E9E-41BA-B9EE-CE6C9C7183AD}" presName="linear" presStyleCnt="0">
        <dgm:presLayoutVars>
          <dgm:dir/>
          <dgm:animLvl val="lvl"/>
          <dgm:resizeHandles val="exact"/>
        </dgm:presLayoutVars>
      </dgm:prSet>
      <dgm:spPr/>
      <dgm:t>
        <a:bodyPr/>
        <a:lstStyle/>
        <a:p>
          <a:endParaRPr lang="es-CO"/>
        </a:p>
      </dgm:t>
    </dgm:pt>
    <dgm:pt modelId="{DA4C6D58-7D4E-4B87-940E-E6D953DDEA8A}" type="pres">
      <dgm:prSet presAssocID="{37383569-D3C9-48F4-A758-A7B9DAA8205A}" presName="parentLin" presStyleCnt="0"/>
      <dgm:spPr/>
    </dgm:pt>
    <dgm:pt modelId="{67E89072-291A-4627-ADBE-DC1D29A729EB}" type="pres">
      <dgm:prSet presAssocID="{37383569-D3C9-48F4-A758-A7B9DAA8205A}" presName="parentLeftMargin" presStyleLbl="node1" presStyleIdx="0" presStyleCnt="4"/>
      <dgm:spPr/>
      <dgm:t>
        <a:bodyPr/>
        <a:lstStyle/>
        <a:p>
          <a:endParaRPr lang="es-CO"/>
        </a:p>
      </dgm:t>
    </dgm:pt>
    <dgm:pt modelId="{AAD1EEB8-AE45-4CAD-A42B-B17E54C2CA31}" type="pres">
      <dgm:prSet presAssocID="{37383569-D3C9-48F4-A758-A7B9DAA8205A}" presName="parentText" presStyleLbl="node1" presStyleIdx="0" presStyleCnt="4" custSzX="4264206" custSzY="5336140" custLinFactNeighborX="-25270" custLinFactNeighborY="22195">
        <dgm:presLayoutVars>
          <dgm:chMax val="0"/>
          <dgm:bulletEnabled val="1"/>
        </dgm:presLayoutVars>
      </dgm:prSet>
      <dgm:spPr/>
      <dgm:t>
        <a:bodyPr/>
        <a:lstStyle/>
        <a:p>
          <a:endParaRPr lang="es-CO"/>
        </a:p>
      </dgm:t>
    </dgm:pt>
    <dgm:pt modelId="{32976F1A-EB68-405A-9848-BF4B5B0BDDC2}" type="pres">
      <dgm:prSet presAssocID="{37383569-D3C9-48F4-A758-A7B9DAA8205A}" presName="negativeSpace" presStyleCnt="0"/>
      <dgm:spPr/>
    </dgm:pt>
    <dgm:pt modelId="{4DF1D585-655C-4E22-B91E-DDA93E4E28DC}" type="pres">
      <dgm:prSet presAssocID="{37383569-D3C9-48F4-A758-A7B9DAA8205A}" presName="childText" presStyleLbl="conFgAcc1" presStyleIdx="0" presStyleCnt="4">
        <dgm:presLayoutVars>
          <dgm:bulletEnabled val="1"/>
        </dgm:presLayoutVars>
      </dgm:prSet>
      <dgm:spPr/>
    </dgm:pt>
    <dgm:pt modelId="{C15B9F72-58D8-4DFD-B714-9261FD5B28BE}" type="pres">
      <dgm:prSet presAssocID="{50D10919-C135-462C-AD35-51687F5E68E1}" presName="spaceBetweenRectangles" presStyleCnt="0"/>
      <dgm:spPr/>
    </dgm:pt>
    <dgm:pt modelId="{A6DAE2A5-D06B-49B0-AE52-BF2E0B32EEE4}" type="pres">
      <dgm:prSet presAssocID="{95048915-D5AD-4F4A-B276-1206B4E1DD26}" presName="parentLin" presStyleCnt="0"/>
      <dgm:spPr/>
    </dgm:pt>
    <dgm:pt modelId="{055D03E5-21CB-4922-BA77-5DE7AD65753D}" type="pres">
      <dgm:prSet presAssocID="{95048915-D5AD-4F4A-B276-1206B4E1DD26}" presName="parentLeftMargin" presStyleLbl="node1" presStyleIdx="0" presStyleCnt="4"/>
      <dgm:spPr/>
      <dgm:t>
        <a:bodyPr/>
        <a:lstStyle/>
        <a:p>
          <a:endParaRPr lang="es-CO"/>
        </a:p>
      </dgm:t>
    </dgm:pt>
    <dgm:pt modelId="{CEAB4FE5-1ACF-45E5-AE5C-6090E610EDCF}" type="pres">
      <dgm:prSet presAssocID="{95048915-D5AD-4F4A-B276-1206B4E1DD26}" presName="parentText" presStyleLbl="node1" presStyleIdx="1" presStyleCnt="4" custScaleX="188756" custScaleY="243270" custLinFactNeighborX="-53469" custLinFactNeighborY="1416">
        <dgm:presLayoutVars>
          <dgm:chMax val="0"/>
          <dgm:bulletEnabled val="1"/>
        </dgm:presLayoutVars>
      </dgm:prSet>
      <dgm:spPr/>
      <dgm:t>
        <a:bodyPr/>
        <a:lstStyle/>
        <a:p>
          <a:endParaRPr lang="es-CO"/>
        </a:p>
      </dgm:t>
    </dgm:pt>
    <dgm:pt modelId="{E34AEB45-6B69-4344-A88C-E8C28F5025F7}" type="pres">
      <dgm:prSet presAssocID="{95048915-D5AD-4F4A-B276-1206B4E1DD26}" presName="negativeSpace" presStyleCnt="0"/>
      <dgm:spPr/>
    </dgm:pt>
    <dgm:pt modelId="{65268AA8-454B-4917-A65B-6EA91CA58770}" type="pres">
      <dgm:prSet presAssocID="{95048915-D5AD-4F4A-B276-1206B4E1DD26}" presName="childText" presStyleLbl="conFgAcc1" presStyleIdx="1" presStyleCnt="4">
        <dgm:presLayoutVars>
          <dgm:bulletEnabled val="1"/>
        </dgm:presLayoutVars>
      </dgm:prSet>
      <dgm:spPr/>
    </dgm:pt>
    <dgm:pt modelId="{16DF3D52-4F2E-483A-8527-CF6F59B4E2A8}" type="pres">
      <dgm:prSet presAssocID="{1AB2C466-3B94-4A18-8E69-E1F7B0302E18}" presName="spaceBetweenRectangles" presStyleCnt="0"/>
      <dgm:spPr/>
    </dgm:pt>
    <dgm:pt modelId="{2DACE0FC-C7B1-4AA6-AED7-BE43677DDF90}" type="pres">
      <dgm:prSet presAssocID="{483FC0DA-60E3-421A-88B5-1B3AEF11B115}" presName="parentLin" presStyleCnt="0"/>
      <dgm:spPr/>
    </dgm:pt>
    <dgm:pt modelId="{D09D66B4-B594-4A19-AB6E-37C0234735C8}" type="pres">
      <dgm:prSet presAssocID="{483FC0DA-60E3-421A-88B5-1B3AEF11B115}" presName="parentLeftMargin" presStyleLbl="node1" presStyleIdx="1" presStyleCnt="4"/>
      <dgm:spPr/>
      <dgm:t>
        <a:bodyPr/>
        <a:lstStyle/>
        <a:p>
          <a:endParaRPr lang="es-CO"/>
        </a:p>
      </dgm:t>
    </dgm:pt>
    <dgm:pt modelId="{A89083D3-5F96-4981-B61F-6FBA023A5FEE}" type="pres">
      <dgm:prSet presAssocID="{483FC0DA-60E3-421A-88B5-1B3AEF11B115}" presName="parentText" presStyleLbl="node1" presStyleIdx="2" presStyleCnt="4" custSzX="4145023" custSzY="4640665" custLinFactNeighborX="-24866" custLinFactNeighborY="5988">
        <dgm:presLayoutVars>
          <dgm:chMax val="0"/>
          <dgm:bulletEnabled val="1"/>
        </dgm:presLayoutVars>
      </dgm:prSet>
      <dgm:spPr/>
      <dgm:t>
        <a:bodyPr/>
        <a:lstStyle/>
        <a:p>
          <a:endParaRPr lang="es-CO"/>
        </a:p>
      </dgm:t>
    </dgm:pt>
    <dgm:pt modelId="{F349079F-5B97-4F55-BD47-8CDA376C6061}" type="pres">
      <dgm:prSet presAssocID="{483FC0DA-60E3-421A-88B5-1B3AEF11B115}" presName="negativeSpace" presStyleCnt="0"/>
      <dgm:spPr/>
    </dgm:pt>
    <dgm:pt modelId="{7D4B7C32-E1CB-4A38-9DD0-B30296934031}" type="pres">
      <dgm:prSet presAssocID="{483FC0DA-60E3-421A-88B5-1B3AEF11B115}" presName="childText" presStyleLbl="conFgAcc1" presStyleIdx="2" presStyleCnt="4">
        <dgm:presLayoutVars>
          <dgm:bulletEnabled val="1"/>
        </dgm:presLayoutVars>
      </dgm:prSet>
      <dgm:spPr/>
    </dgm:pt>
    <dgm:pt modelId="{03599C05-EC2B-48E6-AC95-F3F722226FF1}" type="pres">
      <dgm:prSet presAssocID="{D6D16380-2FDE-48E7-9FF7-4EBF86EA9A8B}" presName="spaceBetweenRectangles" presStyleCnt="0"/>
      <dgm:spPr/>
    </dgm:pt>
    <dgm:pt modelId="{FA2E3041-DCAD-48BB-87B8-AC09109BC395}" type="pres">
      <dgm:prSet presAssocID="{5D3186C9-48DC-4773-8B69-2475491B5988}" presName="parentLin" presStyleCnt="0"/>
      <dgm:spPr/>
    </dgm:pt>
    <dgm:pt modelId="{F632D974-5F57-4EA8-887B-EC18C821AECC}" type="pres">
      <dgm:prSet presAssocID="{5D3186C9-48DC-4773-8B69-2475491B5988}" presName="parentLeftMargin" presStyleLbl="node1" presStyleIdx="2" presStyleCnt="4"/>
      <dgm:spPr/>
      <dgm:t>
        <a:bodyPr/>
        <a:lstStyle/>
        <a:p>
          <a:endParaRPr lang="es-CO"/>
        </a:p>
      </dgm:t>
    </dgm:pt>
    <dgm:pt modelId="{7C24792B-88E4-4397-ACE8-0963DA35FD8D}" type="pres">
      <dgm:prSet presAssocID="{5D3186C9-48DC-4773-8B69-2475491B5988}" presName="parentText" presStyleLbl="node1" presStyleIdx="3" presStyleCnt="4" custScaleX="150630" custScaleY="206596" custLinFactNeighborX="-25109" custLinFactNeighborY="10978">
        <dgm:presLayoutVars>
          <dgm:chMax val="0"/>
          <dgm:bulletEnabled val="1"/>
        </dgm:presLayoutVars>
      </dgm:prSet>
      <dgm:spPr/>
      <dgm:t>
        <a:bodyPr/>
        <a:lstStyle/>
        <a:p>
          <a:endParaRPr lang="es-CO"/>
        </a:p>
      </dgm:t>
    </dgm:pt>
    <dgm:pt modelId="{96A9C502-7D9A-4C61-8648-425B4997522D}" type="pres">
      <dgm:prSet presAssocID="{5D3186C9-48DC-4773-8B69-2475491B5988}" presName="negativeSpace" presStyleCnt="0"/>
      <dgm:spPr/>
    </dgm:pt>
    <dgm:pt modelId="{17FC3933-99C3-4381-A387-AAC83AE85D6E}" type="pres">
      <dgm:prSet presAssocID="{5D3186C9-48DC-4773-8B69-2475491B5988}" presName="childText" presStyleLbl="conFgAcc1" presStyleIdx="3" presStyleCnt="4" custLinFactNeighborX="-1695" custLinFactNeighborY="55238">
        <dgm:presLayoutVars>
          <dgm:bulletEnabled val="1"/>
        </dgm:presLayoutVars>
      </dgm:prSet>
      <dgm:spPr/>
    </dgm:pt>
  </dgm:ptLst>
  <dgm:cxnLst>
    <dgm:cxn modelId="{601522DE-94F9-4E4D-B6EB-52D927D7982F}" srcId="{54FCE060-9E9E-41BA-B9EE-CE6C9C7183AD}" destId="{95048915-D5AD-4F4A-B276-1206B4E1DD26}" srcOrd="1" destOrd="0" parTransId="{F1AA48F5-BC25-4988-A722-DA5F178BD525}" sibTransId="{1AB2C466-3B94-4A18-8E69-E1F7B0302E18}"/>
    <dgm:cxn modelId="{D8DE5962-F19C-450F-9F69-25EF90D59B2A}" type="presOf" srcId="{5D3186C9-48DC-4773-8B69-2475491B5988}" destId="{F632D974-5F57-4EA8-887B-EC18C821AECC}" srcOrd="0" destOrd="0" presId="urn:microsoft.com/office/officeart/2005/8/layout/list1"/>
    <dgm:cxn modelId="{B677C09A-A2BE-4A8B-876F-954AE8060391}" type="presOf" srcId="{5D3186C9-48DC-4773-8B69-2475491B5988}" destId="{7C24792B-88E4-4397-ACE8-0963DA35FD8D}" srcOrd="1" destOrd="0" presId="urn:microsoft.com/office/officeart/2005/8/layout/list1"/>
    <dgm:cxn modelId="{07738D14-77CD-454F-854E-DC6179C2BDD5}" type="presOf" srcId="{95048915-D5AD-4F4A-B276-1206B4E1DD26}" destId="{CEAB4FE5-1ACF-45E5-AE5C-6090E610EDCF}" srcOrd="1" destOrd="0" presId="urn:microsoft.com/office/officeart/2005/8/layout/list1"/>
    <dgm:cxn modelId="{55555B10-9429-4C54-92BC-338DED44DCA5}" type="presOf" srcId="{37383569-D3C9-48F4-A758-A7B9DAA8205A}" destId="{AAD1EEB8-AE45-4CAD-A42B-B17E54C2CA31}" srcOrd="1" destOrd="0" presId="urn:microsoft.com/office/officeart/2005/8/layout/list1"/>
    <dgm:cxn modelId="{A3C4DEB6-37F2-4D81-B7ED-B1B2D59E0358}" srcId="{54FCE060-9E9E-41BA-B9EE-CE6C9C7183AD}" destId="{37383569-D3C9-48F4-A758-A7B9DAA8205A}" srcOrd="0" destOrd="0" parTransId="{12C7800C-32CC-4DD4-A2DF-3877B021D545}" sibTransId="{50D10919-C135-462C-AD35-51687F5E68E1}"/>
    <dgm:cxn modelId="{22D99BBC-7F1F-4926-8DD3-B82AF203E5D1}" srcId="{54FCE060-9E9E-41BA-B9EE-CE6C9C7183AD}" destId="{483FC0DA-60E3-421A-88B5-1B3AEF11B115}" srcOrd="2" destOrd="0" parTransId="{FCF95074-6776-4996-827F-56737D87FC49}" sibTransId="{D6D16380-2FDE-48E7-9FF7-4EBF86EA9A8B}"/>
    <dgm:cxn modelId="{57A86BF8-DEAB-44AE-9B0D-B848643CA303}" type="presOf" srcId="{483FC0DA-60E3-421A-88B5-1B3AEF11B115}" destId="{D09D66B4-B594-4A19-AB6E-37C0234735C8}" srcOrd="0" destOrd="0" presId="urn:microsoft.com/office/officeart/2005/8/layout/list1"/>
    <dgm:cxn modelId="{1FA2055A-B376-4EC7-AAD9-0EF374D65849}" type="presOf" srcId="{54FCE060-9E9E-41BA-B9EE-CE6C9C7183AD}" destId="{D66BDEE6-F5EE-4D76-BDF6-9A674B424904}" srcOrd="0" destOrd="0" presId="urn:microsoft.com/office/officeart/2005/8/layout/list1"/>
    <dgm:cxn modelId="{EEC04F09-9D5F-48D0-B2F6-3138A967A6E1}" type="presOf" srcId="{95048915-D5AD-4F4A-B276-1206B4E1DD26}" destId="{055D03E5-21CB-4922-BA77-5DE7AD65753D}" srcOrd="0" destOrd="0" presId="urn:microsoft.com/office/officeart/2005/8/layout/list1"/>
    <dgm:cxn modelId="{2CD57EBA-B9F5-421C-9159-06F1CE7C2A4E}" type="presOf" srcId="{483FC0DA-60E3-421A-88B5-1B3AEF11B115}" destId="{A89083D3-5F96-4981-B61F-6FBA023A5FEE}" srcOrd="1" destOrd="0" presId="urn:microsoft.com/office/officeart/2005/8/layout/list1"/>
    <dgm:cxn modelId="{E76EF8EC-1277-4C38-AE35-049C683179A7}" type="presOf" srcId="{37383569-D3C9-48F4-A758-A7B9DAA8205A}" destId="{67E89072-291A-4627-ADBE-DC1D29A729EB}" srcOrd="0" destOrd="0" presId="urn:microsoft.com/office/officeart/2005/8/layout/list1"/>
    <dgm:cxn modelId="{84AD8C49-CEAE-495D-B7BF-443C9C25770E}" srcId="{54FCE060-9E9E-41BA-B9EE-CE6C9C7183AD}" destId="{5D3186C9-48DC-4773-8B69-2475491B5988}" srcOrd="3" destOrd="0" parTransId="{5387FA4C-42F4-44FB-AE62-71A34BDF95B2}" sibTransId="{CED0F8B1-093C-4C8B-B347-A162F2269A8A}"/>
    <dgm:cxn modelId="{AD3D6063-0766-421F-9913-FB47407102D8}" type="presParOf" srcId="{D66BDEE6-F5EE-4D76-BDF6-9A674B424904}" destId="{DA4C6D58-7D4E-4B87-940E-E6D953DDEA8A}" srcOrd="0" destOrd="0" presId="urn:microsoft.com/office/officeart/2005/8/layout/list1"/>
    <dgm:cxn modelId="{3B95232E-7EA3-4FD0-A1DF-AA1DCCBE40E5}" type="presParOf" srcId="{DA4C6D58-7D4E-4B87-940E-E6D953DDEA8A}" destId="{67E89072-291A-4627-ADBE-DC1D29A729EB}" srcOrd="0" destOrd="0" presId="urn:microsoft.com/office/officeart/2005/8/layout/list1"/>
    <dgm:cxn modelId="{8D6F91DB-E527-4ABE-B366-62C29037E791}" type="presParOf" srcId="{DA4C6D58-7D4E-4B87-940E-E6D953DDEA8A}" destId="{AAD1EEB8-AE45-4CAD-A42B-B17E54C2CA31}" srcOrd="1" destOrd="0" presId="urn:microsoft.com/office/officeart/2005/8/layout/list1"/>
    <dgm:cxn modelId="{09A60F87-8D52-44CC-A5A1-03BD61A92212}" type="presParOf" srcId="{D66BDEE6-F5EE-4D76-BDF6-9A674B424904}" destId="{32976F1A-EB68-405A-9848-BF4B5B0BDDC2}" srcOrd="1" destOrd="0" presId="urn:microsoft.com/office/officeart/2005/8/layout/list1"/>
    <dgm:cxn modelId="{A8A89E48-72AD-40FD-88AB-872F43A5FFF1}" type="presParOf" srcId="{D66BDEE6-F5EE-4D76-BDF6-9A674B424904}" destId="{4DF1D585-655C-4E22-B91E-DDA93E4E28DC}" srcOrd="2" destOrd="0" presId="urn:microsoft.com/office/officeart/2005/8/layout/list1"/>
    <dgm:cxn modelId="{E7217C1F-6C78-4EE3-936D-3457F533416A}" type="presParOf" srcId="{D66BDEE6-F5EE-4D76-BDF6-9A674B424904}" destId="{C15B9F72-58D8-4DFD-B714-9261FD5B28BE}" srcOrd="3" destOrd="0" presId="urn:microsoft.com/office/officeart/2005/8/layout/list1"/>
    <dgm:cxn modelId="{F96750DD-77F7-4256-B8D6-60678DD3BA1D}" type="presParOf" srcId="{D66BDEE6-F5EE-4D76-BDF6-9A674B424904}" destId="{A6DAE2A5-D06B-49B0-AE52-BF2E0B32EEE4}" srcOrd="4" destOrd="0" presId="urn:microsoft.com/office/officeart/2005/8/layout/list1"/>
    <dgm:cxn modelId="{F71C08FF-BDA9-4EAE-8DA0-D2F5BA887E7F}" type="presParOf" srcId="{A6DAE2A5-D06B-49B0-AE52-BF2E0B32EEE4}" destId="{055D03E5-21CB-4922-BA77-5DE7AD65753D}" srcOrd="0" destOrd="0" presId="urn:microsoft.com/office/officeart/2005/8/layout/list1"/>
    <dgm:cxn modelId="{0397509C-5478-4DF3-9FDB-836CDF4CBAC0}" type="presParOf" srcId="{A6DAE2A5-D06B-49B0-AE52-BF2E0B32EEE4}" destId="{CEAB4FE5-1ACF-45E5-AE5C-6090E610EDCF}" srcOrd="1" destOrd="0" presId="urn:microsoft.com/office/officeart/2005/8/layout/list1"/>
    <dgm:cxn modelId="{F059ACC2-15D9-4F8B-82D0-157E6EDA9246}" type="presParOf" srcId="{D66BDEE6-F5EE-4D76-BDF6-9A674B424904}" destId="{E34AEB45-6B69-4344-A88C-E8C28F5025F7}" srcOrd="5" destOrd="0" presId="urn:microsoft.com/office/officeart/2005/8/layout/list1"/>
    <dgm:cxn modelId="{745DF21B-E01E-4C6F-9CC1-167C9B0245B8}" type="presParOf" srcId="{D66BDEE6-F5EE-4D76-BDF6-9A674B424904}" destId="{65268AA8-454B-4917-A65B-6EA91CA58770}" srcOrd="6" destOrd="0" presId="urn:microsoft.com/office/officeart/2005/8/layout/list1"/>
    <dgm:cxn modelId="{9639BF03-FE6A-4A8A-A2BB-FF574E76085D}" type="presParOf" srcId="{D66BDEE6-F5EE-4D76-BDF6-9A674B424904}" destId="{16DF3D52-4F2E-483A-8527-CF6F59B4E2A8}" srcOrd="7" destOrd="0" presId="urn:microsoft.com/office/officeart/2005/8/layout/list1"/>
    <dgm:cxn modelId="{A12D661F-E7F7-4C21-9441-BE28FD172993}" type="presParOf" srcId="{D66BDEE6-F5EE-4D76-BDF6-9A674B424904}" destId="{2DACE0FC-C7B1-4AA6-AED7-BE43677DDF90}" srcOrd="8" destOrd="0" presId="urn:microsoft.com/office/officeart/2005/8/layout/list1"/>
    <dgm:cxn modelId="{9896234A-6A3D-4387-A124-787DBDC3AAFA}" type="presParOf" srcId="{2DACE0FC-C7B1-4AA6-AED7-BE43677DDF90}" destId="{D09D66B4-B594-4A19-AB6E-37C0234735C8}" srcOrd="0" destOrd="0" presId="urn:microsoft.com/office/officeart/2005/8/layout/list1"/>
    <dgm:cxn modelId="{6E0E2111-4516-4986-A260-4913F43B8ACB}" type="presParOf" srcId="{2DACE0FC-C7B1-4AA6-AED7-BE43677DDF90}" destId="{A89083D3-5F96-4981-B61F-6FBA023A5FEE}" srcOrd="1" destOrd="0" presId="urn:microsoft.com/office/officeart/2005/8/layout/list1"/>
    <dgm:cxn modelId="{0FAD708A-5FAC-4193-BA27-325783B91541}" type="presParOf" srcId="{D66BDEE6-F5EE-4D76-BDF6-9A674B424904}" destId="{F349079F-5B97-4F55-BD47-8CDA376C6061}" srcOrd="9" destOrd="0" presId="urn:microsoft.com/office/officeart/2005/8/layout/list1"/>
    <dgm:cxn modelId="{255832AE-0B0A-4FCE-9859-0DA582F34ACB}" type="presParOf" srcId="{D66BDEE6-F5EE-4D76-BDF6-9A674B424904}" destId="{7D4B7C32-E1CB-4A38-9DD0-B30296934031}" srcOrd="10" destOrd="0" presId="urn:microsoft.com/office/officeart/2005/8/layout/list1"/>
    <dgm:cxn modelId="{8320F050-37CB-431E-8574-F0DDA48FF98F}" type="presParOf" srcId="{D66BDEE6-F5EE-4D76-BDF6-9A674B424904}" destId="{03599C05-EC2B-48E6-AC95-F3F722226FF1}" srcOrd="11" destOrd="0" presId="urn:microsoft.com/office/officeart/2005/8/layout/list1"/>
    <dgm:cxn modelId="{DF8BE877-4954-4DDC-B354-C2BEFC456268}" type="presParOf" srcId="{D66BDEE6-F5EE-4D76-BDF6-9A674B424904}" destId="{FA2E3041-DCAD-48BB-87B8-AC09109BC395}" srcOrd="12" destOrd="0" presId="urn:microsoft.com/office/officeart/2005/8/layout/list1"/>
    <dgm:cxn modelId="{C240474F-04C4-4EDC-96B4-6D7F8BAB9BBF}" type="presParOf" srcId="{FA2E3041-DCAD-48BB-87B8-AC09109BC395}" destId="{F632D974-5F57-4EA8-887B-EC18C821AECC}" srcOrd="0" destOrd="0" presId="urn:microsoft.com/office/officeart/2005/8/layout/list1"/>
    <dgm:cxn modelId="{ABAD8EC2-1742-469B-ACB7-7FA25267F02E}" type="presParOf" srcId="{FA2E3041-DCAD-48BB-87B8-AC09109BC395}" destId="{7C24792B-88E4-4397-ACE8-0963DA35FD8D}" srcOrd="1" destOrd="0" presId="urn:microsoft.com/office/officeart/2005/8/layout/list1"/>
    <dgm:cxn modelId="{0807D1EB-1AC8-4B50-AA04-2434E7D09488}" type="presParOf" srcId="{D66BDEE6-F5EE-4D76-BDF6-9A674B424904}" destId="{96A9C502-7D9A-4C61-8648-425B4997522D}" srcOrd="13" destOrd="0" presId="urn:microsoft.com/office/officeart/2005/8/layout/list1"/>
    <dgm:cxn modelId="{8D367561-2BCC-4091-A967-E26440FCCC76}" type="presParOf" srcId="{D66BDEE6-F5EE-4D76-BDF6-9A674B424904}" destId="{17FC3933-99C3-4381-A387-AAC83AE85D6E}"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FCE060-9E9E-41BA-B9EE-CE6C9C7183AD}"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CO"/>
        </a:p>
      </dgm:t>
    </dgm:pt>
    <dgm:pt modelId="{37383569-D3C9-48F4-A758-A7B9DAA8205A}">
      <dgm:prSet phldrT="[Texto]" custT="1"/>
      <dgm:spPr/>
      <dgm:t>
        <a:bodyPr/>
        <a:lstStyle/>
        <a:p>
          <a:endParaRPr lang="es-CO" sz="1400" dirty="0" smtClean="0">
            <a:solidFill>
              <a:srgbClr val="FFFF00"/>
            </a:solidFill>
            <a:latin typeface="Helvetica" panose="020B0604020202020204" pitchFamily="34" charset="0"/>
            <a:cs typeface="Helvetica" panose="020B0604020202020204" pitchFamily="34" charset="0"/>
          </a:endParaRPr>
        </a:p>
        <a:p>
          <a:pPr algn="just"/>
          <a:r>
            <a:rPr lang="es-CO" sz="1300" dirty="0" smtClean="0">
              <a:solidFill>
                <a:srgbClr val="FFFF00"/>
              </a:solidFill>
              <a:latin typeface="+mn-lt"/>
              <a:cs typeface="Helvetica" panose="020B0604020202020204" pitchFamily="34" charset="0"/>
            </a:rPr>
            <a:t>La búsqueda de sostenibilidad y el desarrollo sostenible exige integrar factores económicos, sociales, culturales y ecológicos, no sólo fomentar y permitir las relaciones e interacciones sociales sobre los espacios de convivencia (públicos y privados).</a:t>
          </a:r>
        </a:p>
        <a:p>
          <a:pPr algn="just"/>
          <a:endParaRPr lang="es-CO" sz="1600" dirty="0">
            <a:solidFill>
              <a:srgbClr val="FFFF00"/>
            </a:solidFill>
            <a:latin typeface="Helvetica" panose="020B0604020202020204" pitchFamily="34" charset="0"/>
            <a:cs typeface="Helvetica" panose="020B0604020202020204" pitchFamily="34" charset="0"/>
          </a:endParaRPr>
        </a:p>
      </dgm:t>
    </dgm:pt>
    <dgm:pt modelId="{12C7800C-32CC-4DD4-A2DF-3877B021D545}" type="parTrans" cxnId="{A3C4DEB6-37F2-4D81-B7ED-B1B2D59E0358}">
      <dgm:prSet/>
      <dgm:spPr/>
      <dgm:t>
        <a:bodyPr/>
        <a:lstStyle/>
        <a:p>
          <a:endParaRPr lang="es-CO" sz="2000">
            <a:latin typeface="Helvetica" panose="020B0604020202020204" pitchFamily="34" charset="0"/>
            <a:cs typeface="Helvetica" panose="020B0604020202020204" pitchFamily="34" charset="0"/>
          </a:endParaRPr>
        </a:p>
      </dgm:t>
    </dgm:pt>
    <dgm:pt modelId="{50D10919-C135-462C-AD35-51687F5E68E1}" type="sibTrans" cxnId="{A3C4DEB6-37F2-4D81-B7ED-B1B2D59E0358}">
      <dgm:prSet/>
      <dgm:spPr/>
      <dgm:t>
        <a:bodyPr/>
        <a:lstStyle/>
        <a:p>
          <a:endParaRPr lang="es-CO" sz="2000">
            <a:latin typeface="Helvetica" panose="020B0604020202020204" pitchFamily="34" charset="0"/>
            <a:cs typeface="Helvetica" panose="020B0604020202020204" pitchFamily="34" charset="0"/>
          </a:endParaRPr>
        </a:p>
      </dgm:t>
    </dgm:pt>
    <dgm:pt modelId="{95048915-D5AD-4F4A-B276-1206B4E1DD26}">
      <dgm:prSet phldrT="[Texto]" custT="1"/>
      <dgm:spPr/>
      <dgm:t>
        <a:bodyPr/>
        <a:lstStyle/>
        <a:p>
          <a:r>
            <a:rPr lang="es-CO" sz="1600" dirty="0" smtClean="0">
              <a:latin typeface="+mn-lt"/>
              <a:cs typeface="Helvetica" panose="020B0604020202020204" pitchFamily="34" charset="0"/>
            </a:rPr>
            <a:t> </a:t>
          </a:r>
          <a:r>
            <a:rPr lang="es-CO" sz="1400" dirty="0" smtClean="0"/>
            <a:t>Montería, haber sido la única ciudad de Colombia que firmó el pacto mundial por el cambio climático en la ciudad de México en el año 2010; aspecto que sirvió para lograr el apoyo y financiación de algunos proyectos estratégicos. </a:t>
          </a:r>
          <a:endParaRPr lang="es-CO" sz="1400" dirty="0">
            <a:latin typeface="+mn-lt"/>
            <a:cs typeface="Helvetica" panose="020B0604020202020204" pitchFamily="34" charset="0"/>
          </a:endParaRPr>
        </a:p>
      </dgm:t>
    </dgm:pt>
    <dgm:pt modelId="{F1AA48F5-BC25-4988-A722-DA5F178BD525}" type="parTrans" cxnId="{601522DE-94F9-4E4D-B6EB-52D927D7982F}">
      <dgm:prSet/>
      <dgm:spPr/>
      <dgm:t>
        <a:bodyPr/>
        <a:lstStyle/>
        <a:p>
          <a:endParaRPr lang="es-CO" sz="2000">
            <a:latin typeface="Helvetica" panose="020B0604020202020204" pitchFamily="34" charset="0"/>
            <a:cs typeface="Helvetica" panose="020B0604020202020204" pitchFamily="34" charset="0"/>
          </a:endParaRPr>
        </a:p>
      </dgm:t>
    </dgm:pt>
    <dgm:pt modelId="{1AB2C466-3B94-4A18-8E69-E1F7B0302E18}" type="sibTrans" cxnId="{601522DE-94F9-4E4D-B6EB-52D927D7982F}">
      <dgm:prSet/>
      <dgm:spPr/>
      <dgm:t>
        <a:bodyPr/>
        <a:lstStyle/>
        <a:p>
          <a:endParaRPr lang="es-CO" sz="2000">
            <a:latin typeface="Helvetica" panose="020B0604020202020204" pitchFamily="34" charset="0"/>
            <a:cs typeface="Helvetica" panose="020B0604020202020204" pitchFamily="34" charset="0"/>
          </a:endParaRPr>
        </a:p>
      </dgm:t>
    </dgm:pt>
    <dgm:pt modelId="{483FC0DA-60E3-421A-88B5-1B3AEF11B115}">
      <dgm:prSet phldrT="[Texto]" custT="1"/>
      <dgm:spPr/>
      <dgm:t>
        <a:bodyPr/>
        <a:lstStyle/>
        <a:p>
          <a:r>
            <a:rPr lang="es-CO" sz="1400" dirty="0" smtClean="0">
              <a:solidFill>
                <a:schemeClr val="tx1"/>
              </a:solidFill>
            </a:rPr>
            <a:t>Plan Maestro para el Cambio Climático Montería Cuidad Verde- Parque Lineal sobre la Ronda del Sinú, con un muelle turístico, y una ciclo ruta, con el área de influencia del centro de la ciudad, mas de 6 Km sobre el río Sinú (Ronda del norte- sur).</a:t>
          </a:r>
          <a:endParaRPr lang="es-CO" sz="1600" dirty="0" smtClean="0">
            <a:solidFill>
              <a:schemeClr val="tx1"/>
            </a:solidFill>
            <a:latin typeface="Helvetica" panose="020B0604020202020204" pitchFamily="34" charset="0"/>
            <a:cs typeface="Helvetica" panose="020B0604020202020204" pitchFamily="34" charset="0"/>
          </a:endParaRPr>
        </a:p>
      </dgm:t>
    </dgm:pt>
    <dgm:pt modelId="{FCF95074-6776-4996-827F-56737D87FC49}" type="parTrans" cxnId="{22D99BBC-7F1F-4926-8DD3-B82AF203E5D1}">
      <dgm:prSet/>
      <dgm:spPr/>
      <dgm:t>
        <a:bodyPr/>
        <a:lstStyle/>
        <a:p>
          <a:endParaRPr lang="es-CO" sz="2000">
            <a:latin typeface="Helvetica" panose="020B0604020202020204" pitchFamily="34" charset="0"/>
            <a:cs typeface="Helvetica" panose="020B0604020202020204" pitchFamily="34" charset="0"/>
          </a:endParaRPr>
        </a:p>
      </dgm:t>
    </dgm:pt>
    <dgm:pt modelId="{D6D16380-2FDE-48E7-9FF7-4EBF86EA9A8B}" type="sibTrans" cxnId="{22D99BBC-7F1F-4926-8DD3-B82AF203E5D1}">
      <dgm:prSet/>
      <dgm:spPr/>
      <dgm:t>
        <a:bodyPr/>
        <a:lstStyle/>
        <a:p>
          <a:endParaRPr lang="es-CO" sz="2000">
            <a:latin typeface="Helvetica" panose="020B0604020202020204" pitchFamily="34" charset="0"/>
            <a:cs typeface="Helvetica" panose="020B0604020202020204" pitchFamily="34" charset="0"/>
          </a:endParaRPr>
        </a:p>
      </dgm:t>
    </dgm:pt>
    <dgm:pt modelId="{5D3186C9-48DC-4773-8B69-2475491B5988}">
      <dgm:prSet phldrT="[Texto]" custT="1"/>
      <dgm:spPr/>
      <dgm:t>
        <a:bodyPr/>
        <a:lstStyle/>
        <a:p>
          <a:pPr algn="just"/>
          <a:r>
            <a:rPr lang="es-CO" sz="1400" dirty="0" smtClean="0"/>
            <a:t>El plan ha posibilitado la construcción de 80 parques; éstos espacios son del tamaño de una manzana, dentro de un barrio con lugares destinados al esparcimientos, canchas de </a:t>
          </a:r>
          <a:r>
            <a:rPr lang="es-CO" sz="1400" dirty="0" err="1" smtClean="0"/>
            <a:t>microfutbol</a:t>
          </a:r>
          <a:r>
            <a:rPr lang="es-CO" sz="1400" dirty="0" smtClean="0"/>
            <a:t>, columpios, balancines, áreas </a:t>
          </a:r>
          <a:r>
            <a:rPr lang="es-CO" sz="1400" dirty="0" err="1" smtClean="0"/>
            <a:t>biosaludables</a:t>
          </a:r>
          <a:r>
            <a:rPr lang="es-CO" sz="1400" dirty="0" smtClean="0"/>
            <a:t>, jardines.</a:t>
          </a:r>
          <a:endParaRPr lang="es-CO" sz="1400" dirty="0" smtClean="0">
            <a:solidFill>
              <a:schemeClr val="tx1"/>
            </a:solidFill>
            <a:latin typeface="+mn-lt"/>
            <a:cs typeface="Helvetica" panose="020B0604020202020204" pitchFamily="34" charset="0"/>
          </a:endParaRPr>
        </a:p>
      </dgm:t>
    </dgm:pt>
    <dgm:pt modelId="{5387FA4C-42F4-44FB-AE62-71A34BDF95B2}" type="parTrans" cxnId="{84AD8C49-CEAE-495D-B7BF-443C9C25770E}">
      <dgm:prSet/>
      <dgm:spPr/>
      <dgm:t>
        <a:bodyPr/>
        <a:lstStyle/>
        <a:p>
          <a:endParaRPr lang="es-CO"/>
        </a:p>
      </dgm:t>
    </dgm:pt>
    <dgm:pt modelId="{CED0F8B1-093C-4C8B-B347-A162F2269A8A}" type="sibTrans" cxnId="{84AD8C49-CEAE-495D-B7BF-443C9C25770E}">
      <dgm:prSet/>
      <dgm:spPr/>
      <dgm:t>
        <a:bodyPr/>
        <a:lstStyle/>
        <a:p>
          <a:endParaRPr lang="es-CO"/>
        </a:p>
      </dgm:t>
    </dgm:pt>
    <dgm:pt modelId="{D66BDEE6-F5EE-4D76-BDF6-9A674B424904}" type="pres">
      <dgm:prSet presAssocID="{54FCE060-9E9E-41BA-B9EE-CE6C9C7183AD}" presName="linear" presStyleCnt="0">
        <dgm:presLayoutVars>
          <dgm:dir/>
          <dgm:animLvl val="lvl"/>
          <dgm:resizeHandles val="exact"/>
        </dgm:presLayoutVars>
      </dgm:prSet>
      <dgm:spPr/>
      <dgm:t>
        <a:bodyPr/>
        <a:lstStyle/>
        <a:p>
          <a:endParaRPr lang="es-CO"/>
        </a:p>
      </dgm:t>
    </dgm:pt>
    <dgm:pt modelId="{DA4C6D58-7D4E-4B87-940E-E6D953DDEA8A}" type="pres">
      <dgm:prSet presAssocID="{37383569-D3C9-48F4-A758-A7B9DAA8205A}" presName="parentLin" presStyleCnt="0"/>
      <dgm:spPr/>
    </dgm:pt>
    <dgm:pt modelId="{67E89072-291A-4627-ADBE-DC1D29A729EB}" type="pres">
      <dgm:prSet presAssocID="{37383569-D3C9-48F4-A758-A7B9DAA8205A}" presName="parentLeftMargin" presStyleLbl="node1" presStyleIdx="0" presStyleCnt="4"/>
      <dgm:spPr/>
      <dgm:t>
        <a:bodyPr/>
        <a:lstStyle/>
        <a:p>
          <a:endParaRPr lang="es-CO"/>
        </a:p>
      </dgm:t>
    </dgm:pt>
    <dgm:pt modelId="{AAD1EEB8-AE45-4CAD-A42B-B17E54C2CA31}" type="pres">
      <dgm:prSet presAssocID="{37383569-D3C9-48F4-A758-A7B9DAA8205A}" presName="parentText" presStyleLbl="node1" presStyleIdx="0" presStyleCnt="4" custScaleX="155633" custScaleY="280079" custLinFactNeighborX="-25270" custLinFactNeighborY="701">
        <dgm:presLayoutVars>
          <dgm:chMax val="0"/>
          <dgm:bulletEnabled val="1"/>
        </dgm:presLayoutVars>
      </dgm:prSet>
      <dgm:spPr/>
      <dgm:t>
        <a:bodyPr/>
        <a:lstStyle/>
        <a:p>
          <a:endParaRPr lang="es-CO"/>
        </a:p>
      </dgm:t>
    </dgm:pt>
    <dgm:pt modelId="{32976F1A-EB68-405A-9848-BF4B5B0BDDC2}" type="pres">
      <dgm:prSet presAssocID="{37383569-D3C9-48F4-A758-A7B9DAA8205A}" presName="negativeSpace" presStyleCnt="0"/>
      <dgm:spPr/>
    </dgm:pt>
    <dgm:pt modelId="{4DF1D585-655C-4E22-B91E-DDA93E4E28DC}" type="pres">
      <dgm:prSet presAssocID="{37383569-D3C9-48F4-A758-A7B9DAA8205A}" presName="childText" presStyleLbl="conFgAcc1" presStyleIdx="0" presStyleCnt="4">
        <dgm:presLayoutVars>
          <dgm:bulletEnabled val="1"/>
        </dgm:presLayoutVars>
      </dgm:prSet>
      <dgm:spPr/>
    </dgm:pt>
    <dgm:pt modelId="{C15B9F72-58D8-4DFD-B714-9261FD5B28BE}" type="pres">
      <dgm:prSet presAssocID="{50D10919-C135-462C-AD35-51687F5E68E1}" presName="spaceBetweenRectangles" presStyleCnt="0"/>
      <dgm:spPr/>
    </dgm:pt>
    <dgm:pt modelId="{A6DAE2A5-D06B-49B0-AE52-BF2E0B32EEE4}" type="pres">
      <dgm:prSet presAssocID="{95048915-D5AD-4F4A-B276-1206B4E1DD26}" presName="parentLin" presStyleCnt="0"/>
      <dgm:spPr/>
    </dgm:pt>
    <dgm:pt modelId="{055D03E5-21CB-4922-BA77-5DE7AD65753D}" type="pres">
      <dgm:prSet presAssocID="{95048915-D5AD-4F4A-B276-1206B4E1DD26}" presName="parentLeftMargin" presStyleLbl="node1" presStyleIdx="0" presStyleCnt="4"/>
      <dgm:spPr/>
      <dgm:t>
        <a:bodyPr/>
        <a:lstStyle/>
        <a:p>
          <a:endParaRPr lang="es-CO"/>
        </a:p>
      </dgm:t>
    </dgm:pt>
    <dgm:pt modelId="{CEAB4FE5-1ACF-45E5-AE5C-6090E610EDCF}" type="pres">
      <dgm:prSet presAssocID="{95048915-D5AD-4F4A-B276-1206B4E1DD26}" presName="parentText" presStyleLbl="node1" presStyleIdx="1" presStyleCnt="4" custScaleX="188265" custScaleY="271580" custLinFactNeighborX="-53469" custLinFactNeighborY="1416">
        <dgm:presLayoutVars>
          <dgm:chMax val="0"/>
          <dgm:bulletEnabled val="1"/>
        </dgm:presLayoutVars>
      </dgm:prSet>
      <dgm:spPr/>
      <dgm:t>
        <a:bodyPr/>
        <a:lstStyle/>
        <a:p>
          <a:endParaRPr lang="es-CO"/>
        </a:p>
      </dgm:t>
    </dgm:pt>
    <dgm:pt modelId="{E34AEB45-6B69-4344-A88C-E8C28F5025F7}" type="pres">
      <dgm:prSet presAssocID="{95048915-D5AD-4F4A-B276-1206B4E1DD26}" presName="negativeSpace" presStyleCnt="0"/>
      <dgm:spPr/>
    </dgm:pt>
    <dgm:pt modelId="{65268AA8-454B-4917-A65B-6EA91CA58770}" type="pres">
      <dgm:prSet presAssocID="{95048915-D5AD-4F4A-B276-1206B4E1DD26}" presName="childText" presStyleLbl="conFgAcc1" presStyleIdx="1" presStyleCnt="4">
        <dgm:presLayoutVars>
          <dgm:bulletEnabled val="1"/>
        </dgm:presLayoutVars>
      </dgm:prSet>
      <dgm:spPr/>
    </dgm:pt>
    <dgm:pt modelId="{16DF3D52-4F2E-483A-8527-CF6F59B4E2A8}" type="pres">
      <dgm:prSet presAssocID="{1AB2C466-3B94-4A18-8E69-E1F7B0302E18}" presName="spaceBetweenRectangles" presStyleCnt="0"/>
      <dgm:spPr/>
    </dgm:pt>
    <dgm:pt modelId="{2DACE0FC-C7B1-4AA6-AED7-BE43677DDF90}" type="pres">
      <dgm:prSet presAssocID="{483FC0DA-60E3-421A-88B5-1B3AEF11B115}" presName="parentLin" presStyleCnt="0"/>
      <dgm:spPr/>
    </dgm:pt>
    <dgm:pt modelId="{D09D66B4-B594-4A19-AB6E-37C0234735C8}" type="pres">
      <dgm:prSet presAssocID="{483FC0DA-60E3-421A-88B5-1B3AEF11B115}" presName="parentLeftMargin" presStyleLbl="node1" presStyleIdx="1" presStyleCnt="4"/>
      <dgm:spPr/>
      <dgm:t>
        <a:bodyPr/>
        <a:lstStyle/>
        <a:p>
          <a:endParaRPr lang="es-CO"/>
        </a:p>
      </dgm:t>
    </dgm:pt>
    <dgm:pt modelId="{A89083D3-5F96-4981-B61F-6FBA023A5FEE}" type="pres">
      <dgm:prSet presAssocID="{483FC0DA-60E3-421A-88B5-1B3AEF11B115}" presName="parentText" presStyleLbl="node1" presStyleIdx="2" presStyleCnt="4" custScaleX="153620" custScaleY="234816" custLinFactNeighborX="-16697" custLinFactNeighborY="-8078">
        <dgm:presLayoutVars>
          <dgm:chMax val="0"/>
          <dgm:bulletEnabled val="1"/>
        </dgm:presLayoutVars>
      </dgm:prSet>
      <dgm:spPr/>
      <dgm:t>
        <a:bodyPr/>
        <a:lstStyle/>
        <a:p>
          <a:endParaRPr lang="es-CO"/>
        </a:p>
      </dgm:t>
    </dgm:pt>
    <dgm:pt modelId="{F349079F-5B97-4F55-BD47-8CDA376C6061}" type="pres">
      <dgm:prSet presAssocID="{483FC0DA-60E3-421A-88B5-1B3AEF11B115}" presName="negativeSpace" presStyleCnt="0"/>
      <dgm:spPr/>
    </dgm:pt>
    <dgm:pt modelId="{7D4B7C32-E1CB-4A38-9DD0-B30296934031}" type="pres">
      <dgm:prSet presAssocID="{483FC0DA-60E3-421A-88B5-1B3AEF11B115}" presName="childText" presStyleLbl="conFgAcc1" presStyleIdx="2" presStyleCnt="4">
        <dgm:presLayoutVars>
          <dgm:bulletEnabled val="1"/>
        </dgm:presLayoutVars>
      </dgm:prSet>
      <dgm:spPr/>
    </dgm:pt>
    <dgm:pt modelId="{03599C05-EC2B-48E6-AC95-F3F722226FF1}" type="pres">
      <dgm:prSet presAssocID="{D6D16380-2FDE-48E7-9FF7-4EBF86EA9A8B}" presName="spaceBetweenRectangles" presStyleCnt="0"/>
      <dgm:spPr/>
    </dgm:pt>
    <dgm:pt modelId="{FA2E3041-DCAD-48BB-87B8-AC09109BC395}" type="pres">
      <dgm:prSet presAssocID="{5D3186C9-48DC-4773-8B69-2475491B5988}" presName="parentLin" presStyleCnt="0"/>
      <dgm:spPr/>
    </dgm:pt>
    <dgm:pt modelId="{F632D974-5F57-4EA8-887B-EC18C821AECC}" type="pres">
      <dgm:prSet presAssocID="{5D3186C9-48DC-4773-8B69-2475491B5988}" presName="parentLeftMargin" presStyleLbl="node1" presStyleIdx="2" presStyleCnt="4"/>
      <dgm:spPr/>
      <dgm:t>
        <a:bodyPr/>
        <a:lstStyle/>
        <a:p>
          <a:endParaRPr lang="es-CO"/>
        </a:p>
      </dgm:t>
    </dgm:pt>
    <dgm:pt modelId="{7C24792B-88E4-4397-ACE8-0963DA35FD8D}" type="pres">
      <dgm:prSet presAssocID="{5D3186C9-48DC-4773-8B69-2475491B5988}" presName="parentText" presStyleLbl="node1" presStyleIdx="3" presStyleCnt="4" custScaleX="148985" custScaleY="310178" custLinFactNeighborX="-36016" custLinFactNeighborY="-8705">
        <dgm:presLayoutVars>
          <dgm:chMax val="0"/>
          <dgm:bulletEnabled val="1"/>
        </dgm:presLayoutVars>
      </dgm:prSet>
      <dgm:spPr/>
      <dgm:t>
        <a:bodyPr/>
        <a:lstStyle/>
        <a:p>
          <a:endParaRPr lang="es-CO"/>
        </a:p>
      </dgm:t>
    </dgm:pt>
    <dgm:pt modelId="{96A9C502-7D9A-4C61-8648-425B4997522D}" type="pres">
      <dgm:prSet presAssocID="{5D3186C9-48DC-4773-8B69-2475491B5988}" presName="negativeSpace" presStyleCnt="0"/>
      <dgm:spPr/>
    </dgm:pt>
    <dgm:pt modelId="{17FC3933-99C3-4381-A387-AAC83AE85D6E}" type="pres">
      <dgm:prSet presAssocID="{5D3186C9-48DC-4773-8B69-2475491B5988}" presName="childText" presStyleLbl="conFgAcc1" presStyleIdx="3" presStyleCnt="4" custLinFactNeighborX="-1695" custLinFactNeighborY="55238">
        <dgm:presLayoutVars>
          <dgm:bulletEnabled val="1"/>
        </dgm:presLayoutVars>
      </dgm:prSet>
      <dgm:spPr/>
    </dgm:pt>
  </dgm:ptLst>
  <dgm:cxnLst>
    <dgm:cxn modelId="{22D99BBC-7F1F-4926-8DD3-B82AF203E5D1}" srcId="{54FCE060-9E9E-41BA-B9EE-CE6C9C7183AD}" destId="{483FC0DA-60E3-421A-88B5-1B3AEF11B115}" srcOrd="2" destOrd="0" parTransId="{FCF95074-6776-4996-827F-56737D87FC49}" sibTransId="{D6D16380-2FDE-48E7-9FF7-4EBF86EA9A8B}"/>
    <dgm:cxn modelId="{274474EF-D656-4027-B989-10D0616F380F}" type="presOf" srcId="{5D3186C9-48DC-4773-8B69-2475491B5988}" destId="{F632D974-5F57-4EA8-887B-EC18C821AECC}" srcOrd="0" destOrd="0" presId="urn:microsoft.com/office/officeart/2005/8/layout/list1"/>
    <dgm:cxn modelId="{18249036-F003-489D-9430-448150F93B06}" type="presOf" srcId="{483FC0DA-60E3-421A-88B5-1B3AEF11B115}" destId="{A89083D3-5F96-4981-B61F-6FBA023A5FEE}" srcOrd="1" destOrd="0" presId="urn:microsoft.com/office/officeart/2005/8/layout/list1"/>
    <dgm:cxn modelId="{C39D2CB5-E068-4746-9468-31D147C4BB99}" type="presOf" srcId="{95048915-D5AD-4F4A-B276-1206B4E1DD26}" destId="{055D03E5-21CB-4922-BA77-5DE7AD65753D}" srcOrd="0" destOrd="0" presId="urn:microsoft.com/office/officeart/2005/8/layout/list1"/>
    <dgm:cxn modelId="{2EF488CA-EB9F-4E38-953A-124A48F427FE}" type="presOf" srcId="{37383569-D3C9-48F4-A758-A7B9DAA8205A}" destId="{67E89072-291A-4627-ADBE-DC1D29A729EB}" srcOrd="0" destOrd="0" presId="urn:microsoft.com/office/officeart/2005/8/layout/list1"/>
    <dgm:cxn modelId="{7D24EBE7-E83B-484E-B99E-758F1B3E9DA5}" type="presOf" srcId="{37383569-D3C9-48F4-A758-A7B9DAA8205A}" destId="{AAD1EEB8-AE45-4CAD-A42B-B17E54C2CA31}" srcOrd="1" destOrd="0" presId="urn:microsoft.com/office/officeart/2005/8/layout/list1"/>
    <dgm:cxn modelId="{393084FC-F47A-42A4-908E-865B61214A65}" type="presOf" srcId="{5D3186C9-48DC-4773-8B69-2475491B5988}" destId="{7C24792B-88E4-4397-ACE8-0963DA35FD8D}" srcOrd="1" destOrd="0" presId="urn:microsoft.com/office/officeart/2005/8/layout/list1"/>
    <dgm:cxn modelId="{601522DE-94F9-4E4D-B6EB-52D927D7982F}" srcId="{54FCE060-9E9E-41BA-B9EE-CE6C9C7183AD}" destId="{95048915-D5AD-4F4A-B276-1206B4E1DD26}" srcOrd="1" destOrd="0" parTransId="{F1AA48F5-BC25-4988-A722-DA5F178BD525}" sibTransId="{1AB2C466-3B94-4A18-8E69-E1F7B0302E18}"/>
    <dgm:cxn modelId="{4D72BD0A-C4E6-4662-8C74-7A5CA02AC56E}" type="presOf" srcId="{95048915-D5AD-4F4A-B276-1206B4E1DD26}" destId="{CEAB4FE5-1ACF-45E5-AE5C-6090E610EDCF}" srcOrd="1" destOrd="0" presId="urn:microsoft.com/office/officeart/2005/8/layout/list1"/>
    <dgm:cxn modelId="{84AD8C49-CEAE-495D-B7BF-443C9C25770E}" srcId="{54FCE060-9E9E-41BA-B9EE-CE6C9C7183AD}" destId="{5D3186C9-48DC-4773-8B69-2475491B5988}" srcOrd="3" destOrd="0" parTransId="{5387FA4C-42F4-44FB-AE62-71A34BDF95B2}" sibTransId="{CED0F8B1-093C-4C8B-B347-A162F2269A8A}"/>
    <dgm:cxn modelId="{A59CD982-F8D3-4AE4-A6A7-AF65E9EC0819}" type="presOf" srcId="{483FC0DA-60E3-421A-88B5-1B3AEF11B115}" destId="{D09D66B4-B594-4A19-AB6E-37C0234735C8}" srcOrd="0" destOrd="0" presId="urn:microsoft.com/office/officeart/2005/8/layout/list1"/>
    <dgm:cxn modelId="{A3C4DEB6-37F2-4D81-B7ED-B1B2D59E0358}" srcId="{54FCE060-9E9E-41BA-B9EE-CE6C9C7183AD}" destId="{37383569-D3C9-48F4-A758-A7B9DAA8205A}" srcOrd="0" destOrd="0" parTransId="{12C7800C-32CC-4DD4-A2DF-3877B021D545}" sibTransId="{50D10919-C135-462C-AD35-51687F5E68E1}"/>
    <dgm:cxn modelId="{82A27264-E05A-4A9B-977C-CD61C9ACB79E}" type="presOf" srcId="{54FCE060-9E9E-41BA-B9EE-CE6C9C7183AD}" destId="{D66BDEE6-F5EE-4D76-BDF6-9A674B424904}" srcOrd="0" destOrd="0" presId="urn:microsoft.com/office/officeart/2005/8/layout/list1"/>
    <dgm:cxn modelId="{2427569C-BA09-4301-AA9C-3274DB051055}" type="presParOf" srcId="{D66BDEE6-F5EE-4D76-BDF6-9A674B424904}" destId="{DA4C6D58-7D4E-4B87-940E-E6D953DDEA8A}" srcOrd="0" destOrd="0" presId="urn:microsoft.com/office/officeart/2005/8/layout/list1"/>
    <dgm:cxn modelId="{EF1A5F9C-D46C-448C-9B88-B1432EBAC5EB}" type="presParOf" srcId="{DA4C6D58-7D4E-4B87-940E-E6D953DDEA8A}" destId="{67E89072-291A-4627-ADBE-DC1D29A729EB}" srcOrd="0" destOrd="0" presId="urn:microsoft.com/office/officeart/2005/8/layout/list1"/>
    <dgm:cxn modelId="{1D8905BC-558E-4F57-B132-83C1D92B1D94}" type="presParOf" srcId="{DA4C6D58-7D4E-4B87-940E-E6D953DDEA8A}" destId="{AAD1EEB8-AE45-4CAD-A42B-B17E54C2CA31}" srcOrd="1" destOrd="0" presId="urn:microsoft.com/office/officeart/2005/8/layout/list1"/>
    <dgm:cxn modelId="{21070979-D7F6-4F6A-B0D8-09D249BCF671}" type="presParOf" srcId="{D66BDEE6-F5EE-4D76-BDF6-9A674B424904}" destId="{32976F1A-EB68-405A-9848-BF4B5B0BDDC2}" srcOrd="1" destOrd="0" presId="urn:microsoft.com/office/officeart/2005/8/layout/list1"/>
    <dgm:cxn modelId="{D51501DD-0E33-4691-A129-A98A13C243DF}" type="presParOf" srcId="{D66BDEE6-F5EE-4D76-BDF6-9A674B424904}" destId="{4DF1D585-655C-4E22-B91E-DDA93E4E28DC}" srcOrd="2" destOrd="0" presId="urn:microsoft.com/office/officeart/2005/8/layout/list1"/>
    <dgm:cxn modelId="{7C2436EB-812D-4D97-A368-421C5C16C7DC}" type="presParOf" srcId="{D66BDEE6-F5EE-4D76-BDF6-9A674B424904}" destId="{C15B9F72-58D8-4DFD-B714-9261FD5B28BE}" srcOrd="3" destOrd="0" presId="urn:microsoft.com/office/officeart/2005/8/layout/list1"/>
    <dgm:cxn modelId="{035035DE-CA60-4CCA-BD20-AA2A9EA92A38}" type="presParOf" srcId="{D66BDEE6-F5EE-4D76-BDF6-9A674B424904}" destId="{A6DAE2A5-D06B-49B0-AE52-BF2E0B32EEE4}" srcOrd="4" destOrd="0" presId="urn:microsoft.com/office/officeart/2005/8/layout/list1"/>
    <dgm:cxn modelId="{5BA9BCBF-8656-4117-BF06-D5CD9E337F58}" type="presParOf" srcId="{A6DAE2A5-D06B-49B0-AE52-BF2E0B32EEE4}" destId="{055D03E5-21CB-4922-BA77-5DE7AD65753D}" srcOrd="0" destOrd="0" presId="urn:microsoft.com/office/officeart/2005/8/layout/list1"/>
    <dgm:cxn modelId="{8FBCF45C-5465-4936-9E95-9D21C3E9DAA9}" type="presParOf" srcId="{A6DAE2A5-D06B-49B0-AE52-BF2E0B32EEE4}" destId="{CEAB4FE5-1ACF-45E5-AE5C-6090E610EDCF}" srcOrd="1" destOrd="0" presId="urn:microsoft.com/office/officeart/2005/8/layout/list1"/>
    <dgm:cxn modelId="{D541B6A2-DBFF-4489-8D49-93EFD4BB975B}" type="presParOf" srcId="{D66BDEE6-F5EE-4D76-BDF6-9A674B424904}" destId="{E34AEB45-6B69-4344-A88C-E8C28F5025F7}" srcOrd="5" destOrd="0" presId="urn:microsoft.com/office/officeart/2005/8/layout/list1"/>
    <dgm:cxn modelId="{849532E1-DBC7-47F9-A7B4-E49289D6AFB6}" type="presParOf" srcId="{D66BDEE6-F5EE-4D76-BDF6-9A674B424904}" destId="{65268AA8-454B-4917-A65B-6EA91CA58770}" srcOrd="6" destOrd="0" presId="urn:microsoft.com/office/officeart/2005/8/layout/list1"/>
    <dgm:cxn modelId="{EF716671-2D2F-4382-997F-D4D43B7E7DA9}" type="presParOf" srcId="{D66BDEE6-F5EE-4D76-BDF6-9A674B424904}" destId="{16DF3D52-4F2E-483A-8527-CF6F59B4E2A8}" srcOrd="7" destOrd="0" presId="urn:microsoft.com/office/officeart/2005/8/layout/list1"/>
    <dgm:cxn modelId="{BF1E5749-7C7B-443E-A099-C818ECC8BB88}" type="presParOf" srcId="{D66BDEE6-F5EE-4D76-BDF6-9A674B424904}" destId="{2DACE0FC-C7B1-4AA6-AED7-BE43677DDF90}" srcOrd="8" destOrd="0" presId="urn:microsoft.com/office/officeart/2005/8/layout/list1"/>
    <dgm:cxn modelId="{BD177B74-76F0-41B4-9B52-394747EFFA54}" type="presParOf" srcId="{2DACE0FC-C7B1-4AA6-AED7-BE43677DDF90}" destId="{D09D66B4-B594-4A19-AB6E-37C0234735C8}" srcOrd="0" destOrd="0" presId="urn:microsoft.com/office/officeart/2005/8/layout/list1"/>
    <dgm:cxn modelId="{61DEE6D0-06A8-40C0-B4E0-6FEB24BC2C0B}" type="presParOf" srcId="{2DACE0FC-C7B1-4AA6-AED7-BE43677DDF90}" destId="{A89083D3-5F96-4981-B61F-6FBA023A5FEE}" srcOrd="1" destOrd="0" presId="urn:microsoft.com/office/officeart/2005/8/layout/list1"/>
    <dgm:cxn modelId="{435800DD-3BA0-4E7A-B0D5-B9E0FE60042B}" type="presParOf" srcId="{D66BDEE6-F5EE-4D76-BDF6-9A674B424904}" destId="{F349079F-5B97-4F55-BD47-8CDA376C6061}" srcOrd="9" destOrd="0" presId="urn:microsoft.com/office/officeart/2005/8/layout/list1"/>
    <dgm:cxn modelId="{E9F5ED20-33FD-4E68-990D-C98FB74D8E82}" type="presParOf" srcId="{D66BDEE6-F5EE-4D76-BDF6-9A674B424904}" destId="{7D4B7C32-E1CB-4A38-9DD0-B30296934031}" srcOrd="10" destOrd="0" presId="urn:microsoft.com/office/officeart/2005/8/layout/list1"/>
    <dgm:cxn modelId="{D5AAC21A-8D28-403C-8585-42622FC74216}" type="presParOf" srcId="{D66BDEE6-F5EE-4D76-BDF6-9A674B424904}" destId="{03599C05-EC2B-48E6-AC95-F3F722226FF1}" srcOrd="11" destOrd="0" presId="urn:microsoft.com/office/officeart/2005/8/layout/list1"/>
    <dgm:cxn modelId="{74A1CE4F-34C4-45E7-9718-E733BEE5CD1A}" type="presParOf" srcId="{D66BDEE6-F5EE-4D76-BDF6-9A674B424904}" destId="{FA2E3041-DCAD-48BB-87B8-AC09109BC395}" srcOrd="12" destOrd="0" presId="urn:microsoft.com/office/officeart/2005/8/layout/list1"/>
    <dgm:cxn modelId="{4B08862F-DF6E-4923-99C8-D08FA7C00E38}" type="presParOf" srcId="{FA2E3041-DCAD-48BB-87B8-AC09109BC395}" destId="{F632D974-5F57-4EA8-887B-EC18C821AECC}" srcOrd="0" destOrd="0" presId="urn:microsoft.com/office/officeart/2005/8/layout/list1"/>
    <dgm:cxn modelId="{FBC85747-5EDF-49DD-8A41-81788FC00671}" type="presParOf" srcId="{FA2E3041-DCAD-48BB-87B8-AC09109BC395}" destId="{7C24792B-88E4-4397-ACE8-0963DA35FD8D}" srcOrd="1" destOrd="0" presId="urn:microsoft.com/office/officeart/2005/8/layout/list1"/>
    <dgm:cxn modelId="{9794C34E-B918-4D17-A6DD-278BEF5B8CB8}" type="presParOf" srcId="{D66BDEE6-F5EE-4D76-BDF6-9A674B424904}" destId="{96A9C502-7D9A-4C61-8648-425B4997522D}" srcOrd="13" destOrd="0" presId="urn:microsoft.com/office/officeart/2005/8/layout/list1"/>
    <dgm:cxn modelId="{A741883C-A843-4D4E-A2D9-EEA495108009}" type="presParOf" srcId="{D66BDEE6-F5EE-4D76-BDF6-9A674B424904}" destId="{17FC3933-99C3-4381-A387-AAC83AE85D6E}"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FCE060-9E9E-41BA-B9EE-CE6C9C7183AD}"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CO"/>
        </a:p>
      </dgm:t>
    </dgm:pt>
    <dgm:pt modelId="{37383569-D3C9-48F4-A758-A7B9DAA8205A}">
      <dgm:prSet phldrT="[Texto]" custT="1"/>
      <dgm:spPr/>
      <dgm:t>
        <a:bodyPr/>
        <a:lstStyle/>
        <a:p>
          <a:pPr algn="just"/>
          <a:r>
            <a:rPr lang="es-CO" sz="1400" dirty="0" smtClean="0">
              <a:solidFill>
                <a:srgbClr val="FFFF00"/>
              </a:solidFill>
              <a:latin typeface="Helvetica" panose="020B0604020202020204" pitchFamily="34" charset="0"/>
              <a:cs typeface="Helvetica" panose="020B0604020202020204" pitchFamily="34" charset="0"/>
            </a:rPr>
            <a:t>Implementación del uso de la bicicletas, con un sistema de transporte público denominado (</a:t>
          </a:r>
          <a:r>
            <a:rPr lang="es-CO" sz="1400" dirty="0" err="1" smtClean="0">
              <a:solidFill>
                <a:srgbClr val="FFFF00"/>
              </a:solidFill>
              <a:latin typeface="Helvetica" panose="020B0604020202020204" pitchFamily="34" charset="0"/>
              <a:cs typeface="Helvetica" panose="020B0604020202020204" pitchFamily="34" charset="0"/>
            </a:rPr>
            <a:t>Bicisinú</a:t>
          </a:r>
          <a:r>
            <a:rPr lang="es-CO" sz="1400" dirty="0" smtClean="0">
              <a:solidFill>
                <a:srgbClr val="FFFF00"/>
              </a:solidFill>
              <a:latin typeface="Helvetica" panose="020B0604020202020204" pitchFamily="34" charset="0"/>
              <a:cs typeface="Helvetica" panose="020B0604020202020204" pitchFamily="34" charset="0"/>
            </a:rPr>
            <a:t>), articulados al uso de las </a:t>
          </a:r>
          <a:r>
            <a:rPr lang="es-CO" sz="1400" dirty="0" err="1" smtClean="0">
              <a:solidFill>
                <a:srgbClr val="FFFF00"/>
              </a:solidFill>
              <a:latin typeface="Helvetica" panose="020B0604020202020204" pitchFamily="34" charset="0"/>
              <a:cs typeface="Helvetica" panose="020B0604020202020204" pitchFamily="34" charset="0"/>
            </a:rPr>
            <a:t>ciclorutas</a:t>
          </a:r>
          <a:r>
            <a:rPr lang="es-CO" sz="1400" dirty="0" smtClean="0">
              <a:solidFill>
                <a:srgbClr val="FFFF00"/>
              </a:solidFill>
              <a:latin typeface="Helvetica" panose="020B0604020202020204" pitchFamily="34" charset="0"/>
              <a:cs typeface="Helvetica" panose="020B0604020202020204" pitchFamily="34" charset="0"/>
            </a:rPr>
            <a:t> que se han </a:t>
          </a:r>
          <a:r>
            <a:rPr lang="es-CO" sz="1400" dirty="0" err="1" smtClean="0">
              <a:solidFill>
                <a:srgbClr val="FFFF00"/>
              </a:solidFill>
              <a:latin typeface="Helvetica" panose="020B0604020202020204" pitchFamily="34" charset="0"/>
              <a:cs typeface="Helvetica" panose="020B0604020202020204" pitchFamily="34" charset="0"/>
            </a:rPr>
            <a:t>cosntruidos</a:t>
          </a:r>
          <a:r>
            <a:rPr lang="es-CO" sz="1400" dirty="0" smtClean="0">
              <a:solidFill>
                <a:srgbClr val="FFFF00"/>
              </a:solidFill>
              <a:latin typeface="Helvetica" panose="020B0604020202020204" pitchFamily="34" charset="0"/>
              <a:cs typeface="Helvetica" panose="020B0604020202020204" pitchFamily="34" charset="0"/>
            </a:rPr>
            <a:t> sobre algunas arterias viales estratégicas de la ciudad</a:t>
          </a:r>
          <a:endParaRPr lang="es-CO" sz="1600" dirty="0">
            <a:solidFill>
              <a:srgbClr val="FFFF00"/>
            </a:solidFill>
            <a:latin typeface="Helvetica" panose="020B0604020202020204" pitchFamily="34" charset="0"/>
            <a:cs typeface="Helvetica" panose="020B0604020202020204" pitchFamily="34" charset="0"/>
          </a:endParaRPr>
        </a:p>
      </dgm:t>
    </dgm:pt>
    <dgm:pt modelId="{12C7800C-32CC-4DD4-A2DF-3877B021D545}" type="parTrans" cxnId="{A3C4DEB6-37F2-4D81-B7ED-B1B2D59E0358}">
      <dgm:prSet/>
      <dgm:spPr/>
      <dgm:t>
        <a:bodyPr/>
        <a:lstStyle/>
        <a:p>
          <a:endParaRPr lang="es-CO" sz="2000">
            <a:latin typeface="Helvetica" panose="020B0604020202020204" pitchFamily="34" charset="0"/>
            <a:cs typeface="Helvetica" panose="020B0604020202020204" pitchFamily="34" charset="0"/>
          </a:endParaRPr>
        </a:p>
      </dgm:t>
    </dgm:pt>
    <dgm:pt modelId="{50D10919-C135-462C-AD35-51687F5E68E1}" type="sibTrans" cxnId="{A3C4DEB6-37F2-4D81-B7ED-B1B2D59E0358}">
      <dgm:prSet/>
      <dgm:spPr/>
      <dgm:t>
        <a:bodyPr/>
        <a:lstStyle/>
        <a:p>
          <a:endParaRPr lang="es-CO" sz="2000">
            <a:latin typeface="Helvetica" panose="020B0604020202020204" pitchFamily="34" charset="0"/>
            <a:cs typeface="Helvetica" panose="020B0604020202020204" pitchFamily="34" charset="0"/>
          </a:endParaRPr>
        </a:p>
      </dgm:t>
    </dgm:pt>
    <dgm:pt modelId="{95048915-D5AD-4F4A-B276-1206B4E1DD26}">
      <dgm:prSet phldrT="[Texto]" custT="1"/>
      <dgm:spPr/>
      <dgm:t>
        <a:bodyPr/>
        <a:lstStyle/>
        <a:p>
          <a:pPr algn="just"/>
          <a:r>
            <a:rPr lang="es-CO" sz="1600" dirty="0" smtClean="0">
              <a:latin typeface="+mn-lt"/>
              <a:cs typeface="Helvetica" panose="020B0604020202020204" pitchFamily="34" charset="0"/>
            </a:rPr>
            <a:t> El P</a:t>
          </a:r>
          <a:r>
            <a:rPr lang="es-CO" sz="1600" dirty="0" smtClean="0"/>
            <a:t>lan estratégico que identificó y seleccionó algunas calles, y sobre ellas adelantar la recuperación del espacio publico, y la ampliación de los andenes para el peatón, con sistemas de señalización</a:t>
          </a:r>
          <a:r>
            <a:rPr lang="es-CO" sz="1400" dirty="0" smtClean="0"/>
            <a:t>. </a:t>
          </a:r>
          <a:endParaRPr lang="es-CO" sz="1400" dirty="0">
            <a:latin typeface="+mn-lt"/>
            <a:cs typeface="Helvetica" panose="020B0604020202020204" pitchFamily="34" charset="0"/>
          </a:endParaRPr>
        </a:p>
      </dgm:t>
    </dgm:pt>
    <dgm:pt modelId="{F1AA48F5-BC25-4988-A722-DA5F178BD525}" type="parTrans" cxnId="{601522DE-94F9-4E4D-B6EB-52D927D7982F}">
      <dgm:prSet/>
      <dgm:spPr/>
      <dgm:t>
        <a:bodyPr/>
        <a:lstStyle/>
        <a:p>
          <a:endParaRPr lang="es-CO" sz="2000">
            <a:latin typeface="Helvetica" panose="020B0604020202020204" pitchFamily="34" charset="0"/>
            <a:cs typeface="Helvetica" panose="020B0604020202020204" pitchFamily="34" charset="0"/>
          </a:endParaRPr>
        </a:p>
      </dgm:t>
    </dgm:pt>
    <dgm:pt modelId="{1AB2C466-3B94-4A18-8E69-E1F7B0302E18}" type="sibTrans" cxnId="{601522DE-94F9-4E4D-B6EB-52D927D7982F}">
      <dgm:prSet/>
      <dgm:spPr/>
      <dgm:t>
        <a:bodyPr/>
        <a:lstStyle/>
        <a:p>
          <a:endParaRPr lang="es-CO" sz="2000">
            <a:latin typeface="Helvetica" panose="020B0604020202020204" pitchFamily="34" charset="0"/>
            <a:cs typeface="Helvetica" panose="020B0604020202020204" pitchFamily="34" charset="0"/>
          </a:endParaRPr>
        </a:p>
      </dgm:t>
    </dgm:pt>
    <dgm:pt modelId="{483FC0DA-60E3-421A-88B5-1B3AEF11B115}">
      <dgm:prSet phldrT="[Texto]" custT="1"/>
      <dgm:spPr/>
      <dgm:t>
        <a:bodyPr/>
        <a:lstStyle/>
        <a:p>
          <a:pPr algn="just"/>
          <a:r>
            <a:rPr lang="es-CO" sz="1400" dirty="0" smtClean="0">
              <a:solidFill>
                <a:schemeClr val="tx1"/>
              </a:solidFill>
            </a:rPr>
            <a:t>Una de las  políticas refiere al uso de energías renovables, demostrado en una serie de propuestas entre ellos, la implementación de semáforos que funcionan con energías solar, y alumbrado público con luces LED</a:t>
          </a:r>
          <a:endParaRPr lang="es-CO" sz="1600" dirty="0" smtClean="0">
            <a:solidFill>
              <a:schemeClr val="tx1"/>
            </a:solidFill>
            <a:latin typeface="Helvetica" panose="020B0604020202020204" pitchFamily="34" charset="0"/>
            <a:cs typeface="Helvetica" panose="020B0604020202020204" pitchFamily="34" charset="0"/>
          </a:endParaRPr>
        </a:p>
      </dgm:t>
    </dgm:pt>
    <dgm:pt modelId="{FCF95074-6776-4996-827F-56737D87FC49}" type="parTrans" cxnId="{22D99BBC-7F1F-4926-8DD3-B82AF203E5D1}">
      <dgm:prSet/>
      <dgm:spPr/>
      <dgm:t>
        <a:bodyPr/>
        <a:lstStyle/>
        <a:p>
          <a:endParaRPr lang="es-CO" sz="2000">
            <a:latin typeface="Helvetica" panose="020B0604020202020204" pitchFamily="34" charset="0"/>
            <a:cs typeface="Helvetica" panose="020B0604020202020204" pitchFamily="34" charset="0"/>
          </a:endParaRPr>
        </a:p>
      </dgm:t>
    </dgm:pt>
    <dgm:pt modelId="{D6D16380-2FDE-48E7-9FF7-4EBF86EA9A8B}" type="sibTrans" cxnId="{22D99BBC-7F1F-4926-8DD3-B82AF203E5D1}">
      <dgm:prSet/>
      <dgm:spPr/>
      <dgm:t>
        <a:bodyPr/>
        <a:lstStyle/>
        <a:p>
          <a:endParaRPr lang="es-CO" sz="2000">
            <a:latin typeface="Helvetica" panose="020B0604020202020204" pitchFamily="34" charset="0"/>
            <a:cs typeface="Helvetica" panose="020B0604020202020204" pitchFamily="34" charset="0"/>
          </a:endParaRPr>
        </a:p>
      </dgm:t>
    </dgm:pt>
    <dgm:pt modelId="{5D3186C9-48DC-4773-8B69-2475491B5988}">
      <dgm:prSet phldrT="[Texto]" custT="1"/>
      <dgm:spPr/>
      <dgm:t>
        <a:bodyPr/>
        <a:lstStyle/>
        <a:p>
          <a:pPr algn="just"/>
          <a:r>
            <a:rPr lang="es-CO" sz="1400" dirty="0" smtClean="0"/>
            <a:t>Surgen algunas críticas por la ausencia de programas pedagógicos en las Instituciones educativas que impacten la formación </a:t>
          </a:r>
          <a:r>
            <a:rPr lang="es-CO" sz="1400" dirty="0" err="1" smtClean="0"/>
            <a:t>ciudadna</a:t>
          </a:r>
          <a:r>
            <a:rPr lang="es-CO" sz="1400" dirty="0" smtClean="0"/>
            <a:t> en el </a:t>
          </a:r>
          <a:r>
            <a:rPr lang="es-CO" sz="1400" dirty="0" err="1" smtClean="0"/>
            <a:t>menjo</a:t>
          </a:r>
          <a:r>
            <a:rPr lang="es-CO" sz="1400" dirty="0" smtClean="0"/>
            <a:t> de la sostenibilidad.</a:t>
          </a:r>
          <a:endParaRPr lang="es-CO" sz="1400" dirty="0" smtClean="0">
            <a:solidFill>
              <a:schemeClr val="tx1"/>
            </a:solidFill>
            <a:latin typeface="+mn-lt"/>
            <a:cs typeface="Helvetica" panose="020B0604020202020204" pitchFamily="34" charset="0"/>
          </a:endParaRPr>
        </a:p>
      </dgm:t>
    </dgm:pt>
    <dgm:pt modelId="{5387FA4C-42F4-44FB-AE62-71A34BDF95B2}" type="parTrans" cxnId="{84AD8C49-CEAE-495D-B7BF-443C9C25770E}">
      <dgm:prSet/>
      <dgm:spPr/>
      <dgm:t>
        <a:bodyPr/>
        <a:lstStyle/>
        <a:p>
          <a:endParaRPr lang="es-CO"/>
        </a:p>
      </dgm:t>
    </dgm:pt>
    <dgm:pt modelId="{CED0F8B1-093C-4C8B-B347-A162F2269A8A}" type="sibTrans" cxnId="{84AD8C49-CEAE-495D-B7BF-443C9C25770E}">
      <dgm:prSet/>
      <dgm:spPr/>
      <dgm:t>
        <a:bodyPr/>
        <a:lstStyle/>
        <a:p>
          <a:endParaRPr lang="es-CO"/>
        </a:p>
      </dgm:t>
    </dgm:pt>
    <dgm:pt modelId="{D66BDEE6-F5EE-4D76-BDF6-9A674B424904}" type="pres">
      <dgm:prSet presAssocID="{54FCE060-9E9E-41BA-B9EE-CE6C9C7183AD}" presName="linear" presStyleCnt="0">
        <dgm:presLayoutVars>
          <dgm:dir/>
          <dgm:animLvl val="lvl"/>
          <dgm:resizeHandles val="exact"/>
        </dgm:presLayoutVars>
      </dgm:prSet>
      <dgm:spPr/>
      <dgm:t>
        <a:bodyPr/>
        <a:lstStyle/>
        <a:p>
          <a:endParaRPr lang="es-CO"/>
        </a:p>
      </dgm:t>
    </dgm:pt>
    <dgm:pt modelId="{DA4C6D58-7D4E-4B87-940E-E6D953DDEA8A}" type="pres">
      <dgm:prSet presAssocID="{37383569-D3C9-48F4-A758-A7B9DAA8205A}" presName="parentLin" presStyleCnt="0"/>
      <dgm:spPr/>
    </dgm:pt>
    <dgm:pt modelId="{67E89072-291A-4627-ADBE-DC1D29A729EB}" type="pres">
      <dgm:prSet presAssocID="{37383569-D3C9-48F4-A758-A7B9DAA8205A}" presName="parentLeftMargin" presStyleLbl="node1" presStyleIdx="0" presStyleCnt="4"/>
      <dgm:spPr/>
      <dgm:t>
        <a:bodyPr/>
        <a:lstStyle/>
        <a:p>
          <a:endParaRPr lang="es-CO"/>
        </a:p>
      </dgm:t>
    </dgm:pt>
    <dgm:pt modelId="{AAD1EEB8-AE45-4CAD-A42B-B17E54C2CA31}" type="pres">
      <dgm:prSet presAssocID="{37383569-D3C9-48F4-A758-A7B9DAA8205A}" presName="parentText" presStyleLbl="node1" presStyleIdx="0" presStyleCnt="4" custScaleX="155633" custScaleY="280079" custLinFactNeighborX="-64663" custLinFactNeighborY="6418">
        <dgm:presLayoutVars>
          <dgm:chMax val="0"/>
          <dgm:bulletEnabled val="1"/>
        </dgm:presLayoutVars>
      </dgm:prSet>
      <dgm:spPr/>
      <dgm:t>
        <a:bodyPr/>
        <a:lstStyle/>
        <a:p>
          <a:endParaRPr lang="es-CO"/>
        </a:p>
      </dgm:t>
    </dgm:pt>
    <dgm:pt modelId="{32976F1A-EB68-405A-9848-BF4B5B0BDDC2}" type="pres">
      <dgm:prSet presAssocID="{37383569-D3C9-48F4-A758-A7B9DAA8205A}" presName="negativeSpace" presStyleCnt="0"/>
      <dgm:spPr/>
    </dgm:pt>
    <dgm:pt modelId="{4DF1D585-655C-4E22-B91E-DDA93E4E28DC}" type="pres">
      <dgm:prSet presAssocID="{37383569-D3C9-48F4-A758-A7B9DAA8205A}" presName="childText" presStyleLbl="conFgAcc1" presStyleIdx="0" presStyleCnt="4">
        <dgm:presLayoutVars>
          <dgm:bulletEnabled val="1"/>
        </dgm:presLayoutVars>
      </dgm:prSet>
      <dgm:spPr/>
    </dgm:pt>
    <dgm:pt modelId="{C15B9F72-58D8-4DFD-B714-9261FD5B28BE}" type="pres">
      <dgm:prSet presAssocID="{50D10919-C135-462C-AD35-51687F5E68E1}" presName="spaceBetweenRectangles" presStyleCnt="0"/>
      <dgm:spPr/>
    </dgm:pt>
    <dgm:pt modelId="{A6DAE2A5-D06B-49B0-AE52-BF2E0B32EEE4}" type="pres">
      <dgm:prSet presAssocID="{95048915-D5AD-4F4A-B276-1206B4E1DD26}" presName="parentLin" presStyleCnt="0"/>
      <dgm:spPr/>
    </dgm:pt>
    <dgm:pt modelId="{055D03E5-21CB-4922-BA77-5DE7AD65753D}" type="pres">
      <dgm:prSet presAssocID="{95048915-D5AD-4F4A-B276-1206B4E1DD26}" presName="parentLeftMargin" presStyleLbl="node1" presStyleIdx="0" presStyleCnt="4"/>
      <dgm:spPr/>
      <dgm:t>
        <a:bodyPr/>
        <a:lstStyle/>
        <a:p>
          <a:endParaRPr lang="es-CO"/>
        </a:p>
      </dgm:t>
    </dgm:pt>
    <dgm:pt modelId="{CEAB4FE5-1ACF-45E5-AE5C-6090E610EDCF}" type="pres">
      <dgm:prSet presAssocID="{95048915-D5AD-4F4A-B276-1206B4E1DD26}" presName="parentText" presStyleLbl="node1" presStyleIdx="1" presStyleCnt="4" custScaleX="188852" custScaleY="324008" custLinFactNeighborX="-53469" custLinFactNeighborY="1416">
        <dgm:presLayoutVars>
          <dgm:chMax val="0"/>
          <dgm:bulletEnabled val="1"/>
        </dgm:presLayoutVars>
      </dgm:prSet>
      <dgm:spPr/>
      <dgm:t>
        <a:bodyPr/>
        <a:lstStyle/>
        <a:p>
          <a:endParaRPr lang="es-CO"/>
        </a:p>
      </dgm:t>
    </dgm:pt>
    <dgm:pt modelId="{E34AEB45-6B69-4344-A88C-E8C28F5025F7}" type="pres">
      <dgm:prSet presAssocID="{95048915-D5AD-4F4A-B276-1206B4E1DD26}" presName="negativeSpace" presStyleCnt="0"/>
      <dgm:spPr/>
    </dgm:pt>
    <dgm:pt modelId="{65268AA8-454B-4917-A65B-6EA91CA58770}" type="pres">
      <dgm:prSet presAssocID="{95048915-D5AD-4F4A-B276-1206B4E1DD26}" presName="childText" presStyleLbl="conFgAcc1" presStyleIdx="1" presStyleCnt="4">
        <dgm:presLayoutVars>
          <dgm:bulletEnabled val="1"/>
        </dgm:presLayoutVars>
      </dgm:prSet>
      <dgm:spPr/>
    </dgm:pt>
    <dgm:pt modelId="{16DF3D52-4F2E-483A-8527-CF6F59B4E2A8}" type="pres">
      <dgm:prSet presAssocID="{1AB2C466-3B94-4A18-8E69-E1F7B0302E18}" presName="spaceBetweenRectangles" presStyleCnt="0"/>
      <dgm:spPr/>
    </dgm:pt>
    <dgm:pt modelId="{2DACE0FC-C7B1-4AA6-AED7-BE43677DDF90}" type="pres">
      <dgm:prSet presAssocID="{483FC0DA-60E3-421A-88B5-1B3AEF11B115}" presName="parentLin" presStyleCnt="0"/>
      <dgm:spPr/>
    </dgm:pt>
    <dgm:pt modelId="{D09D66B4-B594-4A19-AB6E-37C0234735C8}" type="pres">
      <dgm:prSet presAssocID="{483FC0DA-60E3-421A-88B5-1B3AEF11B115}" presName="parentLeftMargin" presStyleLbl="node1" presStyleIdx="1" presStyleCnt="4"/>
      <dgm:spPr/>
      <dgm:t>
        <a:bodyPr/>
        <a:lstStyle/>
        <a:p>
          <a:endParaRPr lang="es-CO"/>
        </a:p>
      </dgm:t>
    </dgm:pt>
    <dgm:pt modelId="{A89083D3-5F96-4981-B61F-6FBA023A5FEE}" type="pres">
      <dgm:prSet presAssocID="{483FC0DA-60E3-421A-88B5-1B3AEF11B115}" presName="parentText" presStyleLbl="node1" presStyleIdx="2" presStyleCnt="4" custScaleX="153620" custScaleY="287245" custLinFactNeighborX="-26904" custLinFactNeighborY="6476">
        <dgm:presLayoutVars>
          <dgm:chMax val="0"/>
          <dgm:bulletEnabled val="1"/>
        </dgm:presLayoutVars>
      </dgm:prSet>
      <dgm:spPr/>
      <dgm:t>
        <a:bodyPr/>
        <a:lstStyle/>
        <a:p>
          <a:endParaRPr lang="es-CO"/>
        </a:p>
      </dgm:t>
    </dgm:pt>
    <dgm:pt modelId="{F349079F-5B97-4F55-BD47-8CDA376C6061}" type="pres">
      <dgm:prSet presAssocID="{483FC0DA-60E3-421A-88B5-1B3AEF11B115}" presName="negativeSpace" presStyleCnt="0"/>
      <dgm:spPr/>
    </dgm:pt>
    <dgm:pt modelId="{7D4B7C32-E1CB-4A38-9DD0-B30296934031}" type="pres">
      <dgm:prSet presAssocID="{483FC0DA-60E3-421A-88B5-1B3AEF11B115}" presName="childText" presStyleLbl="conFgAcc1" presStyleIdx="2" presStyleCnt="4">
        <dgm:presLayoutVars>
          <dgm:bulletEnabled val="1"/>
        </dgm:presLayoutVars>
      </dgm:prSet>
      <dgm:spPr/>
    </dgm:pt>
    <dgm:pt modelId="{03599C05-EC2B-48E6-AC95-F3F722226FF1}" type="pres">
      <dgm:prSet presAssocID="{D6D16380-2FDE-48E7-9FF7-4EBF86EA9A8B}" presName="spaceBetweenRectangles" presStyleCnt="0"/>
      <dgm:spPr/>
    </dgm:pt>
    <dgm:pt modelId="{FA2E3041-DCAD-48BB-87B8-AC09109BC395}" type="pres">
      <dgm:prSet presAssocID="{5D3186C9-48DC-4773-8B69-2475491B5988}" presName="parentLin" presStyleCnt="0"/>
      <dgm:spPr/>
    </dgm:pt>
    <dgm:pt modelId="{F632D974-5F57-4EA8-887B-EC18C821AECC}" type="pres">
      <dgm:prSet presAssocID="{5D3186C9-48DC-4773-8B69-2475491B5988}" presName="parentLeftMargin" presStyleLbl="node1" presStyleIdx="2" presStyleCnt="4"/>
      <dgm:spPr/>
      <dgm:t>
        <a:bodyPr/>
        <a:lstStyle/>
        <a:p>
          <a:endParaRPr lang="es-CO"/>
        </a:p>
      </dgm:t>
    </dgm:pt>
    <dgm:pt modelId="{7C24792B-88E4-4397-ACE8-0963DA35FD8D}" type="pres">
      <dgm:prSet presAssocID="{5D3186C9-48DC-4773-8B69-2475491B5988}" presName="parentText" presStyleLbl="node1" presStyleIdx="3" presStyleCnt="4" custScaleX="148985" custScaleY="310178" custLinFactNeighborX="-36016" custLinFactNeighborY="-8705">
        <dgm:presLayoutVars>
          <dgm:chMax val="0"/>
          <dgm:bulletEnabled val="1"/>
        </dgm:presLayoutVars>
      </dgm:prSet>
      <dgm:spPr/>
      <dgm:t>
        <a:bodyPr/>
        <a:lstStyle/>
        <a:p>
          <a:endParaRPr lang="es-CO"/>
        </a:p>
      </dgm:t>
    </dgm:pt>
    <dgm:pt modelId="{96A9C502-7D9A-4C61-8648-425B4997522D}" type="pres">
      <dgm:prSet presAssocID="{5D3186C9-48DC-4773-8B69-2475491B5988}" presName="negativeSpace" presStyleCnt="0"/>
      <dgm:spPr/>
    </dgm:pt>
    <dgm:pt modelId="{17FC3933-99C3-4381-A387-AAC83AE85D6E}" type="pres">
      <dgm:prSet presAssocID="{5D3186C9-48DC-4773-8B69-2475491B5988}" presName="childText" presStyleLbl="conFgAcc1" presStyleIdx="3" presStyleCnt="4" custLinFactNeighborX="-1695" custLinFactNeighborY="55238">
        <dgm:presLayoutVars>
          <dgm:bulletEnabled val="1"/>
        </dgm:presLayoutVars>
      </dgm:prSet>
      <dgm:spPr/>
    </dgm:pt>
  </dgm:ptLst>
  <dgm:cxnLst>
    <dgm:cxn modelId="{79EBEBC5-8372-4D25-B8F1-EC3D793C278F}" type="presOf" srcId="{5D3186C9-48DC-4773-8B69-2475491B5988}" destId="{F632D974-5F57-4EA8-887B-EC18C821AECC}" srcOrd="0" destOrd="0" presId="urn:microsoft.com/office/officeart/2005/8/layout/list1"/>
    <dgm:cxn modelId="{22D99BBC-7F1F-4926-8DD3-B82AF203E5D1}" srcId="{54FCE060-9E9E-41BA-B9EE-CE6C9C7183AD}" destId="{483FC0DA-60E3-421A-88B5-1B3AEF11B115}" srcOrd="2" destOrd="0" parTransId="{FCF95074-6776-4996-827F-56737D87FC49}" sibTransId="{D6D16380-2FDE-48E7-9FF7-4EBF86EA9A8B}"/>
    <dgm:cxn modelId="{022B054E-BC28-4D24-A895-CC21EB13D845}" type="presOf" srcId="{37383569-D3C9-48F4-A758-A7B9DAA8205A}" destId="{AAD1EEB8-AE45-4CAD-A42B-B17E54C2CA31}" srcOrd="1" destOrd="0" presId="urn:microsoft.com/office/officeart/2005/8/layout/list1"/>
    <dgm:cxn modelId="{AF82B285-DC55-4C0D-BD7A-D9AC9AB75D0D}" type="presOf" srcId="{483FC0DA-60E3-421A-88B5-1B3AEF11B115}" destId="{A89083D3-5F96-4981-B61F-6FBA023A5FEE}" srcOrd="1" destOrd="0" presId="urn:microsoft.com/office/officeart/2005/8/layout/list1"/>
    <dgm:cxn modelId="{96877990-6194-4F22-8C57-86B038DA0CD6}" type="presOf" srcId="{37383569-D3C9-48F4-A758-A7B9DAA8205A}" destId="{67E89072-291A-4627-ADBE-DC1D29A729EB}" srcOrd="0" destOrd="0" presId="urn:microsoft.com/office/officeart/2005/8/layout/list1"/>
    <dgm:cxn modelId="{9168916B-54F2-4F29-B774-D3DC0223ED7E}" type="presOf" srcId="{5D3186C9-48DC-4773-8B69-2475491B5988}" destId="{7C24792B-88E4-4397-ACE8-0963DA35FD8D}" srcOrd="1" destOrd="0" presId="urn:microsoft.com/office/officeart/2005/8/layout/list1"/>
    <dgm:cxn modelId="{DB24D0F3-28CC-44AB-AE5A-E20731DAE468}" type="presOf" srcId="{483FC0DA-60E3-421A-88B5-1B3AEF11B115}" destId="{D09D66B4-B594-4A19-AB6E-37C0234735C8}" srcOrd="0" destOrd="0" presId="urn:microsoft.com/office/officeart/2005/8/layout/list1"/>
    <dgm:cxn modelId="{601522DE-94F9-4E4D-B6EB-52D927D7982F}" srcId="{54FCE060-9E9E-41BA-B9EE-CE6C9C7183AD}" destId="{95048915-D5AD-4F4A-B276-1206B4E1DD26}" srcOrd="1" destOrd="0" parTransId="{F1AA48F5-BC25-4988-A722-DA5F178BD525}" sibTransId="{1AB2C466-3B94-4A18-8E69-E1F7B0302E18}"/>
    <dgm:cxn modelId="{84AD8C49-CEAE-495D-B7BF-443C9C25770E}" srcId="{54FCE060-9E9E-41BA-B9EE-CE6C9C7183AD}" destId="{5D3186C9-48DC-4773-8B69-2475491B5988}" srcOrd="3" destOrd="0" parTransId="{5387FA4C-42F4-44FB-AE62-71A34BDF95B2}" sibTransId="{CED0F8B1-093C-4C8B-B347-A162F2269A8A}"/>
    <dgm:cxn modelId="{A3C4DEB6-37F2-4D81-B7ED-B1B2D59E0358}" srcId="{54FCE060-9E9E-41BA-B9EE-CE6C9C7183AD}" destId="{37383569-D3C9-48F4-A758-A7B9DAA8205A}" srcOrd="0" destOrd="0" parTransId="{12C7800C-32CC-4DD4-A2DF-3877B021D545}" sibTransId="{50D10919-C135-462C-AD35-51687F5E68E1}"/>
    <dgm:cxn modelId="{6234955D-B67B-4C03-BBCD-05C8C95355A1}" type="presOf" srcId="{54FCE060-9E9E-41BA-B9EE-CE6C9C7183AD}" destId="{D66BDEE6-F5EE-4D76-BDF6-9A674B424904}" srcOrd="0" destOrd="0" presId="urn:microsoft.com/office/officeart/2005/8/layout/list1"/>
    <dgm:cxn modelId="{0F4BBF43-E9D6-494A-80A2-123E073F508B}" type="presOf" srcId="{95048915-D5AD-4F4A-B276-1206B4E1DD26}" destId="{055D03E5-21CB-4922-BA77-5DE7AD65753D}" srcOrd="0" destOrd="0" presId="urn:microsoft.com/office/officeart/2005/8/layout/list1"/>
    <dgm:cxn modelId="{1505879C-6F80-46F8-9143-8CE761E8DA90}" type="presOf" srcId="{95048915-D5AD-4F4A-B276-1206B4E1DD26}" destId="{CEAB4FE5-1ACF-45E5-AE5C-6090E610EDCF}" srcOrd="1" destOrd="0" presId="urn:microsoft.com/office/officeart/2005/8/layout/list1"/>
    <dgm:cxn modelId="{CFE71980-F47E-4C05-A888-093FB35D6C2D}" type="presParOf" srcId="{D66BDEE6-F5EE-4D76-BDF6-9A674B424904}" destId="{DA4C6D58-7D4E-4B87-940E-E6D953DDEA8A}" srcOrd="0" destOrd="0" presId="urn:microsoft.com/office/officeart/2005/8/layout/list1"/>
    <dgm:cxn modelId="{227D2134-C11B-4B99-8152-F875286E7B5C}" type="presParOf" srcId="{DA4C6D58-7D4E-4B87-940E-E6D953DDEA8A}" destId="{67E89072-291A-4627-ADBE-DC1D29A729EB}" srcOrd="0" destOrd="0" presId="urn:microsoft.com/office/officeart/2005/8/layout/list1"/>
    <dgm:cxn modelId="{8964F0E5-D657-4211-8A9F-9FA22F019219}" type="presParOf" srcId="{DA4C6D58-7D4E-4B87-940E-E6D953DDEA8A}" destId="{AAD1EEB8-AE45-4CAD-A42B-B17E54C2CA31}" srcOrd="1" destOrd="0" presId="urn:microsoft.com/office/officeart/2005/8/layout/list1"/>
    <dgm:cxn modelId="{CD6E4767-8BE7-42F8-82BA-80BD955AB71A}" type="presParOf" srcId="{D66BDEE6-F5EE-4D76-BDF6-9A674B424904}" destId="{32976F1A-EB68-405A-9848-BF4B5B0BDDC2}" srcOrd="1" destOrd="0" presId="urn:microsoft.com/office/officeart/2005/8/layout/list1"/>
    <dgm:cxn modelId="{180655BF-051D-4512-8797-79EDFE36FA4F}" type="presParOf" srcId="{D66BDEE6-F5EE-4D76-BDF6-9A674B424904}" destId="{4DF1D585-655C-4E22-B91E-DDA93E4E28DC}" srcOrd="2" destOrd="0" presId="urn:microsoft.com/office/officeart/2005/8/layout/list1"/>
    <dgm:cxn modelId="{D5D634C8-09F7-41AD-B59F-7B29589AF095}" type="presParOf" srcId="{D66BDEE6-F5EE-4D76-BDF6-9A674B424904}" destId="{C15B9F72-58D8-4DFD-B714-9261FD5B28BE}" srcOrd="3" destOrd="0" presId="urn:microsoft.com/office/officeart/2005/8/layout/list1"/>
    <dgm:cxn modelId="{A2460D66-25FB-4800-B873-2A377A0EAD7D}" type="presParOf" srcId="{D66BDEE6-F5EE-4D76-BDF6-9A674B424904}" destId="{A6DAE2A5-D06B-49B0-AE52-BF2E0B32EEE4}" srcOrd="4" destOrd="0" presId="urn:microsoft.com/office/officeart/2005/8/layout/list1"/>
    <dgm:cxn modelId="{C37BEE69-5D52-4818-8468-74A75C4B4B89}" type="presParOf" srcId="{A6DAE2A5-D06B-49B0-AE52-BF2E0B32EEE4}" destId="{055D03E5-21CB-4922-BA77-5DE7AD65753D}" srcOrd="0" destOrd="0" presId="urn:microsoft.com/office/officeart/2005/8/layout/list1"/>
    <dgm:cxn modelId="{4A7BEA21-F593-4922-8CC8-203758744A09}" type="presParOf" srcId="{A6DAE2A5-D06B-49B0-AE52-BF2E0B32EEE4}" destId="{CEAB4FE5-1ACF-45E5-AE5C-6090E610EDCF}" srcOrd="1" destOrd="0" presId="urn:microsoft.com/office/officeart/2005/8/layout/list1"/>
    <dgm:cxn modelId="{B19A4BD1-1D22-41AB-8BEB-5EF4DF8DBF63}" type="presParOf" srcId="{D66BDEE6-F5EE-4D76-BDF6-9A674B424904}" destId="{E34AEB45-6B69-4344-A88C-E8C28F5025F7}" srcOrd="5" destOrd="0" presId="urn:microsoft.com/office/officeart/2005/8/layout/list1"/>
    <dgm:cxn modelId="{BC5D17DA-F7EA-47AC-B701-0E696EA75EC7}" type="presParOf" srcId="{D66BDEE6-F5EE-4D76-BDF6-9A674B424904}" destId="{65268AA8-454B-4917-A65B-6EA91CA58770}" srcOrd="6" destOrd="0" presId="urn:microsoft.com/office/officeart/2005/8/layout/list1"/>
    <dgm:cxn modelId="{E7D7EA3B-F4AE-4F40-BEF5-6FE78A086153}" type="presParOf" srcId="{D66BDEE6-F5EE-4D76-BDF6-9A674B424904}" destId="{16DF3D52-4F2E-483A-8527-CF6F59B4E2A8}" srcOrd="7" destOrd="0" presId="urn:microsoft.com/office/officeart/2005/8/layout/list1"/>
    <dgm:cxn modelId="{AB59C058-AEE3-49E9-B0E6-A9A703AB7788}" type="presParOf" srcId="{D66BDEE6-F5EE-4D76-BDF6-9A674B424904}" destId="{2DACE0FC-C7B1-4AA6-AED7-BE43677DDF90}" srcOrd="8" destOrd="0" presId="urn:microsoft.com/office/officeart/2005/8/layout/list1"/>
    <dgm:cxn modelId="{04EED3C6-C4E0-4F02-BE51-C23F4E2B15B4}" type="presParOf" srcId="{2DACE0FC-C7B1-4AA6-AED7-BE43677DDF90}" destId="{D09D66B4-B594-4A19-AB6E-37C0234735C8}" srcOrd="0" destOrd="0" presId="urn:microsoft.com/office/officeart/2005/8/layout/list1"/>
    <dgm:cxn modelId="{E78864E5-FDBF-4E06-A8F1-E4382A102748}" type="presParOf" srcId="{2DACE0FC-C7B1-4AA6-AED7-BE43677DDF90}" destId="{A89083D3-5F96-4981-B61F-6FBA023A5FEE}" srcOrd="1" destOrd="0" presId="urn:microsoft.com/office/officeart/2005/8/layout/list1"/>
    <dgm:cxn modelId="{FBEF570B-62CF-49AD-9B83-4674747A0BD7}" type="presParOf" srcId="{D66BDEE6-F5EE-4D76-BDF6-9A674B424904}" destId="{F349079F-5B97-4F55-BD47-8CDA376C6061}" srcOrd="9" destOrd="0" presId="urn:microsoft.com/office/officeart/2005/8/layout/list1"/>
    <dgm:cxn modelId="{55E7C0F7-4009-4E29-9261-A445C862B11A}" type="presParOf" srcId="{D66BDEE6-F5EE-4D76-BDF6-9A674B424904}" destId="{7D4B7C32-E1CB-4A38-9DD0-B30296934031}" srcOrd="10" destOrd="0" presId="urn:microsoft.com/office/officeart/2005/8/layout/list1"/>
    <dgm:cxn modelId="{FB1E3576-4CA0-4B69-87F8-C8E124D656F2}" type="presParOf" srcId="{D66BDEE6-F5EE-4D76-BDF6-9A674B424904}" destId="{03599C05-EC2B-48E6-AC95-F3F722226FF1}" srcOrd="11" destOrd="0" presId="urn:microsoft.com/office/officeart/2005/8/layout/list1"/>
    <dgm:cxn modelId="{317D04DE-C962-4666-BF08-58F95F4864A6}" type="presParOf" srcId="{D66BDEE6-F5EE-4D76-BDF6-9A674B424904}" destId="{FA2E3041-DCAD-48BB-87B8-AC09109BC395}" srcOrd="12" destOrd="0" presId="urn:microsoft.com/office/officeart/2005/8/layout/list1"/>
    <dgm:cxn modelId="{CE2B0CEF-3F45-4447-B2C0-5D36F449B8FF}" type="presParOf" srcId="{FA2E3041-DCAD-48BB-87B8-AC09109BC395}" destId="{F632D974-5F57-4EA8-887B-EC18C821AECC}" srcOrd="0" destOrd="0" presId="urn:microsoft.com/office/officeart/2005/8/layout/list1"/>
    <dgm:cxn modelId="{2B68A55E-61C7-4B1C-9155-8CBB763CFEF9}" type="presParOf" srcId="{FA2E3041-DCAD-48BB-87B8-AC09109BC395}" destId="{7C24792B-88E4-4397-ACE8-0963DA35FD8D}" srcOrd="1" destOrd="0" presId="urn:microsoft.com/office/officeart/2005/8/layout/list1"/>
    <dgm:cxn modelId="{229526CA-CFD8-4E20-BA36-4ED87C432756}" type="presParOf" srcId="{D66BDEE6-F5EE-4D76-BDF6-9A674B424904}" destId="{96A9C502-7D9A-4C61-8648-425B4997522D}" srcOrd="13" destOrd="0" presId="urn:microsoft.com/office/officeart/2005/8/layout/list1"/>
    <dgm:cxn modelId="{A5F903A8-9E6D-4FB6-8899-D0175CCD4CBA}" type="presParOf" srcId="{D66BDEE6-F5EE-4D76-BDF6-9A674B424904}" destId="{17FC3933-99C3-4381-A387-AAC83AE85D6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1D585-655C-4E22-B91E-DDA93E4E28DC}">
      <dsp:nvSpPr>
        <dsp:cNvPr id="0" name=""/>
        <dsp:cNvSpPr/>
      </dsp:nvSpPr>
      <dsp:spPr>
        <a:xfrm>
          <a:off x="0" y="811619"/>
          <a:ext cx="8280920" cy="478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D1EEB8-AE45-4CAD-A42B-B17E54C2CA31}">
      <dsp:nvSpPr>
        <dsp:cNvPr id="0" name=""/>
        <dsp:cNvSpPr/>
      </dsp:nvSpPr>
      <dsp:spPr>
        <a:xfrm>
          <a:off x="402144" y="83294"/>
          <a:ext cx="7878775" cy="9957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99" tIns="0" rIns="219099" bIns="0" numCol="1" spcCol="1270" anchor="ctr" anchorCtr="0">
          <a:noAutofit/>
        </a:bodyPr>
        <a:lstStyle/>
        <a:p>
          <a:pPr lvl="0" algn="just" defTabSz="711200">
            <a:lnSpc>
              <a:spcPct val="90000"/>
            </a:lnSpc>
            <a:spcBef>
              <a:spcPct val="0"/>
            </a:spcBef>
            <a:spcAft>
              <a:spcPct val="35000"/>
            </a:spcAft>
          </a:pPr>
          <a:r>
            <a:rPr lang="es-CO" sz="1600" kern="1200" dirty="0" smtClean="0"/>
            <a:t>Importancia que viene adquiriendo el estudio de lo marginal, en </a:t>
          </a:r>
          <a:r>
            <a:rPr lang="es-CO" sz="1600" kern="1200" dirty="0" smtClean="0"/>
            <a:t>donde se </a:t>
          </a:r>
          <a:r>
            <a:rPr lang="es-CO" sz="1600" kern="1200" dirty="0" smtClean="0"/>
            <a:t>ve el estudio del espacio como un producto social; se pueden comprender y evaluar mejor los cambios que ha tenido la ciudad en su proceso de configuración</a:t>
          </a:r>
          <a:endParaRPr lang="es-CO" sz="1600" kern="1200" dirty="0">
            <a:latin typeface="Helvetica" panose="020B0604020202020204" pitchFamily="34" charset="0"/>
            <a:cs typeface="Helvetica" panose="020B0604020202020204" pitchFamily="34" charset="0"/>
          </a:endParaRPr>
        </a:p>
      </dsp:txBody>
      <dsp:txXfrm>
        <a:off x="450754" y="131904"/>
        <a:ext cx="7781555" cy="898560"/>
      </dsp:txXfrm>
    </dsp:sp>
    <dsp:sp modelId="{65268AA8-454B-4917-A65B-6EA91CA58770}">
      <dsp:nvSpPr>
        <dsp:cNvPr id="0" name=""/>
        <dsp:cNvSpPr/>
      </dsp:nvSpPr>
      <dsp:spPr>
        <a:xfrm>
          <a:off x="0" y="2052597"/>
          <a:ext cx="8280920" cy="478800"/>
        </a:xfrm>
        <a:prstGeom prst="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CEAB4FE5-1ACF-45E5-AE5C-6090E610EDCF}">
      <dsp:nvSpPr>
        <dsp:cNvPr id="0" name=""/>
        <dsp:cNvSpPr/>
      </dsp:nvSpPr>
      <dsp:spPr>
        <a:xfrm>
          <a:off x="360040" y="1402582"/>
          <a:ext cx="7880557" cy="940018"/>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99" tIns="0" rIns="219099" bIns="0" numCol="1" spcCol="1270" anchor="ctr" anchorCtr="0">
          <a:noAutofit/>
        </a:bodyPr>
        <a:lstStyle/>
        <a:p>
          <a:pPr lvl="0" algn="l" defTabSz="711200">
            <a:lnSpc>
              <a:spcPct val="90000"/>
            </a:lnSpc>
            <a:spcBef>
              <a:spcPct val="0"/>
            </a:spcBef>
            <a:spcAft>
              <a:spcPct val="35000"/>
            </a:spcAft>
          </a:pPr>
          <a:r>
            <a:rPr lang="es-CO" sz="1600" kern="1200" dirty="0" smtClean="0">
              <a:latin typeface="+mn-lt"/>
              <a:cs typeface="Helvetica" panose="020B0604020202020204" pitchFamily="34" charset="0"/>
            </a:rPr>
            <a:t>Las primeras formas de ocupación del territorio estuvieron ligadas a las actividades portuarias, comerciales y administrativas, las cuales progresivamente  fueron acentuando las dinámicas particulares del asentamiento y estructuración espacial de Montería</a:t>
          </a:r>
          <a:endParaRPr lang="es-CO" sz="1600" kern="1200" dirty="0">
            <a:latin typeface="+mn-lt"/>
            <a:cs typeface="Helvetica" panose="020B0604020202020204" pitchFamily="34" charset="0"/>
          </a:endParaRPr>
        </a:p>
      </dsp:txBody>
      <dsp:txXfrm>
        <a:off x="405928" y="1448470"/>
        <a:ext cx="7788781" cy="848242"/>
      </dsp:txXfrm>
    </dsp:sp>
    <dsp:sp modelId="{7D4B7C32-E1CB-4A38-9DD0-B30296934031}">
      <dsp:nvSpPr>
        <dsp:cNvPr id="0" name=""/>
        <dsp:cNvSpPr/>
      </dsp:nvSpPr>
      <dsp:spPr>
        <a:xfrm>
          <a:off x="0" y="3276984"/>
          <a:ext cx="8280920" cy="478800"/>
        </a:xfrm>
        <a:prstGeom prst="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A89083D3-5F96-4981-B61F-6FBA023A5FEE}">
      <dsp:nvSpPr>
        <dsp:cNvPr id="0" name=""/>
        <dsp:cNvSpPr/>
      </dsp:nvSpPr>
      <dsp:spPr>
        <a:xfrm>
          <a:off x="330765" y="2588689"/>
          <a:ext cx="7877560" cy="923427"/>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99" tIns="0" rIns="219099" bIns="0" numCol="1" spcCol="1270" anchor="ctr" anchorCtr="0">
          <a:noAutofit/>
        </a:bodyPr>
        <a:lstStyle/>
        <a:p>
          <a:pPr lvl="0" algn="just" defTabSz="711200">
            <a:lnSpc>
              <a:spcPct val="90000"/>
            </a:lnSpc>
            <a:spcBef>
              <a:spcPct val="0"/>
            </a:spcBef>
            <a:spcAft>
              <a:spcPct val="35000"/>
            </a:spcAft>
          </a:pPr>
          <a:r>
            <a:rPr lang="es-CO" sz="1600" kern="1200" dirty="0" err="1" smtClean="0"/>
            <a:t>Exbrayat</a:t>
          </a:r>
          <a:r>
            <a:rPr lang="es-CO" sz="1600" kern="1200" dirty="0" smtClean="0"/>
            <a:t> (1996), crecimiento demográfico y espacial de la ciudad de Montería,,  Uno de los barrios que se desarrollaron desde la fundación la Ceiba y </a:t>
          </a:r>
          <a:r>
            <a:rPr lang="es-CO" sz="1600" kern="1200" dirty="0" err="1" smtClean="0"/>
            <a:t>Chuchurubí</a:t>
          </a:r>
          <a:r>
            <a:rPr lang="es-CO" sz="1600" kern="1200" dirty="0" smtClean="0"/>
            <a:t>, que nace en 1774 </a:t>
          </a:r>
          <a:endParaRPr lang="es-CO" sz="1600" kern="1200" dirty="0" smtClean="0">
            <a:latin typeface="Helvetica" panose="020B0604020202020204" pitchFamily="34" charset="0"/>
            <a:cs typeface="Helvetica" panose="020B0604020202020204" pitchFamily="34" charset="0"/>
          </a:endParaRPr>
        </a:p>
      </dsp:txBody>
      <dsp:txXfrm>
        <a:off x="375843" y="2633767"/>
        <a:ext cx="7787404" cy="833271"/>
      </dsp:txXfrm>
    </dsp:sp>
    <dsp:sp modelId="{17FC3933-99C3-4381-A387-AAC83AE85D6E}">
      <dsp:nvSpPr>
        <dsp:cNvPr id="0" name=""/>
        <dsp:cNvSpPr/>
      </dsp:nvSpPr>
      <dsp:spPr>
        <a:xfrm>
          <a:off x="0" y="4465481"/>
          <a:ext cx="8280920" cy="4788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7C24792B-88E4-4397-ACE8-0963DA35FD8D}">
      <dsp:nvSpPr>
        <dsp:cNvPr id="0" name=""/>
        <dsp:cNvSpPr/>
      </dsp:nvSpPr>
      <dsp:spPr>
        <a:xfrm>
          <a:off x="252246" y="3809560"/>
          <a:ext cx="7884657" cy="887536"/>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99" tIns="0" rIns="219099" bIns="0" numCol="1" spcCol="1270" anchor="ctr" anchorCtr="0">
          <a:noAutofit/>
        </a:bodyPr>
        <a:lstStyle/>
        <a:p>
          <a:pPr lvl="0" algn="l" defTabSz="711200">
            <a:lnSpc>
              <a:spcPct val="90000"/>
            </a:lnSpc>
            <a:spcBef>
              <a:spcPct val="0"/>
            </a:spcBef>
            <a:spcAft>
              <a:spcPct val="35000"/>
            </a:spcAft>
          </a:pPr>
          <a:r>
            <a:rPr lang="es-CO" sz="1600" kern="1200" dirty="0" smtClean="0">
              <a:latin typeface="+mn-lt"/>
              <a:cs typeface="Helvetica" panose="020B0604020202020204" pitchFamily="34" charset="0"/>
            </a:rPr>
            <a:t>Casi un siglo después de su fundación, en 1842 el desarrollo urbano de la ciudad era insignificante,  esto demuestra que Montería no cumplía funciones regionales importantes durante la colonia, y aun después de la independencia. </a:t>
          </a:r>
          <a:endParaRPr lang="es-CO" sz="1600" kern="1200" dirty="0" smtClean="0">
            <a:latin typeface="+mn-lt"/>
            <a:cs typeface="Helvetica" panose="020B0604020202020204" pitchFamily="34" charset="0"/>
          </a:endParaRPr>
        </a:p>
      </dsp:txBody>
      <dsp:txXfrm>
        <a:off x="295572" y="3852886"/>
        <a:ext cx="7798005" cy="8008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1D585-655C-4E22-B91E-DDA93E4E28DC}">
      <dsp:nvSpPr>
        <dsp:cNvPr id="0" name=""/>
        <dsp:cNvSpPr/>
      </dsp:nvSpPr>
      <dsp:spPr>
        <a:xfrm>
          <a:off x="0" y="887974"/>
          <a:ext cx="4248472" cy="403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D1EEB8-AE45-4CAD-A42B-B17E54C2CA31}">
      <dsp:nvSpPr>
        <dsp:cNvPr id="0" name=""/>
        <dsp:cNvSpPr/>
      </dsp:nvSpPr>
      <dsp:spPr>
        <a:xfrm>
          <a:off x="144016" y="93253"/>
          <a:ext cx="4052196" cy="103419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407" tIns="0" rIns="112407" bIns="0" numCol="1" spcCol="1270" anchor="ctr" anchorCtr="0">
          <a:noAutofit/>
        </a:bodyPr>
        <a:lstStyle/>
        <a:p>
          <a:pPr lvl="0" defTabSz="622300">
            <a:lnSpc>
              <a:spcPct val="90000"/>
            </a:lnSpc>
            <a:spcBef>
              <a:spcPct val="0"/>
            </a:spcBef>
            <a:spcAft>
              <a:spcPct val="35000"/>
            </a:spcAft>
          </a:pPr>
          <a:endParaRPr lang="es-CO" sz="1400" kern="1200" dirty="0" smtClean="0">
            <a:solidFill>
              <a:srgbClr val="FFFF00"/>
            </a:solidFill>
            <a:latin typeface="Helvetica" panose="020B0604020202020204" pitchFamily="34" charset="0"/>
            <a:cs typeface="Helvetica" panose="020B0604020202020204" pitchFamily="34" charset="0"/>
          </a:endParaRPr>
        </a:p>
        <a:p>
          <a:pPr lvl="0" defTabSz="622300">
            <a:lnSpc>
              <a:spcPct val="90000"/>
            </a:lnSpc>
            <a:spcBef>
              <a:spcPct val="0"/>
            </a:spcBef>
            <a:spcAft>
              <a:spcPct val="35000"/>
            </a:spcAft>
          </a:pPr>
          <a:endParaRPr lang="es-CO" sz="1400" kern="1200" dirty="0" smtClean="0">
            <a:solidFill>
              <a:srgbClr val="FFFF00"/>
            </a:solidFill>
            <a:latin typeface="Helvetica" panose="020B0604020202020204" pitchFamily="34" charset="0"/>
            <a:cs typeface="Helvetica" panose="020B0604020202020204" pitchFamily="34" charset="0"/>
          </a:endParaRPr>
        </a:p>
        <a:p>
          <a:pPr lvl="0" algn="just" defTabSz="622300">
            <a:lnSpc>
              <a:spcPct val="90000"/>
            </a:lnSpc>
            <a:spcBef>
              <a:spcPct val="0"/>
            </a:spcBef>
            <a:spcAft>
              <a:spcPct val="35000"/>
            </a:spcAft>
          </a:pPr>
          <a:r>
            <a:rPr lang="es-CO" sz="1400" kern="1200" dirty="0" smtClean="0">
              <a:solidFill>
                <a:srgbClr val="FFFF00"/>
              </a:solidFill>
              <a:latin typeface="+mn-lt"/>
              <a:cs typeface="Helvetica" panose="020B0604020202020204" pitchFamily="34" charset="0"/>
            </a:rPr>
            <a:t>En efecto, para 1951 los nuevos datos censales      registraron un volumen de 23.661  para la cabecera municipal (doblando el registro equivalente del censo de 1938), lo que implica una tasa de crecimiento anual de 4.83 por ciento</a:t>
          </a:r>
        </a:p>
        <a:p>
          <a:pPr lvl="0" algn="just" defTabSz="622300">
            <a:lnSpc>
              <a:spcPct val="90000"/>
            </a:lnSpc>
            <a:spcBef>
              <a:spcPct val="0"/>
            </a:spcBef>
            <a:spcAft>
              <a:spcPct val="35000"/>
            </a:spcAft>
          </a:pPr>
          <a:r>
            <a:rPr lang="es-CO" sz="1600" kern="1200" dirty="0" smtClean="0">
              <a:solidFill>
                <a:srgbClr val="FFFF00"/>
              </a:solidFill>
              <a:latin typeface="Helvetica" panose="020B0604020202020204" pitchFamily="34" charset="0"/>
              <a:cs typeface="Helvetica" panose="020B0604020202020204" pitchFamily="34" charset="0"/>
            </a:rPr>
            <a:t>.</a:t>
          </a:r>
        </a:p>
        <a:p>
          <a:pPr lvl="0" algn="just" defTabSz="622300">
            <a:lnSpc>
              <a:spcPct val="90000"/>
            </a:lnSpc>
            <a:spcBef>
              <a:spcPct val="0"/>
            </a:spcBef>
            <a:spcAft>
              <a:spcPct val="35000"/>
            </a:spcAft>
          </a:pPr>
          <a:endParaRPr lang="es-CO" sz="1600" kern="1200" dirty="0">
            <a:solidFill>
              <a:srgbClr val="FFFF00"/>
            </a:solidFill>
            <a:latin typeface="Helvetica" panose="020B0604020202020204" pitchFamily="34" charset="0"/>
            <a:cs typeface="Helvetica" panose="020B0604020202020204" pitchFamily="34" charset="0"/>
          </a:endParaRPr>
        </a:p>
      </dsp:txBody>
      <dsp:txXfrm>
        <a:off x="194501" y="143738"/>
        <a:ext cx="3951226" cy="933221"/>
      </dsp:txXfrm>
    </dsp:sp>
    <dsp:sp modelId="{65268AA8-454B-4917-A65B-6EA91CA58770}">
      <dsp:nvSpPr>
        <dsp:cNvPr id="0" name=""/>
        <dsp:cNvSpPr/>
      </dsp:nvSpPr>
      <dsp:spPr>
        <a:xfrm>
          <a:off x="0" y="2290427"/>
          <a:ext cx="4248472" cy="403200"/>
        </a:xfrm>
        <a:prstGeom prst="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CEAB4FE5-1ACF-45E5-AE5C-6090E610EDCF}">
      <dsp:nvSpPr>
        <dsp:cNvPr id="0" name=""/>
        <dsp:cNvSpPr/>
      </dsp:nvSpPr>
      <dsp:spPr>
        <a:xfrm>
          <a:off x="72008" y="1384262"/>
          <a:ext cx="4089502" cy="1149012"/>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407" tIns="0" rIns="112407" bIns="0" numCol="1" spcCol="1270" anchor="ctr" anchorCtr="0">
          <a:noAutofit/>
        </a:bodyPr>
        <a:lstStyle/>
        <a:p>
          <a:pPr lvl="0" algn="l" defTabSz="711200">
            <a:lnSpc>
              <a:spcPct val="90000"/>
            </a:lnSpc>
            <a:spcBef>
              <a:spcPct val="0"/>
            </a:spcBef>
            <a:spcAft>
              <a:spcPct val="35000"/>
            </a:spcAft>
          </a:pPr>
          <a:r>
            <a:rPr lang="es-CO" sz="1600" kern="1200" dirty="0" smtClean="0">
              <a:latin typeface="+mn-lt"/>
              <a:cs typeface="Helvetica" panose="020B0604020202020204" pitchFamily="34" charset="0"/>
            </a:rPr>
            <a:t> </a:t>
          </a:r>
          <a:r>
            <a:rPr lang="es-CO" sz="1600" kern="1200" dirty="0" smtClean="0">
              <a:solidFill>
                <a:schemeClr val="tx1"/>
              </a:solidFill>
            </a:rPr>
            <a:t>La Granja se originó en 1959, cuando una multitud personas de bajos recursos ocupan ilegalmente los predios de la llamada Granja Agrícola, una extensa finca destinada a la experimentación agropecuaria</a:t>
          </a:r>
          <a:r>
            <a:rPr lang="es-CO" sz="1600" kern="1200" dirty="0" smtClean="0">
              <a:latin typeface="+mn-lt"/>
              <a:cs typeface="Helvetica" panose="020B0604020202020204" pitchFamily="34" charset="0"/>
            </a:rPr>
            <a:t> </a:t>
          </a:r>
          <a:endParaRPr lang="es-CO" sz="900" kern="1200" dirty="0">
            <a:latin typeface="+mn-lt"/>
            <a:cs typeface="Helvetica" panose="020B0604020202020204" pitchFamily="34" charset="0"/>
          </a:endParaRPr>
        </a:p>
      </dsp:txBody>
      <dsp:txXfrm>
        <a:off x="128098" y="1440352"/>
        <a:ext cx="3977322" cy="1036832"/>
      </dsp:txXfrm>
    </dsp:sp>
    <dsp:sp modelId="{7D4B7C32-E1CB-4A38-9DD0-B30296934031}">
      <dsp:nvSpPr>
        <dsp:cNvPr id="0" name=""/>
        <dsp:cNvSpPr/>
      </dsp:nvSpPr>
      <dsp:spPr>
        <a:xfrm>
          <a:off x="0" y="3563001"/>
          <a:ext cx="4248472" cy="403200"/>
        </a:xfrm>
        <a:prstGeom prst="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A89083D3-5F96-4981-B61F-6FBA023A5FEE}">
      <dsp:nvSpPr>
        <dsp:cNvPr id="0" name=""/>
        <dsp:cNvSpPr/>
      </dsp:nvSpPr>
      <dsp:spPr>
        <a:xfrm>
          <a:off x="159674" y="2741873"/>
          <a:ext cx="4055182" cy="1019134"/>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407" tIns="0" rIns="112407" bIns="0" numCol="1" spcCol="1270" anchor="ctr" anchorCtr="0">
          <a:noAutofit/>
        </a:bodyPr>
        <a:lstStyle/>
        <a:p>
          <a:pPr lvl="0" algn="just" defTabSz="622300">
            <a:lnSpc>
              <a:spcPct val="90000"/>
            </a:lnSpc>
            <a:spcBef>
              <a:spcPct val="0"/>
            </a:spcBef>
            <a:spcAft>
              <a:spcPct val="35000"/>
            </a:spcAft>
          </a:pPr>
          <a:r>
            <a:rPr lang="es-CO" sz="1400" kern="1200" dirty="0" smtClean="0">
              <a:solidFill>
                <a:schemeClr val="tx1"/>
              </a:solidFill>
            </a:rPr>
            <a:t>El mayor impulso individualizado a la expansión física de Montería ha estado asociado con la implementación de algunos programas sociales de vivienda de interés social</a:t>
          </a:r>
          <a:r>
            <a:rPr lang="es-CO" sz="1400" kern="1200" dirty="0" smtClean="0">
              <a:solidFill>
                <a:schemeClr val="tx1"/>
              </a:solidFill>
              <a:latin typeface="+mn-lt"/>
              <a:cs typeface="Helvetica" panose="020B0604020202020204" pitchFamily="34" charset="0"/>
            </a:rPr>
            <a:t>. </a:t>
          </a:r>
          <a:endParaRPr lang="es-CO" sz="1600" kern="1200" dirty="0" smtClean="0">
            <a:solidFill>
              <a:schemeClr val="tx1"/>
            </a:solidFill>
            <a:latin typeface="Helvetica" panose="020B0604020202020204" pitchFamily="34" charset="0"/>
            <a:cs typeface="Helvetica" panose="020B0604020202020204" pitchFamily="34" charset="0"/>
          </a:endParaRPr>
        </a:p>
      </dsp:txBody>
      <dsp:txXfrm>
        <a:off x="209424" y="2791623"/>
        <a:ext cx="3955682" cy="919634"/>
      </dsp:txXfrm>
    </dsp:sp>
    <dsp:sp modelId="{17FC3933-99C3-4381-A387-AAC83AE85D6E}">
      <dsp:nvSpPr>
        <dsp:cNvPr id="0" name=""/>
        <dsp:cNvSpPr/>
      </dsp:nvSpPr>
      <dsp:spPr>
        <a:xfrm>
          <a:off x="0" y="4882179"/>
          <a:ext cx="4248472" cy="4032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7C24792B-88E4-4397-ACE8-0963DA35FD8D}">
      <dsp:nvSpPr>
        <dsp:cNvPr id="0" name=""/>
        <dsp:cNvSpPr/>
      </dsp:nvSpPr>
      <dsp:spPr>
        <a:xfrm>
          <a:off x="123042" y="4011486"/>
          <a:ext cx="4055291" cy="975794"/>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407" tIns="0" rIns="112407" bIns="0" numCol="1" spcCol="1270" anchor="ctr" anchorCtr="0">
          <a:noAutofit/>
        </a:bodyPr>
        <a:lstStyle/>
        <a:p>
          <a:pPr lvl="0" algn="just" defTabSz="533400">
            <a:lnSpc>
              <a:spcPct val="90000"/>
            </a:lnSpc>
            <a:spcBef>
              <a:spcPct val="0"/>
            </a:spcBef>
            <a:spcAft>
              <a:spcPct val="35000"/>
            </a:spcAft>
          </a:pPr>
          <a:r>
            <a:rPr lang="es-CO" sz="1200" kern="1200" dirty="0" smtClean="0">
              <a:solidFill>
                <a:schemeClr val="tx1"/>
              </a:solidFill>
              <a:latin typeface="+mn-lt"/>
              <a:cs typeface="Helvetica" panose="020B0604020202020204" pitchFamily="34" charset="0"/>
            </a:rPr>
            <a:t>La desmovilización del Ejercito Popular Liberación (EPL)</a:t>
          </a:r>
        </a:p>
        <a:p>
          <a:pPr lvl="0" algn="just" defTabSz="533400">
            <a:lnSpc>
              <a:spcPct val="90000"/>
            </a:lnSpc>
            <a:spcBef>
              <a:spcPct val="0"/>
            </a:spcBef>
            <a:spcAft>
              <a:spcPct val="35000"/>
            </a:spcAft>
          </a:pPr>
          <a:r>
            <a:rPr lang="es-CO" sz="1200" kern="1200" dirty="0" smtClean="0">
              <a:solidFill>
                <a:schemeClr val="tx1"/>
              </a:solidFill>
              <a:latin typeface="+mn-lt"/>
              <a:cs typeface="Helvetica" panose="020B0604020202020204" pitchFamily="34" charset="0"/>
            </a:rPr>
            <a:t>Surgimiento de las </a:t>
          </a:r>
          <a:r>
            <a:rPr lang="es-CO" sz="1200" kern="1200" dirty="0" err="1" smtClean="0">
              <a:solidFill>
                <a:schemeClr val="tx1"/>
              </a:solidFill>
              <a:latin typeface="+mn-lt"/>
              <a:cs typeface="Helvetica" panose="020B0604020202020204" pitchFamily="34" charset="0"/>
            </a:rPr>
            <a:t>Autodefesas</a:t>
          </a:r>
          <a:r>
            <a:rPr lang="es-CO" sz="1200" kern="1200" dirty="0" smtClean="0">
              <a:solidFill>
                <a:schemeClr val="tx1"/>
              </a:solidFill>
              <a:latin typeface="+mn-lt"/>
              <a:cs typeface="Helvetica" panose="020B0604020202020204" pitchFamily="34" charset="0"/>
            </a:rPr>
            <a:t> Campesinas de Córdoba  </a:t>
          </a:r>
          <a:r>
            <a:rPr lang="es-CO" sz="1200" kern="1200" dirty="0" err="1" smtClean="0">
              <a:solidFill>
                <a:schemeClr val="tx1"/>
              </a:solidFill>
              <a:latin typeface="+mn-lt"/>
              <a:cs typeface="Helvetica" panose="020B0604020202020204" pitchFamily="34" charset="0"/>
            </a:rPr>
            <a:t>Uraba</a:t>
          </a:r>
          <a:r>
            <a:rPr lang="es-CO" sz="1200" kern="1200" dirty="0" smtClean="0">
              <a:solidFill>
                <a:schemeClr val="tx1"/>
              </a:solidFill>
              <a:latin typeface="+mn-lt"/>
              <a:cs typeface="Helvetica" panose="020B0604020202020204" pitchFamily="34" charset="0"/>
            </a:rPr>
            <a:t>. Ocupación de territorios dejados por el EPL y los enfrentamientos con las </a:t>
          </a:r>
          <a:r>
            <a:rPr lang="es-CO" sz="1200" kern="1200" dirty="0" err="1" smtClean="0">
              <a:solidFill>
                <a:schemeClr val="tx1"/>
              </a:solidFill>
              <a:latin typeface="+mn-lt"/>
              <a:cs typeface="Helvetica" panose="020B0604020202020204" pitchFamily="34" charset="0"/>
            </a:rPr>
            <a:t>Farc</a:t>
          </a:r>
          <a:r>
            <a:rPr lang="es-CO" sz="1200" kern="1200" dirty="0" smtClean="0">
              <a:solidFill>
                <a:schemeClr val="tx1"/>
              </a:solidFill>
              <a:latin typeface="+mn-lt"/>
              <a:cs typeface="Helvetica" panose="020B0604020202020204" pitchFamily="34" charset="0"/>
            </a:rPr>
            <a:t>.</a:t>
          </a:r>
          <a:endParaRPr lang="es-CO" sz="1200" kern="1200" dirty="0" smtClean="0">
            <a:solidFill>
              <a:schemeClr val="tx1"/>
            </a:solidFill>
            <a:latin typeface="+mn-lt"/>
            <a:cs typeface="Helvetica" panose="020B0604020202020204" pitchFamily="34" charset="0"/>
          </a:endParaRPr>
        </a:p>
      </dsp:txBody>
      <dsp:txXfrm>
        <a:off x="170676" y="4059120"/>
        <a:ext cx="3960023" cy="8805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1D585-655C-4E22-B91E-DDA93E4E28DC}">
      <dsp:nvSpPr>
        <dsp:cNvPr id="0" name=""/>
        <dsp:cNvSpPr/>
      </dsp:nvSpPr>
      <dsp:spPr>
        <a:xfrm>
          <a:off x="0" y="1044642"/>
          <a:ext cx="4248472" cy="327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D1EEB8-AE45-4CAD-A42B-B17E54C2CA31}">
      <dsp:nvSpPr>
        <dsp:cNvPr id="0" name=""/>
        <dsp:cNvSpPr/>
      </dsp:nvSpPr>
      <dsp:spPr>
        <a:xfrm>
          <a:off x="139211" y="164381"/>
          <a:ext cx="4058904" cy="107483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407" tIns="0" rIns="112407" bIns="0" numCol="1" spcCol="1270" anchor="ctr" anchorCtr="0">
          <a:noAutofit/>
        </a:bodyPr>
        <a:lstStyle/>
        <a:p>
          <a:pPr lvl="0" defTabSz="622300">
            <a:lnSpc>
              <a:spcPct val="90000"/>
            </a:lnSpc>
            <a:spcBef>
              <a:spcPct val="0"/>
            </a:spcBef>
            <a:spcAft>
              <a:spcPct val="35000"/>
            </a:spcAft>
          </a:pPr>
          <a:endParaRPr lang="es-CO" sz="1400" kern="1200" dirty="0" smtClean="0">
            <a:solidFill>
              <a:srgbClr val="FFFF00"/>
            </a:solidFill>
            <a:latin typeface="Helvetica" panose="020B0604020202020204" pitchFamily="34" charset="0"/>
            <a:cs typeface="Helvetica" panose="020B0604020202020204" pitchFamily="34" charset="0"/>
          </a:endParaRPr>
        </a:p>
        <a:p>
          <a:pPr lvl="0" algn="just" defTabSz="622300">
            <a:lnSpc>
              <a:spcPct val="90000"/>
            </a:lnSpc>
            <a:spcBef>
              <a:spcPct val="0"/>
            </a:spcBef>
            <a:spcAft>
              <a:spcPct val="35000"/>
            </a:spcAft>
          </a:pPr>
          <a:r>
            <a:rPr lang="es-CO" sz="1300" kern="1200" dirty="0" smtClean="0">
              <a:solidFill>
                <a:srgbClr val="FFFF00"/>
              </a:solidFill>
              <a:latin typeface="+mn-lt"/>
              <a:cs typeface="Helvetica" panose="020B0604020202020204" pitchFamily="34" charset="0"/>
            </a:rPr>
            <a:t>La búsqueda de sostenibilidad y el desarrollo sostenible exige integrar factores económicos, sociales, culturales y ecológicos, no sólo fomentar y permitir las relaciones e interacciones sociales sobre los espacios de convivencia (públicos y privados).</a:t>
          </a:r>
        </a:p>
        <a:p>
          <a:pPr lvl="0" algn="just" defTabSz="622300">
            <a:lnSpc>
              <a:spcPct val="90000"/>
            </a:lnSpc>
            <a:spcBef>
              <a:spcPct val="0"/>
            </a:spcBef>
            <a:spcAft>
              <a:spcPct val="35000"/>
            </a:spcAft>
          </a:pPr>
          <a:endParaRPr lang="es-CO" sz="1600" kern="1200" dirty="0">
            <a:solidFill>
              <a:srgbClr val="FFFF00"/>
            </a:solidFill>
            <a:latin typeface="Helvetica" panose="020B0604020202020204" pitchFamily="34" charset="0"/>
            <a:cs typeface="Helvetica" panose="020B0604020202020204" pitchFamily="34" charset="0"/>
          </a:endParaRPr>
        </a:p>
      </dsp:txBody>
      <dsp:txXfrm>
        <a:off x="191680" y="216850"/>
        <a:ext cx="3953966" cy="969893"/>
      </dsp:txXfrm>
    </dsp:sp>
    <dsp:sp modelId="{65268AA8-454B-4917-A65B-6EA91CA58770}">
      <dsp:nvSpPr>
        <dsp:cNvPr id="0" name=""/>
        <dsp:cNvSpPr/>
      </dsp:nvSpPr>
      <dsp:spPr>
        <a:xfrm>
          <a:off x="0" y="2292778"/>
          <a:ext cx="4248472" cy="327600"/>
        </a:xfrm>
        <a:prstGeom prst="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CEAB4FE5-1ACF-45E5-AE5C-6090E610EDCF}">
      <dsp:nvSpPr>
        <dsp:cNvPr id="0" name=""/>
        <dsp:cNvSpPr/>
      </dsp:nvSpPr>
      <dsp:spPr>
        <a:xfrm>
          <a:off x="72201" y="1447876"/>
          <a:ext cx="4089799" cy="1042215"/>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407" tIns="0" rIns="112407" bIns="0" numCol="1" spcCol="1270" anchor="ctr" anchorCtr="0">
          <a:noAutofit/>
        </a:bodyPr>
        <a:lstStyle/>
        <a:p>
          <a:pPr lvl="0" algn="l" defTabSz="711200">
            <a:lnSpc>
              <a:spcPct val="90000"/>
            </a:lnSpc>
            <a:spcBef>
              <a:spcPct val="0"/>
            </a:spcBef>
            <a:spcAft>
              <a:spcPct val="35000"/>
            </a:spcAft>
          </a:pPr>
          <a:r>
            <a:rPr lang="es-CO" sz="1600" kern="1200" dirty="0" smtClean="0">
              <a:latin typeface="+mn-lt"/>
              <a:cs typeface="Helvetica" panose="020B0604020202020204" pitchFamily="34" charset="0"/>
            </a:rPr>
            <a:t> </a:t>
          </a:r>
          <a:r>
            <a:rPr lang="es-CO" sz="1400" kern="1200" dirty="0" smtClean="0"/>
            <a:t>Montería, haber sido la única ciudad de Colombia que firmó el pacto mundial por el cambio climático en la ciudad de México en el año 2010; aspecto que sirvió para lograr el apoyo y financiación de algunos proyectos estratégicos. </a:t>
          </a:r>
          <a:endParaRPr lang="es-CO" sz="1400" kern="1200" dirty="0">
            <a:latin typeface="+mn-lt"/>
            <a:cs typeface="Helvetica" panose="020B0604020202020204" pitchFamily="34" charset="0"/>
          </a:endParaRPr>
        </a:p>
      </dsp:txBody>
      <dsp:txXfrm>
        <a:off x="123078" y="1498753"/>
        <a:ext cx="3988045" cy="940461"/>
      </dsp:txXfrm>
    </dsp:sp>
    <dsp:sp modelId="{7D4B7C32-E1CB-4A38-9DD0-B30296934031}">
      <dsp:nvSpPr>
        <dsp:cNvPr id="0" name=""/>
        <dsp:cNvSpPr/>
      </dsp:nvSpPr>
      <dsp:spPr>
        <a:xfrm>
          <a:off x="0" y="3399828"/>
          <a:ext cx="4248472" cy="327600"/>
        </a:xfrm>
        <a:prstGeom prst="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A89083D3-5F96-4981-B61F-6FBA023A5FEE}">
      <dsp:nvSpPr>
        <dsp:cNvPr id="0" name=""/>
        <dsp:cNvSpPr/>
      </dsp:nvSpPr>
      <dsp:spPr>
        <a:xfrm>
          <a:off x="157082" y="2659578"/>
          <a:ext cx="4055482" cy="901129"/>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407" tIns="0" rIns="112407" bIns="0" numCol="1" spcCol="1270" anchor="ctr" anchorCtr="0">
          <a:noAutofit/>
        </a:bodyPr>
        <a:lstStyle/>
        <a:p>
          <a:pPr lvl="0" algn="l" defTabSz="622300">
            <a:lnSpc>
              <a:spcPct val="90000"/>
            </a:lnSpc>
            <a:spcBef>
              <a:spcPct val="0"/>
            </a:spcBef>
            <a:spcAft>
              <a:spcPct val="35000"/>
            </a:spcAft>
          </a:pPr>
          <a:r>
            <a:rPr lang="es-CO" sz="1400" kern="1200" dirty="0" smtClean="0">
              <a:solidFill>
                <a:schemeClr val="tx1"/>
              </a:solidFill>
            </a:rPr>
            <a:t>Plan Maestro para el Cambio Climático Montería Cuidad Verde- Parque Lineal sobre la Ronda del Sinú, con un muelle turístico, y una ciclo ruta, con el área de influencia del centro de la ciudad, mas de 6 Km sobre el río Sinú (Ronda del norte- sur).</a:t>
          </a:r>
          <a:endParaRPr lang="es-CO" sz="1600" kern="1200" dirty="0" smtClean="0">
            <a:solidFill>
              <a:schemeClr val="tx1"/>
            </a:solidFill>
            <a:latin typeface="Helvetica" panose="020B0604020202020204" pitchFamily="34" charset="0"/>
            <a:cs typeface="Helvetica" panose="020B0604020202020204" pitchFamily="34" charset="0"/>
          </a:endParaRPr>
        </a:p>
      </dsp:txBody>
      <dsp:txXfrm>
        <a:off x="201071" y="2703567"/>
        <a:ext cx="3967504" cy="813151"/>
      </dsp:txXfrm>
    </dsp:sp>
    <dsp:sp modelId="{17FC3933-99C3-4381-A387-AAC83AE85D6E}">
      <dsp:nvSpPr>
        <dsp:cNvPr id="0" name=""/>
        <dsp:cNvSpPr/>
      </dsp:nvSpPr>
      <dsp:spPr>
        <a:xfrm>
          <a:off x="0" y="4902077"/>
          <a:ext cx="4248472" cy="3276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7C24792B-88E4-4397-ACE8-0963DA35FD8D}">
      <dsp:nvSpPr>
        <dsp:cNvPr id="0" name=""/>
        <dsp:cNvSpPr/>
      </dsp:nvSpPr>
      <dsp:spPr>
        <a:xfrm>
          <a:off x="124236" y="3764221"/>
          <a:ext cx="4049946" cy="1190339"/>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407" tIns="0" rIns="112407" bIns="0" numCol="1" spcCol="1270" anchor="ctr" anchorCtr="0">
          <a:noAutofit/>
        </a:bodyPr>
        <a:lstStyle/>
        <a:p>
          <a:pPr lvl="0" algn="just" defTabSz="622300">
            <a:lnSpc>
              <a:spcPct val="90000"/>
            </a:lnSpc>
            <a:spcBef>
              <a:spcPct val="0"/>
            </a:spcBef>
            <a:spcAft>
              <a:spcPct val="35000"/>
            </a:spcAft>
          </a:pPr>
          <a:r>
            <a:rPr lang="es-CO" sz="1400" kern="1200" dirty="0" smtClean="0"/>
            <a:t>El plan ha posibilitado la construcción de 80 parques; éstos espacios son del tamaño de una manzana, dentro de un barrio con lugares destinados al esparcimientos, canchas de </a:t>
          </a:r>
          <a:r>
            <a:rPr lang="es-CO" sz="1400" kern="1200" dirty="0" err="1" smtClean="0"/>
            <a:t>microfutbol</a:t>
          </a:r>
          <a:r>
            <a:rPr lang="es-CO" sz="1400" kern="1200" dirty="0" smtClean="0"/>
            <a:t>, columpios, balancines, áreas </a:t>
          </a:r>
          <a:r>
            <a:rPr lang="es-CO" sz="1400" kern="1200" dirty="0" err="1" smtClean="0"/>
            <a:t>biosaludables</a:t>
          </a:r>
          <a:r>
            <a:rPr lang="es-CO" sz="1400" kern="1200" dirty="0" smtClean="0"/>
            <a:t>, jardines.</a:t>
          </a:r>
          <a:endParaRPr lang="es-CO" sz="1400" kern="1200" dirty="0" smtClean="0">
            <a:solidFill>
              <a:schemeClr val="tx1"/>
            </a:solidFill>
            <a:latin typeface="+mn-lt"/>
            <a:cs typeface="Helvetica" panose="020B0604020202020204" pitchFamily="34" charset="0"/>
          </a:endParaRPr>
        </a:p>
      </dsp:txBody>
      <dsp:txXfrm>
        <a:off x="182344" y="3822329"/>
        <a:ext cx="3933730" cy="10741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1D585-655C-4E22-B91E-DDA93E4E28DC}">
      <dsp:nvSpPr>
        <dsp:cNvPr id="0" name=""/>
        <dsp:cNvSpPr/>
      </dsp:nvSpPr>
      <dsp:spPr>
        <a:xfrm>
          <a:off x="0" y="981846"/>
          <a:ext cx="4248472" cy="3024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D1EEB8-AE45-4CAD-A42B-B17E54C2CA31}">
      <dsp:nvSpPr>
        <dsp:cNvPr id="0" name=""/>
        <dsp:cNvSpPr/>
      </dsp:nvSpPr>
      <dsp:spPr>
        <a:xfrm>
          <a:off x="65827" y="189550"/>
          <a:ext cx="4058904" cy="99215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407" tIns="0" rIns="112407" bIns="0" numCol="1" spcCol="1270" anchor="ctr" anchorCtr="0">
          <a:noAutofit/>
        </a:bodyPr>
        <a:lstStyle/>
        <a:p>
          <a:pPr lvl="0" algn="just" defTabSz="622300">
            <a:lnSpc>
              <a:spcPct val="90000"/>
            </a:lnSpc>
            <a:spcBef>
              <a:spcPct val="0"/>
            </a:spcBef>
            <a:spcAft>
              <a:spcPct val="35000"/>
            </a:spcAft>
          </a:pPr>
          <a:r>
            <a:rPr lang="es-CO" sz="1400" kern="1200" dirty="0" smtClean="0">
              <a:solidFill>
                <a:srgbClr val="FFFF00"/>
              </a:solidFill>
              <a:latin typeface="Helvetica" panose="020B0604020202020204" pitchFamily="34" charset="0"/>
              <a:cs typeface="Helvetica" panose="020B0604020202020204" pitchFamily="34" charset="0"/>
            </a:rPr>
            <a:t>Implementación del uso de la bicicletas, con un sistema de transporte público denominado (</a:t>
          </a:r>
          <a:r>
            <a:rPr lang="es-CO" sz="1400" kern="1200" dirty="0" err="1" smtClean="0">
              <a:solidFill>
                <a:srgbClr val="FFFF00"/>
              </a:solidFill>
              <a:latin typeface="Helvetica" panose="020B0604020202020204" pitchFamily="34" charset="0"/>
              <a:cs typeface="Helvetica" panose="020B0604020202020204" pitchFamily="34" charset="0"/>
            </a:rPr>
            <a:t>Bicisinú</a:t>
          </a:r>
          <a:r>
            <a:rPr lang="es-CO" sz="1400" kern="1200" dirty="0" smtClean="0">
              <a:solidFill>
                <a:srgbClr val="FFFF00"/>
              </a:solidFill>
              <a:latin typeface="Helvetica" panose="020B0604020202020204" pitchFamily="34" charset="0"/>
              <a:cs typeface="Helvetica" panose="020B0604020202020204" pitchFamily="34" charset="0"/>
            </a:rPr>
            <a:t>), articulados al uso de las </a:t>
          </a:r>
          <a:r>
            <a:rPr lang="es-CO" sz="1400" kern="1200" dirty="0" err="1" smtClean="0">
              <a:solidFill>
                <a:srgbClr val="FFFF00"/>
              </a:solidFill>
              <a:latin typeface="Helvetica" panose="020B0604020202020204" pitchFamily="34" charset="0"/>
              <a:cs typeface="Helvetica" panose="020B0604020202020204" pitchFamily="34" charset="0"/>
            </a:rPr>
            <a:t>ciclorutas</a:t>
          </a:r>
          <a:r>
            <a:rPr lang="es-CO" sz="1400" kern="1200" dirty="0" smtClean="0">
              <a:solidFill>
                <a:srgbClr val="FFFF00"/>
              </a:solidFill>
              <a:latin typeface="Helvetica" panose="020B0604020202020204" pitchFamily="34" charset="0"/>
              <a:cs typeface="Helvetica" panose="020B0604020202020204" pitchFamily="34" charset="0"/>
            </a:rPr>
            <a:t> que se han </a:t>
          </a:r>
          <a:r>
            <a:rPr lang="es-CO" sz="1400" kern="1200" dirty="0" err="1" smtClean="0">
              <a:solidFill>
                <a:srgbClr val="FFFF00"/>
              </a:solidFill>
              <a:latin typeface="Helvetica" panose="020B0604020202020204" pitchFamily="34" charset="0"/>
              <a:cs typeface="Helvetica" panose="020B0604020202020204" pitchFamily="34" charset="0"/>
            </a:rPr>
            <a:t>cosntruidos</a:t>
          </a:r>
          <a:r>
            <a:rPr lang="es-CO" sz="1400" kern="1200" dirty="0" smtClean="0">
              <a:solidFill>
                <a:srgbClr val="FFFF00"/>
              </a:solidFill>
              <a:latin typeface="Helvetica" panose="020B0604020202020204" pitchFamily="34" charset="0"/>
              <a:cs typeface="Helvetica" panose="020B0604020202020204" pitchFamily="34" charset="0"/>
            </a:rPr>
            <a:t> sobre algunas arterias viales estratégicas de la ciudad</a:t>
          </a:r>
          <a:endParaRPr lang="es-CO" sz="1600" kern="1200" dirty="0">
            <a:solidFill>
              <a:srgbClr val="FFFF00"/>
            </a:solidFill>
            <a:latin typeface="Helvetica" panose="020B0604020202020204" pitchFamily="34" charset="0"/>
            <a:cs typeface="Helvetica" panose="020B0604020202020204" pitchFamily="34" charset="0"/>
          </a:endParaRPr>
        </a:p>
      </dsp:txBody>
      <dsp:txXfrm>
        <a:off x="114260" y="237983"/>
        <a:ext cx="3962038" cy="895285"/>
      </dsp:txXfrm>
    </dsp:sp>
    <dsp:sp modelId="{65268AA8-454B-4917-A65B-6EA91CA58770}">
      <dsp:nvSpPr>
        <dsp:cNvPr id="0" name=""/>
        <dsp:cNvSpPr/>
      </dsp:nvSpPr>
      <dsp:spPr>
        <a:xfrm>
          <a:off x="0" y="2319692"/>
          <a:ext cx="4248472" cy="302400"/>
        </a:xfrm>
        <a:prstGeom prst="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CEAB4FE5-1ACF-45E5-AE5C-6090E610EDCF}">
      <dsp:nvSpPr>
        <dsp:cNvPr id="0" name=""/>
        <dsp:cNvSpPr/>
      </dsp:nvSpPr>
      <dsp:spPr>
        <a:xfrm>
          <a:off x="72008" y="1354062"/>
          <a:ext cx="4091582" cy="1147765"/>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407" tIns="0" rIns="112407" bIns="0" numCol="1" spcCol="1270" anchor="ctr" anchorCtr="0">
          <a:noAutofit/>
        </a:bodyPr>
        <a:lstStyle/>
        <a:p>
          <a:pPr lvl="0" algn="just" defTabSz="711200">
            <a:lnSpc>
              <a:spcPct val="90000"/>
            </a:lnSpc>
            <a:spcBef>
              <a:spcPct val="0"/>
            </a:spcBef>
            <a:spcAft>
              <a:spcPct val="35000"/>
            </a:spcAft>
          </a:pPr>
          <a:r>
            <a:rPr lang="es-CO" sz="1600" kern="1200" dirty="0" smtClean="0">
              <a:latin typeface="+mn-lt"/>
              <a:cs typeface="Helvetica" panose="020B0604020202020204" pitchFamily="34" charset="0"/>
            </a:rPr>
            <a:t> El P</a:t>
          </a:r>
          <a:r>
            <a:rPr lang="es-CO" sz="1600" kern="1200" dirty="0" smtClean="0"/>
            <a:t>lan estratégico que identificó y seleccionó algunas calles, y sobre ellas adelantar la recuperación del espacio publico, y la ampliación de los andenes para el peatón, con sistemas de señalización</a:t>
          </a:r>
          <a:r>
            <a:rPr lang="es-CO" sz="1400" kern="1200" dirty="0" smtClean="0"/>
            <a:t>. </a:t>
          </a:r>
          <a:endParaRPr lang="es-CO" sz="1400" kern="1200" dirty="0">
            <a:latin typeface="+mn-lt"/>
            <a:cs typeface="Helvetica" panose="020B0604020202020204" pitchFamily="34" charset="0"/>
          </a:endParaRPr>
        </a:p>
      </dsp:txBody>
      <dsp:txXfrm>
        <a:off x="128037" y="1410091"/>
        <a:ext cx="3979524" cy="1035707"/>
      </dsp:txXfrm>
    </dsp:sp>
    <dsp:sp modelId="{7D4B7C32-E1CB-4A38-9DD0-B30296934031}">
      <dsp:nvSpPr>
        <dsp:cNvPr id="0" name=""/>
        <dsp:cNvSpPr/>
      </dsp:nvSpPr>
      <dsp:spPr>
        <a:xfrm>
          <a:off x="0" y="3527309"/>
          <a:ext cx="4248472" cy="302400"/>
        </a:xfrm>
        <a:prstGeom prst="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A89083D3-5F96-4981-B61F-6FBA023A5FEE}">
      <dsp:nvSpPr>
        <dsp:cNvPr id="0" name=""/>
        <dsp:cNvSpPr/>
      </dsp:nvSpPr>
      <dsp:spPr>
        <a:xfrm>
          <a:off x="137835" y="2709833"/>
          <a:ext cx="4055482" cy="1017536"/>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407" tIns="0" rIns="112407" bIns="0" numCol="1" spcCol="1270" anchor="ctr" anchorCtr="0">
          <a:noAutofit/>
        </a:bodyPr>
        <a:lstStyle/>
        <a:p>
          <a:pPr lvl="0" algn="just" defTabSz="622300">
            <a:lnSpc>
              <a:spcPct val="90000"/>
            </a:lnSpc>
            <a:spcBef>
              <a:spcPct val="0"/>
            </a:spcBef>
            <a:spcAft>
              <a:spcPct val="35000"/>
            </a:spcAft>
          </a:pPr>
          <a:r>
            <a:rPr lang="es-CO" sz="1400" kern="1200" dirty="0" smtClean="0">
              <a:solidFill>
                <a:schemeClr val="tx1"/>
              </a:solidFill>
            </a:rPr>
            <a:t>Una de las  políticas refiere al uso de energías renovables, demostrado en una serie de propuestas entre ellos, la implementación de semáforos que funcionan con energías solar, y alumbrado público con luces LED</a:t>
          </a:r>
          <a:endParaRPr lang="es-CO" sz="1600" kern="1200" dirty="0" smtClean="0">
            <a:solidFill>
              <a:schemeClr val="tx1"/>
            </a:solidFill>
            <a:latin typeface="Helvetica" panose="020B0604020202020204" pitchFamily="34" charset="0"/>
            <a:cs typeface="Helvetica" panose="020B0604020202020204" pitchFamily="34" charset="0"/>
          </a:endParaRPr>
        </a:p>
      </dsp:txBody>
      <dsp:txXfrm>
        <a:off x="187507" y="2759505"/>
        <a:ext cx="3956138" cy="918192"/>
      </dsp:txXfrm>
    </dsp:sp>
    <dsp:sp modelId="{17FC3933-99C3-4381-A387-AAC83AE85D6E}">
      <dsp:nvSpPr>
        <dsp:cNvPr id="0" name=""/>
        <dsp:cNvSpPr/>
      </dsp:nvSpPr>
      <dsp:spPr>
        <a:xfrm>
          <a:off x="0" y="4914001"/>
          <a:ext cx="4248472" cy="3024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7C24792B-88E4-4397-ACE8-0963DA35FD8D}">
      <dsp:nvSpPr>
        <dsp:cNvPr id="0" name=""/>
        <dsp:cNvSpPr/>
      </dsp:nvSpPr>
      <dsp:spPr>
        <a:xfrm>
          <a:off x="124236" y="3863672"/>
          <a:ext cx="4049946" cy="1098774"/>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407" tIns="0" rIns="112407" bIns="0" numCol="1" spcCol="1270" anchor="ctr" anchorCtr="0">
          <a:noAutofit/>
        </a:bodyPr>
        <a:lstStyle/>
        <a:p>
          <a:pPr lvl="0" algn="just" defTabSz="622300">
            <a:lnSpc>
              <a:spcPct val="90000"/>
            </a:lnSpc>
            <a:spcBef>
              <a:spcPct val="0"/>
            </a:spcBef>
            <a:spcAft>
              <a:spcPct val="35000"/>
            </a:spcAft>
          </a:pPr>
          <a:r>
            <a:rPr lang="es-CO" sz="1400" kern="1200" dirty="0" smtClean="0"/>
            <a:t>Surgen algunas críticas por la ausencia de programas pedagógicos en las Instituciones educativas que impacten la formación </a:t>
          </a:r>
          <a:r>
            <a:rPr lang="es-CO" sz="1400" kern="1200" dirty="0" err="1" smtClean="0"/>
            <a:t>ciudadna</a:t>
          </a:r>
          <a:r>
            <a:rPr lang="es-CO" sz="1400" kern="1200" dirty="0" smtClean="0"/>
            <a:t> en el </a:t>
          </a:r>
          <a:r>
            <a:rPr lang="es-CO" sz="1400" kern="1200" dirty="0" err="1" smtClean="0"/>
            <a:t>menjo</a:t>
          </a:r>
          <a:r>
            <a:rPr lang="es-CO" sz="1400" kern="1200" dirty="0" smtClean="0"/>
            <a:t> de la sostenibilidad.</a:t>
          </a:r>
          <a:endParaRPr lang="es-CO" sz="1400" kern="1200" dirty="0" smtClean="0">
            <a:solidFill>
              <a:schemeClr val="tx1"/>
            </a:solidFill>
            <a:latin typeface="+mn-lt"/>
            <a:cs typeface="Helvetica" panose="020B0604020202020204" pitchFamily="34" charset="0"/>
          </a:endParaRPr>
        </a:p>
      </dsp:txBody>
      <dsp:txXfrm>
        <a:off x="177874" y="3917310"/>
        <a:ext cx="3942670" cy="99149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FE1BE72B-681C-4911-BD58-A4039B317072}" type="datetimeFigureOut">
              <a:rPr lang="es-CO" smtClean="0"/>
              <a:t>23/09/2018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AA123B7-9952-42EC-8427-79D051BFBA95}" type="slidenum">
              <a:rPr lang="es-CO" smtClean="0"/>
              <a:t>‹Nº›</a:t>
            </a:fld>
            <a:endParaRPr lang="es-CO"/>
          </a:p>
        </p:txBody>
      </p:sp>
    </p:spTree>
    <p:extLst>
      <p:ext uri="{BB962C8B-B14F-4D97-AF65-F5344CB8AC3E}">
        <p14:creationId xmlns:p14="http://schemas.microsoft.com/office/powerpoint/2010/main" val="773852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E1BE72B-681C-4911-BD58-A4039B317072}" type="datetimeFigureOut">
              <a:rPr lang="es-CO" smtClean="0"/>
              <a:t>23/09/2018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AA123B7-9952-42EC-8427-79D051BFBA95}" type="slidenum">
              <a:rPr lang="es-CO" smtClean="0"/>
              <a:t>‹Nº›</a:t>
            </a:fld>
            <a:endParaRPr lang="es-CO"/>
          </a:p>
        </p:txBody>
      </p:sp>
    </p:spTree>
    <p:extLst>
      <p:ext uri="{BB962C8B-B14F-4D97-AF65-F5344CB8AC3E}">
        <p14:creationId xmlns:p14="http://schemas.microsoft.com/office/powerpoint/2010/main" val="533337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E1BE72B-681C-4911-BD58-A4039B317072}" type="datetimeFigureOut">
              <a:rPr lang="es-CO" smtClean="0"/>
              <a:t>23/09/2018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AA123B7-9952-42EC-8427-79D051BFBA95}" type="slidenum">
              <a:rPr lang="es-CO" smtClean="0"/>
              <a:t>‹Nº›</a:t>
            </a:fld>
            <a:endParaRPr lang="es-CO"/>
          </a:p>
        </p:txBody>
      </p:sp>
    </p:spTree>
    <p:extLst>
      <p:ext uri="{BB962C8B-B14F-4D97-AF65-F5344CB8AC3E}">
        <p14:creationId xmlns:p14="http://schemas.microsoft.com/office/powerpoint/2010/main" val="1300534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E1BE72B-681C-4911-BD58-A4039B317072}" type="datetimeFigureOut">
              <a:rPr lang="es-CO" smtClean="0"/>
              <a:t>23/09/2018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AA123B7-9952-42EC-8427-79D051BFBA95}" type="slidenum">
              <a:rPr lang="es-CO" smtClean="0"/>
              <a:t>‹Nº›</a:t>
            </a:fld>
            <a:endParaRPr lang="es-CO"/>
          </a:p>
        </p:txBody>
      </p:sp>
    </p:spTree>
    <p:extLst>
      <p:ext uri="{BB962C8B-B14F-4D97-AF65-F5344CB8AC3E}">
        <p14:creationId xmlns:p14="http://schemas.microsoft.com/office/powerpoint/2010/main" val="3326413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E1BE72B-681C-4911-BD58-A4039B317072}" type="datetimeFigureOut">
              <a:rPr lang="es-CO" smtClean="0"/>
              <a:t>23/09/2018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AA123B7-9952-42EC-8427-79D051BFBA95}" type="slidenum">
              <a:rPr lang="es-CO" smtClean="0"/>
              <a:t>‹Nº›</a:t>
            </a:fld>
            <a:endParaRPr lang="es-CO"/>
          </a:p>
        </p:txBody>
      </p:sp>
    </p:spTree>
    <p:extLst>
      <p:ext uri="{BB962C8B-B14F-4D97-AF65-F5344CB8AC3E}">
        <p14:creationId xmlns:p14="http://schemas.microsoft.com/office/powerpoint/2010/main" val="84062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FE1BE72B-681C-4911-BD58-A4039B317072}" type="datetimeFigureOut">
              <a:rPr lang="es-CO" smtClean="0"/>
              <a:t>23/09/2018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2AA123B7-9952-42EC-8427-79D051BFBA95}" type="slidenum">
              <a:rPr lang="es-CO" smtClean="0"/>
              <a:t>‹Nº›</a:t>
            </a:fld>
            <a:endParaRPr lang="es-CO"/>
          </a:p>
        </p:txBody>
      </p:sp>
    </p:spTree>
    <p:extLst>
      <p:ext uri="{BB962C8B-B14F-4D97-AF65-F5344CB8AC3E}">
        <p14:creationId xmlns:p14="http://schemas.microsoft.com/office/powerpoint/2010/main" val="901707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FE1BE72B-681C-4911-BD58-A4039B317072}" type="datetimeFigureOut">
              <a:rPr lang="es-CO" smtClean="0"/>
              <a:t>23/09/2018</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2AA123B7-9952-42EC-8427-79D051BFBA95}" type="slidenum">
              <a:rPr lang="es-CO" smtClean="0"/>
              <a:t>‹Nº›</a:t>
            </a:fld>
            <a:endParaRPr lang="es-CO"/>
          </a:p>
        </p:txBody>
      </p:sp>
    </p:spTree>
    <p:extLst>
      <p:ext uri="{BB962C8B-B14F-4D97-AF65-F5344CB8AC3E}">
        <p14:creationId xmlns:p14="http://schemas.microsoft.com/office/powerpoint/2010/main" val="4274487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FE1BE72B-681C-4911-BD58-A4039B317072}" type="datetimeFigureOut">
              <a:rPr lang="es-CO" smtClean="0"/>
              <a:t>23/09/2018</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2AA123B7-9952-42EC-8427-79D051BFBA95}" type="slidenum">
              <a:rPr lang="es-CO" smtClean="0"/>
              <a:t>‹Nº›</a:t>
            </a:fld>
            <a:endParaRPr lang="es-CO"/>
          </a:p>
        </p:txBody>
      </p:sp>
    </p:spTree>
    <p:extLst>
      <p:ext uri="{BB962C8B-B14F-4D97-AF65-F5344CB8AC3E}">
        <p14:creationId xmlns:p14="http://schemas.microsoft.com/office/powerpoint/2010/main" val="1189352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E1BE72B-681C-4911-BD58-A4039B317072}" type="datetimeFigureOut">
              <a:rPr lang="es-CO" smtClean="0"/>
              <a:t>23/09/2018</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2AA123B7-9952-42EC-8427-79D051BFBA95}" type="slidenum">
              <a:rPr lang="es-CO" smtClean="0"/>
              <a:t>‹Nº›</a:t>
            </a:fld>
            <a:endParaRPr lang="es-CO"/>
          </a:p>
        </p:txBody>
      </p:sp>
    </p:spTree>
    <p:extLst>
      <p:ext uri="{BB962C8B-B14F-4D97-AF65-F5344CB8AC3E}">
        <p14:creationId xmlns:p14="http://schemas.microsoft.com/office/powerpoint/2010/main" val="675237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E1BE72B-681C-4911-BD58-A4039B317072}" type="datetimeFigureOut">
              <a:rPr lang="es-CO" smtClean="0"/>
              <a:t>23/09/2018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2AA123B7-9952-42EC-8427-79D051BFBA95}" type="slidenum">
              <a:rPr lang="es-CO" smtClean="0"/>
              <a:t>‹Nº›</a:t>
            </a:fld>
            <a:endParaRPr lang="es-CO"/>
          </a:p>
        </p:txBody>
      </p:sp>
    </p:spTree>
    <p:extLst>
      <p:ext uri="{BB962C8B-B14F-4D97-AF65-F5344CB8AC3E}">
        <p14:creationId xmlns:p14="http://schemas.microsoft.com/office/powerpoint/2010/main" val="223246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E1BE72B-681C-4911-BD58-A4039B317072}" type="datetimeFigureOut">
              <a:rPr lang="es-CO" smtClean="0"/>
              <a:t>23/09/2018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2AA123B7-9952-42EC-8427-79D051BFBA95}" type="slidenum">
              <a:rPr lang="es-CO" smtClean="0"/>
              <a:t>‹Nº›</a:t>
            </a:fld>
            <a:endParaRPr lang="es-CO"/>
          </a:p>
        </p:txBody>
      </p:sp>
    </p:spTree>
    <p:extLst>
      <p:ext uri="{BB962C8B-B14F-4D97-AF65-F5344CB8AC3E}">
        <p14:creationId xmlns:p14="http://schemas.microsoft.com/office/powerpoint/2010/main" val="396657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BE72B-681C-4911-BD58-A4039B317072}" type="datetimeFigureOut">
              <a:rPr lang="es-CO" smtClean="0"/>
              <a:t>23/09/2018</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A123B7-9952-42EC-8427-79D051BFBA95}" type="slidenum">
              <a:rPr lang="es-CO" smtClean="0"/>
              <a:t>‹Nº›</a:t>
            </a:fld>
            <a:endParaRPr lang="es-CO"/>
          </a:p>
        </p:txBody>
      </p:sp>
    </p:spTree>
    <p:extLst>
      <p:ext uri="{BB962C8B-B14F-4D97-AF65-F5344CB8AC3E}">
        <p14:creationId xmlns:p14="http://schemas.microsoft.com/office/powerpoint/2010/main" val="4081903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11.jpeg" Type="http://schemas.openxmlformats.org/officeDocument/2006/relationships/image"/><Relationship Id="rId2" Target="../media/image1.jpg" Type="http://schemas.openxmlformats.org/officeDocument/2006/relationships/image"/><Relationship Id="rId1" Target="../slideLayouts/slideLayout1.xml" Type="http://schemas.openxmlformats.org/officeDocument/2006/relationships/slideLayout"/></Relationships>
</file>

<file path=ppt/slides/_rels/slide11.xml.rels><?xml version="1.0" encoding="UTF-8" standalone="yes" ?><Relationships xmlns="http://schemas.openxmlformats.org/package/2006/relationships"><Relationship Id="rId8" Target="../diagrams/drawing2.xml" Type="http://schemas.microsoft.com/office/2007/relationships/diagramDrawing"/><Relationship Id="rId3" Target="../media/image12.jpeg" Type="http://schemas.openxmlformats.org/officeDocument/2006/relationships/image"/><Relationship Id="rId7" Target="../diagrams/colors2.xml" Type="http://schemas.openxmlformats.org/officeDocument/2006/relationships/diagramColors"/><Relationship Id="rId2" Target="../media/image1.jpg" Type="http://schemas.openxmlformats.org/officeDocument/2006/relationships/image"/><Relationship Id="rId1" Target="../slideLayouts/slideLayout1.xml" Type="http://schemas.openxmlformats.org/officeDocument/2006/relationships/slideLayout"/><Relationship Id="rId6" Target="../diagrams/quickStyle2.xml" Type="http://schemas.openxmlformats.org/officeDocument/2006/relationships/diagramQuickStyle"/><Relationship Id="rId5" Target="../diagrams/layout2.xml" Type="http://schemas.openxmlformats.org/officeDocument/2006/relationships/diagramLayout"/><Relationship Id="rId4" Target="../diagrams/data2.xml" Type="http://schemas.openxmlformats.org/officeDocument/2006/relationships/diagramData"/></Relationships>
</file>

<file path=ppt/slides/_rels/slide12.xml.rels><?xml version="1.0" encoding="UTF-8" standalone="yes" ?><Relationships xmlns="http://schemas.openxmlformats.org/package/2006/relationships"><Relationship Id="rId3" Target="../media/image14.emf" Type="http://schemas.openxmlformats.org/officeDocument/2006/relationships/image"/><Relationship Id="rId2" Target="../media/image13.jpeg" Type="http://schemas.openxmlformats.org/officeDocument/2006/relationships/image"/><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3" Target="../media/image16.jpeg" Type="http://schemas.openxmlformats.org/officeDocument/2006/relationships/image"/><Relationship Id="rId2" Target="../media/image15.jpeg" Type="http://schemas.openxmlformats.org/officeDocument/2006/relationships/image"/><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1.jpeg"/><Relationship Id="rId7" Type="http://schemas.openxmlformats.org/officeDocument/2006/relationships/diagramQuickStyle" Target="../diagrams/quickStyle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2.jpeg"/><Relationship Id="rId9" Type="http://schemas.microsoft.com/office/2007/relationships/diagramDrawing" Target="../diagrams/drawing3.xml"/></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arget="../media/image4.jpeg" Type="http://schemas.openxmlformats.org/officeDocument/2006/relationships/image"/><Relationship Id="rId2" Target="../media/image3.png" Type="http://schemas.openxmlformats.org/officeDocument/2006/relationships/image"/><Relationship Id="rId1" Target="../slideLayouts/slideLayout2.xml" Type="http://schemas.openxmlformats.org/officeDocument/2006/relationships/slideLayout"/></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1026" name="Picture 2" descr="Image result for fotos monte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00" y="-23097"/>
            <a:ext cx="13075897" cy="6864846"/>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redondeado 7"/>
          <p:cNvSpPr/>
          <p:nvPr/>
        </p:nvSpPr>
        <p:spPr>
          <a:xfrm>
            <a:off x="611560" y="-23097"/>
            <a:ext cx="8782224" cy="1728192"/>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sz="3500" b="1" dirty="0">
              <a:solidFill>
                <a:srgbClr val="008000"/>
              </a:solidFill>
              <a:latin typeface="Helvetica" panose="020B0604020202020204" pitchFamily="34" charset="0"/>
              <a:cs typeface="Helvetica" panose="020B0604020202020204" pitchFamily="34" charset="0"/>
            </a:endParaRPr>
          </a:p>
          <a:p>
            <a:pPr algn="ctr"/>
            <a:endParaRPr lang="es-CO" sz="2000" b="1" dirty="0">
              <a:solidFill>
                <a:srgbClr val="003300"/>
              </a:solidFill>
              <a:latin typeface="Helvetica" panose="020B0604020202020204" pitchFamily="34" charset="0"/>
              <a:cs typeface="Helvetica" panose="020B0604020202020204" pitchFamily="34" charset="0"/>
            </a:endParaRPr>
          </a:p>
        </p:txBody>
      </p:sp>
      <p:sp>
        <p:nvSpPr>
          <p:cNvPr id="9" name="Rectángulo redondeado 8"/>
          <p:cNvSpPr/>
          <p:nvPr/>
        </p:nvSpPr>
        <p:spPr>
          <a:xfrm>
            <a:off x="179512" y="3861048"/>
            <a:ext cx="8782224" cy="1728192"/>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sz="3500" b="1" dirty="0">
              <a:solidFill>
                <a:srgbClr val="008000"/>
              </a:solidFill>
              <a:latin typeface="Helvetica" panose="020B0604020202020204" pitchFamily="34" charset="0"/>
              <a:cs typeface="Helvetica" panose="020B0604020202020204" pitchFamily="34" charset="0"/>
            </a:endParaRPr>
          </a:p>
          <a:p>
            <a:pPr algn="ctr"/>
            <a:endParaRPr lang="es-CO" sz="2000" b="1" dirty="0">
              <a:solidFill>
                <a:srgbClr val="FF0000"/>
              </a:solidFill>
              <a:latin typeface="Helvetica" panose="020B0604020202020204" pitchFamily="34" charset="0"/>
              <a:cs typeface="Helvetica" panose="020B0604020202020204" pitchFamily="34" charset="0"/>
            </a:endParaRPr>
          </a:p>
          <a:p>
            <a:pPr algn="ctr"/>
            <a:endParaRPr lang="es-CO" sz="2000" b="1" dirty="0">
              <a:solidFill>
                <a:srgbClr val="003300"/>
              </a:solidFill>
              <a:latin typeface="Helvetica" panose="020B0604020202020204" pitchFamily="34" charset="0"/>
              <a:cs typeface="Helvetica" panose="020B0604020202020204" pitchFamily="34" charset="0"/>
            </a:endParaRPr>
          </a:p>
        </p:txBody>
      </p:sp>
      <p:sp>
        <p:nvSpPr>
          <p:cNvPr id="10" name="Rectángulo redondeado 9"/>
          <p:cNvSpPr/>
          <p:nvPr/>
        </p:nvSpPr>
        <p:spPr>
          <a:xfrm>
            <a:off x="22595" y="4221088"/>
            <a:ext cx="8782224" cy="2016224"/>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sz="3500" b="1" dirty="0">
              <a:solidFill>
                <a:srgbClr val="008000"/>
              </a:solidFill>
              <a:latin typeface="Helvetica" panose="020B0604020202020204" pitchFamily="34" charset="0"/>
              <a:cs typeface="Helvetica" panose="020B0604020202020204" pitchFamily="34" charset="0"/>
            </a:endParaRPr>
          </a:p>
        </p:txBody>
      </p:sp>
      <p:sp>
        <p:nvSpPr>
          <p:cNvPr id="11" name="Rectángulo redondeado 10"/>
          <p:cNvSpPr/>
          <p:nvPr/>
        </p:nvSpPr>
        <p:spPr>
          <a:xfrm>
            <a:off x="-324544" y="2479088"/>
            <a:ext cx="10278020" cy="1728192"/>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sz="3500" b="1" dirty="0">
              <a:solidFill>
                <a:srgbClr val="008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46183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CuadroTexto 1">
            <a:extLst>
              <a:ext uri="{FF2B5EF4-FFF2-40B4-BE49-F238E27FC236}">
                <a16:creationId xmlns="" xmlns:a16="http://schemas.microsoft.com/office/drawing/2014/main" id="{5FB7AF60-F41F-41B4-9636-D659C433F8B3}"/>
              </a:ext>
            </a:extLst>
          </p:cNvPr>
          <p:cNvSpPr txBox="1"/>
          <p:nvPr/>
        </p:nvSpPr>
        <p:spPr>
          <a:xfrm>
            <a:off x="360994" y="232311"/>
            <a:ext cx="8783005" cy="861774"/>
          </a:xfrm>
          <a:prstGeom prst="rect">
            <a:avLst/>
          </a:prstGeom>
          <a:noFill/>
        </p:spPr>
        <p:txBody>
          <a:bodyPr wrap="square" rtlCol="0">
            <a:spAutoFit/>
          </a:bodyPr>
          <a:lstStyle/>
          <a:p>
            <a:pPr algn="ctr"/>
            <a:r>
              <a:rPr lang="es-ES" sz="2500" b="1" dirty="0" smtClean="0">
                <a:solidFill>
                  <a:srgbClr val="008000"/>
                </a:solidFill>
                <a:latin typeface="Helvetica" panose="020B0604020202030204" pitchFamily="34" charset="0"/>
              </a:rPr>
              <a:t>FACTORES ASOCIADOS AL CRECIMIENTO SOCIAL Y ESPACIAL DE MONTERÍA</a:t>
            </a:r>
            <a:endParaRPr lang="es-ES" sz="2500" b="1" dirty="0">
              <a:solidFill>
                <a:srgbClr val="008000"/>
              </a:solidFill>
              <a:latin typeface="Helvetica" panose="020B0604020202030204" pitchFamily="34" charset="0"/>
            </a:endParaRPr>
          </a:p>
        </p:txBody>
      </p:sp>
      <p:pic>
        <p:nvPicPr>
          <p:cNvPr id="5" name="Imagen 4"/>
          <p:cNvPicPr>
            <a:picLocks noChangeAspect="1"/>
          </p:cNvPicPr>
          <p:nvPr/>
        </p:nvPicPr>
        <p:blipFill>
          <a:blip r:embed="rId3"/>
          <a:stretch>
            <a:fillRect/>
          </a:stretch>
        </p:blipFill>
        <p:spPr>
          <a:xfrm>
            <a:off x="4785360" y="1082496"/>
            <a:ext cx="4221741" cy="5459147"/>
          </a:xfrm>
          <a:prstGeom prst="rect">
            <a:avLst/>
          </a:prstGeom>
        </p:spPr>
      </p:pic>
      <p:grpSp>
        <p:nvGrpSpPr>
          <p:cNvPr id="8" name="Grupo 7"/>
          <p:cNvGrpSpPr/>
          <p:nvPr/>
        </p:nvGrpSpPr>
        <p:grpSpPr>
          <a:xfrm>
            <a:off x="352032" y="1259900"/>
            <a:ext cx="4376244" cy="5748642"/>
            <a:chOff x="285685" y="2466470"/>
            <a:chExt cx="7906732" cy="835116"/>
          </a:xfrm>
        </p:grpSpPr>
        <p:sp>
          <p:nvSpPr>
            <p:cNvPr id="9" name="Rectángulo redondeado 8"/>
            <p:cNvSpPr/>
            <p:nvPr/>
          </p:nvSpPr>
          <p:spPr>
            <a:xfrm>
              <a:off x="285685" y="2466470"/>
              <a:ext cx="6843784" cy="294188"/>
            </a:xfrm>
            <a:prstGeom prst="roundRect">
              <a:avLst/>
            </a:prstGeom>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10" name="Rectángulo 9"/>
            <p:cNvSpPr/>
            <p:nvPr/>
          </p:nvSpPr>
          <p:spPr>
            <a:xfrm>
              <a:off x="405013" y="2468315"/>
              <a:ext cx="7787404" cy="8332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9099" tIns="0" rIns="219099" bIns="0" numCol="1" spcCol="1270" anchor="ctr" anchorCtr="0">
              <a:noAutofit/>
            </a:bodyPr>
            <a:lstStyle/>
            <a:p>
              <a:pPr lvl="0" algn="just" defTabSz="711200">
                <a:lnSpc>
                  <a:spcPct val="90000"/>
                </a:lnSpc>
                <a:spcBef>
                  <a:spcPct val="0"/>
                </a:spcBef>
                <a:spcAft>
                  <a:spcPct val="35000"/>
                </a:spcAft>
              </a:pPr>
              <a:endParaRPr lang="es-CO" sz="1600" kern="1200" dirty="0" smtClean="0">
                <a:solidFill>
                  <a:schemeClr val="tx1"/>
                </a:solidFill>
                <a:latin typeface="Helvetica" panose="020B0604020202020204" pitchFamily="34" charset="0"/>
                <a:cs typeface="Helvetica" panose="020B0604020202020204" pitchFamily="34" charset="0"/>
              </a:endParaRPr>
            </a:p>
          </p:txBody>
        </p:sp>
      </p:grpSp>
      <p:sp>
        <p:nvSpPr>
          <p:cNvPr id="7" name="Rectángulo 6"/>
          <p:cNvSpPr/>
          <p:nvPr/>
        </p:nvSpPr>
        <p:spPr>
          <a:xfrm>
            <a:off x="611560" y="1374469"/>
            <a:ext cx="3059831" cy="1837426"/>
          </a:xfrm>
          <a:prstGeom prst="rect">
            <a:avLst/>
          </a:prstGeom>
        </p:spPr>
        <p:txBody>
          <a:bodyPr wrap="square">
            <a:spAutoFit/>
          </a:bodyPr>
          <a:lstStyle/>
          <a:p>
            <a:pPr lvl="0" algn="just" defTabSz="711200">
              <a:lnSpc>
                <a:spcPct val="90000"/>
              </a:lnSpc>
              <a:spcBef>
                <a:spcPct val="0"/>
              </a:spcBef>
              <a:spcAft>
                <a:spcPct val="35000"/>
              </a:spcAft>
            </a:pPr>
            <a:r>
              <a:rPr lang="es-CO" dirty="0"/>
              <a:t>El resultado es que la ciudad cuenta con factores muy dinámicos en la interacción ciudad-campo, lo cual se convierte en un motor de crecimiento económico en permanente </a:t>
            </a:r>
            <a:r>
              <a:rPr lang="es-CO" dirty="0" smtClean="0"/>
              <a:t>expansión.</a:t>
            </a:r>
            <a:endParaRPr lang="es-CO" dirty="0">
              <a:latin typeface="Helvetica" panose="020B0604020202020204" pitchFamily="34" charset="0"/>
              <a:cs typeface="Helvetica" panose="020B0604020202020204" pitchFamily="34" charset="0"/>
            </a:endParaRPr>
          </a:p>
        </p:txBody>
      </p:sp>
      <p:sp>
        <p:nvSpPr>
          <p:cNvPr id="12" name="Rectángulo redondeado 11"/>
          <p:cNvSpPr/>
          <p:nvPr/>
        </p:nvSpPr>
        <p:spPr>
          <a:xfrm>
            <a:off x="360994" y="3573016"/>
            <a:ext cx="3778958" cy="2419612"/>
          </a:xfrm>
          <a:prstGeom prst="roundRect">
            <a:avLst/>
          </a:prstGeom>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13" name="Rectángulo 12"/>
          <p:cNvSpPr/>
          <p:nvPr/>
        </p:nvSpPr>
        <p:spPr>
          <a:xfrm>
            <a:off x="723095" y="3745171"/>
            <a:ext cx="3056817" cy="2132101"/>
          </a:xfrm>
          <a:prstGeom prst="rect">
            <a:avLst/>
          </a:prstGeom>
        </p:spPr>
        <p:txBody>
          <a:bodyPr wrap="square">
            <a:spAutoFit/>
          </a:bodyPr>
          <a:lstStyle/>
          <a:p>
            <a:pPr lvl="0" algn="just" defTabSz="711200">
              <a:lnSpc>
                <a:spcPct val="90000"/>
              </a:lnSpc>
              <a:spcBef>
                <a:spcPct val="0"/>
              </a:spcBef>
              <a:spcAft>
                <a:spcPct val="35000"/>
              </a:spcAft>
            </a:pPr>
            <a:r>
              <a:rPr lang="es-CO" dirty="0"/>
              <a:t>Ley 9 de diciembre de 1951 y el decreto reglamentario 1392 de </a:t>
            </a:r>
            <a:r>
              <a:rPr lang="es-CO" b="1" dirty="0"/>
              <a:t>1952</a:t>
            </a:r>
            <a:r>
              <a:rPr lang="es-CO" dirty="0"/>
              <a:t>, se adoptó Montería como </a:t>
            </a:r>
            <a:r>
              <a:rPr lang="es-CO" dirty="0" smtClean="0"/>
              <a:t>capital, </a:t>
            </a:r>
            <a:r>
              <a:rPr lang="es-CO" dirty="0"/>
              <a:t>sumándose eso a otras motivaciones migratorias, resumidas en la búsqueda de mejores condiciones de </a:t>
            </a:r>
            <a:r>
              <a:rPr lang="es-CO" dirty="0" smtClean="0"/>
              <a:t>vida.</a:t>
            </a:r>
            <a:endParaRPr lang="es-CO"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7747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0" name="CuadroTexto 9">
            <a:extLst>
              <a:ext uri="{FF2B5EF4-FFF2-40B4-BE49-F238E27FC236}">
                <a16:creationId xmlns="" xmlns:a16="http://schemas.microsoft.com/office/drawing/2014/main" id="{5FB7AF60-F41F-41B4-9636-D659C433F8B3}"/>
              </a:ext>
            </a:extLst>
          </p:cNvPr>
          <p:cNvSpPr txBox="1"/>
          <p:nvPr/>
        </p:nvSpPr>
        <p:spPr>
          <a:xfrm>
            <a:off x="1207894" y="393475"/>
            <a:ext cx="6912768" cy="523220"/>
          </a:xfrm>
          <a:prstGeom prst="rect">
            <a:avLst/>
          </a:prstGeom>
          <a:noFill/>
        </p:spPr>
        <p:txBody>
          <a:bodyPr wrap="square" rtlCol="0">
            <a:spAutoFit/>
          </a:bodyPr>
          <a:lstStyle/>
          <a:p>
            <a:r>
              <a:rPr lang="es-ES" sz="2800" b="1" dirty="0" smtClean="0">
                <a:solidFill>
                  <a:srgbClr val="008000"/>
                </a:solidFill>
                <a:latin typeface="Helvetica" panose="020B0604020202030204" pitchFamily="34" charset="0"/>
              </a:rPr>
              <a:t>CRECIMIENTO URBANO – 1985 -1990</a:t>
            </a:r>
            <a:endParaRPr lang="es-ES" sz="2800" b="1" dirty="0">
              <a:solidFill>
                <a:srgbClr val="008000"/>
              </a:solidFill>
              <a:latin typeface="Helvetica" panose="020B0604020202030204" pitchFamily="34" charset="0"/>
            </a:endParaRPr>
          </a:p>
        </p:txBody>
      </p:sp>
      <p:pic>
        <p:nvPicPr>
          <p:cNvPr id="5" name="Imagen 4"/>
          <p:cNvPicPr>
            <a:picLocks noChangeAspect="1"/>
          </p:cNvPicPr>
          <p:nvPr/>
        </p:nvPicPr>
        <p:blipFill>
          <a:blip r:embed="rId3"/>
          <a:stretch>
            <a:fillRect/>
          </a:stretch>
        </p:blipFill>
        <p:spPr>
          <a:xfrm>
            <a:off x="4788024" y="916695"/>
            <a:ext cx="4233096" cy="5472181"/>
          </a:xfrm>
          <a:prstGeom prst="rect">
            <a:avLst/>
          </a:prstGeom>
        </p:spPr>
      </p:pic>
      <p:graphicFrame>
        <p:nvGraphicFramePr>
          <p:cNvPr id="6" name="2 Diagrama"/>
          <p:cNvGraphicFramePr/>
          <p:nvPr>
            <p:extLst>
              <p:ext uri="{D42A27DB-BD31-4B8C-83A1-F6EECF244321}">
                <p14:modId xmlns:p14="http://schemas.microsoft.com/office/powerpoint/2010/main" val="661322696"/>
              </p:ext>
            </p:extLst>
          </p:nvPr>
        </p:nvGraphicFramePr>
        <p:xfrm>
          <a:off x="323528" y="1052737"/>
          <a:ext cx="4392488" cy="5336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97937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a:stretch>
            <a:fillRect/>
          </a:stretch>
        </p:blipFill>
        <p:spPr>
          <a:xfrm>
            <a:off x="5148064" y="188640"/>
            <a:ext cx="4053361" cy="5246043"/>
          </a:xfrm>
          <a:prstGeom prst="rect">
            <a:avLst/>
          </a:prstGeom>
        </p:spPr>
      </p:pic>
      <p:pic>
        <p:nvPicPr>
          <p:cNvPr id="5" name="Imagen 4"/>
          <p:cNvPicPr>
            <a:picLocks noChangeAspect="1"/>
          </p:cNvPicPr>
          <p:nvPr/>
        </p:nvPicPr>
        <p:blipFill>
          <a:blip r:embed="rId3"/>
          <a:stretch>
            <a:fillRect/>
          </a:stretch>
        </p:blipFill>
        <p:spPr>
          <a:xfrm>
            <a:off x="178883" y="274638"/>
            <a:ext cx="4884694" cy="6964516"/>
          </a:xfrm>
          <a:prstGeom prst="rect">
            <a:avLst/>
          </a:prstGeom>
        </p:spPr>
      </p:pic>
    </p:spTree>
    <p:extLst>
      <p:ext uri="{BB962C8B-B14F-4D97-AF65-F5344CB8AC3E}">
        <p14:creationId xmlns:p14="http://schemas.microsoft.com/office/powerpoint/2010/main" val="2949503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dirty="0"/>
              <a:t>Modelo de interacciones y estructuración del espacio en Montería.</a:t>
            </a:r>
          </a:p>
        </p:txBody>
      </p:sp>
      <p:pic>
        <p:nvPicPr>
          <p:cNvPr id="5" name="Marcador de contenido 4"/>
          <p:cNvPicPr>
            <a:picLocks noGrp="1" noChangeAspect="1"/>
          </p:cNvPicPr>
          <p:nvPr>
            <p:ph idx="1"/>
          </p:nvPr>
        </p:nvPicPr>
        <p:blipFill>
          <a:blip r:embed="rId2"/>
          <a:stretch>
            <a:fillRect/>
          </a:stretch>
        </p:blipFill>
        <p:spPr>
          <a:xfrm>
            <a:off x="4644008" y="2060848"/>
            <a:ext cx="4392487" cy="4067189"/>
          </a:xfrm>
          <a:prstGeom prst="rect">
            <a:avLst/>
          </a:prstGeom>
        </p:spPr>
      </p:pic>
      <p:pic>
        <p:nvPicPr>
          <p:cNvPr id="4" name="Imagen 3"/>
          <p:cNvPicPr>
            <a:picLocks noChangeAspect="1"/>
          </p:cNvPicPr>
          <p:nvPr/>
        </p:nvPicPr>
        <p:blipFill>
          <a:blip r:embed="rId3"/>
          <a:stretch>
            <a:fillRect/>
          </a:stretch>
        </p:blipFill>
        <p:spPr>
          <a:xfrm>
            <a:off x="17934" y="2348880"/>
            <a:ext cx="4680520" cy="3384376"/>
          </a:xfrm>
          <a:prstGeom prst="rect">
            <a:avLst/>
          </a:prstGeom>
        </p:spPr>
      </p:pic>
    </p:spTree>
    <p:extLst>
      <p:ext uri="{BB962C8B-B14F-4D97-AF65-F5344CB8AC3E}">
        <p14:creationId xmlns:p14="http://schemas.microsoft.com/office/powerpoint/2010/main" val="2140517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0" name="CuadroTexto 9">
            <a:extLst>
              <a:ext uri="{FF2B5EF4-FFF2-40B4-BE49-F238E27FC236}">
                <a16:creationId xmlns="" xmlns:a16="http://schemas.microsoft.com/office/drawing/2014/main" id="{5FB7AF60-F41F-41B4-9636-D659C433F8B3}"/>
              </a:ext>
            </a:extLst>
          </p:cNvPr>
          <p:cNvSpPr txBox="1"/>
          <p:nvPr/>
        </p:nvSpPr>
        <p:spPr>
          <a:xfrm>
            <a:off x="1207894" y="393475"/>
            <a:ext cx="6912768" cy="523220"/>
          </a:xfrm>
          <a:prstGeom prst="rect">
            <a:avLst/>
          </a:prstGeom>
          <a:noFill/>
        </p:spPr>
        <p:txBody>
          <a:bodyPr wrap="square" rtlCol="0">
            <a:spAutoFit/>
          </a:bodyPr>
          <a:lstStyle/>
          <a:p>
            <a:r>
              <a:rPr lang="es-ES" sz="2800" b="1" dirty="0" smtClean="0">
                <a:solidFill>
                  <a:srgbClr val="008000"/>
                </a:solidFill>
                <a:latin typeface="Helvetica" panose="020B0604020202030204" pitchFamily="34" charset="0"/>
              </a:rPr>
              <a:t>CRECIMIENTO URBANO – 1985 -1990</a:t>
            </a:r>
            <a:endParaRPr lang="es-ES" sz="2800" b="1" dirty="0">
              <a:solidFill>
                <a:srgbClr val="008000"/>
              </a:solidFill>
              <a:latin typeface="Helvetica" panose="020B0604020202030204" pitchFamily="34" charset="0"/>
            </a:endParaRPr>
          </a:p>
        </p:txBody>
      </p:sp>
      <p:pic>
        <p:nvPicPr>
          <p:cNvPr id="8" name="Picture 2" descr="D:\Documents\Desktop\JUAN RAMOS 2012 II\JUANCARLOS_LIBRO ESPAÑA\LINEA TIEMPO\asentamientos marginales 2002.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0538" y="1052736"/>
            <a:ext cx="4219244" cy="54601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Documents\Desktop\JUAN RAMOS 2012 II\JUANCARLOS_LIBRO ESPAÑA\LINEA TIEMPO\CRECIMIENTO URABAN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52736"/>
            <a:ext cx="4161850" cy="5385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560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dirty="0"/>
              <a:t>Necesidades básicas insatisfechas 2005 en Colombia, según DNP- 2005.</a:t>
            </a:r>
          </a:p>
        </p:txBody>
      </p:sp>
      <p:pic>
        <p:nvPicPr>
          <p:cNvPr id="5" name="Imagen 4"/>
          <p:cNvPicPr>
            <a:picLocks noChangeAspect="1"/>
          </p:cNvPicPr>
          <p:nvPr/>
        </p:nvPicPr>
        <p:blipFill>
          <a:blip r:embed="rId2"/>
          <a:stretch>
            <a:fillRect/>
          </a:stretch>
        </p:blipFill>
        <p:spPr>
          <a:xfrm>
            <a:off x="683568" y="1620239"/>
            <a:ext cx="6709148" cy="4185025"/>
          </a:xfrm>
          <a:prstGeom prst="rect">
            <a:avLst/>
          </a:prstGeom>
        </p:spPr>
      </p:pic>
      <p:sp>
        <p:nvSpPr>
          <p:cNvPr id="6" name="Marcador de contenido 5"/>
          <p:cNvSpPr>
            <a:spLocks noGrp="1"/>
          </p:cNvSpPr>
          <p:nvPr>
            <p:ph idx="1"/>
          </p:nvPr>
        </p:nvSpPr>
        <p:spPr>
          <a:xfrm>
            <a:off x="1259632" y="1425576"/>
            <a:ext cx="7128792" cy="3888431"/>
          </a:xfrm>
        </p:spPr>
        <p:txBody>
          <a:bodyPr/>
          <a:lstStyle/>
          <a:p>
            <a:endParaRPr lang="es-CO" dirty="0"/>
          </a:p>
        </p:txBody>
      </p:sp>
    </p:spTree>
    <p:extLst>
      <p:ext uri="{BB962C8B-B14F-4D97-AF65-F5344CB8AC3E}">
        <p14:creationId xmlns:p14="http://schemas.microsoft.com/office/powerpoint/2010/main" val="671335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dirty="0"/>
              <a:t>.Necesidades Básicas Insatisfechas (NBI) para el 2005 en el departamento de Córdoba, según DNP 2005. </a:t>
            </a:r>
          </a:p>
        </p:txBody>
      </p:sp>
      <p:pic>
        <p:nvPicPr>
          <p:cNvPr id="4" name="Marcador de contenido 3"/>
          <p:cNvPicPr>
            <a:picLocks noGrp="1" noChangeAspect="1"/>
          </p:cNvPicPr>
          <p:nvPr>
            <p:ph idx="1"/>
          </p:nvPr>
        </p:nvPicPr>
        <p:blipFill>
          <a:blip r:embed="rId2"/>
          <a:stretch>
            <a:fillRect/>
          </a:stretch>
        </p:blipFill>
        <p:spPr>
          <a:xfrm>
            <a:off x="1043608" y="2060848"/>
            <a:ext cx="6678741" cy="4032448"/>
          </a:xfrm>
          <a:prstGeom prst="rect">
            <a:avLst/>
          </a:prstGeom>
        </p:spPr>
      </p:pic>
    </p:spTree>
    <p:extLst>
      <p:ext uri="{BB962C8B-B14F-4D97-AF65-F5344CB8AC3E}">
        <p14:creationId xmlns:p14="http://schemas.microsoft.com/office/powerpoint/2010/main" val="1444694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0" name="CuadroTexto 9">
            <a:extLst>
              <a:ext uri="{FF2B5EF4-FFF2-40B4-BE49-F238E27FC236}">
                <a16:creationId xmlns="" xmlns:a16="http://schemas.microsoft.com/office/drawing/2014/main" id="{5FB7AF60-F41F-41B4-9636-D659C433F8B3}"/>
              </a:ext>
            </a:extLst>
          </p:cNvPr>
          <p:cNvSpPr txBox="1"/>
          <p:nvPr/>
        </p:nvSpPr>
        <p:spPr>
          <a:xfrm>
            <a:off x="1207894" y="393475"/>
            <a:ext cx="6912768" cy="523220"/>
          </a:xfrm>
          <a:prstGeom prst="rect">
            <a:avLst/>
          </a:prstGeom>
          <a:noFill/>
        </p:spPr>
        <p:txBody>
          <a:bodyPr wrap="square" rtlCol="0">
            <a:spAutoFit/>
          </a:bodyPr>
          <a:lstStyle/>
          <a:p>
            <a:r>
              <a:rPr lang="es-ES" sz="2800" b="1" dirty="0" smtClean="0">
                <a:solidFill>
                  <a:srgbClr val="008000"/>
                </a:solidFill>
                <a:latin typeface="Helvetica" panose="020B0604020202030204" pitchFamily="34" charset="0"/>
              </a:rPr>
              <a:t>MODELO CIUDAD SOSTENIBLE</a:t>
            </a:r>
            <a:endParaRPr lang="es-ES" sz="2800" b="1" dirty="0">
              <a:solidFill>
                <a:srgbClr val="008000"/>
              </a:solidFill>
              <a:latin typeface="Helvetica" panose="020B0604020202030204" pitchFamily="34" charset="0"/>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1520" y="916695"/>
            <a:ext cx="3528392" cy="2583582"/>
          </a:xfrm>
          <a:prstGeom prst="rect">
            <a:avLst/>
          </a:prstGeom>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3861049"/>
            <a:ext cx="3600400" cy="2384680"/>
          </a:xfrm>
          <a:prstGeom prst="rect">
            <a:avLst/>
          </a:prstGeom>
        </p:spPr>
      </p:pic>
      <p:graphicFrame>
        <p:nvGraphicFramePr>
          <p:cNvPr id="12" name="2 Diagrama"/>
          <p:cNvGraphicFramePr/>
          <p:nvPr>
            <p:extLst>
              <p:ext uri="{D42A27DB-BD31-4B8C-83A1-F6EECF244321}">
                <p14:modId xmlns:p14="http://schemas.microsoft.com/office/powerpoint/2010/main" val="2504369728"/>
              </p:ext>
            </p:extLst>
          </p:nvPr>
        </p:nvGraphicFramePr>
        <p:xfrm>
          <a:off x="3858101" y="857587"/>
          <a:ext cx="4248472" cy="52853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46042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0" name="CuadroTexto 9">
            <a:extLst>
              <a:ext uri="{FF2B5EF4-FFF2-40B4-BE49-F238E27FC236}">
                <a16:creationId xmlns="" xmlns:a16="http://schemas.microsoft.com/office/drawing/2014/main" id="{5FB7AF60-F41F-41B4-9636-D659C433F8B3}"/>
              </a:ext>
            </a:extLst>
          </p:cNvPr>
          <p:cNvSpPr txBox="1"/>
          <p:nvPr/>
        </p:nvSpPr>
        <p:spPr>
          <a:xfrm>
            <a:off x="1207894" y="393475"/>
            <a:ext cx="6912768" cy="523220"/>
          </a:xfrm>
          <a:prstGeom prst="rect">
            <a:avLst/>
          </a:prstGeom>
          <a:noFill/>
        </p:spPr>
        <p:txBody>
          <a:bodyPr wrap="square" rtlCol="0">
            <a:spAutoFit/>
          </a:bodyPr>
          <a:lstStyle/>
          <a:p>
            <a:r>
              <a:rPr lang="es-ES" sz="2800" b="1" dirty="0" smtClean="0">
                <a:solidFill>
                  <a:srgbClr val="008000"/>
                </a:solidFill>
                <a:latin typeface="Helvetica" panose="020B0604020202030204" pitchFamily="34" charset="0"/>
              </a:rPr>
              <a:t>MODELO CIUDAD SOSTENIBLE</a:t>
            </a:r>
            <a:endParaRPr lang="es-ES" sz="2800" b="1" dirty="0">
              <a:solidFill>
                <a:srgbClr val="008000"/>
              </a:solidFill>
              <a:latin typeface="Helvetica" panose="020B0604020202030204" pitchFamily="34" charset="0"/>
            </a:endParaRPr>
          </a:p>
        </p:txBody>
      </p:sp>
      <p:graphicFrame>
        <p:nvGraphicFramePr>
          <p:cNvPr id="12" name="2 Diagrama"/>
          <p:cNvGraphicFramePr/>
          <p:nvPr>
            <p:extLst>
              <p:ext uri="{D42A27DB-BD31-4B8C-83A1-F6EECF244321}">
                <p14:modId xmlns:p14="http://schemas.microsoft.com/office/powerpoint/2010/main" val="1150467711"/>
              </p:ext>
            </p:extLst>
          </p:nvPr>
        </p:nvGraphicFramePr>
        <p:xfrm>
          <a:off x="3858101" y="857587"/>
          <a:ext cx="4248472" cy="5285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1124744"/>
            <a:ext cx="3402893" cy="2032883"/>
          </a:xfrm>
          <a:prstGeom prst="rect">
            <a:avLst/>
          </a:prstGeom>
        </p:spPr>
      </p:pic>
      <p:pic>
        <p:nvPicPr>
          <p:cNvPr id="5" name="Imagen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9798" y="3501008"/>
            <a:ext cx="3286050" cy="2232248"/>
          </a:xfrm>
          <a:prstGeom prst="rect">
            <a:avLst/>
          </a:prstGeom>
        </p:spPr>
      </p:pic>
    </p:spTree>
    <p:extLst>
      <p:ext uri="{BB962C8B-B14F-4D97-AF65-F5344CB8AC3E}">
        <p14:creationId xmlns:p14="http://schemas.microsoft.com/office/powerpoint/2010/main" val="1428630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84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p:cNvSpPr/>
          <p:nvPr/>
        </p:nvSpPr>
        <p:spPr>
          <a:xfrm>
            <a:off x="611560" y="233032"/>
            <a:ext cx="8782224" cy="1728192"/>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sz="3500" b="1" dirty="0">
              <a:solidFill>
                <a:srgbClr val="008000"/>
              </a:solidFill>
              <a:latin typeface="Helvetica" panose="020B0604020202020204" pitchFamily="34" charset="0"/>
              <a:cs typeface="Helvetica" panose="020B0604020202020204" pitchFamily="34" charset="0"/>
            </a:endParaRPr>
          </a:p>
          <a:p>
            <a:pPr algn="ctr"/>
            <a:r>
              <a:rPr lang="es-CO" sz="2800" b="1" dirty="0" smtClean="0">
                <a:solidFill>
                  <a:schemeClr val="tx1"/>
                </a:solidFill>
                <a:latin typeface="Helvetica" panose="020B0604020202020204" pitchFamily="34" charset="0"/>
                <a:cs typeface="Helvetica" panose="020B0604020202020204" pitchFamily="34" charset="0"/>
              </a:rPr>
              <a:t>XIII SEMINARIO INTERNACIONAL DE INVESTIGACIÓN URBANA Y REGIONAL </a:t>
            </a:r>
          </a:p>
          <a:p>
            <a:pPr algn="ctr"/>
            <a:endParaRPr lang="es-CO" sz="2800" b="1" dirty="0" smtClean="0">
              <a:solidFill>
                <a:schemeClr val="tx1"/>
              </a:solidFill>
              <a:latin typeface="Helvetica" panose="020B0604020202020204" pitchFamily="34" charset="0"/>
              <a:cs typeface="Helvetica" panose="020B0604020202020204" pitchFamily="34" charset="0"/>
            </a:endParaRPr>
          </a:p>
          <a:p>
            <a:pPr algn="ctr"/>
            <a:r>
              <a:rPr lang="es-CO" b="1" dirty="0" smtClean="0">
                <a:solidFill>
                  <a:schemeClr val="tx1"/>
                </a:solidFill>
                <a:latin typeface="Helvetica" panose="020B0604020202020204" pitchFamily="34" charset="0"/>
                <a:cs typeface="Helvetica" panose="020B0604020202020204" pitchFamily="34" charset="0"/>
              </a:rPr>
              <a:t>Mesa </a:t>
            </a:r>
            <a:r>
              <a:rPr lang="es-CO" b="1" dirty="0">
                <a:solidFill>
                  <a:schemeClr val="tx1"/>
                </a:solidFill>
                <a:latin typeface="Helvetica" panose="020B0604020202020204" pitchFamily="34" charset="0"/>
                <a:cs typeface="Helvetica" panose="020B0604020202020204" pitchFamily="34" charset="0"/>
              </a:rPr>
              <a:t>temática No. 11: Procesos territoriales y socio-espaciales </a:t>
            </a:r>
            <a:endParaRPr lang="es-CO" b="1" dirty="0" smtClean="0">
              <a:solidFill>
                <a:schemeClr val="tx1"/>
              </a:solidFill>
              <a:latin typeface="Helvetica" panose="020B0604020202020204" pitchFamily="34" charset="0"/>
              <a:cs typeface="Helvetica" panose="020B0604020202020204" pitchFamily="34" charset="0"/>
            </a:endParaRPr>
          </a:p>
          <a:p>
            <a:pPr algn="ctr"/>
            <a:endParaRPr lang="es-CO" sz="2000" b="1" dirty="0">
              <a:solidFill>
                <a:srgbClr val="FF0000"/>
              </a:solidFill>
              <a:latin typeface="Helvetica" panose="020B0604020202020204" pitchFamily="34" charset="0"/>
              <a:cs typeface="Helvetica" panose="020B0604020202020204" pitchFamily="34" charset="0"/>
            </a:endParaRPr>
          </a:p>
          <a:p>
            <a:pPr algn="ctr"/>
            <a:endParaRPr lang="es-CO" sz="2000" b="1" dirty="0">
              <a:solidFill>
                <a:srgbClr val="003300"/>
              </a:solidFill>
              <a:latin typeface="Helvetica" panose="020B0604020202020204" pitchFamily="34" charset="0"/>
              <a:cs typeface="Helvetica" panose="020B0604020202020204" pitchFamily="34" charset="0"/>
            </a:endParaRPr>
          </a:p>
        </p:txBody>
      </p:sp>
      <p:sp>
        <p:nvSpPr>
          <p:cNvPr id="9" name="Rectángulo redondeado 8"/>
          <p:cNvSpPr/>
          <p:nvPr/>
        </p:nvSpPr>
        <p:spPr>
          <a:xfrm>
            <a:off x="179512" y="3861048"/>
            <a:ext cx="8782224" cy="1728192"/>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sz="3500" b="1" dirty="0">
              <a:solidFill>
                <a:srgbClr val="008000"/>
              </a:solidFill>
              <a:latin typeface="Helvetica" panose="020B0604020202020204" pitchFamily="34" charset="0"/>
              <a:cs typeface="Helvetica" panose="020B0604020202020204" pitchFamily="34" charset="0"/>
            </a:endParaRPr>
          </a:p>
          <a:p>
            <a:pPr algn="ctr"/>
            <a:endParaRPr lang="es-CO" sz="2000" b="1" dirty="0">
              <a:solidFill>
                <a:srgbClr val="FF0000"/>
              </a:solidFill>
              <a:latin typeface="Helvetica" panose="020B0604020202020204" pitchFamily="34" charset="0"/>
              <a:cs typeface="Helvetica" panose="020B0604020202020204" pitchFamily="34" charset="0"/>
            </a:endParaRPr>
          </a:p>
          <a:p>
            <a:pPr algn="ctr"/>
            <a:endParaRPr lang="es-CO" sz="2000" b="1" dirty="0">
              <a:solidFill>
                <a:srgbClr val="003300"/>
              </a:solidFill>
              <a:latin typeface="Helvetica" panose="020B0604020202020204" pitchFamily="34" charset="0"/>
              <a:cs typeface="Helvetica" panose="020B0604020202020204" pitchFamily="34" charset="0"/>
            </a:endParaRPr>
          </a:p>
        </p:txBody>
      </p:sp>
      <p:sp>
        <p:nvSpPr>
          <p:cNvPr id="10" name="Rectángulo redondeado 9"/>
          <p:cNvSpPr/>
          <p:nvPr/>
        </p:nvSpPr>
        <p:spPr>
          <a:xfrm>
            <a:off x="22595" y="4221088"/>
            <a:ext cx="8782224" cy="2016224"/>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sz="3500" b="1" dirty="0">
              <a:solidFill>
                <a:srgbClr val="008000"/>
              </a:solidFill>
              <a:latin typeface="Helvetica" panose="020B0604020202020204" pitchFamily="34" charset="0"/>
              <a:cs typeface="Helvetica" panose="020B0604020202020204" pitchFamily="34" charset="0"/>
            </a:endParaRPr>
          </a:p>
          <a:p>
            <a:pPr algn="ctr"/>
            <a:r>
              <a:rPr lang="es-CO" sz="2400" b="1" dirty="0" smtClean="0">
                <a:solidFill>
                  <a:schemeClr val="tx1"/>
                </a:solidFill>
                <a:latin typeface="Helvetica" panose="020B0604020202020204" pitchFamily="34" charset="0"/>
                <a:cs typeface="Helvetica" panose="020B0604020202020204" pitchFamily="34" charset="0"/>
              </a:rPr>
              <a:t>JUAN CARLOS RAMOS BELLO</a:t>
            </a:r>
          </a:p>
          <a:p>
            <a:pPr algn="ctr"/>
            <a:endParaRPr lang="es-CO" sz="2400" b="1" dirty="0" smtClean="0">
              <a:solidFill>
                <a:schemeClr val="tx1"/>
              </a:solidFill>
              <a:latin typeface="Helvetica" panose="020B0604020202020204" pitchFamily="34" charset="0"/>
              <a:cs typeface="Helvetica" panose="020B0604020202020204" pitchFamily="34" charset="0"/>
            </a:endParaRPr>
          </a:p>
          <a:p>
            <a:pPr algn="ctr"/>
            <a:endParaRPr lang="es-CO" sz="2400" b="1" dirty="0" smtClean="0">
              <a:solidFill>
                <a:srgbClr val="003300"/>
              </a:solidFill>
              <a:latin typeface="Helvetica" panose="020B0604020202020204" pitchFamily="34" charset="0"/>
              <a:cs typeface="Helvetica" panose="020B0604020202020204" pitchFamily="34" charset="0"/>
            </a:endParaRPr>
          </a:p>
          <a:p>
            <a:pPr algn="ctr"/>
            <a:r>
              <a:rPr lang="es-CO" sz="2400" b="1" dirty="0" smtClean="0">
                <a:solidFill>
                  <a:srgbClr val="003300"/>
                </a:solidFill>
                <a:latin typeface="Helvetica" panose="020B0604020202020204" pitchFamily="34" charset="0"/>
                <a:cs typeface="Helvetica" panose="020B0604020202020204" pitchFamily="34" charset="0"/>
              </a:rPr>
              <a:t>Septiembre </a:t>
            </a:r>
            <a:r>
              <a:rPr lang="es-CO" sz="2400" b="1" dirty="0" smtClean="0">
                <a:solidFill>
                  <a:srgbClr val="003300"/>
                </a:solidFill>
                <a:latin typeface="Helvetica" panose="020B0604020202020204" pitchFamily="34" charset="0"/>
                <a:cs typeface="Helvetica" panose="020B0604020202020204" pitchFamily="34" charset="0"/>
              </a:rPr>
              <a:t>26-28  </a:t>
            </a:r>
            <a:r>
              <a:rPr lang="es-CO" sz="2400" b="1" dirty="0" smtClean="0">
                <a:solidFill>
                  <a:srgbClr val="003300"/>
                </a:solidFill>
                <a:latin typeface="Helvetica" panose="020B0604020202020204" pitchFamily="34" charset="0"/>
                <a:cs typeface="Helvetica" panose="020B0604020202020204" pitchFamily="34" charset="0"/>
              </a:rPr>
              <a:t>del 2018</a:t>
            </a:r>
            <a:endParaRPr lang="es-CO" sz="2400" b="1" dirty="0">
              <a:solidFill>
                <a:srgbClr val="003300"/>
              </a:solidFill>
              <a:latin typeface="Helvetica" panose="020B0604020202020204" pitchFamily="34" charset="0"/>
              <a:cs typeface="Helvetica" panose="020B0604020202020204" pitchFamily="34" charset="0"/>
            </a:endParaRPr>
          </a:p>
        </p:txBody>
      </p:sp>
      <p:sp>
        <p:nvSpPr>
          <p:cNvPr id="11" name="Rectángulo redondeado 10"/>
          <p:cNvSpPr/>
          <p:nvPr/>
        </p:nvSpPr>
        <p:spPr>
          <a:xfrm>
            <a:off x="25597" y="2492896"/>
            <a:ext cx="8936139" cy="1728192"/>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sz="3500" b="1" dirty="0">
              <a:solidFill>
                <a:srgbClr val="008000"/>
              </a:solidFill>
              <a:latin typeface="Helvetica" panose="020B0604020202020204" pitchFamily="34" charset="0"/>
              <a:cs typeface="Helvetica" panose="020B0604020202020204" pitchFamily="34" charset="0"/>
            </a:endParaRPr>
          </a:p>
          <a:p>
            <a:pPr algn="ctr"/>
            <a:r>
              <a:rPr lang="es-CO" sz="3200" b="1" dirty="0">
                <a:solidFill>
                  <a:srgbClr val="00B050"/>
                </a:solidFill>
                <a:latin typeface="Helvetica" panose="020B0604020202020204" pitchFamily="34" charset="0"/>
                <a:cs typeface="Helvetica" panose="020B0604020202020204" pitchFamily="34" charset="0"/>
              </a:rPr>
              <a:t>Montería de la marginalidad urbana a un modelo de desarrollo sostenible en el Caribe colombiano</a:t>
            </a:r>
            <a:endParaRPr lang="es-CO" sz="3200" b="1" dirty="0" smtClean="0">
              <a:solidFill>
                <a:srgbClr val="00B050"/>
              </a:solidFill>
              <a:latin typeface="Helvetica" panose="020B0604020202020204" pitchFamily="34" charset="0"/>
              <a:cs typeface="Helvetica" panose="020B0604020202020204" pitchFamily="34" charset="0"/>
            </a:endParaRPr>
          </a:p>
          <a:p>
            <a:pPr algn="ctr"/>
            <a:endParaRPr lang="es-CO" sz="2000" b="1" dirty="0">
              <a:solidFill>
                <a:schemeClr val="tx1"/>
              </a:solidFill>
              <a:latin typeface="Helvetica" panose="020B0604020202020204" pitchFamily="34" charset="0"/>
              <a:cs typeface="Helvetica" panose="020B0604020202020204" pitchFamily="34" charset="0"/>
            </a:endParaRPr>
          </a:p>
          <a:p>
            <a:pPr algn="ctr"/>
            <a:endParaRPr lang="es-CO" sz="2000" b="1"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132144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5FB7AF60-F41F-41B4-9636-D659C433F8B3}"/>
              </a:ext>
            </a:extLst>
          </p:cNvPr>
          <p:cNvSpPr txBox="1"/>
          <p:nvPr/>
        </p:nvSpPr>
        <p:spPr>
          <a:xfrm>
            <a:off x="2555776" y="764704"/>
            <a:ext cx="3096344" cy="477054"/>
          </a:xfrm>
          <a:prstGeom prst="round1Rect">
            <a:avLst/>
          </a:prstGeom>
          <a:solidFill>
            <a:srgbClr val="008000"/>
          </a:solidFill>
        </p:spPr>
        <p:txBody>
          <a:bodyPr wrap="square" rtlCol="0">
            <a:spAutoFit/>
          </a:bodyPr>
          <a:lstStyle/>
          <a:p>
            <a:r>
              <a:rPr lang="es-ES" sz="2500" b="1" dirty="0" smtClean="0">
                <a:solidFill>
                  <a:schemeClr val="bg1"/>
                </a:solidFill>
                <a:latin typeface="Helvetica" panose="020B0604020202030204" pitchFamily="34" charset="0"/>
              </a:rPr>
              <a:t>  PRESENTACIÓN</a:t>
            </a:r>
            <a:endParaRPr lang="es-ES" sz="2500" b="1" dirty="0">
              <a:solidFill>
                <a:schemeClr val="bg1"/>
              </a:solidFill>
              <a:latin typeface="Helvetica" panose="020B0604020202030204" pitchFamily="34" charset="0"/>
            </a:endParaRPr>
          </a:p>
        </p:txBody>
      </p:sp>
      <p:sp>
        <p:nvSpPr>
          <p:cNvPr id="7" name="6 Rectángulo"/>
          <p:cNvSpPr/>
          <p:nvPr/>
        </p:nvSpPr>
        <p:spPr>
          <a:xfrm>
            <a:off x="395536" y="1844824"/>
            <a:ext cx="8208912" cy="4401205"/>
          </a:xfrm>
          <a:prstGeom prst="rect">
            <a:avLst/>
          </a:prstGeom>
        </p:spPr>
        <p:txBody>
          <a:bodyPr wrap="square">
            <a:spAutoFit/>
          </a:bodyPr>
          <a:lstStyle/>
          <a:p>
            <a:pPr marL="342900" indent="-342900" algn="just">
              <a:buClr>
                <a:srgbClr val="FF3300"/>
              </a:buClr>
              <a:buFont typeface="Arial" panose="020B0604020202020204" pitchFamily="34" charset="0"/>
              <a:buChar char="•"/>
            </a:pPr>
            <a:r>
              <a:rPr lang="es-CO" sz="2000" dirty="0" smtClean="0">
                <a:latin typeface="Helvetica" panose="020B0604020202020204" pitchFamily="34" charset="0"/>
                <a:cs typeface="Helvetica" panose="020B0604020202020204" pitchFamily="34" charset="0"/>
              </a:rPr>
              <a:t>La </a:t>
            </a:r>
            <a:r>
              <a:rPr lang="es-CO" sz="2000" dirty="0">
                <a:latin typeface="Helvetica" panose="020B0604020202020204" pitchFamily="34" charset="0"/>
                <a:cs typeface="Helvetica" panose="020B0604020202020204" pitchFamily="34" charset="0"/>
              </a:rPr>
              <a:t>pobreza  en el Caribe colombiano tiene expresiones muy diversas y está marcada esencialmente </a:t>
            </a:r>
            <a:r>
              <a:rPr lang="es-CO" sz="2000" dirty="0" smtClean="0">
                <a:latin typeface="Helvetica" panose="020B0604020202020204" pitchFamily="34" charset="0"/>
                <a:cs typeface="Helvetica" panose="020B0604020202020204" pitchFamily="34" charset="0"/>
              </a:rPr>
              <a:t>por la marginalidad </a:t>
            </a:r>
            <a:r>
              <a:rPr lang="es-CO" sz="2000" dirty="0">
                <a:latin typeface="Helvetica" panose="020B0604020202020204" pitchFamily="34" charset="0"/>
                <a:cs typeface="Helvetica" panose="020B0604020202020204" pitchFamily="34" charset="0"/>
              </a:rPr>
              <a:t>urbana, y alimentada por dinámicas generadas sobre el </a:t>
            </a:r>
            <a:r>
              <a:rPr lang="es-CO" sz="2000" dirty="0" smtClean="0">
                <a:latin typeface="Helvetica" panose="020B0604020202020204" pitchFamily="34" charset="0"/>
                <a:cs typeface="Helvetica" panose="020B0604020202020204" pitchFamily="34" charset="0"/>
              </a:rPr>
              <a:t>territorio. </a:t>
            </a:r>
          </a:p>
          <a:p>
            <a:pPr marL="342900" indent="-342900" algn="just">
              <a:buClr>
                <a:srgbClr val="FF3300"/>
              </a:buClr>
              <a:buFont typeface="Arial" panose="020B0604020202020204" pitchFamily="34" charset="0"/>
              <a:buChar char="•"/>
            </a:pPr>
            <a:endParaRPr lang="es-CO" sz="2000" dirty="0" smtClean="0">
              <a:latin typeface="Helvetica" panose="020B0604020202020204" pitchFamily="34" charset="0"/>
              <a:cs typeface="Helvetica" panose="020B0604020202020204" pitchFamily="34" charset="0"/>
            </a:endParaRPr>
          </a:p>
          <a:p>
            <a:pPr marL="342900" indent="-342900" algn="just">
              <a:buClr>
                <a:srgbClr val="FF3300"/>
              </a:buClr>
              <a:buFont typeface="Arial" panose="020B0604020202020204" pitchFamily="34" charset="0"/>
              <a:buChar char="•"/>
            </a:pPr>
            <a:r>
              <a:rPr lang="es-CO" sz="2000" dirty="0" smtClean="0">
                <a:latin typeface="Helvetica" panose="020B0604020202020204" pitchFamily="34" charset="0"/>
                <a:cs typeface="Helvetica" panose="020B0604020202020204" pitchFamily="34" charset="0"/>
              </a:rPr>
              <a:t>El trabajo se centra en analizar el desarrollo </a:t>
            </a:r>
            <a:r>
              <a:rPr lang="es-CO" sz="2000" dirty="0">
                <a:latin typeface="Helvetica" panose="020B0604020202020204" pitchFamily="34" charset="0"/>
                <a:cs typeface="Helvetica" panose="020B0604020202020204" pitchFamily="34" charset="0"/>
              </a:rPr>
              <a:t>urbano de una ciudad caracterizada por la presencia de desigualdades sociales y espaciales de una capital provincial intermedia, como </a:t>
            </a:r>
            <a:r>
              <a:rPr lang="es-CO" sz="2000" dirty="0" smtClean="0">
                <a:latin typeface="Helvetica" panose="020B0604020202020204" pitchFamily="34" charset="0"/>
                <a:cs typeface="Helvetica" panose="020B0604020202020204" pitchFamily="34" charset="0"/>
              </a:rPr>
              <a:t>lo es, Montería </a:t>
            </a:r>
            <a:r>
              <a:rPr lang="es-CO" sz="2000" dirty="0">
                <a:latin typeface="Helvetica" panose="020B0604020202020204" pitchFamily="34" charset="0"/>
                <a:cs typeface="Helvetica" panose="020B0604020202020204" pitchFamily="34" charset="0"/>
              </a:rPr>
              <a:t>en el noroeste de Colombia.</a:t>
            </a:r>
            <a:endParaRPr lang="es-CO" sz="2000" dirty="0" smtClean="0">
              <a:latin typeface="Helvetica" panose="020B0604020202020204" pitchFamily="34" charset="0"/>
              <a:cs typeface="Helvetica" panose="020B0604020202020204" pitchFamily="34" charset="0"/>
            </a:endParaRPr>
          </a:p>
          <a:p>
            <a:pPr marL="342900" indent="-342900" algn="just">
              <a:buClr>
                <a:srgbClr val="FF3300"/>
              </a:buClr>
              <a:buFont typeface="Arial" panose="020B0604020202020204" pitchFamily="34" charset="0"/>
              <a:buChar char="•"/>
            </a:pPr>
            <a:endParaRPr lang="es-CO" sz="2000" dirty="0">
              <a:latin typeface="Helvetica" panose="020B0604020202020204" pitchFamily="34" charset="0"/>
              <a:cs typeface="Helvetica" panose="020B0604020202020204" pitchFamily="34" charset="0"/>
            </a:endParaRPr>
          </a:p>
          <a:p>
            <a:pPr marL="342900" indent="-342900" algn="just">
              <a:buClr>
                <a:srgbClr val="FF3300"/>
              </a:buClr>
              <a:buFont typeface="Arial" panose="020B0604020202020204" pitchFamily="34" charset="0"/>
              <a:buChar char="•"/>
            </a:pPr>
            <a:r>
              <a:rPr lang="es-CO" sz="2000" dirty="0" smtClean="0">
                <a:latin typeface="Helvetica" panose="020B0604020202020204" pitchFamily="34" charset="0"/>
                <a:cs typeface="Helvetica" panose="020B0604020202020204" pitchFamily="34" charset="0"/>
              </a:rPr>
              <a:t>Marginalidad  </a:t>
            </a:r>
            <a:r>
              <a:rPr lang="es-CO" sz="2000" dirty="0">
                <a:latin typeface="Helvetica" panose="020B0604020202020204" pitchFamily="34" charset="0"/>
                <a:cs typeface="Helvetica" panose="020B0604020202020204" pitchFamily="34" charset="0"/>
              </a:rPr>
              <a:t>y pobreza urbana en Montería, </a:t>
            </a:r>
            <a:r>
              <a:rPr lang="es-CO" sz="2000" dirty="0" smtClean="0">
                <a:latin typeface="Helvetica" panose="020B0604020202020204" pitchFamily="34" charset="0"/>
                <a:cs typeface="Helvetica" panose="020B0604020202020204" pitchFamily="34" charset="0"/>
              </a:rPr>
              <a:t>como </a:t>
            </a:r>
            <a:r>
              <a:rPr lang="es-CO" sz="2000" dirty="0" smtClean="0">
                <a:latin typeface="Helvetica" panose="020B0604020202020204" pitchFamily="34" charset="0"/>
                <a:cs typeface="Helvetica" panose="020B0604020202020204" pitchFamily="34" charset="0"/>
              </a:rPr>
              <a:t>un </a:t>
            </a:r>
            <a:r>
              <a:rPr lang="es-CO" sz="2000" dirty="0">
                <a:latin typeface="Helvetica" panose="020B0604020202020204" pitchFamily="34" charset="0"/>
                <a:cs typeface="Helvetica" panose="020B0604020202020204" pitchFamily="34" charset="0"/>
              </a:rPr>
              <a:t>hecho de orden </a:t>
            </a:r>
            <a:r>
              <a:rPr lang="es-CO" sz="2000" dirty="0" smtClean="0">
                <a:latin typeface="Helvetica" panose="020B0604020202020204" pitchFamily="34" charset="0"/>
                <a:cs typeface="Helvetica" panose="020B0604020202020204" pitchFamily="34" charset="0"/>
              </a:rPr>
              <a:t>geo-histórico, marcado por el desplazamiento, transformando </a:t>
            </a:r>
            <a:r>
              <a:rPr lang="es-CO" sz="2000" dirty="0" smtClean="0">
                <a:latin typeface="Helvetica" panose="020B0604020202020204" pitchFamily="34" charset="0"/>
                <a:cs typeface="Helvetica" panose="020B0604020202020204" pitchFamily="34" charset="0"/>
              </a:rPr>
              <a:t>y concentrado población desplazada </a:t>
            </a:r>
            <a:r>
              <a:rPr lang="es-CO" sz="2000" dirty="0">
                <a:latin typeface="Helvetica" panose="020B0604020202020204" pitchFamily="34" charset="0"/>
                <a:cs typeface="Helvetica" panose="020B0604020202020204" pitchFamily="34" charset="0"/>
              </a:rPr>
              <a:t>de una región formada por Córdoba, Sucre y Urabá antioqueño (Planeación Municipal de Montería </a:t>
            </a:r>
            <a:r>
              <a:rPr lang="es-CO" sz="2000" dirty="0" smtClean="0">
                <a:latin typeface="Helvetica" panose="020B0604020202020204" pitchFamily="34" charset="0"/>
                <a:cs typeface="Helvetica" panose="020B0604020202020204" pitchFamily="34" charset="0"/>
              </a:rPr>
              <a:t>2005).</a:t>
            </a:r>
            <a:endParaRPr lang="es-CO" sz="2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30956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5FB7AF60-F41F-41B4-9636-D659C433F8B3}"/>
              </a:ext>
            </a:extLst>
          </p:cNvPr>
          <p:cNvSpPr txBox="1"/>
          <p:nvPr/>
        </p:nvSpPr>
        <p:spPr>
          <a:xfrm>
            <a:off x="1043608" y="332656"/>
            <a:ext cx="7488832" cy="864096"/>
          </a:xfrm>
          <a:prstGeom prst="rect">
            <a:avLst/>
          </a:prstGeom>
          <a:noFill/>
        </p:spPr>
        <p:txBody>
          <a:bodyPr wrap="square" rtlCol="0">
            <a:spAutoFit/>
          </a:bodyPr>
          <a:lstStyle/>
          <a:p>
            <a:pPr algn="ctr"/>
            <a:r>
              <a:rPr lang="es-ES" sz="2500" b="1" dirty="0" smtClean="0">
                <a:solidFill>
                  <a:srgbClr val="008000"/>
                </a:solidFill>
                <a:latin typeface="Helvetica" panose="020B0604020202030204" pitchFamily="34" charset="0"/>
              </a:rPr>
              <a:t>HECHOS QUE MARCAN EL DESARROLLO URBANO EN MONTERÍA</a:t>
            </a:r>
            <a:endParaRPr lang="es-ES" sz="2500" b="1" dirty="0">
              <a:solidFill>
                <a:srgbClr val="008000"/>
              </a:solidFill>
              <a:latin typeface="Helvetica" panose="020B0604020202030204" pitchFamily="34" charset="0"/>
            </a:endParaRPr>
          </a:p>
        </p:txBody>
      </p:sp>
      <p:graphicFrame>
        <p:nvGraphicFramePr>
          <p:cNvPr id="3" name="2 Diagrama"/>
          <p:cNvGraphicFramePr/>
          <p:nvPr>
            <p:extLst>
              <p:ext uri="{D42A27DB-BD31-4B8C-83A1-F6EECF244321}">
                <p14:modId xmlns:p14="http://schemas.microsoft.com/office/powerpoint/2010/main" val="2914564920"/>
              </p:ext>
            </p:extLst>
          </p:nvPr>
        </p:nvGraphicFramePr>
        <p:xfrm>
          <a:off x="467544" y="1412776"/>
          <a:ext cx="828092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8939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dirty="0"/>
          </a:p>
        </p:txBody>
      </p:sp>
      <p:pic>
        <p:nvPicPr>
          <p:cNvPr id="5" name="Marcador de contenido 4"/>
          <p:cNvPicPr>
            <a:picLocks noGrp="1" noChangeAspect="1"/>
          </p:cNvPicPr>
          <p:nvPr>
            <p:ph idx="1"/>
          </p:nvPr>
        </p:nvPicPr>
        <p:blipFill>
          <a:blip r:embed="rId2"/>
          <a:stretch>
            <a:fillRect/>
          </a:stretch>
        </p:blipFill>
        <p:spPr>
          <a:xfrm>
            <a:off x="24509" y="476672"/>
            <a:ext cx="4097187" cy="4525963"/>
          </a:xfrm>
          <a:prstGeom prst="rect">
            <a:avLst/>
          </a:prstGeom>
        </p:spPr>
      </p:pic>
      <p:pic>
        <p:nvPicPr>
          <p:cNvPr id="4" name="Imagen 3"/>
          <p:cNvPicPr>
            <a:picLocks noChangeAspect="1"/>
          </p:cNvPicPr>
          <p:nvPr/>
        </p:nvPicPr>
        <p:blipFill>
          <a:blip r:embed="rId3"/>
          <a:stretch>
            <a:fillRect/>
          </a:stretch>
        </p:blipFill>
        <p:spPr>
          <a:xfrm>
            <a:off x="4243530" y="274638"/>
            <a:ext cx="4849271" cy="5821373"/>
          </a:xfrm>
          <a:prstGeom prst="rect">
            <a:avLst/>
          </a:prstGeom>
        </p:spPr>
      </p:pic>
    </p:spTree>
    <p:extLst>
      <p:ext uri="{BB962C8B-B14F-4D97-AF65-F5344CB8AC3E}">
        <p14:creationId xmlns:p14="http://schemas.microsoft.com/office/powerpoint/2010/main" val="2727258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Picture 2" descr="D:\Documents\Desktop\JUAN RAMOS 2012 II\JUANCARLOS_LIBRO ESPAÑA\LINEA TIEMPO\Monteria1842.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2080" y="1052736"/>
            <a:ext cx="4651920" cy="542007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052736"/>
            <a:ext cx="4184615" cy="5420074"/>
          </a:xfrm>
          <a:prstGeom prst="rect">
            <a:avLst/>
          </a:prstGeom>
        </p:spPr>
      </p:pic>
      <p:sp>
        <p:nvSpPr>
          <p:cNvPr id="9" name="Título 1"/>
          <p:cNvSpPr txBox="1">
            <a:spLocks/>
          </p:cNvSpPr>
          <p:nvPr/>
        </p:nvSpPr>
        <p:spPr>
          <a:xfrm>
            <a:off x="602313" y="188640"/>
            <a:ext cx="8074144"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2800" dirty="0" smtClean="0"/>
              <a:t>CRECIMIENTO URBANO MONTERÍA (1777 - 1884)</a:t>
            </a:r>
            <a:endParaRPr lang="es-CO" sz="2800" dirty="0"/>
          </a:p>
        </p:txBody>
      </p:sp>
    </p:spTree>
    <p:extLst>
      <p:ext uri="{BB962C8B-B14F-4D97-AF65-F5344CB8AC3E}">
        <p14:creationId xmlns:p14="http://schemas.microsoft.com/office/powerpoint/2010/main" val="3203130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602313" y="188640"/>
            <a:ext cx="8074144"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600" dirty="0" smtClean="0"/>
              <a:t>CRECIMIENTO URBANO MONTERÍA (1946)</a:t>
            </a:r>
            <a:endParaRPr lang="es-CO" sz="3600" dirty="0"/>
          </a:p>
        </p:txBody>
      </p:sp>
      <p:pic>
        <p:nvPicPr>
          <p:cNvPr id="5" name="Picture 3" descr="D:\Documents\Desktop\JUAN RAMOS 2012 II\JUANCARLOS_LIBRO ESPAÑA\LINEA TIEMPO\Monteria 1946.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143" y="896145"/>
            <a:ext cx="4541529" cy="587727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o 6"/>
          <p:cNvGrpSpPr/>
          <p:nvPr/>
        </p:nvGrpSpPr>
        <p:grpSpPr>
          <a:xfrm>
            <a:off x="229098" y="1186488"/>
            <a:ext cx="4176464" cy="5136840"/>
            <a:chOff x="455939" y="2417292"/>
            <a:chExt cx="8442329" cy="923427"/>
          </a:xfrm>
        </p:grpSpPr>
        <p:sp>
          <p:nvSpPr>
            <p:cNvPr id="10" name="Rectángulo redondeado 9"/>
            <p:cNvSpPr/>
            <p:nvPr/>
          </p:nvSpPr>
          <p:spPr>
            <a:xfrm>
              <a:off x="455939" y="2417292"/>
              <a:ext cx="8442329" cy="923427"/>
            </a:xfrm>
            <a:prstGeom prst="roundRect">
              <a:avLst/>
            </a:prstGeom>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11" name="Rectángulo 10"/>
            <p:cNvSpPr/>
            <p:nvPr/>
          </p:nvSpPr>
          <p:spPr>
            <a:xfrm>
              <a:off x="1352621" y="2623543"/>
              <a:ext cx="6124920" cy="5834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9099" tIns="0" rIns="219099" bIns="0" numCol="1" spcCol="1270" anchor="ctr" anchorCtr="0">
              <a:noAutofit/>
            </a:bodyPr>
            <a:lstStyle/>
            <a:p>
              <a:pPr lvl="0" algn="just" defTabSz="711200">
                <a:lnSpc>
                  <a:spcPct val="90000"/>
                </a:lnSpc>
                <a:spcBef>
                  <a:spcPct val="0"/>
                </a:spcBef>
                <a:spcAft>
                  <a:spcPct val="35000"/>
                </a:spcAft>
              </a:pPr>
              <a:endParaRPr lang="es-CO" sz="1600" kern="1200" dirty="0" smtClean="0">
                <a:latin typeface="Helvetica" panose="020B0604020202020204" pitchFamily="34" charset="0"/>
                <a:cs typeface="Helvetica" panose="020B0604020202020204" pitchFamily="34" charset="0"/>
              </a:endParaRPr>
            </a:p>
          </p:txBody>
        </p:sp>
      </p:grpSp>
      <p:sp>
        <p:nvSpPr>
          <p:cNvPr id="12" name="Rectángulo 11"/>
          <p:cNvSpPr/>
          <p:nvPr/>
        </p:nvSpPr>
        <p:spPr>
          <a:xfrm>
            <a:off x="395536" y="1772816"/>
            <a:ext cx="3726617" cy="3528392"/>
          </a:xfrm>
          <a:prstGeom prst="rect">
            <a:avLst/>
          </a:prstGeom>
        </p:spPr>
        <p:txBody>
          <a:bodyPr wrap="square">
            <a:spAutoFit/>
          </a:bodyPr>
          <a:lstStyle/>
          <a:p>
            <a:pPr algn="just"/>
            <a:r>
              <a:rPr lang="es-CO" dirty="0">
                <a:latin typeface="Helvetica" panose="020B0604020202020204" pitchFamily="34" charset="0"/>
                <a:cs typeface="Helvetica" panose="020B0604020202020204" pitchFamily="34" charset="0"/>
              </a:rPr>
              <a:t>Considerando el interés actual sobre las causas que originan la pobreza, es importante </a:t>
            </a:r>
            <a:r>
              <a:rPr lang="es-CO" dirty="0" smtClean="0">
                <a:latin typeface="Helvetica" panose="020B0604020202020204" pitchFamily="34" charset="0"/>
                <a:cs typeface="Helvetica" panose="020B0604020202020204" pitchFamily="34" charset="0"/>
              </a:rPr>
              <a:t>anotar </a:t>
            </a:r>
            <a:r>
              <a:rPr lang="es-CO" dirty="0">
                <a:latin typeface="Helvetica" panose="020B0604020202020204" pitchFamily="34" charset="0"/>
                <a:cs typeface="Helvetica" panose="020B0604020202020204" pitchFamily="34" charset="0"/>
              </a:rPr>
              <a:t>que el departamento de Córdoba, para los años 60 y mediados de los 70 del siglo pasado, mostraba </a:t>
            </a:r>
            <a:r>
              <a:rPr lang="es-CO" dirty="0" smtClean="0">
                <a:latin typeface="Helvetica" panose="020B0604020202020204" pitchFamily="34" charset="0"/>
                <a:cs typeface="Helvetica" panose="020B0604020202020204" pitchFamily="34" charset="0"/>
              </a:rPr>
              <a:t>una </a:t>
            </a:r>
            <a:r>
              <a:rPr lang="es-CO" dirty="0">
                <a:latin typeface="Helvetica" panose="020B0604020202020204" pitchFamily="34" charset="0"/>
                <a:cs typeface="Helvetica" panose="020B0604020202020204" pitchFamily="34" charset="0"/>
              </a:rPr>
              <a:t>patente agudización </a:t>
            </a:r>
            <a:r>
              <a:rPr lang="es-CO" dirty="0" smtClean="0">
                <a:latin typeface="Helvetica" panose="020B0604020202020204" pitchFamily="34" charset="0"/>
                <a:cs typeface="Helvetica" panose="020B0604020202020204" pitchFamily="34" charset="0"/>
              </a:rPr>
              <a:t>del  </a:t>
            </a:r>
            <a:r>
              <a:rPr lang="es-CO" dirty="0">
                <a:latin typeface="Helvetica" panose="020B0604020202020204" pitchFamily="34" charset="0"/>
                <a:cs typeface="Helvetica" panose="020B0604020202020204" pitchFamily="34" charset="0"/>
              </a:rPr>
              <a:t>fenómeno de </a:t>
            </a:r>
            <a:r>
              <a:rPr lang="es-CO" dirty="0" smtClean="0">
                <a:latin typeface="Helvetica" panose="020B0604020202020204" pitchFamily="34" charset="0"/>
                <a:cs typeface="Helvetica" panose="020B0604020202020204" pitchFamily="34" charset="0"/>
              </a:rPr>
              <a:t>la </a:t>
            </a:r>
            <a:r>
              <a:rPr lang="es-CO" dirty="0">
                <a:latin typeface="Helvetica" panose="020B0604020202020204" pitchFamily="34" charset="0"/>
                <a:cs typeface="Helvetica" panose="020B0604020202020204" pitchFamily="34" charset="0"/>
              </a:rPr>
              <a:t>migración campo-ciudad, como rasgo que asimila este caso a la caracterización de una típica situación socio- espacial </a:t>
            </a:r>
            <a:r>
              <a:rPr lang="es-CO" dirty="0" smtClean="0">
                <a:latin typeface="Helvetica" panose="020B0604020202020204" pitchFamily="34" charset="0"/>
                <a:cs typeface="Helvetica" panose="020B0604020202020204" pitchFamily="34" charset="0"/>
              </a:rPr>
              <a:t>crítica.</a:t>
            </a:r>
            <a:endParaRPr lang="es-CO"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355064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5FB7AF60-F41F-41B4-9636-D659C433F8B3}"/>
              </a:ext>
            </a:extLst>
          </p:cNvPr>
          <p:cNvSpPr txBox="1"/>
          <p:nvPr/>
        </p:nvSpPr>
        <p:spPr>
          <a:xfrm>
            <a:off x="827584" y="332656"/>
            <a:ext cx="8316416" cy="400110"/>
          </a:xfrm>
          <a:prstGeom prst="rect">
            <a:avLst/>
          </a:prstGeom>
          <a:noFill/>
        </p:spPr>
        <p:txBody>
          <a:bodyPr wrap="square" rtlCol="0">
            <a:spAutoFit/>
          </a:bodyPr>
          <a:lstStyle/>
          <a:p>
            <a:r>
              <a:rPr lang="es-ES" sz="2000" b="1" dirty="0" smtClean="0">
                <a:solidFill>
                  <a:srgbClr val="008000"/>
                </a:solidFill>
                <a:latin typeface="Helvetica" panose="020B0604020202030204" pitchFamily="34" charset="0"/>
              </a:rPr>
              <a:t>COMPORTAMIENTO SOCIO DEMOGRÁFICO 1938 - 2005</a:t>
            </a:r>
            <a:endParaRPr lang="es-ES" sz="2000" b="1" dirty="0">
              <a:solidFill>
                <a:srgbClr val="008000"/>
              </a:solidFill>
              <a:latin typeface="Helvetica" panose="020B0604020202030204" pitchFamily="34" charset="0"/>
            </a:endParaRPr>
          </a:p>
        </p:txBody>
      </p:sp>
      <p:sp>
        <p:nvSpPr>
          <p:cNvPr id="5" name="4 CuadroTexto"/>
          <p:cNvSpPr txBox="1"/>
          <p:nvPr/>
        </p:nvSpPr>
        <p:spPr>
          <a:xfrm>
            <a:off x="0" y="6273225"/>
            <a:ext cx="2843808" cy="584775"/>
          </a:xfrm>
          <a:prstGeom prst="rect">
            <a:avLst/>
          </a:prstGeom>
          <a:noFill/>
          <a:ln>
            <a:solidFill>
              <a:schemeClr val="accent6">
                <a:lumMod val="75000"/>
              </a:schemeClr>
            </a:solidFill>
          </a:ln>
        </p:spPr>
        <p:txBody>
          <a:bodyPr wrap="square" rtlCol="0">
            <a:spAutoFit/>
          </a:bodyPr>
          <a:lstStyle/>
          <a:p>
            <a:r>
              <a:rPr lang="es-CO" sz="1600" dirty="0" smtClean="0">
                <a:solidFill>
                  <a:srgbClr val="FF3300"/>
                </a:solidFill>
                <a:latin typeface="Helvetica" panose="020B0604020202020204" pitchFamily="34" charset="0"/>
                <a:cs typeface="Helvetica" panose="020B0604020202020204" pitchFamily="34" charset="0"/>
              </a:rPr>
              <a:t>Fuente </a:t>
            </a:r>
            <a:r>
              <a:rPr lang="es-CO" sz="1600" dirty="0" smtClean="0">
                <a:solidFill>
                  <a:srgbClr val="FF3300"/>
                </a:solidFill>
                <a:latin typeface="Helvetica" panose="020B0604020202020204" pitchFamily="34" charset="0"/>
                <a:cs typeface="Helvetica" panose="020B0604020202020204" pitchFamily="34" charset="0"/>
              </a:rPr>
              <a:t>:Elaboración propia, 2015</a:t>
            </a:r>
            <a:endParaRPr lang="es-CO" sz="1600" dirty="0">
              <a:solidFill>
                <a:srgbClr val="002060"/>
              </a:solidFill>
              <a:latin typeface="Helvetica" panose="020B0604020202020204" pitchFamily="34" charset="0"/>
              <a:cs typeface="Helvetica" panose="020B0604020202020204" pitchFamily="34" charset="0"/>
            </a:endParaRPr>
          </a:p>
        </p:txBody>
      </p:sp>
      <p:graphicFrame>
        <p:nvGraphicFramePr>
          <p:cNvPr id="6" name="Gráfico 5"/>
          <p:cNvGraphicFramePr>
            <a:graphicFrameLocks/>
          </p:cNvGraphicFramePr>
          <p:nvPr>
            <p:extLst>
              <p:ext uri="{D42A27DB-BD31-4B8C-83A1-F6EECF244321}">
                <p14:modId xmlns:p14="http://schemas.microsoft.com/office/powerpoint/2010/main" val="1142037942"/>
              </p:ext>
            </p:extLst>
          </p:nvPr>
        </p:nvGraphicFramePr>
        <p:xfrm>
          <a:off x="251521" y="980728"/>
          <a:ext cx="4608511" cy="3888432"/>
        </p:xfrm>
        <a:graphic>
          <a:graphicData uri="http://schemas.openxmlformats.org/drawingml/2006/chart">
            <c:chart xmlns:c="http://schemas.openxmlformats.org/drawingml/2006/chart" xmlns:r="http://schemas.openxmlformats.org/officeDocument/2006/relationships" r:id="rId3"/>
          </a:graphicData>
        </a:graphic>
      </p:graphicFrame>
      <p:pic>
        <p:nvPicPr>
          <p:cNvPr id="3" name="Imagen 2"/>
          <p:cNvPicPr>
            <a:picLocks noChangeAspect="1"/>
          </p:cNvPicPr>
          <p:nvPr/>
        </p:nvPicPr>
        <p:blipFill>
          <a:blip r:embed="rId4"/>
          <a:stretch>
            <a:fillRect/>
          </a:stretch>
        </p:blipFill>
        <p:spPr>
          <a:xfrm>
            <a:off x="4788024" y="1628800"/>
            <a:ext cx="3986831" cy="2952328"/>
          </a:xfrm>
          <a:prstGeom prst="rect">
            <a:avLst/>
          </a:prstGeom>
        </p:spPr>
      </p:pic>
    </p:spTree>
    <p:extLst>
      <p:ext uri="{BB962C8B-B14F-4D97-AF65-F5344CB8AC3E}">
        <p14:creationId xmlns:p14="http://schemas.microsoft.com/office/powerpoint/2010/main" val="1858566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Picture 2" descr="D:\Documents\Desktop\JUAN RAMOS 2012 II\JUANCARLOS_LIBRO ESPAÑA\LINEA TIEMPO\Monteria 1961.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4278" y="972031"/>
            <a:ext cx="4438001" cy="5661248"/>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 xmlns:a16="http://schemas.microsoft.com/office/drawing/2014/main" id="{5FB7AF60-F41F-41B4-9636-D659C433F8B3}"/>
              </a:ext>
            </a:extLst>
          </p:cNvPr>
          <p:cNvSpPr txBox="1"/>
          <p:nvPr/>
        </p:nvSpPr>
        <p:spPr>
          <a:xfrm>
            <a:off x="1207894" y="393475"/>
            <a:ext cx="6912768" cy="523220"/>
          </a:xfrm>
          <a:prstGeom prst="rect">
            <a:avLst/>
          </a:prstGeom>
          <a:noFill/>
        </p:spPr>
        <p:txBody>
          <a:bodyPr wrap="square" rtlCol="0">
            <a:spAutoFit/>
          </a:bodyPr>
          <a:lstStyle/>
          <a:p>
            <a:r>
              <a:rPr lang="es-ES" sz="2800" b="1" dirty="0" smtClean="0">
                <a:solidFill>
                  <a:srgbClr val="008000"/>
                </a:solidFill>
                <a:latin typeface="Helvetica" panose="020B0604020202030204" pitchFamily="34" charset="0"/>
              </a:rPr>
              <a:t>CRECIMIENTO URBANO - 1961</a:t>
            </a:r>
            <a:endParaRPr lang="es-ES" sz="2800" b="1" dirty="0">
              <a:solidFill>
                <a:srgbClr val="008000"/>
              </a:solidFill>
              <a:latin typeface="Helvetica" panose="020B0604020202030204" pitchFamily="34" charset="0"/>
            </a:endParaRPr>
          </a:p>
        </p:txBody>
      </p:sp>
      <p:pic>
        <p:nvPicPr>
          <p:cNvPr id="16" name="Imagen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589" y="1065826"/>
            <a:ext cx="4315689" cy="5473657"/>
          </a:xfrm>
          <a:prstGeom prst="rect">
            <a:avLst/>
          </a:prstGeom>
        </p:spPr>
      </p:pic>
    </p:spTree>
    <p:extLst>
      <p:ext uri="{BB962C8B-B14F-4D97-AF65-F5344CB8AC3E}">
        <p14:creationId xmlns:p14="http://schemas.microsoft.com/office/powerpoint/2010/main" val="3938852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7979</TotalTime>
  <Words>973</Words>
  <Application>Microsoft Office PowerPoint</Application>
  <PresentationFormat>Presentación en pantalla (4:3)</PresentationFormat>
  <Paragraphs>58</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Helvetica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Modelo de interacciones y estructuración del espacio en Montería.</vt:lpstr>
      <vt:lpstr>Presentación de PowerPoint</vt:lpstr>
      <vt:lpstr>Necesidades básicas insatisfechas 2005 en Colombia, según DNP- 2005.</vt:lpstr>
      <vt:lpstr>.Necesidades Básicas Insatisfechas (NBI) para el 2005 en el departamento de Córdoba, según DNP 2005. </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Catherine Esther Avendaño Cabeza</dc:creator>
  <cp:lastModifiedBy>HP</cp:lastModifiedBy>
  <cp:revision>170</cp:revision>
  <dcterms:created xsi:type="dcterms:W3CDTF">2018-01-30T15:37:33Z</dcterms:created>
  <dcterms:modified xsi:type="dcterms:W3CDTF">2018-09-28T12:34:11Z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1407273</vt:lpwstr>
  </property>
  <property fmtid="{D5CDD505-2E9C-101B-9397-08002B2CF9AE}" name="NXPowerLiteSettings" pid="3">
    <vt:lpwstr>F7000400038000</vt:lpwstr>
  </property>
  <property fmtid="{D5CDD505-2E9C-101B-9397-08002B2CF9AE}" name="NXPowerLiteVersion" pid="4">
    <vt:lpwstr>S9.2.0</vt:lpwstr>
  </property>
</Properties>
</file>