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726" r:id="rId2"/>
    <p:sldId id="695" r:id="rId3"/>
    <p:sldId id="729" r:id="rId4"/>
    <p:sldId id="742" r:id="rId5"/>
    <p:sldId id="743" r:id="rId6"/>
    <p:sldId id="744" r:id="rId7"/>
    <p:sldId id="758" r:id="rId8"/>
    <p:sldId id="759" r:id="rId9"/>
    <p:sldId id="745" r:id="rId10"/>
    <p:sldId id="746" r:id="rId11"/>
    <p:sldId id="747" r:id="rId12"/>
    <p:sldId id="748" r:id="rId13"/>
    <p:sldId id="739" r:id="rId14"/>
    <p:sldId id="750" r:id="rId15"/>
    <p:sldId id="738" r:id="rId16"/>
    <p:sldId id="749" r:id="rId17"/>
    <p:sldId id="754" r:id="rId18"/>
    <p:sldId id="752" r:id="rId19"/>
    <p:sldId id="755" r:id="rId20"/>
    <p:sldId id="751" r:id="rId21"/>
    <p:sldId id="730" r:id="rId22"/>
    <p:sldId id="757" r:id="rId23"/>
    <p:sldId id="762" r:id="rId24"/>
    <p:sldId id="764" r:id="rId25"/>
    <p:sldId id="760" r:id="rId26"/>
    <p:sldId id="765" r:id="rId27"/>
    <p:sldId id="753" r:id="rId28"/>
    <p:sldId id="766" r:id="rId29"/>
    <p:sldId id="767" r:id="rId30"/>
    <p:sldId id="768" r:id="rId31"/>
    <p:sldId id="740" r:id="rId32"/>
    <p:sldId id="769" r:id="rId33"/>
    <p:sldId id="770" r:id="rId34"/>
    <p:sldId id="771" r:id="rId35"/>
    <p:sldId id="772" r:id="rId36"/>
    <p:sldId id="776" r:id="rId37"/>
    <p:sldId id="777" r:id="rId38"/>
    <p:sldId id="774" r:id="rId39"/>
    <p:sldId id="775" r:id="rId40"/>
    <p:sldId id="517" r:id="rId41"/>
  </p:sldIdLst>
  <p:sldSz cx="9144000" cy="6858000" type="screen4x3"/>
  <p:notesSz cx="7010400" cy="923607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  <a:srgbClr val="FFFFFF"/>
    <a:srgbClr val="A5A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456" autoAdjust="0"/>
    <p:restoredTop sz="98577" autoAdjust="0"/>
  </p:normalViewPr>
  <p:slideViewPr>
    <p:cSldViewPr>
      <p:cViewPr>
        <p:scale>
          <a:sx n="57" d="100"/>
          <a:sy n="57" d="100"/>
        </p:scale>
        <p:origin x="-229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notesViewPr>
    <p:cSldViewPr>
      <p:cViewPr varScale="1">
        <p:scale>
          <a:sx n="50" d="100"/>
          <a:sy n="50" d="100"/>
        </p:scale>
        <p:origin x="-2814" y="-10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2058B-9266-482C-9B95-2AB345BE548B}" type="doc">
      <dgm:prSet loTypeId="urn:microsoft.com/office/officeart/2005/8/layout/hProcess9" loCatId="process" qsTypeId="urn:microsoft.com/office/officeart/2005/8/quickstyle/simple3" qsCatId="simple" csTypeId="urn:microsoft.com/office/officeart/2005/8/colors/colorful1#1" csCatId="colorful" phldr="1"/>
      <dgm:spPr/>
    </dgm:pt>
    <dgm:pt modelId="{1E34D78E-5511-4971-8A3C-84B835BE8672}">
      <dgm:prSet phldrT="[Texto]" custT="1"/>
      <dgm:spPr>
        <a:xfrm>
          <a:off x="68" y="833510"/>
          <a:ext cx="820881" cy="1111347"/>
        </a:xfr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CO" sz="1400" dirty="0">
              <a:solidFill>
                <a:sysClr val="windowText" lastClr="000000"/>
              </a:solidFill>
              <a:latin typeface="Century Gothic" pitchFamily="34" charset="0"/>
              <a:ea typeface="+mn-ea"/>
              <a:cs typeface="+mn-cs"/>
            </a:rPr>
            <a:t>Diagnóstico operativo del territorio</a:t>
          </a:r>
        </a:p>
      </dgm:t>
    </dgm:pt>
    <dgm:pt modelId="{DAF9FD51-0603-496C-B959-F2F95CC007CC}" type="parTrans" cxnId="{CF4F7310-F23D-4D9A-8575-46F250FFE8FE}">
      <dgm:prSet/>
      <dgm:spPr/>
      <dgm:t>
        <a:bodyPr/>
        <a:lstStyle/>
        <a:p>
          <a:endParaRPr lang="es-CO" sz="1000">
            <a:latin typeface="Century Gothic" pitchFamily="34" charset="0"/>
          </a:endParaRPr>
        </a:p>
      </dgm:t>
    </dgm:pt>
    <dgm:pt modelId="{2D499962-BA5A-41FD-9652-6A76621F3C56}" type="sibTrans" cxnId="{CF4F7310-F23D-4D9A-8575-46F250FFE8FE}">
      <dgm:prSet/>
      <dgm:spPr/>
      <dgm:t>
        <a:bodyPr/>
        <a:lstStyle/>
        <a:p>
          <a:endParaRPr lang="es-CO" sz="1000">
            <a:latin typeface="Century Gothic" pitchFamily="34" charset="0"/>
          </a:endParaRPr>
        </a:p>
      </dgm:t>
    </dgm:pt>
    <dgm:pt modelId="{34A53A80-BE0C-4DD5-B653-9C6210BDDB30}">
      <dgm:prSet phldrT="[Texto]" custT="1"/>
      <dgm:spPr>
        <a:xfrm>
          <a:off x="957763" y="833510"/>
          <a:ext cx="820881" cy="1111347"/>
        </a:xfr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CO" sz="1400">
              <a:solidFill>
                <a:sysClr val="windowText" lastClr="000000"/>
              </a:solidFill>
              <a:latin typeface="Century Gothic" pitchFamily="34" charset="0"/>
              <a:ea typeface="+mn-ea"/>
              <a:cs typeface="+mn-cs"/>
            </a:rPr>
            <a:t>Modelo de Ocupación Territorial</a:t>
          </a:r>
        </a:p>
      </dgm:t>
    </dgm:pt>
    <dgm:pt modelId="{74A16389-35A4-42D5-A4C7-AF466E1447C9}" type="parTrans" cxnId="{67949755-C7EA-4111-9580-3A133B59A341}">
      <dgm:prSet/>
      <dgm:spPr/>
      <dgm:t>
        <a:bodyPr/>
        <a:lstStyle/>
        <a:p>
          <a:endParaRPr lang="es-CO" sz="1000">
            <a:latin typeface="Century Gothic" pitchFamily="34" charset="0"/>
          </a:endParaRPr>
        </a:p>
      </dgm:t>
    </dgm:pt>
    <dgm:pt modelId="{40E15376-363A-4C8A-9A19-C00E922D29D4}" type="sibTrans" cxnId="{67949755-C7EA-4111-9580-3A133B59A341}">
      <dgm:prSet/>
      <dgm:spPr/>
      <dgm:t>
        <a:bodyPr/>
        <a:lstStyle/>
        <a:p>
          <a:endParaRPr lang="es-CO" sz="1000">
            <a:latin typeface="Century Gothic" pitchFamily="34" charset="0"/>
          </a:endParaRPr>
        </a:p>
      </dgm:t>
    </dgm:pt>
    <dgm:pt modelId="{5F393D49-77E9-45F0-BE3D-0AF74D28B266}">
      <dgm:prSet phldrT="[Texto]" custT="1"/>
      <dgm:spPr>
        <a:xfrm>
          <a:off x="1915458" y="833510"/>
          <a:ext cx="820881" cy="1111347"/>
        </a:xfr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CO" sz="1400">
              <a:solidFill>
                <a:sysClr val="windowText" lastClr="000000"/>
              </a:solidFill>
              <a:latin typeface="Century Gothic" pitchFamily="34" charset="0"/>
              <a:ea typeface="+mn-ea"/>
              <a:cs typeface="+mn-cs"/>
            </a:rPr>
            <a:t>Desarrollo de contenidos técnicos por Ejes Territoriales</a:t>
          </a:r>
        </a:p>
      </dgm:t>
    </dgm:pt>
    <dgm:pt modelId="{7B939945-9993-462B-95D3-59EA52D0C9B9}" type="parTrans" cxnId="{0155284E-3A59-47D4-AC00-2A912E30B68C}">
      <dgm:prSet/>
      <dgm:spPr/>
      <dgm:t>
        <a:bodyPr/>
        <a:lstStyle/>
        <a:p>
          <a:endParaRPr lang="es-CO" sz="1000">
            <a:latin typeface="Century Gothic" pitchFamily="34" charset="0"/>
          </a:endParaRPr>
        </a:p>
      </dgm:t>
    </dgm:pt>
    <dgm:pt modelId="{3E3B1D0C-4413-4276-9A9B-2217075A9C0C}" type="sibTrans" cxnId="{0155284E-3A59-47D4-AC00-2A912E30B68C}">
      <dgm:prSet/>
      <dgm:spPr/>
      <dgm:t>
        <a:bodyPr/>
        <a:lstStyle/>
        <a:p>
          <a:endParaRPr lang="es-CO" sz="1000">
            <a:latin typeface="Century Gothic" pitchFamily="34" charset="0"/>
          </a:endParaRPr>
        </a:p>
      </dgm:t>
    </dgm:pt>
    <dgm:pt modelId="{879152AA-1365-4FAB-BE79-9315323CB96C}">
      <dgm:prSet phldrT="[Texto]" custT="1"/>
      <dgm:spPr>
        <a:xfrm>
          <a:off x="2873152" y="833510"/>
          <a:ext cx="820881" cy="1111347"/>
        </a:xfr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CO" sz="1400" dirty="0">
              <a:solidFill>
                <a:sysClr val="windowText" lastClr="000000"/>
              </a:solidFill>
              <a:latin typeface="Century Gothic" pitchFamily="34" charset="0"/>
              <a:ea typeface="+mn-ea"/>
              <a:cs typeface="+mn-cs"/>
            </a:rPr>
            <a:t>Diseño de instrumentos de gestión, financiación y monitoreo.</a:t>
          </a:r>
        </a:p>
      </dgm:t>
    </dgm:pt>
    <dgm:pt modelId="{D25A971D-B1DB-4E39-A149-CB4BA59C1C65}" type="parTrans" cxnId="{0D9F4CC3-98DE-4FF4-A79E-0DABD0E64007}">
      <dgm:prSet/>
      <dgm:spPr/>
      <dgm:t>
        <a:bodyPr/>
        <a:lstStyle/>
        <a:p>
          <a:endParaRPr lang="es-CO" sz="1000">
            <a:latin typeface="Century Gothic" pitchFamily="34" charset="0"/>
          </a:endParaRPr>
        </a:p>
      </dgm:t>
    </dgm:pt>
    <dgm:pt modelId="{AE65A0ED-F384-4E73-B8C1-25677369E9E5}" type="sibTrans" cxnId="{0D9F4CC3-98DE-4FF4-A79E-0DABD0E64007}">
      <dgm:prSet/>
      <dgm:spPr/>
      <dgm:t>
        <a:bodyPr/>
        <a:lstStyle/>
        <a:p>
          <a:endParaRPr lang="es-CO" sz="1000">
            <a:latin typeface="Century Gothic" pitchFamily="34" charset="0"/>
          </a:endParaRPr>
        </a:p>
      </dgm:t>
    </dgm:pt>
    <dgm:pt modelId="{9BFB7578-B1A0-4720-9E97-4DE8093DE770}">
      <dgm:prSet phldrT="[Texto]" custT="1"/>
      <dgm:spPr>
        <a:xfrm>
          <a:off x="3830847" y="833510"/>
          <a:ext cx="820881" cy="1111347"/>
        </a:xfr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CO" sz="1600" dirty="0" smtClean="0">
              <a:solidFill>
                <a:sysClr val="windowText" lastClr="000000"/>
              </a:solidFill>
              <a:latin typeface="Century Gothic" pitchFamily="34" charset="0"/>
              <a:ea typeface="+mn-ea"/>
              <a:cs typeface="+mn-cs"/>
            </a:rPr>
            <a:t>Elaboración </a:t>
          </a:r>
          <a:r>
            <a:rPr lang="es-CO" sz="1600" dirty="0">
              <a:solidFill>
                <a:sysClr val="windowText" lastClr="000000"/>
              </a:solidFill>
              <a:latin typeface="Century Gothic" pitchFamily="34" charset="0"/>
              <a:ea typeface="+mn-ea"/>
              <a:cs typeface="+mn-cs"/>
            </a:rPr>
            <a:t>del Proyecto de Ordenanza</a:t>
          </a:r>
        </a:p>
      </dgm:t>
    </dgm:pt>
    <dgm:pt modelId="{8DF290C8-06AD-45B6-B3BA-E90CB951DEBD}" type="parTrans" cxnId="{D0523F74-4278-4BC6-95BE-4063D7C29270}">
      <dgm:prSet/>
      <dgm:spPr/>
      <dgm:t>
        <a:bodyPr/>
        <a:lstStyle/>
        <a:p>
          <a:endParaRPr lang="es-CO" sz="1000">
            <a:latin typeface="Century Gothic" pitchFamily="34" charset="0"/>
          </a:endParaRPr>
        </a:p>
      </dgm:t>
    </dgm:pt>
    <dgm:pt modelId="{F419AB65-6B2B-41F8-9AB8-35B4B536F1F5}" type="sibTrans" cxnId="{D0523F74-4278-4BC6-95BE-4063D7C29270}">
      <dgm:prSet/>
      <dgm:spPr/>
      <dgm:t>
        <a:bodyPr/>
        <a:lstStyle/>
        <a:p>
          <a:endParaRPr lang="es-CO" sz="1000">
            <a:latin typeface="Century Gothic" pitchFamily="34" charset="0"/>
          </a:endParaRPr>
        </a:p>
      </dgm:t>
    </dgm:pt>
    <dgm:pt modelId="{A9D0C3FD-4896-4A95-9657-4170D7409354}">
      <dgm:prSet phldrT="[Texto]" custT="1"/>
      <dgm:spPr>
        <a:xfrm>
          <a:off x="4788542" y="833510"/>
          <a:ext cx="820881" cy="1111347"/>
        </a:xfr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CO" sz="1600">
              <a:solidFill>
                <a:sysClr val="windowText" lastClr="000000"/>
              </a:solidFill>
              <a:latin typeface="Century Gothic" pitchFamily="34" charset="0"/>
              <a:ea typeface="+mn-ea"/>
              <a:cs typeface="+mn-cs"/>
            </a:rPr>
            <a:t>Síntesis del POTD</a:t>
          </a:r>
        </a:p>
      </dgm:t>
    </dgm:pt>
    <dgm:pt modelId="{B7B3ADAF-CF3C-44C0-B19B-B96613503F4E}" type="parTrans" cxnId="{8826EC93-501D-42AC-B992-69B9220D56D1}">
      <dgm:prSet/>
      <dgm:spPr/>
      <dgm:t>
        <a:bodyPr/>
        <a:lstStyle/>
        <a:p>
          <a:endParaRPr lang="es-CO"/>
        </a:p>
      </dgm:t>
    </dgm:pt>
    <dgm:pt modelId="{55709169-2CD4-4365-B024-7EE986B3A293}" type="sibTrans" cxnId="{8826EC93-501D-42AC-B992-69B9220D56D1}">
      <dgm:prSet/>
      <dgm:spPr/>
      <dgm:t>
        <a:bodyPr/>
        <a:lstStyle/>
        <a:p>
          <a:endParaRPr lang="es-CO"/>
        </a:p>
      </dgm:t>
    </dgm:pt>
    <dgm:pt modelId="{E75CE641-3BF8-4E67-99B1-658FC538D291}" type="pres">
      <dgm:prSet presAssocID="{2CC2058B-9266-482C-9B95-2AB345BE548B}" presName="CompostProcess" presStyleCnt="0">
        <dgm:presLayoutVars>
          <dgm:dir/>
          <dgm:resizeHandles val="exact"/>
        </dgm:presLayoutVars>
      </dgm:prSet>
      <dgm:spPr/>
    </dgm:pt>
    <dgm:pt modelId="{19ECE914-C4A1-4073-96F6-84F7446B5A48}" type="pres">
      <dgm:prSet presAssocID="{2CC2058B-9266-482C-9B95-2AB345BE548B}" presName="arrow" presStyleLbl="bgShp" presStyleIdx="0" presStyleCnt="1" custScaleX="112454"/>
      <dgm:spPr>
        <a:xfrm>
          <a:off x="420711" y="0"/>
          <a:ext cx="4768068" cy="2778369"/>
        </a:xfrm>
        <a:prstGeom prst="rightArrow">
          <a:avLst/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06069719-BB42-4F1D-8E8B-4EC00A7DABF3}" type="pres">
      <dgm:prSet presAssocID="{2CC2058B-9266-482C-9B95-2AB345BE548B}" presName="linearProcess" presStyleCnt="0"/>
      <dgm:spPr/>
    </dgm:pt>
    <dgm:pt modelId="{7151749B-F29E-4BFE-8899-9B7D65581426}" type="pres">
      <dgm:prSet presAssocID="{1E34D78E-5511-4971-8A3C-84B835BE8672}" presName="textNode" presStyleLbl="node1" presStyleIdx="0" presStyleCnt="6" custScaleX="1365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AE6EBA81-9CCA-48CD-B44D-531A6D97074B}" type="pres">
      <dgm:prSet presAssocID="{2D499962-BA5A-41FD-9652-6A76621F3C56}" presName="sibTrans" presStyleCnt="0"/>
      <dgm:spPr/>
    </dgm:pt>
    <dgm:pt modelId="{B7E813DF-BA02-437B-84C6-2A6C8C517709}" type="pres">
      <dgm:prSet presAssocID="{34A53A80-BE0C-4DD5-B653-9C6210BDDB30}" presName="textNode" presStyleLbl="node1" presStyleIdx="1" presStyleCnt="6" custScaleX="13086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F90270F7-9F12-41A9-A51D-FEB8ADE99902}" type="pres">
      <dgm:prSet presAssocID="{40E15376-363A-4C8A-9A19-C00E922D29D4}" presName="sibTrans" presStyleCnt="0"/>
      <dgm:spPr/>
    </dgm:pt>
    <dgm:pt modelId="{98C0C0F5-49A2-48B3-9467-AFC46B46B856}" type="pres">
      <dgm:prSet presAssocID="{5F393D49-77E9-45F0-BE3D-0AF74D28B266}" presName="textNode" presStyleLbl="node1" presStyleIdx="2" presStyleCnt="6" custScaleX="121470" custLinFactNeighborX="2622" custLinFactNeighborY="-9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13125B30-DE78-4E4A-A8C3-C14940398EE9}" type="pres">
      <dgm:prSet presAssocID="{3E3B1D0C-4413-4276-9A9B-2217075A9C0C}" presName="sibTrans" presStyleCnt="0"/>
      <dgm:spPr/>
    </dgm:pt>
    <dgm:pt modelId="{E852CA60-007C-4D8F-BAA1-44840607AEA9}" type="pres">
      <dgm:prSet presAssocID="{879152AA-1365-4FAB-BE79-9315323CB96C}" presName="textNode" presStyleLbl="node1" presStyleIdx="3" presStyleCnt="6" custScaleX="1361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F342D891-1F69-4892-8FD6-E6BD9189E9E9}" type="pres">
      <dgm:prSet presAssocID="{AE65A0ED-F384-4E73-B8C1-25677369E9E5}" presName="sibTrans" presStyleCnt="0"/>
      <dgm:spPr/>
    </dgm:pt>
    <dgm:pt modelId="{64E03312-A22A-42CC-9207-672291144C54}" type="pres">
      <dgm:prSet presAssocID="{9BFB7578-B1A0-4720-9E97-4DE8093DE770}" presName="textNode" presStyleLbl="node1" presStyleIdx="4" presStyleCnt="6" custScaleX="159649" custLinFactNeighborX="-36084" custLinFactNeighborY="140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A0C6F40E-9D6B-4AB4-B047-66F31E574499}" type="pres">
      <dgm:prSet presAssocID="{F419AB65-6B2B-41F8-9AB8-35B4B536F1F5}" presName="sibTrans" presStyleCnt="0"/>
      <dgm:spPr/>
    </dgm:pt>
    <dgm:pt modelId="{4293B853-09AA-4EC4-B366-6AB76486F545}" type="pres">
      <dgm:prSet presAssocID="{A9D0C3FD-4896-4A95-9657-4170D7409354}" presName="text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</dgm:ptLst>
  <dgm:cxnLst>
    <dgm:cxn modelId="{A1703FC8-FBA1-41CB-A792-B812DF8B7CF3}" type="presOf" srcId="{2CC2058B-9266-482C-9B95-2AB345BE548B}" destId="{E75CE641-3BF8-4E67-99B1-658FC538D291}" srcOrd="0" destOrd="0" presId="urn:microsoft.com/office/officeart/2005/8/layout/hProcess9"/>
    <dgm:cxn modelId="{37F03E2B-1EA0-4DD7-94B1-F8A5AFADC820}" type="presOf" srcId="{A9D0C3FD-4896-4A95-9657-4170D7409354}" destId="{4293B853-09AA-4EC4-B366-6AB76486F545}" srcOrd="0" destOrd="0" presId="urn:microsoft.com/office/officeart/2005/8/layout/hProcess9"/>
    <dgm:cxn modelId="{0D9F4CC3-98DE-4FF4-A79E-0DABD0E64007}" srcId="{2CC2058B-9266-482C-9B95-2AB345BE548B}" destId="{879152AA-1365-4FAB-BE79-9315323CB96C}" srcOrd="3" destOrd="0" parTransId="{D25A971D-B1DB-4E39-A149-CB4BA59C1C65}" sibTransId="{AE65A0ED-F384-4E73-B8C1-25677369E9E5}"/>
    <dgm:cxn modelId="{67949755-C7EA-4111-9580-3A133B59A341}" srcId="{2CC2058B-9266-482C-9B95-2AB345BE548B}" destId="{34A53A80-BE0C-4DD5-B653-9C6210BDDB30}" srcOrd="1" destOrd="0" parTransId="{74A16389-35A4-42D5-A4C7-AF466E1447C9}" sibTransId="{40E15376-363A-4C8A-9A19-C00E922D29D4}"/>
    <dgm:cxn modelId="{D5253058-640F-4F53-B4F9-C29A5222A1F7}" type="presOf" srcId="{34A53A80-BE0C-4DD5-B653-9C6210BDDB30}" destId="{B7E813DF-BA02-437B-84C6-2A6C8C517709}" srcOrd="0" destOrd="0" presId="urn:microsoft.com/office/officeart/2005/8/layout/hProcess9"/>
    <dgm:cxn modelId="{CF298A4C-DB3B-4AD2-85A7-29A21AA50590}" type="presOf" srcId="{5F393D49-77E9-45F0-BE3D-0AF74D28B266}" destId="{98C0C0F5-49A2-48B3-9467-AFC46B46B856}" srcOrd="0" destOrd="0" presId="urn:microsoft.com/office/officeart/2005/8/layout/hProcess9"/>
    <dgm:cxn modelId="{0155284E-3A59-47D4-AC00-2A912E30B68C}" srcId="{2CC2058B-9266-482C-9B95-2AB345BE548B}" destId="{5F393D49-77E9-45F0-BE3D-0AF74D28B266}" srcOrd="2" destOrd="0" parTransId="{7B939945-9993-462B-95D3-59EA52D0C9B9}" sibTransId="{3E3B1D0C-4413-4276-9A9B-2217075A9C0C}"/>
    <dgm:cxn modelId="{8826EC93-501D-42AC-B992-69B9220D56D1}" srcId="{2CC2058B-9266-482C-9B95-2AB345BE548B}" destId="{A9D0C3FD-4896-4A95-9657-4170D7409354}" srcOrd="5" destOrd="0" parTransId="{B7B3ADAF-CF3C-44C0-B19B-B96613503F4E}" sibTransId="{55709169-2CD4-4365-B024-7EE986B3A293}"/>
    <dgm:cxn modelId="{D0523F74-4278-4BC6-95BE-4063D7C29270}" srcId="{2CC2058B-9266-482C-9B95-2AB345BE548B}" destId="{9BFB7578-B1A0-4720-9E97-4DE8093DE770}" srcOrd="4" destOrd="0" parTransId="{8DF290C8-06AD-45B6-B3BA-E90CB951DEBD}" sibTransId="{F419AB65-6B2B-41F8-9AB8-35B4B536F1F5}"/>
    <dgm:cxn modelId="{F6D0D281-94AD-4628-9711-6124E6C6D7E4}" type="presOf" srcId="{9BFB7578-B1A0-4720-9E97-4DE8093DE770}" destId="{64E03312-A22A-42CC-9207-672291144C54}" srcOrd="0" destOrd="0" presId="urn:microsoft.com/office/officeart/2005/8/layout/hProcess9"/>
    <dgm:cxn modelId="{CF4F7310-F23D-4D9A-8575-46F250FFE8FE}" srcId="{2CC2058B-9266-482C-9B95-2AB345BE548B}" destId="{1E34D78E-5511-4971-8A3C-84B835BE8672}" srcOrd="0" destOrd="0" parTransId="{DAF9FD51-0603-496C-B959-F2F95CC007CC}" sibTransId="{2D499962-BA5A-41FD-9652-6A76621F3C56}"/>
    <dgm:cxn modelId="{E2CBBB20-C65C-4DCE-BF4F-A6070405B0D6}" type="presOf" srcId="{1E34D78E-5511-4971-8A3C-84B835BE8672}" destId="{7151749B-F29E-4BFE-8899-9B7D65581426}" srcOrd="0" destOrd="0" presId="urn:microsoft.com/office/officeart/2005/8/layout/hProcess9"/>
    <dgm:cxn modelId="{302C6643-7EA3-4953-AFE7-2FA26530F51F}" type="presOf" srcId="{879152AA-1365-4FAB-BE79-9315323CB96C}" destId="{E852CA60-007C-4D8F-BAA1-44840607AEA9}" srcOrd="0" destOrd="0" presId="urn:microsoft.com/office/officeart/2005/8/layout/hProcess9"/>
    <dgm:cxn modelId="{F1F69496-6FA0-4C16-886B-C89B54541951}" type="presParOf" srcId="{E75CE641-3BF8-4E67-99B1-658FC538D291}" destId="{19ECE914-C4A1-4073-96F6-84F7446B5A48}" srcOrd="0" destOrd="0" presId="urn:microsoft.com/office/officeart/2005/8/layout/hProcess9"/>
    <dgm:cxn modelId="{91D4CBC0-72B1-4BC6-8300-3ABDCA81FFFB}" type="presParOf" srcId="{E75CE641-3BF8-4E67-99B1-658FC538D291}" destId="{06069719-BB42-4F1D-8E8B-4EC00A7DABF3}" srcOrd="1" destOrd="0" presId="urn:microsoft.com/office/officeart/2005/8/layout/hProcess9"/>
    <dgm:cxn modelId="{D5D2ABF9-4376-4B80-93E0-3432601DEDCE}" type="presParOf" srcId="{06069719-BB42-4F1D-8E8B-4EC00A7DABF3}" destId="{7151749B-F29E-4BFE-8899-9B7D65581426}" srcOrd="0" destOrd="0" presId="urn:microsoft.com/office/officeart/2005/8/layout/hProcess9"/>
    <dgm:cxn modelId="{D3E528B4-A57E-4B88-9252-3AAFE137C58F}" type="presParOf" srcId="{06069719-BB42-4F1D-8E8B-4EC00A7DABF3}" destId="{AE6EBA81-9CCA-48CD-B44D-531A6D97074B}" srcOrd="1" destOrd="0" presId="urn:microsoft.com/office/officeart/2005/8/layout/hProcess9"/>
    <dgm:cxn modelId="{AEECF9E3-DCE3-490D-A079-8B8E6FD6BC95}" type="presParOf" srcId="{06069719-BB42-4F1D-8E8B-4EC00A7DABF3}" destId="{B7E813DF-BA02-437B-84C6-2A6C8C517709}" srcOrd="2" destOrd="0" presId="urn:microsoft.com/office/officeart/2005/8/layout/hProcess9"/>
    <dgm:cxn modelId="{5FE3FE82-DA4B-4992-8719-99FBD7E141EB}" type="presParOf" srcId="{06069719-BB42-4F1D-8E8B-4EC00A7DABF3}" destId="{F90270F7-9F12-41A9-A51D-FEB8ADE99902}" srcOrd="3" destOrd="0" presId="urn:microsoft.com/office/officeart/2005/8/layout/hProcess9"/>
    <dgm:cxn modelId="{2AE03711-4CF3-43B3-86A9-256740562BC7}" type="presParOf" srcId="{06069719-BB42-4F1D-8E8B-4EC00A7DABF3}" destId="{98C0C0F5-49A2-48B3-9467-AFC46B46B856}" srcOrd="4" destOrd="0" presId="urn:microsoft.com/office/officeart/2005/8/layout/hProcess9"/>
    <dgm:cxn modelId="{43D34D7B-3107-422E-8B5B-D312C866F424}" type="presParOf" srcId="{06069719-BB42-4F1D-8E8B-4EC00A7DABF3}" destId="{13125B30-DE78-4E4A-A8C3-C14940398EE9}" srcOrd="5" destOrd="0" presId="urn:microsoft.com/office/officeart/2005/8/layout/hProcess9"/>
    <dgm:cxn modelId="{A843E624-A66A-48E1-B5FA-ED3843DE4BA1}" type="presParOf" srcId="{06069719-BB42-4F1D-8E8B-4EC00A7DABF3}" destId="{E852CA60-007C-4D8F-BAA1-44840607AEA9}" srcOrd="6" destOrd="0" presId="urn:microsoft.com/office/officeart/2005/8/layout/hProcess9"/>
    <dgm:cxn modelId="{56F61CD4-0ED5-4A2E-A3C8-E92DDAD35DBF}" type="presParOf" srcId="{06069719-BB42-4F1D-8E8B-4EC00A7DABF3}" destId="{F342D891-1F69-4892-8FD6-E6BD9189E9E9}" srcOrd="7" destOrd="0" presId="urn:microsoft.com/office/officeart/2005/8/layout/hProcess9"/>
    <dgm:cxn modelId="{1F566F80-3F1D-4C82-9125-98118F1C13DE}" type="presParOf" srcId="{06069719-BB42-4F1D-8E8B-4EC00A7DABF3}" destId="{64E03312-A22A-42CC-9207-672291144C54}" srcOrd="8" destOrd="0" presId="urn:microsoft.com/office/officeart/2005/8/layout/hProcess9"/>
    <dgm:cxn modelId="{C3FEC6FE-45A9-488F-AD0C-34080687111B}" type="presParOf" srcId="{06069719-BB42-4F1D-8E8B-4EC00A7DABF3}" destId="{A0C6F40E-9D6B-4AB4-B047-66F31E574499}" srcOrd="9" destOrd="0" presId="urn:microsoft.com/office/officeart/2005/8/layout/hProcess9"/>
    <dgm:cxn modelId="{5477536D-8C98-4C94-A576-1E32FB04861C}" type="presParOf" srcId="{06069719-BB42-4F1D-8E8B-4EC00A7DABF3}" destId="{4293B853-09AA-4EC4-B366-6AB76486F54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5F08E-7B4E-4B4D-AC37-03F73296762A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04453FB6-C83B-409C-8507-98E2E9B40A25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s-CO" sz="1600" b="1" dirty="0">
              <a:latin typeface="Century Gothic" pitchFamily="34" charset="0"/>
            </a:rPr>
            <a:t>LAS SIETE APUESTAS ESTRATÉGICAS</a:t>
          </a:r>
          <a:r>
            <a:rPr lang="es-CO" sz="1600" dirty="0">
              <a:latin typeface="Century Gothic" pitchFamily="34" charset="0"/>
            </a:rPr>
            <a:t>:</a:t>
          </a:r>
        </a:p>
        <a:p>
          <a:pPr>
            <a:spcAft>
              <a:spcPts val="0"/>
            </a:spcAft>
          </a:pPr>
          <a:r>
            <a:rPr lang="es-CO" sz="1600" dirty="0">
              <a:latin typeface="Century Gothic" pitchFamily="34" charset="0"/>
            </a:rPr>
            <a:t>- Conectividad ambiental y funcional  -  Complementariedad ambiental y funcional -  Descentralización, desconcentración de actividades y nuevos polos de desarrollo  -  Gestión territorial compartida (institucionalidad)  - Identidad territorial  - Territorios de paz  -  Desarrollo integral de la ruralidad</a:t>
          </a:r>
        </a:p>
      </dgm:t>
    </dgm:pt>
    <dgm:pt modelId="{D2AE96F5-0C76-4967-8BC8-DACC303B786F}" type="parTrans" cxnId="{861E7738-22FF-4941-A18C-FADF11FD03CD}">
      <dgm:prSet/>
      <dgm:spPr/>
      <dgm:t>
        <a:bodyPr/>
        <a:lstStyle/>
        <a:p>
          <a:endParaRPr lang="es-CO">
            <a:latin typeface="Century Gothic" pitchFamily="34" charset="0"/>
          </a:endParaRPr>
        </a:p>
      </dgm:t>
    </dgm:pt>
    <dgm:pt modelId="{299AE3C2-25F4-4412-A8C0-F7DE98977CE1}" type="sibTrans" cxnId="{861E7738-22FF-4941-A18C-FADF11FD03CD}">
      <dgm:prSet/>
      <dgm:spPr/>
      <dgm:t>
        <a:bodyPr/>
        <a:lstStyle/>
        <a:p>
          <a:endParaRPr lang="es-CO">
            <a:latin typeface="Century Gothic" pitchFamily="34" charset="0"/>
          </a:endParaRPr>
        </a:p>
      </dgm:t>
    </dgm:pt>
    <dgm:pt modelId="{52388D28-5A0D-42DE-9AF0-21EE50FCBB70}">
      <dgm:prSet phldrT="[Texto]" custT="1"/>
      <dgm:spPr>
        <a:solidFill>
          <a:schemeClr val="accent5">
            <a:lumMod val="75000"/>
          </a:schemeClr>
        </a:solidFill>
      </dgm:spPr>
      <dgm:t>
        <a:bodyPr vert="vert270"/>
        <a:lstStyle/>
        <a:p>
          <a:r>
            <a:rPr lang="es-CO" sz="2800" b="1" dirty="0">
              <a:latin typeface="Century Gothic" pitchFamily="34" charset="0"/>
            </a:rPr>
            <a:t>LOS EJES DEL TERRITORIO</a:t>
          </a:r>
        </a:p>
      </dgm:t>
    </dgm:pt>
    <dgm:pt modelId="{C4846031-2508-4427-A724-47669CC7C962}" type="parTrans" cxnId="{DBD14846-2609-4AE6-8D98-708BE9E81FCB}">
      <dgm:prSet/>
      <dgm:spPr/>
      <dgm:t>
        <a:bodyPr/>
        <a:lstStyle/>
        <a:p>
          <a:endParaRPr lang="es-CO">
            <a:latin typeface="Century Gothic" pitchFamily="34" charset="0"/>
          </a:endParaRPr>
        </a:p>
      </dgm:t>
    </dgm:pt>
    <dgm:pt modelId="{5AB4C427-E3E8-42B8-A7FF-AEB05541DE04}" type="sibTrans" cxnId="{DBD14846-2609-4AE6-8D98-708BE9E81FCB}">
      <dgm:prSet/>
      <dgm:spPr/>
      <dgm:t>
        <a:bodyPr/>
        <a:lstStyle/>
        <a:p>
          <a:endParaRPr lang="es-CO">
            <a:latin typeface="Century Gothic" pitchFamily="34" charset="0"/>
          </a:endParaRPr>
        </a:p>
      </dgm:t>
    </dgm:pt>
    <dgm:pt modelId="{17BE6483-ADFE-4FD3-996C-C528A65BF8B2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CO" sz="1600" b="1" dirty="0">
              <a:latin typeface="Century Gothic" pitchFamily="34" charset="0"/>
            </a:rPr>
            <a:t>ESTRUCTURA</a:t>
          </a:r>
          <a:r>
            <a:rPr lang="es-CO" sz="1600" dirty="0">
              <a:latin typeface="Century Gothic" pitchFamily="34" charset="0"/>
            </a:rPr>
            <a:t>:</a:t>
          </a:r>
        </a:p>
        <a:p>
          <a:endParaRPr lang="es-CO" sz="1600" dirty="0">
            <a:latin typeface="Century Gothic" pitchFamily="34" charset="0"/>
          </a:endParaRPr>
        </a:p>
        <a:p>
          <a:endParaRPr lang="es-CO" sz="1600" dirty="0">
            <a:latin typeface="Century Gothic" pitchFamily="34" charset="0"/>
          </a:endParaRPr>
        </a:p>
        <a:p>
          <a:endParaRPr lang="es-CO" sz="1600" dirty="0">
            <a:latin typeface="Century Gothic" pitchFamily="34" charset="0"/>
          </a:endParaRPr>
        </a:p>
        <a:p>
          <a:endParaRPr lang="es-CO" sz="1600" dirty="0">
            <a:latin typeface="Century Gothic" pitchFamily="34" charset="0"/>
          </a:endParaRPr>
        </a:p>
        <a:p>
          <a:endParaRPr lang="es-CO" sz="1600" dirty="0">
            <a:latin typeface="Century Gothic" pitchFamily="34" charset="0"/>
          </a:endParaRPr>
        </a:p>
      </dgm:t>
    </dgm:pt>
    <dgm:pt modelId="{83387518-F09B-4EFA-9945-4A57FA29B288}" type="parTrans" cxnId="{FCEEF65D-2442-41E3-A234-89AF42B1E0EA}">
      <dgm:prSet/>
      <dgm:spPr/>
      <dgm:t>
        <a:bodyPr/>
        <a:lstStyle/>
        <a:p>
          <a:endParaRPr lang="es-CO">
            <a:latin typeface="Century Gothic" pitchFamily="34" charset="0"/>
          </a:endParaRPr>
        </a:p>
      </dgm:t>
    </dgm:pt>
    <dgm:pt modelId="{7637EF9A-D029-4FAE-A795-D4299746731C}" type="sibTrans" cxnId="{FCEEF65D-2442-41E3-A234-89AF42B1E0EA}">
      <dgm:prSet/>
      <dgm:spPr/>
      <dgm:t>
        <a:bodyPr/>
        <a:lstStyle/>
        <a:p>
          <a:endParaRPr lang="es-CO">
            <a:latin typeface="Century Gothic" pitchFamily="34" charset="0"/>
          </a:endParaRPr>
        </a:p>
      </dgm:t>
    </dgm:pt>
    <dgm:pt modelId="{C8F6A235-2C47-4B39-BC23-EA3BA577677C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O" sz="1600" b="1" dirty="0">
              <a:latin typeface="Century Gothic" pitchFamily="34" charset="0"/>
            </a:rPr>
            <a:t>OCUPACIÓN</a:t>
          </a:r>
          <a:r>
            <a:rPr lang="es-CO" sz="1600" dirty="0">
              <a:latin typeface="Century Gothic" pitchFamily="34" charset="0"/>
            </a:rPr>
            <a:t>:</a:t>
          </a:r>
        </a:p>
        <a:p>
          <a:endParaRPr lang="es-CO" sz="1600" dirty="0">
            <a:latin typeface="Century Gothic" pitchFamily="34" charset="0"/>
          </a:endParaRPr>
        </a:p>
        <a:p>
          <a:endParaRPr lang="es-CO" sz="1600" dirty="0">
            <a:latin typeface="Century Gothic" pitchFamily="34" charset="0"/>
          </a:endParaRPr>
        </a:p>
        <a:p>
          <a:endParaRPr lang="es-CO" sz="1600" dirty="0">
            <a:latin typeface="Century Gothic" pitchFamily="34" charset="0"/>
          </a:endParaRPr>
        </a:p>
        <a:p>
          <a:endParaRPr lang="es-CO" sz="1600" dirty="0">
            <a:latin typeface="Century Gothic" pitchFamily="34" charset="0"/>
          </a:endParaRPr>
        </a:p>
        <a:p>
          <a:endParaRPr lang="es-CO" sz="1600" dirty="0">
            <a:latin typeface="Century Gothic" pitchFamily="34" charset="0"/>
          </a:endParaRPr>
        </a:p>
      </dgm:t>
    </dgm:pt>
    <dgm:pt modelId="{1DD12CB4-F055-4C93-8AB1-FCDA20794DCB}" type="parTrans" cxnId="{F73CB5C2-758B-4DC1-8212-6B13AF035E7C}">
      <dgm:prSet/>
      <dgm:spPr/>
      <dgm:t>
        <a:bodyPr/>
        <a:lstStyle/>
        <a:p>
          <a:endParaRPr lang="es-CO">
            <a:latin typeface="Century Gothic" pitchFamily="34" charset="0"/>
          </a:endParaRPr>
        </a:p>
      </dgm:t>
    </dgm:pt>
    <dgm:pt modelId="{DD4A5DA5-682A-4A6C-81EC-C82E25D5BF08}" type="sibTrans" cxnId="{F73CB5C2-758B-4DC1-8212-6B13AF035E7C}">
      <dgm:prSet/>
      <dgm:spPr/>
      <dgm:t>
        <a:bodyPr/>
        <a:lstStyle/>
        <a:p>
          <a:endParaRPr lang="es-CO">
            <a:latin typeface="Century Gothic" pitchFamily="34" charset="0"/>
          </a:endParaRPr>
        </a:p>
      </dgm:t>
    </dgm:pt>
    <dgm:pt modelId="{1CC86CF3-7DE1-484C-96B8-BB928684AED7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CO" sz="1600" b="1" dirty="0">
              <a:latin typeface="Century Gothic" pitchFamily="34" charset="0"/>
            </a:rPr>
            <a:t>EJES FOCALES:</a:t>
          </a:r>
        </a:p>
        <a:p>
          <a:endParaRPr lang="es-CO" sz="1600" b="1" dirty="0">
            <a:latin typeface="Century Gothic" pitchFamily="34" charset="0"/>
          </a:endParaRPr>
        </a:p>
        <a:p>
          <a:endParaRPr lang="es-CO" sz="1600" b="1" dirty="0">
            <a:latin typeface="Century Gothic" pitchFamily="34" charset="0"/>
          </a:endParaRPr>
        </a:p>
        <a:p>
          <a:endParaRPr lang="es-CO" sz="1600" b="1" dirty="0">
            <a:latin typeface="Century Gothic" pitchFamily="34" charset="0"/>
          </a:endParaRPr>
        </a:p>
        <a:p>
          <a:endParaRPr lang="es-CO" sz="1600" b="1" dirty="0">
            <a:latin typeface="Century Gothic" pitchFamily="34" charset="0"/>
          </a:endParaRPr>
        </a:p>
        <a:p>
          <a:endParaRPr lang="es-CO" sz="1600" b="1" dirty="0">
            <a:latin typeface="Century Gothic" pitchFamily="34" charset="0"/>
          </a:endParaRPr>
        </a:p>
      </dgm:t>
    </dgm:pt>
    <dgm:pt modelId="{B9D07C9D-9EC1-4BDD-AE87-5D28033532A7}" type="sibTrans" cxnId="{2B07D8C8-2079-4A63-9CE3-1243CACABCF5}">
      <dgm:prSet/>
      <dgm:spPr/>
      <dgm:t>
        <a:bodyPr/>
        <a:lstStyle/>
        <a:p>
          <a:endParaRPr lang="es-CO"/>
        </a:p>
      </dgm:t>
    </dgm:pt>
    <dgm:pt modelId="{2719D863-9AC4-4EDE-8CF6-3824F7EF86A0}" type="parTrans" cxnId="{2B07D8C8-2079-4A63-9CE3-1243CACABCF5}">
      <dgm:prSet/>
      <dgm:spPr/>
      <dgm:t>
        <a:bodyPr/>
        <a:lstStyle/>
        <a:p>
          <a:endParaRPr lang="es-CO"/>
        </a:p>
      </dgm:t>
    </dgm:pt>
    <dgm:pt modelId="{91B2166A-C826-4DE1-862E-A0FE4015B229}" type="pres">
      <dgm:prSet presAssocID="{4185F08E-7B4E-4B4D-AC37-03F73296762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6324D843-A2C0-4669-A002-C9D1A3533D17}" type="pres">
      <dgm:prSet presAssocID="{04453FB6-C83B-409C-8507-98E2E9B40A25}" presName="vertOne" presStyleCnt="0"/>
      <dgm:spPr/>
    </dgm:pt>
    <dgm:pt modelId="{557E0BF5-158E-432A-9638-40B302EAE28D}" type="pres">
      <dgm:prSet presAssocID="{04453FB6-C83B-409C-8507-98E2E9B40A25}" presName="txOne" presStyleLbl="node0" presStyleIdx="0" presStyleCnt="1" custScaleY="2434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F552C16-3E34-4634-949D-25091102CC21}" type="pres">
      <dgm:prSet presAssocID="{04453FB6-C83B-409C-8507-98E2E9B40A25}" presName="parTransOne" presStyleCnt="0"/>
      <dgm:spPr/>
    </dgm:pt>
    <dgm:pt modelId="{D819DF9E-29CA-4E53-826B-F2AD0AC5208D}" type="pres">
      <dgm:prSet presAssocID="{04453FB6-C83B-409C-8507-98E2E9B40A25}" presName="horzOne" presStyleCnt="0"/>
      <dgm:spPr/>
    </dgm:pt>
    <dgm:pt modelId="{28F51174-29C2-4449-AEF7-F56AA98B9118}" type="pres">
      <dgm:prSet presAssocID="{52388D28-5A0D-42DE-9AF0-21EE50FCBB70}" presName="vertTwo" presStyleCnt="0"/>
      <dgm:spPr/>
    </dgm:pt>
    <dgm:pt modelId="{C40CFBAA-A3D4-4654-B82B-30DED3430D0C}" type="pres">
      <dgm:prSet presAssocID="{52388D28-5A0D-42DE-9AF0-21EE50FCBB70}" presName="txTwo" presStyleLbl="node2" presStyleIdx="0" presStyleCnt="3" custScaleX="553700" custScaleY="83456" custLinFactNeighborY="-564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A7643EE-A7A0-4420-A256-0D751FC5E046}" type="pres">
      <dgm:prSet presAssocID="{52388D28-5A0D-42DE-9AF0-21EE50FCBB70}" presName="horzTwo" presStyleCnt="0"/>
      <dgm:spPr/>
    </dgm:pt>
    <dgm:pt modelId="{47BB8F9A-E942-4F8C-B33D-F02E4E519A8A}" type="pres">
      <dgm:prSet presAssocID="{5AB4C427-E3E8-42B8-A7FF-AEB05541DE04}" presName="sibSpaceTwo" presStyleCnt="0"/>
      <dgm:spPr/>
    </dgm:pt>
    <dgm:pt modelId="{67D76E3C-3831-4BDE-81D2-FC29B634B5FF}" type="pres">
      <dgm:prSet presAssocID="{17BE6483-ADFE-4FD3-996C-C528A65BF8B2}" presName="vertTwo" presStyleCnt="0"/>
      <dgm:spPr/>
    </dgm:pt>
    <dgm:pt modelId="{69A5A8A8-B4A9-437E-94E7-F71755D39998}" type="pres">
      <dgm:prSet presAssocID="{17BE6483-ADFE-4FD3-996C-C528A65BF8B2}" presName="txTwo" presStyleLbl="node2" presStyleIdx="1" presStyleCnt="3" custScaleX="1911180" custScaleY="41214" custLinFactNeighborX="80900" custLinFactNeighborY="-630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B09076E-81D6-49B7-9B14-7C2E1A45355E}" type="pres">
      <dgm:prSet presAssocID="{17BE6483-ADFE-4FD3-996C-C528A65BF8B2}" presName="horzTwo" presStyleCnt="0"/>
      <dgm:spPr/>
    </dgm:pt>
    <dgm:pt modelId="{44D9797E-C98F-4FCA-AF59-928FD6340BF1}" type="pres">
      <dgm:prSet presAssocID="{7637EF9A-D029-4FAE-A795-D4299746731C}" presName="sibSpaceTwo" presStyleCnt="0"/>
      <dgm:spPr/>
    </dgm:pt>
    <dgm:pt modelId="{43AA92DE-14A9-4221-AAC9-88AE418CE275}" type="pres">
      <dgm:prSet presAssocID="{C8F6A235-2C47-4B39-BC23-EA3BA577677C}" presName="vertTwo" presStyleCnt="0"/>
      <dgm:spPr/>
    </dgm:pt>
    <dgm:pt modelId="{926DB98B-A409-4672-AA53-12B14B9F50C6}" type="pres">
      <dgm:prSet presAssocID="{C8F6A235-2C47-4B39-BC23-EA3BA577677C}" presName="txTwo" presStyleLbl="node2" presStyleIdx="2" presStyleCnt="3" custScaleX="91388" custScaleY="40702" custLinFactNeighborX="4330" custLinFactNeighborY="-7882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ABC00B1-6FBB-4C57-BC89-5A1E61D75BBD}" type="pres">
      <dgm:prSet presAssocID="{C8F6A235-2C47-4B39-BC23-EA3BA577677C}" presName="parTransTwo" presStyleCnt="0"/>
      <dgm:spPr/>
    </dgm:pt>
    <dgm:pt modelId="{137B29F7-523E-41FF-A987-113691CC43F9}" type="pres">
      <dgm:prSet presAssocID="{C8F6A235-2C47-4B39-BC23-EA3BA577677C}" presName="horzTwo" presStyleCnt="0"/>
      <dgm:spPr/>
    </dgm:pt>
    <dgm:pt modelId="{14FF2C5F-B62F-4AA1-95F6-EBB10A7DA8BA}" type="pres">
      <dgm:prSet presAssocID="{1CC86CF3-7DE1-484C-96B8-BB928684AED7}" presName="vertThree" presStyleCnt="0"/>
      <dgm:spPr/>
    </dgm:pt>
    <dgm:pt modelId="{3BB56E2A-FE18-4A15-A444-6F70EF49764D}" type="pres">
      <dgm:prSet presAssocID="{1CC86CF3-7DE1-484C-96B8-BB928684AED7}" presName="txThree" presStyleLbl="node3" presStyleIdx="0" presStyleCnt="1" custFlipVert="0" custScaleX="2000000" custScaleY="41019" custLinFactX="-420761" custLinFactNeighborX="-500000" custLinFactNeighborY="-1313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6B0ED14-DBAE-4A28-B958-C8D22B3A4EA5}" type="pres">
      <dgm:prSet presAssocID="{1CC86CF3-7DE1-484C-96B8-BB928684AED7}" presName="horzThree" presStyleCnt="0"/>
      <dgm:spPr/>
    </dgm:pt>
  </dgm:ptLst>
  <dgm:cxnLst>
    <dgm:cxn modelId="{5B88CE26-B709-40B6-8971-FA16767A0B59}" type="presOf" srcId="{17BE6483-ADFE-4FD3-996C-C528A65BF8B2}" destId="{69A5A8A8-B4A9-437E-94E7-F71755D39998}" srcOrd="0" destOrd="0" presId="urn:microsoft.com/office/officeart/2005/8/layout/hierarchy4"/>
    <dgm:cxn modelId="{43D8FADB-EC64-4A4E-9E7F-3A9C1E12E032}" type="presOf" srcId="{4185F08E-7B4E-4B4D-AC37-03F73296762A}" destId="{91B2166A-C826-4DE1-862E-A0FE4015B229}" srcOrd="0" destOrd="0" presId="urn:microsoft.com/office/officeart/2005/8/layout/hierarchy4"/>
    <dgm:cxn modelId="{2B07D8C8-2079-4A63-9CE3-1243CACABCF5}" srcId="{C8F6A235-2C47-4B39-BC23-EA3BA577677C}" destId="{1CC86CF3-7DE1-484C-96B8-BB928684AED7}" srcOrd="0" destOrd="0" parTransId="{2719D863-9AC4-4EDE-8CF6-3824F7EF86A0}" sibTransId="{B9D07C9D-9EC1-4BDD-AE87-5D28033532A7}"/>
    <dgm:cxn modelId="{1E5A191F-31F0-4F24-9121-236FB4022E78}" type="presOf" srcId="{52388D28-5A0D-42DE-9AF0-21EE50FCBB70}" destId="{C40CFBAA-A3D4-4654-B82B-30DED3430D0C}" srcOrd="0" destOrd="0" presId="urn:microsoft.com/office/officeart/2005/8/layout/hierarchy4"/>
    <dgm:cxn modelId="{861E7738-22FF-4941-A18C-FADF11FD03CD}" srcId="{4185F08E-7B4E-4B4D-AC37-03F73296762A}" destId="{04453FB6-C83B-409C-8507-98E2E9B40A25}" srcOrd="0" destOrd="0" parTransId="{D2AE96F5-0C76-4967-8BC8-DACC303B786F}" sibTransId="{299AE3C2-25F4-4412-A8C0-F7DE98977CE1}"/>
    <dgm:cxn modelId="{AC5F56FA-E7A4-493D-8027-D4652447CD0C}" type="presOf" srcId="{04453FB6-C83B-409C-8507-98E2E9B40A25}" destId="{557E0BF5-158E-432A-9638-40B302EAE28D}" srcOrd="0" destOrd="0" presId="urn:microsoft.com/office/officeart/2005/8/layout/hierarchy4"/>
    <dgm:cxn modelId="{F73CB5C2-758B-4DC1-8212-6B13AF035E7C}" srcId="{04453FB6-C83B-409C-8507-98E2E9B40A25}" destId="{C8F6A235-2C47-4B39-BC23-EA3BA577677C}" srcOrd="2" destOrd="0" parTransId="{1DD12CB4-F055-4C93-8AB1-FCDA20794DCB}" sibTransId="{DD4A5DA5-682A-4A6C-81EC-C82E25D5BF08}"/>
    <dgm:cxn modelId="{6B63F780-20F3-4C76-851F-6EF6643B2AEF}" type="presOf" srcId="{1CC86CF3-7DE1-484C-96B8-BB928684AED7}" destId="{3BB56E2A-FE18-4A15-A444-6F70EF49764D}" srcOrd="0" destOrd="0" presId="urn:microsoft.com/office/officeart/2005/8/layout/hierarchy4"/>
    <dgm:cxn modelId="{0D37922D-964D-401C-902D-4A6E86471FFF}" type="presOf" srcId="{C8F6A235-2C47-4B39-BC23-EA3BA577677C}" destId="{926DB98B-A409-4672-AA53-12B14B9F50C6}" srcOrd="0" destOrd="0" presId="urn:microsoft.com/office/officeart/2005/8/layout/hierarchy4"/>
    <dgm:cxn modelId="{DBD14846-2609-4AE6-8D98-708BE9E81FCB}" srcId="{04453FB6-C83B-409C-8507-98E2E9B40A25}" destId="{52388D28-5A0D-42DE-9AF0-21EE50FCBB70}" srcOrd="0" destOrd="0" parTransId="{C4846031-2508-4427-A724-47669CC7C962}" sibTransId="{5AB4C427-E3E8-42B8-A7FF-AEB05541DE04}"/>
    <dgm:cxn modelId="{FCEEF65D-2442-41E3-A234-89AF42B1E0EA}" srcId="{04453FB6-C83B-409C-8507-98E2E9B40A25}" destId="{17BE6483-ADFE-4FD3-996C-C528A65BF8B2}" srcOrd="1" destOrd="0" parTransId="{83387518-F09B-4EFA-9945-4A57FA29B288}" sibTransId="{7637EF9A-D029-4FAE-A795-D4299746731C}"/>
    <dgm:cxn modelId="{1E4F1198-0868-42AE-91E5-460270C265E5}" type="presParOf" srcId="{91B2166A-C826-4DE1-862E-A0FE4015B229}" destId="{6324D843-A2C0-4669-A002-C9D1A3533D17}" srcOrd="0" destOrd="0" presId="urn:microsoft.com/office/officeart/2005/8/layout/hierarchy4"/>
    <dgm:cxn modelId="{BD657AFD-B3C7-4669-BF3C-2940861D03BF}" type="presParOf" srcId="{6324D843-A2C0-4669-A002-C9D1A3533D17}" destId="{557E0BF5-158E-432A-9638-40B302EAE28D}" srcOrd="0" destOrd="0" presId="urn:microsoft.com/office/officeart/2005/8/layout/hierarchy4"/>
    <dgm:cxn modelId="{2B172C26-6428-4B9B-80B3-E1D24B71E904}" type="presParOf" srcId="{6324D843-A2C0-4669-A002-C9D1A3533D17}" destId="{1F552C16-3E34-4634-949D-25091102CC21}" srcOrd="1" destOrd="0" presId="urn:microsoft.com/office/officeart/2005/8/layout/hierarchy4"/>
    <dgm:cxn modelId="{97C340C8-7A82-4056-A08C-0C5DB808DFC8}" type="presParOf" srcId="{6324D843-A2C0-4669-A002-C9D1A3533D17}" destId="{D819DF9E-29CA-4E53-826B-F2AD0AC5208D}" srcOrd="2" destOrd="0" presId="urn:microsoft.com/office/officeart/2005/8/layout/hierarchy4"/>
    <dgm:cxn modelId="{B24C0080-C637-41C8-8D33-C3D8782214AA}" type="presParOf" srcId="{D819DF9E-29CA-4E53-826B-F2AD0AC5208D}" destId="{28F51174-29C2-4449-AEF7-F56AA98B9118}" srcOrd="0" destOrd="0" presId="urn:microsoft.com/office/officeart/2005/8/layout/hierarchy4"/>
    <dgm:cxn modelId="{7E139E7A-0B61-4CFC-9F19-9DC73F59666B}" type="presParOf" srcId="{28F51174-29C2-4449-AEF7-F56AA98B9118}" destId="{C40CFBAA-A3D4-4654-B82B-30DED3430D0C}" srcOrd="0" destOrd="0" presId="urn:microsoft.com/office/officeart/2005/8/layout/hierarchy4"/>
    <dgm:cxn modelId="{C4995A19-731B-44FC-AE77-D98A292E6C18}" type="presParOf" srcId="{28F51174-29C2-4449-AEF7-F56AA98B9118}" destId="{1A7643EE-A7A0-4420-A256-0D751FC5E046}" srcOrd="1" destOrd="0" presId="urn:microsoft.com/office/officeart/2005/8/layout/hierarchy4"/>
    <dgm:cxn modelId="{B71F0513-C3BC-454D-A47A-1E3D48F52577}" type="presParOf" srcId="{D819DF9E-29CA-4E53-826B-F2AD0AC5208D}" destId="{47BB8F9A-E942-4F8C-B33D-F02E4E519A8A}" srcOrd="1" destOrd="0" presId="urn:microsoft.com/office/officeart/2005/8/layout/hierarchy4"/>
    <dgm:cxn modelId="{31C7AE1C-43AF-4DCE-A7C6-FB644590D4BA}" type="presParOf" srcId="{D819DF9E-29CA-4E53-826B-F2AD0AC5208D}" destId="{67D76E3C-3831-4BDE-81D2-FC29B634B5FF}" srcOrd="2" destOrd="0" presId="urn:microsoft.com/office/officeart/2005/8/layout/hierarchy4"/>
    <dgm:cxn modelId="{B1D1291A-AADE-4580-A87D-21244818AC47}" type="presParOf" srcId="{67D76E3C-3831-4BDE-81D2-FC29B634B5FF}" destId="{69A5A8A8-B4A9-437E-94E7-F71755D39998}" srcOrd="0" destOrd="0" presId="urn:microsoft.com/office/officeart/2005/8/layout/hierarchy4"/>
    <dgm:cxn modelId="{06CBA563-7EF1-4CB1-9BA7-ED161EEB1B8E}" type="presParOf" srcId="{67D76E3C-3831-4BDE-81D2-FC29B634B5FF}" destId="{4B09076E-81D6-49B7-9B14-7C2E1A45355E}" srcOrd="1" destOrd="0" presId="urn:microsoft.com/office/officeart/2005/8/layout/hierarchy4"/>
    <dgm:cxn modelId="{64361716-B2D8-4CFE-B6B4-109F4B3BA705}" type="presParOf" srcId="{D819DF9E-29CA-4E53-826B-F2AD0AC5208D}" destId="{44D9797E-C98F-4FCA-AF59-928FD6340BF1}" srcOrd="3" destOrd="0" presId="urn:microsoft.com/office/officeart/2005/8/layout/hierarchy4"/>
    <dgm:cxn modelId="{2779F047-E620-4726-B26C-307F30C690D6}" type="presParOf" srcId="{D819DF9E-29CA-4E53-826B-F2AD0AC5208D}" destId="{43AA92DE-14A9-4221-AAC9-88AE418CE275}" srcOrd="4" destOrd="0" presId="urn:microsoft.com/office/officeart/2005/8/layout/hierarchy4"/>
    <dgm:cxn modelId="{F90DC060-B02E-4096-9F03-D2A124137FBB}" type="presParOf" srcId="{43AA92DE-14A9-4221-AAC9-88AE418CE275}" destId="{926DB98B-A409-4672-AA53-12B14B9F50C6}" srcOrd="0" destOrd="0" presId="urn:microsoft.com/office/officeart/2005/8/layout/hierarchy4"/>
    <dgm:cxn modelId="{8711D774-3A2A-420F-B42D-22B6BF544784}" type="presParOf" srcId="{43AA92DE-14A9-4221-AAC9-88AE418CE275}" destId="{0ABC00B1-6FBB-4C57-BC89-5A1E61D75BBD}" srcOrd="1" destOrd="0" presId="urn:microsoft.com/office/officeart/2005/8/layout/hierarchy4"/>
    <dgm:cxn modelId="{F07B0BBA-9169-4718-97C6-FF03A0A2DC6A}" type="presParOf" srcId="{43AA92DE-14A9-4221-AAC9-88AE418CE275}" destId="{137B29F7-523E-41FF-A987-113691CC43F9}" srcOrd="2" destOrd="0" presId="urn:microsoft.com/office/officeart/2005/8/layout/hierarchy4"/>
    <dgm:cxn modelId="{FE63436E-AA5B-4FAE-823C-3C5B1E027794}" type="presParOf" srcId="{137B29F7-523E-41FF-A987-113691CC43F9}" destId="{14FF2C5F-B62F-4AA1-95F6-EBB10A7DA8BA}" srcOrd="0" destOrd="0" presId="urn:microsoft.com/office/officeart/2005/8/layout/hierarchy4"/>
    <dgm:cxn modelId="{1A84DFE6-451A-4D96-A35C-4B1017963829}" type="presParOf" srcId="{14FF2C5F-B62F-4AA1-95F6-EBB10A7DA8BA}" destId="{3BB56E2A-FE18-4A15-A444-6F70EF49764D}" srcOrd="0" destOrd="0" presId="urn:microsoft.com/office/officeart/2005/8/layout/hierarchy4"/>
    <dgm:cxn modelId="{28D8E2B1-723D-451A-A2D0-61BC17A97882}" type="presParOf" srcId="{14FF2C5F-B62F-4AA1-95F6-EBB10A7DA8BA}" destId="{16B0ED14-DBAE-4A28-B958-C8D22B3A4EA5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CE914-C4A1-4073-96F6-84F7446B5A48}">
      <dsp:nvSpPr>
        <dsp:cNvPr id="0" name=""/>
        <dsp:cNvSpPr/>
      </dsp:nvSpPr>
      <dsp:spPr>
        <a:xfrm>
          <a:off x="194822" y="0"/>
          <a:ext cx="8437628" cy="5309062"/>
        </a:xfrm>
        <a:prstGeom prst="rightArrow">
          <a:avLst/>
        </a:prstGeom>
        <a:solidFill>
          <a:srgbClr val="ED7D31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51749B-F29E-4BFE-8899-9B7D65581426}">
      <dsp:nvSpPr>
        <dsp:cNvPr id="0" name=""/>
        <dsp:cNvSpPr/>
      </dsp:nvSpPr>
      <dsp:spPr>
        <a:xfrm>
          <a:off x="2618" y="1592718"/>
          <a:ext cx="1387410" cy="2123624"/>
        </a:xfrm>
        <a:prstGeom prst="roundRect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solidFill>
                <a:sysClr val="windowText" lastClr="000000"/>
              </a:solidFill>
              <a:latin typeface="Century Gothic" pitchFamily="34" charset="0"/>
              <a:ea typeface="+mn-ea"/>
              <a:cs typeface="+mn-cs"/>
            </a:rPr>
            <a:t>Diagnóstico operativo del territorio</a:t>
          </a:r>
        </a:p>
      </dsp:txBody>
      <dsp:txXfrm>
        <a:off x="70346" y="1660446"/>
        <a:ext cx="1251954" cy="1988168"/>
      </dsp:txXfrm>
    </dsp:sp>
    <dsp:sp modelId="{B7E813DF-BA02-437B-84C6-2A6C8C517709}">
      <dsp:nvSpPr>
        <dsp:cNvPr id="0" name=""/>
        <dsp:cNvSpPr/>
      </dsp:nvSpPr>
      <dsp:spPr>
        <a:xfrm>
          <a:off x="1559419" y="1592718"/>
          <a:ext cx="1330057" cy="2123624"/>
        </a:xfrm>
        <a:prstGeom prst="roundRect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>
              <a:solidFill>
                <a:sysClr val="windowText" lastClr="000000"/>
              </a:solidFill>
              <a:latin typeface="Century Gothic" pitchFamily="34" charset="0"/>
              <a:ea typeface="+mn-ea"/>
              <a:cs typeface="+mn-cs"/>
            </a:rPr>
            <a:t>Modelo de Ocupación Territorial</a:t>
          </a:r>
        </a:p>
      </dsp:txBody>
      <dsp:txXfrm>
        <a:off x="1624347" y="1657646"/>
        <a:ext cx="1200201" cy="1993768"/>
      </dsp:txXfrm>
    </dsp:sp>
    <dsp:sp modelId="{98C0C0F5-49A2-48B3-9467-AFC46B46B856}">
      <dsp:nvSpPr>
        <dsp:cNvPr id="0" name=""/>
        <dsp:cNvSpPr/>
      </dsp:nvSpPr>
      <dsp:spPr>
        <a:xfrm>
          <a:off x="3063309" y="1573223"/>
          <a:ext cx="1234552" cy="2123624"/>
        </a:xfrm>
        <a:prstGeom prst="round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>
              <a:solidFill>
                <a:sysClr val="windowText" lastClr="000000"/>
              </a:solidFill>
              <a:latin typeface="Century Gothic" pitchFamily="34" charset="0"/>
              <a:ea typeface="+mn-ea"/>
              <a:cs typeface="+mn-cs"/>
            </a:rPr>
            <a:t>Desarrollo de contenidos técnicos por Ejes Territoriales</a:t>
          </a:r>
        </a:p>
      </dsp:txBody>
      <dsp:txXfrm>
        <a:off x="3123575" y="1633489"/>
        <a:ext cx="1114020" cy="2003092"/>
      </dsp:txXfrm>
    </dsp:sp>
    <dsp:sp modelId="{E852CA60-007C-4D8F-BAA1-44840607AEA9}">
      <dsp:nvSpPr>
        <dsp:cNvPr id="0" name=""/>
        <dsp:cNvSpPr/>
      </dsp:nvSpPr>
      <dsp:spPr>
        <a:xfrm>
          <a:off x="4462810" y="1592718"/>
          <a:ext cx="1384137" cy="2123624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>
              <a:solidFill>
                <a:sysClr val="windowText" lastClr="000000"/>
              </a:solidFill>
              <a:latin typeface="Century Gothic" pitchFamily="34" charset="0"/>
              <a:ea typeface="+mn-ea"/>
              <a:cs typeface="+mn-cs"/>
            </a:rPr>
            <a:t>Diseño de instrumentos de gestión, financiación y monitoreo.</a:t>
          </a:r>
        </a:p>
      </dsp:txBody>
      <dsp:txXfrm>
        <a:off x="4530378" y="1660286"/>
        <a:ext cx="1249001" cy="1988488"/>
      </dsp:txXfrm>
    </dsp:sp>
    <dsp:sp modelId="{64E03312-A22A-42CC-9207-672291144C54}">
      <dsp:nvSpPr>
        <dsp:cNvPr id="0" name=""/>
        <dsp:cNvSpPr/>
      </dsp:nvSpPr>
      <dsp:spPr>
        <a:xfrm>
          <a:off x="5955215" y="1622555"/>
          <a:ext cx="1622581" cy="2123624"/>
        </a:xfrm>
        <a:prstGeom prst="roundRect">
          <a:avLst/>
        </a:prstGeom>
        <a:gradFill rotWithShape="0">
          <a:gsLst>
            <a:gs pos="0">
              <a:srgbClr val="70AD47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70AD47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70AD47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ysClr val="windowText" lastClr="000000"/>
              </a:solidFill>
              <a:latin typeface="Century Gothic" pitchFamily="34" charset="0"/>
              <a:ea typeface="+mn-ea"/>
              <a:cs typeface="+mn-cs"/>
            </a:rPr>
            <a:t>Elaboración </a:t>
          </a:r>
          <a:r>
            <a:rPr lang="es-CO" sz="1600" kern="1200" dirty="0">
              <a:solidFill>
                <a:sysClr val="windowText" lastClr="000000"/>
              </a:solidFill>
              <a:latin typeface="Century Gothic" pitchFamily="34" charset="0"/>
              <a:ea typeface="+mn-ea"/>
              <a:cs typeface="+mn-cs"/>
            </a:rPr>
            <a:t>del Proyecto de Ordenanza</a:t>
          </a:r>
        </a:p>
      </dsp:txBody>
      <dsp:txXfrm>
        <a:off x="6034423" y="1701763"/>
        <a:ext cx="1464165" cy="1965208"/>
      </dsp:txXfrm>
    </dsp:sp>
    <dsp:sp modelId="{4293B853-09AA-4EC4-B366-6AB76486F545}">
      <dsp:nvSpPr>
        <dsp:cNvPr id="0" name=""/>
        <dsp:cNvSpPr/>
      </dsp:nvSpPr>
      <dsp:spPr>
        <a:xfrm>
          <a:off x="7808311" y="1592718"/>
          <a:ext cx="1016343" cy="2123624"/>
        </a:xfrm>
        <a:prstGeom prst="roundRect">
          <a:avLst/>
        </a:prstGeom>
        <a:gradFill rotWithShape="0">
          <a:gsLst>
            <a:gs pos="0">
              <a:srgbClr val="ED7D3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ED7D3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ED7D3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>
              <a:solidFill>
                <a:sysClr val="windowText" lastClr="000000"/>
              </a:solidFill>
              <a:latin typeface="Century Gothic" pitchFamily="34" charset="0"/>
              <a:ea typeface="+mn-ea"/>
              <a:cs typeface="+mn-cs"/>
            </a:rPr>
            <a:t>Síntesis del POTD</a:t>
          </a:r>
        </a:p>
      </dsp:txBody>
      <dsp:txXfrm>
        <a:off x="7857925" y="1642332"/>
        <a:ext cx="917115" cy="2024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E0BF5-158E-432A-9638-40B302EAE28D}">
      <dsp:nvSpPr>
        <dsp:cNvPr id="0" name=""/>
        <dsp:cNvSpPr/>
      </dsp:nvSpPr>
      <dsp:spPr>
        <a:xfrm>
          <a:off x="889" y="1147"/>
          <a:ext cx="8423157" cy="119376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600" b="1" kern="1200" dirty="0">
              <a:latin typeface="Century Gothic" pitchFamily="34" charset="0"/>
            </a:rPr>
            <a:t>LAS SIETE APUESTAS ESTRATÉGICAS</a:t>
          </a:r>
          <a:r>
            <a:rPr lang="es-CO" sz="1600" kern="1200" dirty="0">
              <a:latin typeface="Century Gothic" pitchFamily="34" charset="0"/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CO" sz="1600" kern="1200" dirty="0">
              <a:latin typeface="Century Gothic" pitchFamily="34" charset="0"/>
            </a:rPr>
            <a:t>- Conectividad ambiental y funcional  -  Complementariedad ambiental y funcional -  Descentralización, desconcentración de actividades y nuevos polos de desarrollo  -  Gestión territorial compartida (institucionalidad)  - Identidad territorial  - Territorios de paz  -  Desarrollo integral de la ruralidad</a:t>
          </a:r>
        </a:p>
      </dsp:txBody>
      <dsp:txXfrm>
        <a:off x="35853" y="36111"/>
        <a:ext cx="8353229" cy="1123838"/>
      </dsp:txXfrm>
    </dsp:sp>
    <dsp:sp modelId="{C40CFBAA-A3D4-4654-B82B-30DED3430D0C}">
      <dsp:nvSpPr>
        <dsp:cNvPr id="0" name=""/>
        <dsp:cNvSpPr/>
      </dsp:nvSpPr>
      <dsp:spPr>
        <a:xfrm>
          <a:off x="889" y="1305125"/>
          <a:ext cx="1040659" cy="409162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b="1" kern="1200" dirty="0">
              <a:latin typeface="Century Gothic" pitchFamily="34" charset="0"/>
            </a:rPr>
            <a:t>LOS EJES DEL TERRITORIO</a:t>
          </a:r>
        </a:p>
      </dsp:txBody>
      <dsp:txXfrm>
        <a:off x="31369" y="1335605"/>
        <a:ext cx="979699" cy="4030664"/>
      </dsp:txXfrm>
    </dsp:sp>
    <dsp:sp modelId="{69A5A8A8-B4A9-437E-94E7-F71755D39998}">
      <dsp:nvSpPr>
        <dsp:cNvPr id="0" name=""/>
        <dsp:cNvSpPr/>
      </dsp:nvSpPr>
      <dsp:spPr>
        <a:xfrm>
          <a:off x="1209384" y="1272866"/>
          <a:ext cx="3591994" cy="202061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latin typeface="Century Gothic" pitchFamily="34" charset="0"/>
            </a:rPr>
            <a:t>ESTRUCTURA</a:t>
          </a:r>
          <a:r>
            <a:rPr lang="es-CO" sz="1600" kern="1200" dirty="0">
              <a:latin typeface="Century Gothic" pitchFamily="34" charset="0"/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>
            <a:latin typeface="Century Gothic" pitchFamily="34" charset="0"/>
          </a:endParaRPr>
        </a:p>
      </dsp:txBody>
      <dsp:txXfrm>
        <a:off x="1268566" y="1332048"/>
        <a:ext cx="3473630" cy="1902248"/>
      </dsp:txXfrm>
    </dsp:sp>
    <dsp:sp modelId="{926DB98B-A409-4672-AA53-12B14B9F50C6}">
      <dsp:nvSpPr>
        <dsp:cNvPr id="0" name=""/>
        <dsp:cNvSpPr/>
      </dsp:nvSpPr>
      <dsp:spPr>
        <a:xfrm>
          <a:off x="4989726" y="1276857"/>
          <a:ext cx="3435209" cy="199551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latin typeface="Century Gothic" pitchFamily="34" charset="0"/>
            </a:rPr>
            <a:t>OCUPACIÓN</a:t>
          </a:r>
          <a:r>
            <a:rPr lang="es-CO" sz="1600" kern="1200" dirty="0">
              <a:latin typeface="Century Gothic" pitchFamily="34" charset="0"/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>
            <a:latin typeface="Century Gothic" pitchFamily="34" charset="0"/>
          </a:endParaRPr>
        </a:p>
      </dsp:txBody>
      <dsp:txXfrm>
        <a:off x="5048172" y="1335303"/>
        <a:ext cx="3318317" cy="1878618"/>
      </dsp:txXfrm>
    </dsp:sp>
    <dsp:sp modelId="{3BB56E2A-FE18-4A15-A444-6F70EF49764D}">
      <dsp:nvSpPr>
        <dsp:cNvPr id="0" name=""/>
        <dsp:cNvSpPr/>
      </dsp:nvSpPr>
      <dsp:spPr>
        <a:xfrm>
          <a:off x="2934580" y="3320343"/>
          <a:ext cx="3758928" cy="201105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latin typeface="Century Gothic" pitchFamily="34" charset="0"/>
            </a:rPr>
            <a:t>EJES FOCALES: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>
            <a:latin typeface="Century Gothic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>
            <a:latin typeface="Century Gothic" pitchFamily="34" charset="0"/>
          </a:endParaRPr>
        </a:p>
      </dsp:txBody>
      <dsp:txXfrm>
        <a:off x="2993482" y="3379245"/>
        <a:ext cx="3641124" cy="1893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r">
              <a:defRPr sz="1200"/>
            </a:lvl1pPr>
          </a:lstStyle>
          <a:p>
            <a:fld id="{662AC3E7-2860-477F-97E6-8ADA9BCC7F00}" type="datetimeFigureOut">
              <a:rPr lang="es-CO" smtClean="0"/>
              <a:t>25/09/2018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3356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734" y="8773356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r">
              <a:defRPr sz="1200"/>
            </a:lvl1pPr>
          </a:lstStyle>
          <a:p>
            <a:fld id="{41987847-9A98-4175-B368-13F61266FD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0680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r">
              <a:defRPr sz="1200"/>
            </a:lvl1pPr>
          </a:lstStyle>
          <a:p>
            <a:fld id="{87290C7E-77F2-4EEF-B971-D5DC8BC48F2B}" type="datetimeFigureOut">
              <a:rPr lang="es-CO" smtClean="0"/>
              <a:pPr/>
              <a:t>25/09/2018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10" tIns="43905" rIns="87810" bIns="43905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345" y="4387442"/>
            <a:ext cx="5607711" cy="4155317"/>
          </a:xfrm>
          <a:prstGeom prst="rect">
            <a:avLst/>
          </a:prstGeom>
        </p:spPr>
        <p:txBody>
          <a:bodyPr vert="horz" lIns="87810" tIns="43905" rIns="87810" bIns="43905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3356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734" y="8773356"/>
            <a:ext cx="3038145" cy="461193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r">
              <a:defRPr sz="1200"/>
            </a:lvl1pPr>
          </a:lstStyle>
          <a:p>
            <a:fld id="{52355A6A-784E-4DBB-AF26-70BE74F27A0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063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ACTUALIZAR ESCENARIO A LA LUZ DE LAS ESTRATEGIAS DE ASENTAMIENTOS Y EQUIPAMIENTOS PARA EL PACÍFICO:</a:t>
            </a:r>
          </a:p>
          <a:p>
            <a:endParaRPr lang="es-CO" dirty="0"/>
          </a:p>
          <a:p>
            <a:r>
              <a:rPr lang="es-CO" dirty="0"/>
              <a:t>CP MAYORES QUE PRESTEN SERVICIOS DE INTERMEDIACIÓN EN LAS RUTAS HACIA BUENAVENTURA, LOS ASENT. QUE TIENEN MÁS VOCACIÓN AGROPECUARIA Y FORESTAL, ENTRE OTROS.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55A6A-784E-4DBB-AF26-70BE74F27A06}" type="slidenum">
              <a:rPr lang="es-CO" smtClean="0"/>
              <a:pPr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997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ACTUALIZAR ESCENARIO A LA LUZ DE LAS ESTRATEGIAS DE ASENTAMIENTOS Y EQUIPAMIENTOS PARA EL PACÍFICO:</a:t>
            </a:r>
          </a:p>
          <a:p>
            <a:endParaRPr lang="es-CO" dirty="0"/>
          </a:p>
          <a:p>
            <a:r>
              <a:rPr lang="es-CO" dirty="0"/>
              <a:t>CP MAYORES QUE PRESTEN SERVICIOS DE INTERMEDIACIÓN EN LAS RUTAS HACIA BUENAVENTURA, LOS ASENT. QUE TIENEN MÁS VOCACIÓN AGROPECUARIA Y FORESTAL, ENTRE OTROS.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55A6A-784E-4DBB-AF26-70BE74F27A06}" type="slidenum">
              <a:rPr lang="es-CO" smtClean="0"/>
              <a:pPr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10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4000" b="1" cap="all" baseline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898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F6C2-E015-42B3-9F3B-3CF8A783057B}" type="datetimeFigureOut">
              <a:rPr lang="es-CO" smtClean="0"/>
              <a:pPr/>
              <a:t>25/09/2018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04E5-9913-40ED-A52F-AA2E5D62362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 b="1">
                <a:latin typeface="Century Gothic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sz="2000">
                <a:solidFill>
                  <a:srgbClr val="C89800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F6C2-E015-42B3-9F3B-3CF8A783057B}" type="datetimeFigureOut">
              <a:rPr lang="es-CO" smtClean="0"/>
              <a:pPr/>
              <a:t>25/09/2018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04E5-9913-40ED-A52F-AA2E5D62362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F6C2-E015-42B3-9F3B-3CF8A783057B}" type="datetimeFigureOut">
              <a:rPr lang="es-CO" smtClean="0"/>
              <a:pPr/>
              <a:t>25/09/2018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04E5-9913-40ED-A52F-AA2E5D62362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800">
                <a:solidFill>
                  <a:srgbClr val="C89800"/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F6C2-E015-42B3-9F3B-3CF8A783057B}" type="datetimeFigureOut">
              <a:rPr lang="es-CO" smtClean="0"/>
              <a:pPr/>
              <a:t>25/09/2018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04E5-9913-40ED-A52F-AA2E5D62362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3600" b="1" cap="all">
                <a:solidFill>
                  <a:schemeClr val="tx2">
                    <a:lumMod val="2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rgbClr val="C898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F6C2-E015-42B3-9F3B-3CF8A783057B}" type="datetimeFigureOut">
              <a:rPr lang="es-CO" smtClean="0"/>
              <a:pPr/>
              <a:t>25/09/2018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04E5-9913-40ED-A52F-AA2E5D62362D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1800">
                <a:solidFill>
                  <a:srgbClr val="C89800"/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1800">
                <a:solidFill>
                  <a:srgbClr val="C89800"/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F6C2-E015-42B3-9F3B-3CF8A783057B}" type="datetimeFigureOut">
              <a:rPr lang="es-CO" smtClean="0"/>
              <a:pPr/>
              <a:t>25/09/2018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04E5-9913-40ED-A52F-AA2E5D62362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 b="1">
                <a:latin typeface="Century Gothic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rgbClr val="C898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Autofit/>
          </a:bodyPr>
          <a:lstStyle>
            <a:lvl1pPr marL="0" indent="0" algn="ctr">
              <a:buNone/>
              <a:defRPr lang="en-US" sz="1800" b="0" kern="1200" dirty="0" smtClean="0">
                <a:solidFill>
                  <a:srgbClr val="C898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F6C2-E015-42B3-9F3B-3CF8A783057B}" type="datetimeFigureOut">
              <a:rPr lang="es-CO" smtClean="0"/>
              <a:pPr/>
              <a:t>25/09/2018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04E5-9913-40ED-A52F-AA2E5D62362D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F6C2-E015-42B3-9F3B-3CF8A783057B}" type="datetimeFigureOut">
              <a:rPr lang="es-CO" smtClean="0"/>
              <a:pPr/>
              <a:t>25/09/2018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04E5-9913-40ED-A52F-AA2E5D62362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685800"/>
            <a:ext cx="69342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Título</a:t>
            </a:r>
            <a:endParaRPr kumimoji="0" lang="en-US" sz="28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 userDrawn="1">
            <p:ph type="subTitle" idx="1"/>
          </p:nvPr>
        </p:nvSpPr>
        <p:spPr>
          <a:xfrm>
            <a:off x="533400" y="1447800"/>
            <a:ext cx="6400800" cy="533400"/>
          </a:xfrm>
        </p:spPr>
        <p:txBody>
          <a:bodyPr>
            <a:normAutofit/>
          </a:bodyPr>
          <a:lstStyle/>
          <a:p>
            <a:r>
              <a:rPr lang="es-CO" sz="1800" b="1" dirty="0">
                <a:solidFill>
                  <a:srgbClr val="FFC000"/>
                </a:solidFill>
                <a:latin typeface="Century Gothic" pitchFamily="34" charset="0"/>
              </a:rPr>
              <a:t>SUBTÍTULO</a:t>
            </a:r>
            <a:endParaRPr lang="en-US" sz="1800" b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61975" y="2295525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Click</a:t>
            </a:r>
            <a:r>
              <a:rPr lang="es-CO" sz="16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s-CO" sz="1600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to</a:t>
            </a:r>
            <a:r>
              <a:rPr lang="es-CO" sz="16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s-CO" sz="1600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add</a:t>
            </a:r>
            <a:r>
              <a:rPr lang="es-CO" sz="16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s-CO" sz="1600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text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F6C2-E015-42B3-9F3B-3CF8A783057B}" type="datetimeFigureOut">
              <a:rPr lang="es-CO" smtClean="0"/>
              <a:pPr/>
              <a:t>25/09/2018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04E5-9913-40ED-A52F-AA2E5D62362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2400">
                <a:solidFill>
                  <a:srgbClr val="C89800"/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F6C2-E015-42B3-9F3B-3CF8A783057B}" type="datetimeFigureOut">
              <a:rPr lang="es-CO" smtClean="0"/>
              <a:pPr/>
              <a:t>25/09/2018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04E5-9913-40ED-A52F-AA2E5D62362D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AF6C2-E015-42B3-9F3B-3CF8A783057B}" type="datetimeFigureOut">
              <a:rPr lang="es-CO" smtClean="0"/>
              <a:pPr/>
              <a:t>25/09/2018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04E5-9913-40ED-A52F-AA2E5D62362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32AF6C2-E015-42B3-9F3B-3CF8A783057B}" type="datetimeFigureOut">
              <a:rPr lang="es-CO" smtClean="0"/>
              <a:pPr/>
              <a:t>25/09/2018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2D404E5-9913-40ED-A52F-AA2E5D62362D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2" name="Picture 2" descr="E:\My Documents Cris\Clientes\POTD USB\Piezas comunicacion\pendon POTD\jhoncito\plantilla power point-INTERNAS.fw.png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-2444" y="0"/>
            <a:ext cx="9146443" cy="685799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tiff"/><Relationship Id="rId12" Type="http://schemas.openxmlformats.org/officeDocument/2006/relationships/image" Target="../media/image3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31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s://www.facebook.com/POTDvalle/" TargetMode="External"/><Relationship Id="rId7" Type="http://schemas.openxmlformats.org/officeDocument/2006/relationships/hyperlink" Target="https://www.youtube.com/channel/UCeWyJmaPkPE0cY9P1kQ7UAg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hyperlink" Target="http://potdvalle.blogspot.com.co/" TargetMode="External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t="30478" r="16296" b="46094"/>
          <a:stretch/>
        </p:blipFill>
        <p:spPr bwMode="auto">
          <a:xfrm>
            <a:off x="2446" y="3581400"/>
            <a:ext cx="9144000" cy="180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12351" r="29722" b="76136"/>
          <a:stretch/>
        </p:blipFill>
        <p:spPr bwMode="auto">
          <a:xfrm>
            <a:off x="0" y="381000"/>
            <a:ext cx="9144000" cy="104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/>
          <p:nvPr/>
        </p:nvSpPr>
        <p:spPr>
          <a:xfrm>
            <a:off x="1481051" y="5492634"/>
            <a:ext cx="5879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latin typeface="Century Gothic" pitchFamily="34" charset="0"/>
              </a:rPr>
              <a:t>Barranquilla, Septiembre  26-28  de 2018</a:t>
            </a:r>
            <a:endParaRPr lang="en-US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Documents and Settings\jetrujillo\Mis documentos\Mis imágenes\Logo USB\Copia  de logo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923" y="5461462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644EC45A-9DBD-4120-BDFC-C8BFA3FCA53C}"/>
              </a:ext>
            </a:extLst>
          </p:cNvPr>
          <p:cNvSpPr txBox="1">
            <a:spLocks/>
          </p:cNvSpPr>
          <p:nvPr/>
        </p:nvSpPr>
        <p:spPr>
          <a:xfrm>
            <a:off x="682488" y="652453"/>
            <a:ext cx="6632712" cy="83933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latin typeface="Century Gothic" panose="020B0502020202020204" pitchFamily="34" charset="0"/>
              </a:rPr>
              <a:t>Las Escalas Territoriales de Análisis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9A6A26D7-0DB4-42A5-A842-B8C754E40785}"/>
              </a:ext>
            </a:extLst>
          </p:cNvPr>
          <p:cNvSpPr txBox="1"/>
          <p:nvPr/>
        </p:nvSpPr>
        <p:spPr>
          <a:xfrm>
            <a:off x="304800" y="1633338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400" b="1" dirty="0">
                <a:latin typeface="Century Gothic" panose="020B0502020202020204" pitchFamily="34" charset="0"/>
              </a:rPr>
              <a:t>A escala Municipal</a:t>
            </a:r>
            <a:r>
              <a:rPr lang="es-CO" sz="2400" dirty="0">
                <a:latin typeface="Century Gothic" panose="020B0502020202020204" pitchFamily="34" charset="0"/>
              </a:rPr>
              <a:t>: Validación del Diagnóstico</a:t>
            </a:r>
            <a:r>
              <a:rPr lang="es-CO" sz="24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CO" sz="2400" dirty="0">
              <a:latin typeface="Century Gothic" panose="020B0502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s-CO" sz="2400" b="1" dirty="0">
                <a:latin typeface="Century Gothic" panose="020B0502020202020204" pitchFamily="34" charset="0"/>
              </a:rPr>
              <a:t>A escala Nacional</a:t>
            </a:r>
            <a:r>
              <a:rPr lang="es-CO" sz="2400" dirty="0">
                <a:latin typeface="Century Gothic" panose="020B0502020202020204" pitchFamily="34" charset="0"/>
              </a:rPr>
              <a:t>: Concertación de contenidos, competencias,  instrumentos, alcances y escenario de futuro para la  Formulación del POTD</a:t>
            </a:r>
            <a:r>
              <a:rPr lang="es-CO" sz="2400" dirty="0" smtClean="0">
                <a:latin typeface="Century Gothic" panose="020B0502020202020204" pitchFamily="34" charset="0"/>
              </a:rPr>
              <a:t>.</a:t>
            </a:r>
          </a:p>
          <a:p>
            <a:endParaRPr lang="es-CO" sz="24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400" b="1" dirty="0" smtClean="0">
                <a:latin typeface="Century Gothic" panose="020B0502020202020204" pitchFamily="34" charset="0"/>
              </a:rPr>
              <a:t>A </a:t>
            </a:r>
            <a:r>
              <a:rPr lang="es-CO" sz="2400" b="1" dirty="0">
                <a:latin typeface="Century Gothic" panose="020B0502020202020204" pitchFamily="34" charset="0"/>
              </a:rPr>
              <a:t>escala Departamental</a:t>
            </a:r>
            <a:r>
              <a:rPr lang="es-CO" sz="2400" dirty="0">
                <a:latin typeface="Century Gothic" panose="020B0502020202020204" pitchFamily="34" charset="0"/>
              </a:rPr>
              <a:t>: </a:t>
            </a:r>
          </a:p>
          <a:p>
            <a:pPr marL="800100" lvl="1" indent="-342900">
              <a:buFontTx/>
              <a:buChar char="-"/>
            </a:pPr>
            <a:r>
              <a:rPr lang="es-CO" sz="2400" dirty="0">
                <a:latin typeface="Century Gothic" panose="020B0502020202020204" pitchFamily="34" charset="0"/>
              </a:rPr>
              <a:t>Fase de Formulación: Estructura y Ocupación del Territorio.</a:t>
            </a:r>
          </a:p>
          <a:p>
            <a:pPr marL="800100" lvl="1" indent="-342900">
              <a:buFontTx/>
              <a:buChar char="-"/>
            </a:pPr>
            <a:r>
              <a:rPr lang="es-CO" sz="2400" dirty="0">
                <a:latin typeface="Century Gothic" panose="020B0502020202020204" pitchFamily="34" charset="0"/>
              </a:rPr>
              <a:t>Fase de Instrumentos: de gestión, jurídicos, financieros. </a:t>
            </a:r>
          </a:p>
          <a:p>
            <a:pPr marL="800100" lvl="1" indent="-342900">
              <a:buFontTx/>
              <a:buChar char="-"/>
            </a:pPr>
            <a:r>
              <a:rPr lang="es-CO" sz="2400" dirty="0" smtClean="0">
                <a:latin typeface="Century Gothic" panose="020B0502020202020204" pitchFamily="34" charset="0"/>
              </a:rPr>
              <a:t>Modelo </a:t>
            </a:r>
            <a:r>
              <a:rPr lang="es-CO" sz="2400" dirty="0">
                <a:latin typeface="Century Gothic" panose="020B0502020202020204" pitchFamily="34" charset="0"/>
              </a:rPr>
              <a:t>de Gobernabilidad e </a:t>
            </a:r>
            <a:r>
              <a:rPr lang="es-CO" sz="2400" dirty="0" smtClean="0">
                <a:latin typeface="Century Gothic" panose="020B0502020202020204" pitchFamily="34" charset="0"/>
              </a:rPr>
              <a:t>Institucionalidad.</a:t>
            </a:r>
          </a:p>
          <a:p>
            <a:pPr lvl="1"/>
            <a:endParaRPr lang="es-CO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Documents and Settings\jetrujillo\Mis documentos\Mis imágenes\Logo USB\Copia  de logo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923" y="5461462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228600" y="69839"/>
            <a:ext cx="84582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latin typeface="Century Gothic" panose="020B0502020202020204" pitchFamily="34" charset="0"/>
              </a:rPr>
              <a:t>Las preguntas que guiaron el trabajo investigativo </a:t>
            </a:r>
            <a:endParaRPr lang="es-CO" sz="2800" b="1" dirty="0" smtClean="0">
              <a:latin typeface="Century Gothic" panose="020B0502020202020204" pitchFamily="34" charset="0"/>
            </a:endParaRPr>
          </a:p>
          <a:p>
            <a:endParaRPr lang="es-CO" sz="2200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200" dirty="0" smtClean="0">
                <a:latin typeface="Century Gothic" panose="020B0502020202020204" pitchFamily="34" charset="0"/>
              </a:rPr>
              <a:t>¿</a:t>
            </a:r>
            <a:r>
              <a:rPr lang="es-CO" sz="2200" dirty="0">
                <a:latin typeface="Century Gothic" panose="020B0502020202020204" pitchFamily="34" charset="0"/>
              </a:rPr>
              <a:t>cómo se reconocen las </a:t>
            </a:r>
            <a:r>
              <a:rPr lang="es-CO" sz="2200" b="1" dirty="0">
                <a:latin typeface="Century Gothic" panose="020B0502020202020204" pitchFamily="34" charset="0"/>
              </a:rPr>
              <a:t>lógicas de ocupación territorial</a:t>
            </a:r>
            <a:r>
              <a:rPr lang="es-CO" sz="2200" dirty="0" smtClean="0">
                <a:latin typeface="Century Gothic" panose="020B0502020202020204" pitchFamily="34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200" dirty="0" smtClean="0">
                <a:latin typeface="Century Gothic" panose="020B0502020202020204" pitchFamily="34" charset="0"/>
              </a:rPr>
              <a:t>¿</a:t>
            </a:r>
            <a:r>
              <a:rPr lang="es-CO" sz="2200" dirty="0">
                <a:latin typeface="Century Gothic" panose="020B0502020202020204" pitchFamily="34" charset="0"/>
              </a:rPr>
              <a:t>cómo se materializan espacialmente en un </a:t>
            </a:r>
            <a:r>
              <a:rPr lang="es-CO" sz="2200" b="1" dirty="0">
                <a:latin typeface="Century Gothic" panose="020B0502020202020204" pitchFamily="34" charset="0"/>
              </a:rPr>
              <a:t>modelo de ordenamiento </a:t>
            </a:r>
            <a:r>
              <a:rPr lang="es-CO" sz="2200" b="1" dirty="0" smtClean="0">
                <a:latin typeface="Century Gothic" panose="020B0502020202020204" pitchFamily="34" charset="0"/>
              </a:rPr>
              <a:t>territorial</a:t>
            </a:r>
            <a:r>
              <a:rPr lang="es-CO" sz="2200" dirty="0" smtClean="0">
                <a:latin typeface="Century Gothic" panose="020B0502020202020204" pitchFamily="34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200" dirty="0" smtClean="0">
                <a:latin typeface="Century Gothic" panose="020B0502020202020204" pitchFamily="34" charset="0"/>
              </a:rPr>
              <a:t>¿</a:t>
            </a:r>
            <a:r>
              <a:rPr lang="es-CO" sz="2200" dirty="0">
                <a:latin typeface="Century Gothic" panose="020B0502020202020204" pitchFamily="34" charset="0"/>
              </a:rPr>
              <a:t>cómo hacer efectiva la aplicabilidad de </a:t>
            </a:r>
            <a:r>
              <a:rPr lang="es-CO" sz="2200" b="1" dirty="0">
                <a:latin typeface="Century Gothic" panose="020B0502020202020204" pitchFamily="34" charset="0"/>
              </a:rPr>
              <a:t>un </a:t>
            </a:r>
            <a:r>
              <a:rPr lang="es-CO" sz="2200" b="1" dirty="0" smtClean="0">
                <a:latin typeface="Century Gothic" panose="020B0502020202020204" pitchFamily="34" charset="0"/>
              </a:rPr>
              <a:t>MOT en </a:t>
            </a:r>
            <a:r>
              <a:rPr lang="es-CO" sz="2200" b="1" dirty="0">
                <a:latin typeface="Century Gothic" panose="020B0502020202020204" pitchFamily="34" charset="0"/>
              </a:rPr>
              <a:t>la escala supramunicipal</a:t>
            </a:r>
            <a:r>
              <a:rPr lang="es-CO" sz="2200" dirty="0">
                <a:latin typeface="Century Gothic" panose="020B0502020202020204" pitchFamily="34" charset="0"/>
              </a:rPr>
              <a:t> y cómo construirlo con la </a:t>
            </a:r>
            <a:r>
              <a:rPr lang="es-CO" sz="2200" b="1" dirty="0">
                <a:latin typeface="Century Gothic" panose="020B0502020202020204" pitchFamily="34" charset="0"/>
              </a:rPr>
              <a:t>participación de las comunidades</a:t>
            </a:r>
            <a:r>
              <a:rPr lang="es-CO" sz="2200" dirty="0" smtClean="0">
                <a:latin typeface="Century Gothic" panose="020B0502020202020204" pitchFamily="34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200" dirty="0" smtClean="0">
                <a:latin typeface="Century Gothic" panose="020B0502020202020204" pitchFamily="34" charset="0"/>
              </a:rPr>
              <a:t>¿cómo </a:t>
            </a:r>
            <a:r>
              <a:rPr lang="es-CO" sz="2200" dirty="0">
                <a:latin typeface="Century Gothic" panose="020B0502020202020204" pitchFamily="34" charset="0"/>
              </a:rPr>
              <a:t>financiar </a:t>
            </a:r>
            <a:r>
              <a:rPr lang="es-CO" sz="2200" b="1" dirty="0">
                <a:latin typeface="Century Gothic" panose="020B0502020202020204" pitchFamily="34" charset="0"/>
              </a:rPr>
              <a:t>presupuestos de inversión </a:t>
            </a:r>
            <a:r>
              <a:rPr lang="es-CO" sz="2200" dirty="0">
                <a:latin typeface="Century Gothic" panose="020B0502020202020204" pitchFamily="34" charset="0"/>
              </a:rPr>
              <a:t>en infraestructuras que desbordan las capacidades financieras de los entes municipales</a:t>
            </a:r>
            <a:r>
              <a:rPr lang="es-CO" sz="2200" dirty="0" smtClean="0">
                <a:latin typeface="Century Gothic" panose="020B0502020202020204" pitchFamily="34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200" dirty="0" smtClean="0">
                <a:latin typeface="Century Gothic" panose="020B0502020202020204" pitchFamily="34" charset="0"/>
              </a:rPr>
              <a:t>¿</a:t>
            </a:r>
            <a:r>
              <a:rPr lang="es-CO" sz="2200" dirty="0">
                <a:latin typeface="Century Gothic" panose="020B0502020202020204" pitchFamily="34" charset="0"/>
              </a:rPr>
              <a:t>cómo empoderar a las </a:t>
            </a:r>
            <a:r>
              <a:rPr lang="es-CO" sz="2200" b="1" dirty="0">
                <a:latin typeface="Century Gothic" panose="020B0502020202020204" pitchFamily="34" charset="0"/>
              </a:rPr>
              <a:t>administraciones locales</a:t>
            </a:r>
            <a:r>
              <a:rPr lang="es-CO" sz="2200" dirty="0">
                <a:latin typeface="Century Gothic" panose="020B0502020202020204" pitchFamily="34" charset="0"/>
              </a:rPr>
              <a:t>, municipales y distritales,  para la ejecución del modelo propuesto? </a:t>
            </a:r>
            <a:endParaRPr lang="es-CO" sz="22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200" dirty="0" smtClean="0">
                <a:latin typeface="Century Gothic" panose="020B0502020202020204" pitchFamily="34" charset="0"/>
              </a:rPr>
              <a:t>¿</a:t>
            </a:r>
            <a:r>
              <a:rPr lang="es-CO" sz="2200" dirty="0">
                <a:latin typeface="Century Gothic" panose="020B0502020202020204" pitchFamily="34" charset="0"/>
              </a:rPr>
              <a:t>Cómo fortalecer la estrategia de esquemas asociativos para sacar adelanta la </a:t>
            </a:r>
            <a:r>
              <a:rPr lang="es-CO" sz="2200" b="1" dirty="0">
                <a:latin typeface="Century Gothic" panose="020B0502020202020204" pitchFamily="34" charset="0"/>
              </a:rPr>
              <a:t>gestión compartida del territorio</a:t>
            </a:r>
            <a:r>
              <a:rPr lang="es-CO" sz="2200" dirty="0">
                <a:latin typeface="Century Gothic" panose="020B0502020202020204" pitchFamily="34" charset="0"/>
              </a:rPr>
              <a:t>?, entre otras</a:t>
            </a:r>
            <a:r>
              <a:rPr lang="es-CO" sz="24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0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plantilla ppt letrero convenio Junio 2016.jpg"/>
          <p:cNvPicPr>
            <a:picLocks noChangeAspect="1" noChangeArrowheads="1"/>
          </p:cNvPicPr>
          <p:nvPr/>
        </p:nvPicPr>
        <p:blipFill rotWithShape="1">
          <a:blip r:embed="rId2"/>
          <a:srcRect b="66715"/>
          <a:stretch/>
        </p:blipFill>
        <p:spPr bwMode="auto">
          <a:xfrm>
            <a:off x="-14913" y="-4982"/>
            <a:ext cx="9146444" cy="2282669"/>
          </a:xfrm>
          <a:prstGeom prst="rect">
            <a:avLst/>
          </a:prstGeom>
          <a:noFill/>
        </p:spPr>
      </p:pic>
      <p:pic>
        <p:nvPicPr>
          <p:cNvPr id="11" name="Picture 4" descr="E:\My Documents Cris\Clientes\POTD USB\logos\POTD\LOGO MODIFICADO enero 2016\Logo final César feb 26 2016\logo Jhoncito blanco g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8228"/>
            <a:ext cx="3962400" cy="1895372"/>
          </a:xfrm>
          <a:prstGeom prst="rect">
            <a:avLst/>
          </a:prstGeom>
          <a:noFill/>
        </p:spPr>
      </p:pic>
      <p:pic>
        <p:nvPicPr>
          <p:cNvPr id="13" name="12 Imagen" descr="C:\Documents and Settings\jetrujillo\Mis documentos\Mis imágenes\Logo USB\Copia  de logo 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9501" y="4936211"/>
            <a:ext cx="1694499" cy="19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75933" y="2743200"/>
            <a:ext cx="83647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EL ESTADO DEL ARTE Y CONSTRUCCIÓN</a:t>
            </a:r>
          </a:p>
          <a:p>
            <a:pPr algn="ctr"/>
            <a:r>
              <a:rPr lang="es-CO" sz="4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DEL DIAGNÓSTICO OPERATIVO</a:t>
            </a:r>
            <a:endParaRPr lang="es-CO" sz="4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Documents and Settings\jetrujillo\Mis documentos\Mis imágenes\Logo USB\Copia  de logo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1247" y="5455228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E1FFA7A0-4D24-4D63-AB3A-3610BC2A2E4A}"/>
              </a:ext>
            </a:extLst>
          </p:cNvPr>
          <p:cNvSpPr txBox="1">
            <a:spLocks/>
          </p:cNvSpPr>
          <p:nvPr/>
        </p:nvSpPr>
        <p:spPr>
          <a:xfrm>
            <a:off x="172539" y="3884681"/>
            <a:ext cx="8438061" cy="25908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Estudios Previos </a:t>
            </a:r>
            <a:endParaRPr lang="es-CO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CO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Procesos de ordenamiento territorial departamental del Valle del Cauca </a:t>
            </a:r>
            <a:r>
              <a:rPr lang="es-CO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2000-2016</a:t>
            </a:r>
          </a:p>
          <a:p>
            <a:r>
              <a:rPr lang="es-CO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Relación Universidad – Estado</a:t>
            </a:r>
          </a:p>
          <a:p>
            <a:r>
              <a:rPr lang="es-CO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Pionero en gestión de recursos para la </a:t>
            </a:r>
          </a:p>
          <a:p>
            <a:r>
              <a:rPr lang="es-CO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formulación del POTD ante el SGR.</a:t>
            </a:r>
            <a:endParaRPr lang="en-US" sz="2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" name="Imagen 5">
            <a:extLst>
              <a:ext uri="{FF2B5EF4-FFF2-40B4-BE49-F238E27FC236}">
                <a16:creationId xmlns="" xmlns:a16="http://schemas.microsoft.com/office/drawing/2014/main" id="{D8F679A2-979A-45D4-A249-8434A63566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56" t="26149" r="1701" b="14564"/>
          <a:stretch/>
        </p:blipFill>
        <p:spPr>
          <a:xfrm>
            <a:off x="130976" y="152400"/>
            <a:ext cx="8989471" cy="368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plantilla ppt letrero convenio Junio 2016.jpg"/>
          <p:cNvPicPr>
            <a:picLocks noChangeAspect="1" noChangeArrowheads="1"/>
          </p:cNvPicPr>
          <p:nvPr/>
        </p:nvPicPr>
        <p:blipFill rotWithShape="1">
          <a:blip r:embed="rId2"/>
          <a:srcRect b="66715"/>
          <a:stretch/>
        </p:blipFill>
        <p:spPr bwMode="auto">
          <a:xfrm>
            <a:off x="-14913" y="-4982"/>
            <a:ext cx="9146444" cy="2282669"/>
          </a:xfrm>
          <a:prstGeom prst="rect">
            <a:avLst/>
          </a:prstGeom>
          <a:noFill/>
        </p:spPr>
      </p:pic>
      <p:pic>
        <p:nvPicPr>
          <p:cNvPr id="11" name="Picture 4" descr="E:\My Documents Cris\Clientes\POTD USB\logos\POTD\LOGO MODIFICADO enero 2016\Logo final César feb 26 2016\logo Jhoncito blanco g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8228"/>
            <a:ext cx="3962400" cy="1895372"/>
          </a:xfrm>
          <a:prstGeom prst="rect">
            <a:avLst/>
          </a:prstGeom>
          <a:noFill/>
        </p:spPr>
      </p:pic>
      <p:pic>
        <p:nvPicPr>
          <p:cNvPr id="13" name="12 Imagen" descr="C:\Documents and Settings\jetrujillo\Mis documentos\Mis imágenes\Logo USB\Copia  de logo 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9501" y="4936211"/>
            <a:ext cx="1694499" cy="19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75933" y="2743200"/>
            <a:ext cx="83647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HALLAZGOS - DIAGNÓSTICO OPERATIVO . </a:t>
            </a:r>
          </a:p>
          <a:p>
            <a:pPr algn="ctr"/>
            <a:r>
              <a:rPr lang="es-CO" sz="4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EL PROBLEMA</a:t>
            </a:r>
            <a:endParaRPr lang="es-CO" sz="4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899187" y="838200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Century Gothic" pitchFamily="34" charset="0"/>
              </a:rPr>
              <a:t>La Ocupación actual del Valle del Cauca,  una situación de </a:t>
            </a:r>
            <a:r>
              <a:rPr lang="es-CO" sz="2800" b="1" dirty="0">
                <a:latin typeface="Century Gothic" pitchFamily="34" charset="0"/>
              </a:rPr>
              <a:t>Desbalance Territorial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2363"/>
          <a:stretch/>
        </p:blipFill>
        <p:spPr bwMode="auto">
          <a:xfrm>
            <a:off x="-65016" y="470532"/>
            <a:ext cx="5098863" cy="6295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03304" y="0"/>
            <a:ext cx="81463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O" sz="2400" b="1" dirty="0"/>
              <a:t>RADIOGRAFÍA </a:t>
            </a:r>
            <a:r>
              <a:rPr lang="es-CO" sz="2400" b="1" dirty="0" smtClean="0"/>
              <a:t>TERRITORIAL DEL VALLE DEL CAUCA</a:t>
            </a:r>
            <a:endParaRPr lang="es-CO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5543082" y="2971800"/>
            <a:ext cx="2920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/>
              <a:t>ENTRE EL PACÍFICO Y </a:t>
            </a:r>
          </a:p>
          <a:p>
            <a:pPr algn="ctr"/>
            <a:r>
              <a:rPr lang="es-CO" b="1" dirty="0"/>
              <a:t>EL VALLE GEOGRÁFICO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432339" y="3732526"/>
            <a:ext cx="3164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/>
              <a:t>ENTRE LA ZONA PLANA Y </a:t>
            </a:r>
          </a:p>
          <a:p>
            <a:pPr algn="ctr"/>
            <a:r>
              <a:rPr lang="es-CO" b="1" dirty="0"/>
              <a:t>LAS LADERAS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316354" y="4572000"/>
            <a:ext cx="337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ENTRE  EL SUR Y EL NORTE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042794" y="5320949"/>
            <a:ext cx="2963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CONDICIÓN DE CENTRO</a:t>
            </a:r>
          </a:p>
          <a:p>
            <a:pPr algn="ctr"/>
            <a:r>
              <a:rPr lang="es-CO" sz="2400" b="1" dirty="0"/>
              <a:t>PERIFERIA</a:t>
            </a:r>
          </a:p>
        </p:txBody>
      </p:sp>
      <p:pic>
        <p:nvPicPr>
          <p:cNvPr id="9" name="8 Imagen" descr="C:\Documents and Settings\jetrujillo\Mis documentos\Mis imágenes\Logo USB\Copia  de logo 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923" y="5461462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98416" y="6172087"/>
            <a:ext cx="4572000" cy="584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s-CO" sz="1600" dirty="0"/>
              <a:t>Fuente de la imagen: Diagnóstico Operativo del Territorio Departamental, USB Cali, 2014</a:t>
            </a:r>
          </a:p>
        </p:txBody>
      </p:sp>
    </p:spTree>
    <p:extLst>
      <p:ext uri="{BB962C8B-B14F-4D97-AF65-F5344CB8AC3E}">
        <p14:creationId xmlns:p14="http://schemas.microsoft.com/office/powerpoint/2010/main" val="11192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Documents and Settings\jetrujillo\Mis documentos\Mis imágenes\Logo USB\Copia  de logo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923" y="5461462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4883476" y="599326"/>
            <a:ext cx="4260523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sz="2200" dirty="0" smtClean="0">
                <a:latin typeface="Century Gothic" panose="020B0502020202020204" pitchFamily="34" charset="0"/>
              </a:rPr>
              <a:t>El Diagnóstico permitió determinar las causas </a:t>
            </a:r>
            <a:r>
              <a:rPr lang="es-CO" sz="2200" dirty="0">
                <a:latin typeface="Century Gothic" panose="020B0502020202020204" pitchFamily="34" charset="0"/>
              </a:rPr>
              <a:t>y consecuencias de las distintas </a:t>
            </a:r>
            <a:r>
              <a:rPr lang="es-CO" sz="2200" b="1" dirty="0">
                <a:latin typeface="Century Gothic" panose="020B0502020202020204" pitchFamily="34" charset="0"/>
              </a:rPr>
              <a:t>fuerzas que intervienen en la ocupación del territorio </a:t>
            </a:r>
            <a:r>
              <a:rPr lang="es-CO" sz="2200" dirty="0">
                <a:latin typeface="Century Gothic" panose="020B0502020202020204" pitchFamily="34" charset="0"/>
              </a:rPr>
              <a:t>tales </a:t>
            </a:r>
            <a:r>
              <a:rPr lang="es-CO" sz="2200" dirty="0" smtClean="0">
                <a:latin typeface="Century Gothic" panose="020B0502020202020204" pitchFamily="34" charset="0"/>
              </a:rPr>
              <a:t>como:</a:t>
            </a:r>
          </a:p>
          <a:p>
            <a:endParaRPr lang="es-CO" sz="2200" dirty="0" smtClean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CO" sz="2200" dirty="0" smtClean="0">
                <a:latin typeface="Century Gothic" panose="020B0502020202020204" pitchFamily="34" charset="0"/>
              </a:rPr>
              <a:t>Los </a:t>
            </a:r>
            <a:r>
              <a:rPr lang="es-CO" sz="2200" dirty="0">
                <a:latin typeface="Century Gothic" panose="020B0502020202020204" pitchFamily="34" charset="0"/>
              </a:rPr>
              <a:t>cambios en las </a:t>
            </a:r>
            <a:r>
              <a:rPr lang="es-CO" sz="2200" b="1" dirty="0">
                <a:latin typeface="Century Gothic" panose="020B0502020202020204" pitchFamily="34" charset="0"/>
              </a:rPr>
              <a:t>productividades</a:t>
            </a:r>
            <a:r>
              <a:rPr lang="es-CO" sz="2200" dirty="0">
                <a:latin typeface="Century Gothic" panose="020B0502020202020204" pitchFamily="34" charset="0"/>
              </a:rPr>
              <a:t> de las distintas </a:t>
            </a:r>
            <a:r>
              <a:rPr lang="es-CO" sz="2200" dirty="0" smtClean="0">
                <a:latin typeface="Century Gothic" panose="020B0502020202020204" pitchFamily="34" charset="0"/>
              </a:rPr>
              <a:t> zonas</a:t>
            </a:r>
            <a:r>
              <a:rPr lang="es-CO" sz="2200" dirty="0">
                <a:latin typeface="Century Gothic" panose="020B0502020202020204" pitchFamily="34" charset="0"/>
              </a:rPr>
              <a:t>, </a:t>
            </a:r>
            <a:endParaRPr lang="es-CO" sz="2200" dirty="0" smtClean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CO" sz="2200" dirty="0">
                <a:latin typeface="Century Gothic" panose="020B0502020202020204" pitchFamily="34" charset="0"/>
              </a:rPr>
              <a:t>L</a:t>
            </a:r>
            <a:r>
              <a:rPr lang="es-CO" sz="2200" dirty="0" smtClean="0">
                <a:latin typeface="Century Gothic" panose="020B0502020202020204" pitchFamily="34" charset="0"/>
              </a:rPr>
              <a:t>a </a:t>
            </a:r>
            <a:r>
              <a:rPr lang="es-CO" sz="2200" dirty="0">
                <a:latin typeface="Century Gothic" panose="020B0502020202020204" pitchFamily="34" charset="0"/>
              </a:rPr>
              <a:t>concentración y desconcentración de </a:t>
            </a:r>
            <a:r>
              <a:rPr lang="es-CO" sz="2200" b="1" dirty="0">
                <a:latin typeface="Century Gothic" panose="020B0502020202020204" pitchFamily="34" charset="0"/>
              </a:rPr>
              <a:t>la población, </a:t>
            </a:r>
            <a:r>
              <a:rPr lang="es-CO" sz="2200" b="1" dirty="0" smtClean="0">
                <a:latin typeface="Century Gothic" panose="020B0502020202020204" pitchFamily="34" charset="0"/>
              </a:rPr>
              <a:t>las infraestructuras </a:t>
            </a:r>
            <a:r>
              <a:rPr lang="es-CO" sz="2200" b="1" dirty="0">
                <a:latin typeface="Century Gothic" panose="020B0502020202020204" pitchFamily="34" charset="0"/>
              </a:rPr>
              <a:t>y </a:t>
            </a:r>
            <a:r>
              <a:rPr lang="es-CO" sz="2200" b="1" dirty="0" smtClean="0">
                <a:latin typeface="Century Gothic" panose="020B0502020202020204" pitchFamily="34" charset="0"/>
              </a:rPr>
              <a:t>la actividad </a:t>
            </a:r>
            <a:r>
              <a:rPr lang="es-CO" sz="2200" b="1" dirty="0">
                <a:latin typeface="Century Gothic" panose="020B0502020202020204" pitchFamily="34" charset="0"/>
              </a:rPr>
              <a:t>económica</a:t>
            </a:r>
            <a:r>
              <a:rPr lang="es-CO" sz="2200" dirty="0">
                <a:latin typeface="Century Gothic" panose="020B0502020202020204" pitchFamily="34" charset="0"/>
              </a:rPr>
              <a:t>, </a:t>
            </a:r>
            <a:endParaRPr lang="es-CO" sz="2200" dirty="0" smtClean="0">
              <a:latin typeface="Century Gothic" panose="020B0502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s-CO" sz="2200" dirty="0" smtClean="0">
                <a:latin typeface="Century Gothic" panose="020B0502020202020204" pitchFamily="34" charset="0"/>
              </a:rPr>
              <a:t>Los </a:t>
            </a:r>
            <a:r>
              <a:rPr lang="es-CO" sz="2200" dirty="0">
                <a:latin typeface="Century Gothic" panose="020B0502020202020204" pitchFamily="34" charset="0"/>
              </a:rPr>
              <a:t>determinantes de las jerarquías y roles de </a:t>
            </a:r>
            <a:r>
              <a:rPr lang="es-CO" sz="2200" b="1" dirty="0">
                <a:latin typeface="Century Gothic" panose="020B0502020202020204" pitchFamily="34" charset="0"/>
              </a:rPr>
              <a:t>los asentamientos.</a:t>
            </a:r>
          </a:p>
        </p:txBody>
      </p:sp>
      <p:sp>
        <p:nvSpPr>
          <p:cNvPr id="6" name="CuadroTexto 1"/>
          <p:cNvSpPr txBox="1"/>
          <p:nvPr/>
        </p:nvSpPr>
        <p:spPr>
          <a:xfrm>
            <a:off x="203304" y="0"/>
            <a:ext cx="747993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O" sz="2400" b="1" dirty="0">
                <a:latin typeface="Century Gothic" panose="020B0502020202020204" pitchFamily="34" charset="0"/>
              </a:rPr>
              <a:t>RADIOGRAFÍA </a:t>
            </a:r>
            <a:r>
              <a:rPr lang="es-CO" sz="2400" b="1" dirty="0" smtClean="0">
                <a:latin typeface="Century Gothic" panose="020B0502020202020204" pitchFamily="34" charset="0"/>
              </a:rPr>
              <a:t>TERRITORIAL DEL VALLE DEL CAUCA</a:t>
            </a:r>
            <a:endParaRPr lang="es-CO" sz="2400" b="1" dirty="0">
              <a:latin typeface="Century Gothic" panose="020B0502020202020204" pitchFamily="34" charset="0"/>
            </a:endParaRPr>
          </a:p>
        </p:txBody>
      </p:sp>
      <p:pic>
        <p:nvPicPr>
          <p:cNvPr id="7" name="Imagen 2">
            <a:extLst>
              <a:ext uri="{FF2B5EF4-FFF2-40B4-BE49-F238E27FC236}">
                <a16:creationId xmlns="" xmlns:a16="http://schemas.microsoft.com/office/drawing/2014/main" id="{56C3FC9F-139D-4548-917B-B3073DEAB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7" y="3636689"/>
            <a:ext cx="4593317" cy="3176410"/>
          </a:xfrm>
          <a:prstGeom prst="rect">
            <a:avLst/>
          </a:prstGeom>
        </p:spPr>
      </p:pic>
      <p:pic>
        <p:nvPicPr>
          <p:cNvPr id="9" name="8 Imagen" descr="\\farqpot08\POTD Fase 2 y 3\TALLERES MUNICIPALES\FOTOS TALLERES\SEMANA 3\TRUJILLO-RIOFRIO\DSC0968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"/>
          <a:stretch/>
        </p:blipFill>
        <p:spPr bwMode="auto">
          <a:xfrm>
            <a:off x="147438" y="599326"/>
            <a:ext cx="4593317" cy="2986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48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plantilla ppt letrero convenio Junio 2016.jpg"/>
          <p:cNvPicPr>
            <a:picLocks noChangeAspect="1" noChangeArrowheads="1"/>
          </p:cNvPicPr>
          <p:nvPr/>
        </p:nvPicPr>
        <p:blipFill rotWithShape="1">
          <a:blip r:embed="rId2"/>
          <a:srcRect b="66715"/>
          <a:stretch/>
        </p:blipFill>
        <p:spPr bwMode="auto">
          <a:xfrm>
            <a:off x="-14913" y="-4982"/>
            <a:ext cx="9146444" cy="2282669"/>
          </a:xfrm>
          <a:prstGeom prst="rect">
            <a:avLst/>
          </a:prstGeom>
          <a:noFill/>
        </p:spPr>
      </p:pic>
      <p:pic>
        <p:nvPicPr>
          <p:cNvPr id="11" name="Picture 4" descr="E:\My Documents Cris\Clientes\POTD USB\logos\POTD\LOGO MODIFICADO enero 2016\Logo final César feb 26 2016\logo Jhoncito blanco g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8228"/>
            <a:ext cx="3962400" cy="1895372"/>
          </a:xfrm>
          <a:prstGeom prst="rect">
            <a:avLst/>
          </a:prstGeom>
          <a:noFill/>
        </p:spPr>
      </p:pic>
      <p:pic>
        <p:nvPicPr>
          <p:cNvPr id="13" name="12 Imagen" descr="C:\Documents and Settings\jetrujillo\Mis documentos\Mis imágenes\Logo USB\Copia  de logo 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9501" y="4936211"/>
            <a:ext cx="1694499" cy="19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75933" y="3048000"/>
            <a:ext cx="83647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EMPODERAMIENTO DE LOS FUNCIONARIOS PÚBLICOS</a:t>
            </a:r>
            <a:endParaRPr lang="es-CO" sz="4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Documents and Settings\jetrujillo\Mis documentos\Mis imágenes\Logo USB\Copia  de logo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923" y="5461462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977797" y="896263"/>
            <a:ext cx="41731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Century Gothic" panose="020B0502020202020204" pitchFamily="34" charset="0"/>
              </a:rPr>
              <a:t>PRIMER DIPLOMADO DE ORT</a:t>
            </a:r>
            <a:endParaRPr lang="es-CO" b="1" dirty="0">
              <a:latin typeface="Century Gothic" panose="020B0502020202020204" pitchFamily="34" charset="0"/>
            </a:endParaRPr>
          </a:p>
          <a:p>
            <a:r>
              <a:rPr lang="es-CO" dirty="0" smtClean="0">
                <a:latin typeface="Century Gothic" panose="020B0502020202020204" pitchFamily="34" charset="0"/>
              </a:rPr>
              <a:t>25  FUNCIONARIOS DE LA GOBERNACIÓN</a:t>
            </a:r>
          </a:p>
          <a:p>
            <a:endParaRPr lang="es-CO" dirty="0">
              <a:latin typeface="Century Gothic" panose="020B0502020202020204" pitchFamily="34" charset="0"/>
            </a:endParaRPr>
          </a:p>
          <a:p>
            <a:r>
              <a:rPr lang="es-CO" dirty="0" smtClean="0">
                <a:latin typeface="Century Gothic" panose="020B0502020202020204" pitchFamily="34" charset="0"/>
              </a:rPr>
              <a:t>SE CREA EL </a:t>
            </a:r>
            <a:r>
              <a:rPr lang="es-CO" b="1" dirty="0" smtClean="0">
                <a:latin typeface="Century Gothic" panose="020B0502020202020204" pitchFamily="34" charset="0"/>
              </a:rPr>
              <a:t>GRUPO PAE-POTD </a:t>
            </a:r>
            <a:r>
              <a:rPr lang="es-CO" dirty="0" smtClean="0">
                <a:latin typeface="Century Gothic" panose="020B0502020202020204" pitchFamily="34" charset="0"/>
              </a:rPr>
              <a:t>CON FUNCIONARIOS DE DIFERENTES DEPENDENCIASQ QUE SE CAPACITARON. Y APOYAN LA FORMULACIÓN DEL POTD.</a:t>
            </a:r>
          </a:p>
          <a:p>
            <a:endParaRPr lang="es-CO" dirty="0" smtClean="0">
              <a:latin typeface="Century Gothic" panose="020B0502020202020204" pitchFamily="34" charset="0"/>
            </a:endParaRPr>
          </a:p>
          <a:p>
            <a:r>
              <a:rPr lang="es-CO" dirty="0" smtClean="0">
                <a:latin typeface="Century Gothic" panose="020B0502020202020204" pitchFamily="34" charset="0"/>
              </a:rPr>
              <a:t>I</a:t>
            </a:r>
            <a:r>
              <a:rPr lang="es-CO" b="1" dirty="0" smtClean="0">
                <a:latin typeface="Century Gothic" panose="020B0502020202020204" pitchFamily="34" charset="0"/>
              </a:rPr>
              <a:t>NTERVENTORÍA </a:t>
            </a:r>
            <a:r>
              <a:rPr lang="es-CO" dirty="0" smtClean="0">
                <a:latin typeface="Century Gothic" panose="020B0502020202020204" pitchFamily="34" charset="0"/>
              </a:rPr>
              <a:t>A CARGO DE LA </a:t>
            </a:r>
          </a:p>
          <a:p>
            <a:r>
              <a:rPr lang="es-CO" dirty="0" smtClean="0">
                <a:latin typeface="Century Gothic" panose="020B0502020202020204" pitchFamily="34" charset="0"/>
              </a:rPr>
              <a:t>UN DE COLOMBIA SEGUIMIENTO Y RETROALIMENTACIÓN.</a:t>
            </a:r>
          </a:p>
          <a:p>
            <a:r>
              <a:rPr lang="es-CO" dirty="0">
                <a:latin typeface="Century Gothic" panose="020B0502020202020204" pitchFamily="34" charset="0"/>
              </a:rPr>
              <a:t> </a:t>
            </a:r>
          </a:p>
          <a:p>
            <a:r>
              <a:rPr lang="es-CO" b="1" dirty="0" smtClean="0">
                <a:latin typeface="Century Gothic" panose="020B0502020202020204" pitchFamily="34" charset="0"/>
              </a:rPr>
              <a:t>SEGUNO DIPLOMAD EN ORT</a:t>
            </a:r>
          </a:p>
          <a:p>
            <a:r>
              <a:rPr lang="es-CO" dirty="0" smtClean="0">
                <a:latin typeface="Century Gothic" panose="020B0502020202020204" pitchFamily="34" charset="0"/>
              </a:rPr>
              <a:t>43 FUNCUINARIOS </a:t>
            </a:r>
          </a:p>
          <a:p>
            <a:r>
              <a:rPr lang="es-CO" dirty="0" smtClean="0">
                <a:latin typeface="Century Gothic" panose="020B0502020202020204" pitchFamily="34" charset="0"/>
              </a:rPr>
              <a:t>MUNIICIPALES Y DEL </a:t>
            </a:r>
          </a:p>
          <a:p>
            <a:r>
              <a:rPr lang="es-CO" dirty="0" smtClean="0">
                <a:latin typeface="Century Gothic" panose="020B0502020202020204" pitchFamily="34" charset="0"/>
              </a:rPr>
              <a:t>NIVEL REGIONAL</a:t>
            </a:r>
          </a:p>
          <a:p>
            <a:r>
              <a:rPr lang="es-CO" dirty="0" smtClean="0">
                <a:latin typeface="Century Gothic" panose="020B0502020202020204" pitchFamily="34" charset="0"/>
              </a:rPr>
              <a:t>CAPACITADOS.</a:t>
            </a:r>
            <a:endParaRPr lang="es-CO" dirty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55542" y="285587"/>
            <a:ext cx="5166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latin typeface="Century Gothic" panose="020B0502020202020204" pitchFamily="34" charset="0"/>
              </a:rPr>
              <a:t>FORTALECIMIENTO INSTITUCIONAL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9" t="45202" r="32089" b="30471"/>
          <a:stretch/>
        </p:blipFill>
        <p:spPr bwMode="auto">
          <a:xfrm>
            <a:off x="66613" y="3947160"/>
            <a:ext cx="4879319" cy="243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2" t="33409" r="26886" b="14905"/>
          <a:stretch/>
        </p:blipFill>
        <p:spPr bwMode="auto">
          <a:xfrm>
            <a:off x="238701" y="783614"/>
            <a:ext cx="4535141" cy="295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2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plantilla ppt letrero convenio Junio 2016.jpg"/>
          <p:cNvPicPr>
            <a:picLocks noChangeAspect="1" noChangeArrowheads="1"/>
          </p:cNvPicPr>
          <p:nvPr/>
        </p:nvPicPr>
        <p:blipFill rotWithShape="1">
          <a:blip r:embed="rId2"/>
          <a:srcRect b="66715"/>
          <a:stretch/>
        </p:blipFill>
        <p:spPr bwMode="auto">
          <a:xfrm>
            <a:off x="-14913" y="-4982"/>
            <a:ext cx="9146444" cy="2282669"/>
          </a:xfrm>
          <a:prstGeom prst="rect">
            <a:avLst/>
          </a:prstGeom>
          <a:noFill/>
        </p:spPr>
      </p:pic>
      <p:pic>
        <p:nvPicPr>
          <p:cNvPr id="11" name="Picture 4" descr="E:\My Documents Cris\Clientes\POTD USB\logos\POTD\LOGO MODIFICADO enero 2016\Logo final César feb 26 2016\logo Jhoncito blanco g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8228"/>
            <a:ext cx="3962400" cy="1895372"/>
          </a:xfrm>
          <a:prstGeom prst="rect">
            <a:avLst/>
          </a:prstGeom>
          <a:noFill/>
        </p:spPr>
      </p:pic>
      <p:pic>
        <p:nvPicPr>
          <p:cNvPr id="13" name="12 Imagen" descr="C:\Documents and Settings\jetrujillo\Mis documentos\Mis imágenes\Logo USB\Copia  de logo 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9501" y="4936211"/>
            <a:ext cx="1694499" cy="19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75933" y="3048000"/>
            <a:ext cx="83647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EMPODERAMIENTO DE LA COMUNIDAD</a:t>
            </a:r>
            <a:endParaRPr lang="es-CO" sz="4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plantilla ppt letrero convenio Junio 2016.jpg"/>
          <p:cNvPicPr>
            <a:picLocks noChangeAspect="1" noChangeArrowheads="1"/>
          </p:cNvPicPr>
          <p:nvPr/>
        </p:nvPicPr>
        <p:blipFill rotWithShape="1">
          <a:blip r:embed="rId2"/>
          <a:srcRect b="11500"/>
          <a:stretch/>
        </p:blipFill>
        <p:spPr bwMode="auto">
          <a:xfrm>
            <a:off x="-2444" y="-4982"/>
            <a:ext cx="9146444" cy="6069354"/>
          </a:xfrm>
          <a:prstGeom prst="rect">
            <a:avLst/>
          </a:prstGeom>
          <a:noFill/>
        </p:spPr>
      </p:pic>
      <p:pic>
        <p:nvPicPr>
          <p:cNvPr id="11" name="Picture 4" descr="E:\My Documents Cris\Clientes\POTD USB\logos\POTD\LOGO MODIFICADO enero 2016\Logo final César feb 26 2016\logo Jhoncito blanco g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8228"/>
            <a:ext cx="3962400" cy="1895372"/>
          </a:xfrm>
          <a:prstGeom prst="rect">
            <a:avLst/>
          </a:prstGeom>
          <a:noFill/>
        </p:spPr>
      </p:pic>
      <p:sp>
        <p:nvSpPr>
          <p:cNvPr id="5" name="TextBox 5"/>
          <p:cNvSpPr txBox="1"/>
          <p:nvPr/>
        </p:nvSpPr>
        <p:spPr>
          <a:xfrm>
            <a:off x="10759" y="4213086"/>
            <a:ext cx="9144000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Century Gothic" pitchFamily="34" charset="0"/>
              </a:rPr>
              <a:t>Un Método para el Ordenamiento Regional.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Century Gothic" pitchFamily="34" charset="0"/>
              </a:rPr>
              <a:t>Caso de Estudio: Plan de Ordenamiento Territorial del </a:t>
            </a:r>
            <a:r>
              <a:rPr lang="es-CO" sz="2000" b="1" dirty="0">
                <a:solidFill>
                  <a:schemeClr val="bg1"/>
                </a:solidFill>
                <a:latin typeface="Century Gothic" pitchFamily="34" charset="0"/>
              </a:rPr>
              <a:t>Valle del Cauca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77517" y="3483032"/>
            <a:ext cx="5371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MESA 7</a:t>
            </a:r>
          </a:p>
          <a:p>
            <a:pPr algn="ctr"/>
            <a:r>
              <a:rPr lang="es-CO" sz="1600" b="1" dirty="0" smtClean="0">
                <a:latin typeface="Century Gothic" panose="020B0502020202020204" pitchFamily="34" charset="0"/>
              </a:rPr>
              <a:t>ORDENAMIENTO Y  PLANEACIÓN URBANA REGIONAL</a:t>
            </a:r>
            <a:endParaRPr lang="es-CO" sz="1600" b="1" dirty="0">
              <a:latin typeface="Century Gothic" panose="020B0502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208533" y="5418041"/>
            <a:ext cx="4335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 smtClean="0"/>
              <a:t>ECO. </a:t>
            </a:r>
            <a:r>
              <a:rPr lang="es-CO" sz="1600" b="1" dirty="0" err="1" smtClean="0"/>
              <a:t>MSc</a:t>
            </a:r>
            <a:r>
              <a:rPr lang="es-CO" sz="1600" b="1" dirty="0" smtClean="0"/>
              <a:t>. JUBER GALEANO LOAIZA</a:t>
            </a:r>
          </a:p>
          <a:p>
            <a:pPr algn="ctr"/>
            <a:r>
              <a:rPr lang="es-CO" sz="1600" b="1" dirty="0" smtClean="0"/>
              <a:t>ARQ. URB</a:t>
            </a:r>
            <a:r>
              <a:rPr lang="es-CO" sz="1600" b="1" dirty="0" smtClean="0"/>
              <a:t>. </a:t>
            </a:r>
            <a:r>
              <a:rPr lang="es-CO" sz="1600" b="1" dirty="0" smtClean="0"/>
              <a:t>MARCELA FALLA GUTIERREZ</a:t>
            </a:r>
          </a:p>
        </p:txBody>
      </p:sp>
      <p:pic>
        <p:nvPicPr>
          <p:cNvPr id="13" name="12 Imagen" descr="C:\Documents and Settings\jetrujillo\Mis documentos\Mis imágenes\Logo USB\Copia  de logo 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9501" y="4936211"/>
            <a:ext cx="1694499" cy="19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1524000" y="6064372"/>
            <a:ext cx="61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/>
              <a:t>Grupo de Investigación </a:t>
            </a:r>
            <a:r>
              <a:rPr lang="es-CO" sz="1600" b="1" i="1" dirty="0"/>
              <a:t>Arquitectura, Urbanismo y Estética</a:t>
            </a:r>
            <a:r>
              <a:rPr lang="es-CO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6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Documents and Settings\jetrujillo\Mis documentos\Mis imágenes\Logo USB\Copia  de logo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923" y="5461462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\\FARQPOT08\POTD Fase 2 y 3\TALLERES SUBREGIONALES\FOTOS TALLERES_CENTRO\IMG_00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21" y="982756"/>
            <a:ext cx="4557048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67" y="995773"/>
            <a:ext cx="4652645" cy="3098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5"/>
          <p:cNvPicPr>
            <a:picLocks noChangeAspect="1"/>
          </p:cNvPicPr>
          <p:nvPr/>
        </p:nvPicPr>
        <p:blipFill rotWithShape="1">
          <a:blip r:embed="rId5"/>
          <a:srcRect l="36666" t="60600" r="33333" b="19771"/>
          <a:stretch/>
        </p:blipFill>
        <p:spPr>
          <a:xfrm>
            <a:off x="968545" y="4106956"/>
            <a:ext cx="7384646" cy="2716408"/>
          </a:xfrm>
          <a:prstGeom prst="rect">
            <a:avLst/>
          </a:prstGeom>
        </p:spPr>
      </p:pic>
      <p:sp>
        <p:nvSpPr>
          <p:cNvPr id="11" name="CuadroTexto 6"/>
          <p:cNvSpPr txBox="1"/>
          <p:nvPr/>
        </p:nvSpPr>
        <p:spPr>
          <a:xfrm>
            <a:off x="652399" y="274870"/>
            <a:ext cx="80169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EL POTD DEL VALLE DEL CAUCA </a:t>
            </a:r>
          </a:p>
          <a:p>
            <a:pPr algn="ctr"/>
            <a:r>
              <a:rPr lang="es-CO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CONSTRUCCIÓN COLECTIVA DE UN FUTURO PRÓSPERO Y EN PAZ</a:t>
            </a:r>
          </a:p>
        </p:txBody>
      </p:sp>
    </p:spTree>
    <p:extLst>
      <p:ext uri="{BB962C8B-B14F-4D97-AF65-F5344CB8AC3E}">
        <p14:creationId xmlns:p14="http://schemas.microsoft.com/office/powerpoint/2010/main" val="37092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Documents and Settings\jetrujillo\Mis documentos\Mis imágenes\Logo USB\Copia  de logo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923" y="5461462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0" y="3824769"/>
            <a:ext cx="89916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200" b="1" dirty="0" smtClean="0">
                <a:latin typeface="Century Gothic" panose="020B0502020202020204" pitchFamily="34" charset="0"/>
              </a:rPr>
              <a:t>Objetivo: </a:t>
            </a:r>
            <a:r>
              <a:rPr lang="es-CO" sz="2200" dirty="0" smtClean="0">
                <a:latin typeface="Century Gothic" panose="020B0502020202020204" pitchFamily="34" charset="0"/>
              </a:rPr>
              <a:t>llegar </a:t>
            </a:r>
            <a:r>
              <a:rPr lang="es-CO" sz="2200" dirty="0">
                <a:latin typeface="Century Gothic" panose="020B0502020202020204" pitchFamily="34" charset="0"/>
              </a:rPr>
              <a:t>a la totalidad de la </a:t>
            </a:r>
            <a:r>
              <a:rPr lang="es-CO" sz="2200" dirty="0" smtClean="0">
                <a:latin typeface="Century Gothic" panose="020B0502020202020204" pitchFamily="34" charset="0"/>
              </a:rPr>
              <a:t>población.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200" b="1" dirty="0" smtClean="0">
                <a:latin typeface="Century Gothic" panose="020B0502020202020204" pitchFamily="34" charset="0"/>
              </a:rPr>
              <a:t>Piezas</a:t>
            </a:r>
            <a:r>
              <a:rPr lang="es-CO" sz="2200" dirty="0" smtClean="0">
                <a:latin typeface="Century Gothic" panose="020B0502020202020204" pitchFamily="34" charset="0"/>
              </a:rPr>
              <a:t>: pendones</a:t>
            </a:r>
            <a:r>
              <a:rPr lang="es-CO" sz="2200" dirty="0">
                <a:latin typeface="Century Gothic" panose="020B0502020202020204" pitchFamily="34" charset="0"/>
              </a:rPr>
              <a:t>, plegables, boletines de prensa, videos, </a:t>
            </a:r>
            <a:r>
              <a:rPr lang="es-CO" sz="2200" dirty="0" smtClean="0">
                <a:latin typeface="Century Gothic" panose="020B0502020202020204" pitchFamily="34" charset="0"/>
              </a:rPr>
              <a:t>plataforma </a:t>
            </a:r>
            <a:r>
              <a:rPr lang="es-CO" sz="2200" dirty="0">
                <a:latin typeface="Century Gothic" panose="020B0502020202020204" pitchFamily="34" charset="0"/>
              </a:rPr>
              <a:t>digital con páginas web, </a:t>
            </a:r>
            <a:r>
              <a:rPr lang="es-CO" sz="2200" dirty="0" smtClean="0">
                <a:latin typeface="Century Gothic" panose="020B0502020202020204" pitchFamily="34" charset="0"/>
              </a:rPr>
              <a:t>redes </a:t>
            </a:r>
            <a:r>
              <a:rPr lang="es-CO" sz="2200" dirty="0">
                <a:latin typeface="Century Gothic" panose="020B0502020202020204" pitchFamily="34" charset="0"/>
              </a:rPr>
              <a:t>sociales (</a:t>
            </a:r>
            <a:r>
              <a:rPr lang="es-CO" sz="2200" dirty="0" err="1">
                <a:latin typeface="Century Gothic" panose="020B0502020202020204" pitchFamily="34" charset="0"/>
              </a:rPr>
              <a:t>You</a:t>
            </a:r>
            <a:r>
              <a:rPr lang="es-CO" sz="2200" dirty="0">
                <a:latin typeface="Century Gothic" panose="020B0502020202020204" pitchFamily="34" charset="0"/>
              </a:rPr>
              <a:t> </a:t>
            </a:r>
            <a:r>
              <a:rPr lang="es-CO" sz="2200" dirty="0" err="1">
                <a:latin typeface="Century Gothic" panose="020B0502020202020204" pitchFamily="34" charset="0"/>
              </a:rPr>
              <a:t>Tube</a:t>
            </a:r>
            <a:r>
              <a:rPr lang="es-CO" sz="2200" dirty="0">
                <a:latin typeface="Century Gothic" panose="020B0502020202020204" pitchFamily="34" charset="0"/>
              </a:rPr>
              <a:t>, un </a:t>
            </a:r>
            <a:r>
              <a:rPr lang="es-CO" sz="2200" dirty="0" err="1">
                <a:latin typeface="Century Gothic" panose="020B0502020202020204" pitchFamily="34" charset="0"/>
              </a:rPr>
              <a:t>fanpege</a:t>
            </a:r>
            <a:r>
              <a:rPr lang="es-CO" sz="2200" dirty="0">
                <a:latin typeface="Century Gothic" panose="020B0502020202020204" pitchFamily="34" charset="0"/>
              </a:rPr>
              <a:t> de Facebook y un blog en </a:t>
            </a:r>
            <a:r>
              <a:rPr lang="es-CO" sz="2200" dirty="0" err="1">
                <a:latin typeface="Century Gothic" panose="020B0502020202020204" pitchFamily="34" charset="0"/>
              </a:rPr>
              <a:t>blogger</a:t>
            </a:r>
            <a:r>
              <a:rPr lang="es-CO" sz="2200" dirty="0" smtClean="0">
                <a:latin typeface="Century Gothic" panose="020B0502020202020204" pitchFamily="34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2200" b="1" dirty="0" smtClean="0">
                <a:latin typeface="Century Gothic" panose="020B0502020202020204" pitchFamily="34" charset="0"/>
              </a:rPr>
              <a:t>Entrevistas</a:t>
            </a:r>
            <a:r>
              <a:rPr lang="es-CO" sz="2200" dirty="0" smtClean="0">
                <a:latin typeface="Century Gothic" panose="020B0502020202020204" pitchFamily="34" charset="0"/>
              </a:rPr>
              <a:t>: </a:t>
            </a:r>
            <a:r>
              <a:rPr lang="es-CO" sz="2200" dirty="0">
                <a:latin typeface="Century Gothic" panose="020B0502020202020204" pitchFamily="34" charset="0"/>
              </a:rPr>
              <a:t>con líderes regionales, lo cual logró consolidar una identidad con el proceso y dio como resultado una curva ascendente en el número de participantes en cada </a:t>
            </a:r>
            <a:r>
              <a:rPr lang="es-CO" sz="2200" dirty="0" smtClean="0">
                <a:latin typeface="Century Gothic" panose="020B0502020202020204" pitchFamily="34" charset="0"/>
              </a:rPr>
              <a:t>taller, entre otros.</a:t>
            </a:r>
            <a:endParaRPr lang="es-CO" sz="2200" dirty="0">
              <a:latin typeface="Century Gothic" panose="020B0502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81469" y="152400"/>
            <a:ext cx="8812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latin typeface="Century Gothic" panose="020B0502020202020204" pitchFamily="34" charset="0"/>
              </a:rPr>
              <a:t>SOCIALIZACIÓN Y DIVULGACIÓN DEL POT </a:t>
            </a:r>
          </a:p>
          <a:p>
            <a:r>
              <a:rPr lang="es-CO" sz="2400" b="1" dirty="0" smtClean="0">
                <a:latin typeface="Century Gothic" panose="020B0502020202020204" pitchFamily="34" charset="0"/>
              </a:rPr>
              <a:t>DEL VALLE DEL CAUCA - ESTRATEGIA PEDAGÓGICA</a:t>
            </a:r>
            <a:endParaRPr lang="es-CO" sz="24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31" descr="2016-09-05_192804">
            <a:extLst>
              <a:ext uri="{FF2B5EF4-FFF2-40B4-BE49-F238E27FC236}">
                <a16:creationId xmlns="" xmlns:a16="http://schemas.microsoft.com/office/drawing/2014/main" id="{763F6CFE-E246-4691-9CB9-11B6037179F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36" y="983397"/>
            <a:ext cx="7871787" cy="277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5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plantilla ppt letrero convenio Junio 2016.jpg"/>
          <p:cNvPicPr>
            <a:picLocks noChangeAspect="1" noChangeArrowheads="1"/>
          </p:cNvPicPr>
          <p:nvPr/>
        </p:nvPicPr>
        <p:blipFill rotWithShape="1">
          <a:blip r:embed="rId2"/>
          <a:srcRect b="66715"/>
          <a:stretch/>
        </p:blipFill>
        <p:spPr bwMode="auto">
          <a:xfrm>
            <a:off x="-14913" y="-4982"/>
            <a:ext cx="9146444" cy="2282669"/>
          </a:xfrm>
          <a:prstGeom prst="rect">
            <a:avLst/>
          </a:prstGeom>
          <a:noFill/>
        </p:spPr>
      </p:pic>
      <p:pic>
        <p:nvPicPr>
          <p:cNvPr id="11" name="Picture 4" descr="E:\My Documents Cris\Clientes\POTD USB\logos\POTD\LOGO MODIFICADO enero 2016\Logo final César feb 26 2016\logo Jhoncito blanco g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8228"/>
            <a:ext cx="3962400" cy="1895372"/>
          </a:xfrm>
          <a:prstGeom prst="rect">
            <a:avLst/>
          </a:prstGeom>
          <a:noFill/>
        </p:spPr>
      </p:pic>
      <p:pic>
        <p:nvPicPr>
          <p:cNvPr id="13" name="12 Imagen" descr="C:\Documents and Settings\jetrujillo\Mis documentos\Mis imágenes\Logo USB\Copia  de logo 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9501" y="4936211"/>
            <a:ext cx="1694499" cy="19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64286" y="2819400"/>
            <a:ext cx="7086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LA PROYECCIÓN ESPACIAL- ESCENARIOS FUTUROS Y APUESTAS ESTRATÉGICAS</a:t>
            </a:r>
            <a:endParaRPr lang="es-CO" sz="4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922" y="-152400"/>
            <a:ext cx="8297078" cy="990600"/>
          </a:xfrm>
        </p:spPr>
        <p:txBody>
          <a:bodyPr/>
          <a:lstStyle/>
          <a:p>
            <a:r>
              <a:rPr lang="es-CO" sz="2800" dirty="0" smtClean="0"/>
              <a:t>CONTEXTOS DE INFLUENCIA PARA EL MOT</a:t>
            </a:r>
            <a:endParaRPr lang="es-CO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078" y="1367844"/>
            <a:ext cx="4061165" cy="50232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CuadroTexto 8"/>
          <p:cNvSpPr txBox="1"/>
          <p:nvPr/>
        </p:nvSpPr>
        <p:spPr>
          <a:xfrm>
            <a:off x="5105400" y="685799"/>
            <a:ext cx="3020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b="1" dirty="0" smtClean="0">
                <a:latin typeface="Century Gothic" panose="020B0502020202020204" pitchFamily="34" charset="0"/>
              </a:rPr>
              <a:t>La escala de articulación</a:t>
            </a:r>
          </a:p>
          <a:p>
            <a:pPr algn="ctr"/>
            <a:r>
              <a:rPr lang="es-CO" b="1" dirty="0" smtClean="0">
                <a:latin typeface="Century Gothic" panose="020B0502020202020204" pitchFamily="34" charset="0"/>
              </a:rPr>
              <a:t>Macro-regional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02456" y="685800"/>
            <a:ext cx="4802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latin typeface="Century Gothic" pitchFamily="34" charset="0"/>
              </a:rPr>
              <a:t>Contexto Internacional para la construcción del MOT.</a:t>
            </a:r>
            <a:endParaRPr lang="es-CO" b="1" dirty="0"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954684" y="6391107"/>
            <a:ext cx="3189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latin typeface="Century Gothic" pitchFamily="34" charset="0"/>
              </a:rPr>
              <a:t>Fuente: USB Cali (2016) con base en cartografías base de ESRI</a:t>
            </a:r>
            <a:endParaRPr lang="es-CO" sz="14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1"/>
          <a:stretch/>
        </p:blipFill>
        <p:spPr>
          <a:xfrm>
            <a:off x="302456" y="1367844"/>
            <a:ext cx="3451703" cy="5078773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400774" y="5800286"/>
            <a:ext cx="3402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latin typeface="Century Gothic" pitchFamily="34" charset="0"/>
              </a:rPr>
              <a:t>Contexto Nacional </a:t>
            </a:r>
            <a:endParaRPr lang="es-CO" b="1" dirty="0" smtClean="0">
              <a:latin typeface="Century Gothic" pitchFamily="34" charset="0"/>
            </a:endParaRPr>
          </a:p>
          <a:p>
            <a:pPr algn="ctr"/>
            <a:r>
              <a:rPr lang="es-CO" b="1" dirty="0" smtClean="0">
                <a:latin typeface="Century Gothic" pitchFamily="34" charset="0"/>
              </a:rPr>
              <a:t>y Regional.</a:t>
            </a:r>
            <a:r>
              <a:rPr lang="es-CO" dirty="0" smtClean="0">
                <a:latin typeface="Century Gothic" pitchFamily="34" charset="0"/>
              </a:rPr>
              <a:t>.</a:t>
            </a:r>
            <a:endParaRPr lang="es-CO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7504" y="71735"/>
            <a:ext cx="7283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Escenario futuro para el Valle del Cauca: Revertir el Desbalance Territorial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9285"/>
            <a:ext cx="5163049" cy="55975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5257800" y="514127"/>
            <a:ext cx="3886200" cy="6143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§"/>
            </a:pPr>
            <a:r>
              <a:rPr lang="es-CO" sz="17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Pacífico </a:t>
            </a:r>
            <a:r>
              <a:rPr lang="es-CO" sz="1700" b="1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megadiverso</a:t>
            </a:r>
            <a:r>
              <a:rPr lang="es-CO" sz="17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y conectado</a:t>
            </a:r>
            <a:r>
              <a:rPr lang="es-CO" sz="17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que aprovecha sus ventajas para beneficios económicos y revitaliza sus asentamientos en beneficio de los territorios étnicos.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s-CO" sz="17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Un </a:t>
            </a:r>
            <a:r>
              <a:rPr lang="es-CO" sz="17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territorio marítimo </a:t>
            </a:r>
            <a:r>
              <a:rPr lang="es-CO" sz="17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que posicione al </a:t>
            </a:r>
            <a:r>
              <a:rPr lang="es-CO" sz="1700" dirty="0" err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Dpto</a:t>
            </a:r>
            <a:r>
              <a:rPr lang="es-CO" sz="17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a nivel nacional e internacional con posibilidades productivas para el equilibrio y la equidad.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s-CO" sz="17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Sistema de asentamientos robustos  bajo principios de compactación.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s-CO" sz="17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Zonas prioritarias para la construcción de paz </a:t>
            </a:r>
            <a:r>
              <a:rPr lang="es-CO" sz="17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con oportunidades productivas, calidad de vida, énfasis en territorios étnicos.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s-CO" sz="17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Tejido Patrimonial puesto en valor</a:t>
            </a:r>
            <a:r>
              <a:rPr lang="es-CO" sz="17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articulado con acciones para su aprovechamiento y disfrute. </a:t>
            </a:r>
          </a:p>
          <a:p>
            <a:pPr marL="0" indent="0">
              <a:buClrTx/>
              <a:buNone/>
            </a:pPr>
            <a:endParaRPr lang="es-CO" sz="17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04800" y="6069074"/>
            <a:ext cx="3657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400" b="1" i="1" dirty="0"/>
              <a:t>ESCENARIO TERRITORIAL 2037</a:t>
            </a:r>
          </a:p>
        </p:txBody>
      </p:sp>
    </p:spTree>
    <p:extLst>
      <p:ext uri="{BB962C8B-B14F-4D97-AF65-F5344CB8AC3E}">
        <p14:creationId xmlns:p14="http://schemas.microsoft.com/office/powerpoint/2010/main" val="22500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7504" y="71735"/>
            <a:ext cx="728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Escenario futuro para el Valle del Cauca</a:t>
            </a:r>
            <a:endParaRPr lang="es-CO" sz="24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38800" y="6096000"/>
            <a:ext cx="3276600" cy="5617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z="12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Escenario territorial  MOT 2017-2037.</a:t>
            </a:r>
          </a:p>
          <a:p>
            <a:r>
              <a:rPr lang="es-CO" sz="12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Fuente: USB Cali, 2016.</a:t>
            </a:r>
            <a:endParaRPr lang="es-CO" sz="12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96" y="562247"/>
            <a:ext cx="5477104" cy="59380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5638800" y="562247"/>
            <a:ext cx="3276600" cy="5433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§"/>
            </a:pPr>
            <a:r>
              <a:rPr lang="es-CO" sz="17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Departamento integrado en los </a:t>
            </a:r>
            <a:r>
              <a:rPr lang="es-CO" sz="17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ámbitos regional y macro-regional</a:t>
            </a:r>
            <a:r>
              <a:rPr lang="es-CO" sz="17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s-CO" sz="17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Territorio protegido y productivo</a:t>
            </a:r>
            <a:r>
              <a:rPr lang="es-MX" sz="1700" b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s-MX" sz="17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que aprovecha sus potenciales reconstruye su base de recursos.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s-MX" sz="17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Territorio conectado y reequilibrado </a:t>
            </a:r>
            <a:r>
              <a:rPr lang="es-MX" sz="17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que rompe el modelo centro periferia que lo caracteriza.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s-MX" sz="17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Pacífico integrado </a:t>
            </a:r>
            <a:r>
              <a:rPr lang="es-MX" sz="17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que rompe la lógica extractiva.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s-MX" sz="17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Territorio gestionado de forma compartida </a:t>
            </a:r>
            <a:r>
              <a:rPr lang="es-MX" sz="17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con figuras de concurrencia.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s-MX" sz="17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Territorio adaptado </a:t>
            </a:r>
            <a:r>
              <a:rPr lang="es-MX" sz="17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y con indicadores de </a:t>
            </a:r>
            <a:r>
              <a:rPr lang="es-MX" sz="17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resiliencia</a:t>
            </a:r>
            <a:r>
              <a:rPr lang="es-MX" sz="17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que lo viabilizan ambientalmente.</a:t>
            </a:r>
          </a:p>
          <a:p>
            <a:pPr>
              <a:buClrTx/>
              <a:buFont typeface="Wingdings" pitchFamily="2" charset="2"/>
              <a:buChar char="§"/>
            </a:pPr>
            <a:endParaRPr lang="es-MX" sz="17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buClrTx/>
              <a:buFont typeface="Wingdings" pitchFamily="2" charset="2"/>
              <a:buChar char="§"/>
            </a:pPr>
            <a:endParaRPr lang="es-CO" sz="17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28600" y="5911334"/>
            <a:ext cx="3657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400" b="1" i="1" dirty="0" smtClean="0"/>
              <a:t>ESCENARIO TERRITORIAL 2037</a:t>
            </a:r>
            <a:endParaRPr lang="es-CO" sz="1400" b="1" i="1" dirty="0"/>
          </a:p>
        </p:txBody>
      </p:sp>
    </p:spTree>
    <p:extLst>
      <p:ext uri="{BB962C8B-B14F-4D97-AF65-F5344CB8AC3E}">
        <p14:creationId xmlns:p14="http://schemas.microsoft.com/office/powerpoint/2010/main" val="3904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plantilla ppt letrero convenio Junio 2016.jpg"/>
          <p:cNvPicPr>
            <a:picLocks noChangeAspect="1" noChangeArrowheads="1"/>
          </p:cNvPicPr>
          <p:nvPr/>
        </p:nvPicPr>
        <p:blipFill rotWithShape="1">
          <a:blip r:embed="rId2"/>
          <a:srcRect b="66715"/>
          <a:stretch/>
        </p:blipFill>
        <p:spPr bwMode="auto">
          <a:xfrm>
            <a:off x="-14913" y="-4982"/>
            <a:ext cx="9146444" cy="2282669"/>
          </a:xfrm>
          <a:prstGeom prst="rect">
            <a:avLst/>
          </a:prstGeom>
          <a:noFill/>
        </p:spPr>
      </p:pic>
      <p:pic>
        <p:nvPicPr>
          <p:cNvPr id="11" name="Picture 4" descr="E:\My Documents Cris\Clientes\POTD USB\logos\POTD\LOGO MODIFICADO enero 2016\Logo final César feb 26 2016\logo Jhoncito blanco g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8228"/>
            <a:ext cx="3962400" cy="1895372"/>
          </a:xfrm>
          <a:prstGeom prst="rect">
            <a:avLst/>
          </a:prstGeom>
          <a:noFill/>
        </p:spPr>
      </p:pic>
      <p:pic>
        <p:nvPicPr>
          <p:cNvPr id="13" name="12 Imagen" descr="C:\Documents and Settings\jetrujillo\Mis documentos\Mis imágenes\Logo USB\Copia  de logo 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9501" y="4936211"/>
            <a:ext cx="1694499" cy="19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02991" y="2614353"/>
            <a:ext cx="708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APUESTAS ESTRATÉGICAS PARA LOGRAR EL ESCENARIO TERRITORIAL EN LOS PRÓXIMOS 20 AÑOS</a:t>
            </a:r>
            <a:endParaRPr lang="es-CO" sz="4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81000" y="71735"/>
            <a:ext cx="873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LA ESTRUCTURA DEL MOT PROPUESTO 2017-2037</a:t>
            </a:r>
            <a:endParaRPr lang="es-CO" sz="28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/>
          </p:nvPr>
        </p:nvGraphicFramePr>
        <p:xfrm>
          <a:off x="413284" y="500336"/>
          <a:ext cx="842493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68338" y="5984557"/>
            <a:ext cx="8352928" cy="4924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CO" sz="5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Century Gothic" pitchFamily="34" charset="0"/>
              </a:rPr>
              <a:t>-LA GESTIÓN TERRITORIAL: INSTRUMENTOS, RECURSOS, INSTITUCIONALIDAD</a:t>
            </a:r>
          </a:p>
          <a:p>
            <a:pPr algn="ctr"/>
            <a:endParaRPr lang="es-CO" sz="5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2249" r="2417" b="5564"/>
          <a:stretch/>
        </p:blipFill>
        <p:spPr>
          <a:xfrm>
            <a:off x="2049055" y="2113800"/>
            <a:ext cx="1303745" cy="1620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r="5828" b="6930"/>
          <a:stretch/>
        </p:blipFill>
        <p:spPr bwMode="auto">
          <a:xfrm>
            <a:off x="3429000" y="2113800"/>
            <a:ext cx="1415712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r="4167" b="7127"/>
          <a:stretch/>
        </p:blipFill>
        <p:spPr bwMode="auto">
          <a:xfrm>
            <a:off x="5562600" y="2113800"/>
            <a:ext cx="149042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20" y="2113800"/>
            <a:ext cx="1544651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3166" r="5550" b="4911"/>
          <a:stretch/>
        </p:blipFill>
        <p:spPr bwMode="auto">
          <a:xfrm>
            <a:off x="3752851" y="4171200"/>
            <a:ext cx="1439019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3" t="1262" r="5828" b="7736"/>
          <a:stretch/>
        </p:blipFill>
        <p:spPr bwMode="auto">
          <a:xfrm>
            <a:off x="5307320" y="4171200"/>
            <a:ext cx="1445499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8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plantilla ppt letrero convenio Junio 2016.jpg"/>
          <p:cNvPicPr>
            <a:picLocks noChangeAspect="1" noChangeArrowheads="1"/>
          </p:cNvPicPr>
          <p:nvPr/>
        </p:nvPicPr>
        <p:blipFill rotWithShape="1">
          <a:blip r:embed="rId2"/>
          <a:srcRect b="66715"/>
          <a:stretch/>
        </p:blipFill>
        <p:spPr bwMode="auto">
          <a:xfrm>
            <a:off x="-14913" y="-4982"/>
            <a:ext cx="9146444" cy="2282669"/>
          </a:xfrm>
          <a:prstGeom prst="rect">
            <a:avLst/>
          </a:prstGeom>
          <a:noFill/>
        </p:spPr>
      </p:pic>
      <p:pic>
        <p:nvPicPr>
          <p:cNvPr id="11" name="Picture 4" descr="E:\My Documents Cris\Clientes\POTD USB\logos\POTD\LOGO MODIFICADO enero 2016\Logo final César feb 26 2016\logo Jhoncito blanco g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8228"/>
            <a:ext cx="3962400" cy="1895372"/>
          </a:xfrm>
          <a:prstGeom prst="rect">
            <a:avLst/>
          </a:prstGeom>
          <a:noFill/>
        </p:spPr>
      </p:pic>
      <p:pic>
        <p:nvPicPr>
          <p:cNvPr id="13" name="12 Imagen" descr="C:\Documents and Settings\jetrujillo\Mis documentos\Mis imágenes\Logo USB\Copia  de logo 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9501" y="4936211"/>
            <a:ext cx="1694499" cy="19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41218" y="3018176"/>
            <a:ext cx="68843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LOS EJES TERRITORIALES DEL MODELO DE OCUPACIÓN TERRITORIAL</a:t>
            </a:r>
            <a:endParaRPr lang="es-CO" sz="4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30" y="433200"/>
            <a:ext cx="5644932" cy="6120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7504" y="0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Modelo de Ocupación Territorial </a:t>
            </a:r>
          </a:p>
          <a:p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Valle del Cauca </a:t>
            </a:r>
          </a:p>
          <a:p>
            <a:r>
              <a:rPr lang="es-CO" sz="40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2017-2037</a:t>
            </a:r>
            <a:endParaRPr lang="es-CO" sz="40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6970" y="2309640"/>
            <a:ext cx="713628" cy="720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/>
          </a:p>
        </p:txBody>
      </p:sp>
      <p:sp>
        <p:nvSpPr>
          <p:cNvPr id="11" name="10 Rectángulo"/>
          <p:cNvSpPr/>
          <p:nvPr/>
        </p:nvSpPr>
        <p:spPr>
          <a:xfrm>
            <a:off x="76970" y="3095280"/>
            <a:ext cx="713628" cy="720000"/>
          </a:xfrm>
          <a:prstGeom prst="rect">
            <a:avLst/>
          </a:prstGeom>
          <a:solidFill>
            <a:srgbClr val="7030A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/>
          </a:p>
        </p:txBody>
      </p:sp>
      <p:sp>
        <p:nvSpPr>
          <p:cNvPr id="12" name="11 Rectángulo"/>
          <p:cNvSpPr/>
          <p:nvPr/>
        </p:nvSpPr>
        <p:spPr>
          <a:xfrm>
            <a:off x="76970" y="3880920"/>
            <a:ext cx="713628" cy="72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/>
          </a:p>
        </p:txBody>
      </p:sp>
      <p:sp>
        <p:nvSpPr>
          <p:cNvPr id="13" name="12 Rectángulo"/>
          <p:cNvSpPr/>
          <p:nvPr/>
        </p:nvSpPr>
        <p:spPr>
          <a:xfrm>
            <a:off x="76970" y="4666560"/>
            <a:ext cx="713628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/>
          </a:p>
        </p:txBody>
      </p:sp>
      <p:sp>
        <p:nvSpPr>
          <p:cNvPr id="14" name="13 Rectángulo"/>
          <p:cNvSpPr/>
          <p:nvPr/>
        </p:nvSpPr>
        <p:spPr>
          <a:xfrm>
            <a:off x="76970" y="5452200"/>
            <a:ext cx="713628" cy="720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/>
          </a:p>
        </p:txBody>
      </p:sp>
      <p:sp>
        <p:nvSpPr>
          <p:cNvPr id="15" name="14 Rectángulo"/>
          <p:cNvSpPr/>
          <p:nvPr/>
        </p:nvSpPr>
        <p:spPr>
          <a:xfrm>
            <a:off x="76970" y="1524000"/>
            <a:ext cx="713628" cy="72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00"/>
          </a:p>
        </p:txBody>
      </p:sp>
      <p:sp>
        <p:nvSpPr>
          <p:cNvPr id="16" name="Rectángulo 13"/>
          <p:cNvSpPr/>
          <p:nvPr/>
        </p:nvSpPr>
        <p:spPr>
          <a:xfrm>
            <a:off x="69828" y="1688068"/>
            <a:ext cx="720000" cy="33855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800" b="1" dirty="0" smtClean="0">
                <a:solidFill>
                  <a:schemeClr val="bg1"/>
                </a:solidFill>
                <a:latin typeface="Century Gothic" pitchFamily="34" charset="0"/>
              </a:rPr>
              <a:t>Base natural</a:t>
            </a:r>
            <a:endParaRPr lang="es-CO" sz="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Rectángulo 14"/>
          <p:cNvSpPr/>
          <p:nvPr/>
        </p:nvSpPr>
        <p:spPr>
          <a:xfrm>
            <a:off x="0" y="2449634"/>
            <a:ext cx="899620" cy="33855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  <a:latin typeface="Century Gothic" pitchFamily="34" charset="0"/>
              </a:rPr>
              <a:t>Sistemas funcionales</a:t>
            </a:r>
          </a:p>
        </p:txBody>
      </p:sp>
      <p:sp>
        <p:nvSpPr>
          <p:cNvPr id="18" name="Rectángulo 16"/>
          <p:cNvSpPr/>
          <p:nvPr/>
        </p:nvSpPr>
        <p:spPr>
          <a:xfrm>
            <a:off x="0" y="3200400"/>
            <a:ext cx="899620" cy="46166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  <a:latin typeface="Century Gothic" pitchFamily="34" charset="0"/>
              </a:rPr>
              <a:t>Sistema de </a:t>
            </a:r>
            <a:r>
              <a:rPr lang="es-CO" sz="800" b="1" dirty="0" err="1" smtClean="0">
                <a:solidFill>
                  <a:schemeClr val="bg1"/>
                </a:solidFill>
                <a:latin typeface="Century Gothic" pitchFamily="34" charset="0"/>
              </a:rPr>
              <a:t>asenta-mientos</a:t>
            </a:r>
            <a:endParaRPr lang="es-CO" sz="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Rectángulo 17"/>
          <p:cNvSpPr/>
          <p:nvPr/>
        </p:nvSpPr>
        <p:spPr>
          <a:xfrm>
            <a:off x="69828" y="4081046"/>
            <a:ext cx="720000" cy="33855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  <a:latin typeface="Century Gothic" pitchFamily="34" charset="0"/>
              </a:rPr>
              <a:t>Base productiva</a:t>
            </a:r>
          </a:p>
        </p:txBody>
      </p:sp>
      <p:sp>
        <p:nvSpPr>
          <p:cNvPr id="20" name="Rectángulo 18"/>
          <p:cNvSpPr/>
          <p:nvPr/>
        </p:nvSpPr>
        <p:spPr>
          <a:xfrm>
            <a:off x="76198" y="4701560"/>
            <a:ext cx="720000" cy="58477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es-CO" sz="800" b="1" dirty="0" smtClean="0">
                <a:solidFill>
                  <a:schemeClr val="bg1"/>
                </a:solidFill>
                <a:latin typeface="Century Gothic" pitchFamily="34" charset="0"/>
              </a:rPr>
              <a:t>ctivos </a:t>
            </a:r>
            <a:r>
              <a:rPr lang="es-CO" sz="800" b="1" dirty="0">
                <a:solidFill>
                  <a:schemeClr val="bg1"/>
                </a:solidFill>
                <a:latin typeface="Century Gothic" pitchFamily="34" charset="0"/>
              </a:rPr>
              <a:t>territoriales </a:t>
            </a:r>
            <a:r>
              <a:rPr lang="es-CO" sz="800" b="1" dirty="0" err="1" smtClean="0">
                <a:solidFill>
                  <a:schemeClr val="bg1"/>
                </a:solidFill>
                <a:latin typeface="Century Gothic" pitchFamily="34" charset="0"/>
              </a:rPr>
              <a:t>patrimo</a:t>
            </a:r>
            <a:r>
              <a:rPr lang="es-CO" sz="800" b="1" dirty="0" smtClean="0">
                <a:solidFill>
                  <a:schemeClr val="bg1"/>
                </a:solidFill>
                <a:latin typeface="Century Gothic" pitchFamily="34" charset="0"/>
              </a:rPr>
              <a:t>-niales </a:t>
            </a:r>
            <a:endParaRPr lang="es-CO" sz="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Rectángulo 19"/>
          <p:cNvSpPr/>
          <p:nvPr/>
        </p:nvSpPr>
        <p:spPr>
          <a:xfrm>
            <a:off x="76200" y="5452200"/>
            <a:ext cx="720000" cy="70788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chemeClr val="bg1"/>
                </a:solidFill>
                <a:latin typeface="Century Gothic" pitchFamily="34" charset="0"/>
              </a:rPr>
              <a:t>Territorios prioritarios para </a:t>
            </a:r>
            <a:r>
              <a:rPr lang="es-CO" sz="800" b="1" dirty="0" smtClean="0">
                <a:solidFill>
                  <a:schemeClr val="bg1"/>
                </a:solidFill>
                <a:latin typeface="Century Gothic" pitchFamily="34" charset="0"/>
              </a:rPr>
              <a:t>políticas de PAZ</a:t>
            </a:r>
            <a:endParaRPr lang="es-CO" sz="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6" t="22059" r="33102" b="9191"/>
          <a:stretch/>
        </p:blipFill>
        <p:spPr bwMode="auto">
          <a:xfrm>
            <a:off x="2166744" y="2753893"/>
            <a:ext cx="927927" cy="108352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>
                <a:alpha val="0"/>
              </a:scheme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8" t="21875" r="33602" b="9375"/>
          <a:stretch/>
        </p:blipFill>
        <p:spPr bwMode="auto">
          <a:xfrm>
            <a:off x="990600" y="1443789"/>
            <a:ext cx="1006192" cy="121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7" t="21875" r="33267" b="9673"/>
          <a:stretch/>
        </p:blipFill>
        <p:spPr bwMode="auto">
          <a:xfrm>
            <a:off x="1060885" y="2739189"/>
            <a:ext cx="865622" cy="102361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>
                <a:alpha val="0"/>
              </a:scheme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8" t="21876" r="34104" b="10267"/>
          <a:stretch/>
        </p:blipFill>
        <p:spPr bwMode="auto">
          <a:xfrm>
            <a:off x="990600" y="3882189"/>
            <a:ext cx="1043447" cy="1265457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>
                <a:alpha val="0"/>
              </a:scheme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8" t="35507" r="34104" b="14226"/>
          <a:stretch/>
        </p:blipFill>
        <p:spPr bwMode="auto">
          <a:xfrm>
            <a:off x="2061017" y="3995578"/>
            <a:ext cx="1139383" cy="102361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>
                <a:alpha val="0"/>
              </a:scheme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4" t="22173" r="33602" b="9375"/>
          <a:stretch/>
        </p:blipFill>
        <p:spPr bwMode="auto">
          <a:xfrm>
            <a:off x="2124994" y="1497149"/>
            <a:ext cx="891042" cy="1061862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>
                <a:alpha val="0"/>
              </a:scheme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1019033" y="6122313"/>
            <a:ext cx="24099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000" dirty="0" smtClean="0">
                <a:latin typeface="Century Gothic" pitchFamily="34" charset="0"/>
              </a:rPr>
              <a:t>MOT 2017-2037. </a:t>
            </a:r>
          </a:p>
          <a:p>
            <a:pPr algn="r"/>
            <a:r>
              <a:rPr lang="es-CO" sz="1000" dirty="0" smtClean="0">
                <a:latin typeface="Century Gothic" pitchFamily="34" charset="0"/>
              </a:rPr>
              <a:t>Fuente: USB Cali (2016</a:t>
            </a:r>
            <a:r>
              <a:rPr lang="es-CO" sz="1200" dirty="0" smtClean="0">
                <a:latin typeface="Century Gothic" pitchFamily="34" charset="0"/>
              </a:rPr>
              <a:t>)</a:t>
            </a:r>
            <a:endParaRPr lang="es-CO" sz="1200" dirty="0">
              <a:latin typeface="Century Gothic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t="4378" r="14868" b="22679"/>
          <a:stretch/>
        </p:blipFill>
        <p:spPr>
          <a:xfrm>
            <a:off x="1524000" y="5128200"/>
            <a:ext cx="831698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plantilla ppt transicion 2 Junio 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35"/>
            <a:ext cx="9144000" cy="6856166"/>
          </a:xfrm>
          <a:prstGeom prst="rect">
            <a:avLst/>
          </a:prstGeom>
          <a:noFill/>
        </p:spPr>
      </p:pic>
      <p:pic>
        <p:nvPicPr>
          <p:cNvPr id="7" name="Picture 4" descr="E:\My Documents Cris\Clientes\POTD USB\logos\POTD\LOGO MODIFICADO enero 2016\Logo final César feb 26 2016\logo Jhoncito blanco g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97923"/>
            <a:ext cx="3200400" cy="1530877"/>
          </a:xfrm>
          <a:prstGeom prst="rect">
            <a:avLst/>
          </a:prstGeom>
          <a:noFill/>
        </p:spPr>
      </p:pic>
      <p:sp>
        <p:nvSpPr>
          <p:cNvPr id="5" name="TextBox 5"/>
          <p:cNvSpPr txBox="1"/>
          <p:nvPr/>
        </p:nvSpPr>
        <p:spPr>
          <a:xfrm>
            <a:off x="10759" y="218697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Century Gothic" pitchFamily="34" charset="0"/>
              </a:rPr>
              <a:t>Un Método para el Ordenamiento Regional.</a:t>
            </a:r>
          </a:p>
          <a:p>
            <a:pPr algn="ctr"/>
            <a:r>
              <a:rPr lang="es-CO" sz="3200" b="1" dirty="0" smtClean="0">
                <a:solidFill>
                  <a:schemeClr val="bg1"/>
                </a:solidFill>
                <a:latin typeface="Century Gothic" pitchFamily="34" charset="0"/>
              </a:rPr>
              <a:t>Caso de Estudio: Plan de Ordenamiento Territorial del </a:t>
            </a:r>
            <a:r>
              <a:rPr lang="es-CO" sz="3200" b="1" dirty="0">
                <a:solidFill>
                  <a:schemeClr val="bg1"/>
                </a:solidFill>
                <a:latin typeface="Century Gothic" pitchFamily="34" charset="0"/>
              </a:rPr>
              <a:t>Valle del Cauca</a:t>
            </a:r>
            <a:endParaRPr lang="en-US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plantilla ppt letrero convenio Junio 2016.jpg"/>
          <p:cNvPicPr>
            <a:picLocks noChangeAspect="1" noChangeArrowheads="1"/>
          </p:cNvPicPr>
          <p:nvPr/>
        </p:nvPicPr>
        <p:blipFill rotWithShape="1">
          <a:blip r:embed="rId2"/>
          <a:srcRect b="66715"/>
          <a:stretch/>
        </p:blipFill>
        <p:spPr bwMode="auto">
          <a:xfrm>
            <a:off x="-14913" y="-4982"/>
            <a:ext cx="9146444" cy="2282669"/>
          </a:xfrm>
          <a:prstGeom prst="rect">
            <a:avLst/>
          </a:prstGeom>
          <a:noFill/>
        </p:spPr>
      </p:pic>
      <p:pic>
        <p:nvPicPr>
          <p:cNvPr id="11" name="Picture 4" descr="E:\My Documents Cris\Clientes\POTD USB\logos\POTD\LOGO MODIFICADO enero 2016\Logo final César feb 26 2016\logo Jhoncito blanco g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8228"/>
            <a:ext cx="3962400" cy="1895372"/>
          </a:xfrm>
          <a:prstGeom prst="rect">
            <a:avLst/>
          </a:prstGeom>
          <a:noFill/>
        </p:spPr>
      </p:pic>
      <p:pic>
        <p:nvPicPr>
          <p:cNvPr id="13" name="12 Imagen" descr="C:\Documents and Settings\jetrujillo\Mis documentos\Mis imágenes\Logo USB\Copia  de logo 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9501" y="4936211"/>
            <a:ext cx="1694499" cy="19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663545" y="2765799"/>
            <a:ext cx="685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LOS INSTRUMENTOS DE GESTIÓN Y FINANCIACIÓN DEL ORDENAMIENTO TERRITORIAL DEPARTAMENTAL</a:t>
            </a:r>
            <a:endParaRPr lang="es-CO" sz="4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Documents and Settings\jetrujillo\Mis documentos\Mis imágenes\Logo USB\Copia  de logo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923" y="5461462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716385" y="304800"/>
            <a:ext cx="284572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latin typeface="Century Gothic" panose="020B0502020202020204" pitchFamily="34" charset="0"/>
              </a:rPr>
              <a:t>Valorar las posibilidades de la concurrencia pública privada en </a:t>
            </a:r>
            <a:r>
              <a:rPr lang="es-CO" sz="2000" b="1" dirty="0" smtClean="0">
                <a:latin typeface="Century Gothic" panose="020B0502020202020204" pitchFamily="34" charset="0"/>
              </a:rPr>
              <a:t>Colombia para financiar las grandes obras de infraestructura Macro,.</a:t>
            </a:r>
          </a:p>
          <a:p>
            <a:endParaRPr lang="es-CO" sz="2000" dirty="0" smtClean="0">
              <a:latin typeface="Century Gothic" panose="020B0502020202020204" pitchFamily="34" charset="0"/>
            </a:endParaRPr>
          </a:p>
          <a:p>
            <a:r>
              <a:rPr lang="es-CO" sz="2000" b="1" dirty="0" smtClean="0">
                <a:latin typeface="Century Gothic" panose="020B0502020202020204" pitchFamily="34" charset="0"/>
              </a:rPr>
              <a:t>Valorar </a:t>
            </a:r>
            <a:r>
              <a:rPr lang="es-CO" sz="2000" b="1" dirty="0">
                <a:latin typeface="Century Gothic" panose="020B0502020202020204" pitchFamily="34" charset="0"/>
              </a:rPr>
              <a:t>los instrumentos de gestión y financiación del ordenamiento territorial amparados en la normas y legislaciones </a:t>
            </a:r>
            <a:r>
              <a:rPr lang="es-CO" sz="2000" b="1" dirty="0" smtClean="0">
                <a:latin typeface="Century Gothic" panose="020B0502020202020204" pitchFamily="34" charset="0"/>
              </a:rPr>
              <a:t>colombianas</a:t>
            </a:r>
            <a:endParaRPr lang="es-CO" sz="2000" dirty="0">
              <a:latin typeface="Century Gothic" panose="020B050202020202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41211"/>
            <a:ext cx="4800600" cy="6157956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121227" y="197468"/>
            <a:ext cx="5181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14 TERRITORIOS HOMOGÉNEOS PARA LA IMPLEMENTACIÓN Y GESTIÓN DEL POTD</a:t>
            </a:r>
            <a:endParaRPr lang="es-MX" sz="20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" y="1524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chemeClr val="bg2">
                    <a:lumMod val="25000"/>
                  </a:schemeClr>
                </a:solidFill>
              </a:rPr>
              <a:t>RESULTADOS: EL ESQUEMA DE FINANCIACIÓN DEL POTD VALLE DEL CAUCA.</a:t>
            </a:r>
            <a:endParaRPr lang="es-CO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83876" y="684139"/>
            <a:ext cx="3429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latin typeface="Century Gothic" panose="020B0502020202020204" pitchFamily="34" charset="0"/>
              </a:rPr>
              <a:t>La valoración a nivel de detalle de los programas y proyectos por ejes, dio como resultado la necesidad de ejecutar </a:t>
            </a:r>
            <a:r>
              <a:rPr lang="es-CO" sz="2400" b="1" dirty="0">
                <a:latin typeface="Century Gothic" panose="020B0502020202020204" pitchFamily="34" charset="0"/>
              </a:rPr>
              <a:t>3.335 proyectos </a:t>
            </a:r>
            <a:r>
              <a:rPr lang="es-CO" sz="2400" dirty="0">
                <a:latin typeface="Century Gothic" panose="020B0502020202020204" pitchFamily="34" charset="0"/>
              </a:rPr>
              <a:t>por programa y </a:t>
            </a:r>
            <a:r>
              <a:rPr lang="es-CO" sz="2400" b="1" dirty="0" smtClean="0">
                <a:latin typeface="Century Gothic" panose="020B0502020202020204" pitchFamily="34" charset="0"/>
              </a:rPr>
              <a:t>1482 </a:t>
            </a:r>
            <a:r>
              <a:rPr lang="es-CO" sz="2400" b="1" dirty="0">
                <a:latin typeface="Century Gothic" panose="020B0502020202020204" pitchFamily="34" charset="0"/>
              </a:rPr>
              <a:t>proyectos en territorios de Paz. </a:t>
            </a:r>
            <a:r>
              <a:rPr lang="es-CO" sz="2400" dirty="0">
                <a:latin typeface="Century Gothic" panose="020B0502020202020204" pitchFamily="34" charset="0"/>
              </a:rPr>
              <a:t> El total de la inversión territorial asciende a </a:t>
            </a:r>
            <a:r>
              <a:rPr lang="es-CO" sz="2400" b="1" dirty="0">
                <a:latin typeface="Century Gothic" panose="020B0502020202020204" pitchFamily="34" charset="0"/>
              </a:rPr>
              <a:t>$286.6 billones </a:t>
            </a:r>
            <a:r>
              <a:rPr lang="es-CO" sz="2400" dirty="0">
                <a:latin typeface="Century Gothic" panose="020B0502020202020204" pitchFamily="34" charset="0"/>
              </a:rPr>
              <a:t>a ejecutar en los próximos veinte años</a:t>
            </a:r>
            <a:endParaRPr lang="es-CO" sz="2400" dirty="0">
              <a:latin typeface="Century Gothic" panose="020B0502020202020204" pitchFamily="34" charset="0"/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 rotWithShape="1">
          <a:blip r:embed="rId2"/>
          <a:srcRect l="48334" t="30731" r="13333" b="14427"/>
          <a:stretch/>
        </p:blipFill>
        <p:spPr>
          <a:xfrm>
            <a:off x="533400" y="945990"/>
            <a:ext cx="3505200" cy="2819401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 rotWithShape="1">
          <a:blip r:embed="rId3"/>
          <a:srcRect l="48333" t="29249" r="12009" b="14428"/>
          <a:stretch/>
        </p:blipFill>
        <p:spPr>
          <a:xfrm>
            <a:off x="508000" y="3683544"/>
            <a:ext cx="3733800" cy="29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82164"/>
              </p:ext>
            </p:extLst>
          </p:nvPr>
        </p:nvGraphicFramePr>
        <p:xfrm>
          <a:off x="457200" y="685800"/>
          <a:ext cx="8305800" cy="5795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6450"/>
                <a:gridCol w="2038350"/>
                <a:gridCol w="2114550"/>
                <a:gridCol w="2076450"/>
              </a:tblGrid>
              <a:tr h="2244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Eje temático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Proyectos por programa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Proyectos en territorios de paz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Valor  Billones $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44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Activos Territoriales patrimoniales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$1.3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44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Asentamientos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468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219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$160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44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Base natural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1475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653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$34.2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44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Base productiva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313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$29.4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44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Sistema funcional de equipamientos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241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$5.1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44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Sistema Funcional de movilidad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363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178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$31.4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07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Sistema funcional de Servicios públicos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$8.3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44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Territorios de Paz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es-CO" sz="3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$16.2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44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</a:rPr>
                        <a:t>3.335</a:t>
                      </a:r>
                      <a:endParaRPr lang="es-CO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</a:rPr>
                        <a:t>1.482</a:t>
                      </a:r>
                      <a:endParaRPr lang="es-CO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tx1"/>
                          </a:solidFill>
                          <a:effectLst/>
                        </a:rPr>
                        <a:t>$286,7</a:t>
                      </a:r>
                      <a:endParaRPr lang="es-CO" sz="3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457200" y="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PROGRAMAS PROPUESTOS POR EJES TERRITORIALES, </a:t>
            </a:r>
          </a:p>
          <a:p>
            <a:r>
              <a:rPr lang="es-CO" sz="20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NÚMERO DE PROYECTOS ASOCIADOS Y COSTO</a:t>
            </a:r>
            <a:endParaRPr lang="es-CO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0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2400" y="1524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INSTRUMENTOS DE GESTIÓN Y FINANCIACIÓN DISPONIBLES PARA LAS ACCIONES Y PROYECTOS DEL POTD DEL VALLE DEL CAUCA. </a:t>
            </a:r>
            <a:endParaRPr lang="es-CO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42185"/>
              </p:ext>
            </p:extLst>
          </p:nvPr>
        </p:nvGraphicFramePr>
        <p:xfrm>
          <a:off x="457200" y="860286"/>
          <a:ext cx="8229600" cy="6140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03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Gestión</a:t>
                      </a:r>
                      <a:endParaRPr lang="es-CO" sz="24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Financiación</a:t>
                      </a:r>
                      <a:endParaRPr lang="es-CO" sz="240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5654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Enajenación forzosa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Expropiación por vía administrativa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Transferencia de derechos de construcción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Contratos Plan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Convenios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Tarifas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Declaratoria de desarrollo y construcción prioritarias (implementadas desde los POT municipales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Enajenación voluntaria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APP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Concesiones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Reajuste de tierras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Asociatividad</a:t>
                      </a: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territorial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Bolsa de fiducia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Incentivo a Municipios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Unidades de actuación urbanística (implementación desde los instrumentos que complementen los POT municipales)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Cooperación entre participes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Integración inmobiliaria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Derecho de preferencia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Zonas de reserva campesina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Compensación, incentivos forestales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Estímulos y beneficios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Pagos de servicios ambientales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Tasas retributivas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Artículo 11 de la Ley 99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Sobretasas ambientales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Sistema de reparto de cargas y beneficios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Plusvalía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Valorización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Estímulos y beneficios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Concesiones (Peajes y tarifas)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Banca internacional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Fondos de pensiones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Fondos para energía en territorios no conectados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FINCE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Bonos de reforma urbana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Subsidios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Fondos de Paz (en territorios colectivos del Pacífico)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Incentivos </a:t>
                      </a:r>
                      <a:r>
                        <a:rPr lang="es-CO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físcales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Adel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Fondos gremiales sectoriales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Donaciones internacionales</a:t>
                      </a:r>
                      <a:endParaRPr lang="es-CO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1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4800" y="1524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FUENTES DE FINANCIACIÓN POTD VALLE DEL CAUCA</a:t>
            </a:r>
            <a:endParaRPr lang="es-CO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3152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7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/>
          <p:cNvSpPr txBox="1">
            <a:spLocks/>
          </p:cNvSpPr>
          <p:nvPr/>
        </p:nvSpPr>
        <p:spPr>
          <a:xfrm>
            <a:off x="2039112" y="252437"/>
            <a:ext cx="7104888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rgbClr val="C898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>
                <a:solidFill>
                  <a:srgbClr val="002060"/>
                </a:solidFill>
                <a:latin typeface="Century Gothic" pitchFamily="34" charset="0"/>
              </a:rPr>
              <a:t>Mecanismos para la concurrencia de actores y recursos para la implementación y gestión del POTD</a:t>
            </a:r>
          </a:p>
          <a:p>
            <a:pPr algn="r"/>
            <a:endParaRPr lang="en-US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137725" y="1562161"/>
            <a:ext cx="6248400" cy="4471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Century Gothic" pitchFamily="34" charset="0"/>
              </a:rPr>
              <a:t>Mecanismos de concurrencia que con su aplicación activarán la implementación de otros instrumentos de gestión y/ o implementación tales como: </a:t>
            </a:r>
          </a:p>
          <a:p>
            <a:pPr algn="just"/>
            <a:endParaRPr lang="es-CO" dirty="0">
              <a:latin typeface="Century Gothic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CO" dirty="0">
                <a:latin typeface="Century Gothic" pitchFamily="34" charset="0"/>
              </a:rPr>
              <a:t>Incentivos fiscales para VIP,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CO" dirty="0">
                <a:latin typeface="Century Gothic" pitchFamily="34" charset="0"/>
              </a:rPr>
              <a:t>instrumentos de reparto de cargas y beneficios,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CO" dirty="0">
                <a:latin typeface="Century Gothic" pitchFamily="34" charset="0"/>
              </a:rPr>
              <a:t>plusvalía,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CO" dirty="0">
                <a:latin typeface="Century Gothic" pitchFamily="34" charset="0"/>
              </a:rPr>
              <a:t>vigencias futuras,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CO" dirty="0">
                <a:latin typeface="Century Gothic" pitchFamily="34" charset="0"/>
              </a:rPr>
              <a:t>convenios específicos,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CO" dirty="0">
                <a:latin typeface="Century Gothic" pitchFamily="34" charset="0"/>
              </a:rPr>
              <a:t>expropiación para adquisición de predios,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CO" dirty="0">
                <a:latin typeface="Century Gothic" pitchFamily="34" charset="0"/>
              </a:rPr>
              <a:t>creación de esquemas asociativos,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s-CO" dirty="0">
                <a:latin typeface="Century Gothic" pitchFamily="34" charset="0"/>
              </a:rPr>
              <a:t>recursos del sistema general de regalías, etc.</a:t>
            </a:r>
            <a:endParaRPr lang="es-CO" dirty="0">
              <a:effectLst/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/>
          <a:srcRect l="48829" t="13541" r="10176" b="9375"/>
          <a:stretch/>
        </p:blipFill>
        <p:spPr>
          <a:xfrm>
            <a:off x="121878" y="4892134"/>
            <a:ext cx="1295400" cy="136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/>
          <a:srcRect l="49414" t="12500" r="10762" b="9375"/>
          <a:stretch/>
        </p:blipFill>
        <p:spPr>
          <a:xfrm>
            <a:off x="79791" y="3287094"/>
            <a:ext cx="1303158" cy="143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/>
          <a:srcRect l="50586" t="12500" r="10175" b="11657"/>
          <a:stretch/>
        </p:blipFill>
        <p:spPr>
          <a:xfrm>
            <a:off x="110633" y="1741556"/>
            <a:ext cx="1272315" cy="138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/>
          <a:srcRect l="50000" t="16667" r="20132" b="19792"/>
          <a:stretch/>
        </p:blipFill>
        <p:spPr>
          <a:xfrm>
            <a:off x="110633" y="152400"/>
            <a:ext cx="1260967" cy="1508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CuadroTexto 25"/>
          <p:cNvSpPr txBox="1"/>
          <p:nvPr/>
        </p:nvSpPr>
        <p:spPr>
          <a:xfrm>
            <a:off x="-3629" y="1524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/>
              <a:t>BASE NATURAL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-3629" y="17597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/>
              <a:t>SIST. FUNCIONAL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18142" y="3213556"/>
            <a:ext cx="13648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/>
              <a:t>SIST. ASENTAMIENTOS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9818" y="6039706"/>
            <a:ext cx="1407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/>
              <a:t>BASE PRODUCTIVAL</a:t>
            </a:r>
          </a:p>
        </p:txBody>
      </p:sp>
      <p:sp>
        <p:nvSpPr>
          <p:cNvPr id="2" name="CuadroTexto 1"/>
          <p:cNvSpPr txBox="1"/>
          <p:nvPr/>
        </p:nvSpPr>
        <p:spPr>
          <a:xfrm rot="16200000">
            <a:off x="-1286776" y="2955068"/>
            <a:ext cx="612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C89800"/>
                </a:solidFill>
              </a:rPr>
              <a:t>EJES CON MAYOR PROBABILIDAD DE IMPLEMENTACIÓN BAJO MECANISMOS DE CONCURRENCIA</a:t>
            </a:r>
          </a:p>
        </p:txBody>
      </p:sp>
      <p:pic>
        <p:nvPicPr>
          <p:cNvPr id="13" name="12 Imagen" descr="C:\Documents and Settings\jetrujillo\Mis documentos\Mis imágenes\Logo USB\Copia  de logo 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74923" y="5461462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62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/>
          <p:cNvSpPr txBox="1">
            <a:spLocks/>
          </p:cNvSpPr>
          <p:nvPr/>
        </p:nvSpPr>
        <p:spPr>
          <a:xfrm>
            <a:off x="2039112" y="252436"/>
            <a:ext cx="7104888" cy="1119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rgbClr val="C898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 smtClean="0">
                <a:solidFill>
                  <a:srgbClr val="002060"/>
                </a:solidFill>
                <a:latin typeface="Century Gothic" pitchFamily="34" charset="0"/>
              </a:rPr>
              <a:t>MECANISMOS PARA LA CONCURRENCIA DE ACTORES Y RECURSOS PARA LA IMPLEMENTACIÓN Y GESTIÓN DEL POTD</a:t>
            </a:r>
          </a:p>
          <a:p>
            <a:pPr algn="r"/>
            <a:endParaRPr lang="en-US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/>
          <a:srcRect l="48829" t="13541" r="10176" b="9375"/>
          <a:stretch/>
        </p:blipFill>
        <p:spPr>
          <a:xfrm>
            <a:off x="121878" y="4892134"/>
            <a:ext cx="1295400" cy="136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/>
          <a:srcRect l="49414" t="12500" r="10762" b="9375"/>
          <a:stretch/>
        </p:blipFill>
        <p:spPr>
          <a:xfrm>
            <a:off x="79791" y="3287094"/>
            <a:ext cx="1303158" cy="143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/>
          <a:srcRect l="50586" t="12500" r="10175" b="11657"/>
          <a:stretch/>
        </p:blipFill>
        <p:spPr>
          <a:xfrm>
            <a:off x="110633" y="1741556"/>
            <a:ext cx="1272315" cy="138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/>
          <a:srcRect l="50000" t="16667" r="20132" b="19792"/>
          <a:stretch/>
        </p:blipFill>
        <p:spPr>
          <a:xfrm>
            <a:off x="110633" y="152400"/>
            <a:ext cx="1260967" cy="1508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CuadroTexto 25"/>
          <p:cNvSpPr txBox="1"/>
          <p:nvPr/>
        </p:nvSpPr>
        <p:spPr>
          <a:xfrm>
            <a:off x="-3629" y="1524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/>
              <a:t>BASE NATURAL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-3629" y="17597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/>
              <a:t>SIST. FUNCIONAL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18142" y="3213556"/>
            <a:ext cx="13648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/>
              <a:t>SIST. ASENTAMIENTOS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9818" y="6039706"/>
            <a:ext cx="14074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800" dirty="0"/>
              <a:t>BASE PRODUCTIVAL</a:t>
            </a:r>
          </a:p>
        </p:txBody>
      </p:sp>
      <p:sp>
        <p:nvSpPr>
          <p:cNvPr id="2" name="CuadroTexto 1"/>
          <p:cNvSpPr txBox="1"/>
          <p:nvPr/>
        </p:nvSpPr>
        <p:spPr>
          <a:xfrm rot="16200000">
            <a:off x="-1286776" y="2955068"/>
            <a:ext cx="612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C89800"/>
                </a:solidFill>
              </a:rPr>
              <a:t>EJES CON MAYOR PROBABILIDAD DE IMPLEMENTACIÓN BAJO MECANISMOS DE CONCURRENCIA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051812" y="1588675"/>
            <a:ext cx="6495288" cy="4537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dirty="0"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mecanismos con mayor contribución a la estrategia de gestión compartida del MOT del POTD son: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dirty="0"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u="sng" dirty="0"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Mecanismos para la planeación: </a:t>
            </a:r>
            <a:endParaRPr lang="es-CO" dirty="0"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es-CO" dirty="0" err="1"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Macroproyectos</a:t>
            </a:r>
            <a:r>
              <a:rPr lang="es-CO" dirty="0"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Interés social Nacional- MISN</a:t>
            </a:r>
            <a:endParaRPr lang="es-CO" dirty="0"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es-CO" dirty="0"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Actuaciones Urbanas Integrales del Sistema de Ciudades.</a:t>
            </a:r>
          </a:p>
          <a:p>
            <a:pPr marL="800100" lvl="1" indent="-342900" algn="just">
              <a:lnSpc>
                <a:spcPct val="107000"/>
              </a:lnSpc>
              <a:buFont typeface="Wingdings" pitchFamily="2" charset="2"/>
              <a:buChar char="§"/>
            </a:pPr>
            <a:endParaRPr lang="es-CO" dirty="0"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algn="just">
              <a:lnSpc>
                <a:spcPct val="107000"/>
              </a:lnSpc>
            </a:pPr>
            <a:r>
              <a:rPr lang="es-CO" u="sng" dirty="0"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Mecanismos para la gestión y financiación:</a:t>
            </a:r>
          </a:p>
          <a:p>
            <a:pPr marL="800100" lvl="1" indent="-34290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es-CO" dirty="0" smtClean="0"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Centros </a:t>
            </a:r>
            <a:r>
              <a:rPr lang="es-CO" dirty="0"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provinciales de gestión </a:t>
            </a:r>
            <a:r>
              <a:rPr lang="es-CO" dirty="0" err="1"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agroempresarial</a:t>
            </a:r>
            <a:r>
              <a:rPr lang="es-CO" dirty="0"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CPGA</a:t>
            </a:r>
          </a:p>
          <a:p>
            <a:pPr marL="800100" lvl="1" indent="-34290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es-CO" dirty="0"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Agencias de Desarrollo Económico Local – ADEL</a:t>
            </a:r>
          </a:p>
          <a:p>
            <a:pPr marL="800100" lvl="1" indent="-34290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es-CO" dirty="0"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Alianzas Público </a:t>
            </a:r>
            <a:r>
              <a:rPr lang="es-CO" dirty="0" smtClean="0"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Privadas </a:t>
            </a:r>
            <a:r>
              <a:rPr lang="es-CO" dirty="0"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APP</a:t>
            </a:r>
          </a:p>
          <a:p>
            <a:pPr marL="800100" lvl="1" indent="-34290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es-CO" dirty="0"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Contratos de Concesión</a:t>
            </a:r>
          </a:p>
          <a:p>
            <a:pPr marL="800100" lvl="1" indent="-342900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es-CO" dirty="0"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Contrato Plan</a:t>
            </a:r>
          </a:p>
        </p:txBody>
      </p:sp>
      <p:pic>
        <p:nvPicPr>
          <p:cNvPr id="13" name="12 Imagen" descr="C:\Documents and Settings\jetrujillo\Mis documentos\Mis imágenes\Logo USB\Copia  de logo 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74923" y="5461462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6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plantilla ppt letrero convenio Junio 2016.jpg"/>
          <p:cNvPicPr>
            <a:picLocks noChangeAspect="1" noChangeArrowheads="1"/>
          </p:cNvPicPr>
          <p:nvPr/>
        </p:nvPicPr>
        <p:blipFill rotWithShape="1">
          <a:blip r:embed="rId2"/>
          <a:srcRect b="66715"/>
          <a:stretch/>
        </p:blipFill>
        <p:spPr bwMode="auto">
          <a:xfrm>
            <a:off x="-14913" y="-4982"/>
            <a:ext cx="9146444" cy="2282669"/>
          </a:xfrm>
          <a:prstGeom prst="rect">
            <a:avLst/>
          </a:prstGeom>
          <a:noFill/>
        </p:spPr>
      </p:pic>
      <p:pic>
        <p:nvPicPr>
          <p:cNvPr id="11" name="Picture 4" descr="E:\My Documents Cris\Clientes\POTD USB\logos\POTD\LOGO MODIFICADO enero 2016\Logo final César feb 26 2016\logo Jhoncito blanco g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8228"/>
            <a:ext cx="3962400" cy="1895372"/>
          </a:xfrm>
          <a:prstGeom prst="rect">
            <a:avLst/>
          </a:prstGeom>
          <a:noFill/>
        </p:spPr>
      </p:pic>
      <p:pic>
        <p:nvPicPr>
          <p:cNvPr id="13" name="12 Imagen" descr="C:\Documents and Settings\jetrujillo\Mis documentos\Mis imágenes\Logo USB\Copia  de logo 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9501" y="4936211"/>
            <a:ext cx="1694499" cy="19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000211" y="3310592"/>
            <a:ext cx="64174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UN NUEVO MODELO INSTITUCIONAL PARA IMPLEMENTAR EL POTD</a:t>
            </a:r>
            <a:endParaRPr lang="es-CO" sz="4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953000" y="403703"/>
            <a:ext cx="3962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 smtClean="0">
                <a:latin typeface="Century Gothic" panose="020B0502020202020204" pitchFamily="34" charset="0"/>
              </a:rPr>
              <a:t>La </a:t>
            </a:r>
            <a:r>
              <a:rPr lang="es-CO" sz="2000" dirty="0">
                <a:latin typeface="Century Gothic" panose="020B0502020202020204" pitchFamily="34" charset="0"/>
              </a:rPr>
              <a:t>figura de los </a:t>
            </a:r>
            <a:r>
              <a:rPr lang="es-CO" sz="2000" b="1" dirty="0">
                <a:latin typeface="Century Gothic" panose="020B0502020202020204" pitchFamily="34" charset="0"/>
              </a:rPr>
              <a:t>Esquemas Asociativos </a:t>
            </a:r>
            <a:r>
              <a:rPr lang="es-CO" sz="2000" dirty="0" smtClean="0">
                <a:latin typeface="Century Gothic" panose="020B0502020202020204" pitchFamily="34" charset="0"/>
              </a:rPr>
              <a:t> son </a:t>
            </a:r>
            <a:r>
              <a:rPr lang="es-CO" sz="2000" dirty="0">
                <a:latin typeface="Century Gothic" panose="020B0502020202020204" pitchFamily="34" charset="0"/>
              </a:rPr>
              <a:t>instrumentos  normativos que viabilizan la </a:t>
            </a:r>
            <a:r>
              <a:rPr lang="es-CO" sz="2000" b="1" dirty="0" err="1">
                <a:latin typeface="Century Gothic" panose="020B0502020202020204" pitchFamily="34" charset="0"/>
              </a:rPr>
              <a:t>asociatividad</a:t>
            </a:r>
            <a:r>
              <a:rPr lang="es-CO" sz="2000" b="1" dirty="0">
                <a:latin typeface="Century Gothic" panose="020B0502020202020204" pitchFamily="34" charset="0"/>
              </a:rPr>
              <a:t> territorial </a:t>
            </a:r>
            <a:r>
              <a:rPr lang="es-CO" sz="2000" dirty="0">
                <a:latin typeface="Century Gothic" panose="020B0502020202020204" pitchFamily="34" charset="0"/>
              </a:rPr>
              <a:t>con el objetivo de avanzar en el </a:t>
            </a:r>
            <a:r>
              <a:rPr lang="es-CO" sz="2000" b="1" dirty="0">
                <a:latin typeface="Century Gothic" panose="020B0502020202020204" pitchFamily="34" charset="0"/>
              </a:rPr>
              <a:t>desarrollo regional </a:t>
            </a:r>
            <a:r>
              <a:rPr lang="es-CO" sz="2000" dirty="0">
                <a:latin typeface="Century Gothic" panose="020B0502020202020204" pitchFamily="34" charset="0"/>
              </a:rPr>
              <a:t>a través de la </a:t>
            </a:r>
            <a:r>
              <a:rPr lang="es-CO" sz="2000" b="1" dirty="0">
                <a:latin typeface="Century Gothic" panose="020B0502020202020204" pitchFamily="34" charset="0"/>
              </a:rPr>
              <a:t>complementariedad estratégica </a:t>
            </a:r>
            <a:r>
              <a:rPr lang="es-CO" sz="2000" dirty="0">
                <a:latin typeface="Century Gothic" panose="020B0502020202020204" pitchFamily="34" charset="0"/>
              </a:rPr>
              <a:t>y la generación de sinergias que propendan por la </a:t>
            </a:r>
            <a:r>
              <a:rPr lang="es-CO" sz="2000" b="1" dirty="0">
                <a:latin typeface="Century Gothic" panose="020B0502020202020204" pitchFamily="34" charset="0"/>
              </a:rPr>
              <a:t>equidad territorial</a:t>
            </a:r>
            <a:r>
              <a:rPr lang="es-CO" sz="2000" dirty="0">
                <a:latin typeface="Century Gothic" panose="020B0502020202020204" pitchFamily="34" charset="0"/>
              </a:rPr>
              <a:t>, tal como lo proponen las apuestas estratégicas del </a:t>
            </a:r>
            <a:r>
              <a:rPr lang="es-CO" sz="2000" dirty="0" smtClean="0">
                <a:latin typeface="Century Gothic" panose="020B0502020202020204" pitchFamily="34" charset="0"/>
              </a:rPr>
              <a:t>POTD para </a:t>
            </a:r>
            <a:r>
              <a:rPr lang="es-CO" sz="2000" b="1" dirty="0">
                <a:latin typeface="Century Gothic" panose="020B0502020202020204" pitchFamily="34" charset="0"/>
              </a:rPr>
              <a:t>alcanzar el escenario futuro al 2037</a:t>
            </a:r>
            <a:r>
              <a:rPr lang="es-CO" sz="2000" dirty="0">
                <a:latin typeface="Century Gothic" panose="020B0502020202020204" pitchFamily="34" charset="0"/>
              </a:rPr>
              <a:t>, y es en este rol de </a:t>
            </a:r>
            <a:r>
              <a:rPr lang="es-CO" sz="2000" b="1" dirty="0">
                <a:latin typeface="Century Gothic" panose="020B0502020202020204" pitchFamily="34" charset="0"/>
              </a:rPr>
              <a:t>coordinación supra municipal y supra regional,</a:t>
            </a:r>
            <a:r>
              <a:rPr lang="es-CO" sz="2000" dirty="0">
                <a:latin typeface="Century Gothic" panose="020B0502020202020204" pitchFamily="34" charset="0"/>
              </a:rPr>
              <a:t> en el que la </a:t>
            </a:r>
            <a:r>
              <a:rPr lang="es-CO" sz="2000" b="1" dirty="0">
                <a:latin typeface="Century Gothic" panose="020B0502020202020204" pitchFamily="34" charset="0"/>
              </a:rPr>
              <a:t>institucionalidad departamental </a:t>
            </a:r>
            <a:r>
              <a:rPr lang="es-CO" sz="2000" dirty="0">
                <a:latin typeface="Century Gothic" panose="020B0502020202020204" pitchFamily="34" charset="0"/>
              </a:rPr>
              <a:t>más debe  fortalecerse.</a:t>
            </a:r>
          </a:p>
        </p:txBody>
      </p:sp>
      <p:pic>
        <p:nvPicPr>
          <p:cNvPr id="3" name="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178162"/>
            <a:ext cx="43434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81000" y="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PROPUESTA DE CREACIÓN Y CONSOLIDACIÓN DE ENTIDADES Y MECANISMOS  PARA LA GESTIÓN DEL POTD. </a:t>
            </a:r>
            <a:endParaRPr lang="es-CO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2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plantilla ppt letrero convenio Junio 2016.jpg"/>
          <p:cNvPicPr>
            <a:picLocks noChangeAspect="1" noChangeArrowheads="1"/>
          </p:cNvPicPr>
          <p:nvPr/>
        </p:nvPicPr>
        <p:blipFill rotWithShape="1">
          <a:blip r:embed="rId2"/>
          <a:srcRect b="66715"/>
          <a:stretch/>
        </p:blipFill>
        <p:spPr bwMode="auto">
          <a:xfrm>
            <a:off x="-14913" y="-4982"/>
            <a:ext cx="9146444" cy="2282669"/>
          </a:xfrm>
          <a:prstGeom prst="rect">
            <a:avLst/>
          </a:prstGeom>
          <a:noFill/>
        </p:spPr>
      </p:pic>
      <p:pic>
        <p:nvPicPr>
          <p:cNvPr id="11" name="Picture 4" descr="E:\My Documents Cris\Clientes\POTD USB\logos\POTD\LOGO MODIFICADO enero 2016\Logo final César feb 26 2016\logo Jhoncito blanco g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8228"/>
            <a:ext cx="3962400" cy="1895372"/>
          </a:xfrm>
          <a:prstGeom prst="rect">
            <a:avLst/>
          </a:prstGeom>
          <a:noFill/>
        </p:spPr>
      </p:pic>
      <p:pic>
        <p:nvPicPr>
          <p:cNvPr id="13" name="12 Imagen" descr="C:\Documents and Settings\jetrujillo\Mis documentos\Mis imágenes\Logo USB\Copia  de logo 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9501" y="4936211"/>
            <a:ext cx="1694499" cy="192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779249" y="3505200"/>
            <a:ext cx="78903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ENFOQUE   METODOLÓGICO</a:t>
            </a:r>
            <a:endParaRPr lang="es-CO" sz="4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s\plantilla ppt CIERRE 2  jun 2016 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" y="1"/>
            <a:ext cx="9146442" cy="6857998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200400" y="2286000"/>
            <a:ext cx="2667000" cy="60619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Gracias</a:t>
            </a:r>
            <a:endParaRPr kumimoji="0" lang="es-CO" sz="12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3400" y="506866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potd_valle@usbcali.edu.co</a:t>
            </a:r>
          </a:p>
          <a:p>
            <a:pPr algn="ctr"/>
            <a:r>
              <a:rPr lang="es-CO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http://www.usbcali.edu.co/node/1369</a:t>
            </a:r>
          </a:p>
          <a:p>
            <a:pPr algn="ctr"/>
            <a:r>
              <a:rPr lang="es-CO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http://www.valledelcauca.gov.co/planeacion/documentos.php?id=1247</a:t>
            </a:r>
          </a:p>
        </p:txBody>
      </p:sp>
      <p:pic>
        <p:nvPicPr>
          <p:cNvPr id="7" name="Picture 3" descr="D:\Downloads\unnamed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611469"/>
            <a:ext cx="380150" cy="380150"/>
          </a:xfrm>
          <a:prstGeom prst="rect">
            <a:avLst/>
          </a:prstGeom>
          <a:noFill/>
        </p:spPr>
      </p:pic>
      <p:pic>
        <p:nvPicPr>
          <p:cNvPr id="8" name="Picture 5" descr="D:\Downloads\unnamed(2)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875" y="4609924"/>
            <a:ext cx="383241" cy="383241"/>
          </a:xfrm>
          <a:prstGeom prst="rect">
            <a:avLst/>
          </a:prstGeom>
          <a:noFill/>
        </p:spPr>
      </p:pic>
      <p:pic>
        <p:nvPicPr>
          <p:cNvPr id="9" name="Picture 9" descr="D:\Downloads\youtube-button-vector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12834" t="12834" r="14439" b="14439"/>
          <a:stretch>
            <a:fillRect/>
          </a:stretch>
        </p:blipFill>
        <p:spPr bwMode="auto">
          <a:xfrm>
            <a:off x="5066875" y="4591380"/>
            <a:ext cx="420329" cy="420329"/>
          </a:xfrm>
          <a:prstGeom prst="rect">
            <a:avLst/>
          </a:prstGeom>
          <a:noFill/>
        </p:spPr>
      </p:pic>
      <p:pic>
        <p:nvPicPr>
          <p:cNvPr id="1028" name="Picture 4" descr="E:\My Documents Cris\Clientes\POTD USB\logos\POTD\LOGO MODIFICADO enero 2016\Logo final César feb 26 2016\logo Jhoncito blanco gri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02832" y="0"/>
            <a:ext cx="4938336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5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Documents and Settings\jetrujillo\Mis documentos\Mis imágenes\Logo USB\Copia  de logo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923" y="5461462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173D3B4-0A8C-419C-88DB-A570ADF30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2" t="11793" r="16727" b="6368"/>
          <a:stretch/>
        </p:blipFill>
        <p:spPr bwMode="auto">
          <a:xfrm>
            <a:off x="333231" y="942401"/>
            <a:ext cx="7881388" cy="581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ED19B4B3-1462-44E5-882D-572B1DD3C2CB}"/>
              </a:ext>
            </a:extLst>
          </p:cNvPr>
          <p:cNvSpPr txBox="1">
            <a:spLocks/>
          </p:cNvSpPr>
          <p:nvPr/>
        </p:nvSpPr>
        <p:spPr>
          <a:xfrm>
            <a:off x="360940" y="319074"/>
            <a:ext cx="8123583" cy="83933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Los Componentes del Enfoque Metodológico del POTD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Documents and Settings\jetrujillo\Mis documentos\Mis imágenes\Logo USB\Copia  de logo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923" y="5461462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1">
            <a:extLst>
              <a:ext uri="{FF2B5EF4-FFF2-40B4-BE49-F238E27FC236}">
                <a16:creationId xmlns="" xmlns:a16="http://schemas.microsoft.com/office/drawing/2014/main" id="{75411A14-11E0-4F4B-AC33-4CA388D8D463}"/>
              </a:ext>
            </a:extLst>
          </p:cNvPr>
          <p:cNvSpPr/>
          <p:nvPr/>
        </p:nvSpPr>
        <p:spPr>
          <a:xfrm>
            <a:off x="165456" y="685704"/>
            <a:ext cx="8480563" cy="611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O" sz="22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O" sz="2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POTD proyecto de Investigación formulado en el </a:t>
            </a:r>
            <a:r>
              <a:rPr lang="es-CO" sz="2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 de la Política de ciencia, tecnología e innovación del nivel nacional</a:t>
            </a:r>
            <a:r>
              <a:rPr lang="es-CO" sz="2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lo ubica en un nivel de rigurosidad científica cuyos resultados y procesos son producto de nuevo conocimiento a transmitir, como Proyecto Piloto </a:t>
            </a:r>
            <a:r>
              <a:rPr lang="es-CO" sz="22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s-CO" sz="22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O" sz="2200" dirty="0">
                <a:latin typeface="Century Gothic" panose="020B0502020202020204" pitchFamily="34" charset="0"/>
              </a:rPr>
              <a:t>L</a:t>
            </a:r>
            <a:r>
              <a:rPr lang="es-CO" sz="2200" dirty="0" smtClean="0">
                <a:latin typeface="Century Gothic" panose="020B0502020202020204" pitchFamily="34" charset="0"/>
              </a:rPr>
              <a:t>a </a:t>
            </a:r>
            <a:r>
              <a:rPr lang="es-CO" sz="2200" dirty="0">
                <a:latin typeface="Century Gothic" panose="020B0502020202020204" pitchFamily="34" charset="0"/>
              </a:rPr>
              <a:t>política pública sobre ordenamiento territorial regional y especialmente con la </a:t>
            </a:r>
            <a:r>
              <a:rPr lang="es-CO" sz="2200" b="1" dirty="0">
                <a:latin typeface="Century Gothic" panose="020B0502020202020204" pitchFamily="34" charset="0"/>
              </a:rPr>
              <a:t>Ley Orgánica de Ordenamiento Territorial</a:t>
            </a:r>
            <a:r>
              <a:rPr lang="es-CO" sz="2200" dirty="0">
                <a:latin typeface="Century Gothic" panose="020B0502020202020204" pitchFamily="34" charset="0"/>
              </a:rPr>
              <a:t> (LOOT) Ley 1454 del año 2011. </a:t>
            </a:r>
            <a:endParaRPr lang="es-CO" sz="2200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s-CO" sz="22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O" sz="22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CO" sz="2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cooperación interinstitucional y alianza estratégica entre el </a:t>
            </a:r>
            <a:r>
              <a:rPr lang="es-CO" sz="2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 Departamental y la </a:t>
            </a:r>
            <a:r>
              <a:rPr lang="es-CO" sz="22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Universidad.</a:t>
            </a:r>
          </a:p>
          <a:p>
            <a:pPr>
              <a:lnSpc>
                <a:spcPct val="114000"/>
              </a:lnSpc>
            </a:pPr>
            <a:endParaRPr lang="es-CO" sz="22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es-CO" sz="2200" dirty="0">
              <a:latin typeface="Century Gothic" panose="020B0502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13C62E90-6B61-43D4-9D76-72D2A5EE442C}"/>
              </a:ext>
            </a:extLst>
          </p:cNvPr>
          <p:cNvSpPr txBox="1">
            <a:spLocks/>
          </p:cNvSpPr>
          <p:nvPr/>
        </p:nvSpPr>
        <p:spPr>
          <a:xfrm>
            <a:off x="682488" y="232788"/>
            <a:ext cx="4399723" cy="83933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>
                <a:latin typeface="Century Gothic" panose="020B0502020202020204" pitchFamily="34" charset="0"/>
              </a:rPr>
              <a:t>Componentes Marco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Documents and Settings\jetrujillo\Mis documentos\Mis imágenes\Logo USB\Copia  de logo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923" y="5461462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1">
            <a:extLst>
              <a:ext uri="{FF2B5EF4-FFF2-40B4-BE49-F238E27FC236}">
                <a16:creationId xmlns="" xmlns:a16="http://schemas.microsoft.com/office/drawing/2014/main" id="{8386F1DA-3263-4D5A-83E4-0607B85685F8}"/>
              </a:ext>
            </a:extLst>
          </p:cNvPr>
          <p:cNvSpPr txBox="1"/>
          <p:nvPr/>
        </p:nvSpPr>
        <p:spPr>
          <a:xfrm>
            <a:off x="107576" y="107576"/>
            <a:ext cx="5106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>
                <a:latin typeface="Arial Narrow" panose="020B0606020202030204" pitchFamily="34" charset="0"/>
              </a:rPr>
              <a:t>Proceso de Formulación del POTD del Valle del Cauca 2017-2037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CBCF3E5D-C238-4BEF-8CD8-09A08D6E696A}"/>
              </a:ext>
            </a:extLst>
          </p:cNvPr>
          <p:cNvSpPr txBox="1">
            <a:spLocks/>
          </p:cNvSpPr>
          <p:nvPr/>
        </p:nvSpPr>
        <p:spPr>
          <a:xfrm>
            <a:off x="254923" y="533400"/>
            <a:ext cx="8229600" cy="9906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Ejercicios Paralelos de Planificación en el Valle del Cauca a integrar en el POTD</a:t>
            </a:r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B1A138B-FA41-466E-9ABC-3D83BE36A2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3" t="28162" r="22499" b="5138"/>
          <a:stretch/>
        </p:blipFill>
        <p:spPr>
          <a:xfrm>
            <a:off x="533400" y="1524000"/>
            <a:ext cx="7341523" cy="485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="" xmlns:a16="http://schemas.microsoft.com/office/drawing/2014/main" id="{8386F1DA-3263-4D5A-83E4-0607B85685F8}"/>
              </a:ext>
            </a:extLst>
          </p:cNvPr>
          <p:cNvSpPr txBox="1"/>
          <p:nvPr/>
        </p:nvSpPr>
        <p:spPr>
          <a:xfrm>
            <a:off x="107576" y="107576"/>
            <a:ext cx="5106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>
                <a:latin typeface="Arial Narrow" panose="020B0606020202030204" pitchFamily="34" charset="0"/>
              </a:rPr>
              <a:t>Proceso de Formulación del POTD del Valle del Cauca 2017-2037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A57788E8-559C-40B2-8C99-968A4AD64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t="31368" r="13907" b="32612"/>
          <a:stretch/>
        </p:blipFill>
        <p:spPr bwMode="auto">
          <a:xfrm>
            <a:off x="1" y="3048000"/>
            <a:ext cx="8915400" cy="256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6331EF2B-DBBF-4A7D-A18F-B1AA5750EEA1}"/>
              </a:ext>
            </a:extLst>
          </p:cNvPr>
          <p:cNvSpPr txBox="1">
            <a:spLocks/>
          </p:cNvSpPr>
          <p:nvPr/>
        </p:nvSpPr>
        <p:spPr>
          <a:xfrm>
            <a:off x="457200" y="1524000"/>
            <a:ext cx="8176585" cy="12954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Línea de Tiempo </a:t>
            </a:r>
          </a:p>
          <a:p>
            <a:r>
              <a:rPr lang="es-CO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Proyecto POTD del Valle del </a:t>
            </a:r>
            <a:r>
              <a:rPr lang="es-CO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Cauca</a:t>
            </a:r>
          </a:p>
          <a:p>
            <a:r>
              <a:rPr lang="es-CO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2013-2016</a:t>
            </a:r>
            <a:endParaRPr lang="es-CO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5" name="4 Imagen" descr="C:\Documents and Settings\jetrujillo\Mis documentos\Mis imágenes\Logo USB\Copia  de logo 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923" y="5461462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24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Documents and Settings\jetrujillo\Mis documentos\Mis imágenes\Logo USB\Copia  de logo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923" y="5461462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a 1">
            <a:extLst>
              <a:ext uri="{FF2B5EF4-FFF2-40B4-BE49-F238E27FC236}">
                <a16:creationId xmlns="" xmlns:a16="http://schemas.microsoft.com/office/drawing/2014/main" id="{C64ACD34-043B-4DEE-BE10-618545BCF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62353"/>
              </p:ext>
            </p:extLst>
          </p:nvPr>
        </p:nvGraphicFramePr>
        <p:xfrm>
          <a:off x="16625" y="560367"/>
          <a:ext cx="8827273" cy="530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="" xmlns:a16="http://schemas.microsoft.com/office/drawing/2014/main" id="{644EC45A-9DBD-4120-BDFC-C8BFA3FCA53C}"/>
              </a:ext>
            </a:extLst>
          </p:cNvPr>
          <p:cNvSpPr txBox="1">
            <a:spLocks/>
          </p:cNvSpPr>
          <p:nvPr/>
        </p:nvSpPr>
        <p:spPr>
          <a:xfrm>
            <a:off x="533400" y="547801"/>
            <a:ext cx="5029200" cy="10128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latin typeface="Century Gothic" panose="020B0502020202020204" pitchFamily="34" charset="0"/>
              </a:rPr>
              <a:t>Componente Técnico 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7371</TotalTime>
  <Words>1908</Words>
  <Application>Microsoft Office PowerPoint</Application>
  <PresentationFormat>Presentación en pantalla (4:3)</PresentationFormat>
  <Paragraphs>298</Paragraphs>
  <Slides>40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Claridad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CONTEXTOS DE INFLUENCIA PARA EL MOT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SAN BUENAVENTURA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CÉSAR LONDOÑO</dc:creator>
  <cp:lastModifiedBy>Marcela</cp:lastModifiedBy>
  <cp:revision>626</cp:revision>
  <cp:lastPrinted>2017-08-15T15:48:13Z</cp:lastPrinted>
  <dcterms:created xsi:type="dcterms:W3CDTF">2014-01-14T21:41:31Z</dcterms:created>
  <dcterms:modified xsi:type="dcterms:W3CDTF">2018-09-25T14:07:30Z</dcterms:modified>
</cp:coreProperties>
</file>